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72" r:id="rId3"/>
  </p:sldMasterIdLst>
  <p:notesMasterIdLst>
    <p:notesMasterId r:id="rId33"/>
  </p:notesMasterIdLst>
  <p:sldIdLst>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A50021"/>
    <a:srgbClr val="663300"/>
    <a:srgbClr val="3333CC"/>
    <a:srgbClr val="CC3300"/>
    <a:srgbClr val="320A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00"/>
  </p:normalViewPr>
  <p:slideViewPr>
    <p:cSldViewPr snapToGrid="0">
      <p:cViewPr varScale="1">
        <p:scale>
          <a:sx n="69" d="100"/>
          <a:sy n="69" d="100"/>
        </p:scale>
        <p:origin x="-14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A63FE9A-D8A0-4E09-9963-A41EFCEE8A5B}" type="slidenum">
              <a:rPr lang="en-GB"/>
              <a:pPr/>
              <a:t>‹#›</a:t>
            </a:fld>
            <a:endParaRPr lang="en-GB"/>
          </a:p>
        </p:txBody>
      </p:sp>
    </p:spTree>
    <p:extLst>
      <p:ext uri="{BB962C8B-B14F-4D97-AF65-F5344CB8AC3E}">
        <p14:creationId xmlns:p14="http://schemas.microsoft.com/office/powerpoint/2010/main" val="17616178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GB"/>
          </a:p>
        </p:txBody>
      </p:sp>
      <p:sp>
        <p:nvSpPr>
          <p:cNvPr id="59395"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GB"/>
          </a:p>
        </p:txBody>
      </p:sp>
      <p:sp>
        <p:nvSpPr>
          <p:cNvPr id="59396" name="Rectangle 4"/>
          <p:cNvSpPr>
            <a:spLocks noGrp="1" noChangeArrowheads="1"/>
          </p:cNvSpPr>
          <p:nvPr>
            <p:ph type="dt" sz="half" idx="2"/>
          </p:nvPr>
        </p:nvSpPr>
        <p:spPr/>
        <p:txBody>
          <a:bodyPr/>
          <a:lstStyle>
            <a:lvl1pPr>
              <a:defRPr/>
            </a:lvl1pPr>
          </a:lstStyle>
          <a:p>
            <a:endParaRPr lang="en-GB"/>
          </a:p>
        </p:txBody>
      </p:sp>
      <p:sp>
        <p:nvSpPr>
          <p:cNvPr id="59397" name="Rectangle 5"/>
          <p:cNvSpPr>
            <a:spLocks noGrp="1" noChangeArrowheads="1"/>
          </p:cNvSpPr>
          <p:nvPr>
            <p:ph type="ftr" sz="quarter" idx="3"/>
          </p:nvPr>
        </p:nvSpPr>
        <p:spPr/>
        <p:txBody>
          <a:bodyPr/>
          <a:lstStyle>
            <a:lvl1pPr>
              <a:defRPr/>
            </a:lvl1pPr>
          </a:lstStyle>
          <a:p>
            <a:endParaRPr lang="en-GB"/>
          </a:p>
        </p:txBody>
      </p:sp>
      <p:sp>
        <p:nvSpPr>
          <p:cNvPr id="59398" name="Rectangle 6"/>
          <p:cNvSpPr>
            <a:spLocks noGrp="1" noChangeArrowheads="1"/>
          </p:cNvSpPr>
          <p:nvPr>
            <p:ph type="sldNum" sz="quarter" idx="4"/>
          </p:nvPr>
        </p:nvSpPr>
        <p:spPr/>
        <p:txBody>
          <a:bodyPr/>
          <a:lstStyle>
            <a:lvl1pPr>
              <a:defRPr/>
            </a:lvl1pPr>
          </a:lstStyle>
          <a:p>
            <a:fld id="{A0B1148E-217C-4DEF-8237-EBE240C3E5B5}" type="slidenum">
              <a:rPr lang="en-GB"/>
              <a:pPr/>
              <a:t>‹#›</a:t>
            </a:fld>
            <a:endParaRPr lang="en-GB"/>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86B0804-ED81-4F3B-9B2D-CA1B9D501EBF}" type="slidenum">
              <a:rPr lang="en-GB"/>
              <a:pPr/>
              <a:t>‹#›</a:t>
            </a:fld>
            <a:endParaRPr lang="en-GB"/>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A559C83-48B2-484C-A877-1193323D04B1}" type="slidenum">
              <a:rPr lang="en-GB"/>
              <a:pPr/>
              <a:t>‹#›</a:t>
            </a:fld>
            <a:endParaRPr lang="en-GB"/>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GB"/>
          </a:p>
        </p:txBody>
      </p:sp>
      <p:sp>
        <p:nvSpPr>
          <p:cNvPr id="66563"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GB"/>
              <a:t>Click to edit Master title style</a:t>
            </a:r>
          </a:p>
        </p:txBody>
      </p:sp>
      <p:sp>
        <p:nvSpPr>
          <p:cNvPr id="66564"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GB"/>
              <a:t>Click to edit Master subtitle style</a:t>
            </a:r>
          </a:p>
        </p:txBody>
      </p:sp>
      <p:sp>
        <p:nvSpPr>
          <p:cNvPr id="66565" name="Rectangle 5"/>
          <p:cNvSpPr>
            <a:spLocks noGrp="1" noChangeArrowheads="1"/>
          </p:cNvSpPr>
          <p:nvPr>
            <p:ph type="dt" sz="half" idx="2"/>
          </p:nvPr>
        </p:nvSpPr>
        <p:spPr/>
        <p:txBody>
          <a:bodyPr/>
          <a:lstStyle>
            <a:lvl1pPr>
              <a:defRPr/>
            </a:lvl1pPr>
          </a:lstStyle>
          <a:p>
            <a:endParaRPr lang="en-GB"/>
          </a:p>
        </p:txBody>
      </p:sp>
      <p:sp>
        <p:nvSpPr>
          <p:cNvPr id="66566" name="Rectangle 6"/>
          <p:cNvSpPr>
            <a:spLocks noGrp="1" noChangeArrowheads="1"/>
          </p:cNvSpPr>
          <p:nvPr>
            <p:ph type="ftr" sz="quarter" idx="3"/>
          </p:nvPr>
        </p:nvSpPr>
        <p:spPr/>
        <p:txBody>
          <a:bodyPr/>
          <a:lstStyle>
            <a:lvl1pPr>
              <a:defRPr/>
            </a:lvl1pPr>
          </a:lstStyle>
          <a:p>
            <a:endParaRPr lang="en-GB"/>
          </a:p>
        </p:txBody>
      </p:sp>
      <p:sp>
        <p:nvSpPr>
          <p:cNvPr id="66567" name="Rectangle 7"/>
          <p:cNvSpPr>
            <a:spLocks noGrp="1" noChangeArrowheads="1"/>
          </p:cNvSpPr>
          <p:nvPr>
            <p:ph type="sldNum" sz="quarter" idx="4"/>
          </p:nvPr>
        </p:nvSpPr>
        <p:spPr/>
        <p:txBody>
          <a:bodyPr/>
          <a:lstStyle>
            <a:lvl1pPr>
              <a:defRPr/>
            </a:lvl1pPr>
          </a:lstStyle>
          <a:p>
            <a:fld id="{B6577723-97F3-4890-BD0D-BDD9D62564D8}" type="slidenum">
              <a:rPr lang="en-GB"/>
              <a:pPr/>
              <a:t>‹#›</a:t>
            </a:fld>
            <a:endParaRPr lang="en-GB"/>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6737A95-E73D-4220-A529-9B0847428061}" type="slidenum">
              <a:rPr lang="en-GB"/>
              <a:pPr/>
              <a:t>‹#›</a:t>
            </a:fld>
            <a:endParaRPr lang="en-GB"/>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AC94CF6-BAE1-490B-8B5F-6C7CF3616EAA}" type="slidenum">
              <a:rPr lang="en-GB"/>
              <a:pPr/>
              <a:t>‹#›</a:t>
            </a:fld>
            <a:endParaRPr lang="en-GB"/>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2B2C35F-F7D2-4D05-B518-EDE2EE148256}" type="slidenum">
              <a:rPr lang="en-GB"/>
              <a:pPr/>
              <a:t>‹#›</a:t>
            </a:fld>
            <a:endParaRPr lang="en-GB"/>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F76C10B0-E5B0-47BF-A459-44704616AE78}" type="slidenum">
              <a:rPr lang="en-GB"/>
              <a:pPr/>
              <a:t>‹#›</a:t>
            </a:fld>
            <a:endParaRPr lang="en-GB"/>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51926150-03C1-4158-BE0E-2699AD871136}" type="slidenum">
              <a:rPr lang="en-GB"/>
              <a:pPr/>
              <a:t>‹#›</a:t>
            </a:fld>
            <a:endParaRPr lang="en-GB"/>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6FCD48B4-688A-42DC-99EB-C7B0533BA0D4}" type="slidenum">
              <a:rPr lang="en-GB"/>
              <a:pPr/>
              <a:t>‹#›</a:t>
            </a:fld>
            <a:endParaRPr lang="en-GB"/>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7CC49C4-31A7-4EE0-BCAC-AF6F41C36994}" type="slidenum">
              <a:rPr lang="en-GB"/>
              <a:pPr/>
              <a:t>‹#›</a:t>
            </a:fld>
            <a:endParaRPr lang="en-GB"/>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B71B7D1-42C1-4703-B751-8118D1608089}" type="slidenum">
              <a:rPr lang="en-GB"/>
              <a:pPr/>
              <a:t>‹#›</a:t>
            </a:fld>
            <a:endParaRPr lang="en-GB"/>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8B97771E-B75B-4DDC-BD4F-C04A053FCD33}" type="slidenum">
              <a:rPr lang="en-GB"/>
              <a:pPr/>
              <a:t>‹#›</a:t>
            </a:fld>
            <a:endParaRPr lang="en-GB"/>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241A34E-C6FC-49DA-97A2-8B5C11FDA4E2}" type="slidenum">
              <a:rPr lang="en-GB"/>
              <a:pPr/>
              <a:t>‹#›</a:t>
            </a:fld>
            <a:endParaRPr lang="en-GB"/>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7910147-580C-4FDF-8555-467F0C2238EB}" type="slidenum">
              <a:rPr lang="en-GB"/>
              <a:pPr/>
              <a:t>‹#›</a:t>
            </a:fld>
            <a:endParaRPr lang="en-GB"/>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endParaRPr lang="en-GB"/>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GB"/>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0B1148E-217C-4DEF-8237-EBE240C3E5B5}" type="slidenum">
              <a:rPr lang="en-GB" smtClean="0"/>
              <a:pPr/>
              <a:t>‹#›</a:t>
            </a:fld>
            <a:endParaRPr lang="en-GB"/>
          </a:p>
        </p:txBody>
      </p:sp>
    </p:spTree>
  </p:cSld>
  <p:clrMapOvr>
    <a:masterClrMapping/>
  </p:clrMapOvr>
  <p:transition>
    <p:random/>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endParaRPr lang="en-GB"/>
          </a:p>
        </p:txBody>
      </p:sp>
      <p:sp>
        <p:nvSpPr>
          <p:cNvPr id="5" name="Footer Placeholder 4"/>
          <p:cNvSpPr>
            <a:spLocks noGrp="1"/>
          </p:cNvSpPr>
          <p:nvPr>
            <p:ph type="ftr" sz="quarter" idx="11"/>
          </p:nvPr>
        </p:nvSpPr>
        <p:spPr>
          <a:xfrm>
            <a:off x="457200" y="6480969"/>
            <a:ext cx="4260056" cy="300831"/>
          </a:xfrm>
        </p:spPr>
        <p:txBody>
          <a:bodyPr/>
          <a:lstStyle/>
          <a:p>
            <a:endParaRPr lang="en-GB"/>
          </a:p>
        </p:txBody>
      </p:sp>
      <p:sp>
        <p:nvSpPr>
          <p:cNvPr id="6" name="Slide Number Placeholder 5"/>
          <p:cNvSpPr>
            <a:spLocks noGrp="1"/>
          </p:cNvSpPr>
          <p:nvPr>
            <p:ph type="sldNum" sz="quarter" idx="12"/>
          </p:nvPr>
        </p:nvSpPr>
        <p:spPr/>
        <p:txBody>
          <a:bodyPr/>
          <a:lstStyle/>
          <a:p>
            <a:fld id="{0B71B7D1-42C1-4703-B751-8118D1608089}" type="slidenum">
              <a:rPr lang="en-GB" smtClean="0"/>
              <a:pPr/>
              <a:t>‹#›</a:t>
            </a:fld>
            <a:endParaRPr lang="en-GB"/>
          </a:p>
        </p:txBody>
      </p:sp>
    </p:spTree>
  </p:cSld>
  <p:clrMapOvr>
    <a:masterClrMapping/>
  </p:clrMapOvr>
  <p:transition>
    <p:random/>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endParaRPr lang="en-GB"/>
          </a:p>
        </p:txBody>
      </p:sp>
      <p:sp>
        <p:nvSpPr>
          <p:cNvPr id="5" name="Footer Placeholder 4"/>
          <p:cNvSpPr>
            <a:spLocks noGrp="1"/>
          </p:cNvSpPr>
          <p:nvPr>
            <p:ph type="ftr" sz="quarter" idx="11"/>
          </p:nvPr>
        </p:nvSpPr>
        <p:spPr>
          <a:xfrm>
            <a:off x="2619376" y="6480969"/>
            <a:ext cx="4260056" cy="300831"/>
          </a:xfrm>
        </p:spPr>
        <p:txBody>
          <a:bodyPr/>
          <a:lstStyle/>
          <a:p>
            <a:endParaRPr lang="en-GB"/>
          </a:p>
        </p:txBody>
      </p:sp>
      <p:sp>
        <p:nvSpPr>
          <p:cNvPr id="6" name="Slide Number Placeholder 5"/>
          <p:cNvSpPr>
            <a:spLocks noGrp="1"/>
          </p:cNvSpPr>
          <p:nvPr>
            <p:ph type="sldNum" sz="quarter" idx="12"/>
          </p:nvPr>
        </p:nvSpPr>
        <p:spPr>
          <a:xfrm>
            <a:off x="8451056" y="809624"/>
            <a:ext cx="502920" cy="300831"/>
          </a:xfrm>
        </p:spPr>
        <p:txBody>
          <a:bodyPr/>
          <a:lstStyle/>
          <a:p>
            <a:fld id="{0F201B64-46AB-47C2-85CF-0D1754FDC433}" type="slidenum">
              <a:rPr lang="en-GB" smtClean="0"/>
              <a:pPr/>
              <a:t>‹#›</a:t>
            </a:fld>
            <a:endParaRPr lang="en-GB"/>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endParaRPr lang="en-GB"/>
          </a:p>
        </p:txBody>
      </p:sp>
      <p:sp>
        <p:nvSpPr>
          <p:cNvPr id="6" name="Footer Placeholder 5"/>
          <p:cNvSpPr>
            <a:spLocks noGrp="1"/>
          </p:cNvSpPr>
          <p:nvPr>
            <p:ph type="ftr" sz="quarter" idx="11"/>
          </p:nvPr>
        </p:nvSpPr>
        <p:spPr>
          <a:xfrm>
            <a:off x="457200" y="6480969"/>
            <a:ext cx="4260056" cy="301752"/>
          </a:xfrm>
        </p:spPr>
        <p:txBody>
          <a:bodyPr/>
          <a:lstStyle/>
          <a:p>
            <a:endParaRPr lang="en-GB"/>
          </a:p>
        </p:txBody>
      </p:sp>
      <p:sp>
        <p:nvSpPr>
          <p:cNvPr id="7" name="Slide Number Placeholder 6"/>
          <p:cNvSpPr>
            <a:spLocks noGrp="1"/>
          </p:cNvSpPr>
          <p:nvPr>
            <p:ph type="sldNum" sz="quarter" idx="12"/>
          </p:nvPr>
        </p:nvSpPr>
        <p:spPr>
          <a:xfrm>
            <a:off x="7589520" y="6480969"/>
            <a:ext cx="502920" cy="301752"/>
          </a:xfrm>
        </p:spPr>
        <p:txBody>
          <a:bodyPr/>
          <a:lstStyle/>
          <a:p>
            <a:fld id="{F64F9F8B-5EDB-4405-BB82-0ECAC21CFFB8}" type="slidenum">
              <a:rPr lang="en-GB" smtClean="0"/>
              <a:pPr/>
              <a:t>‹#›</a:t>
            </a:fld>
            <a:endParaRPr lang="en-GB"/>
          </a:p>
        </p:txBody>
      </p:sp>
    </p:spTree>
  </p:cSld>
  <p:clrMapOvr>
    <a:masterClrMapping/>
  </p:clrMapOvr>
  <p:transition>
    <p:random/>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endParaRPr lang="en-GB"/>
          </a:p>
        </p:txBody>
      </p:sp>
      <p:sp>
        <p:nvSpPr>
          <p:cNvPr id="8" name="Footer Placeholder 7"/>
          <p:cNvSpPr>
            <a:spLocks noGrp="1"/>
          </p:cNvSpPr>
          <p:nvPr>
            <p:ph type="ftr" sz="quarter" idx="11"/>
          </p:nvPr>
        </p:nvSpPr>
        <p:spPr>
          <a:xfrm>
            <a:off x="457200" y="6480969"/>
            <a:ext cx="4261104" cy="301752"/>
          </a:xfrm>
        </p:spPr>
        <p:txBody>
          <a:bodyPr/>
          <a:lstStyle/>
          <a:p>
            <a:endParaRPr lang="en-GB"/>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07B94AF-4DBC-45F3-B817-D18BA172D5CE}"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04F2AC-0D2B-4399-A374-DDFB85BDD65F}" type="slidenum">
              <a:rPr lang="en-GB" smtClean="0"/>
              <a:pPr/>
              <a:t>‹#›</a:t>
            </a:fld>
            <a:endParaRPr lang="en-GB"/>
          </a:p>
        </p:txBody>
      </p:sp>
    </p:spTree>
  </p:cSld>
  <p:clrMapOvr>
    <a:masterClrMapping/>
  </p:clrMapOvr>
  <p:transition>
    <p:random/>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endParaRPr lang="en-GB"/>
          </a:p>
        </p:txBody>
      </p:sp>
      <p:sp>
        <p:nvSpPr>
          <p:cNvPr id="3" name="Footer Placeholder 2"/>
          <p:cNvSpPr>
            <a:spLocks noGrp="1"/>
          </p:cNvSpPr>
          <p:nvPr>
            <p:ph type="ftr" sz="quarter" idx="11"/>
          </p:nvPr>
        </p:nvSpPr>
        <p:spPr>
          <a:xfrm>
            <a:off x="457200" y="6481890"/>
            <a:ext cx="4260056" cy="300831"/>
          </a:xfrm>
        </p:spPr>
        <p:txBody>
          <a:bodyPr/>
          <a:lstStyle/>
          <a:p>
            <a:endParaRPr lang="en-GB"/>
          </a:p>
        </p:txBody>
      </p:sp>
      <p:sp>
        <p:nvSpPr>
          <p:cNvPr id="4" name="Slide Number Placeholder 3"/>
          <p:cNvSpPr>
            <a:spLocks noGrp="1"/>
          </p:cNvSpPr>
          <p:nvPr>
            <p:ph type="sldNum" sz="quarter" idx="12"/>
          </p:nvPr>
        </p:nvSpPr>
        <p:spPr>
          <a:xfrm>
            <a:off x="7589520" y="6480969"/>
            <a:ext cx="502920" cy="301752"/>
          </a:xfrm>
        </p:spPr>
        <p:txBody>
          <a:bodyPr/>
          <a:lstStyle/>
          <a:p>
            <a:fld id="{9E2BBF21-27A1-44F0-804D-205953FAB840}" type="slidenum">
              <a:rPr lang="en-GB" smtClean="0"/>
              <a:pPr/>
              <a:t>‹#›</a:t>
            </a:fld>
            <a:endParaRPr lang="en-GB"/>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F201B64-46AB-47C2-85CF-0D1754FDC433}" type="slidenum">
              <a:rPr lang="en-GB"/>
              <a:pPr/>
              <a:t>‹#›</a:t>
            </a:fld>
            <a:endParaRPr lang="en-GB"/>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endParaRPr lang="en-GB"/>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EC3FA5D-7705-4AF0-A2D3-4F0441C939AE}"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endParaRPr lang="en-GB"/>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0D79853-FA69-40D4-98B5-DDA327BB7188}"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6B0804-ED81-4F3B-9B2D-CA1B9D501EBF}" type="slidenum">
              <a:rPr lang="en-GB" smtClean="0"/>
              <a:pPr/>
              <a:t>‹#›</a:t>
            </a:fld>
            <a:endParaRPr lang="en-GB"/>
          </a:p>
        </p:txBody>
      </p:sp>
    </p:spTree>
  </p:cSld>
  <p:clrMapOvr>
    <a:masterClrMapping/>
  </p:clrMapOvr>
  <p:transition>
    <p:random/>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559C83-48B2-484C-A877-1193323D04B1}" type="slidenum">
              <a:rPr lang="en-GB" smtClean="0"/>
              <a:pPr/>
              <a:t>‹#›</a:t>
            </a:fld>
            <a:endParaRPr lang="en-GB"/>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64F9F8B-5EDB-4405-BB82-0ECAC21CFFB8}" type="slidenum">
              <a:rPr lang="en-GB"/>
              <a:pPr/>
              <a:t>‹#›</a:t>
            </a:fld>
            <a:endParaRPr lang="en-GB"/>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C07B94AF-4DBC-45F3-B817-D18BA172D5CE}" type="slidenum">
              <a:rPr lang="en-GB"/>
              <a:pPr/>
              <a:t>‹#›</a:t>
            </a:fld>
            <a:endParaRPr lang="en-GB"/>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8B04F2AC-0D2B-4399-A374-DDFB85BDD65F}" type="slidenum">
              <a:rPr lang="en-GB"/>
              <a:pPr/>
              <a:t>‹#›</a:t>
            </a:fld>
            <a:endParaRPr lang="en-GB"/>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9E2BBF21-27A1-44F0-804D-205953FAB840}" type="slidenum">
              <a:rPr lang="en-GB"/>
              <a:pPr/>
              <a:t>‹#›</a:t>
            </a:fld>
            <a:endParaRPr lang="en-GB"/>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EC3FA5D-7705-4AF0-A2D3-4F0441C939AE}" type="slidenum">
              <a:rPr lang="en-GB"/>
              <a:pPr/>
              <a:t>‹#›</a:t>
            </a:fld>
            <a:endParaRPr lang="en-GB"/>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0D79853-FA69-40D4-98B5-DDA327BB7188}" type="slidenum">
              <a:rPr lang="en-GB"/>
              <a:pPr/>
              <a:t>‹#›</a:t>
            </a:fld>
            <a:endParaRPr lang="en-GB"/>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5957EF7-244F-4963-9340-88D752FDDBD9}"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random/>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GB"/>
          </a:p>
        </p:txBody>
      </p:sp>
      <p:sp>
        <p:nvSpPr>
          <p:cNvPr id="65539"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65540"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6554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6554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6554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F82A286-CCCF-4493-9A44-F0C61AE15465}"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endParaRPr lang="en-GB"/>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GB"/>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5957EF7-244F-4963-9340-88D752FDDBD9}"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iming>
    <p:tnLst>
      <p:par>
        <p:cTn id="1" dur="indefinite" restart="never" nodeType="tmRoot"/>
      </p:par>
    </p:tnLst>
  </p:timing>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329782"/>
            <a:ext cx="9144000" cy="3908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7200" b="1" smtClean="0">
                <a:latin typeface="Arial" pitchFamily="34" charset="0"/>
                <a:ea typeface="Times New Roman" pitchFamily="18" charset="0"/>
                <a:cs typeface="Arial" pitchFamily="34" charset="0"/>
              </a:rPr>
              <a:t>PART</a:t>
            </a:r>
            <a:r>
              <a:rPr kumimoji="0" lang="en-GB" sz="7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GB" sz="7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sz="8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LEDGER</a:t>
            </a:r>
            <a:endParaRPr kumimoji="0" lang="en-GB" sz="9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ubtitle 3"/>
          <p:cNvSpPr>
            <a:spLocks noGrp="1"/>
          </p:cNvSpPr>
          <p:nvPr>
            <p:ph type="subTitle" idx="1"/>
          </p:nvPr>
        </p:nvSpPr>
        <p:spPr>
          <a:xfrm>
            <a:off x="3177915" y="4590739"/>
            <a:ext cx="5482601" cy="1752600"/>
          </a:xfrm>
        </p:spPr>
        <p:txBody>
          <a:bodyPr>
            <a:normAutofit/>
          </a:bodyPr>
          <a:lstStyle/>
          <a:p>
            <a:endParaRPr lang="en-GB"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24852"/>
            <a:ext cx="8226425" cy="374755"/>
          </a:xfrm>
        </p:spPr>
        <p:txBody>
          <a:bodyPr/>
          <a:lstStyle/>
          <a:p>
            <a:pPr algn="r"/>
            <a:r>
              <a:rPr lang="en-GB" sz="2400" dirty="0" smtClean="0"/>
              <a:t>Differences continue..........</a:t>
            </a:r>
            <a:endParaRPr lang="en-GB" sz="2400" dirty="0"/>
          </a:p>
        </p:txBody>
      </p:sp>
      <p:graphicFrame>
        <p:nvGraphicFramePr>
          <p:cNvPr id="4" name="Content Placeholder 3"/>
          <p:cNvGraphicFramePr>
            <a:graphicFrameLocks noGrp="1"/>
          </p:cNvGraphicFramePr>
          <p:nvPr>
            <p:ph idx="1"/>
          </p:nvPr>
        </p:nvGraphicFramePr>
        <p:xfrm>
          <a:off x="179879" y="689549"/>
          <a:ext cx="8769248" cy="5936104"/>
        </p:xfrm>
        <a:graphic>
          <a:graphicData uri="http://schemas.openxmlformats.org/drawingml/2006/table">
            <a:tbl>
              <a:tblPr firstRow="1" bandRow="1">
                <a:tableStyleId>{5C22544A-7EE6-4342-B048-85BDC9FD1C3A}</a:tableStyleId>
              </a:tblPr>
              <a:tblGrid>
                <a:gridCol w="4384624"/>
                <a:gridCol w="4384624"/>
              </a:tblGrid>
              <a:tr h="1129461">
                <a:tc>
                  <a:txBody>
                    <a:bodyPr/>
                    <a:lstStyle/>
                    <a:p>
                      <a:pPr marL="342900" marR="0" lvl="0" indent="-342900" algn="just">
                        <a:lnSpc>
                          <a:spcPct val="115000"/>
                        </a:lnSpc>
                        <a:spcBef>
                          <a:spcPts val="0"/>
                        </a:spcBef>
                        <a:spcAft>
                          <a:spcPts val="0"/>
                        </a:spcAft>
                        <a:buFont typeface="+mj-lt"/>
                        <a:buNone/>
                      </a:pPr>
                      <a:r>
                        <a:rPr lang="en-GB" sz="2000" b="1" dirty="0" smtClean="0">
                          <a:latin typeface="Courier New"/>
                          <a:ea typeface="Times New Roman"/>
                          <a:cs typeface="Times New Roman"/>
                        </a:rPr>
                        <a:t>13. Journal </a:t>
                      </a:r>
                      <a:r>
                        <a:rPr lang="en-GB" sz="2000" b="1" dirty="0">
                          <a:latin typeface="Courier New"/>
                          <a:ea typeface="Times New Roman"/>
                          <a:cs typeface="Times New Roman"/>
                        </a:rPr>
                        <a:t>may be avoided by a business concern.</a:t>
                      </a:r>
                      <a:endParaRPr lang="en-US" sz="16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2000" b="1" dirty="0" smtClean="0">
                          <a:latin typeface="Courier New"/>
                          <a:ea typeface="Times New Roman"/>
                          <a:cs typeface="Times New Roman"/>
                        </a:rPr>
                        <a:t>13. Ledger </a:t>
                      </a:r>
                      <a:r>
                        <a:rPr lang="en-GB" sz="2000" b="1" dirty="0">
                          <a:latin typeface="Courier New"/>
                          <a:ea typeface="Times New Roman"/>
                          <a:cs typeface="Times New Roman"/>
                        </a:rPr>
                        <a:t>is a must for every business concern.</a:t>
                      </a:r>
                      <a:endParaRPr lang="en-US" sz="1600" b="1" dirty="0">
                        <a:latin typeface="Calibri"/>
                        <a:ea typeface="Times New Roman"/>
                        <a:cs typeface="Times New Roman"/>
                      </a:endParaRPr>
                    </a:p>
                  </a:txBody>
                  <a:tcPr marL="68580" marR="68580" marT="0" marB="0"/>
                </a:tc>
              </a:tr>
              <a:tr h="853527">
                <a:tc>
                  <a:txBody>
                    <a:bodyPr/>
                    <a:lstStyle/>
                    <a:p>
                      <a:pPr marL="342900" marR="0" lvl="0" indent="-342900" algn="just">
                        <a:lnSpc>
                          <a:spcPct val="115000"/>
                        </a:lnSpc>
                        <a:spcBef>
                          <a:spcPts val="0"/>
                        </a:spcBef>
                        <a:spcAft>
                          <a:spcPts val="0"/>
                        </a:spcAft>
                        <a:buFont typeface="+mj-lt"/>
                        <a:buNone/>
                      </a:pPr>
                      <a:r>
                        <a:rPr lang="en-GB" sz="2000" b="1" dirty="0" smtClean="0">
                          <a:latin typeface="Courier New"/>
                          <a:ea typeface="Times New Roman"/>
                          <a:cs typeface="Times New Roman"/>
                        </a:rPr>
                        <a:t>14.A </a:t>
                      </a:r>
                      <a:r>
                        <a:rPr lang="en-GB" sz="2000" b="1" dirty="0">
                          <a:latin typeface="Courier New"/>
                          <a:ea typeface="Times New Roman"/>
                          <a:cs typeface="Times New Roman"/>
                        </a:rPr>
                        <a:t>journal is not balanced.</a:t>
                      </a:r>
                      <a:endParaRPr lang="en-US" sz="16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2000" b="1" dirty="0" smtClean="0">
                          <a:latin typeface="Courier New"/>
                          <a:ea typeface="Times New Roman"/>
                          <a:cs typeface="Times New Roman"/>
                        </a:rPr>
                        <a:t>14.A </a:t>
                      </a:r>
                      <a:r>
                        <a:rPr lang="en-GB" sz="2000" b="1" dirty="0">
                          <a:latin typeface="Courier New"/>
                          <a:ea typeface="Times New Roman"/>
                          <a:cs typeface="Times New Roman"/>
                        </a:rPr>
                        <a:t>ledger is balanced.</a:t>
                      </a:r>
                      <a:endParaRPr lang="en-US" sz="1600" b="1" dirty="0">
                        <a:latin typeface="Calibri"/>
                        <a:ea typeface="Times New Roman"/>
                        <a:cs typeface="Times New Roman"/>
                      </a:endParaRPr>
                    </a:p>
                  </a:txBody>
                  <a:tcPr marL="68580" marR="68580" marT="0" marB="0"/>
                </a:tc>
              </a:tr>
              <a:tr h="1694192">
                <a:tc>
                  <a:txBody>
                    <a:bodyPr/>
                    <a:lstStyle/>
                    <a:p>
                      <a:pPr marL="342900" marR="0" lvl="0" indent="-342900" algn="just">
                        <a:lnSpc>
                          <a:spcPct val="115000"/>
                        </a:lnSpc>
                        <a:spcBef>
                          <a:spcPts val="0"/>
                        </a:spcBef>
                        <a:spcAft>
                          <a:spcPts val="0"/>
                        </a:spcAft>
                        <a:buFont typeface="+mj-lt"/>
                        <a:buNone/>
                      </a:pPr>
                      <a:r>
                        <a:rPr lang="en-GB" sz="2000" b="1" dirty="0" smtClean="0">
                          <a:latin typeface="Courier New"/>
                          <a:ea typeface="Times New Roman"/>
                          <a:cs typeface="Times New Roman"/>
                        </a:rPr>
                        <a:t>15.Journal </a:t>
                      </a:r>
                      <a:r>
                        <a:rPr lang="en-GB" sz="2000" b="1" dirty="0">
                          <a:latin typeface="Courier New"/>
                          <a:ea typeface="Times New Roman"/>
                          <a:cs typeface="Times New Roman"/>
                        </a:rPr>
                        <a:t>has debit and credit columns but no debit and credit sides.</a:t>
                      </a:r>
                      <a:endParaRPr lang="en-US" sz="16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2000" b="1" dirty="0" smtClean="0">
                          <a:latin typeface="Courier New"/>
                          <a:ea typeface="Times New Roman"/>
                          <a:cs typeface="Times New Roman"/>
                        </a:rPr>
                        <a:t>15.A </a:t>
                      </a:r>
                      <a:r>
                        <a:rPr lang="en-GB" sz="2000" b="1" dirty="0">
                          <a:latin typeface="Courier New"/>
                          <a:ea typeface="Times New Roman"/>
                          <a:cs typeface="Times New Roman"/>
                        </a:rPr>
                        <a:t>ledger has debit and credit sides.</a:t>
                      </a:r>
                      <a:endParaRPr lang="en-US" sz="1600" b="1" dirty="0">
                        <a:latin typeface="Calibri"/>
                        <a:ea typeface="Times New Roman"/>
                        <a:cs typeface="Times New Roman"/>
                      </a:endParaRPr>
                    </a:p>
                  </a:txBody>
                  <a:tcPr marL="68580" marR="68580" marT="0" marB="0"/>
                </a:tc>
              </a:tr>
              <a:tr h="2258924">
                <a:tc>
                  <a:txBody>
                    <a:bodyPr/>
                    <a:lstStyle/>
                    <a:p>
                      <a:pPr marL="342900" marR="0" lvl="0" indent="-342900" algn="just">
                        <a:lnSpc>
                          <a:spcPct val="115000"/>
                        </a:lnSpc>
                        <a:spcBef>
                          <a:spcPts val="0"/>
                        </a:spcBef>
                        <a:spcAft>
                          <a:spcPts val="0"/>
                        </a:spcAft>
                        <a:buFont typeface="+mj-lt"/>
                        <a:buNone/>
                      </a:pPr>
                      <a:r>
                        <a:rPr lang="en-GB" sz="2000" b="1" dirty="0" smtClean="0">
                          <a:latin typeface="Courier New"/>
                          <a:ea typeface="Times New Roman"/>
                          <a:cs typeface="Times New Roman"/>
                        </a:rPr>
                        <a:t>16.Trial </a:t>
                      </a:r>
                      <a:r>
                        <a:rPr lang="en-GB" sz="2000" b="1" dirty="0">
                          <a:latin typeface="Courier New"/>
                          <a:ea typeface="Times New Roman"/>
                          <a:cs typeface="Times New Roman"/>
                        </a:rPr>
                        <a:t>Balance and Final accounts (trading, P/L A/C and Balance Sheet) cannot be prepared from the journal entries.</a:t>
                      </a:r>
                      <a:endParaRPr lang="en-US" sz="16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2000" b="1" dirty="0">
                          <a:latin typeface="Courier New"/>
                          <a:ea typeface="Times New Roman"/>
                          <a:cs typeface="Times New Roman"/>
                        </a:rPr>
                        <a:t>Trial balance and final accounts can be prepared from the ledger account balances.</a:t>
                      </a:r>
                      <a:endParaRPr lang="en-US" sz="1600" b="1" dirty="0">
                        <a:latin typeface="Calibri"/>
                        <a:ea typeface="Times New Roman"/>
                        <a:cs typeface="Times New Roman"/>
                      </a:endParaRPr>
                    </a:p>
                  </a:txBody>
                  <a:tcPr marL="68580" marR="68580" marT="0" marB="0"/>
                </a:tc>
              </a:tr>
            </a:tbl>
          </a:graphicData>
        </a:graphic>
      </p:graphicFrame>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609782"/>
          </a:xfrm>
        </p:spPr>
        <p:txBody>
          <a:bodyPr/>
          <a:lstStyle/>
          <a:p>
            <a:r>
              <a:rPr lang="en-GB" b="1" dirty="0" smtClean="0"/>
              <a:t>Posting</a:t>
            </a:r>
            <a:endParaRPr lang="en-GB" dirty="0"/>
          </a:p>
        </p:txBody>
      </p:sp>
      <p:sp>
        <p:nvSpPr>
          <p:cNvPr id="3" name="Content Placeholder 2"/>
          <p:cNvSpPr>
            <a:spLocks noGrp="1"/>
          </p:cNvSpPr>
          <p:nvPr>
            <p:ph idx="1"/>
          </p:nvPr>
        </p:nvSpPr>
        <p:spPr>
          <a:xfrm>
            <a:off x="455613" y="1409075"/>
            <a:ext cx="8226425" cy="5066675"/>
          </a:xfrm>
        </p:spPr>
        <p:txBody>
          <a:bodyPr/>
          <a:lstStyle/>
          <a:p>
            <a:pPr marL="0" indent="0" algn="just">
              <a:buNone/>
            </a:pPr>
            <a:r>
              <a:rPr lang="en-GB" sz="4000" dirty="0" smtClean="0"/>
              <a:t>The process of transferring entries from books of original entry to the ledger is called ‘Posting’. It is the bringing together all transactions in respect of one particular account at one place for further accounting process.</a:t>
            </a:r>
            <a:endParaRPr lang="en-US" sz="4000" dirty="0" smtClean="0"/>
          </a:p>
          <a:p>
            <a:endParaRPr lang="en-GB" dirty="0"/>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459880"/>
          </a:xfrm>
        </p:spPr>
        <p:txBody>
          <a:bodyPr/>
          <a:lstStyle/>
          <a:p>
            <a:pPr algn="ctr"/>
            <a:r>
              <a:rPr lang="en-GB" b="1" dirty="0" smtClean="0"/>
              <a:t>Format of an Account in the Ledger</a:t>
            </a:r>
            <a:endParaRPr lang="en-GB" dirty="0"/>
          </a:p>
        </p:txBody>
      </p:sp>
      <p:sp>
        <p:nvSpPr>
          <p:cNvPr id="3" name="Content Placeholder 2"/>
          <p:cNvSpPr>
            <a:spLocks noGrp="1"/>
          </p:cNvSpPr>
          <p:nvPr>
            <p:ph idx="1"/>
          </p:nvPr>
        </p:nvSpPr>
        <p:spPr>
          <a:xfrm>
            <a:off x="455613" y="869430"/>
            <a:ext cx="8418564" cy="599606"/>
          </a:xfrm>
        </p:spPr>
        <p:txBody>
          <a:bodyPr/>
          <a:lstStyle/>
          <a:p>
            <a:pPr>
              <a:buNone/>
            </a:pPr>
            <a:r>
              <a:rPr lang="en-GB" b="1" dirty="0" smtClean="0"/>
              <a:t>Dr.		           Name of Account.	                          Cr.</a:t>
            </a:r>
            <a:endParaRPr lang="en-US" dirty="0" smtClean="0"/>
          </a:p>
          <a:p>
            <a:endParaRPr lang="en-GB" dirty="0"/>
          </a:p>
        </p:txBody>
      </p:sp>
      <p:graphicFrame>
        <p:nvGraphicFramePr>
          <p:cNvPr id="5" name="Table 4"/>
          <p:cNvGraphicFramePr>
            <a:graphicFrameLocks noGrp="1"/>
          </p:cNvGraphicFramePr>
          <p:nvPr/>
        </p:nvGraphicFramePr>
        <p:xfrm>
          <a:off x="179883" y="1603948"/>
          <a:ext cx="8769244" cy="2634768"/>
        </p:xfrm>
        <a:graphic>
          <a:graphicData uri="http://schemas.openxmlformats.org/drawingml/2006/table">
            <a:tbl>
              <a:tblPr/>
              <a:tblGrid>
                <a:gridCol w="914399"/>
                <a:gridCol w="1955624"/>
                <a:gridCol w="437927"/>
                <a:gridCol w="1129137"/>
                <a:gridCol w="794110"/>
                <a:gridCol w="1830877"/>
                <a:gridCol w="445348"/>
                <a:gridCol w="1261822"/>
              </a:tblGrid>
              <a:tr h="760381">
                <a:tc>
                  <a:txBody>
                    <a:bodyPr/>
                    <a:lstStyle/>
                    <a:p>
                      <a:pPr marL="0" marR="0" algn="just">
                        <a:lnSpc>
                          <a:spcPct val="115000"/>
                        </a:lnSpc>
                        <a:spcBef>
                          <a:spcPts val="0"/>
                        </a:spcBef>
                        <a:spcAft>
                          <a:spcPts val="0"/>
                        </a:spcAft>
                      </a:pPr>
                      <a:r>
                        <a:rPr lang="en-GB" sz="2000" b="1" dirty="0">
                          <a:latin typeface="Courier New"/>
                          <a:ea typeface="Times New Roman"/>
                          <a:cs typeface="Times New Roman"/>
                        </a:rPr>
                        <a:t>Date</a:t>
                      </a:r>
                      <a:endParaRPr lang="en-US" sz="14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2000" b="1" dirty="0">
                          <a:latin typeface="Courier New"/>
                          <a:ea typeface="Times New Roman"/>
                          <a:cs typeface="Times New Roman"/>
                        </a:rPr>
                        <a:t>Particular</a:t>
                      </a:r>
                      <a:endParaRPr lang="en-US" sz="14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2000" b="1" dirty="0">
                          <a:latin typeface="Courier New"/>
                          <a:ea typeface="Times New Roman"/>
                          <a:cs typeface="Times New Roman"/>
                        </a:rPr>
                        <a:t>JF</a:t>
                      </a:r>
                      <a:endParaRPr lang="en-US" sz="14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2000" b="1" dirty="0">
                          <a:latin typeface="Courier New"/>
                          <a:ea typeface="Times New Roman"/>
                          <a:cs typeface="Times New Roman"/>
                        </a:rPr>
                        <a:t>Amount</a:t>
                      </a:r>
                      <a:endParaRPr lang="en-US" sz="14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2000" b="1" dirty="0">
                          <a:latin typeface="Courier New"/>
                          <a:ea typeface="Times New Roman"/>
                          <a:cs typeface="Times New Roman"/>
                        </a:rPr>
                        <a:t>Date</a:t>
                      </a:r>
                      <a:endParaRPr lang="en-US" sz="14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2000" b="1" dirty="0">
                          <a:latin typeface="Courier New"/>
                          <a:ea typeface="Times New Roman"/>
                          <a:cs typeface="Times New Roman"/>
                        </a:rPr>
                        <a:t>Particulars</a:t>
                      </a:r>
                      <a:endParaRPr lang="en-US" sz="14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GB" sz="2000" b="1" dirty="0">
                          <a:latin typeface="Courier New"/>
                          <a:ea typeface="Times New Roman"/>
                          <a:cs typeface="Times New Roman"/>
                        </a:rPr>
                        <a:t>JF</a:t>
                      </a:r>
                      <a:endParaRPr lang="en-US" sz="14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latin typeface="Courier New"/>
                          <a:ea typeface="Times New Roman"/>
                          <a:cs typeface="Times New Roman"/>
                        </a:rPr>
                        <a:t>Amount</a:t>
                      </a:r>
                      <a:endParaRPr lang="en-US" sz="14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413">
                <a:tc rowSpan="2">
                  <a:txBody>
                    <a:bodyPr/>
                    <a:lstStyle/>
                    <a:p>
                      <a:pPr marL="0" marR="0" algn="ctr">
                        <a:lnSpc>
                          <a:spcPct val="115000"/>
                        </a:lnSpc>
                        <a:spcBef>
                          <a:spcPts val="0"/>
                        </a:spcBef>
                        <a:spcAft>
                          <a:spcPts val="0"/>
                        </a:spcAft>
                      </a:pPr>
                      <a:r>
                        <a:rPr lang="en-US" sz="1800" b="1" dirty="0" smtClean="0">
                          <a:latin typeface="+mj-lt"/>
                          <a:ea typeface="Times New Roman"/>
                          <a:cs typeface="Times New Roman"/>
                        </a:rPr>
                        <a:t>Date of transaction</a:t>
                      </a:r>
                      <a:endParaRPr lang="en-US" sz="1800" b="1" dirty="0">
                        <a:latin typeface="+mj-lt"/>
                        <a:ea typeface="Times New Roman"/>
                        <a:cs typeface="Times New Roman"/>
                      </a:endParaRPr>
                    </a:p>
                  </a:txBody>
                  <a:tcPr marL="65314" marR="65314"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15000"/>
                        </a:lnSpc>
                        <a:spcBef>
                          <a:spcPts val="0"/>
                        </a:spcBef>
                        <a:spcAft>
                          <a:spcPts val="0"/>
                        </a:spcAft>
                      </a:pPr>
                      <a:r>
                        <a:rPr lang="en-US" sz="2000" b="1" dirty="0" smtClean="0">
                          <a:latin typeface="+mj-lt"/>
                          <a:ea typeface="Times New Roman"/>
                          <a:cs typeface="Times New Roman"/>
                        </a:rPr>
                        <a:t>     </a:t>
                      </a:r>
                      <a:r>
                        <a:rPr lang="en-US" sz="1800" b="1" dirty="0" smtClean="0">
                          <a:latin typeface="+mj-lt"/>
                          <a:ea typeface="Times New Roman"/>
                          <a:cs typeface="Times New Roman"/>
                        </a:rPr>
                        <a:t>Journal</a:t>
                      </a:r>
                      <a:r>
                        <a:rPr lang="en-US" sz="1800" b="1" baseline="0" dirty="0" smtClean="0">
                          <a:latin typeface="+mj-lt"/>
                          <a:ea typeface="Times New Roman"/>
                          <a:cs typeface="Times New Roman"/>
                        </a:rPr>
                        <a:t> Folio</a:t>
                      </a:r>
                      <a:endParaRPr lang="en-US" sz="1800" b="1" dirty="0">
                        <a:latin typeface="+mj-lt"/>
                        <a:ea typeface="Times New Roman"/>
                        <a:cs typeface="Times New Roman"/>
                      </a:endParaRPr>
                    </a:p>
                  </a:txBody>
                  <a:tcPr marL="65314" marR="65314"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r>
                        <a:rPr lang="en-US" sz="1800" b="1" dirty="0" smtClean="0">
                          <a:latin typeface="+mj-lt"/>
                          <a:ea typeface="Times New Roman"/>
                          <a:cs typeface="Times New Roman"/>
                        </a:rPr>
                        <a:t>Date of Transaction</a:t>
                      </a:r>
                      <a:endParaRPr lang="en-US" sz="1800" b="1" dirty="0">
                        <a:latin typeface="+mj-lt"/>
                        <a:ea typeface="Times New Roman"/>
                        <a:cs typeface="Times New Roman"/>
                      </a:endParaRPr>
                    </a:p>
                  </a:txBody>
                  <a:tcPr marL="65314" marR="65314"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r>
                        <a:rPr lang="en-US" sz="1800" b="1" kern="1200" dirty="0" smtClean="0">
                          <a:solidFill>
                            <a:schemeClr val="tx1"/>
                          </a:solidFill>
                          <a:latin typeface="+mn-lt"/>
                          <a:ea typeface="Times New Roman"/>
                          <a:cs typeface="Times New Roman"/>
                        </a:rPr>
                        <a:t>Journal</a:t>
                      </a:r>
                      <a:r>
                        <a:rPr lang="en-US" sz="1800" b="1" kern="1200" baseline="0" dirty="0" smtClean="0">
                          <a:solidFill>
                            <a:schemeClr val="tx1"/>
                          </a:solidFill>
                          <a:latin typeface="+mn-lt"/>
                          <a:ea typeface="Times New Roman"/>
                          <a:cs typeface="Times New Roman"/>
                        </a:rPr>
                        <a:t> Folio</a:t>
                      </a:r>
                      <a:endParaRPr lang="en-US" sz="1800" b="1" dirty="0">
                        <a:latin typeface="Calibri"/>
                        <a:ea typeface="Times New Roman"/>
                        <a:cs typeface="Times New Roman"/>
                      </a:endParaRPr>
                    </a:p>
                  </a:txBody>
                  <a:tcPr marL="65314" marR="65314"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974">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algn="ctr">
                        <a:lnSpc>
                          <a:spcPct val="115000"/>
                        </a:lnSpc>
                        <a:spcBef>
                          <a:spcPts val="0"/>
                        </a:spcBef>
                        <a:spcAft>
                          <a:spcPts val="0"/>
                        </a:spcAft>
                      </a:pPr>
                      <a:endParaRPr lang="en-US" sz="1100" b="1" dirty="0">
                        <a:latin typeface="Calibri"/>
                        <a:ea typeface="Times New Roman"/>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Balancing of ledger Accounts</a:t>
            </a:r>
            <a:endParaRPr lang="en-GB" dirty="0"/>
          </a:p>
        </p:txBody>
      </p:sp>
      <p:sp>
        <p:nvSpPr>
          <p:cNvPr id="3" name="Content Placeholder 2"/>
          <p:cNvSpPr>
            <a:spLocks noGrp="1"/>
          </p:cNvSpPr>
          <p:nvPr>
            <p:ph idx="1"/>
          </p:nvPr>
        </p:nvSpPr>
        <p:spPr/>
        <p:txBody>
          <a:bodyPr/>
          <a:lstStyle/>
          <a:p>
            <a:pPr algn="just"/>
            <a:r>
              <a:rPr lang="en-GB" dirty="0" smtClean="0"/>
              <a:t>Balancing of ledger account means the process of ascertaining the difference between the total of debit side and credit side of an account and inserting the difference on the side where the amount is less in order to make the totals of the account equal. If the debit side is more than credit side, the account is said to have debit balance. Similarly, if credit side is more than debit side, it is said to be credit balance.</a:t>
            </a:r>
            <a:endParaRPr lang="en-US" dirty="0" smtClean="0"/>
          </a:p>
          <a:p>
            <a:pPr algn="just"/>
            <a:r>
              <a:rPr lang="en-GB" dirty="0" smtClean="0"/>
              <a:t>Debit balance means debit side is more than credit side.</a:t>
            </a:r>
            <a:endParaRPr lang="en-US" dirty="0" smtClean="0"/>
          </a:p>
          <a:p>
            <a:pPr algn="just"/>
            <a:r>
              <a:rPr lang="en-GB" dirty="0" smtClean="0"/>
              <a:t>Credit balance means credit side is more than debit side.</a:t>
            </a:r>
            <a:endParaRPr lang="en-US" dirty="0" smtClean="0"/>
          </a:p>
          <a:p>
            <a:pPr algn="just"/>
            <a:endParaRPr lang="en-GB" dirty="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Steps in Balancing of account:</a:t>
            </a:r>
            <a:endParaRPr lang="en-GB" dirty="0"/>
          </a:p>
        </p:txBody>
      </p:sp>
      <p:sp>
        <p:nvSpPr>
          <p:cNvPr id="3" name="Content Placeholder 2"/>
          <p:cNvSpPr>
            <a:spLocks noGrp="1"/>
          </p:cNvSpPr>
          <p:nvPr>
            <p:ph idx="1"/>
          </p:nvPr>
        </p:nvSpPr>
        <p:spPr>
          <a:xfrm>
            <a:off x="455613" y="1600200"/>
            <a:ext cx="8226425" cy="4755630"/>
          </a:xfrm>
        </p:spPr>
        <p:txBody>
          <a:bodyPr/>
          <a:lstStyle/>
          <a:p>
            <a:pPr lvl="0" algn="just"/>
            <a:r>
              <a:rPr lang="en-GB" dirty="0" smtClean="0"/>
              <a:t>Total up two sides (debit side and credit side) of the account and write the highest total on both the sides.</a:t>
            </a:r>
            <a:endParaRPr lang="en-US" dirty="0" smtClean="0"/>
          </a:p>
          <a:p>
            <a:pPr lvl="0" algn="just"/>
            <a:r>
              <a:rPr lang="en-GB" dirty="0" smtClean="0"/>
              <a:t>Determine the difference between two sides and put the difference on the shorter side.</a:t>
            </a:r>
            <a:endParaRPr lang="en-US" dirty="0" smtClean="0"/>
          </a:p>
          <a:p>
            <a:pPr lvl="0" algn="just"/>
            <a:r>
              <a:rPr lang="en-GB" dirty="0" smtClean="0"/>
              <a:t>If the credit side total is more than the debit side total, that difference should be written on the debit side as ‘</a:t>
            </a:r>
            <a:r>
              <a:rPr lang="en-GB" b="1" dirty="0" smtClean="0"/>
              <a:t>Balance c/d’ (Balance carried down). </a:t>
            </a:r>
            <a:r>
              <a:rPr lang="en-GB" dirty="0" smtClean="0"/>
              <a:t>Similarly if the debit side total is more than credit side total, the difference is written on the credit side as ‘</a:t>
            </a:r>
            <a:r>
              <a:rPr lang="en-GB" b="1" dirty="0" smtClean="0"/>
              <a:t>Balance c/d</a:t>
            </a:r>
            <a:r>
              <a:rPr lang="en-GB" dirty="0" smtClean="0"/>
              <a:t>’</a:t>
            </a:r>
            <a:r>
              <a:rPr lang="en-GB" b="1" dirty="0" smtClean="0"/>
              <a:t> (Balance carried down). </a:t>
            </a:r>
            <a:r>
              <a:rPr lang="en-GB" dirty="0" smtClean="0"/>
              <a:t>  </a:t>
            </a:r>
            <a:endParaRPr lang="en-US" dirty="0" smtClean="0"/>
          </a:p>
          <a:p>
            <a:pPr lvl="0" algn="just"/>
            <a:r>
              <a:rPr lang="en-GB" dirty="0" smtClean="0"/>
              <a:t>The balance should be brought down </a:t>
            </a:r>
            <a:r>
              <a:rPr lang="en-GB" b="1" dirty="0" smtClean="0"/>
              <a:t>(Balance b/d) </a:t>
            </a:r>
            <a:r>
              <a:rPr lang="en-GB" dirty="0" smtClean="0"/>
              <a:t>or carried forward </a:t>
            </a:r>
            <a:r>
              <a:rPr lang="en-GB" b="1" dirty="0" smtClean="0"/>
              <a:t>(Balance C/F)</a:t>
            </a:r>
            <a:r>
              <a:rPr lang="en-GB" dirty="0" smtClean="0"/>
              <a:t> to the next period</a:t>
            </a:r>
            <a:endParaRPr lang="en-US" dirty="0" smtClean="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4872"/>
            <a:ext cx="9020175" cy="659567"/>
          </a:xfrm>
        </p:spPr>
        <p:txBody>
          <a:bodyPr>
            <a:noAutofit/>
          </a:bodyPr>
          <a:lstStyle/>
          <a:p>
            <a:r>
              <a:rPr lang="en-GB" sz="2800" b="1" dirty="0" smtClean="0"/>
              <a:t>SUB DIVISION OF JOURNAL (SUBSIDIARY BOOKS)</a:t>
            </a:r>
            <a:endParaRPr lang="en-GB" sz="2800" b="1" dirty="0"/>
          </a:p>
        </p:txBody>
      </p:sp>
      <p:sp>
        <p:nvSpPr>
          <p:cNvPr id="3" name="Content Placeholder 2"/>
          <p:cNvSpPr>
            <a:spLocks noGrp="1"/>
          </p:cNvSpPr>
          <p:nvPr>
            <p:ph idx="1"/>
          </p:nvPr>
        </p:nvSpPr>
        <p:spPr>
          <a:xfrm>
            <a:off x="254834" y="704538"/>
            <a:ext cx="8649323" cy="5921114"/>
          </a:xfrm>
        </p:spPr>
        <p:txBody>
          <a:bodyPr/>
          <a:lstStyle/>
          <a:p>
            <a:pPr>
              <a:buNone/>
            </a:pPr>
            <a:r>
              <a:rPr lang="en-GB" b="1" dirty="0" smtClean="0"/>
              <a:t>	</a:t>
            </a:r>
            <a:endParaRPr lang="en-US" dirty="0" smtClean="0"/>
          </a:p>
          <a:p>
            <a:pPr algn="just"/>
            <a:r>
              <a:rPr lang="en-GB" sz="3200" b="1" dirty="0" smtClean="0"/>
              <a:t>Small organisations - only one journal for recordings its transactions </a:t>
            </a:r>
          </a:p>
          <a:p>
            <a:pPr algn="just"/>
            <a:r>
              <a:rPr lang="en-GB" sz="3200" b="1" dirty="0" smtClean="0"/>
              <a:t>large concerns - subsidiary books or special journals.</a:t>
            </a:r>
            <a:endParaRPr lang="en-US" sz="3200" b="1" dirty="0" smtClean="0"/>
          </a:p>
          <a:p>
            <a:pPr algn="just"/>
            <a:r>
              <a:rPr lang="en-GB" sz="3200" b="1" dirty="0" smtClean="0"/>
              <a:t>maintain separate journal for each kind of transactions that occurs frequently. </a:t>
            </a:r>
          </a:p>
          <a:p>
            <a:pPr algn="just"/>
            <a:r>
              <a:rPr lang="en-GB" sz="3200" b="1" dirty="0" smtClean="0"/>
              <a:t>Transactions which cannot be recorded in the special journals are recorded in the ordinary journal or general journal or journal proper.</a:t>
            </a:r>
            <a:endParaRPr lang="en-US" sz="3200" b="1" dirty="0" smtClean="0"/>
          </a:p>
          <a:p>
            <a:endParaRPr lang="en-GB" sz="3200" dirty="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61896"/>
          </a:xfrm>
        </p:spPr>
        <p:txBody>
          <a:bodyPr>
            <a:normAutofit fontScale="90000"/>
          </a:bodyPr>
          <a:lstStyle/>
          <a:p>
            <a:pPr algn="ctr"/>
            <a:r>
              <a:rPr lang="en-GB" b="1" dirty="0" smtClean="0"/>
              <a:t>Types of Special Journals </a:t>
            </a:r>
            <a:r>
              <a:rPr lang="en-US" dirty="0" smtClean="0"/>
              <a:t/>
            </a:r>
            <a:br>
              <a:rPr lang="en-US" dirty="0" smtClean="0"/>
            </a:br>
            <a:endParaRPr lang="en-GB" dirty="0"/>
          </a:p>
        </p:txBody>
      </p:sp>
      <p:sp>
        <p:nvSpPr>
          <p:cNvPr id="3" name="Content Placeholder 2"/>
          <p:cNvSpPr>
            <a:spLocks noGrp="1"/>
          </p:cNvSpPr>
          <p:nvPr>
            <p:ph idx="1"/>
          </p:nvPr>
        </p:nvSpPr>
        <p:spPr>
          <a:xfrm>
            <a:off x="239843" y="974361"/>
            <a:ext cx="8694295" cy="5480447"/>
          </a:xfrm>
        </p:spPr>
        <p:txBody>
          <a:bodyPr>
            <a:normAutofit fontScale="92500" lnSpcReduction="10000"/>
          </a:bodyPr>
          <a:lstStyle/>
          <a:p>
            <a:pPr lvl="0" algn="just"/>
            <a:r>
              <a:rPr lang="en-GB" b="1" dirty="0" smtClean="0">
                <a:solidFill>
                  <a:schemeClr val="accent2">
                    <a:lumMod val="40000"/>
                    <a:lumOff val="60000"/>
                  </a:schemeClr>
                </a:solidFill>
              </a:rPr>
              <a:t>Cash Book: </a:t>
            </a:r>
            <a:r>
              <a:rPr lang="en-GB" dirty="0" smtClean="0"/>
              <a:t>all cash receipts and cash payments are entered in the book.</a:t>
            </a:r>
            <a:endParaRPr lang="en-US" dirty="0" smtClean="0"/>
          </a:p>
          <a:p>
            <a:pPr lvl="0" algn="just"/>
            <a:r>
              <a:rPr lang="en-GB" b="1" dirty="0" smtClean="0">
                <a:solidFill>
                  <a:schemeClr val="accent2">
                    <a:lumMod val="40000"/>
                    <a:lumOff val="60000"/>
                  </a:schemeClr>
                </a:solidFill>
              </a:rPr>
              <a:t>Purchases day book/purchases journal</a:t>
            </a:r>
            <a:r>
              <a:rPr lang="en-GB" b="1" dirty="0" smtClean="0"/>
              <a:t>: </a:t>
            </a:r>
            <a:r>
              <a:rPr lang="en-GB" dirty="0" smtClean="0"/>
              <a:t>all purchases of goods on credit are entered in the purchases journal. It must be noted that only credit purchases of goods are entered here.</a:t>
            </a:r>
            <a:endParaRPr lang="en-US" dirty="0" smtClean="0"/>
          </a:p>
          <a:p>
            <a:pPr lvl="0" algn="just"/>
            <a:r>
              <a:rPr lang="en-GB" b="1" dirty="0" smtClean="0">
                <a:solidFill>
                  <a:schemeClr val="accent2">
                    <a:lumMod val="40000"/>
                    <a:lumOff val="60000"/>
                  </a:schemeClr>
                </a:solidFill>
              </a:rPr>
              <a:t>Sales day book/sales journal</a:t>
            </a:r>
            <a:r>
              <a:rPr lang="en-GB" b="1" dirty="0" smtClean="0"/>
              <a:t>: </a:t>
            </a:r>
            <a:r>
              <a:rPr lang="en-GB" dirty="0" smtClean="0"/>
              <a:t>all sales of goods on credit are recorded in the sales journal.</a:t>
            </a:r>
            <a:endParaRPr lang="en-US" dirty="0" smtClean="0"/>
          </a:p>
          <a:p>
            <a:pPr lvl="0" algn="just"/>
            <a:r>
              <a:rPr lang="en-GB" b="1" dirty="0" smtClean="0">
                <a:solidFill>
                  <a:schemeClr val="accent2">
                    <a:lumMod val="40000"/>
                    <a:lumOff val="60000"/>
                  </a:schemeClr>
                </a:solidFill>
              </a:rPr>
              <a:t>Purchases returns book</a:t>
            </a:r>
            <a:r>
              <a:rPr lang="en-GB" b="1" dirty="0" smtClean="0"/>
              <a:t>:</a:t>
            </a:r>
            <a:r>
              <a:rPr lang="en-GB" dirty="0" smtClean="0"/>
              <a:t> </a:t>
            </a:r>
            <a:r>
              <a:rPr lang="en-GB" dirty="0" smtClean="0">
                <a:solidFill>
                  <a:schemeClr val="tx1">
                    <a:lumMod val="95000"/>
                  </a:schemeClr>
                </a:solidFill>
              </a:rPr>
              <a:t>all returns of goods to the suppliers are recorded in this book. This is also called returns outward book.</a:t>
            </a:r>
            <a:endParaRPr lang="en-US" dirty="0" smtClean="0">
              <a:solidFill>
                <a:schemeClr val="tx1">
                  <a:lumMod val="95000"/>
                </a:schemeClr>
              </a:solidFill>
            </a:endParaRPr>
          </a:p>
          <a:p>
            <a:endParaRPr lang="en-GB" dirty="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96808"/>
          </a:xfrm>
        </p:spPr>
        <p:txBody>
          <a:bodyPr>
            <a:normAutofit/>
          </a:bodyPr>
          <a:lstStyle/>
          <a:p>
            <a:pPr algn="r"/>
            <a:r>
              <a:rPr lang="en-GB" sz="2400" i="1" dirty="0" smtClean="0"/>
              <a:t>Continued...</a:t>
            </a:r>
            <a:endParaRPr lang="en-GB" sz="2400" i="1" dirty="0"/>
          </a:p>
        </p:txBody>
      </p:sp>
      <p:sp>
        <p:nvSpPr>
          <p:cNvPr id="3" name="Content Placeholder 2"/>
          <p:cNvSpPr>
            <a:spLocks noGrp="1"/>
          </p:cNvSpPr>
          <p:nvPr>
            <p:ph idx="1"/>
          </p:nvPr>
        </p:nvSpPr>
        <p:spPr>
          <a:xfrm>
            <a:off x="269824" y="869430"/>
            <a:ext cx="8649324" cy="5585378"/>
          </a:xfrm>
        </p:spPr>
        <p:txBody>
          <a:bodyPr>
            <a:normAutofit fontScale="92500" lnSpcReduction="20000"/>
          </a:bodyPr>
          <a:lstStyle/>
          <a:p>
            <a:pPr lvl="0" algn="just"/>
            <a:r>
              <a:rPr lang="en-GB" b="1" dirty="0" smtClean="0">
                <a:solidFill>
                  <a:schemeClr val="accent2">
                    <a:lumMod val="40000"/>
                    <a:lumOff val="60000"/>
                  </a:schemeClr>
                </a:solidFill>
              </a:rPr>
              <a:t>Sales returns book</a:t>
            </a:r>
            <a:r>
              <a:rPr lang="en-GB" b="1" dirty="0" smtClean="0">
                <a:solidFill>
                  <a:schemeClr val="accent1">
                    <a:lumMod val="40000"/>
                    <a:lumOff val="60000"/>
                  </a:schemeClr>
                </a:solidFill>
              </a:rPr>
              <a:t>:</a:t>
            </a:r>
            <a:r>
              <a:rPr lang="en-GB" dirty="0" smtClean="0"/>
              <a:t> all returns of goods from the customers are recorded in this book. This is also called returns inwards book.</a:t>
            </a:r>
            <a:endParaRPr lang="en-US" dirty="0" smtClean="0"/>
          </a:p>
          <a:p>
            <a:pPr lvl="0" algn="just"/>
            <a:r>
              <a:rPr lang="en-GB" b="1" dirty="0" smtClean="0">
                <a:solidFill>
                  <a:schemeClr val="accent2">
                    <a:lumMod val="40000"/>
                    <a:lumOff val="60000"/>
                  </a:schemeClr>
                </a:solidFill>
              </a:rPr>
              <a:t>Bills receivable book: </a:t>
            </a:r>
            <a:r>
              <a:rPr lang="en-GB" dirty="0" smtClean="0">
                <a:solidFill>
                  <a:schemeClr val="accent2">
                    <a:lumMod val="40000"/>
                    <a:lumOff val="60000"/>
                  </a:schemeClr>
                </a:solidFill>
              </a:rPr>
              <a:t> all bills receivables are entered in the book</a:t>
            </a:r>
            <a:r>
              <a:rPr lang="en-GB" dirty="0" smtClean="0"/>
              <a:t>.</a:t>
            </a:r>
            <a:endParaRPr lang="en-US" dirty="0" smtClean="0"/>
          </a:p>
          <a:p>
            <a:pPr lvl="0" algn="just"/>
            <a:r>
              <a:rPr lang="en-GB" b="1" dirty="0" smtClean="0">
                <a:solidFill>
                  <a:schemeClr val="accent2">
                    <a:lumMod val="40000"/>
                    <a:lumOff val="60000"/>
                  </a:schemeClr>
                </a:solidFill>
              </a:rPr>
              <a:t>Bills Payable book</a:t>
            </a:r>
            <a:r>
              <a:rPr lang="en-GB" b="1" dirty="0" smtClean="0"/>
              <a:t>: </a:t>
            </a:r>
            <a:r>
              <a:rPr lang="en-GB" dirty="0" smtClean="0"/>
              <a:t>all bills payables are entered in this book.</a:t>
            </a:r>
            <a:endParaRPr lang="en-US" dirty="0" smtClean="0"/>
          </a:p>
          <a:p>
            <a:pPr algn="just"/>
            <a:r>
              <a:rPr lang="en-GB" b="1" dirty="0" smtClean="0">
                <a:solidFill>
                  <a:schemeClr val="accent2">
                    <a:lumMod val="40000"/>
                    <a:lumOff val="60000"/>
                  </a:schemeClr>
                </a:solidFill>
              </a:rPr>
              <a:t>Journal Proper/ordinary journal/general journal</a:t>
            </a:r>
            <a:r>
              <a:rPr lang="en-GB" b="1" dirty="0" smtClean="0">
                <a:solidFill>
                  <a:schemeClr val="accent1">
                    <a:lumMod val="40000"/>
                    <a:lumOff val="60000"/>
                  </a:schemeClr>
                </a:solidFill>
              </a:rPr>
              <a:t>:</a:t>
            </a:r>
            <a:r>
              <a:rPr lang="en-GB" dirty="0" smtClean="0"/>
              <a:t> </a:t>
            </a:r>
            <a:r>
              <a:rPr lang="en-GB" dirty="0" smtClean="0">
                <a:solidFill>
                  <a:schemeClr val="tx1">
                    <a:lumMod val="95000"/>
                  </a:schemeClr>
                </a:solidFill>
              </a:rPr>
              <a:t>miscellaneous transactions which cannot be recorded in the special journal are entered in the journal proper. For example: purchase and sale of fixed assets, opening entries, closing entries, adjusting entries, transfer entries, correcting entries.</a:t>
            </a:r>
            <a:endParaRPr lang="en-GB" dirty="0">
              <a:solidFill>
                <a:schemeClr val="tx1">
                  <a:lumMod val="95000"/>
                </a:schemeClr>
              </a:solidFill>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smtClean="0"/>
              <a:t>CASH BOOK</a:t>
            </a:r>
            <a:r>
              <a:rPr lang="en-US" dirty="0" smtClean="0"/>
              <a:t/>
            </a:r>
            <a:br>
              <a:rPr lang="en-US" dirty="0" smtClean="0"/>
            </a:br>
            <a:endParaRPr lang="en-GB" dirty="0"/>
          </a:p>
        </p:txBody>
      </p:sp>
      <p:sp>
        <p:nvSpPr>
          <p:cNvPr id="3" name="Content Placeholder 2"/>
          <p:cNvSpPr>
            <a:spLocks noGrp="1"/>
          </p:cNvSpPr>
          <p:nvPr>
            <p:ph idx="1"/>
          </p:nvPr>
        </p:nvSpPr>
        <p:spPr>
          <a:xfrm>
            <a:off x="299803" y="1034321"/>
            <a:ext cx="8619345" cy="5420487"/>
          </a:xfrm>
        </p:spPr>
        <p:txBody>
          <a:bodyPr>
            <a:normAutofit fontScale="92500" lnSpcReduction="10000"/>
          </a:bodyPr>
          <a:lstStyle/>
          <a:p>
            <a:pPr algn="just"/>
            <a:r>
              <a:rPr lang="en-GB" dirty="0" smtClean="0">
                <a:solidFill>
                  <a:schemeClr val="tx1">
                    <a:lumMod val="95000"/>
                  </a:schemeClr>
                </a:solidFill>
              </a:rPr>
              <a:t>Maintain a separate cash book for recording all cash transactions i.e. all receipts and payments of cash. </a:t>
            </a:r>
          </a:p>
          <a:p>
            <a:pPr algn="just"/>
            <a:r>
              <a:rPr lang="en-GB" dirty="0" smtClean="0">
                <a:solidFill>
                  <a:schemeClr val="tx1">
                    <a:lumMod val="95000"/>
                  </a:schemeClr>
                </a:solidFill>
              </a:rPr>
              <a:t>A cash book has two sides, a receipt side or debit side and a payment side or credit side. Thus, all cash receipts are entered on the debit side and all payments are entered on the credit side. It serves the purpose of both a journal and a ledger account. </a:t>
            </a:r>
            <a:endParaRPr lang="en-US" dirty="0" smtClean="0">
              <a:solidFill>
                <a:schemeClr val="tx1">
                  <a:lumMod val="95000"/>
                </a:schemeClr>
              </a:solidFill>
            </a:endParaRPr>
          </a:p>
          <a:p>
            <a:pPr algn="just"/>
            <a:r>
              <a:rPr lang="en-GB" dirty="0" smtClean="0">
                <a:solidFill>
                  <a:schemeClr val="tx1">
                    <a:lumMod val="95000"/>
                  </a:schemeClr>
                </a:solidFill>
              </a:rPr>
              <a:t>“Cash book is used for recording the receipts and payments of money whether in coins, notes, cheques, bank drafts etc”    </a:t>
            </a:r>
            <a:endParaRPr lang="en-US" dirty="0" smtClean="0">
              <a:solidFill>
                <a:schemeClr val="tx1">
                  <a:lumMod val="95000"/>
                </a:schemeClr>
              </a:solidFill>
            </a:endParaRPr>
          </a:p>
          <a:p>
            <a:pPr algn="r">
              <a:buNone/>
            </a:pPr>
            <a:r>
              <a:rPr lang="en-GB" dirty="0" smtClean="0">
                <a:solidFill>
                  <a:schemeClr val="accent2">
                    <a:lumMod val="40000"/>
                    <a:lumOff val="60000"/>
                  </a:schemeClr>
                </a:solidFill>
              </a:rPr>
              <a:t>(</a:t>
            </a:r>
            <a:r>
              <a:rPr lang="en-GB" b="1" dirty="0" smtClean="0">
                <a:solidFill>
                  <a:schemeClr val="accent2">
                    <a:lumMod val="40000"/>
                    <a:lumOff val="60000"/>
                  </a:schemeClr>
                </a:solidFill>
              </a:rPr>
              <a:t>Andrew Munro</a:t>
            </a:r>
            <a:r>
              <a:rPr lang="en-GB" dirty="0" smtClean="0"/>
              <a:t>)</a:t>
            </a:r>
            <a:endParaRPr lang="en-US" dirty="0" smtClean="0"/>
          </a:p>
          <a:p>
            <a:pPr algn="just"/>
            <a:endParaRPr lang="en-GB" dirty="0"/>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TYPES OF CASH BOOKS</a:t>
            </a:r>
            <a:r>
              <a:rPr lang="en-US" dirty="0" smtClean="0"/>
              <a:t/>
            </a:r>
            <a:br>
              <a:rPr lang="en-US" dirty="0" smtClean="0"/>
            </a:br>
            <a:endParaRPr lang="en-GB" dirty="0"/>
          </a:p>
        </p:txBody>
      </p:sp>
      <p:sp>
        <p:nvSpPr>
          <p:cNvPr id="3" name="Content Placeholder 2"/>
          <p:cNvSpPr>
            <a:spLocks noGrp="1"/>
          </p:cNvSpPr>
          <p:nvPr>
            <p:ph idx="1"/>
          </p:nvPr>
        </p:nvSpPr>
        <p:spPr>
          <a:xfrm>
            <a:off x="239843" y="989351"/>
            <a:ext cx="8664313" cy="5465457"/>
          </a:xfrm>
        </p:spPr>
        <p:txBody>
          <a:bodyPr>
            <a:noAutofit/>
          </a:bodyPr>
          <a:lstStyle/>
          <a:p>
            <a:pPr lvl="0" algn="just"/>
            <a:r>
              <a:rPr lang="en-GB" sz="2900" b="1" dirty="0" smtClean="0"/>
              <a:t>Single Column Cash book/simple cash book.</a:t>
            </a:r>
            <a:endParaRPr lang="en-US" sz="2900" b="1" dirty="0" smtClean="0"/>
          </a:p>
          <a:p>
            <a:pPr lvl="0" algn="just"/>
            <a:r>
              <a:rPr lang="en-GB" sz="2900" b="1" dirty="0" smtClean="0"/>
              <a:t>Double Column Cash book/cash book with cash and bank columns.</a:t>
            </a:r>
            <a:endParaRPr lang="en-US" sz="2900" b="1" dirty="0" smtClean="0"/>
          </a:p>
          <a:p>
            <a:pPr lvl="0" algn="just"/>
            <a:r>
              <a:rPr lang="en-GB" sz="2900" b="1" dirty="0" smtClean="0"/>
              <a:t>Three column Cash book/triple column cash book/cash book with cash, bank and discount columns.</a:t>
            </a:r>
            <a:endParaRPr lang="en-US" sz="2900" b="1" dirty="0" smtClean="0"/>
          </a:p>
          <a:p>
            <a:pPr lvl="0" algn="just"/>
            <a:r>
              <a:rPr lang="en-GB" sz="2900" b="1" dirty="0" smtClean="0"/>
              <a:t>Cash books with cash and discount columns.</a:t>
            </a:r>
            <a:endParaRPr lang="en-US" sz="2900" b="1" dirty="0" smtClean="0"/>
          </a:p>
          <a:p>
            <a:pPr lvl="0" algn="just"/>
            <a:r>
              <a:rPr lang="en-GB" sz="2900" b="1" dirty="0" smtClean="0"/>
              <a:t>Cash book with bank and discount column.</a:t>
            </a:r>
            <a:endParaRPr lang="en-US" sz="2900" b="1" dirty="0" smtClean="0"/>
          </a:p>
          <a:p>
            <a:pPr lvl="0" algn="just"/>
            <a:r>
              <a:rPr lang="en-GB" sz="2900" b="1" dirty="0" smtClean="0"/>
              <a:t>Petty Cash book.</a:t>
            </a:r>
            <a:endParaRPr lang="en-US" sz="2900" b="1" dirty="0" smtClean="0"/>
          </a:p>
          <a:p>
            <a:pPr algn="just"/>
            <a:endParaRPr lang="en-GB" sz="2900" b="1" dirty="0"/>
          </a:p>
        </p:txBody>
      </p:sp>
    </p:spTree>
  </p:cSld>
  <p:clrMapOvr>
    <a:masterClrMapping/>
  </p:clrMapOvr>
  <p:transition>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613" y="509666"/>
            <a:ext cx="8226425" cy="907972"/>
          </a:xfrm>
        </p:spPr>
        <p:txBody>
          <a:bodyPr/>
          <a:lstStyle/>
          <a:p>
            <a:pPr algn="ctr"/>
            <a:r>
              <a:rPr lang="en-GB" sz="4400" b="1" dirty="0" smtClean="0"/>
              <a:t>Introduction</a:t>
            </a:r>
            <a:endParaRPr lang="en-GB" sz="4400" dirty="0"/>
          </a:p>
        </p:txBody>
      </p:sp>
      <p:sp>
        <p:nvSpPr>
          <p:cNvPr id="5" name="Content Placeholder 4"/>
          <p:cNvSpPr>
            <a:spLocks noGrp="1"/>
          </p:cNvSpPr>
          <p:nvPr>
            <p:ph idx="1"/>
          </p:nvPr>
        </p:nvSpPr>
        <p:spPr/>
        <p:txBody>
          <a:bodyPr/>
          <a:lstStyle/>
          <a:p>
            <a:pPr marL="0" indent="0" algn="just">
              <a:buNone/>
            </a:pPr>
            <a:endParaRPr lang="en-GB" sz="3600" dirty="0" smtClean="0"/>
          </a:p>
          <a:p>
            <a:pPr marL="0" indent="0" algn="just">
              <a:buNone/>
            </a:pPr>
            <a:r>
              <a:rPr lang="en-GB" sz="3600" dirty="0" smtClean="0"/>
              <a:t>The entries in the journal are posted or transferred to the appropriate accounts in the Ledger to know the exact position of each account on any particular date.</a:t>
            </a:r>
            <a:endParaRPr lang="en-US" sz="3600" dirty="0" smtClean="0"/>
          </a:p>
          <a:p>
            <a:pPr algn="just"/>
            <a:endParaRPr lang="en-GB" sz="3600" dirty="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4656"/>
            <a:ext cx="8229600" cy="914400"/>
          </a:xfrm>
        </p:spPr>
        <p:txBody>
          <a:bodyPr>
            <a:noAutofit/>
          </a:bodyPr>
          <a:lstStyle/>
          <a:p>
            <a:pPr algn="ctr"/>
            <a:r>
              <a:rPr lang="en-GB" sz="3600" b="1" dirty="0" smtClean="0"/>
              <a:t>Single Column Cash book/simple cash book</a:t>
            </a:r>
            <a:r>
              <a:rPr lang="en-US" sz="3600" dirty="0" smtClean="0"/>
              <a:t/>
            </a:r>
            <a:br>
              <a:rPr lang="en-US" sz="3600" dirty="0" smtClean="0"/>
            </a:br>
            <a:endParaRPr lang="en-GB" sz="3600" dirty="0"/>
          </a:p>
        </p:txBody>
      </p:sp>
      <p:sp>
        <p:nvSpPr>
          <p:cNvPr id="3" name="Content Placeholder 2"/>
          <p:cNvSpPr>
            <a:spLocks noGrp="1"/>
          </p:cNvSpPr>
          <p:nvPr>
            <p:ph idx="1"/>
          </p:nvPr>
        </p:nvSpPr>
        <p:spPr>
          <a:xfrm>
            <a:off x="254833" y="1882808"/>
            <a:ext cx="8649324" cy="4572000"/>
          </a:xfrm>
        </p:spPr>
        <p:txBody>
          <a:bodyPr>
            <a:normAutofit lnSpcReduction="10000"/>
          </a:bodyPr>
          <a:lstStyle/>
          <a:p>
            <a:pPr algn="just"/>
            <a:r>
              <a:rPr lang="en-GB" dirty="0" smtClean="0"/>
              <a:t>The cash book which contains only one amount column on each side (Debit and Credit) is called single column or simple cash book. All cash receipts are entered on the debit side and all cash payments are entered on the credit side. Transactions by cheque are also entered in it as they are cash transactions. The form of this type of cash book is almost like a ledger account.</a:t>
            </a:r>
            <a:endParaRPr lang="en-US" dirty="0" smtClean="0"/>
          </a:p>
          <a:p>
            <a:pPr algn="just"/>
            <a:endParaRPr lang="en-GB" dirty="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smtClean="0"/>
              <a:t>Format of Single Column or Simple Cash Book</a:t>
            </a:r>
            <a:endParaRPr lang="en-GB" dirty="0"/>
          </a:p>
        </p:txBody>
      </p:sp>
      <p:graphicFrame>
        <p:nvGraphicFramePr>
          <p:cNvPr id="4" name="Content Placeholder 3"/>
          <p:cNvGraphicFramePr>
            <a:graphicFrameLocks noGrp="1"/>
          </p:cNvGraphicFramePr>
          <p:nvPr>
            <p:ph idx="1"/>
          </p:nvPr>
        </p:nvGraphicFramePr>
        <p:xfrm>
          <a:off x="457200" y="1882774"/>
          <a:ext cx="8229600" cy="2704810"/>
        </p:xfrm>
        <a:graphic>
          <a:graphicData uri="http://schemas.openxmlformats.org/drawingml/2006/table">
            <a:tbl>
              <a:tblPr firstRow="1" bandRow="1">
                <a:tableStyleId>{616DA210-FB5B-4158-B5E0-FEB733F419BA}</a:tableStyleId>
              </a:tblPr>
              <a:tblGrid>
                <a:gridCol w="742013"/>
                <a:gridCol w="1514007"/>
                <a:gridCol w="464695"/>
                <a:gridCol w="464695"/>
                <a:gridCol w="1064301"/>
                <a:gridCol w="688049"/>
                <a:gridCol w="1395584"/>
                <a:gridCol w="434715"/>
                <a:gridCol w="434715"/>
                <a:gridCol w="1026826"/>
              </a:tblGrid>
              <a:tr h="560623">
                <a:tc>
                  <a:txBody>
                    <a:bodyPr/>
                    <a:lstStyle/>
                    <a:p>
                      <a:pPr marL="0" marR="0" algn="just">
                        <a:lnSpc>
                          <a:spcPct val="115000"/>
                        </a:lnSpc>
                        <a:spcBef>
                          <a:spcPts val="0"/>
                        </a:spcBef>
                        <a:spcAft>
                          <a:spcPts val="0"/>
                        </a:spcAft>
                      </a:pPr>
                      <a:r>
                        <a:rPr lang="en-GB" sz="1800" dirty="0"/>
                        <a:t>Date</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2000" dirty="0" smtClean="0"/>
                        <a:t>Particulars</a:t>
                      </a:r>
                      <a:endParaRPr lang="en-US" sz="18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800" dirty="0"/>
                        <a:t>RN</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800" dirty="0"/>
                        <a:t>LF</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800" dirty="0"/>
                        <a:t>Amount</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800" dirty="0"/>
                        <a:t>Date</a:t>
                      </a:r>
                      <a:endParaRPr lang="en-US" sz="1600" b="1" dirty="0">
                        <a:latin typeface="Calibri"/>
                        <a:ea typeface="Times New Roman"/>
                        <a:cs typeface="Times New Roman"/>
                      </a:endParaRPr>
                    </a:p>
                  </a:txBody>
                  <a:tcPr marL="68580" marR="68580" marT="0" marB="0"/>
                </a:tc>
                <a:tc>
                  <a:txBody>
                    <a:bodyPr/>
                    <a:lstStyle/>
                    <a:p>
                      <a:pPr marL="0" marR="10795" algn="just">
                        <a:lnSpc>
                          <a:spcPct val="115000"/>
                        </a:lnSpc>
                        <a:spcBef>
                          <a:spcPts val="0"/>
                        </a:spcBef>
                        <a:spcAft>
                          <a:spcPts val="0"/>
                        </a:spcAft>
                      </a:pPr>
                      <a:r>
                        <a:rPr lang="en-GB" sz="1800" dirty="0"/>
                        <a:t>Particulars</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600" dirty="0"/>
                        <a:t>V</a:t>
                      </a:r>
                      <a:r>
                        <a:rPr lang="en-GB" sz="1600" dirty="0" smtClean="0"/>
                        <a:t>N</a:t>
                      </a:r>
                      <a:endParaRPr lang="en-US" sz="14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600" dirty="0"/>
                        <a:t>LF</a:t>
                      </a:r>
                      <a:endParaRPr lang="en-US" sz="14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800" dirty="0"/>
                        <a:t>Amount</a:t>
                      </a:r>
                      <a:endParaRPr lang="en-US" sz="1600" b="1" dirty="0">
                        <a:latin typeface="Calibri"/>
                        <a:ea typeface="Times New Roman"/>
                        <a:cs typeface="Times New Roman"/>
                      </a:endParaRPr>
                    </a:p>
                  </a:txBody>
                  <a:tcPr marL="68580" marR="68580" marT="0" marB="0"/>
                </a:tc>
              </a:tr>
              <a:tr h="2144187">
                <a:tc>
                  <a:txBody>
                    <a:bodyPr/>
                    <a:lstStyle/>
                    <a:p>
                      <a:pPr marL="0" marR="0" algn="just">
                        <a:lnSpc>
                          <a:spcPct val="115000"/>
                        </a:lnSpc>
                        <a:spcBef>
                          <a:spcPts val="0"/>
                        </a:spcBef>
                        <a:spcAft>
                          <a:spcPts val="0"/>
                        </a:spcAft>
                      </a:pPr>
                      <a:endParaRPr lang="en-GB" sz="1300" dirty="0">
                        <a:latin typeface="Courier New"/>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GB" sz="1300" dirty="0"/>
                    </a:p>
                    <a:p>
                      <a:pPr marL="0" marR="0" algn="just">
                        <a:lnSpc>
                          <a:spcPct val="115000"/>
                        </a:lnSpc>
                        <a:spcBef>
                          <a:spcPts val="0"/>
                        </a:spcBef>
                        <a:spcAft>
                          <a:spcPts val="0"/>
                        </a:spcAft>
                      </a:pPr>
                      <a:endParaRPr lang="en-GB" sz="1600" dirty="0" smtClean="0"/>
                    </a:p>
                    <a:p>
                      <a:pPr marL="0" marR="0" algn="just">
                        <a:lnSpc>
                          <a:spcPct val="115000"/>
                        </a:lnSpc>
                        <a:spcBef>
                          <a:spcPts val="0"/>
                        </a:spcBef>
                        <a:spcAft>
                          <a:spcPts val="0"/>
                        </a:spcAft>
                      </a:pPr>
                      <a:endParaRPr lang="en-GB" sz="1600" dirty="0" smtClean="0"/>
                    </a:p>
                    <a:p>
                      <a:pPr marL="0" marR="0" algn="just">
                        <a:lnSpc>
                          <a:spcPct val="115000"/>
                        </a:lnSpc>
                        <a:spcBef>
                          <a:spcPts val="0"/>
                        </a:spcBef>
                        <a:spcAft>
                          <a:spcPts val="0"/>
                        </a:spcAft>
                      </a:pPr>
                      <a:r>
                        <a:rPr lang="en-GB" sz="1600" dirty="0" smtClean="0"/>
                        <a:t>(</a:t>
                      </a:r>
                      <a:r>
                        <a:rPr lang="en-GB" sz="1600" dirty="0"/>
                        <a:t>Receipts)</a:t>
                      </a:r>
                      <a:endParaRPr lang="en-US" sz="1400" b="1" dirty="0">
                        <a:latin typeface="Calibri"/>
                        <a:ea typeface="Times New Roman"/>
                        <a:cs typeface="Times New Roman"/>
                      </a:endParaRPr>
                    </a:p>
                  </a:txBody>
                  <a:tcPr marL="68580" marR="68580" marT="0" marB="0"/>
                </a:tc>
                <a:tc>
                  <a:txBody>
                    <a:bodyPr/>
                    <a:lstStyle/>
                    <a:p>
                      <a:pPr marL="71755" marR="0">
                        <a:lnSpc>
                          <a:spcPct val="115000"/>
                        </a:lnSpc>
                        <a:spcBef>
                          <a:spcPts val="0"/>
                        </a:spcBef>
                        <a:spcAft>
                          <a:spcPts val="0"/>
                        </a:spcAft>
                      </a:pPr>
                      <a:r>
                        <a:rPr lang="en-GB" sz="1600" dirty="0" smtClean="0"/>
                        <a:t>   </a:t>
                      </a:r>
                      <a:r>
                        <a:rPr lang="en-GB" sz="2000" dirty="0" smtClean="0"/>
                        <a:t>Receipts </a:t>
                      </a:r>
                      <a:r>
                        <a:rPr lang="en-GB" sz="2000" dirty="0"/>
                        <a:t>NO</a:t>
                      </a:r>
                      <a:r>
                        <a:rPr lang="en-GB" sz="1600" dirty="0"/>
                        <a:t>.</a:t>
                      </a:r>
                      <a:endParaRPr lang="en-US" sz="2400" dirty="0">
                        <a:latin typeface="Calibri"/>
                        <a:ea typeface="Times New Roman"/>
                        <a:cs typeface="Times New Roman"/>
                      </a:endParaRPr>
                    </a:p>
                  </a:txBody>
                  <a:tcPr marL="68580" marR="68580" marT="0" marB="0" vert="vert270" anchor="ctr"/>
                </a:tc>
                <a:tc>
                  <a:txBody>
                    <a:bodyPr/>
                    <a:lstStyle/>
                    <a:p>
                      <a:pPr marL="71755" marR="0">
                        <a:lnSpc>
                          <a:spcPct val="115000"/>
                        </a:lnSpc>
                        <a:spcBef>
                          <a:spcPts val="0"/>
                        </a:spcBef>
                        <a:spcAft>
                          <a:spcPts val="0"/>
                        </a:spcAft>
                      </a:pPr>
                      <a:r>
                        <a:rPr lang="en-GB" sz="2000" dirty="0" smtClean="0"/>
                        <a:t>   Ledger </a:t>
                      </a:r>
                      <a:r>
                        <a:rPr lang="en-GB" sz="2000" dirty="0"/>
                        <a:t>Folio</a:t>
                      </a:r>
                      <a:endParaRPr lang="en-US" sz="3200" dirty="0">
                        <a:latin typeface="Calibri"/>
                        <a:ea typeface="Times New Roman"/>
                        <a:cs typeface="Times New Roman"/>
                      </a:endParaRPr>
                    </a:p>
                  </a:txBody>
                  <a:tcPr marL="68580" marR="68580" marT="0" marB="0" vert="vert270" anchor="ctr"/>
                </a:tc>
                <a:tc>
                  <a:txBody>
                    <a:bodyPr/>
                    <a:lstStyle/>
                    <a:p>
                      <a:pPr marL="0" marR="0" algn="just">
                        <a:lnSpc>
                          <a:spcPct val="115000"/>
                        </a:lnSpc>
                        <a:spcBef>
                          <a:spcPts val="0"/>
                        </a:spcBef>
                        <a:spcAft>
                          <a:spcPts val="0"/>
                        </a:spcAft>
                      </a:pPr>
                      <a:endParaRPr lang="en-GB" sz="1300">
                        <a:latin typeface="Courier New"/>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GB" sz="1300" dirty="0">
                        <a:latin typeface="Courier New"/>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GB" sz="1300" dirty="0"/>
                    </a:p>
                    <a:p>
                      <a:pPr marL="0" marR="0" algn="just">
                        <a:lnSpc>
                          <a:spcPct val="115000"/>
                        </a:lnSpc>
                        <a:spcBef>
                          <a:spcPts val="0"/>
                        </a:spcBef>
                        <a:spcAft>
                          <a:spcPts val="0"/>
                        </a:spcAft>
                      </a:pPr>
                      <a:endParaRPr lang="en-GB" sz="1400" dirty="0" smtClean="0"/>
                    </a:p>
                    <a:p>
                      <a:pPr marL="0" marR="0" algn="just">
                        <a:lnSpc>
                          <a:spcPct val="115000"/>
                        </a:lnSpc>
                        <a:spcBef>
                          <a:spcPts val="0"/>
                        </a:spcBef>
                        <a:spcAft>
                          <a:spcPts val="0"/>
                        </a:spcAft>
                      </a:pPr>
                      <a:endParaRPr lang="en-GB" sz="1400" dirty="0" smtClean="0"/>
                    </a:p>
                    <a:p>
                      <a:pPr marL="0" marR="0" algn="just">
                        <a:lnSpc>
                          <a:spcPct val="115000"/>
                        </a:lnSpc>
                        <a:spcBef>
                          <a:spcPts val="0"/>
                        </a:spcBef>
                        <a:spcAft>
                          <a:spcPts val="0"/>
                        </a:spcAft>
                      </a:pPr>
                      <a:r>
                        <a:rPr lang="en-GB" sz="1600" dirty="0" smtClean="0"/>
                        <a:t>(Payments</a:t>
                      </a:r>
                      <a:r>
                        <a:rPr lang="en-GB" sz="1600" dirty="0"/>
                        <a:t>)</a:t>
                      </a:r>
                      <a:endParaRPr lang="en-US" sz="1600" b="1" dirty="0">
                        <a:latin typeface="Calibri"/>
                        <a:ea typeface="Times New Roman"/>
                        <a:cs typeface="Times New Roman"/>
                      </a:endParaRPr>
                    </a:p>
                  </a:txBody>
                  <a:tcPr marL="68580" marR="68580" marT="0" marB="0"/>
                </a:tc>
                <a:tc>
                  <a:txBody>
                    <a:bodyPr/>
                    <a:lstStyle/>
                    <a:p>
                      <a:pPr marL="71755" marR="0">
                        <a:lnSpc>
                          <a:spcPct val="115000"/>
                        </a:lnSpc>
                        <a:spcBef>
                          <a:spcPts val="0"/>
                        </a:spcBef>
                        <a:spcAft>
                          <a:spcPts val="0"/>
                        </a:spcAft>
                      </a:pPr>
                      <a:r>
                        <a:rPr lang="en-GB" sz="2000" dirty="0" smtClean="0"/>
                        <a:t>   Voucher No.</a:t>
                      </a:r>
                      <a:endParaRPr lang="en-US" sz="3200" dirty="0">
                        <a:latin typeface="Calibri"/>
                        <a:ea typeface="Times New Roman"/>
                        <a:cs typeface="Times New Roman"/>
                      </a:endParaRPr>
                    </a:p>
                  </a:txBody>
                  <a:tcPr marL="68580" marR="68580" marT="0" marB="0" vert="vert270" anchor="ctr"/>
                </a:tc>
                <a:tc>
                  <a:txBody>
                    <a:bodyPr/>
                    <a:lstStyle/>
                    <a:p>
                      <a:pPr marL="71755" marR="0">
                        <a:lnSpc>
                          <a:spcPct val="115000"/>
                        </a:lnSpc>
                        <a:spcBef>
                          <a:spcPts val="0"/>
                        </a:spcBef>
                        <a:spcAft>
                          <a:spcPts val="0"/>
                        </a:spcAft>
                      </a:pPr>
                      <a:r>
                        <a:rPr lang="en-GB" sz="1800" dirty="0" smtClean="0"/>
                        <a:t>    Ledger </a:t>
                      </a:r>
                      <a:r>
                        <a:rPr lang="en-GB" sz="1800" dirty="0"/>
                        <a:t>Folio</a:t>
                      </a:r>
                      <a:endParaRPr lang="en-US" sz="2800" dirty="0">
                        <a:latin typeface="Calibri"/>
                        <a:ea typeface="Times New Roman"/>
                        <a:cs typeface="Times New Roman"/>
                      </a:endParaRPr>
                    </a:p>
                  </a:txBody>
                  <a:tcPr marL="68580" marR="68580" marT="0" marB="0" vert="vert270" anchor="ctr"/>
                </a:tc>
                <a:tc>
                  <a:txBody>
                    <a:bodyPr/>
                    <a:lstStyle/>
                    <a:p>
                      <a:pPr marL="0" marR="0" algn="just">
                        <a:lnSpc>
                          <a:spcPct val="115000"/>
                        </a:lnSpc>
                        <a:spcBef>
                          <a:spcPts val="0"/>
                        </a:spcBef>
                        <a:spcAft>
                          <a:spcPts val="0"/>
                        </a:spcAft>
                      </a:pPr>
                      <a:endParaRPr lang="en-GB" sz="1300" dirty="0">
                        <a:latin typeface="Courier New"/>
                        <a:ea typeface="Times New Roman"/>
                        <a:cs typeface="Times New Roman"/>
                      </a:endParaRPr>
                    </a:p>
                  </a:txBody>
                  <a:tcPr marL="68580" marR="68580" marT="0" marB="0"/>
                </a:tc>
              </a:tr>
            </a:tbl>
          </a:graphicData>
        </a:graphic>
      </p:graphicFrame>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Double Column Cash Book</a:t>
            </a:r>
            <a:r>
              <a:rPr lang="en-US" dirty="0" smtClean="0"/>
              <a:t/>
            </a:r>
            <a:br>
              <a:rPr lang="en-US" dirty="0" smtClean="0"/>
            </a:br>
            <a:endParaRPr lang="en-GB" dirty="0"/>
          </a:p>
        </p:txBody>
      </p:sp>
      <p:sp>
        <p:nvSpPr>
          <p:cNvPr id="3" name="Content Placeholder 2"/>
          <p:cNvSpPr>
            <a:spLocks noGrp="1"/>
          </p:cNvSpPr>
          <p:nvPr>
            <p:ph idx="1"/>
          </p:nvPr>
        </p:nvSpPr>
        <p:spPr>
          <a:xfrm>
            <a:off x="269823" y="1184223"/>
            <a:ext cx="8529403" cy="5270585"/>
          </a:xfrm>
        </p:spPr>
        <p:txBody>
          <a:bodyPr>
            <a:normAutofit fontScale="92500" lnSpcReduction="10000"/>
          </a:bodyPr>
          <a:lstStyle/>
          <a:p>
            <a:pPr algn="just"/>
            <a:r>
              <a:rPr lang="en-GB" sz="3600" b="1" dirty="0" smtClean="0"/>
              <a:t>The cash book having two amount columns on each side is called Double column cash book. There will be </a:t>
            </a:r>
          </a:p>
          <a:p>
            <a:pPr algn="just"/>
            <a:r>
              <a:rPr lang="en-GB" sz="3600" b="1" dirty="0" smtClean="0"/>
              <a:t>(</a:t>
            </a:r>
            <a:r>
              <a:rPr lang="en-GB" sz="3600" b="1" dirty="0" err="1" smtClean="0"/>
              <a:t>i</a:t>
            </a:r>
            <a:r>
              <a:rPr lang="en-GB" sz="3600" b="1" dirty="0" smtClean="0"/>
              <a:t>) one column for cash and another column for bank </a:t>
            </a:r>
          </a:p>
          <a:p>
            <a:pPr algn="just"/>
            <a:r>
              <a:rPr lang="en-GB" sz="3600" b="1" dirty="0" smtClean="0"/>
              <a:t>(ii)one column for cash and another column for discount </a:t>
            </a:r>
          </a:p>
          <a:p>
            <a:pPr algn="just"/>
            <a:r>
              <a:rPr lang="en-GB" sz="3600" b="1" dirty="0" smtClean="0"/>
              <a:t>(iii) one column for Bank and another column for discount on each side of the cash book. </a:t>
            </a:r>
            <a:endParaRPr lang="en-US" sz="3600" b="1" dirty="0" smtClean="0"/>
          </a:p>
          <a:p>
            <a:pPr algn="just"/>
            <a:endParaRPr lang="en-GB" dirty="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833" y="284813"/>
            <a:ext cx="8619344" cy="6250898"/>
          </a:xfrm>
        </p:spPr>
        <p:txBody>
          <a:bodyPr>
            <a:normAutofit/>
          </a:bodyPr>
          <a:lstStyle/>
          <a:p>
            <a:pPr marL="60325" indent="4763" algn="just">
              <a:buNone/>
            </a:pPr>
            <a:r>
              <a:rPr lang="en-GB"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Contra entry- </a:t>
            </a:r>
            <a:r>
              <a:rPr lang="en-GB" b="1" dirty="0" smtClean="0"/>
              <a:t>there is certain transactions which come both on the debit side and credit side of the cash book. This is so because one aspect of the transaction affects the cash balance and other aspect affects the bank balance. The entries that affect the debit side and credit sides of the cash book are called </a:t>
            </a:r>
            <a:r>
              <a:rPr lang="en-GB"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contra entries</a:t>
            </a:r>
            <a:r>
              <a:rPr lang="en-GB" b="1" dirty="0" smtClean="0"/>
              <a:t>. Transactions that lead to contra entries are deposit of cash and cheque in to the bank and withdrawal of cash from bank for business use. The letter </a:t>
            </a:r>
            <a:r>
              <a:rPr lang="en-GB" b="1" dirty="0" smtClean="0">
                <a:ln w="1905"/>
                <a:solidFill>
                  <a:srgbClr val="FF0000"/>
                </a:solidFill>
                <a:effectLst>
                  <a:innerShdw blurRad="69850" dist="43180" dir="5400000">
                    <a:srgbClr val="000000">
                      <a:alpha val="65000"/>
                    </a:srgbClr>
                  </a:innerShdw>
                </a:effectLst>
              </a:rPr>
              <a:t>‘C’</a:t>
            </a:r>
            <a:r>
              <a:rPr lang="en-GB" b="1" dirty="0" smtClean="0"/>
              <a:t> is written in the LF column on both sides against these entries.</a:t>
            </a:r>
            <a:endParaRPr lang="en-GB" b="1" dirty="0"/>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882"/>
            <a:ext cx="8229600" cy="839449"/>
          </a:xfrm>
        </p:spPr>
        <p:txBody>
          <a:bodyPr>
            <a:normAutofit/>
          </a:bodyPr>
          <a:lstStyle/>
          <a:p>
            <a:pPr algn="ctr"/>
            <a:r>
              <a:rPr lang="en-GB" sz="3200" b="1" dirty="0" smtClean="0"/>
              <a:t>Format of Double column Cash book</a:t>
            </a:r>
            <a:endParaRPr lang="en-GB" sz="3200" dirty="0"/>
          </a:p>
        </p:txBody>
      </p:sp>
      <p:graphicFrame>
        <p:nvGraphicFramePr>
          <p:cNvPr id="4" name="Content Placeholder 3"/>
          <p:cNvGraphicFramePr>
            <a:graphicFrameLocks noGrp="1"/>
          </p:cNvGraphicFramePr>
          <p:nvPr>
            <p:ph idx="1"/>
          </p:nvPr>
        </p:nvGraphicFramePr>
        <p:xfrm>
          <a:off x="0" y="1019330"/>
          <a:ext cx="9144000" cy="5531372"/>
        </p:xfrm>
        <a:graphic>
          <a:graphicData uri="http://schemas.openxmlformats.org/drawingml/2006/table">
            <a:tbl>
              <a:tblPr firstRow="1" bandRow="1">
                <a:tableStyleId>{073A0DAA-6AF3-43AB-8588-CEC1D06C72B9}</a:tableStyleId>
              </a:tblPr>
              <a:tblGrid>
                <a:gridCol w="438413"/>
                <a:gridCol w="1901106"/>
                <a:gridCol w="382274"/>
                <a:gridCol w="290528"/>
                <a:gridCol w="779840"/>
                <a:gridCol w="779838"/>
                <a:gridCol w="412857"/>
                <a:gridCol w="1865498"/>
                <a:gridCol w="366983"/>
                <a:gridCol w="313932"/>
                <a:gridCol w="802309"/>
                <a:gridCol w="810422"/>
              </a:tblGrid>
              <a:tr h="1025432">
                <a:tc>
                  <a:txBody>
                    <a:bodyPr/>
                    <a:lstStyle/>
                    <a:p>
                      <a:pPr marL="0" marR="0" algn="ctr">
                        <a:lnSpc>
                          <a:spcPct val="115000"/>
                        </a:lnSpc>
                        <a:spcBef>
                          <a:spcPts val="0"/>
                        </a:spcBef>
                        <a:spcAft>
                          <a:spcPts val="0"/>
                        </a:spcAft>
                      </a:pPr>
                      <a:r>
                        <a:rPr lang="en-GB" sz="2000" dirty="0"/>
                        <a:t>Date</a:t>
                      </a:r>
                      <a:endParaRPr lang="en-US" sz="2000" dirty="0">
                        <a:latin typeface="Calibri"/>
                        <a:ea typeface="Times New Roman"/>
                        <a:cs typeface="Times New Roman"/>
                      </a:endParaRPr>
                    </a:p>
                  </a:txBody>
                  <a:tcPr marL="68580" marR="68580" marT="0" marB="0" vert="vert270"/>
                </a:tc>
                <a:tc>
                  <a:txBody>
                    <a:bodyPr/>
                    <a:lstStyle/>
                    <a:p>
                      <a:pPr marL="0" marR="0" algn="just">
                        <a:lnSpc>
                          <a:spcPct val="115000"/>
                        </a:lnSpc>
                        <a:spcBef>
                          <a:spcPts val="0"/>
                        </a:spcBef>
                        <a:spcAft>
                          <a:spcPts val="0"/>
                        </a:spcAft>
                      </a:pPr>
                      <a:r>
                        <a:rPr lang="en-GB" sz="2000" dirty="0"/>
                        <a:t>particulars</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200" dirty="0"/>
                        <a:t>RN</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200" dirty="0"/>
                        <a:t>LF</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2000" dirty="0"/>
                        <a:t>Cash</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2000" dirty="0"/>
                        <a:t>Bank</a:t>
                      </a:r>
                      <a:endParaRPr lang="en-US" sz="20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000" dirty="0"/>
                        <a:t>Date</a:t>
                      </a:r>
                      <a:endParaRPr lang="en-US" sz="2000" dirty="0">
                        <a:latin typeface="Calibri"/>
                        <a:ea typeface="Times New Roman"/>
                        <a:cs typeface="Times New Roman"/>
                      </a:endParaRPr>
                    </a:p>
                  </a:txBody>
                  <a:tcPr marL="68580" marR="68580" marT="0" marB="0" vert="vert270"/>
                </a:tc>
                <a:tc>
                  <a:txBody>
                    <a:bodyPr/>
                    <a:lstStyle/>
                    <a:p>
                      <a:pPr marL="0" marR="10795" algn="just">
                        <a:lnSpc>
                          <a:spcPct val="115000"/>
                        </a:lnSpc>
                        <a:spcBef>
                          <a:spcPts val="0"/>
                        </a:spcBef>
                        <a:spcAft>
                          <a:spcPts val="0"/>
                        </a:spcAft>
                      </a:pPr>
                      <a:r>
                        <a:rPr lang="en-GB" sz="2000" dirty="0"/>
                        <a:t>Particulars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GB" sz="1200" dirty="0"/>
                        <a:t>VN</a:t>
                      </a:r>
                      <a:endParaRPr lang="en-US" sz="2000" b="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200" dirty="0"/>
                        <a:t>LF</a:t>
                      </a:r>
                      <a:endParaRPr lang="en-US" sz="2000" b="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2000" dirty="0"/>
                        <a:t>Cash</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2000" dirty="0"/>
                        <a:t>Bank</a:t>
                      </a:r>
                      <a:endParaRPr lang="en-US" sz="2000" dirty="0">
                        <a:latin typeface="Calibri"/>
                        <a:ea typeface="Times New Roman"/>
                        <a:cs typeface="Times New Roman"/>
                      </a:endParaRPr>
                    </a:p>
                  </a:txBody>
                  <a:tcPr marL="68580" marR="68580" marT="0" marB="0"/>
                </a:tc>
              </a:tr>
              <a:tr h="4026254">
                <a:tc rowSpan="2">
                  <a:txBody>
                    <a:bodyPr/>
                    <a:lstStyle/>
                    <a:p>
                      <a:pPr marL="0" marR="0" algn="just">
                        <a:lnSpc>
                          <a:spcPct val="115000"/>
                        </a:lnSpc>
                        <a:spcBef>
                          <a:spcPts val="0"/>
                        </a:spcBef>
                        <a:spcAft>
                          <a:spcPts val="0"/>
                        </a:spcAft>
                      </a:pPr>
                      <a:endParaRPr lang="en-GB" sz="2800" dirty="0">
                        <a:latin typeface="Courier New"/>
                        <a:ea typeface="Times New Roman"/>
                        <a:cs typeface="Times New Roman"/>
                      </a:endParaRPr>
                    </a:p>
                  </a:txBody>
                  <a:tcPr marL="68580" marR="68580" marT="0" marB="0"/>
                </a:tc>
                <a:tc rowSpan="2">
                  <a:txBody>
                    <a:bodyPr/>
                    <a:lstStyle/>
                    <a:p>
                      <a:pPr marL="0" marR="0" algn="just">
                        <a:lnSpc>
                          <a:spcPct val="115000"/>
                        </a:lnSpc>
                        <a:spcBef>
                          <a:spcPts val="0"/>
                        </a:spcBef>
                        <a:spcAft>
                          <a:spcPts val="0"/>
                        </a:spcAft>
                      </a:pPr>
                      <a:endParaRPr lang="en-GB" sz="2800"/>
                    </a:p>
                    <a:p>
                      <a:pPr marL="0" marR="0" algn="just">
                        <a:lnSpc>
                          <a:spcPct val="115000"/>
                        </a:lnSpc>
                        <a:spcBef>
                          <a:spcPts val="0"/>
                        </a:spcBef>
                        <a:spcAft>
                          <a:spcPts val="0"/>
                        </a:spcAft>
                      </a:pPr>
                      <a:r>
                        <a:rPr lang="en-GB" sz="2800"/>
                        <a:t>Contra </a:t>
                      </a:r>
                      <a:endParaRPr lang="en-US" sz="2800"/>
                    </a:p>
                    <a:p>
                      <a:pPr marL="0" marR="0" algn="just">
                        <a:lnSpc>
                          <a:spcPct val="115000"/>
                        </a:lnSpc>
                        <a:spcBef>
                          <a:spcPts val="0"/>
                        </a:spcBef>
                        <a:spcAft>
                          <a:spcPts val="0"/>
                        </a:spcAft>
                      </a:pPr>
                      <a:r>
                        <a:rPr lang="en-GB" sz="2800"/>
                        <a:t>entry</a:t>
                      </a:r>
                      <a:endParaRPr lang="en-US" sz="2800">
                        <a:latin typeface="Calibri"/>
                        <a:ea typeface="Times New Roman"/>
                        <a:cs typeface="Times New Roman"/>
                      </a:endParaRPr>
                    </a:p>
                  </a:txBody>
                  <a:tcPr marL="68580" marR="68580" marT="0" marB="0"/>
                </a:tc>
                <a:tc rowSpan="2">
                  <a:txBody>
                    <a:bodyPr/>
                    <a:lstStyle/>
                    <a:p>
                      <a:pPr marL="71755" marR="0" algn="ctr">
                        <a:lnSpc>
                          <a:spcPct val="115000"/>
                        </a:lnSpc>
                        <a:spcBef>
                          <a:spcPts val="0"/>
                        </a:spcBef>
                        <a:spcAft>
                          <a:spcPts val="0"/>
                        </a:spcAft>
                      </a:pPr>
                      <a:r>
                        <a:rPr lang="en-GB" sz="1600" dirty="0"/>
                        <a:t>Receipts NO.</a:t>
                      </a:r>
                      <a:endParaRPr lang="en-US" sz="2800" dirty="0">
                        <a:latin typeface="Calibri"/>
                        <a:ea typeface="Times New Roman"/>
                        <a:cs typeface="Times New Roman"/>
                      </a:endParaRPr>
                    </a:p>
                  </a:txBody>
                  <a:tcPr marL="68580" marR="68580" marT="0" marB="0" vert="vert270" anchor="ctr"/>
                </a:tc>
                <a:tc rowSpan="2">
                  <a:txBody>
                    <a:bodyPr/>
                    <a:lstStyle/>
                    <a:p>
                      <a:pPr marL="0" marR="0">
                        <a:lnSpc>
                          <a:spcPct val="115000"/>
                        </a:lnSpc>
                        <a:spcBef>
                          <a:spcPts val="0"/>
                        </a:spcBef>
                        <a:spcAft>
                          <a:spcPts val="0"/>
                        </a:spcAft>
                      </a:pPr>
                      <a:r>
                        <a:rPr lang="en-GB" sz="1600"/>
                        <a:t>C</a:t>
                      </a:r>
                      <a:endParaRPr lang="en-US" sz="2800">
                        <a:latin typeface="Calibri"/>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endParaRPr lang="en-GB" sz="2800">
                        <a:latin typeface="Courier New"/>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GB" sz="2800" dirty="0">
                        <a:latin typeface="Courier New"/>
                        <a:ea typeface="Times New Roman"/>
                        <a:cs typeface="Times New Roman"/>
                      </a:endParaRPr>
                    </a:p>
                  </a:txBody>
                  <a:tcPr marL="68580" marR="68580" marT="0" marB="0"/>
                </a:tc>
                <a:tc rowSpan="2">
                  <a:txBody>
                    <a:bodyPr/>
                    <a:lstStyle/>
                    <a:p>
                      <a:pPr marL="0" marR="0" algn="just">
                        <a:lnSpc>
                          <a:spcPct val="115000"/>
                        </a:lnSpc>
                        <a:spcBef>
                          <a:spcPts val="0"/>
                        </a:spcBef>
                        <a:spcAft>
                          <a:spcPts val="0"/>
                        </a:spcAft>
                      </a:pPr>
                      <a:endParaRPr lang="en-GB" sz="2800">
                        <a:latin typeface="Courier New"/>
                        <a:ea typeface="Times New Roman"/>
                        <a:cs typeface="Times New Roman"/>
                      </a:endParaRPr>
                    </a:p>
                  </a:txBody>
                  <a:tcPr marL="68580" marR="68580" marT="0" marB="0"/>
                </a:tc>
                <a:tc rowSpan="2">
                  <a:txBody>
                    <a:bodyPr/>
                    <a:lstStyle/>
                    <a:p>
                      <a:pPr marL="0" marR="0" algn="just">
                        <a:lnSpc>
                          <a:spcPct val="115000"/>
                        </a:lnSpc>
                        <a:spcBef>
                          <a:spcPts val="0"/>
                        </a:spcBef>
                        <a:spcAft>
                          <a:spcPts val="0"/>
                        </a:spcAft>
                      </a:pPr>
                      <a:endParaRPr lang="en-GB" sz="2800"/>
                    </a:p>
                    <a:p>
                      <a:pPr marL="0" marR="0" algn="just">
                        <a:lnSpc>
                          <a:spcPct val="115000"/>
                        </a:lnSpc>
                        <a:spcBef>
                          <a:spcPts val="0"/>
                        </a:spcBef>
                        <a:spcAft>
                          <a:spcPts val="0"/>
                        </a:spcAft>
                      </a:pPr>
                      <a:r>
                        <a:rPr lang="en-GB" sz="2800"/>
                        <a:t>Contra entry</a:t>
                      </a:r>
                      <a:endParaRPr lang="en-US" sz="2800">
                        <a:latin typeface="Calibri"/>
                        <a:ea typeface="Times New Roman"/>
                        <a:cs typeface="Times New Roman"/>
                      </a:endParaRPr>
                    </a:p>
                  </a:txBody>
                  <a:tcPr marL="68580" marR="68580" marT="0" marB="0"/>
                </a:tc>
                <a:tc rowSpan="2">
                  <a:txBody>
                    <a:bodyPr/>
                    <a:lstStyle/>
                    <a:p>
                      <a:pPr marL="71755" marR="0">
                        <a:lnSpc>
                          <a:spcPct val="115000"/>
                        </a:lnSpc>
                        <a:spcBef>
                          <a:spcPts val="0"/>
                        </a:spcBef>
                        <a:spcAft>
                          <a:spcPts val="0"/>
                        </a:spcAft>
                      </a:pPr>
                      <a:r>
                        <a:rPr lang="en-GB" sz="1600"/>
                        <a:t>Voucher NO.</a:t>
                      </a:r>
                      <a:endParaRPr lang="en-US" sz="2800">
                        <a:latin typeface="Calibri"/>
                        <a:ea typeface="Times New Roman"/>
                        <a:cs typeface="Times New Roman"/>
                      </a:endParaRPr>
                    </a:p>
                  </a:txBody>
                  <a:tcPr marL="68580" marR="68580" marT="0" marB="0" vert="vert270" anchor="ctr"/>
                </a:tc>
                <a:tc rowSpan="2">
                  <a:txBody>
                    <a:bodyPr/>
                    <a:lstStyle/>
                    <a:p>
                      <a:pPr marL="0" marR="0">
                        <a:lnSpc>
                          <a:spcPct val="115000"/>
                        </a:lnSpc>
                        <a:spcBef>
                          <a:spcPts val="0"/>
                        </a:spcBef>
                        <a:spcAft>
                          <a:spcPts val="0"/>
                        </a:spcAft>
                      </a:pPr>
                      <a:r>
                        <a:rPr lang="en-GB" sz="1600"/>
                        <a:t>C</a:t>
                      </a:r>
                      <a:endParaRPr lang="en-US" sz="2800">
                        <a:latin typeface="Calibri"/>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endParaRPr lang="en-GB" sz="2800" dirty="0">
                        <a:latin typeface="Courier New"/>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GB" sz="2800" dirty="0">
                        <a:latin typeface="Courier New"/>
                        <a:ea typeface="Times New Roman"/>
                        <a:cs typeface="Times New Roman"/>
                      </a:endParaRPr>
                    </a:p>
                  </a:txBody>
                  <a:tcPr marL="68580" marR="68580" marT="0" marB="0"/>
                </a:tc>
              </a:tr>
              <a:tr h="479686">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endParaRPr lang="en-GB"/>
                    </a:p>
                  </a:txBody>
                  <a:tcPr marL="68580" marR="68580" marT="0" marB="0"/>
                </a:tc>
                <a:tc>
                  <a:txBody>
                    <a:bodyPr/>
                    <a:lstStyle/>
                    <a:p>
                      <a:endParaRPr lang="en-GB" dirty="0"/>
                    </a:p>
                  </a:txBody>
                  <a:tcPr marL="68580" marR="68580" marT="0" marB="0"/>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endParaRPr lang="en-GB"/>
                    </a:p>
                  </a:txBody>
                  <a:tcPr marL="68580" marR="68580" marT="0" marB="0"/>
                </a:tc>
                <a:tc>
                  <a:txBody>
                    <a:bodyPr/>
                    <a:lstStyle/>
                    <a:p>
                      <a:endParaRPr lang="en-GB" dirty="0"/>
                    </a:p>
                  </a:txBody>
                  <a:tcPr marL="68580" marR="68580" marT="0" marB="0"/>
                </a:tc>
              </a:tr>
            </a:tbl>
          </a:graphicData>
        </a:graphic>
      </p:graphicFrame>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852"/>
            <a:ext cx="8229600" cy="929391"/>
          </a:xfrm>
        </p:spPr>
        <p:txBody>
          <a:bodyPr/>
          <a:lstStyle/>
          <a:p>
            <a:r>
              <a:rPr lang="en-GB" b="1" dirty="0" smtClean="0"/>
              <a:t>Triple Column Cash Book</a:t>
            </a:r>
            <a:endParaRPr lang="en-GB" dirty="0"/>
          </a:p>
        </p:txBody>
      </p:sp>
      <p:sp>
        <p:nvSpPr>
          <p:cNvPr id="3" name="Content Placeholder 2"/>
          <p:cNvSpPr>
            <a:spLocks noGrp="1"/>
          </p:cNvSpPr>
          <p:nvPr>
            <p:ph idx="1"/>
          </p:nvPr>
        </p:nvSpPr>
        <p:spPr>
          <a:xfrm>
            <a:off x="194872" y="1334125"/>
            <a:ext cx="8739266" cy="5306518"/>
          </a:xfrm>
        </p:spPr>
        <p:txBody>
          <a:bodyPr>
            <a:normAutofit/>
          </a:bodyPr>
          <a:lstStyle/>
          <a:p>
            <a:pPr marL="60325" indent="4763" algn="just">
              <a:buNone/>
            </a:pPr>
            <a:r>
              <a:rPr lang="en-GB" b="1" dirty="0" smtClean="0"/>
              <a:t>This is the cash book with three amount columns on each side. This type of cash book contains the following three columns on both debit and credit sides (One column for discount, one column for cash and another column for bank). The discount column on the debit side represents the discount allowed to debtor and discount column on the credit side represents the discount earned on payment to creditors.</a:t>
            </a:r>
            <a:endParaRPr lang="en-US" b="1" dirty="0" smtClean="0"/>
          </a:p>
          <a:p>
            <a:pPr algn="just">
              <a:buNone/>
            </a:pPr>
            <a:endParaRPr lang="en-GB" dirty="0"/>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t>Format of Three Column or triple column Cash Book</a:t>
            </a:r>
            <a:endParaRPr lang="en-GB" sz="3200" dirty="0"/>
          </a:p>
        </p:txBody>
      </p:sp>
      <p:graphicFrame>
        <p:nvGraphicFramePr>
          <p:cNvPr id="4" name="Content Placeholder 3"/>
          <p:cNvGraphicFramePr>
            <a:graphicFrameLocks noGrp="1"/>
          </p:cNvGraphicFramePr>
          <p:nvPr>
            <p:ph idx="1"/>
          </p:nvPr>
        </p:nvGraphicFramePr>
        <p:xfrm>
          <a:off x="2" y="1558977"/>
          <a:ext cx="9144002" cy="5299024"/>
        </p:xfrm>
        <a:graphic>
          <a:graphicData uri="http://schemas.openxmlformats.org/drawingml/2006/table">
            <a:tbl>
              <a:tblPr firstRow="1" bandRow="1">
                <a:tableStyleId>{5C22544A-7EE6-4342-B048-85BDC9FD1C3A}</a:tableStyleId>
              </a:tblPr>
              <a:tblGrid>
                <a:gridCol w="653143"/>
                <a:gridCol w="800901"/>
                <a:gridCol w="434715"/>
                <a:gridCol w="389744"/>
                <a:gridCol w="464695"/>
                <a:gridCol w="929390"/>
                <a:gridCol w="899413"/>
                <a:gridCol w="539643"/>
                <a:gridCol w="644577"/>
                <a:gridCol w="449705"/>
                <a:gridCol w="419724"/>
                <a:gridCol w="569627"/>
                <a:gridCol w="1064301"/>
                <a:gridCol w="884424"/>
              </a:tblGrid>
              <a:tr h="2082399">
                <a:tc>
                  <a:txBody>
                    <a:bodyPr/>
                    <a:lstStyle/>
                    <a:p>
                      <a:pPr marL="0" marR="0" algn="ctr">
                        <a:lnSpc>
                          <a:spcPct val="115000"/>
                        </a:lnSpc>
                        <a:spcBef>
                          <a:spcPts val="0"/>
                        </a:spcBef>
                        <a:spcAft>
                          <a:spcPts val="0"/>
                        </a:spcAft>
                      </a:pPr>
                      <a:r>
                        <a:rPr lang="en-GB" sz="2400" dirty="0">
                          <a:latin typeface="Courier New"/>
                          <a:ea typeface="Times New Roman"/>
                          <a:cs typeface="Times New Roman"/>
                        </a:rPr>
                        <a:t>Date</a:t>
                      </a:r>
                      <a:endParaRPr lang="en-US" sz="2400" dirty="0">
                        <a:latin typeface="Calibri"/>
                        <a:ea typeface="Times New Roman"/>
                        <a:cs typeface="Times New Roman"/>
                      </a:endParaRPr>
                    </a:p>
                  </a:txBody>
                  <a:tcPr marL="68580" marR="68580" marT="0" marB="0" vert="vert270"/>
                </a:tc>
                <a:tc>
                  <a:txBody>
                    <a:bodyPr/>
                    <a:lstStyle/>
                    <a:p>
                      <a:pPr marL="0" marR="0" algn="ctr">
                        <a:lnSpc>
                          <a:spcPct val="115000"/>
                        </a:lnSpc>
                        <a:spcBef>
                          <a:spcPts val="0"/>
                        </a:spcBef>
                        <a:spcAft>
                          <a:spcPts val="0"/>
                        </a:spcAft>
                      </a:pPr>
                      <a:r>
                        <a:rPr lang="en-GB" sz="2400" dirty="0" smtClean="0">
                          <a:latin typeface="Courier New"/>
                          <a:ea typeface="Times New Roman"/>
                          <a:cs typeface="Times New Roman"/>
                        </a:rPr>
                        <a:t>particulars</a:t>
                      </a:r>
                      <a:endParaRPr lang="en-US" sz="2400" dirty="0">
                        <a:latin typeface="Calibri"/>
                        <a:ea typeface="Times New Roman"/>
                        <a:cs typeface="Times New Roman"/>
                      </a:endParaRPr>
                    </a:p>
                  </a:txBody>
                  <a:tcPr marL="68580" marR="68580" marT="0" marB="0" vert="vert270"/>
                </a:tc>
                <a:tc>
                  <a:txBody>
                    <a:bodyPr/>
                    <a:lstStyle/>
                    <a:p>
                      <a:pPr marL="0" marR="0" algn="just">
                        <a:lnSpc>
                          <a:spcPct val="115000"/>
                        </a:lnSpc>
                        <a:spcBef>
                          <a:spcPts val="0"/>
                        </a:spcBef>
                        <a:spcAft>
                          <a:spcPts val="0"/>
                        </a:spcAft>
                      </a:pPr>
                      <a:r>
                        <a:rPr lang="en-GB" sz="1600" dirty="0">
                          <a:latin typeface="Courier New"/>
                          <a:ea typeface="Times New Roman"/>
                          <a:cs typeface="Times New Roman"/>
                        </a:rPr>
                        <a:t>RN</a:t>
                      </a:r>
                      <a:endParaRPr lang="en-US" sz="2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600" dirty="0">
                          <a:latin typeface="Courier New"/>
                          <a:ea typeface="Times New Roman"/>
                          <a:cs typeface="Times New Roman"/>
                        </a:rPr>
                        <a:t>LF</a:t>
                      </a:r>
                      <a:endParaRPr lang="en-US" sz="2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smtClean="0">
                          <a:latin typeface="Courier New"/>
                          <a:ea typeface="Times New Roman"/>
                          <a:cs typeface="Times New Roman"/>
                        </a:rPr>
                        <a:t>Discount</a:t>
                      </a:r>
                      <a:endParaRPr lang="en-US" sz="2400" dirty="0">
                        <a:latin typeface="Calibri"/>
                        <a:ea typeface="Times New Roman"/>
                        <a:cs typeface="Times New Roman"/>
                      </a:endParaRPr>
                    </a:p>
                  </a:txBody>
                  <a:tcPr marL="68580" marR="68580" marT="0" marB="0" vert="vert270"/>
                </a:tc>
                <a:tc>
                  <a:txBody>
                    <a:bodyPr/>
                    <a:lstStyle/>
                    <a:p>
                      <a:pPr marL="0" marR="0" algn="just">
                        <a:lnSpc>
                          <a:spcPct val="115000"/>
                        </a:lnSpc>
                        <a:spcBef>
                          <a:spcPts val="0"/>
                        </a:spcBef>
                        <a:spcAft>
                          <a:spcPts val="0"/>
                        </a:spcAft>
                      </a:pPr>
                      <a:r>
                        <a:rPr lang="en-GB" sz="2400" dirty="0">
                          <a:latin typeface="Courier New"/>
                          <a:ea typeface="Times New Roman"/>
                          <a:cs typeface="Times New Roman"/>
                        </a:rPr>
                        <a:t>Cash</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2400" dirty="0">
                          <a:latin typeface="Courier New"/>
                          <a:ea typeface="Times New Roman"/>
                          <a:cs typeface="Times New Roman"/>
                        </a:rPr>
                        <a:t>Bank</a:t>
                      </a:r>
                      <a:endParaRPr lang="en-US" sz="24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a:latin typeface="Courier New"/>
                          <a:ea typeface="Times New Roman"/>
                          <a:cs typeface="Times New Roman"/>
                        </a:rPr>
                        <a:t>Date</a:t>
                      </a:r>
                      <a:endParaRPr lang="en-US" sz="2400" dirty="0">
                        <a:latin typeface="Calibri"/>
                        <a:ea typeface="Times New Roman"/>
                        <a:cs typeface="Times New Roman"/>
                      </a:endParaRPr>
                    </a:p>
                  </a:txBody>
                  <a:tcPr marL="68580" marR="68580" marT="0" marB="0" vert="vert270"/>
                </a:tc>
                <a:tc>
                  <a:txBody>
                    <a:bodyPr/>
                    <a:lstStyle/>
                    <a:p>
                      <a:pPr marL="0" marR="10795" algn="ctr">
                        <a:lnSpc>
                          <a:spcPct val="115000"/>
                        </a:lnSpc>
                        <a:spcBef>
                          <a:spcPts val="0"/>
                        </a:spcBef>
                        <a:spcAft>
                          <a:spcPts val="0"/>
                        </a:spcAft>
                      </a:pPr>
                      <a:r>
                        <a:rPr lang="en-GB" sz="2400" dirty="0" smtClean="0">
                          <a:latin typeface="Courier New"/>
                          <a:ea typeface="Times New Roman"/>
                          <a:cs typeface="Times New Roman"/>
                        </a:rPr>
                        <a:t>Particulars</a:t>
                      </a:r>
                      <a:endParaRPr lang="en-US" sz="2400" dirty="0">
                        <a:latin typeface="Calibri"/>
                        <a:ea typeface="Times New Roman"/>
                        <a:cs typeface="Times New Roman"/>
                      </a:endParaRPr>
                    </a:p>
                  </a:txBody>
                  <a:tcPr marL="68580" marR="68580" marT="0" marB="0" vert="vert270"/>
                </a:tc>
                <a:tc>
                  <a:txBody>
                    <a:bodyPr/>
                    <a:lstStyle/>
                    <a:p>
                      <a:pPr marL="0" marR="0">
                        <a:lnSpc>
                          <a:spcPct val="115000"/>
                        </a:lnSpc>
                        <a:spcBef>
                          <a:spcPts val="0"/>
                        </a:spcBef>
                        <a:spcAft>
                          <a:spcPts val="0"/>
                        </a:spcAft>
                      </a:pPr>
                      <a:r>
                        <a:rPr lang="en-GB" sz="1600" dirty="0">
                          <a:latin typeface="Courier New"/>
                          <a:ea typeface="Times New Roman"/>
                          <a:cs typeface="Times New Roman"/>
                        </a:rPr>
                        <a:t>VN</a:t>
                      </a:r>
                      <a:endParaRPr lang="en-US" sz="2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1600">
                          <a:latin typeface="Courier New"/>
                          <a:ea typeface="Times New Roman"/>
                          <a:cs typeface="Times New Roman"/>
                        </a:rPr>
                        <a:t>LF</a:t>
                      </a:r>
                      <a:endParaRPr lang="en-US" sz="280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smtClean="0">
                          <a:latin typeface="Courier New"/>
                          <a:ea typeface="Times New Roman"/>
                          <a:cs typeface="Times New Roman"/>
                        </a:rPr>
                        <a:t>Discount</a:t>
                      </a:r>
                      <a:endParaRPr lang="en-US" sz="2400" dirty="0">
                        <a:latin typeface="Calibri"/>
                        <a:ea typeface="Times New Roman"/>
                        <a:cs typeface="Times New Roman"/>
                      </a:endParaRPr>
                    </a:p>
                  </a:txBody>
                  <a:tcPr marL="68580" marR="68580" marT="0" marB="0" vert="vert270"/>
                </a:tc>
                <a:tc>
                  <a:txBody>
                    <a:bodyPr/>
                    <a:lstStyle/>
                    <a:p>
                      <a:pPr marL="0" marR="0" algn="just">
                        <a:lnSpc>
                          <a:spcPct val="115000"/>
                        </a:lnSpc>
                        <a:spcBef>
                          <a:spcPts val="0"/>
                        </a:spcBef>
                        <a:spcAft>
                          <a:spcPts val="0"/>
                        </a:spcAft>
                      </a:pPr>
                      <a:r>
                        <a:rPr lang="en-GB" sz="2400" dirty="0">
                          <a:latin typeface="Courier New"/>
                          <a:ea typeface="Times New Roman"/>
                          <a:cs typeface="Times New Roman"/>
                        </a:rPr>
                        <a:t>cash</a:t>
                      </a:r>
                      <a:endParaRPr lang="en-US" sz="24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GB" sz="2400" dirty="0">
                          <a:latin typeface="Courier New"/>
                          <a:ea typeface="Times New Roman"/>
                          <a:cs typeface="Times New Roman"/>
                        </a:rPr>
                        <a:t>Bank</a:t>
                      </a:r>
                      <a:endParaRPr lang="en-US" sz="2400" dirty="0">
                        <a:latin typeface="Calibri"/>
                        <a:ea typeface="Times New Roman"/>
                        <a:cs typeface="Times New Roman"/>
                      </a:endParaRPr>
                    </a:p>
                  </a:txBody>
                  <a:tcPr marL="68580" marR="68580" marT="0" marB="0"/>
                </a:tc>
              </a:tr>
              <a:tr h="2633157">
                <a:tc rowSpan="2">
                  <a:txBody>
                    <a:bodyPr/>
                    <a:lstStyle/>
                    <a:p>
                      <a:pPr marL="0" marR="0" algn="just">
                        <a:lnSpc>
                          <a:spcPct val="115000"/>
                        </a:lnSpc>
                        <a:spcBef>
                          <a:spcPts val="0"/>
                        </a:spcBef>
                        <a:spcAft>
                          <a:spcPts val="0"/>
                        </a:spcAft>
                      </a:pPr>
                      <a:endParaRPr lang="en-GB" sz="1100">
                        <a:latin typeface="Courier New"/>
                        <a:ea typeface="Times New Roman"/>
                        <a:cs typeface="Times New Roman"/>
                      </a:endParaRPr>
                    </a:p>
                  </a:txBody>
                  <a:tcPr marL="68580" marR="68580" marT="0" marB="0"/>
                </a:tc>
                <a:tc rowSpan="2">
                  <a:txBody>
                    <a:bodyPr/>
                    <a:lstStyle/>
                    <a:p>
                      <a:pPr marL="0" marR="0" algn="just">
                        <a:lnSpc>
                          <a:spcPct val="115000"/>
                        </a:lnSpc>
                        <a:spcBef>
                          <a:spcPts val="0"/>
                        </a:spcBef>
                        <a:spcAft>
                          <a:spcPts val="0"/>
                        </a:spcAft>
                      </a:pPr>
                      <a:endParaRPr lang="en-GB" sz="1100">
                        <a:latin typeface="Courier New"/>
                        <a:ea typeface="Times New Roman"/>
                        <a:cs typeface="Times New Roman"/>
                      </a:endParaRPr>
                    </a:p>
                  </a:txBody>
                  <a:tcPr marL="68580" marR="68580" marT="0" marB="0"/>
                </a:tc>
                <a:tc rowSpan="2">
                  <a:txBody>
                    <a:bodyPr/>
                    <a:lstStyle/>
                    <a:p>
                      <a:pPr marL="71755" marR="0" algn="ctr">
                        <a:lnSpc>
                          <a:spcPct val="115000"/>
                        </a:lnSpc>
                        <a:spcBef>
                          <a:spcPts val="0"/>
                        </a:spcBef>
                        <a:spcAft>
                          <a:spcPts val="0"/>
                        </a:spcAft>
                      </a:pPr>
                      <a:r>
                        <a:rPr lang="en-GB" sz="2000" b="1" dirty="0">
                          <a:latin typeface="Courier New"/>
                          <a:ea typeface="Times New Roman"/>
                          <a:cs typeface="Times New Roman"/>
                        </a:rPr>
                        <a:t>Receipts NO</a:t>
                      </a:r>
                      <a:r>
                        <a:rPr lang="en-GB" sz="1600" b="1" dirty="0">
                          <a:latin typeface="Courier New"/>
                          <a:ea typeface="Times New Roman"/>
                          <a:cs typeface="Times New Roman"/>
                        </a:rPr>
                        <a:t>.</a:t>
                      </a:r>
                      <a:endParaRPr lang="en-US" sz="2800" dirty="0">
                        <a:latin typeface="Calibri"/>
                        <a:ea typeface="Times New Roman"/>
                        <a:cs typeface="Times New Roman"/>
                      </a:endParaRPr>
                    </a:p>
                  </a:txBody>
                  <a:tcPr marL="68580" marR="68580" marT="0" marB="0" vert="vert270" anchor="ctr"/>
                </a:tc>
                <a:tc rowSpan="2">
                  <a:txBody>
                    <a:bodyPr/>
                    <a:lstStyle/>
                    <a:p>
                      <a:pPr marL="0" marR="0">
                        <a:lnSpc>
                          <a:spcPct val="115000"/>
                        </a:lnSpc>
                        <a:spcBef>
                          <a:spcPts val="0"/>
                        </a:spcBef>
                        <a:spcAft>
                          <a:spcPts val="0"/>
                        </a:spcAft>
                      </a:pPr>
                      <a:endParaRPr lang="en-US" sz="1100">
                        <a:latin typeface="Calibri"/>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endParaRPr lang="en-GB" sz="1100">
                        <a:latin typeface="Courier New"/>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GB" sz="1100">
                        <a:latin typeface="Courier New"/>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GB" sz="1100">
                        <a:latin typeface="Courier New"/>
                        <a:ea typeface="Times New Roman"/>
                        <a:cs typeface="Times New Roman"/>
                      </a:endParaRPr>
                    </a:p>
                  </a:txBody>
                  <a:tcPr marL="68580" marR="68580" marT="0" marB="0"/>
                </a:tc>
                <a:tc rowSpan="2">
                  <a:txBody>
                    <a:bodyPr/>
                    <a:lstStyle/>
                    <a:p>
                      <a:pPr marL="0" marR="0" algn="just">
                        <a:lnSpc>
                          <a:spcPct val="115000"/>
                        </a:lnSpc>
                        <a:spcBef>
                          <a:spcPts val="0"/>
                        </a:spcBef>
                        <a:spcAft>
                          <a:spcPts val="0"/>
                        </a:spcAft>
                      </a:pPr>
                      <a:endParaRPr lang="en-GB" sz="1100">
                        <a:latin typeface="Courier New"/>
                        <a:ea typeface="Times New Roman"/>
                        <a:cs typeface="Times New Roman"/>
                      </a:endParaRPr>
                    </a:p>
                  </a:txBody>
                  <a:tcPr marL="68580" marR="68580" marT="0" marB="0"/>
                </a:tc>
                <a:tc rowSpan="2">
                  <a:txBody>
                    <a:bodyPr/>
                    <a:lstStyle/>
                    <a:p>
                      <a:pPr marL="0" marR="0" algn="ctr">
                        <a:lnSpc>
                          <a:spcPct val="115000"/>
                        </a:lnSpc>
                        <a:spcBef>
                          <a:spcPts val="0"/>
                        </a:spcBef>
                        <a:spcAft>
                          <a:spcPts val="0"/>
                        </a:spcAft>
                      </a:pPr>
                      <a:endParaRPr lang="en-GB" sz="1050" dirty="0">
                        <a:latin typeface="Courier New"/>
                        <a:ea typeface="Times New Roman"/>
                        <a:cs typeface="Times New Roman"/>
                      </a:endParaRPr>
                    </a:p>
                  </a:txBody>
                  <a:tcPr marL="68580" marR="68580" marT="0" marB="0"/>
                </a:tc>
                <a:tc rowSpan="2">
                  <a:txBody>
                    <a:bodyPr/>
                    <a:lstStyle/>
                    <a:p>
                      <a:pPr marL="71755" marR="0" algn="ctr">
                        <a:lnSpc>
                          <a:spcPct val="115000"/>
                        </a:lnSpc>
                        <a:spcBef>
                          <a:spcPts val="0"/>
                        </a:spcBef>
                        <a:spcAft>
                          <a:spcPts val="0"/>
                        </a:spcAft>
                      </a:pPr>
                      <a:r>
                        <a:rPr lang="en-GB" sz="2000" b="1" dirty="0">
                          <a:latin typeface="Courier New"/>
                          <a:ea typeface="Times New Roman"/>
                          <a:cs typeface="Times New Roman"/>
                        </a:rPr>
                        <a:t>Voucher NO.</a:t>
                      </a:r>
                      <a:endParaRPr lang="en-US" sz="3600" dirty="0">
                        <a:latin typeface="Calibri"/>
                        <a:ea typeface="Times New Roman"/>
                        <a:cs typeface="Times New Roman"/>
                      </a:endParaRPr>
                    </a:p>
                  </a:txBody>
                  <a:tcPr marL="68580" marR="68580" marT="0" marB="0" vert="vert270" anchor="ctr"/>
                </a:tc>
                <a:tc rowSpan="2">
                  <a:txBody>
                    <a:bodyPr/>
                    <a:lstStyle/>
                    <a:p>
                      <a:pPr marL="0" marR="0">
                        <a:lnSpc>
                          <a:spcPct val="115000"/>
                        </a:lnSpc>
                        <a:spcBef>
                          <a:spcPts val="0"/>
                        </a:spcBef>
                        <a:spcAft>
                          <a:spcPts val="0"/>
                        </a:spcAft>
                      </a:pPr>
                      <a:endParaRPr lang="en-GB" sz="800">
                        <a:latin typeface="Courier New"/>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endParaRPr lang="en-GB" sz="1100">
                        <a:latin typeface="Courier New"/>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GB" sz="1100">
                        <a:latin typeface="Courier New"/>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GB" sz="1100">
                        <a:latin typeface="Courier New"/>
                        <a:ea typeface="Times New Roman"/>
                        <a:cs typeface="Times New Roman"/>
                      </a:endParaRPr>
                    </a:p>
                  </a:txBody>
                  <a:tcPr marL="68580" marR="68580" marT="0" marB="0"/>
                </a:tc>
              </a:tr>
              <a:tr h="583468">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endParaRPr lang="en-GB"/>
                    </a:p>
                  </a:txBody>
                  <a:tcPr marL="68580" marR="68580" marT="0" marB="0"/>
                </a:tc>
                <a:tc>
                  <a:txBody>
                    <a:bodyPr/>
                    <a:lstStyle/>
                    <a:p>
                      <a:endParaRPr lang="en-GB"/>
                    </a:p>
                  </a:txBody>
                  <a:tcPr marL="68580" marR="68580" marT="0" marB="0"/>
                </a:tc>
                <a:tc>
                  <a:txBody>
                    <a:bodyPr/>
                    <a:lstStyle/>
                    <a:p>
                      <a:endParaRPr lang="en-GB" dirty="0"/>
                    </a:p>
                  </a:txBody>
                  <a:tcPr marL="68580" marR="68580" marT="0" marB="0"/>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endParaRPr lang="en-GB" dirty="0"/>
                    </a:p>
                  </a:txBody>
                  <a:tcPr marL="68580" marR="68580" marT="0" marB="0"/>
                </a:tc>
                <a:tc>
                  <a:txBody>
                    <a:bodyPr/>
                    <a:lstStyle/>
                    <a:p>
                      <a:endParaRPr lang="en-GB"/>
                    </a:p>
                  </a:txBody>
                  <a:tcPr marL="68580" marR="68580" marT="0" marB="0"/>
                </a:tc>
                <a:tc>
                  <a:txBody>
                    <a:bodyPr/>
                    <a:lstStyle/>
                    <a:p>
                      <a:endParaRPr lang="en-GB" dirty="0"/>
                    </a:p>
                  </a:txBody>
                  <a:tcPr marL="68580" marR="68580" marT="0" marB="0"/>
                </a:tc>
              </a:tr>
            </a:tbl>
          </a:graphicData>
        </a:graphic>
      </p:graphicFrame>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01936"/>
          </a:xfrm>
        </p:spPr>
        <p:txBody>
          <a:bodyPr>
            <a:normAutofit fontScale="90000"/>
          </a:bodyPr>
          <a:lstStyle/>
          <a:p>
            <a:pPr algn="ctr"/>
            <a:r>
              <a:rPr lang="en-GB" b="1" dirty="0" smtClean="0"/>
              <a:t>Petty Cash Book </a:t>
            </a:r>
            <a:endParaRPr lang="en-GB" dirty="0"/>
          </a:p>
        </p:txBody>
      </p:sp>
      <p:sp>
        <p:nvSpPr>
          <p:cNvPr id="3" name="Content Placeholder 2"/>
          <p:cNvSpPr>
            <a:spLocks noGrp="1"/>
          </p:cNvSpPr>
          <p:nvPr>
            <p:ph idx="1"/>
          </p:nvPr>
        </p:nvSpPr>
        <p:spPr>
          <a:xfrm>
            <a:off x="284813" y="869430"/>
            <a:ext cx="8634335" cy="5711252"/>
          </a:xfrm>
        </p:spPr>
        <p:txBody>
          <a:bodyPr>
            <a:normAutofit lnSpcReduction="10000"/>
          </a:bodyPr>
          <a:lstStyle/>
          <a:p>
            <a:pPr algn="just"/>
            <a:r>
              <a:rPr lang="en-GB" dirty="0" smtClean="0"/>
              <a:t>In any business concern, there may be large number of payments small payments of repetitive nature. Such small payments may usually be for stationery, postage, travelling, carriage etc. If all these patty payments are handled by the main cashier will consume a lot of his valuable time. It will, therefore, be convenient, if a petty cashier is entrusted with the duty of making such petty payments. </a:t>
            </a:r>
            <a:r>
              <a:rPr lang="en-GB" b="1" dirty="0" smtClean="0"/>
              <a:t>The book maintained by the petty cashier to record petty payments made by him during a particular period is called Petty Cash Book.</a:t>
            </a:r>
            <a:endParaRPr lang="en-US" dirty="0" smtClean="0"/>
          </a:p>
          <a:p>
            <a:endParaRPr lang="en-GB" dirty="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843" y="269823"/>
            <a:ext cx="8709285" cy="6355829"/>
          </a:xfrm>
        </p:spPr>
        <p:txBody>
          <a:bodyPr>
            <a:normAutofit fontScale="85000" lnSpcReduction="20000"/>
          </a:bodyPr>
          <a:lstStyle/>
          <a:p>
            <a:pPr algn="just"/>
            <a:r>
              <a:rPr lang="en-GB" dirty="0" smtClean="0"/>
              <a:t>The petty cashier works under the supervision and control of the main cashier who advances certain amount to the petty cashier in the beginning of the period. The petty cashier is permitted to make payments only below a particular limit.</a:t>
            </a:r>
            <a:endParaRPr lang="en-US" dirty="0" smtClean="0"/>
          </a:p>
          <a:p>
            <a:pPr algn="just">
              <a:buNone/>
            </a:pPr>
            <a:r>
              <a:rPr lang="en-GB" b="1" dirty="0" smtClean="0"/>
              <a:t>Imprest System </a:t>
            </a:r>
            <a:endParaRPr lang="en-US" b="1" dirty="0" smtClean="0"/>
          </a:p>
          <a:p>
            <a:pPr algn="just"/>
            <a:r>
              <a:rPr lang="en-GB" b="1" dirty="0" smtClean="0"/>
              <a:t>The petty cash book is usually maintained under Imprest System. Under this system, a fixed amount is advanced to the petty cashier at the beginning of the period by the chief cashier. At the end of the period the petty cashier submit a statement showing the amount he has spent during the period. Thus, in the beginning of each period, the petty cashier has a fixed amount of cash balance to begin with. The sum with which a petty cashier has to begin is called Imprest or Cash Float and the system in its operation is called the Imprest System.</a:t>
            </a:r>
            <a:endParaRPr lang="en-US" b="1" dirty="0" smtClean="0"/>
          </a:p>
          <a:p>
            <a:endParaRPr lang="en-GB" b="1" dirty="0"/>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56768"/>
          </a:xfrm>
        </p:spPr>
        <p:txBody>
          <a:bodyPr/>
          <a:lstStyle/>
          <a:p>
            <a:r>
              <a:rPr lang="en-GB" b="1" dirty="0" smtClean="0"/>
              <a:t>Format of Petty cash Book</a:t>
            </a:r>
            <a:endParaRPr lang="en-GB" dirty="0"/>
          </a:p>
        </p:txBody>
      </p:sp>
      <p:graphicFrame>
        <p:nvGraphicFramePr>
          <p:cNvPr id="4" name="Content Placeholder 3"/>
          <p:cNvGraphicFramePr>
            <a:graphicFrameLocks noGrp="1"/>
          </p:cNvGraphicFramePr>
          <p:nvPr>
            <p:ph idx="1"/>
          </p:nvPr>
        </p:nvGraphicFramePr>
        <p:xfrm>
          <a:off x="0" y="1109269"/>
          <a:ext cx="9144000" cy="5748730"/>
        </p:xfrm>
        <a:graphic>
          <a:graphicData uri="http://schemas.openxmlformats.org/drawingml/2006/table">
            <a:tbl>
              <a:tblPr firstRow="1" bandRow="1">
                <a:tableStyleId>{69CF1AB2-1976-4502-BF36-3FF5EA218861}</a:tableStyleId>
              </a:tblPr>
              <a:tblGrid>
                <a:gridCol w="584616"/>
                <a:gridCol w="659568"/>
                <a:gridCol w="929390"/>
                <a:gridCol w="874426"/>
                <a:gridCol w="639580"/>
                <a:gridCol w="749509"/>
                <a:gridCol w="896911"/>
                <a:gridCol w="647075"/>
                <a:gridCol w="704538"/>
                <a:gridCol w="704538"/>
                <a:gridCol w="991849"/>
                <a:gridCol w="762000"/>
              </a:tblGrid>
              <a:tr h="2021382">
                <a:tc gridSpan="2">
                  <a:txBody>
                    <a:bodyPr/>
                    <a:lstStyle/>
                    <a:p>
                      <a:pPr marL="0" marR="0" algn="ctr">
                        <a:lnSpc>
                          <a:spcPct val="115000"/>
                        </a:lnSpc>
                        <a:spcBef>
                          <a:spcPts val="0"/>
                        </a:spcBef>
                        <a:spcAft>
                          <a:spcPts val="0"/>
                        </a:spcAft>
                      </a:pPr>
                      <a:r>
                        <a:rPr lang="en-GB" sz="2400" dirty="0"/>
                        <a:t>Amount Received</a:t>
                      </a:r>
                      <a:endParaRPr lang="en-US" sz="1800" dirty="0">
                        <a:latin typeface="Calibri"/>
                        <a:ea typeface="Times New Roman"/>
                        <a:cs typeface="Times New Roman"/>
                      </a:endParaRPr>
                    </a:p>
                  </a:txBody>
                  <a:tcPr marL="68580" marR="68580" marT="0" marB="0" vert="vert270"/>
                </a:tc>
                <a:tc hMerge="1">
                  <a:txBody>
                    <a:bodyPr/>
                    <a:lstStyle/>
                    <a:p>
                      <a:endParaRPr lang="en-GB"/>
                    </a:p>
                  </a:txBody>
                  <a:tcPr/>
                </a:tc>
                <a:tc>
                  <a:txBody>
                    <a:bodyPr/>
                    <a:lstStyle/>
                    <a:p>
                      <a:pPr marL="0" marR="0" algn="ctr">
                        <a:lnSpc>
                          <a:spcPct val="115000"/>
                        </a:lnSpc>
                        <a:spcBef>
                          <a:spcPts val="0"/>
                        </a:spcBef>
                        <a:spcAft>
                          <a:spcPts val="0"/>
                        </a:spcAft>
                      </a:pPr>
                      <a:r>
                        <a:rPr lang="en-GB" sz="2400" dirty="0"/>
                        <a:t>date</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a:t>Particulars</a:t>
                      </a:r>
                      <a:endParaRPr lang="en-US" sz="1800" dirty="0">
                        <a:latin typeface="Calibri"/>
                        <a:ea typeface="Times New Roman"/>
                        <a:cs typeface="Times New Roman"/>
                      </a:endParaRPr>
                    </a:p>
                  </a:txBody>
                  <a:tcPr marL="68580" marR="68580" marT="0" marB="0" vert="vert270"/>
                </a:tc>
                <a:tc>
                  <a:txBody>
                    <a:bodyPr/>
                    <a:lstStyle/>
                    <a:p>
                      <a:pPr marL="0" marR="0" algn="ctr">
                        <a:lnSpc>
                          <a:spcPct val="115000"/>
                        </a:lnSpc>
                        <a:spcBef>
                          <a:spcPts val="0"/>
                        </a:spcBef>
                        <a:spcAft>
                          <a:spcPts val="0"/>
                        </a:spcAft>
                      </a:pPr>
                      <a:r>
                        <a:rPr lang="en-GB" sz="2400" dirty="0"/>
                        <a:t>VN</a:t>
                      </a:r>
                      <a:endParaRPr lang="en-US" sz="1800" dirty="0">
                        <a:latin typeface="Calibri"/>
                        <a:ea typeface="Times New Roman"/>
                        <a:cs typeface="Times New Roman"/>
                      </a:endParaRPr>
                    </a:p>
                  </a:txBody>
                  <a:tcPr marL="68580" marR="68580" marT="0" marB="0"/>
                </a:tc>
                <a:tc gridSpan="2">
                  <a:txBody>
                    <a:bodyPr/>
                    <a:lstStyle/>
                    <a:p>
                      <a:pPr marL="0" marR="0" algn="ctr">
                        <a:lnSpc>
                          <a:spcPct val="115000"/>
                        </a:lnSpc>
                        <a:spcBef>
                          <a:spcPts val="0"/>
                        </a:spcBef>
                        <a:spcAft>
                          <a:spcPts val="0"/>
                        </a:spcAft>
                      </a:pPr>
                      <a:r>
                        <a:rPr lang="en-GB" sz="2400" dirty="0"/>
                        <a:t>Total payments</a:t>
                      </a:r>
                      <a:endParaRPr lang="en-US" sz="1800" dirty="0">
                        <a:latin typeface="Calibri"/>
                        <a:ea typeface="Times New Roman"/>
                        <a:cs typeface="Times New Roman"/>
                      </a:endParaRPr>
                    </a:p>
                  </a:txBody>
                  <a:tcPr marL="68580" marR="68580" marT="0" marB="0"/>
                </a:tc>
                <a:tc hMerge="1">
                  <a:txBody>
                    <a:bodyPr/>
                    <a:lstStyle/>
                    <a:p>
                      <a:endParaRPr lang="en-GB"/>
                    </a:p>
                  </a:txBody>
                  <a:tcPr/>
                </a:tc>
                <a:tc>
                  <a:txBody>
                    <a:bodyPr/>
                    <a:lstStyle/>
                    <a:p>
                      <a:pPr marL="0" marR="0" algn="ctr">
                        <a:lnSpc>
                          <a:spcPct val="115000"/>
                        </a:lnSpc>
                        <a:spcBef>
                          <a:spcPts val="0"/>
                        </a:spcBef>
                        <a:spcAft>
                          <a:spcPts val="0"/>
                        </a:spcAft>
                      </a:pPr>
                      <a:r>
                        <a:rPr lang="en-GB" sz="2400" dirty="0"/>
                        <a:t>**</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a:t>**</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a:t>**</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a:t>Misc</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a:t>Remarks</a:t>
                      </a:r>
                      <a:endParaRPr lang="en-US" sz="1800" dirty="0">
                        <a:latin typeface="Calibri"/>
                        <a:ea typeface="Times New Roman"/>
                        <a:cs typeface="Times New Roman"/>
                      </a:endParaRPr>
                    </a:p>
                  </a:txBody>
                  <a:tcPr marL="68580" marR="68580" marT="0" marB="0" vert="vert270"/>
                </a:tc>
              </a:tr>
              <a:tr h="931837">
                <a:tc>
                  <a:txBody>
                    <a:bodyPr/>
                    <a:lstStyle/>
                    <a:p>
                      <a:pPr marL="0" marR="0" algn="ctr">
                        <a:lnSpc>
                          <a:spcPct val="115000"/>
                        </a:lnSpc>
                        <a:spcBef>
                          <a:spcPts val="0"/>
                        </a:spcBef>
                        <a:spcAft>
                          <a:spcPts val="0"/>
                        </a:spcAft>
                      </a:pPr>
                      <a:r>
                        <a:rPr lang="en-GB" sz="2400" dirty="0">
                          <a:latin typeface="Rupee Foradian" pitchFamily="34" charset="0"/>
                        </a:rPr>
                        <a:t>`</a:t>
                      </a:r>
                      <a:endParaRPr lang="en-US" sz="1800" dirty="0">
                        <a:latin typeface="Rupee Foradian" pitchFamily="34"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a:latin typeface="Rupee Foradian" pitchFamily="34" charset="0"/>
                        </a:rPr>
                        <a:t>PS</a:t>
                      </a:r>
                      <a:endParaRPr lang="en-US" sz="1800" dirty="0">
                        <a:latin typeface="Rupee Foradian" pitchFamily="34"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US" sz="1800" dirty="0">
                        <a:latin typeface="Rupee Foradian" pitchFamily="34"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US" sz="1800" dirty="0">
                        <a:latin typeface="Rupee Foradian" pitchFamily="34"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US" sz="1800" dirty="0">
                        <a:latin typeface="Rupee Foradian" pitchFamily="34"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a:latin typeface="Rupee Foradian" pitchFamily="34" charset="0"/>
                        </a:rPr>
                        <a:t>`</a:t>
                      </a:r>
                      <a:endParaRPr lang="en-US" sz="1800" dirty="0">
                        <a:latin typeface="Rupee Foradian" pitchFamily="34"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dirty="0">
                          <a:latin typeface="Rupee Foradian" pitchFamily="34" charset="0"/>
                        </a:rPr>
                        <a:t>PS</a:t>
                      </a:r>
                      <a:endParaRPr lang="en-US" sz="1800" dirty="0">
                        <a:latin typeface="Rupee Foradian" pitchFamily="34"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US" sz="1800" dirty="0">
                        <a:latin typeface="Calibri"/>
                        <a:ea typeface="Times New Roman"/>
                        <a:cs typeface="Times New Roman"/>
                      </a:endParaRPr>
                    </a:p>
                  </a:txBody>
                  <a:tcPr marL="68580" marR="68580" marT="0" marB="0"/>
                </a:tc>
              </a:tr>
              <a:tr h="1618784">
                <a:tc>
                  <a:txBody>
                    <a:bodyPr/>
                    <a:lstStyle/>
                    <a:p>
                      <a:pPr marL="0" marR="0" algn="ctr">
                        <a:lnSpc>
                          <a:spcPct val="115000"/>
                        </a:lnSpc>
                        <a:spcBef>
                          <a:spcPts val="0"/>
                        </a:spcBef>
                        <a:spcAft>
                          <a:spcPts val="0"/>
                        </a:spcAft>
                      </a:pPr>
                      <a:endParaRPr lang="en-GB" sz="2400">
                        <a:latin typeface="Rupee Foradian"/>
                        <a:ea typeface="Times New Roman"/>
                        <a:cs typeface="Courier New"/>
                      </a:endParaRPr>
                    </a:p>
                  </a:txBody>
                  <a:tcPr marL="68580" marR="68580" marT="0" marB="0"/>
                </a:tc>
                <a:tc>
                  <a:txBody>
                    <a:bodyPr/>
                    <a:lstStyle/>
                    <a:p>
                      <a:pPr marL="0" marR="0" algn="ctr">
                        <a:lnSpc>
                          <a:spcPct val="115000"/>
                        </a:lnSpc>
                        <a:spcBef>
                          <a:spcPts val="0"/>
                        </a:spcBef>
                        <a:spcAft>
                          <a:spcPts val="0"/>
                        </a:spcAft>
                      </a:pPr>
                      <a:endParaRPr lang="en-GB" sz="2400">
                        <a:latin typeface="Courier New"/>
                        <a:ea typeface="Times New Roman"/>
                        <a:cs typeface="Times New Roman"/>
                      </a:endParaRPr>
                    </a:p>
                  </a:txBody>
                  <a:tcPr marL="68580" marR="68580" marT="0" marB="0"/>
                </a:tc>
                <a:tc rowSpan="3">
                  <a:txBody>
                    <a:bodyPr/>
                    <a:lstStyle/>
                    <a:p>
                      <a:pPr marL="0" marR="0" algn="ctr">
                        <a:lnSpc>
                          <a:spcPct val="115000"/>
                        </a:lnSpc>
                        <a:spcBef>
                          <a:spcPts val="0"/>
                        </a:spcBef>
                        <a:spcAft>
                          <a:spcPts val="0"/>
                        </a:spcAft>
                      </a:pPr>
                      <a:endParaRPr lang="en-GB" sz="2400">
                        <a:latin typeface="Courier New"/>
                        <a:ea typeface="Times New Roman"/>
                        <a:cs typeface="Times New Roman"/>
                      </a:endParaRPr>
                    </a:p>
                  </a:txBody>
                  <a:tcPr marL="68580" marR="68580" marT="0" marB="0"/>
                </a:tc>
                <a:tc rowSpan="3">
                  <a:txBody>
                    <a:bodyPr/>
                    <a:lstStyle/>
                    <a:p>
                      <a:pPr marL="0" marR="0" algn="ctr">
                        <a:lnSpc>
                          <a:spcPct val="115000"/>
                        </a:lnSpc>
                        <a:spcBef>
                          <a:spcPts val="0"/>
                        </a:spcBef>
                        <a:spcAft>
                          <a:spcPts val="0"/>
                        </a:spcAft>
                      </a:pPr>
                      <a:endParaRPr lang="en-GB" sz="2400" dirty="0">
                        <a:latin typeface="Courier New"/>
                        <a:ea typeface="Times New Roman"/>
                        <a:cs typeface="Times New Roman"/>
                      </a:endParaRPr>
                    </a:p>
                  </a:txBody>
                  <a:tcPr marL="68580" marR="68580" marT="0" marB="0"/>
                </a:tc>
                <a:tc rowSpan="3">
                  <a:txBody>
                    <a:bodyPr/>
                    <a:lstStyle/>
                    <a:p>
                      <a:pPr marL="0" marR="0" algn="ctr">
                        <a:lnSpc>
                          <a:spcPct val="115000"/>
                        </a:lnSpc>
                        <a:spcBef>
                          <a:spcPts val="0"/>
                        </a:spcBef>
                        <a:spcAft>
                          <a:spcPts val="0"/>
                        </a:spcAft>
                      </a:pPr>
                      <a:endParaRPr lang="en-GB" sz="2400">
                        <a:latin typeface="Courier New"/>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GB" sz="2400">
                        <a:latin typeface="Rupee Foradian"/>
                        <a:ea typeface="Times New Roman"/>
                        <a:cs typeface="Courier New"/>
                      </a:endParaRPr>
                    </a:p>
                  </a:txBody>
                  <a:tcPr marL="68580" marR="68580" marT="0" marB="0"/>
                </a:tc>
                <a:tc>
                  <a:txBody>
                    <a:bodyPr/>
                    <a:lstStyle/>
                    <a:p>
                      <a:pPr marL="0" marR="0" algn="ctr">
                        <a:lnSpc>
                          <a:spcPct val="115000"/>
                        </a:lnSpc>
                        <a:spcBef>
                          <a:spcPts val="0"/>
                        </a:spcBef>
                        <a:spcAft>
                          <a:spcPts val="0"/>
                        </a:spcAft>
                      </a:pPr>
                      <a:endParaRPr lang="en-GB" sz="2400">
                        <a:latin typeface="Courier New"/>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GB" sz="2400">
                        <a:latin typeface="Courier New"/>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GB" sz="2400">
                        <a:latin typeface="Courier New"/>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GB" sz="2400">
                        <a:latin typeface="Courier New"/>
                        <a:ea typeface="Times New Roman"/>
                        <a:cs typeface="Times New Roman"/>
                      </a:endParaRPr>
                    </a:p>
                  </a:txBody>
                  <a:tcPr marL="68580" marR="68580" marT="0" marB="0"/>
                </a:tc>
                <a:tc>
                  <a:txBody>
                    <a:bodyPr/>
                    <a:lstStyle/>
                    <a:p>
                      <a:pPr marL="0" marR="0" algn="ctr">
                        <a:lnSpc>
                          <a:spcPct val="115000"/>
                        </a:lnSpc>
                        <a:spcBef>
                          <a:spcPts val="0"/>
                        </a:spcBef>
                        <a:spcAft>
                          <a:spcPts val="0"/>
                        </a:spcAft>
                      </a:pPr>
                      <a:endParaRPr lang="en-GB" sz="2400">
                        <a:latin typeface="Courier New"/>
                        <a:ea typeface="Times New Roman"/>
                        <a:cs typeface="Times New Roman"/>
                      </a:endParaRPr>
                    </a:p>
                  </a:txBody>
                  <a:tcPr marL="68580" marR="68580" marT="0" marB="0"/>
                </a:tc>
                <a:tc rowSpan="3">
                  <a:txBody>
                    <a:bodyPr/>
                    <a:lstStyle/>
                    <a:p>
                      <a:pPr marL="0" marR="0" algn="ctr">
                        <a:lnSpc>
                          <a:spcPct val="115000"/>
                        </a:lnSpc>
                        <a:spcBef>
                          <a:spcPts val="0"/>
                        </a:spcBef>
                        <a:spcAft>
                          <a:spcPts val="0"/>
                        </a:spcAft>
                      </a:pPr>
                      <a:endParaRPr lang="en-GB" sz="2400" dirty="0">
                        <a:latin typeface="Courier New"/>
                        <a:ea typeface="Times New Roman"/>
                        <a:cs typeface="Times New Roman"/>
                      </a:endParaRPr>
                    </a:p>
                  </a:txBody>
                  <a:tcPr marL="68580" marR="68580" marT="0" marB="0"/>
                </a:tc>
              </a:tr>
              <a:tr h="749508">
                <a:tc>
                  <a:txBody>
                    <a:bodyPr/>
                    <a:lstStyle/>
                    <a:p>
                      <a:endParaRPr lang="en-GB"/>
                    </a:p>
                  </a:txBody>
                  <a:tcPr marL="68580" marR="68580" marT="0" marB="0"/>
                </a:tc>
                <a:tc>
                  <a:txBody>
                    <a:bodyPr/>
                    <a:lstStyle/>
                    <a:p>
                      <a:endParaRPr lang="en-GB"/>
                    </a:p>
                  </a:txBody>
                  <a:tcPr marL="68580" marR="68580" marT="0" marB="0"/>
                </a:tc>
                <a:tc vMerge="1">
                  <a:txBody>
                    <a:bodyPr/>
                    <a:lstStyle/>
                    <a:p>
                      <a:endParaRPr lang="en-GB"/>
                    </a:p>
                  </a:txBody>
                  <a:tcPr/>
                </a:tc>
                <a:tc vMerge="1">
                  <a:txBody>
                    <a:bodyPr/>
                    <a:lstStyle/>
                    <a:p>
                      <a:endParaRPr lang="en-GB"/>
                    </a:p>
                  </a:txBody>
                  <a:tcPr/>
                </a:tc>
                <a:tc vMerge="1">
                  <a:txBody>
                    <a:bodyPr/>
                    <a:lstStyle/>
                    <a:p>
                      <a:endParaRPr lang="en-GB"/>
                    </a:p>
                  </a:txBody>
                  <a:tcPr/>
                </a:tc>
                <a:tc rowSpan="2">
                  <a:txBody>
                    <a:bodyPr/>
                    <a:lstStyle/>
                    <a:p>
                      <a:endParaRPr lang="en-GB"/>
                    </a:p>
                  </a:txBody>
                  <a:tcPr marL="68580" marR="68580" marT="0" marB="0"/>
                </a:tc>
                <a:tc rowSpan="2">
                  <a:txBody>
                    <a:bodyPr/>
                    <a:lstStyle/>
                    <a:p>
                      <a:endParaRPr lang="en-GB"/>
                    </a:p>
                  </a:txBody>
                  <a:tcPr marL="68580" marR="68580" marT="0" marB="0"/>
                </a:tc>
                <a:tc>
                  <a:txBody>
                    <a:bodyPr/>
                    <a:lstStyle/>
                    <a:p>
                      <a:endParaRPr lang="en-GB"/>
                    </a:p>
                  </a:txBody>
                  <a:tcPr marL="68580" marR="68580" marT="0" marB="0"/>
                </a:tc>
                <a:tc>
                  <a:txBody>
                    <a:bodyPr/>
                    <a:lstStyle/>
                    <a:p>
                      <a:endParaRPr lang="en-GB"/>
                    </a:p>
                  </a:txBody>
                  <a:tcPr marL="68580" marR="68580" marT="0" marB="0"/>
                </a:tc>
                <a:tc>
                  <a:txBody>
                    <a:bodyPr/>
                    <a:lstStyle/>
                    <a:p>
                      <a:endParaRPr lang="en-GB"/>
                    </a:p>
                  </a:txBody>
                  <a:tcPr marL="68580" marR="68580" marT="0" marB="0"/>
                </a:tc>
                <a:tc>
                  <a:txBody>
                    <a:bodyPr/>
                    <a:lstStyle/>
                    <a:p>
                      <a:endParaRPr lang="en-GB"/>
                    </a:p>
                  </a:txBody>
                  <a:tcPr marL="68580" marR="68580" marT="0" marB="0"/>
                </a:tc>
                <a:tc vMerge="1">
                  <a:txBody>
                    <a:bodyPr/>
                    <a:lstStyle/>
                    <a:p>
                      <a:endParaRPr lang="en-GB"/>
                    </a:p>
                  </a:txBody>
                  <a:tcPr/>
                </a:tc>
              </a:tr>
              <a:tr h="427219">
                <a:tc>
                  <a:txBody>
                    <a:bodyPr/>
                    <a:lstStyle/>
                    <a:p>
                      <a:endParaRPr lang="en-GB"/>
                    </a:p>
                  </a:txBody>
                  <a:tcPr marL="68580" marR="68580" marT="0" marB="0"/>
                </a:tc>
                <a:tc>
                  <a:txBody>
                    <a:bodyPr/>
                    <a:lstStyle/>
                    <a:p>
                      <a:endParaRPr lang="en-GB" dirty="0"/>
                    </a:p>
                  </a:txBody>
                  <a:tcPr marL="68580" marR="68580" marT="0" marB="0"/>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endParaRPr lang="en-GB"/>
                    </a:p>
                  </a:txBody>
                  <a:tcPr marL="68580" marR="68580" marT="0" marB="0"/>
                </a:tc>
                <a:tc>
                  <a:txBody>
                    <a:bodyPr/>
                    <a:lstStyle/>
                    <a:p>
                      <a:endParaRPr lang="en-GB"/>
                    </a:p>
                  </a:txBody>
                  <a:tcPr marL="68580" marR="68580" marT="0" marB="0"/>
                </a:tc>
                <a:tc>
                  <a:txBody>
                    <a:bodyPr/>
                    <a:lstStyle/>
                    <a:p>
                      <a:endParaRPr lang="en-GB"/>
                    </a:p>
                  </a:txBody>
                  <a:tcPr marL="68580" marR="68580" marT="0" marB="0"/>
                </a:tc>
                <a:tc>
                  <a:txBody>
                    <a:bodyPr/>
                    <a:lstStyle/>
                    <a:p>
                      <a:endParaRPr lang="en-GB" dirty="0"/>
                    </a:p>
                  </a:txBody>
                  <a:tcPr marL="68580" marR="68580" marT="0" marB="0"/>
                </a:tc>
                <a:tc vMerge="1">
                  <a:txBody>
                    <a:bodyPr/>
                    <a:lstStyle/>
                    <a:p>
                      <a:endParaRPr lang="en-GB"/>
                    </a:p>
                  </a:txBody>
                  <a:tcPr/>
                </a:tc>
              </a:tr>
            </a:tbl>
          </a:graphicData>
        </a:graphic>
      </p:graphicFrame>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729703"/>
          </a:xfrm>
        </p:spPr>
        <p:txBody>
          <a:bodyPr/>
          <a:lstStyle/>
          <a:p>
            <a:r>
              <a:rPr lang="en-GB" b="1" dirty="0" smtClean="0"/>
              <a:t>Meaning of Ledger</a:t>
            </a:r>
            <a:endParaRPr lang="en-GB" dirty="0"/>
          </a:p>
        </p:txBody>
      </p:sp>
      <p:sp>
        <p:nvSpPr>
          <p:cNvPr id="3" name="Content Placeholder 2"/>
          <p:cNvSpPr>
            <a:spLocks noGrp="1"/>
          </p:cNvSpPr>
          <p:nvPr>
            <p:ph idx="1"/>
          </p:nvPr>
        </p:nvSpPr>
        <p:spPr>
          <a:xfrm>
            <a:off x="239843" y="959370"/>
            <a:ext cx="8649324" cy="5621312"/>
          </a:xfrm>
        </p:spPr>
        <p:txBody>
          <a:bodyPr/>
          <a:lstStyle/>
          <a:p>
            <a:pPr marL="0" indent="0" algn="just">
              <a:buNone/>
            </a:pPr>
            <a:r>
              <a:rPr lang="en-GB" sz="3100" dirty="0" smtClean="0"/>
              <a:t>The term ledger is derived from the Dutch word </a:t>
            </a:r>
            <a:r>
              <a:rPr lang="en-GB" sz="3100" b="1" dirty="0" smtClean="0"/>
              <a:t>‘</a:t>
            </a:r>
            <a:r>
              <a:rPr lang="en-GB" sz="3100" b="1" dirty="0" err="1" smtClean="0"/>
              <a:t>Legger</a:t>
            </a:r>
            <a:r>
              <a:rPr lang="en-GB" sz="3100" b="1" dirty="0" smtClean="0"/>
              <a:t>’, </a:t>
            </a:r>
            <a:r>
              <a:rPr lang="en-GB" sz="3100" dirty="0" smtClean="0"/>
              <a:t>which means to keep. Ledger therefore means a book where various accounts are kept. A ledger is a collection of all accounts debited or credited in the journal. It contains a summarised record of all the transactions of the period. In other words, it is the book where transactions of the same nature are classified and grouped together in one place in the form of an account, through a process called posting to know the position of an account. </a:t>
            </a:r>
            <a:endParaRPr lang="en-US" sz="3100" dirty="0" smtClean="0"/>
          </a:p>
          <a:p>
            <a:endParaRPr lang="en-GB" sz="2800" dirty="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669742"/>
          </a:xfrm>
        </p:spPr>
        <p:txBody>
          <a:bodyPr/>
          <a:lstStyle/>
          <a:p>
            <a:r>
              <a:rPr lang="en-GB" b="1" dirty="0" smtClean="0"/>
              <a:t>Features of Ledger</a:t>
            </a:r>
            <a:endParaRPr lang="en-GB" dirty="0"/>
          </a:p>
        </p:txBody>
      </p:sp>
      <p:sp>
        <p:nvSpPr>
          <p:cNvPr id="3" name="Content Placeholder 2"/>
          <p:cNvSpPr>
            <a:spLocks noGrp="1"/>
          </p:cNvSpPr>
          <p:nvPr>
            <p:ph idx="1"/>
          </p:nvPr>
        </p:nvSpPr>
        <p:spPr>
          <a:xfrm>
            <a:off x="455613" y="914400"/>
            <a:ext cx="8358603" cy="5546361"/>
          </a:xfrm>
        </p:spPr>
        <p:txBody>
          <a:bodyPr/>
          <a:lstStyle/>
          <a:p>
            <a:pPr lvl="0" algn="just"/>
            <a:r>
              <a:rPr lang="en-GB" sz="2800" dirty="0" smtClean="0"/>
              <a:t>It is an analytical record of transaction, as transactions are classified in the ledger.</a:t>
            </a:r>
            <a:endParaRPr lang="en-US" sz="2800" dirty="0" smtClean="0"/>
          </a:p>
          <a:p>
            <a:pPr lvl="0" algn="just"/>
            <a:r>
              <a:rPr lang="en-GB" sz="2800" dirty="0" smtClean="0"/>
              <a:t>It is a derived or secondary record, as the entries in the ledger are derived from the entries in the journal.</a:t>
            </a:r>
            <a:endParaRPr lang="en-US" sz="2800" dirty="0" smtClean="0"/>
          </a:p>
          <a:p>
            <a:pPr lvl="0" algn="just"/>
            <a:r>
              <a:rPr lang="en-GB" sz="2800" dirty="0" smtClean="0"/>
              <a:t>It is book of final entry.</a:t>
            </a:r>
            <a:endParaRPr lang="en-US" sz="2800" dirty="0" smtClean="0"/>
          </a:p>
          <a:p>
            <a:pPr lvl="0" algn="just"/>
            <a:r>
              <a:rPr lang="en-GB" sz="2800" dirty="0" smtClean="0"/>
              <a:t>It is rightly called the king of books of account. It is the principal book of account, because it is possible to obtain the final information relating to the profit and loss and the financial position of the business. </a:t>
            </a:r>
            <a:endParaRPr lang="en-US" sz="2800" dirty="0" smtClean="0"/>
          </a:p>
          <a:p>
            <a:pPr lvl="0" algn="just"/>
            <a:r>
              <a:rPr lang="en-GB" sz="2800" dirty="0" smtClean="0"/>
              <a:t>It is a permanent record of transactions. </a:t>
            </a:r>
            <a:endParaRPr lang="en-US" sz="2800" dirty="0" smtClean="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549821"/>
          </a:xfrm>
        </p:spPr>
        <p:txBody>
          <a:bodyPr/>
          <a:lstStyle/>
          <a:p>
            <a:r>
              <a:rPr lang="en-GB" b="1" dirty="0" smtClean="0"/>
              <a:t>Objectives of ledger</a:t>
            </a:r>
            <a:endParaRPr lang="en-GB" dirty="0"/>
          </a:p>
        </p:txBody>
      </p:sp>
      <p:sp>
        <p:nvSpPr>
          <p:cNvPr id="3" name="Content Placeholder 2"/>
          <p:cNvSpPr>
            <a:spLocks noGrp="1"/>
          </p:cNvSpPr>
          <p:nvPr>
            <p:ph idx="1"/>
          </p:nvPr>
        </p:nvSpPr>
        <p:spPr>
          <a:xfrm>
            <a:off x="179882" y="764498"/>
            <a:ext cx="8739265" cy="5801194"/>
          </a:xfrm>
        </p:spPr>
        <p:txBody>
          <a:bodyPr/>
          <a:lstStyle/>
          <a:p>
            <a:pPr lvl="0" algn="just"/>
            <a:r>
              <a:rPr lang="en-GB" sz="2800" dirty="0" smtClean="0"/>
              <a:t>To provide an analytical record of business transactions i.e. to bring all transactions of the same nature together in one place in the form of account.</a:t>
            </a:r>
            <a:endParaRPr lang="en-US" sz="2800" dirty="0" smtClean="0"/>
          </a:p>
          <a:p>
            <a:pPr lvl="0" algn="just"/>
            <a:r>
              <a:rPr lang="en-GB" sz="2800" dirty="0" smtClean="0"/>
              <a:t>To provide a permanent record of all the transactions of the business.</a:t>
            </a:r>
            <a:endParaRPr lang="en-US" sz="2800" dirty="0" smtClean="0"/>
          </a:p>
          <a:p>
            <a:pPr lvl="0" algn="just"/>
            <a:r>
              <a:rPr lang="en-GB" sz="2800" dirty="0" smtClean="0"/>
              <a:t>To indicate the cumulative effect of all the transactions relating to a person, asset or expense or income on any particular date.</a:t>
            </a:r>
            <a:endParaRPr lang="en-US" sz="2800" dirty="0" smtClean="0"/>
          </a:p>
          <a:p>
            <a:pPr lvl="0" algn="just"/>
            <a:r>
              <a:rPr lang="en-GB" sz="2800" dirty="0" smtClean="0"/>
              <a:t>To help in the preparation of the Trial Balance.</a:t>
            </a:r>
            <a:endParaRPr lang="en-US" sz="2800" dirty="0" smtClean="0"/>
          </a:p>
          <a:p>
            <a:pPr lvl="0" algn="just"/>
            <a:r>
              <a:rPr lang="en-GB" sz="2800" dirty="0" smtClean="0"/>
              <a:t>To help in the preparation of final accounts(Trading, Profit and Loss Account and Balance Sheet)</a:t>
            </a:r>
            <a:endParaRPr lang="en-US" sz="2800" dirty="0" smtClean="0"/>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639762"/>
          </a:xfrm>
        </p:spPr>
        <p:txBody>
          <a:bodyPr/>
          <a:lstStyle/>
          <a:p>
            <a:r>
              <a:rPr lang="en-GB" b="1" dirty="0" smtClean="0"/>
              <a:t>Advantages of Ledger</a:t>
            </a:r>
            <a:endParaRPr lang="en-GB" dirty="0"/>
          </a:p>
        </p:txBody>
      </p:sp>
      <p:sp>
        <p:nvSpPr>
          <p:cNvPr id="3" name="Content Placeholder 2"/>
          <p:cNvSpPr>
            <a:spLocks noGrp="1"/>
          </p:cNvSpPr>
          <p:nvPr>
            <p:ph idx="1"/>
          </p:nvPr>
        </p:nvSpPr>
        <p:spPr>
          <a:xfrm>
            <a:off x="299803" y="974362"/>
            <a:ext cx="8559384" cy="5576340"/>
          </a:xfrm>
        </p:spPr>
        <p:txBody>
          <a:bodyPr/>
          <a:lstStyle/>
          <a:p>
            <a:pPr lvl="0" algn="just"/>
            <a:r>
              <a:rPr lang="en-GB" sz="3500" dirty="0" smtClean="0"/>
              <a:t>It is a permanent record of all the transactions of a business.</a:t>
            </a:r>
            <a:endParaRPr lang="en-US" sz="3500" dirty="0" smtClean="0"/>
          </a:p>
          <a:p>
            <a:pPr lvl="0" algn="just"/>
            <a:r>
              <a:rPr lang="en-GB" sz="3500" dirty="0" smtClean="0"/>
              <a:t>It provides complete information about all accounts in one book.</a:t>
            </a:r>
            <a:endParaRPr lang="en-US" sz="3500" dirty="0" smtClean="0"/>
          </a:p>
          <a:p>
            <a:pPr lvl="0" algn="just"/>
            <a:r>
              <a:rPr lang="en-GB" sz="3500" dirty="0" smtClean="0"/>
              <a:t>It is a summarised and classified record of transactions of the same nature</a:t>
            </a:r>
            <a:endParaRPr lang="en-US" sz="3500" dirty="0" smtClean="0"/>
          </a:p>
          <a:p>
            <a:pPr lvl="0" algn="just"/>
            <a:r>
              <a:rPr lang="en-GB" sz="3500" dirty="0" smtClean="0"/>
              <a:t>It is helpful in preparing the trial balance.</a:t>
            </a:r>
            <a:endParaRPr lang="en-US" sz="3500" dirty="0" smtClean="0"/>
          </a:p>
          <a:p>
            <a:pPr lvl="0" algn="just"/>
            <a:r>
              <a:rPr lang="en-GB" sz="3500" dirty="0" smtClean="0"/>
              <a:t>It facilitates the preparation of final accounts.</a:t>
            </a:r>
            <a:endParaRPr lang="en-US" sz="3500" dirty="0" smtClean="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489860"/>
          </a:xfrm>
        </p:spPr>
        <p:txBody>
          <a:bodyPr/>
          <a:lstStyle/>
          <a:p>
            <a:pPr algn="r"/>
            <a:r>
              <a:rPr lang="en-GB" sz="2400" dirty="0" smtClean="0"/>
              <a:t>Advantages continues......</a:t>
            </a:r>
            <a:endParaRPr lang="en-GB" sz="2400" dirty="0"/>
          </a:p>
        </p:txBody>
      </p:sp>
      <p:sp>
        <p:nvSpPr>
          <p:cNvPr id="3" name="Content Placeholder 2"/>
          <p:cNvSpPr>
            <a:spLocks noGrp="1"/>
          </p:cNvSpPr>
          <p:nvPr>
            <p:ph idx="1"/>
          </p:nvPr>
        </p:nvSpPr>
        <p:spPr>
          <a:xfrm>
            <a:off x="314793" y="1079292"/>
            <a:ext cx="8529404" cy="5516380"/>
          </a:xfrm>
        </p:spPr>
        <p:txBody>
          <a:bodyPr/>
          <a:lstStyle/>
          <a:p>
            <a:pPr lvl="0" algn="just"/>
            <a:r>
              <a:rPr lang="en-GB" sz="3400" dirty="0" smtClean="0"/>
              <a:t>It helps to ascertain the various items of revenues and various items of expenses.</a:t>
            </a:r>
            <a:endParaRPr lang="en-US" sz="3400" dirty="0" smtClean="0"/>
          </a:p>
          <a:p>
            <a:pPr lvl="0" algn="just"/>
            <a:r>
              <a:rPr lang="en-GB" sz="3400" dirty="0" smtClean="0"/>
              <a:t>It helps to ascertain the amounts of purchase and sales during a particular period.</a:t>
            </a:r>
            <a:endParaRPr lang="en-US" sz="3400" dirty="0" smtClean="0"/>
          </a:p>
          <a:p>
            <a:pPr lvl="0" algn="just"/>
            <a:r>
              <a:rPr lang="en-GB" sz="3400" dirty="0" smtClean="0"/>
              <a:t>It helps to ascertain the assets and liabilities of the business and their values.</a:t>
            </a:r>
            <a:endParaRPr lang="en-US" sz="3400" dirty="0" smtClean="0"/>
          </a:p>
          <a:p>
            <a:pPr lvl="0" algn="just"/>
            <a:r>
              <a:rPr lang="en-GB" sz="3400" dirty="0" smtClean="0"/>
              <a:t>It helps to ascertain amount due from and amount due to business.</a:t>
            </a:r>
            <a:endParaRPr lang="en-US" sz="3400" dirty="0" smtClean="0"/>
          </a:p>
          <a:p>
            <a:pPr>
              <a:buNone/>
            </a:pPr>
            <a:endParaRPr lang="en-GB"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09863"/>
            <a:ext cx="8226425" cy="509666"/>
          </a:xfrm>
        </p:spPr>
        <p:txBody>
          <a:bodyPr/>
          <a:lstStyle/>
          <a:p>
            <a:pPr algn="ctr"/>
            <a:r>
              <a:rPr lang="en-GB" sz="2800" b="1" dirty="0" smtClean="0"/>
              <a:t>Differences between Journal and Ledger</a:t>
            </a:r>
            <a:endParaRPr lang="en-GB" dirty="0"/>
          </a:p>
        </p:txBody>
      </p:sp>
      <p:graphicFrame>
        <p:nvGraphicFramePr>
          <p:cNvPr id="4" name="Content Placeholder 3"/>
          <p:cNvGraphicFramePr>
            <a:graphicFrameLocks noGrp="1"/>
          </p:cNvGraphicFramePr>
          <p:nvPr>
            <p:ph idx="1"/>
          </p:nvPr>
        </p:nvGraphicFramePr>
        <p:xfrm>
          <a:off x="209862" y="734517"/>
          <a:ext cx="8664314" cy="6017994"/>
        </p:xfrm>
        <a:graphic>
          <a:graphicData uri="http://schemas.openxmlformats.org/drawingml/2006/table">
            <a:tbl>
              <a:tblPr firstRow="1" bandRow="1">
                <a:tableStyleId>{5C22544A-7EE6-4342-B048-85BDC9FD1C3A}</a:tableStyleId>
              </a:tblPr>
              <a:tblGrid>
                <a:gridCol w="4332157"/>
                <a:gridCol w="4332157"/>
              </a:tblGrid>
              <a:tr h="481839">
                <a:tc>
                  <a:txBody>
                    <a:bodyPr/>
                    <a:lstStyle/>
                    <a:p>
                      <a:pPr marL="0" marR="0" algn="ctr">
                        <a:lnSpc>
                          <a:spcPct val="115000"/>
                        </a:lnSpc>
                        <a:spcBef>
                          <a:spcPts val="0"/>
                        </a:spcBef>
                        <a:spcAft>
                          <a:spcPts val="0"/>
                        </a:spcAft>
                      </a:pPr>
                      <a:r>
                        <a:rPr lang="en-GB" sz="2400" b="1" dirty="0">
                          <a:latin typeface="Courier New"/>
                          <a:ea typeface="Times New Roman"/>
                          <a:cs typeface="Times New Roman"/>
                        </a:rPr>
                        <a:t>Journal </a:t>
                      </a:r>
                      <a:endParaRPr lang="en-US" sz="1800" b="1"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GB" sz="2400" b="1" dirty="0">
                          <a:latin typeface="Courier New"/>
                          <a:ea typeface="Times New Roman"/>
                          <a:cs typeface="Times New Roman"/>
                        </a:rPr>
                        <a:t>Ledger</a:t>
                      </a:r>
                      <a:endParaRPr lang="en-US" sz="1800" b="1" dirty="0">
                        <a:latin typeface="Calibri"/>
                        <a:ea typeface="Times New Roman"/>
                        <a:cs typeface="Times New Roman"/>
                      </a:endParaRPr>
                    </a:p>
                  </a:txBody>
                  <a:tcPr marL="68580" marR="68580" marT="0" marB="0"/>
                </a:tc>
              </a:tr>
              <a:tr h="956416">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1. It </a:t>
                      </a:r>
                      <a:r>
                        <a:rPr lang="en-GB" sz="1600" b="1" dirty="0">
                          <a:latin typeface="Courier New"/>
                          <a:ea typeface="Times New Roman"/>
                          <a:cs typeface="Times New Roman"/>
                        </a:rPr>
                        <a:t>is a book of original entry, as all transactions are recorded first in the Journal.</a:t>
                      </a:r>
                      <a:endParaRPr lang="en-US" sz="12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AutoNum type="arabicPeriod"/>
                      </a:pPr>
                      <a:r>
                        <a:rPr lang="en-GB" sz="1600" b="1" dirty="0">
                          <a:latin typeface="Courier New"/>
                          <a:ea typeface="Times New Roman"/>
                          <a:cs typeface="Times New Roman"/>
                        </a:rPr>
                        <a:t>It is a book of final entry, s the transactions are recorded finally in the ledger.</a:t>
                      </a:r>
                      <a:endParaRPr lang="en-US" sz="1200" b="1" dirty="0">
                        <a:latin typeface="Calibri"/>
                        <a:ea typeface="Times New Roman"/>
                        <a:cs typeface="Times New Roman"/>
                      </a:endParaRPr>
                    </a:p>
                  </a:txBody>
                  <a:tcPr marL="68580" marR="68580" marT="0" marB="0"/>
                </a:tc>
              </a:tr>
              <a:tr h="1275222">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2. It </a:t>
                      </a:r>
                      <a:r>
                        <a:rPr lang="en-GB" sz="1600" b="1" dirty="0">
                          <a:latin typeface="Courier New"/>
                          <a:ea typeface="Times New Roman"/>
                          <a:cs typeface="Times New Roman"/>
                        </a:rPr>
                        <a:t>is a subsidiary book, because it does not provide the final accounting information of the business.</a:t>
                      </a:r>
                      <a:endParaRPr lang="en-US" sz="12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2. It </a:t>
                      </a:r>
                      <a:r>
                        <a:rPr lang="en-GB" sz="1600" b="1" dirty="0">
                          <a:latin typeface="Courier New"/>
                          <a:ea typeface="Times New Roman"/>
                          <a:cs typeface="Times New Roman"/>
                        </a:rPr>
                        <a:t>is a principal book of accounts, because it is possible to obtain final information relating to a business concern.</a:t>
                      </a:r>
                      <a:endParaRPr lang="en-US" sz="1200" b="1" dirty="0">
                        <a:latin typeface="Calibri"/>
                        <a:ea typeface="Times New Roman"/>
                        <a:cs typeface="Times New Roman"/>
                      </a:endParaRPr>
                    </a:p>
                  </a:txBody>
                  <a:tcPr marL="68580" marR="68580" marT="0" marB="0"/>
                </a:tc>
              </a:tr>
              <a:tr h="637611">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3. It </a:t>
                      </a:r>
                      <a:r>
                        <a:rPr lang="en-GB" sz="1600" b="1" dirty="0">
                          <a:latin typeface="Courier New"/>
                          <a:ea typeface="Times New Roman"/>
                          <a:cs typeface="Times New Roman"/>
                        </a:rPr>
                        <a:t>is only an original record, but not a permanent record.</a:t>
                      </a:r>
                      <a:endParaRPr lang="en-US" sz="12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3. It </a:t>
                      </a:r>
                      <a:r>
                        <a:rPr lang="en-GB" sz="1600" b="1" dirty="0">
                          <a:latin typeface="Courier New"/>
                          <a:ea typeface="Times New Roman"/>
                          <a:cs typeface="Times New Roman"/>
                        </a:rPr>
                        <a:t>is permanent record of various transactions.</a:t>
                      </a:r>
                      <a:endParaRPr lang="en-US" sz="1200" b="1" dirty="0">
                        <a:latin typeface="Calibri"/>
                        <a:ea typeface="Times New Roman"/>
                        <a:cs typeface="Times New Roman"/>
                      </a:endParaRPr>
                    </a:p>
                  </a:txBody>
                  <a:tcPr marL="68580" marR="68580" marT="0" marB="0"/>
                </a:tc>
              </a:tr>
              <a:tr h="637611">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4. Journal </a:t>
                      </a:r>
                      <a:r>
                        <a:rPr lang="en-GB" sz="1600" b="1" dirty="0">
                          <a:latin typeface="Courier New"/>
                          <a:ea typeface="Times New Roman"/>
                          <a:cs typeface="Times New Roman"/>
                        </a:rPr>
                        <a:t>is a chronological record of transactions.</a:t>
                      </a:r>
                      <a:endParaRPr lang="en-US" sz="12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4. The </a:t>
                      </a:r>
                      <a:r>
                        <a:rPr lang="en-GB" sz="1600" b="1" dirty="0">
                          <a:latin typeface="Courier New"/>
                          <a:ea typeface="Times New Roman"/>
                          <a:cs typeface="Times New Roman"/>
                        </a:rPr>
                        <a:t>ledger is an analytical record of transactions. </a:t>
                      </a:r>
                      <a:endParaRPr lang="en-US" sz="1200" b="1" dirty="0">
                        <a:latin typeface="Calibri"/>
                        <a:ea typeface="Times New Roman"/>
                        <a:cs typeface="Times New Roman"/>
                      </a:endParaRPr>
                    </a:p>
                  </a:txBody>
                  <a:tcPr marL="68580" marR="68580" marT="0" marB="0"/>
                </a:tc>
              </a:tr>
              <a:tr h="956416">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5. The </a:t>
                      </a:r>
                      <a:r>
                        <a:rPr lang="en-GB" sz="1600" b="1" dirty="0">
                          <a:latin typeface="Courier New"/>
                          <a:ea typeface="Times New Roman"/>
                          <a:cs typeface="Times New Roman"/>
                        </a:rPr>
                        <a:t>journal is a daily record, as the transactions are entered daily.</a:t>
                      </a:r>
                      <a:endParaRPr lang="en-US" sz="12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5. Posting </a:t>
                      </a:r>
                      <a:r>
                        <a:rPr lang="en-GB" sz="1600" b="1" dirty="0">
                          <a:latin typeface="Courier New"/>
                          <a:ea typeface="Times New Roman"/>
                          <a:cs typeface="Times New Roman"/>
                        </a:rPr>
                        <a:t>from journal to ledger is done periodically i.e. weekly, monthly etc.</a:t>
                      </a:r>
                      <a:endParaRPr lang="en-US" sz="1200" b="1" dirty="0">
                        <a:latin typeface="Calibri"/>
                        <a:ea typeface="Times New Roman"/>
                        <a:cs typeface="Times New Roman"/>
                      </a:endParaRPr>
                    </a:p>
                  </a:txBody>
                  <a:tcPr marL="68580" marR="68580" marT="0" marB="0"/>
                </a:tc>
              </a:tr>
              <a:tr h="946021">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6.It </a:t>
                      </a:r>
                      <a:r>
                        <a:rPr lang="en-GB" sz="1600" b="1" dirty="0">
                          <a:latin typeface="Courier New"/>
                          <a:ea typeface="Times New Roman"/>
                          <a:cs typeface="Times New Roman"/>
                        </a:rPr>
                        <a:t>does not provide full information about a person, an asset, an expense or an income.</a:t>
                      </a:r>
                      <a:endParaRPr lang="en-US" sz="12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600" b="1" dirty="0" smtClean="0">
                          <a:latin typeface="Courier New"/>
                          <a:ea typeface="Times New Roman"/>
                          <a:cs typeface="Times New Roman"/>
                        </a:rPr>
                        <a:t>6.</a:t>
                      </a:r>
                      <a:r>
                        <a:rPr lang="en-GB" sz="1600" b="1" baseline="0" dirty="0" smtClean="0">
                          <a:latin typeface="Courier New"/>
                          <a:ea typeface="Times New Roman"/>
                          <a:cs typeface="Times New Roman"/>
                        </a:rPr>
                        <a:t> </a:t>
                      </a:r>
                      <a:r>
                        <a:rPr lang="en-GB" sz="1600" b="1" dirty="0" smtClean="0">
                          <a:latin typeface="Courier New"/>
                          <a:ea typeface="Times New Roman"/>
                          <a:cs typeface="Times New Roman"/>
                        </a:rPr>
                        <a:t>It </a:t>
                      </a:r>
                      <a:r>
                        <a:rPr lang="en-GB" sz="1600" b="1" dirty="0">
                          <a:latin typeface="Courier New"/>
                          <a:ea typeface="Times New Roman"/>
                          <a:cs typeface="Times New Roman"/>
                        </a:rPr>
                        <a:t>provides full information about a person, an asset, an expense, or an income.</a:t>
                      </a:r>
                      <a:endParaRPr lang="en-US" sz="1200" b="1" dirty="0">
                        <a:latin typeface="Calibri"/>
                        <a:ea typeface="Times New Roman"/>
                        <a:cs typeface="Times New Roman"/>
                      </a:endParaRPr>
                    </a:p>
                  </a:txBody>
                  <a:tcPr marL="68580" marR="68580" marT="0" marB="0"/>
                </a:tc>
              </a:tr>
            </a:tbl>
          </a:graphicData>
        </a:graphic>
      </p:graphicFrame>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79882"/>
            <a:ext cx="8226425" cy="374754"/>
          </a:xfrm>
        </p:spPr>
        <p:txBody>
          <a:bodyPr/>
          <a:lstStyle/>
          <a:p>
            <a:pPr algn="r"/>
            <a:r>
              <a:rPr lang="en-GB" sz="2400" dirty="0" smtClean="0"/>
              <a:t>Differences continue..........</a:t>
            </a:r>
            <a:endParaRPr lang="en-GB" sz="2400" dirty="0"/>
          </a:p>
        </p:txBody>
      </p:sp>
      <p:graphicFrame>
        <p:nvGraphicFramePr>
          <p:cNvPr id="4" name="Content Placeholder 3"/>
          <p:cNvGraphicFramePr>
            <a:graphicFrameLocks noGrp="1"/>
          </p:cNvGraphicFramePr>
          <p:nvPr>
            <p:ph idx="1"/>
          </p:nvPr>
        </p:nvGraphicFramePr>
        <p:xfrm>
          <a:off x="179881" y="584614"/>
          <a:ext cx="8754256" cy="6078045"/>
        </p:xfrm>
        <a:graphic>
          <a:graphicData uri="http://schemas.openxmlformats.org/drawingml/2006/table">
            <a:tbl>
              <a:tblPr firstRow="1" bandRow="1">
                <a:tableStyleId>{5C22544A-7EE6-4342-B048-85BDC9FD1C3A}</a:tableStyleId>
              </a:tblPr>
              <a:tblGrid>
                <a:gridCol w="4377128"/>
                <a:gridCol w="4377128"/>
              </a:tblGrid>
              <a:tr h="773424">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7. The </a:t>
                      </a:r>
                      <a:r>
                        <a:rPr lang="en-GB" sz="1800" b="1" dirty="0">
                          <a:latin typeface="Courier New"/>
                          <a:ea typeface="Times New Roman"/>
                          <a:cs typeface="Times New Roman"/>
                        </a:rPr>
                        <a:t>unit of entries in the journal is a transaction.</a:t>
                      </a:r>
                      <a:endParaRPr lang="en-US" sz="14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7. The </a:t>
                      </a:r>
                      <a:r>
                        <a:rPr lang="en-GB" sz="1800" b="1" dirty="0">
                          <a:latin typeface="Courier New"/>
                          <a:ea typeface="Times New Roman"/>
                          <a:cs typeface="Times New Roman"/>
                        </a:rPr>
                        <a:t>unit of entries in the ledger is an account.</a:t>
                      </a:r>
                      <a:endParaRPr lang="en-US" sz="1400" b="1" dirty="0">
                        <a:latin typeface="Calibri"/>
                        <a:ea typeface="Times New Roman"/>
                        <a:cs typeface="Times New Roman"/>
                      </a:endParaRPr>
                    </a:p>
                  </a:txBody>
                  <a:tcPr marL="68580" marR="68580" marT="0" marB="0"/>
                </a:tc>
              </a:tr>
              <a:tr h="969449">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8. Journal </a:t>
                      </a:r>
                      <a:r>
                        <a:rPr lang="en-GB" sz="1800" b="1" dirty="0">
                          <a:latin typeface="Courier New"/>
                          <a:ea typeface="Times New Roman"/>
                          <a:cs typeface="Times New Roman"/>
                        </a:rPr>
                        <a:t>has a greater weight as legal evidence.</a:t>
                      </a:r>
                      <a:endParaRPr lang="en-US" sz="14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8. A </a:t>
                      </a:r>
                      <a:r>
                        <a:rPr lang="en-GB" sz="1800" b="1" dirty="0">
                          <a:latin typeface="Courier New"/>
                          <a:ea typeface="Times New Roman"/>
                          <a:cs typeface="Times New Roman"/>
                        </a:rPr>
                        <a:t>ledger does not have greater weight as legal evidence.</a:t>
                      </a:r>
                      <a:endParaRPr lang="en-US" sz="1400" b="1" dirty="0">
                        <a:latin typeface="Calibri"/>
                        <a:ea typeface="Times New Roman"/>
                        <a:cs typeface="Times New Roman"/>
                      </a:endParaRPr>
                    </a:p>
                  </a:txBody>
                  <a:tcPr marL="68580" marR="68580" marT="0" marB="0"/>
                </a:tc>
              </a:tr>
              <a:tr h="969449">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9. Recording </a:t>
                      </a:r>
                      <a:r>
                        <a:rPr lang="en-GB" sz="1800" b="1" dirty="0">
                          <a:latin typeface="Courier New"/>
                          <a:ea typeface="Times New Roman"/>
                          <a:cs typeface="Times New Roman"/>
                        </a:rPr>
                        <a:t>of transaction in the journal is known as journalising.</a:t>
                      </a:r>
                      <a:endParaRPr lang="en-US" sz="14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9. Recording </a:t>
                      </a:r>
                      <a:r>
                        <a:rPr lang="en-GB" sz="1800" b="1" dirty="0">
                          <a:latin typeface="Courier New"/>
                          <a:ea typeface="Times New Roman"/>
                          <a:cs typeface="Times New Roman"/>
                        </a:rPr>
                        <a:t>of transactions in the ledger is called posting.</a:t>
                      </a:r>
                      <a:endParaRPr lang="en-US" sz="1400" b="1" dirty="0">
                        <a:latin typeface="Calibri"/>
                        <a:ea typeface="Times New Roman"/>
                        <a:cs typeface="Times New Roman"/>
                      </a:endParaRPr>
                    </a:p>
                  </a:txBody>
                  <a:tcPr marL="68580" marR="68580" marT="0" marB="0"/>
                </a:tc>
              </a:tr>
              <a:tr h="969449">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10. Each </a:t>
                      </a:r>
                      <a:r>
                        <a:rPr lang="en-GB" sz="1800" b="1" dirty="0">
                          <a:latin typeface="Courier New"/>
                          <a:ea typeface="Times New Roman"/>
                          <a:cs typeface="Times New Roman"/>
                        </a:rPr>
                        <a:t>entry in the journal shows both the aspects of a transaction.</a:t>
                      </a:r>
                      <a:endParaRPr lang="en-US" sz="14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10. Each </a:t>
                      </a:r>
                      <a:r>
                        <a:rPr lang="en-GB" sz="1800" b="1" dirty="0">
                          <a:latin typeface="Courier New"/>
                          <a:ea typeface="Times New Roman"/>
                          <a:cs typeface="Times New Roman"/>
                        </a:rPr>
                        <a:t>entry in a ledger shows only one aspect of a transaction.</a:t>
                      </a:r>
                      <a:endParaRPr lang="en-US" sz="1400" b="1" dirty="0">
                        <a:latin typeface="Calibri"/>
                        <a:ea typeface="Times New Roman"/>
                        <a:cs typeface="Times New Roman"/>
                      </a:endParaRPr>
                    </a:p>
                  </a:txBody>
                  <a:tcPr marL="68580" marR="68580" marT="0" marB="0"/>
                </a:tc>
              </a:tr>
              <a:tr h="773424">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11. Narration </a:t>
                      </a:r>
                      <a:r>
                        <a:rPr lang="en-GB" sz="1800" b="1" dirty="0">
                          <a:latin typeface="Courier New"/>
                          <a:ea typeface="Times New Roman"/>
                          <a:cs typeface="Times New Roman"/>
                        </a:rPr>
                        <a:t>is written in the journal.</a:t>
                      </a:r>
                      <a:endParaRPr lang="en-US" sz="14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11. No </a:t>
                      </a:r>
                      <a:r>
                        <a:rPr lang="en-GB" sz="1800" b="1" dirty="0">
                          <a:latin typeface="Courier New"/>
                          <a:ea typeface="Times New Roman"/>
                          <a:cs typeface="Times New Roman"/>
                        </a:rPr>
                        <a:t>narration is written in the ledger.</a:t>
                      </a:r>
                      <a:endParaRPr lang="en-US" sz="1400" b="1" dirty="0">
                        <a:latin typeface="Calibri"/>
                        <a:ea typeface="Times New Roman"/>
                        <a:cs typeface="Times New Roman"/>
                      </a:endParaRPr>
                    </a:p>
                  </a:txBody>
                  <a:tcPr marL="68580" marR="68580" marT="0" marB="0"/>
                </a:tc>
              </a:tr>
              <a:tr h="1622850">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12. Source </a:t>
                      </a:r>
                      <a:r>
                        <a:rPr lang="en-GB" sz="1800" b="1" dirty="0">
                          <a:latin typeface="Courier New"/>
                          <a:ea typeface="Times New Roman"/>
                          <a:cs typeface="Times New Roman"/>
                        </a:rPr>
                        <a:t>documents like vouchers, receipts, invoices, debit and credit notes help in the preparation of journal.</a:t>
                      </a:r>
                      <a:endParaRPr lang="en-US" sz="1400" b="1"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mj-lt"/>
                        <a:buNone/>
                      </a:pPr>
                      <a:r>
                        <a:rPr lang="en-GB" sz="1800" b="1" dirty="0" smtClean="0">
                          <a:latin typeface="Courier New"/>
                          <a:ea typeface="Times New Roman"/>
                          <a:cs typeface="Times New Roman"/>
                        </a:rPr>
                        <a:t>12.</a:t>
                      </a:r>
                      <a:r>
                        <a:rPr lang="en-GB" sz="1800" b="1" baseline="0" dirty="0" smtClean="0">
                          <a:latin typeface="Courier New"/>
                          <a:ea typeface="Times New Roman"/>
                          <a:cs typeface="Times New Roman"/>
                        </a:rPr>
                        <a:t> </a:t>
                      </a:r>
                      <a:r>
                        <a:rPr lang="en-GB" sz="1800" b="1" dirty="0" smtClean="0">
                          <a:latin typeface="Courier New"/>
                          <a:ea typeface="Times New Roman"/>
                          <a:cs typeface="Times New Roman"/>
                        </a:rPr>
                        <a:t>Journal </a:t>
                      </a:r>
                      <a:r>
                        <a:rPr lang="en-GB" sz="1800" b="1" dirty="0">
                          <a:latin typeface="Courier New"/>
                          <a:ea typeface="Times New Roman"/>
                          <a:cs typeface="Times New Roman"/>
                        </a:rPr>
                        <a:t>helps the recording of transactions in the ledger. </a:t>
                      </a:r>
                      <a:endParaRPr lang="en-US" sz="1400" b="1" dirty="0">
                        <a:latin typeface="Calibri"/>
                        <a:ea typeface="Times New Roman"/>
                        <a:cs typeface="Times New Roman"/>
                      </a:endParaRPr>
                    </a:p>
                  </a:txBody>
                  <a:tcPr marL="68580" marR="68580" marT="0" marB="0"/>
                </a:tc>
              </a:tr>
            </a:tbl>
          </a:graphicData>
        </a:graphic>
      </p:graphicFrame>
    </p:spTree>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ind_4824_slide">
  <a:themeElements>
    <a:clrScheme name="Office Theme 2">
      <a:dk1>
        <a:srgbClr val="000000"/>
      </a:dk1>
      <a:lt1>
        <a:srgbClr val="FFCC99"/>
      </a:lt1>
      <a:dk2>
        <a:srgbClr val="000000"/>
      </a:dk2>
      <a:lt2>
        <a:srgbClr val="CCCCCC"/>
      </a:lt2>
      <a:accent1>
        <a:srgbClr val="8C3823"/>
      </a:accent1>
      <a:accent2>
        <a:srgbClr val="6E4D00"/>
      </a:accent2>
      <a:accent3>
        <a:srgbClr val="FFE2CA"/>
      </a:accent3>
      <a:accent4>
        <a:srgbClr val="000000"/>
      </a:accent4>
      <a:accent5>
        <a:srgbClr val="C5AEAC"/>
      </a:accent5>
      <a:accent6>
        <a:srgbClr val="634500"/>
      </a:accent6>
      <a:hlink>
        <a:srgbClr val="803100"/>
      </a:hlink>
      <a:folHlink>
        <a:srgbClr val="80003E"/>
      </a:folHlink>
    </a:clrScheme>
    <a:fontScheme name="Office Theme">
      <a:majorFont>
        <a:latin typeface="Arial"/>
        <a:ea typeface=""/>
        <a:cs typeface="Arial"/>
      </a:majorFont>
      <a:minorFont>
        <a:latin typeface="Arial"/>
        <a:ea typeface=""/>
        <a:cs typeface="Arial"/>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CC99"/>
        </a:lt1>
        <a:dk2>
          <a:srgbClr val="000000"/>
        </a:dk2>
        <a:lt2>
          <a:srgbClr val="CCCCCC"/>
        </a:lt2>
        <a:accent1>
          <a:srgbClr val="8C541C"/>
        </a:accent1>
        <a:accent2>
          <a:srgbClr val="804000"/>
        </a:accent2>
        <a:accent3>
          <a:srgbClr val="FFE2CA"/>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CC99"/>
        </a:lt1>
        <a:dk2>
          <a:srgbClr val="000000"/>
        </a:dk2>
        <a:lt2>
          <a:srgbClr val="CCCCCC"/>
        </a:lt2>
        <a:accent1>
          <a:srgbClr val="8C3823"/>
        </a:accent1>
        <a:accent2>
          <a:srgbClr val="6E4D00"/>
        </a:accent2>
        <a:accent3>
          <a:srgbClr val="FFE2CA"/>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CC99"/>
        </a:lt1>
        <a:dk2>
          <a:srgbClr val="000000"/>
        </a:dk2>
        <a:lt2>
          <a:srgbClr val="CCCCCC"/>
        </a:lt2>
        <a:accent1>
          <a:srgbClr val="146644"/>
        </a:accent1>
        <a:accent2>
          <a:srgbClr val="804000"/>
        </a:accent2>
        <a:accent3>
          <a:srgbClr val="FFE2CA"/>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CC99"/>
        </a:lt1>
        <a:dk2>
          <a:srgbClr val="000000"/>
        </a:dk2>
        <a:lt2>
          <a:srgbClr val="CCCCCC"/>
        </a:lt2>
        <a:accent1>
          <a:srgbClr val="2C516E"/>
        </a:accent1>
        <a:accent2>
          <a:srgbClr val="5F661F"/>
        </a:accent2>
        <a:accent3>
          <a:srgbClr val="FFE2CA"/>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8C541C"/>
        </a:accent1>
        <a:accent2>
          <a:srgbClr val="804000"/>
        </a:accent2>
        <a:accent3>
          <a:srgbClr val="FFFFFF"/>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8C3823"/>
        </a:accent1>
        <a:accent2>
          <a:srgbClr val="6E4D00"/>
        </a:accent2>
        <a:accent3>
          <a:srgbClr val="FFFFFF"/>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146644"/>
        </a:accent1>
        <a:accent2>
          <a:srgbClr val="804000"/>
        </a:accent2>
        <a:accent3>
          <a:srgbClr val="FFFFFF"/>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2C516E"/>
        </a:accent1>
        <a:accent2>
          <a:srgbClr val="5F661F"/>
        </a:accent2>
        <a:accent3>
          <a:srgbClr val="FFFFFF"/>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CC99"/>
        </a:lt1>
        <a:dk2>
          <a:srgbClr val="000000"/>
        </a:dk2>
        <a:lt2>
          <a:srgbClr val="CCCCCC"/>
        </a:lt2>
        <a:accent1>
          <a:srgbClr val="8C541C"/>
        </a:accent1>
        <a:accent2>
          <a:srgbClr val="804000"/>
        </a:accent2>
        <a:accent3>
          <a:srgbClr val="FFE2CA"/>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CC99"/>
        </a:lt1>
        <a:dk2>
          <a:srgbClr val="000000"/>
        </a:dk2>
        <a:lt2>
          <a:srgbClr val="CCCCCC"/>
        </a:lt2>
        <a:accent1>
          <a:srgbClr val="8C3823"/>
        </a:accent1>
        <a:accent2>
          <a:srgbClr val="6E4D00"/>
        </a:accent2>
        <a:accent3>
          <a:srgbClr val="FFE2CA"/>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CC99"/>
        </a:lt1>
        <a:dk2>
          <a:srgbClr val="000000"/>
        </a:dk2>
        <a:lt2>
          <a:srgbClr val="CCCCCC"/>
        </a:lt2>
        <a:accent1>
          <a:srgbClr val="146644"/>
        </a:accent1>
        <a:accent2>
          <a:srgbClr val="804000"/>
        </a:accent2>
        <a:accent3>
          <a:srgbClr val="FFE2CA"/>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CC99"/>
        </a:lt1>
        <a:dk2>
          <a:srgbClr val="000000"/>
        </a:dk2>
        <a:lt2>
          <a:srgbClr val="CCCCCC"/>
        </a:lt2>
        <a:accent1>
          <a:srgbClr val="2C516E"/>
        </a:accent1>
        <a:accent2>
          <a:srgbClr val="5F661F"/>
        </a:accent2>
        <a:accent3>
          <a:srgbClr val="FFE2CA"/>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8C541C"/>
        </a:accent1>
        <a:accent2>
          <a:srgbClr val="804000"/>
        </a:accent2>
        <a:accent3>
          <a:srgbClr val="FFFFFF"/>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8C3823"/>
        </a:accent1>
        <a:accent2>
          <a:srgbClr val="6E4D00"/>
        </a:accent2>
        <a:accent3>
          <a:srgbClr val="FFFFFF"/>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146644"/>
        </a:accent1>
        <a:accent2>
          <a:srgbClr val="804000"/>
        </a:accent2>
        <a:accent3>
          <a:srgbClr val="FFFFFF"/>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2C516E"/>
        </a:accent1>
        <a:accent2>
          <a:srgbClr val="5F661F"/>
        </a:accent2>
        <a:accent3>
          <a:srgbClr val="FFFFFF"/>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Ver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ind_4824_slide</Template>
  <TotalTime>450</TotalTime>
  <Words>2284</Words>
  <Application>Microsoft Office PowerPoint</Application>
  <PresentationFormat>On-screen Show (4:3)</PresentationFormat>
  <Paragraphs>213</Paragraphs>
  <Slides>29</Slides>
  <Notes>0</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ind_4824_slide</vt:lpstr>
      <vt:lpstr>1_Default Design</vt:lpstr>
      <vt:lpstr>Verve</vt:lpstr>
      <vt:lpstr>PowerPoint Presentation</vt:lpstr>
      <vt:lpstr>Introduction</vt:lpstr>
      <vt:lpstr>Meaning of Ledger</vt:lpstr>
      <vt:lpstr>Features of Ledger</vt:lpstr>
      <vt:lpstr>Objectives of ledger</vt:lpstr>
      <vt:lpstr>Advantages of Ledger</vt:lpstr>
      <vt:lpstr>Advantages continues......</vt:lpstr>
      <vt:lpstr>Differences between Journal and Ledger</vt:lpstr>
      <vt:lpstr>Differences continue..........</vt:lpstr>
      <vt:lpstr>Differences continue..........</vt:lpstr>
      <vt:lpstr>Posting</vt:lpstr>
      <vt:lpstr>Format of an Account in the Ledger</vt:lpstr>
      <vt:lpstr>Balancing of ledger Accounts</vt:lpstr>
      <vt:lpstr>Steps in Balancing of account:</vt:lpstr>
      <vt:lpstr>SUB DIVISION OF JOURNAL (SUBSIDIARY BOOKS)</vt:lpstr>
      <vt:lpstr>Types of Special Journals  </vt:lpstr>
      <vt:lpstr>Continued...</vt:lpstr>
      <vt:lpstr>CASH BOOK </vt:lpstr>
      <vt:lpstr>TYPES OF CASH BOOKS </vt:lpstr>
      <vt:lpstr>Single Column Cash book/simple cash book </vt:lpstr>
      <vt:lpstr>Format of Single Column or Simple Cash Book</vt:lpstr>
      <vt:lpstr>Double Column Cash Book </vt:lpstr>
      <vt:lpstr>PowerPoint Presentation</vt:lpstr>
      <vt:lpstr>Format of Double column Cash book</vt:lpstr>
      <vt:lpstr>Triple Column Cash Book</vt:lpstr>
      <vt:lpstr>Format of Three Column or triple column Cash Book</vt:lpstr>
      <vt:lpstr>Petty Cash Book </vt:lpstr>
      <vt:lpstr>PowerPoint Presentation</vt:lpstr>
      <vt:lpstr>Format of Petty cash Book</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 FLOW STATEMENT</dc:title>
  <dc:creator>Shruti Samel</dc:creator>
  <cp:lastModifiedBy>sjcet</cp:lastModifiedBy>
  <cp:revision>204</cp:revision>
  <dcterms:created xsi:type="dcterms:W3CDTF">2010-10-24T19:09:07Z</dcterms:created>
  <dcterms:modified xsi:type="dcterms:W3CDTF">2015-03-31T03:48:58Z</dcterms:modified>
</cp:coreProperties>
</file>