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Foundations of Database Transaction Processing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module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write_item(</a:t>
            </a:r>
            <a:r>
              <a:rPr b="1" i="1" lang="en-US"/>
              <a:t>X)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04800" y="13716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1. Find the address of the disk block that the item X to be stored.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2. Copy that disk block into a buffer in main memory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3. Copy item X from the program variable into its correct location in the buffer.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4. Store the updated block from the buffer back to disk (either immediately or later)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DBMS data buffer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DBMS maintains a number of data buffers in main memory.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buffer holds the contents of one disk block, which contains  database items being processed.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these buffers are all occupied, some buffer replacement policy is used.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some cases the buffer is not immediately stored to disk.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decision about when to store is handled by the recovery manager of the DBMS and the  OS.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states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has five states.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/>
              <a:t>active state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/>
              <a:t>partially committed state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/>
              <a:t>committed state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/>
              <a:t>failed state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/>
              <a:t>terminated state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state diagram</a:t>
            </a:r>
            <a:endParaRPr/>
          </a:p>
        </p:txBody>
      </p:sp>
      <p:pic>
        <p:nvPicPr>
          <p:cNvPr id="157" name="Google Shape;15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45" y="2209800"/>
            <a:ext cx="867627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304800"/>
            <a:ext cx="8382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active state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transaction goes into an active state immediately after it starts execution.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can execute READ and WRITE operations.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partially committed state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the transaction ends, it moves to the partially committed state.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committed state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a transaction is committed, all its changes must be recorded permanently in the database.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failed state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one of the recovery checks fails or if the transaction is aborted. The transaction is rollbacked.</a:t>
            </a:r>
            <a:endParaRPr/>
          </a:p>
          <a:p>
            <a:pPr indent="-514350" lvl="0" marL="5143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/>
              <a:t>terminated state</a:t>
            </a:r>
            <a:endParaRPr/>
          </a:p>
          <a:p>
            <a:pPr indent="-514350" lvl="1" marL="9715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the transaction leaving the system. The transaction information that is maintained in system table is removed when the transaction terminates.</a:t>
            </a:r>
            <a:endParaRPr b="1"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transaction is an atomic unit of work that should either be completed in its entirety or not done at all.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recovery purposes, the recovery manager of the DBMS needs to keep track of the following operations: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BEGIN_TRANSACTION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 or WRITE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END_TRANSACTION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COMMIT_TRANSACTION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ROLLBACK (or ABORT)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Desirable properties of Transactions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 should possess  </a:t>
            </a:r>
            <a:r>
              <a:rPr b="1" lang="en-US"/>
              <a:t>ACID properties;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Atomicity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Consistency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Isolation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Durability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533400"/>
            <a:ext cx="8458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Atomicity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it should either be performed in its entirety or not performed at all.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if a trans is completely executed ,it should take the database from one consistent state to another.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Isolation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execution of a transaction should not be interfered with any other transactions executing concurrently.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Durability or permanency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changes applied to the database by a committed transaction must persist in the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atomicity property </a:t>
            </a:r>
            <a:r>
              <a:rPr lang="en-US"/>
              <a:t>is the responsibility of the </a:t>
            </a:r>
            <a:r>
              <a:rPr b="1" i="1" lang="en-US"/>
              <a:t> recovery subsystem of DBMS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consistency preservation is the responsibility of the </a:t>
            </a:r>
            <a:r>
              <a:rPr b="1" lang="en-US"/>
              <a:t>programmers</a:t>
            </a:r>
            <a:r>
              <a:rPr lang="en-US"/>
              <a:t> who write the database programs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isolation property is enforced by the </a:t>
            </a:r>
            <a:r>
              <a:rPr b="1" i="1" lang="en-US"/>
              <a:t>concurrency control subsystem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durability property is the responsibility of the </a:t>
            </a:r>
            <a:r>
              <a:rPr b="1" i="1" lang="en-US"/>
              <a:t>recovery subsystem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Concurrency Control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 submitted by the various users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may execute concurrently or simultaneously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and may access and update the same database items.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If  this concurrent execution is </a:t>
            </a:r>
            <a:r>
              <a:rPr i="1" lang="en-US"/>
              <a:t>uncontrolled, it may lead to problems, such as an inconsistent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457200"/>
            <a:ext cx="8458200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concept of transaction provides a mechanism for describing logical units of database processing.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Transaction processing systems </a:t>
            </a:r>
            <a:r>
              <a:rPr lang="en-US"/>
              <a:t>are systems with large databases and hundreds of concurrent users executing database transactions.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Examples of such systems include airline reservations, banking, credit card processing, online retail purchasing, stock markets, supermarket checkouts, and many other applications.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These systems require high availability and fast response time for hundreds of concurrent users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Lost Update Problem.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problem occurs when two transactions that access the same database items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have their operations interleaved in a way that makes the value of some database items incorrect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The Temporary Update (or Dirty Read) Problem.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problem occurs when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transaction updates a database item and then the transaction fails for some reason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Meanwhile, the updated item is accessed (read) by another transaction before it is changed back to its original value.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Incorrect Summary Problem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one transaction is calculating an aggregate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summary function on a number of database items while other transactions 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updating some of these items,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aggregate function may calculate some values before they are updated and others after they are updated.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Unrepeatable Read Problem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Another problem that may occur </a:t>
            </a:r>
            <a:r>
              <a:rPr i="1" lang="en-US"/>
              <a:t>where a transaction T reads the same item twice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and the item is </a:t>
            </a:r>
            <a:r>
              <a:rPr lang="en-US"/>
              <a:t>changed by another transaction </a:t>
            </a:r>
            <a:r>
              <a:rPr i="1" lang="en-US"/>
              <a:t>between the two reads.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Hence, T receives different values for its two reads of the same item.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Why Recovery Is Needed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transaction </a:t>
            </a:r>
            <a:r>
              <a:rPr b="1" lang="en-US"/>
              <a:t>fails </a:t>
            </a:r>
            <a:r>
              <a:rPr lang="en-US"/>
              <a:t>after executing some of its operations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before executing all of them,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operations already executed must be undone.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recovery mechanisms are needed to make the system consistent.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Failures.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Failures are generally classified as system, transaction, and media failures.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There are several possible reasons for a transaction to fail.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A computer failure (system crash)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 A transaction error.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operation in the transaction may cause it to fail, such as integer overflow or division by zero.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57200" y="457200"/>
            <a:ext cx="8382000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3. Local errors or exception conditions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insufficient account balance in a banking database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4. Concurrency control enforcement.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concurrency control method may decide to abort a transaction because it violates serializability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to resolve a state of deadlock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5. Disk failure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6. Physical problems and catastrophes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includes power or air-conditioning failure, fire, theft, flood etc..</a:t>
            </a:r>
            <a:endParaRPr b="1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transactions</a:t>
            </a:r>
            <a:endParaRPr/>
          </a:p>
        </p:txBody>
      </p:sp>
      <p:pic>
        <p:nvPicPr>
          <p:cNvPr id="241" name="Google Shape;24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598506" cy="363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Figure (a) shows a transaction T1 that transfers N reservations from  flight1 to  flight2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X is  the number of reserved seats in flight1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Y is  the number of reserved seats in flight2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Figure (b) shows a simpler transaction T2 that  reserves M seats on the first flight referenced in transaction T1.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Item </a:t>
            </a:r>
            <a:r>
              <a:rPr i="1" lang="en-US"/>
              <a:t>X has an incorrect value (lost update problem)</a:t>
            </a:r>
            <a:endParaRPr/>
          </a:p>
        </p:txBody>
      </p:sp>
      <p:pic>
        <p:nvPicPr>
          <p:cNvPr id="253" name="Google Shape;25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6934200" cy="469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762000"/>
            <a:ext cx="84582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we need to study 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about the basic concepts and theory that are needed to ensure the correct executions of transactions.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About the concurrency control problem,which occurs when multiple transactions submitted by various users interfere with one another in a way that produces incorrect results.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about the problems that can occur when transactions fail, and how the database system can recover from various types of failures.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Schedules (Histories) of Transactions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transactions are executing concurrently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 order of execution of operations is known as a </a:t>
            </a:r>
            <a:r>
              <a:rPr b="1" lang="en-US"/>
              <a:t>schedule  (or history).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schedule S of n transactions T1, T2, ..., Tn 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an ordering of the operations of the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operations of </a:t>
            </a:r>
            <a:r>
              <a:rPr i="1" lang="en-US"/>
              <a:t>Ti in S must appear in the same order in which they occur in Ti.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57200" y="274638"/>
            <a:ext cx="8229600" cy="193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the schedule in Figure</a:t>
            </a:r>
            <a:br>
              <a:rPr lang="en-US" sz="3200"/>
            </a:br>
            <a:r>
              <a:rPr lang="en-US" sz="3200"/>
              <a:t>can be written as follows using notation:</a:t>
            </a:r>
            <a:endParaRPr sz="3200"/>
          </a:p>
        </p:txBody>
      </p:sp>
      <p:pic>
        <p:nvPicPr>
          <p:cNvPr id="265" name="Google Shape;26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3810000"/>
            <a:ext cx="698046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operations in a schedule are said to conflict if they satisfy all three of the following conditions: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(1) they belong to </a:t>
            </a:r>
            <a:r>
              <a:rPr i="1" lang="en-US"/>
              <a:t>different transactions;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(2) they access the same item X;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(3) at least one of the operations is a write_item(X).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For example, in </a:t>
            </a:r>
            <a:r>
              <a:rPr lang="en-US"/>
              <a:t>schedule </a:t>
            </a:r>
            <a:r>
              <a:rPr i="1" lang="en-US"/>
              <a:t>Sa, the operations r1(X) and w2(X) conflict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r2(X) and w1(X), and the operations w1(X) and w2(X) conflict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57200" y="228600"/>
            <a:ext cx="83820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schedule </a:t>
            </a:r>
            <a:r>
              <a:rPr i="1" lang="en-US"/>
              <a:t>is said to be a </a:t>
            </a:r>
            <a:r>
              <a:rPr b="1" i="1" lang="en-US"/>
              <a:t>complete schedule </a:t>
            </a:r>
            <a:r>
              <a:rPr i="1" lang="en-US"/>
              <a:t>if the </a:t>
            </a:r>
            <a:r>
              <a:rPr lang="en-US"/>
              <a:t>following conditions hold: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The operations in </a:t>
            </a:r>
            <a:r>
              <a:rPr i="1" lang="en-US"/>
              <a:t>S are exactly those operations in the transactions, including a </a:t>
            </a:r>
            <a:r>
              <a:rPr lang="en-US"/>
              <a:t>commit or abort as the last operation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 For any pair of operations from the same transaction </a:t>
            </a:r>
            <a:r>
              <a:rPr i="1" lang="en-US"/>
              <a:t>Ti, their relative order </a:t>
            </a:r>
            <a:r>
              <a:rPr lang="en-US"/>
              <a:t>of appearance in </a:t>
            </a:r>
            <a:r>
              <a:rPr i="1" lang="en-US"/>
              <a:t>S is the same as their order of appearance in Ti.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3. For any two conflicting operations, one of the two must occur before the other in the schedule.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Transaction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consists of a sequence of query and/or update statements.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begins implicitly.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end the transaction using 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Commit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makes the updates performed by the transaction become permanent.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Rollback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undoes all the updates performed.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28600" y="457200"/>
            <a:ext cx="8686800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is an executing program that forms a logical unit of database processing.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transaction can either be embedded in an application program or it can be specified with SQL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create explicit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can be many transactions in an application program.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Explicit transactions are specified within the boundaries: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begin transaction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 . . . . 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. . . . 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end transaction;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database operations in a transaction only retrieves data, then it is called Read-Only transactions.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database operations in a transaction update the database, then it is called Read-Write transaction.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Item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417638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database is a collection of named database items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database item can be a database record or an attribute value or it can be a block in the storage disk.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size of a data item is called its </a:t>
            </a:r>
            <a:r>
              <a:rPr b="1" lang="en-US"/>
              <a:t>granularity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database item has a </a:t>
            </a:r>
            <a:r>
              <a:rPr i="1" lang="en-US"/>
              <a:t>unique name</a:t>
            </a:r>
            <a:r>
              <a:rPr lang="en-US"/>
              <a:t>, but this name is not typically used by the programmer;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if the data item granularity is one disk block, then the disk block address can be used as the data item name.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operations in a transaction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basic database access operations that a transaction can include are 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read_item(X)</a:t>
            </a:r>
            <a:r>
              <a:rPr lang="en-US"/>
              <a:t> Reads a database item named X into a program variable.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</a:t>
            </a:r>
            <a:r>
              <a:rPr b="1" lang="en-US"/>
              <a:t>write_item(</a:t>
            </a:r>
            <a:r>
              <a:rPr b="1" i="1" lang="en-US"/>
              <a:t>X). </a:t>
            </a:r>
            <a:r>
              <a:rPr lang="en-US"/>
              <a:t>Writes the value of program variable X into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basic unit of data transfer from disk to main memory is one block.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read_item(X)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1. Find the address of the disk block that contains item </a:t>
            </a:r>
            <a:r>
              <a:rPr i="1" lang="en-US"/>
              <a:t>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2. Copy that disk block into a buffer in main memory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Step 3. Copy item X from the buffer to the program variable.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