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0" r:id="rId6"/>
    <p:sldId id="261" r:id="rId7"/>
    <p:sldId id="262" r:id="rId8"/>
    <p:sldId id="263" r:id="rId9"/>
    <p:sldId id="264" r:id="rId10"/>
    <p:sldId id="280" r:id="rId11"/>
    <p:sldId id="282" r:id="rId12"/>
    <p:sldId id="281" r:id="rId13"/>
    <p:sldId id="284" r:id="rId14"/>
    <p:sldId id="270" r:id="rId15"/>
    <p:sldId id="271" r:id="rId16"/>
    <p:sldId id="272" r:id="rId17"/>
    <p:sldId id="273" r:id="rId18"/>
    <p:sldId id="283" r:id="rId19"/>
    <p:sldId id="285" r:id="rId20"/>
    <p:sldId id="267"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96" d="100"/>
          <a:sy n="96" d="100"/>
        </p:scale>
        <p:origin x="86"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44DE25-3CBC-460C-92EB-D0A9472F7CCF}"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18192456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4DE25-3CBC-460C-92EB-D0A9472F7CCF}"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336931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C344DE25-3CBC-460C-92EB-D0A9472F7CCF}"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233833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C344DE25-3CBC-460C-92EB-D0A9472F7CCF}" type="datetimeFigureOut">
              <a:rPr lang="en-US" smtClean="0"/>
              <a:t>5/24/2019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3346632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4DE25-3CBC-460C-92EB-D0A9472F7CCF}"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2422809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4DE25-3CBC-460C-92EB-D0A9472F7CCF}"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106421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4DE25-3CBC-460C-92EB-D0A9472F7CCF}"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55885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4DE25-3CBC-460C-92EB-D0A9472F7CCF}"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1972558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44DE25-3CBC-460C-92EB-D0A9472F7CCF}"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322494928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44DE25-3CBC-460C-92EB-D0A9472F7CCF}" type="datetimeFigureOut">
              <a:rPr lang="en-US" smtClean="0"/>
              <a:t>5/24/2019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20743647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44DE25-3CBC-460C-92EB-D0A9472F7CCF}" type="datetimeFigureOut">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10889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4DE25-3CBC-460C-92EB-D0A9472F7CCF}" type="datetimeFigureOut">
              <a:rPr lang="en-US" smtClean="0"/>
              <a:t>5/24/2019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381494650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4DE25-3CBC-460C-92EB-D0A9472F7CCF}"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15349597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344DE25-3CBC-460C-92EB-D0A9472F7CCF}" type="datetimeFigureOut">
              <a:rPr lang="en-US" smtClean="0"/>
              <a:t>5/24/2019</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CE7EEDC-EAC7-4CA9-A67F-3D8F45AA851A}" type="slidenum">
              <a:rPr lang="en-US" smtClean="0"/>
              <a:t>‹#›</a:t>
            </a:fld>
            <a:endParaRPr lang="en-US"/>
          </a:p>
        </p:txBody>
      </p:sp>
    </p:spTree>
    <p:extLst>
      <p:ext uri="{BB962C8B-B14F-4D97-AF65-F5344CB8AC3E}">
        <p14:creationId xmlns:p14="http://schemas.microsoft.com/office/powerpoint/2010/main" val="1719829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344DE25-3CBC-460C-92EB-D0A9472F7CCF}" type="datetimeFigureOut">
              <a:rPr lang="en-US" smtClean="0"/>
              <a:t>5/24/2019</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CE7EEDC-EAC7-4CA9-A67F-3D8F45AA851A}" type="slidenum">
              <a:rPr lang="en-US" smtClean="0"/>
              <a:t>‹#›</a:t>
            </a:fld>
            <a:endParaRPr lang="en-US"/>
          </a:p>
        </p:txBody>
      </p:sp>
    </p:spTree>
    <p:extLst>
      <p:ext uri="{BB962C8B-B14F-4D97-AF65-F5344CB8AC3E}">
        <p14:creationId xmlns:p14="http://schemas.microsoft.com/office/powerpoint/2010/main" val="2159874746"/>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udemy.com/c-for-technical-interview/" TargetMode="External"/><Relationship Id="rId2" Type="http://schemas.openxmlformats.org/officeDocument/2006/relationships/hyperlink" Target="https://www.grandehospital.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950"/>
            <a:ext cx="12192000" cy="6858000"/>
          </a:xfrm>
          <a:prstGeom prst="rect">
            <a:avLst/>
          </a:prstGeom>
        </p:spPr>
      </p:pic>
      <p:sp>
        <p:nvSpPr>
          <p:cNvPr id="2" name="Title 1"/>
          <p:cNvSpPr>
            <a:spLocks noGrp="1"/>
          </p:cNvSpPr>
          <p:nvPr>
            <p:ph type="ctrTitle"/>
          </p:nvPr>
        </p:nvSpPr>
        <p:spPr>
          <a:xfrm>
            <a:off x="1524000" y="653143"/>
            <a:ext cx="9144000" cy="2856820"/>
          </a:xfrm>
        </p:spPr>
        <p:txBody>
          <a:bodyPr>
            <a:normAutofit fontScale="90000"/>
          </a:bodyPr>
          <a:lstStyle/>
          <a:p>
            <a:r>
              <a:rPr lang="en-US" sz="4900" dirty="0" smtClean="0">
                <a:solidFill>
                  <a:srgbClr val="FFFF00"/>
                </a:solidFill>
              </a:rPr>
              <a:t>PRESENTATION</a:t>
            </a:r>
            <a:r>
              <a:rPr lang="en-US" dirty="0" smtClean="0">
                <a:solidFill>
                  <a:srgbClr val="FFFF00"/>
                </a:solidFill>
              </a:rPr>
              <a:t/>
            </a:r>
            <a:br>
              <a:rPr lang="en-US" dirty="0" smtClean="0">
                <a:solidFill>
                  <a:srgbClr val="FFFF00"/>
                </a:solidFill>
              </a:rPr>
            </a:br>
            <a:r>
              <a:rPr lang="en-US" sz="4000" dirty="0" smtClean="0">
                <a:solidFill>
                  <a:srgbClr val="FFFF00"/>
                </a:solidFill>
              </a:rPr>
              <a:t>ON</a:t>
            </a:r>
            <a:r>
              <a:rPr lang="en-US" dirty="0" smtClean="0">
                <a:solidFill>
                  <a:srgbClr val="FFFF00"/>
                </a:solidFill>
              </a:rPr>
              <a:t/>
            </a:r>
            <a:br>
              <a:rPr lang="en-US" dirty="0" smtClean="0">
                <a:solidFill>
                  <a:srgbClr val="FFFF00"/>
                </a:solidFill>
              </a:rPr>
            </a:br>
            <a:r>
              <a:rPr lang="en-US" sz="10700" dirty="0" smtClean="0">
                <a:solidFill>
                  <a:srgbClr val="FFFF00"/>
                </a:solidFill>
              </a:rPr>
              <a:t>A HOSPITAL</a:t>
            </a:r>
            <a:endParaRPr lang="en-US" sz="10700" dirty="0">
              <a:solidFill>
                <a:srgbClr val="FFFF00"/>
              </a:solidFill>
            </a:endParaRPr>
          </a:p>
        </p:txBody>
      </p:sp>
      <p:sp>
        <p:nvSpPr>
          <p:cNvPr id="3" name="Subtitle 2"/>
          <p:cNvSpPr>
            <a:spLocks noGrp="1"/>
          </p:cNvSpPr>
          <p:nvPr>
            <p:ph type="subTitle" idx="1"/>
          </p:nvPr>
        </p:nvSpPr>
        <p:spPr>
          <a:xfrm>
            <a:off x="8183879" y="4489678"/>
            <a:ext cx="4802777" cy="2351314"/>
          </a:xfrm>
        </p:spPr>
        <p:txBody>
          <a:bodyPr>
            <a:normAutofit/>
          </a:bodyPr>
          <a:lstStyle/>
          <a:p>
            <a:r>
              <a:rPr lang="en-US" sz="3200" b="1" dirty="0" smtClean="0">
                <a:solidFill>
                  <a:srgbClr val="FFFF00"/>
                </a:solidFill>
              </a:rPr>
              <a:t>PRESENTED BY:</a:t>
            </a:r>
          </a:p>
          <a:p>
            <a:r>
              <a:rPr lang="en-US" dirty="0" smtClean="0">
                <a:solidFill>
                  <a:srgbClr val="FFFF00"/>
                </a:solidFill>
              </a:rPr>
              <a:t>ANUBHAV KHADKA</a:t>
            </a:r>
          </a:p>
          <a:p>
            <a:r>
              <a:rPr lang="en-US" dirty="0" smtClean="0">
                <a:solidFill>
                  <a:srgbClr val="FFFF00"/>
                </a:solidFill>
              </a:rPr>
              <a:t>ANJIT PARIYAR</a:t>
            </a:r>
          </a:p>
          <a:p>
            <a:r>
              <a:rPr lang="en-US" dirty="0" smtClean="0">
                <a:solidFill>
                  <a:srgbClr val="FFFF00"/>
                </a:solidFill>
              </a:rPr>
              <a:t>CHANDA SHRESTHA</a:t>
            </a:r>
            <a:endParaRPr lang="en-US" dirty="0">
              <a:solidFill>
                <a:srgbClr val="FFFF00"/>
              </a:solidFill>
            </a:endParaRPr>
          </a:p>
        </p:txBody>
      </p:sp>
    </p:spTree>
    <p:extLst>
      <p:ext uri="{BB962C8B-B14F-4D97-AF65-F5344CB8AC3E}">
        <p14:creationId xmlns:p14="http://schemas.microsoft.com/office/powerpoint/2010/main" val="2296592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4. Software and development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lvl="1" indent="0">
              <a:buNone/>
            </a:pPr>
            <a:r>
              <a:rPr lang="en-US" sz="2000" b="1" dirty="0" smtClean="0">
                <a:latin typeface="Times New Roman" panose="02020603050405020304" pitchFamily="18" charset="0"/>
                <a:cs typeface="Times New Roman" panose="02020603050405020304" pitchFamily="18" charset="0"/>
              </a:rPr>
              <a:t>4.1</a:t>
            </a:r>
            <a:r>
              <a:rPr lang="en-US" sz="2000" b="1" dirty="0">
                <a:latin typeface="Times New Roman" panose="02020603050405020304" pitchFamily="18" charset="0"/>
                <a:cs typeface="Times New Roman" panose="02020603050405020304" pitchFamily="18" charset="0"/>
              </a:rPr>
              <a:t>TOOLS AND TECHNOLOGY</a:t>
            </a:r>
          </a:p>
          <a:p>
            <a:pPr marL="0" indent="0">
              <a:buNone/>
            </a:pPr>
            <a:r>
              <a:rPr lang="en-US" sz="2200" dirty="0" smtClean="0">
                <a:latin typeface="Times New Roman" panose="02020603050405020304" pitchFamily="18" charset="0"/>
                <a:cs typeface="Times New Roman" panose="02020603050405020304" pitchFamily="18" charset="0"/>
              </a:rPr>
              <a:t>       It </a:t>
            </a:r>
            <a:r>
              <a:rPr lang="en-US" sz="2200" dirty="0">
                <a:latin typeface="Times New Roman" panose="02020603050405020304" pitchFamily="18" charset="0"/>
                <a:cs typeface="Times New Roman" panose="02020603050405020304" pitchFamily="18" charset="0"/>
              </a:rPr>
              <a:t>has been created using the code block compiler</a:t>
            </a:r>
          </a:p>
        </p:txBody>
      </p:sp>
    </p:spTree>
    <p:extLst>
      <p:ext uri="{BB962C8B-B14F-4D97-AF65-F5344CB8AC3E}">
        <p14:creationId xmlns:p14="http://schemas.microsoft.com/office/powerpoint/2010/main" val="3378665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846" y="-265723"/>
            <a:ext cx="10571998" cy="970450"/>
          </a:xfrm>
        </p:spPr>
        <p:txBody>
          <a:bodyPr>
            <a:normAutofit/>
          </a:bodyPr>
          <a:lstStyle/>
          <a:p>
            <a:pPr algn="just"/>
            <a:r>
              <a:rPr lang="en-US" sz="2800" b="1" dirty="0" smtClean="0">
                <a:latin typeface="Times New Roman" panose="02020603050405020304" pitchFamily="18" charset="0"/>
                <a:cs typeface="Times New Roman" panose="02020603050405020304" pitchFamily="18" charset="0"/>
              </a:rPr>
              <a:t>4.2 Algorithm </a:t>
            </a: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a:xfrm>
            <a:off x="4718588" y="3268382"/>
            <a:ext cx="6199504" cy="1084788"/>
          </a:xfrm>
        </p:spPr>
        <p:txBody>
          <a:bodyPr>
            <a:normAutofit fontScale="25000" lnSpcReduction="20000"/>
          </a:bodyPr>
          <a:lstStyle/>
          <a:p>
            <a:pPr marL="0" indent="0">
              <a:buNone/>
            </a:pPr>
            <a:endParaRPr lang="en-US" sz="6400" b="1" dirty="0" smtClean="0">
              <a:latin typeface="Bold"/>
            </a:endParaRPr>
          </a:p>
          <a:p>
            <a:pPr algn="just"/>
            <a:r>
              <a:rPr lang="en-US" sz="7200" dirty="0">
                <a:latin typeface="Times New Roman" panose="02020603050405020304" pitchFamily="18" charset="0"/>
                <a:cs typeface="Times New Roman" panose="02020603050405020304" pitchFamily="18" charset="0"/>
              </a:rPr>
              <a:t>s</a:t>
            </a:r>
            <a:r>
              <a:rPr lang="en-US" sz="7200" dirty="0" smtClean="0">
                <a:latin typeface="Times New Roman" panose="02020603050405020304" pitchFamily="18" charset="0"/>
                <a:cs typeface="Times New Roman" panose="02020603050405020304" pitchFamily="18" charset="0"/>
              </a:rPr>
              <a:t>tep1</a:t>
            </a:r>
            <a:r>
              <a:rPr lang="en-US" sz="7200" dirty="0">
                <a:latin typeface="Times New Roman" panose="02020603050405020304" pitchFamily="18" charset="0"/>
                <a:cs typeface="Times New Roman" panose="02020603050405020304" pitchFamily="18" charset="0"/>
              </a:rPr>
              <a:t>: Start</a:t>
            </a:r>
          </a:p>
          <a:p>
            <a:pPr algn="just"/>
            <a:r>
              <a:rPr lang="en-US" sz="7200" dirty="0">
                <a:latin typeface="Times New Roman" panose="02020603050405020304" pitchFamily="18" charset="0"/>
                <a:cs typeface="Times New Roman" panose="02020603050405020304" pitchFamily="18" charset="0"/>
              </a:rPr>
              <a:t>Step 2: Display menu</a:t>
            </a:r>
          </a:p>
          <a:p>
            <a:pPr algn="just"/>
            <a:r>
              <a:rPr lang="en-US" sz="7200" dirty="0">
                <a:latin typeface="Times New Roman" panose="02020603050405020304" pitchFamily="18" charset="0"/>
                <a:cs typeface="Times New Roman" panose="02020603050405020304" pitchFamily="18" charset="0"/>
              </a:rPr>
              <a:t>        Choice1: Emergency</a:t>
            </a:r>
          </a:p>
          <a:p>
            <a:pPr algn="just"/>
            <a:r>
              <a:rPr lang="en-US" sz="7200" dirty="0">
                <a:latin typeface="Times New Roman" panose="02020603050405020304" pitchFamily="18" charset="0"/>
                <a:cs typeface="Times New Roman" panose="02020603050405020304" pitchFamily="18" charset="0"/>
              </a:rPr>
              <a:t>         Choice 2: Doctor appointment </a:t>
            </a:r>
            <a:endParaRPr lang="en-US" sz="7200" dirty="0" smtClean="0">
              <a:latin typeface="Times New Roman" panose="02020603050405020304" pitchFamily="18" charset="0"/>
              <a:cs typeface="Times New Roman" panose="02020603050405020304" pitchFamily="18" charset="0"/>
            </a:endParaRPr>
          </a:p>
          <a:p>
            <a:pPr algn="just"/>
            <a:r>
              <a:rPr lang="en-US" sz="7200" dirty="0">
                <a:latin typeface="Times New Roman" panose="02020603050405020304" pitchFamily="18" charset="0"/>
                <a:cs typeface="Times New Roman" panose="02020603050405020304" pitchFamily="18" charset="0"/>
              </a:rPr>
              <a:t> </a:t>
            </a:r>
            <a:r>
              <a:rPr lang="en-US" sz="7200" dirty="0" smtClean="0">
                <a:latin typeface="Times New Roman" panose="02020603050405020304" pitchFamily="18" charset="0"/>
                <a:cs typeface="Times New Roman" panose="02020603050405020304" pitchFamily="18" charset="0"/>
              </a:rPr>
              <a:t>                        step1 </a:t>
            </a:r>
            <a:r>
              <a:rPr lang="en-US" sz="7200" dirty="0">
                <a:latin typeface="Times New Roman" panose="02020603050405020304" pitchFamily="18" charset="0"/>
                <a:cs typeface="Times New Roman" panose="02020603050405020304" pitchFamily="18" charset="0"/>
              </a:rPr>
              <a:t>:select department</a:t>
            </a:r>
            <a:r>
              <a:rPr lang="en-US" sz="7200" dirty="0" smtClean="0">
                <a:latin typeface="Times New Roman" panose="02020603050405020304" pitchFamily="18" charset="0"/>
                <a:cs typeface="Times New Roman" panose="02020603050405020304" pitchFamily="18" charset="0"/>
              </a:rPr>
              <a:t> </a:t>
            </a:r>
          </a:p>
          <a:p>
            <a:pPr algn="just"/>
            <a:r>
              <a:rPr lang="en-US" sz="7200" dirty="0">
                <a:latin typeface="Times New Roman" panose="02020603050405020304" pitchFamily="18" charset="0"/>
                <a:cs typeface="Times New Roman" panose="02020603050405020304" pitchFamily="18" charset="0"/>
              </a:rPr>
              <a:t> </a:t>
            </a:r>
            <a:r>
              <a:rPr lang="en-US" sz="7200" dirty="0" smtClean="0">
                <a:latin typeface="Times New Roman" panose="02020603050405020304" pitchFamily="18" charset="0"/>
                <a:cs typeface="Times New Roman" panose="02020603050405020304" pitchFamily="18" charset="0"/>
              </a:rPr>
              <a:t>                        step2 : select doctor</a:t>
            </a:r>
          </a:p>
          <a:p>
            <a:pPr algn="just"/>
            <a:r>
              <a:rPr lang="en-US" sz="7200" dirty="0">
                <a:latin typeface="Times New Roman" panose="02020603050405020304" pitchFamily="18" charset="0"/>
                <a:cs typeface="Times New Roman" panose="02020603050405020304" pitchFamily="18" charset="0"/>
              </a:rPr>
              <a:t> </a:t>
            </a:r>
            <a:r>
              <a:rPr lang="en-US" sz="7200" dirty="0" smtClean="0">
                <a:latin typeface="Times New Roman" panose="02020603050405020304" pitchFamily="18" charset="0"/>
                <a:cs typeface="Times New Roman" panose="02020603050405020304" pitchFamily="18" charset="0"/>
              </a:rPr>
              <a:t>                        step3 : select time</a:t>
            </a:r>
          </a:p>
          <a:p>
            <a:pPr algn="just"/>
            <a:r>
              <a:rPr lang="en-US" sz="7200" dirty="0">
                <a:latin typeface="Times New Roman" panose="02020603050405020304" pitchFamily="18" charset="0"/>
                <a:cs typeface="Times New Roman" panose="02020603050405020304" pitchFamily="18" charset="0"/>
              </a:rPr>
              <a:t> </a:t>
            </a:r>
            <a:r>
              <a:rPr lang="en-US" sz="7200" dirty="0" smtClean="0">
                <a:latin typeface="Times New Roman" panose="02020603050405020304" pitchFamily="18" charset="0"/>
                <a:cs typeface="Times New Roman" panose="02020603050405020304" pitchFamily="18" charset="0"/>
              </a:rPr>
              <a:t>                        step4 : </a:t>
            </a:r>
            <a:r>
              <a:rPr lang="en-US" sz="7200" dirty="0" err="1" smtClean="0">
                <a:latin typeface="Times New Roman" panose="02020603050405020304" pitchFamily="18" charset="0"/>
                <a:cs typeface="Times New Roman" panose="02020603050405020304" pitchFamily="18" charset="0"/>
              </a:rPr>
              <a:t>url</a:t>
            </a:r>
            <a:r>
              <a:rPr lang="en-US" sz="7200" dirty="0" smtClean="0">
                <a:latin typeface="Times New Roman" panose="02020603050405020304" pitchFamily="18" charset="0"/>
                <a:cs typeface="Times New Roman" panose="02020603050405020304" pitchFamily="18" charset="0"/>
              </a:rPr>
              <a:t> form</a:t>
            </a:r>
          </a:p>
          <a:p>
            <a:pPr algn="just"/>
            <a:r>
              <a:rPr lang="en-US" sz="7200" dirty="0">
                <a:latin typeface="Times New Roman" panose="02020603050405020304" pitchFamily="18" charset="0"/>
                <a:cs typeface="Times New Roman" panose="02020603050405020304" pitchFamily="18" charset="0"/>
              </a:rPr>
              <a:t> </a:t>
            </a:r>
            <a:r>
              <a:rPr lang="en-US" sz="7200" dirty="0" smtClean="0">
                <a:latin typeface="Times New Roman" panose="02020603050405020304" pitchFamily="18" charset="0"/>
                <a:cs typeface="Times New Roman" panose="02020603050405020304" pitchFamily="18" charset="0"/>
              </a:rPr>
              <a:t>                        step5 : appointment complete</a:t>
            </a:r>
          </a:p>
          <a:p>
            <a:pPr algn="just"/>
            <a:r>
              <a:rPr lang="en-US" sz="7200" dirty="0">
                <a:latin typeface="Times New Roman" panose="02020603050405020304" pitchFamily="18" charset="0"/>
                <a:cs typeface="Times New Roman" panose="02020603050405020304" pitchFamily="18" charset="0"/>
              </a:rPr>
              <a:t> </a:t>
            </a:r>
            <a:r>
              <a:rPr lang="en-US" sz="7200" dirty="0" smtClean="0">
                <a:latin typeface="Times New Roman" panose="02020603050405020304" pitchFamily="18" charset="0"/>
                <a:cs typeface="Times New Roman" panose="02020603050405020304" pitchFamily="18" charset="0"/>
              </a:rPr>
              <a:t>                        step6 : </a:t>
            </a:r>
            <a:r>
              <a:rPr lang="en-US" sz="7200" dirty="0" err="1" smtClean="0">
                <a:latin typeface="Times New Roman" panose="02020603050405020304" pitchFamily="18" charset="0"/>
                <a:cs typeface="Times New Roman" panose="02020603050405020304" pitchFamily="18" charset="0"/>
              </a:rPr>
              <a:t>goto</a:t>
            </a:r>
            <a:r>
              <a:rPr lang="en-US" sz="7200" dirty="0" smtClean="0">
                <a:latin typeface="Times New Roman" panose="02020603050405020304" pitchFamily="18" charset="0"/>
                <a:cs typeface="Times New Roman" panose="02020603050405020304" pitchFamily="18" charset="0"/>
              </a:rPr>
              <a:t> step2</a:t>
            </a:r>
          </a:p>
          <a:p>
            <a:pPr algn="just"/>
            <a:r>
              <a:rPr lang="en-US" sz="7200" dirty="0" smtClean="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Choice3: Appointed doctors </a:t>
            </a:r>
          </a:p>
          <a:p>
            <a:pPr algn="just"/>
            <a:r>
              <a:rPr lang="en-US" sz="7200" dirty="0">
                <a:latin typeface="Times New Roman" panose="02020603050405020304" pitchFamily="18" charset="0"/>
                <a:cs typeface="Times New Roman" panose="02020603050405020304" pitchFamily="18" charset="0"/>
              </a:rPr>
              <a:t>          Choice 4: Our doctor</a:t>
            </a:r>
          </a:p>
          <a:p>
            <a:pPr algn="just"/>
            <a:r>
              <a:rPr lang="en-US" sz="7200" dirty="0">
                <a:latin typeface="Times New Roman" panose="02020603050405020304" pitchFamily="18" charset="0"/>
                <a:cs typeface="Times New Roman" panose="02020603050405020304" pitchFamily="18" charset="0"/>
              </a:rPr>
              <a:t>          Choice5: Our department</a:t>
            </a:r>
          </a:p>
          <a:p>
            <a:pPr algn="just"/>
            <a:r>
              <a:rPr lang="en-US" sz="7200" dirty="0">
                <a:latin typeface="Times New Roman" panose="02020603050405020304" pitchFamily="18" charset="0"/>
                <a:cs typeface="Times New Roman" panose="02020603050405020304" pitchFamily="18" charset="0"/>
              </a:rPr>
              <a:t>          Choice 6: Doctor login</a:t>
            </a:r>
          </a:p>
          <a:p>
            <a:pPr algn="just"/>
            <a:r>
              <a:rPr lang="en-US" sz="7200" dirty="0">
                <a:latin typeface="Times New Roman" panose="02020603050405020304" pitchFamily="18" charset="0"/>
                <a:cs typeface="Times New Roman" panose="02020603050405020304" pitchFamily="18" charset="0"/>
              </a:rPr>
              <a:t>          Choice 7: Your report</a:t>
            </a:r>
          </a:p>
          <a:p>
            <a:pPr algn="just"/>
            <a:r>
              <a:rPr lang="en-US" sz="7200" dirty="0">
                <a:latin typeface="Times New Roman" panose="02020603050405020304" pitchFamily="18" charset="0"/>
                <a:cs typeface="Times New Roman" panose="02020603050405020304" pitchFamily="18" charset="0"/>
              </a:rPr>
              <a:t>          Choice 8: Exit</a:t>
            </a:r>
          </a:p>
          <a:p>
            <a:pPr algn="just"/>
            <a:r>
              <a:rPr lang="en-US" sz="7200" dirty="0">
                <a:latin typeface="Times New Roman" panose="02020603050405020304" pitchFamily="18" charset="0"/>
                <a:cs typeface="Times New Roman" panose="02020603050405020304" pitchFamily="18" charset="0"/>
              </a:rPr>
              <a:t>           Default: Go to step 2</a:t>
            </a:r>
          </a:p>
          <a:p>
            <a:pPr algn="just"/>
            <a:r>
              <a:rPr lang="en-US" sz="7200" dirty="0" smtClean="0">
                <a:latin typeface="Times New Roman" panose="02020603050405020304" pitchFamily="18" charset="0"/>
                <a:cs typeface="Times New Roman" panose="02020603050405020304" pitchFamily="18" charset="0"/>
              </a:rPr>
              <a:t>Step 3: stop</a:t>
            </a:r>
            <a:r>
              <a:rPr lang="en-US" sz="7200" dirty="0">
                <a:latin typeface="Times New Roman" panose="02020603050405020304" pitchFamily="18" charset="0"/>
                <a:cs typeface="Times New Roman" panose="02020603050405020304" pitchFamily="18" charset="0"/>
              </a:rPr>
              <a:t> </a:t>
            </a:r>
          </a:p>
          <a:p>
            <a:pPr marL="0" indent="0" algn="just">
              <a:buNone/>
            </a:pPr>
            <a:endParaRPr lang="en-US" sz="8800" dirty="0">
              <a:latin typeface="Times New Roman" panose="02020603050405020304" pitchFamily="18" charset="0"/>
              <a:cs typeface="Times New Roman" panose="02020603050405020304" pitchFamily="18" charset="0"/>
            </a:endParaRPr>
          </a:p>
          <a:p>
            <a:pPr marL="0" indent="0">
              <a:buNone/>
            </a:pPr>
            <a:endParaRPr lang="en-US" sz="8800" dirty="0">
              <a:latin typeface="Times New Roman" panose="02020603050405020304" pitchFamily="18" charset="0"/>
              <a:cs typeface="Times New Roman" panose="02020603050405020304" pitchFamily="18" charset="0"/>
            </a:endParaRPr>
          </a:p>
          <a:p>
            <a:r>
              <a:rPr lang="en-US" dirty="0"/>
              <a:t> </a:t>
            </a:r>
          </a:p>
        </p:txBody>
      </p:sp>
    </p:spTree>
    <p:extLst>
      <p:ext uri="{BB962C8B-B14F-4D97-AF65-F5344CB8AC3E}">
        <p14:creationId xmlns:p14="http://schemas.microsoft.com/office/powerpoint/2010/main" val="1248802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46" y="-372398"/>
            <a:ext cx="10571998" cy="970450"/>
          </a:xfrm>
        </p:spPr>
        <p:txBody>
          <a:bodyPr>
            <a:normAutofit/>
          </a:bodyPr>
          <a:lstStyle/>
          <a:p>
            <a:r>
              <a:rPr lang="en-US" sz="2800" dirty="0" smtClean="0">
                <a:latin typeface="Times New Roman" panose="02020603050405020304" pitchFamily="18" charset="0"/>
                <a:cs typeface="Times New Roman" panose="02020603050405020304" pitchFamily="18" charset="0"/>
              </a:rPr>
              <a:t>4.3 Flowchart </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9113" y="3570872"/>
            <a:ext cx="10554574" cy="3636511"/>
          </a:xfrm>
        </p:spPr>
        <p:txBody>
          <a:bodyPr/>
          <a:lstStyle/>
          <a:p>
            <a:pPr marL="0" indent="0">
              <a:buNone/>
            </a:pPr>
            <a:r>
              <a:rPr lang="en-US" dirty="0" smtClean="0"/>
              <a:t>Appointment task complete</a:t>
            </a:r>
            <a:endParaRPr lang="en-US" dirty="0"/>
          </a:p>
        </p:txBody>
      </p:sp>
      <p:sp>
        <p:nvSpPr>
          <p:cNvPr id="5" name="Oval 4"/>
          <p:cNvSpPr/>
          <p:nvPr/>
        </p:nvSpPr>
        <p:spPr>
          <a:xfrm>
            <a:off x="5251938" y="293252"/>
            <a:ext cx="121138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7" name="Straight Arrow Connector 6"/>
          <p:cNvCxnSpPr>
            <a:stCxn id="5" idx="4"/>
          </p:cNvCxnSpPr>
          <p:nvPr/>
        </p:nvCxnSpPr>
        <p:spPr>
          <a:xfrm flipH="1">
            <a:off x="5857630" y="902852"/>
            <a:ext cx="1" cy="519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99538" y="1422400"/>
            <a:ext cx="1516184" cy="679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Select department</a:t>
            </a:r>
            <a:endParaRPr lang="en-US" sz="1400" dirty="0"/>
          </a:p>
        </p:txBody>
      </p:sp>
      <p:sp>
        <p:nvSpPr>
          <p:cNvPr id="13" name="Rectangle 12"/>
          <p:cNvSpPr/>
          <p:nvPr/>
        </p:nvSpPr>
        <p:spPr>
          <a:xfrm>
            <a:off x="5044830" y="2563270"/>
            <a:ext cx="1625600" cy="726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doctor</a:t>
            </a:r>
            <a:endParaRPr lang="en-US" dirty="0"/>
          </a:p>
        </p:txBody>
      </p:sp>
      <p:sp>
        <p:nvSpPr>
          <p:cNvPr id="14" name="Rectangle 13"/>
          <p:cNvSpPr/>
          <p:nvPr/>
        </p:nvSpPr>
        <p:spPr>
          <a:xfrm>
            <a:off x="5044830" y="3751385"/>
            <a:ext cx="16256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time</a:t>
            </a:r>
            <a:endParaRPr lang="en-US" dirty="0"/>
          </a:p>
        </p:txBody>
      </p:sp>
      <p:sp>
        <p:nvSpPr>
          <p:cNvPr id="15" name="Rectangle 14"/>
          <p:cNvSpPr/>
          <p:nvPr/>
        </p:nvSpPr>
        <p:spPr>
          <a:xfrm>
            <a:off x="5044830" y="4767385"/>
            <a:ext cx="1625600" cy="648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a:t>
            </a:r>
            <a:r>
              <a:rPr lang="en-US" dirty="0" err="1" smtClean="0"/>
              <a:t>url</a:t>
            </a:r>
            <a:endParaRPr lang="en-US" dirty="0"/>
          </a:p>
        </p:txBody>
      </p:sp>
      <p:sp>
        <p:nvSpPr>
          <p:cNvPr id="16" name="Oval 15"/>
          <p:cNvSpPr/>
          <p:nvPr/>
        </p:nvSpPr>
        <p:spPr>
          <a:xfrm>
            <a:off x="5333996" y="5814646"/>
            <a:ext cx="1070708" cy="5470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cxnSp>
        <p:nvCxnSpPr>
          <p:cNvPr id="18" name="Straight Arrow Connector 17"/>
          <p:cNvCxnSpPr/>
          <p:nvPr/>
        </p:nvCxnSpPr>
        <p:spPr>
          <a:xfrm flipH="1">
            <a:off x="5869350" y="894541"/>
            <a:ext cx="0" cy="5195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73254" y="2102338"/>
            <a:ext cx="0" cy="5195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869350" y="3290101"/>
            <a:ext cx="0" cy="4612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869350" y="5438138"/>
            <a:ext cx="3904" cy="3765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57630" y="4462585"/>
            <a:ext cx="0" cy="3707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15138" y="5626392"/>
            <a:ext cx="76825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393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55660"/>
            <a:ext cx="10571998" cy="889752"/>
          </a:xfrm>
        </p:spPr>
        <p:txBody>
          <a:bodyPr/>
          <a:lstStyle/>
          <a:p>
            <a:r>
              <a:rPr lang="en-US" dirty="0" smtClean="0"/>
              <a:t>                          Testing </a:t>
            </a:r>
            <a:endParaRPr lang="en-US" dirty="0"/>
          </a:p>
        </p:txBody>
      </p:sp>
      <p:sp>
        <p:nvSpPr>
          <p:cNvPr id="5" name="Rectangle 1"/>
          <p:cNvSpPr>
            <a:spLocks noChangeArrowheads="1"/>
          </p:cNvSpPr>
          <p:nvPr/>
        </p:nvSpPr>
        <p:spPr bwMode="auto">
          <a:xfrm>
            <a:off x="-5800215" y="1221470"/>
            <a:ext cx="27127837" cy="1015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lvl1pPr eaLnBrk="0" fontAlgn="base" hangingPunct="0">
              <a:spcBef>
                <a:spcPct val="0"/>
              </a:spcBef>
              <a:spcAft>
                <a:spcPct val="0"/>
              </a:spcAft>
              <a:tabLst>
                <a:tab pos="1466850" algn="l"/>
              </a:tabLst>
              <a:defRPr>
                <a:solidFill>
                  <a:schemeClr val="tx1"/>
                </a:solidFill>
                <a:latin typeface="Arial" panose="020B0604020202020204" pitchFamily="34" charset="0"/>
              </a:defRPr>
            </a:lvl1pPr>
            <a:lvl2pPr eaLnBrk="0" fontAlgn="base" hangingPunct="0">
              <a:spcBef>
                <a:spcPct val="0"/>
              </a:spcBef>
              <a:spcAft>
                <a:spcPct val="0"/>
              </a:spcAft>
              <a:tabLst>
                <a:tab pos="1466850" algn="l"/>
              </a:tabLst>
              <a:defRPr>
                <a:solidFill>
                  <a:schemeClr val="tx1"/>
                </a:solidFill>
                <a:latin typeface="Arial" panose="020B0604020202020204" pitchFamily="34" charset="0"/>
              </a:defRPr>
            </a:lvl2pPr>
            <a:lvl3pPr eaLnBrk="0" fontAlgn="base" hangingPunct="0">
              <a:spcBef>
                <a:spcPct val="0"/>
              </a:spcBef>
              <a:spcAft>
                <a:spcPct val="0"/>
              </a:spcAft>
              <a:tabLst>
                <a:tab pos="1466850" algn="l"/>
              </a:tabLst>
              <a:defRPr>
                <a:solidFill>
                  <a:schemeClr val="tx1"/>
                </a:solidFill>
                <a:latin typeface="Arial" panose="020B0604020202020204" pitchFamily="34" charset="0"/>
              </a:defRPr>
            </a:lvl3pPr>
            <a:lvl4pPr eaLnBrk="0" fontAlgn="base" hangingPunct="0">
              <a:spcBef>
                <a:spcPct val="0"/>
              </a:spcBef>
              <a:spcAft>
                <a:spcPct val="0"/>
              </a:spcAft>
              <a:tabLst>
                <a:tab pos="1466850" algn="l"/>
              </a:tabLst>
              <a:defRPr>
                <a:solidFill>
                  <a:schemeClr val="tx1"/>
                </a:solidFill>
                <a:latin typeface="Arial" panose="020B0604020202020204" pitchFamily="34" charset="0"/>
              </a:defRPr>
            </a:lvl4pPr>
            <a:lvl5pPr eaLnBrk="0" fontAlgn="base" hangingPunct="0">
              <a:spcBef>
                <a:spcPct val="0"/>
              </a:spcBef>
              <a:spcAft>
                <a:spcPct val="0"/>
              </a:spcAft>
              <a:tabLst>
                <a:tab pos="1466850" algn="l"/>
              </a:tabLst>
              <a:defRPr>
                <a:solidFill>
                  <a:schemeClr val="tx1"/>
                </a:solidFill>
                <a:latin typeface="Arial" panose="020B0604020202020204" pitchFamily="34" charset="0"/>
              </a:defRPr>
            </a:lvl5pPr>
            <a:lvl6pPr eaLnBrk="0" fontAlgn="base" hangingPunct="0">
              <a:spcBef>
                <a:spcPct val="0"/>
              </a:spcBef>
              <a:spcAft>
                <a:spcPct val="0"/>
              </a:spcAft>
              <a:tabLst>
                <a:tab pos="1466850" algn="l"/>
              </a:tabLst>
              <a:defRPr>
                <a:solidFill>
                  <a:schemeClr val="tx1"/>
                </a:solidFill>
                <a:latin typeface="Arial" panose="020B0604020202020204" pitchFamily="34" charset="0"/>
              </a:defRPr>
            </a:lvl6pPr>
            <a:lvl7pPr eaLnBrk="0" fontAlgn="base" hangingPunct="0">
              <a:spcBef>
                <a:spcPct val="0"/>
              </a:spcBef>
              <a:spcAft>
                <a:spcPct val="0"/>
              </a:spcAft>
              <a:tabLst>
                <a:tab pos="1466850" algn="l"/>
              </a:tabLst>
              <a:defRPr>
                <a:solidFill>
                  <a:schemeClr val="tx1"/>
                </a:solidFill>
                <a:latin typeface="Arial" panose="020B0604020202020204" pitchFamily="34" charset="0"/>
              </a:defRPr>
            </a:lvl7pPr>
            <a:lvl8pPr eaLnBrk="0" fontAlgn="base" hangingPunct="0">
              <a:spcBef>
                <a:spcPct val="0"/>
              </a:spcBef>
              <a:spcAft>
                <a:spcPct val="0"/>
              </a:spcAft>
              <a:tabLst>
                <a:tab pos="1466850" algn="l"/>
              </a:tabLst>
              <a:defRPr>
                <a:solidFill>
                  <a:schemeClr val="tx1"/>
                </a:solidFill>
                <a:latin typeface="Arial" panose="020B0604020202020204" pitchFamily="34" charset="0"/>
              </a:defRPr>
            </a:lvl8pPr>
            <a:lvl9pPr eaLnBrk="0" fontAlgn="base" hangingPunct="0">
              <a:spcBef>
                <a:spcPct val="0"/>
              </a:spcBef>
              <a:spcAft>
                <a:spcPct val="0"/>
              </a:spcAft>
              <a:tabLst>
                <a:tab pos="1466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466850" algn="l"/>
              </a:tabLst>
            </a:pPr>
            <a:endParaRPr kumimoji="0" lang="en-US" altLang="en-US" sz="1600" b="0" i="0" u="none" strike="noStrike" cap="none" normalizeH="0" baseline="0" smtClean="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466850" algn="l"/>
              </a:tabLst>
            </a:pPr>
            <a:r>
              <a:rPr kumimoji="0" lang="en-US" altLang="en-US" sz="1400" b="0" i="0" u="none" strike="noStrike" cap="none" normalizeH="0" baseline="0" smtClean="0">
                <a:ln>
                  <a:noFill/>
                </a:ln>
                <a:solidFill>
                  <a:schemeClr val="tx1"/>
                </a:solidFill>
                <a:effectLst/>
                <a:latin typeface="Bold"/>
                <a:ea typeface="Times New Roman" panose="02020603050405020304" pitchFamily="18" charset="0"/>
                <a:cs typeface="Times New Roman" panose="02020603050405020304" pitchFamily="18" charset="0"/>
              </a:rPr>
              <a:t/>
            </a:r>
            <a:br>
              <a:rPr kumimoji="0" lang="en-US" altLang="en-US" sz="1400" b="0" i="0" u="none" strike="noStrike" cap="none" normalizeH="0" baseline="0" smtClean="0">
                <a:ln>
                  <a:noFill/>
                </a:ln>
                <a:solidFill>
                  <a:schemeClr val="tx1"/>
                </a:solidFill>
                <a:effectLst/>
                <a:latin typeface="Bold"/>
                <a:ea typeface="Times New Roman" panose="02020603050405020304" pitchFamily="18" charset="0"/>
                <a:cs typeface="Times New Roman" panose="02020603050405020304" pitchFamily="18"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6850" algn="l"/>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49016001"/>
              </p:ext>
            </p:extLst>
          </p:nvPr>
        </p:nvGraphicFramePr>
        <p:xfrm>
          <a:off x="159026" y="1089328"/>
          <a:ext cx="11640710" cy="5768672"/>
        </p:xfrm>
        <a:graphic>
          <a:graphicData uri="http://schemas.openxmlformats.org/drawingml/2006/table">
            <a:tbl>
              <a:tblPr firstRow="1" firstCol="1" bandRow="1">
                <a:tableStyleId>{5C22544A-7EE6-4342-B048-85BDC9FD1C3A}</a:tableStyleId>
              </a:tblPr>
              <a:tblGrid>
                <a:gridCol w="3416953"/>
                <a:gridCol w="3788330"/>
                <a:gridCol w="2592608"/>
                <a:gridCol w="1842819"/>
              </a:tblGrid>
              <a:tr h="509256">
                <a:tc>
                  <a:txBody>
                    <a:bodyPr/>
                    <a:lstStyle/>
                    <a:p>
                      <a:pPr marL="0" marR="0" algn="just">
                        <a:lnSpc>
                          <a:spcPct val="115000"/>
                        </a:lnSpc>
                        <a:spcBef>
                          <a:spcPts val="0"/>
                        </a:spcBef>
                        <a:spcAft>
                          <a:spcPts val="1000"/>
                        </a:spcAft>
                      </a:pPr>
                      <a:r>
                        <a:rPr lang="en-US" sz="1000" dirty="0">
                          <a:effectLst/>
                        </a:rPr>
                        <a:t>Input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gn="just">
                        <a:lnSpc>
                          <a:spcPct val="115000"/>
                        </a:lnSpc>
                        <a:spcBef>
                          <a:spcPts val="0"/>
                        </a:spcBef>
                        <a:spcAft>
                          <a:spcPts val="1000"/>
                        </a:spcAft>
                      </a:pPr>
                      <a:r>
                        <a:rPr lang="en-US" sz="1000" dirty="0">
                          <a:effectLst/>
                        </a:rPr>
                        <a:t>Expected </a:t>
                      </a:r>
                      <a:r>
                        <a:rPr lang="en-US" sz="1000" dirty="0" smtClean="0">
                          <a:effectLst/>
                        </a:rPr>
                        <a:t>Output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gn="just">
                        <a:lnSpc>
                          <a:spcPct val="115000"/>
                        </a:lnSpc>
                        <a:spcBef>
                          <a:spcPts val="0"/>
                        </a:spcBef>
                        <a:spcAft>
                          <a:spcPts val="1000"/>
                        </a:spcAft>
                      </a:pPr>
                      <a:r>
                        <a:rPr lang="en-US" sz="1000">
                          <a:effectLst/>
                        </a:rPr>
                        <a:t>Actual Output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gn="just">
                        <a:lnSpc>
                          <a:spcPct val="115000"/>
                        </a:lnSpc>
                        <a:spcBef>
                          <a:spcPts val="0"/>
                        </a:spcBef>
                        <a:spcAft>
                          <a:spcPts val="1000"/>
                        </a:spcAft>
                      </a:pPr>
                      <a:r>
                        <a:rPr lang="en-US" sz="1000" dirty="0">
                          <a:effectLst/>
                        </a:rPr>
                        <a:t>Status</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r>
              <a:tr h="772668">
                <a:tc>
                  <a:txBody>
                    <a:bodyPr/>
                    <a:lstStyle/>
                    <a:p>
                      <a:pPr marL="0" marR="0">
                        <a:lnSpc>
                          <a:spcPct val="115000"/>
                        </a:lnSpc>
                        <a:spcBef>
                          <a:spcPts val="0"/>
                        </a:spcBef>
                        <a:spcAft>
                          <a:spcPts val="1000"/>
                        </a:spcAft>
                      </a:pPr>
                      <a:r>
                        <a:rPr lang="en-US" sz="1000" dirty="0">
                          <a:effectLst/>
                        </a:rPr>
                        <a:t>To add patient’s detail for appointment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dirty="0">
                          <a:effectLst/>
                        </a:rPr>
                        <a:t>Doctors can get the information of patients</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appointed</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True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r>
              <a:tr h="772508">
                <a:tc>
                  <a:txBody>
                    <a:bodyPr/>
                    <a:lstStyle/>
                    <a:p>
                      <a:pPr marL="0" marR="0">
                        <a:lnSpc>
                          <a:spcPct val="115000"/>
                        </a:lnSpc>
                        <a:spcBef>
                          <a:spcPts val="0"/>
                        </a:spcBef>
                        <a:spcAft>
                          <a:spcPts val="1000"/>
                        </a:spcAft>
                      </a:pPr>
                      <a:r>
                        <a:rPr lang="en-US" sz="1000" dirty="0">
                          <a:effectLst/>
                        </a:rPr>
                        <a:t>To  re-enter the patient information </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Doctor can get the information patients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Changed information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True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r>
              <a:tr h="622214">
                <a:tc>
                  <a:txBody>
                    <a:bodyPr/>
                    <a:lstStyle/>
                    <a:p>
                      <a:pPr marL="0" marR="0">
                        <a:lnSpc>
                          <a:spcPct val="115000"/>
                        </a:lnSpc>
                        <a:spcBef>
                          <a:spcPts val="0"/>
                        </a:spcBef>
                        <a:spcAft>
                          <a:spcPts val="1000"/>
                        </a:spcAft>
                      </a:pPr>
                      <a:r>
                        <a:rPr lang="en-US" sz="1000" dirty="0">
                          <a:effectLst/>
                        </a:rPr>
                        <a:t>To view patient’s report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To display all the report of patient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Displayed</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True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r>
              <a:tr h="1035922">
                <a:tc>
                  <a:txBody>
                    <a:bodyPr/>
                    <a:lstStyle/>
                    <a:p>
                      <a:pPr marL="0" marR="0">
                        <a:lnSpc>
                          <a:spcPct val="115000"/>
                        </a:lnSpc>
                        <a:spcBef>
                          <a:spcPts val="0"/>
                        </a:spcBef>
                        <a:spcAft>
                          <a:spcPts val="1000"/>
                        </a:spcAft>
                      </a:pPr>
                      <a:r>
                        <a:rPr lang="en-US" sz="1000" dirty="0">
                          <a:effectLst/>
                        </a:rPr>
                        <a:t>To change the information of patients</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dirty="0">
                          <a:effectLst/>
                        </a:rPr>
                        <a:t>To be added updated information of patient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Added</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True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r>
              <a:tr h="510091">
                <a:tc>
                  <a:txBody>
                    <a:bodyPr/>
                    <a:lstStyle/>
                    <a:p>
                      <a:pPr marL="0" marR="0">
                        <a:lnSpc>
                          <a:spcPct val="115000"/>
                        </a:lnSpc>
                        <a:spcBef>
                          <a:spcPts val="0"/>
                        </a:spcBef>
                        <a:spcAft>
                          <a:spcPts val="1000"/>
                        </a:spcAft>
                      </a:pPr>
                      <a:r>
                        <a:rPr lang="en-US" sz="1000">
                          <a:effectLst/>
                        </a:rPr>
                        <a:t>To delete patient information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gn="ctr">
                        <a:lnSpc>
                          <a:spcPct val="115000"/>
                        </a:lnSpc>
                        <a:spcBef>
                          <a:spcPts val="0"/>
                        </a:spcBef>
                        <a:spcAft>
                          <a:spcPts val="1000"/>
                        </a:spcAft>
                      </a:pPr>
                      <a:r>
                        <a:rPr lang="en-US" sz="1000" dirty="0">
                          <a:effectLst/>
                        </a:rPr>
                        <a:t>Removed from the file</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Removed</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True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r>
              <a:tr h="510091">
                <a:tc>
                  <a:txBody>
                    <a:bodyPr/>
                    <a:lstStyle/>
                    <a:p>
                      <a:pPr marL="0" marR="0">
                        <a:lnSpc>
                          <a:spcPct val="115000"/>
                        </a:lnSpc>
                        <a:spcBef>
                          <a:spcPts val="0"/>
                        </a:spcBef>
                        <a:spcAft>
                          <a:spcPts val="1000"/>
                        </a:spcAft>
                      </a:pPr>
                      <a:r>
                        <a:rPr lang="en-US" sz="1000">
                          <a:effectLst/>
                        </a:rPr>
                        <a:t>To view department list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dirty="0">
                          <a:effectLst/>
                        </a:rPr>
                        <a:t>To view the department list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Displayed</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True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r>
              <a:tr h="1035922">
                <a:tc>
                  <a:txBody>
                    <a:bodyPr/>
                    <a:lstStyle/>
                    <a:p>
                      <a:pPr marL="0" marR="0">
                        <a:lnSpc>
                          <a:spcPct val="115000"/>
                        </a:lnSpc>
                        <a:spcBef>
                          <a:spcPts val="0"/>
                        </a:spcBef>
                        <a:spcAft>
                          <a:spcPts val="1000"/>
                        </a:spcAft>
                      </a:pPr>
                      <a:r>
                        <a:rPr lang="en-US" sz="1000" dirty="0">
                          <a:effectLst/>
                        </a:rPr>
                        <a:t>Input exit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dirty="0">
                          <a:effectLst/>
                        </a:rPr>
                        <a:t>To clear all the  appointment of the day and generate new ID for next day</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a:effectLst/>
                        </a:rPr>
                        <a:t>cleared</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c>
                  <a:txBody>
                    <a:bodyPr/>
                    <a:lstStyle/>
                    <a:p>
                      <a:pPr marL="0" marR="0">
                        <a:lnSpc>
                          <a:spcPct val="115000"/>
                        </a:lnSpc>
                        <a:spcBef>
                          <a:spcPts val="0"/>
                        </a:spcBef>
                        <a:spcAft>
                          <a:spcPts val="1000"/>
                        </a:spcAft>
                      </a:pPr>
                      <a:r>
                        <a:rPr lang="en-US" sz="1000" dirty="0">
                          <a:effectLst/>
                        </a:rPr>
                        <a:t>True</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189" marR="56189" marT="0" marB="0"/>
                </a:tc>
              </a:tr>
            </a:tbl>
          </a:graphicData>
        </a:graphic>
      </p:graphicFrame>
      <p:sp>
        <p:nvSpPr>
          <p:cNvPr id="7" name="Rectangle 1"/>
          <p:cNvSpPr>
            <a:spLocks noChangeArrowheads="1"/>
          </p:cNvSpPr>
          <p:nvPr/>
        </p:nvSpPr>
        <p:spPr bwMode="auto">
          <a:xfrm>
            <a:off x="-9950565" y="740578"/>
            <a:ext cx="30645893" cy="677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942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76823"/>
            <a:ext cx="12721708" cy="7155961"/>
          </a:xfrm>
        </p:spPr>
      </p:pic>
    </p:spTree>
    <p:extLst>
      <p:ext uri="{BB962C8B-B14F-4D97-AF65-F5344CB8AC3E}">
        <p14:creationId xmlns:p14="http://schemas.microsoft.com/office/powerpoint/2010/main" val="587824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87569"/>
            <a:ext cx="12525456" cy="7045569"/>
          </a:xfrm>
        </p:spPr>
      </p:pic>
    </p:spTree>
    <p:extLst>
      <p:ext uri="{BB962C8B-B14F-4D97-AF65-F5344CB8AC3E}">
        <p14:creationId xmlns:p14="http://schemas.microsoft.com/office/powerpoint/2010/main" val="2469258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218831"/>
            <a:ext cx="12581033" cy="7076831"/>
          </a:xfrm>
        </p:spPr>
      </p:pic>
    </p:spTree>
    <p:extLst>
      <p:ext uri="{BB962C8B-B14F-4D97-AF65-F5344CB8AC3E}">
        <p14:creationId xmlns:p14="http://schemas.microsoft.com/office/powerpoint/2010/main" val="3986741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9123" y="-296984"/>
            <a:ext cx="12831123" cy="7217507"/>
          </a:xfrm>
        </p:spPr>
      </p:pic>
    </p:spTree>
    <p:extLst>
      <p:ext uri="{BB962C8B-B14F-4D97-AF65-F5344CB8AC3E}">
        <p14:creationId xmlns:p14="http://schemas.microsoft.com/office/powerpoint/2010/main" val="2631580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Conclusion</a:t>
            </a:r>
            <a:endParaRPr lang="en-US" dirty="0"/>
          </a:p>
        </p:txBody>
      </p:sp>
      <p:sp>
        <p:nvSpPr>
          <p:cNvPr id="3" name="Content Placeholder 2"/>
          <p:cNvSpPr>
            <a:spLocks noGrp="1"/>
          </p:cNvSpPr>
          <p:nvPr>
            <p:ph idx="1"/>
          </p:nvPr>
        </p:nvSpPr>
        <p:spPr>
          <a:xfrm>
            <a:off x="420128" y="1870595"/>
            <a:ext cx="10554574" cy="3636511"/>
          </a:xfrm>
        </p:spPr>
        <p:txBody>
          <a:bodyPr/>
          <a:lstStyle/>
          <a:p>
            <a:pPr marL="0" indent="0" algn="just">
              <a:buNone/>
            </a:pPr>
            <a:r>
              <a:rPr lang="en-US" dirty="0">
                <a:latin typeface="Times New Roman" panose="02020603050405020304" pitchFamily="18" charset="0"/>
                <a:cs typeface="Times New Roman" panose="02020603050405020304" pitchFamily="18" charset="0"/>
              </a:rPr>
              <a:t>The project </a:t>
            </a:r>
            <a:r>
              <a:rPr lang="en-US" b="1" dirty="0">
                <a:latin typeface="Times New Roman" panose="02020603050405020304" pitchFamily="18" charset="0"/>
                <a:cs typeface="Times New Roman" panose="02020603050405020304" pitchFamily="18" charset="0"/>
              </a:rPr>
              <a:t>"A HOSPITAL" </a:t>
            </a:r>
            <a:r>
              <a:rPr lang="en-US" dirty="0">
                <a:latin typeface="Times New Roman" panose="02020603050405020304" pitchFamily="18" charset="0"/>
                <a:cs typeface="Times New Roman" panose="02020603050405020304" pitchFamily="18" charset="0"/>
              </a:rPr>
              <a:t>is for computerizing the working in a hospital and is capable of providing easy and effective storage of information related to doctors and patients. This project takes care of all the requirements of an average hospital &amp; is capable to provide easy &amp; effective storage of information related to patients that come up to the hospital. The project has matched the objectives set at the time of project's concept submission.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After completing this project,  the project members are in the position to explain the programming concept and apply them to the modelling of real world system.</a:t>
            </a:r>
          </a:p>
        </p:txBody>
      </p:sp>
    </p:spTree>
    <p:extLst>
      <p:ext uri="{BB962C8B-B14F-4D97-AF65-F5344CB8AC3E}">
        <p14:creationId xmlns:p14="http://schemas.microsoft.com/office/powerpoint/2010/main" val="1619581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18712" y="620201"/>
            <a:ext cx="10554574" cy="5677231"/>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          Limitation </a:t>
            </a:r>
            <a:endParaRPr lang="en-US" sz="2200" dirty="0">
              <a:latin typeface="Times New Roman" panose="02020603050405020304" pitchFamily="18" charset="0"/>
              <a:cs typeface="Times New Roman" panose="02020603050405020304" pitchFamily="18" charset="0"/>
            </a:endParaRPr>
          </a:p>
          <a:p>
            <a:pPr lvl="0"/>
            <a:r>
              <a:rPr lang="en-US" sz="2200" dirty="0">
                <a:latin typeface="Times New Roman" panose="02020603050405020304" pitchFamily="18" charset="0"/>
                <a:cs typeface="Times New Roman" panose="02020603050405020304" pitchFamily="18" charset="0"/>
              </a:rPr>
              <a:t>Appointment fee</a:t>
            </a:r>
          </a:p>
          <a:p>
            <a:pPr lvl="0"/>
            <a:r>
              <a:rPr lang="en-US" sz="2200" dirty="0">
                <a:latin typeface="Times New Roman" panose="02020603050405020304" pitchFamily="18" charset="0"/>
                <a:cs typeface="Times New Roman" panose="02020603050405020304" pitchFamily="18" charset="0"/>
              </a:rPr>
              <a:t>Can be used as standalone only</a:t>
            </a:r>
          </a:p>
          <a:p>
            <a:pPr marL="0" indent="0">
              <a:buNone/>
            </a:pPr>
            <a:r>
              <a:rPr lang="en-US" sz="2200" b="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Future enhancement </a:t>
            </a:r>
            <a:endParaRPr lang="en-US" sz="2200" dirty="0">
              <a:latin typeface="Times New Roman" panose="02020603050405020304" pitchFamily="18" charset="0"/>
              <a:cs typeface="Times New Roman" panose="02020603050405020304" pitchFamily="18" charset="0"/>
            </a:endParaRPr>
          </a:p>
          <a:p>
            <a:pPr lvl="0"/>
            <a:r>
              <a:rPr lang="en-US" sz="2200" dirty="0">
                <a:latin typeface="Times New Roman" panose="02020603050405020304" pitchFamily="18" charset="0"/>
                <a:cs typeface="Times New Roman" panose="02020603050405020304" pitchFamily="18" charset="0"/>
              </a:rPr>
              <a:t>Billing system</a:t>
            </a:r>
          </a:p>
        </p:txBody>
      </p:sp>
    </p:spTree>
    <p:extLst>
      <p:ext uri="{BB962C8B-B14F-4D97-AF65-F5344CB8AC3E}">
        <p14:creationId xmlns:p14="http://schemas.microsoft.com/office/powerpoint/2010/main" val="358076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Background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sz="2200" dirty="0">
                <a:latin typeface="Times New Roman" panose="02020603050405020304" pitchFamily="18" charset="0"/>
                <a:cs typeface="Times New Roman" panose="02020603050405020304" pitchFamily="18" charset="0"/>
              </a:rPr>
              <a:t>The concept of this project came in our mind when group member </a:t>
            </a:r>
            <a:r>
              <a:rPr lang="en-US" sz="2200">
                <a:latin typeface="Times New Roman" panose="02020603050405020304" pitchFamily="18" charset="0"/>
                <a:cs typeface="Times New Roman" panose="02020603050405020304" pitchFamily="18" charset="0"/>
              </a:rPr>
              <a:t>visited </a:t>
            </a:r>
            <a:r>
              <a:rPr lang="en-US" sz="2200" smtClean="0">
                <a:latin typeface="Times New Roman" panose="02020603050405020304" pitchFamily="18" charset="0"/>
                <a:cs typeface="Times New Roman" panose="02020603050405020304" pitchFamily="18" charset="0"/>
              </a:rPr>
              <a:t>Lagankhel</a:t>
            </a:r>
            <a:r>
              <a:rPr lang="en-US" sz="2200" dirty="0" smtClean="0">
                <a:latin typeface="Times New Roman" panose="02020603050405020304" pitchFamily="18" charset="0"/>
                <a:cs typeface="Times New Roman" panose="02020603050405020304" pitchFamily="18" charset="0"/>
              </a:rPr>
              <a:t> polyclinic. The working </a:t>
            </a:r>
            <a:r>
              <a:rPr lang="en-US" sz="2200" dirty="0">
                <a:latin typeface="Times New Roman" panose="02020603050405020304" pitchFamily="18" charset="0"/>
                <a:cs typeface="Times New Roman" panose="02020603050405020304" pitchFamily="18" charset="0"/>
              </a:rPr>
              <a:t>system is not well managed and the process were slow. For the proper management of hospital </a:t>
            </a: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have decided to build a project which would keep the proper record of patient’s, doctors, report and hospital in a systematic way within the short time period.</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591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fontScale="90000"/>
          </a:bodyPr>
          <a:lstStyle/>
          <a:p>
            <a:r>
              <a:rPr lang="en-US" b="1" dirty="0" smtClean="0">
                <a:latin typeface="Bold"/>
              </a:rPr>
              <a:t>                  Reference</a:t>
            </a:r>
            <a:r>
              <a:rPr lang="en-US" dirty="0" smtClean="0"/>
              <a:t/>
            </a:r>
            <a:br>
              <a:rPr lang="en-US" dirty="0" smtClean="0"/>
            </a:br>
            <a:endParaRPr lang="en-US" dirty="0"/>
          </a:p>
        </p:txBody>
      </p:sp>
      <p:sp>
        <p:nvSpPr>
          <p:cNvPr id="3" name="Content Placeholder 2"/>
          <p:cNvSpPr>
            <a:spLocks noGrp="1"/>
          </p:cNvSpPr>
          <p:nvPr>
            <p:ph idx="1"/>
          </p:nvPr>
        </p:nvSpPr>
        <p:spPr>
          <a:xfrm>
            <a:off x="838200" y="1510748"/>
            <a:ext cx="10515600" cy="5756743"/>
          </a:xfrm>
        </p:spPr>
        <p:txBody>
          <a:bodyPr>
            <a:normAutofit/>
          </a:bodyPr>
          <a:lstStyle/>
          <a:p>
            <a:pPr lvl="0"/>
            <a:r>
              <a:rPr lang="en-US" b="1" dirty="0"/>
              <a:t> </a:t>
            </a:r>
            <a:r>
              <a:rPr lang="en-US" dirty="0" err="1"/>
              <a:t>Dhulikhel</a:t>
            </a:r>
            <a:r>
              <a:rPr lang="en-US" dirty="0"/>
              <a:t> Hospital.(2014). Retrieved March/April,2019,from </a:t>
            </a:r>
            <a:r>
              <a:rPr lang="en-US" u="sng" dirty="0"/>
              <a:t>https://www. Dhulikhelhospital.org/</a:t>
            </a:r>
            <a:endParaRPr lang="en-US" dirty="0"/>
          </a:p>
          <a:p>
            <a:pPr lvl="0"/>
            <a:r>
              <a:rPr lang="en-US" dirty="0" err="1"/>
              <a:t>Norvic</a:t>
            </a:r>
            <a:r>
              <a:rPr lang="en-US" dirty="0"/>
              <a:t> Hospital. (1994). Retrieved March/April, 2018, from </a:t>
            </a:r>
            <a:r>
              <a:rPr lang="en-US" u="sng" dirty="0"/>
              <a:t>https://norvic hospital.com/</a:t>
            </a:r>
            <a:endParaRPr lang="en-US" dirty="0"/>
          </a:p>
          <a:p>
            <a:pPr lvl="0"/>
            <a:r>
              <a:rPr lang="en-US" dirty="0"/>
              <a:t>Community, G. (2011, August). Grande International Hospital. Retrieved March/April, 2019, from </a:t>
            </a:r>
            <a:r>
              <a:rPr lang="en-US" u="sng" dirty="0">
                <a:hlinkClick r:id="rId2"/>
              </a:rPr>
              <a:t>https://www.grandehospital.com/</a:t>
            </a:r>
            <a:endParaRPr lang="en-US" dirty="0"/>
          </a:p>
          <a:p>
            <a:pPr lvl="0"/>
            <a:r>
              <a:rPr lang="en-US" dirty="0"/>
              <a:t>Community, G. (2011, August). Grande International Hospital. Retrieved March/April, 2019, from </a:t>
            </a:r>
            <a:r>
              <a:rPr lang="en-US" u="sng" dirty="0">
                <a:hlinkClick r:id="rId2"/>
              </a:rPr>
              <a:t>https://www.grandehospital.com/</a:t>
            </a:r>
            <a:endParaRPr lang="en-US" dirty="0"/>
          </a:p>
          <a:p>
            <a:pPr lvl="0"/>
            <a:r>
              <a:rPr lang="en-US" u="sng" dirty="0">
                <a:hlinkClick r:id="rId3"/>
              </a:rPr>
              <a:t>https://www.udemy.com/c-for-technical-interview/</a:t>
            </a:r>
            <a:endParaRPr lang="en-US" dirty="0"/>
          </a:p>
          <a:p>
            <a:pPr lvl="0"/>
            <a:r>
              <a:rPr lang="en-US" dirty="0" err="1"/>
              <a:t>Balguruswamy</a:t>
            </a:r>
            <a:r>
              <a:rPr lang="en-US" dirty="0"/>
              <a:t>, "</a:t>
            </a:r>
            <a:r>
              <a:rPr lang="en-US" i="1" dirty="0"/>
              <a:t>Programming in C</a:t>
            </a:r>
            <a:r>
              <a:rPr lang="en-US" dirty="0"/>
              <a:t>", Tata McGraw-Hill Publishing,1992</a:t>
            </a:r>
          </a:p>
          <a:p>
            <a:pPr lvl="0"/>
            <a:r>
              <a:rPr lang="en-US" dirty="0"/>
              <a:t>Ram </a:t>
            </a:r>
            <a:r>
              <a:rPr lang="en-US" dirty="0" err="1"/>
              <a:t>Datta</a:t>
            </a:r>
            <a:r>
              <a:rPr lang="en-US" dirty="0"/>
              <a:t> Bhatta, "</a:t>
            </a:r>
            <a:r>
              <a:rPr lang="en-US" i="1" dirty="0"/>
              <a:t>A Textbook of C Programming</a:t>
            </a:r>
            <a:r>
              <a:rPr lang="en-US" dirty="0"/>
              <a:t>", (Reprint 2013), </a:t>
            </a:r>
            <a:r>
              <a:rPr lang="en-US" dirty="0" err="1"/>
              <a:t>Shangrila</a:t>
            </a:r>
            <a:r>
              <a:rPr lang="en-US" dirty="0"/>
              <a:t> Printing Services.</a:t>
            </a:r>
          </a:p>
          <a:p>
            <a:pPr marL="0" indent="0">
              <a:buNone/>
            </a:pPr>
            <a:endParaRPr lang="en-US" dirty="0"/>
          </a:p>
        </p:txBody>
      </p:sp>
    </p:spTree>
    <p:extLst>
      <p:ext uri="{BB962C8B-B14F-4D97-AF65-F5344CB8AC3E}">
        <p14:creationId xmlns:p14="http://schemas.microsoft.com/office/powerpoint/2010/main" val="4157302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63144" y="2222500"/>
            <a:ext cx="6465712" cy="3636963"/>
          </a:xfrm>
        </p:spPr>
      </p:pic>
    </p:spTree>
    <p:extLst>
      <p:ext uri="{BB962C8B-B14F-4D97-AF65-F5344CB8AC3E}">
        <p14:creationId xmlns:p14="http://schemas.microsoft.com/office/powerpoint/2010/main" val="3561686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441" y="293421"/>
            <a:ext cx="10572000" cy="2971051"/>
          </a:xfrm>
        </p:spPr>
        <p:txBody>
          <a:bodyPr>
            <a:normAutofit/>
          </a:bodyPr>
          <a:lstStyle/>
          <a:p>
            <a:r>
              <a:rPr lang="en-US" sz="4900" b="1" dirty="0" smtClean="0">
                <a:latin typeface="Times New Roman" panose="02020603050405020304" pitchFamily="18" charset="0"/>
                <a:cs typeface="Times New Roman" panose="02020603050405020304" pitchFamily="18" charset="0"/>
              </a:rPr>
              <a:t>2.Project Introduction</a:t>
            </a:r>
            <a:br>
              <a:rPr lang="en-US" sz="4900" b="1" dirty="0" smtClean="0">
                <a:latin typeface="Times New Roman" panose="02020603050405020304" pitchFamily="18" charset="0"/>
                <a:cs typeface="Times New Roman" panose="02020603050405020304" pitchFamily="18" charset="0"/>
              </a:rPr>
            </a:br>
            <a:r>
              <a:rPr lang="en-US" dirty="0">
                <a:latin typeface="Bold"/>
              </a:rPr>
              <a:t/>
            </a:r>
            <a:br>
              <a:rPr lang="en-US" dirty="0">
                <a:latin typeface="Bold"/>
              </a:rPr>
            </a:br>
            <a:endParaRPr lang="en-US" dirty="0">
              <a:latin typeface="Bold"/>
            </a:endParaRPr>
          </a:p>
        </p:txBody>
      </p:sp>
      <p:sp>
        <p:nvSpPr>
          <p:cNvPr id="3" name="Subtitle 2"/>
          <p:cNvSpPr>
            <a:spLocks noGrp="1"/>
          </p:cNvSpPr>
          <p:nvPr>
            <p:ph type="subTitle" idx="1"/>
          </p:nvPr>
        </p:nvSpPr>
        <p:spPr>
          <a:xfrm>
            <a:off x="1071154" y="2286000"/>
            <a:ext cx="10241280" cy="4101737"/>
          </a:xfrm>
        </p:spPr>
        <p:txBody>
          <a:bodyPr>
            <a:normAutofit/>
          </a:bodyPr>
          <a:lstStyle/>
          <a:p>
            <a:pPr algn="just"/>
            <a:r>
              <a:rPr lang="en-US" sz="2200" cap="none" dirty="0" smtClean="0">
                <a:latin typeface="Times New Roman" panose="02020603050405020304" pitchFamily="18" charset="0"/>
                <a:cs typeface="Times New Roman" panose="02020603050405020304" pitchFamily="18" charset="0"/>
              </a:rPr>
              <a:t>The name of our project is “A HOSPITAL”. The main concept of this project is take appointment, cancel appointment and changed the information of patient’s that has been store by admin/doctor. Its also contains many other elements like information of appointed doctors, information about doctors and report of patient’s in a systematic way. And we can easily check our reports that has been store and updated by admin/doctor.</a:t>
            </a:r>
          </a:p>
          <a:p>
            <a:pPr algn="just"/>
            <a:r>
              <a:rPr lang="en-US" sz="2200" cap="none" dirty="0" smtClean="0">
                <a:latin typeface="Times New Roman" panose="02020603050405020304" pitchFamily="18" charset="0"/>
                <a:cs typeface="Times New Roman" panose="02020603050405020304" pitchFamily="18" charset="0"/>
              </a:rPr>
              <a:t> </a:t>
            </a:r>
          </a:p>
          <a:p>
            <a:endParaRPr lang="en-US" sz="2200" cap="none" dirty="0"/>
          </a:p>
        </p:txBody>
      </p:sp>
    </p:spTree>
    <p:extLst>
      <p:ext uri="{BB962C8B-B14F-4D97-AF65-F5344CB8AC3E}">
        <p14:creationId xmlns:p14="http://schemas.microsoft.com/office/powerpoint/2010/main" val="385056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47" y="-1262655"/>
            <a:ext cx="10572000" cy="2971051"/>
          </a:xfrm>
        </p:spPr>
        <p:txBody>
          <a:bodyPr/>
          <a:lstStyle/>
          <a:p>
            <a:r>
              <a:rPr lang="en-US" sz="4400" b="1" dirty="0" smtClean="0">
                <a:latin typeface="Times New Roman" panose="02020603050405020304" pitchFamily="18" charset="0"/>
                <a:cs typeface="Times New Roman" panose="02020603050405020304" pitchFamily="18" charset="0"/>
              </a:rPr>
              <a:t>2.1Objectives of project</a:t>
            </a:r>
            <a:r>
              <a:rPr lang="en-US" b="1" dirty="0" smtClean="0">
                <a:latin typeface="Bold"/>
              </a:rPr>
              <a:t/>
            </a:r>
            <a:br>
              <a:rPr lang="en-US" b="1" dirty="0" smtClean="0">
                <a:latin typeface="Bold"/>
              </a:rPr>
            </a:br>
            <a:endParaRPr lang="en-US" b="1" dirty="0">
              <a:latin typeface="Bold"/>
            </a:endParaRPr>
          </a:p>
        </p:txBody>
      </p:sp>
      <p:sp>
        <p:nvSpPr>
          <p:cNvPr id="3" name="Subtitle 2"/>
          <p:cNvSpPr>
            <a:spLocks noGrp="1"/>
          </p:cNvSpPr>
          <p:nvPr>
            <p:ph type="subTitle" idx="1"/>
          </p:nvPr>
        </p:nvSpPr>
        <p:spPr>
          <a:xfrm>
            <a:off x="1383323" y="1381537"/>
            <a:ext cx="9144000" cy="3526971"/>
          </a:xfrm>
        </p:spPr>
        <p:txBody>
          <a:bodyPr>
            <a:normAutofit/>
          </a:bodyPr>
          <a:lstStyle/>
          <a:p>
            <a:pPr lvl="0"/>
            <a:r>
              <a:rPr lang="en-US" sz="2200" dirty="0" smtClean="0">
                <a:latin typeface="Times New Roman" panose="02020603050405020304" pitchFamily="18" charset="0"/>
                <a:cs typeface="Times New Roman" panose="02020603050405020304" pitchFamily="18" charset="0"/>
              </a:rPr>
              <a:t>1.To </a:t>
            </a:r>
            <a:r>
              <a:rPr lang="en-US" sz="2200" dirty="0">
                <a:latin typeface="Times New Roman" panose="02020603050405020304" pitchFamily="18" charset="0"/>
                <a:cs typeface="Times New Roman" panose="02020603050405020304" pitchFamily="18" charset="0"/>
              </a:rPr>
              <a:t>provide information of the hospital, doctor and its </a:t>
            </a:r>
            <a:r>
              <a:rPr lang="en-US" sz="2200" dirty="0" smtClean="0">
                <a:latin typeface="Times New Roman" panose="02020603050405020304" pitchFamily="18" charset="0"/>
                <a:cs typeface="Times New Roman" panose="02020603050405020304" pitchFamily="18" charset="0"/>
              </a:rPr>
              <a:t>service</a:t>
            </a:r>
          </a:p>
          <a:p>
            <a:pPr lvl="0"/>
            <a:r>
              <a:rPr lang="en-US" sz="2200" dirty="0" smtClean="0">
                <a:latin typeface="Times New Roman" panose="02020603050405020304" pitchFamily="18" charset="0"/>
                <a:cs typeface="Times New Roman" panose="02020603050405020304" pitchFamily="18" charset="0"/>
              </a:rPr>
              <a:t>2.To </a:t>
            </a:r>
            <a:r>
              <a:rPr lang="en-US" sz="2200" dirty="0">
                <a:latin typeface="Times New Roman" panose="02020603050405020304" pitchFamily="18" charset="0"/>
                <a:cs typeface="Times New Roman" panose="02020603050405020304" pitchFamily="18" charset="0"/>
              </a:rPr>
              <a:t>make Easy for the </a:t>
            </a:r>
            <a:r>
              <a:rPr lang="en-US" sz="2200" dirty="0" smtClean="0">
                <a:latin typeface="Times New Roman" panose="02020603050405020304" pitchFamily="18" charset="0"/>
                <a:cs typeface="Times New Roman" panose="02020603050405020304" pitchFamily="18" charset="0"/>
              </a:rPr>
              <a:t>appointment</a:t>
            </a:r>
            <a:endParaRPr lang="en-US" sz="2200" dirty="0">
              <a:latin typeface="Times New Roman" panose="02020603050405020304" pitchFamily="18" charset="0"/>
              <a:cs typeface="Times New Roman" panose="02020603050405020304" pitchFamily="18" charset="0"/>
            </a:endParaRPr>
          </a:p>
          <a:p>
            <a:pPr lvl="0"/>
            <a:r>
              <a:rPr lang="en-US" sz="2200" dirty="0" smtClean="0">
                <a:latin typeface="Times New Roman" panose="02020603050405020304" pitchFamily="18" charset="0"/>
                <a:cs typeface="Times New Roman" panose="02020603050405020304" pitchFamily="18" charset="0"/>
              </a:rPr>
              <a:t>3.Easy </a:t>
            </a:r>
            <a:r>
              <a:rPr lang="en-US" sz="2200" dirty="0">
                <a:latin typeface="Times New Roman" panose="02020603050405020304" pitchFamily="18" charset="0"/>
                <a:cs typeface="Times New Roman" panose="02020603050405020304" pitchFamily="18" charset="0"/>
              </a:rPr>
              <a:t>to view the report </a:t>
            </a:r>
          </a:p>
          <a:p>
            <a:pPr marL="457200" indent="-457200" algn="just">
              <a:buFont typeface="+mj-lt"/>
              <a:buAutoNum type="arabicPeriod"/>
            </a:pPr>
            <a:endParaRPr lang="en-US" dirty="0"/>
          </a:p>
        </p:txBody>
      </p:sp>
    </p:spTree>
    <p:extLst>
      <p:ext uri="{BB962C8B-B14F-4D97-AF65-F5344CB8AC3E}">
        <p14:creationId xmlns:p14="http://schemas.microsoft.com/office/powerpoint/2010/main" val="1441056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2.2 Project feature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2969" y="1972157"/>
            <a:ext cx="10515600" cy="5003074"/>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1. Doctor appointment</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 Take </a:t>
            </a:r>
            <a:r>
              <a:rPr lang="en-US" sz="2200" dirty="0" smtClean="0">
                <a:latin typeface="Times New Roman" panose="02020603050405020304" pitchFamily="18" charset="0"/>
                <a:cs typeface="Times New Roman" panose="02020603050405020304" pitchFamily="18" charset="0"/>
              </a:rPr>
              <a:t>appointment</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ii. Cancel appointment</a:t>
            </a:r>
          </a:p>
          <a:p>
            <a:pPr marL="0" indent="0">
              <a:buNone/>
            </a:pPr>
            <a:r>
              <a:rPr lang="en-US" sz="2200" dirty="0" smtClean="0">
                <a:latin typeface="Times New Roman" panose="02020603050405020304" pitchFamily="18" charset="0"/>
                <a:cs typeface="Times New Roman" panose="02020603050405020304" pitchFamily="18" charset="0"/>
              </a:rPr>
              <a:t>2. Store patient’s information</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 Modify patient’s information</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ii. Delete patient’s information</a:t>
            </a:r>
          </a:p>
          <a:p>
            <a:pPr marL="0" indent="0">
              <a:buNone/>
            </a:pPr>
            <a:r>
              <a:rPr lang="en-US" sz="2200" dirty="0" smtClean="0">
                <a:latin typeface="Times New Roman" panose="02020603050405020304" pitchFamily="18" charset="0"/>
                <a:cs typeface="Times New Roman" panose="02020603050405020304" pitchFamily="18" charset="0"/>
              </a:rPr>
              <a:t>3. Allows to add doctor’s information</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 Search for specific doctors</a:t>
            </a:r>
          </a:p>
          <a:p>
            <a:pPr marL="0" indent="0">
              <a:buNone/>
            </a:pPr>
            <a:r>
              <a:rPr lang="en-US" sz="2200" dirty="0" smtClean="0">
                <a:latin typeface="Times New Roman" panose="02020603050405020304" pitchFamily="18" charset="0"/>
                <a:cs typeface="Times New Roman" panose="02020603050405020304" pitchFamily="18" charset="0"/>
              </a:rPr>
              <a:t>4. Login system</a:t>
            </a:r>
          </a:p>
          <a:p>
            <a:pPr marL="0" indent="0">
              <a:buNone/>
            </a:pPr>
            <a:r>
              <a:rPr lang="en-US" sz="2200" dirty="0" smtClean="0">
                <a:latin typeface="Times New Roman" panose="02020603050405020304" pitchFamily="18" charset="0"/>
                <a:cs typeface="Times New Roman" panose="02020603050405020304" pitchFamily="18" charset="0"/>
              </a:rPr>
              <a:t>5. Provides facility for viewing doctor’s information</a:t>
            </a:r>
          </a:p>
        </p:txBody>
      </p:sp>
    </p:spTree>
    <p:extLst>
      <p:ext uri="{BB962C8B-B14F-4D97-AF65-F5344CB8AC3E}">
        <p14:creationId xmlns:p14="http://schemas.microsoft.com/office/powerpoint/2010/main" val="1961325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3.Project specification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107" y="2262778"/>
            <a:ext cx="10696303" cy="5290456"/>
          </a:xfrm>
        </p:spPr>
        <p:txBody>
          <a:bodyPr>
            <a:normAutofit/>
          </a:bodyPr>
          <a:lstStyle/>
          <a:p>
            <a:pPr marL="0" indent="0">
              <a:buNone/>
            </a:pPr>
            <a:r>
              <a:rPr lang="en-US" sz="2600" b="1" dirty="0" smtClean="0">
                <a:latin typeface="Times New Roman" panose="02020603050405020304" pitchFamily="18" charset="0"/>
                <a:cs typeface="Times New Roman" panose="02020603050405020304" pitchFamily="18" charset="0"/>
              </a:rPr>
              <a:t>3.1 Functional requirement </a:t>
            </a:r>
          </a:p>
          <a:p>
            <a:pPr marL="0" indent="0">
              <a:buNone/>
            </a:pPr>
            <a:r>
              <a:rPr lang="en-US" sz="2600" b="1" dirty="0" smtClean="0">
                <a:latin typeface="Times New Roman" panose="02020603050405020304" pitchFamily="18" charset="0"/>
                <a:cs typeface="Times New Roman" panose="02020603050405020304" pitchFamily="18" charset="0"/>
              </a:rPr>
              <a:t>                             3.1.1 </a:t>
            </a:r>
            <a:r>
              <a:rPr lang="en-US" sz="2600" b="1" dirty="0">
                <a:latin typeface="Times New Roman" panose="02020603050405020304" pitchFamily="18" charset="0"/>
                <a:cs typeface="Times New Roman" panose="02020603050405020304" pitchFamily="18" charset="0"/>
              </a:rPr>
              <a:t>Administration module</a:t>
            </a:r>
            <a:r>
              <a:rPr lang="en-US" b="1"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This module enables the user to insert, update, view, search and delete the patient's, doctor's information.</a:t>
            </a:r>
          </a:p>
          <a:p>
            <a:pPr marL="0" indent="0">
              <a:buNone/>
            </a:pPr>
            <a:r>
              <a:rPr lang="en-US" sz="2600" b="1" dirty="0" smtClean="0">
                <a:latin typeface="Times New Roman" panose="02020603050405020304" pitchFamily="18" charset="0"/>
                <a:cs typeface="Times New Roman" panose="02020603050405020304" pitchFamily="18" charset="0"/>
              </a:rPr>
              <a:t>                               3.1.2 </a:t>
            </a:r>
            <a:r>
              <a:rPr lang="en-US" sz="2600" b="1" dirty="0">
                <a:latin typeface="Times New Roman" panose="02020603050405020304" pitchFamily="18" charset="0"/>
                <a:cs typeface="Times New Roman" panose="02020603050405020304" pitchFamily="18" charset="0"/>
              </a:rPr>
              <a:t>Doctors module </a:t>
            </a:r>
            <a:endParaRPr lang="en-US" sz="26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It includes the information related information to the doctor as mentioned below:</a:t>
            </a:r>
          </a:p>
          <a:p>
            <a:r>
              <a:rPr lang="en-US" b="1" dirty="0">
                <a:latin typeface="Times New Roman" panose="02020603050405020304" pitchFamily="18" charset="0"/>
                <a:cs typeface="Times New Roman" panose="02020603050405020304" pitchFamily="18" charset="0"/>
              </a:rPr>
              <a:t>Attribute of Doctor: </a:t>
            </a:r>
            <a:r>
              <a:rPr lang="en-US" dirty="0">
                <a:latin typeface="Times New Roman" panose="02020603050405020304" pitchFamily="18" charset="0"/>
                <a:cs typeface="Times New Roman" panose="02020603050405020304" pitchFamily="18" charset="0"/>
              </a:rPr>
              <a:t> Name, Department, Telephone number, available time </a:t>
            </a:r>
          </a:p>
          <a:p>
            <a:pPr marL="0" indent="0">
              <a:buNone/>
            </a:pPr>
            <a:r>
              <a:rPr lang="en-US" sz="2600" b="1" dirty="0" smtClean="0">
                <a:latin typeface="Times New Roman" panose="02020603050405020304" pitchFamily="18" charset="0"/>
                <a:cs typeface="Times New Roman" panose="02020603050405020304" pitchFamily="18" charset="0"/>
              </a:rPr>
              <a:t>                                3.1.3 </a:t>
            </a:r>
            <a:r>
              <a:rPr lang="en-US" sz="2600" b="1" dirty="0">
                <a:latin typeface="Times New Roman" panose="02020603050405020304" pitchFamily="18" charset="0"/>
                <a:cs typeface="Times New Roman" panose="02020603050405020304" pitchFamily="18" charset="0"/>
              </a:rPr>
              <a:t>Patient </a:t>
            </a:r>
            <a:r>
              <a:rPr lang="en-US" sz="2600" b="1" dirty="0" smtClean="0">
                <a:latin typeface="Times New Roman" panose="02020603050405020304" pitchFamily="18" charset="0"/>
                <a:cs typeface="Times New Roman" panose="02020603050405020304" pitchFamily="18" charset="0"/>
              </a:rPr>
              <a:t>Module</a:t>
            </a:r>
            <a:endParaRPr lang="en-US" b="1"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includes the information related to the patient as mentioned below:</a:t>
            </a:r>
          </a:p>
          <a:p>
            <a:r>
              <a:rPr lang="en-US" b="1" dirty="0">
                <a:latin typeface="Times New Roman" panose="02020603050405020304" pitchFamily="18" charset="0"/>
                <a:cs typeface="Times New Roman" panose="02020603050405020304" pitchFamily="18" charset="0"/>
              </a:rPr>
              <a:t>Data Members</a:t>
            </a:r>
            <a:r>
              <a:rPr lang="en-US" dirty="0">
                <a:latin typeface="Times New Roman" panose="02020603050405020304" pitchFamily="18" charset="0"/>
                <a:cs typeface="Times New Roman" panose="02020603050405020304" pitchFamily="18" charset="0"/>
              </a:rPr>
              <a:t>: Name, Patient ID,  </a:t>
            </a:r>
            <a:r>
              <a:rPr lang="en-US" dirty="0" smtClean="0">
                <a:latin typeface="Times New Roman" panose="02020603050405020304" pitchFamily="18" charset="0"/>
                <a:cs typeface="Times New Roman" panose="02020603050405020304" pitchFamily="18" charset="0"/>
              </a:rPr>
              <a:t>DOB,</a:t>
            </a:r>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798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6157"/>
            <a:ext cx="9144000" cy="484368"/>
          </a:xfrm>
        </p:spPr>
        <p:txBody>
          <a:bodyPr>
            <a:normAutofit fontScale="90000"/>
          </a:bodyPr>
          <a:lstStyle/>
          <a:p>
            <a:r>
              <a:rPr lang="en-US" sz="4000" b="1" dirty="0" smtClean="0">
                <a:latin typeface="Bold"/>
              </a:rPr>
              <a:t>3. Team structure and roles</a:t>
            </a:r>
            <a:endParaRPr lang="en-US" sz="4000" b="1" dirty="0">
              <a:latin typeface="Bold"/>
            </a:endParaRPr>
          </a:p>
        </p:txBody>
      </p:sp>
      <p:sp>
        <p:nvSpPr>
          <p:cNvPr id="7" name="Rectangle 1"/>
          <p:cNvSpPr>
            <a:spLocks noGrp="1" noChangeArrowheads="1"/>
          </p:cNvSpPr>
          <p:nvPr>
            <p:ph type="subTitle" idx="1"/>
          </p:nvPr>
        </p:nvSpPr>
        <p:spPr bwMode="auto">
          <a:xfrm>
            <a:off x="-3679988" y="1489165"/>
            <a:ext cx="18720013"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83010864"/>
              </p:ext>
            </p:extLst>
          </p:nvPr>
        </p:nvGraphicFramePr>
        <p:xfrm>
          <a:off x="562708" y="1598580"/>
          <a:ext cx="9973235" cy="4454434"/>
        </p:xfrm>
        <a:graphic>
          <a:graphicData uri="http://schemas.openxmlformats.org/drawingml/2006/table">
            <a:tbl>
              <a:tblPr firstRow="1" firstCol="1" bandRow="1">
                <a:tableStyleId>{5C22544A-7EE6-4342-B048-85BDC9FD1C3A}</a:tableStyleId>
              </a:tblPr>
              <a:tblGrid>
                <a:gridCol w="2729942">
                  <a:extLst>
                    <a:ext uri="{9D8B030D-6E8A-4147-A177-3AD203B41FA5}">
                      <a16:colId xmlns:a16="http://schemas.microsoft.com/office/drawing/2014/main" xmlns="" val="2981907561"/>
                    </a:ext>
                  </a:extLst>
                </a:gridCol>
                <a:gridCol w="2587962">
                  <a:extLst>
                    <a:ext uri="{9D8B030D-6E8A-4147-A177-3AD203B41FA5}">
                      <a16:colId xmlns:a16="http://schemas.microsoft.com/office/drawing/2014/main" xmlns="" val="2466122422"/>
                    </a:ext>
                  </a:extLst>
                </a:gridCol>
                <a:gridCol w="4655331">
                  <a:extLst>
                    <a:ext uri="{9D8B030D-6E8A-4147-A177-3AD203B41FA5}">
                      <a16:colId xmlns:a16="http://schemas.microsoft.com/office/drawing/2014/main" xmlns="" val="1418062051"/>
                    </a:ext>
                  </a:extLst>
                </a:gridCol>
              </a:tblGrid>
              <a:tr h="1081864">
                <a:tc>
                  <a:txBody>
                    <a:bodyPr/>
                    <a:lstStyle/>
                    <a:p>
                      <a:pPr marL="0" marR="0" algn="just">
                        <a:lnSpc>
                          <a:spcPct val="115000"/>
                        </a:lnSpc>
                        <a:spcBef>
                          <a:spcPts val="0"/>
                        </a:spcBef>
                        <a:spcAft>
                          <a:spcPts val="1000"/>
                        </a:spcAft>
                      </a:pPr>
                      <a:r>
                        <a:rPr lang="en-US" sz="1200" dirty="0">
                          <a:effectLst/>
                        </a:rPr>
                        <a:t>Members Name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200">
                          <a:effectLst/>
                        </a:rPr>
                        <a:t>Symbol Number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200" dirty="0">
                          <a:effectLst/>
                        </a:rPr>
                        <a:t>Task Performed</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695303179"/>
                  </a:ext>
                </a:extLst>
              </a:tr>
              <a:tr h="1145353">
                <a:tc>
                  <a:txBody>
                    <a:bodyPr/>
                    <a:lstStyle/>
                    <a:p>
                      <a:pPr marL="0" marR="0" algn="just">
                        <a:lnSpc>
                          <a:spcPct val="115000"/>
                        </a:lnSpc>
                        <a:spcBef>
                          <a:spcPts val="0"/>
                        </a:spcBef>
                        <a:spcAft>
                          <a:spcPts val="1000"/>
                        </a:spcAft>
                      </a:pPr>
                      <a:r>
                        <a:rPr lang="en-US" sz="1200">
                          <a:effectLst/>
                        </a:rPr>
                        <a:t>Anjit Pariyar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200" dirty="0">
                          <a:effectLst/>
                        </a:rPr>
                        <a:t> </a:t>
                      </a:r>
                      <a:r>
                        <a:rPr lang="en-US" sz="1200" dirty="0" smtClean="0">
                          <a:effectLst/>
                        </a:rPr>
                        <a:t>310520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200" dirty="0">
                          <a:effectLst/>
                        </a:rPr>
                        <a:t> Coding and Documentation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739809"/>
                  </a:ext>
                </a:extLst>
              </a:tr>
              <a:tr h="1081864">
                <a:tc>
                  <a:txBody>
                    <a:bodyPr/>
                    <a:lstStyle/>
                    <a:p>
                      <a:pPr marL="0" marR="0" algn="just">
                        <a:lnSpc>
                          <a:spcPct val="115000"/>
                        </a:lnSpc>
                        <a:spcBef>
                          <a:spcPts val="0"/>
                        </a:spcBef>
                        <a:spcAft>
                          <a:spcPts val="1000"/>
                        </a:spcAft>
                      </a:pPr>
                      <a:r>
                        <a:rPr lang="en-US" sz="1200">
                          <a:effectLst/>
                        </a:rPr>
                        <a:t>Anubhav Khadka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200" dirty="0">
                          <a:effectLst/>
                        </a:rPr>
                        <a:t> </a:t>
                      </a:r>
                      <a:r>
                        <a:rPr lang="en-US" sz="1200" dirty="0" smtClean="0">
                          <a:effectLst/>
                        </a:rPr>
                        <a:t>310521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200" dirty="0">
                          <a:effectLst/>
                        </a:rPr>
                        <a:t> Coding and Documentation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78531782"/>
                  </a:ext>
                </a:extLst>
              </a:tr>
              <a:tr h="1145353">
                <a:tc>
                  <a:txBody>
                    <a:bodyPr/>
                    <a:lstStyle/>
                    <a:p>
                      <a:pPr marL="0" marR="0" algn="just">
                        <a:lnSpc>
                          <a:spcPct val="115000"/>
                        </a:lnSpc>
                        <a:spcBef>
                          <a:spcPts val="0"/>
                        </a:spcBef>
                        <a:spcAft>
                          <a:spcPts val="1000"/>
                        </a:spcAft>
                      </a:pPr>
                      <a:r>
                        <a:rPr lang="en-US" sz="1200">
                          <a:effectLst/>
                        </a:rPr>
                        <a:t>Chanda Shrestha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200" dirty="0">
                          <a:effectLst/>
                        </a:rPr>
                        <a:t> </a:t>
                      </a:r>
                      <a:r>
                        <a:rPr lang="en-US" sz="1200" dirty="0" smtClean="0">
                          <a:effectLst/>
                        </a:rPr>
                        <a:t>310597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200" dirty="0">
                          <a:effectLst/>
                        </a:rPr>
                        <a:t>Coding and Documentation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87885106"/>
                  </a:ext>
                </a:extLst>
              </a:tr>
            </a:tbl>
          </a:graphicData>
        </a:graphic>
      </p:graphicFrame>
    </p:spTree>
    <p:extLst>
      <p:ext uri="{BB962C8B-B14F-4D97-AF65-F5344CB8AC3E}">
        <p14:creationId xmlns:p14="http://schemas.microsoft.com/office/powerpoint/2010/main" val="485231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230" y="203201"/>
            <a:ext cx="10515600" cy="1133229"/>
          </a:xfrm>
        </p:spPr>
        <p:txBody>
          <a:bodyPr>
            <a:normAutofit/>
          </a:bodyPr>
          <a:lstStyle/>
          <a:p>
            <a:pPr lvl="1"/>
            <a:r>
              <a:rPr lang="en-US" sz="2000" b="1" dirty="0"/>
              <a:t> </a:t>
            </a:r>
            <a:r>
              <a:rPr lang="en-US" sz="2400" b="1" dirty="0" smtClean="0"/>
              <a:t>3.1 </a:t>
            </a:r>
            <a:r>
              <a:rPr lang="en-US" sz="2400" b="1" dirty="0" smtClean="0">
                <a:latin typeface="Times New Roman" panose="02020603050405020304" pitchFamily="18" charset="0"/>
                <a:cs typeface="Times New Roman" panose="02020603050405020304" pitchFamily="18" charset="0"/>
              </a:rPr>
              <a:t>Implementation</a:t>
            </a:r>
            <a:r>
              <a:rPr lang="en-US" sz="5400" b="1" dirty="0">
                <a:latin typeface="Bold"/>
              </a:rPr>
              <a:t/>
            </a:r>
            <a:br>
              <a:rPr lang="en-US" sz="5400" b="1" dirty="0">
                <a:latin typeface="Bold"/>
              </a:rPr>
            </a:br>
            <a:r>
              <a:rPr lang="en-US" sz="2200" b="1" dirty="0" smtClean="0">
                <a:latin typeface="Times New Roman" panose="02020603050405020304" pitchFamily="18" charset="0"/>
                <a:cs typeface="Times New Roman" panose="02020603050405020304" pitchFamily="18" charset="0"/>
              </a:rPr>
              <a:t>3.1.1</a:t>
            </a:r>
            <a:r>
              <a:rPr lang="en-US" sz="2400" b="1" dirty="0" smtClean="0">
                <a:latin typeface="Times New Roman" panose="02020603050405020304" pitchFamily="18" charset="0"/>
                <a:cs typeface="Times New Roman" panose="02020603050405020304" pitchFamily="18" charset="0"/>
              </a:rPr>
              <a:t>Library functions</a:t>
            </a:r>
            <a:endParaRPr lang="en-US" sz="2400"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13094402"/>
              </p:ext>
            </p:extLst>
          </p:nvPr>
        </p:nvGraphicFramePr>
        <p:xfrm>
          <a:off x="437321" y="1490870"/>
          <a:ext cx="11449880" cy="5164372"/>
        </p:xfrm>
        <a:graphic>
          <a:graphicData uri="http://schemas.openxmlformats.org/drawingml/2006/table">
            <a:tbl>
              <a:tblPr firstRow="1" firstCol="1" bandRow="1">
                <a:tableStyleId>{5C22544A-7EE6-4342-B048-85BDC9FD1C3A}</a:tableStyleId>
              </a:tblPr>
              <a:tblGrid>
                <a:gridCol w="5724940"/>
                <a:gridCol w="5724940"/>
              </a:tblGrid>
              <a:tr h="345180">
                <a:tc>
                  <a:txBody>
                    <a:bodyPr/>
                    <a:lstStyle/>
                    <a:p>
                      <a:pPr marL="0" marR="0" algn="just">
                        <a:lnSpc>
                          <a:spcPct val="150000"/>
                        </a:lnSpc>
                        <a:spcBef>
                          <a:spcPts val="0"/>
                        </a:spcBef>
                        <a:spcAft>
                          <a:spcPts val="1000"/>
                        </a:spcAft>
                      </a:pPr>
                      <a:r>
                        <a:rPr lang="en-US" sz="700" dirty="0">
                          <a:effectLst/>
                        </a:rPr>
                        <a:t>Name of library function</a:t>
                      </a:r>
                      <a:endParaRPr lang="en-US" sz="7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277" marR="42277" marT="0" marB="0"/>
                </a:tc>
                <a:tc>
                  <a:txBody>
                    <a:bodyPr/>
                    <a:lstStyle/>
                    <a:p>
                      <a:pPr marL="0" marR="0" algn="just">
                        <a:lnSpc>
                          <a:spcPct val="150000"/>
                        </a:lnSpc>
                        <a:spcBef>
                          <a:spcPts val="0"/>
                        </a:spcBef>
                        <a:spcAft>
                          <a:spcPts val="1000"/>
                        </a:spcAft>
                      </a:pPr>
                      <a:r>
                        <a:rPr lang="en-US" sz="700">
                          <a:effectLst/>
                        </a:rPr>
                        <a:t>Description</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277" marR="42277" marT="0" marB="0"/>
                </a:tc>
              </a:tr>
              <a:tr h="799864">
                <a:tc>
                  <a:txBody>
                    <a:bodyPr/>
                    <a:lstStyle/>
                    <a:p>
                      <a:pPr marL="0" marR="0" algn="just">
                        <a:lnSpc>
                          <a:spcPct val="150000"/>
                        </a:lnSpc>
                        <a:spcBef>
                          <a:spcPts val="0"/>
                        </a:spcBef>
                        <a:spcAft>
                          <a:spcPts val="1000"/>
                        </a:spcAft>
                      </a:pPr>
                      <a:r>
                        <a:rPr lang="en-US" sz="700">
                          <a:effectLst/>
                        </a:rPr>
                        <a:t>stdio.h()</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277" marR="42277" marT="0" marB="0"/>
                </a:tc>
                <a:tc>
                  <a:txBody>
                    <a:bodyPr/>
                    <a:lstStyle/>
                    <a:p>
                      <a:pPr marL="0" marR="0" algn="just">
                        <a:lnSpc>
                          <a:spcPct val="150000"/>
                        </a:lnSpc>
                        <a:spcBef>
                          <a:spcPts val="0"/>
                        </a:spcBef>
                        <a:spcAft>
                          <a:spcPts val="1000"/>
                        </a:spcAft>
                      </a:pPr>
                      <a:r>
                        <a:rPr lang="en-US" sz="700">
                          <a:effectLst/>
                        </a:rPr>
                        <a:t>This is standard input/output header file in which Input/Output functions are declared like printf, scanf</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277" marR="42277" marT="0" marB="0"/>
                </a:tc>
              </a:tr>
              <a:tr h="1071673">
                <a:tc>
                  <a:txBody>
                    <a:bodyPr/>
                    <a:lstStyle/>
                    <a:p>
                      <a:pPr marL="0" marR="0" algn="just">
                        <a:lnSpc>
                          <a:spcPct val="150000"/>
                        </a:lnSpc>
                        <a:spcBef>
                          <a:spcPts val="0"/>
                        </a:spcBef>
                        <a:spcAft>
                          <a:spcPts val="1000"/>
                        </a:spcAft>
                      </a:pPr>
                      <a:r>
                        <a:rPr lang="en-US" sz="700">
                          <a:effectLst/>
                        </a:rPr>
                        <a:t>conio.h()</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277" marR="42277" marT="0" marB="0"/>
                </a:tc>
                <a:tc>
                  <a:txBody>
                    <a:bodyPr/>
                    <a:lstStyle/>
                    <a:p>
                      <a:pPr marL="0" marR="0" algn="just">
                        <a:lnSpc>
                          <a:spcPct val="150000"/>
                        </a:lnSpc>
                        <a:spcBef>
                          <a:spcPts val="0"/>
                        </a:spcBef>
                        <a:spcAft>
                          <a:spcPts val="1000"/>
                        </a:spcAft>
                      </a:pPr>
                      <a:r>
                        <a:rPr lang="en-US" sz="700">
                          <a:effectLst/>
                        </a:rPr>
                        <a:t>This is console input/output header file which performs console input output and includes built in function</a:t>
                      </a:r>
                    </a:p>
                    <a:p>
                      <a:pPr marL="0" marR="0" algn="just">
                        <a:lnSpc>
                          <a:spcPct val="150000"/>
                        </a:lnSpc>
                        <a:spcBef>
                          <a:spcPts val="0"/>
                        </a:spcBef>
                        <a:spcAft>
                          <a:spcPts val="1000"/>
                        </a:spcAft>
                      </a:pPr>
                      <a:r>
                        <a:rPr lang="en-US" sz="7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277" marR="42277" marT="0" marB="0"/>
                </a:tc>
              </a:tr>
              <a:tr h="1280115">
                <a:tc>
                  <a:txBody>
                    <a:bodyPr/>
                    <a:lstStyle/>
                    <a:p>
                      <a:pPr marL="0" marR="0" algn="just">
                        <a:lnSpc>
                          <a:spcPct val="150000"/>
                        </a:lnSpc>
                        <a:spcBef>
                          <a:spcPts val="0"/>
                        </a:spcBef>
                        <a:spcAft>
                          <a:spcPts val="1000"/>
                        </a:spcAft>
                      </a:pPr>
                      <a:r>
                        <a:rPr lang="en-US" sz="700">
                          <a:effectLst/>
                        </a:rPr>
                        <a:t>String.h()</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277" marR="42277" marT="0" marB="0"/>
                </a:tc>
                <a:tc>
                  <a:txBody>
                    <a:bodyPr/>
                    <a:lstStyle/>
                    <a:p>
                      <a:pPr marL="0" marR="0" algn="just">
                        <a:lnSpc>
                          <a:spcPct val="150000"/>
                        </a:lnSpc>
                        <a:spcBef>
                          <a:spcPts val="0"/>
                        </a:spcBef>
                        <a:spcAft>
                          <a:spcPts val="1000"/>
                        </a:spcAft>
                      </a:pPr>
                      <a:r>
                        <a:rPr lang="en-US" sz="700">
                          <a:effectLst/>
                        </a:rPr>
                        <a:t>All string related functions are defined in this header file which defines one variable type &amp; various functions for manipulating array of characters &amp; is also used for string operations.</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277" marR="42277" marT="0" marB="0"/>
                </a:tc>
              </a:tr>
              <a:tr h="1103355">
                <a:tc>
                  <a:txBody>
                    <a:bodyPr/>
                    <a:lstStyle/>
                    <a:p>
                      <a:pPr marL="0" marR="0" algn="just">
                        <a:lnSpc>
                          <a:spcPct val="150000"/>
                        </a:lnSpc>
                        <a:spcBef>
                          <a:spcPts val="0"/>
                        </a:spcBef>
                        <a:spcAft>
                          <a:spcPts val="1000"/>
                        </a:spcAft>
                      </a:pPr>
                      <a:r>
                        <a:rPr lang="en-US" sz="700" dirty="0" err="1">
                          <a:effectLst/>
                        </a:rPr>
                        <a:t>Time.h</a:t>
                      </a:r>
                      <a:r>
                        <a:rPr lang="en-US" sz="700" dirty="0">
                          <a:effectLst/>
                        </a:rPr>
                        <a:t>()</a:t>
                      </a:r>
                      <a:endParaRPr lang="en-US" sz="7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277" marR="42277" marT="0" marB="0"/>
                </a:tc>
                <a:tc>
                  <a:txBody>
                    <a:bodyPr/>
                    <a:lstStyle/>
                    <a:p>
                      <a:pPr marL="0" marR="0" algn="just">
                        <a:lnSpc>
                          <a:spcPct val="150000"/>
                        </a:lnSpc>
                        <a:spcBef>
                          <a:spcPts val="0"/>
                        </a:spcBef>
                        <a:spcAft>
                          <a:spcPts val="1000"/>
                        </a:spcAft>
                      </a:pPr>
                      <a:r>
                        <a:rPr lang="en-US" sz="700" dirty="0">
                          <a:effectLst/>
                        </a:rPr>
                        <a:t>This header file contains time and clock related functions. Date and time operations are defined in this header file.</a:t>
                      </a:r>
                      <a:endParaRPr lang="en-US" sz="7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277" marR="42277" marT="0" marB="0"/>
                </a:tc>
              </a:tr>
              <a:tr h="564185">
                <a:tc>
                  <a:txBody>
                    <a:bodyPr/>
                    <a:lstStyle/>
                    <a:p>
                      <a:pPr marL="0" marR="0" algn="just">
                        <a:lnSpc>
                          <a:spcPct val="150000"/>
                        </a:lnSpc>
                        <a:spcBef>
                          <a:spcPts val="0"/>
                        </a:spcBef>
                        <a:spcAft>
                          <a:spcPts val="1000"/>
                        </a:spcAft>
                      </a:pPr>
                      <a:r>
                        <a:rPr lang="en-US" sz="700">
                          <a:effectLst/>
                        </a:rPr>
                        <a:t>Windows.h()</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277" marR="42277" marT="0" marB="0"/>
                </a:tc>
                <a:tc>
                  <a:txBody>
                    <a:bodyPr/>
                    <a:lstStyle/>
                    <a:p>
                      <a:pPr marL="0" marR="0" algn="just">
                        <a:lnSpc>
                          <a:spcPct val="150000"/>
                        </a:lnSpc>
                        <a:spcBef>
                          <a:spcPts val="0"/>
                        </a:spcBef>
                        <a:spcAft>
                          <a:spcPts val="1000"/>
                        </a:spcAft>
                      </a:pPr>
                      <a:r>
                        <a:rPr lang="en-US" sz="700" dirty="0">
                          <a:effectLst/>
                        </a:rPr>
                        <a:t>It declaration for the function of windows API</a:t>
                      </a:r>
                      <a:endParaRPr lang="en-US" sz="7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277" marR="42277" marT="0" marB="0"/>
                </a:tc>
              </a:tr>
            </a:tbl>
          </a:graphicData>
        </a:graphic>
      </p:graphicFrame>
      <p:sp>
        <p:nvSpPr>
          <p:cNvPr id="6" name="Rectangle 1"/>
          <p:cNvSpPr>
            <a:spLocks noChangeArrowheads="1"/>
          </p:cNvSpPr>
          <p:nvPr/>
        </p:nvSpPr>
        <p:spPr bwMode="auto">
          <a:xfrm>
            <a:off x="-15290079" y="-258418"/>
            <a:ext cx="4336269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6967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7063" y="150223"/>
            <a:ext cx="9144000" cy="698863"/>
          </a:xfrm>
        </p:spPr>
        <p:txBody>
          <a:bodyPr>
            <a:normAutofit/>
          </a:bodyPr>
          <a:lstStyle/>
          <a:p>
            <a:r>
              <a:rPr lang="en-US" sz="2800" b="1" dirty="0" smtClean="0">
                <a:latin typeface="Times New Roman" panose="02020603050405020304" pitchFamily="18" charset="0"/>
                <a:cs typeface="Times New Roman" panose="02020603050405020304" pitchFamily="18" charset="0"/>
              </a:rPr>
              <a:t>3.1.2 Gantt chart</a:t>
            </a: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84271" y="1082514"/>
            <a:ext cx="18020727" cy="4487091"/>
          </a:xfrm>
        </p:spPr>
        <p:txBody>
          <a:bodyPr/>
          <a:lstStyle/>
          <a:p>
            <a:pPr algn="just"/>
            <a:endParaRPr lang="en-US" dirty="0" smtClean="0">
              <a:latin typeface="Bold"/>
            </a:endParaRPr>
          </a:p>
          <a:p>
            <a:pPr algn="just"/>
            <a:endParaRPr lang="en-US" dirty="0">
              <a:latin typeface="Bold"/>
            </a:endParaRPr>
          </a:p>
        </p:txBody>
      </p:sp>
      <p:sp>
        <p:nvSpPr>
          <p:cNvPr id="4" name="Rectangle 2"/>
          <p:cNvSpPr>
            <a:spLocks noChangeArrowheads="1"/>
          </p:cNvSpPr>
          <p:nvPr/>
        </p:nvSpPr>
        <p:spPr bwMode="auto">
          <a:xfrm>
            <a:off x="-130629" y="3918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p:cNvSpPr>
            <a:spLocks noChangeArrowheads="1"/>
          </p:cNvSpPr>
          <p:nvPr/>
        </p:nvSpPr>
        <p:spPr bwMode="auto">
          <a:xfrm>
            <a:off x="-130629" y="8490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785216" y="63610"/>
            <a:ext cx="24027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952" y="978010"/>
            <a:ext cx="9849774" cy="56848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785216" y="6662848"/>
            <a:ext cx="240276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29748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2749</TotalTime>
  <Words>823</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Bold</vt:lpstr>
      <vt:lpstr>Calibri</vt:lpstr>
      <vt:lpstr>Calibri Light</vt:lpstr>
      <vt:lpstr>Century Gothic</vt:lpstr>
      <vt:lpstr>Times New Roman</vt:lpstr>
      <vt:lpstr>Wingdings 2</vt:lpstr>
      <vt:lpstr>Quotable</vt:lpstr>
      <vt:lpstr>PRESENTATION ON A HOSPITAL</vt:lpstr>
      <vt:lpstr>                        1.Background</vt:lpstr>
      <vt:lpstr>2.Project Introduction  </vt:lpstr>
      <vt:lpstr>2.1Objectives of project </vt:lpstr>
      <vt:lpstr>2.2 Project feature </vt:lpstr>
      <vt:lpstr>3.Project specification</vt:lpstr>
      <vt:lpstr>3. Team structure and roles</vt:lpstr>
      <vt:lpstr> 3.1 Implementation 3.1.1Library functions</vt:lpstr>
      <vt:lpstr>3.1.2 Gantt chart</vt:lpstr>
      <vt:lpstr>4. Software and development</vt:lpstr>
      <vt:lpstr>4.2 Algorithm </vt:lpstr>
      <vt:lpstr>4.3 Flowchart </vt:lpstr>
      <vt:lpstr>                          Testing </vt:lpstr>
      <vt:lpstr>PowerPoint Presentation</vt:lpstr>
      <vt:lpstr>PowerPoint Presentation</vt:lpstr>
      <vt:lpstr>PowerPoint Presentation</vt:lpstr>
      <vt:lpstr>PowerPoint Presentation</vt:lpstr>
      <vt:lpstr>5 Conclusion</vt:lpstr>
      <vt:lpstr>PowerPoint Presentation</vt:lpstr>
      <vt:lpstr>                  Reference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A HOSPITAL</dc:title>
  <dc:creator>97798</dc:creator>
  <cp:lastModifiedBy>anjit pariyar</cp:lastModifiedBy>
  <cp:revision>60</cp:revision>
  <dcterms:created xsi:type="dcterms:W3CDTF">2019-05-17T05:53:53Z</dcterms:created>
  <dcterms:modified xsi:type="dcterms:W3CDTF">2019-05-24T11:44:34Z</dcterms:modified>
</cp:coreProperties>
</file>