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4" r:id="rId2"/>
    <p:sldId id="267" r:id="rId3"/>
    <p:sldId id="268" r:id="rId4"/>
    <p:sldId id="257" r:id="rId5"/>
    <p:sldId id="258" r:id="rId6"/>
    <p:sldId id="266" r:id="rId7"/>
    <p:sldId id="269" r:id="rId8"/>
    <p:sldId id="260" r:id="rId9"/>
    <p:sldId id="261" r:id="rId10"/>
    <p:sldId id="26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06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49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32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694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684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18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08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25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09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7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27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5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03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0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28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A6C9-E0C7-48D3-BA6C-2AC52F82725B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25678B-7886-40C1-957E-27E5491C69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6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B208DB2-8200-44A0-8100-1DE58C73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1"/>
                </a:solidFill>
              </a:rPr>
              <a:t>Antoni Angelo Alfon </a:t>
            </a:r>
          </a:p>
          <a:p>
            <a:r>
              <a:rPr lang="en-AU">
                <a:solidFill>
                  <a:schemeClr val="tx1"/>
                </a:solidFill>
              </a:rPr>
              <a:t>Jane Cheung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439A8-AA56-4538-91D5-4B1C302B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Interim Project 3 – Housing</a:t>
            </a:r>
          </a:p>
        </p:txBody>
      </p:sp>
      <p:pic>
        <p:nvPicPr>
          <p:cNvPr id="21" name="Graphic 20" descr="House">
            <a:extLst>
              <a:ext uri="{FF2B5EF4-FFF2-40B4-BE49-F238E27FC236}">
                <a16:creationId xmlns:a16="http://schemas.microsoft.com/office/drawing/2014/main" id="{5CAEA66C-745A-48B4-9C58-AB8073398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67" y="1758468"/>
            <a:ext cx="3332596" cy="33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3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91FB-99C1-47EE-9771-ED4C63FD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6" y="869577"/>
            <a:ext cx="3372511" cy="2777605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Potential &amp; further work?</a:t>
            </a:r>
          </a:p>
        </p:txBody>
      </p:sp>
      <p:pic>
        <p:nvPicPr>
          <p:cNvPr id="6" name="Graphic 5" descr="Office Worker">
            <a:extLst>
              <a:ext uri="{FF2B5EF4-FFF2-40B4-BE49-F238E27FC236}">
                <a16:creationId xmlns:a16="http://schemas.microsoft.com/office/drawing/2014/main" id="{219A1458-2B16-41F6-9EEE-46FB3D2C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2348" y="430239"/>
            <a:ext cx="5263134" cy="526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8C8C1-D219-4278-AAF8-A0C8201159CE}"/>
              </a:ext>
            </a:extLst>
          </p:cNvPr>
          <p:cNvSpPr txBox="1"/>
          <p:nvPr/>
        </p:nvSpPr>
        <p:spPr>
          <a:xfrm>
            <a:off x="3496631" y="1164627"/>
            <a:ext cx="229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regression used on scaled data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8E574-2FDE-4DF8-B804-2F1A28D4F753}"/>
              </a:ext>
            </a:extLst>
          </p:cNvPr>
          <p:cNvSpPr txBox="1"/>
          <p:nvPr/>
        </p:nvSpPr>
        <p:spPr>
          <a:xfrm>
            <a:off x="3648365" y="2404872"/>
            <a:ext cx="298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LASSO, RIDGE, and other regression methods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2EEB5-349B-4168-A02E-5CE1E1D5AB2C}"/>
              </a:ext>
            </a:extLst>
          </p:cNvPr>
          <p:cNvSpPr txBox="1"/>
          <p:nvPr/>
        </p:nvSpPr>
        <p:spPr>
          <a:xfrm>
            <a:off x="2609377" y="4026413"/>
            <a:ext cx="3819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different combination of predictor variables and/or different ways to segment variables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57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D16C2B8-E6E1-4057-A1CC-8CD58DEF8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4" r="2" b="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69081-7996-4814-8659-DFED26D7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AU" sz="3700" dirty="0"/>
              <a:t>Recommendation and Questions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50B1844-EC4B-4B95-A5AB-F113FD06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en-AU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7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E8EE-6E2B-4455-B0B1-0693CD36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883"/>
            <a:ext cx="8596668" cy="4741480"/>
          </a:xfrm>
        </p:spPr>
        <p:txBody>
          <a:bodyPr/>
          <a:lstStyle/>
          <a:p>
            <a:r>
              <a:rPr lang="en-AU" dirty="0"/>
              <a:t>Raw Data = 1460 rows and 81 columns</a:t>
            </a:r>
          </a:p>
          <a:p>
            <a:r>
              <a:rPr lang="en-AU" dirty="0"/>
              <a:t>Null Values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Sales Condition  - Decided to target Normal Condition of Sales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092539-2041-49AF-AD3E-4FE37CD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690282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330F3-72D1-4A8F-B40A-7727CED3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23" y="1704975"/>
            <a:ext cx="38671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8256-F761-4EC4-A333-0509C92A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AU" dirty="0"/>
              <a:t>Sales Condition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DCBE0-9A78-4E09-9926-9AC08198B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5"/>
          <a:stretch/>
        </p:blipFill>
        <p:spPr>
          <a:xfrm>
            <a:off x="2512840" y="1582947"/>
            <a:ext cx="5745335" cy="4298156"/>
          </a:xfrm>
        </p:spPr>
      </p:pic>
    </p:spTree>
    <p:extLst>
      <p:ext uri="{BB962C8B-B14F-4D97-AF65-F5344CB8AC3E}">
        <p14:creationId xmlns:p14="http://schemas.microsoft.com/office/powerpoint/2010/main" val="421262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91FB-99C1-47EE-9771-ED4C63FD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16" y="375412"/>
            <a:ext cx="11251184" cy="742561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951A0-D178-4DB2-9DF2-13C0605B10CE}"/>
              </a:ext>
            </a:extLst>
          </p:cNvPr>
          <p:cNvSpPr/>
          <p:nvPr/>
        </p:nvSpPr>
        <p:spPr>
          <a:xfrm>
            <a:off x="636016" y="1319667"/>
            <a:ext cx="11251184" cy="966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CLEAN DATA</a:t>
            </a:r>
          </a:p>
          <a:p>
            <a:r>
              <a:rPr lang="en-US" sz="1200" b="1" dirty="0"/>
              <a:t>Raw dataset = (1460 , 81) </a:t>
            </a:r>
            <a:r>
              <a:rPr lang="en-US" sz="1200" dirty="0"/>
              <a:t>Dropped variables with too many null variables</a:t>
            </a:r>
          </a:p>
          <a:p>
            <a:r>
              <a:rPr lang="en-US" sz="1200" b="1" dirty="0"/>
              <a:t>Raw dataset = (1460 , 75) </a:t>
            </a:r>
            <a:r>
              <a:rPr lang="en-US" sz="1200" dirty="0"/>
              <a:t>Dropped variables where the Sale Condition is not normal</a:t>
            </a:r>
          </a:p>
          <a:p>
            <a:r>
              <a:rPr lang="en-US" sz="1200" b="1" dirty="0"/>
              <a:t>Raw dataset = (1198 , 75) </a:t>
            </a:r>
            <a:r>
              <a:rPr lang="en-US" sz="1200" dirty="0"/>
              <a:t>Replace remaining nulls with ‘N/A’ e.g. Garage Condition = n/a as there is no garage</a:t>
            </a:r>
          </a:p>
          <a:p>
            <a:endParaRPr lang="en-US" sz="1200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ECC93-F4BB-4B5C-BE38-75FB4BE1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7" y="2789763"/>
            <a:ext cx="4549095" cy="2807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A7C74E-5267-44D9-9611-DFE8B48B3FC0}"/>
              </a:ext>
            </a:extLst>
          </p:cNvPr>
          <p:cNvSpPr txBox="1"/>
          <p:nvPr/>
        </p:nvSpPr>
        <p:spPr>
          <a:xfrm>
            <a:off x="5367265" y="2487694"/>
            <a:ext cx="3124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APPROACH: </a:t>
            </a:r>
            <a:r>
              <a:rPr lang="en-US" dirty="0"/>
              <a:t>Test regression with two options:</a:t>
            </a:r>
          </a:p>
          <a:p>
            <a:endParaRPr lang="en-US" b="1" dirty="0"/>
          </a:p>
          <a:p>
            <a:r>
              <a:rPr lang="en-US" b="1" dirty="0"/>
              <a:t>Option 1: </a:t>
            </a:r>
            <a:r>
              <a:rPr lang="en-US" dirty="0"/>
              <a:t>Run linear regression by limiting dataset – remove all outliers i.e. &gt; $317,500 </a:t>
            </a:r>
          </a:p>
          <a:p>
            <a:endParaRPr lang="en-US" dirty="0"/>
          </a:p>
          <a:p>
            <a:r>
              <a:rPr lang="en-US" b="1" dirty="0"/>
              <a:t>Option 2: </a:t>
            </a:r>
            <a:r>
              <a:rPr lang="en-US" dirty="0"/>
              <a:t>Run linear </a:t>
            </a:r>
          </a:p>
          <a:p>
            <a:r>
              <a:rPr lang="en-US" dirty="0"/>
              <a:t>regression with the </a:t>
            </a:r>
          </a:p>
          <a:p>
            <a:r>
              <a:rPr lang="en-US" dirty="0"/>
              <a:t>log-transformed </a:t>
            </a:r>
          </a:p>
          <a:p>
            <a:r>
              <a:rPr lang="en-US" dirty="0"/>
              <a:t>Sale Price</a:t>
            </a: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A186E-DD09-40C4-A3B8-5AF460DD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18" y="3103527"/>
            <a:ext cx="2293337" cy="1481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CF80FC-CFD6-43E4-9568-1AB9B417B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134" y="4652564"/>
            <a:ext cx="3337958" cy="22054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50C891-88A6-4747-ADD1-DFD9E7321880}"/>
              </a:ext>
            </a:extLst>
          </p:cNvPr>
          <p:cNvCxnSpPr/>
          <p:nvPr/>
        </p:nvCxnSpPr>
        <p:spPr>
          <a:xfrm>
            <a:off x="7789333" y="5350934"/>
            <a:ext cx="90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0D3FDD-8D95-4A55-9E2D-BAA992E5042A}"/>
              </a:ext>
            </a:extLst>
          </p:cNvPr>
          <p:cNvSpPr txBox="1"/>
          <p:nvPr/>
        </p:nvSpPr>
        <p:spPr>
          <a:xfrm>
            <a:off x="8695267" y="1636420"/>
            <a:ext cx="313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Final dataset: </a:t>
            </a:r>
          </a:p>
          <a:p>
            <a:pPr algn="ctr"/>
            <a:r>
              <a:rPr lang="en-US" sz="1200" b="1" dirty="0"/>
              <a:t>38 numeric and 38 categorical columns</a:t>
            </a:r>
            <a:endParaRPr lang="en-AU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297AEA-4BA5-4B56-BE85-BBEABA2BE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134" y="2535015"/>
            <a:ext cx="3257631" cy="20498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3F497F-8716-43DE-BFD2-869292DD19C1}"/>
              </a:ext>
            </a:extLst>
          </p:cNvPr>
          <p:cNvSpPr/>
          <p:nvPr/>
        </p:nvSpPr>
        <p:spPr>
          <a:xfrm>
            <a:off x="558598" y="5724156"/>
            <a:ext cx="470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Label data ‘Sale Price’ does not follow a normal distribution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2C31B-1A4F-4CBB-839F-3B4DE2029B63}"/>
              </a:ext>
            </a:extLst>
          </p:cNvPr>
          <p:cNvCxnSpPr/>
          <p:nvPr/>
        </p:nvCxnSpPr>
        <p:spPr>
          <a:xfrm>
            <a:off x="7789333" y="4184995"/>
            <a:ext cx="90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91FB-99C1-47EE-9771-ED4C63FD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16" y="375412"/>
            <a:ext cx="11251184" cy="742561"/>
          </a:xfrm>
        </p:spPr>
        <p:txBody>
          <a:bodyPr>
            <a:normAutofit/>
          </a:bodyPr>
          <a:lstStyle/>
          <a:p>
            <a:r>
              <a:rPr lang="en-US" dirty="0"/>
              <a:t>Numerical &amp; Categorical Variables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CEB6A-2118-4614-963B-40D08A26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2" y="1930903"/>
            <a:ext cx="4972050" cy="4819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E4431-83D9-4DD7-8124-AF0A053C8C56}"/>
              </a:ext>
            </a:extLst>
          </p:cNvPr>
          <p:cNvSpPr txBox="1"/>
          <p:nvPr/>
        </p:nvSpPr>
        <p:spPr>
          <a:xfrm>
            <a:off x="215103" y="1339772"/>
            <a:ext cx="497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 variables</a:t>
            </a:r>
          </a:p>
          <a:p>
            <a:pPr algn="ctr"/>
            <a:r>
              <a:rPr lang="en-US" sz="1000" dirty="0"/>
              <a:t>(correlation with Sale Price)</a:t>
            </a:r>
            <a:endParaRPr lang="en-AU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A7D55-AAB3-484E-99A3-D7400F443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31" y="2066847"/>
            <a:ext cx="6833137" cy="4579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0BFC05-087E-4B9F-B717-E287E1DB85BF}"/>
              </a:ext>
            </a:extLst>
          </p:cNvPr>
          <p:cNvSpPr txBox="1"/>
          <p:nvPr/>
        </p:nvSpPr>
        <p:spPr>
          <a:xfrm>
            <a:off x="6096000" y="1339772"/>
            <a:ext cx="497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Categoric variables</a:t>
            </a:r>
            <a:br>
              <a:rPr lang="en-US" sz="1000" dirty="0"/>
            </a:br>
            <a:r>
              <a:rPr lang="en-US" sz="1000" dirty="0"/>
              <a:t>(disparity function based on ANOVA)</a:t>
            </a:r>
            <a:endParaRPr lang="en-AU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03BC7-7EDC-414D-99BF-7CC0874CE4E5}"/>
              </a:ext>
            </a:extLst>
          </p:cNvPr>
          <p:cNvSpPr/>
          <p:nvPr/>
        </p:nvSpPr>
        <p:spPr>
          <a:xfrm>
            <a:off x="215101" y="2836333"/>
            <a:ext cx="1571365" cy="1566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73587-05AE-4478-93DC-38FD2EFEFCDC}"/>
              </a:ext>
            </a:extLst>
          </p:cNvPr>
          <p:cNvSpPr/>
          <p:nvPr/>
        </p:nvSpPr>
        <p:spPr>
          <a:xfrm>
            <a:off x="5835250" y="2066847"/>
            <a:ext cx="521499" cy="441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5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brick&#10;&#10;Description automatically generated">
            <a:extLst>
              <a:ext uri="{FF2B5EF4-FFF2-40B4-BE49-F238E27FC236}">
                <a16:creationId xmlns:a16="http://schemas.microsoft.com/office/drawing/2014/main" id="{EE3733C7-543D-4D46-9E7C-80A9830E1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5" y="480060"/>
            <a:ext cx="11116205" cy="5748017"/>
          </a:xfrm>
        </p:spPr>
      </p:pic>
    </p:spTree>
    <p:extLst>
      <p:ext uri="{BB962C8B-B14F-4D97-AF65-F5344CB8AC3E}">
        <p14:creationId xmlns:p14="http://schemas.microsoft.com/office/powerpoint/2010/main" val="182853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6E7E-1E90-4585-901C-E1805C43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176"/>
          </a:xfrm>
        </p:spPr>
        <p:txBody>
          <a:bodyPr/>
          <a:lstStyle/>
          <a:p>
            <a:r>
              <a:rPr lang="en-AU" dirty="0"/>
              <a:t>Sale Price vs Neighbourhood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4AF4CE-B339-49B3-B46D-466A082E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20" y="1425575"/>
            <a:ext cx="7064398" cy="4616450"/>
          </a:xfrm>
        </p:spPr>
      </p:pic>
    </p:spTree>
    <p:extLst>
      <p:ext uri="{BB962C8B-B14F-4D97-AF65-F5344CB8AC3E}">
        <p14:creationId xmlns:p14="http://schemas.microsoft.com/office/powerpoint/2010/main" val="156709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91FB-99C1-47EE-9771-ED4C63FD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16" y="375412"/>
            <a:ext cx="11251184" cy="742561"/>
          </a:xfrm>
        </p:spPr>
        <p:txBody>
          <a:bodyPr>
            <a:normAutofit/>
          </a:bodyPr>
          <a:lstStyle/>
          <a:p>
            <a:r>
              <a:rPr lang="en-US" dirty="0"/>
              <a:t>PREDICTOR VARIABLES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75045-68B6-43BD-9C99-92223008FB2F}"/>
              </a:ext>
            </a:extLst>
          </p:cNvPr>
          <p:cNvSpPr txBox="1"/>
          <p:nvPr/>
        </p:nvSpPr>
        <p:spPr>
          <a:xfrm>
            <a:off x="274489" y="1228752"/>
            <a:ext cx="5774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Picked one variable (in red) from each explanatory category –</a:t>
            </a:r>
            <a:r>
              <a:rPr lang="en-AU" sz="1500" b="1" dirty="0"/>
              <a:t> based on further analysis</a:t>
            </a:r>
            <a:endParaRPr lang="en-US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5D927-2365-454F-A64E-9BD0A3436DB8}"/>
              </a:ext>
            </a:extLst>
          </p:cNvPr>
          <p:cNvSpPr txBox="1"/>
          <p:nvPr/>
        </p:nvSpPr>
        <p:spPr>
          <a:xfrm>
            <a:off x="7139460" y="1223790"/>
            <a:ext cx="4272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Converted neighborhood into a dummy variable (based on median values)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37BAD-5452-4D87-9028-9CDE797C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34" y="1986111"/>
            <a:ext cx="5511165" cy="36480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0DE5A7-77C1-4E6C-B06F-AA64200F4632}"/>
              </a:ext>
            </a:extLst>
          </p:cNvPr>
          <p:cNvSpPr/>
          <p:nvPr/>
        </p:nvSpPr>
        <p:spPr>
          <a:xfrm>
            <a:off x="11216640" y="2073195"/>
            <a:ext cx="603649" cy="4409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A38DE9-8AB2-4CFF-A88C-F540D6FFDE29}"/>
              </a:ext>
            </a:extLst>
          </p:cNvPr>
          <p:cNvSpPr/>
          <p:nvPr/>
        </p:nvSpPr>
        <p:spPr>
          <a:xfrm>
            <a:off x="9250679" y="2073194"/>
            <a:ext cx="1965960" cy="4409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60017B-2B5D-453F-A501-B6728850B03A}"/>
              </a:ext>
            </a:extLst>
          </p:cNvPr>
          <p:cNvSpPr/>
          <p:nvPr/>
        </p:nvSpPr>
        <p:spPr>
          <a:xfrm>
            <a:off x="6918960" y="2073195"/>
            <a:ext cx="2331719" cy="4409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FB3C6-3AE1-4904-B910-2C09CD91970D}"/>
              </a:ext>
            </a:extLst>
          </p:cNvPr>
          <p:cNvSpPr txBox="1"/>
          <p:nvPr/>
        </p:nvSpPr>
        <p:spPr>
          <a:xfrm>
            <a:off x="7266540" y="5964459"/>
            <a:ext cx="1636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Low</a:t>
            </a:r>
            <a:endParaRPr lang="en-AU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86BE7-7103-417B-9711-076DE4FB41E4}"/>
              </a:ext>
            </a:extLst>
          </p:cNvPr>
          <p:cNvSpPr txBox="1"/>
          <p:nvPr/>
        </p:nvSpPr>
        <p:spPr>
          <a:xfrm>
            <a:off x="9513172" y="6012642"/>
            <a:ext cx="1636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Med</a:t>
            </a:r>
            <a:endParaRPr lang="en-AU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445F1-C0B4-414F-B655-2036E180C61C}"/>
              </a:ext>
            </a:extLst>
          </p:cNvPr>
          <p:cNvSpPr txBox="1"/>
          <p:nvPr/>
        </p:nvSpPr>
        <p:spPr>
          <a:xfrm>
            <a:off x="10700185" y="6012642"/>
            <a:ext cx="1636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High</a:t>
            </a:r>
            <a:endParaRPr lang="en-AU" sz="15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BEDD7B2-2DCD-4F20-A937-F2434DDF1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56139"/>
              </p:ext>
            </p:extLst>
          </p:nvPr>
        </p:nvGraphicFramePr>
        <p:xfrm>
          <a:off x="274489" y="1804417"/>
          <a:ext cx="5774709" cy="490155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162045943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87394689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614934952"/>
                    </a:ext>
                  </a:extLst>
                </a:gridCol>
                <a:gridCol w="1253509">
                  <a:extLst>
                    <a:ext uri="{9D8B030D-6E8A-4147-A177-3AD203B41FA5}">
                      <a16:colId xmlns:a16="http://schemas.microsoft.com/office/drawing/2014/main" val="1612707163"/>
                    </a:ext>
                  </a:extLst>
                </a:gridCol>
              </a:tblGrid>
              <a:tr h="475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Category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Variable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Type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675928"/>
                  </a:ext>
                </a:extLst>
              </a:tr>
              <a:tr h="362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Location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Neighbourhood</a:t>
                      </a:r>
                      <a:endParaRPr lang="en-A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Suburb (categorical)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Categorical - nominal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4623"/>
                  </a:ext>
                </a:extLst>
              </a:tr>
              <a:tr h="362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Quality 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OverallQual</a:t>
                      </a:r>
                      <a:endParaRPr lang="en-AU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Overall material and finish of the house 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Numerical – ordinal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58125"/>
                  </a:ext>
                </a:extLst>
              </a:tr>
              <a:tr h="8213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Condition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KitchenQual</a:t>
                      </a:r>
                      <a:endParaRPr lang="en-AU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ExterQual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</a:rPr>
                        <a:t>YearRemodAdd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YearBuilt</a:t>
                      </a:r>
                      <a:endParaRPr lang="en-AU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Original construction data (year)</a:t>
                      </a: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Numerical – discrete</a:t>
                      </a: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09937"/>
                  </a:ext>
                </a:extLst>
              </a:tr>
              <a:tr h="546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GrLivArea</a:t>
                      </a:r>
                      <a:endParaRPr lang="en-AU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TotalBsmtSF</a:t>
                      </a:r>
                      <a:endParaRPr lang="en-AU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1stFlrSF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Above grade (ground) living area square feet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Numerical - continuous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09872"/>
                  </a:ext>
                </a:extLst>
              </a:tr>
              <a:tr h="547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Garage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GarageCars</a:t>
                      </a:r>
                      <a:endParaRPr lang="en-AU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GarageArea</a:t>
                      </a:r>
                      <a:endParaRPr lang="en-A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Size of garage in square feet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Numerical - continuous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5451"/>
                  </a:ext>
                </a:extLst>
              </a:tr>
              <a:tr h="547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Bathrooms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FullBath</a:t>
                      </a:r>
                      <a:endParaRPr lang="en-A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Full bathrooms above grade</a:t>
                      </a: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Numerical – discrete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181304"/>
                  </a:ext>
                </a:extLst>
              </a:tr>
              <a:tr h="547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rooms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TotRmsAbvGrd</a:t>
                      </a:r>
                      <a:endParaRPr lang="en-AU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Total rooms above grade (does not include bathrooms)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Numerical – discrete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41019"/>
                  </a:ext>
                </a:extLst>
              </a:tr>
              <a:tr h="526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Other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200" dirty="0" err="1">
                          <a:effectLst/>
                        </a:rPr>
                        <a:t>EnclosedPorch</a:t>
                      </a:r>
                      <a:r>
                        <a:rPr lang="en-AU" sz="1200" dirty="0">
                          <a:effectLst/>
                        </a:rPr>
                        <a:t> </a:t>
                      </a:r>
                    </a:p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200" dirty="0" err="1">
                          <a:effectLst/>
                        </a:rPr>
                        <a:t>KitchenAbvGr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9502" marR="9950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1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3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D404F610-43FD-4BC3-AC9D-D2795A363947}"/>
              </a:ext>
            </a:extLst>
          </p:cNvPr>
          <p:cNvSpPr/>
          <p:nvPr/>
        </p:nvSpPr>
        <p:spPr>
          <a:xfrm>
            <a:off x="4885754" y="2590800"/>
            <a:ext cx="2248296" cy="22488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391FB-99C1-47EE-9771-ED4C63FD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16" y="375412"/>
            <a:ext cx="11251184" cy="742561"/>
          </a:xfrm>
        </p:spPr>
        <p:txBody>
          <a:bodyPr>
            <a:normAutofit/>
          </a:bodyPr>
          <a:lstStyle/>
          <a:p>
            <a:r>
              <a:rPr lang="en-US" dirty="0"/>
              <a:t>LINEAR REGRESSION RESULTS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FB3C6-3AE1-4904-B910-2C09CD91970D}"/>
              </a:ext>
            </a:extLst>
          </p:cNvPr>
          <p:cNvSpPr txBox="1"/>
          <p:nvPr/>
        </p:nvSpPr>
        <p:spPr>
          <a:xfrm>
            <a:off x="192640" y="1443259"/>
            <a:ext cx="55858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Where Y = log-transformed Sale Price</a:t>
            </a:r>
            <a:endParaRPr lang="en-AU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F9D5D-9234-40F6-84D2-3C87C8D4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1" y="1855108"/>
            <a:ext cx="2093912" cy="304669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F1D03A-B894-4AF6-88DD-431704C8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43083"/>
              </p:ext>
            </p:extLst>
          </p:nvPr>
        </p:nvGraphicFramePr>
        <p:xfrm>
          <a:off x="656654" y="5106878"/>
          <a:ext cx="4229100" cy="110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7484">
                  <a:extLst>
                    <a:ext uri="{9D8B030D-6E8A-4147-A177-3AD203B41FA5}">
                      <a16:colId xmlns:a16="http://schemas.microsoft.com/office/drawing/2014/main" val="1468085478"/>
                    </a:ext>
                  </a:extLst>
                </a:gridCol>
                <a:gridCol w="991616">
                  <a:extLst>
                    <a:ext uri="{9D8B030D-6E8A-4147-A177-3AD203B41FA5}">
                      <a16:colId xmlns:a16="http://schemas.microsoft.com/office/drawing/2014/main" val="3787726978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r>
                        <a:rPr lang="en-US" sz="1200" b="1" dirty="0"/>
                        <a:t>R-squared</a:t>
                      </a:r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0.83932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649158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r>
                        <a:rPr lang="en-US" sz="1200" b="1" dirty="0"/>
                        <a:t>Mean Absolute Error</a:t>
                      </a:r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0.11506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9828956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r>
                        <a:rPr lang="en-US" sz="1200" b="1" dirty="0"/>
                        <a:t>Mean Squared Error</a:t>
                      </a:r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0.02181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8268659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r>
                        <a:rPr lang="en-US" sz="1200" b="1" dirty="0"/>
                        <a:t>Root Mean Squared Error</a:t>
                      </a:r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0.14767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16675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12A9F89-2F9E-40EA-AC3D-ADC02CBCC547}"/>
              </a:ext>
            </a:extLst>
          </p:cNvPr>
          <p:cNvSpPr txBox="1"/>
          <p:nvPr/>
        </p:nvSpPr>
        <p:spPr>
          <a:xfrm>
            <a:off x="6096000" y="1473300"/>
            <a:ext cx="55858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Where Y = nominal Sale Price (ex. Outliers)</a:t>
            </a:r>
            <a:endParaRPr lang="en-AU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61807-FE4B-4032-B689-FF42FF005E0D}"/>
              </a:ext>
            </a:extLst>
          </p:cNvPr>
          <p:cNvSpPr/>
          <p:nvPr/>
        </p:nvSpPr>
        <p:spPr>
          <a:xfrm>
            <a:off x="1724248" y="6297922"/>
            <a:ext cx="1905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  Dataset = (1198 , 75)  &gt; </a:t>
            </a:r>
            <a:endParaRPr lang="en-AU" sz="1200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BDE3AF9-F700-4FDE-AFC7-5A9DDEA67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88844"/>
              </p:ext>
            </p:extLst>
          </p:nvPr>
        </p:nvGraphicFramePr>
        <p:xfrm>
          <a:off x="6866954" y="5106878"/>
          <a:ext cx="4229100" cy="110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7484">
                  <a:extLst>
                    <a:ext uri="{9D8B030D-6E8A-4147-A177-3AD203B41FA5}">
                      <a16:colId xmlns:a16="http://schemas.microsoft.com/office/drawing/2014/main" val="1468085478"/>
                    </a:ext>
                  </a:extLst>
                </a:gridCol>
                <a:gridCol w="991616">
                  <a:extLst>
                    <a:ext uri="{9D8B030D-6E8A-4147-A177-3AD203B41FA5}">
                      <a16:colId xmlns:a16="http://schemas.microsoft.com/office/drawing/2014/main" val="3787726978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r>
                        <a:rPr lang="en-US" sz="1200" b="1" dirty="0"/>
                        <a:t>R-squared</a:t>
                      </a:r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0.78299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649158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r>
                        <a:rPr lang="en-US" sz="1200" b="1" dirty="0"/>
                        <a:t>Mean Absolute Error</a:t>
                      </a:r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18369.9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9828956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r>
                        <a:rPr lang="en-US" sz="1200" b="1" dirty="0"/>
                        <a:t>Mean Squared Error</a:t>
                      </a:r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579373975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8268659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r>
                        <a:rPr lang="en-US" sz="1200" b="1" dirty="0"/>
                        <a:t>Root Mean Squared Error</a:t>
                      </a:r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24070.19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166750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637531AB-D07A-45CB-B233-728C9E95B481}"/>
              </a:ext>
            </a:extLst>
          </p:cNvPr>
          <p:cNvSpPr/>
          <p:nvPr/>
        </p:nvSpPr>
        <p:spPr>
          <a:xfrm>
            <a:off x="7934548" y="6297922"/>
            <a:ext cx="1905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  Dataset = (1150 , 75)  &gt; </a:t>
            </a:r>
            <a:endParaRPr lang="en-AU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74AC20-6538-4A3B-8841-1E0AD63A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48" y="1947404"/>
            <a:ext cx="2133377" cy="2862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19968A-3D13-4B87-ADCA-DC1EFFFE2BB5}"/>
              </a:ext>
            </a:extLst>
          </p:cNvPr>
          <p:cNvSpPr txBox="1"/>
          <p:nvPr/>
        </p:nvSpPr>
        <p:spPr>
          <a:xfrm>
            <a:off x="4962946" y="2946126"/>
            <a:ext cx="209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Odd that </a:t>
            </a:r>
            <a:r>
              <a:rPr lang="en-US" sz="1200" dirty="0" err="1"/>
              <a:t>FullBath</a:t>
            </a:r>
            <a:r>
              <a:rPr lang="en-US" sz="1200" dirty="0"/>
              <a:t> &amp; </a:t>
            </a:r>
            <a:r>
              <a:rPr lang="en-US" sz="1200" dirty="0" err="1"/>
              <a:t>TotRmsAbveGrd</a:t>
            </a:r>
            <a:r>
              <a:rPr lang="en-US" sz="1200" dirty="0"/>
              <a:t> have </a:t>
            </a:r>
          </a:p>
          <a:p>
            <a:pPr algn="ctr"/>
            <a:r>
              <a:rPr lang="en-US" sz="1200" dirty="0"/>
              <a:t>negative coefficients…</a:t>
            </a:r>
            <a:endParaRPr lang="en-AU" sz="1200" dirty="0"/>
          </a:p>
        </p:txBody>
      </p:sp>
      <p:pic>
        <p:nvPicPr>
          <p:cNvPr id="25" name="Graphic 24" descr="Confused person">
            <a:extLst>
              <a:ext uri="{FF2B5EF4-FFF2-40B4-BE49-F238E27FC236}">
                <a16:creationId xmlns:a16="http://schemas.microsoft.com/office/drawing/2014/main" id="{28B38B43-554C-4F14-8840-A52A498DA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702" y="360925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E6A74F-BA6E-4EB4-A1A5-C451233DE6AC}"/>
              </a:ext>
            </a:extLst>
          </p:cNvPr>
          <p:cNvSpPr txBox="1"/>
          <p:nvPr/>
        </p:nvSpPr>
        <p:spPr>
          <a:xfrm>
            <a:off x="10140075" y="2580614"/>
            <a:ext cx="1486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being in a nice suburb can increase the Sale Price by $17.9k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notch of overall quality adds $14.2k to the Sale Price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062B1-7F10-4985-8887-FF46C785EBC8}"/>
              </a:ext>
            </a:extLst>
          </p:cNvPr>
          <p:cNvSpPr txBox="1"/>
          <p:nvPr/>
        </p:nvSpPr>
        <p:spPr>
          <a:xfrm>
            <a:off x="2750726" y="2580614"/>
            <a:ext cx="1486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being in a nice suburb can increase the Sale Price by 6.1%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notch of overall quality adds 9.2% to the Sale Price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530839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491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Interim Project 3 – Housing</vt:lpstr>
      <vt:lpstr>Exploratory Data Analysis</vt:lpstr>
      <vt:lpstr>Sales Condition</vt:lpstr>
      <vt:lpstr>Exploratory Data Analysis</vt:lpstr>
      <vt:lpstr>Numerical &amp; Categorical Variables</vt:lpstr>
      <vt:lpstr>PowerPoint Presentation</vt:lpstr>
      <vt:lpstr>Sale Price vs Neighbourhood</vt:lpstr>
      <vt:lpstr>PREDICTOR VARIABLES</vt:lpstr>
      <vt:lpstr>LINEAR REGRESSION RESULTS</vt:lpstr>
      <vt:lpstr>Potential &amp; further work?</vt:lpstr>
      <vt:lpstr>Recommendation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3 – Housing</dc:title>
  <dc:creator>Antoni Alfon</dc:creator>
  <cp:lastModifiedBy>Antoni Alfon</cp:lastModifiedBy>
  <cp:revision>2</cp:revision>
  <dcterms:created xsi:type="dcterms:W3CDTF">2019-11-22T22:46:37Z</dcterms:created>
  <dcterms:modified xsi:type="dcterms:W3CDTF">2019-11-22T23:06:57Z</dcterms:modified>
</cp:coreProperties>
</file>