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4" r:id="rId7"/>
    <p:sldId id="261" r:id="rId8"/>
    <p:sldId id="265" r:id="rId9"/>
    <p:sldId id="262" r:id="rId10"/>
    <p:sldId id="266" r:id="rId11"/>
    <p:sldId id="263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0"/>
    <p:restoredTop sz="94669"/>
  </p:normalViewPr>
  <p:slideViewPr>
    <p:cSldViewPr snapToGrid="0" snapToObjects="1">
      <p:cViewPr varScale="1">
        <p:scale>
          <a:sx n="81" d="100"/>
          <a:sy n="81" d="100"/>
        </p:scale>
        <p:origin x="20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intl/es/guide/topics/ui/declaring-layout.html" TargetMode="External"/><Relationship Id="rId3" Type="http://schemas.openxmlformats.org/officeDocument/2006/relationships/hyperlink" Target="https://github.com/anjovazquez/Layout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Android </a:t>
            </a:r>
            <a:r>
              <a:rPr lang="es-ES_tradnl" dirty="0" err="1" smtClean="0"/>
              <a:t>Layouts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ES_tradnl" dirty="0" smtClean="0"/>
              <a:t>WORKSHOP </a:t>
            </a:r>
            <a:r>
              <a:rPr lang="es-ES" dirty="0" smtClean="0"/>
              <a:t>Equipo 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0123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TableLayout</a:t>
            </a:r>
            <a:endParaRPr lang="es-ES_tradnl" dirty="0"/>
          </a:p>
        </p:txBody>
      </p:sp>
      <p:sp>
        <p:nvSpPr>
          <p:cNvPr id="5" name="CuadroTexto 4"/>
          <p:cNvSpPr txBox="1"/>
          <p:nvPr/>
        </p:nvSpPr>
        <p:spPr>
          <a:xfrm>
            <a:off x="3064917" y="1979878"/>
            <a:ext cx="8948407" cy="461664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_tradnl" sz="1200" i="1" dirty="0">
                <a:solidFill>
                  <a:schemeClr val="bg1"/>
                </a:solidFill>
              </a:rPr>
              <a:t>&lt;?</a:t>
            </a:r>
            <a:r>
              <a:rPr lang="es-ES_tradnl" sz="1200" b="1" dirty="0" err="1">
                <a:solidFill>
                  <a:schemeClr val="bg1"/>
                </a:solidFill>
              </a:rPr>
              <a:t>xml</a:t>
            </a:r>
            <a:r>
              <a:rPr lang="es-ES_tradnl" sz="1200" b="1" dirty="0">
                <a:solidFill>
                  <a:schemeClr val="bg1"/>
                </a:solidFill>
              </a:rPr>
              <a:t> </a:t>
            </a:r>
            <a:r>
              <a:rPr lang="es-ES_tradnl" sz="1200" b="1" dirty="0" err="1">
                <a:solidFill>
                  <a:schemeClr val="bg1"/>
                </a:solidFill>
              </a:rPr>
              <a:t>version</a:t>
            </a:r>
            <a:r>
              <a:rPr lang="es-ES_tradnl" sz="1200" b="1" dirty="0">
                <a:solidFill>
                  <a:schemeClr val="bg1"/>
                </a:solidFill>
              </a:rPr>
              <a:t>="1.0" </a:t>
            </a:r>
            <a:r>
              <a:rPr lang="es-ES_tradnl" sz="1200" b="1" dirty="0" err="1">
                <a:solidFill>
                  <a:schemeClr val="bg1"/>
                </a:solidFill>
              </a:rPr>
              <a:t>encoding</a:t>
            </a:r>
            <a:r>
              <a:rPr lang="es-ES_tradnl" sz="1200" b="1" dirty="0">
                <a:solidFill>
                  <a:schemeClr val="bg1"/>
                </a:solidFill>
              </a:rPr>
              <a:t>="utf-8</a:t>
            </a:r>
            <a:r>
              <a:rPr lang="es-ES_tradnl" sz="1200" b="1" dirty="0" smtClean="0">
                <a:solidFill>
                  <a:schemeClr val="bg1"/>
                </a:solidFill>
              </a:rPr>
              <a:t>"</a:t>
            </a:r>
            <a:r>
              <a:rPr lang="es-ES_tradnl" sz="1200" i="1" dirty="0" smtClean="0">
                <a:solidFill>
                  <a:schemeClr val="bg1"/>
                </a:solidFill>
              </a:rPr>
              <a:t>?&gt;</a:t>
            </a: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&lt;</a:t>
            </a:r>
            <a:r>
              <a:rPr lang="es-ES_tradnl" sz="1200" b="1" dirty="0" err="1" smtClean="0">
                <a:solidFill>
                  <a:schemeClr val="bg1"/>
                </a:solidFill>
              </a:rPr>
              <a:t>TableLayout</a:t>
            </a:r>
            <a:r>
              <a:rPr lang="es-ES_tradnl" sz="1200" b="1" dirty="0" smtClean="0">
                <a:solidFill>
                  <a:schemeClr val="bg1"/>
                </a:solidFill>
              </a:rPr>
              <a:t>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android:layout_width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 smtClean="0">
                <a:solidFill>
                  <a:schemeClr val="bg1"/>
                </a:solidFill>
              </a:rPr>
              <a:t>match_parent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android:layout_height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match_parent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android:gravity</a:t>
            </a:r>
            <a:r>
              <a:rPr lang="es-ES_tradnl" sz="1200" b="1" dirty="0">
                <a:solidFill>
                  <a:schemeClr val="bg1"/>
                </a:solidFill>
              </a:rPr>
              <a:t>="center" </a:t>
            </a:r>
            <a:r>
              <a:rPr lang="es-ES_tradnl" sz="1200" b="1" dirty="0" err="1">
                <a:solidFill>
                  <a:schemeClr val="bg1"/>
                </a:solidFill>
              </a:rPr>
              <a:t>android:stretchColumns</a:t>
            </a:r>
            <a:r>
              <a:rPr lang="es-ES_tradnl" sz="1200" b="1" dirty="0" smtClean="0">
                <a:solidFill>
                  <a:schemeClr val="bg1"/>
                </a:solidFill>
              </a:rPr>
              <a:t>="*"</a:t>
            </a:r>
            <a:r>
              <a:rPr lang="es-ES_tradnl" sz="1200" dirty="0" smtClean="0">
                <a:solidFill>
                  <a:schemeClr val="bg1"/>
                </a:solidFill>
              </a:rPr>
              <a:t>&gt;</a:t>
            </a: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    &lt;</a:t>
            </a:r>
            <a:r>
              <a:rPr lang="es-ES_tradnl" sz="1200" b="1" dirty="0" err="1">
                <a:solidFill>
                  <a:schemeClr val="bg1"/>
                </a:solidFill>
              </a:rPr>
              <a:t>TableRow</a:t>
            </a:r>
            <a:r>
              <a:rPr lang="es-ES_tradnl" sz="1200" dirty="0" smtClean="0">
                <a:solidFill>
                  <a:schemeClr val="bg1"/>
                </a:solidFill>
              </a:rPr>
              <a:t>&gt;</a:t>
            </a: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        &lt;</a:t>
            </a:r>
            <a:r>
              <a:rPr lang="es-ES_tradnl" sz="1200" b="1" dirty="0" err="1" smtClean="0">
                <a:solidFill>
                  <a:schemeClr val="bg1"/>
                </a:solidFill>
              </a:rPr>
              <a:t>EditText</a:t>
            </a:r>
            <a:r>
              <a:rPr lang="es-ES_tradnl" sz="1200" b="1" dirty="0" smtClean="0">
                <a:solidFill>
                  <a:schemeClr val="bg1"/>
                </a:solidFill>
              </a:rPr>
              <a:t>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android:id</a:t>
            </a:r>
            <a:r>
              <a:rPr lang="es-ES_tradnl" sz="1200" b="1" dirty="0">
                <a:solidFill>
                  <a:schemeClr val="bg1"/>
                </a:solidFill>
              </a:rPr>
              <a:t>="@+</a:t>
            </a:r>
            <a:r>
              <a:rPr lang="es-ES_tradnl" sz="1200" b="1" dirty="0" smtClean="0">
                <a:solidFill>
                  <a:schemeClr val="bg1"/>
                </a:solidFill>
              </a:rPr>
              <a:t>id/</a:t>
            </a:r>
            <a:r>
              <a:rPr lang="es-ES_tradnl" sz="1200" b="1" dirty="0" err="1" smtClean="0">
                <a:solidFill>
                  <a:schemeClr val="bg1"/>
                </a:solidFill>
              </a:rPr>
              <a:t>user</a:t>
            </a:r>
            <a:r>
              <a:rPr lang="es-ES_tradnl" sz="1200" b="1" dirty="0" smtClean="0">
                <a:solidFill>
                  <a:schemeClr val="bg1"/>
                </a:solidFill>
              </a:rPr>
              <a:t>"</a:t>
            </a:r>
            <a:br>
              <a:rPr lang="es-ES_tradnl" sz="1200" b="1" dirty="0" smtClean="0">
                <a:solidFill>
                  <a:schemeClr val="bg1"/>
                </a:solidFill>
              </a:rPr>
            </a:br>
            <a:r>
              <a:rPr lang="es-ES_tradnl" sz="1200" b="1" dirty="0" smtClean="0">
                <a:solidFill>
                  <a:schemeClr val="bg1"/>
                </a:solidFill>
              </a:rPr>
              <a:t>               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android:layout_height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 smtClean="0">
                <a:solidFill>
                  <a:schemeClr val="bg1"/>
                </a:solidFill>
              </a:rPr>
              <a:t>wrap_content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android:hint</a:t>
            </a:r>
            <a:r>
              <a:rPr lang="es-ES_tradnl" sz="1200" b="1" dirty="0">
                <a:solidFill>
                  <a:schemeClr val="bg1"/>
                </a:solidFill>
              </a:rPr>
              <a:t>="Usuario"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android:layout_width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 smtClean="0">
                <a:solidFill>
                  <a:schemeClr val="bg1"/>
                </a:solidFill>
              </a:rPr>
              <a:t>match_parent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android:layout_span</a:t>
            </a:r>
            <a:r>
              <a:rPr lang="es-ES_tradnl" sz="1200" b="1" dirty="0">
                <a:solidFill>
                  <a:schemeClr val="bg1"/>
                </a:solidFill>
              </a:rPr>
              <a:t>="2"</a:t>
            </a:r>
            <a:r>
              <a:rPr lang="es-ES_tradnl" sz="1200" dirty="0">
                <a:solidFill>
                  <a:schemeClr val="bg1"/>
                </a:solidFill>
              </a:rPr>
              <a:t>/&gt;</a:t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    &lt;/</a:t>
            </a:r>
            <a:r>
              <a:rPr lang="es-ES_tradnl" sz="1200" b="1" dirty="0" err="1">
                <a:solidFill>
                  <a:schemeClr val="bg1"/>
                </a:solidFill>
              </a:rPr>
              <a:t>TableRow</a:t>
            </a:r>
            <a:r>
              <a:rPr lang="es-ES_tradnl" sz="1200" dirty="0" smtClean="0">
                <a:solidFill>
                  <a:schemeClr val="bg1"/>
                </a:solidFill>
              </a:rPr>
              <a:t>&gt;</a:t>
            </a: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    &lt;</a:t>
            </a:r>
            <a:r>
              <a:rPr lang="es-ES_tradnl" sz="1200" b="1" dirty="0" err="1">
                <a:solidFill>
                  <a:schemeClr val="bg1"/>
                </a:solidFill>
              </a:rPr>
              <a:t>TableRow</a:t>
            </a:r>
            <a:r>
              <a:rPr lang="es-ES_tradnl" sz="1200" dirty="0" smtClean="0">
                <a:solidFill>
                  <a:schemeClr val="bg1"/>
                </a:solidFill>
              </a:rPr>
              <a:t>&gt;</a:t>
            </a: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        &lt;</a:t>
            </a:r>
            <a:r>
              <a:rPr lang="es-ES_tradnl" sz="1200" b="1" dirty="0" err="1" smtClean="0">
                <a:solidFill>
                  <a:schemeClr val="bg1"/>
                </a:solidFill>
              </a:rPr>
              <a:t>EditText</a:t>
            </a:r>
            <a:r>
              <a:rPr lang="es-ES_tradnl" sz="1200" b="1" dirty="0" smtClean="0">
                <a:solidFill>
                  <a:schemeClr val="bg1"/>
                </a:solidFill>
              </a:rPr>
              <a:t>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android:id</a:t>
            </a:r>
            <a:r>
              <a:rPr lang="es-ES_tradnl" sz="1200" b="1" dirty="0">
                <a:solidFill>
                  <a:schemeClr val="bg1"/>
                </a:solidFill>
              </a:rPr>
              <a:t>="@+id/</a:t>
            </a:r>
            <a:r>
              <a:rPr lang="es-ES_tradnl" sz="1200" b="1" dirty="0" err="1">
                <a:solidFill>
                  <a:schemeClr val="bg1"/>
                </a:solidFill>
              </a:rPr>
              <a:t>password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android:layout_width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 smtClean="0">
                <a:solidFill>
                  <a:schemeClr val="bg1"/>
                </a:solidFill>
              </a:rPr>
              <a:t>match_parent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android:layout_height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wrap_content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android:ems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smtClean="0">
                <a:solidFill>
                  <a:schemeClr val="bg1"/>
                </a:solidFill>
              </a:rPr>
              <a:t>10”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android:hint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 smtClean="0">
                <a:solidFill>
                  <a:schemeClr val="bg1"/>
                </a:solidFill>
              </a:rPr>
              <a:t>Password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android:inputType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textPassword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android:layout_span</a:t>
            </a:r>
            <a:r>
              <a:rPr lang="es-ES_tradnl" sz="1200" b="1" dirty="0">
                <a:solidFill>
                  <a:schemeClr val="bg1"/>
                </a:solidFill>
              </a:rPr>
              <a:t>="2"</a:t>
            </a:r>
            <a:r>
              <a:rPr lang="es-ES_tradnl" sz="1200" dirty="0">
                <a:solidFill>
                  <a:schemeClr val="bg1"/>
                </a:solidFill>
              </a:rPr>
              <a:t>/&gt;</a:t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    &lt;/</a:t>
            </a:r>
            <a:r>
              <a:rPr lang="es-ES_tradnl" sz="1200" b="1" dirty="0" err="1">
                <a:solidFill>
                  <a:schemeClr val="bg1"/>
                </a:solidFill>
              </a:rPr>
              <a:t>TableRow</a:t>
            </a:r>
            <a:r>
              <a:rPr lang="es-ES_tradnl" sz="1200" dirty="0" smtClean="0">
                <a:solidFill>
                  <a:schemeClr val="bg1"/>
                </a:solidFill>
              </a:rPr>
              <a:t>&gt;</a:t>
            </a: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    &lt;</a:t>
            </a:r>
            <a:r>
              <a:rPr lang="es-ES_tradnl" sz="1200" b="1" dirty="0" err="1">
                <a:solidFill>
                  <a:schemeClr val="bg1"/>
                </a:solidFill>
              </a:rPr>
              <a:t>TableRow</a:t>
            </a:r>
            <a:r>
              <a:rPr lang="es-ES_tradnl" sz="1200" dirty="0" smtClean="0">
                <a:solidFill>
                  <a:schemeClr val="bg1"/>
                </a:solidFill>
              </a:rPr>
              <a:t>&gt;</a:t>
            </a: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        &lt;</a:t>
            </a:r>
            <a:r>
              <a:rPr lang="es-ES_tradnl" sz="1200" b="1" dirty="0" err="1" smtClean="0">
                <a:solidFill>
                  <a:schemeClr val="bg1"/>
                </a:solidFill>
              </a:rPr>
              <a:t>TextView</a:t>
            </a:r>
            <a:r>
              <a:rPr lang="es-ES_tradnl" sz="1200" b="1" dirty="0" smtClean="0">
                <a:solidFill>
                  <a:schemeClr val="bg1"/>
                </a:solidFill>
              </a:rPr>
              <a:t>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android:id</a:t>
            </a:r>
            <a:r>
              <a:rPr lang="es-ES_tradnl" sz="1200" b="1" dirty="0">
                <a:solidFill>
                  <a:schemeClr val="bg1"/>
                </a:solidFill>
              </a:rPr>
              <a:t>="@+</a:t>
            </a:r>
            <a:r>
              <a:rPr lang="es-ES_tradnl" sz="1200" b="1" dirty="0" smtClean="0">
                <a:solidFill>
                  <a:schemeClr val="bg1"/>
                </a:solidFill>
              </a:rPr>
              <a:t>id/</a:t>
            </a:r>
            <a:r>
              <a:rPr lang="es-ES_tradnl" sz="1200" b="1" dirty="0" err="1" smtClean="0">
                <a:solidFill>
                  <a:schemeClr val="bg1"/>
                </a:solidFill>
              </a:rPr>
              <a:t>textView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android:layout_width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wrap_content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android:layout_height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 smtClean="0">
                <a:solidFill>
                  <a:schemeClr val="bg1"/>
                </a:solidFill>
              </a:rPr>
              <a:t>wrap_content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android:text</a:t>
            </a:r>
            <a:r>
              <a:rPr lang="es-ES_tradnl" sz="1200" b="1" dirty="0">
                <a:solidFill>
                  <a:schemeClr val="bg1"/>
                </a:solidFill>
              </a:rPr>
              <a:t>="Contraseña olvidada</a:t>
            </a:r>
            <a:r>
              <a:rPr lang="es-ES_tradnl" sz="1200" b="1" dirty="0" smtClean="0">
                <a:solidFill>
                  <a:schemeClr val="bg1"/>
                </a:solidFill>
              </a:rPr>
              <a:t>?”  		  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android:textAppearance</a:t>
            </a:r>
            <a:r>
              <a:rPr lang="es-ES_tradnl" sz="1200" b="1" dirty="0">
                <a:solidFill>
                  <a:schemeClr val="bg1"/>
                </a:solidFill>
              </a:rPr>
              <a:t>="?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android:attr</a:t>
            </a:r>
            <a:r>
              <a:rPr lang="es-ES_tradnl" sz="1200" b="1" dirty="0" smtClean="0">
                <a:solidFill>
                  <a:schemeClr val="bg1"/>
                </a:solidFill>
              </a:rPr>
              <a:t>/</a:t>
            </a:r>
            <a:r>
              <a:rPr lang="es-ES_tradnl" sz="1200" b="1" dirty="0" err="1" smtClean="0">
                <a:solidFill>
                  <a:schemeClr val="bg1"/>
                </a:solidFill>
              </a:rPr>
              <a:t>textAppearanceSmall</a:t>
            </a:r>
            <a:r>
              <a:rPr lang="es-ES_tradnl" sz="1200" b="1" dirty="0" smtClean="0">
                <a:solidFill>
                  <a:schemeClr val="bg1"/>
                </a:solidFill>
              </a:rPr>
              <a:t>”	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android:layout_span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smtClean="0">
                <a:solidFill>
                  <a:schemeClr val="bg1"/>
                </a:solidFill>
              </a:rPr>
              <a:t>1"android:gravity</a:t>
            </a:r>
            <a:r>
              <a:rPr lang="es-ES_tradnl" sz="1200" b="1" dirty="0">
                <a:solidFill>
                  <a:schemeClr val="bg1"/>
                </a:solidFill>
              </a:rPr>
              <a:t>="center</a:t>
            </a:r>
            <a:r>
              <a:rPr lang="es-ES_tradnl" sz="1200" b="1" dirty="0" smtClean="0">
                <a:solidFill>
                  <a:schemeClr val="bg1"/>
                </a:solidFill>
              </a:rPr>
              <a:t>"</a:t>
            </a:r>
            <a:r>
              <a:rPr lang="es-ES_tradnl" sz="1200" dirty="0" smtClean="0">
                <a:solidFill>
                  <a:schemeClr val="bg1"/>
                </a:solidFill>
              </a:rPr>
              <a:t>/&gt;</a:t>
            </a: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        &lt;</a:t>
            </a:r>
            <a:r>
              <a:rPr lang="es-ES_tradnl" sz="1200" b="1" dirty="0" err="1" smtClean="0">
                <a:solidFill>
                  <a:schemeClr val="bg1"/>
                </a:solidFill>
              </a:rPr>
              <a:t>Button</a:t>
            </a:r>
            <a:r>
              <a:rPr lang="es-ES_tradnl" sz="1200" b="1" dirty="0" smtClean="0">
                <a:solidFill>
                  <a:schemeClr val="bg1"/>
                </a:solidFill>
              </a:rPr>
              <a:t>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android:id</a:t>
            </a:r>
            <a:r>
              <a:rPr lang="es-ES_tradnl" sz="1200" b="1" dirty="0">
                <a:solidFill>
                  <a:schemeClr val="bg1"/>
                </a:solidFill>
              </a:rPr>
              <a:t>="@+</a:t>
            </a:r>
            <a:r>
              <a:rPr lang="es-ES_tradnl" sz="1200" b="1" dirty="0" smtClean="0">
                <a:solidFill>
                  <a:schemeClr val="bg1"/>
                </a:solidFill>
              </a:rPr>
              <a:t>id/</a:t>
            </a:r>
            <a:r>
              <a:rPr lang="es-ES_tradnl" sz="1200" b="1" dirty="0" err="1" smtClean="0">
                <a:solidFill>
                  <a:schemeClr val="bg1"/>
                </a:solidFill>
              </a:rPr>
              <a:t>login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android:layout_width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wrap_content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android:layout_height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 smtClean="0">
                <a:solidFill>
                  <a:schemeClr val="bg1"/>
                </a:solidFill>
              </a:rPr>
              <a:t>wrap_content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android:text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 smtClean="0">
                <a:solidFill>
                  <a:schemeClr val="bg1"/>
                </a:solidFill>
              </a:rPr>
              <a:t>Login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android:layout_span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smtClean="0">
                <a:solidFill>
                  <a:schemeClr val="bg1"/>
                </a:solidFill>
              </a:rPr>
              <a:t>1”  </a:t>
            </a:r>
            <a:r>
              <a:rPr lang="es-ES_tradnl" sz="1200" b="1" dirty="0" err="1">
                <a:solidFill>
                  <a:schemeClr val="bg1"/>
                </a:solidFill>
              </a:rPr>
              <a:t>android:gravity</a:t>
            </a:r>
            <a:r>
              <a:rPr lang="es-ES_tradnl" sz="1200" b="1" dirty="0">
                <a:solidFill>
                  <a:schemeClr val="bg1"/>
                </a:solidFill>
              </a:rPr>
              <a:t>="center"</a:t>
            </a:r>
            <a:r>
              <a:rPr lang="es-ES_tradnl" sz="1200" dirty="0">
                <a:solidFill>
                  <a:schemeClr val="bg1"/>
                </a:solidFill>
              </a:rPr>
              <a:t>/&gt;</a:t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    &lt;/</a:t>
            </a:r>
            <a:r>
              <a:rPr lang="es-ES_tradnl" sz="1200" b="1" dirty="0" err="1">
                <a:solidFill>
                  <a:schemeClr val="bg1"/>
                </a:solidFill>
              </a:rPr>
              <a:t>TableRow</a:t>
            </a:r>
            <a:r>
              <a:rPr lang="es-ES_tradnl" sz="1200" dirty="0">
                <a:solidFill>
                  <a:schemeClr val="bg1"/>
                </a:solidFill>
              </a:rPr>
              <a:t>&gt;</a:t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&lt;/</a:t>
            </a:r>
            <a:r>
              <a:rPr lang="es-ES_tradnl" sz="1200" b="1" dirty="0" err="1">
                <a:solidFill>
                  <a:schemeClr val="bg1"/>
                </a:solidFill>
              </a:rPr>
              <a:t>TableLayout</a:t>
            </a:r>
            <a:r>
              <a:rPr lang="es-ES_tradnl" sz="1200" dirty="0" smtClean="0">
                <a:solidFill>
                  <a:schemeClr val="bg1"/>
                </a:solidFill>
              </a:rPr>
              <a:t>&gt;</a:t>
            </a:r>
            <a:r>
              <a:rPr lang="es-ES_tradnl" dirty="0"/>
              <a:t/>
            </a:r>
            <a:br>
              <a:rPr lang="es-ES_tradnl" dirty="0"/>
            </a:b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77" y="1979876"/>
            <a:ext cx="2401844" cy="461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8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GRIDLayout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 smtClean="0"/>
              <a:t>Los componentes </a:t>
            </a:r>
            <a:r>
              <a:rPr lang="es-ES_tradnl" dirty="0"/>
              <a:t>visuales se organizan como en una </a:t>
            </a:r>
            <a:r>
              <a:rPr lang="es-ES_tradnl" dirty="0" smtClean="0"/>
              <a:t>rejilla </a:t>
            </a:r>
            <a:r>
              <a:rPr lang="es-ES_tradnl" dirty="0"/>
              <a:t>según el número de filas y columnas que le </a:t>
            </a:r>
            <a:r>
              <a:rPr lang="es-ES_tradnl" dirty="0" smtClean="0"/>
              <a:t>indiquemos</a:t>
            </a:r>
            <a:r>
              <a:rPr lang="es-ES_tradnl" dirty="0"/>
              <a:t>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216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GRIDLayout</a:t>
            </a:r>
            <a:endParaRPr lang="es-ES_tradnl" dirty="0"/>
          </a:p>
        </p:txBody>
      </p:sp>
      <p:sp>
        <p:nvSpPr>
          <p:cNvPr id="5" name="CuadroTexto 4"/>
          <p:cNvSpPr txBox="1"/>
          <p:nvPr/>
        </p:nvSpPr>
        <p:spPr>
          <a:xfrm>
            <a:off x="3603135" y="2081048"/>
            <a:ext cx="8236769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_tradnl" sz="1200" i="1" dirty="0">
                <a:solidFill>
                  <a:schemeClr val="bg1"/>
                </a:solidFill>
              </a:rPr>
              <a:t>&lt;?</a:t>
            </a:r>
            <a:r>
              <a:rPr lang="es-ES_tradnl" sz="1200" b="1" dirty="0" err="1">
                <a:solidFill>
                  <a:schemeClr val="bg1"/>
                </a:solidFill>
              </a:rPr>
              <a:t>xml</a:t>
            </a:r>
            <a:r>
              <a:rPr lang="es-ES_tradnl" sz="1200" b="1" dirty="0">
                <a:solidFill>
                  <a:schemeClr val="bg1"/>
                </a:solidFill>
              </a:rPr>
              <a:t> </a:t>
            </a:r>
            <a:r>
              <a:rPr lang="es-ES_tradnl" sz="1200" b="1" dirty="0" err="1">
                <a:solidFill>
                  <a:schemeClr val="bg1"/>
                </a:solidFill>
              </a:rPr>
              <a:t>version</a:t>
            </a:r>
            <a:r>
              <a:rPr lang="es-ES_tradnl" sz="1200" b="1" dirty="0">
                <a:solidFill>
                  <a:schemeClr val="bg1"/>
                </a:solidFill>
              </a:rPr>
              <a:t>="1.0" </a:t>
            </a:r>
            <a:r>
              <a:rPr lang="es-ES_tradnl" sz="1200" b="1" dirty="0" err="1">
                <a:solidFill>
                  <a:schemeClr val="bg1"/>
                </a:solidFill>
              </a:rPr>
              <a:t>encoding</a:t>
            </a:r>
            <a:r>
              <a:rPr lang="es-ES_tradnl" sz="1200" b="1" dirty="0">
                <a:solidFill>
                  <a:schemeClr val="bg1"/>
                </a:solidFill>
              </a:rPr>
              <a:t>="utf-8"</a:t>
            </a:r>
            <a:r>
              <a:rPr lang="es-ES_tradnl" sz="1200" i="1" dirty="0">
                <a:solidFill>
                  <a:schemeClr val="bg1"/>
                </a:solidFill>
              </a:rPr>
              <a:t>?&gt;</a:t>
            </a:r>
            <a:br>
              <a:rPr lang="es-ES_tradnl" sz="1200" i="1" dirty="0">
                <a:solidFill>
                  <a:schemeClr val="bg1"/>
                </a:solidFill>
              </a:rPr>
            </a:br>
            <a:r>
              <a:rPr lang="es-ES_tradnl" sz="1200" dirty="0" smtClean="0">
                <a:solidFill>
                  <a:schemeClr val="bg1"/>
                </a:solidFill>
              </a:rPr>
              <a:t>    </a:t>
            </a:r>
            <a:r>
              <a:rPr lang="es-ES_tradnl" sz="1200" dirty="0">
                <a:solidFill>
                  <a:schemeClr val="bg1"/>
                </a:solidFill>
              </a:rPr>
              <a:t>&lt;</a:t>
            </a:r>
            <a:r>
              <a:rPr lang="es-ES_tradnl" sz="1200" b="1" dirty="0" err="1" smtClean="0">
                <a:solidFill>
                  <a:schemeClr val="bg1"/>
                </a:solidFill>
              </a:rPr>
              <a:t>GridLayout</a:t>
            </a:r>
            <a:r>
              <a:rPr lang="es-ES_tradnl" sz="1200" b="1" dirty="0" smtClean="0">
                <a:solidFill>
                  <a:schemeClr val="bg1"/>
                </a:solidFill>
              </a:rPr>
              <a:t>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android:layout_width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match_parent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android:layout_height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 smtClean="0">
                <a:solidFill>
                  <a:schemeClr val="bg1"/>
                </a:solidFill>
              </a:rPr>
              <a:t>wrap_content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android:columnCount</a:t>
            </a:r>
            <a:r>
              <a:rPr lang="es-ES_tradnl" sz="1200" b="1" dirty="0">
                <a:solidFill>
                  <a:schemeClr val="bg1"/>
                </a:solidFill>
              </a:rPr>
              <a:t>="2"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android:layout_gravity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smtClean="0">
                <a:solidFill>
                  <a:schemeClr val="bg1"/>
                </a:solidFill>
              </a:rPr>
              <a:t>center”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android:layout_margin</a:t>
            </a:r>
            <a:r>
              <a:rPr lang="es-ES_tradnl" sz="1200" b="1" dirty="0">
                <a:solidFill>
                  <a:schemeClr val="bg1"/>
                </a:solidFill>
              </a:rPr>
              <a:t>="20dp"</a:t>
            </a:r>
            <a:r>
              <a:rPr lang="es-ES_tradnl" sz="1200" dirty="0">
                <a:solidFill>
                  <a:schemeClr val="bg1"/>
                </a:solidFill>
              </a:rPr>
              <a:t>&gt;</a:t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    &lt;</a:t>
            </a:r>
            <a:r>
              <a:rPr lang="es-ES_tradnl" sz="1200" b="1" dirty="0" err="1" smtClean="0">
                <a:solidFill>
                  <a:schemeClr val="bg1"/>
                </a:solidFill>
              </a:rPr>
              <a:t>EditText</a:t>
            </a:r>
            <a:r>
              <a:rPr lang="es-ES_tradnl" sz="1200" b="1" dirty="0" smtClean="0">
                <a:solidFill>
                  <a:schemeClr val="bg1"/>
                </a:solidFill>
              </a:rPr>
              <a:t>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android:layout_width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 smtClean="0">
                <a:solidFill>
                  <a:schemeClr val="bg1"/>
                </a:solidFill>
              </a:rPr>
              <a:t>match_parent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android:layout_height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wrap_content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android:id</a:t>
            </a:r>
            <a:r>
              <a:rPr lang="es-ES_tradnl" sz="1200" b="1" dirty="0">
                <a:solidFill>
                  <a:schemeClr val="bg1"/>
                </a:solidFill>
              </a:rPr>
              <a:t>="@+</a:t>
            </a:r>
            <a:r>
              <a:rPr lang="es-ES_tradnl" sz="1200" b="1" dirty="0" smtClean="0">
                <a:solidFill>
                  <a:schemeClr val="bg1"/>
                </a:solidFill>
              </a:rPr>
              <a:t>id/</a:t>
            </a:r>
            <a:r>
              <a:rPr lang="es-ES_tradnl" sz="1200" b="1" dirty="0" err="1" smtClean="0">
                <a:solidFill>
                  <a:schemeClr val="bg1"/>
                </a:solidFill>
              </a:rPr>
              <a:t>user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android:hint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smtClean="0">
                <a:solidFill>
                  <a:schemeClr val="bg1"/>
                </a:solidFill>
              </a:rPr>
              <a:t>Usuario”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android:layout_columnSpan</a:t>
            </a:r>
            <a:r>
              <a:rPr lang="es-ES_tradnl" sz="1200" b="1" dirty="0">
                <a:solidFill>
                  <a:schemeClr val="bg1"/>
                </a:solidFill>
              </a:rPr>
              <a:t>="2"</a:t>
            </a:r>
            <a:r>
              <a:rPr lang="es-ES_tradnl" sz="1200" dirty="0">
                <a:solidFill>
                  <a:schemeClr val="bg1"/>
                </a:solidFill>
              </a:rPr>
              <a:t>/&gt;</a:t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    &lt;</a:t>
            </a:r>
            <a:r>
              <a:rPr lang="es-ES_tradnl" sz="1200" b="1" dirty="0" err="1" smtClean="0">
                <a:solidFill>
                  <a:schemeClr val="bg1"/>
                </a:solidFill>
              </a:rPr>
              <a:t>EditText</a:t>
            </a:r>
            <a:r>
              <a:rPr lang="es-ES_tradnl" sz="1200" b="1" dirty="0" smtClean="0">
                <a:solidFill>
                  <a:schemeClr val="bg1"/>
                </a:solidFill>
              </a:rPr>
              <a:t>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android:layout_width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match_parent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android:layout_height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 smtClean="0">
                <a:solidFill>
                  <a:schemeClr val="bg1"/>
                </a:solidFill>
              </a:rPr>
              <a:t>wrap_content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android:inputType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textPassword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android:ems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smtClean="0">
                <a:solidFill>
                  <a:schemeClr val="bg1"/>
                </a:solidFill>
              </a:rPr>
              <a:t>10”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android:id</a:t>
            </a:r>
            <a:r>
              <a:rPr lang="es-ES_tradnl" sz="1200" b="1" dirty="0">
                <a:solidFill>
                  <a:schemeClr val="bg1"/>
                </a:solidFill>
              </a:rPr>
              <a:t>="@+</a:t>
            </a:r>
            <a:r>
              <a:rPr lang="es-ES_tradnl" sz="1200" b="1" dirty="0" smtClean="0">
                <a:solidFill>
                  <a:schemeClr val="bg1"/>
                </a:solidFill>
              </a:rPr>
              <a:t>id/</a:t>
            </a:r>
            <a:r>
              <a:rPr lang="es-ES_tradnl" sz="1200" b="1" dirty="0" err="1" smtClean="0">
                <a:solidFill>
                  <a:schemeClr val="bg1"/>
                </a:solidFill>
              </a:rPr>
              <a:t>password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android:hint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Password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android:layout_columnSpan</a:t>
            </a:r>
            <a:r>
              <a:rPr lang="es-ES_tradnl" sz="1200" b="1" dirty="0">
                <a:solidFill>
                  <a:schemeClr val="bg1"/>
                </a:solidFill>
              </a:rPr>
              <a:t>="2</a:t>
            </a:r>
            <a:r>
              <a:rPr lang="es-ES_tradnl" sz="1200" b="1" dirty="0" smtClean="0">
                <a:solidFill>
                  <a:schemeClr val="bg1"/>
                </a:solidFill>
              </a:rPr>
              <a:t>"</a:t>
            </a:r>
            <a:r>
              <a:rPr lang="es-ES_tradnl" sz="1200" dirty="0" smtClean="0">
                <a:solidFill>
                  <a:schemeClr val="bg1"/>
                </a:solidFill>
              </a:rPr>
              <a:t>/&gt;</a:t>
            </a: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    &lt;</a:t>
            </a:r>
            <a:r>
              <a:rPr lang="es-ES_tradnl" sz="1200" b="1" dirty="0" err="1" smtClean="0">
                <a:solidFill>
                  <a:schemeClr val="bg1"/>
                </a:solidFill>
              </a:rPr>
              <a:t>TextView</a:t>
            </a:r>
            <a:r>
              <a:rPr lang="es-ES_tradnl" sz="1200" b="1" dirty="0" smtClean="0">
                <a:solidFill>
                  <a:schemeClr val="bg1"/>
                </a:solidFill>
              </a:rPr>
              <a:t>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android:layout_width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wrap_content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android:layout_height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 smtClean="0">
                <a:solidFill>
                  <a:schemeClr val="bg1"/>
                </a:solidFill>
              </a:rPr>
              <a:t>wrap_content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android:textAppearance</a:t>
            </a:r>
            <a:r>
              <a:rPr lang="es-ES_tradnl" sz="1200" b="1" dirty="0">
                <a:solidFill>
                  <a:schemeClr val="bg1"/>
                </a:solidFill>
              </a:rPr>
              <a:t>="?</a:t>
            </a:r>
            <a:r>
              <a:rPr lang="es-ES_tradnl" sz="1200" b="1" dirty="0" err="1">
                <a:solidFill>
                  <a:schemeClr val="bg1"/>
                </a:solidFill>
              </a:rPr>
              <a:t>android:attr</a:t>
            </a:r>
            <a:r>
              <a:rPr lang="es-ES_tradnl" sz="1200" b="1" dirty="0">
                <a:solidFill>
                  <a:schemeClr val="bg1"/>
                </a:solidFill>
              </a:rPr>
              <a:t>/</a:t>
            </a:r>
            <a:r>
              <a:rPr lang="es-ES_tradnl" sz="1200" b="1" dirty="0" err="1">
                <a:solidFill>
                  <a:schemeClr val="bg1"/>
                </a:solidFill>
              </a:rPr>
              <a:t>textAppearanceSmall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android:text</a:t>
            </a:r>
            <a:r>
              <a:rPr lang="es-ES_tradnl" sz="1200" b="1" dirty="0">
                <a:solidFill>
                  <a:schemeClr val="bg1"/>
                </a:solidFill>
              </a:rPr>
              <a:t>="Contraseña olvidada</a:t>
            </a:r>
            <a:r>
              <a:rPr lang="es-ES_tradnl" sz="1200" b="1" dirty="0" smtClean="0">
                <a:solidFill>
                  <a:schemeClr val="bg1"/>
                </a:solidFill>
              </a:rPr>
              <a:t>?”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android:id</a:t>
            </a:r>
            <a:r>
              <a:rPr lang="es-ES_tradnl" sz="1200" b="1" dirty="0">
                <a:solidFill>
                  <a:schemeClr val="bg1"/>
                </a:solidFill>
              </a:rPr>
              <a:t>="@+id/</a:t>
            </a:r>
            <a:r>
              <a:rPr lang="es-ES_tradnl" sz="1200" b="1" dirty="0" err="1">
                <a:solidFill>
                  <a:schemeClr val="bg1"/>
                </a:solidFill>
              </a:rPr>
              <a:t>textView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r>
              <a:rPr lang="es-ES_tradnl" sz="1200" dirty="0">
                <a:solidFill>
                  <a:schemeClr val="bg1"/>
                </a:solidFill>
              </a:rPr>
              <a:t>/&gt;</a:t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    &lt;</a:t>
            </a:r>
            <a:r>
              <a:rPr lang="es-ES_tradnl" sz="1200" b="1" dirty="0" err="1" smtClean="0">
                <a:solidFill>
                  <a:schemeClr val="bg1"/>
                </a:solidFill>
              </a:rPr>
              <a:t>Button</a:t>
            </a:r>
            <a:r>
              <a:rPr lang="es-ES_tradnl" sz="1200" b="1" dirty="0" smtClean="0">
                <a:solidFill>
                  <a:schemeClr val="bg1"/>
                </a:solidFill>
              </a:rPr>
              <a:t>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android:layout_width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 smtClean="0">
                <a:solidFill>
                  <a:schemeClr val="bg1"/>
                </a:solidFill>
              </a:rPr>
              <a:t>wrap_content</a:t>
            </a:r>
            <a:r>
              <a:rPr lang="es-ES_tradnl" sz="1200" b="1" dirty="0" smtClean="0">
                <a:solidFill>
                  <a:schemeClr val="bg1"/>
                </a:solidFill>
              </a:rPr>
              <a:t>"</a:t>
            </a:r>
            <a:br>
              <a:rPr lang="es-ES_tradnl" sz="1200" b="1" dirty="0" smtClean="0">
                <a:solidFill>
                  <a:schemeClr val="bg1"/>
                </a:solidFill>
              </a:rPr>
            </a:br>
            <a:r>
              <a:rPr lang="es-ES_tradnl" sz="1200" b="1" dirty="0" smtClean="0">
                <a:solidFill>
                  <a:schemeClr val="bg1"/>
                </a:solidFill>
              </a:rPr>
              <a:t>           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android:layout_height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wrap_content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android:text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Login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android:id</a:t>
            </a:r>
            <a:r>
              <a:rPr lang="es-ES_tradnl" sz="1200" b="1" dirty="0">
                <a:solidFill>
                  <a:schemeClr val="bg1"/>
                </a:solidFill>
              </a:rPr>
              <a:t>="@+id/</a:t>
            </a:r>
            <a:r>
              <a:rPr lang="es-ES_tradnl" sz="1200" b="1" dirty="0" err="1">
                <a:solidFill>
                  <a:schemeClr val="bg1"/>
                </a:solidFill>
              </a:rPr>
              <a:t>login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android:layout_gravity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right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r>
              <a:rPr lang="es-ES_tradnl" sz="1200" dirty="0">
                <a:solidFill>
                  <a:schemeClr val="bg1"/>
                </a:solidFill>
              </a:rPr>
              <a:t>/&gt;</a:t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&lt;/</a:t>
            </a:r>
            <a:r>
              <a:rPr lang="es-ES_tradnl" sz="1200" b="1" dirty="0" err="1">
                <a:solidFill>
                  <a:schemeClr val="bg1"/>
                </a:solidFill>
              </a:rPr>
              <a:t>GridLayout</a:t>
            </a:r>
            <a:r>
              <a:rPr lang="es-ES_tradnl" sz="1200" dirty="0" smtClean="0">
                <a:solidFill>
                  <a:schemeClr val="bg1"/>
                </a:solidFill>
              </a:rPr>
              <a:t>&gt;</a:t>
            </a:r>
            <a:endParaRPr lang="es-ES_tradnl" sz="1200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80" y="2081048"/>
            <a:ext cx="2515914" cy="452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4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Referencias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2800" dirty="0" err="1" smtClean="0"/>
              <a:t>Developer</a:t>
            </a:r>
            <a:r>
              <a:rPr lang="es-ES_tradnl" sz="2800" dirty="0"/>
              <a:t> </a:t>
            </a:r>
            <a:r>
              <a:rPr lang="es-ES_tradnl" sz="2800" dirty="0" smtClean="0"/>
              <a:t>Android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ES_tradnl" dirty="0">
                <a:hlinkClick r:id="rId2"/>
              </a:rPr>
              <a:t>http://</a:t>
            </a:r>
            <a:r>
              <a:rPr lang="es-ES_tradnl" dirty="0" err="1">
                <a:hlinkClick r:id="rId2"/>
              </a:rPr>
              <a:t>developer.android.com</a:t>
            </a:r>
            <a:r>
              <a:rPr lang="es-ES_tradnl" dirty="0">
                <a:hlinkClick r:id="rId2"/>
              </a:rPr>
              <a:t>/</a:t>
            </a:r>
            <a:r>
              <a:rPr lang="es-ES_tradnl" dirty="0" err="1">
                <a:hlinkClick r:id="rId2"/>
              </a:rPr>
              <a:t>intl</a:t>
            </a:r>
            <a:r>
              <a:rPr lang="es-ES_tradnl" dirty="0">
                <a:hlinkClick r:id="rId2"/>
              </a:rPr>
              <a:t>/es/</a:t>
            </a:r>
            <a:r>
              <a:rPr lang="es-ES_tradnl" dirty="0" err="1">
                <a:hlinkClick r:id="rId2"/>
              </a:rPr>
              <a:t>guide</a:t>
            </a:r>
            <a:r>
              <a:rPr lang="es-ES_tradnl" dirty="0">
                <a:hlinkClick r:id="rId2"/>
              </a:rPr>
              <a:t>/</a:t>
            </a:r>
            <a:r>
              <a:rPr lang="es-ES_tradnl" dirty="0" err="1">
                <a:hlinkClick r:id="rId2"/>
              </a:rPr>
              <a:t>topics</a:t>
            </a:r>
            <a:r>
              <a:rPr lang="es-ES_tradnl" dirty="0">
                <a:hlinkClick r:id="rId2"/>
              </a:rPr>
              <a:t>/</a:t>
            </a:r>
            <a:r>
              <a:rPr lang="es-ES_tradnl" dirty="0" err="1">
                <a:hlinkClick r:id="rId2"/>
              </a:rPr>
              <a:t>ui</a:t>
            </a:r>
            <a:r>
              <a:rPr lang="es-ES_tradnl" dirty="0">
                <a:hlinkClick r:id="rId2"/>
              </a:rPr>
              <a:t>/</a:t>
            </a:r>
            <a:r>
              <a:rPr lang="es-ES_tradnl" dirty="0" err="1">
                <a:hlinkClick r:id="rId2"/>
              </a:rPr>
              <a:t>declaring-layout.html</a:t>
            </a:r>
            <a:endParaRPr lang="es-ES_tradnl" dirty="0"/>
          </a:p>
          <a:p>
            <a:pPr marL="0" indent="0">
              <a:buNone/>
            </a:pPr>
            <a:endParaRPr lang="es-ES_tradnl" sz="2800" dirty="0"/>
          </a:p>
          <a:p>
            <a:pPr marL="0" indent="0">
              <a:buNone/>
            </a:pPr>
            <a:r>
              <a:rPr lang="es-ES_tradnl" sz="2800" dirty="0" err="1" smtClean="0"/>
              <a:t>Miniproyecto</a:t>
            </a:r>
            <a:r>
              <a:rPr lang="es-ES_tradnl" sz="2800" dirty="0" smtClean="0"/>
              <a:t> ejemplo</a:t>
            </a:r>
          </a:p>
          <a:p>
            <a:pPr marL="0" indent="0">
              <a:buNone/>
            </a:pPr>
            <a:r>
              <a:rPr lang="es-ES_tradnl" dirty="0" smtClean="0">
                <a:hlinkClick r:id="rId3"/>
              </a:rPr>
              <a:t>https://</a:t>
            </a:r>
            <a:r>
              <a:rPr lang="es-ES_tradnl" dirty="0" err="1" smtClean="0">
                <a:hlinkClick r:id="rId3"/>
              </a:rPr>
              <a:t>github.com</a:t>
            </a:r>
            <a:r>
              <a:rPr lang="es-ES_tradnl" dirty="0" smtClean="0">
                <a:hlinkClick r:id="rId3"/>
              </a:rPr>
              <a:t>/</a:t>
            </a:r>
            <a:r>
              <a:rPr lang="es-ES_tradnl" dirty="0" err="1" smtClean="0">
                <a:hlinkClick r:id="rId3"/>
              </a:rPr>
              <a:t>anjovazquez</a:t>
            </a:r>
            <a:r>
              <a:rPr lang="es-ES_tradnl" dirty="0" smtClean="0">
                <a:hlinkClick r:id="rId3"/>
              </a:rPr>
              <a:t>/</a:t>
            </a:r>
            <a:r>
              <a:rPr lang="es-ES_tradnl" dirty="0" err="1" smtClean="0">
                <a:hlinkClick r:id="rId3"/>
              </a:rPr>
              <a:t>Layouts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373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Que son </a:t>
            </a:r>
            <a:r>
              <a:rPr lang="es-ES_tradnl" dirty="0" err="1" smtClean="0"/>
              <a:t>layouts</a:t>
            </a:r>
            <a:r>
              <a:rPr lang="es-ES_tradnl" dirty="0" smtClean="0"/>
              <a:t>?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_tradnl" sz="2800" dirty="0"/>
              <a:t>S</a:t>
            </a:r>
            <a:r>
              <a:rPr lang="es-ES_tradnl" sz="2800" dirty="0" smtClean="0"/>
              <a:t>on aquellos elementos </a:t>
            </a:r>
            <a:r>
              <a:rPr lang="es-ES_tradnl" sz="2800" dirty="0"/>
              <a:t>no visuales que </a:t>
            </a:r>
            <a:r>
              <a:rPr lang="es-ES_tradnl" sz="2800" dirty="0" smtClean="0"/>
              <a:t>nos </a:t>
            </a:r>
            <a:r>
              <a:rPr lang="es-ES_tradnl" sz="2800" dirty="0"/>
              <a:t>ayudan a distribuir, </a:t>
            </a:r>
            <a:r>
              <a:rPr lang="es-ES_tradnl" sz="2800" dirty="0" smtClean="0"/>
              <a:t>posicionar </a:t>
            </a:r>
            <a:r>
              <a:rPr lang="es-ES_tradnl" sz="2800" dirty="0"/>
              <a:t>y organizar los </a:t>
            </a:r>
            <a:r>
              <a:rPr lang="es-ES_tradnl" sz="2800" dirty="0" smtClean="0"/>
              <a:t>elementos </a:t>
            </a:r>
            <a:r>
              <a:rPr lang="es-ES_tradnl" sz="2800" dirty="0"/>
              <a:t>visuales en la </a:t>
            </a:r>
            <a:r>
              <a:rPr lang="es-ES_tradnl" sz="2800" dirty="0" smtClean="0"/>
              <a:t>pantalla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129805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Tipos de </a:t>
            </a:r>
            <a:r>
              <a:rPr lang="es-ES_tradnl" dirty="0" err="1" smtClean="0"/>
              <a:t>layout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800" dirty="0" err="1" smtClean="0"/>
              <a:t>FrameLayout</a:t>
            </a:r>
            <a:endParaRPr lang="es-ES_tradnl" sz="2800" dirty="0" smtClean="0"/>
          </a:p>
          <a:p>
            <a:r>
              <a:rPr lang="es-ES_tradnl" sz="2800" dirty="0" err="1" smtClean="0"/>
              <a:t>LinearLayout</a:t>
            </a:r>
            <a:endParaRPr lang="es-ES_tradnl" sz="2800" dirty="0" smtClean="0"/>
          </a:p>
          <a:p>
            <a:r>
              <a:rPr lang="es-ES_tradnl" sz="2800" dirty="0" err="1" smtClean="0"/>
              <a:t>RelativeLayout</a:t>
            </a:r>
            <a:endParaRPr lang="es-ES_tradnl" sz="2800" dirty="0" smtClean="0"/>
          </a:p>
          <a:p>
            <a:r>
              <a:rPr lang="es-ES_tradnl" sz="2800" dirty="0" err="1" smtClean="0"/>
              <a:t>TableLayout</a:t>
            </a:r>
            <a:endParaRPr lang="es-ES_tradnl" sz="2800" dirty="0" smtClean="0"/>
          </a:p>
          <a:p>
            <a:r>
              <a:rPr lang="es-ES_tradnl" sz="2800" dirty="0" err="1" smtClean="0"/>
              <a:t>GridLayout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158562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Framelayout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/>
              <a:t>Todos los elementos visuales que vayamos </a:t>
            </a:r>
            <a:r>
              <a:rPr lang="es-ES_tradnl" dirty="0" smtClean="0"/>
              <a:t>añadiendo </a:t>
            </a:r>
            <a:r>
              <a:rPr lang="es-ES_tradnl" dirty="0"/>
              <a:t>dentro de él se </a:t>
            </a:r>
            <a:r>
              <a:rPr lang="es-ES_tradnl" dirty="0" err="1" smtClean="0"/>
              <a:t>superpondr</a:t>
            </a:r>
            <a:r>
              <a:rPr lang="es-ES" dirty="0" err="1" smtClean="0"/>
              <a:t>án</a:t>
            </a:r>
            <a:endParaRPr lang="es-ES_tradnl" dirty="0"/>
          </a:p>
          <a:p>
            <a:endParaRPr lang="es-ES_tradnl" dirty="0"/>
          </a:p>
        </p:txBody>
      </p:sp>
      <p:sp>
        <p:nvSpPr>
          <p:cNvPr id="4" name="CuadroTexto 3"/>
          <p:cNvSpPr txBox="1"/>
          <p:nvPr/>
        </p:nvSpPr>
        <p:spPr>
          <a:xfrm>
            <a:off x="3503171" y="2580323"/>
            <a:ext cx="8229600" cy="3939540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_tradnl" sz="1400" i="1" dirty="0">
                <a:solidFill>
                  <a:schemeClr val="bg1"/>
                </a:solidFill>
              </a:rPr>
              <a:t>&lt;?</a:t>
            </a:r>
            <a:r>
              <a:rPr lang="es-ES_tradnl" sz="1400" b="1" dirty="0" err="1">
                <a:solidFill>
                  <a:schemeClr val="bg1"/>
                </a:solidFill>
              </a:rPr>
              <a:t>xml</a:t>
            </a:r>
            <a:r>
              <a:rPr lang="es-ES_tradnl" sz="1400" b="1" dirty="0">
                <a:solidFill>
                  <a:schemeClr val="bg1"/>
                </a:solidFill>
              </a:rPr>
              <a:t> </a:t>
            </a:r>
            <a:r>
              <a:rPr lang="es-ES_tradnl" sz="1400" b="1" dirty="0" err="1">
                <a:solidFill>
                  <a:schemeClr val="bg1"/>
                </a:solidFill>
              </a:rPr>
              <a:t>version</a:t>
            </a:r>
            <a:r>
              <a:rPr lang="es-ES_tradnl" sz="1400" b="1" dirty="0">
                <a:solidFill>
                  <a:schemeClr val="bg1"/>
                </a:solidFill>
              </a:rPr>
              <a:t>="1.0" </a:t>
            </a:r>
            <a:r>
              <a:rPr lang="es-ES_tradnl" sz="1400" b="1" dirty="0" err="1">
                <a:solidFill>
                  <a:schemeClr val="bg1"/>
                </a:solidFill>
              </a:rPr>
              <a:t>encoding</a:t>
            </a:r>
            <a:r>
              <a:rPr lang="es-ES_tradnl" sz="1400" b="1" dirty="0">
                <a:solidFill>
                  <a:schemeClr val="bg1"/>
                </a:solidFill>
              </a:rPr>
              <a:t>="utf-8"</a:t>
            </a:r>
            <a:r>
              <a:rPr lang="es-ES_tradnl" sz="1400" i="1" dirty="0">
                <a:solidFill>
                  <a:schemeClr val="bg1"/>
                </a:solidFill>
              </a:rPr>
              <a:t>?&gt;</a:t>
            </a:r>
            <a:br>
              <a:rPr lang="es-ES_tradnl" sz="1400" i="1" dirty="0">
                <a:solidFill>
                  <a:schemeClr val="bg1"/>
                </a:solidFill>
              </a:rPr>
            </a:br>
            <a:r>
              <a:rPr lang="es-ES_tradnl" sz="1400" dirty="0">
                <a:solidFill>
                  <a:schemeClr val="bg1"/>
                </a:solidFill>
              </a:rPr>
              <a:t>&lt;</a:t>
            </a:r>
            <a:r>
              <a:rPr lang="es-ES_tradnl" sz="1400" b="1" dirty="0" err="1">
                <a:solidFill>
                  <a:schemeClr val="bg1"/>
                </a:solidFill>
              </a:rPr>
              <a:t>FrameLayout</a:t>
            </a:r>
            <a:r>
              <a:rPr lang="es-ES_tradnl" sz="1400" b="1" dirty="0">
                <a:solidFill>
                  <a:schemeClr val="bg1"/>
                </a:solidFill>
              </a:rPr>
              <a:t> </a:t>
            </a:r>
            <a:br>
              <a:rPr lang="es-ES_tradnl" sz="1400" b="1" dirty="0">
                <a:solidFill>
                  <a:schemeClr val="bg1"/>
                </a:solidFill>
              </a:rPr>
            </a:br>
            <a:r>
              <a:rPr lang="es-ES_tradnl" sz="1400" b="1" dirty="0">
                <a:solidFill>
                  <a:schemeClr val="bg1"/>
                </a:solidFill>
              </a:rPr>
              <a:t>    </a:t>
            </a:r>
            <a:r>
              <a:rPr lang="es-ES_tradnl" sz="1400" b="1" dirty="0" err="1">
                <a:solidFill>
                  <a:schemeClr val="bg1"/>
                </a:solidFill>
              </a:rPr>
              <a:t>android:layout_width</a:t>
            </a:r>
            <a:r>
              <a:rPr lang="es-ES_tradnl" sz="1400" b="1" dirty="0">
                <a:solidFill>
                  <a:schemeClr val="bg1"/>
                </a:solidFill>
              </a:rPr>
              <a:t>="</a:t>
            </a:r>
            <a:r>
              <a:rPr lang="es-ES_tradnl" sz="1400" b="1" dirty="0" err="1">
                <a:solidFill>
                  <a:schemeClr val="bg1"/>
                </a:solidFill>
              </a:rPr>
              <a:t>match_parent</a:t>
            </a:r>
            <a:r>
              <a:rPr lang="es-ES_tradnl" sz="1400" b="1" dirty="0">
                <a:solidFill>
                  <a:schemeClr val="bg1"/>
                </a:solidFill>
              </a:rPr>
              <a:t>"</a:t>
            </a:r>
            <a:br>
              <a:rPr lang="es-ES_tradnl" sz="1400" b="1" dirty="0">
                <a:solidFill>
                  <a:schemeClr val="bg1"/>
                </a:solidFill>
              </a:rPr>
            </a:br>
            <a:r>
              <a:rPr lang="es-ES_tradnl" sz="1400" b="1" dirty="0">
                <a:solidFill>
                  <a:schemeClr val="bg1"/>
                </a:solidFill>
              </a:rPr>
              <a:t>    </a:t>
            </a:r>
            <a:r>
              <a:rPr lang="es-ES_tradnl" sz="1400" b="1" dirty="0" err="1">
                <a:solidFill>
                  <a:schemeClr val="bg1"/>
                </a:solidFill>
              </a:rPr>
              <a:t>android:layout_height</a:t>
            </a:r>
            <a:r>
              <a:rPr lang="es-ES_tradnl" sz="1400" b="1" dirty="0">
                <a:solidFill>
                  <a:schemeClr val="bg1"/>
                </a:solidFill>
              </a:rPr>
              <a:t>="</a:t>
            </a:r>
            <a:r>
              <a:rPr lang="es-ES_tradnl" sz="1400" b="1" dirty="0" err="1">
                <a:solidFill>
                  <a:schemeClr val="bg1"/>
                </a:solidFill>
              </a:rPr>
              <a:t>match_parent</a:t>
            </a:r>
            <a:r>
              <a:rPr lang="es-ES_tradnl" sz="1400" b="1" dirty="0" smtClean="0">
                <a:solidFill>
                  <a:schemeClr val="bg1"/>
                </a:solidFill>
              </a:rPr>
              <a:t>"</a:t>
            </a:r>
            <a:r>
              <a:rPr lang="es-ES_tradnl" sz="1400" dirty="0">
                <a:solidFill>
                  <a:schemeClr val="bg1"/>
                </a:solidFill>
              </a:rPr>
              <a:t/>
            </a:r>
            <a:br>
              <a:rPr lang="es-ES_tradnl" sz="1400" dirty="0">
                <a:solidFill>
                  <a:schemeClr val="bg1"/>
                </a:solidFill>
              </a:rPr>
            </a:br>
            <a:r>
              <a:rPr lang="es-ES_tradnl" sz="1400" dirty="0">
                <a:solidFill>
                  <a:schemeClr val="bg1"/>
                </a:solidFill>
              </a:rPr>
              <a:t/>
            </a:r>
            <a:br>
              <a:rPr lang="es-ES_tradnl" sz="1400" dirty="0">
                <a:solidFill>
                  <a:schemeClr val="bg1"/>
                </a:solidFill>
              </a:rPr>
            </a:br>
            <a:r>
              <a:rPr lang="es-ES_tradnl" sz="1400" dirty="0">
                <a:solidFill>
                  <a:schemeClr val="bg1"/>
                </a:solidFill>
              </a:rPr>
              <a:t>    &lt;</a:t>
            </a:r>
            <a:r>
              <a:rPr lang="es-ES_tradnl" sz="1400" b="1" dirty="0" err="1" smtClean="0">
                <a:solidFill>
                  <a:schemeClr val="bg1"/>
                </a:solidFill>
              </a:rPr>
              <a:t>ImageView</a:t>
            </a:r>
            <a:r>
              <a:rPr lang="es-ES_tradnl" sz="1400" b="1" dirty="0" smtClean="0">
                <a:solidFill>
                  <a:schemeClr val="bg1"/>
                </a:solidFill>
              </a:rPr>
              <a:t>  </a:t>
            </a:r>
            <a:r>
              <a:rPr lang="es-ES_tradnl" sz="1400" b="1" dirty="0" err="1">
                <a:solidFill>
                  <a:schemeClr val="bg1"/>
                </a:solidFill>
              </a:rPr>
              <a:t>android:id</a:t>
            </a:r>
            <a:r>
              <a:rPr lang="es-ES_tradnl" sz="1400" b="1" dirty="0">
                <a:solidFill>
                  <a:schemeClr val="bg1"/>
                </a:solidFill>
              </a:rPr>
              <a:t>="@+id/</a:t>
            </a:r>
            <a:r>
              <a:rPr lang="es-ES_tradnl" sz="1400" b="1" dirty="0" err="1">
                <a:solidFill>
                  <a:schemeClr val="bg1"/>
                </a:solidFill>
              </a:rPr>
              <a:t>imageView</a:t>
            </a:r>
            <a:r>
              <a:rPr lang="es-ES_tradnl" sz="1400" b="1" dirty="0">
                <a:solidFill>
                  <a:schemeClr val="bg1"/>
                </a:solidFill>
              </a:rPr>
              <a:t>"</a:t>
            </a:r>
            <a:br>
              <a:rPr lang="es-ES_tradnl" sz="1400" b="1" dirty="0">
                <a:solidFill>
                  <a:schemeClr val="bg1"/>
                </a:solidFill>
              </a:rPr>
            </a:br>
            <a:r>
              <a:rPr lang="es-ES_tradnl" sz="1400" b="1" dirty="0">
                <a:solidFill>
                  <a:schemeClr val="bg1"/>
                </a:solidFill>
              </a:rPr>
              <a:t>        </a:t>
            </a:r>
            <a:r>
              <a:rPr lang="es-ES_tradnl" sz="1400" b="1" dirty="0" err="1">
                <a:solidFill>
                  <a:schemeClr val="bg1"/>
                </a:solidFill>
              </a:rPr>
              <a:t>android:layout_width</a:t>
            </a:r>
            <a:r>
              <a:rPr lang="es-ES_tradnl" sz="1400" b="1" dirty="0">
                <a:solidFill>
                  <a:schemeClr val="bg1"/>
                </a:solidFill>
              </a:rPr>
              <a:t>="</a:t>
            </a:r>
            <a:r>
              <a:rPr lang="es-ES_tradnl" sz="1400" b="1" dirty="0" err="1">
                <a:solidFill>
                  <a:schemeClr val="bg1"/>
                </a:solidFill>
              </a:rPr>
              <a:t>wrap_content</a:t>
            </a:r>
            <a:r>
              <a:rPr lang="es-ES_tradnl" sz="1400" b="1" dirty="0">
                <a:solidFill>
                  <a:schemeClr val="bg1"/>
                </a:solidFill>
              </a:rPr>
              <a:t>"</a:t>
            </a:r>
            <a:br>
              <a:rPr lang="es-ES_tradnl" sz="1400" b="1" dirty="0">
                <a:solidFill>
                  <a:schemeClr val="bg1"/>
                </a:solidFill>
              </a:rPr>
            </a:br>
            <a:r>
              <a:rPr lang="es-ES_tradnl" sz="1400" b="1" dirty="0">
                <a:solidFill>
                  <a:schemeClr val="bg1"/>
                </a:solidFill>
              </a:rPr>
              <a:t>        </a:t>
            </a:r>
            <a:r>
              <a:rPr lang="es-ES_tradnl" sz="1400" b="1" dirty="0" err="1">
                <a:solidFill>
                  <a:schemeClr val="bg1"/>
                </a:solidFill>
              </a:rPr>
              <a:t>android:layout_height</a:t>
            </a:r>
            <a:r>
              <a:rPr lang="es-ES_tradnl" sz="1400" b="1" dirty="0">
                <a:solidFill>
                  <a:schemeClr val="bg1"/>
                </a:solidFill>
              </a:rPr>
              <a:t>="</a:t>
            </a:r>
            <a:r>
              <a:rPr lang="es-ES_tradnl" sz="1400" b="1" dirty="0" err="1">
                <a:solidFill>
                  <a:schemeClr val="bg1"/>
                </a:solidFill>
              </a:rPr>
              <a:t>wrap_content</a:t>
            </a:r>
            <a:r>
              <a:rPr lang="es-ES_tradnl" sz="1400" b="1" dirty="0">
                <a:solidFill>
                  <a:schemeClr val="bg1"/>
                </a:solidFill>
              </a:rPr>
              <a:t>"</a:t>
            </a:r>
            <a:br>
              <a:rPr lang="es-ES_tradnl" sz="1400" b="1" dirty="0">
                <a:solidFill>
                  <a:schemeClr val="bg1"/>
                </a:solidFill>
              </a:rPr>
            </a:br>
            <a:r>
              <a:rPr lang="es-ES_tradnl" sz="1400" b="1" dirty="0">
                <a:solidFill>
                  <a:schemeClr val="bg1"/>
                </a:solidFill>
              </a:rPr>
              <a:t>        </a:t>
            </a:r>
            <a:r>
              <a:rPr lang="es-ES_tradnl" sz="1400" b="1" dirty="0" err="1">
                <a:solidFill>
                  <a:schemeClr val="bg1"/>
                </a:solidFill>
              </a:rPr>
              <a:t>android:layout_gravity</a:t>
            </a:r>
            <a:r>
              <a:rPr lang="es-ES_tradnl" sz="1400" b="1" dirty="0">
                <a:solidFill>
                  <a:schemeClr val="bg1"/>
                </a:solidFill>
              </a:rPr>
              <a:t>="</a:t>
            </a:r>
            <a:r>
              <a:rPr lang="es-ES_tradnl" sz="1400" b="1" dirty="0" smtClean="0">
                <a:solidFill>
                  <a:schemeClr val="bg1"/>
                </a:solidFill>
              </a:rPr>
              <a:t>center” </a:t>
            </a:r>
            <a:r>
              <a:rPr lang="es-ES_tradnl" sz="1400" b="1" dirty="0" err="1" smtClean="0">
                <a:solidFill>
                  <a:schemeClr val="bg1"/>
                </a:solidFill>
              </a:rPr>
              <a:t>android:alpha</a:t>
            </a:r>
            <a:r>
              <a:rPr lang="es-ES_tradnl" sz="1400" b="1" dirty="0">
                <a:solidFill>
                  <a:schemeClr val="bg1"/>
                </a:solidFill>
              </a:rPr>
              <a:t>="</a:t>
            </a:r>
            <a:r>
              <a:rPr lang="es-ES_tradnl" sz="1400" b="1" dirty="0" smtClean="0">
                <a:solidFill>
                  <a:schemeClr val="bg1"/>
                </a:solidFill>
              </a:rPr>
              <a:t>0.2” </a:t>
            </a:r>
            <a:r>
              <a:rPr lang="es-ES_tradnl" sz="1400" b="1" dirty="0" err="1" smtClean="0">
                <a:solidFill>
                  <a:schemeClr val="bg1"/>
                </a:solidFill>
              </a:rPr>
              <a:t>android:cropToPadding</a:t>
            </a:r>
            <a:r>
              <a:rPr lang="es-ES_tradnl" sz="1400" b="1" dirty="0">
                <a:solidFill>
                  <a:schemeClr val="bg1"/>
                </a:solidFill>
              </a:rPr>
              <a:t>="true"</a:t>
            </a:r>
            <a:br>
              <a:rPr lang="es-ES_tradnl" sz="1400" b="1" dirty="0">
                <a:solidFill>
                  <a:schemeClr val="bg1"/>
                </a:solidFill>
              </a:rPr>
            </a:br>
            <a:r>
              <a:rPr lang="es-ES_tradnl" sz="1400" b="1" dirty="0">
                <a:solidFill>
                  <a:schemeClr val="bg1"/>
                </a:solidFill>
              </a:rPr>
              <a:t>        </a:t>
            </a:r>
            <a:r>
              <a:rPr lang="es-ES_tradnl" sz="1400" b="1" dirty="0" err="1">
                <a:solidFill>
                  <a:schemeClr val="bg1"/>
                </a:solidFill>
              </a:rPr>
              <a:t>android:src</a:t>
            </a:r>
            <a:r>
              <a:rPr lang="es-ES_tradnl" sz="1400" b="1" dirty="0">
                <a:solidFill>
                  <a:schemeClr val="bg1"/>
                </a:solidFill>
              </a:rPr>
              <a:t>="@</a:t>
            </a:r>
            <a:r>
              <a:rPr lang="es-ES_tradnl" sz="1400" b="1" dirty="0" err="1">
                <a:solidFill>
                  <a:schemeClr val="bg1"/>
                </a:solidFill>
              </a:rPr>
              <a:t>drawable</a:t>
            </a:r>
            <a:r>
              <a:rPr lang="es-ES_tradnl" sz="1400" b="1" dirty="0">
                <a:solidFill>
                  <a:schemeClr val="bg1"/>
                </a:solidFill>
              </a:rPr>
              <a:t>/</a:t>
            </a:r>
            <a:r>
              <a:rPr lang="es-ES_tradnl" sz="1400" b="1" dirty="0" err="1">
                <a:solidFill>
                  <a:schemeClr val="bg1"/>
                </a:solidFill>
              </a:rPr>
              <a:t>idefic</a:t>
            </a:r>
            <a:r>
              <a:rPr lang="es-ES_tradnl" sz="1400" b="1" dirty="0">
                <a:solidFill>
                  <a:schemeClr val="bg1"/>
                </a:solidFill>
              </a:rPr>
              <a:t>" </a:t>
            </a:r>
            <a:r>
              <a:rPr lang="es-ES_tradnl" sz="1400" dirty="0">
                <a:solidFill>
                  <a:schemeClr val="bg1"/>
                </a:solidFill>
              </a:rPr>
              <a:t>/&gt;</a:t>
            </a:r>
            <a:br>
              <a:rPr lang="es-ES_tradnl" sz="1400" dirty="0">
                <a:solidFill>
                  <a:schemeClr val="bg1"/>
                </a:solidFill>
              </a:rPr>
            </a:br>
            <a:r>
              <a:rPr lang="es-ES_tradnl" sz="1400" dirty="0">
                <a:solidFill>
                  <a:schemeClr val="bg1"/>
                </a:solidFill>
              </a:rPr>
              <a:t/>
            </a:r>
            <a:br>
              <a:rPr lang="es-ES_tradnl" sz="1400" dirty="0">
                <a:solidFill>
                  <a:schemeClr val="bg1"/>
                </a:solidFill>
              </a:rPr>
            </a:br>
            <a:r>
              <a:rPr lang="es-ES_tradnl" sz="1400" dirty="0">
                <a:solidFill>
                  <a:schemeClr val="bg1"/>
                </a:solidFill>
              </a:rPr>
              <a:t>    &lt;</a:t>
            </a:r>
            <a:r>
              <a:rPr lang="es-ES_tradnl" sz="1400" b="1" dirty="0" err="1">
                <a:solidFill>
                  <a:schemeClr val="bg1"/>
                </a:solidFill>
              </a:rPr>
              <a:t>TextView</a:t>
            </a:r>
            <a:r>
              <a:rPr lang="es-ES_tradnl" sz="1400" b="1" dirty="0">
                <a:solidFill>
                  <a:schemeClr val="bg1"/>
                </a:solidFill>
              </a:rPr>
              <a:t/>
            </a:r>
            <a:br>
              <a:rPr lang="es-ES_tradnl" sz="1400" b="1" dirty="0">
                <a:solidFill>
                  <a:schemeClr val="bg1"/>
                </a:solidFill>
              </a:rPr>
            </a:br>
            <a:r>
              <a:rPr lang="es-ES_tradnl" sz="1400" b="1" dirty="0">
                <a:solidFill>
                  <a:schemeClr val="bg1"/>
                </a:solidFill>
              </a:rPr>
              <a:t>        </a:t>
            </a:r>
            <a:r>
              <a:rPr lang="es-ES_tradnl" sz="1400" b="1" dirty="0" err="1">
                <a:solidFill>
                  <a:schemeClr val="bg1"/>
                </a:solidFill>
              </a:rPr>
              <a:t>android:layout_width</a:t>
            </a:r>
            <a:r>
              <a:rPr lang="es-ES_tradnl" sz="1400" b="1" dirty="0">
                <a:solidFill>
                  <a:schemeClr val="bg1"/>
                </a:solidFill>
              </a:rPr>
              <a:t>="</a:t>
            </a:r>
            <a:r>
              <a:rPr lang="es-ES_tradnl" sz="1400" b="1" dirty="0" err="1">
                <a:solidFill>
                  <a:schemeClr val="bg1"/>
                </a:solidFill>
              </a:rPr>
              <a:t>wrap_content</a:t>
            </a:r>
            <a:r>
              <a:rPr lang="es-ES_tradnl" sz="1400" b="1" dirty="0" smtClean="0">
                <a:solidFill>
                  <a:schemeClr val="bg1"/>
                </a:solidFill>
              </a:rPr>
              <a:t>"  </a:t>
            </a:r>
            <a:r>
              <a:rPr lang="es-ES_tradnl" sz="1400" b="1" dirty="0" err="1">
                <a:solidFill>
                  <a:schemeClr val="bg1"/>
                </a:solidFill>
              </a:rPr>
              <a:t>android:layout_height</a:t>
            </a:r>
            <a:r>
              <a:rPr lang="es-ES_tradnl" sz="1400" b="1" dirty="0">
                <a:solidFill>
                  <a:schemeClr val="bg1"/>
                </a:solidFill>
              </a:rPr>
              <a:t>="</a:t>
            </a:r>
            <a:r>
              <a:rPr lang="es-ES_tradnl" sz="1400" b="1" dirty="0" err="1">
                <a:solidFill>
                  <a:schemeClr val="bg1"/>
                </a:solidFill>
              </a:rPr>
              <a:t>wrap_content</a:t>
            </a:r>
            <a:r>
              <a:rPr lang="es-ES_tradnl" sz="1400" b="1" dirty="0">
                <a:solidFill>
                  <a:schemeClr val="bg1"/>
                </a:solidFill>
              </a:rPr>
              <a:t>"</a:t>
            </a:r>
            <a:br>
              <a:rPr lang="es-ES_tradnl" sz="1400" b="1" dirty="0">
                <a:solidFill>
                  <a:schemeClr val="bg1"/>
                </a:solidFill>
              </a:rPr>
            </a:br>
            <a:r>
              <a:rPr lang="es-ES_tradnl" sz="1400" b="1" dirty="0">
                <a:solidFill>
                  <a:schemeClr val="bg1"/>
                </a:solidFill>
              </a:rPr>
              <a:t>        </a:t>
            </a:r>
            <a:r>
              <a:rPr lang="es-ES_tradnl" sz="1400" b="1" dirty="0" err="1">
                <a:solidFill>
                  <a:schemeClr val="bg1"/>
                </a:solidFill>
              </a:rPr>
              <a:t>android:layout_gravity</a:t>
            </a:r>
            <a:r>
              <a:rPr lang="es-ES_tradnl" sz="1400" b="1" dirty="0">
                <a:solidFill>
                  <a:schemeClr val="bg1"/>
                </a:solidFill>
              </a:rPr>
              <a:t>="</a:t>
            </a:r>
            <a:r>
              <a:rPr lang="es-ES_tradnl" sz="1400" b="1" dirty="0" err="1">
                <a:solidFill>
                  <a:schemeClr val="bg1"/>
                </a:solidFill>
              </a:rPr>
              <a:t>center_horizontal</a:t>
            </a:r>
            <a:r>
              <a:rPr lang="es-ES_tradnl" sz="1400" b="1" dirty="0" smtClean="0">
                <a:solidFill>
                  <a:schemeClr val="bg1"/>
                </a:solidFill>
              </a:rPr>
              <a:t>"  </a:t>
            </a:r>
            <a:r>
              <a:rPr lang="es-ES_tradnl" sz="1400" b="1" dirty="0" err="1">
                <a:solidFill>
                  <a:schemeClr val="bg1"/>
                </a:solidFill>
              </a:rPr>
              <a:t>android:text</a:t>
            </a:r>
            <a:r>
              <a:rPr lang="es-ES_tradnl" sz="1400" b="1" dirty="0">
                <a:solidFill>
                  <a:schemeClr val="bg1"/>
                </a:solidFill>
              </a:rPr>
              <a:t>="@</a:t>
            </a:r>
            <a:r>
              <a:rPr lang="es-ES_tradnl" sz="1400" b="1" dirty="0" err="1">
                <a:solidFill>
                  <a:schemeClr val="bg1"/>
                </a:solidFill>
              </a:rPr>
              <a:t>string</a:t>
            </a:r>
            <a:r>
              <a:rPr lang="es-ES_tradnl" sz="1400" b="1" dirty="0">
                <a:solidFill>
                  <a:schemeClr val="bg1"/>
                </a:solidFill>
              </a:rPr>
              <a:t>/</a:t>
            </a:r>
            <a:r>
              <a:rPr lang="es-ES_tradnl" sz="1400" b="1" dirty="0" err="1">
                <a:solidFill>
                  <a:schemeClr val="bg1"/>
                </a:solidFill>
              </a:rPr>
              <a:t>workshop_message</a:t>
            </a:r>
            <a:r>
              <a:rPr lang="es-ES_tradnl" sz="1400" b="1" dirty="0">
                <a:solidFill>
                  <a:schemeClr val="bg1"/>
                </a:solidFill>
              </a:rPr>
              <a:t>"</a:t>
            </a:r>
            <a:br>
              <a:rPr lang="es-ES_tradnl" sz="1400" b="1" dirty="0">
                <a:solidFill>
                  <a:schemeClr val="bg1"/>
                </a:solidFill>
              </a:rPr>
            </a:br>
            <a:r>
              <a:rPr lang="es-ES_tradnl" sz="1400" b="1" dirty="0">
                <a:solidFill>
                  <a:schemeClr val="bg1"/>
                </a:solidFill>
              </a:rPr>
              <a:t>        </a:t>
            </a:r>
            <a:r>
              <a:rPr lang="es-ES_tradnl" sz="1400" b="1" dirty="0" err="1">
                <a:solidFill>
                  <a:schemeClr val="bg1"/>
                </a:solidFill>
              </a:rPr>
              <a:t>android:textAppearance</a:t>
            </a:r>
            <a:r>
              <a:rPr lang="es-ES_tradnl" sz="1400" b="1" dirty="0">
                <a:solidFill>
                  <a:schemeClr val="bg1"/>
                </a:solidFill>
              </a:rPr>
              <a:t>="?</a:t>
            </a:r>
            <a:r>
              <a:rPr lang="es-ES_tradnl" sz="1400" b="1" dirty="0" err="1">
                <a:solidFill>
                  <a:schemeClr val="bg1"/>
                </a:solidFill>
              </a:rPr>
              <a:t>android:attr</a:t>
            </a:r>
            <a:r>
              <a:rPr lang="es-ES_tradnl" sz="1400" b="1" dirty="0">
                <a:solidFill>
                  <a:schemeClr val="bg1"/>
                </a:solidFill>
              </a:rPr>
              <a:t>/</a:t>
            </a:r>
            <a:r>
              <a:rPr lang="es-ES_tradnl" sz="1400" b="1" dirty="0" err="1">
                <a:solidFill>
                  <a:schemeClr val="bg1"/>
                </a:solidFill>
              </a:rPr>
              <a:t>textAppearanceLarge</a:t>
            </a:r>
            <a:r>
              <a:rPr lang="es-ES_tradnl" sz="1400" b="1" dirty="0">
                <a:solidFill>
                  <a:schemeClr val="bg1"/>
                </a:solidFill>
              </a:rPr>
              <a:t>" </a:t>
            </a:r>
            <a:r>
              <a:rPr lang="es-ES_tradnl" sz="1400" dirty="0">
                <a:solidFill>
                  <a:schemeClr val="bg1"/>
                </a:solidFill>
              </a:rPr>
              <a:t>/&gt;</a:t>
            </a:r>
            <a:br>
              <a:rPr lang="es-ES_tradnl" sz="1400" dirty="0">
                <a:solidFill>
                  <a:schemeClr val="bg1"/>
                </a:solidFill>
              </a:rPr>
            </a:br>
            <a:r>
              <a:rPr lang="es-ES_tradnl" sz="1400" dirty="0">
                <a:solidFill>
                  <a:schemeClr val="bg1"/>
                </a:solidFill>
              </a:rPr>
              <a:t/>
            </a:r>
            <a:br>
              <a:rPr lang="es-ES_tradnl" sz="1400" dirty="0">
                <a:solidFill>
                  <a:schemeClr val="bg1"/>
                </a:solidFill>
              </a:rPr>
            </a:br>
            <a:r>
              <a:rPr lang="es-ES_tradnl" sz="1400" dirty="0">
                <a:solidFill>
                  <a:schemeClr val="bg1"/>
                </a:solidFill>
              </a:rPr>
              <a:t>&lt;/</a:t>
            </a:r>
            <a:r>
              <a:rPr lang="es-ES_tradnl" sz="1400" b="1" dirty="0" err="1">
                <a:solidFill>
                  <a:schemeClr val="bg1"/>
                </a:solidFill>
              </a:rPr>
              <a:t>FrameLayout</a:t>
            </a:r>
            <a:r>
              <a:rPr lang="es-ES_tradnl" sz="1400" dirty="0">
                <a:solidFill>
                  <a:schemeClr val="bg1"/>
                </a:solidFill>
              </a:rPr>
              <a:t>&gt;</a:t>
            </a: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endParaRPr lang="es-ES_tradnl" sz="1200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43" y="2580323"/>
            <a:ext cx="2206020" cy="393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8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LinearLayout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/>
              <a:t>L</a:t>
            </a:r>
            <a:r>
              <a:rPr lang="es-ES_tradnl" dirty="0" smtClean="0"/>
              <a:t>os elementos </a:t>
            </a:r>
            <a:r>
              <a:rPr lang="es-ES_tradnl" dirty="0"/>
              <a:t>visuales se organizarán uno a continuación </a:t>
            </a:r>
            <a:r>
              <a:rPr lang="es-ES_tradnl" dirty="0" smtClean="0"/>
              <a:t>de otro </a:t>
            </a:r>
            <a:r>
              <a:rPr lang="es-ES_tradnl" dirty="0"/>
              <a:t>distribuyéndose por fila o columna según la </a:t>
            </a:r>
            <a:r>
              <a:rPr lang="es-ES_tradnl" dirty="0" smtClean="0"/>
              <a:t>orientación </a:t>
            </a:r>
            <a:r>
              <a:rPr lang="es-ES_tradnl" dirty="0"/>
              <a:t>que escojamos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4980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8" y="814524"/>
            <a:ext cx="9603275" cy="1049235"/>
          </a:xfrm>
        </p:spPr>
        <p:txBody>
          <a:bodyPr/>
          <a:lstStyle/>
          <a:p>
            <a:r>
              <a:rPr lang="es-ES_tradnl" dirty="0" err="1" smtClean="0"/>
              <a:t>LinearLayout</a:t>
            </a:r>
            <a:endParaRPr lang="es-ES_tradnl" dirty="0"/>
          </a:p>
        </p:txBody>
      </p:sp>
      <p:sp>
        <p:nvSpPr>
          <p:cNvPr id="5" name="CuadroTexto 4"/>
          <p:cNvSpPr txBox="1"/>
          <p:nvPr/>
        </p:nvSpPr>
        <p:spPr>
          <a:xfrm>
            <a:off x="3740594" y="2015732"/>
            <a:ext cx="8292663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_tradnl" sz="1200" i="1" dirty="0">
                <a:solidFill>
                  <a:schemeClr val="bg1"/>
                </a:solidFill>
              </a:rPr>
              <a:t>&lt;?</a:t>
            </a:r>
            <a:r>
              <a:rPr lang="es-ES_tradnl" sz="1200" b="1" dirty="0" err="1">
                <a:solidFill>
                  <a:schemeClr val="bg1"/>
                </a:solidFill>
              </a:rPr>
              <a:t>xml</a:t>
            </a:r>
            <a:r>
              <a:rPr lang="es-ES_tradnl" sz="1200" b="1" dirty="0">
                <a:solidFill>
                  <a:schemeClr val="bg1"/>
                </a:solidFill>
              </a:rPr>
              <a:t> </a:t>
            </a:r>
            <a:r>
              <a:rPr lang="es-ES_tradnl" sz="1200" b="1" dirty="0" err="1">
                <a:solidFill>
                  <a:schemeClr val="bg1"/>
                </a:solidFill>
              </a:rPr>
              <a:t>version</a:t>
            </a:r>
            <a:r>
              <a:rPr lang="es-ES_tradnl" sz="1200" b="1" dirty="0">
                <a:solidFill>
                  <a:schemeClr val="bg1"/>
                </a:solidFill>
              </a:rPr>
              <a:t>="1.0" </a:t>
            </a:r>
            <a:r>
              <a:rPr lang="es-ES_tradnl" sz="1200" b="1" dirty="0" err="1">
                <a:solidFill>
                  <a:schemeClr val="bg1"/>
                </a:solidFill>
              </a:rPr>
              <a:t>encoding</a:t>
            </a:r>
            <a:r>
              <a:rPr lang="es-ES_tradnl" sz="1200" b="1" dirty="0">
                <a:solidFill>
                  <a:schemeClr val="bg1"/>
                </a:solidFill>
              </a:rPr>
              <a:t>="utf-8"</a:t>
            </a:r>
            <a:r>
              <a:rPr lang="es-ES_tradnl" sz="1200" i="1" dirty="0">
                <a:solidFill>
                  <a:schemeClr val="bg1"/>
                </a:solidFill>
              </a:rPr>
              <a:t>?&gt;</a:t>
            </a:r>
            <a:br>
              <a:rPr lang="es-ES_tradnl" sz="1200" i="1" dirty="0">
                <a:solidFill>
                  <a:schemeClr val="bg1"/>
                </a:solidFill>
              </a:rPr>
            </a:br>
            <a:r>
              <a:rPr lang="es-ES_tradnl" sz="1200" dirty="0" smtClean="0">
                <a:solidFill>
                  <a:schemeClr val="bg1"/>
                </a:solidFill>
              </a:rPr>
              <a:t>    </a:t>
            </a:r>
            <a:r>
              <a:rPr lang="es-ES_tradnl" sz="1200" dirty="0">
                <a:solidFill>
                  <a:schemeClr val="bg1"/>
                </a:solidFill>
              </a:rPr>
              <a:t>&lt;</a:t>
            </a:r>
            <a:r>
              <a:rPr lang="es-ES_tradnl" sz="1200" b="1" dirty="0" err="1" smtClean="0">
                <a:solidFill>
                  <a:schemeClr val="bg1"/>
                </a:solidFill>
              </a:rPr>
              <a:t>LinearLayout</a:t>
            </a:r>
            <a:r>
              <a:rPr lang="es-ES_tradnl" sz="1200" b="1" dirty="0" smtClean="0">
                <a:solidFill>
                  <a:schemeClr val="bg1"/>
                </a:solidFill>
              </a:rPr>
              <a:t> 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android:layout_width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match_parent</a:t>
            </a:r>
            <a:r>
              <a:rPr lang="es-ES_tradnl" sz="1200" b="1" dirty="0" smtClean="0">
                <a:solidFill>
                  <a:schemeClr val="bg1"/>
                </a:solidFill>
              </a:rPr>
              <a:t>"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android:layout_height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match_parent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android:orientation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smtClean="0">
                <a:solidFill>
                  <a:schemeClr val="bg1"/>
                </a:solidFill>
              </a:rPr>
              <a:t>vertical”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android:gravity</a:t>
            </a:r>
            <a:r>
              <a:rPr lang="es-ES_tradnl" sz="1200" b="1" dirty="0">
                <a:solidFill>
                  <a:schemeClr val="bg1"/>
                </a:solidFill>
              </a:rPr>
              <a:t>="center</a:t>
            </a:r>
            <a:r>
              <a:rPr lang="es-ES_tradnl" sz="1200" b="1" dirty="0" smtClean="0">
                <a:solidFill>
                  <a:schemeClr val="bg1"/>
                </a:solidFill>
              </a:rPr>
              <a:t>" 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android:layout_margin</a:t>
            </a:r>
            <a:r>
              <a:rPr lang="es-ES_tradnl" sz="1200" b="1" dirty="0">
                <a:solidFill>
                  <a:schemeClr val="bg1"/>
                </a:solidFill>
              </a:rPr>
              <a:t>="20dp"</a:t>
            </a:r>
            <a:r>
              <a:rPr lang="es-ES_tradnl" sz="1200" dirty="0">
                <a:solidFill>
                  <a:schemeClr val="bg1"/>
                </a:solidFill>
              </a:rPr>
              <a:t>&gt;</a:t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    &lt;</a:t>
            </a:r>
            <a:r>
              <a:rPr lang="es-ES_tradnl" sz="1200" b="1" dirty="0" err="1" smtClean="0">
                <a:solidFill>
                  <a:schemeClr val="bg1"/>
                </a:solidFill>
              </a:rPr>
              <a:t>EditText</a:t>
            </a:r>
            <a:r>
              <a:rPr lang="es-ES_tradnl" sz="1200" b="1" dirty="0" smtClean="0">
                <a:solidFill>
                  <a:schemeClr val="bg1"/>
                </a:solidFill>
              </a:rPr>
              <a:t> 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android:layout_width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 smtClean="0">
                <a:solidFill>
                  <a:schemeClr val="bg1"/>
                </a:solidFill>
              </a:rPr>
              <a:t>match_parent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android:layout_height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wrap_content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android:id</a:t>
            </a:r>
            <a:r>
              <a:rPr lang="es-ES_tradnl" sz="1200" b="1" dirty="0">
                <a:solidFill>
                  <a:schemeClr val="bg1"/>
                </a:solidFill>
              </a:rPr>
              <a:t>="@+</a:t>
            </a:r>
            <a:r>
              <a:rPr lang="es-ES_tradnl" sz="1200" b="1" dirty="0" smtClean="0">
                <a:solidFill>
                  <a:schemeClr val="bg1"/>
                </a:solidFill>
              </a:rPr>
              <a:t>id/</a:t>
            </a:r>
            <a:r>
              <a:rPr lang="es-ES_tradnl" sz="1200" b="1" dirty="0" err="1" smtClean="0">
                <a:solidFill>
                  <a:schemeClr val="bg1"/>
                </a:solidFill>
              </a:rPr>
              <a:t>user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android:hint</a:t>
            </a:r>
            <a:r>
              <a:rPr lang="es-ES_tradnl" sz="1200" b="1" dirty="0">
                <a:solidFill>
                  <a:schemeClr val="bg1"/>
                </a:solidFill>
              </a:rPr>
              <a:t>="Usuario" </a:t>
            </a:r>
            <a:r>
              <a:rPr lang="es-ES_tradnl" sz="1200" dirty="0">
                <a:solidFill>
                  <a:schemeClr val="bg1"/>
                </a:solidFill>
              </a:rPr>
              <a:t>/&gt;</a:t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    &lt;</a:t>
            </a:r>
            <a:r>
              <a:rPr lang="es-ES_tradnl" sz="1200" b="1" dirty="0" err="1" smtClean="0">
                <a:solidFill>
                  <a:schemeClr val="bg1"/>
                </a:solidFill>
              </a:rPr>
              <a:t>EditText</a:t>
            </a:r>
            <a:r>
              <a:rPr lang="es-ES_tradnl" sz="1200" b="1" dirty="0" smtClean="0">
                <a:solidFill>
                  <a:schemeClr val="bg1"/>
                </a:solidFill>
              </a:rPr>
              <a:t> 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android:layout_width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 smtClean="0">
                <a:solidFill>
                  <a:schemeClr val="bg1"/>
                </a:solidFill>
              </a:rPr>
              <a:t>match_parent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android:layout_height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wrap_content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android:inputType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 smtClean="0">
                <a:solidFill>
                  <a:schemeClr val="bg1"/>
                </a:solidFill>
              </a:rPr>
              <a:t>textPassword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android:ems</a:t>
            </a:r>
            <a:r>
              <a:rPr lang="es-ES_tradnl" sz="1200" b="1" dirty="0">
                <a:solidFill>
                  <a:schemeClr val="bg1"/>
                </a:solidFill>
              </a:rPr>
              <a:t>="10</a:t>
            </a:r>
            <a:r>
              <a:rPr lang="es-ES_tradnl" sz="1200" b="1" dirty="0" smtClean="0">
                <a:solidFill>
                  <a:schemeClr val="bg1"/>
                </a:solidFill>
              </a:rPr>
              <a:t>" </a:t>
            </a:r>
            <a:r>
              <a:rPr lang="es-ES_tradnl" sz="1200" b="1" dirty="0" err="1">
                <a:solidFill>
                  <a:schemeClr val="bg1"/>
                </a:solidFill>
              </a:rPr>
              <a:t>android:id</a:t>
            </a:r>
            <a:r>
              <a:rPr lang="es-ES_tradnl" sz="1200" b="1" dirty="0">
                <a:solidFill>
                  <a:schemeClr val="bg1"/>
                </a:solidFill>
              </a:rPr>
              <a:t>="@+id/</a:t>
            </a:r>
            <a:r>
              <a:rPr lang="es-ES_tradnl" sz="1200" b="1" dirty="0" err="1">
                <a:solidFill>
                  <a:schemeClr val="bg1"/>
                </a:solidFill>
              </a:rPr>
              <a:t>password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android:hint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Password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r>
              <a:rPr lang="es-ES_tradnl" sz="1200" dirty="0">
                <a:solidFill>
                  <a:schemeClr val="bg1"/>
                </a:solidFill>
              </a:rPr>
              <a:t>/&gt;</a:t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    &lt;</a:t>
            </a:r>
            <a:r>
              <a:rPr lang="es-ES_tradnl" sz="1200" b="1" dirty="0" err="1" smtClean="0">
                <a:solidFill>
                  <a:schemeClr val="bg1"/>
                </a:solidFill>
              </a:rPr>
              <a:t>LinearLayout</a:t>
            </a:r>
            <a:r>
              <a:rPr lang="es-ES_tradnl" sz="1200" b="1" dirty="0" smtClean="0">
                <a:solidFill>
                  <a:schemeClr val="bg1"/>
                </a:solidFill>
              </a:rPr>
              <a:t> 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android:layout_width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 smtClean="0">
                <a:solidFill>
                  <a:schemeClr val="bg1"/>
                </a:solidFill>
              </a:rPr>
              <a:t>match_parent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android:layout_height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wrap_content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r>
              <a:rPr lang="es-ES_tradnl" sz="1200" dirty="0">
                <a:solidFill>
                  <a:schemeClr val="bg1"/>
                </a:solidFill>
              </a:rPr>
              <a:t>&gt;</a:t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        &lt;</a:t>
            </a:r>
            <a:r>
              <a:rPr lang="es-ES_tradnl" sz="1200" b="1" dirty="0" err="1" smtClean="0">
                <a:solidFill>
                  <a:schemeClr val="bg1"/>
                </a:solidFill>
              </a:rPr>
              <a:t>TextView</a:t>
            </a:r>
            <a:r>
              <a:rPr lang="es-ES_tradnl" sz="1200" b="1" dirty="0" smtClean="0">
                <a:solidFill>
                  <a:schemeClr val="bg1"/>
                </a:solidFill>
              </a:rPr>
              <a:t>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android:layout_width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 smtClean="0">
                <a:solidFill>
                  <a:schemeClr val="bg1"/>
                </a:solidFill>
              </a:rPr>
              <a:t>wrap_content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android:layout_height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wrap_content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android:textAppearance</a:t>
            </a:r>
            <a:r>
              <a:rPr lang="es-ES_tradnl" sz="1200" b="1" dirty="0">
                <a:solidFill>
                  <a:schemeClr val="bg1"/>
                </a:solidFill>
              </a:rPr>
              <a:t>="?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android:attr</a:t>
            </a:r>
            <a:r>
              <a:rPr lang="es-ES_tradnl" sz="1200" b="1" dirty="0" smtClean="0">
                <a:solidFill>
                  <a:schemeClr val="bg1"/>
                </a:solidFill>
              </a:rPr>
              <a:t>/</a:t>
            </a:r>
            <a:r>
              <a:rPr lang="es-ES_tradnl" sz="1200" b="1" dirty="0" err="1" smtClean="0">
                <a:solidFill>
                  <a:schemeClr val="bg1"/>
                </a:solidFill>
              </a:rPr>
              <a:t>textAppearanceSmall</a:t>
            </a:r>
            <a:r>
              <a:rPr lang="es-ES_tradnl" sz="1200" b="1" dirty="0" smtClean="0">
                <a:solidFill>
                  <a:schemeClr val="bg1"/>
                </a:solidFill>
              </a:rPr>
              <a:t>"</a:t>
            </a:r>
            <a:br>
              <a:rPr lang="es-ES_tradnl" sz="1200" b="1" dirty="0" smtClean="0">
                <a:solidFill>
                  <a:schemeClr val="bg1"/>
                </a:solidFill>
              </a:rPr>
            </a:br>
            <a:r>
              <a:rPr lang="es-ES_tradnl" sz="1200" b="1" dirty="0" smtClean="0">
                <a:solidFill>
                  <a:schemeClr val="bg1"/>
                </a:solidFill>
              </a:rPr>
              <a:t>        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android:text</a:t>
            </a:r>
            <a:r>
              <a:rPr lang="es-ES_tradnl" sz="1200" b="1" dirty="0">
                <a:solidFill>
                  <a:schemeClr val="bg1"/>
                </a:solidFill>
              </a:rPr>
              <a:t>="Contraseña olvidada</a:t>
            </a:r>
            <a:r>
              <a:rPr lang="es-ES_tradnl" sz="1200" b="1" dirty="0" smtClean="0">
                <a:solidFill>
                  <a:schemeClr val="bg1"/>
                </a:solidFill>
              </a:rPr>
              <a:t>?" </a:t>
            </a:r>
            <a:r>
              <a:rPr lang="es-ES_tradnl" sz="1200" b="1" dirty="0" err="1">
                <a:solidFill>
                  <a:schemeClr val="bg1"/>
                </a:solidFill>
              </a:rPr>
              <a:t>android:id</a:t>
            </a:r>
            <a:r>
              <a:rPr lang="es-ES_tradnl" sz="1200" b="1" dirty="0">
                <a:solidFill>
                  <a:schemeClr val="bg1"/>
                </a:solidFill>
              </a:rPr>
              <a:t>="@+</a:t>
            </a:r>
            <a:r>
              <a:rPr lang="es-ES_tradnl" sz="1200" b="1" dirty="0" smtClean="0">
                <a:solidFill>
                  <a:schemeClr val="bg1"/>
                </a:solidFill>
              </a:rPr>
              <a:t>id/</a:t>
            </a:r>
            <a:r>
              <a:rPr lang="es-ES_tradnl" sz="1200" b="1" dirty="0" err="1" smtClean="0">
                <a:solidFill>
                  <a:schemeClr val="bg1"/>
                </a:solidFill>
              </a:rPr>
              <a:t>textView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android:layout_weight</a:t>
            </a:r>
            <a:r>
              <a:rPr lang="es-ES_tradnl" sz="1200" b="1" dirty="0">
                <a:solidFill>
                  <a:schemeClr val="bg1"/>
                </a:solidFill>
              </a:rPr>
              <a:t>="0.6"</a:t>
            </a:r>
            <a:r>
              <a:rPr lang="es-ES_tradnl" sz="1200" dirty="0">
                <a:solidFill>
                  <a:schemeClr val="bg1"/>
                </a:solidFill>
              </a:rPr>
              <a:t>/&gt;</a:t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        &lt;</a:t>
            </a:r>
            <a:r>
              <a:rPr lang="es-ES_tradnl" sz="1200" b="1" dirty="0" err="1" smtClean="0">
                <a:solidFill>
                  <a:schemeClr val="bg1"/>
                </a:solidFill>
              </a:rPr>
              <a:t>Button</a:t>
            </a:r>
            <a:r>
              <a:rPr lang="es-ES_tradnl" sz="1200" b="1" dirty="0" smtClean="0">
                <a:solidFill>
                  <a:schemeClr val="bg1"/>
                </a:solidFill>
              </a:rPr>
              <a:t>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android:layout_width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wrap_content</a:t>
            </a:r>
            <a:r>
              <a:rPr lang="es-ES_tradnl" sz="1200" b="1" dirty="0" smtClean="0">
                <a:solidFill>
                  <a:schemeClr val="bg1"/>
                </a:solidFill>
              </a:rPr>
              <a:t>"</a:t>
            </a:r>
            <a:br>
              <a:rPr lang="es-ES_tradnl" sz="1200" b="1" dirty="0" smtClean="0">
                <a:solidFill>
                  <a:schemeClr val="bg1"/>
                </a:solidFill>
              </a:rPr>
            </a:br>
            <a:r>
              <a:rPr lang="es-ES_tradnl" sz="1200" b="1" dirty="0" smtClean="0">
                <a:solidFill>
                  <a:schemeClr val="bg1"/>
                </a:solidFill>
              </a:rPr>
              <a:t>        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android:layout_height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 smtClean="0">
                <a:solidFill>
                  <a:schemeClr val="bg1"/>
                </a:solidFill>
              </a:rPr>
              <a:t>wrap_content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android:text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 smtClean="0">
                <a:solidFill>
                  <a:schemeClr val="bg1"/>
                </a:solidFill>
              </a:rPr>
              <a:t>Login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android:id</a:t>
            </a:r>
            <a:r>
              <a:rPr lang="es-ES_tradnl" sz="1200" b="1" dirty="0">
                <a:solidFill>
                  <a:schemeClr val="bg1"/>
                </a:solidFill>
              </a:rPr>
              <a:t>="@+id/</a:t>
            </a:r>
            <a:r>
              <a:rPr lang="es-ES_tradnl" sz="1200" b="1" dirty="0" err="1">
                <a:solidFill>
                  <a:schemeClr val="bg1"/>
                </a:solidFill>
              </a:rPr>
              <a:t>login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android:layout_weight</a:t>
            </a:r>
            <a:r>
              <a:rPr lang="es-ES_tradnl" sz="1200" b="1" dirty="0">
                <a:solidFill>
                  <a:schemeClr val="bg1"/>
                </a:solidFill>
              </a:rPr>
              <a:t>="0.4"</a:t>
            </a:r>
            <a:r>
              <a:rPr lang="es-ES_tradnl" sz="1200" dirty="0">
                <a:solidFill>
                  <a:schemeClr val="bg1"/>
                </a:solidFill>
              </a:rPr>
              <a:t>/&gt;</a:t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    &lt;/</a:t>
            </a:r>
            <a:r>
              <a:rPr lang="es-ES_tradnl" sz="1200" b="1" dirty="0" err="1">
                <a:solidFill>
                  <a:schemeClr val="bg1"/>
                </a:solidFill>
              </a:rPr>
              <a:t>LinearLayout</a:t>
            </a:r>
            <a:r>
              <a:rPr lang="es-ES_tradnl" sz="1200" dirty="0" smtClean="0">
                <a:solidFill>
                  <a:schemeClr val="bg1"/>
                </a:solidFill>
              </a:rPr>
              <a:t>&gt;</a:t>
            </a: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&lt;/</a:t>
            </a:r>
            <a:r>
              <a:rPr lang="es-ES_tradnl" sz="1200" b="1" dirty="0" err="1">
                <a:solidFill>
                  <a:schemeClr val="bg1"/>
                </a:solidFill>
              </a:rPr>
              <a:t>LinearLayout</a:t>
            </a:r>
            <a:r>
              <a:rPr lang="es-ES_tradnl" sz="1200" dirty="0" smtClean="0">
                <a:solidFill>
                  <a:schemeClr val="bg1"/>
                </a:solidFill>
              </a:rPr>
              <a:t>&gt;</a:t>
            </a: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endParaRPr lang="es-ES_tradnl" sz="1200" dirty="0">
              <a:solidFill>
                <a:schemeClr val="bg1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53" y="2015732"/>
            <a:ext cx="2539062" cy="452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8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RelativeLayout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/>
              <a:t>La posición de un componente </a:t>
            </a:r>
            <a:r>
              <a:rPr lang="es-ES_tradnl" dirty="0" smtClean="0"/>
              <a:t>visual </a:t>
            </a:r>
            <a:r>
              <a:rPr lang="es-ES_tradnl" dirty="0"/>
              <a:t>será relativa al propio </a:t>
            </a:r>
            <a:r>
              <a:rPr lang="es-ES_tradnl" dirty="0" err="1"/>
              <a:t>layout</a:t>
            </a:r>
            <a:r>
              <a:rPr lang="es-ES_tradnl" dirty="0"/>
              <a:t> padre o a </a:t>
            </a:r>
            <a:r>
              <a:rPr lang="es-ES_tradnl" dirty="0" smtClean="0"/>
              <a:t>cualquier </a:t>
            </a:r>
            <a:r>
              <a:rPr lang="es-ES_tradnl" dirty="0"/>
              <a:t>otro componente incluido en el mismo </a:t>
            </a:r>
            <a:r>
              <a:rPr lang="es-ES_tradnl" dirty="0" smtClean="0"/>
              <a:t>con </a:t>
            </a:r>
            <a:r>
              <a:rPr lang="es-ES_tradnl" dirty="0"/>
              <a:t>directivas como: </a:t>
            </a:r>
            <a:endParaRPr lang="es-ES_tradnl" dirty="0" smtClean="0"/>
          </a:p>
          <a:p>
            <a:r>
              <a:rPr lang="es-ES_tradnl" dirty="0" smtClean="0"/>
              <a:t>centrarse </a:t>
            </a:r>
            <a:r>
              <a:rPr lang="es-ES_tradnl" dirty="0"/>
              <a:t>horizontalmente </a:t>
            </a:r>
            <a:r>
              <a:rPr lang="es-ES_tradnl" dirty="0" smtClean="0"/>
              <a:t>o </a:t>
            </a:r>
            <a:r>
              <a:rPr lang="es-ES_tradnl" dirty="0"/>
              <a:t>verticalmente dentro del </a:t>
            </a:r>
            <a:r>
              <a:rPr lang="es-ES_tradnl" dirty="0" smtClean="0"/>
              <a:t>padre</a:t>
            </a:r>
          </a:p>
          <a:p>
            <a:r>
              <a:rPr lang="es-ES_tradnl" dirty="0" smtClean="0"/>
              <a:t>posicionarse </a:t>
            </a:r>
            <a:r>
              <a:rPr lang="es-ES_tradnl" dirty="0"/>
              <a:t>arriba o </a:t>
            </a:r>
            <a:r>
              <a:rPr lang="es-ES_tradnl" dirty="0" smtClean="0"/>
              <a:t>debajo </a:t>
            </a:r>
            <a:r>
              <a:rPr lang="es-ES_tradnl" dirty="0"/>
              <a:t>de otro componente o a la izquierda o derecha.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1455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RelativeLayout</a:t>
            </a:r>
            <a:endParaRPr lang="es-ES_tradnl" dirty="0"/>
          </a:p>
        </p:txBody>
      </p:sp>
      <p:sp>
        <p:nvSpPr>
          <p:cNvPr id="5" name="CuadroTexto 4"/>
          <p:cNvSpPr txBox="1"/>
          <p:nvPr/>
        </p:nvSpPr>
        <p:spPr>
          <a:xfrm>
            <a:off x="2932386" y="2144110"/>
            <a:ext cx="9096703" cy="461664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_tradnl" sz="1200" i="1" dirty="0">
                <a:solidFill>
                  <a:schemeClr val="bg1"/>
                </a:solidFill>
              </a:rPr>
              <a:t>&lt;?</a:t>
            </a:r>
            <a:r>
              <a:rPr lang="es-ES_tradnl" sz="1200" b="1" dirty="0" err="1">
                <a:solidFill>
                  <a:schemeClr val="bg1"/>
                </a:solidFill>
              </a:rPr>
              <a:t>xml</a:t>
            </a:r>
            <a:r>
              <a:rPr lang="es-ES_tradnl" sz="1200" b="1" dirty="0">
                <a:solidFill>
                  <a:schemeClr val="bg1"/>
                </a:solidFill>
              </a:rPr>
              <a:t> </a:t>
            </a:r>
            <a:r>
              <a:rPr lang="es-ES_tradnl" sz="1200" b="1" dirty="0" err="1">
                <a:solidFill>
                  <a:schemeClr val="bg1"/>
                </a:solidFill>
              </a:rPr>
              <a:t>version</a:t>
            </a:r>
            <a:r>
              <a:rPr lang="es-ES_tradnl" sz="1200" b="1" dirty="0">
                <a:solidFill>
                  <a:schemeClr val="bg1"/>
                </a:solidFill>
              </a:rPr>
              <a:t>="1.0" </a:t>
            </a:r>
            <a:r>
              <a:rPr lang="es-ES_tradnl" sz="1200" b="1" dirty="0" err="1">
                <a:solidFill>
                  <a:schemeClr val="bg1"/>
                </a:solidFill>
              </a:rPr>
              <a:t>encoding</a:t>
            </a:r>
            <a:r>
              <a:rPr lang="es-ES_tradnl" sz="1200" b="1" dirty="0">
                <a:solidFill>
                  <a:schemeClr val="bg1"/>
                </a:solidFill>
              </a:rPr>
              <a:t>="utf-8"</a:t>
            </a:r>
            <a:r>
              <a:rPr lang="es-ES_tradnl" sz="1200" i="1" dirty="0">
                <a:solidFill>
                  <a:schemeClr val="bg1"/>
                </a:solidFill>
              </a:rPr>
              <a:t>?&gt;</a:t>
            </a:r>
            <a:br>
              <a:rPr lang="es-ES_tradnl" sz="1200" i="1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&lt;</a:t>
            </a:r>
            <a:r>
              <a:rPr lang="es-ES_tradnl" sz="1200" b="1" dirty="0" err="1">
                <a:solidFill>
                  <a:schemeClr val="bg1"/>
                </a:solidFill>
              </a:rPr>
              <a:t>RelativeLayout</a:t>
            </a:r>
            <a:r>
              <a:rPr lang="es-ES_tradnl" sz="1200" b="1" dirty="0">
                <a:solidFill>
                  <a:schemeClr val="bg1"/>
                </a:solidFill>
              </a:rPr>
              <a:t>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android:layout_width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match_parent</a:t>
            </a:r>
            <a:r>
              <a:rPr lang="es-ES_tradnl" sz="1200" b="1" dirty="0" smtClean="0">
                <a:solidFill>
                  <a:schemeClr val="bg1"/>
                </a:solidFill>
              </a:rPr>
              <a:t>"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android:layout_height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match_parent</a:t>
            </a:r>
            <a:r>
              <a:rPr lang="es-ES_tradnl" sz="1200" b="1" dirty="0" smtClean="0">
                <a:solidFill>
                  <a:schemeClr val="bg1"/>
                </a:solidFill>
              </a:rPr>
              <a:t>" </a:t>
            </a:r>
            <a:r>
              <a:rPr lang="es-ES_tradnl" sz="1200" b="1" dirty="0" err="1">
                <a:solidFill>
                  <a:schemeClr val="bg1"/>
                </a:solidFill>
              </a:rPr>
              <a:t>android:gravity</a:t>
            </a:r>
            <a:r>
              <a:rPr lang="es-ES_tradnl" sz="1200" b="1" dirty="0">
                <a:solidFill>
                  <a:schemeClr val="bg1"/>
                </a:solidFill>
              </a:rPr>
              <a:t>="center"</a:t>
            </a:r>
            <a:r>
              <a:rPr lang="es-ES_tradnl" sz="1200" dirty="0">
                <a:solidFill>
                  <a:schemeClr val="bg1"/>
                </a:solidFill>
              </a:rPr>
              <a:t>&gt;</a:t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&lt;</a:t>
            </a:r>
            <a:r>
              <a:rPr lang="es-ES_tradnl" sz="1200" b="1" dirty="0" err="1" smtClean="0">
                <a:solidFill>
                  <a:schemeClr val="bg1"/>
                </a:solidFill>
              </a:rPr>
              <a:t>ImageView</a:t>
            </a:r>
            <a:r>
              <a:rPr lang="es-ES_tradnl" sz="1200" b="1" dirty="0" smtClean="0">
                <a:solidFill>
                  <a:schemeClr val="bg1"/>
                </a:solidFill>
              </a:rPr>
              <a:t> 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android:layout_width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smtClean="0">
                <a:solidFill>
                  <a:schemeClr val="bg1"/>
                </a:solidFill>
              </a:rPr>
              <a:t>210dp”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android:layout_height</a:t>
            </a:r>
            <a:r>
              <a:rPr lang="es-ES_tradnl" sz="1200" b="1" dirty="0">
                <a:solidFill>
                  <a:schemeClr val="bg1"/>
                </a:solidFill>
              </a:rPr>
              <a:t>="210dp</a:t>
            </a:r>
            <a:r>
              <a:rPr lang="es-ES_tradnl" sz="1200" b="1" dirty="0" smtClean="0">
                <a:solidFill>
                  <a:schemeClr val="bg1"/>
                </a:solidFill>
              </a:rPr>
              <a:t>" </a:t>
            </a:r>
            <a:r>
              <a:rPr lang="es-ES_tradnl" sz="1200" b="1" dirty="0" err="1">
                <a:solidFill>
                  <a:schemeClr val="bg1"/>
                </a:solidFill>
              </a:rPr>
              <a:t>android:id</a:t>
            </a:r>
            <a:r>
              <a:rPr lang="es-ES_tradnl" sz="1200" b="1" dirty="0">
                <a:solidFill>
                  <a:schemeClr val="bg1"/>
                </a:solidFill>
              </a:rPr>
              <a:t>="@+</a:t>
            </a:r>
            <a:r>
              <a:rPr lang="es-ES_tradnl" sz="1200" b="1" dirty="0" smtClean="0">
                <a:solidFill>
                  <a:schemeClr val="bg1"/>
                </a:solidFill>
              </a:rPr>
              <a:t>id/</a:t>
            </a:r>
            <a:r>
              <a:rPr lang="es-ES_tradnl" sz="1200" b="1" dirty="0" err="1" smtClean="0">
                <a:solidFill>
                  <a:schemeClr val="bg1"/>
                </a:solidFill>
              </a:rPr>
              <a:t>imageView</a:t>
            </a:r>
            <a:r>
              <a:rPr lang="es-ES_tradnl" sz="1200" b="1" dirty="0" smtClean="0">
                <a:solidFill>
                  <a:schemeClr val="bg1"/>
                </a:solidFill>
              </a:rPr>
              <a:t>"</a:t>
            </a:r>
            <a:br>
              <a:rPr lang="es-ES_tradnl" sz="1200" b="1" dirty="0" smtClean="0">
                <a:solidFill>
                  <a:schemeClr val="bg1"/>
                </a:solidFill>
              </a:rPr>
            </a:br>
            <a:r>
              <a:rPr lang="es-ES_tradnl" sz="1200" b="1" dirty="0" smtClean="0">
                <a:solidFill>
                  <a:schemeClr val="bg1"/>
                </a:solidFill>
              </a:rPr>
              <a:t>       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android:src</a:t>
            </a:r>
            <a:r>
              <a:rPr lang="es-ES_tradnl" sz="1200" b="1" dirty="0">
                <a:solidFill>
                  <a:schemeClr val="bg1"/>
                </a:solidFill>
              </a:rPr>
              <a:t>="@</a:t>
            </a:r>
            <a:r>
              <a:rPr lang="es-ES_tradnl" sz="1200" b="1" dirty="0" err="1">
                <a:solidFill>
                  <a:schemeClr val="bg1"/>
                </a:solidFill>
              </a:rPr>
              <a:t>drawable</a:t>
            </a:r>
            <a:r>
              <a:rPr lang="es-ES_tradnl" sz="1200" b="1" dirty="0">
                <a:solidFill>
                  <a:schemeClr val="bg1"/>
                </a:solidFill>
              </a:rPr>
              <a:t>/</a:t>
            </a:r>
            <a:r>
              <a:rPr lang="es-ES_tradnl" sz="1200" b="1" dirty="0" err="1">
                <a:solidFill>
                  <a:schemeClr val="bg1"/>
                </a:solidFill>
              </a:rPr>
              <a:t>imatia</a:t>
            </a:r>
            <a:r>
              <a:rPr lang="es-ES_tradnl" sz="1200" b="1" dirty="0" smtClean="0">
                <a:solidFill>
                  <a:schemeClr val="bg1"/>
                </a:solidFill>
              </a:rPr>
              <a:t>" </a:t>
            </a:r>
            <a:r>
              <a:rPr lang="es-ES_tradnl" sz="1200" b="1" dirty="0" err="1">
                <a:solidFill>
                  <a:schemeClr val="bg1"/>
                </a:solidFill>
              </a:rPr>
              <a:t>android:cropToPadding</a:t>
            </a:r>
            <a:r>
              <a:rPr lang="es-ES_tradnl" sz="1200" b="1" dirty="0">
                <a:solidFill>
                  <a:schemeClr val="bg1"/>
                </a:solidFill>
              </a:rPr>
              <a:t>="true</a:t>
            </a:r>
            <a:r>
              <a:rPr lang="es-ES_tradnl" sz="1200" b="1" dirty="0" smtClean="0">
                <a:solidFill>
                  <a:schemeClr val="bg1"/>
                </a:solidFill>
              </a:rPr>
              <a:t>" </a:t>
            </a:r>
            <a:r>
              <a:rPr lang="es-ES_tradnl" sz="1200" b="1" dirty="0" err="1">
                <a:solidFill>
                  <a:schemeClr val="bg1"/>
                </a:solidFill>
              </a:rPr>
              <a:t>android:alpha</a:t>
            </a:r>
            <a:r>
              <a:rPr lang="es-ES_tradnl" sz="1200" b="1" dirty="0">
                <a:solidFill>
                  <a:schemeClr val="bg1"/>
                </a:solidFill>
              </a:rPr>
              <a:t>="0.2</a:t>
            </a:r>
            <a:r>
              <a:rPr lang="es-ES_tradnl" sz="1200" b="1" dirty="0" smtClean="0">
                <a:solidFill>
                  <a:schemeClr val="bg1"/>
                </a:solidFill>
              </a:rPr>
              <a:t>"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android:layout_centerHorizontal</a:t>
            </a:r>
            <a:r>
              <a:rPr lang="es-ES_tradnl" sz="1200" b="1" dirty="0">
                <a:solidFill>
                  <a:schemeClr val="bg1"/>
                </a:solidFill>
              </a:rPr>
              <a:t>="true" </a:t>
            </a:r>
            <a:r>
              <a:rPr lang="es-ES_tradnl" sz="1200" dirty="0">
                <a:solidFill>
                  <a:schemeClr val="bg1"/>
                </a:solidFill>
              </a:rPr>
              <a:t>/&gt;</a:t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&lt;</a:t>
            </a:r>
            <a:r>
              <a:rPr lang="es-ES_tradnl" sz="1200" b="1" dirty="0" err="1" smtClean="0">
                <a:solidFill>
                  <a:schemeClr val="bg1"/>
                </a:solidFill>
              </a:rPr>
              <a:t>EditText</a:t>
            </a:r>
            <a:r>
              <a:rPr lang="es-ES_tradnl" sz="1200" b="1" dirty="0" smtClean="0">
                <a:solidFill>
                  <a:schemeClr val="bg1"/>
                </a:solidFill>
              </a:rPr>
              <a:t>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android:layout_width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 smtClean="0">
                <a:solidFill>
                  <a:schemeClr val="bg1"/>
                </a:solidFill>
              </a:rPr>
              <a:t>match_parent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android:layout_height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 smtClean="0">
                <a:solidFill>
                  <a:schemeClr val="bg1"/>
                </a:solidFill>
              </a:rPr>
              <a:t>wrap_content</a:t>
            </a:r>
            <a:r>
              <a:rPr lang="es-ES_tradnl" sz="1200" b="1" dirty="0" smtClean="0">
                <a:solidFill>
                  <a:schemeClr val="bg1"/>
                </a:solidFill>
              </a:rPr>
              <a:t>"</a:t>
            </a:r>
            <a:br>
              <a:rPr lang="es-ES_tradnl" sz="1200" b="1" dirty="0" smtClean="0">
                <a:solidFill>
                  <a:schemeClr val="bg1"/>
                </a:solidFill>
              </a:rPr>
            </a:br>
            <a:r>
              <a:rPr lang="es-ES_tradnl" sz="1200" b="1" dirty="0" smtClean="0">
                <a:solidFill>
                  <a:schemeClr val="bg1"/>
                </a:solidFill>
              </a:rPr>
              <a:t>       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android:id</a:t>
            </a:r>
            <a:r>
              <a:rPr lang="es-ES_tradnl" sz="1200" b="1" dirty="0">
                <a:solidFill>
                  <a:schemeClr val="bg1"/>
                </a:solidFill>
              </a:rPr>
              <a:t>="@+</a:t>
            </a:r>
            <a:r>
              <a:rPr lang="es-ES_tradnl" sz="1200" b="1" dirty="0" smtClean="0">
                <a:solidFill>
                  <a:schemeClr val="bg1"/>
                </a:solidFill>
              </a:rPr>
              <a:t>id/</a:t>
            </a:r>
            <a:r>
              <a:rPr lang="es-ES_tradnl" sz="1200" b="1" dirty="0" err="1" smtClean="0">
                <a:solidFill>
                  <a:schemeClr val="bg1"/>
                </a:solidFill>
              </a:rPr>
              <a:t>user</a:t>
            </a:r>
            <a:r>
              <a:rPr lang="es-ES_tradnl" sz="1200" b="1" dirty="0" smtClean="0">
                <a:solidFill>
                  <a:schemeClr val="bg1"/>
                </a:solidFill>
              </a:rPr>
              <a:t>" 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android:hint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smtClean="0">
                <a:solidFill>
                  <a:schemeClr val="bg1"/>
                </a:solidFill>
              </a:rPr>
              <a:t>Usuario”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android:layout_below</a:t>
            </a:r>
            <a:r>
              <a:rPr lang="es-ES_tradnl" sz="1200" b="1" dirty="0">
                <a:solidFill>
                  <a:schemeClr val="bg1"/>
                </a:solidFill>
              </a:rPr>
              <a:t>="@id/</a:t>
            </a:r>
            <a:r>
              <a:rPr lang="es-ES_tradnl" sz="1200" b="1" dirty="0" err="1">
                <a:solidFill>
                  <a:schemeClr val="bg1"/>
                </a:solidFill>
              </a:rPr>
              <a:t>imageView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r>
              <a:rPr lang="es-ES_tradnl" sz="1200" dirty="0">
                <a:solidFill>
                  <a:schemeClr val="bg1"/>
                </a:solidFill>
              </a:rPr>
              <a:t>/&gt;</a:t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&lt;</a:t>
            </a:r>
            <a:r>
              <a:rPr lang="es-ES_tradnl" sz="1200" b="1" dirty="0" err="1" smtClean="0">
                <a:solidFill>
                  <a:schemeClr val="bg1"/>
                </a:solidFill>
              </a:rPr>
              <a:t>EditText</a:t>
            </a:r>
            <a:r>
              <a:rPr lang="es-ES_tradnl" sz="1200" b="1" dirty="0" smtClean="0">
                <a:solidFill>
                  <a:schemeClr val="bg1"/>
                </a:solidFill>
              </a:rPr>
              <a:t> 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android:layout_width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 smtClean="0">
                <a:solidFill>
                  <a:schemeClr val="bg1"/>
                </a:solidFill>
              </a:rPr>
              <a:t>match_parent</a:t>
            </a:r>
            <a:r>
              <a:rPr lang="es-ES_tradnl" sz="1200" b="1" dirty="0" smtClean="0">
                <a:solidFill>
                  <a:schemeClr val="bg1"/>
                </a:solidFill>
              </a:rPr>
              <a:t>” 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android:layout_height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wrap_content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android:inputType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textPassword</a:t>
            </a:r>
            <a:r>
              <a:rPr lang="es-ES_tradnl" sz="1200" b="1" dirty="0" smtClean="0">
                <a:solidFill>
                  <a:schemeClr val="bg1"/>
                </a:solidFill>
              </a:rPr>
              <a:t>" </a:t>
            </a:r>
            <a:r>
              <a:rPr lang="es-ES_tradnl" sz="1200" b="1" dirty="0" err="1">
                <a:solidFill>
                  <a:schemeClr val="bg1"/>
                </a:solidFill>
              </a:rPr>
              <a:t>android:ems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smtClean="0">
                <a:solidFill>
                  <a:schemeClr val="bg1"/>
                </a:solidFill>
              </a:rPr>
              <a:t>10”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android:id</a:t>
            </a:r>
            <a:r>
              <a:rPr lang="es-ES_tradnl" sz="1200" b="1" dirty="0">
                <a:solidFill>
                  <a:schemeClr val="bg1"/>
                </a:solidFill>
              </a:rPr>
              <a:t>="@+id/</a:t>
            </a:r>
            <a:r>
              <a:rPr lang="es-ES_tradnl" sz="1200" b="1" dirty="0" err="1">
                <a:solidFill>
                  <a:schemeClr val="bg1"/>
                </a:solidFill>
              </a:rPr>
              <a:t>password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android:hint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Password</a:t>
            </a:r>
            <a:r>
              <a:rPr lang="es-ES_tradnl" sz="1200" b="1" dirty="0" smtClean="0">
                <a:solidFill>
                  <a:schemeClr val="bg1"/>
                </a:solidFill>
              </a:rPr>
              <a:t>"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android:layout_below</a:t>
            </a:r>
            <a:r>
              <a:rPr lang="es-ES_tradnl" sz="1200" b="1" dirty="0">
                <a:solidFill>
                  <a:schemeClr val="bg1"/>
                </a:solidFill>
              </a:rPr>
              <a:t>="@id/</a:t>
            </a:r>
            <a:r>
              <a:rPr lang="es-ES_tradnl" sz="1200" b="1" dirty="0" err="1">
                <a:solidFill>
                  <a:schemeClr val="bg1"/>
                </a:solidFill>
              </a:rPr>
              <a:t>user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r>
              <a:rPr lang="es-ES_tradnl" sz="1200" dirty="0">
                <a:solidFill>
                  <a:schemeClr val="bg1"/>
                </a:solidFill>
              </a:rPr>
              <a:t>/&gt;</a:t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&lt;</a:t>
            </a:r>
            <a:r>
              <a:rPr lang="es-ES_tradnl" sz="1200" b="1" dirty="0" err="1" smtClean="0">
                <a:solidFill>
                  <a:schemeClr val="bg1"/>
                </a:solidFill>
              </a:rPr>
              <a:t>Button</a:t>
            </a:r>
            <a:r>
              <a:rPr lang="es-ES_tradnl" sz="1200" b="1" dirty="0" smtClean="0">
                <a:solidFill>
                  <a:schemeClr val="bg1"/>
                </a:solidFill>
              </a:rPr>
              <a:t> 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android:layout_width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 smtClean="0">
                <a:solidFill>
                  <a:schemeClr val="bg1"/>
                </a:solidFill>
              </a:rPr>
              <a:t>wrap_content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android:layout_height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wrap_content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android:text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Login</a:t>
            </a:r>
            <a:r>
              <a:rPr lang="es-ES_tradnl" sz="1200" b="1" dirty="0" smtClean="0">
                <a:solidFill>
                  <a:schemeClr val="bg1"/>
                </a:solidFill>
              </a:rPr>
              <a:t>"  </a:t>
            </a:r>
            <a:r>
              <a:rPr lang="es-ES_tradnl" sz="1200" b="1" dirty="0" err="1">
                <a:solidFill>
                  <a:schemeClr val="bg1"/>
                </a:solidFill>
              </a:rPr>
              <a:t>android:id</a:t>
            </a:r>
            <a:r>
              <a:rPr lang="es-ES_tradnl" sz="1200" b="1" dirty="0">
                <a:solidFill>
                  <a:schemeClr val="bg1"/>
                </a:solidFill>
              </a:rPr>
              <a:t>="@+id/</a:t>
            </a:r>
            <a:r>
              <a:rPr lang="es-ES_tradnl" sz="1200" b="1" dirty="0" err="1">
                <a:solidFill>
                  <a:schemeClr val="bg1"/>
                </a:solidFill>
              </a:rPr>
              <a:t>login</a:t>
            </a:r>
            <a:r>
              <a:rPr lang="es-ES_tradnl" sz="1200" b="1" dirty="0" smtClean="0">
                <a:solidFill>
                  <a:schemeClr val="bg1"/>
                </a:solidFill>
              </a:rPr>
              <a:t>"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android:layout_below</a:t>
            </a:r>
            <a:r>
              <a:rPr lang="es-ES_tradnl" sz="1200" b="1" dirty="0">
                <a:solidFill>
                  <a:schemeClr val="bg1"/>
                </a:solidFill>
              </a:rPr>
              <a:t>="@id/</a:t>
            </a:r>
            <a:r>
              <a:rPr lang="es-ES_tradnl" sz="1200" b="1" dirty="0" err="1">
                <a:solidFill>
                  <a:schemeClr val="bg1"/>
                </a:solidFill>
              </a:rPr>
              <a:t>password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android:layout_alignParentRight</a:t>
            </a:r>
            <a:r>
              <a:rPr lang="es-ES_tradnl" sz="1200" b="1" dirty="0">
                <a:solidFill>
                  <a:schemeClr val="bg1"/>
                </a:solidFill>
              </a:rPr>
              <a:t>="true"</a:t>
            </a:r>
            <a:r>
              <a:rPr lang="es-ES_tradnl" sz="1200" dirty="0">
                <a:solidFill>
                  <a:schemeClr val="bg1"/>
                </a:solidFill>
              </a:rPr>
              <a:t>/&gt;</a:t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&lt;</a:t>
            </a:r>
            <a:r>
              <a:rPr lang="es-ES_tradnl" sz="1200" b="1" dirty="0" err="1" smtClean="0">
                <a:solidFill>
                  <a:schemeClr val="bg1"/>
                </a:solidFill>
              </a:rPr>
              <a:t>TextView</a:t>
            </a:r>
            <a:r>
              <a:rPr lang="es-ES_tradnl" sz="1200" b="1" dirty="0" smtClean="0">
                <a:solidFill>
                  <a:schemeClr val="bg1"/>
                </a:solidFill>
              </a:rPr>
              <a:t>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android:layout_width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 smtClean="0">
                <a:solidFill>
                  <a:schemeClr val="bg1"/>
                </a:solidFill>
              </a:rPr>
              <a:t>wrap_content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android:layout_height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 smtClean="0">
                <a:solidFill>
                  <a:schemeClr val="bg1"/>
                </a:solidFill>
              </a:rPr>
              <a:t>wrap_content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android:textAppearance</a:t>
            </a:r>
            <a:r>
              <a:rPr lang="es-ES_tradnl" sz="1200" b="1" dirty="0">
                <a:solidFill>
                  <a:schemeClr val="bg1"/>
                </a:solidFill>
              </a:rPr>
              <a:t>="?</a:t>
            </a:r>
            <a:r>
              <a:rPr lang="es-ES_tradnl" sz="1200" b="1" dirty="0" err="1">
                <a:solidFill>
                  <a:schemeClr val="bg1"/>
                </a:solidFill>
              </a:rPr>
              <a:t>android:attr</a:t>
            </a:r>
            <a:r>
              <a:rPr lang="es-ES_tradnl" sz="1200" b="1" dirty="0">
                <a:solidFill>
                  <a:schemeClr val="bg1"/>
                </a:solidFill>
              </a:rPr>
              <a:t>/</a:t>
            </a:r>
            <a:r>
              <a:rPr lang="es-ES_tradnl" sz="1200" b="1" dirty="0" err="1">
                <a:solidFill>
                  <a:schemeClr val="bg1"/>
                </a:solidFill>
              </a:rPr>
              <a:t>textAppearanceSmall</a:t>
            </a:r>
            <a:r>
              <a:rPr lang="es-ES_tradnl" sz="1200" b="1" dirty="0" smtClean="0">
                <a:solidFill>
                  <a:schemeClr val="bg1"/>
                </a:solidFill>
              </a:rPr>
              <a:t>" </a:t>
            </a:r>
            <a:r>
              <a:rPr lang="es-ES_tradnl" sz="1200" b="1" dirty="0" err="1">
                <a:solidFill>
                  <a:schemeClr val="bg1"/>
                </a:solidFill>
              </a:rPr>
              <a:t>android:text</a:t>
            </a:r>
            <a:r>
              <a:rPr lang="es-ES_tradnl" sz="1200" b="1" dirty="0">
                <a:solidFill>
                  <a:schemeClr val="bg1"/>
                </a:solidFill>
              </a:rPr>
              <a:t>="Contraseña olvidada?"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android:id</a:t>
            </a:r>
            <a:r>
              <a:rPr lang="es-ES_tradnl" sz="1200" b="1" dirty="0">
                <a:solidFill>
                  <a:schemeClr val="bg1"/>
                </a:solidFill>
              </a:rPr>
              <a:t>="@+</a:t>
            </a:r>
            <a:r>
              <a:rPr lang="es-ES_tradnl" sz="1200" b="1" dirty="0" smtClean="0">
                <a:solidFill>
                  <a:schemeClr val="bg1"/>
                </a:solidFill>
              </a:rPr>
              <a:t>id/</a:t>
            </a:r>
            <a:r>
              <a:rPr lang="es-ES_tradnl" sz="1200" b="1" dirty="0" err="1" smtClean="0">
                <a:solidFill>
                  <a:schemeClr val="bg1"/>
                </a:solidFill>
              </a:rPr>
              <a:t>textView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android:layout_below</a:t>
            </a:r>
            <a:r>
              <a:rPr lang="es-ES_tradnl" sz="1200" b="1" dirty="0">
                <a:solidFill>
                  <a:schemeClr val="bg1"/>
                </a:solidFill>
              </a:rPr>
              <a:t>="@</a:t>
            </a:r>
            <a:r>
              <a:rPr lang="es-ES_tradnl" sz="1200" b="1" dirty="0" smtClean="0">
                <a:solidFill>
                  <a:schemeClr val="bg1"/>
                </a:solidFill>
              </a:rPr>
              <a:t>id/</a:t>
            </a:r>
            <a:r>
              <a:rPr lang="es-ES_tradnl" sz="1200" b="1" dirty="0" err="1" smtClean="0">
                <a:solidFill>
                  <a:schemeClr val="bg1"/>
                </a:solidFill>
              </a:rPr>
              <a:t>password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android:layout_alignBottom</a:t>
            </a:r>
            <a:r>
              <a:rPr lang="es-ES_tradnl" sz="1200" b="1" dirty="0">
                <a:solidFill>
                  <a:schemeClr val="bg1"/>
                </a:solidFill>
              </a:rPr>
              <a:t>="@id/</a:t>
            </a:r>
            <a:r>
              <a:rPr lang="es-ES_tradnl" sz="1200" b="1" dirty="0" err="1">
                <a:solidFill>
                  <a:schemeClr val="bg1"/>
                </a:solidFill>
              </a:rPr>
              <a:t>login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android:gravity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smtClean="0">
                <a:solidFill>
                  <a:schemeClr val="bg1"/>
                </a:solidFill>
              </a:rPr>
              <a:t>center” 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android:layout_toLeftOf</a:t>
            </a:r>
            <a:r>
              <a:rPr lang="es-ES_tradnl" sz="1200" b="1" dirty="0">
                <a:solidFill>
                  <a:schemeClr val="bg1"/>
                </a:solidFill>
              </a:rPr>
              <a:t>="@id/</a:t>
            </a:r>
            <a:r>
              <a:rPr lang="es-ES_tradnl" sz="1200" b="1" dirty="0" err="1">
                <a:solidFill>
                  <a:schemeClr val="bg1"/>
                </a:solidFill>
              </a:rPr>
              <a:t>login</a:t>
            </a:r>
            <a:r>
              <a:rPr lang="es-ES_tradnl" sz="1200" b="1" dirty="0" smtClean="0">
                <a:solidFill>
                  <a:schemeClr val="bg1"/>
                </a:solidFill>
              </a:rPr>
              <a:t>"</a:t>
            </a:r>
            <a:r>
              <a:rPr lang="es-ES_tradnl" sz="1200" dirty="0" smtClean="0">
                <a:solidFill>
                  <a:schemeClr val="bg1"/>
                </a:solidFill>
              </a:rPr>
              <a:t>/&gt;</a:t>
            </a: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&lt;/</a:t>
            </a:r>
            <a:r>
              <a:rPr lang="es-ES_tradnl" sz="1200" b="1" dirty="0" err="1">
                <a:solidFill>
                  <a:schemeClr val="bg1"/>
                </a:solidFill>
              </a:rPr>
              <a:t>RelativeLayout</a:t>
            </a:r>
            <a:r>
              <a:rPr lang="es-ES_tradnl" sz="1200" dirty="0">
                <a:solidFill>
                  <a:schemeClr val="bg1"/>
                </a:solidFill>
              </a:rPr>
              <a:t>&gt;</a:t>
            </a:r>
            <a:r>
              <a:rPr lang="es-ES_tradnl" dirty="0"/>
              <a:t/>
            </a:r>
            <a:br>
              <a:rPr lang="es-ES_tradnl" dirty="0"/>
            </a:br>
            <a:endParaRPr lang="es-ES_tradnl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88" y="2144110"/>
            <a:ext cx="2483774" cy="461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6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TableLayout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 smtClean="0"/>
              <a:t>Se organizan </a:t>
            </a:r>
            <a:r>
              <a:rPr lang="es-ES_tradnl" dirty="0"/>
              <a:t>los componentes </a:t>
            </a:r>
            <a:r>
              <a:rPr lang="es-ES_tradnl" dirty="0" smtClean="0"/>
              <a:t>visuales </a:t>
            </a:r>
            <a:r>
              <a:rPr lang="es-ES_tradnl" dirty="0"/>
              <a:t>como en una tabla con una distribución </a:t>
            </a:r>
            <a:r>
              <a:rPr lang="es-ES_tradnl" dirty="0" smtClean="0"/>
              <a:t>típica </a:t>
            </a:r>
            <a:r>
              <a:rPr lang="es-ES_tradnl" dirty="0"/>
              <a:t>de filas y columnas</a:t>
            </a:r>
          </a:p>
          <a:p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800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Galería</Template>
  <TotalTime>178</TotalTime>
  <Words>223</Words>
  <Application>Microsoft Macintosh PowerPoint</Application>
  <PresentationFormat>Panorámica</PresentationFormat>
  <Paragraphs>37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Gill Sans MT</vt:lpstr>
      <vt:lpstr>Arial</vt:lpstr>
      <vt:lpstr>Galería</vt:lpstr>
      <vt:lpstr>Android Layouts</vt:lpstr>
      <vt:lpstr>Que son layouts?</vt:lpstr>
      <vt:lpstr>Tipos de layout</vt:lpstr>
      <vt:lpstr>Framelayout</vt:lpstr>
      <vt:lpstr>LinearLayout</vt:lpstr>
      <vt:lpstr>LinearLayout</vt:lpstr>
      <vt:lpstr>RelativeLayout</vt:lpstr>
      <vt:lpstr>RelativeLayout</vt:lpstr>
      <vt:lpstr>TableLayout</vt:lpstr>
      <vt:lpstr>TableLayout</vt:lpstr>
      <vt:lpstr>GRIDLayout</vt:lpstr>
      <vt:lpstr>GRIDLayout</vt:lpstr>
      <vt:lpstr>Referencias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Layouts</dc:title>
  <dc:creator>Angel Vázquez</dc:creator>
  <cp:lastModifiedBy>Angel Vázquez</cp:lastModifiedBy>
  <cp:revision>11</cp:revision>
  <dcterms:created xsi:type="dcterms:W3CDTF">2016-04-10T18:42:59Z</dcterms:created>
  <dcterms:modified xsi:type="dcterms:W3CDTF">2016-04-10T21:41:41Z</dcterms:modified>
</cp:coreProperties>
</file>