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7E9872-EFAD-47FA-873D-40188C67A2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3BF476A-EC7E-4281-A394-BB23BAA963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Definition:</a:t>
          </a:r>
          <a:r>
            <a:rPr lang="en-US"/>
            <a:t> HashiCorp Vault is an open-source tool for securely storing, accessing, and managing secrets like API keys, passwords, certificates, and encryption keys.</a:t>
          </a:r>
        </a:p>
      </dgm:t>
    </dgm:pt>
    <dgm:pt modelId="{65B05C66-22E9-4698-9CA7-77BEBA136164}" type="parTrans" cxnId="{1C202A21-8C7A-46C1-86E2-1E309D4886E8}">
      <dgm:prSet/>
      <dgm:spPr/>
      <dgm:t>
        <a:bodyPr/>
        <a:lstStyle/>
        <a:p>
          <a:endParaRPr lang="en-US"/>
        </a:p>
      </dgm:t>
    </dgm:pt>
    <dgm:pt modelId="{1E59FA7F-7341-4C0E-80B9-195841D0D1E6}" type="sibTrans" cxnId="{1C202A21-8C7A-46C1-86E2-1E309D4886E8}">
      <dgm:prSet/>
      <dgm:spPr/>
      <dgm:t>
        <a:bodyPr/>
        <a:lstStyle/>
        <a:p>
          <a:endParaRPr lang="en-US"/>
        </a:p>
      </dgm:t>
    </dgm:pt>
    <dgm:pt modelId="{8D275AA7-BE58-41E4-ACFD-7E09655B86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Purpose:</a:t>
          </a:r>
          <a:r>
            <a:rPr lang="en-US"/>
            <a:t> Centralized secrets management with fine-grained access control.</a:t>
          </a:r>
        </a:p>
      </dgm:t>
    </dgm:pt>
    <dgm:pt modelId="{BA935471-F7B7-40E5-B4A2-4466411B6A03}" type="parTrans" cxnId="{242DDEEA-FA9A-4C02-9EEE-21A4B8917F13}">
      <dgm:prSet/>
      <dgm:spPr/>
      <dgm:t>
        <a:bodyPr/>
        <a:lstStyle/>
        <a:p>
          <a:endParaRPr lang="en-US"/>
        </a:p>
      </dgm:t>
    </dgm:pt>
    <dgm:pt modelId="{0651DFF1-5A33-45CA-8737-69FAA3619314}" type="sibTrans" cxnId="{242DDEEA-FA9A-4C02-9EEE-21A4B8917F13}">
      <dgm:prSet/>
      <dgm:spPr/>
      <dgm:t>
        <a:bodyPr/>
        <a:lstStyle/>
        <a:p>
          <a:endParaRPr lang="en-US"/>
        </a:p>
      </dgm:t>
    </dgm:pt>
    <dgm:pt modelId="{8C50EB14-315F-4121-8E65-98FE4B4D05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Image/Icon:</a:t>
          </a:r>
          <a:r>
            <a:rPr lang="en-US"/>
            <a:t> Vault lock graphic or security padlock</a:t>
          </a:r>
        </a:p>
      </dgm:t>
    </dgm:pt>
    <dgm:pt modelId="{3B186DB9-8719-4747-BCCC-34197FD4FE18}" type="parTrans" cxnId="{9A88871E-B19E-4491-AFAF-5C5F04D788FE}">
      <dgm:prSet/>
      <dgm:spPr/>
      <dgm:t>
        <a:bodyPr/>
        <a:lstStyle/>
        <a:p>
          <a:endParaRPr lang="en-US"/>
        </a:p>
      </dgm:t>
    </dgm:pt>
    <dgm:pt modelId="{1EF639C2-4963-41FD-B4A1-76D1AD05B3E9}" type="sibTrans" cxnId="{9A88871E-B19E-4491-AFAF-5C5F04D788FE}">
      <dgm:prSet/>
      <dgm:spPr/>
      <dgm:t>
        <a:bodyPr/>
        <a:lstStyle/>
        <a:p>
          <a:endParaRPr lang="en-US"/>
        </a:p>
      </dgm:t>
    </dgm:pt>
    <dgm:pt modelId="{B78AC202-9775-4368-88E6-2755CB4BD5D5}" type="pres">
      <dgm:prSet presAssocID="{CB7E9872-EFAD-47FA-873D-40188C67A203}" presName="root" presStyleCnt="0">
        <dgm:presLayoutVars>
          <dgm:dir/>
          <dgm:resizeHandles val="exact"/>
        </dgm:presLayoutVars>
      </dgm:prSet>
      <dgm:spPr/>
    </dgm:pt>
    <dgm:pt modelId="{13C57D00-DF05-4A1E-835B-C03049FF3EF5}" type="pres">
      <dgm:prSet presAssocID="{93BF476A-EC7E-4281-A394-BB23BAA963E6}" presName="compNode" presStyleCnt="0"/>
      <dgm:spPr/>
    </dgm:pt>
    <dgm:pt modelId="{59876E48-2974-4EAC-831E-86F2405F83B4}" type="pres">
      <dgm:prSet presAssocID="{93BF476A-EC7E-4281-A394-BB23BAA963E6}" presName="bgRect" presStyleLbl="bgShp" presStyleIdx="0" presStyleCnt="3"/>
      <dgm:spPr/>
    </dgm:pt>
    <dgm:pt modelId="{8F8B4576-FE3A-417D-8B5A-B380BF5E5719}" type="pres">
      <dgm:prSet presAssocID="{93BF476A-EC7E-4281-A394-BB23BAA963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7F91568-B879-446A-B9A4-CBE2FCDA1A92}" type="pres">
      <dgm:prSet presAssocID="{93BF476A-EC7E-4281-A394-BB23BAA963E6}" presName="spaceRect" presStyleCnt="0"/>
      <dgm:spPr/>
    </dgm:pt>
    <dgm:pt modelId="{470B1FEA-FA82-4B2C-A77F-0C79C7AD0FAA}" type="pres">
      <dgm:prSet presAssocID="{93BF476A-EC7E-4281-A394-BB23BAA963E6}" presName="parTx" presStyleLbl="revTx" presStyleIdx="0" presStyleCnt="3">
        <dgm:presLayoutVars>
          <dgm:chMax val="0"/>
          <dgm:chPref val="0"/>
        </dgm:presLayoutVars>
      </dgm:prSet>
      <dgm:spPr/>
    </dgm:pt>
    <dgm:pt modelId="{C8295676-700C-4787-A2E0-82FED8E6A58E}" type="pres">
      <dgm:prSet presAssocID="{1E59FA7F-7341-4C0E-80B9-195841D0D1E6}" presName="sibTrans" presStyleCnt="0"/>
      <dgm:spPr/>
    </dgm:pt>
    <dgm:pt modelId="{7B452263-5DEF-4D4B-B21F-D85D80785420}" type="pres">
      <dgm:prSet presAssocID="{8D275AA7-BE58-41E4-ACFD-7E09655B86E8}" presName="compNode" presStyleCnt="0"/>
      <dgm:spPr/>
    </dgm:pt>
    <dgm:pt modelId="{4751B2C4-E884-4EFB-B4A8-A6000636CD20}" type="pres">
      <dgm:prSet presAssocID="{8D275AA7-BE58-41E4-ACFD-7E09655B86E8}" presName="bgRect" presStyleLbl="bgShp" presStyleIdx="1" presStyleCnt="3"/>
      <dgm:spPr/>
    </dgm:pt>
    <dgm:pt modelId="{16D05E4F-4B45-4F9C-8EE8-5AB01BB38D71}" type="pres">
      <dgm:prSet presAssocID="{8D275AA7-BE58-41E4-ACFD-7E09655B86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B1095118-0984-4013-8139-40FEE399C4D5}" type="pres">
      <dgm:prSet presAssocID="{8D275AA7-BE58-41E4-ACFD-7E09655B86E8}" presName="spaceRect" presStyleCnt="0"/>
      <dgm:spPr/>
    </dgm:pt>
    <dgm:pt modelId="{8460950F-BB36-446B-8C2A-6BF41630036D}" type="pres">
      <dgm:prSet presAssocID="{8D275AA7-BE58-41E4-ACFD-7E09655B86E8}" presName="parTx" presStyleLbl="revTx" presStyleIdx="1" presStyleCnt="3">
        <dgm:presLayoutVars>
          <dgm:chMax val="0"/>
          <dgm:chPref val="0"/>
        </dgm:presLayoutVars>
      </dgm:prSet>
      <dgm:spPr/>
    </dgm:pt>
    <dgm:pt modelId="{CACBCD10-93F1-433B-974B-DB2C57AB527A}" type="pres">
      <dgm:prSet presAssocID="{0651DFF1-5A33-45CA-8737-69FAA3619314}" presName="sibTrans" presStyleCnt="0"/>
      <dgm:spPr/>
    </dgm:pt>
    <dgm:pt modelId="{9704FE85-ACA7-4285-B06A-5C78ABEC780A}" type="pres">
      <dgm:prSet presAssocID="{8C50EB14-315F-4121-8E65-98FE4B4D051A}" presName="compNode" presStyleCnt="0"/>
      <dgm:spPr/>
    </dgm:pt>
    <dgm:pt modelId="{AA5B93E0-D81A-46A4-877A-0DF2FCA81803}" type="pres">
      <dgm:prSet presAssocID="{8C50EB14-315F-4121-8E65-98FE4B4D051A}" presName="bgRect" presStyleLbl="bgShp" presStyleIdx="2" presStyleCnt="3"/>
      <dgm:spPr/>
    </dgm:pt>
    <dgm:pt modelId="{D1D05F8F-5B1D-46FF-B806-5C5E2F7C7C15}" type="pres">
      <dgm:prSet presAssocID="{8C50EB14-315F-4121-8E65-98FE4B4D05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EAA898C4-1020-4CDC-97FA-D0464ED13F59}" type="pres">
      <dgm:prSet presAssocID="{8C50EB14-315F-4121-8E65-98FE4B4D051A}" presName="spaceRect" presStyleCnt="0"/>
      <dgm:spPr/>
    </dgm:pt>
    <dgm:pt modelId="{C04566AE-582D-4E13-8AC9-6A20AE2F2729}" type="pres">
      <dgm:prSet presAssocID="{8C50EB14-315F-4121-8E65-98FE4B4D05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AAEC000-44F4-4FDE-A95E-B1932E4F0BE4}" type="presOf" srcId="{CB7E9872-EFAD-47FA-873D-40188C67A203}" destId="{B78AC202-9775-4368-88E6-2755CB4BD5D5}" srcOrd="0" destOrd="0" presId="urn:microsoft.com/office/officeart/2018/2/layout/IconVerticalSolidList"/>
    <dgm:cxn modelId="{9A88871E-B19E-4491-AFAF-5C5F04D788FE}" srcId="{CB7E9872-EFAD-47FA-873D-40188C67A203}" destId="{8C50EB14-315F-4121-8E65-98FE4B4D051A}" srcOrd="2" destOrd="0" parTransId="{3B186DB9-8719-4747-BCCC-34197FD4FE18}" sibTransId="{1EF639C2-4963-41FD-B4A1-76D1AD05B3E9}"/>
    <dgm:cxn modelId="{1C202A21-8C7A-46C1-86E2-1E309D4886E8}" srcId="{CB7E9872-EFAD-47FA-873D-40188C67A203}" destId="{93BF476A-EC7E-4281-A394-BB23BAA963E6}" srcOrd="0" destOrd="0" parTransId="{65B05C66-22E9-4698-9CA7-77BEBA136164}" sibTransId="{1E59FA7F-7341-4C0E-80B9-195841D0D1E6}"/>
    <dgm:cxn modelId="{9288905B-118A-489C-A01F-002A8F889C90}" type="presOf" srcId="{8C50EB14-315F-4121-8E65-98FE4B4D051A}" destId="{C04566AE-582D-4E13-8AC9-6A20AE2F2729}" srcOrd="0" destOrd="0" presId="urn:microsoft.com/office/officeart/2018/2/layout/IconVerticalSolidList"/>
    <dgm:cxn modelId="{97C94A60-2721-40B7-ABDB-13F7797A2280}" type="presOf" srcId="{93BF476A-EC7E-4281-A394-BB23BAA963E6}" destId="{470B1FEA-FA82-4B2C-A77F-0C79C7AD0FAA}" srcOrd="0" destOrd="0" presId="urn:microsoft.com/office/officeart/2018/2/layout/IconVerticalSolidList"/>
    <dgm:cxn modelId="{C24460C4-727A-415B-B00A-2997A0E85267}" type="presOf" srcId="{8D275AA7-BE58-41E4-ACFD-7E09655B86E8}" destId="{8460950F-BB36-446B-8C2A-6BF41630036D}" srcOrd="0" destOrd="0" presId="urn:microsoft.com/office/officeart/2018/2/layout/IconVerticalSolidList"/>
    <dgm:cxn modelId="{242DDEEA-FA9A-4C02-9EEE-21A4B8917F13}" srcId="{CB7E9872-EFAD-47FA-873D-40188C67A203}" destId="{8D275AA7-BE58-41E4-ACFD-7E09655B86E8}" srcOrd="1" destOrd="0" parTransId="{BA935471-F7B7-40E5-B4A2-4466411B6A03}" sibTransId="{0651DFF1-5A33-45CA-8737-69FAA3619314}"/>
    <dgm:cxn modelId="{37B1F4D2-7360-4300-999C-5EE66AE5A48A}" type="presParOf" srcId="{B78AC202-9775-4368-88E6-2755CB4BD5D5}" destId="{13C57D00-DF05-4A1E-835B-C03049FF3EF5}" srcOrd="0" destOrd="0" presId="urn:microsoft.com/office/officeart/2018/2/layout/IconVerticalSolidList"/>
    <dgm:cxn modelId="{DCFC2000-BA04-4A3C-AE22-9594ACCA1AFE}" type="presParOf" srcId="{13C57D00-DF05-4A1E-835B-C03049FF3EF5}" destId="{59876E48-2974-4EAC-831E-86F2405F83B4}" srcOrd="0" destOrd="0" presId="urn:microsoft.com/office/officeart/2018/2/layout/IconVerticalSolidList"/>
    <dgm:cxn modelId="{D2520F05-C2D3-409C-8CB7-ED87B3D81EFE}" type="presParOf" srcId="{13C57D00-DF05-4A1E-835B-C03049FF3EF5}" destId="{8F8B4576-FE3A-417D-8B5A-B380BF5E5719}" srcOrd="1" destOrd="0" presId="urn:microsoft.com/office/officeart/2018/2/layout/IconVerticalSolidList"/>
    <dgm:cxn modelId="{AB7A2785-22CA-4C38-BC93-7E75597E9B70}" type="presParOf" srcId="{13C57D00-DF05-4A1E-835B-C03049FF3EF5}" destId="{87F91568-B879-446A-B9A4-CBE2FCDA1A92}" srcOrd="2" destOrd="0" presId="urn:microsoft.com/office/officeart/2018/2/layout/IconVerticalSolidList"/>
    <dgm:cxn modelId="{90C7850D-3143-49D5-9CD3-8DDA6ED2754F}" type="presParOf" srcId="{13C57D00-DF05-4A1E-835B-C03049FF3EF5}" destId="{470B1FEA-FA82-4B2C-A77F-0C79C7AD0FAA}" srcOrd="3" destOrd="0" presId="urn:microsoft.com/office/officeart/2018/2/layout/IconVerticalSolidList"/>
    <dgm:cxn modelId="{480AEE5A-8504-4338-8E18-897B60E83017}" type="presParOf" srcId="{B78AC202-9775-4368-88E6-2755CB4BD5D5}" destId="{C8295676-700C-4787-A2E0-82FED8E6A58E}" srcOrd="1" destOrd="0" presId="urn:microsoft.com/office/officeart/2018/2/layout/IconVerticalSolidList"/>
    <dgm:cxn modelId="{6E1EDDD2-6DB7-476F-9AF7-2DAC2916734E}" type="presParOf" srcId="{B78AC202-9775-4368-88E6-2755CB4BD5D5}" destId="{7B452263-5DEF-4D4B-B21F-D85D80785420}" srcOrd="2" destOrd="0" presId="urn:microsoft.com/office/officeart/2018/2/layout/IconVerticalSolidList"/>
    <dgm:cxn modelId="{CA558F9F-C7BE-4C20-B762-9C6D71DE2970}" type="presParOf" srcId="{7B452263-5DEF-4D4B-B21F-D85D80785420}" destId="{4751B2C4-E884-4EFB-B4A8-A6000636CD20}" srcOrd="0" destOrd="0" presId="urn:microsoft.com/office/officeart/2018/2/layout/IconVerticalSolidList"/>
    <dgm:cxn modelId="{49E20AB0-47BE-4CF6-9896-99FC0BBBCB6E}" type="presParOf" srcId="{7B452263-5DEF-4D4B-B21F-D85D80785420}" destId="{16D05E4F-4B45-4F9C-8EE8-5AB01BB38D71}" srcOrd="1" destOrd="0" presId="urn:microsoft.com/office/officeart/2018/2/layout/IconVerticalSolidList"/>
    <dgm:cxn modelId="{382D88C6-8696-40F5-8F97-6FFDE3390B2E}" type="presParOf" srcId="{7B452263-5DEF-4D4B-B21F-D85D80785420}" destId="{B1095118-0984-4013-8139-40FEE399C4D5}" srcOrd="2" destOrd="0" presId="urn:microsoft.com/office/officeart/2018/2/layout/IconVerticalSolidList"/>
    <dgm:cxn modelId="{350081E9-8EA3-4AE3-B184-50629670D146}" type="presParOf" srcId="{7B452263-5DEF-4D4B-B21F-D85D80785420}" destId="{8460950F-BB36-446B-8C2A-6BF41630036D}" srcOrd="3" destOrd="0" presId="urn:microsoft.com/office/officeart/2018/2/layout/IconVerticalSolidList"/>
    <dgm:cxn modelId="{28D28A60-246E-4435-A461-447FECB37F00}" type="presParOf" srcId="{B78AC202-9775-4368-88E6-2755CB4BD5D5}" destId="{CACBCD10-93F1-433B-974B-DB2C57AB527A}" srcOrd="3" destOrd="0" presId="urn:microsoft.com/office/officeart/2018/2/layout/IconVerticalSolidList"/>
    <dgm:cxn modelId="{3D044439-F69F-4AE4-AA0E-A0A00EFA43CC}" type="presParOf" srcId="{B78AC202-9775-4368-88E6-2755CB4BD5D5}" destId="{9704FE85-ACA7-4285-B06A-5C78ABEC780A}" srcOrd="4" destOrd="0" presId="urn:microsoft.com/office/officeart/2018/2/layout/IconVerticalSolidList"/>
    <dgm:cxn modelId="{C77039E1-5D24-4733-AF54-5E6AC19BEC9E}" type="presParOf" srcId="{9704FE85-ACA7-4285-B06A-5C78ABEC780A}" destId="{AA5B93E0-D81A-46A4-877A-0DF2FCA81803}" srcOrd="0" destOrd="0" presId="urn:microsoft.com/office/officeart/2018/2/layout/IconVerticalSolidList"/>
    <dgm:cxn modelId="{3AD11B9A-0649-4C01-BDD4-089E7FE0651E}" type="presParOf" srcId="{9704FE85-ACA7-4285-B06A-5C78ABEC780A}" destId="{D1D05F8F-5B1D-46FF-B806-5C5E2F7C7C15}" srcOrd="1" destOrd="0" presId="urn:microsoft.com/office/officeart/2018/2/layout/IconVerticalSolidList"/>
    <dgm:cxn modelId="{AE3B5275-42B4-4DB6-BD2B-DBB22046DABD}" type="presParOf" srcId="{9704FE85-ACA7-4285-B06A-5C78ABEC780A}" destId="{EAA898C4-1020-4CDC-97FA-D0464ED13F59}" srcOrd="2" destOrd="0" presId="urn:microsoft.com/office/officeart/2018/2/layout/IconVerticalSolidList"/>
    <dgm:cxn modelId="{5605D177-7D96-48B6-A981-C7B2B8A976CB}" type="presParOf" srcId="{9704FE85-ACA7-4285-B06A-5C78ABEC780A}" destId="{C04566AE-582D-4E13-8AC9-6A20AE2F27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76E48-2974-4EAC-831E-86F2405F83B4}">
      <dsp:nvSpPr>
        <dsp:cNvPr id="0" name=""/>
        <dsp:cNvSpPr/>
      </dsp:nvSpPr>
      <dsp:spPr>
        <a:xfrm>
          <a:off x="0" y="441"/>
          <a:ext cx="10820398" cy="10325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B4576-FE3A-417D-8B5A-B380BF5E5719}">
      <dsp:nvSpPr>
        <dsp:cNvPr id="0" name=""/>
        <dsp:cNvSpPr/>
      </dsp:nvSpPr>
      <dsp:spPr>
        <a:xfrm>
          <a:off x="312340" y="232760"/>
          <a:ext cx="567891" cy="567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B1FEA-FA82-4B2C-A77F-0C79C7AD0FAA}">
      <dsp:nvSpPr>
        <dsp:cNvPr id="0" name=""/>
        <dsp:cNvSpPr/>
      </dsp:nvSpPr>
      <dsp:spPr>
        <a:xfrm>
          <a:off x="1192572" y="441"/>
          <a:ext cx="9627826" cy="1032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76" tIns="109276" rIns="109276" bIns="10927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Definition:</a:t>
          </a:r>
          <a:r>
            <a:rPr lang="en-US" sz="1800" kern="1200"/>
            <a:t> HashiCorp Vault is an open-source tool for securely storing, accessing, and managing secrets like API keys, passwords, certificates, and encryption keys.</a:t>
          </a:r>
        </a:p>
      </dsp:txBody>
      <dsp:txXfrm>
        <a:off x="1192572" y="441"/>
        <a:ext cx="9627826" cy="1032530"/>
      </dsp:txXfrm>
    </dsp:sp>
    <dsp:sp modelId="{4751B2C4-E884-4EFB-B4A8-A6000636CD20}">
      <dsp:nvSpPr>
        <dsp:cNvPr id="0" name=""/>
        <dsp:cNvSpPr/>
      </dsp:nvSpPr>
      <dsp:spPr>
        <a:xfrm>
          <a:off x="0" y="1291103"/>
          <a:ext cx="10820398" cy="10325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05E4F-4B45-4F9C-8EE8-5AB01BB38D71}">
      <dsp:nvSpPr>
        <dsp:cNvPr id="0" name=""/>
        <dsp:cNvSpPr/>
      </dsp:nvSpPr>
      <dsp:spPr>
        <a:xfrm>
          <a:off x="312340" y="1523423"/>
          <a:ext cx="567891" cy="567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0950F-BB36-446B-8C2A-6BF41630036D}">
      <dsp:nvSpPr>
        <dsp:cNvPr id="0" name=""/>
        <dsp:cNvSpPr/>
      </dsp:nvSpPr>
      <dsp:spPr>
        <a:xfrm>
          <a:off x="1192572" y="1291103"/>
          <a:ext cx="9627826" cy="1032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76" tIns="109276" rIns="109276" bIns="10927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Purpose:</a:t>
          </a:r>
          <a:r>
            <a:rPr lang="en-US" sz="1800" kern="1200"/>
            <a:t> Centralized secrets management with fine-grained access control.</a:t>
          </a:r>
        </a:p>
      </dsp:txBody>
      <dsp:txXfrm>
        <a:off x="1192572" y="1291103"/>
        <a:ext cx="9627826" cy="1032530"/>
      </dsp:txXfrm>
    </dsp:sp>
    <dsp:sp modelId="{AA5B93E0-D81A-46A4-877A-0DF2FCA81803}">
      <dsp:nvSpPr>
        <dsp:cNvPr id="0" name=""/>
        <dsp:cNvSpPr/>
      </dsp:nvSpPr>
      <dsp:spPr>
        <a:xfrm>
          <a:off x="0" y="2581766"/>
          <a:ext cx="10820398" cy="10325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05F8F-5B1D-46FF-B806-5C5E2F7C7C15}">
      <dsp:nvSpPr>
        <dsp:cNvPr id="0" name=""/>
        <dsp:cNvSpPr/>
      </dsp:nvSpPr>
      <dsp:spPr>
        <a:xfrm>
          <a:off x="312340" y="2814085"/>
          <a:ext cx="567891" cy="567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566AE-582D-4E13-8AC9-6A20AE2F2729}">
      <dsp:nvSpPr>
        <dsp:cNvPr id="0" name=""/>
        <dsp:cNvSpPr/>
      </dsp:nvSpPr>
      <dsp:spPr>
        <a:xfrm>
          <a:off x="1192572" y="2581766"/>
          <a:ext cx="9627826" cy="1032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76" tIns="109276" rIns="109276" bIns="10927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Image/Icon:</a:t>
          </a:r>
          <a:r>
            <a:rPr lang="en-US" sz="1800" kern="1200"/>
            <a:t> Vault lock graphic or security padlock</a:t>
          </a:r>
        </a:p>
      </dsp:txBody>
      <dsp:txXfrm>
        <a:off x="1192572" y="2581766"/>
        <a:ext cx="9627826" cy="1032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B06-B863-40FB-8E9A-DDBD23718F42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94EE-9BF2-4B51-80F4-21F008CB5DC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B06-B863-40FB-8E9A-DDBD23718F42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94EE-9BF2-4B51-80F4-21F008CB5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14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B06-B863-40FB-8E9A-DDBD23718F42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94EE-9BF2-4B51-80F4-21F008CB5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4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B06-B863-40FB-8E9A-DDBD23718F42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94EE-9BF2-4B51-80F4-21F008CB5DC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272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B06-B863-40FB-8E9A-DDBD23718F42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94EE-9BF2-4B51-80F4-21F008CB5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903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B06-B863-40FB-8E9A-DDBD23718F42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94EE-9BF2-4B51-80F4-21F008CB5DC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158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B06-B863-40FB-8E9A-DDBD23718F42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94EE-9BF2-4B51-80F4-21F008CB5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62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B06-B863-40FB-8E9A-DDBD23718F42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94EE-9BF2-4B51-80F4-21F008CB5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4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B06-B863-40FB-8E9A-DDBD23718F42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94EE-9BF2-4B51-80F4-21F008CB5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1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B06-B863-40FB-8E9A-DDBD23718F42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94EE-9BF2-4B51-80F4-21F008CB5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00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B06-B863-40FB-8E9A-DDBD23718F42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94EE-9BF2-4B51-80F4-21F008CB5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41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B06-B863-40FB-8E9A-DDBD23718F42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94EE-9BF2-4B51-80F4-21F008CB5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71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B06-B863-40FB-8E9A-DDBD23718F42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94EE-9BF2-4B51-80F4-21F008CB5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B06-B863-40FB-8E9A-DDBD23718F42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94EE-9BF2-4B51-80F4-21F008CB5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11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B06-B863-40FB-8E9A-DDBD23718F42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94EE-9BF2-4B51-80F4-21F008CB5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3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B06-B863-40FB-8E9A-DDBD23718F42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94EE-9BF2-4B51-80F4-21F008CB5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8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B06-B863-40FB-8E9A-DDBD23718F42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94EE-9BF2-4B51-80F4-21F008CB5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20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A4CB06-B863-40FB-8E9A-DDBD23718F42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6094EE-9BF2-4B51-80F4-21F008CB5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92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DCDB70-AD78-454F-806C-DF868220F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IN"/>
              <a:t>Overview of </a:t>
            </a:r>
            <a:r>
              <a:rPr lang="en-IN" err="1"/>
              <a:t>HashiCorp</a:t>
            </a:r>
            <a:r>
              <a:rPr lang="en-IN"/>
              <a:t> Vault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BA9E0-C6A2-CB04-6299-B9B75980C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Secure Secrets Management and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F85D1-E10E-7069-4BEE-1BBF2ED18FBB}"/>
              </a:ext>
            </a:extLst>
          </p:cNvPr>
          <p:cNvSpPr txBox="1"/>
          <p:nvPr/>
        </p:nvSpPr>
        <p:spPr>
          <a:xfrm>
            <a:off x="681030" y="4817533"/>
            <a:ext cx="243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ANJU BHARGAVA</a:t>
            </a:r>
          </a:p>
          <a:p>
            <a:r>
              <a:rPr lang="en-US" dirty="0"/>
              <a:t>290555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80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B421-6185-CE0A-E3C8-55D9C8D9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IN" b="1"/>
              <a:t>What is HashiCorp Vault?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1D619A-1EE7-8AB8-656E-DF997752B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29817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6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AFB4F-C8C6-C277-02B5-4B292F20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/>
              <a:t>Key Features of </a:t>
            </a:r>
            <a:r>
              <a:rPr lang="en-US" b="1" dirty="0" err="1"/>
              <a:t>HashiCorp</a:t>
            </a:r>
            <a:r>
              <a:rPr lang="en-US" b="1" dirty="0"/>
              <a:t> Vault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6C26-60A8-0642-6D3E-13D4886A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Secure Secrets Storage:</a:t>
            </a:r>
            <a:r>
              <a:rPr lang="en-US" sz="1600">
                <a:solidFill>
                  <a:schemeClr val="tx1"/>
                </a:solidFill>
              </a:rPr>
              <a:t> Encrypts secrets at rest and in transit.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Dynamic Secrets:</a:t>
            </a:r>
            <a:r>
              <a:rPr lang="en-US" sz="1600">
                <a:solidFill>
                  <a:schemeClr val="tx1"/>
                </a:solidFill>
              </a:rPr>
              <a:t> Generates time-limited, unique credentials on demand.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Encryption as a Service:</a:t>
            </a:r>
            <a:r>
              <a:rPr lang="en-US" sz="1600">
                <a:solidFill>
                  <a:schemeClr val="tx1"/>
                </a:solidFill>
              </a:rPr>
              <a:t> APIs for cryptographic operations without exposing keys.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Access Control:</a:t>
            </a:r>
            <a:r>
              <a:rPr lang="en-US" sz="1600">
                <a:solidFill>
                  <a:schemeClr val="tx1"/>
                </a:solidFill>
              </a:rPr>
              <a:t> Role-based access control with policies.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Revocation &amp; Renewal:</a:t>
            </a:r>
            <a:r>
              <a:rPr lang="en-US" sz="1600">
                <a:solidFill>
                  <a:schemeClr val="tx1"/>
                </a:solidFill>
              </a:rPr>
              <a:t> Manage secret lifecycles and revoke compromised secrets.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3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F3218-E8E7-4028-AB72-742D73BF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IN" b="1" dirty="0"/>
              <a:t>Advanced Features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209E6-1D77-F6D2-FE61-D90C65232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 b="1">
                <a:solidFill>
                  <a:schemeClr val="tx1"/>
                </a:solidFill>
              </a:rPr>
              <a:t>Auditing and Logging:</a:t>
            </a:r>
            <a:r>
              <a:rPr lang="en-IN" sz="1500">
                <a:solidFill>
                  <a:schemeClr val="tx1"/>
                </a:solidFill>
              </a:rPr>
              <a:t> Comprehensive audit logs for compliance.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15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 b="1">
                <a:solidFill>
                  <a:schemeClr val="tx1"/>
                </a:solidFill>
              </a:rPr>
              <a:t>High Availability:</a:t>
            </a:r>
            <a:r>
              <a:rPr lang="en-IN" sz="1500">
                <a:solidFill>
                  <a:schemeClr val="tx1"/>
                </a:solidFill>
              </a:rPr>
              <a:t> Supports clustering and integration with storage backends.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15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 b="1">
                <a:solidFill>
                  <a:schemeClr val="tx1"/>
                </a:solidFill>
              </a:rPr>
              <a:t>Secret Engines:</a:t>
            </a:r>
            <a:endParaRPr lang="en-IN" sz="1500">
              <a:solidFill>
                <a:schemeClr val="tx1"/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>
                <a:solidFill>
                  <a:schemeClr val="tx1"/>
                </a:solidFill>
              </a:rPr>
              <a:t>Key/Value: Store arbitrary secrets.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>
                <a:solidFill>
                  <a:schemeClr val="tx1"/>
                </a:solidFill>
              </a:rPr>
              <a:t>Database: Dynamic database credentials.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>
                <a:solidFill>
                  <a:schemeClr val="tx1"/>
                </a:solidFill>
              </a:rPr>
              <a:t>Cloud IAM: AWS, Azure, GCP credentials.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>
                <a:solidFill>
                  <a:schemeClr val="tx1"/>
                </a:solidFill>
              </a:rPr>
              <a:t>PKI: Certificate generation and management.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88045-0BF2-F2DB-65BF-30D491E5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IN" b="1" dirty="0"/>
              <a:t>Authentication Methods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428D-CF92-A508-3E12-7824E6897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 b="1">
                <a:solidFill>
                  <a:schemeClr val="tx1"/>
                </a:solidFill>
              </a:rPr>
              <a:t>Supported Methods:</a:t>
            </a:r>
            <a:endParaRPr lang="en-IN" sz="1500">
              <a:solidFill>
                <a:schemeClr val="tx1"/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>
                <a:solidFill>
                  <a:schemeClr val="tx1"/>
                </a:solidFill>
              </a:rPr>
              <a:t>Tokens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>
                <a:solidFill>
                  <a:schemeClr val="tx1"/>
                </a:solidFill>
              </a:rPr>
              <a:t>AWS/GCP IAM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>
                <a:solidFill>
                  <a:schemeClr val="tx1"/>
                </a:solidFill>
              </a:rPr>
              <a:t>Kubernetes Service Accounts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>
                <a:solidFill>
                  <a:schemeClr val="tx1"/>
                </a:solidFill>
              </a:rPr>
              <a:t>LDAP/OAuth2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>
                <a:solidFill>
                  <a:schemeClr val="tx1"/>
                </a:solidFill>
              </a:rPr>
              <a:t>AppRole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15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 b="1">
                <a:solidFill>
                  <a:schemeClr val="tx1"/>
                </a:solidFill>
              </a:rPr>
              <a:t>Benefits:</a:t>
            </a:r>
            <a:r>
              <a:rPr lang="en-IN" sz="1500">
                <a:solidFill>
                  <a:schemeClr val="tx1"/>
                </a:solidFill>
              </a:rPr>
              <a:t> Flexible integration with existing identity providers.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15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 b="1">
                <a:solidFill>
                  <a:schemeClr val="tx1"/>
                </a:solidFill>
              </a:rPr>
              <a:t>Image/Icon:</a:t>
            </a:r>
            <a:r>
              <a:rPr lang="en-IN" sz="1500">
                <a:solidFill>
                  <a:schemeClr val="tx1"/>
                </a:solidFill>
              </a:rPr>
              <a:t> Authentication flow diagram</a:t>
            </a:r>
          </a:p>
          <a:p>
            <a:pPr marL="0" indent="0">
              <a:lnSpc>
                <a:spcPct val="90000"/>
              </a:lnSpc>
              <a:buNone/>
            </a:pPr>
            <a:endParaRPr lang="en-IN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6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8381A-8797-F795-C3B2-95B01BE6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IN" b="1" dirty="0"/>
              <a:t>Deployment Options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B1BA-BE41-4E39-8488-F2489C98A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b="1">
                <a:solidFill>
                  <a:schemeClr val="tx1"/>
                </a:solidFill>
              </a:rPr>
              <a:t>Self-Managed:</a:t>
            </a:r>
            <a:r>
              <a:rPr lang="en-IN">
                <a:solidFill>
                  <a:schemeClr val="tx1"/>
                </a:solidFill>
              </a:rPr>
              <a:t> Deploy Vault on-premises or in your cloud environment.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b="1">
                <a:solidFill>
                  <a:schemeClr val="tx1"/>
                </a:solidFill>
              </a:rPr>
              <a:t>HashiCorp Cloud Platform (HCP):</a:t>
            </a:r>
            <a:r>
              <a:rPr lang="en-IN">
                <a:solidFill>
                  <a:schemeClr val="tx1"/>
                </a:solidFill>
              </a:rPr>
              <a:t> Fully managed Vault as a service.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b="1">
                <a:solidFill>
                  <a:schemeClr val="tx1"/>
                </a:solidFill>
              </a:rPr>
              <a:t>Comparison:</a:t>
            </a:r>
            <a:r>
              <a:rPr lang="en-IN">
                <a:solidFill>
                  <a:schemeClr val="tx1"/>
                </a:solidFill>
              </a:rPr>
              <a:t> Self-managed for control, HCP for simplicity.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b="1">
                <a:solidFill>
                  <a:schemeClr val="tx1"/>
                </a:solidFill>
              </a:rPr>
              <a:t>Image:</a:t>
            </a:r>
            <a:r>
              <a:rPr lang="en-IN">
                <a:solidFill>
                  <a:schemeClr val="tx1"/>
                </a:solidFill>
              </a:rPr>
              <a:t> Cloud vs on-premises diagram</a:t>
            </a:r>
          </a:p>
          <a:p>
            <a:pPr marL="0" indent="0">
              <a:lnSpc>
                <a:spcPct val="90000"/>
              </a:lnSpc>
              <a:buNone/>
            </a:pP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4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125E6-DF2E-13EE-15AB-74EF6CAA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IN" b="1" dirty="0"/>
              <a:t>How to Get Started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4992-96A7-7F41-A566-07DC70B6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700" b="1">
                <a:solidFill>
                  <a:schemeClr val="tx1"/>
                </a:solidFill>
              </a:rPr>
              <a:t>Install Vault:</a:t>
            </a:r>
            <a:r>
              <a:rPr lang="en-US" sz="1700">
                <a:solidFill>
                  <a:schemeClr val="tx1"/>
                </a:solidFill>
              </a:rPr>
              <a:t> Binary or Docker installation.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US" sz="17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700" b="1">
                <a:solidFill>
                  <a:schemeClr val="tx1"/>
                </a:solidFill>
              </a:rPr>
              <a:t>Initialize &amp; Unseal:</a:t>
            </a:r>
            <a:r>
              <a:rPr lang="en-US" sz="1700">
                <a:solidFill>
                  <a:schemeClr val="tx1"/>
                </a:solidFill>
              </a:rPr>
              <a:t> Set up access to Vault.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US" sz="17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700" b="1">
                <a:solidFill>
                  <a:schemeClr val="tx1"/>
                </a:solidFill>
              </a:rPr>
              <a:t>Configure:</a:t>
            </a:r>
            <a:r>
              <a:rPr lang="en-US" sz="1700">
                <a:solidFill>
                  <a:schemeClr val="tx1"/>
                </a:solidFill>
              </a:rPr>
              <a:t> Storage backend and authentication methods.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US" sz="17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700" b="1">
                <a:solidFill>
                  <a:schemeClr val="tx1"/>
                </a:solidFill>
              </a:rPr>
              <a:t>Set Policies:</a:t>
            </a:r>
            <a:r>
              <a:rPr lang="en-US" sz="1700">
                <a:solidFill>
                  <a:schemeClr val="tx1"/>
                </a:solidFill>
              </a:rPr>
              <a:t> Define roles and permissions.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US" sz="17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700" b="1">
                <a:solidFill>
                  <a:schemeClr val="tx1"/>
                </a:solidFill>
              </a:rPr>
              <a:t>Integrate:</a:t>
            </a:r>
            <a:r>
              <a:rPr lang="en-US" sz="1700">
                <a:solidFill>
                  <a:schemeClr val="tx1"/>
                </a:solidFill>
              </a:rPr>
              <a:t> Use with CI/CD pipelines and tools like Kubernetes, Terraform.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0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CA47F-7F33-058F-9CE3-10205182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IN" b="1" dirty="0"/>
              <a:t>Closing Slide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1E29-0464-2A11-6C01-F1CC8C2E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Thank You!</a:t>
            </a:r>
          </a:p>
          <a:p>
            <a:pPr marL="0" indent="0">
              <a:buNone/>
            </a:pP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196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157</TotalTime>
  <Words>319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Overview of HashiCorp Vault</vt:lpstr>
      <vt:lpstr>What is HashiCorp Vault?</vt:lpstr>
      <vt:lpstr>Key Features of HashiCorp Vault</vt:lpstr>
      <vt:lpstr>Advanced Features</vt:lpstr>
      <vt:lpstr>Authentication Methods</vt:lpstr>
      <vt:lpstr>Deployment Options</vt:lpstr>
      <vt:lpstr>How to Get Started</vt:lpstr>
      <vt:lpstr>Closing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 Bhargava Maddela(UST,IN)</dc:creator>
  <cp:lastModifiedBy>Anju Bhargava Maddela(UST,IN)</cp:lastModifiedBy>
  <cp:revision>2</cp:revision>
  <dcterms:created xsi:type="dcterms:W3CDTF">2025-01-21T07:45:32Z</dcterms:created>
  <dcterms:modified xsi:type="dcterms:W3CDTF">2025-01-21T10:23:16Z</dcterms:modified>
</cp:coreProperties>
</file>