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5"/>
  </p:notesMasterIdLst>
  <p:sldIdLst>
    <p:sldId id="276" r:id="rId3"/>
    <p:sldId id="256" r:id="rId4"/>
    <p:sldId id="257" r:id="rId6"/>
    <p:sldId id="275" r:id="rId7"/>
    <p:sldId id="259" r:id="rId8"/>
    <p:sldId id="261" r:id="rId9"/>
    <p:sldId id="262" r:id="rId10"/>
    <p:sldId id="277" r:id="rId11"/>
    <p:sldId id="278" r:id="rId12"/>
    <p:sldId id="279" r:id="rId13"/>
    <p:sldId id="263" r:id="rId14"/>
  </p:sldIdLst>
  <p:sldSz cx="14630400" cy="8229600"/>
  <p:notesSz cx="8229600" cy="14630400"/>
  <p:embeddedFontLst>
    <p:embeddedFont>
      <p:font typeface="SimSun" panose="02010600030101010101" pitchFamily="2" charset="-122"/>
      <p:regular r:id="rId18"/>
    </p:embeddedFont>
    <p:embeddedFont>
      <p:font typeface="Roboto Slab" pitchFamily="34" charset="0"/>
      <p:bold r:id="rId19"/>
    </p:embeddedFont>
    <p:embeddedFont>
      <p:font typeface="Roboto Slab" pitchFamily="34" charset="-122"/>
      <p:bold r:id="rId20"/>
    </p:embeddedFont>
    <p:embeddedFont>
      <p:font typeface="Roboto Slab" pitchFamily="34" charset="-120"/>
      <p:bold r:id="rId21"/>
    </p:embeddedFont>
    <p:embeddedFont>
      <p:font typeface="Roboto" panose="02000000000000000000" pitchFamily="34" charset="0"/>
      <p:regular r:id="rId22"/>
    </p:embeddedFont>
    <p:embeddedFont>
      <p:font typeface="Roboto" panose="02000000000000000000" pitchFamily="34" charset="-122"/>
      <p:regular r:id="rId23"/>
    </p:embeddedFont>
    <p:embeddedFont>
      <p:font typeface="Roboto" panose="02000000000000000000" pitchFamily="34" charset="-120"/>
      <p:regular r:id="rId24"/>
    </p:embeddedFont>
    <p:embeddedFont>
      <p:font typeface="Calibri" panose="020F0502020204030204" charset="0"/>
      <p:regular r:id="rId25"/>
      <p:bold r:id="rId26"/>
      <p:italic r:id="rId27"/>
      <p:boldItalic r:id="rId28"/>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11.fntdata"/><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5400"/>
            </a:lvl1pPr>
          </a:lstStyle>
          <a:p>
            <a:r>
              <a:rPr lang="en-US" smtClean="0"/>
              <a:t>Click to edit Master title style</a:t>
            </a:r>
            <a:endParaRPr lang="en-US"/>
          </a:p>
        </p:txBody>
      </p:sp>
      <p:sp>
        <p:nvSpPr>
          <p:cNvPr id="3" name="Subtitle 2"/>
          <p:cNvSpPr>
            <a:spLocks noGrp="1"/>
          </p:cNvSpPr>
          <p:nvPr>
            <p:ph type="subTitle" idx="1"/>
          </p:nvPr>
        </p:nvSpPr>
        <p:spPr>
          <a:xfrm>
            <a:off x="1828800" y="4322446"/>
            <a:ext cx="10972800" cy="1986914"/>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84688" cy="702183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1" y="2051686"/>
            <a:ext cx="12618720" cy="3423284"/>
          </a:xfrm>
        </p:spPr>
        <p:txBody>
          <a:bodyPr anchor="b"/>
          <a:lstStyle>
            <a:lvl1pPr>
              <a:defRPr sz="5400"/>
            </a:lvl1pPr>
          </a:lstStyle>
          <a:p>
            <a:r>
              <a:rPr lang="en-US" smtClean="0"/>
              <a:t>Click to edit Master title style</a:t>
            </a:r>
            <a:endParaRPr lang="en-US"/>
          </a:p>
        </p:txBody>
      </p:sp>
      <p:sp>
        <p:nvSpPr>
          <p:cNvPr id="3" name="Text Placeholder 2"/>
          <p:cNvSpPr>
            <a:spLocks noGrp="1"/>
          </p:cNvSpPr>
          <p:nvPr>
            <p:ph type="body" idx="1"/>
          </p:nvPr>
        </p:nvSpPr>
        <p:spPr>
          <a:xfrm>
            <a:off x="998221" y="5507356"/>
            <a:ext cx="12618720" cy="1800224"/>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52006" cy="54311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7446874" y="1920240"/>
            <a:ext cx="6452006" cy="54311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07746" y="3006090"/>
            <a:ext cx="6189344" cy="44215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406640" y="3006090"/>
            <a:ext cx="6219826" cy="44215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5" cy="1920240"/>
          </a:xfrm>
        </p:spPr>
        <p:txBody>
          <a:bodyPr anchor="b"/>
          <a:lstStyle>
            <a:lvl1pPr>
              <a:defRPr sz="2880"/>
            </a:lvl1pPr>
          </a:lstStyle>
          <a:p>
            <a:r>
              <a:rPr lang="en-US" smtClean="0"/>
              <a:t>Click to edit Master title style</a:t>
            </a:r>
            <a:endParaRPr lang="en-US"/>
          </a:p>
        </p:txBody>
      </p:sp>
      <p:sp>
        <p:nvSpPr>
          <p:cNvPr id="3" name="Content Placeholder 2"/>
          <p:cNvSpPr>
            <a:spLocks noGrp="1"/>
          </p:cNvSpPr>
          <p:nvPr>
            <p:ph idx="1"/>
          </p:nvPr>
        </p:nvSpPr>
        <p:spPr>
          <a:xfrm>
            <a:off x="6219826" y="1184910"/>
            <a:ext cx="7406640" cy="5848350"/>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007746" y="2468880"/>
            <a:ext cx="4718685" cy="4573906"/>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5" cy="1920240"/>
          </a:xfrm>
        </p:spPr>
        <p:txBody>
          <a:bodyPr anchor="b"/>
          <a:lstStyle>
            <a:lvl1pPr>
              <a:defRPr sz="2880"/>
            </a:lvl1pPr>
          </a:lstStyle>
          <a:p>
            <a:r>
              <a:rPr lang="en-US" smtClean="0"/>
              <a:t>Click to edit Master title style</a:t>
            </a:r>
            <a:endParaRPr lang="en-US"/>
          </a:p>
        </p:txBody>
      </p:sp>
      <p:sp>
        <p:nvSpPr>
          <p:cNvPr id="3" name="Picture Placeholder 2"/>
          <p:cNvSpPr>
            <a:spLocks noGrp="1"/>
          </p:cNvSpPr>
          <p:nvPr>
            <p:ph type="pic" idx="1"/>
          </p:nvPr>
        </p:nvSpPr>
        <p:spPr>
          <a:xfrm>
            <a:off x="6219826" y="1184910"/>
            <a:ext cx="7406640" cy="5848350"/>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endParaRPr lang="en-US"/>
          </a:p>
        </p:txBody>
      </p:sp>
      <p:sp>
        <p:nvSpPr>
          <p:cNvPr id="4" name="Text Placeholder 3"/>
          <p:cNvSpPr>
            <a:spLocks noGrp="1"/>
          </p:cNvSpPr>
          <p:nvPr>
            <p:ph type="body" sz="half" idx="2"/>
          </p:nvPr>
        </p:nvSpPr>
        <p:spPr>
          <a:xfrm>
            <a:off x="1007746" y="2468880"/>
            <a:ext cx="4718685" cy="4573906"/>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731520" y="329566"/>
            <a:ext cx="13167360" cy="13716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731520" y="1920240"/>
            <a:ext cx="13167360" cy="5431156"/>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731520" y="7494270"/>
            <a:ext cx="3413760" cy="571500"/>
          </a:xfrm>
          <a:prstGeom prst="rect">
            <a:avLst/>
          </a:prstGeom>
          <a:noFill/>
          <a:ln w="9525">
            <a:noFill/>
          </a:ln>
        </p:spPr>
        <p:txBody>
          <a:bodyPr/>
          <a:lstStyle>
            <a:lvl1pPr>
              <a:defRPr sz="168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29" name="Footer Placeholder 1028"/>
          <p:cNvSpPr/>
          <p:nvPr>
            <p:ph type="ftr" sz="quarter" idx="3"/>
          </p:nvPr>
        </p:nvSpPr>
        <p:spPr>
          <a:xfrm>
            <a:off x="4998720" y="7494270"/>
            <a:ext cx="4632960" cy="571500"/>
          </a:xfrm>
          <a:prstGeom prst="rect">
            <a:avLst/>
          </a:prstGeom>
          <a:noFill/>
          <a:ln w="9525">
            <a:noFill/>
          </a:ln>
        </p:spPr>
        <p:txBody>
          <a:bodyPr/>
          <a:lstStyle>
            <a:lvl1pPr algn="ctr">
              <a:defRPr sz="168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Slide Number Placeholder 1029"/>
          <p:cNvSpPr/>
          <p:nvPr>
            <p:ph type="sldNum" sz="quarter" idx="4"/>
          </p:nvPr>
        </p:nvSpPr>
        <p:spPr>
          <a:xfrm>
            <a:off x="10485120" y="7494270"/>
            <a:ext cx="3413760" cy="571500"/>
          </a:xfrm>
          <a:prstGeom prst="rect">
            <a:avLst/>
          </a:prstGeom>
          <a:noFill/>
          <a:ln w="9525">
            <a:noFill/>
          </a:ln>
        </p:spPr>
        <p:txBody>
          <a:bodyPr/>
          <a:lstStyle>
            <a:lvl1pPr algn="r">
              <a:defRPr sz="1680"/>
            </a:lvl1p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1097280" eaLnBrk="1" fontAlgn="base" latinLnBrk="0" hangingPunct="1">
        <a:lnSpc>
          <a:spcPct val="100000"/>
        </a:lnSpc>
        <a:spcBef>
          <a:spcPct val="0"/>
        </a:spcBef>
        <a:spcAft>
          <a:spcPct val="0"/>
        </a:spcAft>
        <a:buNone/>
        <a:defRPr sz="5280" b="0" i="0" u="none" kern="1200" baseline="0">
          <a:solidFill>
            <a:schemeClr val="tx2"/>
          </a:solidFill>
          <a:latin typeface="+mj-lt"/>
          <a:ea typeface="+mj-ea"/>
          <a:cs typeface="+mj-cs"/>
        </a:defRPr>
      </a:lvl1pPr>
    </p:titleStyle>
    <p:bodyStyle>
      <a:lvl1pPr marL="411480" lvl="0" indent="-411480" algn="l" defTabSz="1097280" eaLnBrk="1" fontAlgn="base" latinLnBrk="0" hangingPunct="1">
        <a:lnSpc>
          <a:spcPct val="100000"/>
        </a:lnSpc>
        <a:spcBef>
          <a:spcPct val="24000"/>
        </a:spcBef>
        <a:spcAft>
          <a:spcPct val="0"/>
        </a:spcAft>
        <a:buChar char="•"/>
        <a:defRPr sz="3840" b="0" i="0" u="none" kern="1200" baseline="0">
          <a:solidFill>
            <a:schemeClr val="tx1"/>
          </a:solidFill>
          <a:latin typeface="+mn-lt"/>
          <a:ea typeface="+mn-ea"/>
          <a:cs typeface="+mn-cs"/>
        </a:defRPr>
      </a:lvl1pPr>
      <a:lvl2pPr marL="891540" lvl="1" indent="-342900" algn="l" defTabSz="1097280" eaLnBrk="1" fontAlgn="base" latinLnBrk="0" hangingPunct="1">
        <a:lnSpc>
          <a:spcPct val="100000"/>
        </a:lnSpc>
        <a:spcBef>
          <a:spcPct val="24000"/>
        </a:spcBef>
        <a:spcAft>
          <a:spcPct val="0"/>
        </a:spcAft>
        <a:buChar char="–"/>
        <a:defRPr sz="3360" b="0" i="0" u="none" kern="1200" baseline="0">
          <a:solidFill>
            <a:schemeClr val="tx1"/>
          </a:solidFill>
          <a:latin typeface="+mn-lt"/>
          <a:ea typeface="+mn-ea"/>
          <a:cs typeface="+mn-cs"/>
        </a:defRPr>
      </a:lvl2pPr>
      <a:lvl3pPr marL="1371600" lvl="2" indent="-274320" algn="l" defTabSz="1097280" eaLnBrk="1" fontAlgn="base" latinLnBrk="0" hangingPunct="1">
        <a:lnSpc>
          <a:spcPct val="100000"/>
        </a:lnSpc>
        <a:spcBef>
          <a:spcPct val="24000"/>
        </a:spcBef>
        <a:spcAft>
          <a:spcPct val="0"/>
        </a:spcAft>
        <a:buChar char="•"/>
        <a:defRPr sz="2880" b="0" i="0" u="none" kern="1200" baseline="0">
          <a:solidFill>
            <a:schemeClr val="tx1"/>
          </a:solidFill>
          <a:latin typeface="+mn-lt"/>
          <a:ea typeface="+mn-ea"/>
          <a:cs typeface="+mn-cs"/>
        </a:defRPr>
      </a:lvl3pPr>
      <a:lvl4pPr marL="1920240" lvl="3"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4pPr>
      <a:lvl5pPr marL="2468880" lvl="4"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5pPr>
      <a:lvl6pPr marL="3017520" lvl="5"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6pPr>
      <a:lvl7pPr marL="3566160" lvl="6"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7pPr>
      <a:lvl8pPr marL="4114800" lvl="7"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8pPr>
      <a:lvl9pPr marL="4663440" lvl="8"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9pPr>
    </p:bodyStyle>
    <p:otherStyle>
      <a:lvl1pPr marL="0" lvl="0" indent="0" algn="l" defTabSz="1097280" eaLnBrk="1" fontAlgn="base" latinLnBrk="0" hangingPunct="1">
        <a:lnSpc>
          <a:spcPct val="100000"/>
        </a:lnSpc>
        <a:spcBef>
          <a:spcPct val="0"/>
        </a:spcBef>
        <a:spcAft>
          <a:spcPct val="0"/>
        </a:spcAft>
        <a:buFont typeface="Arial" panose="020B0604020202020204" pitchFamily="34" charset="0"/>
        <a:buNone/>
        <a:defRPr sz="2160" b="0" i="0" u="none" kern="1200" baseline="0">
          <a:solidFill>
            <a:schemeClr val="tx1"/>
          </a:solidFill>
          <a:latin typeface="+mn-lt"/>
          <a:ea typeface="+mn-ea"/>
          <a:cs typeface="+mn-cs"/>
        </a:defRPr>
      </a:lvl1pPr>
      <a:lvl2pPr marL="548640" lvl="1"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1097280" lvl="2"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645920" lvl="3"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2194560" lvl="4"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743200" lvl="5"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3291840" lvl="6"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840480" lvl="7"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4389120" lvl="8"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82695" y="725805"/>
            <a:ext cx="8926195" cy="1878965"/>
          </a:xfrm>
          <a:prstGeom prst="rect">
            <a:avLst/>
          </a:prstGeom>
          <a:noFill/>
        </p:spPr>
        <p:txBody>
          <a:bodyPr wrap="square" rtlCol="0">
            <a:noAutofit/>
          </a:bodyPr>
          <a:p>
            <a:r>
              <a:rPr lang="en-US" sz="3600" b="1"/>
              <a:t>SAVEETHA SCHOOL OF ENGINEERING</a:t>
            </a:r>
            <a:endParaRPr lang="en-US" sz="3600" b="1"/>
          </a:p>
          <a:p>
            <a:r>
              <a:rPr lang="en-US" sz="3600" b="1"/>
              <a:t>SIMATS, CHENNAI - 602105</a:t>
            </a:r>
            <a:endParaRPr lang="en-US" sz="3600" b="1"/>
          </a:p>
        </p:txBody>
      </p:sp>
      <p:sp>
        <p:nvSpPr>
          <p:cNvPr id="3" name="Text Box 2"/>
          <p:cNvSpPr txBox="1"/>
          <p:nvPr/>
        </p:nvSpPr>
        <p:spPr>
          <a:xfrm>
            <a:off x="262255" y="2561590"/>
            <a:ext cx="14190980" cy="894080"/>
          </a:xfrm>
          <a:prstGeom prst="rect">
            <a:avLst/>
          </a:prstGeom>
          <a:noFill/>
        </p:spPr>
        <p:txBody>
          <a:bodyPr wrap="square" rtlCol="0">
            <a:noAutofit/>
          </a:bodyPr>
          <a:p>
            <a:r>
              <a:rPr lang="en-US" sz="2400"/>
              <a:t>CSA0695 - DESIGN AND ANALYSIS OF ALGORITHM FOR OPEN ADDRESSING TECHNIQUES</a:t>
            </a:r>
            <a:endParaRPr lang="en-US" sz="2400"/>
          </a:p>
        </p:txBody>
      </p:sp>
      <p:sp>
        <p:nvSpPr>
          <p:cNvPr id="4" name="Text Box 3"/>
          <p:cNvSpPr txBox="1"/>
          <p:nvPr/>
        </p:nvSpPr>
        <p:spPr>
          <a:xfrm>
            <a:off x="4188460" y="4149725"/>
            <a:ext cx="6561455" cy="521970"/>
          </a:xfrm>
          <a:prstGeom prst="rect">
            <a:avLst/>
          </a:prstGeom>
          <a:noFill/>
        </p:spPr>
        <p:txBody>
          <a:bodyPr wrap="square" rtlCol="0">
            <a:spAutoFit/>
          </a:bodyPr>
          <a:p>
            <a:r>
              <a:rPr lang="en-US" sz="2800" b="1"/>
              <a:t>Project Title: String Transformation</a:t>
            </a:r>
            <a:endParaRPr lang="en-US" sz="2800" b="1"/>
          </a:p>
        </p:txBody>
      </p:sp>
      <p:sp>
        <p:nvSpPr>
          <p:cNvPr id="5" name="Text Box 4"/>
          <p:cNvSpPr txBox="1"/>
          <p:nvPr/>
        </p:nvSpPr>
        <p:spPr>
          <a:xfrm>
            <a:off x="11781790" y="6301105"/>
            <a:ext cx="5465445" cy="829945"/>
          </a:xfrm>
          <a:prstGeom prst="rect">
            <a:avLst/>
          </a:prstGeom>
          <a:noFill/>
        </p:spPr>
        <p:txBody>
          <a:bodyPr wrap="square" rtlCol="0">
            <a:spAutoFit/>
          </a:bodyPr>
          <a:p>
            <a:r>
              <a:rPr lang="en-US" sz="2400"/>
              <a:t>Guided by</a:t>
            </a:r>
            <a:endParaRPr lang="en-US" sz="2400"/>
          </a:p>
          <a:p>
            <a:r>
              <a:rPr lang="en-US" sz="2400"/>
              <a:t>Dr.R Dhanalaksmi</a:t>
            </a:r>
            <a:endParaRPr lang="en-US" sz="2400"/>
          </a:p>
        </p:txBody>
      </p:sp>
      <p:sp>
        <p:nvSpPr>
          <p:cNvPr id="6" name="Text Box 5"/>
          <p:cNvSpPr txBox="1"/>
          <p:nvPr/>
        </p:nvSpPr>
        <p:spPr>
          <a:xfrm>
            <a:off x="1759585" y="6301105"/>
            <a:ext cx="4876800" cy="1198880"/>
          </a:xfrm>
          <a:prstGeom prst="rect">
            <a:avLst/>
          </a:prstGeom>
          <a:noFill/>
        </p:spPr>
        <p:txBody>
          <a:bodyPr wrap="square" rtlCol="0">
            <a:spAutoFit/>
          </a:bodyPr>
          <a:p>
            <a:r>
              <a:rPr lang="en-US" sz="2400"/>
              <a:t>Project by</a:t>
            </a:r>
            <a:endParaRPr lang="en-US" sz="2400"/>
          </a:p>
          <a:p>
            <a:r>
              <a:rPr lang="en-US" sz="2400"/>
              <a:t>S.Sivanjali</a:t>
            </a:r>
            <a:endParaRPr lang="en-US" sz="2400"/>
          </a:p>
          <a:p>
            <a:r>
              <a:rPr lang="en-US" sz="2400"/>
              <a:t>192210508</a:t>
            </a:r>
            <a:endParaRPr 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Future scope</a:t>
            </a:r>
            <a:endParaRPr lang="en-US"/>
          </a:p>
        </p:txBody>
      </p:sp>
      <p:sp>
        <p:nvSpPr>
          <p:cNvPr id="3" name="Text Box 2"/>
          <p:cNvSpPr txBox="1"/>
          <p:nvPr/>
        </p:nvSpPr>
        <p:spPr>
          <a:xfrm>
            <a:off x="1406525" y="2153285"/>
            <a:ext cx="9566275" cy="3392170"/>
          </a:xfrm>
          <a:prstGeom prst="rect">
            <a:avLst/>
          </a:prstGeom>
          <a:noFill/>
        </p:spPr>
        <p:txBody>
          <a:bodyPr wrap="square" rtlCol="0" anchor="t">
            <a:noAutofit/>
          </a:bodyPr>
          <a:p>
            <a:pPr marL="285750" indent="-285750">
              <a:buFont typeface="Wingdings" panose="05000000000000000000" charset="0"/>
              <a:buChar char="Ø"/>
            </a:pPr>
            <a:r>
              <a:rPr lang="en-US" sz="2000"/>
              <a:t>The problem of transforming one string into another through cyclic shifts has various applications and potential areas for future exploration and improvement.</a:t>
            </a:r>
            <a:endParaRPr lang="en-US" sz="2000"/>
          </a:p>
          <a:p>
            <a:pPr indent="0">
              <a:buFont typeface="Wingdings" panose="05000000000000000000" charset="0"/>
              <a:buNone/>
            </a:pPr>
            <a:r>
              <a:rPr lang="en-US" sz="2000"/>
              <a:t> </a:t>
            </a:r>
            <a:endParaRPr lang="en-US" sz="2000"/>
          </a:p>
          <a:p>
            <a:pPr marL="285750" indent="-285750">
              <a:buFont typeface="Wingdings" panose="05000000000000000000" charset="0"/>
              <a:buChar char="Ø"/>
            </a:pPr>
            <a:r>
              <a:rPr lang="en-US" sz="2000"/>
              <a:t>Here are some areas where this problem could be expanded or refined. Extend the problem to consider not just cyclic shifts but a combination of different operations (e.g., cyclic shifts, reversals, rotations) and determine how these operations can be combined to achieve the transformation. </a:t>
            </a:r>
            <a:endParaRPr lang="en-US" sz="2000"/>
          </a:p>
          <a:p>
            <a:pPr marL="285750" indent="-285750">
              <a:buFont typeface="Wingdings" panose="05000000000000000000" charset="0"/>
              <a:buChar char="Ø"/>
            </a:pPr>
            <a:endParaRPr lang="en-US" sz="2000"/>
          </a:p>
          <a:p>
            <a:pPr marL="285750" indent="-285750">
              <a:buFont typeface="Wingdings" panose="05000000000000000000" charset="0"/>
              <a:buChar char="Ø"/>
            </a:pPr>
            <a:r>
              <a:rPr lang="en-US" sz="2000"/>
              <a:t>These future directions not only enhance the understanding and applicability of cyclic shifts and string transformations but also contribute to more efficient and practical solutions in various domains.</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9355455" y="1583055"/>
            <a:ext cx="5063490" cy="5063490"/>
          </a:xfrm>
          <a:prstGeom prst="rect">
            <a:avLst/>
          </a:prstGeom>
        </p:spPr>
      </p:pic>
      <p:sp>
        <p:nvSpPr>
          <p:cNvPr id="4" name="Text 0"/>
          <p:cNvSpPr/>
          <p:nvPr/>
        </p:nvSpPr>
        <p:spPr>
          <a:xfrm>
            <a:off x="592098" y="466606"/>
            <a:ext cx="4229576" cy="528638"/>
          </a:xfrm>
          <a:prstGeom prst="rect">
            <a:avLst/>
          </a:prstGeom>
          <a:noFill/>
        </p:spPr>
        <p:txBody>
          <a:bodyPr wrap="none" lIns="0" tIns="0" rIns="0" bIns="0" rtlCol="0" anchor="t"/>
          <a:lstStyle/>
          <a:p>
            <a:pPr marL="0" indent="0">
              <a:lnSpc>
                <a:spcPts val="4150"/>
              </a:lnSpc>
              <a:buNone/>
            </a:pPr>
            <a:r>
              <a:rPr lang="en-US" sz="3300" dirty="0">
                <a:solidFill>
                  <a:srgbClr val="3257B8"/>
                </a:solidFill>
                <a:latin typeface="Roboto Slab" pitchFamily="34" charset="0"/>
                <a:ea typeface="Roboto Slab" pitchFamily="34" charset="-122"/>
                <a:cs typeface="Roboto Slab" pitchFamily="34" charset="-120"/>
              </a:rPr>
              <a:t>Conclusion</a:t>
            </a:r>
            <a:endParaRPr lang="en-US" sz="3300" dirty="0"/>
          </a:p>
        </p:txBody>
      </p:sp>
      <p:sp>
        <p:nvSpPr>
          <p:cNvPr id="5" name="Text 1"/>
          <p:cNvSpPr/>
          <p:nvPr/>
        </p:nvSpPr>
        <p:spPr>
          <a:xfrm>
            <a:off x="592098" y="1248966"/>
            <a:ext cx="7959804" cy="811887"/>
          </a:xfrm>
          <a:prstGeom prst="rect">
            <a:avLst/>
          </a:prstGeom>
          <a:noFill/>
        </p:spPr>
        <p:txBody>
          <a:bodyPr wrap="square" lIns="0" tIns="0" rIns="0" bIns="0" rtlCol="0" anchor="t"/>
          <a:lstStyle/>
          <a:p>
            <a:pPr marL="342900" indent="-342900">
              <a:lnSpc>
                <a:spcPts val="2100"/>
              </a:lnSpc>
              <a:buFont typeface="Wingdings" panose="05000000000000000000" charset="0"/>
              <a:buChar char="Ø"/>
            </a:pPr>
            <a:r>
              <a:rPr lang="en-US" sz="2400" dirty="0">
                <a:solidFill>
                  <a:srgbClr val="15213F"/>
                </a:solidFill>
                <a:latin typeface="Times New Roman" panose="02020603050405020304" charset="0"/>
                <a:ea typeface="Roboto" panose="02000000000000000000" pitchFamily="34" charset="-122"/>
                <a:cs typeface="Times New Roman" panose="02020603050405020304" charset="0"/>
              </a:rPr>
              <a:t>By utilizing a dynamic programming approach, we can efficiently calculate the number of ways to transform string 's' into string 't' using the specified operation. This solution demonstrates the power of dynamic programming in solving string manipulation problems.</a:t>
            </a:r>
            <a:endParaRPr lang="en-US" sz="2400" dirty="0">
              <a:latin typeface="Times New Roman" panose="02020603050405020304" charset="0"/>
              <a:cs typeface="Times New Roman" panose="02020603050405020304" charset="0"/>
            </a:endParaRPr>
          </a:p>
        </p:txBody>
      </p:sp>
      <p:sp>
        <p:nvSpPr>
          <p:cNvPr id="7" name="Text 2"/>
          <p:cNvSpPr/>
          <p:nvPr/>
        </p:nvSpPr>
        <p:spPr>
          <a:xfrm>
            <a:off x="373380" y="2680970"/>
            <a:ext cx="2332990" cy="426085"/>
          </a:xfrm>
          <a:prstGeom prst="rect">
            <a:avLst/>
          </a:prstGeom>
          <a:noFill/>
        </p:spPr>
        <p:txBody>
          <a:bodyPr wrap="none" lIns="0" tIns="0" rIns="0" bIns="0" rtlCol="0" anchor="t"/>
          <a:lstStyle/>
          <a:p>
            <a:pPr marL="0" indent="0" algn="l">
              <a:lnSpc>
                <a:spcPts val="2050"/>
              </a:lnSpc>
              <a:buNone/>
            </a:pPr>
            <a:endParaRPr lang="en-US" sz="2400" dirty="0"/>
          </a:p>
        </p:txBody>
      </p:sp>
      <p:sp>
        <p:nvSpPr>
          <p:cNvPr id="8" name="Text 3"/>
          <p:cNvSpPr/>
          <p:nvPr/>
        </p:nvSpPr>
        <p:spPr>
          <a:xfrm>
            <a:off x="568960" y="2831465"/>
            <a:ext cx="7559675" cy="541020"/>
          </a:xfrm>
          <a:prstGeom prst="rect">
            <a:avLst/>
          </a:prstGeom>
          <a:noFill/>
        </p:spPr>
        <p:txBody>
          <a:bodyPr wrap="square" lIns="0" tIns="0" rIns="0" bIns="0" rtlCol="0" anchor="t"/>
          <a:lstStyle/>
          <a:p>
            <a:pPr marL="342900" indent="-342900" algn="l">
              <a:lnSpc>
                <a:spcPts val="2100"/>
              </a:lnSpc>
              <a:buFont typeface="Wingdings" panose="05000000000000000000" charset="0"/>
              <a:buChar char="Ø"/>
            </a:pPr>
            <a:r>
              <a:rPr lang="en-US" sz="2400" dirty="0">
                <a:solidFill>
                  <a:srgbClr val="15213F"/>
                </a:solidFill>
                <a:latin typeface="Times New Roman" panose="02020603050405020304" charset="0"/>
                <a:ea typeface="Roboto" panose="02000000000000000000" pitchFamily="34" charset="-122"/>
                <a:cs typeface="Times New Roman" panose="02020603050405020304" charset="0"/>
              </a:rPr>
              <a:t>This problem is a classic example of a coding challenge that requires algorithmic thinking and efficient implementation</a:t>
            </a:r>
            <a:r>
              <a:rPr lang="en-US" sz="2200" dirty="0">
                <a:solidFill>
                  <a:srgbClr val="15213F"/>
                </a:solidFill>
                <a:latin typeface="Times New Roman" panose="02020603050405020304" charset="0"/>
                <a:ea typeface="Roboto" panose="02000000000000000000" pitchFamily="34" charset="-122"/>
                <a:cs typeface="Times New Roman" panose="02020603050405020304" charset="0"/>
              </a:rPr>
              <a:t>.</a:t>
            </a:r>
            <a:endParaRPr lang="en-US" sz="2200" dirty="0">
              <a:latin typeface="Times New Roman" panose="02020603050405020304" charset="0"/>
              <a:cs typeface="Times New Roman" panose="02020603050405020304" charset="0"/>
            </a:endParaRPr>
          </a:p>
        </p:txBody>
      </p:sp>
      <p:sp>
        <p:nvSpPr>
          <p:cNvPr id="10" name="Text 4"/>
          <p:cNvSpPr/>
          <p:nvPr/>
        </p:nvSpPr>
        <p:spPr>
          <a:xfrm>
            <a:off x="591820" y="4630420"/>
            <a:ext cx="2114550" cy="483235"/>
          </a:xfrm>
          <a:prstGeom prst="rect">
            <a:avLst/>
          </a:prstGeom>
          <a:noFill/>
        </p:spPr>
        <p:txBody>
          <a:bodyPr wrap="none" lIns="0" tIns="0" rIns="0" bIns="0" rtlCol="0" anchor="t"/>
          <a:lstStyle/>
          <a:p>
            <a:pPr marL="0" indent="0" algn="l">
              <a:lnSpc>
                <a:spcPts val="2050"/>
              </a:lnSpc>
              <a:buNone/>
            </a:pPr>
            <a:endParaRPr lang="en-US" sz="2000" dirty="0">
              <a:solidFill>
                <a:srgbClr val="15213F"/>
              </a:solidFill>
              <a:latin typeface="Roboto Slab" pitchFamily="34" charset="0"/>
              <a:ea typeface="Roboto Slab" pitchFamily="34" charset="-122"/>
              <a:cs typeface="Roboto Slab" pitchFamily="34" charset="-120"/>
            </a:endParaRPr>
          </a:p>
        </p:txBody>
      </p:sp>
      <p:sp>
        <p:nvSpPr>
          <p:cNvPr id="11" name="Text 5"/>
          <p:cNvSpPr/>
          <p:nvPr/>
        </p:nvSpPr>
        <p:spPr>
          <a:xfrm>
            <a:off x="592733" y="3844330"/>
            <a:ext cx="7959804" cy="541258"/>
          </a:xfrm>
          <a:prstGeom prst="rect">
            <a:avLst/>
          </a:prstGeom>
          <a:noFill/>
        </p:spPr>
        <p:txBody>
          <a:bodyPr wrap="square" lIns="0" tIns="0" rIns="0" bIns="0" rtlCol="0" anchor="t"/>
          <a:lstStyle/>
          <a:p>
            <a:pPr marL="342900" indent="-342900" algn="l">
              <a:lnSpc>
                <a:spcPts val="2100"/>
              </a:lnSpc>
              <a:buFont typeface="Wingdings" panose="05000000000000000000" charset="0"/>
              <a:buChar char="Ø"/>
            </a:pPr>
            <a:r>
              <a:rPr lang="en-US" sz="2400" dirty="0">
                <a:solidFill>
                  <a:srgbClr val="15213F"/>
                </a:solidFill>
                <a:latin typeface="Times New Roman" panose="02020603050405020304" charset="0"/>
                <a:ea typeface="Roboto" panose="02000000000000000000" pitchFamily="34" charset="-122"/>
                <a:cs typeface="Times New Roman" panose="02020603050405020304" charset="0"/>
              </a:rPr>
              <a:t>The use of dynamic programming provides a systematic and structured way to solve the problem, ensuring accuracy and efficiency.</a:t>
            </a:r>
            <a:endParaRPr lang="en-US" sz="2400" dirty="0">
              <a:latin typeface="Times New Roman" panose="02020603050405020304" charset="0"/>
              <a:cs typeface="Times New Roman" panose="02020603050405020304" charset="0"/>
            </a:endParaRPr>
          </a:p>
        </p:txBody>
      </p:sp>
      <p:sp>
        <p:nvSpPr>
          <p:cNvPr id="13" name="Text 6"/>
          <p:cNvSpPr/>
          <p:nvPr/>
        </p:nvSpPr>
        <p:spPr>
          <a:xfrm>
            <a:off x="591820" y="6463665"/>
            <a:ext cx="2114550" cy="656590"/>
          </a:xfrm>
          <a:prstGeom prst="rect">
            <a:avLst/>
          </a:prstGeom>
          <a:noFill/>
        </p:spPr>
        <p:txBody>
          <a:bodyPr wrap="none" lIns="0" tIns="0" rIns="0" bIns="0" rtlCol="0" anchor="t"/>
          <a:lstStyle/>
          <a:p>
            <a:pPr marL="0" indent="0" algn="l">
              <a:lnSpc>
                <a:spcPts val="2050"/>
              </a:lnSpc>
              <a:buNone/>
            </a:pPr>
            <a:endParaRPr lang="en-US" sz="1650" dirty="0"/>
          </a:p>
        </p:txBody>
      </p:sp>
      <p:sp>
        <p:nvSpPr>
          <p:cNvPr id="14" name="Text 7"/>
          <p:cNvSpPr/>
          <p:nvPr/>
        </p:nvSpPr>
        <p:spPr>
          <a:xfrm>
            <a:off x="569238" y="4514731"/>
            <a:ext cx="7959804" cy="541258"/>
          </a:xfrm>
          <a:prstGeom prst="rect">
            <a:avLst/>
          </a:prstGeom>
          <a:noFill/>
        </p:spPr>
        <p:txBody>
          <a:bodyPr wrap="square" lIns="0" tIns="0" rIns="0" bIns="0" rtlCol="0" anchor="t"/>
          <a:lstStyle/>
          <a:p>
            <a:pPr marL="0" indent="0" algn="l">
              <a:lnSpc>
                <a:spcPts val="2100"/>
              </a:lnSpc>
              <a:buNone/>
            </a:pPr>
            <a:endParaRPr lang="en-US" sz="2200" dirty="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283488" y="2499598"/>
            <a:ext cx="4919305" cy="3230404"/>
          </a:xfrm>
          <a:prstGeom prst="rect">
            <a:avLst/>
          </a:prstGeom>
        </p:spPr>
      </p:pic>
      <p:sp>
        <p:nvSpPr>
          <p:cNvPr id="4" name="Text 0"/>
          <p:cNvSpPr/>
          <p:nvPr/>
        </p:nvSpPr>
        <p:spPr>
          <a:xfrm>
            <a:off x="6280190" y="1606987"/>
            <a:ext cx="7556421" cy="2934653"/>
          </a:xfrm>
          <a:prstGeom prst="rect">
            <a:avLst/>
          </a:prstGeom>
          <a:noFill/>
        </p:spPr>
        <p:txBody>
          <a:bodyPr wrap="square" lIns="0" tIns="0" rIns="0" bIns="0" rtlCol="0" anchor="t"/>
          <a:lstStyle/>
          <a:p>
            <a:pPr marL="0" indent="0">
              <a:lnSpc>
                <a:spcPts val="7700"/>
              </a:lnSpc>
              <a:buNone/>
            </a:pPr>
            <a:r>
              <a:rPr lang="en-US" sz="6150" dirty="0">
                <a:solidFill>
                  <a:srgbClr val="3257B8"/>
                </a:solidFill>
                <a:latin typeface="Roboto Slab" pitchFamily="34" charset="0"/>
                <a:ea typeface="Roboto Slab" pitchFamily="34" charset="-122"/>
                <a:cs typeface="Roboto Slab" pitchFamily="34" charset="-120"/>
              </a:rPr>
              <a:t>String Transformation</a:t>
            </a:r>
            <a:endParaRPr lang="en-US" sz="6150" dirty="0"/>
          </a:p>
        </p:txBody>
      </p:sp>
      <p:sp>
        <p:nvSpPr>
          <p:cNvPr id="5" name="Text 1"/>
          <p:cNvSpPr/>
          <p:nvPr/>
        </p:nvSpPr>
        <p:spPr>
          <a:xfrm>
            <a:off x="6280190" y="4881801"/>
            <a:ext cx="7556421" cy="1088708"/>
          </a:xfrm>
          <a:prstGeom prst="rect">
            <a:avLst/>
          </a:prstGeom>
          <a:noFill/>
        </p:spPr>
        <p:txBody>
          <a:bodyPr wrap="square" lIns="0" tIns="0" rIns="0" bIns="0" rtlCol="0" anchor="t"/>
          <a:lstStyle/>
          <a:p>
            <a:pPr marL="0" indent="0">
              <a:lnSpc>
                <a:spcPts val="2850"/>
              </a:lnSpc>
              <a:buNone/>
            </a:pPr>
            <a:r>
              <a:rPr lang="en-US" sz="2400" dirty="0"/>
              <a:t>Given two strings s and t of equal length n. Can perform the following operation on the string s: Remove a suffix of s of length l where 0 &lt; l &lt; n and append it at the start of s. For example, let s = 'abcd' then in one operation you can remove the suffix 'cd' and append it in front of s making s = 'cdab'. You are also given an integer k. Return the number of ways in which s can be transformed into t in exactly k operations. </a:t>
            </a:r>
            <a:endParaRPr lang="en-US" sz="2400" dirty="0"/>
          </a:p>
        </p:txBody>
      </p:sp>
      <p:sp>
        <p:nvSpPr>
          <p:cNvPr id="6" name="Shape 2"/>
          <p:cNvSpPr/>
          <p:nvPr/>
        </p:nvSpPr>
        <p:spPr>
          <a:xfrm>
            <a:off x="6280190" y="6242566"/>
            <a:ext cx="362903" cy="362903"/>
          </a:xfrm>
          <a:prstGeom prst="roundRect">
            <a:avLst>
              <a:gd name="adj" fmla="val 25194296"/>
            </a:avLst>
          </a:prstGeom>
          <a:noFill/>
          <a:ln w="7620">
            <a:solidFill>
              <a:srgbClr val="FFFFFF"/>
            </a:solidFill>
            <a:prstDash val="solid"/>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283488" y="2309693"/>
            <a:ext cx="4919305" cy="3610213"/>
          </a:xfrm>
          <a:prstGeom prst="rect">
            <a:avLst/>
          </a:prstGeom>
        </p:spPr>
      </p:pic>
      <p:sp>
        <p:nvSpPr>
          <p:cNvPr id="4" name="Text 0"/>
          <p:cNvSpPr/>
          <p:nvPr/>
        </p:nvSpPr>
        <p:spPr>
          <a:xfrm>
            <a:off x="6037620" y="684927"/>
            <a:ext cx="5670590" cy="708779"/>
          </a:xfrm>
          <a:prstGeom prst="rect">
            <a:avLst/>
          </a:prstGeom>
          <a:noFill/>
        </p:spPr>
        <p:txBody>
          <a:bodyPr wrap="none" lIns="0" tIns="0" rIns="0" bIns="0" rtlCol="0" anchor="t"/>
          <a:lstStyle/>
          <a:p>
            <a:pPr marL="0" indent="0">
              <a:lnSpc>
                <a:spcPts val="5550"/>
              </a:lnSpc>
              <a:buNone/>
            </a:pPr>
            <a:r>
              <a:rPr lang="en-US" sz="4450" b="1" dirty="0"/>
              <a:t>Abstract</a:t>
            </a:r>
            <a:endParaRPr lang="en-US" sz="4450" b="1" dirty="0"/>
          </a:p>
        </p:txBody>
      </p:sp>
      <p:sp>
        <p:nvSpPr>
          <p:cNvPr id="5" name="Text 1"/>
          <p:cNvSpPr/>
          <p:nvPr/>
        </p:nvSpPr>
        <p:spPr>
          <a:xfrm>
            <a:off x="6280150" y="1772920"/>
            <a:ext cx="7556500" cy="1137285"/>
          </a:xfrm>
          <a:prstGeom prst="rect">
            <a:avLst/>
          </a:prstGeom>
          <a:noFill/>
        </p:spPr>
        <p:txBody>
          <a:bodyPr wrap="square" lIns="0" tIns="0" rIns="0" bIns="0" rtlCol="0" anchor="t"/>
          <a:lstStyle/>
          <a:p>
            <a:pPr marL="342900" indent="-342900">
              <a:lnSpc>
                <a:spcPts val="2850"/>
              </a:lnSpc>
              <a:buFont typeface="Wingdings" panose="05000000000000000000" charset="0"/>
              <a:buChar char="Ø"/>
            </a:pPr>
            <a:r>
              <a:rPr lang="en-US" sz="2200" dirty="0"/>
              <a:t>String transformation refers to the process of changing  or manipulating a string ( a sequence of characters) by applying various operations.</a:t>
            </a:r>
            <a:endParaRPr lang="en-US" sz="2200" dirty="0"/>
          </a:p>
        </p:txBody>
      </p:sp>
      <p:sp>
        <p:nvSpPr>
          <p:cNvPr id="7" name="Text 3"/>
          <p:cNvSpPr/>
          <p:nvPr/>
        </p:nvSpPr>
        <p:spPr>
          <a:xfrm>
            <a:off x="6423660" y="4167505"/>
            <a:ext cx="8012430" cy="960755"/>
          </a:xfrm>
          <a:prstGeom prst="rect">
            <a:avLst/>
          </a:prstGeom>
          <a:noFill/>
        </p:spPr>
        <p:txBody>
          <a:bodyPr wrap="none" lIns="0" tIns="0" rIns="0" bIns="0" rtlCol="0" anchor="t"/>
          <a:lstStyle/>
          <a:p>
            <a:pPr marL="342900" indent="-342900">
              <a:lnSpc>
                <a:spcPts val="2750"/>
              </a:lnSpc>
              <a:buFont typeface="Wingdings" panose="05000000000000000000" charset="0"/>
              <a:buChar char="Ø"/>
            </a:pPr>
            <a:r>
              <a:rPr lang="en-US" sz="2200" dirty="0"/>
              <a:t>For s=’abcd’ we can remove ‘cd’ and append it to the beginnnng</a:t>
            </a:r>
            <a:endParaRPr lang="en-US" sz="2200" dirty="0"/>
          </a:p>
          <a:p>
            <a:pPr indent="0">
              <a:lnSpc>
                <a:spcPts val="2750"/>
              </a:lnSpc>
              <a:buFont typeface="Wingdings" panose="05000000000000000000" charset="0"/>
              <a:buNone/>
            </a:pPr>
            <a:r>
              <a:rPr lang="en-US" sz="2200" dirty="0"/>
              <a:t>   resulting in cdab</a:t>
            </a:r>
            <a:endParaRPr lang="en-US" sz="2200" dirty="0"/>
          </a:p>
        </p:txBody>
      </p:sp>
      <p:sp>
        <p:nvSpPr>
          <p:cNvPr id="8" name="Text 4"/>
          <p:cNvSpPr/>
          <p:nvPr/>
        </p:nvSpPr>
        <p:spPr>
          <a:xfrm>
            <a:off x="6507004" y="3882271"/>
            <a:ext cx="3211235" cy="1088708"/>
          </a:xfrm>
          <a:prstGeom prst="rect">
            <a:avLst/>
          </a:prstGeom>
          <a:noFill/>
        </p:spPr>
        <p:txBody>
          <a:bodyPr wrap="square" lIns="0" tIns="0" rIns="0" bIns="0" rtlCol="0" anchor="t"/>
          <a:lstStyle/>
          <a:p>
            <a:pPr marL="0" indent="0">
              <a:lnSpc>
                <a:spcPts val="2850"/>
              </a:lnSpc>
              <a:buNone/>
            </a:pPr>
            <a:endParaRPr lang="en-US" sz="1750" dirty="0"/>
          </a:p>
        </p:txBody>
      </p:sp>
      <p:sp>
        <p:nvSpPr>
          <p:cNvPr id="11" name="Text 7"/>
          <p:cNvSpPr/>
          <p:nvPr/>
        </p:nvSpPr>
        <p:spPr>
          <a:xfrm>
            <a:off x="10398681" y="3882271"/>
            <a:ext cx="3211235" cy="1088708"/>
          </a:xfrm>
          <a:prstGeom prst="rect">
            <a:avLst/>
          </a:prstGeom>
          <a:noFill/>
        </p:spPr>
        <p:txBody>
          <a:bodyPr wrap="square" lIns="0" tIns="0" rIns="0" bIns="0" rtlCol="0" anchor="t"/>
          <a:lstStyle/>
          <a:p>
            <a:pPr marL="0" indent="0">
              <a:lnSpc>
                <a:spcPts val="2850"/>
              </a:lnSpc>
              <a:buNone/>
            </a:pPr>
            <a:endParaRPr lang="en-US" sz="1750" dirty="0"/>
          </a:p>
        </p:txBody>
      </p:sp>
      <p:sp>
        <p:nvSpPr>
          <p:cNvPr id="14" name="Text 10"/>
          <p:cNvSpPr/>
          <p:nvPr/>
        </p:nvSpPr>
        <p:spPr>
          <a:xfrm>
            <a:off x="6506845" y="5152390"/>
            <a:ext cx="7103110" cy="1715135"/>
          </a:xfrm>
          <a:prstGeom prst="rect">
            <a:avLst/>
          </a:prstGeom>
          <a:noFill/>
        </p:spPr>
        <p:txBody>
          <a:bodyPr wrap="square" lIns="0" tIns="0" rIns="0" bIns="0" rtlCol="0" anchor="t"/>
          <a:lstStyle/>
          <a:p>
            <a:pPr marL="342900" indent="-342900">
              <a:lnSpc>
                <a:spcPts val="2850"/>
              </a:lnSpc>
              <a:buFont typeface="Wingdings" panose="05000000000000000000" charset="0"/>
              <a:buChar char="Ø"/>
            </a:pPr>
            <a:r>
              <a:rPr lang="en-US" sz="2200" dirty="0">
                <a:solidFill>
                  <a:srgbClr val="15213F"/>
                </a:solidFill>
                <a:latin typeface="+mj-lt"/>
                <a:ea typeface="Roboto" panose="02000000000000000000" pitchFamily="34" charset="-122"/>
                <a:cs typeface="+mj-lt"/>
              </a:rPr>
              <a:t>Determine the number of ways to transform 's' into 't' using exactly 'k' operations.</a:t>
            </a:r>
            <a:endParaRPr lang="en-US" sz="2200" dirty="0">
              <a:latin typeface="+mj-lt"/>
              <a:cs typeface="+mj-lt"/>
            </a:endParaRPr>
          </a:p>
        </p:txBody>
      </p:sp>
      <p:sp>
        <p:nvSpPr>
          <p:cNvPr id="15" name="Text Box 14"/>
          <p:cNvSpPr txBox="1"/>
          <p:nvPr/>
        </p:nvSpPr>
        <p:spPr>
          <a:xfrm>
            <a:off x="6280150" y="3102610"/>
            <a:ext cx="5846445" cy="768350"/>
          </a:xfrm>
          <a:prstGeom prst="rect">
            <a:avLst/>
          </a:prstGeom>
          <a:noFill/>
        </p:spPr>
        <p:txBody>
          <a:bodyPr wrap="square" rtlCol="0">
            <a:spAutoFit/>
          </a:bodyPr>
          <a:p>
            <a:pPr marL="342900" indent="-342900">
              <a:buFont typeface="Wingdings" panose="05000000000000000000" charset="0"/>
              <a:buChar char="Ø"/>
            </a:pPr>
            <a:r>
              <a:rPr lang="en-US" sz="2200"/>
              <a:t>Remove a sufix of ‘s’ of length ‘l’ whee 0&lt;l&lt;n and append it at the start of ‘s’.</a:t>
            </a:r>
            <a:endParaRPr lang="en-US"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46555" y="459740"/>
            <a:ext cx="4876800" cy="706755"/>
          </a:xfrm>
          <a:prstGeom prst="rect">
            <a:avLst/>
          </a:prstGeom>
          <a:noFill/>
        </p:spPr>
        <p:txBody>
          <a:bodyPr wrap="square" rtlCol="0">
            <a:spAutoFit/>
          </a:bodyPr>
          <a:p>
            <a:r>
              <a:rPr lang="en-US" sz="4000" b="1"/>
              <a:t>Introduction</a:t>
            </a:r>
            <a:endParaRPr lang="en-US" sz="4000" b="1"/>
          </a:p>
        </p:txBody>
      </p:sp>
      <p:sp>
        <p:nvSpPr>
          <p:cNvPr id="3" name="Text Box 2"/>
          <p:cNvSpPr txBox="1"/>
          <p:nvPr/>
        </p:nvSpPr>
        <p:spPr>
          <a:xfrm>
            <a:off x="779145" y="1680845"/>
            <a:ext cx="13599160" cy="6066155"/>
          </a:xfrm>
          <a:prstGeom prst="rect">
            <a:avLst/>
          </a:prstGeom>
          <a:noFill/>
        </p:spPr>
        <p:txBody>
          <a:bodyPr wrap="square" rtlCol="0">
            <a:noAutofit/>
          </a:bodyPr>
          <a:p>
            <a:pPr marL="285750" indent="-285750">
              <a:buFont typeface="Wingdings" panose="05000000000000000000" charset="0"/>
              <a:buChar char="Ø"/>
            </a:pPr>
            <a:r>
              <a:rPr lang="en-US" sz="2400"/>
              <a:t>In this problem, we are given two strings s and t of equal length n, and an integer k. Our task is to determine the number of ways to transform string s into string t using exactly k cyclic shift operations.</a:t>
            </a:r>
            <a:endParaRPr lang="en-US" sz="2400"/>
          </a:p>
          <a:p>
            <a:pPr marL="285750" indent="-285750">
              <a:buFont typeface="Wingdings" panose="05000000000000000000" charset="0"/>
              <a:buChar char="Ø"/>
            </a:pPr>
            <a:endParaRPr lang="en-US" sz="2400"/>
          </a:p>
          <a:p>
            <a:pPr marL="285750" indent="-285750">
              <a:buFont typeface="Wingdings" panose="05000000000000000000" charset="0"/>
              <a:buChar char="Ø"/>
            </a:pPr>
            <a:r>
              <a:rPr lang="en-US" sz="2400"/>
              <a:t>A cyclic shift operation involves removing a suffix of string s of length l (where 0 &lt; l &lt; n) and appending it to the front of s. For instance, if s = "abcd", removing the suffix "cd" and appending it to the front results in the string "cdab".</a:t>
            </a:r>
            <a:endParaRPr lang="en-US" sz="2400"/>
          </a:p>
          <a:p>
            <a:pPr marL="285750" indent="-285750">
              <a:buFont typeface="Wingdings" panose="05000000000000000000" charset="0"/>
              <a:buChar char="Ø"/>
            </a:pPr>
            <a:endParaRPr lang="en-US" sz="2400"/>
          </a:p>
          <a:p>
            <a:pPr marL="285750" indent="-285750">
              <a:buFont typeface="Wingdings" panose="05000000000000000000" charset="0"/>
              <a:buChar char="Ø"/>
            </a:pPr>
            <a:r>
              <a:rPr lang="en-US" sz="2400"/>
              <a:t>The challenge lies in analyzing the rotations and determining if s can be transformed into t using exactly k shifts.</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43295" y="1746052"/>
            <a:ext cx="5670590" cy="708779"/>
          </a:xfrm>
          <a:prstGeom prst="rect">
            <a:avLst/>
          </a:prstGeom>
          <a:noFill/>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Complexity Analysis</a:t>
            </a:r>
            <a:endParaRPr lang="en-US" sz="4450" dirty="0"/>
          </a:p>
        </p:txBody>
      </p:sp>
      <p:sp>
        <p:nvSpPr>
          <p:cNvPr id="3" name="Text 1"/>
          <p:cNvSpPr/>
          <p:nvPr/>
        </p:nvSpPr>
        <p:spPr>
          <a:xfrm>
            <a:off x="793750" y="3040380"/>
            <a:ext cx="12664440" cy="1322705"/>
          </a:xfrm>
          <a:prstGeom prst="rect">
            <a:avLst/>
          </a:prstGeom>
          <a:noFill/>
        </p:spPr>
        <p:txBody>
          <a:bodyPr wrap="none" lIns="0" tIns="0" rIns="0" bIns="0" rtlCol="0" anchor="t"/>
          <a:lstStyle/>
          <a:p>
            <a:pPr marL="0" indent="0">
              <a:lnSpc>
                <a:spcPts val="2850"/>
              </a:lnSpc>
              <a:buNone/>
            </a:pPr>
            <a:r>
              <a:rPr lang="en-US" sz="2400" dirty="0">
                <a:solidFill>
                  <a:srgbClr val="15213F"/>
                </a:solidFill>
                <a:latin typeface="Roboto" panose="02000000000000000000" pitchFamily="34" charset="0"/>
                <a:ea typeface="Roboto" panose="02000000000000000000" pitchFamily="34" charset="-122"/>
                <a:cs typeface="Roboto" panose="02000000000000000000" pitchFamily="34" charset="-120"/>
              </a:rPr>
              <a:t>The time complexity of this algorithm is O(n^2 * k), where 'n' is the length of the strings and 'k</a:t>
            </a:r>
            <a:endParaRPr lang="en-US" sz="2400" dirty="0">
              <a:solidFill>
                <a:srgbClr val="15213F"/>
              </a:solidFill>
              <a:latin typeface="Roboto" panose="02000000000000000000" pitchFamily="34" charset="0"/>
              <a:ea typeface="Roboto" panose="02000000000000000000" pitchFamily="34" charset="-122"/>
              <a:cs typeface="Roboto" panose="02000000000000000000" pitchFamily="34" charset="-120"/>
            </a:endParaRPr>
          </a:p>
          <a:p>
            <a:pPr marL="0" indent="0">
              <a:lnSpc>
                <a:spcPts val="2850"/>
              </a:lnSpc>
              <a:buNone/>
            </a:pPr>
            <a:r>
              <a:rPr lang="en-US" sz="2400" dirty="0">
                <a:solidFill>
                  <a:srgbClr val="15213F"/>
                </a:solidFill>
                <a:latin typeface="Roboto" panose="02000000000000000000" pitchFamily="34" charset="0"/>
                <a:ea typeface="Roboto" panose="02000000000000000000" pitchFamily="34" charset="-122"/>
                <a:cs typeface="Roboto" panose="02000000000000000000" pitchFamily="34" charset="-120"/>
              </a:rPr>
              <a:t>' is the number of operations.</a:t>
            </a:r>
            <a:endParaRPr lang="en-US" sz="2400" dirty="0"/>
          </a:p>
        </p:txBody>
      </p:sp>
      <p:sp>
        <p:nvSpPr>
          <p:cNvPr id="4" name="Text 2"/>
          <p:cNvSpPr/>
          <p:nvPr/>
        </p:nvSpPr>
        <p:spPr>
          <a:xfrm>
            <a:off x="793750" y="4114165"/>
            <a:ext cx="2835275" cy="603250"/>
          </a:xfrm>
          <a:prstGeom prst="rect">
            <a:avLst/>
          </a:prstGeom>
          <a:noFill/>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Time Complexity</a:t>
            </a:r>
            <a:endParaRPr lang="en-US" sz="2200" dirty="0"/>
          </a:p>
        </p:txBody>
      </p:sp>
      <p:sp>
        <p:nvSpPr>
          <p:cNvPr id="5" name="Text 3"/>
          <p:cNvSpPr/>
          <p:nvPr/>
        </p:nvSpPr>
        <p:spPr>
          <a:xfrm>
            <a:off x="793750" y="4944110"/>
            <a:ext cx="6244590" cy="1099185"/>
          </a:xfrm>
          <a:prstGeom prst="rect">
            <a:avLst/>
          </a:prstGeom>
          <a:noFill/>
        </p:spPr>
        <p:txBody>
          <a:bodyPr wrap="square" lIns="0" tIns="0" rIns="0" bIns="0" rtlCol="0" anchor="t"/>
          <a:lstStyle/>
          <a:p>
            <a:pPr marL="0" indent="0">
              <a:lnSpc>
                <a:spcPts val="2850"/>
              </a:lnSpc>
              <a:buNone/>
            </a:pPr>
            <a:r>
              <a:rPr lang="en-US" sz="2000" dirty="0">
                <a:solidFill>
                  <a:srgbClr val="15213F"/>
                </a:solidFill>
                <a:latin typeface="Roboto" panose="02000000000000000000" pitchFamily="34" charset="0"/>
                <a:ea typeface="Roboto" panose="02000000000000000000" pitchFamily="34" charset="-122"/>
                <a:cs typeface="Roboto" panose="02000000000000000000" pitchFamily="34" charset="-120"/>
              </a:rPr>
              <a:t>The algorithm iterates through all possible substrings of 's' and 't', resulting in a quadratic time complexity.</a:t>
            </a:r>
            <a:endParaRPr lang="en-US" sz="2000" dirty="0"/>
          </a:p>
        </p:txBody>
      </p:sp>
      <p:sp>
        <p:nvSpPr>
          <p:cNvPr id="6" name="Text 4"/>
          <p:cNvSpPr/>
          <p:nvPr/>
        </p:nvSpPr>
        <p:spPr>
          <a:xfrm>
            <a:off x="7599521" y="4362926"/>
            <a:ext cx="2835235" cy="354330"/>
          </a:xfrm>
          <a:prstGeom prst="rect">
            <a:avLst/>
          </a:prstGeom>
          <a:noFill/>
        </p:spPr>
        <p:txBody>
          <a:bodyPr wrap="none" lIns="0" tIns="0" rIns="0" bIns="0" rtlCol="0" anchor="t"/>
          <a:lstStyle/>
          <a:p>
            <a:pPr marL="0" indent="0">
              <a:lnSpc>
                <a:spcPts val="2750"/>
              </a:lnSpc>
              <a:buNone/>
            </a:pPr>
            <a:r>
              <a:rPr lang="en-US" sz="2200" dirty="0">
                <a:solidFill>
                  <a:srgbClr val="3257B8"/>
                </a:solidFill>
                <a:latin typeface="Roboto Slab" pitchFamily="34" charset="0"/>
                <a:ea typeface="Roboto Slab" pitchFamily="34" charset="-122"/>
                <a:cs typeface="Roboto Slab" pitchFamily="34" charset="-120"/>
              </a:rPr>
              <a:t>Space Complexity</a:t>
            </a:r>
            <a:endParaRPr lang="en-US" sz="2200" dirty="0"/>
          </a:p>
        </p:txBody>
      </p:sp>
      <p:sp>
        <p:nvSpPr>
          <p:cNvPr id="7" name="Text 5"/>
          <p:cNvSpPr/>
          <p:nvPr/>
        </p:nvSpPr>
        <p:spPr>
          <a:xfrm>
            <a:off x="7599521" y="4944070"/>
            <a:ext cx="6244709" cy="725805"/>
          </a:xfrm>
          <a:prstGeom prst="rect">
            <a:avLst/>
          </a:prstGeom>
          <a:noFill/>
        </p:spPr>
        <p:txBody>
          <a:bodyPr wrap="square" lIns="0" tIns="0" rIns="0" bIns="0" rtlCol="0" anchor="t"/>
          <a:lstStyle/>
          <a:p>
            <a:pPr marL="0" indent="0">
              <a:lnSpc>
                <a:spcPts val="2850"/>
              </a:lnSpc>
              <a:buNone/>
            </a:pPr>
            <a:r>
              <a:rPr lang="en-US" sz="2000" dirty="0">
                <a:solidFill>
                  <a:srgbClr val="15213F"/>
                </a:solidFill>
                <a:latin typeface="Roboto" panose="02000000000000000000" pitchFamily="34" charset="0"/>
                <a:ea typeface="Roboto" panose="02000000000000000000" pitchFamily="34" charset="-122"/>
                <a:cs typeface="Roboto" panose="02000000000000000000" pitchFamily="34" charset="-120"/>
              </a:rPr>
              <a:t>The algorithm uses a table of size O(n^2 * k) to store intermediate results.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10081260" y="2308860"/>
            <a:ext cx="3611880" cy="3611880"/>
          </a:xfrm>
          <a:prstGeom prst="rect">
            <a:avLst/>
          </a:prstGeom>
        </p:spPr>
      </p:pic>
      <p:sp>
        <p:nvSpPr>
          <p:cNvPr id="4" name="Text 0"/>
          <p:cNvSpPr/>
          <p:nvPr/>
        </p:nvSpPr>
        <p:spPr>
          <a:xfrm>
            <a:off x="793790" y="1972985"/>
            <a:ext cx="5670590" cy="708779"/>
          </a:xfrm>
          <a:prstGeom prst="rect">
            <a:avLst/>
          </a:prstGeom>
          <a:noFill/>
        </p:spPr>
        <p:txBody>
          <a:bodyPr wrap="none" lIns="0" tIns="0" rIns="0" bIns="0" rtlCol="0" anchor="t"/>
          <a:lstStyle/>
          <a:p>
            <a:pPr marL="0" indent="0">
              <a:lnSpc>
                <a:spcPts val="5550"/>
              </a:lnSpc>
              <a:buNone/>
            </a:pPr>
            <a:r>
              <a:rPr lang="en-US" sz="4450" dirty="0">
                <a:solidFill>
                  <a:srgbClr val="3257B8"/>
                </a:solidFill>
                <a:latin typeface="Roboto Slab" pitchFamily="34" charset="0"/>
                <a:ea typeface="Roboto Slab" pitchFamily="34" charset="-122"/>
                <a:cs typeface="Roboto Slab" pitchFamily="34" charset="-120"/>
              </a:rPr>
              <a:t>Example </a:t>
            </a:r>
            <a:endParaRPr lang="en-US" sz="4450" dirty="0"/>
          </a:p>
        </p:txBody>
      </p:sp>
      <p:sp>
        <p:nvSpPr>
          <p:cNvPr id="5" name="Text 1"/>
          <p:cNvSpPr/>
          <p:nvPr/>
        </p:nvSpPr>
        <p:spPr>
          <a:xfrm>
            <a:off x="793790" y="3021925"/>
            <a:ext cx="7556421" cy="362903"/>
          </a:xfrm>
          <a:prstGeom prst="rect">
            <a:avLst/>
          </a:prstGeom>
          <a:noFill/>
        </p:spPr>
        <p:txBody>
          <a:bodyPr wrap="none" lIns="0" tIns="0" rIns="0" bIns="0" rtlCol="0" anchor="t"/>
          <a:lstStyle/>
          <a:p>
            <a:pPr marL="0" indent="0">
              <a:lnSpc>
                <a:spcPts val="2850"/>
              </a:lnSpc>
              <a:buNone/>
            </a:pPr>
            <a:r>
              <a:rPr lang="en-US" sz="1750" dirty="0">
                <a:solidFill>
                  <a:srgbClr val="15213F"/>
                </a:solidFill>
                <a:latin typeface="Roboto" panose="02000000000000000000" pitchFamily="34" charset="0"/>
                <a:ea typeface="Roboto" panose="02000000000000000000" pitchFamily="34" charset="-122"/>
                <a:cs typeface="Roboto" panose="02000000000000000000" pitchFamily="34" charset="-120"/>
              </a:rPr>
              <a:t>Now, let's consider another example with 's' = 'abca', 't' = 'acba', and 'k' = 2.</a:t>
            </a:r>
            <a:endParaRPr lang="en-US" sz="1750" dirty="0"/>
          </a:p>
        </p:txBody>
      </p:sp>
      <p:sp>
        <p:nvSpPr>
          <p:cNvPr id="6" name="Shape 2"/>
          <p:cNvSpPr/>
          <p:nvPr/>
        </p:nvSpPr>
        <p:spPr>
          <a:xfrm>
            <a:off x="793790" y="3639979"/>
            <a:ext cx="7556421" cy="2616518"/>
          </a:xfrm>
          <a:prstGeom prst="roundRect">
            <a:avLst>
              <a:gd name="adj" fmla="val 1300"/>
            </a:avLst>
          </a:prstGeom>
          <a:noFill/>
          <a:ln w="7620">
            <a:solidFill>
              <a:srgbClr val="000000">
                <a:alpha val="8000"/>
              </a:srgbClr>
            </a:solidFill>
            <a:prstDash val="solid"/>
          </a:ln>
        </p:spPr>
      </p:sp>
      <p:sp>
        <p:nvSpPr>
          <p:cNvPr id="7" name="Shape 3"/>
          <p:cNvSpPr/>
          <p:nvPr/>
        </p:nvSpPr>
        <p:spPr>
          <a:xfrm>
            <a:off x="801410" y="3647599"/>
            <a:ext cx="7540347" cy="650319"/>
          </a:xfrm>
          <a:prstGeom prst="rect">
            <a:avLst/>
          </a:prstGeom>
          <a:solidFill>
            <a:srgbClr val="FFFFFF">
              <a:alpha val="4000"/>
            </a:srgbClr>
          </a:solidFill>
        </p:spPr>
      </p:sp>
      <p:sp>
        <p:nvSpPr>
          <p:cNvPr id="8" name="Text 4"/>
          <p:cNvSpPr/>
          <p:nvPr/>
        </p:nvSpPr>
        <p:spPr>
          <a:xfrm>
            <a:off x="1029057" y="3791307"/>
            <a:ext cx="2055733" cy="362903"/>
          </a:xfrm>
          <a:prstGeom prst="rect">
            <a:avLst/>
          </a:prstGeom>
          <a:noFill/>
        </p:spPr>
        <p:txBody>
          <a:bodyPr wrap="none" lIns="0" tIns="0" rIns="0" bIns="0" rtlCol="0" anchor="t"/>
          <a:lstStyle/>
          <a:p>
            <a:pPr marL="0" indent="0">
              <a:lnSpc>
                <a:spcPts val="2850"/>
              </a:lnSpc>
              <a:buNone/>
            </a:pPr>
            <a:r>
              <a:rPr lang="en-US" sz="1750" dirty="0">
                <a:solidFill>
                  <a:srgbClr val="15213F"/>
                </a:solidFill>
                <a:latin typeface="Roboto" panose="02000000000000000000" pitchFamily="34" charset="0"/>
                <a:ea typeface="Roboto" panose="02000000000000000000" pitchFamily="34" charset="-122"/>
                <a:cs typeface="Roboto" panose="02000000000000000000" pitchFamily="34" charset="-120"/>
              </a:rPr>
              <a:t>Operation</a:t>
            </a:r>
            <a:endParaRPr lang="en-US" sz="1750" dirty="0"/>
          </a:p>
        </p:txBody>
      </p:sp>
      <p:sp>
        <p:nvSpPr>
          <p:cNvPr id="9" name="Text 5"/>
          <p:cNvSpPr/>
          <p:nvPr/>
        </p:nvSpPr>
        <p:spPr>
          <a:xfrm>
            <a:off x="3546038" y="3791307"/>
            <a:ext cx="2051923" cy="362903"/>
          </a:xfrm>
          <a:prstGeom prst="rect">
            <a:avLst/>
          </a:prstGeom>
          <a:noFill/>
        </p:spPr>
        <p:txBody>
          <a:bodyPr wrap="none" lIns="0" tIns="0" rIns="0" bIns="0" rtlCol="0" anchor="t"/>
          <a:lstStyle/>
          <a:p>
            <a:pPr marL="0" indent="0">
              <a:lnSpc>
                <a:spcPts val="2850"/>
              </a:lnSpc>
              <a:buNone/>
            </a:pPr>
            <a:r>
              <a:rPr lang="en-US" sz="1750" dirty="0">
                <a:solidFill>
                  <a:srgbClr val="15213F"/>
                </a:solidFill>
                <a:latin typeface="Roboto" panose="02000000000000000000" pitchFamily="34" charset="0"/>
                <a:ea typeface="Roboto" panose="02000000000000000000" pitchFamily="34" charset="-122"/>
                <a:cs typeface="Roboto" panose="02000000000000000000" pitchFamily="34" charset="-120"/>
              </a:rPr>
              <a:t>String 's'</a:t>
            </a:r>
            <a:endParaRPr lang="en-US" sz="1750" dirty="0"/>
          </a:p>
        </p:txBody>
      </p:sp>
      <p:sp>
        <p:nvSpPr>
          <p:cNvPr id="10" name="Text 6"/>
          <p:cNvSpPr/>
          <p:nvPr/>
        </p:nvSpPr>
        <p:spPr>
          <a:xfrm>
            <a:off x="6059210" y="3791307"/>
            <a:ext cx="2055733" cy="362903"/>
          </a:xfrm>
          <a:prstGeom prst="rect">
            <a:avLst/>
          </a:prstGeom>
          <a:noFill/>
        </p:spPr>
        <p:txBody>
          <a:bodyPr wrap="none" lIns="0" tIns="0" rIns="0" bIns="0" rtlCol="0" anchor="t"/>
          <a:lstStyle/>
          <a:p>
            <a:pPr marL="0" indent="0">
              <a:lnSpc>
                <a:spcPts val="2850"/>
              </a:lnSpc>
              <a:buNone/>
            </a:pPr>
            <a:r>
              <a:rPr lang="en-US" sz="1750" dirty="0">
                <a:solidFill>
                  <a:srgbClr val="15213F"/>
                </a:solidFill>
                <a:latin typeface="Roboto" panose="02000000000000000000" pitchFamily="34" charset="0"/>
                <a:ea typeface="Roboto" panose="02000000000000000000" pitchFamily="34" charset="-122"/>
                <a:cs typeface="Roboto" panose="02000000000000000000" pitchFamily="34" charset="-120"/>
              </a:rPr>
              <a:t>String 't'</a:t>
            </a:r>
            <a:endParaRPr lang="en-US" sz="1750" dirty="0"/>
          </a:p>
        </p:txBody>
      </p:sp>
      <p:sp>
        <p:nvSpPr>
          <p:cNvPr id="11" name="Shape 7"/>
          <p:cNvSpPr/>
          <p:nvPr/>
        </p:nvSpPr>
        <p:spPr>
          <a:xfrm>
            <a:off x="801410" y="4297918"/>
            <a:ext cx="7540347" cy="650319"/>
          </a:xfrm>
          <a:prstGeom prst="rect">
            <a:avLst/>
          </a:prstGeom>
          <a:solidFill>
            <a:srgbClr val="000000">
              <a:alpha val="4000"/>
            </a:srgbClr>
          </a:solidFill>
        </p:spPr>
      </p:sp>
      <p:sp>
        <p:nvSpPr>
          <p:cNvPr id="12" name="Text 8"/>
          <p:cNvSpPr/>
          <p:nvPr/>
        </p:nvSpPr>
        <p:spPr>
          <a:xfrm>
            <a:off x="1029057" y="4441627"/>
            <a:ext cx="2055733" cy="362903"/>
          </a:xfrm>
          <a:prstGeom prst="rect">
            <a:avLst/>
          </a:prstGeom>
          <a:noFill/>
        </p:spPr>
        <p:txBody>
          <a:bodyPr wrap="none" lIns="0" tIns="0" rIns="0" bIns="0" rtlCol="0" anchor="t"/>
          <a:lstStyle/>
          <a:p>
            <a:pPr marL="0" indent="0">
              <a:lnSpc>
                <a:spcPts val="2850"/>
              </a:lnSpc>
              <a:buNone/>
            </a:pPr>
            <a:r>
              <a:rPr lang="en-US" sz="1750" dirty="0">
                <a:solidFill>
                  <a:srgbClr val="15213F"/>
                </a:solidFill>
                <a:latin typeface="Roboto" panose="02000000000000000000" pitchFamily="34" charset="0"/>
                <a:ea typeface="Roboto" panose="02000000000000000000" pitchFamily="34" charset="-122"/>
                <a:cs typeface="Roboto" panose="02000000000000000000" pitchFamily="34" charset="-120"/>
              </a:rPr>
              <a:t>Initial</a:t>
            </a:r>
            <a:endParaRPr lang="en-US" sz="1750" dirty="0"/>
          </a:p>
        </p:txBody>
      </p:sp>
      <p:sp>
        <p:nvSpPr>
          <p:cNvPr id="13" name="Text 9"/>
          <p:cNvSpPr/>
          <p:nvPr/>
        </p:nvSpPr>
        <p:spPr>
          <a:xfrm>
            <a:off x="3546038" y="4441627"/>
            <a:ext cx="2051923" cy="362903"/>
          </a:xfrm>
          <a:prstGeom prst="rect">
            <a:avLst/>
          </a:prstGeom>
          <a:noFill/>
        </p:spPr>
        <p:txBody>
          <a:bodyPr wrap="none" lIns="0" tIns="0" rIns="0" bIns="0" rtlCol="0" anchor="t"/>
          <a:lstStyle/>
          <a:p>
            <a:pPr marL="0" indent="0">
              <a:lnSpc>
                <a:spcPts val="2850"/>
              </a:lnSpc>
              <a:buNone/>
            </a:pPr>
            <a:r>
              <a:rPr lang="en-US" sz="1750" dirty="0">
                <a:solidFill>
                  <a:srgbClr val="15213F"/>
                </a:solidFill>
                <a:latin typeface="Roboto" panose="02000000000000000000" pitchFamily="34" charset="0"/>
                <a:ea typeface="Roboto" panose="02000000000000000000" pitchFamily="34" charset="-122"/>
                <a:cs typeface="Roboto" panose="02000000000000000000" pitchFamily="34" charset="-120"/>
              </a:rPr>
              <a:t>abca</a:t>
            </a:r>
            <a:endParaRPr lang="en-US" sz="1750" dirty="0"/>
          </a:p>
        </p:txBody>
      </p:sp>
      <p:sp>
        <p:nvSpPr>
          <p:cNvPr id="14" name="Text 10"/>
          <p:cNvSpPr/>
          <p:nvPr/>
        </p:nvSpPr>
        <p:spPr>
          <a:xfrm>
            <a:off x="6059210" y="4441627"/>
            <a:ext cx="2055733" cy="362903"/>
          </a:xfrm>
          <a:prstGeom prst="rect">
            <a:avLst/>
          </a:prstGeom>
          <a:noFill/>
        </p:spPr>
        <p:txBody>
          <a:bodyPr wrap="none" lIns="0" tIns="0" rIns="0" bIns="0" rtlCol="0" anchor="t"/>
          <a:lstStyle/>
          <a:p>
            <a:pPr marL="0" indent="0">
              <a:lnSpc>
                <a:spcPts val="2850"/>
              </a:lnSpc>
              <a:buNone/>
            </a:pPr>
            <a:r>
              <a:rPr lang="en-US" sz="1750" dirty="0">
                <a:solidFill>
                  <a:srgbClr val="15213F"/>
                </a:solidFill>
                <a:latin typeface="Roboto" panose="02000000000000000000" pitchFamily="34" charset="0"/>
                <a:ea typeface="Roboto" panose="02000000000000000000" pitchFamily="34" charset="-122"/>
                <a:cs typeface="Roboto" panose="02000000000000000000" pitchFamily="34" charset="-120"/>
              </a:rPr>
              <a:t>acba</a:t>
            </a:r>
            <a:endParaRPr lang="en-US" sz="1750" dirty="0"/>
          </a:p>
        </p:txBody>
      </p:sp>
      <p:sp>
        <p:nvSpPr>
          <p:cNvPr id="15" name="Shape 11"/>
          <p:cNvSpPr/>
          <p:nvPr/>
        </p:nvSpPr>
        <p:spPr>
          <a:xfrm>
            <a:off x="801410" y="4948238"/>
            <a:ext cx="7540347" cy="650319"/>
          </a:xfrm>
          <a:prstGeom prst="rect">
            <a:avLst/>
          </a:prstGeom>
          <a:solidFill>
            <a:srgbClr val="FFFFFF">
              <a:alpha val="4000"/>
            </a:srgbClr>
          </a:solidFill>
        </p:spPr>
      </p:sp>
      <p:sp>
        <p:nvSpPr>
          <p:cNvPr id="16" name="Text 12"/>
          <p:cNvSpPr/>
          <p:nvPr/>
        </p:nvSpPr>
        <p:spPr>
          <a:xfrm>
            <a:off x="1029057" y="5091946"/>
            <a:ext cx="2055733" cy="362903"/>
          </a:xfrm>
          <a:prstGeom prst="rect">
            <a:avLst/>
          </a:prstGeom>
          <a:noFill/>
        </p:spPr>
        <p:txBody>
          <a:bodyPr wrap="none" lIns="0" tIns="0" rIns="0" bIns="0" rtlCol="0" anchor="t"/>
          <a:lstStyle/>
          <a:p>
            <a:pPr marL="0" indent="0">
              <a:lnSpc>
                <a:spcPts val="2850"/>
              </a:lnSpc>
              <a:buNone/>
            </a:pPr>
            <a:r>
              <a:rPr lang="en-US" sz="1750" dirty="0">
                <a:solidFill>
                  <a:srgbClr val="15213F"/>
                </a:solidFill>
                <a:latin typeface="Roboto" panose="02000000000000000000" pitchFamily="34" charset="0"/>
                <a:ea typeface="Roboto" panose="02000000000000000000" pitchFamily="34" charset="-122"/>
                <a:cs typeface="Roboto" panose="02000000000000000000" pitchFamily="34" charset="-120"/>
              </a:rPr>
              <a:t>Operation 1</a:t>
            </a:r>
            <a:endParaRPr lang="en-US" sz="1750" dirty="0"/>
          </a:p>
        </p:txBody>
      </p:sp>
      <p:sp>
        <p:nvSpPr>
          <p:cNvPr id="17" name="Text 13"/>
          <p:cNvSpPr/>
          <p:nvPr/>
        </p:nvSpPr>
        <p:spPr>
          <a:xfrm>
            <a:off x="3546038" y="5091946"/>
            <a:ext cx="2051923" cy="362903"/>
          </a:xfrm>
          <a:prstGeom prst="rect">
            <a:avLst/>
          </a:prstGeom>
          <a:noFill/>
        </p:spPr>
        <p:txBody>
          <a:bodyPr wrap="none" lIns="0" tIns="0" rIns="0" bIns="0" rtlCol="0" anchor="t"/>
          <a:lstStyle/>
          <a:p>
            <a:pPr marL="0" indent="0">
              <a:lnSpc>
                <a:spcPts val="2850"/>
              </a:lnSpc>
              <a:buNone/>
            </a:pPr>
            <a:r>
              <a:rPr lang="en-US" sz="1750" dirty="0">
                <a:solidFill>
                  <a:srgbClr val="15213F"/>
                </a:solidFill>
                <a:latin typeface="Roboto" panose="02000000000000000000" pitchFamily="34" charset="0"/>
                <a:ea typeface="Roboto" panose="02000000000000000000" pitchFamily="34" charset="-122"/>
                <a:cs typeface="Roboto" panose="02000000000000000000" pitchFamily="34" charset="-120"/>
              </a:rPr>
              <a:t>caab</a:t>
            </a:r>
            <a:endParaRPr lang="en-US" sz="1750" dirty="0"/>
          </a:p>
        </p:txBody>
      </p:sp>
      <p:sp>
        <p:nvSpPr>
          <p:cNvPr id="18" name="Text 14"/>
          <p:cNvSpPr/>
          <p:nvPr/>
        </p:nvSpPr>
        <p:spPr>
          <a:xfrm>
            <a:off x="6059210" y="5091946"/>
            <a:ext cx="2055733" cy="362903"/>
          </a:xfrm>
          <a:prstGeom prst="rect">
            <a:avLst/>
          </a:prstGeom>
          <a:noFill/>
        </p:spPr>
        <p:txBody>
          <a:bodyPr wrap="none" lIns="0" tIns="0" rIns="0" bIns="0" rtlCol="0" anchor="t"/>
          <a:lstStyle/>
          <a:p>
            <a:pPr marL="0" indent="0">
              <a:lnSpc>
                <a:spcPts val="2850"/>
              </a:lnSpc>
              <a:buNone/>
            </a:pPr>
            <a:r>
              <a:rPr lang="en-US" sz="1750" dirty="0">
                <a:solidFill>
                  <a:srgbClr val="15213F"/>
                </a:solidFill>
                <a:latin typeface="Roboto" panose="02000000000000000000" pitchFamily="34" charset="0"/>
                <a:ea typeface="Roboto" panose="02000000000000000000" pitchFamily="34" charset="-122"/>
                <a:cs typeface="Roboto" panose="02000000000000000000" pitchFamily="34" charset="-120"/>
              </a:rPr>
              <a:t>acba</a:t>
            </a:r>
            <a:endParaRPr lang="en-US" sz="1750" dirty="0"/>
          </a:p>
        </p:txBody>
      </p:sp>
      <p:sp>
        <p:nvSpPr>
          <p:cNvPr id="19" name="Shape 15"/>
          <p:cNvSpPr/>
          <p:nvPr/>
        </p:nvSpPr>
        <p:spPr>
          <a:xfrm>
            <a:off x="801410" y="5598557"/>
            <a:ext cx="7540347" cy="650319"/>
          </a:xfrm>
          <a:prstGeom prst="rect">
            <a:avLst/>
          </a:prstGeom>
          <a:solidFill>
            <a:srgbClr val="000000">
              <a:alpha val="4000"/>
            </a:srgbClr>
          </a:solidFill>
        </p:spPr>
      </p:sp>
      <p:sp>
        <p:nvSpPr>
          <p:cNvPr id="20" name="Text 16"/>
          <p:cNvSpPr/>
          <p:nvPr/>
        </p:nvSpPr>
        <p:spPr>
          <a:xfrm>
            <a:off x="1029057" y="5742265"/>
            <a:ext cx="2055733" cy="362903"/>
          </a:xfrm>
          <a:prstGeom prst="rect">
            <a:avLst/>
          </a:prstGeom>
          <a:noFill/>
        </p:spPr>
        <p:txBody>
          <a:bodyPr wrap="none" lIns="0" tIns="0" rIns="0" bIns="0" rtlCol="0" anchor="t"/>
          <a:lstStyle/>
          <a:p>
            <a:pPr marL="0" indent="0">
              <a:lnSpc>
                <a:spcPts val="2850"/>
              </a:lnSpc>
              <a:buNone/>
            </a:pPr>
            <a:r>
              <a:rPr lang="en-US" sz="1750" dirty="0">
                <a:solidFill>
                  <a:srgbClr val="15213F"/>
                </a:solidFill>
                <a:latin typeface="Roboto" panose="02000000000000000000" pitchFamily="34" charset="0"/>
                <a:ea typeface="Roboto" panose="02000000000000000000" pitchFamily="34" charset="-122"/>
                <a:cs typeface="Roboto" panose="02000000000000000000" pitchFamily="34" charset="-120"/>
              </a:rPr>
              <a:t>Operation 2</a:t>
            </a:r>
            <a:endParaRPr lang="en-US" sz="1750" dirty="0"/>
          </a:p>
        </p:txBody>
      </p:sp>
      <p:sp>
        <p:nvSpPr>
          <p:cNvPr id="21" name="Text 17"/>
          <p:cNvSpPr/>
          <p:nvPr/>
        </p:nvSpPr>
        <p:spPr>
          <a:xfrm>
            <a:off x="3546038" y="5742265"/>
            <a:ext cx="2051923" cy="362903"/>
          </a:xfrm>
          <a:prstGeom prst="rect">
            <a:avLst/>
          </a:prstGeom>
          <a:noFill/>
        </p:spPr>
        <p:txBody>
          <a:bodyPr wrap="none" lIns="0" tIns="0" rIns="0" bIns="0" rtlCol="0" anchor="t"/>
          <a:lstStyle/>
          <a:p>
            <a:pPr marL="0" indent="0">
              <a:lnSpc>
                <a:spcPts val="2850"/>
              </a:lnSpc>
              <a:buNone/>
            </a:pPr>
            <a:r>
              <a:rPr lang="en-US" sz="1750" dirty="0">
                <a:solidFill>
                  <a:srgbClr val="15213F"/>
                </a:solidFill>
                <a:latin typeface="Roboto" panose="02000000000000000000" pitchFamily="34" charset="0"/>
                <a:ea typeface="Roboto" panose="02000000000000000000" pitchFamily="34" charset="-122"/>
                <a:cs typeface="Roboto" panose="02000000000000000000" pitchFamily="34" charset="-120"/>
              </a:rPr>
              <a:t>acba</a:t>
            </a:r>
            <a:endParaRPr lang="en-US" sz="1750" dirty="0"/>
          </a:p>
        </p:txBody>
      </p:sp>
      <p:sp>
        <p:nvSpPr>
          <p:cNvPr id="22" name="Text 18"/>
          <p:cNvSpPr/>
          <p:nvPr/>
        </p:nvSpPr>
        <p:spPr>
          <a:xfrm>
            <a:off x="6059210" y="5742265"/>
            <a:ext cx="2055733" cy="362903"/>
          </a:xfrm>
          <a:prstGeom prst="rect">
            <a:avLst/>
          </a:prstGeom>
          <a:noFill/>
        </p:spPr>
        <p:txBody>
          <a:bodyPr wrap="none" lIns="0" tIns="0" rIns="0" bIns="0" rtlCol="0" anchor="t"/>
          <a:lstStyle/>
          <a:p>
            <a:pPr marL="0" indent="0">
              <a:lnSpc>
                <a:spcPts val="2850"/>
              </a:lnSpc>
              <a:buNone/>
            </a:pPr>
            <a:r>
              <a:rPr lang="en-US" sz="1750" dirty="0">
                <a:solidFill>
                  <a:srgbClr val="15213F"/>
                </a:solidFill>
                <a:latin typeface="Roboto" panose="02000000000000000000" pitchFamily="34" charset="0"/>
                <a:ea typeface="Roboto" panose="02000000000000000000" pitchFamily="34" charset="-122"/>
                <a:cs typeface="Roboto" panose="02000000000000000000" pitchFamily="34" charset="-120"/>
              </a:rPr>
              <a:t>acba</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2"/>
          <a:stretch>
            <a:fillRect/>
          </a:stretch>
        </p:blipFill>
        <p:spPr>
          <a:xfrm>
            <a:off x="9403794" y="2252186"/>
            <a:ext cx="4966811" cy="3725108"/>
          </a:xfrm>
          <a:prstGeom prst="rect">
            <a:avLst/>
          </a:prstGeom>
        </p:spPr>
      </p:pic>
      <p:sp>
        <p:nvSpPr>
          <p:cNvPr id="4" name="Text 0"/>
          <p:cNvSpPr/>
          <p:nvPr/>
        </p:nvSpPr>
        <p:spPr>
          <a:xfrm>
            <a:off x="727472" y="572572"/>
            <a:ext cx="5196364" cy="649486"/>
          </a:xfrm>
          <a:prstGeom prst="rect">
            <a:avLst/>
          </a:prstGeom>
          <a:noFill/>
        </p:spPr>
        <p:txBody>
          <a:bodyPr wrap="none" lIns="0" tIns="0" rIns="0" bIns="0" rtlCol="0" anchor="t"/>
          <a:lstStyle/>
          <a:p>
            <a:pPr marL="0" indent="0">
              <a:lnSpc>
                <a:spcPts val="5100"/>
              </a:lnSpc>
              <a:buNone/>
            </a:pPr>
            <a:r>
              <a:rPr lang="en-US" sz="4050" dirty="0">
                <a:solidFill>
                  <a:srgbClr val="3257B8"/>
                </a:solidFill>
                <a:latin typeface="Roboto Slab" pitchFamily="34" charset="0"/>
                <a:ea typeface="Roboto Slab" pitchFamily="34" charset="-122"/>
                <a:cs typeface="Roboto Slab" pitchFamily="34" charset="-120"/>
              </a:rPr>
              <a:t>Implementation</a:t>
            </a:r>
            <a:endParaRPr lang="en-US" sz="4050" dirty="0"/>
          </a:p>
        </p:txBody>
      </p:sp>
      <p:sp>
        <p:nvSpPr>
          <p:cNvPr id="5" name="Text 1"/>
          <p:cNvSpPr/>
          <p:nvPr/>
        </p:nvSpPr>
        <p:spPr>
          <a:xfrm>
            <a:off x="727472" y="1533763"/>
            <a:ext cx="7689056" cy="997625"/>
          </a:xfrm>
          <a:prstGeom prst="rect">
            <a:avLst/>
          </a:prstGeom>
          <a:noFill/>
        </p:spPr>
        <p:txBody>
          <a:bodyPr wrap="square" lIns="0" tIns="0" rIns="0" bIns="0" rtlCol="0" anchor="t"/>
          <a:lstStyle/>
          <a:p>
            <a:pPr marL="0" indent="0">
              <a:lnSpc>
                <a:spcPts val="2600"/>
              </a:lnSpc>
              <a:buNone/>
            </a:pPr>
            <a:r>
              <a:rPr lang="en-US" sz="1600" dirty="0">
                <a:solidFill>
                  <a:srgbClr val="15213F"/>
                </a:solidFill>
                <a:latin typeface="Roboto" panose="02000000000000000000" pitchFamily="34" charset="0"/>
                <a:ea typeface="Roboto" panose="02000000000000000000" pitchFamily="34" charset="-122"/>
                <a:cs typeface="Roboto" panose="02000000000000000000" pitchFamily="34" charset="-120"/>
              </a:rPr>
              <a:t>The implementation of the algorithm will involve creating a function that takes the strings 's', 't', and the integer 'k' as input and returns the number of ways to transform 's' into 't' in exactly 'k' operations.</a:t>
            </a:r>
            <a:endParaRPr lang="en-US" sz="1600" dirty="0"/>
          </a:p>
        </p:txBody>
      </p:sp>
      <p:sp>
        <p:nvSpPr>
          <p:cNvPr id="6" name="Shape 2"/>
          <p:cNvSpPr/>
          <p:nvPr/>
        </p:nvSpPr>
        <p:spPr>
          <a:xfrm>
            <a:off x="727472" y="2999065"/>
            <a:ext cx="467678" cy="467678"/>
          </a:xfrm>
          <a:prstGeom prst="roundRect">
            <a:avLst>
              <a:gd name="adj" fmla="val 6667"/>
            </a:avLst>
          </a:prstGeom>
          <a:solidFill>
            <a:srgbClr val="E9ECF2"/>
          </a:solidFill>
        </p:spPr>
      </p:sp>
      <p:sp>
        <p:nvSpPr>
          <p:cNvPr id="7" name="Text 3"/>
          <p:cNvSpPr/>
          <p:nvPr/>
        </p:nvSpPr>
        <p:spPr>
          <a:xfrm>
            <a:off x="897017" y="3076932"/>
            <a:ext cx="128468" cy="311825"/>
          </a:xfrm>
          <a:prstGeom prst="rect">
            <a:avLst/>
          </a:prstGeom>
          <a:noFill/>
        </p:spPr>
        <p:txBody>
          <a:bodyPr wrap="none" lIns="0" tIns="0" rIns="0" bIns="0" rtlCol="0" anchor="t"/>
          <a:lstStyle/>
          <a:p>
            <a:pPr marL="0" indent="0" algn="ctr">
              <a:lnSpc>
                <a:spcPts val="2450"/>
              </a:lnSpc>
              <a:buNone/>
            </a:pPr>
            <a:r>
              <a:rPr lang="en-US" sz="2450" dirty="0">
                <a:solidFill>
                  <a:srgbClr val="15213F"/>
                </a:solidFill>
                <a:latin typeface="Roboto Slab" pitchFamily="34" charset="0"/>
                <a:ea typeface="Roboto Slab" pitchFamily="34" charset="-122"/>
                <a:cs typeface="Roboto Slab" pitchFamily="34" charset="-120"/>
              </a:rPr>
              <a:t>1</a:t>
            </a:r>
            <a:endParaRPr lang="en-US" sz="2450" dirty="0"/>
          </a:p>
        </p:txBody>
      </p:sp>
      <p:sp>
        <p:nvSpPr>
          <p:cNvPr id="8" name="Text 4"/>
          <p:cNvSpPr/>
          <p:nvPr/>
        </p:nvSpPr>
        <p:spPr>
          <a:xfrm>
            <a:off x="1402913" y="2999065"/>
            <a:ext cx="3065264" cy="649367"/>
          </a:xfrm>
          <a:prstGeom prst="rect">
            <a:avLst/>
          </a:prstGeom>
          <a:noFill/>
        </p:spPr>
        <p:txBody>
          <a:bodyPr wrap="square" lIns="0" tIns="0" rIns="0" bIns="0" rtlCol="0" anchor="t"/>
          <a:lstStyle/>
          <a:p>
            <a:pPr marL="0" indent="0">
              <a:lnSpc>
                <a:spcPts val="2550"/>
              </a:lnSpc>
              <a:buNone/>
            </a:pPr>
            <a:r>
              <a:rPr lang="en-US" sz="2000" dirty="0">
                <a:solidFill>
                  <a:srgbClr val="15213F"/>
                </a:solidFill>
                <a:latin typeface="Roboto Slab" pitchFamily="34" charset="0"/>
                <a:ea typeface="Roboto Slab" pitchFamily="34" charset="-122"/>
                <a:cs typeface="Roboto Slab" pitchFamily="34" charset="-120"/>
              </a:rPr>
              <a:t>Dynamic Programming Table</a:t>
            </a:r>
            <a:endParaRPr lang="en-US" sz="2000" dirty="0"/>
          </a:p>
        </p:txBody>
      </p:sp>
      <p:sp>
        <p:nvSpPr>
          <p:cNvPr id="9" name="Text 5"/>
          <p:cNvSpPr/>
          <p:nvPr/>
        </p:nvSpPr>
        <p:spPr>
          <a:xfrm>
            <a:off x="1402913" y="3773091"/>
            <a:ext cx="3065264" cy="1330166"/>
          </a:xfrm>
          <a:prstGeom prst="rect">
            <a:avLst/>
          </a:prstGeom>
          <a:noFill/>
        </p:spPr>
        <p:txBody>
          <a:bodyPr wrap="square" lIns="0" tIns="0" rIns="0" bIns="0" rtlCol="0" anchor="t"/>
          <a:lstStyle/>
          <a:p>
            <a:pPr marL="0" indent="0">
              <a:lnSpc>
                <a:spcPts val="2600"/>
              </a:lnSpc>
              <a:buNone/>
            </a:pPr>
            <a:r>
              <a:rPr lang="en-US" sz="1600" dirty="0">
                <a:solidFill>
                  <a:srgbClr val="15213F"/>
                </a:solidFill>
                <a:latin typeface="Roboto" panose="02000000000000000000" pitchFamily="34" charset="0"/>
                <a:ea typeface="Roboto" panose="02000000000000000000" pitchFamily="34" charset="-122"/>
                <a:cs typeface="Roboto" panose="02000000000000000000" pitchFamily="34" charset="-120"/>
              </a:rPr>
              <a:t>A 2D table will be used to store the number of ways to transform substrings of 's' into substrings of 't'.</a:t>
            </a:r>
            <a:endParaRPr lang="en-US" sz="1600" dirty="0"/>
          </a:p>
        </p:txBody>
      </p:sp>
      <p:sp>
        <p:nvSpPr>
          <p:cNvPr id="10" name="Shape 6"/>
          <p:cNvSpPr/>
          <p:nvPr/>
        </p:nvSpPr>
        <p:spPr>
          <a:xfrm>
            <a:off x="4675942" y="2999065"/>
            <a:ext cx="467678" cy="467678"/>
          </a:xfrm>
          <a:prstGeom prst="roundRect">
            <a:avLst>
              <a:gd name="adj" fmla="val 6667"/>
            </a:avLst>
          </a:prstGeom>
          <a:solidFill>
            <a:srgbClr val="E9ECF2"/>
          </a:solidFill>
        </p:spPr>
      </p:sp>
      <p:sp>
        <p:nvSpPr>
          <p:cNvPr id="11" name="Text 7"/>
          <p:cNvSpPr/>
          <p:nvPr/>
        </p:nvSpPr>
        <p:spPr>
          <a:xfrm>
            <a:off x="4823698" y="3076932"/>
            <a:ext cx="172164" cy="311825"/>
          </a:xfrm>
          <a:prstGeom prst="rect">
            <a:avLst/>
          </a:prstGeom>
          <a:noFill/>
        </p:spPr>
        <p:txBody>
          <a:bodyPr wrap="none" lIns="0" tIns="0" rIns="0" bIns="0" rtlCol="0" anchor="t"/>
          <a:lstStyle/>
          <a:p>
            <a:pPr marL="0" indent="0" algn="ctr">
              <a:lnSpc>
                <a:spcPts val="2450"/>
              </a:lnSpc>
              <a:buNone/>
            </a:pPr>
            <a:r>
              <a:rPr lang="en-US" sz="2450" dirty="0">
                <a:solidFill>
                  <a:srgbClr val="15213F"/>
                </a:solidFill>
                <a:latin typeface="Roboto Slab" pitchFamily="34" charset="0"/>
                <a:ea typeface="Roboto Slab" pitchFamily="34" charset="-122"/>
                <a:cs typeface="Roboto Slab" pitchFamily="34" charset="-120"/>
              </a:rPr>
              <a:t>2</a:t>
            </a:r>
            <a:endParaRPr lang="en-US" sz="2450" dirty="0"/>
          </a:p>
        </p:txBody>
      </p:sp>
      <p:sp>
        <p:nvSpPr>
          <p:cNvPr id="12" name="Text 8"/>
          <p:cNvSpPr/>
          <p:nvPr/>
        </p:nvSpPr>
        <p:spPr>
          <a:xfrm>
            <a:off x="5351383" y="2999065"/>
            <a:ext cx="2598182" cy="324683"/>
          </a:xfrm>
          <a:prstGeom prst="rect">
            <a:avLst/>
          </a:prstGeom>
          <a:noFill/>
        </p:spPr>
        <p:txBody>
          <a:bodyPr wrap="none" lIns="0" tIns="0" rIns="0" bIns="0" rtlCol="0" anchor="t"/>
          <a:lstStyle/>
          <a:p>
            <a:pPr marL="0" indent="0">
              <a:lnSpc>
                <a:spcPts val="2550"/>
              </a:lnSpc>
              <a:buNone/>
            </a:pPr>
            <a:r>
              <a:rPr lang="en-US" sz="2000" dirty="0">
                <a:solidFill>
                  <a:srgbClr val="15213F"/>
                </a:solidFill>
                <a:latin typeface="Roboto Slab" pitchFamily="34" charset="0"/>
                <a:ea typeface="Roboto Slab" pitchFamily="34" charset="-122"/>
                <a:cs typeface="Roboto Slab" pitchFamily="34" charset="-120"/>
              </a:rPr>
              <a:t>Base Cases</a:t>
            </a:r>
            <a:endParaRPr lang="en-US" sz="2000" dirty="0"/>
          </a:p>
        </p:txBody>
      </p:sp>
      <p:sp>
        <p:nvSpPr>
          <p:cNvPr id="13" name="Text 9"/>
          <p:cNvSpPr/>
          <p:nvPr/>
        </p:nvSpPr>
        <p:spPr>
          <a:xfrm>
            <a:off x="5351383" y="3448407"/>
            <a:ext cx="3065264" cy="1330166"/>
          </a:xfrm>
          <a:prstGeom prst="rect">
            <a:avLst/>
          </a:prstGeom>
          <a:noFill/>
        </p:spPr>
        <p:txBody>
          <a:bodyPr wrap="square" lIns="0" tIns="0" rIns="0" bIns="0" rtlCol="0" anchor="t"/>
          <a:lstStyle/>
          <a:p>
            <a:pPr marL="0" indent="0">
              <a:lnSpc>
                <a:spcPts val="2600"/>
              </a:lnSpc>
              <a:buNone/>
            </a:pPr>
            <a:r>
              <a:rPr lang="en-US" sz="1600" dirty="0">
                <a:solidFill>
                  <a:srgbClr val="15213F"/>
                </a:solidFill>
                <a:latin typeface="Roboto" panose="02000000000000000000" pitchFamily="34" charset="0"/>
                <a:ea typeface="Roboto" panose="02000000000000000000" pitchFamily="34" charset="-122"/>
                <a:cs typeface="Roboto" panose="02000000000000000000" pitchFamily="34" charset="-120"/>
              </a:rPr>
              <a:t>Initialize the table with base cases where the substring lengths match and the number of operations is 0.</a:t>
            </a:r>
            <a:endParaRPr lang="en-US" sz="1600" dirty="0"/>
          </a:p>
        </p:txBody>
      </p:sp>
      <p:sp>
        <p:nvSpPr>
          <p:cNvPr id="14" name="Shape 10"/>
          <p:cNvSpPr/>
          <p:nvPr/>
        </p:nvSpPr>
        <p:spPr>
          <a:xfrm>
            <a:off x="727472" y="5544860"/>
            <a:ext cx="467678" cy="467678"/>
          </a:xfrm>
          <a:prstGeom prst="roundRect">
            <a:avLst>
              <a:gd name="adj" fmla="val 6667"/>
            </a:avLst>
          </a:prstGeom>
          <a:solidFill>
            <a:srgbClr val="E9ECF2"/>
          </a:solidFill>
        </p:spPr>
      </p:sp>
      <p:sp>
        <p:nvSpPr>
          <p:cNvPr id="15" name="Text 11"/>
          <p:cNvSpPr/>
          <p:nvPr/>
        </p:nvSpPr>
        <p:spPr>
          <a:xfrm>
            <a:off x="877133" y="5622727"/>
            <a:ext cx="168354" cy="311825"/>
          </a:xfrm>
          <a:prstGeom prst="rect">
            <a:avLst/>
          </a:prstGeom>
          <a:noFill/>
        </p:spPr>
        <p:txBody>
          <a:bodyPr wrap="none" lIns="0" tIns="0" rIns="0" bIns="0" rtlCol="0" anchor="t"/>
          <a:lstStyle/>
          <a:p>
            <a:pPr marL="0" indent="0" algn="ctr">
              <a:lnSpc>
                <a:spcPts val="2450"/>
              </a:lnSpc>
              <a:buNone/>
            </a:pPr>
            <a:r>
              <a:rPr lang="en-US" sz="2450" dirty="0">
                <a:solidFill>
                  <a:srgbClr val="15213F"/>
                </a:solidFill>
                <a:latin typeface="Roboto Slab" pitchFamily="34" charset="0"/>
                <a:ea typeface="Roboto Slab" pitchFamily="34" charset="-122"/>
                <a:cs typeface="Roboto Slab" pitchFamily="34" charset="-120"/>
              </a:rPr>
              <a:t>3</a:t>
            </a:r>
            <a:endParaRPr lang="en-US" sz="2450" dirty="0"/>
          </a:p>
        </p:txBody>
      </p:sp>
      <p:sp>
        <p:nvSpPr>
          <p:cNvPr id="16" name="Text 12"/>
          <p:cNvSpPr/>
          <p:nvPr/>
        </p:nvSpPr>
        <p:spPr>
          <a:xfrm>
            <a:off x="1402913" y="5544860"/>
            <a:ext cx="2598182" cy="324683"/>
          </a:xfrm>
          <a:prstGeom prst="rect">
            <a:avLst/>
          </a:prstGeom>
          <a:noFill/>
        </p:spPr>
        <p:txBody>
          <a:bodyPr wrap="none" lIns="0" tIns="0" rIns="0" bIns="0" rtlCol="0" anchor="t"/>
          <a:lstStyle/>
          <a:p>
            <a:pPr marL="0" indent="0">
              <a:lnSpc>
                <a:spcPts val="2550"/>
              </a:lnSpc>
              <a:buNone/>
            </a:pPr>
            <a:r>
              <a:rPr lang="en-US" sz="2000" dirty="0">
                <a:solidFill>
                  <a:srgbClr val="15213F"/>
                </a:solidFill>
                <a:latin typeface="Roboto Slab" pitchFamily="34" charset="0"/>
                <a:ea typeface="Roboto Slab" pitchFamily="34" charset="-122"/>
                <a:cs typeface="Roboto Slab" pitchFamily="34" charset="-120"/>
              </a:rPr>
              <a:t>Iteration</a:t>
            </a:r>
            <a:endParaRPr lang="en-US" sz="2000" dirty="0"/>
          </a:p>
        </p:txBody>
      </p:sp>
      <p:sp>
        <p:nvSpPr>
          <p:cNvPr id="17" name="Text 13"/>
          <p:cNvSpPr/>
          <p:nvPr/>
        </p:nvSpPr>
        <p:spPr>
          <a:xfrm>
            <a:off x="1402913" y="5994202"/>
            <a:ext cx="3065264" cy="997625"/>
          </a:xfrm>
          <a:prstGeom prst="rect">
            <a:avLst/>
          </a:prstGeom>
          <a:noFill/>
        </p:spPr>
        <p:txBody>
          <a:bodyPr wrap="square" lIns="0" tIns="0" rIns="0" bIns="0" rtlCol="0" anchor="t"/>
          <a:lstStyle/>
          <a:p>
            <a:pPr marL="0" indent="0">
              <a:lnSpc>
                <a:spcPts val="2600"/>
              </a:lnSpc>
              <a:buNone/>
            </a:pPr>
            <a:r>
              <a:rPr lang="en-US" sz="1600" dirty="0">
                <a:solidFill>
                  <a:srgbClr val="15213F"/>
                </a:solidFill>
                <a:latin typeface="Roboto" panose="02000000000000000000" pitchFamily="34" charset="0"/>
                <a:ea typeface="Roboto" panose="02000000000000000000" pitchFamily="34" charset="-122"/>
                <a:cs typeface="Roboto" panose="02000000000000000000" pitchFamily="34" charset="-120"/>
              </a:rPr>
              <a:t>Iterate through the table, calculating the number of ways for each substring combination.</a:t>
            </a:r>
            <a:endParaRPr lang="en-US" sz="1600" dirty="0"/>
          </a:p>
        </p:txBody>
      </p:sp>
      <p:sp>
        <p:nvSpPr>
          <p:cNvPr id="18" name="Shape 14"/>
          <p:cNvSpPr/>
          <p:nvPr/>
        </p:nvSpPr>
        <p:spPr>
          <a:xfrm>
            <a:off x="4675942" y="5544860"/>
            <a:ext cx="467678" cy="467678"/>
          </a:xfrm>
          <a:prstGeom prst="roundRect">
            <a:avLst>
              <a:gd name="adj" fmla="val 6667"/>
            </a:avLst>
          </a:prstGeom>
          <a:solidFill>
            <a:srgbClr val="E9ECF2"/>
          </a:solidFill>
        </p:spPr>
      </p:sp>
      <p:sp>
        <p:nvSpPr>
          <p:cNvPr id="19" name="Text 15"/>
          <p:cNvSpPr/>
          <p:nvPr/>
        </p:nvSpPr>
        <p:spPr>
          <a:xfrm>
            <a:off x="4819412" y="5622727"/>
            <a:ext cx="180737" cy="311825"/>
          </a:xfrm>
          <a:prstGeom prst="rect">
            <a:avLst/>
          </a:prstGeom>
          <a:noFill/>
        </p:spPr>
        <p:txBody>
          <a:bodyPr wrap="none" lIns="0" tIns="0" rIns="0" bIns="0" rtlCol="0" anchor="t"/>
          <a:lstStyle/>
          <a:p>
            <a:pPr marL="0" indent="0" algn="ctr">
              <a:lnSpc>
                <a:spcPts val="2450"/>
              </a:lnSpc>
              <a:buNone/>
            </a:pPr>
            <a:r>
              <a:rPr lang="en-US" sz="2450" dirty="0">
                <a:solidFill>
                  <a:srgbClr val="15213F"/>
                </a:solidFill>
                <a:latin typeface="Roboto Slab" pitchFamily="34" charset="0"/>
                <a:ea typeface="Roboto Slab" pitchFamily="34" charset="-122"/>
                <a:cs typeface="Roboto Slab" pitchFamily="34" charset="-120"/>
              </a:rPr>
              <a:t>4</a:t>
            </a:r>
            <a:endParaRPr lang="en-US" sz="2450" dirty="0"/>
          </a:p>
        </p:txBody>
      </p:sp>
      <p:sp>
        <p:nvSpPr>
          <p:cNvPr id="20" name="Text 16"/>
          <p:cNvSpPr/>
          <p:nvPr/>
        </p:nvSpPr>
        <p:spPr>
          <a:xfrm>
            <a:off x="5351383" y="5544860"/>
            <a:ext cx="2598182" cy="324683"/>
          </a:xfrm>
          <a:prstGeom prst="rect">
            <a:avLst/>
          </a:prstGeom>
          <a:noFill/>
        </p:spPr>
        <p:txBody>
          <a:bodyPr wrap="none" lIns="0" tIns="0" rIns="0" bIns="0" rtlCol="0" anchor="t"/>
          <a:lstStyle/>
          <a:p>
            <a:pPr marL="0" indent="0">
              <a:lnSpc>
                <a:spcPts val="2550"/>
              </a:lnSpc>
              <a:buNone/>
            </a:pPr>
            <a:r>
              <a:rPr lang="en-US" sz="2000" dirty="0">
                <a:solidFill>
                  <a:srgbClr val="15213F"/>
                </a:solidFill>
                <a:latin typeface="Roboto Slab" pitchFamily="34" charset="0"/>
                <a:ea typeface="Roboto Slab" pitchFamily="34" charset="-122"/>
                <a:cs typeface="Roboto Slab" pitchFamily="34" charset="-120"/>
              </a:rPr>
              <a:t>Result</a:t>
            </a:r>
            <a:endParaRPr lang="en-US" sz="2000" dirty="0"/>
          </a:p>
        </p:txBody>
      </p:sp>
      <p:sp>
        <p:nvSpPr>
          <p:cNvPr id="21" name="Text 17"/>
          <p:cNvSpPr/>
          <p:nvPr/>
        </p:nvSpPr>
        <p:spPr>
          <a:xfrm>
            <a:off x="5351383" y="5994202"/>
            <a:ext cx="3065264" cy="1662708"/>
          </a:xfrm>
          <a:prstGeom prst="rect">
            <a:avLst/>
          </a:prstGeom>
          <a:noFill/>
        </p:spPr>
        <p:txBody>
          <a:bodyPr wrap="square" lIns="0" tIns="0" rIns="0" bIns="0" rtlCol="0" anchor="t"/>
          <a:lstStyle/>
          <a:p>
            <a:pPr marL="0" indent="0">
              <a:lnSpc>
                <a:spcPts val="2600"/>
              </a:lnSpc>
              <a:buNone/>
            </a:pPr>
            <a:r>
              <a:rPr lang="en-US" sz="1600" dirty="0">
                <a:solidFill>
                  <a:srgbClr val="15213F"/>
                </a:solidFill>
                <a:latin typeface="Roboto" panose="02000000000000000000" pitchFamily="34" charset="0"/>
                <a:ea typeface="Roboto" panose="02000000000000000000" pitchFamily="34" charset="-122"/>
                <a:cs typeface="Roboto" panose="02000000000000000000" pitchFamily="34" charset="-120"/>
              </a:rPr>
              <a:t>Return the value at the position in the table corresponding to the full strings 's' and 't' and the specified number of operations 'k'.</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1520" y="329565"/>
            <a:ext cx="13167360" cy="1059815"/>
          </a:xfrm>
        </p:spPr>
        <p:txBody>
          <a:bodyPr/>
          <a:p>
            <a:r>
              <a:rPr lang="en-US"/>
              <a:t>code</a:t>
            </a:r>
            <a:endParaRPr lang="en-US"/>
          </a:p>
        </p:txBody>
      </p:sp>
      <p:sp>
        <p:nvSpPr>
          <p:cNvPr id="3" name="Text Box 2"/>
          <p:cNvSpPr txBox="1"/>
          <p:nvPr/>
        </p:nvSpPr>
        <p:spPr>
          <a:xfrm>
            <a:off x="1543685" y="1360805"/>
            <a:ext cx="9885680" cy="6567170"/>
          </a:xfrm>
          <a:prstGeom prst="rect">
            <a:avLst/>
          </a:prstGeom>
          <a:noFill/>
        </p:spPr>
        <p:txBody>
          <a:bodyPr wrap="square" rtlCol="0">
            <a:noAutofit/>
          </a:bodyPr>
          <a:p>
            <a:r>
              <a:rPr lang="en-US"/>
              <a:t>#include &lt;stdio.h&gt;</a:t>
            </a:r>
            <a:endParaRPr lang="en-US"/>
          </a:p>
          <a:p>
            <a:r>
              <a:rPr lang="en-US"/>
              <a:t>#include &lt;string.h&gt;</a:t>
            </a:r>
            <a:endParaRPr lang="en-US"/>
          </a:p>
          <a:p>
            <a:endParaRPr lang="en-US"/>
          </a:p>
          <a:p>
            <a:r>
              <a:rPr lang="en-US"/>
              <a:t>#define MOD 1000000007</a:t>
            </a:r>
            <a:endParaRPr lang="en-US"/>
          </a:p>
          <a:p>
            <a:endParaRPr lang="en-US"/>
          </a:p>
          <a:p>
            <a:r>
              <a:rPr lang="en-US"/>
              <a:t>// Function to count transformations from s to t in exactly k operations</a:t>
            </a:r>
            <a:endParaRPr lang="en-US"/>
          </a:p>
          <a:p>
            <a:r>
              <a:rPr lang="en-US"/>
              <a:t>int count_transformations(char s[], char t[], int k) {</a:t>
            </a:r>
            <a:endParaRPr lang="en-US"/>
          </a:p>
          <a:p>
            <a:r>
              <a:rPr lang="en-US"/>
              <a:t>    int n = strlen(s);</a:t>
            </a:r>
            <a:endParaRPr lang="en-US"/>
          </a:p>
          <a:p>
            <a:r>
              <a:rPr lang="en-US"/>
              <a:t>    </a:t>
            </a:r>
            <a:endParaRPr lang="en-US"/>
          </a:p>
          <a:p>
            <a:r>
              <a:rPr lang="en-US"/>
              <a:t>    // Create a doubled string to check all cyclic permutations</a:t>
            </a:r>
            <a:endParaRPr lang="en-US"/>
          </a:p>
          <a:p>
            <a:r>
              <a:rPr lang="en-US"/>
              <a:t>    char doubled_s[2 * n + 1];</a:t>
            </a:r>
            <a:endParaRPr lang="en-US"/>
          </a:p>
          <a:p>
            <a:r>
              <a:rPr lang="en-US"/>
              <a:t>    strcpy(doubled_s, s);</a:t>
            </a:r>
            <a:endParaRPr lang="en-US"/>
          </a:p>
          <a:p>
            <a:r>
              <a:rPr lang="en-US"/>
              <a:t>    strcat(doubled_s, s); // doubled_s = s + s</a:t>
            </a:r>
            <a:endParaRPr lang="en-US"/>
          </a:p>
          <a:p>
            <a:r>
              <a:rPr lang="en-US"/>
              <a:t>    </a:t>
            </a:r>
            <a:endParaRPr lang="en-US"/>
          </a:p>
          <a:p>
            <a:r>
              <a:rPr lang="en-US"/>
              <a:t>    // Count the number of valid cyclic shifts</a:t>
            </a:r>
            <a:endParaRPr lang="en-US"/>
          </a:p>
          <a:p>
            <a:r>
              <a:rPr lang="en-US"/>
              <a:t>    int count = 0;</a:t>
            </a:r>
            <a:endParaRPr lang="en-US"/>
          </a:p>
          <a:p>
            <a:r>
              <a:rPr lang="en-US"/>
              <a:t>    for (int i = 0; i &lt; n; i++) {</a:t>
            </a:r>
            <a:endParaRPr lang="en-US"/>
          </a:p>
          <a:p>
            <a:r>
              <a:rPr lang="en-US"/>
              <a:t>        // Check if the substring of doubled_s starting at i matches t</a:t>
            </a:r>
            <a:endParaRPr lang="en-US"/>
          </a:p>
          <a:p>
            <a:r>
              <a:rPr lang="en-US"/>
              <a:t>        if (strncmp(&amp;doubled_s[i], t, n) == 0) {</a:t>
            </a:r>
            <a:endParaRPr lang="en-US"/>
          </a:p>
          <a:p>
            <a:r>
              <a:rPr lang="en-US"/>
              <a:t>            // Check if this shift can be done in exactly k moves</a:t>
            </a:r>
            <a:endParaRPr lang="en-US"/>
          </a:p>
          <a:p>
            <a:r>
              <a:rPr lang="en-US"/>
              <a:t>            if (k % n == i) {</a:t>
            </a:r>
            <a:endParaRPr lang="en-US"/>
          </a:p>
          <a:p>
            <a:r>
              <a:rPr lang="en-US"/>
              <a:t>                count++;</a:t>
            </a:r>
            <a:endParaRPr lang="en-US"/>
          </a:p>
          <a:p>
            <a:r>
              <a:rPr lang="en-US"/>
              <a:t>            }</a:t>
            </a:r>
            <a:endParaRPr lang="en-US"/>
          </a:p>
          <a:p>
            <a:r>
              <a:rPr lang="en-US"/>
              <a:t>        }</a:t>
            </a:r>
            <a:endParaRPr lang="en-US"/>
          </a:p>
          <a:p>
            <a:r>
              <a:rPr lang="en-US"/>
              <a:t>    }</a:t>
            </a:r>
            <a:endParaRPr lang="en-US"/>
          </a:p>
          <a:p>
            <a:r>
              <a:rPr lang="en-US"/>
              <a:t>    </a:t>
            </a:r>
            <a:endParaRPr lang="en-US"/>
          </a:p>
          <a:p>
            <a:r>
              <a:rPr lang="en-US"/>
              <a: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Output</a:t>
            </a:r>
            <a:endParaRPr lang="en-US"/>
          </a:p>
        </p:txBody>
      </p:sp>
      <p:pic>
        <p:nvPicPr>
          <p:cNvPr id="5" name="Picture 4" descr="Screenshot 2024-09-11 085242"/>
          <p:cNvPicPr>
            <a:picLocks noChangeAspect="1"/>
          </p:cNvPicPr>
          <p:nvPr/>
        </p:nvPicPr>
        <p:blipFill>
          <a:blip r:embed="rId1"/>
          <a:stretch>
            <a:fillRect/>
          </a:stretch>
        </p:blipFill>
        <p:spPr>
          <a:xfrm>
            <a:off x="1955800" y="2322195"/>
            <a:ext cx="9991090" cy="404685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4838</Words>
  <Application>WPS Presentation</Application>
  <PresentationFormat>On-screen Show (16:9)</PresentationFormat>
  <Paragraphs>154</Paragraphs>
  <Slides>11</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Roboto Slab</vt:lpstr>
      <vt:lpstr>Roboto Slab</vt:lpstr>
      <vt:lpstr>Roboto Slab</vt:lpstr>
      <vt:lpstr>Roboto</vt:lpstr>
      <vt:lpstr>Roboto</vt:lpstr>
      <vt:lpstr>Roboto</vt:lpstr>
      <vt:lpstr>Calibri</vt:lpstr>
      <vt:lpstr>Microsoft YaHei</vt:lpstr>
      <vt:lpstr>Arial Unicode MS</vt:lpstr>
      <vt:lpstr>Wingdings</vt:lpstr>
      <vt:lpstr>Times New Roman</vt:lpstr>
      <vt:lpstr>Bahnschrift</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ADMIN</cp:lastModifiedBy>
  <cp:revision>5</cp:revision>
  <dcterms:created xsi:type="dcterms:W3CDTF">2024-09-10T16:20:00Z</dcterms:created>
  <dcterms:modified xsi:type="dcterms:W3CDTF">2024-09-11T04:25:18Z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F35E7AD6AD234282B43B898E810BEEB2_13</vt:lpwstr>
  </property>
  <property fmtid="{D5CDD505-2E9C-101B-9397-08002B2CF9AE}" pid="3" name="KSOProductBuildVer">
    <vt:lpwstr>1033-12.2.0.13472</vt:lpwstr>
  </property>
</Properties>
</file>