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2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23.xml" ContentType="application/vnd.openxmlformats-officedocument.presentationml.slide+xml"/>
  <Override PartName="/ppt/slides/slide7.xml" ContentType="application/vnd.openxmlformats-officedocument.presentationml.slide+xml"/>
  <Override PartName="/ppt/slides/slide24.xml" ContentType="application/vnd.openxmlformats-officedocument.presentationml.slide+xml"/>
  <Override PartName="/ppt/slides/slide8.xml" ContentType="application/vnd.openxmlformats-officedocument.presentationml.slide+xml"/>
  <Override PartName="/ppt/slides/slide25.xml" ContentType="application/vnd.openxmlformats-officedocument.presentationml.slide+xml"/>
  <Override PartName="/ppt/slides/slide9.xml" ContentType="application/vnd.openxmlformats-officedocument.presentationml.slide+xml"/>
  <Override PartName="/ppt/slides/slide26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4880" cy="45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4880" cy="45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8C06CF-00E4-4DE4-AFD4-4379B22BF18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Click to edit Master title style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just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Click to edit Master text styles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algn="just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Second level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Third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Fourth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Fifth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8"/>
          </p:nvPr>
        </p:nvSpPr>
        <p:spPr>
          <a:xfrm>
            <a:off x="1066680" y="6356520"/>
            <a:ext cx="30445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accent2">
                    <a:tint val="75000"/>
                  </a:schemeClr>
                </a:solidFill>
                <a:effectLst/>
                <a:uFillTx/>
                <a:latin typeface="Bookman Old Style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2">
                    <a:tint val="75000"/>
                  </a:schemeClr>
                </a:solidFill>
                <a:effectLst/>
                <a:uFillTx/>
                <a:latin typeface="Bookman Old Style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9"/>
          </p:nvPr>
        </p:nvSpPr>
        <p:spPr>
          <a:xfrm>
            <a:off x="8077320" y="6369120"/>
            <a:ext cx="3772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accent2">
                    <a:tint val="75000"/>
                  </a:schemeClr>
                </a:solidFill>
                <a:effectLst/>
                <a:uFillTx/>
                <a:latin typeface="Bookman Old Styl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AA4DE1-E654-455B-9B01-5D6F88362860}" type="slidenum">
              <a:rPr b="0" lang="en-US" sz="1200" strike="noStrike" u="none">
                <a:solidFill>
                  <a:schemeClr val="accent2">
                    <a:tint val="75000"/>
                  </a:schemeClr>
                </a:solidFill>
                <a:effectLst/>
                <a:uFillTx/>
                <a:latin typeface="Bookman Old Style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52" name="Picture 6" descr="logo.png"/>
          <p:cNvPicPr/>
          <p:nvPr/>
        </p:nvPicPr>
        <p:blipFill>
          <a:blip r:embed="rId2"/>
          <a:stretch/>
        </p:blipFill>
        <p:spPr>
          <a:xfrm>
            <a:off x="533520" y="6236640"/>
            <a:ext cx="503640" cy="52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3" name="Footer Placeholder 4"/>
          <p:cNvSpPr/>
          <p:nvPr/>
        </p:nvSpPr>
        <p:spPr>
          <a:xfrm>
            <a:off x="7555680" y="6363360"/>
            <a:ext cx="6822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Slides: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Footer Placeholder 4"/>
          <p:cNvSpPr/>
          <p:nvPr/>
        </p:nvSpPr>
        <p:spPr>
          <a:xfrm>
            <a:off x="8305920" y="6364080"/>
            <a:ext cx="525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/ 20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55" name="Straight Connector 9"/>
          <p:cNvCxnSpPr/>
          <p:nvPr/>
        </p:nvCxnSpPr>
        <p:spPr>
          <a:xfrm>
            <a:off x="457200" y="6126120"/>
            <a:ext cx="8233200" cy="3600"/>
          </a:xfrm>
          <a:prstGeom prst="straightConnector1">
            <a:avLst/>
          </a:prstGeom>
          <a:ln w="22225">
            <a:solidFill>
              <a:srgbClr val="c0504d"/>
            </a:solidFill>
            <a:prstDash val="dash"/>
            <a:round/>
          </a:ln>
        </p:spPr>
      </p:cxnSp>
      <p:cxnSp>
        <p:nvCxnSpPr>
          <p:cNvPr id="56" name="Straight Connector 10"/>
          <p:cNvCxnSpPr/>
          <p:nvPr/>
        </p:nvCxnSpPr>
        <p:spPr>
          <a:xfrm>
            <a:off x="457200" y="1066680"/>
            <a:ext cx="8233200" cy="3600"/>
          </a:xfrm>
          <a:prstGeom prst="straightConnector1">
            <a:avLst/>
          </a:prstGeom>
          <a:ln w="22225">
            <a:solidFill>
              <a:srgbClr val="c0504d"/>
            </a:solidFill>
            <a:round/>
          </a:ln>
        </p:spPr>
      </p:cxn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Click to edit Master title style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just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Click to edit Master text styles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algn="just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Second level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algn="just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Third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Fourth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algn="just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Fifth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ftr" idx="30"/>
          </p:nvPr>
        </p:nvSpPr>
        <p:spPr>
          <a:xfrm>
            <a:off x="1066680" y="6356520"/>
            <a:ext cx="30445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accent2">
                    <a:tint val="75000"/>
                  </a:schemeClr>
                </a:solidFill>
                <a:effectLst/>
                <a:uFillTx/>
                <a:latin typeface="Bookman Old Style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2">
                    <a:tint val="75000"/>
                  </a:schemeClr>
                </a:solidFill>
                <a:effectLst/>
                <a:uFillTx/>
                <a:latin typeface="Bookman Old Style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sldNum" idx="31"/>
          </p:nvPr>
        </p:nvSpPr>
        <p:spPr>
          <a:xfrm>
            <a:off x="8077320" y="6369120"/>
            <a:ext cx="3772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accent2">
                    <a:tint val="75000"/>
                  </a:schemeClr>
                </a:solidFill>
                <a:effectLst/>
                <a:uFillTx/>
                <a:latin typeface="Bookman Old Style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6B3D28B-969D-4C5A-A63A-99A7B893ADCF}" type="slidenum">
              <a:rPr b="0" lang="en-US" sz="1200" strike="noStrike" u="none">
                <a:solidFill>
                  <a:schemeClr val="accent2">
                    <a:tint val="75000"/>
                  </a:schemeClr>
                </a:solidFill>
                <a:effectLst/>
                <a:uFillTx/>
                <a:latin typeface="Bookman Old Style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61" name="Picture 6" descr="logo.png"/>
          <p:cNvPicPr/>
          <p:nvPr/>
        </p:nvPicPr>
        <p:blipFill>
          <a:blip r:embed="rId2"/>
          <a:stretch/>
        </p:blipFill>
        <p:spPr>
          <a:xfrm>
            <a:off x="533520" y="6236640"/>
            <a:ext cx="503640" cy="520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Footer Placeholder 4"/>
          <p:cNvSpPr/>
          <p:nvPr/>
        </p:nvSpPr>
        <p:spPr>
          <a:xfrm>
            <a:off x="7555680" y="6363360"/>
            <a:ext cx="6822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Slides: 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Footer Placeholder 4"/>
          <p:cNvSpPr/>
          <p:nvPr/>
        </p:nvSpPr>
        <p:spPr>
          <a:xfrm>
            <a:off x="8305920" y="6364080"/>
            <a:ext cx="525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/ 20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64" name="Straight Connector 9"/>
          <p:cNvCxnSpPr/>
          <p:nvPr/>
        </p:nvCxnSpPr>
        <p:spPr>
          <a:xfrm>
            <a:off x="457200" y="6126120"/>
            <a:ext cx="8233200" cy="3600"/>
          </a:xfrm>
          <a:prstGeom prst="straightConnector1">
            <a:avLst/>
          </a:prstGeom>
          <a:ln w="22225">
            <a:solidFill>
              <a:srgbClr val="c0504d"/>
            </a:solidFill>
            <a:prstDash val="dash"/>
            <a:round/>
          </a:ln>
        </p:spPr>
      </p:cxnSp>
      <p:cxnSp>
        <p:nvCxnSpPr>
          <p:cNvPr id="65" name="Straight Connector 10"/>
          <p:cNvCxnSpPr/>
          <p:nvPr/>
        </p:nvCxnSpPr>
        <p:spPr>
          <a:xfrm>
            <a:off x="457200" y="1066680"/>
            <a:ext cx="8233200" cy="3600"/>
          </a:xfrm>
          <a:prstGeom prst="straightConnector1">
            <a:avLst/>
          </a:prstGeom>
          <a:ln w="22225">
            <a:solidFill>
              <a:srgbClr val="c0504d"/>
            </a:solidFill>
            <a:round/>
          </a:ln>
        </p:spPr>
      </p:cxn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 Layou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6000" cy="502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Click to edit Master title style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6000" cy="397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68800" cy="1358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68800" cy="1496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228600" indent="0" defTabSz="9144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dt" idx="32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ftr" idx="33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sldNum" idx="34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FF6BB0-B549-411D-9FE1-F5884995A4C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6680" cy="63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2286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6680" cy="394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38120" cy="636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marL="2286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38120" cy="3947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6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7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8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80C4852-5D7C-4E4A-868E-59D5CF36FBE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280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2800" cy="4111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2800" cy="80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7CCBC02-D4A8-4E68-84D7-2C158BFEC06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1F387CC-C560-4DDB-945A-54D24FDA9AF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CD4CFA-7498-46A8-825A-D76D7F54379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4560" cy="1158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08040" cy="584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4560" cy="468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0" defTabSz="9144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3928CA6-5A27-4411-99E8-A13BF324B14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68800" cy="14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Click to edit Master title style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8A6E43-AA46-42B4-B7ED-01B0BA68B11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6000" cy="397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 defTabSz="9144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 defTabSz="9144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 defTabSz="9144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 defTabSz="9144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6000" cy="113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6000" cy="452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4958B10-2917-4E2A-8812-D947874119D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3800" cy="584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6320" cy="5847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9144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IN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IN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&lt;date/time&gt;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188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&lt;footer&gt;</a:t>
            </a:r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012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8B7B644-13A0-4220-9139-0D6916D6F7D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IN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0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0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86160" y="532440"/>
            <a:ext cx="7768800" cy="14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FISH MARKET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1389600" y="3678840"/>
            <a:ext cx="6397200" cy="2206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7500" lnSpcReduction="19999"/>
          </a:bodyPr>
          <a:p>
            <a:pPr marL="228600" indent="0" algn="ctr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ANJU E   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0" algn="ctr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7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(MES24MCA-2006)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0" algn="ctr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Department of Computer Applications</a:t>
            </a:r>
            <a:endParaRPr b="0" lang="en-IN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0" algn="ctr" defTabSz="914400">
              <a:lnSpc>
                <a:spcPct val="15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MES College of Engineering, Kuttippuram</a:t>
            </a:r>
            <a:endParaRPr b="0" lang="en-IN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1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0" algn="ctr" defTabSz="91440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20-08-2025</a:t>
            </a:r>
            <a:endParaRPr b="0" lang="en-IN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" name="Picture 3" descr="logo.png"/>
          <p:cNvPicPr/>
          <p:nvPr/>
        </p:nvPicPr>
        <p:blipFill>
          <a:blip r:embed="rId1"/>
          <a:stretch/>
        </p:blipFill>
        <p:spPr>
          <a:xfrm>
            <a:off x="3843360" y="1803240"/>
            <a:ext cx="1454040" cy="1501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c9211e"/>
                </a:solidFill>
                <a:effectLst/>
                <a:uFillTx/>
                <a:latin typeface="Calibri"/>
              </a:rPr>
              <a:t>MODULE DESCRIPTION</a:t>
            </a:r>
            <a:br>
              <a:rPr sz="3200"/>
            </a:b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Admin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 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Login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View user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Manage boat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Manage harbour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Manage fish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Manage delivery boy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View feedback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View complaint &amp; send reply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Change password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c9211e"/>
                </a:solidFill>
                <a:effectLst/>
                <a:uFillTx/>
                <a:latin typeface="Calibri"/>
              </a:rPr>
              <a:t>MODULE DESCRIPTION</a:t>
            </a:r>
            <a:br>
              <a:rPr sz="3200"/>
            </a:b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Harbour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: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Login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View profile 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View orders 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Assign order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View boat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View fish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Update stock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Change password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 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c9211e"/>
                </a:solidFill>
                <a:effectLst/>
                <a:uFillTx/>
                <a:latin typeface="Calibri"/>
              </a:rPr>
              <a:t>MODULE DESCRIPTION</a:t>
            </a:r>
            <a:br>
              <a:rPr sz="3200"/>
            </a:b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2500" lnSpcReduction="19999"/>
          </a:bodyPr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9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User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: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Register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Login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View profile / Edit profile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algn="just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View harbour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View fish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Add to cart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View cart &amp; payment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Send complaint &amp; view reply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Send feedback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Change password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 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rgbClr val="c9211e"/>
                </a:solidFill>
                <a:effectLst/>
                <a:uFillTx/>
                <a:latin typeface="Calibri"/>
              </a:rPr>
              <a:t>MODULE DESCRIPTION</a:t>
            </a:r>
            <a:br>
              <a:rPr sz="3200"/>
            </a:b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Delivery boy: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Login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View profile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View orders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Update status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●      Change password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DEVELOPING ENVIRONMENT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Programming Language: Python / Java / PHP / (Specify the language you are using)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Framework: Django 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Database: MySQL / PostgreSQL / MongoDB / SQLite (Choose your database)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IDE/Code Editor: Visual Studio Code 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Operating System: Windows / Linux / macOS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Version Control: Git / GitHub 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Browser: Google Chrome / Firefox (For testing and debugging the web application)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SPRINT BACKLOG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08" name="Google Shape;409;p32"/>
          <p:cNvGraphicFramePr/>
          <p:nvPr/>
        </p:nvGraphicFramePr>
        <p:xfrm>
          <a:off x="479160" y="1233000"/>
          <a:ext cx="8226000" cy="4678560"/>
        </p:xfrm>
        <a:graphic>
          <a:graphicData uri="http://schemas.openxmlformats.org/drawingml/2006/table">
            <a:tbl>
              <a:tblPr/>
              <a:tblGrid>
                <a:gridCol w="835200"/>
                <a:gridCol w="935280"/>
                <a:gridCol w="831960"/>
                <a:gridCol w="608040"/>
                <a:gridCol w="561960"/>
                <a:gridCol w="583920"/>
                <a:gridCol w="550080"/>
                <a:gridCol w="553320"/>
                <a:gridCol w="553320"/>
                <a:gridCol w="553320"/>
                <a:gridCol w="553320"/>
                <a:gridCol w="553320"/>
                <a:gridCol w="553320"/>
              </a:tblGrid>
              <a:tr h="88308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Backlog tem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Status And Completion Date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Original Estimation in Hours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1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2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3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4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6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7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8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9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10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94200">
                <a:tc gridSpan="13"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SPRINT1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3604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Project setup and DB creation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14/08/2025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3604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User registration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18/08/2025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3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47304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login/loginout functionality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21/8/2025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3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394200">
                <a:tc gridSpan="13"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SPRINT 2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3604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Add fish listing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27/08/2025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3108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Stock update in realtime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31/08/2025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9" name="TextBox 6"/>
          <p:cNvSpPr/>
          <p:nvPr/>
        </p:nvSpPr>
        <p:spPr>
          <a:xfrm>
            <a:off x="609480" y="5596920"/>
            <a:ext cx="78451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SPRINT BACKLOG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TextBox 6"/>
          <p:cNvSpPr/>
          <p:nvPr/>
        </p:nvSpPr>
        <p:spPr>
          <a:xfrm>
            <a:off x="609480" y="5650560"/>
            <a:ext cx="78451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12" name="Google Shape;417;p33"/>
          <p:cNvGraphicFramePr/>
          <p:nvPr/>
        </p:nvGraphicFramePr>
        <p:xfrm>
          <a:off x="457200" y="1244160"/>
          <a:ext cx="8226000" cy="4615920"/>
        </p:xfrm>
        <a:graphic>
          <a:graphicData uri="http://schemas.openxmlformats.org/drawingml/2006/table">
            <a:tbl>
              <a:tblPr/>
              <a:tblGrid>
                <a:gridCol w="835200"/>
                <a:gridCol w="935280"/>
                <a:gridCol w="831960"/>
                <a:gridCol w="608040"/>
                <a:gridCol w="561960"/>
                <a:gridCol w="583920"/>
                <a:gridCol w="550080"/>
                <a:gridCol w="553320"/>
                <a:gridCol w="553320"/>
                <a:gridCol w="553320"/>
                <a:gridCol w="553320"/>
                <a:gridCol w="553320"/>
                <a:gridCol w="553320"/>
              </a:tblGrid>
              <a:tr h="85536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Backlog tem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Status And Completion Date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Original Estimation in Hours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1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2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3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4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6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7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8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9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10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458640">
                <a:tc gridSpan="13"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SPRINT 3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8184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Add to cart function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05/09/2025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6176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Checkout process and save oreders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10/09/2025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458640">
                <a:tc gridSpan="13"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SPRINT 4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498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Assign delivery boys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15/09/2025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4988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Payment integretion and reciepts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20/09/2025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SPRINT BACKLOG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TextBox 1"/>
          <p:cNvSpPr/>
          <p:nvPr/>
        </p:nvSpPr>
        <p:spPr>
          <a:xfrm>
            <a:off x="609480" y="5650560"/>
            <a:ext cx="78451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16" name="Google Shape;417;p 1"/>
          <p:cNvGraphicFramePr/>
          <p:nvPr/>
        </p:nvGraphicFramePr>
        <p:xfrm>
          <a:off x="423360" y="1134360"/>
          <a:ext cx="8226000" cy="4880880"/>
        </p:xfrm>
        <a:graphic>
          <a:graphicData uri="http://schemas.openxmlformats.org/drawingml/2006/table">
            <a:tbl>
              <a:tblPr/>
              <a:tblGrid>
                <a:gridCol w="835200"/>
                <a:gridCol w="935280"/>
                <a:gridCol w="831960"/>
                <a:gridCol w="608040"/>
                <a:gridCol w="561960"/>
                <a:gridCol w="583920"/>
                <a:gridCol w="550080"/>
                <a:gridCol w="553320"/>
                <a:gridCol w="553320"/>
                <a:gridCol w="553320"/>
                <a:gridCol w="553320"/>
                <a:gridCol w="553320"/>
                <a:gridCol w="553320"/>
              </a:tblGrid>
              <a:tr h="102744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Backlog tem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Status And Completion Date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Original Estimation in Hours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1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2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3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4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6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7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8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9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 10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hrs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420840">
                <a:tc gridSpan="13"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SPRINT 5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69048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Feedback and complaint module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25/09/2025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9948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Report generation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30/09/2025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420840">
                <a:tc gridSpan="13"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SPRINT 6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59688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Testing and bug fixing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06/10/2025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1084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Deplyment and review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12/10/2025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1408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TOTAL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endParaRPr b="0" lang="en-US" sz="1000" strike="noStrike" u="none">
                        <a:solidFill>
                          <a:schemeClr val="dk1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9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9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8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6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6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6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6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PRODUCT BACKLOG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18" name="Google Shape;374;p27"/>
          <p:cNvGraphicFramePr/>
          <p:nvPr/>
        </p:nvGraphicFramePr>
        <p:xfrm>
          <a:off x="557280" y="1284480"/>
          <a:ext cx="8164800" cy="3871800"/>
        </p:xfrm>
        <a:graphic>
          <a:graphicData uri="http://schemas.openxmlformats.org/drawingml/2006/table">
            <a:tbl>
              <a:tblPr/>
              <a:tblGrid>
                <a:gridCol w="1612440"/>
                <a:gridCol w="1612440"/>
                <a:gridCol w="1612440"/>
                <a:gridCol w="1612440"/>
                <a:gridCol w="1715400"/>
              </a:tblGrid>
              <a:tr h="723960"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     </a:t>
                      </a: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  </a:t>
                      </a: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NAME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PRIORITY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</a:t>
                      </a:r>
                      <a:r>
                        <a:rPr b="1" lang="en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&lt;high/medium/low&gt;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ESTIMATE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(Hours)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STATUS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&lt;Planned/In progress/Completed&gt;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42624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REGISTRATION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HI</a:t>
                      </a: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GH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42624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LOGIN/LOGIN OUT FUNCTIONALITY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HIGH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81432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3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PROJECT SETUP &amp;DB CREATION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HIGH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4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030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4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MANAGE BOATS &amp; HARBOUR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HIGH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8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030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MANAGE FISH LISTINGS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HIGH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9" name="TextBox 6"/>
          <p:cNvSpPr/>
          <p:nvPr/>
        </p:nvSpPr>
        <p:spPr>
          <a:xfrm>
            <a:off x="609480" y="5726520"/>
            <a:ext cx="78451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PRODUCT BACKLOG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21" name="Google Shape;374;p 1"/>
          <p:cNvGraphicFramePr/>
          <p:nvPr/>
        </p:nvGraphicFramePr>
        <p:xfrm>
          <a:off x="514080" y="1574640"/>
          <a:ext cx="8164800" cy="4078080"/>
        </p:xfrm>
        <a:graphic>
          <a:graphicData uri="http://schemas.openxmlformats.org/drawingml/2006/table">
            <a:tbl>
              <a:tblPr/>
              <a:tblGrid>
                <a:gridCol w="1612440"/>
                <a:gridCol w="1612440"/>
                <a:gridCol w="1612440"/>
                <a:gridCol w="1612440"/>
                <a:gridCol w="1715400"/>
              </a:tblGrid>
              <a:tr h="723960"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     </a:t>
                      </a: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  </a:t>
                      </a: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NAME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PRIORITY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</a:t>
                      </a:r>
                      <a:r>
                        <a:rPr b="1" lang="en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&lt;high/medium/low&gt;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ESTIMATE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(Hours)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STATUS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&lt;Planned/In progress/Completed&gt;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160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6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MANAGE DELIVERY BOYS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MEDIUM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6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42624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VIEW COMPLAINT &amp; SEND REPLY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MEDIUM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81432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8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HARBOUR VIEW ORDER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HIGH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6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030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9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UPDATE STOCK  IN REAL TIME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HIGH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030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ADD FISH LISTING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HIGH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2" name="TextBox 2"/>
          <p:cNvSpPr/>
          <p:nvPr/>
        </p:nvSpPr>
        <p:spPr>
          <a:xfrm>
            <a:off x="609480" y="5726520"/>
            <a:ext cx="78451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6000" cy="502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 defTabSz="914400">
              <a:lnSpc>
                <a:spcPct val="15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PRODUCT OWNER</a:t>
            </a:r>
            <a:br>
              <a:rPr sz="3000"/>
            </a:br>
            <a:br>
              <a:rPr sz="3000"/>
            </a:br>
            <a:r>
              <a:rPr b="0" lang="en-US" sz="3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HYDERALI K</a:t>
            </a:r>
            <a:br>
              <a:rPr sz="3000"/>
            </a:br>
            <a:r>
              <a:rPr b="0" lang="en-US" sz="3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(</a:t>
            </a: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HOD</a:t>
            </a:r>
            <a:r>
              <a:rPr b="0" lang="en-US" sz="3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)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DEPARTMENT OF COMPUTER APPLICATIONS</a:t>
            </a:r>
            <a:br>
              <a:rPr sz="2000"/>
            </a:b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MES COLLEGE OF ENGINEERING, KUTTIPPURAM</a:t>
            </a:r>
            <a:endParaRPr b="0" lang="en-IN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7" name="Group 2"/>
          <p:cNvGrpSpPr/>
          <p:nvPr/>
        </p:nvGrpSpPr>
        <p:grpSpPr>
          <a:xfrm>
            <a:off x="470880" y="1037160"/>
            <a:ext cx="2594160" cy="1681560"/>
            <a:chOff x="470880" y="1037160"/>
            <a:chExt cx="2594160" cy="1681560"/>
          </a:xfrm>
        </p:grpSpPr>
        <p:cxnSp>
          <p:nvCxnSpPr>
            <p:cNvPr id="78" name="Straight Connector 3"/>
            <p:cNvCxnSpPr/>
            <p:nvPr/>
          </p:nvCxnSpPr>
          <p:spPr>
            <a:xfrm>
              <a:off x="470880" y="1037160"/>
              <a:ext cx="2594520" cy="3600"/>
            </a:xfrm>
            <a:prstGeom prst="straightConnector1">
              <a:avLst/>
            </a:prstGeom>
            <a:ln w="25400">
              <a:solidFill>
                <a:srgbClr val="c0504d"/>
              </a:solidFill>
              <a:round/>
            </a:ln>
          </p:spPr>
        </p:cxnSp>
        <p:cxnSp>
          <p:nvCxnSpPr>
            <p:cNvPr id="79" name="Straight Connector 4"/>
            <p:cNvCxnSpPr/>
            <p:nvPr/>
          </p:nvCxnSpPr>
          <p:spPr>
            <a:xfrm>
              <a:off x="470880" y="1038960"/>
              <a:ext cx="3600" cy="1680120"/>
            </a:xfrm>
            <a:prstGeom prst="straightConnector1">
              <a:avLst/>
            </a:prstGeom>
            <a:ln w="25400">
              <a:solidFill>
                <a:srgbClr val="c0504d"/>
              </a:solidFill>
              <a:round/>
            </a:ln>
          </p:spPr>
        </p:cxnSp>
      </p:grpSp>
      <p:grpSp>
        <p:nvGrpSpPr>
          <p:cNvPr id="80" name="Group 6"/>
          <p:cNvGrpSpPr/>
          <p:nvPr/>
        </p:nvGrpSpPr>
        <p:grpSpPr>
          <a:xfrm>
            <a:off x="6019560" y="4343400"/>
            <a:ext cx="2594160" cy="1679400"/>
            <a:chOff x="6019560" y="4343400"/>
            <a:chExt cx="2594160" cy="1679400"/>
          </a:xfrm>
        </p:grpSpPr>
        <p:cxnSp>
          <p:nvCxnSpPr>
            <p:cNvPr id="81" name="Straight Connector 7"/>
            <p:cNvCxnSpPr/>
            <p:nvPr/>
          </p:nvCxnSpPr>
          <p:spPr>
            <a:xfrm>
              <a:off x="6019560" y="6019560"/>
              <a:ext cx="2594520" cy="3600"/>
            </a:xfrm>
            <a:prstGeom prst="straightConnector1">
              <a:avLst/>
            </a:prstGeom>
            <a:ln w="25400">
              <a:solidFill>
                <a:srgbClr val="c0504d"/>
              </a:solidFill>
              <a:round/>
            </a:ln>
          </p:spPr>
        </p:cxnSp>
        <p:cxnSp>
          <p:nvCxnSpPr>
            <p:cNvPr id="82" name="Straight Connector 8"/>
            <p:cNvCxnSpPr/>
            <p:nvPr/>
          </p:nvCxnSpPr>
          <p:spPr>
            <a:xfrm>
              <a:off x="8610480" y="4343400"/>
              <a:ext cx="3600" cy="1679760"/>
            </a:xfrm>
            <a:prstGeom prst="straightConnector1">
              <a:avLst/>
            </a:prstGeom>
            <a:ln w="25400">
              <a:solidFill>
                <a:srgbClr val="c0504d"/>
              </a:solidFill>
              <a:round/>
            </a:ln>
          </p:spPr>
        </p:cxn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PRODUCT BACKLOG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24" name="Google Shape;374;p 2"/>
          <p:cNvGraphicFramePr/>
          <p:nvPr/>
        </p:nvGraphicFramePr>
        <p:xfrm>
          <a:off x="401400" y="1567080"/>
          <a:ext cx="8164800" cy="4026960"/>
        </p:xfrm>
        <a:graphic>
          <a:graphicData uri="http://schemas.openxmlformats.org/drawingml/2006/table">
            <a:tbl>
              <a:tblPr/>
              <a:tblGrid>
                <a:gridCol w="1612440"/>
                <a:gridCol w="1612440"/>
                <a:gridCol w="1612440"/>
                <a:gridCol w="1612440"/>
                <a:gridCol w="1715400"/>
              </a:tblGrid>
              <a:tr h="723960"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     </a:t>
                      </a: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  </a:t>
                      </a: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NAME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PRIORITY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</a:t>
                      </a:r>
                      <a:r>
                        <a:rPr b="1" lang="en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&lt;high/medium/low&gt;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ESTIMATE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(Hours)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STATUS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&lt;Planned/In progress/Completed&gt;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160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USER VIEW FISH LISTING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HIGH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42624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12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ADD TO CART FUNCTION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HIGH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81432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13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CHECKOUT PROCESS &amp; SAVE ORDERS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HIGH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030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14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ASSIGN DELIVERY BOYS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HIGH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030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PAYMENT INTEGRATION &amp; RECIEPTS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HIGH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5" name="TextBox 3"/>
          <p:cNvSpPr/>
          <p:nvPr/>
        </p:nvSpPr>
        <p:spPr>
          <a:xfrm>
            <a:off x="609480" y="5726520"/>
            <a:ext cx="78451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PRODUCT BACKLOG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27" name="Google Shape;374;p 3"/>
          <p:cNvGraphicFramePr/>
          <p:nvPr/>
        </p:nvGraphicFramePr>
        <p:xfrm>
          <a:off x="414000" y="1807920"/>
          <a:ext cx="8164800" cy="3217320"/>
        </p:xfrm>
        <a:graphic>
          <a:graphicData uri="http://schemas.openxmlformats.org/drawingml/2006/table">
            <a:tbl>
              <a:tblPr/>
              <a:tblGrid>
                <a:gridCol w="1612440"/>
                <a:gridCol w="1612440"/>
                <a:gridCol w="1612440"/>
                <a:gridCol w="1612440"/>
                <a:gridCol w="1715400"/>
              </a:tblGrid>
              <a:tr h="723960"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     </a:t>
                      </a: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  </a:t>
                      </a: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NAME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PRIORITY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</a:t>
                      </a:r>
                      <a:r>
                        <a:rPr b="1" lang="en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&lt;high/medium/low&gt;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ESTIMATE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(Hours)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STATUS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&lt;Planned/In progress/Completed&gt;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2160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16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FEEDBACK &amp; COMPLAINT MODULE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MEDIUM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42624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17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REPORT GENERATION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MEDIUM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81432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18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TESTING &amp; BUG FIXING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HIGH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030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19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DEPLOYMENT &amp; REVIEW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HIGH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 progress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8" name="TextBox 4"/>
          <p:cNvSpPr/>
          <p:nvPr/>
        </p:nvSpPr>
        <p:spPr>
          <a:xfrm>
            <a:off x="609480" y="5726520"/>
            <a:ext cx="78451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USER STORY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TextBox 7"/>
          <p:cNvSpPr/>
          <p:nvPr/>
        </p:nvSpPr>
        <p:spPr>
          <a:xfrm>
            <a:off x="609480" y="5638680"/>
            <a:ext cx="78451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31" name="Google Shape;381;p 1"/>
          <p:cNvGraphicFramePr/>
          <p:nvPr/>
        </p:nvGraphicFramePr>
        <p:xfrm>
          <a:off x="609480" y="1266120"/>
          <a:ext cx="7435080" cy="4637160"/>
        </p:xfrm>
        <a:graphic>
          <a:graphicData uri="http://schemas.openxmlformats.org/drawingml/2006/table">
            <a:tbl>
              <a:tblPr/>
              <a:tblGrid>
                <a:gridCol w="1670040"/>
                <a:gridCol w="1753200"/>
                <a:gridCol w="1682280"/>
                <a:gridCol w="2329920"/>
              </a:tblGrid>
              <a:tr h="56196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User Story ID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As a type of User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 want to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&lt;Perform some task&gt;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So that i can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&lt;Achieve Some Goal&gt;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5728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ADMIN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login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manage the platform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5728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2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ADMIN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view users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oversee who is using the platform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5728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3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ADMIN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manage boats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oversee who is using the platform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5728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4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ADMIN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manage harbours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oversee the different harbour locations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5728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5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ADMIN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manage fish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control the types of fish available on the platform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3152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6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ADMIN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manage delivery boys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handle the delivery process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5728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7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ADMIN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view feedback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</a:pP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handle the delivery process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USER STORY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TextBox 8"/>
          <p:cNvSpPr/>
          <p:nvPr/>
        </p:nvSpPr>
        <p:spPr>
          <a:xfrm>
            <a:off x="609480" y="5638680"/>
            <a:ext cx="78451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34" name="Google Shape;381;p 2"/>
          <p:cNvGraphicFramePr/>
          <p:nvPr/>
        </p:nvGraphicFramePr>
        <p:xfrm>
          <a:off x="609480" y="1227600"/>
          <a:ext cx="7605000" cy="4693320"/>
        </p:xfrm>
        <a:graphic>
          <a:graphicData uri="http://schemas.openxmlformats.org/drawingml/2006/table">
            <a:tbl>
              <a:tblPr/>
              <a:tblGrid>
                <a:gridCol w="1708200"/>
                <a:gridCol w="1834920"/>
                <a:gridCol w="1679040"/>
                <a:gridCol w="2383200"/>
              </a:tblGrid>
              <a:tr h="61884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User Story ID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As a type of User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 want to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&lt;Perform some task&gt;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So that i can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&lt;Achieve Some Goal&gt;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238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8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ADMIN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view complaints and send replies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resolve issues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238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9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ADMIN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change my password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maintain account security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4584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10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HARBOUR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login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manage my harbour's activities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238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11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HARBOUR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view profile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check my information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5238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12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HARBOUR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view orders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see what customers have purchased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876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13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HARBOUR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assign orders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for fulfillment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4584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Times New Roman"/>
                        </a:rPr>
                        <a:t>14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HARBOUR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view boats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2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see which vessels are linked to my harbour </a:t>
                      </a: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IN" sz="12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USER STORY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TextBox 10"/>
          <p:cNvSpPr/>
          <p:nvPr/>
        </p:nvSpPr>
        <p:spPr>
          <a:xfrm>
            <a:off x="609480" y="5638680"/>
            <a:ext cx="78451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37" name="Google Shape;381;p 4"/>
          <p:cNvGraphicFramePr/>
          <p:nvPr/>
        </p:nvGraphicFramePr>
        <p:xfrm>
          <a:off x="457200" y="1140840"/>
          <a:ext cx="8315280" cy="4632480"/>
        </p:xfrm>
        <a:graphic>
          <a:graphicData uri="http://schemas.openxmlformats.org/drawingml/2006/table">
            <a:tbl>
              <a:tblPr/>
              <a:tblGrid>
                <a:gridCol w="1434600"/>
                <a:gridCol w="1721880"/>
                <a:gridCol w="1875240"/>
                <a:gridCol w="3283920"/>
              </a:tblGrid>
              <a:tr h="49932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User Story ID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As a type of User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 want to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&lt;Perform some task&gt;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So that i can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&lt;Achieve Some Goal&gt;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9212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15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HARBOUR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View fish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see the fish available at my harbour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552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16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HARBOUR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update stock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reflect the current availability of fish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1280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17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HARBOUR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change my password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secur my account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552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18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USER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register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use the platform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4712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19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USER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login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access the system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4712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20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USER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view/edit profile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keep my information up-to-date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5712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21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USER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view harbour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browse different locations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USER STORY</a:t>
            </a:r>
            <a:endParaRPr b="0" lang="en-IN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39" name="Table 3"/>
          <p:cNvGraphicFramePr/>
          <p:nvPr/>
        </p:nvGraphicFramePr>
        <p:xfrm>
          <a:off x="457200" y="1216080"/>
          <a:ext cx="8460720" cy="4850640"/>
        </p:xfrm>
        <a:graphic>
          <a:graphicData uri="http://schemas.openxmlformats.org/drawingml/2006/table">
            <a:tbl>
              <a:tblPr/>
              <a:tblGrid>
                <a:gridCol w="1692000"/>
                <a:gridCol w="2243160"/>
                <a:gridCol w="2262960"/>
                <a:gridCol w="2262960"/>
              </a:tblGrid>
              <a:tr h="80856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User Story ID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As a type of User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 want to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1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&lt;Perform some task&gt;</a:t>
                      </a:r>
                      <a:endParaRPr b="0" lang="en-IN" sz="11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So that i can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2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&lt;Achieve Some Goal&gt;</a:t>
                      </a: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351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22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USER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4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View fish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Find what I want to buy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23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USER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Add to cart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Prepare for purpose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174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24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USER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View cart and payment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Complete my order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1740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25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USER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Send a complaint and view reply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Report issue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26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USER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Send feedback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Share my thoughts on the service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27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USER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Change my password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Secure my account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804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28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DELIVERY BOY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login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4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View my assigned task</a:t>
                      </a:r>
                      <a:endParaRPr b="0" lang="en-IN" sz="14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USER STORY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" name="TextBox 9"/>
          <p:cNvSpPr/>
          <p:nvPr/>
        </p:nvSpPr>
        <p:spPr>
          <a:xfrm>
            <a:off x="609480" y="5638680"/>
            <a:ext cx="784512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42" name="Google Shape;381;p 3"/>
          <p:cNvGraphicFramePr/>
          <p:nvPr/>
        </p:nvGraphicFramePr>
        <p:xfrm>
          <a:off x="703080" y="1625760"/>
          <a:ext cx="7291800" cy="3821400"/>
        </p:xfrm>
        <a:graphic>
          <a:graphicData uri="http://schemas.openxmlformats.org/drawingml/2006/table">
            <a:tbl>
              <a:tblPr/>
              <a:tblGrid>
                <a:gridCol w="1638000"/>
                <a:gridCol w="1759320"/>
                <a:gridCol w="1609920"/>
                <a:gridCol w="2284920"/>
              </a:tblGrid>
              <a:tr h="62712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User Story ID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As a type of User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 want to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&lt;Perform some task&gt;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So that i can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3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&lt;Achieve Some Goal&gt; 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2208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29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DELIVERY BOY 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view profile 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check my details 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2208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30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DELIVERY BOY 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view orders 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know what I need to deliver 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132804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31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DELIVERY BOY 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update status 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inform the customer and the system about the delivery progress 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2208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3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32</a:t>
                      </a:r>
                      <a:endParaRPr b="0" lang="en-IN" sz="13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DELIVERY BOY 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change my password 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</a:pPr>
                      <a:r>
                        <a:rPr b="0" lang="en-IN" sz="10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keep my account secure </a:t>
                      </a:r>
                      <a:endParaRPr b="0" lang="en-IN" sz="1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PROJECT PLAN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TextBox 5"/>
          <p:cNvSpPr/>
          <p:nvPr/>
        </p:nvSpPr>
        <p:spPr>
          <a:xfrm>
            <a:off x="838080" y="5563800"/>
            <a:ext cx="78451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45" name="Google Shape;395;p30"/>
          <p:cNvGraphicFramePr/>
          <p:nvPr/>
        </p:nvGraphicFramePr>
        <p:xfrm>
          <a:off x="459000" y="1139400"/>
          <a:ext cx="8294760" cy="4835520"/>
        </p:xfrm>
        <a:graphic>
          <a:graphicData uri="http://schemas.openxmlformats.org/drawingml/2006/table">
            <a:tbl>
              <a:tblPr/>
              <a:tblGrid>
                <a:gridCol w="1336320"/>
                <a:gridCol w="1391400"/>
                <a:gridCol w="1391400"/>
                <a:gridCol w="1391400"/>
                <a:gridCol w="1391400"/>
                <a:gridCol w="1393200"/>
              </a:tblGrid>
              <a:tr h="1059120"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User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StoryID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Task Name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Start Date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End Date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Days 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Status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75080"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1,3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Sprint 1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    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20/08/2025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24/08/2025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10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In progress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75080"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18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25/08/2025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20/08/2025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In progress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750240"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1,19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30/08/2025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21/08/2025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In progress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675360"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Sprint 2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5/08/2025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27/08/2025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16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In progress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  <a:tr h="800640">
                <a:tc>
                  <a:txBody>
                    <a:bodyPr lIns="91080" rIns="91080" anchor="ctr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Arial"/>
                        </a:rPr>
                        <a:t>16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10/08/2025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31/08/2025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In progress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080" marR="9108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PROJECT PLAN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47" name="Content Placeholder 1"/>
          <p:cNvGraphicFramePr/>
          <p:nvPr/>
        </p:nvGraphicFramePr>
        <p:xfrm>
          <a:off x="218160" y="1107360"/>
          <a:ext cx="8227080" cy="4762080"/>
        </p:xfrm>
        <a:graphic>
          <a:graphicData uri="http://schemas.openxmlformats.org/drawingml/2006/table">
            <a:tbl>
              <a:tblPr/>
              <a:tblGrid>
                <a:gridCol w="1371240"/>
                <a:gridCol w="1371240"/>
                <a:gridCol w="1371240"/>
                <a:gridCol w="1371240"/>
                <a:gridCol w="1371240"/>
                <a:gridCol w="1371240"/>
              </a:tblGrid>
              <a:tr h="78012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User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StoryID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Task Name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Start Date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End Date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Days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1" lang="e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Status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23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IN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14/09/2025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05/09/2025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In progress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24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Sprint 3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19/09/2025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10/09/2025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IN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In progress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6,13,14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Sprint 4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19/09/2025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24/09/2025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 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In progress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24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endParaRPr b="0" lang="en-IN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29/09/2025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03/09/2025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10</a:t>
                      </a:r>
                      <a:endParaRPr b="0" lang="en-IN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Calibri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In progress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0120"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7,8,25,26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Sprint 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4/10/2025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09/10/2025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5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IN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Calibri"/>
                        </a:rPr>
                        <a:t>In progress</a:t>
                      </a: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IN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8" name="TextBox 5"/>
          <p:cNvSpPr/>
          <p:nvPr/>
        </p:nvSpPr>
        <p:spPr>
          <a:xfrm>
            <a:off x="838080" y="5563800"/>
            <a:ext cx="784512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DATA FLOW DIAGRAM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just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Level 1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TextBox 6"/>
          <p:cNvSpPr/>
          <p:nvPr/>
        </p:nvSpPr>
        <p:spPr>
          <a:xfrm>
            <a:off x="1066680" y="5638680"/>
            <a:ext cx="72352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1"/>
          <a:stretch/>
        </p:blipFill>
        <p:spPr>
          <a:xfrm>
            <a:off x="1859760" y="1995480"/>
            <a:ext cx="5428440" cy="2875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000" strike="noStrike" u="none">
                <a:solidFill>
                  <a:schemeClr val="accent2"/>
                </a:solidFill>
                <a:effectLst/>
                <a:uFillTx/>
                <a:latin typeface="Times New Roman"/>
              </a:rPr>
              <a:t>TABLE OF CONTENTS</a:t>
            </a:r>
            <a:endParaRPr b="0" lang="en-IN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Introduction 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Objective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Existing System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Proposed System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Motivation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Functionalities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Module Description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Developing Environment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Sprint Backlog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Product Backlog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User Story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Project Plans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Data Flow Diagrams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algn="just" defTabSz="914400">
              <a:lnSpc>
                <a:spcPct val="150000"/>
              </a:lnSpc>
              <a:buClr>
                <a:srgbClr val="000000"/>
              </a:buClr>
              <a:buFont typeface="Calibri"/>
              <a:buAutoNum type="arabicPeriod"/>
            </a:pPr>
            <a:r>
              <a:rPr b="0" lang="en-US" sz="1700" strike="noStrike" u="none">
                <a:solidFill>
                  <a:schemeClr val="dk1"/>
                </a:solidFill>
                <a:effectLst/>
                <a:uFillTx/>
                <a:latin typeface="Times New Roman"/>
              </a:rPr>
              <a:t>ER Diagram</a:t>
            </a:r>
            <a:endParaRPr b="0" lang="en-IN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DATA FLOW DIAGRAM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just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Level 1.1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" name="TextBox 6"/>
          <p:cNvSpPr/>
          <p:nvPr/>
        </p:nvSpPr>
        <p:spPr>
          <a:xfrm>
            <a:off x="1066680" y="5638680"/>
            <a:ext cx="72352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937440" y="1825200"/>
            <a:ext cx="6771600" cy="3466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DATA FLOW DIAGRAM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just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Level 1.2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9" name="TextBox 6"/>
          <p:cNvSpPr/>
          <p:nvPr/>
        </p:nvSpPr>
        <p:spPr>
          <a:xfrm>
            <a:off x="1066680" y="5638680"/>
            <a:ext cx="72352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1"/>
          <a:stretch/>
        </p:blipFill>
        <p:spPr>
          <a:xfrm>
            <a:off x="1002960" y="1793520"/>
            <a:ext cx="6590520" cy="4094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DATA FLOW DIAGRAM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just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Level 1.3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TextBox 11"/>
          <p:cNvSpPr/>
          <p:nvPr/>
        </p:nvSpPr>
        <p:spPr>
          <a:xfrm>
            <a:off x="1066680" y="5638680"/>
            <a:ext cx="72352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1499400" y="2202480"/>
            <a:ext cx="5447520" cy="2637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DATA FLOW DIAGRAM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algn="just" defTabSz="9144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Bookman Old Style"/>
              </a:rPr>
              <a:t>Level 1.4</a:t>
            </a: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" name="TextBox 12"/>
          <p:cNvSpPr/>
          <p:nvPr/>
        </p:nvSpPr>
        <p:spPr>
          <a:xfrm>
            <a:off x="1066680" y="5638680"/>
            <a:ext cx="7235280" cy="36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613800" y="1703520"/>
            <a:ext cx="7718040" cy="44190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ER DIAGRAM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rcRect l="1949" t="2566" r="10381" b="0"/>
          <a:stretch/>
        </p:blipFill>
        <p:spPr>
          <a:xfrm>
            <a:off x="0" y="1403640"/>
            <a:ext cx="9144000" cy="4604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6000" cy="502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THANK YOU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6000" cy="8686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rm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FISH MARKET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2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Connects fishermen, harbour staff, customers, and delivery boys on one platform.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Removes middlemen to give fair prices to fishermen and lower costs to customers.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Lets fishermen/harbours list fish for sale online.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Customers can browse fish, place orders, and pay online.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Delivery boys can view orders and update delivery status.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Provides real-time stock updates and transparent pricing.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Improves freshness, speed, and efficiency of fish trading.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OBJECTIVES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To create a direct link between fishermen, harbour staff, customers, and delivery boys.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To remove middlemen and ensure fair pricing for fishermen.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To give customers easy access to fresh fish at reasonable prices.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To provide an online platform for listing, browsing, ordering, and paying for fish.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To enable real-time stock updates and order tracking.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To improve efficiency and transparency in the fish trading process</a:t>
            </a: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.</a:t>
            </a: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EXISTING SYSTEM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Fish are sold through middlemen, reducing fishermen’s profits.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Customers pay higher prices due to added middlemen costs.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No transparent pricing for fish.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Customers cannot order or check availability online.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Multiple handling and transport steps reduce fish freshness.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Fishermen cannot track demand or manage stock efficiently.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PROPOSED SYSTEM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ookman Old Style"/>
                <a:ea typeface="Times New Roman"/>
              </a:rPr>
              <a:t>The new system will be easier to use.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ookman Old Style"/>
                <a:ea typeface="Times New Roman"/>
              </a:rPr>
              <a:t>It will automate many tasks to save time.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ookman Old Style"/>
                <a:ea typeface="Times New Roman"/>
              </a:rPr>
              <a:t>It will reduce mistakes by handling data automatically.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ookman Old Style"/>
                <a:ea typeface="Times New Roman"/>
              </a:rPr>
              <a:t>Different users will have their own login and access rights.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ookman Old Style"/>
                <a:ea typeface="Times New Roman"/>
              </a:rPr>
              <a:t>The system will keep data safe and secure.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ookman Old Style"/>
                <a:ea typeface="Times New Roman"/>
              </a:rPr>
              <a:t>It will give real-time updates and notifications.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Bookman Old Style"/>
                <a:ea typeface="Times New Roman"/>
              </a:rPr>
              <a:t>It will help users and admins work faster and better.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MOTIVATIONS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457200" y="114264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To solve problems in the current system that are slow or difficult to use.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To save time by automating manual tasks.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To reduce errors caused by human mistakes.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To provide better access and control for different users.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To keep data safe and secure from unauthorized access.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To improve communication with real-time updates.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To make the system more efficient and reliable.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IN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304920"/>
            <a:ext cx="8226000" cy="834480"/>
          </a:xfrm>
          <a:prstGeom prst="rect">
            <a:avLst/>
          </a:prstGeom>
          <a:noFill/>
          <a:ln w="2232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000" strike="noStrike" u="none">
                <a:solidFill>
                  <a:schemeClr val="accent2"/>
                </a:solidFill>
                <a:effectLst/>
                <a:uFillTx/>
                <a:latin typeface="Bookman Old Style"/>
              </a:rPr>
              <a:t>FUNCTIONALITIES</a:t>
            </a:r>
            <a:endParaRPr b="0" lang="en-IN" sz="3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457200" y="1177200"/>
            <a:ext cx="8226000" cy="4945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User registration and login with secure authentication.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Profile management to update personal details.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View available products/items or services.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Add items to a cart or list for further action.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Place orders or requests through the system.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Track order/request status in real-time.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Bookman Old Style"/>
                <a:ea typeface="Times New Roman"/>
              </a:rPr>
              <a:t>Send feedback or complaints and view replies.</a:t>
            </a:r>
            <a:endParaRPr b="0" lang="en-IN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</TotalTime>
  <Application>LibreOffice/25.2.5.2$Windows_X86_64 LibreOffice_project/03d19516eb2e1dd5d4ccd751a0d6f35f35e08022</Application>
  <AppVersion>15.0000</AppVersion>
  <Words>1874</Words>
  <Paragraphs>756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2024-09-27T10:56:22Z</dcterms:created>
  <dc:creator>Faculty</dc:creator>
  <dc:description/>
  <dc:language>en-IN</dc:language>
  <cp:lastModifiedBy/>
  <dcterms:modified xsi:type="dcterms:W3CDTF">2025-08-19T19:11:09Z</dcterms:modified>
  <cp:revision>66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33</vt:i4>
  </property>
</Properties>
</file>