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35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98" r:id="rId2"/>
    <p:sldId id="732" r:id="rId3"/>
    <p:sldId id="642" r:id="rId4"/>
    <p:sldId id="644" r:id="rId5"/>
    <p:sldId id="670" r:id="rId6"/>
    <p:sldId id="733" r:id="rId7"/>
    <p:sldId id="671" r:id="rId8"/>
    <p:sldId id="673" r:id="rId9"/>
    <p:sldId id="734" r:id="rId10"/>
    <p:sldId id="674" r:id="rId11"/>
    <p:sldId id="715" r:id="rId12"/>
    <p:sldId id="735" r:id="rId13"/>
    <p:sldId id="672" r:id="rId14"/>
    <p:sldId id="656" r:id="rId15"/>
    <p:sldId id="740" r:id="rId16"/>
    <p:sldId id="661" r:id="rId17"/>
    <p:sldId id="736" r:id="rId18"/>
    <p:sldId id="717" r:id="rId19"/>
    <p:sldId id="683" r:id="rId20"/>
    <p:sldId id="737" r:id="rId21"/>
    <p:sldId id="718" r:id="rId22"/>
    <p:sldId id="677" r:id="rId23"/>
    <p:sldId id="738" r:id="rId24"/>
    <p:sldId id="720" r:id="rId25"/>
    <p:sldId id="685" r:id="rId26"/>
    <p:sldId id="679" r:id="rId27"/>
    <p:sldId id="728" r:id="rId28"/>
    <p:sldId id="687" r:id="rId29"/>
    <p:sldId id="681" r:id="rId30"/>
    <p:sldId id="712" r:id="rId31"/>
    <p:sldId id="706" r:id="rId32"/>
    <p:sldId id="707" r:id="rId33"/>
    <p:sldId id="708" r:id="rId34"/>
    <p:sldId id="709" r:id="rId35"/>
    <p:sldId id="710" r:id="rId36"/>
    <p:sldId id="711" r:id="rId37"/>
    <p:sldId id="714" r:id="rId38"/>
    <p:sldId id="682" r:id="rId39"/>
    <p:sldId id="741" r:id="rId40"/>
    <p:sldId id="689" r:id="rId41"/>
    <p:sldId id="692" r:id="rId42"/>
    <p:sldId id="691" r:id="rId43"/>
    <p:sldId id="693" r:id="rId44"/>
    <p:sldId id="694" r:id="rId45"/>
    <p:sldId id="695" r:id="rId46"/>
    <p:sldId id="739" r:id="rId47"/>
    <p:sldId id="696" r:id="rId48"/>
    <p:sldId id="721" r:id="rId49"/>
    <p:sldId id="729" r:id="rId50"/>
    <p:sldId id="723" r:id="rId51"/>
    <p:sldId id="731" r:id="rId52"/>
    <p:sldId id="742" r:id="rId53"/>
    <p:sldId id="743" r:id="rId54"/>
    <p:sldId id="724" r:id="rId55"/>
    <p:sldId id="725" r:id="rId56"/>
    <p:sldId id="730" r:id="rId57"/>
    <p:sldId id="699" r:id="rId58"/>
    <p:sldId id="701" r:id="rId59"/>
    <p:sldId id="702" r:id="rId60"/>
    <p:sldId id="703" r:id="rId61"/>
    <p:sldId id="704" r:id="rId62"/>
    <p:sldId id="705" r:id="rId63"/>
  </p:sldIdLst>
  <p:sldSz cx="9906000" cy="6858000" type="A4"/>
  <p:notesSz cx="6440488" cy="9591675"/>
  <p:defaultTextStyle>
    <a:defPPr>
      <a:defRPr lang="ko-KR"/>
    </a:defPPr>
    <a:lvl1pPr algn="l" rtl="0" fontAlgn="base">
      <a:spcBef>
        <a:spcPct val="0"/>
      </a:spcBef>
      <a:spcAft>
        <a:spcPct val="25000"/>
      </a:spcAft>
      <a:buSzPct val="120000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>
      <a:spcBef>
        <a:spcPct val="0"/>
      </a:spcBef>
      <a:spcAft>
        <a:spcPct val="25000"/>
      </a:spcAft>
      <a:buSzPct val="120000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>
      <a:spcBef>
        <a:spcPct val="0"/>
      </a:spcBef>
      <a:spcAft>
        <a:spcPct val="25000"/>
      </a:spcAft>
      <a:buSzPct val="120000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>
      <a:spcBef>
        <a:spcPct val="0"/>
      </a:spcBef>
      <a:spcAft>
        <a:spcPct val="25000"/>
      </a:spcAft>
      <a:buSzPct val="120000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>
      <a:spcBef>
        <a:spcPct val="0"/>
      </a:spcBef>
      <a:spcAft>
        <a:spcPct val="25000"/>
      </a:spcAft>
      <a:buSzPct val="120000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9">
          <p15:clr>
            <a:srgbClr val="A4A3A4"/>
          </p15:clr>
        </p15:guide>
        <p15:guide id="2" orient="horz" pos="2152">
          <p15:clr>
            <a:srgbClr val="A4A3A4"/>
          </p15:clr>
        </p15:guide>
        <p15:guide id="3" pos="371">
          <p15:clr>
            <a:srgbClr val="A4A3A4"/>
          </p15:clr>
        </p15:guide>
        <p15:guide id="4" pos="5868">
          <p15:clr>
            <a:srgbClr val="A4A3A4"/>
          </p15:clr>
        </p15:guide>
        <p15:guide id="5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orient="horz" pos="6041">
          <p15:clr>
            <a:srgbClr val="A4A3A4"/>
          </p15:clr>
        </p15:guide>
        <p15:guide id="3" orient="horz" pos="3029">
          <p15:clr>
            <a:srgbClr val="A4A3A4"/>
          </p15:clr>
        </p15:guide>
        <p15:guide id="4" orient="horz" pos="5166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500">
          <p15:clr>
            <a:srgbClr val="A4A3A4"/>
          </p15:clr>
        </p15:guide>
        <p15:guide id="7" pos="602">
          <p15:clr>
            <a:srgbClr val="A4A3A4"/>
          </p15:clr>
        </p15:guide>
        <p15:guide id="8" pos="2026">
          <p15:clr>
            <a:srgbClr val="A4A3A4"/>
          </p15:clr>
        </p15:guide>
        <p15:guide id="9" pos="34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AFAEA"/>
    <a:srgbClr val="DDDDDD"/>
    <a:srgbClr val="777777"/>
    <a:srgbClr val="758FFF"/>
    <a:srgbClr val="FFC9C9"/>
    <a:srgbClr val="FF0000"/>
    <a:srgbClr val="FF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5" autoAdjust="0"/>
    <p:restoredTop sz="72329" autoAdjust="0"/>
  </p:normalViewPr>
  <p:slideViewPr>
    <p:cSldViewPr snapToGrid="0">
      <p:cViewPr varScale="1">
        <p:scale>
          <a:sx n="87" d="100"/>
          <a:sy n="87" d="100"/>
        </p:scale>
        <p:origin x="2376" y="90"/>
      </p:cViewPr>
      <p:guideLst>
        <p:guide orient="horz" pos="4089"/>
        <p:guide orient="horz" pos="2152"/>
        <p:guide pos="371"/>
        <p:guide pos="5868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66"/>
    </p:cViewPr>
  </p:sorterViewPr>
  <p:notesViewPr>
    <p:cSldViewPr snapToGrid="0">
      <p:cViewPr varScale="1">
        <p:scale>
          <a:sx n="49" d="100"/>
          <a:sy n="49" d="100"/>
        </p:scale>
        <p:origin x="-1482" y="-102"/>
      </p:cViewPr>
      <p:guideLst>
        <p:guide orient="horz" pos="2851"/>
        <p:guide orient="horz" pos="6041"/>
        <p:guide orient="horz" pos="3029"/>
        <p:guide orient="horz" pos="5166"/>
        <p:guide orient="horz" pos="703"/>
        <p:guide orient="horz" pos="500"/>
        <p:guide pos="602"/>
        <p:guide pos="2026"/>
        <p:guide pos="345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9241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4" tIns="45068" rIns="90134" bIns="45068" numCol="1" anchor="t" anchorCtr="0" compatLnSpc="1">
            <a:prstTxWarp prst="textNoShape">
              <a:avLst/>
            </a:prstTxWarp>
          </a:bodyPr>
          <a:lstStyle>
            <a:lvl1pPr defTabSz="903288" latinLnBrk="1">
              <a:spcAft>
                <a:spcPct val="0"/>
              </a:spcAft>
              <a:buSzTx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9241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4" tIns="45068" rIns="90134" bIns="45068" numCol="1" anchor="t" anchorCtr="0" compatLnSpc="1">
            <a:prstTxWarp prst="textNoShape">
              <a:avLst/>
            </a:prstTxWarp>
          </a:bodyPr>
          <a:lstStyle>
            <a:lvl1pPr algn="r" defTabSz="903288" latinLnBrk="1">
              <a:spcAft>
                <a:spcPct val="0"/>
              </a:spcAft>
              <a:buSzTx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3838"/>
            <a:ext cx="279241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4" tIns="45068" rIns="90134" bIns="45068" numCol="1" anchor="b" anchorCtr="0" compatLnSpc="1">
            <a:prstTxWarp prst="textNoShape">
              <a:avLst/>
            </a:prstTxWarp>
          </a:bodyPr>
          <a:lstStyle>
            <a:lvl1pPr defTabSz="903288" latinLnBrk="1">
              <a:spcAft>
                <a:spcPct val="0"/>
              </a:spcAft>
              <a:buSzTx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9113838"/>
            <a:ext cx="279241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4" tIns="45068" rIns="90134" bIns="45068" numCol="1" anchor="b" anchorCtr="0" compatLnSpc="1">
            <a:prstTxWarp prst="textNoShape">
              <a:avLst/>
            </a:prstTxWarp>
          </a:bodyPr>
          <a:lstStyle>
            <a:lvl1pPr algn="r" defTabSz="903288" latinLnBrk="1">
              <a:spcAft>
                <a:spcPct val="0"/>
              </a:spcAft>
              <a:buSzTx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5BEAB319-8A33-491D-A977-A17B0686117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44" name="Rectangle 107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740275"/>
            <a:ext cx="455295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22" name="Rectangle 50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763588" y="1120775"/>
            <a:ext cx="4902200" cy="339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grpSp>
        <p:nvGrpSpPr>
          <p:cNvPr id="208953" name="Group 1081"/>
          <p:cNvGrpSpPr>
            <a:grpSpLocks/>
          </p:cNvGrpSpPr>
          <p:nvPr/>
        </p:nvGrpSpPr>
        <p:grpSpPr bwMode="auto">
          <a:xfrm>
            <a:off x="2668588" y="8616950"/>
            <a:ext cx="1104900" cy="427038"/>
            <a:chOff x="1681" y="5428"/>
            <a:chExt cx="696" cy="269"/>
          </a:xfrm>
        </p:grpSpPr>
        <p:pic>
          <p:nvPicPr>
            <p:cNvPr id="208954" name="Picture 1082" descr="페이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" y="5428"/>
              <a:ext cx="300" cy="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955" name="Rectangle 1083"/>
            <p:cNvSpPr>
              <a:spLocks noChangeArrowheads="1"/>
            </p:cNvSpPr>
            <p:nvPr/>
          </p:nvSpPr>
          <p:spPr bwMode="auto">
            <a:xfrm>
              <a:off x="1681" y="5462"/>
              <a:ext cx="696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259" tIns="44629" rIns="89259" bIns="44629">
              <a:spAutoFit/>
            </a:bodyPr>
            <a:lstStyle>
              <a:lvl1pPr defTabSz="892175" latinLnBrk="1"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446088" defTabSz="892175" latinLnBrk="1"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892175" defTabSz="892175" latinLnBrk="1"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339850" defTabSz="892175" latinLnBrk="1"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1785938" defTabSz="892175" latinLnBrk="1"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243138" defTabSz="8921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700338" defTabSz="8921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157538" defTabSz="8921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614738" defTabSz="8921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>
                <a:buSzTx/>
              </a:pPr>
              <a:fld id="{543B2DE7-C6AD-437E-AA4A-11E11AFDEA6A}" type="slidenum">
                <a:rPr kumimoji="0" lang="en-US" altLang="ko-KR" sz="1100" b="0">
                  <a:latin typeface="Garamond" panose="02020404030301010803" pitchFamily="18" charset="0"/>
                  <a:ea typeface="휴먼새내기체" pitchFamily="18" charset="-127"/>
                </a:rPr>
                <a:pPr algn="ctr" eaLnBrk="0" latinLnBrk="0" hangingPunct="0">
                  <a:buSzTx/>
                </a:pPr>
                <a:t>‹#›</a:t>
              </a:fld>
              <a:endParaRPr kumimoji="0" lang="en-US" altLang="ko-KR" sz="1100" b="0">
                <a:latin typeface="Garamond" panose="02020404030301010803" pitchFamily="18" charset="0"/>
                <a:ea typeface="휴먼새내기체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marL="182563" indent="-182563" algn="just" rtl="0" fontAlgn="base">
      <a:lnSpc>
        <a:spcPct val="140000"/>
      </a:lnSpc>
      <a:spcBef>
        <a:spcPct val="0"/>
      </a:spcBef>
      <a:spcAft>
        <a:spcPct val="0"/>
      </a:spcAft>
      <a:buClr>
        <a:srgbClr val="426D9C"/>
      </a:buClr>
      <a:buSzPct val="120000"/>
      <a:buFont typeface="Wingdings 2" panose="05020102010507070707" pitchFamily="18" charset="2"/>
      <a:buBlip>
        <a:blip r:embed="rId3"/>
      </a:buBlip>
      <a:defRPr kumimoji="1" sz="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47675" indent="-85725" algn="just" rtl="0" fontAlgn="base">
      <a:lnSpc>
        <a:spcPct val="140000"/>
      </a:lnSpc>
      <a:spcBef>
        <a:spcPct val="0"/>
      </a:spcBef>
      <a:spcAft>
        <a:spcPct val="0"/>
      </a:spcAft>
      <a:buFont typeface="바탕" panose="02030600000101010101" pitchFamily="18" charset="-127"/>
      <a:buChar char="-"/>
      <a:defRPr kumimoji="1" sz="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714375" indent="-87313" algn="just" rtl="0" fontAlgn="base">
      <a:lnSpc>
        <a:spcPct val="140000"/>
      </a:lnSpc>
      <a:spcBef>
        <a:spcPct val="0"/>
      </a:spcBef>
      <a:spcAft>
        <a:spcPct val="0"/>
      </a:spcAft>
      <a:buFont typeface="바탕" panose="02030600000101010101" pitchFamily="18" charset="-127"/>
      <a:buChar char="∙"/>
      <a:defRPr kumimoji="1" sz="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987425" indent="-93663" algn="just" rtl="0" fontAlgn="base">
      <a:lnSpc>
        <a:spcPct val="140000"/>
      </a:lnSpc>
      <a:spcBef>
        <a:spcPct val="0"/>
      </a:spcBef>
      <a:spcAft>
        <a:spcPct val="0"/>
      </a:spcAft>
      <a:buFont typeface="바탕" panose="02030600000101010101" pitchFamily="18" charset="-127"/>
      <a:buChar char=":"/>
      <a:defRPr kumimoji="1" sz="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254125" indent="-87313" algn="just" rtl="0" fontAlgn="base">
      <a:lnSpc>
        <a:spcPct val="140000"/>
      </a:lnSpc>
      <a:spcBef>
        <a:spcPct val="0"/>
      </a:spcBef>
      <a:spcAft>
        <a:spcPct val="0"/>
      </a:spcAft>
      <a:buFont typeface="Wingdings" panose="05000000000000000000" pitchFamily="2" charset="2"/>
      <a:buChar char="§"/>
      <a:defRPr kumimoji="1" sz="9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535" name="Picture 39" descr="챕터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43063"/>
            <a:ext cx="540067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536" name="Text Box 40"/>
          <p:cNvSpPr txBox="1">
            <a:spLocks noChangeArrowheads="1"/>
          </p:cNvSpPr>
          <p:nvPr/>
        </p:nvSpPr>
        <p:spPr bwMode="auto">
          <a:xfrm>
            <a:off x="1346200" y="2244725"/>
            <a:ext cx="4684713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just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JOIN</a:t>
            </a:r>
            <a:r>
              <a:rPr lang="ko-KR" altLang="en-US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SUBQUERY</a:t>
            </a:r>
          </a:p>
        </p:txBody>
      </p:sp>
      <p:sp>
        <p:nvSpPr>
          <p:cNvPr id="490537" name="Text Box 41"/>
          <p:cNvSpPr txBox="1">
            <a:spLocks noChangeArrowheads="1"/>
          </p:cNvSpPr>
          <p:nvPr/>
        </p:nvSpPr>
        <p:spPr bwMode="auto">
          <a:xfrm>
            <a:off x="252413" y="2090738"/>
            <a:ext cx="14097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4800" b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800" b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</a:p>
        </p:txBody>
      </p:sp>
      <p:sp>
        <p:nvSpPr>
          <p:cNvPr id="490531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1439863" y="2957513"/>
            <a:ext cx="2536825" cy="2027237"/>
          </a:xfrm>
          <a:noFill/>
          <a:ln/>
        </p:spPr>
        <p:txBody>
          <a:bodyPr/>
          <a:lstStyle/>
          <a:p>
            <a:pPr marL="304800" indent="-304800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 sz="1100">
                <a:latin typeface="-윤고딕130" pitchFamily="18" charset="-127"/>
                <a:ea typeface="-윤고딕130" pitchFamily="18" charset="-127"/>
              </a:rPr>
              <a:t>7.1  JOIN</a:t>
            </a:r>
          </a:p>
          <a:p>
            <a:pPr marL="304800" indent="-304800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 sz="1100">
                <a:latin typeface="-윤고딕130" pitchFamily="18" charset="-127"/>
                <a:ea typeface="-윤고딕130" pitchFamily="18" charset="-127"/>
              </a:rPr>
              <a:t>7.2  </a:t>
            </a:r>
            <a:r>
              <a:rPr lang="ko-KR" altLang="en-US" sz="1100">
                <a:latin typeface="-윤고딕130" pitchFamily="18" charset="-127"/>
                <a:ea typeface="-윤고딕130" pitchFamily="18" charset="-127"/>
              </a:rPr>
              <a:t>집합연산자</a:t>
            </a:r>
          </a:p>
          <a:p>
            <a:pPr marL="304800" indent="-304800"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 sz="1100">
                <a:latin typeface="-윤고딕130" pitchFamily="18" charset="-127"/>
                <a:ea typeface="-윤고딕130" pitchFamily="18" charset="-127"/>
              </a:rPr>
              <a:t>7.3  SUBQUERY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0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77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Oracle 9i </a:t>
            </a:r>
            <a:r>
              <a:rPr lang="ko-KR" altLang="en-US"/>
              <a:t>이전에는 </a:t>
            </a:r>
            <a:r>
              <a:rPr lang="en-US" altLang="ko-KR"/>
              <a:t>UNION</a:t>
            </a:r>
            <a:r>
              <a:rPr lang="ko-KR" altLang="en-US"/>
              <a:t>을 이용하였으나</a:t>
            </a:r>
            <a:r>
              <a:rPr lang="en-US" altLang="ko-KR"/>
              <a:t>, Oracle 9i </a:t>
            </a:r>
            <a:r>
              <a:rPr lang="ko-KR" altLang="en-US"/>
              <a:t>이후 버전에서는 </a:t>
            </a:r>
            <a:r>
              <a:rPr lang="en-US" altLang="ko-KR"/>
              <a:t>FULL [OUTER] JOIN</a:t>
            </a:r>
            <a:r>
              <a:rPr lang="ko-KR" altLang="en-US"/>
              <a:t>을 이용하면 된다</a:t>
            </a:r>
            <a:r>
              <a:rPr lang="en-US" altLang="ko-KR"/>
              <a:t>.</a:t>
            </a:r>
          </a:p>
          <a:p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: UNION]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SELECT A.</a:t>
            </a:r>
            <a:r>
              <a:rPr lang="ko-KR" altLang="en-US"/>
              <a:t>부서명</a:t>
            </a:r>
            <a:r>
              <a:rPr lang="en-US" altLang="ko-KR"/>
              <a:t>, A.</a:t>
            </a:r>
            <a:r>
              <a:rPr lang="ko-KR" altLang="en-US"/>
              <a:t>부서번호</a:t>
            </a:r>
            <a:r>
              <a:rPr lang="en-US" altLang="ko-KR"/>
              <a:t>, B.</a:t>
            </a:r>
            <a:r>
              <a:rPr lang="ko-KR" altLang="en-US"/>
              <a:t>사원명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A,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WHERE A.</a:t>
            </a:r>
            <a:r>
              <a:rPr lang="ko-KR" altLang="en-US"/>
              <a:t>부서번호 </a:t>
            </a:r>
            <a:r>
              <a:rPr lang="en-US" altLang="ko-KR"/>
              <a:t>= B.</a:t>
            </a:r>
            <a:r>
              <a:rPr lang="ko-KR" altLang="en-US"/>
              <a:t>부서번호</a:t>
            </a:r>
            <a:r>
              <a:rPr lang="en-US" altLang="ko-KR"/>
              <a:t>(+)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 UNION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부서명</a:t>
            </a:r>
            <a:r>
              <a:rPr lang="en-US" altLang="ko-KR"/>
              <a:t>, A.</a:t>
            </a:r>
            <a:r>
              <a:rPr lang="ko-KR" altLang="en-US"/>
              <a:t>부서번호</a:t>
            </a:r>
            <a:r>
              <a:rPr lang="en-US" altLang="ko-KR"/>
              <a:t>, B.</a:t>
            </a:r>
            <a:r>
              <a:rPr lang="ko-KR" altLang="en-US"/>
              <a:t>사원명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A,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WHERE A.</a:t>
            </a:r>
            <a:r>
              <a:rPr lang="ko-KR" altLang="en-US"/>
              <a:t>부서번호</a:t>
            </a:r>
            <a:r>
              <a:rPr lang="en-US" altLang="ko-KR"/>
              <a:t>(+) = B.</a:t>
            </a:r>
            <a:r>
              <a:rPr lang="ko-KR" altLang="en-US"/>
              <a:t>부서번호</a:t>
            </a:r>
          </a:p>
          <a:p>
            <a:endParaRPr lang="en-US" altLang="ko-KR"/>
          </a:p>
        </p:txBody>
      </p:sp>
      <p:grpSp>
        <p:nvGrpSpPr>
          <p:cNvPr id="1437706" name="Group 10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37707" name="Picture 11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7708" name="Text Box 12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912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191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/>
              <a:t>왼쪽</a:t>
            </a:r>
            <a:r>
              <a:rPr lang="en-US" altLang="ko-KR"/>
              <a:t>SQL</a:t>
            </a:r>
            <a:r>
              <a:rPr lang="ko-KR" altLang="en-US"/>
              <a:t>을 참조하면 부서와 사원의 관계가 </a:t>
            </a:r>
            <a:r>
              <a:rPr lang="en-US" altLang="ko-KR"/>
              <a:t>1:N</a:t>
            </a:r>
            <a:r>
              <a:rPr lang="ko-KR" altLang="en-US"/>
              <a:t>이므로 사원이 존재하지 않는 부서가 존재할 수 있다</a:t>
            </a:r>
            <a:r>
              <a:rPr lang="en-US" altLang="ko-KR"/>
              <a:t>. </a:t>
            </a:r>
            <a:r>
              <a:rPr lang="ko-KR" altLang="en-US"/>
              <a:t>그러므로 모든 부서가 출력되어야 할 때</a:t>
            </a:r>
            <a:r>
              <a:rPr lang="en-US" altLang="ko-KR"/>
              <a:t>, OUTER JOIN</a:t>
            </a:r>
            <a:r>
              <a:rPr lang="ko-KR" altLang="en-US"/>
              <a:t>을  반드시 사용해야 한다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OUTER JOIN</a:t>
            </a:r>
            <a:r>
              <a:rPr lang="ko-KR" altLang="en-US"/>
              <a:t>조건이 걸려있는 테이블에 다른 조건절이 들어와도 똑같이 </a:t>
            </a:r>
            <a:r>
              <a:rPr lang="en-US" altLang="ko-KR"/>
              <a:t>OUTER JOIN </a:t>
            </a:r>
            <a:r>
              <a:rPr lang="ko-KR" altLang="en-US"/>
              <a:t>연산자인 </a:t>
            </a:r>
            <a:r>
              <a:rPr lang="en-US" altLang="ko-KR"/>
              <a:t>(+)</a:t>
            </a:r>
            <a:r>
              <a:rPr lang="ko-KR" altLang="en-US"/>
              <a:t>를 해주어야 한다</a:t>
            </a:r>
            <a:r>
              <a:rPr lang="en-US" altLang="ko-KR"/>
              <a:t>.</a:t>
            </a:r>
          </a:p>
          <a:p>
            <a:pPr algn="l"/>
            <a:endParaRPr lang="en-US" altLang="ko-KR"/>
          </a:p>
          <a:p>
            <a:pPr algn="l"/>
            <a:r>
              <a:rPr lang="ko-KR" altLang="en-US"/>
              <a:t>오른쪽 </a:t>
            </a:r>
            <a:r>
              <a:rPr lang="en-US" altLang="ko-KR"/>
              <a:t>SQL</a:t>
            </a:r>
            <a:r>
              <a:rPr lang="ko-KR" altLang="en-US"/>
              <a:t>에는 사원 테이블이 부서테이블을 참조하고 있으므로 부서번호가 존재하지 않는 사원은 존재하지 않는다</a:t>
            </a:r>
            <a:r>
              <a:rPr lang="en-US" altLang="ko-KR"/>
              <a:t>. </a:t>
            </a:r>
            <a:r>
              <a:rPr lang="ko-KR" altLang="en-US"/>
              <a:t>그러므로 모든 사원이 출력되어야 할 때 </a:t>
            </a:r>
            <a:r>
              <a:rPr lang="en-US" altLang="ko-KR"/>
              <a:t>EQUI JOIN</a:t>
            </a:r>
            <a:r>
              <a:rPr lang="ko-KR" altLang="en-US"/>
              <a:t>을 사용해야 한다</a:t>
            </a:r>
            <a:r>
              <a:rPr lang="en-US" altLang="ko-KR"/>
              <a:t>. OUTER JOIN</a:t>
            </a:r>
            <a:r>
              <a:rPr lang="ko-KR" altLang="en-US"/>
              <a:t>을 사용할 경우도 결과는 같지만 성능이 떨어지고</a:t>
            </a:r>
            <a:r>
              <a:rPr lang="en-US" altLang="ko-KR"/>
              <a:t>, </a:t>
            </a:r>
            <a:r>
              <a:rPr lang="ko-KR" altLang="en-US"/>
              <a:t>의미가 달라지므로 사용하지 않는다</a:t>
            </a:r>
            <a:r>
              <a:rPr lang="en-US" altLang="ko-KR"/>
              <a:t>.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</p:txBody>
      </p:sp>
      <p:graphicFrame>
        <p:nvGraphicFramePr>
          <p:cNvPr id="1532057" name="Group 153"/>
          <p:cNvGraphicFramePr>
            <a:graphicFrameLocks noGrp="1"/>
          </p:cNvGraphicFramePr>
          <p:nvPr/>
        </p:nvGraphicFramePr>
        <p:xfrm>
          <a:off x="2005013" y="6607175"/>
          <a:ext cx="2420937" cy="1571625"/>
        </p:xfrm>
        <a:graphic>
          <a:graphicData uri="http://schemas.openxmlformats.org/drawingml/2006/table">
            <a:tbl>
              <a:tblPr/>
              <a:tblGrid>
                <a:gridCol w="1211262">
                  <a:extLst>
                    <a:ext uri="{9D8B030D-6E8A-4147-A177-3AD203B41FA5}">
                      <a16:colId xmlns:a16="http://schemas.microsoft.com/office/drawing/2014/main" val="23063202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459265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부서명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사원명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경영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김민석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4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마케팅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연구소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김수혜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440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IT  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88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영업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862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김동규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550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김효정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890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김민규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18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컨설팅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083469"/>
                  </a:ext>
                </a:extLst>
              </a:tr>
            </a:tbl>
          </a:graphicData>
        </a:graphic>
      </p:graphicFrame>
      <p:grpSp>
        <p:nvGrpSpPr>
          <p:cNvPr id="1532058" name="Group 15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32059" name="Picture 15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2060" name="Text Box 15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16013"/>
            <a:ext cx="4552950" cy="8134350"/>
          </a:xfrm>
        </p:spPr>
        <p:txBody>
          <a:bodyPr/>
          <a:lstStyle/>
          <a:p>
            <a:pPr algn="l"/>
            <a:r>
              <a:rPr lang="en-US" altLang="ko-KR"/>
              <a:t>SELECT A.</a:t>
            </a:r>
            <a:r>
              <a:rPr lang="ko-KR" altLang="en-US"/>
              <a:t>부서명</a:t>
            </a:r>
            <a:r>
              <a:rPr lang="en-US" altLang="ko-KR"/>
              <a:t>, B.</a:t>
            </a:r>
            <a:r>
              <a:rPr lang="ko-KR" altLang="en-US"/>
              <a:t>사원명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ko-KR" altLang="en-US"/>
              <a:t>      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A,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ko-KR"/>
              <a:t>      WHERE A.</a:t>
            </a:r>
            <a:r>
              <a:rPr lang="ko-KR" altLang="en-US"/>
              <a:t>부서번호 </a:t>
            </a:r>
            <a:r>
              <a:rPr lang="en-US" altLang="ko-KR"/>
              <a:t>= B.</a:t>
            </a:r>
            <a:r>
              <a:rPr lang="ko-KR" altLang="en-US"/>
              <a:t>부서번호</a:t>
            </a:r>
            <a:r>
              <a:rPr lang="en-US" altLang="ko-KR"/>
              <a:t>(+) AND B.</a:t>
            </a:r>
            <a:r>
              <a:rPr lang="ko-KR" altLang="en-US"/>
              <a:t>사원명 </a:t>
            </a:r>
            <a:r>
              <a:rPr lang="en-US" altLang="ko-KR"/>
              <a:t>LIKE </a:t>
            </a:r>
            <a:r>
              <a:rPr lang="en-US" altLang="ko-KR">
                <a:latin typeface="Arial" panose="020B0604020202020204" pitchFamily="34" charset="0"/>
              </a:rPr>
              <a:t>‘</a:t>
            </a:r>
            <a:r>
              <a:rPr lang="ko-KR" altLang="en-US"/>
              <a:t>김</a:t>
            </a:r>
            <a:r>
              <a:rPr lang="en-US" altLang="ko-KR"/>
              <a:t>%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   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ko-KR"/>
          </a:p>
          <a:p>
            <a:endParaRPr lang="en-US" altLang="ko-KR"/>
          </a:p>
        </p:txBody>
      </p:sp>
      <p:graphicFrame>
        <p:nvGraphicFramePr>
          <p:cNvPr id="1590325" name="Group 53"/>
          <p:cNvGraphicFramePr>
            <a:graphicFrameLocks noGrp="1"/>
          </p:cNvGraphicFramePr>
          <p:nvPr/>
        </p:nvGraphicFramePr>
        <p:xfrm>
          <a:off x="1336675" y="1789113"/>
          <a:ext cx="2420938" cy="942975"/>
        </p:xfrm>
        <a:graphic>
          <a:graphicData uri="http://schemas.openxmlformats.org/drawingml/2006/table">
            <a:tbl>
              <a:tblPr/>
              <a:tblGrid>
                <a:gridCol w="1211263">
                  <a:extLst>
                    <a:ext uri="{9D8B030D-6E8A-4147-A177-3AD203B41FA5}">
                      <a16:colId xmlns:a16="http://schemas.microsoft.com/office/drawing/2014/main" val="231756119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566378255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부서명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사원명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97555"/>
                  </a:ext>
                </a:extLst>
              </a:tr>
              <a:tr h="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경영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김민석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797948"/>
                  </a:ext>
                </a:extLst>
              </a:tr>
              <a:tr h="96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연구소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김수혜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071576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김동규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381066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김효정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317010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              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김민규</a:t>
                      </a:r>
                    </a:p>
                  </a:txBody>
                  <a:tcPr marL="90000" marR="90000" marT="18000" marB="18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848864"/>
                  </a:ext>
                </a:extLst>
              </a:tr>
            </a:tbl>
          </a:graphicData>
        </a:graphic>
      </p:graphicFrame>
      <p:sp>
        <p:nvSpPr>
          <p:cNvPr id="1590299" name="Text Box 27"/>
          <p:cNvSpPr txBox="1">
            <a:spLocks noChangeArrowheads="1"/>
          </p:cNvSpPr>
          <p:nvPr/>
        </p:nvSpPr>
        <p:spPr bwMode="auto">
          <a:xfrm>
            <a:off x="4624388" y="1227138"/>
            <a:ext cx="858837" cy="401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r>
              <a:rPr lang="en-US" altLang="ko-KR" sz="600" b="0"/>
              <a:t>OUTER JOIN</a:t>
            </a:r>
            <a:r>
              <a:rPr lang="ko-KR" altLang="en-US" sz="600" b="0"/>
              <a:t>이 아닌 </a:t>
            </a:r>
          </a:p>
          <a:p>
            <a:r>
              <a:rPr lang="en-US" altLang="ko-KR" sz="600" b="0"/>
              <a:t>EQUI JOIN </a:t>
            </a:r>
            <a:r>
              <a:rPr lang="ko-KR" altLang="en-US" sz="600" b="0"/>
              <a:t>결과와 동일</a:t>
            </a:r>
          </a:p>
        </p:txBody>
      </p:sp>
      <p:sp>
        <p:nvSpPr>
          <p:cNvPr id="1590300" name="AutoShape 28"/>
          <p:cNvSpPr>
            <a:spLocks noChangeArrowheads="1"/>
          </p:cNvSpPr>
          <p:nvPr/>
        </p:nvSpPr>
        <p:spPr bwMode="auto">
          <a:xfrm>
            <a:off x="4294188" y="1338263"/>
            <a:ext cx="336550" cy="196850"/>
          </a:xfrm>
          <a:prstGeom prst="leftArrow">
            <a:avLst>
              <a:gd name="adj1" fmla="val 50000"/>
              <a:gd name="adj2" fmla="val 42742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grpSp>
        <p:nvGrpSpPr>
          <p:cNvPr id="1590326" name="Group 54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90327" name="Picture 55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0328" name="Text Box 56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60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156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위의 그림에서 해당 사원에 대한 관리자는 다시 같은 테이블의 관리자번호와 연결된다</a:t>
            </a:r>
            <a:r>
              <a:rPr lang="en-US" altLang="ko-KR"/>
              <a:t>. </a:t>
            </a:r>
            <a:r>
              <a:rPr lang="ko-KR" altLang="en-US"/>
              <a:t>예를 들어 사원번호가 </a:t>
            </a:r>
            <a:r>
              <a:rPr lang="en-US" altLang="ko-KR"/>
              <a:t>202</a:t>
            </a:r>
            <a:r>
              <a:rPr lang="ko-KR" altLang="en-US"/>
              <a:t>인 김한수 책임의 관리자번호가 </a:t>
            </a:r>
            <a:r>
              <a:rPr lang="en-US" altLang="ko-KR"/>
              <a:t>201</a:t>
            </a:r>
            <a:r>
              <a:rPr lang="ko-KR" altLang="en-US"/>
              <a:t>인데</a:t>
            </a:r>
            <a:r>
              <a:rPr lang="en-US" altLang="ko-KR"/>
              <a:t>, 201</a:t>
            </a:r>
            <a:r>
              <a:rPr lang="ko-KR" altLang="en-US"/>
              <a:t>은 다시 사원번호와 연결되어 그 이름이 관리자명이 되는 것이다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사원번호가 </a:t>
            </a:r>
            <a:r>
              <a:rPr lang="en-US" altLang="ko-KR"/>
              <a:t>202</a:t>
            </a:r>
            <a:r>
              <a:rPr lang="ko-KR" altLang="en-US"/>
              <a:t>인 김한수 책임은 사원번호가 </a:t>
            </a:r>
            <a:r>
              <a:rPr lang="en-US" altLang="ko-KR"/>
              <a:t>201</a:t>
            </a:r>
            <a:r>
              <a:rPr lang="ko-KR" altLang="en-US"/>
              <a:t>인 진갑용 수석보를 관리자로 임명되어 있는 것이다</a:t>
            </a:r>
            <a:r>
              <a:rPr lang="en-US" altLang="ko-KR"/>
              <a:t>. </a:t>
            </a: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각 관리자에 대한 관리자명을 알기 위해서는 같은 테이블을 </a:t>
            </a:r>
            <a:r>
              <a:rPr lang="en-US" altLang="ko-KR"/>
              <a:t>JOIN</a:t>
            </a:r>
            <a:r>
              <a:rPr lang="ko-KR" altLang="en-US"/>
              <a:t>해야만 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SELF JOIN</a:t>
            </a:r>
            <a:r>
              <a:rPr lang="ko-KR" altLang="en-US"/>
              <a:t>은 한 테이블을 마치 두 개 이상의 테이블처럼 사용한다</a:t>
            </a:r>
            <a:r>
              <a:rPr lang="en-US" altLang="ko-KR"/>
              <a:t>.</a:t>
            </a:r>
            <a:r>
              <a:rPr lang="ko-KR" altLang="en-US"/>
              <a:t>한 테이블을 </a:t>
            </a:r>
            <a:r>
              <a:rPr lang="en-US" altLang="ko-KR"/>
              <a:t>FROM</a:t>
            </a:r>
            <a:r>
              <a:rPr lang="ko-KR" altLang="en-US"/>
              <a:t>절에 두 번 이상 명시하되</a:t>
            </a:r>
            <a:r>
              <a:rPr lang="en-US" altLang="ko-KR"/>
              <a:t>, </a:t>
            </a:r>
            <a:r>
              <a:rPr lang="ko-KR" altLang="en-US"/>
              <a:t>각각의 테이블을 두 개 이상으로 구분하여 사용하려면 테이블 </a:t>
            </a:r>
            <a:r>
              <a:rPr lang="en-US" altLang="ko-KR"/>
              <a:t>Alias</a:t>
            </a:r>
            <a:r>
              <a:rPr lang="ko-KR" altLang="en-US"/>
              <a:t>를 사용해야 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r>
              <a:rPr lang="en-US" altLang="ko-KR"/>
              <a:t>[ANSI SQL </a:t>
            </a:r>
            <a:r>
              <a:rPr lang="ko-KR" altLang="en-US"/>
              <a:t>예제  </a:t>
            </a:r>
            <a:r>
              <a:rPr lang="en-US" altLang="ko-KR"/>
              <a:t>: ON JOIN]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사원명</a:t>
            </a:r>
            <a:r>
              <a:rPr lang="en-US" altLang="ko-KR"/>
              <a:t>, A.</a:t>
            </a:r>
            <a:r>
              <a:rPr lang="ko-KR" altLang="en-US"/>
              <a:t>직책</a:t>
            </a:r>
            <a:r>
              <a:rPr lang="en-US" altLang="ko-KR"/>
              <a:t>, A.</a:t>
            </a:r>
            <a:r>
              <a:rPr lang="ko-KR" altLang="en-US"/>
              <a:t>관리자번호</a:t>
            </a:r>
            <a:r>
              <a:rPr lang="en-US" altLang="ko-KR"/>
              <a:t>, B.</a:t>
            </a:r>
            <a:r>
              <a:rPr lang="ko-KR" altLang="en-US"/>
              <a:t>사원명 관리자명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사원 </a:t>
            </a:r>
            <a:r>
              <a:rPr lang="en-US" altLang="ko-KR"/>
              <a:t>A JOIN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              ON A.</a:t>
            </a:r>
            <a:r>
              <a:rPr lang="ko-KR" altLang="en-US"/>
              <a:t>관리자번호 </a:t>
            </a:r>
            <a:r>
              <a:rPr lang="en-US" altLang="ko-KR"/>
              <a:t>= B.</a:t>
            </a:r>
            <a:r>
              <a:rPr lang="ko-KR" altLang="en-US"/>
              <a:t>사원번호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endParaRPr lang="ko-KR" altLang="en-US"/>
          </a:p>
          <a:p>
            <a:pPr>
              <a:lnSpc>
                <a:spcPct val="120000"/>
              </a:lnSpc>
            </a:pPr>
            <a:r>
              <a:rPr lang="ko-KR" altLang="en-US"/>
              <a:t>현재 마해영 사장은 관리자번호 값이 </a:t>
            </a:r>
            <a:r>
              <a:rPr lang="en-US" altLang="ko-KR"/>
              <a:t>NULL</a:t>
            </a:r>
            <a:r>
              <a:rPr lang="ko-KR" altLang="en-US"/>
              <a:t>이므로 결과에서 자동적으로 제외되었습니다</a:t>
            </a:r>
            <a:r>
              <a:rPr lang="en-US" altLang="ko-KR"/>
              <a:t>. </a:t>
            </a:r>
            <a:r>
              <a:rPr lang="ko-KR" altLang="en-US"/>
              <a:t>하지만 관리자가 없는 사원에 대해서도 출력하고자 한다면 앞에서 배웠던 </a:t>
            </a:r>
            <a:r>
              <a:rPr lang="en-US" altLang="ko-KR"/>
              <a:t>OUTER JOIN</a:t>
            </a:r>
            <a:r>
              <a:rPr lang="ko-KR" altLang="en-US"/>
              <a:t>을 사용하여 두번째 테이블 </a:t>
            </a:r>
            <a:r>
              <a:rPr lang="en-US" altLang="ko-KR"/>
              <a:t>ALIAS</a:t>
            </a:r>
            <a:r>
              <a:rPr lang="ko-KR" altLang="en-US"/>
              <a:t>명에 </a:t>
            </a:r>
            <a:r>
              <a:rPr lang="en-US" altLang="ko-KR"/>
              <a:t>'(+)' </a:t>
            </a:r>
            <a:r>
              <a:rPr lang="ko-KR" altLang="en-US"/>
              <a:t>연산자를 사용하여 다음과 같이 적용하면 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         SELECT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직책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관리자번호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사원명 관리자명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          WHERE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관리자번호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사원번호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(+)  </a:t>
            </a:r>
            <a:endParaRPr lang="en-US" altLang="ko-KR"/>
          </a:p>
        </p:txBody>
      </p:sp>
      <p:grpSp>
        <p:nvGrpSpPr>
          <p:cNvPr id="1431562" name="Group 10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31563" name="Picture 11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1564" name="Text Box 12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30" name="Rectangle 10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예를 들어</a:t>
            </a:r>
            <a:r>
              <a:rPr lang="en-US" altLang="ko-KR"/>
              <a:t>, A</a:t>
            </a:r>
            <a:r>
              <a:rPr lang="ko-KR" altLang="en-US"/>
              <a:t>테이블에서 얻을 수 있는 </a:t>
            </a:r>
            <a:r>
              <a:rPr lang="en-US" altLang="ko-KR"/>
              <a:t>ROW</a:t>
            </a:r>
            <a:r>
              <a:rPr lang="ko-KR" altLang="en-US"/>
              <a:t>수가 </a:t>
            </a:r>
            <a:r>
              <a:rPr lang="en-US" altLang="ko-KR"/>
              <a:t>n</a:t>
            </a:r>
            <a:r>
              <a:rPr lang="ko-KR" altLang="en-US"/>
              <a:t>개</a:t>
            </a:r>
            <a:r>
              <a:rPr lang="en-US" altLang="ko-KR"/>
              <a:t>, B</a:t>
            </a:r>
            <a:r>
              <a:rPr lang="ko-KR" altLang="en-US"/>
              <a:t>테이블에서 얻을 수 있는 로우 수가 </a:t>
            </a:r>
            <a:r>
              <a:rPr lang="en-US" altLang="ko-KR"/>
              <a:t>m</a:t>
            </a:r>
            <a:r>
              <a:rPr lang="ko-KR" altLang="en-US"/>
              <a:t>개일 때</a:t>
            </a:r>
            <a:r>
              <a:rPr lang="en-US" altLang="ko-KR"/>
              <a:t>, </a:t>
            </a:r>
            <a:r>
              <a:rPr lang="ko-KR" altLang="en-US"/>
              <a:t>이 두 테이블을 </a:t>
            </a:r>
            <a:r>
              <a:rPr lang="en-US" altLang="ko-KR"/>
              <a:t>JOIN</a:t>
            </a:r>
            <a:r>
              <a:rPr lang="ko-KR" altLang="en-US"/>
              <a:t>의 조건없이 </a:t>
            </a:r>
            <a:r>
              <a:rPr lang="en-US" altLang="ko-KR"/>
              <a:t>FROM</a:t>
            </a:r>
            <a:r>
              <a:rPr lang="ko-KR" altLang="en-US"/>
              <a:t>절에 기술이 될 경우</a:t>
            </a:r>
            <a:r>
              <a:rPr lang="en-US" altLang="ko-KR"/>
              <a:t>, </a:t>
            </a:r>
            <a:r>
              <a:rPr lang="ko-KR" altLang="en-US"/>
              <a:t>데이터는 </a:t>
            </a:r>
            <a:r>
              <a:rPr lang="en-US" altLang="ko-KR"/>
              <a:t>m × n</a:t>
            </a:r>
            <a:r>
              <a:rPr lang="ko-KR" altLang="en-US"/>
              <a:t>개의 데이터를 리턴한다</a:t>
            </a:r>
            <a:r>
              <a:rPr lang="en-US" altLang="ko-KR"/>
              <a:t>.</a:t>
            </a:r>
          </a:p>
          <a:p>
            <a:r>
              <a:rPr lang="en-US" altLang="ko-KR"/>
              <a:t>Cartesian Product</a:t>
            </a:r>
            <a:r>
              <a:rPr lang="ko-KR" altLang="en-US"/>
              <a:t>가 발생하게 되면 조회되는 데이터의 개수가 기하급수적으로 증가하게 되어 원하는 데이터를 얻을 수 없는 것은 물론 데이터베이스나 네트워크에 부담을 주게 되는 결과를 초래하므로 주의해야 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의도적으로 데이터를 복제하기 위해 </a:t>
            </a:r>
            <a:r>
              <a:rPr lang="en-US" altLang="ko-KR"/>
              <a:t>Cartesian Product</a:t>
            </a:r>
            <a:r>
              <a:rPr lang="ko-KR" altLang="en-US"/>
              <a:t>를 사용한 것이 아니라면 </a:t>
            </a:r>
            <a:r>
              <a:rPr lang="en-US" altLang="ko-KR"/>
              <a:t>Cross Join</a:t>
            </a:r>
            <a:r>
              <a:rPr lang="ko-KR" altLang="en-US"/>
              <a:t>은 사용하지 않는 것이 바람직하다</a:t>
            </a:r>
            <a:r>
              <a:rPr lang="en-US" altLang="ko-KR"/>
              <a:t>.    </a:t>
            </a:r>
          </a:p>
          <a:p>
            <a:endParaRPr lang="en-US" altLang="ko-KR"/>
          </a:p>
          <a:p>
            <a:r>
              <a:rPr lang="en-US" altLang="ko-KR"/>
              <a:t>[ANSI SQL </a:t>
            </a:r>
            <a:r>
              <a:rPr lang="ko-KR" altLang="en-US"/>
              <a:t>예제</a:t>
            </a:r>
            <a:r>
              <a:rPr lang="en-US" altLang="ko-KR"/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   SELECT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A CROSS JOIN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B;</a:t>
            </a:r>
          </a:p>
          <a:p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387533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387534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7535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600516" name="Group 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600517" name="Picture 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0518" name="Text Box 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32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90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NESTED LOOP JOIN(</a:t>
            </a:r>
            <a:r>
              <a:rPr lang="ko-KR" altLang="en-US"/>
              <a:t>예제</a:t>
            </a:r>
            <a:r>
              <a:rPr lang="en-US" altLang="ko-KR"/>
              <a:t>) </a:t>
            </a:r>
            <a:r>
              <a:rPr lang="ko-KR" altLang="en-US"/>
              <a:t>절차</a:t>
            </a:r>
          </a:p>
          <a:p>
            <a:pPr marL="533400" lvl="1" indent="-171450">
              <a:buFont typeface="바탕" panose="02030600000101010101" pitchFamily="18" charset="-127"/>
              <a:buAutoNum type="arabicPeriod"/>
            </a:pPr>
            <a:r>
              <a:rPr lang="ko-KR" altLang="en-US"/>
              <a:t>부서 테이블에서 </a:t>
            </a:r>
            <a:r>
              <a:rPr lang="en-US" altLang="ko-KR"/>
              <a:t>B.</a:t>
            </a:r>
            <a:r>
              <a:rPr lang="ko-KR" altLang="en-US"/>
              <a:t>부서구분 </a:t>
            </a:r>
            <a:r>
              <a:rPr lang="en-US" altLang="ko-KR"/>
              <a:t>= ‘</a:t>
            </a:r>
            <a:r>
              <a:rPr lang="ko-KR" altLang="en-US"/>
              <a:t>본부부서’ 조건을 만족하는 첫번째 </a:t>
            </a:r>
            <a:r>
              <a:rPr lang="en-US" altLang="ko-KR"/>
              <a:t>ROW</a:t>
            </a:r>
            <a:r>
              <a:rPr lang="ko-KR" altLang="en-US"/>
              <a:t>를 검색한다</a:t>
            </a:r>
            <a:r>
              <a:rPr lang="en-US" altLang="ko-KR"/>
              <a:t>. </a:t>
            </a:r>
            <a:r>
              <a:rPr lang="ko-KR" altLang="en-US"/>
              <a:t>본 예제에서는 </a:t>
            </a:r>
            <a:r>
              <a:rPr lang="en-US" altLang="ko-KR"/>
              <a:t>INDEX RANGE SCAN</a:t>
            </a:r>
            <a:r>
              <a:rPr lang="ko-KR" altLang="en-US"/>
              <a:t>을 하게 됩니다</a:t>
            </a:r>
            <a:r>
              <a:rPr lang="en-US" altLang="ko-KR"/>
              <a:t>. </a:t>
            </a:r>
            <a:r>
              <a:rPr lang="ko-KR" altLang="en-US"/>
              <a:t>만약 인덱스가 없는 컬럼인 경우는 </a:t>
            </a:r>
            <a:r>
              <a:rPr lang="en-US" altLang="ko-KR"/>
              <a:t>FULL TABLE SCAN</a:t>
            </a:r>
            <a:r>
              <a:rPr lang="ko-KR" altLang="en-US"/>
              <a:t>이 일어나게 됩니다</a:t>
            </a:r>
            <a:r>
              <a:rPr lang="en-US" altLang="ko-KR"/>
              <a:t>.</a:t>
            </a:r>
          </a:p>
          <a:p>
            <a:pPr marL="533400" lvl="1" indent="-171450">
              <a:buFont typeface="바탕" panose="02030600000101010101" pitchFamily="18" charset="-127"/>
              <a:buNone/>
            </a:pPr>
            <a:r>
              <a:rPr lang="en-US" altLang="ko-KR"/>
              <a:t>2. </a:t>
            </a:r>
            <a:r>
              <a:rPr lang="ko-KR" altLang="en-US"/>
              <a:t>부서구분 컬럼의 인덱스에서 검색된 </a:t>
            </a:r>
            <a:r>
              <a:rPr lang="en-US" altLang="ko-KR"/>
              <a:t>ROWID</a:t>
            </a:r>
            <a:r>
              <a:rPr lang="ko-KR" altLang="en-US"/>
              <a:t>를 이용하여 부서 </a:t>
            </a:r>
            <a:r>
              <a:rPr lang="en-US" altLang="ko-KR"/>
              <a:t>TABLE</a:t>
            </a:r>
            <a:r>
              <a:rPr lang="ko-KR" altLang="en-US"/>
              <a:t>을 랜덤 액세스합니다</a:t>
            </a:r>
            <a:r>
              <a:rPr lang="en-US" altLang="ko-KR"/>
              <a:t>. </a:t>
            </a:r>
            <a:r>
              <a:rPr lang="ko-KR" altLang="en-US"/>
              <a:t>이 때 읽혀진 부서 </a:t>
            </a:r>
            <a:r>
              <a:rPr lang="en-US" altLang="ko-KR"/>
              <a:t>TABLE</a:t>
            </a:r>
            <a:r>
              <a:rPr lang="ko-KR" altLang="en-US"/>
              <a:t>의 부서번호 값은 </a:t>
            </a:r>
            <a:r>
              <a:rPr lang="en-US" altLang="ko-KR"/>
              <a:t>JOIN</a:t>
            </a:r>
            <a:r>
              <a:rPr lang="ko-KR" altLang="en-US"/>
              <a:t>될 때 상수값이 됩니다</a:t>
            </a:r>
            <a:r>
              <a:rPr lang="en-US" altLang="ko-KR"/>
              <a:t>.</a:t>
            </a:r>
          </a:p>
          <a:p>
            <a:pPr marL="533400" lvl="1" indent="-171450">
              <a:buFont typeface="바탕" panose="02030600000101010101" pitchFamily="18" charset="-127"/>
              <a:buNone/>
            </a:pPr>
            <a:r>
              <a:rPr lang="en-US" altLang="ko-KR"/>
              <a:t>3. </a:t>
            </a:r>
            <a:r>
              <a:rPr lang="ko-KR" altLang="en-US"/>
              <a:t>조회된 부서 </a:t>
            </a:r>
            <a:r>
              <a:rPr lang="en-US" altLang="ko-KR"/>
              <a:t>TABLE</a:t>
            </a:r>
            <a:r>
              <a:rPr lang="ko-KR" altLang="en-US"/>
              <a:t>의 부서번호 값을 사원 </a:t>
            </a:r>
            <a:r>
              <a:rPr lang="en-US" altLang="ko-KR"/>
              <a:t>TABLE</a:t>
            </a:r>
            <a:r>
              <a:rPr lang="ko-KR" altLang="en-US"/>
              <a:t>의 부서번호 컬럼의 인덱스에서 검색하여 값이 일치되는 </a:t>
            </a:r>
            <a:r>
              <a:rPr lang="en-US" altLang="ko-KR"/>
              <a:t>ROW</a:t>
            </a:r>
            <a:r>
              <a:rPr lang="ko-KR" altLang="en-US"/>
              <a:t>값을 찾습니다</a:t>
            </a:r>
            <a:r>
              <a:rPr lang="en-US" altLang="ko-KR"/>
              <a:t>.</a:t>
            </a:r>
          </a:p>
          <a:p>
            <a:pPr marL="533400" lvl="1" indent="-171450">
              <a:buFont typeface="바탕" panose="02030600000101010101" pitchFamily="18" charset="-127"/>
              <a:buNone/>
            </a:pPr>
            <a:r>
              <a:rPr lang="en-US" altLang="ko-KR"/>
              <a:t>    </a:t>
            </a:r>
            <a:r>
              <a:rPr lang="ko-KR" altLang="en-US"/>
              <a:t>이 부분이 연결고리가 되는 부분으로 사원 테이블에 인덱스가 없다면 </a:t>
            </a:r>
            <a:r>
              <a:rPr lang="en-US" altLang="ko-KR"/>
              <a:t>FULL TABLE SCAN</a:t>
            </a:r>
            <a:r>
              <a:rPr lang="ko-KR" altLang="en-US"/>
              <a:t>이 발생이 되어 전체적인 실행속도에 엄청난 악영향을 끼칠 수도 있습니다</a:t>
            </a:r>
            <a:r>
              <a:rPr lang="en-US" altLang="ko-KR"/>
              <a:t>.</a:t>
            </a:r>
          </a:p>
          <a:p>
            <a:pPr marL="533400" lvl="1" indent="-171450">
              <a:buFont typeface="바탕" panose="02030600000101010101" pitchFamily="18" charset="-127"/>
              <a:buNone/>
            </a:pPr>
            <a:r>
              <a:rPr lang="en-US" altLang="ko-KR"/>
              <a:t>4. </a:t>
            </a:r>
            <a:r>
              <a:rPr lang="ko-KR" altLang="en-US"/>
              <a:t>사원 </a:t>
            </a:r>
            <a:r>
              <a:rPr lang="en-US" altLang="ko-KR"/>
              <a:t>TABLE</a:t>
            </a:r>
            <a:r>
              <a:rPr lang="ko-KR" altLang="en-US"/>
              <a:t>의 부서번호 컬럼 의인덱스에서 검색된 </a:t>
            </a:r>
            <a:r>
              <a:rPr lang="en-US" altLang="ko-KR"/>
              <a:t>ROWID</a:t>
            </a:r>
            <a:r>
              <a:rPr lang="ko-KR" altLang="en-US"/>
              <a:t>로 사원 </a:t>
            </a:r>
            <a:r>
              <a:rPr lang="en-US" altLang="ko-KR"/>
              <a:t>TABLE</a:t>
            </a:r>
            <a:r>
              <a:rPr lang="ko-KR" altLang="en-US"/>
              <a:t>의 </a:t>
            </a:r>
            <a:r>
              <a:rPr lang="en-US" altLang="ko-KR"/>
              <a:t>ROW</a:t>
            </a:r>
            <a:r>
              <a:rPr lang="ko-KR" altLang="en-US"/>
              <a:t>를 랜덤액세스 합니다</a:t>
            </a:r>
            <a:r>
              <a:rPr lang="en-US" altLang="ko-KR"/>
              <a:t>.</a:t>
            </a:r>
          </a:p>
          <a:p>
            <a:pPr marL="533400" lvl="1" indent="-171450">
              <a:buFont typeface="바탕" panose="02030600000101010101" pitchFamily="18" charset="-127"/>
              <a:buNone/>
            </a:pPr>
            <a:r>
              <a:rPr lang="en-US" altLang="ko-KR"/>
              <a:t>5. </a:t>
            </a:r>
            <a:r>
              <a:rPr lang="ko-KR" altLang="en-US"/>
              <a:t>이렇게 조회된 사원 </a:t>
            </a:r>
            <a:r>
              <a:rPr lang="en-US" altLang="ko-KR"/>
              <a:t>TABLE</a:t>
            </a:r>
            <a:r>
              <a:rPr lang="ko-KR" altLang="en-US"/>
              <a:t>의 </a:t>
            </a:r>
            <a:r>
              <a:rPr lang="en-US" altLang="ko-KR"/>
              <a:t>ROW </a:t>
            </a:r>
            <a:r>
              <a:rPr lang="ko-KR" altLang="en-US"/>
              <a:t>값 중 </a:t>
            </a:r>
            <a:r>
              <a:rPr lang="en-US" altLang="ko-KR"/>
              <a:t>WHERE</a:t>
            </a:r>
            <a:r>
              <a:rPr lang="ko-KR" altLang="en-US"/>
              <a:t>절의 조건 </a:t>
            </a:r>
            <a:r>
              <a:rPr lang="en-US" altLang="ko-KR"/>
              <a:t>(A.</a:t>
            </a:r>
            <a:r>
              <a:rPr lang="ko-KR" altLang="en-US"/>
              <a:t>퇴직여부 </a:t>
            </a:r>
            <a:r>
              <a:rPr lang="en-US" altLang="ko-KR"/>
              <a:t>= ‘N’)</a:t>
            </a:r>
            <a:r>
              <a:rPr lang="ko-KR" altLang="en-US"/>
              <a:t>을 만족하는 결과 들만을 찾아냅니다</a:t>
            </a:r>
            <a:r>
              <a:rPr lang="en-US" altLang="ko-KR"/>
              <a:t>.  </a:t>
            </a:r>
            <a:r>
              <a:rPr lang="ko-KR" altLang="en-US"/>
              <a:t>이렇게 검색된 </a:t>
            </a:r>
            <a:r>
              <a:rPr lang="en-US" altLang="ko-KR"/>
              <a:t>JOIN </a:t>
            </a:r>
            <a:r>
              <a:rPr lang="ko-KR" altLang="en-US"/>
              <a:t>결과들이 운반 단위가 되면 결과를 출력하게 됩니다</a:t>
            </a:r>
            <a:r>
              <a:rPr lang="en-US" altLang="ko-KR"/>
              <a:t>.</a:t>
            </a:r>
          </a:p>
          <a:p>
            <a:pPr marL="798513" lvl="2" indent="-171450">
              <a:buFont typeface="바탕" panose="02030600000101010101" pitchFamily="18" charset="-127"/>
              <a:buNone/>
            </a:pPr>
            <a:r>
              <a:rPr lang="en-US" altLang="ko-KR"/>
              <a:t>☞ </a:t>
            </a:r>
            <a:r>
              <a:rPr lang="ko-KR" altLang="en-US" b="1"/>
              <a:t>운반단위</a:t>
            </a:r>
            <a:r>
              <a:rPr lang="ko-KR" altLang="en-US"/>
              <a:t>가 적을수록 빨리 채워져 빠른 응답을 받을 수는 있으나 그만큼 </a:t>
            </a:r>
            <a:r>
              <a:rPr lang="en-US" altLang="ko-KR"/>
              <a:t>FETCH </a:t>
            </a:r>
            <a:r>
              <a:rPr lang="ko-KR" altLang="en-US"/>
              <a:t>횟수가 늘어나므로 속도에 영향을 미치게 된다</a:t>
            </a:r>
            <a:r>
              <a:rPr lang="en-US" altLang="ko-KR"/>
              <a:t>. </a:t>
            </a:r>
            <a:r>
              <a:rPr lang="ko-KR" altLang="en-US"/>
              <a:t>운반단위에 대한 기본값은 </a:t>
            </a:r>
            <a:r>
              <a:rPr lang="en-US" altLang="ko-KR"/>
              <a:t>SET ARRAYSIZE</a:t>
            </a:r>
            <a:r>
              <a:rPr lang="ko-KR" altLang="en-US"/>
              <a:t>로 지정하며 기본값은 </a:t>
            </a:r>
            <a:r>
              <a:rPr lang="en-US" altLang="ko-KR"/>
              <a:t>15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</p:txBody>
      </p:sp>
      <p:grpSp>
        <p:nvGrpSpPr>
          <p:cNvPr id="1409034" name="Group 10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09035" name="Picture 11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9036" name="Text Box 12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16013"/>
            <a:ext cx="4552950" cy="8134350"/>
          </a:xfrm>
        </p:spPr>
        <p:txBody>
          <a:bodyPr/>
          <a:lstStyle/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6. </a:t>
            </a:r>
            <a:r>
              <a:rPr lang="ko-KR" altLang="en-US"/>
              <a:t>조건에 일치하는 </a:t>
            </a:r>
            <a:r>
              <a:rPr lang="en-US" altLang="ko-KR"/>
              <a:t>ROW</a:t>
            </a:r>
            <a:r>
              <a:rPr lang="ko-KR" altLang="en-US"/>
              <a:t>를 검색을 위하여 위에서 실행된 </a:t>
            </a:r>
            <a:r>
              <a:rPr lang="en-US" altLang="ko-KR"/>
              <a:t>2~5</a:t>
            </a:r>
            <a:r>
              <a:rPr lang="ko-KR" altLang="en-US"/>
              <a:t>의 절차를 반복합니다</a:t>
            </a:r>
            <a:r>
              <a:rPr lang="en-US" altLang="ko-KR"/>
              <a:t>. .</a:t>
            </a:r>
            <a:r>
              <a:rPr lang="ko-KR" altLang="en-US"/>
              <a:t>더 이상 조건에 일치하지 않는 값을 없을 때 종료하게 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힌트사용 예제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SELECT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/*+ ORDERED USE_NL( A ) */  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            </a:t>
            </a:r>
            <a:r>
              <a:rPr lang="en-US" altLang="ko-KR"/>
              <a:t>A.</a:t>
            </a:r>
            <a:r>
              <a:rPr lang="ko-KR" altLang="en-US"/>
              <a:t>사원명</a:t>
            </a:r>
            <a:r>
              <a:rPr lang="en-US" altLang="ko-KR"/>
              <a:t>, B.</a:t>
            </a:r>
            <a:r>
              <a:rPr lang="ko-KR" altLang="en-US"/>
              <a:t>부서명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ko-KR" altLang="en-US"/>
              <a:t>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B, </a:t>
            </a:r>
            <a:r>
              <a:rPr lang="ko-KR" altLang="en-US"/>
              <a:t>사원 </a:t>
            </a:r>
            <a:r>
              <a:rPr lang="en-US" altLang="ko-KR"/>
              <a:t>A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 WHERE A.</a:t>
            </a:r>
            <a:r>
              <a:rPr lang="ko-KR" altLang="en-US"/>
              <a:t>부서번호 </a:t>
            </a:r>
            <a:r>
              <a:rPr lang="en-US" altLang="ko-KR"/>
              <a:t>= B.</a:t>
            </a:r>
            <a:r>
              <a:rPr lang="ko-KR" altLang="en-US"/>
              <a:t>부서번호 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ko-KR" altLang="en-US"/>
              <a:t>   </a:t>
            </a:r>
            <a:r>
              <a:rPr lang="en-US" altLang="ko-KR"/>
              <a:t>AND A.</a:t>
            </a:r>
            <a:r>
              <a:rPr lang="ko-KR" altLang="en-US"/>
              <a:t>퇴직여부 </a:t>
            </a:r>
            <a:r>
              <a:rPr lang="en-US" altLang="ko-KR"/>
              <a:t>= ‘N’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   AND B.</a:t>
            </a:r>
            <a:r>
              <a:rPr lang="ko-KR" altLang="en-US"/>
              <a:t>부서구분 </a:t>
            </a:r>
            <a:r>
              <a:rPr lang="en-US" altLang="ko-KR"/>
              <a:t>= ‘</a:t>
            </a:r>
            <a:r>
              <a:rPr lang="ko-KR" altLang="en-US"/>
              <a:t>본부부서’</a:t>
            </a:r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>
              <a:buFont typeface="바탕" panose="02030600000101010101" pitchFamily="18" charset="-127"/>
              <a:buNone/>
            </a:pPr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/>
              <a:t>/* ORDERED */ </a:t>
            </a:r>
            <a:r>
              <a:rPr lang="ko-KR" altLang="en-US"/>
              <a:t>힌트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ko-KR" altLang="en-US"/>
              <a:t>    </a:t>
            </a:r>
            <a:r>
              <a:rPr lang="en-US" altLang="ko-KR"/>
              <a:t>FROM </a:t>
            </a:r>
            <a:r>
              <a:rPr lang="ko-KR" altLang="en-US"/>
              <a:t>절에 기술된 테이블 순서대로 </a:t>
            </a:r>
            <a:r>
              <a:rPr lang="en-US" altLang="ko-KR"/>
              <a:t>JOIN</a:t>
            </a:r>
            <a:r>
              <a:rPr lang="ko-KR" altLang="en-US"/>
              <a:t>이 일어나도록 유도한다</a:t>
            </a:r>
            <a:r>
              <a:rPr lang="en-US" altLang="ko-KR"/>
              <a:t>. </a:t>
            </a:r>
            <a:r>
              <a:rPr lang="ko-KR" altLang="en-US"/>
              <a:t>의도적으로 </a:t>
            </a:r>
            <a:r>
              <a:rPr lang="en-US" altLang="ko-KR"/>
              <a:t>DRIVING TABLE</a:t>
            </a:r>
            <a:r>
              <a:rPr lang="ko-KR" altLang="en-US"/>
              <a:t>을 구성하여 </a:t>
            </a:r>
            <a:r>
              <a:rPr lang="en-US" altLang="ko-KR"/>
              <a:t>JOIN </a:t>
            </a:r>
            <a:r>
              <a:rPr lang="ko-KR" altLang="en-US"/>
              <a:t>순서를 기술하기 위해서 사용하는 것이 좋다</a:t>
            </a:r>
            <a:r>
              <a:rPr lang="en-US" altLang="ko-KR"/>
              <a:t>. </a:t>
            </a:r>
            <a:r>
              <a:rPr lang="ko-KR" altLang="en-US"/>
              <a:t>위의 예제에서는 부서</a:t>
            </a:r>
            <a:r>
              <a:rPr lang="en-US" altLang="ko-KR"/>
              <a:t>, </a:t>
            </a:r>
            <a:r>
              <a:rPr lang="ko-KR" altLang="en-US"/>
              <a:t>사원 테이블 순으로 </a:t>
            </a:r>
            <a:r>
              <a:rPr lang="en-US" altLang="ko-KR"/>
              <a:t>JOIN</a:t>
            </a:r>
            <a:r>
              <a:rPr lang="ko-KR" altLang="en-US"/>
              <a:t>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/*+ USE_NL */ </a:t>
            </a:r>
            <a:r>
              <a:rPr lang="ko-KR" altLang="en-US"/>
              <a:t>힌트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ko-KR" altLang="en-US"/>
              <a:t>   </a:t>
            </a:r>
            <a:r>
              <a:rPr lang="en-US" altLang="ko-KR"/>
              <a:t>NESTED LOOP JOIN </a:t>
            </a:r>
            <a:r>
              <a:rPr lang="ko-KR" altLang="en-US"/>
              <a:t>형을 수행하는 뜻으로</a:t>
            </a:r>
            <a:r>
              <a:rPr lang="en-US" altLang="ko-KR"/>
              <a:t>, ( )</a:t>
            </a:r>
            <a:r>
              <a:rPr lang="ko-KR" altLang="en-US"/>
              <a:t>의 내용은 </a:t>
            </a:r>
            <a:r>
              <a:rPr lang="en-US" altLang="ko-KR"/>
              <a:t>DRIVEN TABLE</a:t>
            </a:r>
            <a:r>
              <a:rPr lang="ko-KR" altLang="en-US"/>
              <a:t>을 작성하면 되고</a:t>
            </a:r>
            <a:r>
              <a:rPr lang="en-US" altLang="ko-KR"/>
              <a:t>, ORDERED </a:t>
            </a:r>
            <a:r>
              <a:rPr lang="ko-KR" altLang="en-US"/>
              <a:t>힌트와 같이 사용하면 유용하다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92324" name="Group 4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92325" name="Picture 5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2326" name="Text Box 6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805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실행계획 절차</a:t>
            </a:r>
          </a:p>
          <a:p>
            <a:pPr lvl="1" algn="l">
              <a:buFont typeface="바탕" panose="02030600000101010101" pitchFamily="18" charset="-127"/>
              <a:buNone/>
            </a:pPr>
            <a:r>
              <a:rPr lang="en-US" altLang="ko-KR"/>
              <a:t>1. B.</a:t>
            </a:r>
            <a:r>
              <a:rPr lang="ko-KR" altLang="en-US"/>
              <a:t>부서구분 </a:t>
            </a:r>
            <a:r>
              <a:rPr lang="en-US" altLang="ko-KR"/>
              <a:t>= ‘</a:t>
            </a:r>
            <a:r>
              <a:rPr lang="ko-KR" altLang="en-US"/>
              <a:t>본부부서’ 라는 조건이 있으므로 부서 테이블이 </a:t>
            </a:r>
            <a:r>
              <a:rPr lang="en-US" altLang="ko-KR"/>
              <a:t>Driving </a:t>
            </a:r>
            <a:r>
              <a:rPr lang="ko-KR" altLang="en-US"/>
              <a:t>테이블로 선택되었고</a:t>
            </a:r>
            <a:r>
              <a:rPr lang="en-US" altLang="ko-KR"/>
              <a:t>, </a:t>
            </a:r>
            <a:r>
              <a:rPr lang="ko-KR" altLang="en-US"/>
              <a:t>부서구분 컬럼이 인덱스이므로 인덱스</a:t>
            </a:r>
            <a:r>
              <a:rPr lang="en-US" altLang="ko-KR"/>
              <a:t>(</a:t>
            </a:r>
            <a:r>
              <a:rPr lang="ko-KR" altLang="en-US"/>
              <a:t>부서</a:t>
            </a:r>
            <a:r>
              <a:rPr lang="en-US" altLang="ko-KR"/>
              <a:t>_</a:t>
            </a:r>
            <a:r>
              <a:rPr lang="ko-KR" altLang="en-US"/>
              <a:t>부서구분</a:t>
            </a:r>
            <a:r>
              <a:rPr lang="en-US" altLang="ko-KR"/>
              <a:t>_IX) </a:t>
            </a:r>
            <a:r>
              <a:rPr lang="en-US" altLang="ko-KR" sz="800"/>
              <a:t>RANGE</a:t>
            </a:r>
            <a:r>
              <a:rPr lang="en-US" altLang="ko-KR"/>
              <a:t> SCAN</a:t>
            </a:r>
            <a:r>
              <a:rPr lang="ko-KR" altLang="en-US"/>
              <a:t>을 합니다</a:t>
            </a:r>
            <a:r>
              <a:rPr lang="en-US" altLang="ko-KR"/>
              <a:t>.</a:t>
            </a:r>
          </a:p>
          <a:p>
            <a:pPr lvl="1" algn="l">
              <a:buFont typeface="바탕" panose="02030600000101010101" pitchFamily="18" charset="-127"/>
              <a:buNone/>
            </a:pPr>
            <a:r>
              <a:rPr lang="en-US" altLang="ko-KR"/>
              <a:t>2. </a:t>
            </a:r>
            <a:r>
              <a:rPr lang="ko-KR" altLang="en-US"/>
              <a:t>연결 고리가 되는 사원 테이블의 부서번호 컬럼에 </a:t>
            </a:r>
            <a:r>
              <a:rPr lang="en-US" altLang="ko-KR"/>
              <a:t>INDEX(</a:t>
            </a:r>
            <a:r>
              <a:rPr lang="ko-KR" altLang="en-US"/>
              <a:t>사원</a:t>
            </a:r>
            <a:r>
              <a:rPr lang="en-US" altLang="ko-KR"/>
              <a:t>_</a:t>
            </a:r>
            <a:r>
              <a:rPr lang="ko-KR" altLang="en-US"/>
              <a:t>부서번호</a:t>
            </a:r>
            <a:r>
              <a:rPr lang="en-US" altLang="ko-KR"/>
              <a:t>_IX)</a:t>
            </a:r>
            <a:r>
              <a:rPr lang="ko-KR" altLang="en-US"/>
              <a:t>가 생성되어 있으므로 </a:t>
            </a:r>
            <a:r>
              <a:rPr lang="en-US" altLang="ko-KR"/>
              <a:t>RANGE SCAN</a:t>
            </a:r>
            <a:r>
              <a:rPr lang="ko-KR" altLang="en-US"/>
              <a:t>를 한다</a:t>
            </a:r>
            <a:r>
              <a:rPr lang="en-US" altLang="ko-KR"/>
              <a:t>.</a:t>
            </a:r>
          </a:p>
          <a:p>
            <a:pPr lvl="1" algn="l">
              <a:buFont typeface="바탕" panose="02030600000101010101" pitchFamily="18" charset="-127"/>
              <a:buNone/>
            </a:pPr>
            <a:r>
              <a:rPr lang="en-US" altLang="ko-KR"/>
              <a:t>3. </a:t>
            </a:r>
            <a:r>
              <a:rPr lang="ko-KR" altLang="en-US"/>
              <a:t>부서 테이블에서 읽혀진 </a:t>
            </a:r>
            <a:r>
              <a:rPr lang="en-US" altLang="ko-KR"/>
              <a:t>ROW</a:t>
            </a:r>
            <a:r>
              <a:rPr lang="ko-KR" altLang="en-US"/>
              <a:t>를 하나씩 반복해서 </a:t>
            </a:r>
            <a:r>
              <a:rPr lang="en-US" altLang="ko-KR"/>
              <a:t>JOIN</a:t>
            </a:r>
            <a:r>
              <a:rPr lang="ko-KR" altLang="en-US"/>
              <a:t>을 실행한다</a:t>
            </a:r>
            <a:r>
              <a:rPr lang="en-US" altLang="ko-KR"/>
              <a:t>.</a:t>
            </a:r>
          </a:p>
        </p:txBody>
      </p:sp>
      <p:grpSp>
        <p:nvGrpSpPr>
          <p:cNvPr id="1538058" name="Group 10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38059" name="Picture 11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8060" name="Text Box 12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8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81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왼쪽 그림의 </a:t>
            </a:r>
            <a:r>
              <a:rPr lang="en-US" altLang="ko-KR"/>
              <a:t>TABLE1</a:t>
            </a:r>
            <a:r>
              <a:rPr lang="ko-KR" altLang="en-US"/>
              <a:t>은 </a:t>
            </a:r>
            <a:r>
              <a:rPr lang="en-US" altLang="ko-KR"/>
              <a:t>10000</a:t>
            </a:r>
            <a:r>
              <a:rPr lang="ko-KR" altLang="en-US"/>
              <a:t>건을 </a:t>
            </a:r>
            <a:r>
              <a:rPr lang="en-US" altLang="ko-KR"/>
              <a:t>TABLE2</a:t>
            </a:r>
            <a:r>
              <a:rPr lang="ko-KR" altLang="en-US"/>
              <a:t>로 </a:t>
            </a:r>
            <a:r>
              <a:rPr lang="en-US" altLang="ko-KR"/>
              <a:t>ACCESS</a:t>
            </a:r>
            <a:r>
              <a:rPr lang="ko-KR" altLang="en-US"/>
              <a:t>하고</a:t>
            </a:r>
            <a:r>
              <a:rPr lang="en-US" altLang="ko-KR"/>
              <a:t>, ACCESS</a:t>
            </a:r>
            <a:r>
              <a:rPr lang="ko-KR" altLang="en-US"/>
              <a:t>한 결과의 </a:t>
            </a:r>
            <a:r>
              <a:rPr lang="en-US" altLang="ko-KR"/>
              <a:t>1000</a:t>
            </a:r>
            <a:r>
              <a:rPr lang="ko-KR" altLang="en-US"/>
              <a:t>건을 다시 </a:t>
            </a:r>
            <a:r>
              <a:rPr lang="en-US" altLang="ko-KR"/>
              <a:t>TABLE2</a:t>
            </a:r>
            <a:r>
              <a:rPr lang="ko-KR" altLang="en-US"/>
              <a:t>에서 </a:t>
            </a:r>
            <a:r>
              <a:rPr lang="en-US" altLang="ko-KR"/>
              <a:t>TABLE3</a:t>
            </a:r>
            <a:r>
              <a:rPr lang="ko-KR" altLang="en-US"/>
              <a:t>으로 </a:t>
            </a:r>
            <a:r>
              <a:rPr lang="en-US" altLang="ko-KR"/>
              <a:t>ACCESS</a:t>
            </a:r>
            <a:r>
              <a:rPr lang="ko-KR" altLang="en-US"/>
              <a:t>한다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ACCESS</a:t>
            </a:r>
            <a:r>
              <a:rPr lang="ko-KR" altLang="en-US"/>
              <a:t>된 횟수는 </a:t>
            </a:r>
            <a:r>
              <a:rPr lang="en-US" altLang="ko-KR"/>
              <a:t>10000 + 1000 = 11000</a:t>
            </a:r>
            <a:r>
              <a:rPr lang="ko-KR" altLang="en-US"/>
              <a:t>번이다</a:t>
            </a:r>
            <a:r>
              <a:rPr lang="en-US" altLang="ko-KR"/>
              <a:t>.</a:t>
            </a:r>
          </a:p>
          <a:p>
            <a:r>
              <a:rPr lang="ko-KR" altLang="en-US"/>
              <a:t>오른쪽 그림에서는 제일 먼저 </a:t>
            </a:r>
            <a:r>
              <a:rPr lang="en-US" altLang="ko-KR"/>
              <a:t>ACCESS</a:t>
            </a:r>
            <a:r>
              <a:rPr lang="ko-KR" altLang="en-US"/>
              <a:t>하는 테이블은 </a:t>
            </a:r>
            <a:r>
              <a:rPr lang="en-US" altLang="ko-KR"/>
              <a:t>TABLE3</a:t>
            </a:r>
            <a:r>
              <a:rPr lang="ko-KR" altLang="en-US"/>
              <a:t>이다</a:t>
            </a:r>
            <a:r>
              <a:rPr lang="en-US" altLang="ko-KR"/>
              <a:t>. TABLE3</a:t>
            </a:r>
            <a:r>
              <a:rPr lang="ko-KR" altLang="en-US"/>
              <a:t>에서 </a:t>
            </a:r>
            <a:r>
              <a:rPr lang="en-US" altLang="ko-KR"/>
              <a:t>TABLE2</a:t>
            </a:r>
            <a:r>
              <a:rPr lang="ko-KR" altLang="en-US"/>
              <a:t>로 </a:t>
            </a:r>
            <a:r>
              <a:rPr lang="en-US" altLang="ko-KR"/>
              <a:t>2</a:t>
            </a:r>
            <a:r>
              <a:rPr lang="ko-KR" altLang="en-US"/>
              <a:t>건을 </a:t>
            </a:r>
            <a:r>
              <a:rPr lang="en-US" altLang="ko-KR"/>
              <a:t>ACCESS</a:t>
            </a:r>
            <a:r>
              <a:rPr lang="ko-KR" altLang="en-US"/>
              <a:t>하고</a:t>
            </a:r>
            <a:r>
              <a:rPr lang="en-US" altLang="ko-KR"/>
              <a:t>, </a:t>
            </a:r>
            <a:r>
              <a:rPr lang="ko-KR" altLang="en-US"/>
              <a:t>다시 </a:t>
            </a:r>
            <a:r>
              <a:rPr lang="en-US" altLang="ko-KR"/>
              <a:t>TABLE2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건을 </a:t>
            </a:r>
            <a:r>
              <a:rPr lang="en-US" altLang="ko-KR"/>
              <a:t>TABLE3</a:t>
            </a:r>
            <a:r>
              <a:rPr lang="ko-KR" altLang="en-US"/>
              <a:t>으로 </a:t>
            </a:r>
            <a:r>
              <a:rPr lang="en-US" altLang="ko-KR"/>
              <a:t>ACCESS</a:t>
            </a:r>
            <a:r>
              <a:rPr lang="ko-KR" altLang="en-US"/>
              <a:t>한다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Access</a:t>
            </a:r>
            <a:r>
              <a:rPr lang="ko-KR" altLang="en-US"/>
              <a:t>된 횟수는 </a:t>
            </a:r>
            <a:r>
              <a:rPr lang="en-US" altLang="ko-KR"/>
              <a:t>2 + 2 = 4</a:t>
            </a:r>
            <a:r>
              <a:rPr lang="ko-KR" altLang="en-US"/>
              <a:t>번이다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DRIVING TABLE</a:t>
            </a:r>
            <a:r>
              <a:rPr lang="ko-KR" altLang="en-US"/>
              <a:t>는 </a:t>
            </a:r>
            <a:r>
              <a:rPr lang="en-US" altLang="ko-KR"/>
              <a:t>NESTED LOOP JOIN</a:t>
            </a:r>
            <a:r>
              <a:rPr lang="ko-KR" altLang="en-US"/>
              <a:t>에서 매우 중요하다</a:t>
            </a:r>
            <a:r>
              <a:rPr lang="en-US" altLang="ko-KR"/>
              <a:t>. NESTED LOOP JOIN</a:t>
            </a:r>
            <a:r>
              <a:rPr lang="ko-KR" altLang="en-US"/>
              <a:t>에서 </a:t>
            </a:r>
            <a:r>
              <a:rPr lang="en-US" altLang="ko-KR"/>
              <a:t>DRIVING TABLE</a:t>
            </a:r>
            <a:r>
              <a:rPr lang="ko-KR" altLang="en-US"/>
              <a:t>은 </a:t>
            </a:r>
            <a:r>
              <a:rPr lang="en-US" altLang="ko-KR"/>
              <a:t>JOIN</a:t>
            </a:r>
            <a:r>
              <a:rPr lang="ko-KR" altLang="en-US"/>
              <a:t>되는 </a:t>
            </a:r>
            <a:r>
              <a:rPr lang="en-US" altLang="ko-KR"/>
              <a:t>TABLE </a:t>
            </a:r>
            <a:r>
              <a:rPr lang="ko-KR" altLang="en-US"/>
              <a:t>중 가장 분포도가 양호한 테이블을 선택해야 한다</a:t>
            </a:r>
            <a:r>
              <a:rPr lang="en-US" altLang="ko-KR"/>
              <a:t>. </a:t>
            </a:r>
            <a:r>
              <a:rPr lang="ko-KR" altLang="en-US"/>
              <a:t>여기서 분포도가 가장 양호하다는 의미는 질의문의 </a:t>
            </a:r>
            <a:r>
              <a:rPr lang="en-US" altLang="ko-KR"/>
              <a:t>WHERE </a:t>
            </a:r>
            <a:r>
              <a:rPr lang="ko-KR" altLang="en-US"/>
              <a:t>절 조건에 의해서 출력된 레코드가 가장 적은 테이블을 의미한다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DRIVING TABLE</a:t>
            </a:r>
            <a:r>
              <a:rPr lang="ko-KR" altLang="en-US"/>
              <a:t>은 가장 적은 레코드로 구성된 테이블이어야 한다고 하지만</a:t>
            </a:r>
            <a:r>
              <a:rPr lang="en-US" altLang="ko-KR"/>
              <a:t>, </a:t>
            </a:r>
            <a:r>
              <a:rPr lang="ko-KR" altLang="en-US"/>
              <a:t>전부가 그런 것은 아니다</a:t>
            </a:r>
            <a:r>
              <a:rPr lang="en-US" altLang="ko-KR"/>
              <a:t>. </a:t>
            </a:r>
            <a:r>
              <a:rPr lang="ko-KR" altLang="en-US"/>
              <a:t>예를 들어 큰 테이블이라도 </a:t>
            </a:r>
            <a:r>
              <a:rPr lang="en-US" altLang="ko-KR"/>
              <a:t>WHERE </a:t>
            </a:r>
            <a:r>
              <a:rPr lang="ko-KR" altLang="en-US"/>
              <a:t>절 조건에서 </a:t>
            </a:r>
            <a:r>
              <a:rPr lang="en-US" altLang="ko-KR"/>
              <a:t>UNIQUE </a:t>
            </a:r>
            <a:r>
              <a:rPr lang="ko-KR" altLang="en-US"/>
              <a:t>인덱스에 대한 질의문이 사용되었다면 결과 값은 적어질 수 있으므로 옵티마이저는 이 큰 </a:t>
            </a:r>
            <a:r>
              <a:rPr lang="en-US" altLang="ko-KR"/>
              <a:t>TABLE</a:t>
            </a:r>
            <a:r>
              <a:rPr lang="ko-KR" altLang="en-US"/>
              <a:t>을 </a:t>
            </a:r>
            <a:r>
              <a:rPr lang="en-US" altLang="ko-KR"/>
              <a:t>DRIVING TABLE</a:t>
            </a:r>
            <a:r>
              <a:rPr lang="ko-KR" altLang="en-US"/>
              <a:t>로 선택할 수 있다</a:t>
            </a:r>
            <a:r>
              <a:rPr lang="en-US" altLang="ko-KR"/>
              <a:t>. </a:t>
            </a:r>
            <a:r>
              <a:rPr lang="ko-KR" altLang="en-US" b="1"/>
              <a:t>즉</a:t>
            </a:r>
            <a:r>
              <a:rPr lang="en-US" altLang="ko-KR" b="1"/>
              <a:t>, </a:t>
            </a:r>
            <a:r>
              <a:rPr lang="ko-KR" altLang="en-US" b="1"/>
              <a:t>테이블의 사이즈가 중요한 것이 아니라 조건 절에 의해 선택되어지는 결과 집합의 크기가 가장 중요한 것이다</a:t>
            </a:r>
            <a:r>
              <a:rPr lang="en-US" altLang="ko-KR" b="1"/>
              <a:t>.</a:t>
            </a:r>
          </a:p>
          <a:p>
            <a:endParaRPr lang="en-US" altLang="ko-KR" b="1"/>
          </a:p>
        </p:txBody>
      </p:sp>
      <p:grpSp>
        <p:nvGrpSpPr>
          <p:cNvPr id="1458186" name="Group 10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58187" name="Picture 11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8188" name="Text Box 12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16013"/>
            <a:ext cx="4552950" cy="8134350"/>
          </a:xfrm>
        </p:spPr>
        <p:txBody>
          <a:bodyPr/>
          <a:lstStyle/>
          <a:p>
            <a:r>
              <a:rPr lang="en-US" altLang="ko-KR"/>
              <a:t>NESTED LOOP JOIN</a:t>
            </a:r>
            <a:r>
              <a:rPr lang="ko-KR" altLang="en-US"/>
              <a:t>에서는 조인이 되는 두 집합에서 조인의 기준이 되는 선행 집합의 크기가 작을수록 성능이 향상 된다고 강조하였는데</a:t>
            </a:r>
            <a:r>
              <a:rPr lang="en-US" altLang="ko-KR"/>
              <a:t>, </a:t>
            </a:r>
            <a:r>
              <a:rPr lang="ko-KR" altLang="en-US"/>
              <a:t>이것은 </a:t>
            </a:r>
            <a:r>
              <a:rPr lang="en-US" altLang="ko-KR"/>
              <a:t>NESTED LOOP JOIN</a:t>
            </a:r>
            <a:r>
              <a:rPr lang="ko-KR" altLang="en-US"/>
              <a:t>이 검색된 기준 집합에 대하여 순차적으로 하나씩 조인을 수행하는 방법을 사용하기 때문이다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DRIVING TABLE</a:t>
            </a:r>
            <a:r>
              <a:rPr lang="ko-KR" altLang="en-US"/>
              <a:t>의 선정기준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1. WHERE </a:t>
            </a:r>
            <a:r>
              <a:rPr lang="ko-KR" altLang="en-US"/>
              <a:t>조건절에 상수와 비교 연산문이 있는 칼럼이 있는 테이블로서 그 컬럼에 </a:t>
            </a:r>
            <a:r>
              <a:rPr lang="en-US" altLang="ko-KR"/>
              <a:t>INDEX</a:t>
            </a:r>
            <a:r>
              <a:rPr lang="ko-KR" altLang="en-US"/>
              <a:t>가 생성되어 있는 경우이며</a:t>
            </a:r>
            <a:r>
              <a:rPr lang="en-US" altLang="ko-KR"/>
              <a:t>,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2. Cost Based Optimizer</a:t>
            </a:r>
            <a:r>
              <a:rPr lang="ko-KR" altLang="en-US"/>
              <a:t>에서는 통계정보가 먼저 우선시되며</a:t>
            </a:r>
            <a:r>
              <a:rPr lang="en-US" altLang="ko-KR"/>
              <a:t>, </a:t>
            </a:r>
            <a:r>
              <a:rPr lang="ko-KR" altLang="en-US"/>
              <a:t>동일조건일 경우 </a:t>
            </a:r>
            <a:r>
              <a:rPr lang="en-US" altLang="ko-KR"/>
              <a:t>FROM</a:t>
            </a:r>
            <a:r>
              <a:rPr lang="ko-KR" altLang="en-US"/>
              <a:t>절의 앞테이블이 </a:t>
            </a:r>
            <a:r>
              <a:rPr lang="en-US" altLang="ko-KR"/>
              <a:t>DRIVING TABLE</a:t>
            </a:r>
            <a:r>
              <a:rPr lang="ko-KR" altLang="en-US"/>
              <a:t>이 되고</a:t>
            </a:r>
            <a:r>
              <a:rPr lang="en-US" altLang="ko-KR"/>
              <a:t>, Rule Based Optimizer</a:t>
            </a:r>
            <a:r>
              <a:rPr lang="ko-KR" altLang="en-US"/>
              <a:t>는 동일조건일 경우 </a:t>
            </a:r>
            <a:r>
              <a:rPr lang="en-US" altLang="ko-KR"/>
              <a:t>FROM</a:t>
            </a:r>
            <a:r>
              <a:rPr lang="ko-KR" altLang="en-US"/>
              <a:t>절의 뒤 </a:t>
            </a:r>
            <a:r>
              <a:rPr lang="en-US" altLang="ko-KR"/>
              <a:t>Table</a:t>
            </a:r>
            <a:r>
              <a:rPr lang="ko-KR" altLang="en-US"/>
              <a:t>이 </a:t>
            </a:r>
            <a:r>
              <a:rPr lang="en-US" altLang="ko-KR"/>
              <a:t>Driving Table</a:t>
            </a:r>
            <a:r>
              <a:rPr lang="ko-KR" altLang="en-US"/>
              <a:t>이 됨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ko-KR" altLang="en-US"/>
              <a:t>   </a:t>
            </a:r>
            <a:r>
              <a:rPr lang="en-US" altLang="ko-KR" b="1"/>
              <a:t>-&gt; </a:t>
            </a:r>
            <a:r>
              <a:rPr lang="ko-KR" altLang="en-US" b="1"/>
              <a:t>실제 코딩시</a:t>
            </a:r>
            <a:r>
              <a:rPr lang="en-US" altLang="ko-KR" b="1"/>
              <a:t>, DRIVING</a:t>
            </a:r>
            <a:r>
              <a:rPr lang="ko-KR" altLang="en-US" b="1"/>
              <a:t>하는 순서대로 </a:t>
            </a:r>
            <a:r>
              <a:rPr lang="en-US" altLang="ko-KR" b="1"/>
              <a:t>FROM</a:t>
            </a:r>
            <a:r>
              <a:rPr lang="ko-KR" altLang="en-US" b="1"/>
              <a:t>절에 테이블을 기술하는 것이 코드에 대한 가독성을 향상 시킵니다</a:t>
            </a:r>
            <a:r>
              <a:rPr lang="en-US" altLang="ko-KR" b="1"/>
              <a:t>.</a:t>
            </a:r>
          </a:p>
          <a:p>
            <a:endParaRPr lang="en-US" altLang="ko-KR"/>
          </a:p>
        </p:txBody>
      </p:sp>
      <p:grpSp>
        <p:nvGrpSpPr>
          <p:cNvPr id="1594372" name="Group 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94373" name="Picture 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4374" name="Text Box 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10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01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JOIN</a:t>
            </a:r>
            <a:r>
              <a:rPr lang="ko-KR" altLang="en-US"/>
              <a:t>시 연관되는 컬럼인 연결고리의 인덱스 유무에 따라 액세스 방향 및 수행속도에 많은 차이가 있으므로</a:t>
            </a:r>
            <a:r>
              <a:rPr lang="en-US" altLang="ko-KR"/>
              <a:t>, </a:t>
            </a:r>
            <a:r>
              <a:rPr lang="ko-KR" altLang="en-US"/>
              <a:t>연결고리에는 반드시 인덱스를 생성해야 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grpSp>
        <p:nvGrpSpPr>
          <p:cNvPr id="1540106" name="Group 10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40107" name="Picture 11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0108" name="Text Box 12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8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SORT MERGE JOIN(</a:t>
            </a:r>
            <a:r>
              <a:rPr lang="ko-KR" altLang="en-US"/>
              <a:t>예제</a:t>
            </a:r>
            <a:r>
              <a:rPr lang="en-US" altLang="ko-KR"/>
              <a:t>) </a:t>
            </a:r>
            <a:r>
              <a:rPr lang="ko-KR" altLang="en-US"/>
              <a:t>절차</a:t>
            </a:r>
          </a:p>
          <a:p>
            <a:pPr marL="533400" lvl="1" indent="-171450">
              <a:buFont typeface="바탕" panose="02030600000101010101" pitchFamily="18" charset="-127"/>
              <a:buAutoNum type="arabicPeriod"/>
            </a:pPr>
            <a:r>
              <a:rPr lang="en-US" altLang="ko-KR" b="1"/>
              <a:t>JOIN</a:t>
            </a:r>
            <a:r>
              <a:rPr lang="ko-KR" altLang="en-US" b="1"/>
              <a:t>의 대상이 되는 각 테이블의 자료를 메모리로 읽어 들인다</a:t>
            </a:r>
            <a:r>
              <a:rPr lang="en-US" altLang="ko-KR" b="1"/>
              <a:t>.</a:t>
            </a:r>
          </a:p>
          <a:p>
            <a:pPr marL="798513" lvl="2" indent="-171450"/>
            <a:r>
              <a:rPr lang="ko-KR" altLang="en-US"/>
              <a:t>사원테이블의 사원명 인덱스를 사용하여 ‘이승엽’에 해당하는 자료를 </a:t>
            </a:r>
            <a:r>
              <a:rPr lang="en-US" altLang="ko-KR"/>
              <a:t>INDEX RANGE SCAN</a:t>
            </a:r>
            <a:r>
              <a:rPr lang="ko-KR" altLang="en-US"/>
              <a:t>으로 읽어 들인다</a:t>
            </a:r>
            <a:r>
              <a:rPr lang="en-US" altLang="ko-KR"/>
              <a:t>.</a:t>
            </a:r>
          </a:p>
          <a:p>
            <a:pPr marL="798513" lvl="2" indent="-171450"/>
            <a:r>
              <a:rPr lang="ko-KR" altLang="en-US"/>
              <a:t>부서테이블에는 검색조건이 없으므로 </a:t>
            </a:r>
            <a:r>
              <a:rPr lang="en-US" altLang="ko-KR"/>
              <a:t>TABLE FULL SCAN</a:t>
            </a:r>
            <a:r>
              <a:rPr lang="ko-KR" altLang="en-US"/>
              <a:t>으로 검색한다</a:t>
            </a:r>
          </a:p>
          <a:p>
            <a:pPr marL="798513" lvl="2" indent="-171450"/>
            <a:r>
              <a:rPr lang="ko-KR" altLang="en-US"/>
              <a:t>본 검색 작업은 두 테이블의 순서에 상관이 없으므로 동시에 수행이 된다</a:t>
            </a:r>
            <a:r>
              <a:rPr lang="en-US" altLang="ko-KR"/>
              <a:t>.</a:t>
            </a:r>
          </a:p>
          <a:p>
            <a:pPr marL="533400" lvl="1" indent="-171450">
              <a:buFont typeface="바탕" panose="02030600000101010101" pitchFamily="18" charset="-127"/>
              <a:buNone/>
            </a:pPr>
            <a:endParaRPr lang="en-US" altLang="ko-KR"/>
          </a:p>
          <a:p>
            <a:pPr marL="533400" lvl="1" indent="-171450">
              <a:buFont typeface="바탕" panose="02030600000101010101" pitchFamily="18" charset="-127"/>
              <a:buAutoNum type="arabicPeriod" startAt="2"/>
            </a:pPr>
            <a:r>
              <a:rPr lang="ko-KR" altLang="en-US" b="1"/>
              <a:t>연결고리 컬럼을 기준으로 각각의 데이터를 정렬한다</a:t>
            </a:r>
            <a:r>
              <a:rPr lang="en-US" altLang="ko-KR" b="1"/>
              <a:t>.</a:t>
            </a:r>
          </a:p>
          <a:p>
            <a:pPr marL="798513" lvl="2" indent="-171450"/>
            <a:r>
              <a:rPr lang="ko-KR" altLang="en-US"/>
              <a:t>정렬작업도 각각 동시에 수행이 가능하다</a:t>
            </a:r>
          </a:p>
          <a:p>
            <a:pPr marL="798513" lvl="2" indent="-171450"/>
            <a:r>
              <a:rPr lang="ko-KR" altLang="en-US"/>
              <a:t>이때</a:t>
            </a:r>
            <a:r>
              <a:rPr lang="en-US" altLang="ko-KR"/>
              <a:t>, </a:t>
            </a:r>
            <a:r>
              <a:rPr lang="ko-KR" altLang="en-US"/>
              <a:t>두 테이블의 결과 집합의 크기가 많이 차이가 나는 경우는 한쪽이 대기 상태가 발생하여 비효율이 발생할 수 있고</a:t>
            </a:r>
            <a:r>
              <a:rPr lang="en-US" altLang="ko-KR"/>
              <a:t>,</a:t>
            </a:r>
          </a:p>
          <a:p>
            <a:pPr marL="798513" lvl="2" indent="-171450"/>
            <a:r>
              <a:rPr lang="ko-KR" altLang="en-US"/>
              <a:t>정렬해야할 데이터량이 많으면 메모리가 아닌 </a:t>
            </a:r>
            <a:r>
              <a:rPr lang="en-US" altLang="ko-KR"/>
              <a:t>Temporary table space</a:t>
            </a:r>
            <a:r>
              <a:rPr lang="ko-KR" altLang="en-US"/>
              <a:t>를 사용해야 하므로 </a:t>
            </a:r>
            <a:r>
              <a:rPr lang="en-US" altLang="ko-KR"/>
              <a:t>DISK I/O</a:t>
            </a:r>
            <a:r>
              <a:rPr lang="ko-KR" altLang="en-US"/>
              <a:t>로 인한 성능저하가 발생할 수 있다</a:t>
            </a:r>
            <a:r>
              <a:rPr lang="en-US" altLang="ko-KR"/>
              <a:t>. (SORT_AREA_SIZE </a:t>
            </a:r>
            <a:r>
              <a:rPr lang="ko-KR" altLang="en-US"/>
              <a:t>파라미터 고려</a:t>
            </a:r>
            <a:r>
              <a:rPr lang="en-US" altLang="ko-KR"/>
              <a:t>)</a:t>
            </a:r>
          </a:p>
          <a:p>
            <a:pPr marL="533400" lvl="1" indent="-171450">
              <a:buFont typeface="바탕" panose="02030600000101010101" pitchFamily="18" charset="-127"/>
              <a:buNone/>
            </a:pPr>
            <a:endParaRPr lang="en-US" altLang="ko-KR"/>
          </a:p>
          <a:p>
            <a:pPr marL="533400" lvl="1" indent="-171450">
              <a:buFont typeface="바탕" panose="02030600000101010101" pitchFamily="18" charset="-127"/>
              <a:buAutoNum type="arabicPeriod" startAt="3"/>
            </a:pPr>
            <a:r>
              <a:rPr lang="ko-KR" altLang="en-US" b="1"/>
              <a:t>정렬된 두 테이블의 결과값을 이용하여 조인을 수행한다</a:t>
            </a:r>
            <a:r>
              <a:rPr lang="en-US" altLang="ko-KR" b="1"/>
              <a:t>.</a:t>
            </a:r>
          </a:p>
          <a:p>
            <a:pPr marL="798513" lvl="2" indent="-171450"/>
            <a:r>
              <a:rPr lang="ko-KR" altLang="en-US"/>
              <a:t>두 결과 집합을 동시에 계단식으로 서로 비교를 해가면서 </a:t>
            </a:r>
            <a:r>
              <a:rPr lang="en-US" altLang="ko-KR"/>
              <a:t>JOIN</a:t>
            </a:r>
            <a:r>
              <a:rPr lang="ko-KR" altLang="en-US"/>
              <a:t>을 수행하게 된다</a:t>
            </a:r>
            <a:r>
              <a:rPr lang="en-US" altLang="ko-KR"/>
              <a:t>. </a:t>
            </a:r>
          </a:p>
          <a:p>
            <a:pPr marL="798513" lvl="2" indent="-171450"/>
            <a:r>
              <a:rPr lang="en-US" altLang="ko-KR"/>
              <a:t>JOIN</a:t>
            </a:r>
            <a:r>
              <a:rPr lang="ko-KR" altLang="en-US"/>
              <a:t>된 결과가 운반단위에 이르면 결과를 출력하게 된다</a:t>
            </a:r>
            <a:r>
              <a:rPr lang="en-US" altLang="ko-KR"/>
              <a:t>.</a:t>
            </a:r>
          </a:p>
        </p:txBody>
      </p:sp>
      <p:grpSp>
        <p:nvGrpSpPr>
          <p:cNvPr id="1443850" name="Group 10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43851" name="Picture 11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3852" name="Text Box 12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16013"/>
            <a:ext cx="4552950" cy="8134350"/>
          </a:xfrm>
        </p:spPr>
        <p:txBody>
          <a:bodyPr/>
          <a:lstStyle/>
          <a:p>
            <a:r>
              <a:rPr lang="ko-KR" altLang="en-US"/>
              <a:t>힌트사용 예제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SELECT /*+ USE_MERGE(A B) */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              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WHERE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AND A.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사원명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= ‘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이승엽’</a:t>
            </a:r>
          </a:p>
          <a:p>
            <a:pPr lvl="1"/>
            <a:endParaRPr lang="ko-KR" altLang="en-US"/>
          </a:p>
          <a:p>
            <a:pPr lvl="1"/>
            <a:r>
              <a:rPr lang="en-US" altLang="ko-KR"/>
              <a:t>/*+ USE_MERGE */ </a:t>
            </a:r>
            <a:r>
              <a:rPr lang="ko-KR" altLang="en-US"/>
              <a:t>힌트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ko-KR" altLang="en-US"/>
              <a:t>    지정된 </a:t>
            </a:r>
            <a:r>
              <a:rPr lang="en-US" altLang="ko-KR"/>
              <a:t>TABLE</a:t>
            </a:r>
            <a:r>
              <a:rPr lang="ko-KR" altLang="en-US"/>
              <a:t>들의 </a:t>
            </a:r>
            <a:r>
              <a:rPr lang="en-US" altLang="ko-KR"/>
              <a:t>JOIN</a:t>
            </a:r>
            <a:r>
              <a:rPr lang="ko-KR" altLang="en-US"/>
              <a:t>이 </a:t>
            </a:r>
            <a:r>
              <a:rPr lang="en-US" altLang="ko-KR"/>
              <a:t>SORT MERGE JOIN</a:t>
            </a:r>
            <a:r>
              <a:rPr lang="ko-KR" altLang="en-US"/>
              <a:t>으로 처리되도록 유도한다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96420" name="Group 4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96421" name="Picture 5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6422" name="Text Box 6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200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20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WHERE</a:t>
            </a:r>
            <a:r>
              <a:rPr lang="ko-KR" altLang="en-US"/>
              <a:t>절에 사원명 조건이 있는데 해당 칼럼에는 인덱스가 생성되어 있기 때문에 사원 테이블이 </a:t>
            </a:r>
            <a:r>
              <a:rPr lang="en-US" altLang="ko-KR"/>
              <a:t>RANGE SCAN </a:t>
            </a:r>
            <a:r>
              <a:rPr lang="ko-KR" altLang="en-US"/>
              <a:t>되었고</a:t>
            </a:r>
            <a:r>
              <a:rPr lang="en-US" altLang="ko-KR"/>
              <a:t>, </a:t>
            </a:r>
            <a:r>
              <a:rPr lang="ko-KR" altLang="en-US"/>
              <a:t>조회된 결과를 각각 정렬하여 </a:t>
            </a:r>
            <a:r>
              <a:rPr lang="en-US" altLang="ko-KR"/>
              <a:t>MERGE </a:t>
            </a:r>
            <a:r>
              <a:rPr lang="ko-KR" altLang="en-US"/>
              <a:t>조인을 수행하였다</a:t>
            </a:r>
            <a:r>
              <a:rPr lang="en-US" altLang="ko-KR"/>
              <a:t>.</a:t>
            </a:r>
          </a:p>
        </p:txBody>
      </p:sp>
      <p:grpSp>
        <p:nvGrpSpPr>
          <p:cNvPr id="1544202" name="Group 10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44203" name="Picture 11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4204" name="Text Box 12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8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1464330" name="Group 10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64331" name="Picture 11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4332" name="Text Box 12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4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79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/>
              <a:t>HASH JOIN(</a:t>
            </a:r>
            <a:r>
              <a:rPr lang="ko-KR" altLang="en-US"/>
              <a:t>예제</a:t>
            </a:r>
            <a:r>
              <a:rPr lang="en-US" altLang="ko-KR"/>
              <a:t>) </a:t>
            </a:r>
            <a:r>
              <a:rPr lang="ko-KR" altLang="en-US"/>
              <a:t>절차</a:t>
            </a:r>
          </a:p>
          <a:p>
            <a:pPr lvl="1" algn="l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/>
              <a:t>1. </a:t>
            </a:r>
            <a:r>
              <a:rPr lang="ko-KR" altLang="en-US"/>
              <a:t>고객테이블의 고객명 인덱스를 이용하여 이승엽 고객의 데이터를 찾는다</a:t>
            </a:r>
            <a:r>
              <a:rPr lang="en-US" altLang="ko-KR"/>
              <a:t>.(</a:t>
            </a:r>
            <a:r>
              <a:rPr lang="ko-KR" altLang="en-US"/>
              <a:t>고객테이블의 집합을 줄인다</a:t>
            </a:r>
            <a:r>
              <a:rPr lang="en-US" altLang="ko-KR"/>
              <a:t>.)</a:t>
            </a:r>
          </a:p>
          <a:p>
            <a:pPr lvl="1" algn="l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/>
              <a:t>2. JOIN</a:t>
            </a:r>
            <a:r>
              <a:rPr lang="ko-KR" altLang="en-US"/>
              <a:t>할 두 테이블 중 작은 집합인 고객 테이블을 먼저 </a:t>
            </a:r>
            <a:r>
              <a:rPr lang="en-US" altLang="ko-KR"/>
              <a:t>DRIVING</a:t>
            </a:r>
            <a:r>
              <a:rPr lang="ko-KR" altLang="en-US"/>
              <a:t>한다</a:t>
            </a:r>
            <a:r>
              <a:rPr lang="en-US" altLang="ko-KR"/>
              <a:t>. </a:t>
            </a:r>
          </a:p>
          <a:p>
            <a:pPr lvl="1" algn="l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/>
              <a:t>3. </a:t>
            </a:r>
            <a:r>
              <a:rPr lang="ko-KR" altLang="en-US"/>
              <a:t>고객 테이블의 </a:t>
            </a:r>
            <a:r>
              <a:rPr lang="en-US" altLang="ko-KR"/>
              <a:t>WHERE</a:t>
            </a:r>
            <a:r>
              <a:rPr lang="ko-KR" altLang="en-US"/>
              <a:t>절을 통과한 </a:t>
            </a:r>
            <a:r>
              <a:rPr lang="en-US" altLang="ko-KR"/>
              <a:t>ROW</a:t>
            </a:r>
            <a:r>
              <a:rPr lang="ko-KR" altLang="en-US"/>
              <a:t>들을 </a:t>
            </a:r>
            <a:r>
              <a:rPr lang="en-US" altLang="ko-KR"/>
              <a:t>HASH FUNCTION</a:t>
            </a:r>
            <a:r>
              <a:rPr lang="ko-KR" altLang="en-US"/>
              <a:t>에 적용하여 동일한 </a:t>
            </a:r>
            <a:r>
              <a:rPr lang="en-US" altLang="ko-KR"/>
              <a:t>HASH </a:t>
            </a:r>
            <a:r>
              <a:rPr lang="ko-KR" altLang="en-US"/>
              <a:t>값을 갖는 </a:t>
            </a:r>
            <a:r>
              <a:rPr lang="en-US" altLang="ko-KR"/>
              <a:t>BUCKET</a:t>
            </a:r>
            <a:r>
              <a:rPr lang="ko-KR" altLang="en-US"/>
              <a:t>에 모이게 되는데 이것을 </a:t>
            </a:r>
            <a:r>
              <a:rPr lang="en-US" altLang="ko-KR"/>
              <a:t>HASH TABLE</a:t>
            </a:r>
            <a:r>
              <a:rPr lang="ko-KR" altLang="en-US"/>
              <a:t>이라 한다</a:t>
            </a:r>
            <a:r>
              <a:rPr lang="en-US" altLang="ko-KR"/>
              <a:t>.</a:t>
            </a:r>
          </a:p>
          <a:p>
            <a:pPr lvl="1" algn="l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/>
              <a:t>4. </a:t>
            </a:r>
            <a:r>
              <a:rPr lang="ko-KR" altLang="en-US"/>
              <a:t>주문 테이블</a:t>
            </a:r>
            <a:r>
              <a:rPr lang="en-US" altLang="ko-KR"/>
              <a:t>(</a:t>
            </a:r>
            <a:r>
              <a:rPr lang="ko-KR" altLang="en-US"/>
              <a:t>큰 집합</a:t>
            </a:r>
            <a:r>
              <a:rPr lang="en-US" altLang="ko-KR"/>
              <a:t>)</a:t>
            </a:r>
            <a:r>
              <a:rPr lang="ko-KR" altLang="en-US"/>
              <a:t>의 </a:t>
            </a:r>
            <a:r>
              <a:rPr lang="en-US" altLang="ko-KR"/>
              <a:t>ROW</a:t>
            </a:r>
            <a:r>
              <a:rPr lang="ko-KR" altLang="en-US"/>
              <a:t>들을 </a:t>
            </a:r>
            <a:r>
              <a:rPr lang="en-US" altLang="ko-KR"/>
              <a:t>HASH FUNCTION</a:t>
            </a:r>
            <a:r>
              <a:rPr lang="ko-KR" altLang="en-US"/>
              <a:t>에 적용한 후 같은 </a:t>
            </a:r>
            <a:r>
              <a:rPr lang="en-US" altLang="ko-KR"/>
              <a:t>BUCKET</a:t>
            </a:r>
            <a:r>
              <a:rPr lang="ko-KR" altLang="en-US"/>
              <a:t>을 갖게 되면 </a:t>
            </a:r>
            <a:r>
              <a:rPr lang="en-US" altLang="ko-KR"/>
              <a:t>JOIN</a:t>
            </a:r>
            <a:r>
              <a:rPr lang="ko-KR" altLang="en-US"/>
              <a:t>한 후 결과를 </a:t>
            </a:r>
            <a:r>
              <a:rPr lang="en-US" altLang="ko-KR"/>
              <a:t>RETURN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</a:pPr>
            <a:endParaRPr lang="en-US" altLang="ko-KR"/>
          </a:p>
          <a:p>
            <a:pPr>
              <a:lnSpc>
                <a:spcPct val="130000"/>
              </a:lnSpc>
            </a:pPr>
            <a:r>
              <a:rPr lang="ko-KR" altLang="en-US"/>
              <a:t>힌트사용 예제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ko-KR" altLang="en-US" b="1"/>
              <a:t>            </a:t>
            </a:r>
            <a:r>
              <a:rPr lang="en-US" altLang="ko-KR" b="1"/>
              <a:t>SELECT /*+ ORDERED USE_HASH(A B) */ A.</a:t>
            </a:r>
            <a:r>
              <a:rPr lang="ko-KR" altLang="en-US" b="1"/>
              <a:t>고객명</a:t>
            </a:r>
            <a:r>
              <a:rPr lang="en-US" altLang="ko-KR" b="1"/>
              <a:t>, B.</a:t>
            </a:r>
            <a:r>
              <a:rPr lang="ko-KR" altLang="en-US" b="1"/>
              <a:t>주문번호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ko-KR" altLang="en-US" b="1"/>
              <a:t>    </a:t>
            </a:r>
            <a:r>
              <a:rPr lang="en-US" altLang="ko-KR" b="1"/>
              <a:t>FROM </a:t>
            </a:r>
            <a:r>
              <a:rPr lang="ko-KR" altLang="en-US" b="1"/>
              <a:t>고객 </a:t>
            </a:r>
            <a:r>
              <a:rPr lang="en-US" altLang="ko-KR" b="1"/>
              <a:t>A, </a:t>
            </a:r>
            <a:r>
              <a:rPr lang="ko-KR" altLang="en-US" b="1"/>
              <a:t>주문 </a:t>
            </a:r>
            <a:r>
              <a:rPr lang="en-US" altLang="ko-KR" b="1"/>
              <a:t>B</a:t>
            </a:r>
          </a:p>
          <a:p>
            <a:pPr lvl="1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en-US" altLang="ko-KR" b="1"/>
              <a:t>  WHERE A.</a:t>
            </a:r>
            <a:r>
              <a:rPr lang="ko-KR" altLang="en-US" b="1"/>
              <a:t>고객번호 </a:t>
            </a:r>
            <a:r>
              <a:rPr lang="en-US" altLang="ko-KR" b="1"/>
              <a:t>= B.</a:t>
            </a:r>
            <a:r>
              <a:rPr lang="ko-KR" altLang="en-US" b="1"/>
              <a:t>고객번호 </a:t>
            </a:r>
            <a:r>
              <a:rPr lang="en-US" altLang="ko-KR" b="1"/>
              <a:t>AND A.</a:t>
            </a:r>
            <a:r>
              <a:rPr lang="ko-KR" altLang="en-US" b="1"/>
              <a:t>고객명 </a:t>
            </a:r>
            <a:r>
              <a:rPr lang="en-US" altLang="ko-KR" b="1"/>
              <a:t>= '</a:t>
            </a:r>
            <a:r>
              <a:rPr lang="ko-KR" altLang="en-US" b="1"/>
              <a:t>이승엽‘</a:t>
            </a:r>
            <a:endParaRPr lang="ko-KR" altLang="en-US"/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ko-KR" altLang="en-US"/>
              <a:t>           </a:t>
            </a:r>
            <a:r>
              <a:rPr lang="en-US" altLang="ko-KR"/>
              <a:t>/*+ USE_HASH */ </a:t>
            </a:r>
            <a:r>
              <a:rPr lang="ko-KR" altLang="en-US"/>
              <a:t>힌트</a:t>
            </a:r>
          </a:p>
          <a:p>
            <a:pPr lvl="1" algn="l">
              <a:lnSpc>
                <a:spcPct val="130000"/>
              </a:lnSpc>
              <a:buFont typeface="바탕" panose="02030600000101010101" pitchFamily="18" charset="-127"/>
              <a:buNone/>
            </a:pPr>
            <a:r>
              <a:rPr lang="ko-KR" altLang="en-US"/>
              <a:t>   각 테이블 간에 </a:t>
            </a:r>
            <a:r>
              <a:rPr lang="en-US" altLang="ko-KR"/>
              <a:t>HASH JOIN</a:t>
            </a:r>
            <a:r>
              <a:rPr lang="ko-KR" altLang="en-US"/>
              <a:t>이 일어나도록 유도한다</a:t>
            </a:r>
            <a:r>
              <a:rPr lang="en-US" altLang="ko-KR"/>
              <a:t>. NESTED LOOP JOIN</a:t>
            </a:r>
            <a:r>
              <a:rPr lang="ko-KR" altLang="en-US"/>
              <a:t>처럼  선행 테이블의 범위가 적은 것이 유리하므로 </a:t>
            </a:r>
            <a:r>
              <a:rPr lang="en-US" altLang="ko-KR"/>
              <a:t>ORDERED</a:t>
            </a:r>
            <a:r>
              <a:rPr lang="ko-KR" altLang="en-US"/>
              <a:t>와 같이 사용할 수 있다</a:t>
            </a:r>
            <a:r>
              <a:rPr lang="en-US" altLang="ko-KR"/>
              <a:t>.</a:t>
            </a:r>
          </a:p>
          <a:p>
            <a:pPr lvl="1" algn="l">
              <a:lnSpc>
                <a:spcPct val="130000"/>
              </a:lnSpc>
            </a:pPr>
            <a:endParaRPr lang="en-US" altLang="ko-KR"/>
          </a:p>
        </p:txBody>
      </p:sp>
      <p:grpSp>
        <p:nvGrpSpPr>
          <p:cNvPr id="1447947" name="Group 11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47948" name="Picture 12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7949" name="Text Box 13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8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</a:t>
            </a:r>
            <a:r>
              <a:rPr lang="en-US" altLang="ko-KR"/>
              <a:t>WHERE</a:t>
            </a:r>
            <a:r>
              <a:rPr lang="ko-KR" altLang="en-US"/>
              <a:t>절에 고객명 조건이 있는데 해당 컬럼에는 인덱스가 생성되어 있기 때문에 고객 테이블은 </a:t>
            </a:r>
            <a:r>
              <a:rPr lang="en-US" altLang="ko-KR"/>
              <a:t>RANGE SCAN</a:t>
            </a:r>
            <a:r>
              <a:rPr lang="ko-KR" altLang="en-US"/>
              <a:t>을 하고</a:t>
            </a:r>
            <a:r>
              <a:rPr lang="en-US" altLang="ko-KR"/>
              <a:t>, </a:t>
            </a:r>
            <a:r>
              <a:rPr lang="ko-KR" altLang="en-US"/>
              <a:t>주문 테이블은 </a:t>
            </a:r>
            <a:r>
              <a:rPr lang="en-US" altLang="ko-KR"/>
              <a:t>FULL TABLE SCAN</a:t>
            </a:r>
            <a:r>
              <a:rPr lang="ko-KR" altLang="en-US"/>
              <a:t>을 수행한다</a:t>
            </a:r>
            <a:r>
              <a:rPr lang="en-US" altLang="ko-KR"/>
              <a:t>. JOIN</a:t>
            </a:r>
            <a:r>
              <a:rPr lang="ko-KR" altLang="en-US"/>
              <a:t>하는 집합이 작은 고객 테이블을 허용 가능한 메모리 크기에 맞도록 파티션으로 분할한 후 각각의 파티션에 대해서 </a:t>
            </a:r>
            <a:r>
              <a:rPr lang="en-US" altLang="ko-KR"/>
              <a:t>HASH </a:t>
            </a:r>
            <a:r>
              <a:rPr lang="ko-KR" altLang="en-US"/>
              <a:t>테이블을 구성한다</a:t>
            </a:r>
            <a:r>
              <a:rPr lang="en-US" altLang="ko-KR"/>
              <a:t>. </a:t>
            </a:r>
            <a:r>
              <a:rPr lang="ko-KR" altLang="en-US"/>
              <a:t>메모리의 크기를 넘는 부분은 디스크에 저장된다</a:t>
            </a:r>
            <a:r>
              <a:rPr lang="en-US" altLang="ko-KR"/>
              <a:t>. JOIN</a:t>
            </a:r>
            <a:r>
              <a:rPr lang="ko-KR" altLang="en-US"/>
              <a:t>에 참가하는 작은 테이블</a:t>
            </a:r>
            <a:r>
              <a:rPr lang="en-US" altLang="ko-KR"/>
              <a:t>(</a:t>
            </a:r>
            <a:r>
              <a:rPr lang="ko-KR" altLang="en-US"/>
              <a:t>고객 </a:t>
            </a:r>
            <a:r>
              <a:rPr lang="en-US" altLang="ko-KR"/>
              <a:t>TABLE)</a:t>
            </a:r>
            <a:r>
              <a:rPr lang="ko-KR" altLang="en-US"/>
              <a:t>이 </a:t>
            </a:r>
            <a:r>
              <a:rPr lang="en-US" altLang="ko-KR"/>
              <a:t>HASH </a:t>
            </a:r>
            <a:r>
              <a:rPr lang="ko-KR" altLang="en-US"/>
              <a:t>테이블의 대상이 되며</a:t>
            </a:r>
            <a:r>
              <a:rPr lang="en-US" altLang="ko-KR"/>
              <a:t>, </a:t>
            </a:r>
            <a:r>
              <a:rPr lang="ko-KR" altLang="en-US"/>
              <a:t>큰 테이블</a:t>
            </a:r>
            <a:r>
              <a:rPr lang="en-US" altLang="ko-KR"/>
              <a:t>(</a:t>
            </a:r>
            <a:r>
              <a:rPr lang="ko-KR" altLang="en-US"/>
              <a:t>주문 </a:t>
            </a:r>
            <a:r>
              <a:rPr lang="en-US" altLang="ko-KR"/>
              <a:t>TABLE)</a:t>
            </a:r>
            <a:r>
              <a:rPr lang="ko-KR" altLang="en-US"/>
              <a:t>은 </a:t>
            </a:r>
            <a:r>
              <a:rPr lang="en-US" altLang="ko-KR"/>
              <a:t>HASH </a:t>
            </a:r>
            <a:r>
              <a:rPr lang="ko-KR" altLang="en-US"/>
              <a:t>알고리즘을 적용한 후 </a:t>
            </a:r>
            <a:r>
              <a:rPr lang="en-US" altLang="ko-KR"/>
              <a:t>HASH </a:t>
            </a:r>
            <a:r>
              <a:rPr lang="ko-KR" altLang="en-US"/>
              <a:t>테이블을 검색하여 </a:t>
            </a:r>
            <a:r>
              <a:rPr lang="en-US" altLang="ko-KR"/>
              <a:t>JOIN</a:t>
            </a:r>
            <a:r>
              <a:rPr lang="ko-KR" altLang="en-US"/>
              <a:t>을 수행하게 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grpSp>
        <p:nvGrpSpPr>
          <p:cNvPr id="1566730" name="Group 10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66731" name="Picture 11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6732" name="Text Box 12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2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2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1468426" name="Group 10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68427" name="Picture 11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8428" name="Text Box 12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40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NESTED LOOP JOIN</a:t>
            </a:r>
            <a:r>
              <a:rPr lang="ko-KR" altLang="en-US"/>
              <a:t>은 </a:t>
            </a:r>
            <a:r>
              <a:rPr lang="en-US" altLang="ko-KR"/>
              <a:t>JOIN</a:t>
            </a:r>
            <a:r>
              <a:rPr lang="ko-KR" altLang="en-US"/>
              <a:t>에 대한 연결고리 인덱스가 있으며 기준이 되는 </a:t>
            </a:r>
            <a:r>
              <a:rPr lang="en-US" altLang="ko-KR"/>
              <a:t>DRIVING </a:t>
            </a:r>
            <a:r>
              <a:rPr lang="ko-KR" altLang="en-US"/>
              <a:t>집합의 크기가 적은 경우 효율적이며</a:t>
            </a:r>
            <a:r>
              <a:rPr lang="en-US" altLang="ko-KR"/>
              <a:t>, </a:t>
            </a:r>
          </a:p>
          <a:p>
            <a:r>
              <a:rPr lang="en-US" altLang="ko-KR"/>
              <a:t>HASH JOIN, SORT MERGE JOIN</a:t>
            </a:r>
            <a:r>
              <a:rPr lang="ko-KR" altLang="en-US"/>
              <a:t>은 연결고리에 인덱스가 없는 경우와 연결고리가 있다고 할지라도 </a:t>
            </a:r>
            <a:r>
              <a:rPr lang="en-US" altLang="ko-KR"/>
              <a:t>JOIN</a:t>
            </a:r>
            <a:r>
              <a:rPr lang="ko-KR" altLang="en-US"/>
              <a:t>되어야 할 </a:t>
            </a:r>
            <a:r>
              <a:rPr lang="en-US" altLang="ko-KR"/>
              <a:t>JOIN </a:t>
            </a:r>
            <a:r>
              <a:rPr lang="ko-KR" altLang="en-US"/>
              <a:t>집합이 클 경우 효율적이다</a:t>
            </a:r>
            <a:r>
              <a:rPr lang="en-US" altLang="ko-KR"/>
              <a:t>. </a:t>
            </a:r>
          </a:p>
          <a:p>
            <a:r>
              <a:rPr lang="ko-KR" altLang="en-US"/>
              <a:t>특히 </a:t>
            </a:r>
            <a:r>
              <a:rPr lang="en-US" altLang="ko-KR"/>
              <a:t>HASH JOIN</a:t>
            </a:r>
            <a:r>
              <a:rPr lang="ko-KR" altLang="en-US"/>
              <a:t>은 결합되는 두 </a:t>
            </a:r>
            <a:r>
              <a:rPr lang="en-US" altLang="ko-KR"/>
              <a:t>JOIN </a:t>
            </a:r>
            <a:r>
              <a:rPr lang="ko-KR" altLang="en-US"/>
              <a:t>집합의 크기가 차이가 날 경우 </a:t>
            </a:r>
            <a:r>
              <a:rPr lang="en-US" altLang="ko-KR"/>
              <a:t>SORT MERGE JOIN</a:t>
            </a:r>
            <a:r>
              <a:rPr lang="ko-KR" altLang="en-US"/>
              <a:t>보다 효율적이다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하지만 조회 성능은 개발자가 조회하는 자료의 특성</a:t>
            </a:r>
            <a:r>
              <a:rPr lang="en-US" altLang="ko-KR"/>
              <a:t>, </a:t>
            </a:r>
            <a:r>
              <a:rPr lang="ko-KR" altLang="en-US"/>
              <a:t>개발자의 질의문 작성 능력</a:t>
            </a:r>
            <a:r>
              <a:rPr lang="en-US" altLang="ko-KR"/>
              <a:t>, </a:t>
            </a:r>
            <a:r>
              <a:rPr lang="ko-KR" altLang="en-US"/>
              <a:t>하드웨어의 성능 및 작업량</a:t>
            </a:r>
            <a:r>
              <a:rPr lang="en-US" altLang="ko-KR"/>
              <a:t>, DBMS </a:t>
            </a:r>
            <a:r>
              <a:rPr lang="ko-KR" altLang="en-US"/>
              <a:t>버전</a:t>
            </a:r>
            <a:r>
              <a:rPr lang="en-US" altLang="ko-KR"/>
              <a:t>, </a:t>
            </a:r>
            <a:r>
              <a:rPr lang="ko-KR" altLang="en-US"/>
              <a:t>튜닝 정도 등에 따라 달라지므로 항상 의도한대로 실행되는지 </a:t>
            </a:r>
            <a:r>
              <a:rPr lang="en-US" altLang="ko-KR"/>
              <a:t>PLAN</a:t>
            </a:r>
            <a:r>
              <a:rPr lang="ko-KR" altLang="en-US"/>
              <a:t>을 확인하는 습관을 갖는 것이 중요하다</a:t>
            </a:r>
          </a:p>
          <a:p>
            <a:endParaRPr lang="en-US" altLang="ko-KR"/>
          </a:p>
        </p:txBody>
      </p:sp>
      <p:grpSp>
        <p:nvGrpSpPr>
          <p:cNvPr id="1452042" name="Group 10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52043" name="Picture 11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2044" name="Text Box 12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33" name="Rectangle 9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3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357839" name="Group 15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357840" name="Picture 16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7841" name="Text Box 17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9" name="Rectangle 9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7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525771" name="Group 11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25772" name="Picture 12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5773" name="Text Box 13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80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348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513482" name="Group 10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13483" name="Picture 11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3484" name="Text Box 12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8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515530" name="Group 10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15531" name="Picture 11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5532" name="Text Box 12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757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결과 중 사번 </a:t>
            </a:r>
            <a:r>
              <a:rPr lang="en-US" altLang="ko-KR"/>
              <a:t>7844, 7900</a:t>
            </a:r>
            <a:r>
              <a:rPr lang="ko-KR" altLang="en-US"/>
              <a:t>번이 중복으로 되기 때문에 한 번씩만 출력하여 총 </a:t>
            </a:r>
            <a:r>
              <a:rPr lang="en-US" altLang="ko-KR"/>
              <a:t>5</a:t>
            </a:r>
            <a:r>
              <a:rPr lang="ko-KR" altLang="en-US"/>
              <a:t>개의 레코드가 출력된다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처리 순서</a:t>
            </a:r>
          </a:p>
          <a:p>
            <a:pPr lvl="1"/>
            <a:r>
              <a:rPr lang="ko-KR" altLang="en-US"/>
              <a:t>두 질의문을 각 조건에 따라 조회한다</a:t>
            </a:r>
          </a:p>
          <a:p>
            <a:pPr lvl="1"/>
            <a:r>
              <a:rPr lang="ko-KR" altLang="en-US"/>
              <a:t>조회된 결과를 합하는데 </a:t>
            </a:r>
            <a:r>
              <a:rPr lang="en-US" altLang="ko-KR"/>
              <a:t>UNION ALL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중복된 결과 중 중첩된 라인을 단일화 하기 위하여 </a:t>
            </a:r>
            <a:r>
              <a:rPr lang="en-US" altLang="ko-KR"/>
              <a:t>UNIQUE </a:t>
            </a:r>
            <a:r>
              <a:rPr lang="ko-KR" altLang="en-US"/>
              <a:t>정렬을 실행한다</a:t>
            </a:r>
            <a:r>
              <a:rPr lang="en-US" altLang="ko-KR"/>
              <a:t>.</a:t>
            </a:r>
          </a:p>
        </p:txBody>
      </p:sp>
      <p:grpSp>
        <p:nvGrpSpPr>
          <p:cNvPr id="1517581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17582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7583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2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962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결과에 상관없이 모두 더한 결과로 중복된 내용도 모두 출력되며 질의문의 결과가 합쳐져서 정렬되지 않고 출력된 순서대로 리스트된다</a:t>
            </a:r>
            <a:r>
              <a:rPr lang="en-US" altLang="ko-KR"/>
              <a:t>.</a:t>
            </a:r>
          </a:p>
          <a:p>
            <a:r>
              <a:rPr lang="ko-KR" altLang="en-US"/>
              <a:t>처리순서</a:t>
            </a:r>
          </a:p>
          <a:p>
            <a:pPr lvl="1"/>
            <a:r>
              <a:rPr lang="ko-KR" altLang="en-US"/>
              <a:t>두 질의문을 각 조건에 따라 조회한다</a:t>
            </a:r>
          </a:p>
          <a:p>
            <a:pPr lvl="1"/>
            <a:r>
              <a:rPr lang="ko-KR" altLang="en-US"/>
              <a:t>조회된 결과를 합하는데 </a:t>
            </a:r>
            <a:r>
              <a:rPr lang="en-US" altLang="ko-KR"/>
              <a:t>UNION ALL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r>
              <a:rPr lang="ko-KR" altLang="en-US"/>
              <a:t>교집합이 존재하지 않는 두 질의문의 경우 정렬작업이 필요없는 </a:t>
            </a:r>
            <a:r>
              <a:rPr lang="en-US" altLang="ko-KR"/>
              <a:t>UNION ALL</a:t>
            </a:r>
            <a:r>
              <a:rPr lang="ko-KR" altLang="en-US"/>
              <a:t>을 사용하면 수행속도가 빨라진다</a:t>
            </a:r>
            <a:r>
              <a:rPr lang="en-US" altLang="ko-KR"/>
              <a:t>.</a:t>
            </a:r>
          </a:p>
          <a:p>
            <a:r>
              <a:rPr lang="en-US" altLang="ko-KR"/>
              <a:t>Select List</a:t>
            </a:r>
            <a:r>
              <a:rPr lang="ko-KR" altLang="en-US"/>
              <a:t>의 컬럼 개수와 자료형만 동일하다면 </a:t>
            </a:r>
            <a:r>
              <a:rPr lang="en-US" altLang="ko-KR"/>
              <a:t>N</a:t>
            </a:r>
            <a:r>
              <a:rPr lang="ko-KR" altLang="en-US"/>
              <a:t>개의 질의문을 결합할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grpSp>
        <p:nvGrpSpPr>
          <p:cNvPr id="1519629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19630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9631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72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167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결과에서 중복된 결과만 출력한다</a:t>
            </a:r>
            <a:r>
              <a:rPr lang="en-US" altLang="ko-KR"/>
              <a:t>.</a:t>
            </a:r>
          </a:p>
          <a:p>
            <a:r>
              <a:rPr lang="ko-KR" altLang="en-US"/>
              <a:t>처리순서</a:t>
            </a:r>
          </a:p>
          <a:p>
            <a:pPr lvl="1"/>
            <a:r>
              <a:rPr lang="ko-KR" altLang="en-US"/>
              <a:t>두 질의문을 각 조건에 따라 조회한다</a:t>
            </a:r>
          </a:p>
          <a:p>
            <a:pPr lvl="1"/>
            <a:r>
              <a:rPr lang="ko-KR" altLang="en-US"/>
              <a:t>각 질의문 결과에서 중복된 결과를 찾기위해  </a:t>
            </a:r>
            <a:r>
              <a:rPr lang="en-US" altLang="ko-KR"/>
              <a:t>UNIQUE</a:t>
            </a:r>
            <a:r>
              <a:rPr lang="ko-KR" altLang="en-US"/>
              <a:t>정렬을 수행한다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21677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21678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1679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0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372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결과에서 </a:t>
            </a:r>
            <a:r>
              <a:rPr lang="en-US" altLang="ko-KR"/>
              <a:t>B</a:t>
            </a:r>
            <a:r>
              <a:rPr lang="ko-KR" altLang="en-US"/>
              <a:t>의 결과를 제외한 레코드만 출력한다</a:t>
            </a:r>
            <a:r>
              <a:rPr lang="en-US" altLang="ko-KR"/>
              <a:t>. </a:t>
            </a:r>
            <a:r>
              <a:rPr lang="ko-KR" altLang="en-US"/>
              <a:t>즉 수행되어진 결과는 </a:t>
            </a:r>
            <a:r>
              <a:rPr lang="en-US" altLang="ko-KR"/>
              <a:t>A</a:t>
            </a:r>
            <a:r>
              <a:rPr lang="ko-KR" altLang="en-US"/>
              <a:t>의 결과에 포함된다</a:t>
            </a:r>
            <a:r>
              <a:rPr lang="en-US" altLang="ko-KR"/>
              <a:t>.</a:t>
            </a:r>
          </a:p>
          <a:p>
            <a:r>
              <a:rPr lang="ko-KR" altLang="en-US"/>
              <a:t>처리 순서</a:t>
            </a:r>
          </a:p>
          <a:p>
            <a:pPr lvl="1"/>
            <a:r>
              <a:rPr lang="ko-KR" altLang="en-US"/>
              <a:t>두 질의문을 각 조건에 따라 조회한다</a:t>
            </a:r>
          </a:p>
          <a:p>
            <a:pPr lvl="1"/>
            <a:r>
              <a:rPr lang="ko-KR" altLang="en-US"/>
              <a:t>각 질의문 결과에서 중복된 결과를 찾기위해  </a:t>
            </a:r>
            <a:r>
              <a:rPr lang="en-US" altLang="ko-KR"/>
              <a:t>UNIQUE</a:t>
            </a:r>
            <a:r>
              <a:rPr lang="ko-KR" altLang="en-US"/>
              <a:t>정렬을 수행한다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질의 결과에 </a:t>
            </a:r>
            <a:r>
              <a:rPr lang="en-US" altLang="ko-KR"/>
              <a:t>MINUS</a:t>
            </a:r>
            <a:r>
              <a:rPr lang="ko-KR" altLang="en-US"/>
              <a:t>를 실행하여 </a:t>
            </a:r>
            <a:r>
              <a:rPr lang="en-US" altLang="ko-KR"/>
              <a:t>A </a:t>
            </a:r>
            <a:r>
              <a:rPr lang="ko-KR" altLang="en-US"/>
              <a:t>집합중 </a:t>
            </a:r>
            <a:r>
              <a:rPr lang="en-US" altLang="ko-KR"/>
              <a:t>B</a:t>
            </a:r>
            <a:r>
              <a:rPr lang="ko-KR" altLang="en-US"/>
              <a:t>에 포함된 레코드를 제외한 결과를 출력한다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grpSp>
        <p:nvGrpSpPr>
          <p:cNvPr id="1523725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23726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3727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86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98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1529869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29870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9871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9" name="Rectangle 9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9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454094" name="Group 1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54095" name="Picture 1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4096" name="Text Box 1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Subquery</a:t>
            </a:r>
            <a:r>
              <a:rPr lang="ko-KR" altLang="en-US"/>
              <a:t>의 사용지침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</a:t>
            </a:r>
            <a:r>
              <a:rPr lang="en-US" altLang="ko-KR"/>
              <a:t>- SubQuery</a:t>
            </a:r>
            <a:r>
              <a:rPr lang="ko-KR" altLang="en-US"/>
              <a:t>는 괄호로 묶어서 그 안에서 사용되어야 합니다</a:t>
            </a:r>
            <a:r>
              <a:rPr lang="en-US" altLang="ko-KR"/>
              <a:t>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- </a:t>
            </a:r>
            <a:r>
              <a:rPr lang="ko-KR" altLang="en-US"/>
              <a:t>비교조건의 오른쪽에 </a:t>
            </a:r>
            <a:r>
              <a:rPr lang="en-US" altLang="ko-KR"/>
              <a:t>Subquery</a:t>
            </a:r>
            <a:r>
              <a:rPr lang="ko-KR" altLang="en-US"/>
              <a:t>를 넣는다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- SubQuery</a:t>
            </a:r>
            <a:r>
              <a:rPr lang="ko-KR" altLang="en-US"/>
              <a:t>는 </a:t>
            </a:r>
            <a:r>
              <a:rPr lang="en-US" altLang="ko-KR"/>
              <a:t>ORDER BY</a:t>
            </a:r>
            <a:r>
              <a:rPr lang="ko-KR" altLang="en-US"/>
              <a:t>절을 포함할 수 없습니다</a:t>
            </a:r>
            <a:r>
              <a:rPr lang="en-US" altLang="ko-KR"/>
              <a:t>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ORDER BY</a:t>
            </a:r>
            <a:r>
              <a:rPr lang="ko-KR" altLang="en-US"/>
              <a:t>절은 </a:t>
            </a:r>
            <a:r>
              <a:rPr lang="en-US" altLang="ko-KR"/>
              <a:t>SELECT </a:t>
            </a:r>
            <a:r>
              <a:rPr lang="ko-KR" altLang="en-US"/>
              <a:t>절에서 오직 한 개만 올 수 있기 때문에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</a:t>
            </a:r>
            <a:r>
              <a:rPr lang="en-US" altLang="ko-KR"/>
              <a:t>ORDER BY</a:t>
            </a:r>
            <a:r>
              <a:rPr lang="ko-KR" altLang="en-US"/>
              <a:t>절은 </a:t>
            </a:r>
            <a:r>
              <a:rPr lang="en-US" altLang="ko-KR"/>
              <a:t>Main Query</a:t>
            </a:r>
            <a:r>
              <a:rPr lang="ko-KR" altLang="en-US"/>
              <a:t>의 마지막 문장에 위치해야 합니다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- </a:t>
            </a:r>
            <a:r>
              <a:rPr lang="ko-KR" altLang="en-US"/>
              <a:t>단일행 연산자</a:t>
            </a:r>
            <a:r>
              <a:rPr lang="en-US" altLang="ko-KR"/>
              <a:t>(=, &gt;, &lt;, &gt;=, &lt;=, &lt;&gt;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와 복수행 연산자</a:t>
            </a:r>
            <a:r>
              <a:rPr lang="en-US" altLang="ko-KR"/>
              <a:t>(IN, ANY, ALL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사용할 수 있다</a:t>
            </a:r>
            <a:r>
              <a:rPr lang="en-US" altLang="ko-KR"/>
              <a:t>.</a:t>
            </a:r>
          </a:p>
        </p:txBody>
      </p:sp>
      <p:grpSp>
        <p:nvGrpSpPr>
          <p:cNvPr id="1602564" name="Group 4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602565" name="Picture 5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2566" name="Text Box 6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0" name="Rectangle 10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그림에서 사원명과 부서번호를 갖는 테이블과 부서번호에 대한 부서명을 갖는 테이블을 부서 번호로 </a:t>
            </a:r>
            <a:r>
              <a:rPr lang="en-US" altLang="ko-KR"/>
              <a:t>JOIN</a:t>
            </a:r>
            <a:r>
              <a:rPr lang="ko-KR" altLang="en-US"/>
              <a:t>하여 사원에 대한 부서명을 검색할 수 있습니다</a:t>
            </a:r>
            <a:r>
              <a:rPr lang="en-US" altLang="ko-KR"/>
              <a:t>. </a:t>
            </a:r>
            <a:r>
              <a:rPr lang="ko-KR" altLang="en-US"/>
              <a:t>이와 같이 여러 테이블을 특정한 칼럼으로 서로 연결하여</a:t>
            </a:r>
            <a:r>
              <a:rPr lang="en-US" altLang="ko-KR"/>
              <a:t>, </a:t>
            </a:r>
            <a:r>
              <a:rPr lang="ko-KR" altLang="en-US"/>
              <a:t>여러 테이블의 데이터를 한번에 검색할 수 있는 방법을 </a:t>
            </a:r>
            <a:r>
              <a:rPr lang="en-US" altLang="ko-KR"/>
              <a:t>JOIN</a:t>
            </a:r>
            <a:r>
              <a:rPr lang="ko-KR" altLang="en-US"/>
              <a:t>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ANSI JOIN : CROSS JOIN, NATURAL JOIN, USING</a:t>
            </a:r>
            <a:r>
              <a:rPr lang="ko-KR" altLang="en-US"/>
              <a:t>절</a:t>
            </a:r>
            <a:r>
              <a:rPr lang="en-US" altLang="ko-KR"/>
              <a:t>, OUTER JOIN(LEFT OUTER JOIN, RIGHT OUTER JOIN, FULL OUTER JOIN)</a:t>
            </a:r>
          </a:p>
          <a:p>
            <a:r>
              <a:rPr lang="en-US" altLang="ko-KR"/>
              <a:t>Oracle </a:t>
            </a:r>
            <a:r>
              <a:rPr lang="ko-KR" altLang="en-US"/>
              <a:t>전용 </a:t>
            </a:r>
            <a:r>
              <a:rPr lang="en-US" altLang="ko-KR"/>
              <a:t>JOIN : EQUI JOIN, NON-EQUI JOIN, OUTER JOIN, SELF JOIN</a:t>
            </a:r>
          </a:p>
          <a:p>
            <a:pPr algn="l"/>
            <a:r>
              <a:rPr lang="en-US" altLang="ko-KR"/>
              <a:t>SQL</a:t>
            </a:r>
            <a:r>
              <a:rPr lang="ko-KR" altLang="en-US"/>
              <a:t>의</a:t>
            </a:r>
            <a:r>
              <a:rPr lang="en-US" altLang="ko-KR"/>
              <a:t>ANSI</a:t>
            </a:r>
            <a:r>
              <a:rPr lang="ko-KR" altLang="en-US"/>
              <a:t>표현과 </a:t>
            </a:r>
            <a:r>
              <a:rPr lang="en-US" altLang="ko-KR"/>
              <a:t>Oracle</a:t>
            </a:r>
            <a:r>
              <a:rPr lang="ko-KR" altLang="en-US"/>
              <a:t>문법의 차이</a:t>
            </a:r>
            <a:br>
              <a:rPr lang="ko-KR" altLang="en-US"/>
            </a:br>
            <a:r>
              <a:rPr lang="ko-KR" altLang="en-US"/>
              <a:t> </a:t>
            </a:r>
            <a:r>
              <a:rPr lang="en-US" altLang="ko-KR"/>
              <a:t>Oracle</a:t>
            </a:r>
            <a:r>
              <a:rPr lang="ko-KR" altLang="en-US"/>
              <a:t>문법의 경우 </a:t>
            </a:r>
            <a:r>
              <a:rPr lang="en-US" altLang="ko-KR"/>
              <a:t>WHERE</a:t>
            </a:r>
            <a:r>
              <a:rPr lang="ko-KR" altLang="en-US"/>
              <a:t>절에 </a:t>
            </a:r>
            <a:r>
              <a:rPr lang="en-US" altLang="ko-KR"/>
              <a:t>join</a:t>
            </a:r>
            <a:r>
              <a:rPr lang="ko-KR" altLang="en-US"/>
              <a:t>조건과 아닌것을 같이 쓰는데</a:t>
            </a:r>
            <a:r>
              <a:rPr lang="en-US" altLang="ko-KR"/>
              <a:t>, ANSI</a:t>
            </a:r>
            <a:r>
              <a:rPr lang="ko-KR" altLang="en-US"/>
              <a:t>는 </a:t>
            </a:r>
            <a:r>
              <a:rPr lang="en-US" altLang="ko-KR"/>
              <a:t>join</a:t>
            </a:r>
            <a:r>
              <a:rPr lang="ko-KR" altLang="en-US"/>
              <a:t>조건을 따로 독립해서 쓰기 때문에 구분하기에 쉽다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361935" name="Group 15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361936" name="Picture 16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1937" name="Text Box 17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20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252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Subquery</a:t>
            </a:r>
            <a:r>
              <a:rPr lang="ko-KR" altLang="en-US"/>
              <a:t>의 사용지침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</a:t>
            </a:r>
            <a:r>
              <a:rPr lang="en-US" altLang="ko-KR"/>
              <a:t>- SubQuery</a:t>
            </a:r>
            <a:r>
              <a:rPr lang="ko-KR" altLang="en-US"/>
              <a:t>는 괄호로 묶어서 그 안에서 사용되어야 합니다</a:t>
            </a:r>
            <a:r>
              <a:rPr lang="en-US" altLang="ko-KR"/>
              <a:t>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- </a:t>
            </a:r>
            <a:r>
              <a:rPr lang="ko-KR" altLang="en-US"/>
              <a:t>비교조건의 오른쪽에 </a:t>
            </a:r>
            <a:r>
              <a:rPr lang="en-US" altLang="ko-KR"/>
              <a:t>Subquery</a:t>
            </a:r>
            <a:r>
              <a:rPr lang="ko-KR" altLang="en-US"/>
              <a:t>를 넣는다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- SubQuery</a:t>
            </a:r>
            <a:r>
              <a:rPr lang="ko-KR" altLang="en-US"/>
              <a:t>는 </a:t>
            </a:r>
            <a:r>
              <a:rPr lang="en-US" altLang="ko-KR"/>
              <a:t>ORDER BY</a:t>
            </a:r>
            <a:r>
              <a:rPr lang="ko-KR" altLang="en-US"/>
              <a:t>절을 포함할 수 없습니다</a:t>
            </a:r>
            <a:r>
              <a:rPr lang="en-US" altLang="ko-KR"/>
              <a:t>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ORDER BY</a:t>
            </a:r>
            <a:r>
              <a:rPr lang="ko-KR" altLang="en-US"/>
              <a:t>절은 </a:t>
            </a:r>
            <a:r>
              <a:rPr lang="en-US" altLang="ko-KR"/>
              <a:t>SELECT </a:t>
            </a:r>
            <a:r>
              <a:rPr lang="ko-KR" altLang="en-US"/>
              <a:t>절에서 오직 한 개만 올 수 있기 때문에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</a:t>
            </a:r>
            <a:r>
              <a:rPr lang="en-US" altLang="ko-KR"/>
              <a:t>ORDER BY</a:t>
            </a:r>
            <a:r>
              <a:rPr lang="ko-KR" altLang="en-US"/>
              <a:t>절은 </a:t>
            </a:r>
            <a:r>
              <a:rPr lang="en-US" altLang="ko-KR"/>
              <a:t>Main Query</a:t>
            </a:r>
            <a:r>
              <a:rPr lang="ko-KR" altLang="en-US"/>
              <a:t>의 마지막 문장에 위치해야 합니다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- </a:t>
            </a:r>
            <a:r>
              <a:rPr lang="ko-KR" altLang="en-US"/>
              <a:t>단일행 연산자</a:t>
            </a:r>
            <a:r>
              <a:rPr lang="en-US" altLang="ko-KR"/>
              <a:t>(=, &gt;, &lt;, &gt;=, &lt;=, &lt;&gt;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와 복수행 연산자</a:t>
            </a:r>
            <a:r>
              <a:rPr lang="en-US" altLang="ko-KR"/>
              <a:t>(IN, ANY, ALL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사용할 수 있다</a:t>
            </a:r>
            <a:r>
              <a:rPr lang="en-US" altLang="ko-KR"/>
              <a:t>.</a:t>
            </a:r>
          </a:p>
        </p:txBody>
      </p:sp>
      <p:grpSp>
        <p:nvGrpSpPr>
          <p:cNvPr id="1472525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72526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2527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6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866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478669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78670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8671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661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Nested Subquery : MainQuery</a:t>
            </a:r>
            <a:r>
              <a:rPr lang="ko-KR" altLang="en-US"/>
              <a:t>가 실행되기 전에 단 한 번 수행되며</a:t>
            </a:r>
            <a:r>
              <a:rPr lang="en-US" altLang="ko-KR"/>
              <a:t>, </a:t>
            </a:r>
            <a:r>
              <a:rPr lang="ko-KR" altLang="en-US"/>
              <a:t>이 때 수행된 </a:t>
            </a:r>
            <a:r>
              <a:rPr lang="en-US" altLang="ko-KR"/>
              <a:t>SubQuery</a:t>
            </a:r>
            <a:r>
              <a:rPr lang="ko-KR" altLang="en-US"/>
              <a:t>의 결과 값이 </a:t>
            </a:r>
            <a:r>
              <a:rPr lang="en-US" altLang="ko-KR"/>
              <a:t>Main Query</a:t>
            </a:r>
            <a:r>
              <a:rPr lang="ko-KR" altLang="en-US"/>
              <a:t>에 제공되는 형태로 </a:t>
            </a:r>
            <a:r>
              <a:rPr lang="en-US" altLang="ko-KR"/>
              <a:t>SubQuery</a:t>
            </a:r>
            <a:r>
              <a:rPr lang="ko-KR" altLang="en-US"/>
              <a:t>가 </a:t>
            </a:r>
            <a:r>
              <a:rPr lang="en-US" altLang="ko-KR"/>
              <a:t>Main Query</a:t>
            </a:r>
            <a:r>
              <a:rPr lang="ko-KR" altLang="en-US"/>
              <a:t>의 제공자의 역할을 하게 되는 형태</a:t>
            </a:r>
          </a:p>
          <a:p>
            <a:r>
              <a:rPr lang="en-US" altLang="ko-KR"/>
              <a:t>Correlated Subquery : SubQuery </a:t>
            </a:r>
            <a:r>
              <a:rPr lang="ko-KR" altLang="en-US"/>
              <a:t>내에 </a:t>
            </a:r>
            <a:r>
              <a:rPr lang="en-US" altLang="ko-KR"/>
              <a:t>Main Query</a:t>
            </a:r>
            <a:r>
              <a:rPr lang="ko-KR" altLang="en-US"/>
              <a:t>의 컬럼들이 사용되므로</a:t>
            </a:r>
            <a:r>
              <a:rPr lang="en-US" altLang="ko-KR"/>
              <a:t>, Main Query</a:t>
            </a:r>
            <a:r>
              <a:rPr lang="ko-KR" altLang="en-US"/>
              <a:t>의 각 행에 대해 마지막 행에 도달할 때까지 </a:t>
            </a:r>
            <a:r>
              <a:rPr lang="en-US" altLang="ko-KR"/>
              <a:t>SubQuery</a:t>
            </a:r>
            <a:r>
              <a:rPr lang="ko-KR" altLang="en-US"/>
              <a:t>가 매번 실행되는 형태로 </a:t>
            </a:r>
            <a:r>
              <a:rPr lang="en-US" altLang="ko-KR"/>
              <a:t>SubQuery</a:t>
            </a:r>
            <a:r>
              <a:rPr lang="ko-KR" altLang="en-US"/>
              <a:t>가 확인자의 역할을 수행하는 형태</a:t>
            </a:r>
          </a:p>
          <a:p>
            <a:endParaRPr lang="en-US" altLang="ko-KR"/>
          </a:p>
        </p:txBody>
      </p:sp>
      <p:grpSp>
        <p:nvGrpSpPr>
          <p:cNvPr id="1476621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76622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6623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12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071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1</a:t>
            </a:r>
            <a:r>
              <a:rPr lang="ko-KR" altLang="en-US"/>
              <a:t>은 이승엽 사원과 같은 부서의 사원 정보를 출력하는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 </a:t>
            </a:r>
            <a:r>
              <a:rPr lang="ko-KR" altLang="en-US"/>
              <a:t>이승엽 사원의 소속부서번호를 출력하는 </a:t>
            </a:r>
            <a:r>
              <a:rPr lang="en-US" altLang="ko-KR"/>
              <a:t>SubQuery</a:t>
            </a:r>
            <a:r>
              <a:rPr lang="ko-KR" altLang="en-US"/>
              <a:t>가 한번 수행되어 소속부서번호 한 건을 리턴합니다</a:t>
            </a:r>
            <a:r>
              <a:rPr lang="en-US" altLang="ko-KR"/>
              <a:t>. </a:t>
            </a:r>
            <a:r>
              <a:rPr lang="ko-KR" altLang="en-US"/>
              <a:t>그 부서번호가 </a:t>
            </a:r>
            <a:r>
              <a:rPr lang="en-US" altLang="ko-KR"/>
              <a:t>Main Query</a:t>
            </a:r>
            <a:r>
              <a:rPr lang="ko-KR" altLang="en-US"/>
              <a:t>의 전체 사원 정보를 조회하는 </a:t>
            </a:r>
            <a:r>
              <a:rPr lang="en-US" altLang="ko-KR"/>
              <a:t>WHERE</a:t>
            </a:r>
            <a:r>
              <a:rPr lang="ko-KR" altLang="en-US"/>
              <a:t>절의 제한조건으로 제공되어 원하는 사원들의 정보를 출력한다</a:t>
            </a:r>
            <a:r>
              <a:rPr lang="en-US" altLang="ko-KR"/>
              <a:t>. </a:t>
            </a: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이와같은 </a:t>
            </a:r>
            <a:r>
              <a:rPr lang="en-US" altLang="ko-KR"/>
              <a:t>SQL</a:t>
            </a:r>
            <a:r>
              <a:rPr lang="ko-KR" altLang="en-US"/>
              <a:t>문은 ‘이승엽’이라는 이름의 가진 사원이 </a:t>
            </a:r>
            <a:r>
              <a:rPr lang="en-US" altLang="ko-KR"/>
              <a:t>2</a:t>
            </a:r>
            <a:r>
              <a:rPr lang="ko-KR" altLang="en-US"/>
              <a:t>명일 경우 오류가 발생하므로 ‘</a:t>
            </a:r>
            <a:r>
              <a:rPr lang="en-US" altLang="ko-KR"/>
              <a:t>=‘ </a:t>
            </a:r>
            <a:r>
              <a:rPr lang="ko-KR" altLang="en-US"/>
              <a:t>연산자를 </a:t>
            </a:r>
            <a:r>
              <a:rPr lang="en-US" altLang="ko-KR"/>
              <a:t>IN</a:t>
            </a:r>
            <a:r>
              <a:rPr lang="ko-KR" altLang="en-US"/>
              <a:t>으로 바꿔 주어야 한다</a:t>
            </a:r>
            <a:r>
              <a:rPr lang="en-US" altLang="ko-KR"/>
              <a:t>.</a:t>
            </a:r>
          </a:p>
          <a:p>
            <a:r>
              <a:rPr lang="ko-KR" altLang="en-US"/>
              <a:t>예제</a:t>
            </a:r>
            <a:r>
              <a:rPr lang="en-US" altLang="ko-KR"/>
              <a:t>2</a:t>
            </a:r>
            <a:r>
              <a:rPr lang="ko-KR" altLang="en-US"/>
              <a:t>는 단일행 </a:t>
            </a:r>
            <a:r>
              <a:rPr lang="en-US" altLang="ko-KR"/>
              <a:t>SubQuery</a:t>
            </a:r>
            <a:r>
              <a:rPr lang="ko-KR" altLang="en-US"/>
              <a:t>에서 그룹함수를 사용하는 예이다</a:t>
            </a:r>
            <a:r>
              <a:rPr lang="en-US" altLang="ko-KR"/>
              <a:t>. SQL</a:t>
            </a:r>
            <a:r>
              <a:rPr lang="ko-KR" altLang="en-US"/>
              <a:t>문은 사원들 중에서 연봉이 평균이상인 사원들의 정보를 출력하는 의미이다</a:t>
            </a:r>
            <a:r>
              <a:rPr lang="en-US" altLang="ko-KR"/>
              <a:t>. </a:t>
            </a:r>
          </a:p>
        </p:txBody>
      </p:sp>
      <p:grpSp>
        <p:nvGrpSpPr>
          <p:cNvPr id="1480717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80718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0719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8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0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484813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84814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4815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685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예제</a:t>
            </a:r>
            <a:r>
              <a:rPr lang="en-US" altLang="ko-KR"/>
              <a:t>1</a:t>
            </a:r>
            <a:r>
              <a:rPr lang="ko-KR" altLang="en-US"/>
              <a:t>은 앞서 나온 예제 중 ‘</a:t>
            </a:r>
            <a:r>
              <a:rPr lang="en-US" altLang="ko-KR"/>
              <a:t>=’ </a:t>
            </a:r>
            <a:r>
              <a:rPr lang="ko-KR" altLang="en-US"/>
              <a:t>연산자를 ‘</a:t>
            </a:r>
            <a:r>
              <a:rPr lang="en-US" altLang="ko-KR"/>
              <a:t>IN’ </a:t>
            </a:r>
            <a:r>
              <a:rPr lang="ko-KR" altLang="en-US"/>
              <a:t>연산자로 변경한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 </a:t>
            </a:r>
            <a:r>
              <a:rPr lang="ko-KR" altLang="en-US"/>
              <a:t>사원 중 이승엽 사원이 </a:t>
            </a:r>
            <a:r>
              <a:rPr lang="en-US" altLang="ko-KR"/>
              <a:t>2 </a:t>
            </a:r>
            <a:r>
              <a:rPr lang="ko-KR" altLang="en-US"/>
              <a:t>명이므로 결과는 </a:t>
            </a:r>
            <a:r>
              <a:rPr lang="en-US" altLang="ko-KR"/>
              <a:t>2</a:t>
            </a:r>
            <a:r>
              <a:rPr lang="ko-KR" altLang="en-US"/>
              <a:t>명의 사원정보를 출력할 것이다</a:t>
            </a:r>
            <a:r>
              <a:rPr lang="en-US" altLang="ko-KR"/>
              <a:t>. </a:t>
            </a:r>
            <a:r>
              <a:rPr lang="ko-KR" altLang="en-US"/>
              <a:t>위의 예제에서는 동명이인에 대한 내용을 예로 들었지만</a:t>
            </a:r>
            <a:r>
              <a:rPr lang="en-US" altLang="ko-KR"/>
              <a:t>, SubQuery</a:t>
            </a:r>
            <a:r>
              <a:rPr lang="ko-KR" altLang="en-US"/>
              <a:t>절의 실행 결과가 여러 개의 행이 나오는 모든 경우에 있어서 다중행 연산자를 사용해야만 한다</a:t>
            </a:r>
            <a:r>
              <a:rPr lang="en-US" altLang="ko-KR"/>
              <a:t>.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- </a:t>
            </a:r>
            <a:r>
              <a:rPr lang="ko-KR" altLang="en-US"/>
              <a:t>실행결과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ko-KR" altLang="en-US"/>
              <a:t>   </a:t>
            </a:r>
            <a:r>
              <a:rPr lang="en-US" altLang="ko-KR"/>
              <a:t>-------------------------------------------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이승엽	</a:t>
            </a:r>
            <a:r>
              <a:rPr lang="en-US" altLang="ko-KR"/>
              <a:t>11	3000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이승엽        </a:t>
            </a:r>
            <a:r>
              <a:rPr lang="en-US" altLang="ko-KR"/>
              <a:t>33	4300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-------------------------------------------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예제</a:t>
            </a:r>
            <a:r>
              <a:rPr lang="en-US" altLang="ko-KR"/>
              <a:t>2</a:t>
            </a:r>
            <a:r>
              <a:rPr lang="ko-KR" altLang="en-US"/>
              <a:t>는 영업부에 속해 있는 어떤 사람들보다 연봉이 같거나 많은 사람들을 조회하는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 </a:t>
            </a:r>
            <a:r>
              <a:rPr lang="ko-KR" altLang="en-US"/>
              <a:t>영업부에 속해 있는 사원은 김영복</a:t>
            </a:r>
            <a:r>
              <a:rPr lang="en-US" altLang="ko-KR"/>
              <a:t>, </a:t>
            </a:r>
            <a:r>
              <a:rPr lang="ko-KR" altLang="en-US"/>
              <a:t>김진욱 김종훈이다</a:t>
            </a:r>
            <a:r>
              <a:rPr lang="en-US" altLang="ko-KR"/>
              <a:t>. </a:t>
            </a:r>
            <a:r>
              <a:rPr lang="ko-KR" altLang="en-US"/>
              <a:t>각각 연봉이 </a:t>
            </a:r>
            <a:r>
              <a:rPr lang="en-US" altLang="ko-KR"/>
              <a:t>3400, 6800, 4300</a:t>
            </a:r>
            <a:r>
              <a:rPr lang="ko-KR" altLang="en-US"/>
              <a:t>이므로 연봉 </a:t>
            </a:r>
            <a:r>
              <a:rPr lang="en-US" altLang="ko-KR"/>
              <a:t>3400 </a:t>
            </a:r>
            <a:r>
              <a:rPr lang="ko-KR" altLang="en-US"/>
              <a:t>이상인 사원정보가 출력된다</a:t>
            </a:r>
            <a:r>
              <a:rPr lang="en-US" altLang="ko-KR"/>
              <a:t>.  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- </a:t>
            </a:r>
            <a:r>
              <a:rPr lang="ko-KR" altLang="en-US"/>
              <a:t>실행결과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ko-KR" altLang="en-US"/>
              <a:t>    </a:t>
            </a:r>
            <a:r>
              <a:rPr lang="en-US" altLang="ko-KR"/>
              <a:t>-------------------------------------------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김영복	</a:t>
            </a:r>
            <a:r>
              <a:rPr lang="en-US" altLang="ko-KR"/>
              <a:t>13	3400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김현욱	</a:t>
            </a:r>
            <a:r>
              <a:rPr lang="en-US" altLang="ko-KR"/>
              <a:t>21	8200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마해영	</a:t>
            </a:r>
            <a:r>
              <a:rPr lang="en-US" altLang="ko-KR"/>
              <a:t>22	4700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김진욱	</a:t>
            </a:r>
            <a:r>
              <a:rPr lang="en-US" altLang="ko-KR"/>
              <a:t>23	6800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김종훈	</a:t>
            </a:r>
            <a:r>
              <a:rPr lang="en-US" altLang="ko-KR"/>
              <a:t>25	4300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이승엽	</a:t>
            </a:r>
            <a:r>
              <a:rPr lang="en-US" altLang="ko-KR"/>
              <a:t>33	4300</a:t>
            </a: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en-US" altLang="ko-KR"/>
              <a:t>    -------------------------------------------</a:t>
            </a:r>
          </a:p>
        </p:txBody>
      </p:sp>
      <p:grpSp>
        <p:nvGrpSpPr>
          <p:cNvPr id="1486861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86862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6863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16013"/>
            <a:ext cx="4552950" cy="8134350"/>
          </a:xfrm>
        </p:spPr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3</a:t>
            </a:r>
            <a:r>
              <a:rPr lang="ko-KR" altLang="en-US"/>
              <a:t>은 영업부에 속해 있는 모든 사람들보다 연봉이 같거나 많은 사람들을 조회하는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 </a:t>
            </a:r>
            <a:r>
              <a:rPr lang="ko-KR" altLang="en-US"/>
              <a:t>영업부에 속해 있는 사원은 김영복</a:t>
            </a:r>
            <a:r>
              <a:rPr lang="en-US" altLang="ko-KR"/>
              <a:t>, </a:t>
            </a:r>
            <a:r>
              <a:rPr lang="ko-KR" altLang="en-US"/>
              <a:t>김진욱 김종훈이다</a:t>
            </a:r>
            <a:r>
              <a:rPr lang="en-US" altLang="ko-KR"/>
              <a:t>. </a:t>
            </a:r>
            <a:r>
              <a:rPr lang="ko-KR" altLang="en-US"/>
              <a:t>각각 연봉이 </a:t>
            </a:r>
            <a:r>
              <a:rPr lang="en-US" altLang="ko-KR"/>
              <a:t>3400, 6800, 4300</a:t>
            </a:r>
            <a:r>
              <a:rPr lang="ko-KR" altLang="en-US"/>
              <a:t>이므로 연봉 </a:t>
            </a:r>
            <a:r>
              <a:rPr lang="en-US" altLang="ko-KR"/>
              <a:t>6800 </a:t>
            </a:r>
            <a:r>
              <a:rPr lang="ko-KR" altLang="en-US"/>
              <a:t>이상인 사원정보가 출력된다</a:t>
            </a:r>
            <a:r>
              <a:rPr lang="en-US" altLang="ko-KR"/>
              <a:t>.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- </a:t>
            </a:r>
            <a:r>
              <a:rPr lang="ko-KR" altLang="en-US"/>
              <a:t>실행결과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</a:t>
            </a:r>
            <a:r>
              <a:rPr lang="en-US" altLang="ko-KR"/>
              <a:t>-------------------------------------------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김현욱	</a:t>
            </a:r>
            <a:r>
              <a:rPr lang="en-US" altLang="ko-KR"/>
              <a:t>21	8200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</a:t>
            </a:r>
            <a:r>
              <a:rPr lang="ko-KR" altLang="en-US"/>
              <a:t>김진욱	</a:t>
            </a:r>
            <a:r>
              <a:rPr lang="en-US" altLang="ko-KR"/>
              <a:t>23	6800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-------------------------------------------</a:t>
            </a:r>
          </a:p>
          <a:p>
            <a:endParaRPr lang="en-US" altLang="ko-KR"/>
          </a:p>
        </p:txBody>
      </p:sp>
      <p:grpSp>
        <p:nvGrpSpPr>
          <p:cNvPr id="1598471" name="Group 7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98472" name="Picture 8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8473" name="Text Box 9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52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09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예제는 부서별 연봉이 가장 적은 사람들을 연봉별로 출력하는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 </a:t>
            </a:r>
          </a:p>
        </p:txBody>
      </p:sp>
      <p:grpSp>
        <p:nvGrpSpPr>
          <p:cNvPr id="1490957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90958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0959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829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548301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48302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8303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 예제 실행순서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1. Mainquery</a:t>
            </a:r>
            <a:r>
              <a:rPr lang="ko-KR" altLang="en-US"/>
              <a:t>가 수행되어 한 행을 읽어서 그 사원의 부서번호를 얻는다</a:t>
            </a:r>
            <a:r>
              <a:rPr lang="en-US" altLang="ko-KR"/>
              <a:t>.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2. Subquery</a:t>
            </a:r>
            <a:r>
              <a:rPr lang="ko-KR" altLang="en-US"/>
              <a:t>를 실행해서 해당 부서의 평균연봉을 구한다</a:t>
            </a:r>
            <a:r>
              <a:rPr lang="en-US" altLang="ko-KR"/>
              <a:t>.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3. Subquery</a:t>
            </a:r>
            <a:r>
              <a:rPr lang="ko-KR" altLang="en-US"/>
              <a:t>에서 구한 평균연봉을 해당 사원의 연봉과 비교해서 평균보다 클 경우 출력한다</a:t>
            </a:r>
            <a:r>
              <a:rPr lang="en-US" altLang="ko-KR"/>
              <a:t>. 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4. </a:t>
            </a:r>
            <a:r>
              <a:rPr lang="ko-KR" altLang="en-US"/>
              <a:t>이런 일련의 과정을 </a:t>
            </a:r>
            <a:r>
              <a:rPr lang="en-US" altLang="ko-KR"/>
              <a:t>Mainquery</a:t>
            </a:r>
            <a:r>
              <a:rPr lang="ko-KR" altLang="en-US"/>
              <a:t>의 마지막 행까지 반복한다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두번째 예제 실행순서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1. Subquery</a:t>
            </a:r>
            <a:r>
              <a:rPr lang="ko-KR" altLang="en-US"/>
              <a:t>가 수행되어 모든 사원의 부서별 평균연봉을 구한다</a:t>
            </a:r>
            <a:r>
              <a:rPr lang="en-US" altLang="ko-KR"/>
              <a:t>.</a:t>
            </a:r>
          </a:p>
          <a:p>
            <a:pPr lvl="1">
              <a:buFont typeface="바탕" panose="02030600000101010101" pitchFamily="18" charset="-127"/>
              <a:buNone/>
            </a:pPr>
            <a:r>
              <a:rPr lang="en-US" altLang="ko-KR"/>
              <a:t>2. Mainquery</a:t>
            </a:r>
            <a:r>
              <a:rPr lang="ko-KR" altLang="en-US"/>
              <a:t>에서 한 행씩 </a:t>
            </a:r>
            <a:r>
              <a:rPr lang="en-US" altLang="ko-KR"/>
              <a:t>Subquery</a:t>
            </a:r>
            <a:r>
              <a:rPr lang="ko-KR" altLang="en-US"/>
              <a:t>에서 구한 부서평균연봉과 비교하여 결과를 출력한다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/>
          </a:p>
        </p:txBody>
      </p:sp>
      <p:grpSp>
        <p:nvGrpSpPr>
          <p:cNvPr id="1577996" name="Group 12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77997" name="Picture 13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7998" name="Text Box 14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68" name="Rectangle 1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746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위와 같이 부서번호로 두 개의 테이블을 </a:t>
            </a:r>
            <a:r>
              <a:rPr lang="en-US" altLang="ko-KR"/>
              <a:t>EQUI JOIN</a:t>
            </a:r>
            <a:r>
              <a:rPr lang="ko-KR" altLang="en-US"/>
              <a:t>하여 추가 정보를 얻을 수 있습니다</a:t>
            </a:r>
            <a:r>
              <a:rPr lang="en-US" altLang="ko-KR"/>
              <a:t>. </a:t>
            </a:r>
            <a:r>
              <a:rPr lang="ko-KR" altLang="en-US"/>
              <a:t>이와 같이 </a:t>
            </a:r>
            <a:r>
              <a:rPr lang="en-US" altLang="ko-KR"/>
              <a:t>EQUI JOIN</a:t>
            </a:r>
            <a:r>
              <a:rPr lang="ko-KR" altLang="en-US"/>
              <a:t>으로 연결될 수 있는 유형은 주로 </a:t>
            </a:r>
            <a:r>
              <a:rPr lang="en-US" altLang="ko-KR"/>
              <a:t>PRIMARY KEY</a:t>
            </a:r>
            <a:r>
              <a:rPr lang="ko-KR" altLang="en-US"/>
              <a:t>와 </a:t>
            </a:r>
            <a:r>
              <a:rPr lang="en-US" altLang="ko-KR"/>
              <a:t>FOREIGN KEY</a:t>
            </a:r>
            <a:r>
              <a:rPr lang="ko-KR" altLang="en-US"/>
              <a:t>로 연결하여 사용합니다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개 이상의 테이블을 </a:t>
            </a:r>
            <a:r>
              <a:rPr lang="en-US" altLang="ko-KR"/>
              <a:t>JOIN</a:t>
            </a:r>
            <a:r>
              <a:rPr lang="ko-KR" altLang="en-US"/>
              <a:t>할 경우에는 적어도 </a:t>
            </a:r>
            <a:r>
              <a:rPr lang="en-US" altLang="ko-KR"/>
              <a:t>(</a:t>
            </a:r>
            <a:r>
              <a:rPr lang="ko-KR" altLang="en-US"/>
              <a:t>테이블 개수 </a:t>
            </a:r>
            <a:r>
              <a:rPr lang="en-US" altLang="ko-KR"/>
              <a:t>-1)</a:t>
            </a:r>
            <a:r>
              <a:rPr lang="ko-KR" altLang="en-US"/>
              <a:t>개만큼의 </a:t>
            </a:r>
            <a:r>
              <a:rPr lang="en-US" altLang="ko-KR"/>
              <a:t>JOIN</a:t>
            </a:r>
            <a:r>
              <a:rPr lang="ko-KR" altLang="en-US"/>
              <a:t>조건이 필요합니다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테이블 </a:t>
            </a:r>
            <a:r>
              <a:rPr lang="en-US" altLang="ko-KR"/>
              <a:t>4</a:t>
            </a:r>
            <a:r>
              <a:rPr lang="ko-KR" altLang="en-US"/>
              <a:t>개를 </a:t>
            </a:r>
            <a:r>
              <a:rPr lang="en-US" altLang="ko-KR"/>
              <a:t>JOIN</a:t>
            </a:r>
            <a:r>
              <a:rPr lang="ko-KR" altLang="en-US"/>
              <a:t>으로 연결하려면 적어도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JOIN</a:t>
            </a:r>
            <a:r>
              <a:rPr lang="ko-KR" altLang="en-US"/>
              <a:t>조건이 필요합니다</a:t>
            </a:r>
            <a:r>
              <a:rPr lang="en-US" altLang="ko-KR"/>
              <a:t>.</a:t>
            </a:r>
          </a:p>
          <a:p>
            <a:r>
              <a:rPr lang="en-US" altLang="ko-KR"/>
              <a:t>SIMPLE JOIN(</a:t>
            </a:r>
            <a:r>
              <a:rPr lang="ko-KR" altLang="en-US"/>
              <a:t>단순 조인</a:t>
            </a:r>
            <a:r>
              <a:rPr lang="en-US" altLang="ko-KR"/>
              <a:t>) </a:t>
            </a:r>
            <a:r>
              <a:rPr lang="ko-KR" altLang="en-US"/>
              <a:t>혹은 </a:t>
            </a:r>
            <a:r>
              <a:rPr lang="en-US" altLang="ko-KR"/>
              <a:t>INNER JOIN(</a:t>
            </a:r>
            <a:r>
              <a:rPr lang="ko-KR" altLang="en-US"/>
              <a:t>내부 조인</a:t>
            </a:r>
            <a:r>
              <a:rPr lang="en-US" altLang="ko-KR"/>
              <a:t>)</a:t>
            </a:r>
            <a:r>
              <a:rPr lang="ko-KR" altLang="en-US"/>
              <a:t>이라고도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Alias </a:t>
            </a:r>
            <a:r>
              <a:rPr lang="ko-KR" altLang="en-US"/>
              <a:t>사용방법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</a:t>
            </a:r>
            <a:r>
              <a:rPr lang="en-US" altLang="ko-KR"/>
              <a:t>- Alias </a:t>
            </a:r>
            <a:r>
              <a:rPr lang="ko-KR" altLang="en-US"/>
              <a:t>길이는 </a:t>
            </a:r>
            <a:r>
              <a:rPr lang="en-US" altLang="ko-KR"/>
              <a:t>30</a:t>
            </a:r>
            <a:r>
              <a:rPr lang="ko-KR" altLang="en-US"/>
              <a:t>자까지 가능하고</a:t>
            </a:r>
            <a:r>
              <a:rPr lang="en-US" altLang="ko-KR"/>
              <a:t>, </a:t>
            </a:r>
            <a:r>
              <a:rPr lang="ko-KR" altLang="en-US"/>
              <a:t>너무 길지 않은 의미가 있는 것을 사용한다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- FROM</a:t>
            </a:r>
            <a:r>
              <a:rPr lang="ko-KR" altLang="en-US"/>
              <a:t>절에서 테이블 이름을 명시하고</a:t>
            </a:r>
            <a:r>
              <a:rPr lang="en-US" altLang="ko-KR"/>
              <a:t>, </a:t>
            </a:r>
            <a:r>
              <a:rPr lang="ko-KR" altLang="en-US"/>
              <a:t>공백을 둔 다음 테이블 </a:t>
            </a:r>
            <a:r>
              <a:rPr lang="en-US" altLang="ko-KR"/>
              <a:t>Alias</a:t>
            </a:r>
            <a:r>
              <a:rPr lang="ko-KR" altLang="en-US"/>
              <a:t>를 지정한다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- Alias</a:t>
            </a:r>
            <a:r>
              <a:rPr lang="ko-KR" altLang="en-US"/>
              <a:t>는 해당 </a:t>
            </a:r>
            <a:r>
              <a:rPr lang="en-US" altLang="ko-KR"/>
              <a:t>SQL</a:t>
            </a:r>
            <a:r>
              <a:rPr lang="ko-KR" altLang="en-US"/>
              <a:t>에서만 유효한다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- </a:t>
            </a:r>
            <a:r>
              <a:rPr lang="ko-KR" altLang="en-US"/>
              <a:t>하나의 </a:t>
            </a:r>
            <a:r>
              <a:rPr lang="en-US" altLang="ko-KR"/>
              <a:t>SQL</a:t>
            </a:r>
            <a:r>
              <a:rPr lang="ko-KR" altLang="en-US"/>
              <a:t>문 내에서 테이블 이름과 별명을 혼용할 수 없다</a:t>
            </a:r>
            <a:r>
              <a:rPr lang="en-US" altLang="ko-KR"/>
              <a:t>.</a:t>
            </a:r>
          </a:p>
          <a:p>
            <a:r>
              <a:rPr lang="en-US" altLang="ko-KR"/>
              <a:t>Alias</a:t>
            </a:r>
            <a:r>
              <a:rPr lang="ko-KR" altLang="en-US"/>
              <a:t>를 사용하는 이유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</a:t>
            </a:r>
            <a:r>
              <a:rPr lang="en-US" altLang="ko-KR"/>
              <a:t>- </a:t>
            </a:r>
            <a:r>
              <a:rPr lang="ko-KR" altLang="en-US"/>
              <a:t>조회할 데이터가 어느 테이블에 있는 컬럼인지 쉽게 알 수 있다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- </a:t>
            </a:r>
            <a:r>
              <a:rPr lang="ko-KR" altLang="en-US"/>
              <a:t>같은 칼럼명이 존재하는 경우</a:t>
            </a:r>
            <a:r>
              <a:rPr lang="en-US" altLang="ko-KR"/>
              <a:t>, </a:t>
            </a:r>
            <a:r>
              <a:rPr lang="ko-KR" altLang="en-US"/>
              <a:t>에러가 발생되는 것을 막는다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- SQL code</a:t>
            </a:r>
            <a:r>
              <a:rPr lang="ko-KR" altLang="en-US"/>
              <a:t>를 더 적게함으로써 메모리 사용량을 줄인다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427470" name="Group 1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27471" name="Picture 1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7472" name="Text Box 1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40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44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 예제는 사원명을 </a:t>
            </a:r>
            <a:r>
              <a:rPr lang="en-US" altLang="ko-KR"/>
              <a:t>RANGE SCAN</a:t>
            </a:r>
            <a:r>
              <a:rPr lang="ko-KR" altLang="en-US"/>
              <a:t>하여 얻는 결과로 </a:t>
            </a:r>
            <a:r>
              <a:rPr lang="en-US" altLang="ko-KR"/>
              <a:t>JOIN</a:t>
            </a:r>
            <a:r>
              <a:rPr lang="ko-KR" altLang="en-US"/>
              <a:t>하여 데이터를 출력한다</a:t>
            </a:r>
            <a:r>
              <a:rPr lang="en-US" altLang="ko-KR"/>
              <a:t>. </a:t>
            </a:r>
          </a:p>
          <a:p>
            <a:r>
              <a:rPr lang="ko-KR" altLang="en-US"/>
              <a:t>두번째 예제는 전체 사원 테이블을 </a:t>
            </a:r>
            <a:r>
              <a:rPr lang="en-US" altLang="ko-KR"/>
              <a:t>FULL SCAN</a:t>
            </a:r>
            <a:r>
              <a:rPr lang="ko-KR" altLang="en-US"/>
              <a:t>하여 </a:t>
            </a:r>
            <a:r>
              <a:rPr lang="en-US" altLang="ko-KR"/>
              <a:t>GROUP BY</a:t>
            </a:r>
            <a:r>
              <a:rPr lang="ko-KR" altLang="en-US"/>
              <a:t>한 결과로 </a:t>
            </a:r>
            <a:r>
              <a:rPr lang="en-US" altLang="ko-KR"/>
              <a:t>JOIN</a:t>
            </a:r>
            <a:r>
              <a:rPr lang="ko-KR" altLang="en-US"/>
              <a:t>하여 데이터를 출력한다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위의 예제는 첫번째 질의문을 사용하는 것이 좋으나</a:t>
            </a:r>
            <a:r>
              <a:rPr lang="en-US" altLang="ko-KR"/>
              <a:t>, </a:t>
            </a:r>
            <a:r>
              <a:rPr lang="ko-KR" altLang="en-US"/>
              <a:t>다른 환경에서는 두번째 질의문이 더 좋은 성능을 낼 수 있으므로 두 질의문을 비교 </a:t>
            </a:r>
            <a:r>
              <a:rPr lang="en-US" altLang="ko-KR"/>
              <a:t>/ </a:t>
            </a:r>
            <a:r>
              <a:rPr lang="ko-KR" altLang="en-US"/>
              <a:t>분석하여 사용하는 것이 좋다</a:t>
            </a:r>
            <a:r>
              <a:rPr lang="en-US" altLang="ko-KR"/>
              <a:t>. -&gt; </a:t>
            </a:r>
            <a:r>
              <a:rPr lang="ko-KR" altLang="en-US"/>
              <a:t>다음 페이지 참조</a:t>
            </a:r>
          </a:p>
          <a:p>
            <a:endParaRPr lang="en-US" altLang="ko-KR"/>
          </a:p>
        </p:txBody>
      </p:sp>
      <p:grpSp>
        <p:nvGrpSpPr>
          <p:cNvPr id="1554445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54446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4447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582092" name="Group 12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82093" name="Picture 13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2094" name="Text Box 14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604612" name="Group 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604613" name="Picture 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4614" name="Text Box 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grpSp>
        <p:nvGrpSpPr>
          <p:cNvPr id="1606660" name="Group 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606661" name="Picture 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6662" name="Text Box 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8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코드성 테이블에서 명칭만을 가져오기 위해 메인집합과 조인하는 경우</a:t>
            </a:r>
            <a:r>
              <a:rPr lang="en-US" altLang="ko-KR"/>
              <a:t>, </a:t>
            </a:r>
            <a:r>
              <a:rPr lang="ko-KR" altLang="en-US"/>
              <a:t>조인해야 될 테이블이 많고 또 쿼리가 복잡할수록 원래 의도했던 실행계획으로 풀리지 않은 경우가 있다</a:t>
            </a:r>
            <a:r>
              <a:rPr lang="en-US" altLang="ko-KR"/>
              <a:t>. </a:t>
            </a:r>
            <a:r>
              <a:rPr lang="ko-KR" altLang="en-US"/>
              <a:t>이런 경우 </a:t>
            </a:r>
            <a:r>
              <a:rPr lang="en-US" altLang="ko-KR"/>
              <a:t>Select List Scalar Subquery</a:t>
            </a:r>
            <a:r>
              <a:rPr lang="ko-KR" altLang="en-US"/>
              <a:t>를 활용하여 실행계획을 단순화 시킬 수 있어 원래 의도했던 실행계획을 얻어 낼 수 있다</a:t>
            </a:r>
            <a:r>
              <a:rPr lang="en-US" altLang="ko-KR"/>
              <a:t>.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/>
          </a:p>
        </p:txBody>
      </p:sp>
      <p:grpSp>
        <p:nvGrpSpPr>
          <p:cNvPr id="1556493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56494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6495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예제는 영업부</a:t>
            </a:r>
            <a:r>
              <a:rPr lang="en-US" altLang="ko-KR"/>
              <a:t>(</a:t>
            </a:r>
            <a:r>
              <a:rPr lang="ko-KR" altLang="en-US"/>
              <a:t>부서번호 </a:t>
            </a:r>
            <a:r>
              <a:rPr lang="en-US" altLang="ko-KR"/>
              <a:t>= 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10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)</a:t>
            </a:r>
            <a:r>
              <a:rPr lang="ko-KR" altLang="en-US"/>
              <a:t>에 속해 있는 사원정보</a:t>
            </a:r>
            <a:r>
              <a:rPr lang="en-US" altLang="ko-KR"/>
              <a:t>(</a:t>
            </a:r>
            <a:r>
              <a:rPr lang="ko-KR" altLang="en-US"/>
              <a:t>사원명</a:t>
            </a:r>
            <a:r>
              <a:rPr lang="en-US" altLang="ko-KR"/>
              <a:t>, </a:t>
            </a:r>
            <a:r>
              <a:rPr lang="ko-KR" altLang="en-US"/>
              <a:t>사원번호</a:t>
            </a:r>
            <a:r>
              <a:rPr lang="en-US" altLang="ko-KR"/>
              <a:t>, </a:t>
            </a:r>
            <a:r>
              <a:rPr lang="ko-KR" altLang="en-US"/>
              <a:t>연봉</a:t>
            </a:r>
            <a:r>
              <a:rPr lang="en-US" altLang="ko-KR"/>
              <a:t>, </a:t>
            </a:r>
            <a:r>
              <a:rPr lang="ko-KR" altLang="en-US"/>
              <a:t>부서 평균 연봉</a:t>
            </a:r>
            <a:r>
              <a:rPr lang="en-US" altLang="ko-KR"/>
              <a:t>)</a:t>
            </a:r>
            <a:r>
              <a:rPr lang="ko-KR" altLang="en-US"/>
              <a:t>를 출력하는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첫번째 </a:t>
            </a:r>
            <a:r>
              <a:rPr lang="en-US" altLang="ko-KR"/>
              <a:t>Scalar Subquery</a:t>
            </a:r>
            <a:r>
              <a:rPr lang="ko-KR" altLang="en-US"/>
              <a:t>를 사용한 예제에서 출력되는 부서원이 </a:t>
            </a:r>
            <a:r>
              <a:rPr lang="en-US" altLang="ko-KR"/>
              <a:t>1000</a:t>
            </a:r>
            <a:r>
              <a:rPr lang="ko-KR" altLang="en-US"/>
              <a:t>명인 경우 </a:t>
            </a:r>
            <a:r>
              <a:rPr lang="en-US" altLang="ko-KR"/>
              <a:t>Subquery</a:t>
            </a:r>
            <a:r>
              <a:rPr lang="ko-KR" altLang="en-US"/>
              <a:t>는 </a:t>
            </a:r>
            <a:r>
              <a:rPr lang="en-US" altLang="ko-KR"/>
              <a:t>1000</a:t>
            </a:r>
            <a:r>
              <a:rPr lang="ko-KR" altLang="en-US"/>
              <a:t>번 실행하게 되므로 효율적이지 않다</a:t>
            </a:r>
            <a:r>
              <a:rPr lang="en-US" altLang="ko-KR"/>
              <a:t>. </a:t>
            </a:r>
          </a:p>
          <a:p>
            <a:r>
              <a:rPr lang="ko-KR" altLang="en-US"/>
              <a:t>두번째 예제는 </a:t>
            </a:r>
            <a:r>
              <a:rPr lang="en-US" altLang="ko-KR"/>
              <a:t>Subquery</a:t>
            </a:r>
            <a:r>
              <a:rPr lang="ko-KR" altLang="en-US"/>
              <a:t>를 </a:t>
            </a:r>
            <a:r>
              <a:rPr lang="en-US" altLang="ko-KR"/>
              <a:t>FROM</a:t>
            </a:r>
            <a:r>
              <a:rPr lang="ko-KR" altLang="en-US"/>
              <a:t>절로 옮긴 </a:t>
            </a:r>
            <a:r>
              <a:rPr lang="en-US" altLang="ko-KR"/>
              <a:t>Inline-View</a:t>
            </a:r>
            <a:r>
              <a:rPr lang="ko-KR" altLang="en-US"/>
              <a:t>이다</a:t>
            </a:r>
            <a:r>
              <a:rPr lang="en-US" altLang="ko-KR"/>
              <a:t>. Subquery</a:t>
            </a:r>
            <a:r>
              <a:rPr lang="ko-KR" altLang="en-US"/>
              <a:t>에서 먼저 부서번호가 </a:t>
            </a:r>
            <a:r>
              <a:rPr lang="ko-KR" altLang="en-US">
                <a:latin typeface="Arial" panose="020B0604020202020204" pitchFamily="34" charset="0"/>
              </a:rPr>
              <a:t>’</a:t>
            </a:r>
            <a:r>
              <a:rPr lang="en-US" altLang="ko-KR"/>
              <a:t>10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ko-KR" altLang="en-US"/>
              <a:t>인 부서의 평균연봉을 구한 후에 사원 테이블과 </a:t>
            </a:r>
            <a:r>
              <a:rPr lang="en-US" altLang="ko-KR"/>
              <a:t>JOIN</a:t>
            </a:r>
            <a:r>
              <a:rPr lang="ko-KR" altLang="en-US"/>
              <a:t>하여 </a:t>
            </a:r>
            <a:r>
              <a:rPr lang="en-US" altLang="ko-KR"/>
              <a:t>SQL</a:t>
            </a:r>
            <a:r>
              <a:rPr lang="ko-KR" altLang="en-US"/>
              <a:t>문이 실행될 때 </a:t>
            </a:r>
            <a:r>
              <a:rPr lang="en-US" altLang="ko-KR"/>
              <a:t>Subquery</a:t>
            </a:r>
            <a:r>
              <a:rPr lang="ko-KR" altLang="en-US"/>
              <a:t>는 한 번만 실행하므로 출력되는 부서원이 많을 경우에 첫번째 예제보다 </a:t>
            </a:r>
            <a:r>
              <a:rPr lang="en-US" altLang="ko-KR"/>
              <a:t>SQL </a:t>
            </a:r>
            <a:r>
              <a:rPr lang="ko-KR" altLang="en-US"/>
              <a:t>속도가 향상될 것이다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58541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58542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8543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예제는 서지원 사원의 정보를 출력하는 질의문으로 변경되었다</a:t>
            </a:r>
            <a:r>
              <a:rPr lang="en-US" altLang="ko-KR"/>
              <a:t>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</a:t>
            </a:r>
            <a:r>
              <a:rPr lang="ko-KR" altLang="en-US"/>
              <a:t>두번째 질의문의 경우 사원별 지급액의 합을 인라인뷰로 구성한 뒤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서지원 사원이 속하는 부서번호로 </a:t>
            </a:r>
            <a:r>
              <a:rPr lang="en-US" altLang="ko-KR"/>
              <a:t>JOIN</a:t>
            </a:r>
            <a:r>
              <a:rPr lang="ko-KR" altLang="en-US"/>
              <a:t>하여 결과를 출력하였지만</a:t>
            </a:r>
            <a:r>
              <a:rPr lang="en-US" altLang="ko-KR"/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</a:t>
            </a:r>
            <a:r>
              <a:rPr lang="ko-KR" altLang="en-US"/>
              <a:t>첫번째 질의문은 먼저 서지원 사원의 정보를 찾아서 급여지급액의 합을 구한다</a:t>
            </a:r>
            <a:r>
              <a:rPr lang="en-US" altLang="ko-KR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</a:t>
            </a:r>
            <a:r>
              <a:rPr lang="ko-KR" altLang="en-US"/>
              <a:t>이렇게 결과값이 적게 예상될  경우에는 첫번째 예제인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</a:t>
            </a:r>
            <a:r>
              <a:rPr lang="en-US" altLang="ko-KR"/>
              <a:t>Select List Scalar </a:t>
            </a:r>
            <a:r>
              <a:rPr lang="ko-KR" altLang="en-US"/>
              <a:t>서브쿼리를 사용하는 것이 좋다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80044" name="Group 12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80045" name="Picture 13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0046" name="Text Box 14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709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예제는 </a:t>
            </a:r>
            <a:r>
              <a:rPr lang="en-US" altLang="ko-KR"/>
              <a:t>2009</a:t>
            </a:r>
            <a:r>
              <a:rPr lang="ko-KR" altLang="en-US"/>
              <a:t>년에 입사한 사원들의 부서의 평균연봉에 대한 사원들의 연봉 비율을 조회하기 위한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 </a:t>
            </a:r>
          </a:p>
        </p:txBody>
      </p:sp>
      <p:grpSp>
        <p:nvGrpSpPr>
          <p:cNvPr id="1497101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97102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7103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92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119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1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/>
              <a:t>문은 </a:t>
            </a:r>
            <a:r>
              <a:rPr lang="en-US" altLang="ko-KR"/>
              <a:t>1:M</a:t>
            </a:r>
            <a:r>
              <a:rPr lang="ko-KR" altLang="en-US"/>
              <a:t>의 전형적인 조인이며</a:t>
            </a:r>
            <a:r>
              <a:rPr lang="en-US" altLang="ko-KR"/>
              <a:t>, </a:t>
            </a:r>
          </a:p>
          <a:p>
            <a:r>
              <a:rPr lang="ko-KR" altLang="en-US"/>
              <a:t>예제 </a:t>
            </a:r>
            <a:r>
              <a:rPr lang="en-US" altLang="ko-KR"/>
              <a:t>2</a:t>
            </a:r>
            <a:r>
              <a:rPr lang="ko-KR" altLang="en-US"/>
              <a:t>의 </a:t>
            </a:r>
            <a:r>
              <a:rPr lang="en-US" altLang="ko-KR"/>
              <a:t>SQL</a:t>
            </a:r>
            <a:r>
              <a:rPr lang="ko-KR" altLang="en-US"/>
              <a:t>문은 </a:t>
            </a:r>
            <a:r>
              <a:rPr lang="en-US" altLang="ko-KR">
                <a:solidFill>
                  <a:schemeClr val="accent2"/>
                </a:solidFill>
              </a:rPr>
              <a:t>1:M</a:t>
            </a:r>
            <a:r>
              <a:rPr lang="ko-KR" altLang="en-US"/>
              <a:t>의 대응을 </a:t>
            </a:r>
            <a:r>
              <a:rPr lang="en-US" altLang="ko-KR"/>
              <a:t>Inline-View</a:t>
            </a:r>
            <a:r>
              <a:rPr lang="ko-KR" altLang="en-US"/>
              <a:t>를 통해 </a:t>
            </a:r>
            <a:r>
              <a:rPr lang="en-US" altLang="ko-KR"/>
              <a:t>1:1</a:t>
            </a:r>
            <a:r>
              <a:rPr lang="ko-KR" altLang="en-US"/>
              <a:t>의 대응으로 변환시켜 </a:t>
            </a:r>
            <a:r>
              <a:rPr lang="en-US" altLang="ko-KR"/>
              <a:t>JOIN</a:t>
            </a:r>
            <a:r>
              <a:rPr lang="ko-KR" altLang="en-US"/>
              <a:t>의 횟수를 줄이는 효과를 볼 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두 </a:t>
            </a:r>
            <a:r>
              <a:rPr lang="en-US" altLang="ko-KR"/>
              <a:t>SQL</a:t>
            </a:r>
            <a:r>
              <a:rPr lang="ko-KR" altLang="en-US"/>
              <a:t>문의 우열을 가리는 힘들며 테이블 양이나 </a:t>
            </a:r>
            <a:r>
              <a:rPr lang="en-US" altLang="ko-KR"/>
              <a:t>JOIN</a:t>
            </a:r>
            <a:r>
              <a:rPr lang="ko-KR" altLang="en-US"/>
              <a:t>의 형식에 따라 성능 차이가 날 수 있으나</a:t>
            </a:r>
            <a:r>
              <a:rPr lang="en-US" altLang="ko-KR"/>
              <a:t>, </a:t>
            </a:r>
            <a:r>
              <a:rPr lang="ko-KR" altLang="en-US"/>
              <a:t>일반적으로 데이터가 많다면 인라인 뷰를 이용해서 </a:t>
            </a:r>
            <a:r>
              <a:rPr lang="en-US" altLang="ko-KR"/>
              <a:t>1:M</a:t>
            </a:r>
            <a:r>
              <a:rPr lang="ko-KR" altLang="en-US"/>
              <a:t>의 조인을 </a:t>
            </a:r>
            <a:r>
              <a:rPr lang="en-US" altLang="ko-KR"/>
              <a:t>1:1</a:t>
            </a:r>
            <a:r>
              <a:rPr lang="ko-KR" altLang="en-US"/>
              <a:t>로 만들어 주어 </a:t>
            </a:r>
            <a:r>
              <a:rPr lang="en-US" altLang="ko-KR"/>
              <a:t>JOIN</a:t>
            </a:r>
            <a:r>
              <a:rPr lang="ko-KR" altLang="en-US"/>
              <a:t>의 횟수를 줄이는 것을 권장한다</a:t>
            </a:r>
            <a:r>
              <a:rPr lang="en-US" altLang="ko-KR"/>
              <a:t>.</a:t>
            </a:r>
          </a:p>
        </p:txBody>
      </p:sp>
      <p:grpSp>
        <p:nvGrpSpPr>
          <p:cNvPr id="1501197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01198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1199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8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2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1</a:t>
            </a:r>
            <a:r>
              <a:rPr lang="ko-KR" altLang="en-US"/>
              <a:t>은 사원 테이블의 데이터와 구조가 같은 </a:t>
            </a:r>
            <a:r>
              <a:rPr lang="en-US" altLang="ko-KR"/>
              <a:t>NEW_</a:t>
            </a:r>
            <a:r>
              <a:rPr lang="ko-KR" altLang="en-US"/>
              <a:t>사원 테이블이 생성되는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</a:t>
            </a:r>
          </a:p>
          <a:p>
            <a:r>
              <a:rPr lang="ko-KR" altLang="en-US"/>
              <a:t>예제</a:t>
            </a:r>
            <a:r>
              <a:rPr lang="en-US" altLang="ko-KR"/>
              <a:t>2</a:t>
            </a:r>
            <a:r>
              <a:rPr lang="ko-KR" altLang="en-US"/>
              <a:t>는 사원 테이블에 존재하는 </a:t>
            </a:r>
            <a:r>
              <a:rPr lang="en-US" altLang="ko-KR"/>
              <a:t>SW Eng</a:t>
            </a:r>
            <a:r>
              <a:rPr lang="ko-KR" altLang="en-US"/>
              <a:t>팀 부서에 소속된 사원정보만을 관리하기 위해 </a:t>
            </a:r>
            <a:r>
              <a:rPr lang="en-US" altLang="ko-KR"/>
              <a:t>SWENG_</a:t>
            </a:r>
            <a:r>
              <a:rPr lang="ko-KR" altLang="en-US"/>
              <a:t>사원이라는 테이블을 생성하고</a:t>
            </a:r>
            <a:r>
              <a:rPr lang="en-US" altLang="ko-KR"/>
              <a:t>, SW Eng</a:t>
            </a:r>
            <a:r>
              <a:rPr lang="ko-KR" altLang="en-US"/>
              <a:t>팀 사원들의 데이터를 옮기기 위한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</a:t>
            </a:r>
          </a:p>
        </p:txBody>
      </p:sp>
      <p:grpSp>
        <p:nvGrpSpPr>
          <p:cNvPr id="1505293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05294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5295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16013"/>
            <a:ext cx="4552950" cy="8134350"/>
          </a:xfrm>
        </p:spPr>
        <p:txBody>
          <a:bodyPr/>
          <a:lstStyle/>
          <a:p>
            <a:r>
              <a:rPr lang="en-US" altLang="ko-KR"/>
              <a:t>[ANSI SQL </a:t>
            </a:r>
            <a:r>
              <a:rPr lang="ko-KR" altLang="en-US"/>
              <a:t>예제 </a:t>
            </a:r>
            <a:r>
              <a:rPr lang="en-US" altLang="ko-KR"/>
              <a:t>1 : NATURAL JOIN]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부서명</a:t>
            </a:r>
            <a:r>
              <a:rPr lang="en-US" altLang="ko-KR"/>
              <a:t>, A.</a:t>
            </a:r>
            <a:r>
              <a:rPr lang="ko-KR" altLang="en-US"/>
              <a:t>부서번호 </a:t>
            </a:r>
            <a:r>
              <a:rPr lang="en-US" altLang="ko-KR"/>
              <a:t>B.</a:t>
            </a:r>
            <a:r>
              <a:rPr lang="ko-KR" altLang="en-US"/>
              <a:t>사원명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A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NATURAL JOIN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☞ natural join</a:t>
            </a:r>
            <a:r>
              <a:rPr lang="ko-KR" altLang="en-US"/>
              <a:t>의 경우 </a:t>
            </a:r>
            <a:r>
              <a:rPr lang="en-US" altLang="ko-KR"/>
              <a:t>match</a:t>
            </a:r>
            <a:r>
              <a:rPr lang="ko-KR" altLang="en-US"/>
              <a:t>되는 컬럼이 여러 개일 경우 모두 </a:t>
            </a:r>
            <a:r>
              <a:rPr lang="en-US" altLang="ko-KR"/>
              <a:t>join</a:t>
            </a:r>
            <a:r>
              <a:rPr lang="ko-KR" altLang="en-US"/>
              <a:t>조건으로 사용하므로</a:t>
            </a:r>
            <a:r>
              <a:rPr lang="en-US" altLang="ko-KR"/>
              <a:t>, </a:t>
            </a:r>
            <a:r>
              <a:rPr lang="ko-KR" altLang="en-US"/>
              <a:t>실행속도나 </a:t>
            </a:r>
            <a:r>
              <a:rPr lang="en-US" altLang="ko-KR"/>
              <a:t>performance</a:t>
            </a:r>
            <a:r>
              <a:rPr lang="ko-KR" altLang="en-US"/>
              <a:t>면에서 좋지 않다</a:t>
            </a:r>
            <a:r>
              <a:rPr lang="en-US" altLang="ko-KR"/>
              <a:t>. </a:t>
            </a:r>
            <a:r>
              <a:rPr lang="ko-KR" altLang="en-US"/>
              <a:t>따라서 여러 개의 컬럼중 </a:t>
            </a:r>
            <a:r>
              <a:rPr lang="en-US" altLang="ko-KR"/>
              <a:t>JOIN </a:t>
            </a:r>
            <a:r>
              <a:rPr lang="ko-KR" altLang="en-US"/>
              <a:t>조건으로 사용할 특정 컬럼을 사용하는 </a:t>
            </a:r>
            <a:r>
              <a:rPr lang="en-US" altLang="ko-KR"/>
              <a:t>JOIN...USING(</a:t>
            </a:r>
            <a:r>
              <a:rPr lang="ko-KR" altLang="en-US"/>
              <a:t>컬럼명</a:t>
            </a:r>
            <a:r>
              <a:rPr lang="en-US" altLang="ko-KR"/>
              <a:t>)</a:t>
            </a:r>
            <a:r>
              <a:rPr lang="ko-KR" altLang="en-US"/>
              <a:t>을 사용하는 것이 좋다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[ANSI SQL </a:t>
            </a:r>
            <a:r>
              <a:rPr lang="ko-KR" altLang="en-US"/>
              <a:t>예제 </a:t>
            </a:r>
            <a:r>
              <a:rPr lang="en-US" altLang="ko-KR"/>
              <a:t>2 : USING JOIN]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부서명</a:t>
            </a:r>
            <a:r>
              <a:rPr lang="en-US" altLang="ko-KR"/>
              <a:t>, A.</a:t>
            </a:r>
            <a:r>
              <a:rPr lang="ko-KR" altLang="en-US"/>
              <a:t>부서번호</a:t>
            </a:r>
            <a:r>
              <a:rPr lang="en-US" altLang="ko-KR"/>
              <a:t>, B.</a:t>
            </a:r>
            <a:r>
              <a:rPr lang="ko-KR" altLang="en-US"/>
              <a:t>사원명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A JOIN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 USING (</a:t>
            </a:r>
            <a:r>
              <a:rPr lang="ko-KR" altLang="en-US"/>
              <a:t>부서번호</a:t>
            </a:r>
            <a:r>
              <a:rPr lang="en-US" altLang="ko-KR"/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☞ </a:t>
            </a:r>
            <a:r>
              <a:rPr lang="ko-KR" altLang="en-US"/>
              <a:t>부서번호 컬럼에는 </a:t>
            </a:r>
            <a:r>
              <a:rPr lang="en-US" altLang="ko-KR"/>
              <a:t>Alias</a:t>
            </a:r>
            <a:r>
              <a:rPr lang="ko-KR" altLang="en-US"/>
              <a:t>가 붙지 않았다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[ANSI SQL </a:t>
            </a:r>
            <a:r>
              <a:rPr lang="ko-KR" altLang="en-US"/>
              <a:t>예제 </a:t>
            </a:r>
            <a:r>
              <a:rPr lang="en-US" altLang="ko-KR"/>
              <a:t>3 : ON JOIN]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부서명</a:t>
            </a:r>
            <a:r>
              <a:rPr lang="en-US" altLang="ko-KR"/>
              <a:t>, A.</a:t>
            </a:r>
            <a:r>
              <a:rPr lang="ko-KR" altLang="en-US"/>
              <a:t>부서번호</a:t>
            </a:r>
            <a:r>
              <a:rPr lang="en-US" altLang="ko-KR"/>
              <a:t>, B.</a:t>
            </a:r>
            <a:r>
              <a:rPr lang="ko-KR" altLang="en-US"/>
              <a:t>사원명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A JOIN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      ON A.</a:t>
            </a:r>
            <a:r>
              <a:rPr lang="ko-KR" altLang="en-US"/>
              <a:t>부서번호 </a:t>
            </a:r>
            <a:r>
              <a:rPr lang="en-US" altLang="ko-KR"/>
              <a:t>= B.</a:t>
            </a:r>
            <a:r>
              <a:rPr lang="ko-KR" altLang="en-US"/>
              <a:t>부서번호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☞ </a:t>
            </a:r>
            <a:r>
              <a:rPr lang="en-US" altLang="ko-KR"/>
              <a:t>ON</a:t>
            </a:r>
            <a:r>
              <a:rPr lang="ko-KR" altLang="en-US"/>
              <a:t>절과 </a:t>
            </a:r>
            <a:r>
              <a:rPr lang="en-US" altLang="ko-KR"/>
              <a:t>USING</a:t>
            </a:r>
            <a:r>
              <a:rPr lang="ko-KR" altLang="en-US"/>
              <a:t>절과의 다른점은 두 컬럼을 명시한다는 점과 </a:t>
            </a:r>
            <a:r>
              <a:rPr lang="en-US" altLang="ko-KR"/>
              <a:t>JOIN</a:t>
            </a:r>
            <a:r>
              <a:rPr lang="ko-KR" altLang="en-US"/>
              <a:t>절이나 </a:t>
            </a:r>
            <a:r>
              <a:rPr lang="en-US" altLang="ko-KR"/>
              <a:t>SELECT</a:t>
            </a:r>
            <a:r>
              <a:rPr lang="ko-KR" altLang="en-US"/>
              <a:t>처럼 </a:t>
            </a:r>
            <a:r>
              <a:rPr lang="en-US" altLang="ko-KR"/>
              <a:t>Alias</a:t>
            </a:r>
            <a:r>
              <a:rPr lang="ko-KR" altLang="en-US"/>
              <a:t>를 쓸 수 있다는 점이다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grpSp>
        <p:nvGrpSpPr>
          <p:cNvPr id="1586180" name="Group 4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86181" name="Picture 5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6182" name="Text Box 6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6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733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예제는 앞서 만든 </a:t>
            </a:r>
            <a:r>
              <a:rPr lang="en-US" altLang="ko-KR"/>
              <a:t>SWENG_</a:t>
            </a:r>
            <a:r>
              <a:rPr lang="ko-KR" altLang="en-US"/>
              <a:t>사원 테이블에 정우영 사원의 데이터를 </a:t>
            </a:r>
            <a:r>
              <a:rPr lang="en-US" altLang="ko-KR"/>
              <a:t>INSERT</a:t>
            </a:r>
            <a:r>
              <a:rPr lang="ko-KR" altLang="en-US"/>
              <a:t>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07341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07342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7343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84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93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 예제는 이지헌 사원의 부서번호를 정우영 사원과 같은 부서번호로 </a:t>
            </a:r>
            <a:r>
              <a:rPr lang="en-US" altLang="ko-KR"/>
              <a:t>UPDATE</a:t>
            </a:r>
            <a:r>
              <a:rPr lang="ko-KR" altLang="en-US"/>
              <a:t>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</a:t>
            </a:r>
          </a:p>
          <a:p>
            <a:r>
              <a:rPr lang="ko-KR" altLang="en-US"/>
              <a:t>두번째 예제는 이지헌 사원의 부서번호와 부서명을 정우영 사원과 같은 부서번호와 부서명으로 </a:t>
            </a:r>
            <a:r>
              <a:rPr lang="en-US" altLang="ko-KR"/>
              <a:t>UPDATE</a:t>
            </a:r>
            <a:r>
              <a:rPr lang="ko-KR" altLang="en-US"/>
              <a:t>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09389" name="Group 13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09390" name="Picture 14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9391" name="Text Box 15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32" name="Rectangle 8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14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예제는 부서 테이블에서 사원들이 속하지 않는 부서정보를 </a:t>
            </a:r>
            <a:r>
              <a:rPr lang="en-US" altLang="ko-KR"/>
              <a:t>DELETE</a:t>
            </a:r>
            <a:r>
              <a:rPr lang="ko-KR" altLang="en-US"/>
              <a:t>하는 </a:t>
            </a:r>
            <a:r>
              <a:rPr lang="en-US" altLang="ko-KR"/>
              <a:t>SQL</a:t>
            </a:r>
            <a:r>
              <a:rPr lang="ko-KR" altLang="en-US"/>
              <a:t>문이다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511440" name="Group 16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511441" name="Picture 17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11442" name="Text Box 18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14" name="Rectangle 10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951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NON-EQUI JOIN</a:t>
            </a:r>
            <a:r>
              <a:rPr lang="ko-KR" altLang="en-US"/>
              <a:t>은 </a:t>
            </a:r>
            <a:r>
              <a:rPr lang="en-US" altLang="ko-KR"/>
              <a:t>EQUI JOIN</a:t>
            </a:r>
            <a:r>
              <a:rPr lang="ko-KR" altLang="en-US"/>
              <a:t>처럼 정확하게 </a:t>
            </a:r>
            <a:r>
              <a:rPr lang="en-US" altLang="ko-KR"/>
              <a:t>match</a:t>
            </a:r>
            <a:r>
              <a:rPr lang="ko-KR" altLang="en-US"/>
              <a:t>되는 값이 아니라 범위 비교시 사용되는 </a:t>
            </a:r>
            <a:r>
              <a:rPr lang="en-US" altLang="ko-KR"/>
              <a:t>JOIN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ko-KR" altLang="en-US"/>
              <a:t>위의 그림에서 각 사원의 연봉에 따라 연봉등급을 매기고자 하고</a:t>
            </a:r>
            <a:r>
              <a:rPr lang="en-US" altLang="ko-KR"/>
              <a:t>, </a:t>
            </a:r>
            <a:r>
              <a:rPr lang="ko-KR" altLang="en-US"/>
              <a:t>등급에 따른 최소 연봉과 최대연봉의 정보가 있는 테이블이 있다고 하면</a:t>
            </a:r>
            <a:r>
              <a:rPr lang="en-US" altLang="ko-KR"/>
              <a:t>, </a:t>
            </a:r>
            <a:r>
              <a:rPr lang="ko-KR" altLang="en-US"/>
              <a:t>연봉금액과 비교되는 값은 최소연봉과 최대연봉입니다</a:t>
            </a:r>
            <a:r>
              <a:rPr lang="en-US" altLang="ko-KR"/>
              <a:t>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등급별의 범위가 겹쳐지면 안된다</a:t>
            </a:r>
            <a:r>
              <a:rPr lang="en-US" altLang="ko-KR"/>
              <a:t>.</a:t>
            </a:r>
          </a:p>
          <a:p>
            <a:r>
              <a:rPr lang="ko-KR" altLang="en-US"/>
              <a:t>이때 연봉금액이 최소연봉과 최대연봉의 사이에 있으면</a:t>
            </a:r>
            <a:r>
              <a:rPr lang="en-US" altLang="ko-KR"/>
              <a:t>, </a:t>
            </a:r>
            <a:r>
              <a:rPr lang="ko-KR" altLang="en-US"/>
              <a:t>그 행에 있는 등급의 그 선수의 연봉이 속해있는 등급인 것입니다</a:t>
            </a:r>
            <a:r>
              <a:rPr lang="en-US" altLang="ko-KR"/>
              <a:t>. </a:t>
            </a:r>
            <a:r>
              <a:rPr lang="ko-KR" altLang="en-US"/>
              <a:t>이 때</a:t>
            </a:r>
            <a:r>
              <a:rPr lang="en-US" altLang="ko-KR"/>
              <a:t>, </a:t>
            </a:r>
            <a:r>
              <a:rPr lang="ko-KR" altLang="en-US"/>
              <a:t>두 테이블의 컬럼들이 ‘</a:t>
            </a:r>
            <a:r>
              <a:rPr lang="en-US" altLang="ko-KR"/>
              <a:t>=‘</a:t>
            </a:r>
            <a:r>
              <a:rPr lang="ko-KR" altLang="en-US"/>
              <a:t>조건으로 비교될 수 없으므로 </a:t>
            </a:r>
            <a:r>
              <a:rPr lang="en-US" altLang="ko-KR"/>
              <a:t>BETWEEN</a:t>
            </a:r>
            <a:r>
              <a:rPr lang="ko-KR" altLang="en-US"/>
              <a:t>이나 </a:t>
            </a:r>
            <a:r>
              <a:rPr lang="en-US" altLang="ko-KR"/>
              <a:t>&lt;=, &gt;= </a:t>
            </a:r>
            <a:r>
              <a:rPr lang="ko-KR" altLang="en-US"/>
              <a:t>조건연산자를 사용해야 하는데</a:t>
            </a:r>
            <a:r>
              <a:rPr lang="en-US" altLang="ko-KR"/>
              <a:t>, </a:t>
            </a:r>
            <a:r>
              <a:rPr lang="ko-KR" altLang="en-US"/>
              <a:t>이러한 </a:t>
            </a:r>
            <a:r>
              <a:rPr lang="en-US" altLang="ko-KR"/>
              <a:t>JOIN</a:t>
            </a:r>
            <a:r>
              <a:rPr lang="ko-KR" altLang="en-US"/>
              <a:t>을 </a:t>
            </a:r>
            <a:r>
              <a:rPr lang="en-US" altLang="ko-KR"/>
              <a:t>NON-EQUI JOIN</a:t>
            </a:r>
            <a:r>
              <a:rPr lang="ko-KR" altLang="en-US"/>
              <a:t>이라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[ANSI SQL </a:t>
            </a:r>
            <a:r>
              <a:rPr lang="ko-KR" altLang="en-US"/>
              <a:t>예제  </a:t>
            </a:r>
            <a:r>
              <a:rPr lang="en-US" altLang="ko-KR"/>
              <a:t>: ON JOIN]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사원명</a:t>
            </a:r>
            <a:r>
              <a:rPr lang="en-US" altLang="ko-KR"/>
              <a:t>, B.</a:t>
            </a:r>
            <a:r>
              <a:rPr lang="ko-KR" altLang="en-US"/>
              <a:t>최소연봉</a:t>
            </a:r>
            <a:r>
              <a:rPr lang="en-US" altLang="ko-KR"/>
              <a:t>, A.</a:t>
            </a:r>
            <a:r>
              <a:rPr lang="ko-KR" altLang="en-US"/>
              <a:t>연봉</a:t>
            </a:r>
            <a:r>
              <a:rPr lang="en-US" altLang="ko-KR"/>
              <a:t>, B.</a:t>
            </a:r>
            <a:r>
              <a:rPr lang="ko-KR" altLang="en-US"/>
              <a:t>최대연봉</a:t>
            </a:r>
            <a:r>
              <a:rPr lang="en-US" altLang="ko-KR"/>
              <a:t>, B.</a:t>
            </a:r>
            <a:r>
              <a:rPr lang="ko-KR" altLang="en-US"/>
              <a:t>연봉등급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사원 </a:t>
            </a:r>
            <a:r>
              <a:rPr lang="en-US" altLang="ko-KR"/>
              <a:t>A JOIN </a:t>
            </a:r>
            <a:r>
              <a:rPr lang="ko-KR" altLang="en-US"/>
              <a:t>연봉등급 </a:t>
            </a:r>
            <a:r>
              <a:rPr lang="en-US" altLang="ko-KR"/>
              <a:t>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      ON A.</a:t>
            </a:r>
            <a:r>
              <a:rPr lang="ko-KR" altLang="en-US"/>
              <a:t>연봉 </a:t>
            </a:r>
            <a:r>
              <a:rPr lang="en-US" altLang="ko-KR"/>
              <a:t>BETWEEN B.</a:t>
            </a:r>
            <a:r>
              <a:rPr lang="ko-KR" altLang="en-US"/>
              <a:t>최소연봉 </a:t>
            </a:r>
            <a:r>
              <a:rPr lang="en-US" altLang="ko-KR"/>
              <a:t>AND B.</a:t>
            </a:r>
            <a:r>
              <a:rPr lang="ko-KR" altLang="en-US"/>
              <a:t>최대연봉</a:t>
            </a:r>
          </a:p>
        </p:txBody>
      </p:sp>
      <p:grpSp>
        <p:nvGrpSpPr>
          <p:cNvPr id="1429516" name="Group 12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429517" name="Picture 13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9518" name="Text Box 14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9" name="Rectangle 11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566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JOIN</a:t>
            </a:r>
            <a:r>
              <a:rPr lang="ko-KR" altLang="en-US"/>
              <a:t>조건을 만족하지 않는 행이라도</a:t>
            </a:r>
            <a:r>
              <a:rPr lang="en-US" altLang="ko-KR"/>
              <a:t>, WHERE</a:t>
            </a:r>
            <a:r>
              <a:rPr lang="ko-KR" altLang="en-US"/>
              <a:t>절의 어느 한쪽을 기준으로 모두 보고자 하는 경우</a:t>
            </a:r>
            <a:r>
              <a:rPr lang="en-US" altLang="ko-KR"/>
              <a:t>, </a:t>
            </a:r>
            <a:r>
              <a:rPr lang="ko-KR" altLang="en-US"/>
              <a:t>기준이 되는 반대쪽에 </a:t>
            </a:r>
            <a:r>
              <a:rPr lang="en-US" altLang="ko-KR"/>
              <a:t>(+)</a:t>
            </a:r>
            <a:r>
              <a:rPr lang="ko-KR" altLang="en-US"/>
              <a:t>를 이용하여 </a:t>
            </a:r>
            <a:r>
              <a:rPr lang="en-US" altLang="ko-KR"/>
              <a:t>JOIN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r>
              <a:rPr lang="en-US" altLang="ko-KR"/>
              <a:t>(+)</a:t>
            </a:r>
            <a:r>
              <a:rPr lang="ko-KR" altLang="en-US"/>
              <a:t>기호는 모두 보고자 하는 쪽의 반대편에 사용한다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위의 그림을 기준으로는 모든 부서명이 보여야 되므로 사원 테이블편에 사용하면 된다</a:t>
            </a:r>
            <a:r>
              <a:rPr lang="en-US" altLang="ko-KR"/>
              <a:t>.</a:t>
            </a:r>
          </a:p>
          <a:p>
            <a:r>
              <a:rPr lang="en-US" altLang="ko-KR"/>
              <a:t>(+)</a:t>
            </a:r>
            <a:r>
              <a:rPr lang="ko-KR" altLang="en-US"/>
              <a:t>기호는 어느 한쪽에만 위치해야 합니다</a:t>
            </a:r>
            <a:r>
              <a:rPr lang="en-US" altLang="ko-KR"/>
              <a:t>. </a:t>
            </a:r>
            <a:r>
              <a:rPr lang="ko-KR" altLang="en-US"/>
              <a:t>양쪽의 데이터를 다 보고자 하는 경우에는 </a:t>
            </a:r>
            <a:r>
              <a:rPr lang="en-US" altLang="ko-KR"/>
              <a:t>Oracle 9i </a:t>
            </a:r>
            <a:r>
              <a:rPr lang="ko-KR" altLang="en-US"/>
              <a:t>이전에는 </a:t>
            </a:r>
            <a:r>
              <a:rPr lang="en-US" altLang="ko-KR"/>
              <a:t>UNION</a:t>
            </a:r>
            <a:r>
              <a:rPr lang="ko-KR" altLang="en-US"/>
              <a:t>을 이용하였으나</a:t>
            </a:r>
            <a:r>
              <a:rPr lang="en-US" altLang="ko-KR"/>
              <a:t>, Oracle 9i</a:t>
            </a:r>
            <a:r>
              <a:rPr lang="ko-KR" altLang="en-US"/>
              <a:t>에서는 </a:t>
            </a:r>
            <a:r>
              <a:rPr lang="en-US" altLang="ko-KR"/>
              <a:t>FULL [OUTER] JOIN</a:t>
            </a:r>
            <a:r>
              <a:rPr lang="ko-KR" altLang="en-US"/>
              <a:t>을 이용하면 된다</a:t>
            </a:r>
            <a:r>
              <a:rPr lang="en-US" altLang="ko-KR"/>
              <a:t>.</a:t>
            </a:r>
          </a:p>
          <a:p>
            <a:r>
              <a:rPr lang="en-US" altLang="ko-KR"/>
              <a:t>(+)</a:t>
            </a:r>
            <a:r>
              <a:rPr lang="ko-KR" altLang="en-US"/>
              <a:t>기호는 </a:t>
            </a:r>
            <a:r>
              <a:rPr lang="en-US" altLang="ko-KR"/>
              <a:t>IN</a:t>
            </a:r>
            <a:r>
              <a:rPr lang="ko-KR" altLang="en-US"/>
              <a:t>연산자와 </a:t>
            </a:r>
            <a:r>
              <a:rPr lang="en-US" altLang="ko-KR"/>
              <a:t>OR</a:t>
            </a:r>
            <a:r>
              <a:rPr lang="ko-KR" altLang="en-US"/>
              <a:t>논리연산자와 같이 사용할 수 없다</a:t>
            </a:r>
            <a:r>
              <a:rPr lang="en-US" altLang="ko-KR"/>
              <a:t>.</a:t>
            </a:r>
          </a:p>
          <a:p>
            <a:r>
              <a:rPr lang="en-US" altLang="ko-KR"/>
              <a:t>OUTER JOIN</a:t>
            </a:r>
            <a:r>
              <a:rPr lang="ko-KR" altLang="en-US"/>
              <a:t>의 종류에는 </a:t>
            </a:r>
            <a:r>
              <a:rPr lang="en-US" altLang="ko-KR"/>
              <a:t>LEFT OUTER JOIN, RIGHT OUTER JOIN, FULL OUTER JOIN</a:t>
            </a:r>
            <a:r>
              <a:rPr lang="ko-KR" altLang="en-US"/>
              <a:t>으로 분류되며 </a:t>
            </a:r>
            <a:r>
              <a:rPr lang="en-US" altLang="ko-KR"/>
              <a:t>LEFT OUTER JOIN</a:t>
            </a:r>
            <a:r>
              <a:rPr lang="ko-KR" altLang="en-US"/>
              <a:t>은 </a:t>
            </a:r>
            <a:r>
              <a:rPr lang="en-US" altLang="ko-KR"/>
              <a:t>JOIN </a:t>
            </a:r>
            <a:r>
              <a:rPr lang="ko-KR" altLang="en-US"/>
              <a:t>키워드를 기준으로 왼쪽의 데이터를 모두 보여주고</a:t>
            </a:r>
            <a:r>
              <a:rPr lang="en-US" altLang="ko-KR"/>
              <a:t>, RIGHT OUTER JOIN</a:t>
            </a:r>
            <a:r>
              <a:rPr lang="ko-KR" altLang="en-US"/>
              <a:t>은 </a:t>
            </a:r>
            <a:r>
              <a:rPr lang="en-US" altLang="ko-KR"/>
              <a:t>JOIN</a:t>
            </a:r>
            <a:r>
              <a:rPr lang="ko-KR" altLang="en-US"/>
              <a:t>키워드를 기준으로 오른쪽의 데이터를 모두 보여준다</a:t>
            </a:r>
            <a:r>
              <a:rPr lang="en-US" altLang="ko-KR"/>
              <a:t>.</a:t>
            </a:r>
          </a:p>
          <a:p>
            <a:r>
              <a:rPr lang="ko-KR" altLang="en-US"/>
              <a:t>위의 </a:t>
            </a:r>
            <a:r>
              <a:rPr lang="en-US" altLang="ko-KR"/>
              <a:t>ERD</a:t>
            </a:r>
            <a:r>
              <a:rPr lang="ko-KR" altLang="en-US"/>
              <a:t>를 참조하여 부서 테이블과 사원 테이블을 부서번호로 </a:t>
            </a:r>
            <a:r>
              <a:rPr lang="en-US" altLang="ko-KR"/>
              <a:t>EQUI JOIN</a:t>
            </a:r>
            <a:r>
              <a:rPr lang="ko-KR" altLang="en-US"/>
              <a:t>을 하면</a:t>
            </a:r>
            <a:r>
              <a:rPr lang="en-US" altLang="ko-KR"/>
              <a:t>, </a:t>
            </a:r>
            <a:r>
              <a:rPr lang="ko-KR" altLang="en-US"/>
              <a:t>소속된 사원이 없는 부서는 출력되지 않으므로 모든 부서가 출력되게 하려면 </a:t>
            </a:r>
            <a:r>
              <a:rPr lang="en-US" altLang="ko-KR"/>
              <a:t>OUTER JOIN</a:t>
            </a:r>
            <a:r>
              <a:rPr lang="ko-KR" altLang="en-US"/>
              <a:t>을 사용해야 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pSp>
        <p:nvGrpSpPr>
          <p:cNvPr id="1435661" name="Group 13"/>
          <p:cNvGrpSpPr>
            <a:grpSpLocks/>
          </p:cNvGrpSpPr>
          <p:nvPr/>
        </p:nvGrpSpPr>
        <p:grpSpPr bwMode="auto">
          <a:xfrm>
            <a:off x="419100" y="523875"/>
            <a:ext cx="5602288" cy="344488"/>
            <a:chOff x="264" y="345"/>
            <a:chExt cx="3529" cy="217"/>
          </a:xfrm>
        </p:grpSpPr>
        <p:pic>
          <p:nvPicPr>
            <p:cNvPr id="1435662" name="Picture 14" descr="하시 좌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5663" name="Text Box 15"/>
            <p:cNvSpPr txBox="1">
              <a:spLocks noChangeArrowheads="1"/>
            </p:cNvSpPr>
            <p:nvPr/>
          </p:nvSpPr>
          <p:spPr bwMode="auto">
            <a:xfrm>
              <a:off x="602" y="409"/>
              <a:ext cx="2606" cy="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실전! 데이터엑세스개발</a:t>
              </a:r>
              <a:endParaRPr lang="ko-KR" altLang="en-US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16013"/>
            <a:ext cx="4552950" cy="8134350"/>
          </a:xfrm>
        </p:spPr>
        <p:txBody>
          <a:bodyPr/>
          <a:lstStyle/>
          <a:p>
            <a:r>
              <a:rPr lang="en-US" altLang="ko-KR"/>
              <a:t>[ANSI SQL </a:t>
            </a:r>
            <a:r>
              <a:rPr lang="ko-KR" altLang="en-US"/>
              <a:t>예제 </a:t>
            </a:r>
            <a:r>
              <a:rPr lang="en-US" altLang="ko-KR"/>
              <a:t>: LEFT OUTER JOIN]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부서명</a:t>
            </a:r>
            <a:r>
              <a:rPr lang="en-US" altLang="ko-KR"/>
              <a:t>, A.</a:t>
            </a:r>
            <a:r>
              <a:rPr lang="ko-KR" altLang="en-US"/>
              <a:t>부서번호</a:t>
            </a:r>
            <a:r>
              <a:rPr lang="en-US" altLang="ko-KR"/>
              <a:t>, B.</a:t>
            </a:r>
            <a:r>
              <a:rPr lang="ko-KR" altLang="en-US"/>
              <a:t>사원명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</a:t>
            </a:r>
            <a:r>
              <a:rPr lang="en-US" altLang="ko-KR"/>
              <a:t>FROM </a:t>
            </a:r>
            <a:r>
              <a:rPr lang="ko-KR" altLang="en-US"/>
              <a:t>부서 </a:t>
            </a:r>
            <a:r>
              <a:rPr lang="en-US" altLang="ko-KR"/>
              <a:t>A LEFT OUTER JOIN </a:t>
            </a:r>
            <a:r>
              <a:rPr lang="ko-KR" altLang="en-US"/>
              <a:t>사원 </a:t>
            </a:r>
            <a:r>
              <a:rPr lang="en-US" altLang="ko-KR"/>
              <a:t>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ON A.</a:t>
            </a:r>
            <a:r>
              <a:rPr lang="ko-KR" altLang="en-US"/>
              <a:t>부서번호 </a:t>
            </a:r>
            <a:r>
              <a:rPr lang="en-US" altLang="ko-KR"/>
              <a:t>= B.</a:t>
            </a:r>
            <a:r>
              <a:rPr lang="ko-KR" altLang="en-US"/>
              <a:t>부서번호</a:t>
            </a:r>
          </a:p>
          <a:p>
            <a:r>
              <a:rPr lang="en-US" altLang="ko-KR"/>
              <a:t>[ANSI SQL </a:t>
            </a:r>
            <a:r>
              <a:rPr lang="ko-KR" altLang="en-US"/>
              <a:t>예제 </a:t>
            </a:r>
            <a:r>
              <a:rPr lang="en-US" altLang="ko-KR"/>
              <a:t>: RIGHT OUTER JOIN]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SELECT A.</a:t>
            </a:r>
            <a:r>
              <a:rPr lang="ko-KR" altLang="en-US"/>
              <a:t>부서명</a:t>
            </a:r>
            <a:r>
              <a:rPr lang="en-US" altLang="ko-KR"/>
              <a:t>, A.</a:t>
            </a:r>
            <a:r>
              <a:rPr lang="ko-KR" altLang="en-US"/>
              <a:t>부서번호</a:t>
            </a:r>
            <a:r>
              <a:rPr lang="en-US" altLang="ko-KR"/>
              <a:t>, B.</a:t>
            </a:r>
            <a:r>
              <a:rPr lang="ko-KR" altLang="en-US"/>
              <a:t>사원명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/>
              <a:t>                 </a:t>
            </a:r>
            <a:r>
              <a:rPr lang="en-US" altLang="ko-KR"/>
              <a:t>FROM </a:t>
            </a:r>
            <a:r>
              <a:rPr lang="ko-KR" altLang="en-US"/>
              <a:t>사원 </a:t>
            </a:r>
            <a:r>
              <a:rPr lang="en-US" altLang="ko-KR"/>
              <a:t>B RIGHT OUTER JOIN </a:t>
            </a:r>
            <a:r>
              <a:rPr lang="ko-KR" altLang="en-US"/>
              <a:t>부서 </a:t>
            </a:r>
            <a:r>
              <a:rPr lang="en-US" altLang="ko-KR"/>
              <a:t>A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/>
              <a:t>                     ON A.</a:t>
            </a:r>
            <a:r>
              <a:rPr lang="ko-KR" altLang="en-US"/>
              <a:t>부서번호 </a:t>
            </a:r>
            <a:r>
              <a:rPr lang="en-US" altLang="ko-KR"/>
              <a:t>= B.</a:t>
            </a:r>
            <a:r>
              <a:rPr lang="ko-KR" altLang="en-US"/>
              <a:t>부서번호</a:t>
            </a:r>
          </a:p>
          <a:p>
            <a:pPr>
              <a:buFont typeface="Wingdings 2" panose="05020102010507070707" pitchFamily="18" charset="2"/>
              <a:buNone/>
            </a:pPr>
            <a:endParaRPr lang="ko-KR" altLang="en-US"/>
          </a:p>
          <a:p>
            <a:endParaRPr lang="en-US" altLang="ko-KR"/>
          </a:p>
        </p:txBody>
      </p:sp>
      <p:grpSp>
        <p:nvGrpSpPr>
          <p:cNvPr id="1588228" name="Group 4"/>
          <p:cNvGrpSpPr>
            <a:grpSpLocks/>
          </p:cNvGrpSpPr>
          <p:nvPr/>
        </p:nvGrpSpPr>
        <p:grpSpPr bwMode="auto">
          <a:xfrm>
            <a:off x="419100" y="528638"/>
            <a:ext cx="5602288" cy="344487"/>
            <a:chOff x="264" y="345"/>
            <a:chExt cx="3529" cy="217"/>
          </a:xfrm>
        </p:grpSpPr>
        <p:pic>
          <p:nvPicPr>
            <p:cNvPr id="1588229" name="Picture 5" descr="하시 우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345"/>
              <a:ext cx="3529" cy="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88230" name="Text Box 6"/>
            <p:cNvSpPr txBox="1">
              <a:spLocks noChangeArrowheads="1"/>
            </p:cNvSpPr>
            <p:nvPr/>
          </p:nvSpPr>
          <p:spPr bwMode="auto">
            <a:xfrm>
              <a:off x="1027" y="410"/>
              <a:ext cx="2406" cy="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Chapter </a:t>
              </a:r>
              <a:r>
                <a:rPr lang="en-US" altLang="ko-KR" sz="900">
                  <a:latin typeface="-윤고딕120" pitchFamily="18" charset="-127"/>
                  <a:ea typeface="-윤고딕120" pitchFamily="18" charset="-127"/>
                </a:rPr>
                <a:t>7</a:t>
              </a:r>
              <a:r>
                <a:rPr lang="en-US" altLang="ko-KR" sz="900" b="0">
                  <a:latin typeface="-윤고딕120" pitchFamily="18" charset="-127"/>
                  <a:ea typeface="-윤고딕120" pitchFamily="18" charset="-127"/>
                </a:rPr>
                <a:t>  </a:t>
              </a:r>
              <a:r>
                <a:rPr lang="en-US" altLang="en-US" sz="900" b="0">
                  <a:latin typeface="-윤고딕120" pitchFamily="18" charset="-127"/>
                  <a:ea typeface="-윤고딕120" pitchFamily="18" charset="-127"/>
                </a:rPr>
                <a:t>JOIN과 SUBQUERY</a:t>
              </a:r>
              <a:endParaRPr lang="en-US" altLang="ko-KR" sz="900" b="0">
                <a:latin typeface="-윤고딕120" pitchFamily="18" charset="-127"/>
                <a:ea typeface="-윤고딕120" pitchFamily="18" charset="-127"/>
              </a:endParaRPr>
            </a:p>
          </p:txBody>
        </p:sp>
      </p:grp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0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61913"/>
            <a:ext cx="2476500" cy="6442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61913"/>
            <a:ext cx="7277100" cy="6442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1913"/>
            <a:ext cx="9906000" cy="6524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5138" y="971550"/>
            <a:ext cx="8977312" cy="553243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3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03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5138" y="971550"/>
            <a:ext cx="4411662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71550"/>
            <a:ext cx="4413250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0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28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1532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728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5138" y="971550"/>
            <a:ext cx="8977312" cy="553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0" y="61913"/>
            <a:ext cx="9906000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25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500">
          <a:solidFill>
            <a:schemeClr val="bg1"/>
          </a:solidFill>
          <a:latin typeface="-윤고딕160" pitchFamily="18" charset="-127"/>
          <a:ea typeface="-윤고딕160" pitchFamily="18" charset="-127"/>
        </a:defRPr>
      </a:lvl9pPr>
    </p:titleStyle>
    <p:bodyStyle>
      <a:lvl1pPr marL="268288" indent="-268288" algn="l" rtl="0" fontAlgn="base">
        <a:spcBef>
          <a:spcPct val="0"/>
        </a:spcBef>
        <a:spcAft>
          <a:spcPct val="25000"/>
        </a:spcAft>
        <a:buSzPct val="120000"/>
        <a:buBlip>
          <a:blip r:embed="rId15"/>
        </a:buBlip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76213" algn="l" rtl="0" fontAlgn="base">
        <a:spcBef>
          <a:spcPct val="0"/>
        </a:spcBef>
        <a:spcAft>
          <a:spcPct val="25000"/>
        </a:spcAft>
        <a:buChar char="–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8600" algn="l" rtl="0" fontAlgn="base">
        <a:spcBef>
          <a:spcPct val="0"/>
        </a:spcBef>
        <a:spcAft>
          <a:spcPct val="25000"/>
        </a:spcAft>
        <a:buChar char="•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9400" indent="-228600" algn="l" rtl="0" fontAlgn="base">
        <a:spcBef>
          <a:spcPct val="0"/>
        </a:spcBef>
        <a:spcAft>
          <a:spcPct val="25000"/>
        </a:spcAft>
        <a:buFont typeface="돋움" panose="020B0600000101010101" pitchFamily="50" charset="-127"/>
        <a:buChar char="▫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957388" indent="-228600" algn="l" rtl="0" fontAlgn="base">
        <a:spcBef>
          <a:spcPct val="0"/>
        </a:spcBef>
        <a:spcAft>
          <a:spcPct val="25000"/>
        </a:spcAft>
        <a:buChar char="»"/>
        <a:defRPr kumimoji="1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529" name="Picture 57" descr="슬라이드_챕터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71463"/>
            <a:ext cx="956310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530" name="Picture 58" descr="슬라이드_챕터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3871913"/>
            <a:ext cx="5106987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9486" name="Text Box 14"/>
          <p:cNvSpPr txBox="1">
            <a:spLocks noChangeArrowheads="1"/>
          </p:cNvSpPr>
          <p:nvPr/>
        </p:nvSpPr>
        <p:spPr bwMode="ltGray">
          <a:xfrm>
            <a:off x="1800225" y="479425"/>
            <a:ext cx="76295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41388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69900" defTabSz="941388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41388" defTabSz="941388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11288" defTabSz="941388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878013" defTabSz="941388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335213" defTabSz="941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92413" defTabSz="941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249613" defTabSz="941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06813" defTabSz="941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buSzTx/>
            </a:pPr>
            <a:r>
              <a:rPr lang="en-US" altLang="ko-KR" sz="2800" b="0">
                <a:solidFill>
                  <a:schemeClr val="bg1"/>
                </a:solidFill>
                <a:latin typeface="-윤고딕150" pitchFamily="18" charset="-127"/>
                <a:ea typeface="-윤고딕150" pitchFamily="18" charset="-127"/>
              </a:rPr>
              <a:t>7</a:t>
            </a:r>
            <a:r>
              <a:rPr lang="ko-KR" altLang="en-US" sz="2800" b="0">
                <a:solidFill>
                  <a:schemeClr val="bg1"/>
                </a:solidFill>
                <a:latin typeface="-윤고딕150" pitchFamily="18" charset="-127"/>
                <a:ea typeface="-윤고딕150" pitchFamily="18" charset="-127"/>
              </a:rPr>
              <a:t>장 </a:t>
            </a:r>
            <a:r>
              <a:rPr lang="en-US" altLang="ko-KR" sz="2800" b="0">
                <a:solidFill>
                  <a:schemeClr val="bg1"/>
                </a:solidFill>
                <a:latin typeface="-윤고딕150" pitchFamily="18" charset="-127"/>
                <a:ea typeface="-윤고딕150" pitchFamily="18" charset="-127"/>
              </a:rPr>
              <a:t>JOIN</a:t>
            </a:r>
            <a:r>
              <a:rPr lang="ko-KR" altLang="en-US" sz="2800" b="0">
                <a:solidFill>
                  <a:schemeClr val="bg1"/>
                </a:solidFill>
                <a:latin typeface="-윤고딕150" pitchFamily="18" charset="-127"/>
                <a:ea typeface="-윤고딕150" pitchFamily="18" charset="-127"/>
              </a:rPr>
              <a:t>과 </a:t>
            </a:r>
            <a:r>
              <a:rPr lang="en-US" altLang="ko-KR" sz="2800" b="0">
                <a:solidFill>
                  <a:schemeClr val="bg1"/>
                </a:solidFill>
                <a:latin typeface="-윤고딕150" pitchFamily="18" charset="-127"/>
                <a:ea typeface="-윤고딕150" pitchFamily="18" charset="-127"/>
              </a:rPr>
              <a:t>SUBQUERY</a:t>
            </a:r>
          </a:p>
        </p:txBody>
      </p:sp>
      <p:sp>
        <p:nvSpPr>
          <p:cNvPr id="489528" name="Text Box 56"/>
          <p:cNvSpPr txBox="1">
            <a:spLocks noChangeArrowheads="1"/>
          </p:cNvSpPr>
          <p:nvPr/>
        </p:nvSpPr>
        <p:spPr bwMode="auto">
          <a:xfrm>
            <a:off x="1833563" y="1552575"/>
            <a:ext cx="4262437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081088" indent="-457200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717675" indent="-457200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2354263" indent="-457200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990850" indent="-457200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34480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9052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43624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48196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60000"/>
              </a:lnSpc>
              <a:buSzTx/>
              <a:buFont typeface="Wingdings" panose="05000000000000000000" pitchFamily="2" charset="2"/>
              <a:buNone/>
            </a:pPr>
            <a:r>
              <a:rPr lang="en-US" altLang="ko-KR" sz="1600"/>
              <a:t>7.1 JOIN</a:t>
            </a:r>
          </a:p>
          <a:p>
            <a:pPr latinLnBrk="0">
              <a:lnSpc>
                <a:spcPct val="160000"/>
              </a:lnSpc>
              <a:buSzTx/>
              <a:buFont typeface="Wingdings" panose="05000000000000000000" pitchFamily="2" charset="2"/>
              <a:buNone/>
            </a:pPr>
            <a:r>
              <a:rPr lang="en-US" altLang="ko-KR" sz="1600"/>
              <a:t>7.2 </a:t>
            </a:r>
            <a:r>
              <a:rPr lang="ko-KR" altLang="en-US" sz="1600"/>
              <a:t>집합연산자</a:t>
            </a:r>
          </a:p>
          <a:p>
            <a:pPr latinLnBrk="0">
              <a:lnSpc>
                <a:spcPct val="160000"/>
              </a:lnSpc>
              <a:buSzTx/>
              <a:buFont typeface="Wingdings" panose="05000000000000000000" pitchFamily="2" charset="2"/>
              <a:buNone/>
            </a:pPr>
            <a:r>
              <a:rPr lang="en-US" altLang="ko-KR" sz="1600"/>
              <a:t>7.3 SUBQUERY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7.1.2 JOIN</a:t>
            </a:r>
            <a:r>
              <a:rPr lang="ko-KR" altLang="en-US"/>
              <a:t>의 종류 및 기능</a:t>
            </a:r>
          </a:p>
        </p:txBody>
      </p:sp>
      <p:sp>
        <p:nvSpPr>
          <p:cNvPr id="143667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OUTER JOIN[FULL OUTER]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양쪽 테이블에 다 </a:t>
            </a:r>
            <a:r>
              <a:rPr lang="en-US" altLang="ko-KR"/>
              <a:t>OUTER JOIN</a:t>
            </a:r>
            <a:r>
              <a:rPr lang="ko-KR" altLang="en-US"/>
              <a:t>을 거는 방법이다</a:t>
            </a:r>
            <a:r>
              <a:rPr lang="en-US" altLang="ko-KR"/>
              <a:t>. LEFT OUTER JOIN</a:t>
            </a:r>
            <a:r>
              <a:rPr lang="ko-KR" altLang="en-US"/>
              <a:t>과 </a:t>
            </a:r>
            <a:r>
              <a:rPr lang="en-US" altLang="ko-KR"/>
              <a:t>RIGHT OUTER JOIN</a:t>
            </a:r>
            <a:r>
              <a:rPr lang="ko-KR" altLang="en-US"/>
              <a:t>의 결과를 </a:t>
            </a:r>
            <a:r>
              <a:rPr lang="en-US" altLang="ko-KR"/>
              <a:t>UNION</a:t>
            </a:r>
            <a:r>
              <a:rPr lang="ko-KR" altLang="en-US"/>
              <a:t>으로 합친 것과 같다</a:t>
            </a:r>
            <a:r>
              <a:rPr lang="en-US" altLang="ko-KR"/>
              <a:t>.</a:t>
            </a:r>
          </a:p>
        </p:txBody>
      </p:sp>
      <p:sp>
        <p:nvSpPr>
          <p:cNvPr id="1436750" name="AutoShape 78"/>
          <p:cNvSpPr>
            <a:spLocks noChangeArrowheads="1"/>
          </p:cNvSpPr>
          <p:nvPr/>
        </p:nvSpPr>
        <p:spPr bwMode="auto">
          <a:xfrm>
            <a:off x="5035550" y="4262438"/>
            <a:ext cx="4552950" cy="1922462"/>
          </a:xfrm>
          <a:prstGeom prst="wedgeRectCallout">
            <a:avLst>
              <a:gd name="adj1" fmla="val -62167"/>
              <a:gd name="adj2" fmla="val -58421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 sz="14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  SELECT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 FULL OUTER JOIN 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    ON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</a:p>
        </p:txBody>
      </p:sp>
      <p:graphicFrame>
        <p:nvGraphicFramePr>
          <p:cNvPr id="1436856" name="Group 184"/>
          <p:cNvGraphicFramePr>
            <a:graphicFrameLocks noGrp="1"/>
          </p:cNvGraphicFramePr>
          <p:nvPr/>
        </p:nvGraphicFramePr>
        <p:xfrm>
          <a:off x="1674813" y="4849813"/>
          <a:ext cx="3094037" cy="1647825"/>
        </p:xfrm>
        <a:graphic>
          <a:graphicData uri="http://schemas.openxmlformats.org/drawingml/2006/table">
            <a:tbl>
              <a:tblPr/>
              <a:tblGrid>
                <a:gridCol w="1084262">
                  <a:extLst>
                    <a:ext uri="{9D8B030D-6E8A-4147-A177-3AD203B41FA5}">
                      <a16:colId xmlns:a16="http://schemas.microsoft.com/office/drawing/2014/main" val="1029677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3613558987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892789131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77852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748538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59131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397516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31109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742649"/>
                  </a:ext>
                </a:extLst>
              </a:tr>
            </a:tbl>
          </a:graphicData>
        </a:graphic>
      </p:graphicFrame>
      <p:graphicFrame>
        <p:nvGraphicFramePr>
          <p:cNvPr id="1436857" name="Group 185"/>
          <p:cNvGraphicFramePr>
            <a:graphicFrameLocks noGrp="1"/>
          </p:cNvGraphicFramePr>
          <p:nvPr/>
        </p:nvGraphicFramePr>
        <p:xfrm>
          <a:off x="3570288" y="2398713"/>
          <a:ext cx="1925637" cy="1373187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841507539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326215279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94400"/>
                  </a:ext>
                </a:extLst>
              </a:tr>
              <a:tr h="1555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93152"/>
                  </a:ext>
                </a:extLst>
              </a:tr>
              <a:tr h="1555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417870"/>
                  </a:ext>
                </a:extLst>
              </a:tr>
              <a:tr h="220663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566173"/>
                  </a:ext>
                </a:extLst>
              </a:tr>
              <a:tr h="217488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830363"/>
                  </a:ext>
                </a:extLst>
              </a:tr>
            </a:tbl>
          </a:graphicData>
        </a:graphic>
      </p:graphicFrame>
      <p:graphicFrame>
        <p:nvGraphicFramePr>
          <p:cNvPr id="1436858" name="Group 186"/>
          <p:cNvGraphicFramePr>
            <a:graphicFrameLocks noGrp="1"/>
          </p:cNvGraphicFramePr>
          <p:nvPr/>
        </p:nvGraphicFramePr>
        <p:xfrm>
          <a:off x="996950" y="2414588"/>
          <a:ext cx="2047875" cy="1098550"/>
        </p:xfrm>
        <a:graphic>
          <a:graphicData uri="http://schemas.openxmlformats.org/drawingml/2006/table">
            <a:tbl>
              <a:tblPr/>
              <a:tblGrid>
                <a:gridCol w="1023938">
                  <a:extLst>
                    <a:ext uri="{9D8B030D-6E8A-4147-A177-3AD203B41FA5}">
                      <a16:colId xmlns:a16="http://schemas.microsoft.com/office/drawing/2014/main" val="4208579103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58440972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30288"/>
                  </a:ext>
                </a:extLst>
              </a:tr>
              <a:tr h="239713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728582"/>
                  </a:ext>
                </a:extLst>
              </a:tr>
              <a:tr h="2540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737770"/>
                  </a:ext>
                </a:extLst>
              </a:tr>
              <a:tr h="271463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458600"/>
                  </a:ext>
                </a:extLst>
              </a:tr>
            </a:tbl>
          </a:graphicData>
        </a:graphic>
      </p:graphicFrame>
      <p:sp>
        <p:nvSpPr>
          <p:cNvPr id="1436812" name="Line 140"/>
          <p:cNvSpPr>
            <a:spLocks noChangeShapeType="1"/>
          </p:cNvSpPr>
          <p:nvPr/>
        </p:nvSpPr>
        <p:spPr bwMode="auto">
          <a:xfrm flipV="1">
            <a:off x="2814638" y="2844800"/>
            <a:ext cx="10033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6813" name="Line 141"/>
          <p:cNvSpPr>
            <a:spLocks noChangeShapeType="1"/>
          </p:cNvSpPr>
          <p:nvPr/>
        </p:nvSpPr>
        <p:spPr bwMode="auto">
          <a:xfrm>
            <a:off x="2814638" y="3117850"/>
            <a:ext cx="1049337" cy="92233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6814" name="Line 142"/>
          <p:cNvSpPr>
            <a:spLocks noChangeShapeType="1"/>
          </p:cNvSpPr>
          <p:nvPr/>
        </p:nvSpPr>
        <p:spPr bwMode="auto">
          <a:xfrm>
            <a:off x="2811463" y="3390900"/>
            <a:ext cx="9906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6816" name="AutoShape 144"/>
          <p:cNvSpPr>
            <a:spLocks noChangeArrowheads="1"/>
          </p:cNvSpPr>
          <p:nvPr/>
        </p:nvSpPr>
        <p:spPr bwMode="auto">
          <a:xfrm>
            <a:off x="2727325" y="3719513"/>
            <a:ext cx="1014413" cy="808037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JOIN</a:t>
            </a:r>
          </a:p>
        </p:txBody>
      </p:sp>
      <p:sp>
        <p:nvSpPr>
          <p:cNvPr id="1436817" name="Line 145"/>
          <p:cNvSpPr>
            <a:spLocks noChangeShapeType="1"/>
          </p:cNvSpPr>
          <p:nvPr/>
        </p:nvSpPr>
        <p:spPr bwMode="auto">
          <a:xfrm>
            <a:off x="2809875" y="2847975"/>
            <a:ext cx="1009650" cy="2746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6818" name="Text Box 146"/>
          <p:cNvSpPr txBox="1">
            <a:spLocks noChangeArrowheads="1"/>
          </p:cNvSpPr>
          <p:nvPr/>
        </p:nvSpPr>
        <p:spPr bwMode="auto">
          <a:xfrm>
            <a:off x="1708150" y="2098675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6819" name="Text Box 147"/>
          <p:cNvSpPr txBox="1">
            <a:spLocks noChangeArrowheads="1"/>
          </p:cNvSpPr>
          <p:nvPr/>
        </p:nvSpPr>
        <p:spPr bwMode="auto">
          <a:xfrm>
            <a:off x="4216400" y="2114550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6820" name="Text Box 148"/>
          <p:cNvSpPr txBox="1">
            <a:spLocks noChangeArrowheads="1"/>
          </p:cNvSpPr>
          <p:nvPr/>
        </p:nvSpPr>
        <p:spPr bwMode="auto">
          <a:xfrm>
            <a:off x="2562225" y="4519613"/>
            <a:ext cx="10906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6836" name="Line 164"/>
          <p:cNvSpPr>
            <a:spLocks noChangeShapeType="1"/>
          </p:cNvSpPr>
          <p:nvPr/>
        </p:nvSpPr>
        <p:spPr bwMode="auto">
          <a:xfrm>
            <a:off x="2809875" y="3665538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pic>
        <p:nvPicPr>
          <p:cNvPr id="1436852" name="Picture 1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2835275"/>
            <a:ext cx="2960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6853" name="Text Box 181"/>
          <p:cNvSpPr txBox="1">
            <a:spLocks noChangeArrowheads="1"/>
          </p:cNvSpPr>
          <p:nvPr/>
        </p:nvSpPr>
        <p:spPr bwMode="auto">
          <a:xfrm>
            <a:off x="7002463" y="2574925"/>
            <a:ext cx="6334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[ERD]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7.1.2 JOIN</a:t>
            </a:r>
            <a:r>
              <a:rPr lang="ko-KR" altLang="en-US"/>
              <a:t>의 종류 및 기능</a:t>
            </a:r>
          </a:p>
        </p:txBody>
      </p:sp>
      <p:sp>
        <p:nvSpPr>
          <p:cNvPr id="1530883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ERD</a:t>
            </a:r>
            <a:r>
              <a:rPr lang="ko-KR" altLang="en-US" sz="1800"/>
              <a:t>와 연관된 </a:t>
            </a:r>
            <a:r>
              <a:rPr lang="en-US" altLang="ko-KR" sz="1800"/>
              <a:t>OUTER JOIN</a:t>
            </a:r>
            <a:r>
              <a:rPr lang="ko-KR" altLang="en-US" sz="1800"/>
              <a:t>의 사용</a:t>
            </a:r>
          </a:p>
        </p:txBody>
      </p:sp>
      <p:sp>
        <p:nvSpPr>
          <p:cNvPr id="1530884" name="AutoShape 4"/>
          <p:cNvSpPr>
            <a:spLocks noChangeArrowheads="1"/>
          </p:cNvSpPr>
          <p:nvPr/>
        </p:nvSpPr>
        <p:spPr bwMode="auto">
          <a:xfrm>
            <a:off x="576263" y="3660775"/>
            <a:ext cx="4100512" cy="1939925"/>
          </a:xfrm>
          <a:prstGeom prst="wedgeRectCallout">
            <a:avLst>
              <a:gd name="adj1" fmla="val 13551"/>
              <a:gd name="adj2" fmla="val -82486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TABLE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의 모든 데이터를 기준으로 조회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en-US" sz="14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SELECT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   WHERE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(+)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AND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(+) LIKE ‘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김유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%’</a:t>
            </a:r>
          </a:p>
        </p:txBody>
      </p:sp>
      <p:pic>
        <p:nvPicPr>
          <p:cNvPr id="1530963" name="Picture 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635125"/>
            <a:ext cx="52324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0964" name="AutoShape 84"/>
          <p:cNvSpPr>
            <a:spLocks noChangeArrowheads="1"/>
          </p:cNvSpPr>
          <p:nvPr/>
        </p:nvSpPr>
        <p:spPr bwMode="auto">
          <a:xfrm>
            <a:off x="5284788" y="3649663"/>
            <a:ext cx="4214812" cy="1938337"/>
          </a:xfrm>
          <a:prstGeom prst="wedgeRectCallout">
            <a:avLst>
              <a:gd name="adj1" fmla="val -19889"/>
              <a:gd name="adj2" fmla="val -80139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TABLE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의 모든 데이터를 기준으로 조회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en-US" sz="14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SELECT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   WHERE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사원명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LIKE ‘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김유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%’</a:t>
            </a:r>
          </a:p>
        </p:txBody>
      </p:sp>
      <p:sp>
        <p:nvSpPr>
          <p:cNvPr id="1530965" name="Rectangle 85"/>
          <p:cNvSpPr>
            <a:spLocks noChangeArrowheads="1"/>
          </p:cNvSpPr>
          <p:nvPr/>
        </p:nvSpPr>
        <p:spPr bwMode="auto">
          <a:xfrm>
            <a:off x="2957513" y="5729288"/>
            <a:ext cx="3868737" cy="36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ko-KR" altLang="en-US" sz="1400">
                <a:solidFill>
                  <a:schemeClr val="accent2"/>
                </a:solidFill>
              </a:rPr>
              <a:t>서로 조회하고자 하는 의미와 결과가 다르다</a:t>
            </a:r>
            <a:r>
              <a:rPr lang="en-US" altLang="ko-KR" sz="1400">
                <a:solidFill>
                  <a:schemeClr val="accent2"/>
                </a:solidFill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7.1.2 JOIN</a:t>
            </a:r>
            <a:r>
              <a:rPr lang="ko-KR" altLang="en-US"/>
              <a:t>의 종류 및 기능</a:t>
            </a:r>
          </a:p>
        </p:txBody>
      </p:sp>
      <p:sp>
        <p:nvSpPr>
          <p:cNvPr id="1430531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SELF JOIN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한 개의 테이블을 두 개의 테이블처럼 사용하기 위해 한 테이블을 자체적으로 </a:t>
            </a:r>
            <a:r>
              <a:rPr lang="en-US" altLang="ko-KR"/>
              <a:t>JOIN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FROM</a:t>
            </a:r>
            <a:r>
              <a:rPr lang="ko-KR" altLang="en-US"/>
              <a:t>절에 반드시 한 테이블을 두 번 이상 기술</a:t>
            </a:r>
          </a:p>
        </p:txBody>
      </p:sp>
      <p:graphicFrame>
        <p:nvGraphicFramePr>
          <p:cNvPr id="1430946" name="Group 418"/>
          <p:cNvGraphicFramePr>
            <a:graphicFrameLocks noGrp="1"/>
          </p:cNvGraphicFramePr>
          <p:nvPr/>
        </p:nvGraphicFramePr>
        <p:xfrm>
          <a:off x="652463" y="2405063"/>
          <a:ext cx="3292475" cy="1711325"/>
        </p:xfrm>
        <a:graphic>
          <a:graphicData uri="http://schemas.openxmlformats.org/drawingml/2006/table">
            <a:tbl>
              <a:tblPr/>
              <a:tblGrid>
                <a:gridCol w="846137">
                  <a:extLst>
                    <a:ext uri="{9D8B030D-6E8A-4147-A177-3AD203B41FA5}">
                      <a16:colId xmlns:a16="http://schemas.microsoft.com/office/drawing/2014/main" val="134911834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14997955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26873051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1847462316"/>
                    </a:ext>
                  </a:extLst>
                </a:gridCol>
              </a:tblGrid>
              <a:tr h="22066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직책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011633"/>
                  </a:ext>
                </a:extLst>
              </a:tr>
              <a:tr h="23018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마해영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사장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338705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102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수석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721117"/>
                  </a:ext>
                </a:extLst>
              </a:tr>
              <a:tr h="21272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진갑용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수석보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438299"/>
                  </a:ext>
                </a:extLst>
              </a:tr>
              <a:tr h="2111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책임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179547"/>
                  </a:ext>
                </a:extLst>
              </a:tr>
              <a:tr h="2111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203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임창용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선임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27262"/>
                  </a:ext>
                </a:extLst>
              </a:tr>
              <a:tr h="21748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이승엽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523561"/>
                  </a:ext>
                </a:extLst>
              </a:tr>
            </a:tbl>
          </a:graphicData>
        </a:graphic>
      </p:graphicFrame>
      <p:graphicFrame>
        <p:nvGraphicFramePr>
          <p:cNvPr id="1430947" name="Group 419"/>
          <p:cNvGraphicFramePr>
            <a:graphicFrameLocks noGrp="1"/>
          </p:cNvGraphicFramePr>
          <p:nvPr/>
        </p:nvGraphicFramePr>
        <p:xfrm>
          <a:off x="787400" y="4957763"/>
          <a:ext cx="3009900" cy="146685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7634932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1977807919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3135669303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1720385460"/>
                    </a:ext>
                  </a:extLst>
                </a:gridCol>
              </a:tblGrid>
              <a:tr h="2238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직책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53737"/>
                  </a:ext>
                </a:extLst>
              </a:tr>
              <a:tr h="1984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수석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마해영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152257"/>
                  </a:ext>
                </a:extLst>
              </a:tr>
              <a:tr h="206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진갑용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수석보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67097"/>
                  </a:ext>
                </a:extLst>
              </a:tr>
              <a:tr h="20796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책임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진갑용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87378"/>
                  </a:ext>
                </a:extLst>
              </a:tr>
              <a:tr h="2095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임창용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선임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00067"/>
                  </a:ext>
                </a:extLst>
              </a:tr>
              <a:tr h="1984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이승엽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501779"/>
                  </a:ext>
                </a:extLst>
              </a:tr>
            </a:tbl>
          </a:graphicData>
        </a:graphic>
      </p:graphicFrame>
      <p:sp>
        <p:nvSpPr>
          <p:cNvPr id="1430693" name="Oval 165"/>
          <p:cNvSpPr>
            <a:spLocks noChangeArrowheads="1"/>
          </p:cNvSpPr>
          <p:nvPr/>
        </p:nvSpPr>
        <p:spPr bwMode="auto">
          <a:xfrm>
            <a:off x="3065463" y="2922588"/>
            <a:ext cx="788987" cy="1762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694" name="Line 166"/>
          <p:cNvSpPr>
            <a:spLocks noChangeShapeType="1"/>
          </p:cNvSpPr>
          <p:nvPr/>
        </p:nvSpPr>
        <p:spPr bwMode="auto">
          <a:xfrm flipH="1" flipV="1">
            <a:off x="1252538" y="2740025"/>
            <a:ext cx="1836737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696" name="Line 168"/>
          <p:cNvSpPr>
            <a:spLocks noChangeShapeType="1"/>
          </p:cNvSpPr>
          <p:nvPr/>
        </p:nvSpPr>
        <p:spPr bwMode="auto">
          <a:xfrm flipH="1" flipV="1">
            <a:off x="1260475" y="3005138"/>
            <a:ext cx="1792288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698" name="Line 170"/>
          <p:cNvSpPr>
            <a:spLocks noChangeShapeType="1"/>
          </p:cNvSpPr>
          <p:nvPr/>
        </p:nvSpPr>
        <p:spPr bwMode="auto">
          <a:xfrm flipH="1" flipV="1">
            <a:off x="1250950" y="3290888"/>
            <a:ext cx="1790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700" name="Line 172"/>
          <p:cNvSpPr>
            <a:spLocks noChangeShapeType="1"/>
          </p:cNvSpPr>
          <p:nvPr/>
        </p:nvSpPr>
        <p:spPr bwMode="auto">
          <a:xfrm flipH="1" flipV="1">
            <a:off x="1252538" y="3513138"/>
            <a:ext cx="1812925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702" name="Line 174"/>
          <p:cNvSpPr>
            <a:spLocks noChangeShapeType="1"/>
          </p:cNvSpPr>
          <p:nvPr/>
        </p:nvSpPr>
        <p:spPr bwMode="auto">
          <a:xfrm flipH="1" flipV="1">
            <a:off x="1231900" y="3503613"/>
            <a:ext cx="183356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graphicFrame>
        <p:nvGraphicFramePr>
          <p:cNvPr id="1430948" name="Group 420"/>
          <p:cNvGraphicFramePr>
            <a:graphicFrameLocks noGrp="1"/>
          </p:cNvGraphicFramePr>
          <p:nvPr/>
        </p:nvGraphicFramePr>
        <p:xfrm>
          <a:off x="5273675" y="2349500"/>
          <a:ext cx="1708150" cy="150018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408884917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6706278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36406239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직책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6971"/>
                  </a:ext>
                </a:extLst>
              </a:tr>
              <a:tr h="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마해영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사장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76596"/>
                  </a:ext>
                </a:extLst>
              </a:tr>
              <a:tr h="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수석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42123"/>
                  </a:ext>
                </a:extLst>
              </a:tr>
              <a:tr h="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진갑용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수석보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61546"/>
                  </a:ext>
                </a:extLst>
              </a:tr>
              <a:tr h="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책임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749858"/>
                  </a:ext>
                </a:extLst>
              </a:tr>
              <a:tr h="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임창용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선임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52565"/>
                  </a:ext>
                </a:extLst>
              </a:tr>
              <a:tr h="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이승엽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103324"/>
                  </a:ext>
                </a:extLst>
              </a:tr>
            </a:tbl>
          </a:graphicData>
        </a:graphic>
      </p:graphicFrame>
      <p:graphicFrame>
        <p:nvGraphicFramePr>
          <p:cNvPr id="1430949" name="Group 421"/>
          <p:cNvGraphicFramePr>
            <a:graphicFrameLocks noGrp="1"/>
          </p:cNvGraphicFramePr>
          <p:nvPr/>
        </p:nvGraphicFramePr>
        <p:xfrm>
          <a:off x="7529513" y="2352675"/>
          <a:ext cx="1096962" cy="1508125"/>
        </p:xfrm>
        <a:graphic>
          <a:graphicData uri="http://schemas.openxmlformats.org/drawingml/2006/table">
            <a:tbl>
              <a:tblPr/>
              <a:tblGrid>
                <a:gridCol w="592137">
                  <a:extLst>
                    <a:ext uri="{9D8B030D-6E8A-4147-A177-3AD203B41FA5}">
                      <a16:colId xmlns:a16="http://schemas.microsoft.com/office/drawing/2014/main" val="194769612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70497256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7883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마해영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7713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102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85669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진갑용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44345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202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김한수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5507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203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임창용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02769"/>
                  </a:ext>
                </a:extLst>
              </a:tr>
              <a:tr h="2222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이승엽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25617"/>
                  </a:ext>
                </a:extLst>
              </a:tr>
            </a:tbl>
          </a:graphicData>
        </a:graphic>
      </p:graphicFrame>
      <p:sp>
        <p:nvSpPr>
          <p:cNvPr id="1430867" name="AutoShape 339"/>
          <p:cNvSpPr>
            <a:spLocks noChangeArrowheads="1"/>
          </p:cNvSpPr>
          <p:nvPr/>
        </p:nvSpPr>
        <p:spPr bwMode="auto">
          <a:xfrm>
            <a:off x="4532313" y="1892300"/>
            <a:ext cx="5111750" cy="2560638"/>
          </a:xfrm>
          <a:prstGeom prst="cloudCallout">
            <a:avLst>
              <a:gd name="adj1" fmla="val -60292"/>
              <a:gd name="adj2" fmla="val -963"/>
            </a:avLst>
          </a:prstGeom>
          <a:noFill/>
          <a:ln w="9525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ko-KR" sz="12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0868" name="AutoShape 340"/>
          <p:cNvSpPr>
            <a:spLocks noChangeArrowheads="1"/>
          </p:cNvSpPr>
          <p:nvPr/>
        </p:nvSpPr>
        <p:spPr bwMode="auto">
          <a:xfrm>
            <a:off x="1703388" y="4168775"/>
            <a:ext cx="1022350" cy="527050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JOIN</a:t>
            </a:r>
          </a:p>
        </p:txBody>
      </p:sp>
      <p:sp>
        <p:nvSpPr>
          <p:cNvPr id="1430869" name="AutoShape 341"/>
          <p:cNvSpPr>
            <a:spLocks noChangeArrowheads="1"/>
          </p:cNvSpPr>
          <p:nvPr/>
        </p:nvSpPr>
        <p:spPr bwMode="auto">
          <a:xfrm>
            <a:off x="4303713" y="4921250"/>
            <a:ext cx="4660900" cy="1498600"/>
          </a:xfrm>
          <a:prstGeom prst="wedgeRectCallout">
            <a:avLst>
              <a:gd name="adj1" fmla="val -64606"/>
              <a:gd name="adj2" fmla="val -82731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[SQL]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SELECT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직책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관리자번호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 관리자명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WHERE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관리자번호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0870" name="Line 342"/>
          <p:cNvSpPr>
            <a:spLocks noChangeShapeType="1"/>
          </p:cNvSpPr>
          <p:nvPr/>
        </p:nvSpPr>
        <p:spPr bwMode="auto">
          <a:xfrm flipV="1">
            <a:off x="6818313" y="2689225"/>
            <a:ext cx="815975" cy="184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71" name="Line 343"/>
          <p:cNvSpPr>
            <a:spLocks noChangeShapeType="1"/>
          </p:cNvSpPr>
          <p:nvPr/>
        </p:nvSpPr>
        <p:spPr bwMode="auto">
          <a:xfrm flipV="1">
            <a:off x="6818313" y="2903538"/>
            <a:ext cx="839787" cy="1936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72" name="Line 344"/>
          <p:cNvSpPr>
            <a:spLocks noChangeShapeType="1"/>
          </p:cNvSpPr>
          <p:nvPr/>
        </p:nvSpPr>
        <p:spPr bwMode="auto">
          <a:xfrm flipV="1">
            <a:off x="6815138" y="3130550"/>
            <a:ext cx="836612" cy="1825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73" name="Line 345"/>
          <p:cNvSpPr>
            <a:spLocks noChangeShapeType="1"/>
          </p:cNvSpPr>
          <p:nvPr/>
        </p:nvSpPr>
        <p:spPr bwMode="auto">
          <a:xfrm flipV="1">
            <a:off x="6808788" y="3313113"/>
            <a:ext cx="854075" cy="2333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74" name="Line 346"/>
          <p:cNvSpPr>
            <a:spLocks noChangeShapeType="1"/>
          </p:cNvSpPr>
          <p:nvPr/>
        </p:nvSpPr>
        <p:spPr bwMode="auto">
          <a:xfrm flipV="1">
            <a:off x="6807200" y="3319463"/>
            <a:ext cx="830263" cy="406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82" name="Oval 354"/>
          <p:cNvSpPr>
            <a:spLocks noChangeArrowheads="1"/>
          </p:cNvSpPr>
          <p:nvPr/>
        </p:nvSpPr>
        <p:spPr bwMode="auto">
          <a:xfrm>
            <a:off x="3062288" y="3173413"/>
            <a:ext cx="790575" cy="1762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83" name="Oval 355"/>
          <p:cNvSpPr>
            <a:spLocks noChangeArrowheads="1"/>
          </p:cNvSpPr>
          <p:nvPr/>
        </p:nvSpPr>
        <p:spPr bwMode="auto">
          <a:xfrm>
            <a:off x="3054350" y="3417888"/>
            <a:ext cx="788988" cy="1762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84" name="Oval 356"/>
          <p:cNvSpPr>
            <a:spLocks noChangeArrowheads="1"/>
          </p:cNvSpPr>
          <p:nvPr/>
        </p:nvSpPr>
        <p:spPr bwMode="auto">
          <a:xfrm>
            <a:off x="3054350" y="3665538"/>
            <a:ext cx="788988" cy="1762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85" name="Oval 357"/>
          <p:cNvSpPr>
            <a:spLocks noChangeArrowheads="1"/>
          </p:cNvSpPr>
          <p:nvPr/>
        </p:nvSpPr>
        <p:spPr bwMode="auto">
          <a:xfrm>
            <a:off x="3054350" y="3903663"/>
            <a:ext cx="788988" cy="1762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0887" name="Text Box 359"/>
          <p:cNvSpPr txBox="1">
            <a:spLocks noChangeArrowheads="1"/>
          </p:cNvSpPr>
          <p:nvPr/>
        </p:nvSpPr>
        <p:spPr bwMode="auto">
          <a:xfrm>
            <a:off x="1941513" y="2141538"/>
            <a:ext cx="555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0889" name="Text Box 361"/>
          <p:cNvSpPr txBox="1">
            <a:spLocks noChangeArrowheads="1"/>
          </p:cNvSpPr>
          <p:nvPr/>
        </p:nvSpPr>
        <p:spPr bwMode="auto">
          <a:xfrm>
            <a:off x="1708150" y="4703763"/>
            <a:ext cx="109696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7.1.2 JOIN</a:t>
            </a:r>
            <a:r>
              <a:rPr lang="ko-KR" altLang="en-US"/>
              <a:t>의 종류 및 기능</a:t>
            </a:r>
          </a:p>
        </p:txBody>
      </p:sp>
      <p:sp>
        <p:nvSpPr>
          <p:cNvPr id="1386520" name="Rectangle 24"/>
          <p:cNvSpPr>
            <a:spLocks noChangeArrowheads="1"/>
          </p:cNvSpPr>
          <p:nvPr/>
        </p:nvSpPr>
        <p:spPr bwMode="auto">
          <a:xfrm>
            <a:off x="501650" y="78105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 defTabSz="4460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 defTabSz="446088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 defTabSz="446088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 defTabSz="446088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 defTabSz="446088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CROSS JOIN(CARTESIAN PRODUCT)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JOIN </a:t>
            </a:r>
            <a:r>
              <a:rPr lang="ko-KR" altLang="en-US"/>
              <a:t>조건이 생략되어 </a:t>
            </a:r>
            <a:r>
              <a:rPr lang="en-US" altLang="ko-KR"/>
              <a:t>FROM</a:t>
            </a:r>
            <a:r>
              <a:rPr lang="ko-KR" altLang="en-US"/>
              <a:t>절에 기술된 테이블의 모든 행이 나타나는 </a:t>
            </a:r>
            <a:r>
              <a:rPr lang="en-US" altLang="ko-KR"/>
              <a:t>JOIN</a:t>
            </a:r>
          </a:p>
        </p:txBody>
      </p:sp>
      <p:graphicFrame>
        <p:nvGraphicFramePr>
          <p:cNvPr id="1386830" name="Group 334"/>
          <p:cNvGraphicFramePr>
            <a:graphicFrameLocks noGrp="1"/>
          </p:cNvGraphicFramePr>
          <p:nvPr/>
        </p:nvGraphicFramePr>
        <p:xfrm>
          <a:off x="3354388" y="2025650"/>
          <a:ext cx="2070100" cy="977900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387335976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65711313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5544"/>
                  </a:ext>
                </a:extLst>
              </a:tr>
              <a:tr h="1206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03348"/>
                  </a:ext>
                </a:extLst>
              </a:tr>
              <a:tr h="12382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22988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35380"/>
                  </a:ext>
                </a:extLst>
              </a:tr>
            </a:tbl>
          </a:graphicData>
        </a:graphic>
      </p:graphicFrame>
      <p:graphicFrame>
        <p:nvGraphicFramePr>
          <p:cNvPr id="1386831" name="Group 335"/>
          <p:cNvGraphicFramePr>
            <a:graphicFrameLocks noGrp="1"/>
          </p:cNvGraphicFramePr>
          <p:nvPr/>
        </p:nvGraphicFramePr>
        <p:xfrm>
          <a:off x="877888" y="2019300"/>
          <a:ext cx="2001837" cy="9779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3103763887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252826894"/>
                    </a:ext>
                  </a:extLst>
                </a:gridCol>
              </a:tblGrid>
              <a:tr h="1841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4701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403963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45699"/>
                  </a:ext>
                </a:extLst>
              </a:tr>
              <a:tr h="17938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053300"/>
                  </a:ext>
                </a:extLst>
              </a:tr>
            </a:tbl>
          </a:graphicData>
        </a:graphic>
      </p:graphicFrame>
      <p:graphicFrame>
        <p:nvGraphicFramePr>
          <p:cNvPr id="1386832" name="Group 336"/>
          <p:cNvGraphicFramePr>
            <a:graphicFrameLocks noGrp="1"/>
          </p:cNvGraphicFramePr>
          <p:nvPr/>
        </p:nvGraphicFramePr>
        <p:xfrm>
          <a:off x="1347788" y="4021138"/>
          <a:ext cx="3644900" cy="2444750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4003682553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1579001554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323076422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253065825"/>
                    </a:ext>
                  </a:extLst>
                </a:gridCol>
              </a:tblGrid>
              <a:tr h="1635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948590"/>
                  </a:ext>
                </a:extLst>
              </a:tr>
              <a:tr h="1651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39395"/>
                  </a:ext>
                </a:extLst>
              </a:tr>
              <a:tr h="16986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18745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170722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826978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333677"/>
                  </a:ext>
                </a:extLst>
              </a:tr>
              <a:tr h="1714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90871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48178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77102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946425"/>
                  </a:ext>
                </a:extLst>
              </a:tr>
            </a:tbl>
          </a:graphicData>
        </a:graphic>
      </p:graphicFrame>
      <p:sp>
        <p:nvSpPr>
          <p:cNvPr id="1386619" name="AutoShape 123"/>
          <p:cNvSpPr>
            <a:spLocks noChangeArrowheads="1"/>
          </p:cNvSpPr>
          <p:nvPr/>
        </p:nvSpPr>
        <p:spPr bwMode="auto">
          <a:xfrm>
            <a:off x="2654300" y="3038475"/>
            <a:ext cx="1047750" cy="701675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JOIN</a:t>
            </a:r>
          </a:p>
        </p:txBody>
      </p:sp>
      <p:sp>
        <p:nvSpPr>
          <p:cNvPr id="1386637" name="Line 141"/>
          <p:cNvSpPr>
            <a:spLocks noChangeShapeType="1"/>
          </p:cNvSpPr>
          <p:nvPr/>
        </p:nvSpPr>
        <p:spPr bwMode="auto">
          <a:xfrm flipV="1">
            <a:off x="2670175" y="2382838"/>
            <a:ext cx="1028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38" name="Line 142"/>
          <p:cNvSpPr>
            <a:spLocks noChangeShapeType="1"/>
          </p:cNvSpPr>
          <p:nvPr/>
        </p:nvSpPr>
        <p:spPr bwMode="auto">
          <a:xfrm flipV="1">
            <a:off x="2670175" y="2370138"/>
            <a:ext cx="1017588" cy="2555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39" name="Line 143"/>
          <p:cNvSpPr>
            <a:spLocks noChangeShapeType="1"/>
          </p:cNvSpPr>
          <p:nvPr/>
        </p:nvSpPr>
        <p:spPr bwMode="auto">
          <a:xfrm flipV="1">
            <a:off x="2667000" y="2901950"/>
            <a:ext cx="966788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41" name="Line 145"/>
          <p:cNvSpPr>
            <a:spLocks noChangeShapeType="1"/>
          </p:cNvSpPr>
          <p:nvPr/>
        </p:nvSpPr>
        <p:spPr bwMode="auto">
          <a:xfrm>
            <a:off x="2690813" y="2363788"/>
            <a:ext cx="968375" cy="2952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42" name="Line 146"/>
          <p:cNvSpPr>
            <a:spLocks noChangeShapeType="1"/>
          </p:cNvSpPr>
          <p:nvPr/>
        </p:nvSpPr>
        <p:spPr bwMode="auto">
          <a:xfrm>
            <a:off x="2687638" y="2368550"/>
            <a:ext cx="968375" cy="571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43" name="Line 147"/>
          <p:cNvSpPr>
            <a:spLocks noChangeShapeType="1"/>
          </p:cNvSpPr>
          <p:nvPr/>
        </p:nvSpPr>
        <p:spPr bwMode="auto">
          <a:xfrm flipV="1">
            <a:off x="2665413" y="2622550"/>
            <a:ext cx="1028700" cy="111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44" name="Line 148"/>
          <p:cNvSpPr>
            <a:spLocks noChangeShapeType="1"/>
          </p:cNvSpPr>
          <p:nvPr/>
        </p:nvSpPr>
        <p:spPr bwMode="auto">
          <a:xfrm>
            <a:off x="2647950" y="2617788"/>
            <a:ext cx="1004888" cy="28733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45" name="Line 149"/>
          <p:cNvSpPr>
            <a:spLocks noChangeShapeType="1"/>
          </p:cNvSpPr>
          <p:nvPr/>
        </p:nvSpPr>
        <p:spPr bwMode="auto">
          <a:xfrm flipV="1">
            <a:off x="2649538" y="2632075"/>
            <a:ext cx="1017587" cy="2857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46" name="Line 150"/>
          <p:cNvSpPr>
            <a:spLocks noChangeShapeType="1"/>
          </p:cNvSpPr>
          <p:nvPr/>
        </p:nvSpPr>
        <p:spPr bwMode="auto">
          <a:xfrm flipV="1">
            <a:off x="2659063" y="2354263"/>
            <a:ext cx="1041400" cy="5619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86649" name="AutoShape 153"/>
          <p:cNvSpPr>
            <a:spLocks noChangeArrowheads="1"/>
          </p:cNvSpPr>
          <p:nvPr/>
        </p:nvSpPr>
        <p:spPr bwMode="auto">
          <a:xfrm>
            <a:off x="5776913" y="3730625"/>
            <a:ext cx="3440112" cy="1952625"/>
          </a:xfrm>
          <a:prstGeom prst="wedgeRectCallout">
            <a:avLst>
              <a:gd name="adj1" fmla="val -88852"/>
              <a:gd name="adj2" fmla="val -72926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SELECT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endParaRPr lang="en-US" altLang="ko-KR" sz="14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86716" name="Text Box 220"/>
          <p:cNvSpPr txBox="1">
            <a:spLocks noChangeArrowheads="1"/>
          </p:cNvSpPr>
          <p:nvPr/>
        </p:nvSpPr>
        <p:spPr bwMode="auto">
          <a:xfrm>
            <a:off x="4154488" y="1784350"/>
            <a:ext cx="555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386717" name="Text Box 221"/>
          <p:cNvSpPr txBox="1">
            <a:spLocks noChangeArrowheads="1"/>
          </p:cNvSpPr>
          <p:nvPr/>
        </p:nvSpPr>
        <p:spPr bwMode="auto">
          <a:xfrm>
            <a:off x="1701800" y="1778000"/>
            <a:ext cx="555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386718" name="Text Box 222"/>
          <p:cNvSpPr txBox="1">
            <a:spLocks noChangeArrowheads="1"/>
          </p:cNvSpPr>
          <p:nvPr/>
        </p:nvSpPr>
        <p:spPr bwMode="auto">
          <a:xfrm>
            <a:off x="2714625" y="3741738"/>
            <a:ext cx="9477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386829" name="Rectangle 333"/>
          <p:cNvSpPr>
            <a:spLocks noChangeArrowheads="1"/>
          </p:cNvSpPr>
          <p:nvPr/>
        </p:nvSpPr>
        <p:spPr bwMode="auto">
          <a:xfrm>
            <a:off x="5867400" y="2019300"/>
            <a:ext cx="387985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 defTabSz="4460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 defTabSz="446088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 defTabSz="446088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 defTabSz="446088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 defTabSz="446088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defTabSz="446088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ko-KR" altLang="en-US" sz="1400">
                <a:solidFill>
                  <a:srgbClr val="FF0000"/>
                </a:solidFill>
              </a:rPr>
              <a:t>의도적으로 데이터를 복제하기 위해 것이 아니라면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사용하지 않도록 함</a:t>
            </a:r>
          </a:p>
          <a:p>
            <a:endParaRPr lang="en-US" altLang="ko-KR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599491" name="Rectangle 3"/>
          <p:cNvSpPr>
            <a:spLocks noChangeArrowheads="1"/>
          </p:cNvSpPr>
          <p:nvPr/>
        </p:nvSpPr>
        <p:spPr bwMode="auto">
          <a:xfrm>
            <a:off x="2838450" y="2349500"/>
            <a:ext cx="3821113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NESTED LOOP JOIN</a:t>
            </a:r>
          </a:p>
          <a:p>
            <a:pPr>
              <a:lnSpc>
                <a:spcPct val="130000"/>
              </a:lnSpc>
            </a:pPr>
            <a:r>
              <a:rPr lang="en-US" altLang="ko-KR" sz="1800"/>
              <a:t>SORT MERGE JOIN</a:t>
            </a:r>
          </a:p>
          <a:p>
            <a:pPr>
              <a:lnSpc>
                <a:spcPct val="130000"/>
              </a:lnSpc>
            </a:pPr>
            <a:r>
              <a:rPr lang="en-US" altLang="ko-KR" sz="1800"/>
              <a:t>HASH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NESTED LOOP JOIN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하나의 테이블을 기준으로 순차적으로 상대 테이블의 </a:t>
            </a:r>
            <a:r>
              <a:rPr lang="en-US" altLang="ko-KR"/>
              <a:t>ROW</a:t>
            </a:r>
            <a:r>
              <a:rPr lang="ko-KR" altLang="en-US"/>
              <a:t>를 결합하여 원하는 결과를 추출하는 테이블 </a:t>
            </a:r>
            <a:r>
              <a:rPr lang="en-US" altLang="ko-KR"/>
              <a:t>JOIN </a:t>
            </a:r>
            <a:r>
              <a:rPr lang="ko-KR" altLang="en-US"/>
              <a:t>방식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>
                <a:solidFill>
                  <a:schemeClr val="accent2"/>
                </a:solidFill>
              </a:rPr>
              <a:t>DRIVING </a:t>
            </a:r>
            <a:r>
              <a:rPr lang="ko-KR" altLang="en-US">
                <a:solidFill>
                  <a:schemeClr val="accent2"/>
                </a:solidFill>
              </a:rPr>
              <a:t>테이블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결합하기 위한 기준 테이블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DRIVEN </a:t>
            </a:r>
            <a:r>
              <a:rPr lang="ko-KR" altLang="en-US"/>
              <a:t>테이블 </a:t>
            </a:r>
            <a:r>
              <a:rPr lang="en-US" altLang="ko-KR"/>
              <a:t>: </a:t>
            </a:r>
            <a:r>
              <a:rPr lang="ko-KR" altLang="en-US"/>
              <a:t>결합되기 위한 테이블</a:t>
            </a:r>
          </a:p>
        </p:txBody>
      </p:sp>
      <p:sp>
        <p:nvSpPr>
          <p:cNvPr id="1408016" name="Rectangle 16"/>
          <p:cNvSpPr>
            <a:spLocks noChangeArrowheads="1"/>
          </p:cNvSpPr>
          <p:nvPr/>
        </p:nvSpPr>
        <p:spPr bwMode="auto">
          <a:xfrm>
            <a:off x="2746375" y="4225925"/>
            <a:ext cx="80963" cy="625475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09" name="Rectangle 9"/>
          <p:cNvSpPr>
            <a:spLocks noChangeArrowheads="1"/>
          </p:cNvSpPr>
          <p:nvPr/>
        </p:nvSpPr>
        <p:spPr bwMode="auto">
          <a:xfrm>
            <a:off x="2746375" y="4851400"/>
            <a:ext cx="80963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08" name="Rectangle 8"/>
          <p:cNvSpPr>
            <a:spLocks noChangeArrowheads="1"/>
          </p:cNvSpPr>
          <p:nvPr/>
        </p:nvSpPr>
        <p:spPr bwMode="auto">
          <a:xfrm>
            <a:off x="2746375" y="3751263"/>
            <a:ext cx="80963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10" name="Line 10"/>
          <p:cNvSpPr>
            <a:spLocks noChangeShapeType="1"/>
          </p:cNvSpPr>
          <p:nvPr/>
        </p:nvSpPr>
        <p:spPr bwMode="auto">
          <a:xfrm>
            <a:off x="2746375" y="3751263"/>
            <a:ext cx="809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11" name="Line 11"/>
          <p:cNvSpPr>
            <a:spLocks noChangeShapeType="1"/>
          </p:cNvSpPr>
          <p:nvPr/>
        </p:nvSpPr>
        <p:spPr bwMode="auto">
          <a:xfrm>
            <a:off x="2746375" y="4225925"/>
            <a:ext cx="80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12" name="Line 12"/>
          <p:cNvSpPr>
            <a:spLocks noChangeShapeType="1"/>
          </p:cNvSpPr>
          <p:nvPr/>
        </p:nvSpPr>
        <p:spPr bwMode="auto">
          <a:xfrm>
            <a:off x="2746375" y="6130925"/>
            <a:ext cx="809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13" name="Line 13"/>
          <p:cNvSpPr>
            <a:spLocks noChangeShapeType="1"/>
          </p:cNvSpPr>
          <p:nvPr/>
        </p:nvSpPr>
        <p:spPr bwMode="auto">
          <a:xfrm>
            <a:off x="2746375" y="3751263"/>
            <a:ext cx="1588" cy="23796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14" name="Line 14"/>
          <p:cNvSpPr>
            <a:spLocks noChangeShapeType="1"/>
          </p:cNvSpPr>
          <p:nvPr/>
        </p:nvSpPr>
        <p:spPr bwMode="auto">
          <a:xfrm>
            <a:off x="2827338" y="3751263"/>
            <a:ext cx="1587" cy="23796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17" name="Line 17"/>
          <p:cNvSpPr>
            <a:spLocks noChangeShapeType="1"/>
          </p:cNvSpPr>
          <p:nvPr/>
        </p:nvSpPr>
        <p:spPr bwMode="auto">
          <a:xfrm>
            <a:off x="2746375" y="4851400"/>
            <a:ext cx="80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76" name="Rectangle 76"/>
          <p:cNvSpPr>
            <a:spLocks noChangeArrowheads="1"/>
          </p:cNvSpPr>
          <p:nvPr/>
        </p:nvSpPr>
        <p:spPr bwMode="auto">
          <a:xfrm>
            <a:off x="3617913" y="4430713"/>
            <a:ext cx="357187" cy="1109662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57" name="Rectangle 57"/>
          <p:cNvSpPr>
            <a:spLocks noChangeArrowheads="1"/>
          </p:cNvSpPr>
          <p:nvPr/>
        </p:nvSpPr>
        <p:spPr bwMode="auto">
          <a:xfrm>
            <a:off x="3617913" y="4079875"/>
            <a:ext cx="357187" cy="350838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58" name="Rectangle 58"/>
          <p:cNvSpPr>
            <a:spLocks noChangeArrowheads="1"/>
          </p:cNvSpPr>
          <p:nvPr/>
        </p:nvSpPr>
        <p:spPr bwMode="auto">
          <a:xfrm>
            <a:off x="3617913" y="5540375"/>
            <a:ext cx="357187" cy="5905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59" name="Rectangle 59"/>
          <p:cNvSpPr>
            <a:spLocks noChangeArrowheads="1"/>
          </p:cNvSpPr>
          <p:nvPr/>
        </p:nvSpPr>
        <p:spPr bwMode="auto">
          <a:xfrm>
            <a:off x="3617913" y="3751263"/>
            <a:ext cx="357187" cy="328612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60" name="Line 60"/>
          <p:cNvSpPr>
            <a:spLocks noChangeShapeType="1"/>
          </p:cNvSpPr>
          <p:nvPr/>
        </p:nvSpPr>
        <p:spPr bwMode="auto">
          <a:xfrm>
            <a:off x="3617913" y="3751263"/>
            <a:ext cx="3571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61" name="Line 61"/>
          <p:cNvSpPr>
            <a:spLocks noChangeShapeType="1"/>
          </p:cNvSpPr>
          <p:nvPr/>
        </p:nvSpPr>
        <p:spPr bwMode="auto">
          <a:xfrm>
            <a:off x="3617913" y="4079875"/>
            <a:ext cx="357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62" name="Line 62"/>
          <p:cNvSpPr>
            <a:spLocks noChangeShapeType="1"/>
          </p:cNvSpPr>
          <p:nvPr/>
        </p:nvSpPr>
        <p:spPr bwMode="auto">
          <a:xfrm>
            <a:off x="3617913" y="6130925"/>
            <a:ext cx="3571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63" name="Line 63"/>
          <p:cNvSpPr>
            <a:spLocks noChangeShapeType="1"/>
          </p:cNvSpPr>
          <p:nvPr/>
        </p:nvSpPr>
        <p:spPr bwMode="auto">
          <a:xfrm>
            <a:off x="3617913" y="3751263"/>
            <a:ext cx="1587" cy="23796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64" name="Line 64"/>
          <p:cNvSpPr>
            <a:spLocks noChangeShapeType="1"/>
          </p:cNvSpPr>
          <p:nvPr/>
        </p:nvSpPr>
        <p:spPr bwMode="auto">
          <a:xfrm>
            <a:off x="3975100" y="3751263"/>
            <a:ext cx="1588" cy="23796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65" name="Line 65"/>
          <p:cNvSpPr>
            <a:spLocks noChangeShapeType="1"/>
          </p:cNvSpPr>
          <p:nvPr/>
        </p:nvSpPr>
        <p:spPr bwMode="auto">
          <a:xfrm>
            <a:off x="3617913" y="4430713"/>
            <a:ext cx="357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77" name="Line 77"/>
          <p:cNvSpPr>
            <a:spLocks noChangeShapeType="1"/>
          </p:cNvSpPr>
          <p:nvPr/>
        </p:nvSpPr>
        <p:spPr bwMode="auto">
          <a:xfrm>
            <a:off x="3617913" y="5540375"/>
            <a:ext cx="357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15" name="Rectangle 115"/>
          <p:cNvSpPr>
            <a:spLocks noChangeArrowheads="1"/>
          </p:cNvSpPr>
          <p:nvPr/>
        </p:nvSpPr>
        <p:spPr bwMode="auto">
          <a:xfrm>
            <a:off x="5033963" y="4217988"/>
            <a:ext cx="809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67" name="Rectangle 67"/>
          <p:cNvSpPr>
            <a:spLocks noChangeArrowheads="1"/>
          </p:cNvSpPr>
          <p:nvPr/>
        </p:nvSpPr>
        <p:spPr bwMode="auto">
          <a:xfrm>
            <a:off x="5033963" y="4843463"/>
            <a:ext cx="809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68" name="Rectangle 68"/>
          <p:cNvSpPr>
            <a:spLocks noChangeArrowheads="1"/>
          </p:cNvSpPr>
          <p:nvPr/>
        </p:nvSpPr>
        <p:spPr bwMode="auto">
          <a:xfrm>
            <a:off x="5033963" y="5468938"/>
            <a:ext cx="80962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69" name="Rectangle 69"/>
          <p:cNvSpPr>
            <a:spLocks noChangeArrowheads="1"/>
          </p:cNvSpPr>
          <p:nvPr/>
        </p:nvSpPr>
        <p:spPr bwMode="auto">
          <a:xfrm>
            <a:off x="5033963" y="3743325"/>
            <a:ext cx="80962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70" name="Line 70"/>
          <p:cNvSpPr>
            <a:spLocks noChangeShapeType="1"/>
          </p:cNvSpPr>
          <p:nvPr/>
        </p:nvSpPr>
        <p:spPr bwMode="auto">
          <a:xfrm>
            <a:off x="5033963" y="3743325"/>
            <a:ext cx="809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71" name="Line 71"/>
          <p:cNvSpPr>
            <a:spLocks noChangeShapeType="1"/>
          </p:cNvSpPr>
          <p:nvPr/>
        </p:nvSpPr>
        <p:spPr bwMode="auto">
          <a:xfrm>
            <a:off x="5033963" y="4217988"/>
            <a:ext cx="80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72" name="Line 72"/>
          <p:cNvSpPr>
            <a:spLocks noChangeShapeType="1"/>
          </p:cNvSpPr>
          <p:nvPr/>
        </p:nvSpPr>
        <p:spPr bwMode="auto">
          <a:xfrm>
            <a:off x="5033963" y="6130925"/>
            <a:ext cx="809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73" name="Line 73"/>
          <p:cNvSpPr>
            <a:spLocks noChangeShapeType="1"/>
          </p:cNvSpPr>
          <p:nvPr/>
        </p:nvSpPr>
        <p:spPr bwMode="auto">
          <a:xfrm>
            <a:off x="5033963" y="3743325"/>
            <a:ext cx="1587" cy="238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74" name="Line 74"/>
          <p:cNvSpPr>
            <a:spLocks noChangeShapeType="1"/>
          </p:cNvSpPr>
          <p:nvPr/>
        </p:nvSpPr>
        <p:spPr bwMode="auto">
          <a:xfrm>
            <a:off x="5114925" y="3743325"/>
            <a:ext cx="1588" cy="238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75" name="Line 75"/>
          <p:cNvSpPr>
            <a:spLocks noChangeShapeType="1"/>
          </p:cNvSpPr>
          <p:nvPr/>
        </p:nvSpPr>
        <p:spPr bwMode="auto">
          <a:xfrm>
            <a:off x="5033963" y="5468938"/>
            <a:ext cx="80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16" name="Line 116"/>
          <p:cNvSpPr>
            <a:spLocks noChangeShapeType="1"/>
          </p:cNvSpPr>
          <p:nvPr/>
        </p:nvSpPr>
        <p:spPr bwMode="auto">
          <a:xfrm>
            <a:off x="5033963" y="4843463"/>
            <a:ext cx="80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90" name="Rectangle 90"/>
          <p:cNvSpPr>
            <a:spLocks noChangeArrowheads="1"/>
          </p:cNvSpPr>
          <p:nvPr/>
        </p:nvSpPr>
        <p:spPr bwMode="auto">
          <a:xfrm>
            <a:off x="6048375" y="4424363"/>
            <a:ext cx="355600" cy="477837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91" name="Rectangle 91"/>
          <p:cNvSpPr>
            <a:spLocks noChangeArrowheads="1"/>
          </p:cNvSpPr>
          <p:nvPr/>
        </p:nvSpPr>
        <p:spPr bwMode="auto">
          <a:xfrm>
            <a:off x="6048375" y="4073525"/>
            <a:ext cx="355600" cy="350838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92" name="Rectangle 92"/>
          <p:cNvSpPr>
            <a:spLocks noChangeArrowheads="1"/>
          </p:cNvSpPr>
          <p:nvPr/>
        </p:nvSpPr>
        <p:spPr bwMode="auto">
          <a:xfrm>
            <a:off x="6048375" y="4902200"/>
            <a:ext cx="355600" cy="1236663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93" name="Rectangle 93"/>
          <p:cNvSpPr>
            <a:spLocks noChangeArrowheads="1"/>
          </p:cNvSpPr>
          <p:nvPr/>
        </p:nvSpPr>
        <p:spPr bwMode="auto">
          <a:xfrm>
            <a:off x="6048375" y="3743325"/>
            <a:ext cx="355600" cy="33020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08094" name="Line 94"/>
          <p:cNvSpPr>
            <a:spLocks noChangeShapeType="1"/>
          </p:cNvSpPr>
          <p:nvPr/>
        </p:nvSpPr>
        <p:spPr bwMode="auto">
          <a:xfrm>
            <a:off x="6048375" y="3743325"/>
            <a:ext cx="355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95" name="Line 95"/>
          <p:cNvSpPr>
            <a:spLocks noChangeShapeType="1"/>
          </p:cNvSpPr>
          <p:nvPr/>
        </p:nvSpPr>
        <p:spPr bwMode="auto">
          <a:xfrm>
            <a:off x="6048375" y="4073525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96" name="Line 96"/>
          <p:cNvSpPr>
            <a:spLocks noChangeShapeType="1"/>
          </p:cNvSpPr>
          <p:nvPr/>
        </p:nvSpPr>
        <p:spPr bwMode="auto">
          <a:xfrm>
            <a:off x="6048375" y="6138863"/>
            <a:ext cx="355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97" name="Line 97"/>
          <p:cNvSpPr>
            <a:spLocks noChangeShapeType="1"/>
          </p:cNvSpPr>
          <p:nvPr/>
        </p:nvSpPr>
        <p:spPr bwMode="auto">
          <a:xfrm>
            <a:off x="6048375" y="3743325"/>
            <a:ext cx="1588" cy="239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98" name="Line 98"/>
          <p:cNvSpPr>
            <a:spLocks noChangeShapeType="1"/>
          </p:cNvSpPr>
          <p:nvPr/>
        </p:nvSpPr>
        <p:spPr bwMode="auto">
          <a:xfrm>
            <a:off x="6403975" y="3743325"/>
            <a:ext cx="1588" cy="239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099" name="Line 99"/>
          <p:cNvSpPr>
            <a:spLocks noChangeShapeType="1"/>
          </p:cNvSpPr>
          <p:nvPr/>
        </p:nvSpPr>
        <p:spPr bwMode="auto">
          <a:xfrm>
            <a:off x="6048375" y="4424363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00" name="Line 100"/>
          <p:cNvSpPr>
            <a:spLocks noChangeShapeType="1"/>
          </p:cNvSpPr>
          <p:nvPr/>
        </p:nvSpPr>
        <p:spPr bwMode="auto">
          <a:xfrm>
            <a:off x="6048375" y="4902200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05" name="Rectangle 105"/>
          <p:cNvSpPr>
            <a:spLocks noChangeArrowheads="1"/>
          </p:cNvSpPr>
          <p:nvPr/>
        </p:nvSpPr>
        <p:spPr bwMode="auto">
          <a:xfrm>
            <a:off x="7115175" y="3744913"/>
            <a:ext cx="1038225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/>
              <a:t>결과</a:t>
            </a:r>
          </a:p>
          <a:p>
            <a:pPr algn="ctr">
              <a:buFontTx/>
              <a:buNone/>
            </a:pPr>
            <a:r>
              <a:rPr lang="en-US" altLang="ko-KR" sz="1200"/>
              <a:t>(</a:t>
            </a:r>
            <a:r>
              <a:rPr lang="ko-KR" altLang="en-US" sz="1200"/>
              <a:t>운반단위</a:t>
            </a:r>
            <a:r>
              <a:rPr lang="en-US" altLang="ko-KR" sz="1200"/>
              <a:t>)</a:t>
            </a:r>
          </a:p>
        </p:txBody>
      </p:sp>
      <p:grpSp>
        <p:nvGrpSpPr>
          <p:cNvPr id="1408161" name="Group 161"/>
          <p:cNvGrpSpPr>
            <a:grpSpLocks/>
          </p:cNvGrpSpPr>
          <p:nvPr/>
        </p:nvGrpSpPr>
        <p:grpSpPr bwMode="auto">
          <a:xfrm>
            <a:off x="7115175" y="3744913"/>
            <a:ext cx="982663" cy="1020762"/>
            <a:chOff x="4203" y="2114"/>
            <a:chExt cx="463" cy="754"/>
          </a:xfrm>
        </p:grpSpPr>
        <p:sp>
          <p:nvSpPr>
            <p:cNvPr id="1408106" name="Line 106"/>
            <p:cNvSpPr>
              <a:spLocks noChangeShapeType="1"/>
            </p:cNvSpPr>
            <p:nvPr/>
          </p:nvSpPr>
          <p:spPr bwMode="auto">
            <a:xfrm>
              <a:off x="4203" y="2114"/>
              <a:ext cx="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408108" name="Line 108"/>
            <p:cNvSpPr>
              <a:spLocks noChangeShapeType="1"/>
            </p:cNvSpPr>
            <p:nvPr/>
          </p:nvSpPr>
          <p:spPr bwMode="auto">
            <a:xfrm>
              <a:off x="4203" y="2868"/>
              <a:ext cx="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408109" name="Line 109"/>
            <p:cNvSpPr>
              <a:spLocks noChangeShapeType="1"/>
            </p:cNvSpPr>
            <p:nvPr/>
          </p:nvSpPr>
          <p:spPr bwMode="auto">
            <a:xfrm>
              <a:off x="4203" y="2114"/>
              <a:ext cx="0" cy="7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408110" name="Line 110"/>
            <p:cNvSpPr>
              <a:spLocks noChangeShapeType="1"/>
            </p:cNvSpPr>
            <p:nvPr/>
          </p:nvSpPr>
          <p:spPr bwMode="auto">
            <a:xfrm>
              <a:off x="4666" y="2114"/>
              <a:ext cx="0" cy="7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</p:grpSp>
      <p:sp>
        <p:nvSpPr>
          <p:cNvPr id="1408119" name="Text Box 119"/>
          <p:cNvSpPr txBox="1">
            <a:spLocks noChangeArrowheads="1"/>
          </p:cNvSpPr>
          <p:nvPr/>
        </p:nvSpPr>
        <p:spPr bwMode="auto">
          <a:xfrm>
            <a:off x="2436813" y="6137275"/>
            <a:ext cx="7048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부서구분</a:t>
            </a:r>
          </a:p>
        </p:txBody>
      </p:sp>
      <p:sp>
        <p:nvSpPr>
          <p:cNvPr id="1408120" name="Text Box 120"/>
          <p:cNvSpPr txBox="1">
            <a:spLocks noChangeArrowheads="1"/>
          </p:cNvSpPr>
          <p:nvPr/>
        </p:nvSpPr>
        <p:spPr bwMode="auto">
          <a:xfrm>
            <a:off x="3490913" y="6129338"/>
            <a:ext cx="5683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1408123" name="Text Box 123"/>
          <p:cNvSpPr txBox="1">
            <a:spLocks noChangeArrowheads="1"/>
          </p:cNvSpPr>
          <p:nvPr/>
        </p:nvSpPr>
        <p:spPr bwMode="auto">
          <a:xfrm>
            <a:off x="4724400" y="6148388"/>
            <a:ext cx="7048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</p:txBody>
      </p:sp>
      <p:sp>
        <p:nvSpPr>
          <p:cNvPr id="1408124" name="Text Box 124"/>
          <p:cNvSpPr txBox="1">
            <a:spLocks noChangeArrowheads="1"/>
          </p:cNvSpPr>
          <p:nvPr/>
        </p:nvSpPr>
        <p:spPr bwMode="auto">
          <a:xfrm>
            <a:off x="5934075" y="6132513"/>
            <a:ext cx="5683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</p:txBody>
      </p:sp>
      <p:sp>
        <p:nvSpPr>
          <p:cNvPr id="1408127" name="Line 127"/>
          <p:cNvSpPr>
            <a:spLocks noChangeShapeType="1"/>
          </p:cNvSpPr>
          <p:nvPr/>
        </p:nvSpPr>
        <p:spPr bwMode="auto">
          <a:xfrm>
            <a:off x="2311400" y="4467225"/>
            <a:ext cx="4286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28" name="Line 128"/>
          <p:cNvSpPr>
            <a:spLocks noChangeShapeType="1"/>
          </p:cNvSpPr>
          <p:nvPr/>
        </p:nvSpPr>
        <p:spPr bwMode="auto">
          <a:xfrm flipV="1">
            <a:off x="2827338" y="4084638"/>
            <a:ext cx="801687" cy="3841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29" name="Line 129"/>
          <p:cNvSpPr>
            <a:spLocks noChangeShapeType="1"/>
          </p:cNvSpPr>
          <p:nvPr/>
        </p:nvSpPr>
        <p:spPr bwMode="auto">
          <a:xfrm flipV="1">
            <a:off x="2832100" y="4425950"/>
            <a:ext cx="787400" cy="309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0" name="Line 130"/>
          <p:cNvSpPr>
            <a:spLocks noChangeShapeType="1"/>
          </p:cNvSpPr>
          <p:nvPr/>
        </p:nvSpPr>
        <p:spPr bwMode="auto">
          <a:xfrm>
            <a:off x="2830513" y="4352925"/>
            <a:ext cx="795337" cy="1195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1" name="Line 131"/>
          <p:cNvSpPr>
            <a:spLocks noChangeShapeType="1"/>
          </p:cNvSpPr>
          <p:nvPr/>
        </p:nvSpPr>
        <p:spPr bwMode="auto">
          <a:xfrm>
            <a:off x="3983038" y="4078288"/>
            <a:ext cx="1057275" cy="7826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2" name="Line 132"/>
          <p:cNvSpPr>
            <a:spLocks noChangeShapeType="1"/>
          </p:cNvSpPr>
          <p:nvPr/>
        </p:nvSpPr>
        <p:spPr bwMode="auto">
          <a:xfrm flipV="1">
            <a:off x="3976688" y="4214813"/>
            <a:ext cx="1057275" cy="2111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3" name="Line 133"/>
          <p:cNvSpPr>
            <a:spLocks noChangeShapeType="1"/>
          </p:cNvSpPr>
          <p:nvPr/>
        </p:nvSpPr>
        <p:spPr bwMode="auto">
          <a:xfrm flipV="1">
            <a:off x="3984625" y="5476875"/>
            <a:ext cx="1050925" cy="571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4" name="Line 134"/>
          <p:cNvSpPr>
            <a:spLocks noChangeShapeType="1"/>
          </p:cNvSpPr>
          <p:nvPr/>
        </p:nvSpPr>
        <p:spPr bwMode="auto">
          <a:xfrm>
            <a:off x="5129213" y="4214813"/>
            <a:ext cx="922337" cy="6746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5" name="Line 135"/>
          <p:cNvSpPr>
            <a:spLocks noChangeShapeType="1"/>
          </p:cNvSpPr>
          <p:nvPr/>
        </p:nvSpPr>
        <p:spPr bwMode="auto">
          <a:xfrm flipV="1">
            <a:off x="5119688" y="4078288"/>
            <a:ext cx="925512" cy="7604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6" name="Line 136"/>
          <p:cNvSpPr>
            <a:spLocks noChangeShapeType="1"/>
          </p:cNvSpPr>
          <p:nvPr/>
        </p:nvSpPr>
        <p:spPr bwMode="auto">
          <a:xfrm flipV="1">
            <a:off x="5111750" y="4440238"/>
            <a:ext cx="939800" cy="10271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7" name="Line 137"/>
          <p:cNvSpPr>
            <a:spLocks noChangeShapeType="1"/>
          </p:cNvSpPr>
          <p:nvPr/>
        </p:nvSpPr>
        <p:spPr bwMode="auto">
          <a:xfrm flipV="1">
            <a:off x="6410325" y="4064000"/>
            <a:ext cx="700088" cy="79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8" name="Line 138"/>
          <p:cNvSpPr>
            <a:spLocks noChangeShapeType="1"/>
          </p:cNvSpPr>
          <p:nvPr/>
        </p:nvSpPr>
        <p:spPr bwMode="auto">
          <a:xfrm flipV="1">
            <a:off x="6384925" y="4418013"/>
            <a:ext cx="717550" cy="4778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39" name="Line 139"/>
          <p:cNvSpPr>
            <a:spLocks noChangeShapeType="1"/>
          </p:cNvSpPr>
          <p:nvPr/>
        </p:nvSpPr>
        <p:spPr bwMode="auto">
          <a:xfrm flipV="1">
            <a:off x="6403975" y="4316413"/>
            <a:ext cx="412750" cy="10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08140" name="AutoShape 140"/>
          <p:cNvSpPr>
            <a:spLocks noChangeArrowheads="1"/>
          </p:cNvSpPr>
          <p:nvPr/>
        </p:nvSpPr>
        <p:spPr bwMode="auto">
          <a:xfrm>
            <a:off x="1941513" y="3357563"/>
            <a:ext cx="1333500" cy="306387"/>
          </a:xfrm>
          <a:prstGeom prst="wedgeRectCallout">
            <a:avLst>
              <a:gd name="adj1" fmla="val 10389"/>
              <a:gd name="adj2" fmla="val 69690"/>
            </a:avLst>
          </a:prstGeom>
          <a:solidFill>
            <a:srgbClr val="EAFAEA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B.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부서구분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본부부서</a:t>
            </a:r>
            <a:r>
              <a:rPr lang="ko-KR" altLang="en-US" sz="10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8141" name="AutoShape 141"/>
          <p:cNvSpPr>
            <a:spLocks noChangeArrowheads="1"/>
          </p:cNvSpPr>
          <p:nvPr/>
        </p:nvSpPr>
        <p:spPr bwMode="auto">
          <a:xfrm>
            <a:off x="3343275" y="3351213"/>
            <a:ext cx="1149350" cy="314325"/>
          </a:xfrm>
          <a:prstGeom prst="wedgeRectCallout">
            <a:avLst>
              <a:gd name="adj1" fmla="val -7037"/>
              <a:gd name="adj2" fmla="val 71718"/>
            </a:avLst>
          </a:prstGeom>
          <a:solidFill>
            <a:srgbClr val="FFFF99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 ACCESS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BY ROWID</a:t>
            </a:r>
          </a:p>
        </p:txBody>
      </p:sp>
      <p:sp>
        <p:nvSpPr>
          <p:cNvPr id="1408142" name="AutoShape 142"/>
          <p:cNvSpPr>
            <a:spLocks noChangeArrowheads="1"/>
          </p:cNvSpPr>
          <p:nvPr/>
        </p:nvSpPr>
        <p:spPr bwMode="auto">
          <a:xfrm>
            <a:off x="4560888" y="3354388"/>
            <a:ext cx="1081087" cy="306387"/>
          </a:xfrm>
          <a:prstGeom prst="wedgeRectCallout">
            <a:avLst>
              <a:gd name="adj1" fmla="val -2306"/>
              <a:gd name="adj2" fmla="val 72278"/>
            </a:avLst>
          </a:prstGeom>
          <a:solidFill>
            <a:srgbClr val="EAFAEA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</a:t>
            </a:r>
            <a:r>
              <a:rPr lang="ko-KR" altLang="en-US" sz="1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B.</a:t>
            </a:r>
            <a:r>
              <a:rPr lang="ko-KR" altLang="en-US" sz="1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</p:txBody>
      </p:sp>
      <p:sp>
        <p:nvSpPr>
          <p:cNvPr id="1408143" name="AutoShape 143"/>
          <p:cNvSpPr>
            <a:spLocks noChangeArrowheads="1"/>
          </p:cNvSpPr>
          <p:nvPr/>
        </p:nvSpPr>
        <p:spPr bwMode="auto">
          <a:xfrm>
            <a:off x="5694363" y="3348038"/>
            <a:ext cx="1181100" cy="306387"/>
          </a:xfrm>
          <a:prstGeom prst="wedgeRectCallout">
            <a:avLst>
              <a:gd name="adj1" fmla="val -12884"/>
              <a:gd name="adj2" fmla="val 70208"/>
            </a:avLst>
          </a:prstGeom>
          <a:solidFill>
            <a:srgbClr val="FFFF99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 ACCESS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BY ROWID</a:t>
            </a:r>
          </a:p>
        </p:txBody>
      </p:sp>
      <p:sp>
        <p:nvSpPr>
          <p:cNvPr id="1408147" name="AutoShape 147"/>
          <p:cNvSpPr>
            <a:spLocks noChangeArrowheads="1"/>
          </p:cNvSpPr>
          <p:nvPr/>
        </p:nvSpPr>
        <p:spPr bwMode="auto">
          <a:xfrm>
            <a:off x="6921500" y="3328988"/>
            <a:ext cx="1193800" cy="306387"/>
          </a:xfrm>
          <a:prstGeom prst="wedgeRectCallout">
            <a:avLst>
              <a:gd name="adj1" fmla="val -72333"/>
              <a:gd name="adj2" fmla="val 168653"/>
            </a:avLst>
          </a:prstGeom>
          <a:solidFill>
            <a:srgbClr val="EAFAEA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A.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퇴직여부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en-US" altLang="ko-KR" sz="10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en-US" altLang="ko-KR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8148" name="Text Box 148"/>
          <p:cNvSpPr txBox="1">
            <a:spLocks noChangeArrowheads="1"/>
          </p:cNvSpPr>
          <p:nvPr/>
        </p:nvSpPr>
        <p:spPr bwMode="auto">
          <a:xfrm>
            <a:off x="6402388" y="3851275"/>
            <a:ext cx="2238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1408149" name="Text Box 149"/>
          <p:cNvSpPr txBox="1">
            <a:spLocks noChangeArrowheads="1"/>
          </p:cNvSpPr>
          <p:nvPr/>
        </p:nvSpPr>
        <p:spPr bwMode="auto">
          <a:xfrm>
            <a:off x="6426200" y="4567238"/>
            <a:ext cx="2238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1408150" name="Text Box 150"/>
          <p:cNvSpPr txBox="1">
            <a:spLocks noChangeArrowheads="1"/>
          </p:cNvSpPr>
          <p:nvPr/>
        </p:nvSpPr>
        <p:spPr bwMode="auto">
          <a:xfrm>
            <a:off x="6416675" y="4167188"/>
            <a:ext cx="2016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408151" name="Text Box 151"/>
          <p:cNvSpPr txBox="1">
            <a:spLocks noChangeArrowheads="1"/>
          </p:cNvSpPr>
          <p:nvPr/>
        </p:nvSpPr>
        <p:spPr bwMode="auto">
          <a:xfrm>
            <a:off x="2317750" y="4083050"/>
            <a:ext cx="3095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</a:p>
        </p:txBody>
      </p:sp>
      <p:sp>
        <p:nvSpPr>
          <p:cNvPr id="1408152" name="Text Box 152"/>
          <p:cNvSpPr txBox="1">
            <a:spLocks noChangeArrowheads="1"/>
          </p:cNvSpPr>
          <p:nvPr/>
        </p:nvSpPr>
        <p:spPr bwMode="auto">
          <a:xfrm>
            <a:off x="3041650" y="3886200"/>
            <a:ext cx="3095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</a:p>
        </p:txBody>
      </p:sp>
      <p:sp>
        <p:nvSpPr>
          <p:cNvPr id="1408153" name="Text Box 153"/>
          <p:cNvSpPr txBox="1">
            <a:spLocks noChangeArrowheads="1"/>
          </p:cNvSpPr>
          <p:nvPr/>
        </p:nvSpPr>
        <p:spPr bwMode="auto">
          <a:xfrm>
            <a:off x="4314825" y="3995738"/>
            <a:ext cx="3095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</a:p>
        </p:txBody>
      </p:sp>
      <p:sp>
        <p:nvSpPr>
          <p:cNvPr id="1408154" name="Text Box 154"/>
          <p:cNvSpPr txBox="1">
            <a:spLocks noChangeArrowheads="1"/>
          </p:cNvSpPr>
          <p:nvPr/>
        </p:nvSpPr>
        <p:spPr bwMode="auto">
          <a:xfrm>
            <a:off x="5392738" y="4092575"/>
            <a:ext cx="3095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</a:p>
        </p:txBody>
      </p:sp>
      <p:sp>
        <p:nvSpPr>
          <p:cNvPr id="1408156" name="Text Box 156"/>
          <p:cNvSpPr txBox="1">
            <a:spLocks noChangeArrowheads="1"/>
          </p:cNvSpPr>
          <p:nvPr/>
        </p:nvSpPr>
        <p:spPr bwMode="auto">
          <a:xfrm>
            <a:off x="6646863" y="4838700"/>
            <a:ext cx="3079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</a:p>
        </p:txBody>
      </p:sp>
      <p:sp>
        <p:nvSpPr>
          <p:cNvPr id="1408160" name="Rectangle 160"/>
          <p:cNvSpPr>
            <a:spLocks noChangeArrowheads="1"/>
          </p:cNvSpPr>
          <p:nvPr/>
        </p:nvSpPr>
        <p:spPr bwMode="auto">
          <a:xfrm>
            <a:off x="6073775" y="2109788"/>
            <a:ext cx="3692525" cy="10683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SELECT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B,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 WHERE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en-US" altLang="ko-KR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B.</a:t>
            </a:r>
            <a:r>
              <a:rPr lang="ko-KR" altLang="en-US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AND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퇴직여부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= ‘N’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B.</a:t>
            </a:r>
            <a:r>
              <a:rPr lang="ko-KR" altLang="en-US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부서구분 </a:t>
            </a:r>
            <a:r>
              <a:rPr lang="en-US" altLang="ko-KR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‘</a:t>
            </a:r>
            <a:r>
              <a:rPr lang="ko-KR" altLang="en-US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본부부서’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537027" name="Rectangle 3"/>
          <p:cNvSpPr>
            <a:spLocks noChangeArrowheads="1"/>
          </p:cNvSpPr>
          <p:nvPr/>
        </p:nvSpPr>
        <p:spPr bwMode="auto">
          <a:xfrm>
            <a:off x="501650" y="1282700"/>
            <a:ext cx="8977313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NESTED LOOP JOIN</a:t>
            </a:r>
            <a:r>
              <a:rPr lang="ko-KR" altLang="en-US" sz="1800"/>
              <a:t>의 실행계획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Execution Plan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-------------------------------------------------------   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   0        SELECT STATEMENT Optimizer=ALL_ROWS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 </a:t>
            </a:r>
            <a:r>
              <a:rPr lang="en-US" altLang="ko-KR">
                <a:solidFill>
                  <a:srgbClr val="FF0000"/>
                </a:solidFill>
              </a:rPr>
              <a:t>  1    0     NESTED LOOPS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   2    1       TABLE ACCESS (BY INDEX ROWID) OF ‘</a:t>
            </a:r>
            <a:r>
              <a:rPr lang="ko-KR" altLang="en-US"/>
              <a:t>부서‘ </a:t>
            </a:r>
            <a:r>
              <a:rPr lang="en-US" altLang="ko-KR"/>
              <a:t>(TABLE)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   3    2         INDEX(RANGE SCAN) OF ‘</a:t>
            </a:r>
            <a:r>
              <a:rPr lang="ko-KR" altLang="en-US"/>
              <a:t>부서</a:t>
            </a:r>
            <a:r>
              <a:rPr lang="en-US" altLang="ko-KR"/>
              <a:t>_</a:t>
            </a:r>
            <a:r>
              <a:rPr lang="ko-KR" altLang="en-US"/>
              <a:t>부서구분</a:t>
            </a:r>
            <a:r>
              <a:rPr lang="en-US" altLang="ko-KR"/>
              <a:t>_IX’ (INDEX)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   4    1       TABLE ACCESS (BY INDEX ROWID) OF ‘</a:t>
            </a:r>
            <a:r>
              <a:rPr lang="ko-KR" altLang="en-US"/>
              <a:t>사원‘ </a:t>
            </a:r>
            <a:r>
              <a:rPr lang="en-US" altLang="ko-KR"/>
              <a:t>(TABLE)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   5    4         INDEX (RANGE SCAN) OF ‘</a:t>
            </a:r>
            <a:r>
              <a:rPr lang="ko-KR" altLang="en-US"/>
              <a:t>사원</a:t>
            </a:r>
            <a:r>
              <a:rPr lang="en-US" altLang="ko-KR"/>
              <a:t>_</a:t>
            </a:r>
            <a:r>
              <a:rPr lang="ko-KR" altLang="en-US"/>
              <a:t>부서번호</a:t>
            </a:r>
            <a:r>
              <a:rPr lang="en-US" altLang="ko-KR"/>
              <a:t>_IX’ (INDEX)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-------------------------------------------------------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endParaRPr lang="en-US" altLang="ko-KR"/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ko-KR" altLang="en-US"/>
              <a:t>사용힌트 </a:t>
            </a:r>
            <a:r>
              <a:rPr lang="en-US" altLang="ko-KR"/>
              <a:t>: </a:t>
            </a:r>
          </a:p>
          <a:p>
            <a:pPr lvl="2">
              <a:lnSpc>
                <a:spcPct val="110000"/>
              </a:lnSpc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/*+ USE_NL( A B ) */          : NESTED LOOP JOIN </a:t>
            </a:r>
          </a:p>
          <a:p>
            <a:pPr lvl="2">
              <a:lnSpc>
                <a:spcPct val="110000"/>
              </a:lnSpc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/*+ ORDERD */                 : JOIN</a:t>
            </a:r>
            <a:r>
              <a:rPr lang="ko-KR" altLang="en-US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순서 </a:t>
            </a: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(FROM</a:t>
            </a:r>
            <a:r>
              <a:rPr lang="ko-KR" altLang="en-US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절 이후</a:t>
            </a: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lvl="2">
              <a:lnSpc>
                <a:spcPct val="110000"/>
              </a:lnSpc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/*+ ORDERD USE_NL( A B ) */   : </a:t>
            </a:r>
            <a:r>
              <a:rPr lang="ko-KR" altLang="en-US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위 </a:t>
            </a: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가지를 함께</a:t>
            </a:r>
            <a:endParaRPr lang="ko-KR" altLang="en-US"/>
          </a:p>
          <a:p>
            <a:pPr lvl="1">
              <a:lnSpc>
                <a:spcPct val="110000"/>
              </a:lnSpc>
              <a:buSzTx/>
              <a:buFontTx/>
              <a:buNone/>
            </a:pPr>
            <a:endParaRPr lang="en-US" altLang="ko-KR" sz="1800"/>
          </a:p>
        </p:txBody>
      </p:sp>
      <p:sp>
        <p:nvSpPr>
          <p:cNvPr id="1537028" name="AutoShape 4"/>
          <p:cNvSpPr>
            <a:spLocks/>
          </p:cNvSpPr>
          <p:nvPr/>
        </p:nvSpPr>
        <p:spPr bwMode="auto">
          <a:xfrm>
            <a:off x="7569200" y="3173413"/>
            <a:ext cx="334963" cy="557212"/>
          </a:xfrm>
          <a:prstGeom prst="rightBrace">
            <a:avLst>
              <a:gd name="adj1" fmla="val 138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7030" name="Text Box 6"/>
          <p:cNvSpPr txBox="1">
            <a:spLocks noChangeArrowheads="1"/>
          </p:cNvSpPr>
          <p:nvPr/>
        </p:nvSpPr>
        <p:spPr bwMode="auto">
          <a:xfrm>
            <a:off x="7972425" y="3276600"/>
            <a:ext cx="3571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en-US" altLang="ko-KR" sz="2000">
              <a:solidFill>
                <a:schemeClr val="accent2"/>
              </a:solidFill>
            </a:endParaRPr>
          </a:p>
        </p:txBody>
      </p:sp>
      <p:sp>
        <p:nvSpPr>
          <p:cNvPr id="1537031" name="Text Box 7"/>
          <p:cNvSpPr txBox="1">
            <a:spLocks noChangeArrowheads="1"/>
          </p:cNvSpPr>
          <p:nvPr/>
        </p:nvSpPr>
        <p:spPr bwMode="auto">
          <a:xfrm>
            <a:off x="7964488" y="3963988"/>
            <a:ext cx="35718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1537032" name="Rectangle 8"/>
          <p:cNvSpPr>
            <a:spLocks noChangeArrowheads="1"/>
          </p:cNvSpPr>
          <p:nvPr/>
        </p:nvSpPr>
        <p:spPr bwMode="auto">
          <a:xfrm>
            <a:off x="7962900" y="27146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ko-KR" sz="2000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1537033" name="AutoShape 9"/>
          <p:cNvSpPr>
            <a:spLocks/>
          </p:cNvSpPr>
          <p:nvPr/>
        </p:nvSpPr>
        <p:spPr bwMode="auto">
          <a:xfrm>
            <a:off x="7567613" y="3857625"/>
            <a:ext cx="334962" cy="557213"/>
          </a:xfrm>
          <a:prstGeom prst="rightBrace">
            <a:avLst>
              <a:gd name="adj1" fmla="val 1386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7034" name="AutoShape 10"/>
          <p:cNvSpPr>
            <a:spLocks/>
          </p:cNvSpPr>
          <p:nvPr/>
        </p:nvSpPr>
        <p:spPr bwMode="auto">
          <a:xfrm>
            <a:off x="7578725" y="2771775"/>
            <a:ext cx="334963" cy="328613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7035" name="Rectangle 11"/>
          <p:cNvSpPr>
            <a:spLocks noChangeArrowheads="1"/>
          </p:cNvSpPr>
          <p:nvPr/>
        </p:nvSpPr>
        <p:spPr bwMode="auto">
          <a:xfrm>
            <a:off x="6180138" y="1047750"/>
            <a:ext cx="3408362" cy="1068388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SELECT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B,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 WHERE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en-US" altLang="ko-KR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B.</a:t>
            </a:r>
            <a:r>
              <a:rPr lang="ko-KR" altLang="en-US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AND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퇴직여부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= ‘N’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AND B.</a:t>
            </a:r>
            <a:r>
              <a:rPr lang="ko-KR" altLang="en-US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부서구분 </a:t>
            </a:r>
            <a:r>
              <a:rPr lang="en-US" altLang="ko-KR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‘</a:t>
            </a:r>
            <a:r>
              <a:rPr lang="ko-KR" altLang="en-US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본부부서’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45715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NESTED LOOP JOIN</a:t>
            </a:r>
            <a:r>
              <a:rPr lang="ko-KR" altLang="en-US" sz="1800"/>
              <a:t>의 특징 </a:t>
            </a:r>
            <a:r>
              <a:rPr lang="en-US" altLang="ko-KR" sz="1800"/>
              <a:t>(1/2)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accent2"/>
                </a:solidFill>
              </a:rPr>
              <a:t>- DRIVING </a:t>
            </a:r>
            <a:r>
              <a:rPr lang="ko-KR" altLang="en-US">
                <a:solidFill>
                  <a:schemeClr val="accent2"/>
                </a:solidFill>
              </a:rPr>
              <a:t>테이블 선정에 따라 수행시간의 엄청난 차이 발생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DRIVING </a:t>
            </a:r>
            <a:r>
              <a:rPr lang="ko-KR" altLang="en-US"/>
              <a:t>테이블은 테이블의 크기가 적거나</a:t>
            </a:r>
            <a:r>
              <a:rPr lang="en-US" altLang="ko-KR"/>
              <a:t>,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   WHERE </a:t>
            </a:r>
            <a:r>
              <a:rPr lang="ko-KR" altLang="en-US"/>
              <a:t>조건절을 사용하여 적절히 결과 집합의 크기를 제한할 수 있어야 함</a:t>
            </a:r>
          </a:p>
        </p:txBody>
      </p:sp>
      <p:sp>
        <p:nvSpPr>
          <p:cNvPr id="1457240" name="Rectangle 88"/>
          <p:cNvSpPr>
            <a:spLocks noChangeArrowheads="1"/>
          </p:cNvSpPr>
          <p:nvPr/>
        </p:nvSpPr>
        <p:spPr bwMode="auto">
          <a:xfrm>
            <a:off x="2338388" y="3173413"/>
            <a:ext cx="650875" cy="10826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1" name="Rectangle 89"/>
          <p:cNvSpPr>
            <a:spLocks noChangeArrowheads="1"/>
          </p:cNvSpPr>
          <p:nvPr/>
        </p:nvSpPr>
        <p:spPr bwMode="auto">
          <a:xfrm>
            <a:off x="3487738" y="3182938"/>
            <a:ext cx="639762" cy="38893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2" name="Line 90"/>
          <p:cNvSpPr>
            <a:spLocks noChangeShapeType="1"/>
          </p:cNvSpPr>
          <p:nvPr/>
        </p:nvSpPr>
        <p:spPr bwMode="auto">
          <a:xfrm>
            <a:off x="1863725" y="3305175"/>
            <a:ext cx="500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3" name="Line 91"/>
          <p:cNvSpPr>
            <a:spLocks noChangeShapeType="1"/>
          </p:cNvSpPr>
          <p:nvPr/>
        </p:nvSpPr>
        <p:spPr bwMode="auto">
          <a:xfrm>
            <a:off x="1852613" y="3484563"/>
            <a:ext cx="496887" cy="11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4" name="Line 92"/>
          <p:cNvSpPr>
            <a:spLocks noChangeShapeType="1"/>
          </p:cNvSpPr>
          <p:nvPr/>
        </p:nvSpPr>
        <p:spPr bwMode="auto">
          <a:xfrm>
            <a:off x="1841500" y="3632200"/>
            <a:ext cx="503238" cy="4619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5" name="Line 93"/>
          <p:cNvSpPr>
            <a:spLocks noChangeShapeType="1"/>
          </p:cNvSpPr>
          <p:nvPr/>
        </p:nvSpPr>
        <p:spPr bwMode="auto">
          <a:xfrm flipV="1">
            <a:off x="1855788" y="3632200"/>
            <a:ext cx="455612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6" name="Line 94"/>
          <p:cNvSpPr>
            <a:spLocks noChangeShapeType="1"/>
          </p:cNvSpPr>
          <p:nvPr/>
        </p:nvSpPr>
        <p:spPr bwMode="auto">
          <a:xfrm flipV="1">
            <a:off x="1854200" y="4157663"/>
            <a:ext cx="447675" cy="325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7" name="Line 95"/>
          <p:cNvSpPr>
            <a:spLocks noChangeShapeType="1"/>
          </p:cNvSpPr>
          <p:nvPr/>
        </p:nvSpPr>
        <p:spPr bwMode="auto">
          <a:xfrm flipV="1">
            <a:off x="1852613" y="3852863"/>
            <a:ext cx="479425" cy="841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48" name="Text Box 96"/>
          <p:cNvSpPr txBox="1">
            <a:spLocks noChangeArrowheads="1"/>
          </p:cNvSpPr>
          <p:nvPr/>
        </p:nvSpPr>
        <p:spPr bwMode="auto">
          <a:xfrm>
            <a:off x="1179513" y="2782888"/>
            <a:ext cx="2908300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TABLE1  →  TABLE2  →   TABLE3</a:t>
            </a:r>
          </a:p>
        </p:txBody>
      </p:sp>
      <p:sp>
        <p:nvSpPr>
          <p:cNvPr id="1457249" name="Line 97"/>
          <p:cNvSpPr>
            <a:spLocks noChangeShapeType="1"/>
          </p:cNvSpPr>
          <p:nvPr/>
        </p:nvSpPr>
        <p:spPr bwMode="auto">
          <a:xfrm>
            <a:off x="1841500" y="4808538"/>
            <a:ext cx="469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50" name="Line 98"/>
          <p:cNvSpPr>
            <a:spLocks noChangeShapeType="1"/>
          </p:cNvSpPr>
          <p:nvPr/>
        </p:nvSpPr>
        <p:spPr bwMode="auto">
          <a:xfrm>
            <a:off x="1831975" y="3998913"/>
            <a:ext cx="492125" cy="547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51" name="Text Box 99"/>
          <p:cNvSpPr txBox="1">
            <a:spLocks noChangeArrowheads="1"/>
          </p:cNvSpPr>
          <p:nvPr/>
        </p:nvSpPr>
        <p:spPr bwMode="auto">
          <a:xfrm>
            <a:off x="1030288" y="4910138"/>
            <a:ext cx="9350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10000 ROW</a:t>
            </a:r>
          </a:p>
        </p:txBody>
      </p:sp>
      <p:sp>
        <p:nvSpPr>
          <p:cNvPr id="1457252" name="Text Box 100"/>
          <p:cNvSpPr txBox="1">
            <a:spLocks noChangeArrowheads="1"/>
          </p:cNvSpPr>
          <p:nvPr/>
        </p:nvSpPr>
        <p:spPr bwMode="auto">
          <a:xfrm>
            <a:off x="2278063" y="4281488"/>
            <a:ext cx="84931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1000 ROW</a:t>
            </a:r>
          </a:p>
        </p:txBody>
      </p:sp>
      <p:sp>
        <p:nvSpPr>
          <p:cNvPr id="1457253" name="Text Box 101"/>
          <p:cNvSpPr txBox="1">
            <a:spLocks noChangeArrowheads="1"/>
          </p:cNvSpPr>
          <p:nvPr/>
        </p:nvSpPr>
        <p:spPr bwMode="auto">
          <a:xfrm>
            <a:off x="3509963" y="3617913"/>
            <a:ext cx="5921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 ROW</a:t>
            </a:r>
          </a:p>
        </p:txBody>
      </p:sp>
      <p:sp>
        <p:nvSpPr>
          <p:cNvPr id="1457254" name="Line 102"/>
          <p:cNvSpPr>
            <a:spLocks noChangeShapeType="1"/>
          </p:cNvSpPr>
          <p:nvPr/>
        </p:nvSpPr>
        <p:spPr bwMode="auto">
          <a:xfrm>
            <a:off x="2979738" y="3290888"/>
            <a:ext cx="523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55" name="Line 103"/>
          <p:cNvSpPr>
            <a:spLocks noChangeShapeType="1"/>
          </p:cNvSpPr>
          <p:nvPr/>
        </p:nvSpPr>
        <p:spPr bwMode="auto">
          <a:xfrm>
            <a:off x="2979738" y="3379788"/>
            <a:ext cx="527050" cy="650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56" name="Line 104"/>
          <p:cNvSpPr>
            <a:spLocks noChangeShapeType="1"/>
          </p:cNvSpPr>
          <p:nvPr/>
        </p:nvSpPr>
        <p:spPr bwMode="auto">
          <a:xfrm>
            <a:off x="2979738" y="3768725"/>
            <a:ext cx="542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57" name="Line 105"/>
          <p:cNvSpPr>
            <a:spLocks noChangeShapeType="1"/>
          </p:cNvSpPr>
          <p:nvPr/>
        </p:nvSpPr>
        <p:spPr bwMode="auto">
          <a:xfrm flipV="1">
            <a:off x="2979738" y="3370263"/>
            <a:ext cx="504825" cy="735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58" name="Line 106"/>
          <p:cNvSpPr>
            <a:spLocks noChangeShapeType="1"/>
          </p:cNvSpPr>
          <p:nvPr/>
        </p:nvSpPr>
        <p:spPr bwMode="auto">
          <a:xfrm>
            <a:off x="3005138" y="4200525"/>
            <a:ext cx="509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59" name="Line 107"/>
          <p:cNvSpPr>
            <a:spLocks noChangeShapeType="1"/>
          </p:cNvSpPr>
          <p:nvPr/>
        </p:nvSpPr>
        <p:spPr bwMode="auto">
          <a:xfrm>
            <a:off x="2982913" y="3632200"/>
            <a:ext cx="515937" cy="473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60" name="Rectangle 108"/>
          <p:cNvSpPr>
            <a:spLocks noChangeArrowheads="1"/>
          </p:cNvSpPr>
          <p:nvPr/>
        </p:nvSpPr>
        <p:spPr bwMode="auto">
          <a:xfrm>
            <a:off x="8247063" y="3159125"/>
            <a:ext cx="649287" cy="171291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61" name="Rectangle 109"/>
          <p:cNvSpPr>
            <a:spLocks noChangeArrowheads="1"/>
          </p:cNvSpPr>
          <p:nvPr/>
        </p:nvSpPr>
        <p:spPr bwMode="auto">
          <a:xfrm>
            <a:off x="7064375" y="3162300"/>
            <a:ext cx="650875" cy="1082675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62" name="Rectangle 110"/>
          <p:cNvSpPr>
            <a:spLocks noChangeArrowheads="1"/>
          </p:cNvSpPr>
          <p:nvPr/>
        </p:nvSpPr>
        <p:spPr bwMode="auto">
          <a:xfrm>
            <a:off x="5915025" y="3171825"/>
            <a:ext cx="649288" cy="388938"/>
          </a:xfrm>
          <a:prstGeom prst="rect">
            <a:avLst/>
          </a:prstGeom>
          <a:solidFill>
            <a:srgbClr val="CC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63" name="Line 111"/>
          <p:cNvSpPr>
            <a:spLocks noChangeShapeType="1"/>
          </p:cNvSpPr>
          <p:nvPr/>
        </p:nvSpPr>
        <p:spPr bwMode="auto">
          <a:xfrm>
            <a:off x="6589713" y="3294063"/>
            <a:ext cx="4683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64" name="Line 112"/>
          <p:cNvSpPr>
            <a:spLocks noChangeShapeType="1"/>
          </p:cNvSpPr>
          <p:nvPr/>
        </p:nvSpPr>
        <p:spPr bwMode="auto">
          <a:xfrm>
            <a:off x="6567488" y="3443288"/>
            <a:ext cx="503237" cy="461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65" name="Text Box 113"/>
          <p:cNvSpPr txBox="1">
            <a:spLocks noChangeArrowheads="1"/>
          </p:cNvSpPr>
          <p:nvPr/>
        </p:nvSpPr>
        <p:spPr bwMode="auto">
          <a:xfrm>
            <a:off x="5905500" y="2771775"/>
            <a:ext cx="2908300" cy="2857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TABLE3  →  TABLE2  →   TABLE1</a:t>
            </a:r>
          </a:p>
        </p:txBody>
      </p:sp>
      <p:sp>
        <p:nvSpPr>
          <p:cNvPr id="1457266" name="Text Box 114"/>
          <p:cNvSpPr txBox="1">
            <a:spLocks noChangeArrowheads="1"/>
          </p:cNvSpPr>
          <p:nvPr/>
        </p:nvSpPr>
        <p:spPr bwMode="auto">
          <a:xfrm>
            <a:off x="8080375" y="4899025"/>
            <a:ext cx="9350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10000 ROW</a:t>
            </a:r>
          </a:p>
        </p:txBody>
      </p:sp>
      <p:sp>
        <p:nvSpPr>
          <p:cNvPr id="1457267" name="Text Box 115"/>
          <p:cNvSpPr txBox="1">
            <a:spLocks noChangeArrowheads="1"/>
          </p:cNvSpPr>
          <p:nvPr/>
        </p:nvSpPr>
        <p:spPr bwMode="auto">
          <a:xfrm>
            <a:off x="7004050" y="4270375"/>
            <a:ext cx="84931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1000 ROW</a:t>
            </a:r>
          </a:p>
        </p:txBody>
      </p:sp>
      <p:sp>
        <p:nvSpPr>
          <p:cNvPr id="1457268" name="Text Box 116"/>
          <p:cNvSpPr txBox="1">
            <a:spLocks noChangeArrowheads="1"/>
          </p:cNvSpPr>
          <p:nvPr/>
        </p:nvSpPr>
        <p:spPr bwMode="auto">
          <a:xfrm>
            <a:off x="5937250" y="3606800"/>
            <a:ext cx="5921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2 ROW</a:t>
            </a:r>
          </a:p>
        </p:txBody>
      </p:sp>
      <p:sp>
        <p:nvSpPr>
          <p:cNvPr id="1457269" name="Line 117"/>
          <p:cNvSpPr>
            <a:spLocks noChangeShapeType="1"/>
          </p:cNvSpPr>
          <p:nvPr/>
        </p:nvSpPr>
        <p:spPr bwMode="auto">
          <a:xfrm>
            <a:off x="7705725" y="3270250"/>
            <a:ext cx="544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70" name="Line 118"/>
          <p:cNvSpPr>
            <a:spLocks noChangeShapeType="1"/>
          </p:cNvSpPr>
          <p:nvPr/>
        </p:nvSpPr>
        <p:spPr bwMode="auto">
          <a:xfrm>
            <a:off x="7705725" y="3879850"/>
            <a:ext cx="527050" cy="650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71" name="Rectangle 119"/>
          <p:cNvSpPr>
            <a:spLocks noChangeArrowheads="1"/>
          </p:cNvSpPr>
          <p:nvPr/>
        </p:nvSpPr>
        <p:spPr bwMode="auto">
          <a:xfrm>
            <a:off x="3919538" y="4578350"/>
            <a:ext cx="1866900" cy="620713"/>
          </a:xfrm>
          <a:prstGeom prst="rect">
            <a:avLst/>
          </a:prstGeom>
          <a:solidFill>
            <a:srgbClr val="CC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DRIVING TABLE</a:t>
            </a:r>
          </a:p>
        </p:txBody>
      </p:sp>
      <p:sp>
        <p:nvSpPr>
          <p:cNvPr id="1457272" name="Line 120"/>
          <p:cNvSpPr>
            <a:spLocks noChangeShapeType="1"/>
          </p:cNvSpPr>
          <p:nvPr/>
        </p:nvSpPr>
        <p:spPr bwMode="auto">
          <a:xfrm flipH="1">
            <a:off x="1914525" y="4872038"/>
            <a:ext cx="1958975" cy="111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73" name="Line 121"/>
          <p:cNvSpPr>
            <a:spLocks noChangeShapeType="1"/>
          </p:cNvSpPr>
          <p:nvPr/>
        </p:nvSpPr>
        <p:spPr bwMode="auto">
          <a:xfrm flipV="1">
            <a:off x="5830888" y="3824288"/>
            <a:ext cx="187325" cy="10271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74" name="Text Box 122"/>
          <p:cNvSpPr txBox="1">
            <a:spLocks noChangeArrowheads="1"/>
          </p:cNvSpPr>
          <p:nvPr/>
        </p:nvSpPr>
        <p:spPr bwMode="auto">
          <a:xfrm>
            <a:off x="1335088" y="5259388"/>
            <a:ext cx="24241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최소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10000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회이상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ACCESS)</a:t>
            </a:r>
          </a:p>
        </p:txBody>
      </p:sp>
      <p:sp>
        <p:nvSpPr>
          <p:cNvPr id="1457275" name="Text Box 123"/>
          <p:cNvSpPr txBox="1">
            <a:spLocks noChangeArrowheads="1"/>
          </p:cNvSpPr>
          <p:nvPr/>
        </p:nvSpPr>
        <p:spPr bwMode="auto">
          <a:xfrm>
            <a:off x="6364288" y="5245100"/>
            <a:ext cx="202406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최소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회이상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ACCESS)</a:t>
            </a:r>
          </a:p>
        </p:txBody>
      </p:sp>
      <p:sp>
        <p:nvSpPr>
          <p:cNvPr id="1457239" name="Rectangle 87"/>
          <p:cNvSpPr>
            <a:spLocks noChangeArrowheads="1"/>
          </p:cNvSpPr>
          <p:nvPr/>
        </p:nvSpPr>
        <p:spPr bwMode="auto">
          <a:xfrm>
            <a:off x="1196975" y="3170238"/>
            <a:ext cx="650875" cy="1712912"/>
          </a:xfrm>
          <a:prstGeom prst="rect">
            <a:avLst/>
          </a:prstGeom>
          <a:solidFill>
            <a:srgbClr val="CCFF66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57284" name="Text Box 132"/>
          <p:cNvSpPr txBox="1">
            <a:spLocks noChangeArrowheads="1"/>
          </p:cNvSpPr>
          <p:nvPr/>
        </p:nvSpPr>
        <p:spPr bwMode="auto">
          <a:xfrm>
            <a:off x="508000" y="6019800"/>
            <a:ext cx="622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accent2"/>
                </a:solidFill>
              </a:rPr>
              <a:t>[</a:t>
            </a:r>
            <a:r>
              <a:rPr lang="ko-KR" altLang="en-US">
                <a:solidFill>
                  <a:schemeClr val="accent2"/>
                </a:solidFill>
              </a:rPr>
              <a:t>참고</a:t>
            </a:r>
            <a:r>
              <a:rPr lang="en-US" altLang="ko-KR">
                <a:solidFill>
                  <a:schemeClr val="accent2"/>
                </a:solidFill>
              </a:rPr>
              <a:t>] </a:t>
            </a:r>
            <a:r>
              <a:rPr lang="ko-KR" altLang="en-US">
                <a:solidFill>
                  <a:schemeClr val="accent2"/>
                </a:solidFill>
              </a:rPr>
              <a:t>실제 코딩시</a:t>
            </a:r>
            <a:r>
              <a:rPr lang="en-US" altLang="ko-KR">
                <a:solidFill>
                  <a:schemeClr val="accent2"/>
                </a:solidFill>
              </a:rPr>
              <a:t>, DRIVING</a:t>
            </a:r>
            <a:r>
              <a:rPr lang="ko-KR" altLang="en-US">
                <a:solidFill>
                  <a:schemeClr val="accent2"/>
                </a:solidFill>
              </a:rPr>
              <a:t>하는 순서대로 </a:t>
            </a:r>
            <a:r>
              <a:rPr lang="en-US" altLang="ko-KR">
                <a:solidFill>
                  <a:schemeClr val="accent2"/>
                </a:solidFill>
              </a:rPr>
              <a:t>FROM</a:t>
            </a:r>
            <a:r>
              <a:rPr lang="ko-KR" altLang="en-US">
                <a:solidFill>
                  <a:schemeClr val="accent2"/>
                </a:solidFill>
              </a:rPr>
              <a:t>절에 테이블을 기술하는 것이 코드에 대한 가독성을 향상 시킵니다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 sz="2100"/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539075" name="Rectangle 3"/>
          <p:cNvSpPr>
            <a:spLocks noChangeArrowheads="1"/>
          </p:cNvSpPr>
          <p:nvPr/>
        </p:nvSpPr>
        <p:spPr bwMode="auto">
          <a:xfrm>
            <a:off x="501650" y="9906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ko-KR" altLang="ko-KR"/>
          </a:p>
        </p:txBody>
      </p:sp>
      <p:sp>
        <p:nvSpPr>
          <p:cNvPr id="1539113" name="Rectangle 41"/>
          <p:cNvSpPr>
            <a:spLocks noChangeArrowheads="1"/>
          </p:cNvSpPr>
          <p:nvPr/>
        </p:nvSpPr>
        <p:spPr bwMode="auto">
          <a:xfrm>
            <a:off x="1511300" y="3527425"/>
            <a:ext cx="55563" cy="325438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14" name="Rectangle 42"/>
          <p:cNvSpPr>
            <a:spLocks noChangeArrowheads="1"/>
          </p:cNvSpPr>
          <p:nvPr/>
        </p:nvSpPr>
        <p:spPr bwMode="auto">
          <a:xfrm>
            <a:off x="1511300" y="3852863"/>
            <a:ext cx="55563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15" name="Rectangle 43"/>
          <p:cNvSpPr>
            <a:spLocks noChangeArrowheads="1"/>
          </p:cNvSpPr>
          <p:nvPr/>
        </p:nvSpPr>
        <p:spPr bwMode="auto">
          <a:xfrm>
            <a:off x="1511300" y="3279775"/>
            <a:ext cx="5556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16" name="Line 44"/>
          <p:cNvSpPr>
            <a:spLocks noChangeShapeType="1"/>
          </p:cNvSpPr>
          <p:nvPr/>
        </p:nvSpPr>
        <p:spPr bwMode="auto">
          <a:xfrm>
            <a:off x="1511300" y="3343275"/>
            <a:ext cx="555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17" name="Line 45"/>
          <p:cNvSpPr>
            <a:spLocks noChangeShapeType="1"/>
          </p:cNvSpPr>
          <p:nvPr/>
        </p:nvSpPr>
        <p:spPr bwMode="auto">
          <a:xfrm>
            <a:off x="1511300" y="3527425"/>
            <a:ext cx="55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18" name="Line 46"/>
          <p:cNvSpPr>
            <a:spLocks noChangeShapeType="1"/>
          </p:cNvSpPr>
          <p:nvPr/>
        </p:nvSpPr>
        <p:spPr bwMode="auto">
          <a:xfrm>
            <a:off x="1511300" y="4518025"/>
            <a:ext cx="555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19" name="Line 47"/>
          <p:cNvSpPr>
            <a:spLocks noChangeShapeType="1"/>
          </p:cNvSpPr>
          <p:nvPr/>
        </p:nvSpPr>
        <p:spPr bwMode="auto">
          <a:xfrm>
            <a:off x="1511300" y="3279775"/>
            <a:ext cx="0" cy="1238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20" name="Line 48"/>
          <p:cNvSpPr>
            <a:spLocks noChangeShapeType="1"/>
          </p:cNvSpPr>
          <p:nvPr/>
        </p:nvSpPr>
        <p:spPr bwMode="auto">
          <a:xfrm>
            <a:off x="1566863" y="3279775"/>
            <a:ext cx="1587" cy="1238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21" name="Line 49"/>
          <p:cNvSpPr>
            <a:spLocks noChangeShapeType="1"/>
          </p:cNvSpPr>
          <p:nvPr/>
        </p:nvSpPr>
        <p:spPr bwMode="auto">
          <a:xfrm>
            <a:off x="1511300" y="3852863"/>
            <a:ext cx="55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22" name="Rectangle 50"/>
          <p:cNvSpPr>
            <a:spLocks noChangeArrowheads="1"/>
          </p:cNvSpPr>
          <p:nvPr/>
        </p:nvSpPr>
        <p:spPr bwMode="auto">
          <a:xfrm>
            <a:off x="1922463" y="3633788"/>
            <a:ext cx="246062" cy="576262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23" name="Rectangle 51"/>
          <p:cNvSpPr>
            <a:spLocks noChangeArrowheads="1"/>
          </p:cNvSpPr>
          <p:nvPr/>
        </p:nvSpPr>
        <p:spPr bwMode="auto">
          <a:xfrm>
            <a:off x="1922463" y="3451225"/>
            <a:ext cx="246062" cy="182563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24" name="Rectangle 52"/>
          <p:cNvSpPr>
            <a:spLocks noChangeArrowheads="1"/>
          </p:cNvSpPr>
          <p:nvPr/>
        </p:nvSpPr>
        <p:spPr bwMode="auto">
          <a:xfrm>
            <a:off x="1922463" y="4210050"/>
            <a:ext cx="246062" cy="30797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25" name="Rectangle 53"/>
          <p:cNvSpPr>
            <a:spLocks noChangeArrowheads="1"/>
          </p:cNvSpPr>
          <p:nvPr/>
        </p:nvSpPr>
        <p:spPr bwMode="auto">
          <a:xfrm>
            <a:off x="1922463" y="3279775"/>
            <a:ext cx="246062" cy="1714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26" name="Line 54"/>
          <p:cNvSpPr>
            <a:spLocks noChangeShapeType="1"/>
          </p:cNvSpPr>
          <p:nvPr/>
        </p:nvSpPr>
        <p:spPr bwMode="auto">
          <a:xfrm>
            <a:off x="1922463" y="3343275"/>
            <a:ext cx="2460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27" name="Line 55"/>
          <p:cNvSpPr>
            <a:spLocks noChangeShapeType="1"/>
          </p:cNvSpPr>
          <p:nvPr/>
        </p:nvSpPr>
        <p:spPr bwMode="auto">
          <a:xfrm>
            <a:off x="1922463" y="3451225"/>
            <a:ext cx="246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28" name="Line 56"/>
          <p:cNvSpPr>
            <a:spLocks noChangeShapeType="1"/>
          </p:cNvSpPr>
          <p:nvPr/>
        </p:nvSpPr>
        <p:spPr bwMode="auto">
          <a:xfrm>
            <a:off x="1922463" y="4518025"/>
            <a:ext cx="2460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29" name="Line 57"/>
          <p:cNvSpPr>
            <a:spLocks noChangeShapeType="1"/>
          </p:cNvSpPr>
          <p:nvPr/>
        </p:nvSpPr>
        <p:spPr bwMode="auto">
          <a:xfrm>
            <a:off x="1922463" y="3279775"/>
            <a:ext cx="1587" cy="1238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30" name="Line 58"/>
          <p:cNvSpPr>
            <a:spLocks noChangeShapeType="1"/>
          </p:cNvSpPr>
          <p:nvPr/>
        </p:nvSpPr>
        <p:spPr bwMode="auto">
          <a:xfrm>
            <a:off x="2168525" y="3279775"/>
            <a:ext cx="1588" cy="1238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31" name="Line 59"/>
          <p:cNvSpPr>
            <a:spLocks noChangeShapeType="1"/>
          </p:cNvSpPr>
          <p:nvPr/>
        </p:nvSpPr>
        <p:spPr bwMode="auto">
          <a:xfrm>
            <a:off x="1922463" y="3633788"/>
            <a:ext cx="246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32" name="Line 60"/>
          <p:cNvSpPr>
            <a:spLocks noChangeShapeType="1"/>
          </p:cNvSpPr>
          <p:nvPr/>
        </p:nvSpPr>
        <p:spPr bwMode="auto">
          <a:xfrm>
            <a:off x="1922463" y="4210050"/>
            <a:ext cx="246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33" name="Rectangle 61"/>
          <p:cNvSpPr>
            <a:spLocks noChangeArrowheads="1"/>
          </p:cNvSpPr>
          <p:nvPr/>
        </p:nvSpPr>
        <p:spPr bwMode="auto">
          <a:xfrm>
            <a:off x="2625725" y="3522663"/>
            <a:ext cx="5397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34" name="Rectangle 62"/>
          <p:cNvSpPr>
            <a:spLocks noChangeArrowheads="1"/>
          </p:cNvSpPr>
          <p:nvPr/>
        </p:nvSpPr>
        <p:spPr bwMode="auto">
          <a:xfrm>
            <a:off x="2625725" y="3849688"/>
            <a:ext cx="53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35" name="Rectangle 63"/>
          <p:cNvSpPr>
            <a:spLocks noChangeArrowheads="1"/>
          </p:cNvSpPr>
          <p:nvPr/>
        </p:nvSpPr>
        <p:spPr bwMode="auto">
          <a:xfrm>
            <a:off x="2625725" y="4173538"/>
            <a:ext cx="539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36" name="Rectangle 64"/>
          <p:cNvSpPr>
            <a:spLocks noChangeArrowheads="1"/>
          </p:cNvSpPr>
          <p:nvPr/>
        </p:nvSpPr>
        <p:spPr bwMode="auto">
          <a:xfrm>
            <a:off x="2625725" y="3276600"/>
            <a:ext cx="539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37" name="Line 65"/>
          <p:cNvSpPr>
            <a:spLocks noChangeShapeType="1"/>
          </p:cNvSpPr>
          <p:nvPr/>
        </p:nvSpPr>
        <p:spPr bwMode="auto">
          <a:xfrm>
            <a:off x="2625725" y="3340100"/>
            <a:ext cx="53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38" name="Line 66"/>
          <p:cNvSpPr>
            <a:spLocks noChangeShapeType="1"/>
          </p:cNvSpPr>
          <p:nvPr/>
        </p:nvSpPr>
        <p:spPr bwMode="auto">
          <a:xfrm>
            <a:off x="2625725" y="3522663"/>
            <a:ext cx="5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39" name="Line 67"/>
          <p:cNvSpPr>
            <a:spLocks noChangeShapeType="1"/>
          </p:cNvSpPr>
          <p:nvPr/>
        </p:nvSpPr>
        <p:spPr bwMode="auto">
          <a:xfrm>
            <a:off x="2625725" y="4518025"/>
            <a:ext cx="53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40" name="Line 68"/>
          <p:cNvSpPr>
            <a:spLocks noChangeShapeType="1"/>
          </p:cNvSpPr>
          <p:nvPr/>
        </p:nvSpPr>
        <p:spPr bwMode="auto">
          <a:xfrm>
            <a:off x="2625725" y="3276600"/>
            <a:ext cx="0" cy="12414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41" name="Line 69"/>
          <p:cNvSpPr>
            <a:spLocks noChangeShapeType="1"/>
          </p:cNvSpPr>
          <p:nvPr/>
        </p:nvSpPr>
        <p:spPr bwMode="auto">
          <a:xfrm>
            <a:off x="2679700" y="3276600"/>
            <a:ext cx="1588" cy="12414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42" name="Line 70"/>
          <p:cNvSpPr>
            <a:spLocks noChangeShapeType="1"/>
          </p:cNvSpPr>
          <p:nvPr/>
        </p:nvSpPr>
        <p:spPr bwMode="auto">
          <a:xfrm>
            <a:off x="2625725" y="4173538"/>
            <a:ext cx="5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43" name="Line 71"/>
          <p:cNvSpPr>
            <a:spLocks noChangeShapeType="1"/>
          </p:cNvSpPr>
          <p:nvPr/>
        </p:nvSpPr>
        <p:spPr bwMode="auto">
          <a:xfrm>
            <a:off x="2625725" y="3849688"/>
            <a:ext cx="53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44" name="Rectangle 72"/>
          <p:cNvSpPr>
            <a:spLocks noChangeArrowheads="1"/>
          </p:cNvSpPr>
          <p:nvPr/>
        </p:nvSpPr>
        <p:spPr bwMode="auto">
          <a:xfrm>
            <a:off x="3082925" y="3630613"/>
            <a:ext cx="246063" cy="249237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45" name="Rectangle 73"/>
          <p:cNvSpPr>
            <a:spLocks noChangeArrowheads="1"/>
          </p:cNvSpPr>
          <p:nvPr/>
        </p:nvSpPr>
        <p:spPr bwMode="auto">
          <a:xfrm>
            <a:off x="3082925" y="3448050"/>
            <a:ext cx="246063" cy="182563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46" name="Rectangle 74"/>
          <p:cNvSpPr>
            <a:spLocks noChangeArrowheads="1"/>
          </p:cNvSpPr>
          <p:nvPr/>
        </p:nvSpPr>
        <p:spPr bwMode="auto">
          <a:xfrm>
            <a:off x="3082925" y="3879850"/>
            <a:ext cx="246063" cy="6413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47" name="Rectangle 75"/>
          <p:cNvSpPr>
            <a:spLocks noChangeArrowheads="1"/>
          </p:cNvSpPr>
          <p:nvPr/>
        </p:nvSpPr>
        <p:spPr bwMode="auto">
          <a:xfrm>
            <a:off x="3082925" y="3276600"/>
            <a:ext cx="246063" cy="1714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48" name="Line 76"/>
          <p:cNvSpPr>
            <a:spLocks noChangeShapeType="1"/>
          </p:cNvSpPr>
          <p:nvPr/>
        </p:nvSpPr>
        <p:spPr bwMode="auto">
          <a:xfrm>
            <a:off x="3082925" y="3340100"/>
            <a:ext cx="246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49" name="Line 77"/>
          <p:cNvSpPr>
            <a:spLocks noChangeShapeType="1"/>
          </p:cNvSpPr>
          <p:nvPr/>
        </p:nvSpPr>
        <p:spPr bwMode="auto">
          <a:xfrm>
            <a:off x="3082925" y="3448050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50" name="Line 78"/>
          <p:cNvSpPr>
            <a:spLocks noChangeShapeType="1"/>
          </p:cNvSpPr>
          <p:nvPr/>
        </p:nvSpPr>
        <p:spPr bwMode="auto">
          <a:xfrm>
            <a:off x="3082925" y="4521200"/>
            <a:ext cx="246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51" name="Line 79"/>
          <p:cNvSpPr>
            <a:spLocks noChangeShapeType="1"/>
          </p:cNvSpPr>
          <p:nvPr/>
        </p:nvSpPr>
        <p:spPr bwMode="auto">
          <a:xfrm>
            <a:off x="3082925" y="3276600"/>
            <a:ext cx="3175" cy="1244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52" name="Line 80"/>
          <p:cNvSpPr>
            <a:spLocks noChangeShapeType="1"/>
          </p:cNvSpPr>
          <p:nvPr/>
        </p:nvSpPr>
        <p:spPr bwMode="auto">
          <a:xfrm>
            <a:off x="3328988" y="3276600"/>
            <a:ext cx="1587" cy="1244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53" name="Line 81"/>
          <p:cNvSpPr>
            <a:spLocks noChangeShapeType="1"/>
          </p:cNvSpPr>
          <p:nvPr/>
        </p:nvSpPr>
        <p:spPr bwMode="auto">
          <a:xfrm>
            <a:off x="3082925" y="3630613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54" name="Line 82"/>
          <p:cNvSpPr>
            <a:spLocks noChangeShapeType="1"/>
          </p:cNvSpPr>
          <p:nvPr/>
        </p:nvSpPr>
        <p:spPr bwMode="auto">
          <a:xfrm>
            <a:off x="3082925" y="3879850"/>
            <a:ext cx="246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55" name="Rectangle 83"/>
          <p:cNvSpPr>
            <a:spLocks noChangeArrowheads="1"/>
          </p:cNvSpPr>
          <p:nvPr/>
        </p:nvSpPr>
        <p:spPr bwMode="auto">
          <a:xfrm>
            <a:off x="3633788" y="3278188"/>
            <a:ext cx="8112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/>
              <a:t>결과</a:t>
            </a:r>
          </a:p>
          <a:p>
            <a:pPr algn="ctr">
              <a:buFontTx/>
              <a:buNone/>
            </a:pPr>
            <a:r>
              <a:rPr lang="en-US" altLang="ko-KR" sz="1000"/>
              <a:t>(</a:t>
            </a:r>
            <a:r>
              <a:rPr lang="ko-KR" altLang="en-US" sz="1000"/>
              <a:t>운반단위</a:t>
            </a:r>
            <a:r>
              <a:rPr lang="en-US" altLang="ko-KR" sz="1000"/>
              <a:t>)</a:t>
            </a:r>
          </a:p>
        </p:txBody>
      </p:sp>
      <p:grpSp>
        <p:nvGrpSpPr>
          <p:cNvPr id="1539156" name="Group 84"/>
          <p:cNvGrpSpPr>
            <a:grpSpLocks/>
          </p:cNvGrpSpPr>
          <p:nvPr/>
        </p:nvGrpSpPr>
        <p:grpSpPr bwMode="auto">
          <a:xfrm>
            <a:off x="3665538" y="3278188"/>
            <a:ext cx="762000" cy="530225"/>
            <a:chOff x="4203" y="2114"/>
            <a:chExt cx="463" cy="754"/>
          </a:xfrm>
        </p:grpSpPr>
        <p:sp>
          <p:nvSpPr>
            <p:cNvPr id="1539157" name="Line 85"/>
            <p:cNvSpPr>
              <a:spLocks noChangeShapeType="1"/>
            </p:cNvSpPr>
            <p:nvPr/>
          </p:nvSpPr>
          <p:spPr bwMode="auto">
            <a:xfrm>
              <a:off x="4203" y="2114"/>
              <a:ext cx="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539158" name="Line 86"/>
            <p:cNvSpPr>
              <a:spLocks noChangeShapeType="1"/>
            </p:cNvSpPr>
            <p:nvPr/>
          </p:nvSpPr>
          <p:spPr bwMode="auto">
            <a:xfrm>
              <a:off x="4203" y="2868"/>
              <a:ext cx="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539159" name="Line 87"/>
            <p:cNvSpPr>
              <a:spLocks noChangeShapeType="1"/>
            </p:cNvSpPr>
            <p:nvPr/>
          </p:nvSpPr>
          <p:spPr bwMode="auto">
            <a:xfrm>
              <a:off x="4203" y="2114"/>
              <a:ext cx="0" cy="7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539160" name="Line 88"/>
            <p:cNvSpPr>
              <a:spLocks noChangeShapeType="1"/>
            </p:cNvSpPr>
            <p:nvPr/>
          </p:nvSpPr>
          <p:spPr bwMode="auto">
            <a:xfrm>
              <a:off x="4666" y="2114"/>
              <a:ext cx="0" cy="7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</p:grpSp>
      <p:sp>
        <p:nvSpPr>
          <p:cNvPr id="1539161" name="Text Box 89"/>
          <p:cNvSpPr txBox="1">
            <a:spLocks noChangeArrowheads="1"/>
          </p:cNvSpPr>
          <p:nvPr/>
        </p:nvSpPr>
        <p:spPr bwMode="auto">
          <a:xfrm>
            <a:off x="1176338" y="4540250"/>
            <a:ext cx="609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부서구분</a:t>
            </a:r>
          </a:p>
        </p:txBody>
      </p:sp>
      <p:sp>
        <p:nvSpPr>
          <p:cNvPr id="1539162" name="Text Box 90"/>
          <p:cNvSpPr txBox="1">
            <a:spLocks noChangeArrowheads="1"/>
          </p:cNvSpPr>
          <p:nvPr/>
        </p:nvSpPr>
        <p:spPr bwMode="auto">
          <a:xfrm>
            <a:off x="1785938" y="4537075"/>
            <a:ext cx="492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1539163" name="Text Box 91"/>
          <p:cNvSpPr txBox="1">
            <a:spLocks noChangeArrowheads="1"/>
          </p:cNvSpPr>
          <p:nvPr/>
        </p:nvSpPr>
        <p:spPr bwMode="auto">
          <a:xfrm>
            <a:off x="2349500" y="4538663"/>
            <a:ext cx="609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</p:txBody>
      </p:sp>
      <p:sp>
        <p:nvSpPr>
          <p:cNvPr id="1539164" name="Text Box 92"/>
          <p:cNvSpPr txBox="1">
            <a:spLocks noChangeArrowheads="1"/>
          </p:cNvSpPr>
          <p:nvPr/>
        </p:nvSpPr>
        <p:spPr bwMode="auto">
          <a:xfrm>
            <a:off x="2955925" y="4538663"/>
            <a:ext cx="492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</p:txBody>
      </p:sp>
      <p:sp>
        <p:nvSpPr>
          <p:cNvPr id="1539165" name="Line 93"/>
          <p:cNvSpPr>
            <a:spLocks noChangeShapeType="1"/>
          </p:cNvSpPr>
          <p:nvPr/>
        </p:nvSpPr>
        <p:spPr bwMode="auto">
          <a:xfrm>
            <a:off x="1211263" y="3652838"/>
            <a:ext cx="295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66" name="Line 94"/>
          <p:cNvSpPr>
            <a:spLocks noChangeShapeType="1"/>
          </p:cNvSpPr>
          <p:nvPr/>
        </p:nvSpPr>
        <p:spPr bwMode="auto">
          <a:xfrm flipV="1">
            <a:off x="1566863" y="3446463"/>
            <a:ext cx="360362" cy="2079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67" name="Line 95"/>
          <p:cNvSpPr>
            <a:spLocks noChangeShapeType="1"/>
          </p:cNvSpPr>
          <p:nvPr/>
        </p:nvSpPr>
        <p:spPr bwMode="auto">
          <a:xfrm flipV="1">
            <a:off x="1570038" y="3625850"/>
            <a:ext cx="368300" cy="1666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68" name="Line 96"/>
          <p:cNvSpPr>
            <a:spLocks noChangeShapeType="1"/>
          </p:cNvSpPr>
          <p:nvPr/>
        </p:nvSpPr>
        <p:spPr bwMode="auto">
          <a:xfrm>
            <a:off x="1570038" y="3592513"/>
            <a:ext cx="355600" cy="6064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69" name="Line 97"/>
          <p:cNvSpPr>
            <a:spLocks noChangeShapeType="1"/>
          </p:cNvSpPr>
          <p:nvPr/>
        </p:nvSpPr>
        <p:spPr bwMode="auto">
          <a:xfrm>
            <a:off x="2173288" y="3451225"/>
            <a:ext cx="455612" cy="406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0" name="Line 98"/>
          <p:cNvSpPr>
            <a:spLocks noChangeShapeType="1"/>
          </p:cNvSpPr>
          <p:nvPr/>
        </p:nvSpPr>
        <p:spPr bwMode="auto">
          <a:xfrm flipV="1">
            <a:off x="2170113" y="3502025"/>
            <a:ext cx="447675" cy="128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1" name="Line 99"/>
          <p:cNvSpPr>
            <a:spLocks noChangeShapeType="1"/>
          </p:cNvSpPr>
          <p:nvPr/>
        </p:nvSpPr>
        <p:spPr bwMode="auto">
          <a:xfrm flipV="1">
            <a:off x="2174875" y="4176713"/>
            <a:ext cx="460375" cy="301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2" name="Line 100"/>
          <p:cNvSpPr>
            <a:spLocks noChangeShapeType="1"/>
          </p:cNvSpPr>
          <p:nvPr/>
        </p:nvSpPr>
        <p:spPr bwMode="auto">
          <a:xfrm>
            <a:off x="2689225" y="3522663"/>
            <a:ext cx="434975" cy="3746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3" name="Line 101"/>
          <p:cNvSpPr>
            <a:spLocks noChangeShapeType="1"/>
          </p:cNvSpPr>
          <p:nvPr/>
        </p:nvSpPr>
        <p:spPr bwMode="auto">
          <a:xfrm flipV="1">
            <a:off x="2684463" y="3451225"/>
            <a:ext cx="419100" cy="3952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4" name="Line 102"/>
          <p:cNvSpPr>
            <a:spLocks noChangeShapeType="1"/>
          </p:cNvSpPr>
          <p:nvPr/>
        </p:nvSpPr>
        <p:spPr bwMode="auto">
          <a:xfrm flipV="1">
            <a:off x="2679700" y="3625850"/>
            <a:ext cx="392113" cy="5476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5" name="Line 103"/>
          <p:cNvSpPr>
            <a:spLocks noChangeShapeType="1"/>
          </p:cNvSpPr>
          <p:nvPr/>
        </p:nvSpPr>
        <p:spPr bwMode="auto">
          <a:xfrm flipV="1">
            <a:off x="3333750" y="3443288"/>
            <a:ext cx="354013" cy="47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6" name="Line 104"/>
          <p:cNvSpPr>
            <a:spLocks noChangeShapeType="1"/>
          </p:cNvSpPr>
          <p:nvPr/>
        </p:nvSpPr>
        <p:spPr bwMode="auto">
          <a:xfrm flipV="1">
            <a:off x="3316288" y="3625850"/>
            <a:ext cx="339725" cy="2492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77" name="Line 105"/>
          <p:cNvSpPr>
            <a:spLocks noChangeShapeType="1"/>
          </p:cNvSpPr>
          <p:nvPr/>
        </p:nvSpPr>
        <p:spPr bwMode="auto">
          <a:xfrm>
            <a:off x="3328988" y="3627438"/>
            <a:ext cx="285750" cy="5254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7" name="Text Box 215"/>
          <p:cNvSpPr txBox="1">
            <a:spLocks noChangeArrowheads="1"/>
          </p:cNvSpPr>
          <p:nvPr/>
        </p:nvSpPr>
        <p:spPr bwMode="auto">
          <a:xfrm>
            <a:off x="1346200" y="2890838"/>
            <a:ext cx="2306638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연결고리에 인덱스가 있는 경우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539193" name="Rectangle 121"/>
          <p:cNvSpPr>
            <a:spLocks noChangeArrowheads="1"/>
          </p:cNvSpPr>
          <p:nvPr/>
        </p:nvSpPr>
        <p:spPr bwMode="auto">
          <a:xfrm>
            <a:off x="5915025" y="3527425"/>
            <a:ext cx="57150" cy="3286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94" name="Rectangle 122"/>
          <p:cNvSpPr>
            <a:spLocks noChangeArrowheads="1"/>
          </p:cNvSpPr>
          <p:nvPr/>
        </p:nvSpPr>
        <p:spPr bwMode="auto">
          <a:xfrm>
            <a:off x="5915025" y="3856038"/>
            <a:ext cx="571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95" name="Rectangle 123"/>
          <p:cNvSpPr>
            <a:spLocks noChangeArrowheads="1"/>
          </p:cNvSpPr>
          <p:nvPr/>
        </p:nvSpPr>
        <p:spPr bwMode="auto">
          <a:xfrm>
            <a:off x="5915025" y="3278188"/>
            <a:ext cx="5715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196" name="Line 124"/>
          <p:cNvSpPr>
            <a:spLocks noChangeShapeType="1"/>
          </p:cNvSpPr>
          <p:nvPr/>
        </p:nvSpPr>
        <p:spPr bwMode="auto">
          <a:xfrm>
            <a:off x="5915025" y="3341688"/>
            <a:ext cx="57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97" name="Line 125"/>
          <p:cNvSpPr>
            <a:spLocks noChangeShapeType="1"/>
          </p:cNvSpPr>
          <p:nvPr/>
        </p:nvSpPr>
        <p:spPr bwMode="auto">
          <a:xfrm>
            <a:off x="5915025" y="3527425"/>
            <a:ext cx="57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98" name="Line 126"/>
          <p:cNvSpPr>
            <a:spLocks noChangeShapeType="1"/>
          </p:cNvSpPr>
          <p:nvPr/>
        </p:nvSpPr>
        <p:spPr bwMode="auto">
          <a:xfrm>
            <a:off x="5915025" y="4527550"/>
            <a:ext cx="57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199" name="Line 127"/>
          <p:cNvSpPr>
            <a:spLocks noChangeShapeType="1"/>
          </p:cNvSpPr>
          <p:nvPr/>
        </p:nvSpPr>
        <p:spPr bwMode="auto">
          <a:xfrm>
            <a:off x="5915025" y="3278188"/>
            <a:ext cx="1588" cy="1249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00" name="Line 128"/>
          <p:cNvSpPr>
            <a:spLocks noChangeShapeType="1"/>
          </p:cNvSpPr>
          <p:nvPr/>
        </p:nvSpPr>
        <p:spPr bwMode="auto">
          <a:xfrm>
            <a:off x="5972175" y="3278188"/>
            <a:ext cx="3175" cy="1249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01" name="Line 129"/>
          <p:cNvSpPr>
            <a:spLocks noChangeShapeType="1"/>
          </p:cNvSpPr>
          <p:nvPr/>
        </p:nvSpPr>
        <p:spPr bwMode="auto">
          <a:xfrm>
            <a:off x="5915025" y="3856038"/>
            <a:ext cx="57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02" name="Rectangle 130"/>
          <p:cNvSpPr>
            <a:spLocks noChangeArrowheads="1"/>
          </p:cNvSpPr>
          <p:nvPr/>
        </p:nvSpPr>
        <p:spPr bwMode="auto">
          <a:xfrm>
            <a:off x="6340475" y="3635375"/>
            <a:ext cx="255588" cy="58102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03" name="Rectangle 131"/>
          <p:cNvSpPr>
            <a:spLocks noChangeArrowheads="1"/>
          </p:cNvSpPr>
          <p:nvPr/>
        </p:nvSpPr>
        <p:spPr bwMode="auto">
          <a:xfrm>
            <a:off x="6340475" y="3451225"/>
            <a:ext cx="255588" cy="1841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04" name="Rectangle 132"/>
          <p:cNvSpPr>
            <a:spLocks noChangeArrowheads="1"/>
          </p:cNvSpPr>
          <p:nvPr/>
        </p:nvSpPr>
        <p:spPr bwMode="auto">
          <a:xfrm>
            <a:off x="6340475" y="4216400"/>
            <a:ext cx="255588" cy="3111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05" name="Rectangle 133"/>
          <p:cNvSpPr>
            <a:spLocks noChangeArrowheads="1"/>
          </p:cNvSpPr>
          <p:nvPr/>
        </p:nvSpPr>
        <p:spPr bwMode="auto">
          <a:xfrm>
            <a:off x="6340475" y="3278188"/>
            <a:ext cx="255588" cy="173037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06" name="Line 134"/>
          <p:cNvSpPr>
            <a:spLocks noChangeShapeType="1"/>
          </p:cNvSpPr>
          <p:nvPr/>
        </p:nvSpPr>
        <p:spPr bwMode="auto">
          <a:xfrm>
            <a:off x="6340475" y="3341688"/>
            <a:ext cx="2555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07" name="Line 135"/>
          <p:cNvSpPr>
            <a:spLocks noChangeShapeType="1"/>
          </p:cNvSpPr>
          <p:nvPr/>
        </p:nvSpPr>
        <p:spPr bwMode="auto">
          <a:xfrm>
            <a:off x="6340475" y="3451225"/>
            <a:ext cx="255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08" name="Line 136"/>
          <p:cNvSpPr>
            <a:spLocks noChangeShapeType="1"/>
          </p:cNvSpPr>
          <p:nvPr/>
        </p:nvSpPr>
        <p:spPr bwMode="auto">
          <a:xfrm>
            <a:off x="6340475" y="4527550"/>
            <a:ext cx="2555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09" name="Line 137"/>
          <p:cNvSpPr>
            <a:spLocks noChangeShapeType="1"/>
          </p:cNvSpPr>
          <p:nvPr/>
        </p:nvSpPr>
        <p:spPr bwMode="auto">
          <a:xfrm>
            <a:off x="6340475" y="3278188"/>
            <a:ext cx="1588" cy="1249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10" name="Line 138"/>
          <p:cNvSpPr>
            <a:spLocks noChangeShapeType="1"/>
          </p:cNvSpPr>
          <p:nvPr/>
        </p:nvSpPr>
        <p:spPr bwMode="auto">
          <a:xfrm>
            <a:off x="6596063" y="3278188"/>
            <a:ext cx="1587" cy="1249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11" name="Line 139"/>
          <p:cNvSpPr>
            <a:spLocks noChangeShapeType="1"/>
          </p:cNvSpPr>
          <p:nvPr/>
        </p:nvSpPr>
        <p:spPr bwMode="auto">
          <a:xfrm>
            <a:off x="6340475" y="3635375"/>
            <a:ext cx="255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12" name="Line 140"/>
          <p:cNvSpPr>
            <a:spLocks noChangeShapeType="1"/>
          </p:cNvSpPr>
          <p:nvPr/>
        </p:nvSpPr>
        <p:spPr bwMode="auto">
          <a:xfrm>
            <a:off x="6340475" y="4216400"/>
            <a:ext cx="255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24" name="Rectangle 152"/>
          <p:cNvSpPr>
            <a:spLocks noChangeArrowheads="1"/>
          </p:cNvSpPr>
          <p:nvPr/>
        </p:nvSpPr>
        <p:spPr bwMode="auto">
          <a:xfrm>
            <a:off x="7123113" y="3630613"/>
            <a:ext cx="255587" cy="252412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25" name="Rectangle 153"/>
          <p:cNvSpPr>
            <a:spLocks noChangeArrowheads="1"/>
          </p:cNvSpPr>
          <p:nvPr/>
        </p:nvSpPr>
        <p:spPr bwMode="auto">
          <a:xfrm>
            <a:off x="7123113" y="3448050"/>
            <a:ext cx="255587" cy="182563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26" name="Rectangle 154"/>
          <p:cNvSpPr>
            <a:spLocks noChangeArrowheads="1"/>
          </p:cNvSpPr>
          <p:nvPr/>
        </p:nvSpPr>
        <p:spPr bwMode="auto">
          <a:xfrm>
            <a:off x="7123113" y="3883025"/>
            <a:ext cx="255587" cy="64770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27" name="Rectangle 155"/>
          <p:cNvSpPr>
            <a:spLocks noChangeArrowheads="1"/>
          </p:cNvSpPr>
          <p:nvPr/>
        </p:nvSpPr>
        <p:spPr bwMode="auto">
          <a:xfrm>
            <a:off x="7123113" y="3275013"/>
            <a:ext cx="255587" cy="173037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539228" name="Line 156"/>
          <p:cNvSpPr>
            <a:spLocks noChangeShapeType="1"/>
          </p:cNvSpPr>
          <p:nvPr/>
        </p:nvSpPr>
        <p:spPr bwMode="auto">
          <a:xfrm>
            <a:off x="7123113" y="3338513"/>
            <a:ext cx="2555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29" name="Line 157"/>
          <p:cNvSpPr>
            <a:spLocks noChangeShapeType="1"/>
          </p:cNvSpPr>
          <p:nvPr/>
        </p:nvSpPr>
        <p:spPr bwMode="auto">
          <a:xfrm>
            <a:off x="7123113" y="3448050"/>
            <a:ext cx="255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30" name="Line 158"/>
          <p:cNvSpPr>
            <a:spLocks noChangeShapeType="1"/>
          </p:cNvSpPr>
          <p:nvPr/>
        </p:nvSpPr>
        <p:spPr bwMode="auto">
          <a:xfrm>
            <a:off x="7123113" y="4530725"/>
            <a:ext cx="2555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31" name="Line 159"/>
          <p:cNvSpPr>
            <a:spLocks noChangeShapeType="1"/>
          </p:cNvSpPr>
          <p:nvPr/>
        </p:nvSpPr>
        <p:spPr bwMode="auto">
          <a:xfrm>
            <a:off x="7123113" y="3275013"/>
            <a:ext cx="1587" cy="12557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32" name="Line 160"/>
          <p:cNvSpPr>
            <a:spLocks noChangeShapeType="1"/>
          </p:cNvSpPr>
          <p:nvPr/>
        </p:nvSpPr>
        <p:spPr bwMode="auto">
          <a:xfrm>
            <a:off x="7378700" y="3275013"/>
            <a:ext cx="1588" cy="12557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33" name="Line 161"/>
          <p:cNvSpPr>
            <a:spLocks noChangeShapeType="1"/>
          </p:cNvSpPr>
          <p:nvPr/>
        </p:nvSpPr>
        <p:spPr bwMode="auto">
          <a:xfrm>
            <a:off x="7123113" y="3630613"/>
            <a:ext cx="255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34" name="Line 162"/>
          <p:cNvSpPr>
            <a:spLocks noChangeShapeType="1"/>
          </p:cNvSpPr>
          <p:nvPr/>
        </p:nvSpPr>
        <p:spPr bwMode="auto">
          <a:xfrm>
            <a:off x="7123113" y="3883025"/>
            <a:ext cx="255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35" name="Rectangle 163"/>
          <p:cNvSpPr>
            <a:spLocks noChangeArrowheads="1"/>
          </p:cNvSpPr>
          <p:nvPr/>
        </p:nvSpPr>
        <p:spPr bwMode="auto">
          <a:xfrm>
            <a:off x="7724775" y="3276600"/>
            <a:ext cx="7842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/>
              <a:t>결과</a:t>
            </a:r>
          </a:p>
          <a:p>
            <a:pPr algn="ctr">
              <a:buFontTx/>
              <a:buNone/>
            </a:pPr>
            <a:r>
              <a:rPr lang="en-US" altLang="ko-KR" sz="1000"/>
              <a:t>(</a:t>
            </a:r>
            <a:r>
              <a:rPr lang="ko-KR" altLang="en-US" sz="1000"/>
              <a:t>운반단위</a:t>
            </a:r>
            <a:r>
              <a:rPr lang="en-US" altLang="ko-KR" sz="1000"/>
              <a:t>)</a:t>
            </a:r>
          </a:p>
        </p:txBody>
      </p:sp>
      <p:grpSp>
        <p:nvGrpSpPr>
          <p:cNvPr id="1539236" name="Group 164"/>
          <p:cNvGrpSpPr>
            <a:grpSpLocks/>
          </p:cNvGrpSpPr>
          <p:nvPr/>
        </p:nvGrpSpPr>
        <p:grpSpPr bwMode="auto">
          <a:xfrm>
            <a:off x="7724775" y="3276600"/>
            <a:ext cx="758825" cy="534988"/>
            <a:chOff x="4203" y="2114"/>
            <a:chExt cx="463" cy="754"/>
          </a:xfrm>
        </p:grpSpPr>
        <p:sp>
          <p:nvSpPr>
            <p:cNvPr id="1539237" name="Line 165"/>
            <p:cNvSpPr>
              <a:spLocks noChangeShapeType="1"/>
            </p:cNvSpPr>
            <p:nvPr/>
          </p:nvSpPr>
          <p:spPr bwMode="auto">
            <a:xfrm>
              <a:off x="4203" y="2114"/>
              <a:ext cx="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539238" name="Line 166"/>
            <p:cNvSpPr>
              <a:spLocks noChangeShapeType="1"/>
            </p:cNvSpPr>
            <p:nvPr/>
          </p:nvSpPr>
          <p:spPr bwMode="auto">
            <a:xfrm>
              <a:off x="4203" y="2868"/>
              <a:ext cx="4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539239" name="Line 167"/>
            <p:cNvSpPr>
              <a:spLocks noChangeShapeType="1"/>
            </p:cNvSpPr>
            <p:nvPr/>
          </p:nvSpPr>
          <p:spPr bwMode="auto">
            <a:xfrm>
              <a:off x="4203" y="2114"/>
              <a:ext cx="0" cy="7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  <p:sp>
          <p:nvSpPr>
            <p:cNvPr id="1539240" name="Line 168"/>
            <p:cNvSpPr>
              <a:spLocks noChangeShapeType="1"/>
            </p:cNvSpPr>
            <p:nvPr/>
          </p:nvSpPr>
          <p:spPr bwMode="auto">
            <a:xfrm>
              <a:off x="4666" y="2114"/>
              <a:ext cx="0" cy="7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ko-KR" altLang="en-US"/>
            </a:p>
          </p:txBody>
        </p:sp>
      </p:grpSp>
      <p:sp>
        <p:nvSpPr>
          <p:cNvPr id="1539241" name="Text Box 169"/>
          <p:cNvSpPr txBox="1">
            <a:spLocks noChangeArrowheads="1"/>
          </p:cNvSpPr>
          <p:nvPr/>
        </p:nvSpPr>
        <p:spPr bwMode="auto">
          <a:xfrm>
            <a:off x="5610225" y="4549775"/>
            <a:ext cx="6096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부서구분</a:t>
            </a:r>
          </a:p>
        </p:txBody>
      </p:sp>
      <p:sp>
        <p:nvSpPr>
          <p:cNvPr id="1539242" name="Text Box 170"/>
          <p:cNvSpPr txBox="1">
            <a:spLocks noChangeArrowheads="1"/>
          </p:cNvSpPr>
          <p:nvPr/>
        </p:nvSpPr>
        <p:spPr bwMode="auto">
          <a:xfrm>
            <a:off x="6207125" y="4546600"/>
            <a:ext cx="492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1539244" name="Text Box 172"/>
          <p:cNvSpPr txBox="1">
            <a:spLocks noChangeArrowheads="1"/>
          </p:cNvSpPr>
          <p:nvPr/>
        </p:nvSpPr>
        <p:spPr bwMode="auto">
          <a:xfrm>
            <a:off x="6999288" y="4546600"/>
            <a:ext cx="492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</p:txBody>
      </p:sp>
      <p:sp>
        <p:nvSpPr>
          <p:cNvPr id="1539245" name="Line 173"/>
          <p:cNvSpPr>
            <a:spLocks noChangeShapeType="1"/>
          </p:cNvSpPr>
          <p:nvPr/>
        </p:nvSpPr>
        <p:spPr bwMode="auto">
          <a:xfrm>
            <a:off x="5603875" y="3654425"/>
            <a:ext cx="304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46" name="Line 174"/>
          <p:cNvSpPr>
            <a:spLocks noChangeShapeType="1"/>
          </p:cNvSpPr>
          <p:nvPr/>
        </p:nvSpPr>
        <p:spPr bwMode="auto">
          <a:xfrm flipV="1">
            <a:off x="5972175" y="3446463"/>
            <a:ext cx="374650" cy="2079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47" name="Line 175"/>
          <p:cNvSpPr>
            <a:spLocks noChangeShapeType="1"/>
          </p:cNvSpPr>
          <p:nvPr/>
        </p:nvSpPr>
        <p:spPr bwMode="auto">
          <a:xfrm flipV="1">
            <a:off x="5975350" y="3627438"/>
            <a:ext cx="382588" cy="1682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48" name="Line 176"/>
          <p:cNvSpPr>
            <a:spLocks noChangeShapeType="1"/>
          </p:cNvSpPr>
          <p:nvPr/>
        </p:nvSpPr>
        <p:spPr bwMode="auto">
          <a:xfrm>
            <a:off x="5975350" y="3594100"/>
            <a:ext cx="368300" cy="611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49" name="Line 177"/>
          <p:cNvSpPr>
            <a:spLocks noChangeShapeType="1"/>
          </p:cNvSpPr>
          <p:nvPr/>
        </p:nvSpPr>
        <p:spPr bwMode="auto">
          <a:xfrm>
            <a:off x="6602413" y="3449638"/>
            <a:ext cx="508000" cy="4365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50" name="Line 178"/>
          <p:cNvSpPr>
            <a:spLocks noChangeShapeType="1"/>
          </p:cNvSpPr>
          <p:nvPr/>
        </p:nvSpPr>
        <p:spPr bwMode="auto">
          <a:xfrm flipV="1">
            <a:off x="6597650" y="3451225"/>
            <a:ext cx="519113" cy="1809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51" name="Line 179"/>
          <p:cNvSpPr>
            <a:spLocks noChangeShapeType="1"/>
          </p:cNvSpPr>
          <p:nvPr/>
        </p:nvSpPr>
        <p:spPr bwMode="auto">
          <a:xfrm flipV="1">
            <a:off x="6602413" y="3630613"/>
            <a:ext cx="531812" cy="584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55" name="Line 183"/>
          <p:cNvSpPr>
            <a:spLocks noChangeShapeType="1"/>
          </p:cNvSpPr>
          <p:nvPr/>
        </p:nvSpPr>
        <p:spPr bwMode="auto">
          <a:xfrm flipV="1">
            <a:off x="7383463" y="3441700"/>
            <a:ext cx="363537" cy="63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56" name="Line 184"/>
          <p:cNvSpPr>
            <a:spLocks noChangeShapeType="1"/>
          </p:cNvSpPr>
          <p:nvPr/>
        </p:nvSpPr>
        <p:spPr bwMode="auto">
          <a:xfrm flipV="1">
            <a:off x="7364413" y="3627438"/>
            <a:ext cx="352425" cy="250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57" name="Line 185"/>
          <p:cNvSpPr>
            <a:spLocks noChangeShapeType="1"/>
          </p:cNvSpPr>
          <p:nvPr/>
        </p:nvSpPr>
        <p:spPr bwMode="auto">
          <a:xfrm>
            <a:off x="7378700" y="3629025"/>
            <a:ext cx="295275" cy="5302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58" name="Line 186"/>
          <p:cNvSpPr>
            <a:spLocks noChangeShapeType="1"/>
          </p:cNvSpPr>
          <p:nvPr/>
        </p:nvSpPr>
        <p:spPr bwMode="auto">
          <a:xfrm flipV="1">
            <a:off x="6594475" y="3263900"/>
            <a:ext cx="519113" cy="147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59" name="Line 187"/>
          <p:cNvSpPr>
            <a:spLocks noChangeShapeType="1"/>
          </p:cNvSpPr>
          <p:nvPr/>
        </p:nvSpPr>
        <p:spPr bwMode="auto">
          <a:xfrm flipV="1">
            <a:off x="6611938" y="3324225"/>
            <a:ext cx="519112" cy="103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0" name="Line 188"/>
          <p:cNvSpPr>
            <a:spLocks noChangeShapeType="1"/>
          </p:cNvSpPr>
          <p:nvPr/>
        </p:nvSpPr>
        <p:spPr bwMode="auto">
          <a:xfrm>
            <a:off x="6594475" y="3449638"/>
            <a:ext cx="528638" cy="666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1" name="Line 189"/>
          <p:cNvSpPr>
            <a:spLocks noChangeShapeType="1"/>
          </p:cNvSpPr>
          <p:nvPr/>
        </p:nvSpPr>
        <p:spPr bwMode="auto">
          <a:xfrm>
            <a:off x="6611938" y="3441700"/>
            <a:ext cx="511175" cy="142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2" name="Line 190"/>
          <p:cNvSpPr>
            <a:spLocks noChangeShapeType="1"/>
          </p:cNvSpPr>
          <p:nvPr/>
        </p:nvSpPr>
        <p:spPr bwMode="auto">
          <a:xfrm>
            <a:off x="6608763" y="3470275"/>
            <a:ext cx="522287" cy="209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3" name="Line 191"/>
          <p:cNvSpPr>
            <a:spLocks noChangeShapeType="1"/>
          </p:cNvSpPr>
          <p:nvPr/>
        </p:nvSpPr>
        <p:spPr bwMode="auto">
          <a:xfrm>
            <a:off x="6607175" y="3467100"/>
            <a:ext cx="503238" cy="3190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4" name="Line 192"/>
          <p:cNvSpPr>
            <a:spLocks noChangeShapeType="1"/>
          </p:cNvSpPr>
          <p:nvPr/>
        </p:nvSpPr>
        <p:spPr bwMode="auto">
          <a:xfrm>
            <a:off x="6607175" y="3467100"/>
            <a:ext cx="512763" cy="528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5" name="Line 193"/>
          <p:cNvSpPr>
            <a:spLocks noChangeShapeType="1"/>
          </p:cNvSpPr>
          <p:nvPr/>
        </p:nvSpPr>
        <p:spPr bwMode="auto">
          <a:xfrm>
            <a:off x="6607175" y="3467100"/>
            <a:ext cx="512763" cy="6508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6" name="Line 194"/>
          <p:cNvSpPr>
            <a:spLocks noChangeShapeType="1"/>
          </p:cNvSpPr>
          <p:nvPr/>
        </p:nvSpPr>
        <p:spPr bwMode="auto">
          <a:xfrm>
            <a:off x="6607175" y="3467100"/>
            <a:ext cx="520700" cy="7937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7" name="Line 195"/>
          <p:cNvSpPr>
            <a:spLocks noChangeShapeType="1"/>
          </p:cNvSpPr>
          <p:nvPr/>
        </p:nvSpPr>
        <p:spPr bwMode="auto">
          <a:xfrm>
            <a:off x="6607175" y="3467100"/>
            <a:ext cx="520700" cy="8874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8" name="Line 196"/>
          <p:cNvSpPr>
            <a:spLocks noChangeShapeType="1"/>
          </p:cNvSpPr>
          <p:nvPr/>
        </p:nvSpPr>
        <p:spPr bwMode="auto">
          <a:xfrm>
            <a:off x="6607175" y="3467100"/>
            <a:ext cx="503238" cy="10350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69" name="Line 197"/>
          <p:cNvSpPr>
            <a:spLocks noChangeShapeType="1"/>
          </p:cNvSpPr>
          <p:nvPr/>
        </p:nvSpPr>
        <p:spPr bwMode="auto">
          <a:xfrm flipV="1">
            <a:off x="6602413" y="3389313"/>
            <a:ext cx="511175" cy="2238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0" name="Line 198"/>
          <p:cNvSpPr>
            <a:spLocks noChangeShapeType="1"/>
          </p:cNvSpPr>
          <p:nvPr/>
        </p:nvSpPr>
        <p:spPr bwMode="auto">
          <a:xfrm flipV="1">
            <a:off x="6602413" y="3376613"/>
            <a:ext cx="519112" cy="2365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1" name="Line 199"/>
          <p:cNvSpPr>
            <a:spLocks noChangeShapeType="1"/>
          </p:cNvSpPr>
          <p:nvPr/>
        </p:nvSpPr>
        <p:spPr bwMode="auto">
          <a:xfrm flipV="1">
            <a:off x="6602413" y="3584575"/>
            <a:ext cx="550862" cy="28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2" name="Line 200"/>
          <p:cNvSpPr>
            <a:spLocks noChangeShapeType="1"/>
          </p:cNvSpPr>
          <p:nvPr/>
        </p:nvSpPr>
        <p:spPr bwMode="auto">
          <a:xfrm>
            <a:off x="6602413" y="3613150"/>
            <a:ext cx="519112" cy="1079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3" name="Line 201"/>
          <p:cNvSpPr>
            <a:spLocks noChangeShapeType="1"/>
          </p:cNvSpPr>
          <p:nvPr/>
        </p:nvSpPr>
        <p:spPr bwMode="auto">
          <a:xfrm>
            <a:off x="6602413" y="3613150"/>
            <a:ext cx="519112" cy="3222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4" name="Line 202"/>
          <p:cNvSpPr>
            <a:spLocks noChangeShapeType="1"/>
          </p:cNvSpPr>
          <p:nvPr/>
        </p:nvSpPr>
        <p:spPr bwMode="auto">
          <a:xfrm>
            <a:off x="6602413" y="3613150"/>
            <a:ext cx="550862" cy="4905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5" name="Line 203"/>
          <p:cNvSpPr>
            <a:spLocks noChangeShapeType="1"/>
          </p:cNvSpPr>
          <p:nvPr/>
        </p:nvSpPr>
        <p:spPr bwMode="auto">
          <a:xfrm>
            <a:off x="6602413" y="3613150"/>
            <a:ext cx="530225" cy="6667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6" name="Line 204"/>
          <p:cNvSpPr>
            <a:spLocks noChangeShapeType="1"/>
          </p:cNvSpPr>
          <p:nvPr/>
        </p:nvSpPr>
        <p:spPr bwMode="auto">
          <a:xfrm>
            <a:off x="6602413" y="3613150"/>
            <a:ext cx="550862" cy="6619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7" name="Line 205"/>
          <p:cNvSpPr>
            <a:spLocks noChangeShapeType="1"/>
          </p:cNvSpPr>
          <p:nvPr/>
        </p:nvSpPr>
        <p:spPr bwMode="auto">
          <a:xfrm>
            <a:off x="6602413" y="3613150"/>
            <a:ext cx="549275" cy="8540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8" name="Line 206"/>
          <p:cNvSpPr>
            <a:spLocks noChangeShapeType="1"/>
          </p:cNvSpPr>
          <p:nvPr/>
        </p:nvSpPr>
        <p:spPr bwMode="auto">
          <a:xfrm flipV="1">
            <a:off x="6608763" y="3290888"/>
            <a:ext cx="484187" cy="9191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79" name="Line 207"/>
          <p:cNvSpPr>
            <a:spLocks noChangeShapeType="1"/>
          </p:cNvSpPr>
          <p:nvPr/>
        </p:nvSpPr>
        <p:spPr bwMode="auto">
          <a:xfrm flipV="1">
            <a:off x="6608763" y="3452813"/>
            <a:ext cx="503237" cy="7572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0" name="Line 208"/>
          <p:cNvSpPr>
            <a:spLocks noChangeShapeType="1"/>
          </p:cNvSpPr>
          <p:nvPr/>
        </p:nvSpPr>
        <p:spPr bwMode="auto">
          <a:xfrm flipV="1">
            <a:off x="6608763" y="3741738"/>
            <a:ext cx="503237" cy="4683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1" name="Line 209"/>
          <p:cNvSpPr>
            <a:spLocks noChangeShapeType="1"/>
          </p:cNvSpPr>
          <p:nvPr/>
        </p:nvSpPr>
        <p:spPr bwMode="auto">
          <a:xfrm flipV="1">
            <a:off x="6608763" y="3878263"/>
            <a:ext cx="503237" cy="3317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2" name="Line 210"/>
          <p:cNvSpPr>
            <a:spLocks noChangeShapeType="1"/>
          </p:cNvSpPr>
          <p:nvPr/>
        </p:nvSpPr>
        <p:spPr bwMode="auto">
          <a:xfrm flipV="1">
            <a:off x="6608763" y="4090988"/>
            <a:ext cx="492125" cy="1190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3" name="Line 211"/>
          <p:cNvSpPr>
            <a:spLocks noChangeShapeType="1"/>
          </p:cNvSpPr>
          <p:nvPr/>
        </p:nvSpPr>
        <p:spPr bwMode="auto">
          <a:xfrm flipV="1">
            <a:off x="6608763" y="4184650"/>
            <a:ext cx="539750" cy="25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4" name="Line 212"/>
          <p:cNvSpPr>
            <a:spLocks noChangeShapeType="1"/>
          </p:cNvSpPr>
          <p:nvPr/>
        </p:nvSpPr>
        <p:spPr bwMode="auto">
          <a:xfrm>
            <a:off x="6608763" y="4210050"/>
            <a:ext cx="550862" cy="857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5" name="Line 213"/>
          <p:cNvSpPr>
            <a:spLocks noChangeShapeType="1"/>
          </p:cNvSpPr>
          <p:nvPr/>
        </p:nvSpPr>
        <p:spPr bwMode="auto">
          <a:xfrm>
            <a:off x="6608763" y="4210050"/>
            <a:ext cx="511175" cy="1952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6" name="Line 214"/>
          <p:cNvSpPr>
            <a:spLocks noChangeShapeType="1"/>
          </p:cNvSpPr>
          <p:nvPr/>
        </p:nvSpPr>
        <p:spPr bwMode="auto">
          <a:xfrm>
            <a:off x="6608763" y="4210050"/>
            <a:ext cx="503237" cy="2984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39288" name="Text Box 216"/>
          <p:cNvSpPr txBox="1">
            <a:spLocks noChangeArrowheads="1"/>
          </p:cNvSpPr>
          <p:nvPr/>
        </p:nvSpPr>
        <p:spPr bwMode="auto">
          <a:xfrm>
            <a:off x="5729288" y="2892425"/>
            <a:ext cx="2306637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연결고리에 인덱스가 없는 경우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539291" name="Rectangle 219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NESTED LOOP JOIN</a:t>
            </a:r>
            <a:r>
              <a:rPr lang="ko-KR" altLang="en-US" sz="1800"/>
              <a:t>의 특징 </a:t>
            </a:r>
            <a:r>
              <a:rPr lang="en-US" altLang="ko-KR" sz="1800"/>
              <a:t>(2/2)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>
                <a:solidFill>
                  <a:schemeClr val="accent2"/>
                </a:solidFill>
              </a:rPr>
              <a:t>연결고리의 인덱스 유무에 따라 수행 속도에 큰 차이 발생 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DRIVEN </a:t>
            </a:r>
            <a:r>
              <a:rPr lang="ko-KR" altLang="en-US"/>
              <a:t>테이블의 </a:t>
            </a:r>
            <a:r>
              <a:rPr lang="ko-KR" altLang="en-US">
                <a:solidFill>
                  <a:schemeClr val="accent2"/>
                </a:solidFill>
              </a:rPr>
              <a:t>연결고리</a:t>
            </a:r>
            <a:r>
              <a:rPr lang="ko-KR" altLang="en-US"/>
              <a:t>에는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/>
              <a:t>   반드시 </a:t>
            </a:r>
            <a:r>
              <a:rPr lang="ko-KR" altLang="en-US">
                <a:solidFill>
                  <a:schemeClr val="accent2"/>
                </a:solidFill>
              </a:rPr>
              <a:t>인덱스</a:t>
            </a:r>
            <a:r>
              <a:rPr lang="ko-KR" altLang="en-US"/>
              <a:t>가 있어야 함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539296" name="Text Box 224"/>
          <p:cNvSpPr txBox="1">
            <a:spLocks noChangeArrowheads="1"/>
          </p:cNvSpPr>
          <p:nvPr/>
        </p:nvSpPr>
        <p:spPr bwMode="auto">
          <a:xfrm>
            <a:off x="4624388" y="5018088"/>
            <a:ext cx="42545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623888" indent="-176213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----------------------------------------------------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0       SELECT STATEMENT Optimizer=ALL_ROWS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1   0    NESTED LOOPS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2   1      TABLE ACCESS (BY INDEX ROWID) OF ‘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부서‘ 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3   2         INDEX(RANGE SCAN) OF ‘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부서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부서구분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_IX’ (INDEX)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4   1      TABLE ACCESS (FULL) OF ‘ </a:t>
            </a:r>
            <a:r>
              <a:rPr lang="ko-KR" altLang="en-US" sz="100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사원‘ </a:t>
            </a:r>
            <a:r>
              <a:rPr lang="en-US" altLang="ko-KR" sz="100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----------------------------------------------------</a:t>
            </a:r>
          </a:p>
        </p:txBody>
      </p:sp>
      <p:sp>
        <p:nvSpPr>
          <p:cNvPr id="1539297" name="Text Box 225"/>
          <p:cNvSpPr txBox="1">
            <a:spLocks noChangeArrowheads="1"/>
          </p:cNvSpPr>
          <p:nvPr/>
        </p:nvSpPr>
        <p:spPr bwMode="auto">
          <a:xfrm>
            <a:off x="209550" y="5005388"/>
            <a:ext cx="4254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623888" indent="-176213"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----------------------------------------------------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0       SELECT STATEMENT Optimizer=ALL_ROWS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1   0    NESTED LOOPS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2   1      TABLE ACCESS (BY INDEX ROWID) OF ‘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부서‘ 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3   2         INDEX(RANGE SCAN) OF ‘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부서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부서구분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_IX’ (INDEX)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4   1      TABLE ACCESS (BY INDEX ROWID) OF ‘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사원‘ 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 5   4         INDEX (RANGE SCAN) OF ‘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사원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부서번호</a:t>
            </a: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_IX’ (INDEX)</a:t>
            </a:r>
          </a:p>
          <a:p>
            <a:pPr lvl="1" latinLnBrk="0">
              <a:spcAft>
                <a:spcPct val="2500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돋움" panose="020B0600000101010101" pitchFamily="50" charset="-127"/>
                <a:ea typeface="돋움" panose="020B0600000101010101" pitchFamily="50" charset="-127"/>
              </a:rPr>
              <a:t>----------------------------------------------------</a:t>
            </a:r>
          </a:p>
        </p:txBody>
      </p:sp>
      <p:sp>
        <p:nvSpPr>
          <p:cNvPr id="1539298" name="Rectangle 226"/>
          <p:cNvSpPr>
            <a:spLocks noChangeArrowheads="1"/>
          </p:cNvSpPr>
          <p:nvPr/>
        </p:nvSpPr>
        <p:spPr bwMode="auto">
          <a:xfrm>
            <a:off x="658813" y="5957888"/>
            <a:ext cx="4233862" cy="36671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299" name="Rectangle 227"/>
          <p:cNvSpPr>
            <a:spLocks noChangeArrowheads="1"/>
          </p:cNvSpPr>
          <p:nvPr/>
        </p:nvSpPr>
        <p:spPr bwMode="auto">
          <a:xfrm>
            <a:off x="5064125" y="5954713"/>
            <a:ext cx="4235450" cy="223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300" name="Rectangle 228"/>
          <p:cNvSpPr>
            <a:spLocks noChangeArrowheads="1"/>
          </p:cNvSpPr>
          <p:nvPr/>
        </p:nvSpPr>
        <p:spPr bwMode="auto">
          <a:xfrm>
            <a:off x="5668963" y="1652588"/>
            <a:ext cx="3692525" cy="10683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SELECT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B,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 WHERE </a:t>
            </a:r>
            <a:r>
              <a:rPr lang="en-US" altLang="ko-KR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A.</a:t>
            </a:r>
            <a:r>
              <a:rPr lang="ko-KR" altLang="en-US" sz="12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AND A.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퇴직여부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= ‘N’</a:t>
            </a:r>
          </a:p>
          <a:p>
            <a:pPr lvl="1"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   AND B.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부서구분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= ‘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본부부서’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442819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SORT MERGE JOIN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양쪽 테이블의 처리범위를 </a:t>
            </a:r>
            <a:r>
              <a:rPr lang="ko-KR" altLang="en-US">
                <a:solidFill>
                  <a:schemeClr val="accent2"/>
                </a:solidFill>
              </a:rPr>
              <a:t>각각 </a:t>
            </a:r>
            <a:r>
              <a:rPr lang="en-US" altLang="ko-KR">
                <a:solidFill>
                  <a:schemeClr val="accent2"/>
                </a:solidFill>
              </a:rPr>
              <a:t>ACCESS</a:t>
            </a:r>
            <a:r>
              <a:rPr lang="ko-KR" altLang="en-US">
                <a:solidFill>
                  <a:schemeClr val="accent2"/>
                </a:solidFill>
              </a:rPr>
              <a:t>하여 정렬한 결과를 </a:t>
            </a:r>
            <a:r>
              <a:rPr lang="en-US" altLang="ko-KR">
                <a:solidFill>
                  <a:schemeClr val="accent2"/>
                </a:solidFill>
              </a:rPr>
              <a:t>MERGE</a:t>
            </a:r>
            <a:r>
              <a:rPr lang="en-US" altLang="ko-KR"/>
              <a:t> </a:t>
            </a:r>
            <a:r>
              <a:rPr lang="ko-KR" altLang="en-US"/>
              <a:t>해가는 </a:t>
            </a:r>
            <a:r>
              <a:rPr lang="en-US" altLang="ko-KR"/>
              <a:t>JOIN </a:t>
            </a:r>
            <a:r>
              <a:rPr lang="ko-KR" altLang="en-US"/>
              <a:t>방식으로</a:t>
            </a:r>
            <a:r>
              <a:rPr lang="en-US" altLang="ko-KR"/>
              <a:t>, </a:t>
            </a:r>
            <a:r>
              <a:rPr lang="ko-KR" altLang="en-US"/>
              <a:t>주로 </a:t>
            </a:r>
            <a:r>
              <a:rPr lang="en-US" altLang="ko-KR"/>
              <a:t>BATCH</a:t>
            </a:r>
            <a:r>
              <a:rPr lang="ko-KR" altLang="en-US"/>
              <a:t>작업에서 사용</a:t>
            </a:r>
          </a:p>
        </p:txBody>
      </p:sp>
      <p:sp>
        <p:nvSpPr>
          <p:cNvPr id="1442858" name="Rectangle 42"/>
          <p:cNvSpPr>
            <a:spLocks noChangeArrowheads="1"/>
          </p:cNvSpPr>
          <p:nvPr/>
        </p:nvSpPr>
        <p:spPr bwMode="auto">
          <a:xfrm>
            <a:off x="2089150" y="4117975"/>
            <a:ext cx="100013" cy="62706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59" name="Rectangle 43"/>
          <p:cNvSpPr>
            <a:spLocks noChangeArrowheads="1"/>
          </p:cNvSpPr>
          <p:nvPr/>
        </p:nvSpPr>
        <p:spPr bwMode="auto">
          <a:xfrm>
            <a:off x="2089150" y="4745038"/>
            <a:ext cx="100013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60" name="Rectangle 44"/>
          <p:cNvSpPr>
            <a:spLocks noChangeArrowheads="1"/>
          </p:cNvSpPr>
          <p:nvPr/>
        </p:nvSpPr>
        <p:spPr bwMode="auto">
          <a:xfrm>
            <a:off x="2089150" y="3641725"/>
            <a:ext cx="1000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61" name="Line 45"/>
          <p:cNvSpPr>
            <a:spLocks noChangeShapeType="1"/>
          </p:cNvSpPr>
          <p:nvPr/>
        </p:nvSpPr>
        <p:spPr bwMode="auto">
          <a:xfrm>
            <a:off x="2089150" y="3641725"/>
            <a:ext cx="1000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62" name="Line 46"/>
          <p:cNvSpPr>
            <a:spLocks noChangeShapeType="1"/>
          </p:cNvSpPr>
          <p:nvPr/>
        </p:nvSpPr>
        <p:spPr bwMode="auto">
          <a:xfrm>
            <a:off x="2089150" y="4117975"/>
            <a:ext cx="100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63" name="Line 47"/>
          <p:cNvSpPr>
            <a:spLocks noChangeShapeType="1"/>
          </p:cNvSpPr>
          <p:nvPr/>
        </p:nvSpPr>
        <p:spPr bwMode="auto">
          <a:xfrm>
            <a:off x="2089150" y="6029325"/>
            <a:ext cx="1000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64" name="Line 48"/>
          <p:cNvSpPr>
            <a:spLocks noChangeShapeType="1"/>
          </p:cNvSpPr>
          <p:nvPr/>
        </p:nvSpPr>
        <p:spPr bwMode="auto">
          <a:xfrm>
            <a:off x="2089150" y="3641725"/>
            <a:ext cx="0" cy="238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65" name="Line 49"/>
          <p:cNvSpPr>
            <a:spLocks noChangeShapeType="1"/>
          </p:cNvSpPr>
          <p:nvPr/>
        </p:nvSpPr>
        <p:spPr bwMode="auto">
          <a:xfrm>
            <a:off x="2189163" y="3641725"/>
            <a:ext cx="0" cy="238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66" name="Line 50"/>
          <p:cNvSpPr>
            <a:spLocks noChangeShapeType="1"/>
          </p:cNvSpPr>
          <p:nvPr/>
        </p:nvSpPr>
        <p:spPr bwMode="auto">
          <a:xfrm>
            <a:off x="2089150" y="4745038"/>
            <a:ext cx="100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67" name="Rectangle 151"/>
          <p:cNvSpPr>
            <a:spLocks noChangeArrowheads="1"/>
          </p:cNvSpPr>
          <p:nvPr/>
        </p:nvSpPr>
        <p:spPr bwMode="auto">
          <a:xfrm>
            <a:off x="2801938" y="3924300"/>
            <a:ext cx="398462" cy="26987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958" name="Rectangle 142"/>
          <p:cNvSpPr>
            <a:spLocks noChangeArrowheads="1"/>
          </p:cNvSpPr>
          <p:nvPr/>
        </p:nvSpPr>
        <p:spPr bwMode="auto">
          <a:xfrm>
            <a:off x="2801938" y="4464050"/>
            <a:ext cx="398462" cy="46672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68" name="Rectangle 52"/>
          <p:cNvSpPr>
            <a:spLocks noChangeArrowheads="1"/>
          </p:cNvSpPr>
          <p:nvPr/>
        </p:nvSpPr>
        <p:spPr bwMode="auto">
          <a:xfrm>
            <a:off x="2801938" y="4930775"/>
            <a:ext cx="398462" cy="468313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69" name="Rectangle 53"/>
          <p:cNvSpPr>
            <a:spLocks noChangeArrowheads="1"/>
          </p:cNvSpPr>
          <p:nvPr/>
        </p:nvSpPr>
        <p:spPr bwMode="auto">
          <a:xfrm>
            <a:off x="2801938" y="4194175"/>
            <a:ext cx="398462" cy="26987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70" name="Rectangle 54"/>
          <p:cNvSpPr>
            <a:spLocks noChangeArrowheads="1"/>
          </p:cNvSpPr>
          <p:nvPr/>
        </p:nvSpPr>
        <p:spPr bwMode="auto">
          <a:xfrm>
            <a:off x="2801938" y="5399088"/>
            <a:ext cx="398462" cy="6413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71" name="Rectangle 55"/>
          <p:cNvSpPr>
            <a:spLocks noChangeArrowheads="1"/>
          </p:cNvSpPr>
          <p:nvPr/>
        </p:nvSpPr>
        <p:spPr bwMode="auto">
          <a:xfrm>
            <a:off x="2801938" y="3654425"/>
            <a:ext cx="398462" cy="26987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72" name="Line 56"/>
          <p:cNvSpPr>
            <a:spLocks noChangeShapeType="1"/>
          </p:cNvSpPr>
          <p:nvPr/>
        </p:nvSpPr>
        <p:spPr bwMode="auto">
          <a:xfrm>
            <a:off x="2801938" y="3654425"/>
            <a:ext cx="3984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73" name="Line 57"/>
          <p:cNvSpPr>
            <a:spLocks noChangeShapeType="1"/>
          </p:cNvSpPr>
          <p:nvPr/>
        </p:nvSpPr>
        <p:spPr bwMode="auto">
          <a:xfrm>
            <a:off x="2801938" y="3924300"/>
            <a:ext cx="398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74" name="Line 58"/>
          <p:cNvSpPr>
            <a:spLocks noChangeShapeType="1"/>
          </p:cNvSpPr>
          <p:nvPr/>
        </p:nvSpPr>
        <p:spPr bwMode="auto">
          <a:xfrm>
            <a:off x="2801938" y="6040438"/>
            <a:ext cx="3984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75" name="Line 59"/>
          <p:cNvSpPr>
            <a:spLocks noChangeShapeType="1"/>
          </p:cNvSpPr>
          <p:nvPr/>
        </p:nvSpPr>
        <p:spPr bwMode="auto">
          <a:xfrm>
            <a:off x="2801938" y="3654425"/>
            <a:ext cx="0" cy="2386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76" name="Line 60"/>
          <p:cNvSpPr>
            <a:spLocks noChangeShapeType="1"/>
          </p:cNvSpPr>
          <p:nvPr/>
        </p:nvSpPr>
        <p:spPr bwMode="auto">
          <a:xfrm>
            <a:off x="3200400" y="3654425"/>
            <a:ext cx="0" cy="2386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77" name="Line 61"/>
          <p:cNvSpPr>
            <a:spLocks noChangeShapeType="1"/>
          </p:cNvSpPr>
          <p:nvPr/>
        </p:nvSpPr>
        <p:spPr bwMode="auto">
          <a:xfrm>
            <a:off x="2801938" y="4464050"/>
            <a:ext cx="398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78" name="Line 62"/>
          <p:cNvSpPr>
            <a:spLocks noChangeShapeType="1"/>
          </p:cNvSpPr>
          <p:nvPr/>
        </p:nvSpPr>
        <p:spPr bwMode="auto">
          <a:xfrm>
            <a:off x="2801938" y="5399088"/>
            <a:ext cx="398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59" name="Line 143"/>
          <p:cNvSpPr>
            <a:spLocks noChangeShapeType="1"/>
          </p:cNvSpPr>
          <p:nvPr/>
        </p:nvSpPr>
        <p:spPr bwMode="auto">
          <a:xfrm>
            <a:off x="2801938" y="4930775"/>
            <a:ext cx="398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68" name="Line 152"/>
          <p:cNvSpPr>
            <a:spLocks noChangeShapeType="1"/>
          </p:cNvSpPr>
          <p:nvPr/>
        </p:nvSpPr>
        <p:spPr bwMode="auto">
          <a:xfrm>
            <a:off x="2801938" y="4194175"/>
            <a:ext cx="398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64" name="Rectangle 148"/>
          <p:cNvSpPr>
            <a:spLocks noChangeArrowheads="1"/>
          </p:cNvSpPr>
          <p:nvPr/>
        </p:nvSpPr>
        <p:spPr bwMode="auto">
          <a:xfrm>
            <a:off x="7019925" y="4556125"/>
            <a:ext cx="395288" cy="49530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961" name="Rectangle 145"/>
          <p:cNvSpPr>
            <a:spLocks noChangeArrowheads="1"/>
          </p:cNvSpPr>
          <p:nvPr/>
        </p:nvSpPr>
        <p:spPr bwMode="auto">
          <a:xfrm>
            <a:off x="7019925" y="5051425"/>
            <a:ext cx="395288" cy="449263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92" name="Rectangle 76"/>
          <p:cNvSpPr>
            <a:spLocks noChangeArrowheads="1"/>
          </p:cNvSpPr>
          <p:nvPr/>
        </p:nvSpPr>
        <p:spPr bwMode="auto">
          <a:xfrm>
            <a:off x="7019925" y="4206875"/>
            <a:ext cx="395288" cy="3492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93" name="Rectangle 77"/>
          <p:cNvSpPr>
            <a:spLocks noChangeArrowheads="1"/>
          </p:cNvSpPr>
          <p:nvPr/>
        </p:nvSpPr>
        <p:spPr bwMode="auto">
          <a:xfrm>
            <a:off x="7019925" y="3937000"/>
            <a:ext cx="395288" cy="26987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94" name="Rectangle 78"/>
          <p:cNvSpPr>
            <a:spLocks noChangeArrowheads="1"/>
          </p:cNvSpPr>
          <p:nvPr/>
        </p:nvSpPr>
        <p:spPr bwMode="auto">
          <a:xfrm>
            <a:off x="7019925" y="5500688"/>
            <a:ext cx="395288" cy="539750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95" name="Rectangle 79"/>
          <p:cNvSpPr>
            <a:spLocks noChangeArrowheads="1"/>
          </p:cNvSpPr>
          <p:nvPr/>
        </p:nvSpPr>
        <p:spPr bwMode="auto">
          <a:xfrm>
            <a:off x="7019925" y="3667125"/>
            <a:ext cx="395288" cy="26987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2896" name="Line 80"/>
          <p:cNvSpPr>
            <a:spLocks noChangeShapeType="1"/>
          </p:cNvSpPr>
          <p:nvPr/>
        </p:nvSpPr>
        <p:spPr bwMode="auto">
          <a:xfrm>
            <a:off x="7019925" y="3667125"/>
            <a:ext cx="3952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97" name="Line 81"/>
          <p:cNvSpPr>
            <a:spLocks noChangeShapeType="1"/>
          </p:cNvSpPr>
          <p:nvPr/>
        </p:nvSpPr>
        <p:spPr bwMode="auto">
          <a:xfrm>
            <a:off x="7019925" y="3937000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98" name="Line 82"/>
          <p:cNvSpPr>
            <a:spLocks noChangeShapeType="1"/>
          </p:cNvSpPr>
          <p:nvPr/>
        </p:nvSpPr>
        <p:spPr bwMode="auto">
          <a:xfrm>
            <a:off x="7019925" y="6040438"/>
            <a:ext cx="3952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899" name="Line 83"/>
          <p:cNvSpPr>
            <a:spLocks noChangeShapeType="1"/>
          </p:cNvSpPr>
          <p:nvPr/>
        </p:nvSpPr>
        <p:spPr bwMode="auto">
          <a:xfrm>
            <a:off x="7019925" y="3667125"/>
            <a:ext cx="0" cy="23733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00" name="Line 84"/>
          <p:cNvSpPr>
            <a:spLocks noChangeShapeType="1"/>
          </p:cNvSpPr>
          <p:nvPr/>
        </p:nvSpPr>
        <p:spPr bwMode="auto">
          <a:xfrm>
            <a:off x="7424738" y="3667125"/>
            <a:ext cx="0" cy="23733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01" name="Line 85"/>
          <p:cNvSpPr>
            <a:spLocks noChangeShapeType="1"/>
          </p:cNvSpPr>
          <p:nvPr/>
        </p:nvSpPr>
        <p:spPr bwMode="auto">
          <a:xfrm>
            <a:off x="7019925" y="4206875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02" name="Line 86"/>
          <p:cNvSpPr>
            <a:spLocks noChangeShapeType="1"/>
          </p:cNvSpPr>
          <p:nvPr/>
        </p:nvSpPr>
        <p:spPr bwMode="auto">
          <a:xfrm>
            <a:off x="7019925" y="4556125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62" name="Line 146"/>
          <p:cNvSpPr>
            <a:spLocks noChangeShapeType="1"/>
          </p:cNvSpPr>
          <p:nvPr/>
        </p:nvSpPr>
        <p:spPr bwMode="auto">
          <a:xfrm>
            <a:off x="7019925" y="5500688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65" name="Line 149"/>
          <p:cNvSpPr>
            <a:spLocks noChangeShapeType="1"/>
          </p:cNvSpPr>
          <p:nvPr/>
        </p:nvSpPr>
        <p:spPr bwMode="auto">
          <a:xfrm>
            <a:off x="7019925" y="5051425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04" name="Rectangle 88"/>
          <p:cNvSpPr>
            <a:spLocks noChangeArrowheads="1"/>
          </p:cNvSpPr>
          <p:nvPr/>
        </p:nvSpPr>
        <p:spPr bwMode="auto">
          <a:xfrm>
            <a:off x="4557713" y="5472113"/>
            <a:ext cx="10287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400"/>
              <a:t>결과</a:t>
            </a:r>
          </a:p>
          <a:p>
            <a:pPr algn="ctr">
              <a:buFontTx/>
              <a:buNone/>
            </a:pPr>
            <a:r>
              <a:rPr lang="en-US" altLang="ko-KR" sz="1400"/>
              <a:t>(</a:t>
            </a:r>
            <a:r>
              <a:rPr lang="ko-KR" altLang="en-US" sz="1400"/>
              <a:t>운반단위</a:t>
            </a:r>
            <a:r>
              <a:rPr lang="en-US" altLang="ko-KR" sz="1400"/>
              <a:t>)</a:t>
            </a:r>
          </a:p>
        </p:txBody>
      </p:sp>
      <p:sp>
        <p:nvSpPr>
          <p:cNvPr id="1442905" name="Line 89"/>
          <p:cNvSpPr>
            <a:spLocks noChangeShapeType="1"/>
          </p:cNvSpPr>
          <p:nvPr/>
        </p:nvSpPr>
        <p:spPr bwMode="auto">
          <a:xfrm>
            <a:off x="4557713" y="5472113"/>
            <a:ext cx="1028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06" name="Line 90"/>
          <p:cNvSpPr>
            <a:spLocks noChangeShapeType="1"/>
          </p:cNvSpPr>
          <p:nvPr/>
        </p:nvSpPr>
        <p:spPr bwMode="auto">
          <a:xfrm>
            <a:off x="4557713" y="6170613"/>
            <a:ext cx="1028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07" name="Line 91"/>
          <p:cNvSpPr>
            <a:spLocks noChangeShapeType="1"/>
          </p:cNvSpPr>
          <p:nvPr/>
        </p:nvSpPr>
        <p:spPr bwMode="auto">
          <a:xfrm>
            <a:off x="4557713" y="5472113"/>
            <a:ext cx="0" cy="6985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08" name="Line 92"/>
          <p:cNvSpPr>
            <a:spLocks noChangeShapeType="1"/>
          </p:cNvSpPr>
          <p:nvPr/>
        </p:nvSpPr>
        <p:spPr bwMode="auto">
          <a:xfrm>
            <a:off x="5586413" y="5472113"/>
            <a:ext cx="0" cy="6985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09" name="Text Box 93"/>
          <p:cNvSpPr txBox="1">
            <a:spLocks noChangeArrowheads="1"/>
          </p:cNvSpPr>
          <p:nvPr/>
        </p:nvSpPr>
        <p:spPr bwMode="auto">
          <a:xfrm>
            <a:off x="1843088" y="6045200"/>
            <a:ext cx="5556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</a:p>
        </p:txBody>
      </p:sp>
      <p:sp>
        <p:nvSpPr>
          <p:cNvPr id="1442911" name="Line 95"/>
          <p:cNvSpPr>
            <a:spLocks noChangeShapeType="1"/>
          </p:cNvSpPr>
          <p:nvPr/>
        </p:nvSpPr>
        <p:spPr bwMode="auto">
          <a:xfrm>
            <a:off x="3214688" y="3921125"/>
            <a:ext cx="784225" cy="4810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14" name="Line 98"/>
          <p:cNvSpPr>
            <a:spLocks noChangeShapeType="1"/>
          </p:cNvSpPr>
          <p:nvPr/>
        </p:nvSpPr>
        <p:spPr bwMode="auto">
          <a:xfrm flipH="1">
            <a:off x="5081588" y="4238625"/>
            <a:ext cx="14287" cy="117475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24" name="AutoShape 108"/>
          <p:cNvSpPr>
            <a:spLocks noChangeArrowheads="1"/>
          </p:cNvSpPr>
          <p:nvPr/>
        </p:nvSpPr>
        <p:spPr bwMode="auto">
          <a:xfrm>
            <a:off x="2987675" y="3189288"/>
            <a:ext cx="1276350" cy="339725"/>
          </a:xfrm>
          <a:prstGeom prst="wedgeRectCallout">
            <a:avLst>
              <a:gd name="adj1" fmla="val -41778"/>
              <a:gd name="adj2" fmla="val 80375"/>
            </a:avLst>
          </a:prstGeom>
          <a:solidFill>
            <a:srgbClr val="EAFAEA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 ACCESS BY ROWID</a:t>
            </a:r>
          </a:p>
        </p:txBody>
      </p:sp>
      <p:sp>
        <p:nvSpPr>
          <p:cNvPr id="1442925" name="AutoShape 109"/>
          <p:cNvSpPr>
            <a:spLocks noChangeArrowheads="1"/>
          </p:cNvSpPr>
          <p:nvPr/>
        </p:nvSpPr>
        <p:spPr bwMode="auto">
          <a:xfrm>
            <a:off x="4421188" y="3343275"/>
            <a:ext cx="1368425" cy="552450"/>
          </a:xfrm>
          <a:prstGeom prst="wedgeRectCallout">
            <a:avLst>
              <a:gd name="adj1" fmla="val -944"/>
              <a:gd name="adj2" fmla="val 102009"/>
            </a:avLst>
          </a:prstGeom>
          <a:solidFill>
            <a:srgbClr val="CCFF66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A.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B.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부서번호를 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조건으로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MERGE</a:t>
            </a:r>
          </a:p>
        </p:txBody>
      </p:sp>
      <p:sp>
        <p:nvSpPr>
          <p:cNvPr id="1442927" name="AutoShape 111"/>
          <p:cNvSpPr>
            <a:spLocks noChangeArrowheads="1"/>
          </p:cNvSpPr>
          <p:nvPr/>
        </p:nvSpPr>
        <p:spPr bwMode="auto">
          <a:xfrm>
            <a:off x="1819275" y="3189288"/>
            <a:ext cx="1095375" cy="328612"/>
          </a:xfrm>
          <a:prstGeom prst="wedgeRectCallout">
            <a:avLst>
              <a:gd name="adj1" fmla="val -21741"/>
              <a:gd name="adj2" fmla="val 76088"/>
            </a:avLst>
          </a:prstGeom>
          <a:solidFill>
            <a:srgbClr val="FFFF99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A.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= '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</a:p>
        </p:txBody>
      </p:sp>
      <p:sp>
        <p:nvSpPr>
          <p:cNvPr id="1442941" name="Rectangle 125"/>
          <p:cNvSpPr>
            <a:spLocks noChangeArrowheads="1"/>
          </p:cNvSpPr>
          <p:nvPr/>
        </p:nvSpPr>
        <p:spPr bwMode="auto">
          <a:xfrm>
            <a:off x="4003675" y="4244975"/>
            <a:ext cx="37623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400"/>
              <a:t>S</a:t>
            </a:r>
          </a:p>
          <a:p>
            <a:pPr algn="ctr">
              <a:buFontTx/>
              <a:buNone/>
            </a:pPr>
            <a:r>
              <a:rPr lang="en-US" altLang="ko-KR" sz="1400"/>
              <a:t>O</a:t>
            </a:r>
          </a:p>
          <a:p>
            <a:pPr algn="ctr">
              <a:buFontTx/>
              <a:buNone/>
            </a:pPr>
            <a:r>
              <a:rPr lang="en-US" altLang="ko-KR" sz="1400"/>
              <a:t>R</a:t>
            </a:r>
          </a:p>
          <a:p>
            <a:pPr algn="ctr">
              <a:buFontTx/>
              <a:buNone/>
            </a:pPr>
            <a:r>
              <a:rPr lang="en-US" altLang="ko-KR" sz="1400"/>
              <a:t>T</a:t>
            </a:r>
          </a:p>
        </p:txBody>
      </p:sp>
      <p:sp>
        <p:nvSpPr>
          <p:cNvPr id="1442942" name="Line 126"/>
          <p:cNvSpPr>
            <a:spLocks noChangeShapeType="1"/>
          </p:cNvSpPr>
          <p:nvPr/>
        </p:nvSpPr>
        <p:spPr bwMode="auto">
          <a:xfrm>
            <a:off x="4003675" y="4244975"/>
            <a:ext cx="3762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43" name="Line 127"/>
          <p:cNvSpPr>
            <a:spLocks noChangeShapeType="1"/>
          </p:cNvSpPr>
          <p:nvPr/>
        </p:nvSpPr>
        <p:spPr bwMode="auto">
          <a:xfrm>
            <a:off x="4003675" y="5434013"/>
            <a:ext cx="3762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44" name="Line 128"/>
          <p:cNvSpPr>
            <a:spLocks noChangeShapeType="1"/>
          </p:cNvSpPr>
          <p:nvPr/>
        </p:nvSpPr>
        <p:spPr bwMode="auto">
          <a:xfrm>
            <a:off x="4003675" y="4244975"/>
            <a:ext cx="0" cy="11890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45" name="Line 129"/>
          <p:cNvSpPr>
            <a:spLocks noChangeShapeType="1"/>
          </p:cNvSpPr>
          <p:nvPr/>
        </p:nvSpPr>
        <p:spPr bwMode="auto">
          <a:xfrm>
            <a:off x="4379913" y="4244975"/>
            <a:ext cx="0" cy="11890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49" name="Rectangle 133"/>
          <p:cNvSpPr>
            <a:spLocks noChangeArrowheads="1"/>
          </p:cNvSpPr>
          <p:nvPr/>
        </p:nvSpPr>
        <p:spPr bwMode="auto">
          <a:xfrm>
            <a:off x="5834063" y="4241800"/>
            <a:ext cx="377825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400"/>
              <a:t>S</a:t>
            </a:r>
          </a:p>
          <a:p>
            <a:pPr algn="ctr">
              <a:buFontTx/>
              <a:buNone/>
            </a:pPr>
            <a:r>
              <a:rPr lang="en-US" altLang="ko-KR" sz="1400"/>
              <a:t>O</a:t>
            </a:r>
          </a:p>
          <a:p>
            <a:pPr algn="ctr">
              <a:buFontTx/>
              <a:buNone/>
            </a:pPr>
            <a:r>
              <a:rPr lang="en-US" altLang="ko-KR" sz="1400"/>
              <a:t>R</a:t>
            </a:r>
          </a:p>
          <a:p>
            <a:pPr algn="ctr">
              <a:buFontTx/>
              <a:buNone/>
            </a:pPr>
            <a:r>
              <a:rPr lang="en-US" altLang="ko-KR" sz="1400"/>
              <a:t>T</a:t>
            </a:r>
          </a:p>
        </p:txBody>
      </p:sp>
      <p:sp>
        <p:nvSpPr>
          <p:cNvPr id="1442950" name="Line 134"/>
          <p:cNvSpPr>
            <a:spLocks noChangeShapeType="1"/>
          </p:cNvSpPr>
          <p:nvPr/>
        </p:nvSpPr>
        <p:spPr bwMode="auto">
          <a:xfrm>
            <a:off x="5834063" y="4241800"/>
            <a:ext cx="3778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51" name="Line 135"/>
          <p:cNvSpPr>
            <a:spLocks noChangeShapeType="1"/>
          </p:cNvSpPr>
          <p:nvPr/>
        </p:nvSpPr>
        <p:spPr bwMode="auto">
          <a:xfrm>
            <a:off x="5834063" y="5418138"/>
            <a:ext cx="3778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52" name="Line 136"/>
          <p:cNvSpPr>
            <a:spLocks noChangeShapeType="1"/>
          </p:cNvSpPr>
          <p:nvPr/>
        </p:nvSpPr>
        <p:spPr bwMode="auto">
          <a:xfrm>
            <a:off x="5834063" y="4241800"/>
            <a:ext cx="0" cy="11763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53" name="Line 137"/>
          <p:cNvSpPr>
            <a:spLocks noChangeShapeType="1"/>
          </p:cNvSpPr>
          <p:nvPr/>
        </p:nvSpPr>
        <p:spPr bwMode="auto">
          <a:xfrm>
            <a:off x="6211888" y="4241800"/>
            <a:ext cx="0" cy="11763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2956" name="Line 140"/>
          <p:cNvSpPr>
            <a:spLocks noChangeShapeType="1"/>
          </p:cNvSpPr>
          <p:nvPr/>
        </p:nvSpPr>
        <p:spPr bwMode="auto">
          <a:xfrm>
            <a:off x="3206750" y="4187825"/>
            <a:ext cx="804863" cy="11239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57" name="Line 141"/>
          <p:cNvSpPr>
            <a:spLocks noChangeShapeType="1"/>
          </p:cNvSpPr>
          <p:nvPr/>
        </p:nvSpPr>
        <p:spPr bwMode="auto">
          <a:xfrm>
            <a:off x="3205163" y="4465638"/>
            <a:ext cx="795337" cy="1127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85" name="Line 169"/>
          <p:cNvSpPr>
            <a:spLocks noChangeShapeType="1"/>
          </p:cNvSpPr>
          <p:nvPr/>
        </p:nvSpPr>
        <p:spPr bwMode="auto">
          <a:xfrm flipV="1">
            <a:off x="3200400" y="4751388"/>
            <a:ext cx="803275" cy="1714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86" name="Line 170"/>
          <p:cNvSpPr>
            <a:spLocks noChangeShapeType="1"/>
          </p:cNvSpPr>
          <p:nvPr/>
        </p:nvSpPr>
        <p:spPr bwMode="auto">
          <a:xfrm flipV="1">
            <a:off x="3209925" y="4987925"/>
            <a:ext cx="804863" cy="406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13" name="Line 97"/>
          <p:cNvSpPr>
            <a:spLocks noChangeShapeType="1"/>
          </p:cNvSpPr>
          <p:nvPr/>
        </p:nvSpPr>
        <p:spPr bwMode="auto">
          <a:xfrm flipV="1">
            <a:off x="2195513" y="3929063"/>
            <a:ext cx="595312" cy="7096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87" name="Line 171"/>
          <p:cNvSpPr>
            <a:spLocks noChangeShapeType="1"/>
          </p:cNvSpPr>
          <p:nvPr/>
        </p:nvSpPr>
        <p:spPr bwMode="auto">
          <a:xfrm>
            <a:off x="2190750" y="4168775"/>
            <a:ext cx="638175" cy="317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88" name="Line 172"/>
          <p:cNvSpPr>
            <a:spLocks noChangeShapeType="1"/>
          </p:cNvSpPr>
          <p:nvPr/>
        </p:nvSpPr>
        <p:spPr bwMode="auto">
          <a:xfrm flipV="1">
            <a:off x="2189163" y="4459288"/>
            <a:ext cx="657225" cy="33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89" name="Line 173"/>
          <p:cNvSpPr>
            <a:spLocks noChangeShapeType="1"/>
          </p:cNvSpPr>
          <p:nvPr/>
        </p:nvSpPr>
        <p:spPr bwMode="auto">
          <a:xfrm>
            <a:off x="2189163" y="4283075"/>
            <a:ext cx="614362" cy="6238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0" name="Line 174"/>
          <p:cNvSpPr>
            <a:spLocks noChangeShapeType="1"/>
          </p:cNvSpPr>
          <p:nvPr/>
        </p:nvSpPr>
        <p:spPr bwMode="auto">
          <a:xfrm>
            <a:off x="2184400" y="4662488"/>
            <a:ext cx="617538" cy="736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1" name="Line 175"/>
          <p:cNvSpPr>
            <a:spLocks noChangeShapeType="1"/>
          </p:cNvSpPr>
          <p:nvPr/>
        </p:nvSpPr>
        <p:spPr bwMode="auto">
          <a:xfrm flipH="1">
            <a:off x="6219825" y="3959225"/>
            <a:ext cx="800100" cy="3206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2" name="Line 176"/>
          <p:cNvSpPr>
            <a:spLocks noChangeShapeType="1"/>
          </p:cNvSpPr>
          <p:nvPr/>
        </p:nvSpPr>
        <p:spPr bwMode="auto">
          <a:xfrm flipH="1">
            <a:off x="6211888" y="4208463"/>
            <a:ext cx="790575" cy="1698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3" name="Line 177"/>
          <p:cNvSpPr>
            <a:spLocks noChangeShapeType="1"/>
          </p:cNvSpPr>
          <p:nvPr/>
        </p:nvSpPr>
        <p:spPr bwMode="auto">
          <a:xfrm flipH="1">
            <a:off x="6213475" y="4556125"/>
            <a:ext cx="809625" cy="8112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4" name="Line 178"/>
          <p:cNvSpPr>
            <a:spLocks noChangeShapeType="1"/>
          </p:cNvSpPr>
          <p:nvPr/>
        </p:nvSpPr>
        <p:spPr bwMode="auto">
          <a:xfrm flipH="1" flipV="1">
            <a:off x="6207125" y="4594225"/>
            <a:ext cx="815975" cy="4460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5" name="Line 179"/>
          <p:cNvSpPr>
            <a:spLocks noChangeShapeType="1"/>
          </p:cNvSpPr>
          <p:nvPr/>
        </p:nvSpPr>
        <p:spPr bwMode="auto">
          <a:xfrm flipH="1" flipV="1">
            <a:off x="6210300" y="4937125"/>
            <a:ext cx="803275" cy="5746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6" name="Line 180"/>
          <p:cNvSpPr>
            <a:spLocks noChangeShapeType="1"/>
          </p:cNvSpPr>
          <p:nvPr/>
        </p:nvSpPr>
        <p:spPr bwMode="auto">
          <a:xfrm flipH="1">
            <a:off x="4397375" y="4254500"/>
            <a:ext cx="1409700" cy="317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7" name="Line 181"/>
          <p:cNvSpPr>
            <a:spLocks noChangeShapeType="1"/>
          </p:cNvSpPr>
          <p:nvPr/>
        </p:nvSpPr>
        <p:spPr bwMode="auto">
          <a:xfrm>
            <a:off x="4391025" y="4322763"/>
            <a:ext cx="1443038" cy="131762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8" name="Line 182"/>
          <p:cNvSpPr>
            <a:spLocks noChangeShapeType="1"/>
          </p:cNvSpPr>
          <p:nvPr/>
        </p:nvSpPr>
        <p:spPr bwMode="auto">
          <a:xfrm flipH="1" flipV="1">
            <a:off x="4379913" y="4465638"/>
            <a:ext cx="1450975" cy="2857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2999" name="Line 183"/>
          <p:cNvSpPr>
            <a:spLocks noChangeShapeType="1"/>
          </p:cNvSpPr>
          <p:nvPr/>
        </p:nvSpPr>
        <p:spPr bwMode="auto">
          <a:xfrm>
            <a:off x="4402138" y="4506913"/>
            <a:ext cx="1423987" cy="16827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3000" name="Text Box 184"/>
          <p:cNvSpPr txBox="1">
            <a:spLocks noChangeArrowheads="1"/>
          </p:cNvSpPr>
          <p:nvPr/>
        </p:nvSpPr>
        <p:spPr bwMode="auto">
          <a:xfrm>
            <a:off x="2701925" y="6046788"/>
            <a:ext cx="5683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</p:txBody>
      </p:sp>
      <p:sp>
        <p:nvSpPr>
          <p:cNvPr id="1443001" name="Text Box 185"/>
          <p:cNvSpPr txBox="1">
            <a:spLocks noChangeArrowheads="1"/>
          </p:cNvSpPr>
          <p:nvPr/>
        </p:nvSpPr>
        <p:spPr bwMode="auto">
          <a:xfrm>
            <a:off x="6927850" y="6059488"/>
            <a:ext cx="5683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1443005" name="AutoShape 189"/>
          <p:cNvSpPr>
            <a:spLocks noChangeArrowheads="1"/>
          </p:cNvSpPr>
          <p:nvPr/>
        </p:nvSpPr>
        <p:spPr bwMode="auto">
          <a:xfrm>
            <a:off x="6381750" y="3194050"/>
            <a:ext cx="1320800" cy="328613"/>
          </a:xfrm>
          <a:prstGeom prst="wedgeRectCallout">
            <a:avLst>
              <a:gd name="adj1" fmla="val 2606"/>
              <a:gd name="adj2" fmla="val 86231"/>
            </a:avLst>
          </a:prstGeom>
          <a:solidFill>
            <a:srgbClr val="EAFAEA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 ACCESS (FULL)</a:t>
            </a:r>
          </a:p>
        </p:txBody>
      </p:sp>
      <p:sp>
        <p:nvSpPr>
          <p:cNvPr id="1443010" name="Rectangle 194"/>
          <p:cNvSpPr>
            <a:spLocks noChangeArrowheads="1"/>
          </p:cNvSpPr>
          <p:nvPr/>
        </p:nvSpPr>
        <p:spPr bwMode="auto">
          <a:xfrm>
            <a:off x="1238250" y="2106613"/>
            <a:ext cx="7661275" cy="91281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SELECT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WHERE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43014" name="Text Box 198"/>
          <p:cNvSpPr txBox="1">
            <a:spLocks noChangeArrowheads="1"/>
          </p:cNvSpPr>
          <p:nvPr/>
        </p:nvSpPr>
        <p:spPr bwMode="auto">
          <a:xfrm>
            <a:off x="1574800" y="3695700"/>
            <a:ext cx="3095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</a:p>
        </p:txBody>
      </p:sp>
      <p:sp>
        <p:nvSpPr>
          <p:cNvPr id="1443015" name="Line 199"/>
          <p:cNvSpPr>
            <a:spLocks noChangeShapeType="1"/>
          </p:cNvSpPr>
          <p:nvPr/>
        </p:nvSpPr>
        <p:spPr bwMode="auto">
          <a:xfrm>
            <a:off x="1687513" y="4179888"/>
            <a:ext cx="295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3017" name="Text Box 201"/>
          <p:cNvSpPr txBox="1">
            <a:spLocks noChangeArrowheads="1"/>
          </p:cNvSpPr>
          <p:nvPr/>
        </p:nvSpPr>
        <p:spPr bwMode="auto">
          <a:xfrm>
            <a:off x="5133975" y="3910013"/>
            <a:ext cx="3095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</a:p>
        </p:txBody>
      </p:sp>
      <p:sp>
        <p:nvSpPr>
          <p:cNvPr id="1443019" name="Text Box 203"/>
          <p:cNvSpPr txBox="1">
            <a:spLocks noChangeArrowheads="1"/>
          </p:cNvSpPr>
          <p:nvPr/>
        </p:nvSpPr>
        <p:spPr bwMode="auto">
          <a:xfrm>
            <a:off x="7737475" y="3457575"/>
            <a:ext cx="3095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</a:p>
        </p:txBody>
      </p:sp>
      <p:sp>
        <p:nvSpPr>
          <p:cNvPr id="1443020" name="Line 204"/>
          <p:cNvSpPr>
            <a:spLocks noChangeShapeType="1"/>
          </p:cNvSpPr>
          <p:nvPr/>
        </p:nvSpPr>
        <p:spPr bwMode="auto">
          <a:xfrm flipH="1">
            <a:off x="7488238" y="3748088"/>
            <a:ext cx="295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3021" name="Text Box 205"/>
          <p:cNvSpPr txBox="1">
            <a:spLocks noChangeArrowheads="1"/>
          </p:cNvSpPr>
          <p:nvPr/>
        </p:nvSpPr>
        <p:spPr bwMode="auto">
          <a:xfrm>
            <a:off x="3984625" y="3878263"/>
            <a:ext cx="3095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</a:p>
        </p:txBody>
      </p:sp>
      <p:sp>
        <p:nvSpPr>
          <p:cNvPr id="1443022" name="Text Box 206"/>
          <p:cNvSpPr txBox="1">
            <a:spLocks noChangeArrowheads="1"/>
          </p:cNvSpPr>
          <p:nvPr/>
        </p:nvSpPr>
        <p:spPr bwMode="auto">
          <a:xfrm>
            <a:off x="5881688" y="3870325"/>
            <a:ext cx="3095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543171" name="Rectangle 3"/>
          <p:cNvSpPr>
            <a:spLocks noChangeArrowheads="1"/>
          </p:cNvSpPr>
          <p:nvPr/>
        </p:nvSpPr>
        <p:spPr bwMode="auto">
          <a:xfrm>
            <a:off x="501650" y="11684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SORT MERGE JOIN</a:t>
            </a:r>
            <a:r>
              <a:rPr lang="ko-KR" altLang="en-US" sz="1800"/>
              <a:t>의 실행계획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 sz="1800"/>
              <a:t>- Execution Plan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/>
              <a:t>-------------------------------------------------------   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/>
              <a:t>    0      SELECT STATEMENT Optimizer=ALL_ROWS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    1    0   MERGE JOIN 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    2    1     SORT (JOIN) 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/>
              <a:t>    3    2       TABLE ACCESS (BY INDEX ROWID) OF ‘</a:t>
            </a:r>
            <a:r>
              <a:rPr lang="ko-KR" altLang="en-US" sz="1800"/>
              <a:t>사원’ </a:t>
            </a:r>
            <a:r>
              <a:rPr lang="en-US" altLang="ko-KR" sz="1800"/>
              <a:t>(TABLE)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/>
              <a:t>    4    3          INDEX (RANGE SCAN) OF ‘</a:t>
            </a:r>
            <a:r>
              <a:rPr lang="ko-KR" altLang="en-US" sz="1800"/>
              <a:t>사원</a:t>
            </a:r>
            <a:r>
              <a:rPr lang="en-US" altLang="ko-KR" sz="1800"/>
              <a:t>_</a:t>
            </a:r>
            <a:r>
              <a:rPr lang="ko-KR" altLang="en-US" sz="1800"/>
              <a:t>사원명</a:t>
            </a:r>
            <a:r>
              <a:rPr lang="en-US" altLang="ko-KR" sz="1800"/>
              <a:t>_IX’ (INDEX)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    4    1     SORT (JOIN) 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/>
              <a:t>    5    4       TABLE ACCESS (FULL) OF ‘</a:t>
            </a:r>
            <a:r>
              <a:rPr lang="ko-KR" altLang="en-US" sz="1800"/>
              <a:t>부서’ </a:t>
            </a:r>
            <a:r>
              <a:rPr lang="en-US" altLang="ko-KR" sz="1800"/>
              <a:t>(TABLE) 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 sz="1800"/>
              <a:t>-------------------------------------------------------   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ko-KR" altLang="en-US"/>
              <a:t>사용힌트 </a:t>
            </a:r>
            <a:r>
              <a:rPr lang="en-US" altLang="ko-KR"/>
              <a:t>: </a:t>
            </a:r>
          </a:p>
          <a:p>
            <a:pPr lvl="2">
              <a:lnSpc>
                <a:spcPct val="110000"/>
              </a:lnSpc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/*+ USE_MERGE( A B ) */          : SORT MERGE JOIN 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endParaRPr lang="en-US" altLang="ko-KR" sz="1800"/>
          </a:p>
        </p:txBody>
      </p:sp>
      <p:sp>
        <p:nvSpPr>
          <p:cNvPr id="1543178" name="Rectangle 10"/>
          <p:cNvSpPr>
            <a:spLocks noChangeArrowheads="1"/>
          </p:cNvSpPr>
          <p:nvPr/>
        </p:nvSpPr>
        <p:spPr bwMode="auto">
          <a:xfrm>
            <a:off x="5722938" y="1120775"/>
            <a:ext cx="3849687" cy="91281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SELECT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WHERE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463299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SORT MERGE JOIN</a:t>
            </a:r>
            <a:r>
              <a:rPr lang="ko-KR" altLang="en-US" sz="1800"/>
              <a:t>의 특징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동시적 </a:t>
            </a:r>
            <a:r>
              <a:rPr lang="en-US" altLang="ko-KR"/>
              <a:t>: </a:t>
            </a:r>
            <a:r>
              <a:rPr lang="ko-KR" altLang="en-US"/>
              <a:t>각각의 테이블이 자신의 처리범위를 액세스하여 정렬해 둠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독립적 </a:t>
            </a:r>
            <a:r>
              <a:rPr lang="en-US" altLang="ko-KR"/>
              <a:t>: </a:t>
            </a:r>
            <a:r>
              <a:rPr lang="ko-KR" altLang="en-US"/>
              <a:t>각 테이블은 다른 테이블에서 어떠한 상수값도 제공 받지 않고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/>
              <a:t>              주어진 상수값에 의해서만 범위를 줄일 수 있음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전체범위처리 </a:t>
            </a:r>
            <a:r>
              <a:rPr lang="en-US" altLang="ko-KR"/>
              <a:t>: </a:t>
            </a:r>
            <a:r>
              <a:rPr lang="ko-KR" altLang="en-US"/>
              <a:t>부분범위처리를 할 수 없음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Scan</a:t>
            </a:r>
            <a:r>
              <a:rPr lang="ko-KR" altLang="en-US"/>
              <a:t>방식 </a:t>
            </a:r>
            <a:r>
              <a:rPr lang="en-US" altLang="ko-KR"/>
              <a:t>: </a:t>
            </a:r>
            <a:r>
              <a:rPr lang="ko-KR" altLang="en-US"/>
              <a:t>자신의 처리범위를 줄이기 위해 인덱스를 사용하는 경우만 </a:t>
            </a:r>
            <a:r>
              <a:rPr lang="en-US" altLang="ko-KR"/>
              <a:t>Random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                   Access</a:t>
            </a:r>
            <a:r>
              <a:rPr lang="ko-KR" altLang="en-US"/>
              <a:t>이고</a:t>
            </a:r>
            <a:r>
              <a:rPr lang="en-US" altLang="ko-KR"/>
              <a:t>, Merge</a:t>
            </a:r>
            <a:r>
              <a:rPr lang="ko-KR" altLang="en-US"/>
              <a:t>작업은 </a:t>
            </a:r>
            <a:r>
              <a:rPr lang="en-US" altLang="ko-KR"/>
              <a:t>Scan</a:t>
            </a:r>
            <a:r>
              <a:rPr lang="ko-KR" altLang="en-US"/>
              <a:t>방식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연결고리가 되는 칼럼의 인덱스를 사용하지 않음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무방향성 </a:t>
            </a:r>
            <a:r>
              <a:rPr lang="en-US" altLang="ko-KR"/>
              <a:t>: Join</a:t>
            </a:r>
            <a:r>
              <a:rPr lang="ko-KR" altLang="en-US"/>
              <a:t>의 방향과는 무관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endParaRPr lang="ko-KR" altLang="en-US"/>
          </a:p>
          <a:p>
            <a:pPr lvl="1">
              <a:lnSpc>
                <a:spcPct val="130000"/>
              </a:lnSpc>
              <a:buSzTx/>
            </a:pPr>
            <a:r>
              <a:rPr lang="ko-KR" altLang="en-US"/>
              <a:t>단점</a:t>
            </a:r>
          </a:p>
          <a:p>
            <a:pPr lvl="2">
              <a:lnSpc>
                <a:spcPct val="130000"/>
              </a:lnSpc>
              <a:buSzTx/>
            </a:pPr>
            <a:r>
              <a:rPr lang="ko-KR" altLang="en-US"/>
              <a:t>정렬해야하는 집합이 큰 경우 </a:t>
            </a:r>
            <a:r>
              <a:rPr lang="en-US" altLang="ko-KR"/>
              <a:t>DISK I/O</a:t>
            </a:r>
            <a:r>
              <a:rPr lang="ko-KR" altLang="en-US"/>
              <a:t>로 인한 성능 저하 </a:t>
            </a:r>
          </a:p>
          <a:p>
            <a:pPr lvl="2">
              <a:lnSpc>
                <a:spcPct val="130000"/>
              </a:lnSpc>
              <a:buSzTx/>
            </a:pPr>
            <a:r>
              <a:rPr lang="ko-KR" altLang="en-US"/>
              <a:t>정렬작업 시간차이에서 오는 비효율적인 대기시간 발생 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44691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HASH JOIN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HASH FUNCTION</a:t>
            </a:r>
            <a:r>
              <a:rPr lang="ko-KR" altLang="en-US"/>
              <a:t>을 사용하여 두 집합의 자료를 결합하는 것</a:t>
            </a:r>
          </a:p>
        </p:txBody>
      </p:sp>
      <p:sp>
        <p:nvSpPr>
          <p:cNvPr id="1446917" name="Rectangle 5"/>
          <p:cNvSpPr>
            <a:spLocks noChangeArrowheads="1"/>
          </p:cNvSpPr>
          <p:nvPr/>
        </p:nvSpPr>
        <p:spPr bwMode="auto">
          <a:xfrm>
            <a:off x="2751138" y="3938588"/>
            <a:ext cx="96837" cy="623887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18" name="Rectangle 6"/>
          <p:cNvSpPr>
            <a:spLocks noChangeArrowheads="1"/>
          </p:cNvSpPr>
          <p:nvPr/>
        </p:nvSpPr>
        <p:spPr bwMode="auto">
          <a:xfrm>
            <a:off x="2751138" y="4562475"/>
            <a:ext cx="9683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19" name="Rectangle 7"/>
          <p:cNvSpPr>
            <a:spLocks noChangeArrowheads="1"/>
          </p:cNvSpPr>
          <p:nvPr/>
        </p:nvSpPr>
        <p:spPr bwMode="auto">
          <a:xfrm>
            <a:off x="2751138" y="3463925"/>
            <a:ext cx="96837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20" name="Line 8"/>
          <p:cNvSpPr>
            <a:spLocks noChangeShapeType="1"/>
          </p:cNvSpPr>
          <p:nvPr/>
        </p:nvSpPr>
        <p:spPr bwMode="auto">
          <a:xfrm>
            <a:off x="2751138" y="3463925"/>
            <a:ext cx="96837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21" name="Line 9"/>
          <p:cNvSpPr>
            <a:spLocks noChangeShapeType="1"/>
          </p:cNvSpPr>
          <p:nvPr/>
        </p:nvSpPr>
        <p:spPr bwMode="auto">
          <a:xfrm>
            <a:off x="2751138" y="3938588"/>
            <a:ext cx="968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22" name="Line 10"/>
          <p:cNvSpPr>
            <a:spLocks noChangeShapeType="1"/>
          </p:cNvSpPr>
          <p:nvPr/>
        </p:nvSpPr>
        <p:spPr bwMode="auto">
          <a:xfrm>
            <a:off x="2751138" y="5842000"/>
            <a:ext cx="96837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23" name="Line 11"/>
          <p:cNvSpPr>
            <a:spLocks noChangeShapeType="1"/>
          </p:cNvSpPr>
          <p:nvPr/>
        </p:nvSpPr>
        <p:spPr bwMode="auto">
          <a:xfrm>
            <a:off x="2751138" y="3463925"/>
            <a:ext cx="0" cy="2378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24" name="Line 12"/>
          <p:cNvSpPr>
            <a:spLocks noChangeShapeType="1"/>
          </p:cNvSpPr>
          <p:nvPr/>
        </p:nvSpPr>
        <p:spPr bwMode="auto">
          <a:xfrm>
            <a:off x="2847975" y="3463925"/>
            <a:ext cx="0" cy="2378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25" name="Line 13"/>
          <p:cNvSpPr>
            <a:spLocks noChangeShapeType="1"/>
          </p:cNvSpPr>
          <p:nvPr/>
        </p:nvSpPr>
        <p:spPr bwMode="auto">
          <a:xfrm>
            <a:off x="2751138" y="4562475"/>
            <a:ext cx="9683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27" name="Rectangle 15"/>
          <p:cNvSpPr>
            <a:spLocks noChangeArrowheads="1"/>
          </p:cNvSpPr>
          <p:nvPr/>
        </p:nvSpPr>
        <p:spPr bwMode="auto">
          <a:xfrm>
            <a:off x="3354388" y="3721100"/>
            <a:ext cx="387350" cy="269875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28" name="Rectangle 16"/>
          <p:cNvSpPr>
            <a:spLocks noChangeArrowheads="1"/>
          </p:cNvSpPr>
          <p:nvPr/>
        </p:nvSpPr>
        <p:spPr bwMode="auto">
          <a:xfrm>
            <a:off x="3354388" y="4259263"/>
            <a:ext cx="387350" cy="463550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29" name="Rectangle 17"/>
          <p:cNvSpPr>
            <a:spLocks noChangeArrowheads="1"/>
          </p:cNvSpPr>
          <p:nvPr/>
        </p:nvSpPr>
        <p:spPr bwMode="auto">
          <a:xfrm>
            <a:off x="3354388" y="4722813"/>
            <a:ext cx="387350" cy="466725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30" name="Rectangle 18"/>
          <p:cNvSpPr>
            <a:spLocks noChangeArrowheads="1"/>
          </p:cNvSpPr>
          <p:nvPr/>
        </p:nvSpPr>
        <p:spPr bwMode="auto">
          <a:xfrm>
            <a:off x="3354388" y="3990975"/>
            <a:ext cx="387350" cy="268288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31" name="Rectangle 19"/>
          <p:cNvSpPr>
            <a:spLocks noChangeArrowheads="1"/>
          </p:cNvSpPr>
          <p:nvPr/>
        </p:nvSpPr>
        <p:spPr bwMode="auto">
          <a:xfrm>
            <a:off x="3354388" y="5189538"/>
            <a:ext cx="387350" cy="638175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32" name="Rectangle 20"/>
          <p:cNvSpPr>
            <a:spLocks noChangeArrowheads="1"/>
          </p:cNvSpPr>
          <p:nvPr/>
        </p:nvSpPr>
        <p:spPr bwMode="auto">
          <a:xfrm>
            <a:off x="3354388" y="3452813"/>
            <a:ext cx="387350" cy="268287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33" name="Line 21"/>
          <p:cNvSpPr>
            <a:spLocks noChangeShapeType="1"/>
          </p:cNvSpPr>
          <p:nvPr/>
        </p:nvSpPr>
        <p:spPr bwMode="auto">
          <a:xfrm>
            <a:off x="3354388" y="3452813"/>
            <a:ext cx="387350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34" name="Line 22"/>
          <p:cNvSpPr>
            <a:spLocks noChangeShapeType="1"/>
          </p:cNvSpPr>
          <p:nvPr/>
        </p:nvSpPr>
        <p:spPr bwMode="auto">
          <a:xfrm>
            <a:off x="3354388" y="3721100"/>
            <a:ext cx="387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35" name="Line 23"/>
          <p:cNvSpPr>
            <a:spLocks noChangeShapeType="1"/>
          </p:cNvSpPr>
          <p:nvPr/>
        </p:nvSpPr>
        <p:spPr bwMode="auto">
          <a:xfrm>
            <a:off x="3354388" y="5827713"/>
            <a:ext cx="387350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36" name="Line 24"/>
          <p:cNvSpPr>
            <a:spLocks noChangeShapeType="1"/>
          </p:cNvSpPr>
          <p:nvPr/>
        </p:nvSpPr>
        <p:spPr bwMode="auto">
          <a:xfrm>
            <a:off x="3354388" y="3452813"/>
            <a:ext cx="0" cy="2374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37" name="Line 25"/>
          <p:cNvSpPr>
            <a:spLocks noChangeShapeType="1"/>
          </p:cNvSpPr>
          <p:nvPr/>
        </p:nvSpPr>
        <p:spPr bwMode="auto">
          <a:xfrm>
            <a:off x="3741738" y="3452813"/>
            <a:ext cx="0" cy="2374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38" name="Line 26"/>
          <p:cNvSpPr>
            <a:spLocks noChangeShapeType="1"/>
          </p:cNvSpPr>
          <p:nvPr/>
        </p:nvSpPr>
        <p:spPr bwMode="auto">
          <a:xfrm>
            <a:off x="3354388" y="4259263"/>
            <a:ext cx="3873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39" name="Line 27"/>
          <p:cNvSpPr>
            <a:spLocks noChangeShapeType="1"/>
          </p:cNvSpPr>
          <p:nvPr/>
        </p:nvSpPr>
        <p:spPr bwMode="auto">
          <a:xfrm>
            <a:off x="3354388" y="5189538"/>
            <a:ext cx="3873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40" name="Line 28"/>
          <p:cNvSpPr>
            <a:spLocks noChangeShapeType="1"/>
          </p:cNvSpPr>
          <p:nvPr/>
        </p:nvSpPr>
        <p:spPr bwMode="auto">
          <a:xfrm>
            <a:off x="3354388" y="4722813"/>
            <a:ext cx="3873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41" name="Line 29"/>
          <p:cNvSpPr>
            <a:spLocks noChangeShapeType="1"/>
          </p:cNvSpPr>
          <p:nvPr/>
        </p:nvSpPr>
        <p:spPr bwMode="auto">
          <a:xfrm>
            <a:off x="3354388" y="3990975"/>
            <a:ext cx="387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43" name="Rectangle 31"/>
          <p:cNvSpPr>
            <a:spLocks noChangeArrowheads="1"/>
          </p:cNvSpPr>
          <p:nvPr/>
        </p:nvSpPr>
        <p:spPr bwMode="auto">
          <a:xfrm>
            <a:off x="6953250" y="4351338"/>
            <a:ext cx="385763" cy="492125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44" name="Rectangle 32"/>
          <p:cNvSpPr>
            <a:spLocks noChangeArrowheads="1"/>
          </p:cNvSpPr>
          <p:nvPr/>
        </p:nvSpPr>
        <p:spPr bwMode="auto">
          <a:xfrm>
            <a:off x="6953250" y="4843463"/>
            <a:ext cx="385763" cy="447675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45" name="Rectangle 33"/>
          <p:cNvSpPr>
            <a:spLocks noChangeArrowheads="1"/>
          </p:cNvSpPr>
          <p:nvPr/>
        </p:nvSpPr>
        <p:spPr bwMode="auto">
          <a:xfrm>
            <a:off x="6953250" y="4003675"/>
            <a:ext cx="385763" cy="347663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46" name="Rectangle 34"/>
          <p:cNvSpPr>
            <a:spLocks noChangeArrowheads="1"/>
          </p:cNvSpPr>
          <p:nvPr/>
        </p:nvSpPr>
        <p:spPr bwMode="auto">
          <a:xfrm>
            <a:off x="6953250" y="3733800"/>
            <a:ext cx="385763" cy="269875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47" name="Rectangle 35"/>
          <p:cNvSpPr>
            <a:spLocks noChangeArrowheads="1"/>
          </p:cNvSpPr>
          <p:nvPr/>
        </p:nvSpPr>
        <p:spPr bwMode="auto">
          <a:xfrm>
            <a:off x="6953250" y="5291138"/>
            <a:ext cx="385763" cy="536575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48" name="Rectangle 36"/>
          <p:cNvSpPr>
            <a:spLocks noChangeArrowheads="1"/>
          </p:cNvSpPr>
          <p:nvPr/>
        </p:nvSpPr>
        <p:spPr bwMode="auto">
          <a:xfrm>
            <a:off x="6953250" y="3465513"/>
            <a:ext cx="385763" cy="268287"/>
          </a:xfrm>
          <a:prstGeom prst="rect">
            <a:avLst/>
          </a:prstGeom>
          <a:gradFill rotWithShape="1">
            <a:gsLst>
              <a:gs pos="0">
                <a:srgbClr val="FFDDFF">
                  <a:gamma/>
                  <a:shade val="46275"/>
                  <a:invGamma/>
                </a:srgbClr>
              </a:gs>
              <a:gs pos="50000">
                <a:srgbClr val="FFDDFF"/>
              </a:gs>
              <a:gs pos="100000">
                <a:srgbClr val="FFDD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6949" name="Line 37"/>
          <p:cNvSpPr>
            <a:spLocks noChangeShapeType="1"/>
          </p:cNvSpPr>
          <p:nvPr/>
        </p:nvSpPr>
        <p:spPr bwMode="auto">
          <a:xfrm>
            <a:off x="6953250" y="3465513"/>
            <a:ext cx="385763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0" name="Line 38"/>
          <p:cNvSpPr>
            <a:spLocks noChangeShapeType="1"/>
          </p:cNvSpPr>
          <p:nvPr/>
        </p:nvSpPr>
        <p:spPr bwMode="auto">
          <a:xfrm>
            <a:off x="6953250" y="3733800"/>
            <a:ext cx="3857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1" name="Line 39"/>
          <p:cNvSpPr>
            <a:spLocks noChangeShapeType="1"/>
          </p:cNvSpPr>
          <p:nvPr/>
        </p:nvSpPr>
        <p:spPr bwMode="auto">
          <a:xfrm>
            <a:off x="6953250" y="5827713"/>
            <a:ext cx="385763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3" name="Line 41"/>
          <p:cNvSpPr>
            <a:spLocks noChangeShapeType="1"/>
          </p:cNvSpPr>
          <p:nvPr/>
        </p:nvSpPr>
        <p:spPr bwMode="auto">
          <a:xfrm>
            <a:off x="7339013" y="3465513"/>
            <a:ext cx="0" cy="2362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4" name="Line 42"/>
          <p:cNvSpPr>
            <a:spLocks noChangeShapeType="1"/>
          </p:cNvSpPr>
          <p:nvPr/>
        </p:nvSpPr>
        <p:spPr bwMode="auto">
          <a:xfrm>
            <a:off x="6953250" y="4003675"/>
            <a:ext cx="38576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5" name="Line 43"/>
          <p:cNvSpPr>
            <a:spLocks noChangeShapeType="1"/>
          </p:cNvSpPr>
          <p:nvPr/>
        </p:nvSpPr>
        <p:spPr bwMode="auto">
          <a:xfrm>
            <a:off x="6953250" y="4351338"/>
            <a:ext cx="3857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6" name="Line 44"/>
          <p:cNvSpPr>
            <a:spLocks noChangeShapeType="1"/>
          </p:cNvSpPr>
          <p:nvPr/>
        </p:nvSpPr>
        <p:spPr bwMode="auto">
          <a:xfrm>
            <a:off x="6953250" y="5291138"/>
            <a:ext cx="3857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7" name="Line 45"/>
          <p:cNvSpPr>
            <a:spLocks noChangeShapeType="1"/>
          </p:cNvSpPr>
          <p:nvPr/>
        </p:nvSpPr>
        <p:spPr bwMode="auto">
          <a:xfrm>
            <a:off x="6953250" y="4843463"/>
            <a:ext cx="3857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9" name="Rectangle 47"/>
          <p:cNvSpPr>
            <a:spLocks noChangeArrowheads="1"/>
          </p:cNvSpPr>
          <p:nvPr/>
        </p:nvSpPr>
        <p:spPr bwMode="auto">
          <a:xfrm>
            <a:off x="4775200" y="579755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 anchor="ctr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/>
              <a:t>결과</a:t>
            </a:r>
          </a:p>
          <a:p>
            <a:pPr algn="ctr">
              <a:buFontTx/>
              <a:buNone/>
            </a:pPr>
            <a:r>
              <a:rPr lang="en-US" altLang="ko-KR" sz="1200"/>
              <a:t>(</a:t>
            </a:r>
            <a:r>
              <a:rPr lang="ko-KR" altLang="en-US" sz="1200"/>
              <a:t>운반단위</a:t>
            </a:r>
            <a:r>
              <a:rPr lang="en-US" altLang="ko-KR" sz="1200"/>
              <a:t>)</a:t>
            </a:r>
          </a:p>
        </p:txBody>
      </p:sp>
      <p:sp>
        <p:nvSpPr>
          <p:cNvPr id="1446960" name="Line 48"/>
          <p:cNvSpPr>
            <a:spLocks noChangeShapeType="1"/>
          </p:cNvSpPr>
          <p:nvPr/>
        </p:nvSpPr>
        <p:spPr bwMode="auto">
          <a:xfrm>
            <a:off x="4775200" y="5797550"/>
            <a:ext cx="1003300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6961" name="Line 49"/>
          <p:cNvSpPr>
            <a:spLocks noChangeShapeType="1"/>
          </p:cNvSpPr>
          <p:nvPr/>
        </p:nvSpPr>
        <p:spPr bwMode="auto">
          <a:xfrm>
            <a:off x="4775200" y="6457950"/>
            <a:ext cx="1003300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6962" name="Line 50"/>
          <p:cNvSpPr>
            <a:spLocks noChangeShapeType="1"/>
          </p:cNvSpPr>
          <p:nvPr/>
        </p:nvSpPr>
        <p:spPr bwMode="auto">
          <a:xfrm>
            <a:off x="4775200" y="5797550"/>
            <a:ext cx="0" cy="660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6963" name="Line 51"/>
          <p:cNvSpPr>
            <a:spLocks noChangeShapeType="1"/>
          </p:cNvSpPr>
          <p:nvPr/>
        </p:nvSpPr>
        <p:spPr bwMode="auto">
          <a:xfrm>
            <a:off x="5778500" y="5797550"/>
            <a:ext cx="0" cy="660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/>
          <a:lstStyle/>
          <a:p>
            <a:endParaRPr lang="ko-KR" altLang="en-US"/>
          </a:p>
        </p:txBody>
      </p:sp>
      <p:sp>
        <p:nvSpPr>
          <p:cNvPr id="1446964" name="Text Box 52"/>
          <p:cNvSpPr txBox="1">
            <a:spLocks noChangeArrowheads="1"/>
          </p:cNvSpPr>
          <p:nvPr/>
        </p:nvSpPr>
        <p:spPr bwMode="auto">
          <a:xfrm>
            <a:off x="2506663" y="5856288"/>
            <a:ext cx="5556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고객명</a:t>
            </a:r>
          </a:p>
        </p:txBody>
      </p:sp>
      <p:sp>
        <p:nvSpPr>
          <p:cNvPr id="1446965" name="Line 53"/>
          <p:cNvSpPr>
            <a:spLocks noChangeShapeType="1"/>
          </p:cNvSpPr>
          <p:nvPr/>
        </p:nvSpPr>
        <p:spPr bwMode="auto">
          <a:xfrm>
            <a:off x="3741738" y="3725863"/>
            <a:ext cx="1023937" cy="349250"/>
          </a:xfrm>
          <a:prstGeom prst="line">
            <a:avLst/>
          </a:prstGeom>
          <a:noFill/>
          <a:ln w="31750">
            <a:solidFill>
              <a:srgbClr val="77777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67" name="Line 55"/>
          <p:cNvSpPr>
            <a:spLocks noChangeShapeType="1"/>
          </p:cNvSpPr>
          <p:nvPr/>
        </p:nvSpPr>
        <p:spPr bwMode="auto">
          <a:xfrm flipH="1">
            <a:off x="5286375" y="5245100"/>
            <a:ext cx="4763" cy="512763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68" name="AutoShape 56"/>
          <p:cNvSpPr>
            <a:spLocks noChangeArrowheads="1"/>
          </p:cNvSpPr>
          <p:nvPr/>
        </p:nvSpPr>
        <p:spPr bwMode="auto">
          <a:xfrm>
            <a:off x="3132138" y="2955925"/>
            <a:ext cx="1287462" cy="368300"/>
          </a:xfrm>
          <a:prstGeom prst="wedgeRectCallout">
            <a:avLst>
              <a:gd name="adj1" fmla="val -14486"/>
              <a:gd name="adj2" fmla="val 81032"/>
            </a:avLst>
          </a:prstGeom>
          <a:solidFill>
            <a:srgbClr val="EAFAEA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 ACCESS BY ROWID</a:t>
            </a:r>
          </a:p>
        </p:txBody>
      </p:sp>
      <p:sp>
        <p:nvSpPr>
          <p:cNvPr id="1446969" name="AutoShape 57"/>
          <p:cNvSpPr>
            <a:spLocks noChangeArrowheads="1"/>
          </p:cNvSpPr>
          <p:nvPr/>
        </p:nvSpPr>
        <p:spPr bwMode="auto">
          <a:xfrm>
            <a:off x="4521200" y="2954338"/>
            <a:ext cx="1398588" cy="560387"/>
          </a:xfrm>
          <a:prstGeom prst="wedgeRectCallout">
            <a:avLst>
              <a:gd name="adj1" fmla="val 4120"/>
              <a:gd name="adj2" fmla="val 111190"/>
            </a:avLst>
          </a:prstGeom>
          <a:solidFill>
            <a:srgbClr val="CCFF66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HASH 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In HASH MEMORY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(HASH_AREA_SIZE)</a:t>
            </a:r>
          </a:p>
        </p:txBody>
      </p:sp>
      <p:sp>
        <p:nvSpPr>
          <p:cNvPr id="1446970" name="AutoShape 58"/>
          <p:cNvSpPr>
            <a:spLocks noChangeArrowheads="1"/>
          </p:cNvSpPr>
          <p:nvPr/>
        </p:nvSpPr>
        <p:spPr bwMode="auto">
          <a:xfrm>
            <a:off x="1693863" y="2952750"/>
            <a:ext cx="1347787" cy="387350"/>
          </a:xfrm>
          <a:prstGeom prst="wedgeRectCallout">
            <a:avLst>
              <a:gd name="adj1" fmla="val 31250"/>
              <a:gd name="adj2" fmla="val 65574"/>
            </a:avLst>
          </a:prstGeom>
          <a:solidFill>
            <a:srgbClr val="FFFF99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A.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고객명 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= '</a:t>
            </a:r>
            <a:r>
              <a:rPr lang="ko-KR" altLang="en-US" sz="1000"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'</a:t>
            </a:r>
          </a:p>
        </p:txBody>
      </p:sp>
      <p:sp>
        <p:nvSpPr>
          <p:cNvPr id="1446983" name="Line 71"/>
          <p:cNvSpPr>
            <a:spLocks noChangeShapeType="1"/>
          </p:cNvSpPr>
          <p:nvPr/>
        </p:nvSpPr>
        <p:spPr bwMode="auto">
          <a:xfrm>
            <a:off x="3729038" y="4000500"/>
            <a:ext cx="1768475" cy="688975"/>
          </a:xfrm>
          <a:prstGeom prst="line">
            <a:avLst/>
          </a:prstGeom>
          <a:noFill/>
          <a:ln w="31750">
            <a:solidFill>
              <a:srgbClr val="77777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84" name="Line 72"/>
          <p:cNvSpPr>
            <a:spLocks noChangeShapeType="1"/>
          </p:cNvSpPr>
          <p:nvPr/>
        </p:nvSpPr>
        <p:spPr bwMode="auto">
          <a:xfrm>
            <a:off x="3727450" y="4260850"/>
            <a:ext cx="1408113" cy="158750"/>
          </a:xfrm>
          <a:prstGeom prst="line">
            <a:avLst/>
          </a:prstGeom>
          <a:noFill/>
          <a:ln w="31750">
            <a:solidFill>
              <a:srgbClr val="77777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85" name="Line 73"/>
          <p:cNvSpPr>
            <a:spLocks noChangeShapeType="1"/>
          </p:cNvSpPr>
          <p:nvPr/>
        </p:nvSpPr>
        <p:spPr bwMode="auto">
          <a:xfrm flipV="1">
            <a:off x="3743325" y="4659313"/>
            <a:ext cx="1017588" cy="39687"/>
          </a:xfrm>
          <a:prstGeom prst="line">
            <a:avLst/>
          </a:prstGeom>
          <a:noFill/>
          <a:ln w="31750">
            <a:solidFill>
              <a:srgbClr val="77777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86" name="Line 74"/>
          <p:cNvSpPr>
            <a:spLocks noChangeShapeType="1"/>
          </p:cNvSpPr>
          <p:nvPr/>
        </p:nvSpPr>
        <p:spPr bwMode="auto">
          <a:xfrm flipV="1">
            <a:off x="3736975" y="4986338"/>
            <a:ext cx="1468438" cy="200025"/>
          </a:xfrm>
          <a:prstGeom prst="line">
            <a:avLst/>
          </a:prstGeom>
          <a:noFill/>
          <a:ln w="31750">
            <a:solidFill>
              <a:srgbClr val="77777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66" name="Line 54"/>
          <p:cNvSpPr>
            <a:spLocks noChangeShapeType="1"/>
          </p:cNvSpPr>
          <p:nvPr/>
        </p:nvSpPr>
        <p:spPr bwMode="auto">
          <a:xfrm flipV="1">
            <a:off x="2846388" y="3702050"/>
            <a:ext cx="484187" cy="7350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87" name="Line 75"/>
          <p:cNvSpPr>
            <a:spLocks noChangeShapeType="1"/>
          </p:cNvSpPr>
          <p:nvPr/>
        </p:nvSpPr>
        <p:spPr bwMode="auto">
          <a:xfrm>
            <a:off x="2852738" y="3968750"/>
            <a:ext cx="496887" cy="190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88" name="Line 76"/>
          <p:cNvSpPr>
            <a:spLocks noChangeShapeType="1"/>
          </p:cNvSpPr>
          <p:nvPr/>
        </p:nvSpPr>
        <p:spPr bwMode="auto">
          <a:xfrm flipV="1">
            <a:off x="2851150" y="4262438"/>
            <a:ext cx="536575" cy="28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89" name="Line 77"/>
          <p:cNvSpPr>
            <a:spLocks noChangeShapeType="1"/>
          </p:cNvSpPr>
          <p:nvPr/>
        </p:nvSpPr>
        <p:spPr bwMode="auto">
          <a:xfrm>
            <a:off x="2851150" y="4084638"/>
            <a:ext cx="517525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90" name="Line 78"/>
          <p:cNvSpPr>
            <a:spLocks noChangeShapeType="1"/>
          </p:cNvSpPr>
          <p:nvPr/>
        </p:nvSpPr>
        <p:spPr bwMode="auto">
          <a:xfrm>
            <a:off x="2851150" y="4460875"/>
            <a:ext cx="496888" cy="7429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91" name="Line 79"/>
          <p:cNvSpPr>
            <a:spLocks noChangeShapeType="1"/>
          </p:cNvSpPr>
          <p:nvPr/>
        </p:nvSpPr>
        <p:spPr bwMode="auto">
          <a:xfrm flipH="1">
            <a:off x="4802188" y="3740150"/>
            <a:ext cx="2132012" cy="296863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92" name="Line 80"/>
          <p:cNvSpPr>
            <a:spLocks noChangeShapeType="1"/>
          </p:cNvSpPr>
          <p:nvPr/>
        </p:nvSpPr>
        <p:spPr bwMode="auto">
          <a:xfrm flipH="1">
            <a:off x="4745038" y="3997325"/>
            <a:ext cx="2189162" cy="70802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93" name="Line 81"/>
          <p:cNvSpPr>
            <a:spLocks noChangeShapeType="1"/>
          </p:cNvSpPr>
          <p:nvPr/>
        </p:nvSpPr>
        <p:spPr bwMode="auto">
          <a:xfrm flipH="1">
            <a:off x="4778375" y="4351338"/>
            <a:ext cx="2157413" cy="36512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94" name="Line 82"/>
          <p:cNvSpPr>
            <a:spLocks noChangeShapeType="1"/>
          </p:cNvSpPr>
          <p:nvPr/>
        </p:nvSpPr>
        <p:spPr bwMode="auto">
          <a:xfrm flipH="1" flipV="1">
            <a:off x="5503863" y="4694238"/>
            <a:ext cx="1450975" cy="138112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95" name="Line 83"/>
          <p:cNvSpPr>
            <a:spLocks noChangeShapeType="1"/>
          </p:cNvSpPr>
          <p:nvPr/>
        </p:nvSpPr>
        <p:spPr bwMode="auto">
          <a:xfrm flipH="1" flipV="1">
            <a:off x="5454650" y="4700588"/>
            <a:ext cx="1490663" cy="595312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00" name="Text Box 88"/>
          <p:cNvSpPr txBox="1">
            <a:spLocks noChangeArrowheads="1"/>
          </p:cNvSpPr>
          <p:nvPr/>
        </p:nvSpPr>
        <p:spPr bwMode="auto">
          <a:xfrm>
            <a:off x="3249613" y="5853113"/>
            <a:ext cx="5683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고객</a:t>
            </a:r>
          </a:p>
        </p:txBody>
      </p:sp>
      <p:sp>
        <p:nvSpPr>
          <p:cNvPr id="1447001" name="Text Box 89"/>
          <p:cNvSpPr txBox="1">
            <a:spLocks noChangeArrowheads="1"/>
          </p:cNvSpPr>
          <p:nvPr/>
        </p:nvSpPr>
        <p:spPr bwMode="auto">
          <a:xfrm>
            <a:off x="6858000" y="5856288"/>
            <a:ext cx="5683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TABLE</a:t>
            </a:r>
          </a:p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</a:p>
        </p:txBody>
      </p:sp>
      <p:sp>
        <p:nvSpPr>
          <p:cNvPr id="1447002" name="AutoShape 90"/>
          <p:cNvSpPr>
            <a:spLocks noChangeArrowheads="1"/>
          </p:cNvSpPr>
          <p:nvPr/>
        </p:nvSpPr>
        <p:spPr bwMode="auto">
          <a:xfrm>
            <a:off x="6103938" y="2957513"/>
            <a:ext cx="1287462" cy="377825"/>
          </a:xfrm>
          <a:prstGeom prst="wedgeRectCallout">
            <a:avLst>
              <a:gd name="adj1" fmla="val 20227"/>
              <a:gd name="adj2" fmla="val 78153"/>
            </a:avLst>
          </a:prstGeom>
          <a:solidFill>
            <a:srgbClr val="EAFAEA"/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000">
                <a:latin typeface="굴림" panose="020B0600000101010101" pitchFamily="50" charset="-127"/>
                <a:ea typeface="굴림" panose="020B0600000101010101" pitchFamily="50" charset="-127"/>
              </a:rPr>
              <a:t>TABLE ACCESS (FULL)</a:t>
            </a:r>
          </a:p>
        </p:txBody>
      </p:sp>
      <p:sp>
        <p:nvSpPr>
          <p:cNvPr id="1447065" name="Rectangle 153"/>
          <p:cNvSpPr>
            <a:spLocks noChangeArrowheads="1"/>
          </p:cNvSpPr>
          <p:nvPr/>
        </p:nvSpPr>
        <p:spPr bwMode="auto">
          <a:xfrm>
            <a:off x="5618163" y="4248150"/>
            <a:ext cx="3381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63" name="Rectangle 151"/>
          <p:cNvSpPr>
            <a:spLocks noChangeArrowheads="1"/>
          </p:cNvSpPr>
          <p:nvPr/>
        </p:nvSpPr>
        <p:spPr bwMode="auto">
          <a:xfrm>
            <a:off x="5281613" y="4248150"/>
            <a:ext cx="3365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61" name="Rectangle 149"/>
          <p:cNvSpPr>
            <a:spLocks noChangeArrowheads="1"/>
          </p:cNvSpPr>
          <p:nvPr/>
        </p:nvSpPr>
        <p:spPr bwMode="auto">
          <a:xfrm>
            <a:off x="4945063" y="4248150"/>
            <a:ext cx="3365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59" name="Rectangle 147"/>
          <p:cNvSpPr>
            <a:spLocks noChangeArrowheads="1"/>
          </p:cNvSpPr>
          <p:nvPr/>
        </p:nvSpPr>
        <p:spPr bwMode="auto">
          <a:xfrm>
            <a:off x="4606925" y="4248150"/>
            <a:ext cx="3381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56" name="Rectangle 144"/>
          <p:cNvSpPr>
            <a:spLocks noChangeArrowheads="1"/>
          </p:cNvSpPr>
          <p:nvPr/>
        </p:nvSpPr>
        <p:spPr bwMode="auto">
          <a:xfrm>
            <a:off x="5618163" y="4557713"/>
            <a:ext cx="3381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54" name="Rectangle 142"/>
          <p:cNvSpPr>
            <a:spLocks noChangeArrowheads="1"/>
          </p:cNvSpPr>
          <p:nvPr/>
        </p:nvSpPr>
        <p:spPr bwMode="auto">
          <a:xfrm>
            <a:off x="5281613" y="4557713"/>
            <a:ext cx="336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52" name="Rectangle 140"/>
          <p:cNvSpPr>
            <a:spLocks noChangeArrowheads="1"/>
          </p:cNvSpPr>
          <p:nvPr/>
        </p:nvSpPr>
        <p:spPr bwMode="auto">
          <a:xfrm>
            <a:off x="4945063" y="4557713"/>
            <a:ext cx="336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50" name="Rectangle 138"/>
          <p:cNvSpPr>
            <a:spLocks noChangeArrowheads="1"/>
          </p:cNvSpPr>
          <p:nvPr/>
        </p:nvSpPr>
        <p:spPr bwMode="auto">
          <a:xfrm>
            <a:off x="4606925" y="4557713"/>
            <a:ext cx="3381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46" name="Rectangle 134"/>
          <p:cNvSpPr>
            <a:spLocks noChangeArrowheads="1"/>
          </p:cNvSpPr>
          <p:nvPr/>
        </p:nvSpPr>
        <p:spPr bwMode="auto">
          <a:xfrm>
            <a:off x="4606925" y="4864100"/>
            <a:ext cx="33813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44" name="Rectangle 132"/>
          <p:cNvSpPr>
            <a:spLocks noChangeArrowheads="1"/>
          </p:cNvSpPr>
          <p:nvPr/>
        </p:nvSpPr>
        <p:spPr bwMode="auto">
          <a:xfrm>
            <a:off x="4606925" y="3938588"/>
            <a:ext cx="338138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41" name="Rectangle 129"/>
          <p:cNvSpPr>
            <a:spLocks noChangeArrowheads="1"/>
          </p:cNvSpPr>
          <p:nvPr/>
        </p:nvSpPr>
        <p:spPr bwMode="auto">
          <a:xfrm>
            <a:off x="4945063" y="4864100"/>
            <a:ext cx="3365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39" name="Rectangle 127"/>
          <p:cNvSpPr>
            <a:spLocks noChangeArrowheads="1"/>
          </p:cNvSpPr>
          <p:nvPr/>
        </p:nvSpPr>
        <p:spPr bwMode="auto">
          <a:xfrm>
            <a:off x="4945063" y="3938588"/>
            <a:ext cx="3365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31" name="Rectangle 119"/>
          <p:cNvSpPr>
            <a:spLocks noChangeArrowheads="1"/>
          </p:cNvSpPr>
          <p:nvPr/>
        </p:nvSpPr>
        <p:spPr bwMode="auto">
          <a:xfrm>
            <a:off x="5618163" y="4864100"/>
            <a:ext cx="3381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30" name="Rectangle 118"/>
          <p:cNvSpPr>
            <a:spLocks noChangeArrowheads="1"/>
          </p:cNvSpPr>
          <p:nvPr/>
        </p:nvSpPr>
        <p:spPr bwMode="auto">
          <a:xfrm>
            <a:off x="5281613" y="4864100"/>
            <a:ext cx="33655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29" name="Rectangle 117"/>
          <p:cNvSpPr>
            <a:spLocks noChangeArrowheads="1"/>
          </p:cNvSpPr>
          <p:nvPr/>
        </p:nvSpPr>
        <p:spPr bwMode="auto">
          <a:xfrm>
            <a:off x="5618163" y="3938588"/>
            <a:ext cx="33813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28" name="Rectangle 116"/>
          <p:cNvSpPr>
            <a:spLocks noChangeArrowheads="1"/>
          </p:cNvSpPr>
          <p:nvPr/>
        </p:nvSpPr>
        <p:spPr bwMode="auto">
          <a:xfrm>
            <a:off x="5281613" y="3938588"/>
            <a:ext cx="3365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buBlip>
                <a:blip r:embed="rId3"/>
              </a:buBlip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447675">
              <a:buChar char="–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912813">
              <a:buChar char="•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320800">
              <a:buFont typeface="돋움" panose="020B0600000101010101" pitchFamily="50" charset="-127"/>
              <a:buChar char="▫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728788"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1859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6431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1003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557588" fontAlgn="base">
              <a:spcBef>
                <a:spcPct val="0"/>
              </a:spcBef>
              <a:spcAft>
                <a:spcPct val="25000"/>
              </a:spcAft>
              <a:buChar char="»"/>
              <a:defRPr kumimoji="1" sz="1600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buFontTx/>
              <a:buNone/>
            </a:pPr>
            <a:endParaRPr lang="ko-KR" altLang="ko-KR"/>
          </a:p>
        </p:txBody>
      </p:sp>
      <p:sp>
        <p:nvSpPr>
          <p:cNvPr id="1447033" name="Line 121"/>
          <p:cNvSpPr>
            <a:spLocks noChangeShapeType="1"/>
          </p:cNvSpPr>
          <p:nvPr/>
        </p:nvSpPr>
        <p:spPr bwMode="auto">
          <a:xfrm>
            <a:off x="4606925" y="4248150"/>
            <a:ext cx="1349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36" name="Line 124"/>
          <p:cNvSpPr>
            <a:spLocks noChangeShapeType="1"/>
          </p:cNvSpPr>
          <p:nvPr/>
        </p:nvSpPr>
        <p:spPr bwMode="auto">
          <a:xfrm>
            <a:off x="5618163" y="3938588"/>
            <a:ext cx="0" cy="1235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40" name="Line 128"/>
          <p:cNvSpPr>
            <a:spLocks noChangeShapeType="1"/>
          </p:cNvSpPr>
          <p:nvPr/>
        </p:nvSpPr>
        <p:spPr bwMode="auto">
          <a:xfrm>
            <a:off x="5281613" y="3938588"/>
            <a:ext cx="0" cy="1235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45" name="Line 133"/>
          <p:cNvSpPr>
            <a:spLocks noChangeShapeType="1"/>
          </p:cNvSpPr>
          <p:nvPr/>
        </p:nvSpPr>
        <p:spPr bwMode="auto">
          <a:xfrm>
            <a:off x="4945063" y="3938588"/>
            <a:ext cx="0" cy="1235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51" name="Line 139"/>
          <p:cNvSpPr>
            <a:spLocks noChangeShapeType="1"/>
          </p:cNvSpPr>
          <p:nvPr/>
        </p:nvSpPr>
        <p:spPr bwMode="auto">
          <a:xfrm>
            <a:off x="4606925" y="4864100"/>
            <a:ext cx="13493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60" name="Line 148"/>
          <p:cNvSpPr>
            <a:spLocks noChangeShapeType="1"/>
          </p:cNvSpPr>
          <p:nvPr/>
        </p:nvSpPr>
        <p:spPr bwMode="auto">
          <a:xfrm>
            <a:off x="4606925" y="4557713"/>
            <a:ext cx="13493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32" name="Line 120"/>
          <p:cNvSpPr>
            <a:spLocks noChangeShapeType="1"/>
          </p:cNvSpPr>
          <p:nvPr/>
        </p:nvSpPr>
        <p:spPr bwMode="auto">
          <a:xfrm>
            <a:off x="4606925" y="3938588"/>
            <a:ext cx="1349375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35" name="Line 123"/>
          <p:cNvSpPr>
            <a:spLocks noChangeShapeType="1"/>
          </p:cNvSpPr>
          <p:nvPr/>
        </p:nvSpPr>
        <p:spPr bwMode="auto">
          <a:xfrm>
            <a:off x="4606925" y="3938588"/>
            <a:ext cx="0" cy="1235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37" name="Line 125"/>
          <p:cNvSpPr>
            <a:spLocks noChangeShapeType="1"/>
          </p:cNvSpPr>
          <p:nvPr/>
        </p:nvSpPr>
        <p:spPr bwMode="auto">
          <a:xfrm>
            <a:off x="5956300" y="3938588"/>
            <a:ext cx="0" cy="1235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034" name="Line 122"/>
          <p:cNvSpPr>
            <a:spLocks noChangeShapeType="1"/>
          </p:cNvSpPr>
          <p:nvPr/>
        </p:nvSpPr>
        <p:spPr bwMode="auto">
          <a:xfrm>
            <a:off x="4606925" y="5173663"/>
            <a:ext cx="1349375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35" name="Rectangle 223"/>
          <p:cNvSpPr>
            <a:spLocks noChangeArrowheads="1"/>
          </p:cNvSpPr>
          <p:nvPr/>
        </p:nvSpPr>
        <p:spPr bwMode="auto">
          <a:xfrm>
            <a:off x="1238250" y="1754188"/>
            <a:ext cx="7661275" cy="105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SELECT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주문번호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WHERE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고객명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'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47139" name="Line 227"/>
          <p:cNvSpPr>
            <a:spLocks noChangeShapeType="1"/>
          </p:cNvSpPr>
          <p:nvPr/>
        </p:nvSpPr>
        <p:spPr bwMode="auto">
          <a:xfrm>
            <a:off x="6951663" y="4530725"/>
            <a:ext cx="385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0" name="Line 228"/>
          <p:cNvSpPr>
            <a:spLocks noChangeShapeType="1"/>
          </p:cNvSpPr>
          <p:nvPr/>
        </p:nvSpPr>
        <p:spPr bwMode="auto">
          <a:xfrm>
            <a:off x="6951663" y="5026025"/>
            <a:ext cx="385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1" name="Line 229"/>
          <p:cNvSpPr>
            <a:spLocks noChangeShapeType="1"/>
          </p:cNvSpPr>
          <p:nvPr/>
        </p:nvSpPr>
        <p:spPr bwMode="auto">
          <a:xfrm>
            <a:off x="6951663" y="4159250"/>
            <a:ext cx="385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2" name="Line 230"/>
          <p:cNvSpPr>
            <a:spLocks noChangeShapeType="1"/>
          </p:cNvSpPr>
          <p:nvPr/>
        </p:nvSpPr>
        <p:spPr bwMode="auto">
          <a:xfrm>
            <a:off x="6951663" y="4683125"/>
            <a:ext cx="385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3" name="Line 231"/>
          <p:cNvSpPr>
            <a:spLocks noChangeShapeType="1"/>
          </p:cNvSpPr>
          <p:nvPr/>
        </p:nvSpPr>
        <p:spPr bwMode="auto">
          <a:xfrm>
            <a:off x="6961188" y="5521325"/>
            <a:ext cx="3857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4" name="Line 232"/>
          <p:cNvSpPr>
            <a:spLocks noChangeShapeType="1"/>
          </p:cNvSpPr>
          <p:nvPr/>
        </p:nvSpPr>
        <p:spPr bwMode="auto">
          <a:xfrm flipH="1" flipV="1">
            <a:off x="4799013" y="4084638"/>
            <a:ext cx="2154237" cy="7302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5" name="Line 233"/>
          <p:cNvSpPr>
            <a:spLocks noChangeShapeType="1"/>
          </p:cNvSpPr>
          <p:nvPr/>
        </p:nvSpPr>
        <p:spPr bwMode="auto">
          <a:xfrm flipH="1" flipV="1">
            <a:off x="4819650" y="4065588"/>
            <a:ext cx="2133600" cy="46355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6" name="Line 234"/>
          <p:cNvSpPr>
            <a:spLocks noChangeShapeType="1"/>
          </p:cNvSpPr>
          <p:nvPr/>
        </p:nvSpPr>
        <p:spPr bwMode="auto">
          <a:xfrm flipH="1">
            <a:off x="5145088" y="4681538"/>
            <a:ext cx="1808162" cy="34607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7" name="Line 235"/>
          <p:cNvSpPr>
            <a:spLocks noChangeShapeType="1"/>
          </p:cNvSpPr>
          <p:nvPr/>
        </p:nvSpPr>
        <p:spPr bwMode="auto">
          <a:xfrm flipH="1" flipV="1">
            <a:off x="5097463" y="4389438"/>
            <a:ext cx="1855787" cy="63500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8" name="Line 236"/>
          <p:cNvSpPr>
            <a:spLocks noChangeShapeType="1"/>
          </p:cNvSpPr>
          <p:nvPr/>
        </p:nvSpPr>
        <p:spPr bwMode="auto">
          <a:xfrm flipH="1" flipV="1">
            <a:off x="4814888" y="4037013"/>
            <a:ext cx="2138362" cy="148272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6952" name="Line 40"/>
          <p:cNvSpPr>
            <a:spLocks noChangeShapeType="1"/>
          </p:cNvSpPr>
          <p:nvPr/>
        </p:nvSpPr>
        <p:spPr bwMode="auto">
          <a:xfrm>
            <a:off x="6953250" y="3465513"/>
            <a:ext cx="0" cy="2362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47149" name="Text Box 237"/>
          <p:cNvSpPr txBox="1">
            <a:spLocks noChangeArrowheads="1"/>
          </p:cNvSpPr>
          <p:nvPr/>
        </p:nvSpPr>
        <p:spPr bwMode="auto">
          <a:xfrm>
            <a:off x="303213" y="3937000"/>
            <a:ext cx="1916112" cy="7397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solidFill>
                  <a:schemeClr val="accent2"/>
                </a:solidFill>
              </a:rPr>
              <a:t>JOIN</a:t>
            </a:r>
            <a:r>
              <a:rPr lang="ko-KR" altLang="en-US" sz="1400">
                <a:solidFill>
                  <a:schemeClr val="accent2"/>
                </a:solidFill>
              </a:rPr>
              <a:t>할 두 테이블 중 작은 집합의 테이블을 먼저 </a:t>
            </a:r>
            <a:r>
              <a:rPr lang="en-US" altLang="ko-KR" sz="1400">
                <a:solidFill>
                  <a:schemeClr val="accent2"/>
                </a:solidFill>
              </a:rPr>
              <a:t>DRIVING</a:t>
            </a:r>
            <a:r>
              <a:rPr lang="ko-KR" altLang="en-US" sz="1400">
                <a:solidFill>
                  <a:schemeClr val="accent2"/>
                </a:solidFill>
              </a:rPr>
              <a:t>한다</a:t>
            </a:r>
            <a:r>
              <a:rPr lang="en-US" altLang="ko-KR" sz="140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565699" name="Rectangle 3"/>
          <p:cNvSpPr>
            <a:spLocks noChangeArrowheads="1"/>
          </p:cNvSpPr>
          <p:nvPr/>
        </p:nvSpPr>
        <p:spPr bwMode="auto">
          <a:xfrm>
            <a:off x="527050" y="12319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HASH JOIN</a:t>
            </a:r>
            <a:r>
              <a:rPr lang="ko-KR" altLang="en-US" sz="1800"/>
              <a:t>의 실행계획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Execution Plan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-------------------------------------------------------   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 0      SELECT STATEMENT Optimizer=ALL_ROWS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 </a:t>
            </a:r>
            <a:r>
              <a:rPr lang="en-US" altLang="ko-KR">
                <a:solidFill>
                  <a:srgbClr val="FF0000"/>
                </a:solidFill>
              </a:rPr>
              <a:t> 1    0   HASH JOIN 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   2    1     TABLE ACCESS (BY INDEX ROWID) OF '</a:t>
            </a:r>
            <a:r>
              <a:rPr lang="ko-KR" altLang="en-US"/>
              <a:t>고객‘ </a:t>
            </a:r>
            <a:r>
              <a:rPr lang="en-US" altLang="ko-KR"/>
              <a:t>(TABLE)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   3    2        INDEX(RANGE SCAN) OF ‘</a:t>
            </a:r>
            <a:r>
              <a:rPr lang="ko-KR" altLang="en-US"/>
              <a:t>고객</a:t>
            </a:r>
            <a:r>
              <a:rPr lang="en-US" altLang="ko-KR"/>
              <a:t>_</a:t>
            </a:r>
            <a:r>
              <a:rPr lang="ko-KR" altLang="en-US"/>
              <a:t>고객명</a:t>
            </a:r>
            <a:r>
              <a:rPr lang="en-US" altLang="ko-KR"/>
              <a:t>_IX’ (INDEX) 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   4    1     TABLE ACCESS (FULL) OF ‘</a:t>
            </a:r>
            <a:r>
              <a:rPr lang="ko-KR" altLang="en-US"/>
              <a:t>주문’ </a:t>
            </a:r>
            <a:r>
              <a:rPr lang="en-US" altLang="ko-KR"/>
              <a:t>(TABLE)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en-US" altLang="ko-KR"/>
              <a:t>------------------------------------------------------- </a:t>
            </a:r>
          </a:p>
          <a:p>
            <a:pPr lvl="1">
              <a:lnSpc>
                <a:spcPct val="110000"/>
              </a:lnSpc>
              <a:buSzTx/>
              <a:buFontTx/>
              <a:buNone/>
            </a:pPr>
            <a:endParaRPr lang="en-US" altLang="ko-KR"/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ko-KR" altLang="en-US"/>
              <a:t>사용힌트 </a:t>
            </a:r>
            <a:r>
              <a:rPr lang="en-US" altLang="ko-KR"/>
              <a:t>: </a:t>
            </a:r>
          </a:p>
          <a:p>
            <a:pPr lvl="2">
              <a:lnSpc>
                <a:spcPct val="110000"/>
              </a:lnSpc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/*+ USE_HASH( A B ) */        : HASH JOIN </a:t>
            </a:r>
          </a:p>
          <a:p>
            <a:pPr lvl="2">
              <a:lnSpc>
                <a:spcPct val="110000"/>
              </a:lnSpc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/*+ ORDERD */                 : </a:t>
            </a:r>
            <a:r>
              <a:rPr lang="ko-KR" altLang="en-US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선행테이블의 순서를 줄 수 있음</a:t>
            </a:r>
          </a:p>
          <a:p>
            <a:pPr lvl="2">
              <a:lnSpc>
                <a:spcPct val="110000"/>
              </a:lnSpc>
              <a:buSzTx/>
              <a:buFontTx/>
              <a:buNone/>
            </a:pP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/*+ ORDERD USE_HASH( A B ) */   : </a:t>
            </a:r>
            <a:r>
              <a:rPr lang="ko-KR" altLang="en-US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위 </a:t>
            </a:r>
            <a:r>
              <a:rPr lang="en-US" altLang="ko-KR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40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가지를 함께</a:t>
            </a:r>
            <a:endParaRPr lang="ko-KR" altLang="en-US" sz="1400"/>
          </a:p>
          <a:p>
            <a:pPr lvl="1">
              <a:lnSpc>
                <a:spcPct val="110000"/>
              </a:lnSpc>
              <a:buSzTx/>
              <a:buFontTx/>
              <a:buNone/>
            </a:pPr>
            <a:r>
              <a:rPr lang="ko-KR" altLang="en-US" sz="1800"/>
              <a:t>  </a:t>
            </a:r>
          </a:p>
        </p:txBody>
      </p:sp>
      <p:sp>
        <p:nvSpPr>
          <p:cNvPr id="1565700" name="Rectangle 4"/>
          <p:cNvSpPr>
            <a:spLocks noChangeArrowheads="1"/>
          </p:cNvSpPr>
          <p:nvPr/>
        </p:nvSpPr>
        <p:spPr bwMode="auto">
          <a:xfrm>
            <a:off x="5757863" y="1047750"/>
            <a:ext cx="3819525" cy="105727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SELECT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주문번호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주문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WHERE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고객번호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고객명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'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46739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HASH JOIN</a:t>
            </a:r>
            <a:r>
              <a:rPr lang="ko-KR" altLang="en-US" sz="1800"/>
              <a:t>의 특징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전체범위처리</a:t>
            </a:r>
            <a:r>
              <a:rPr lang="ko-KR" altLang="en-US"/>
              <a:t>를 하는 경우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endParaRPr lang="ko-KR" altLang="en-US"/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독립적 </a:t>
            </a:r>
            <a:r>
              <a:rPr lang="en-US" altLang="ko-KR"/>
              <a:t>: </a:t>
            </a:r>
            <a:r>
              <a:rPr lang="ko-KR" altLang="en-US"/>
              <a:t>각 테이블은 다른 테이블에서 어떠한 상수값도 제공 받지 않고 주어진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/>
              <a:t>               상수값에 의해서만 범위를 줄임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endParaRPr lang="ko-KR" altLang="en-US"/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HASH JOIN</a:t>
            </a:r>
            <a:r>
              <a:rPr lang="ko-KR" altLang="en-US"/>
              <a:t>은 한 번의 스캔으로 테이블의 자료를 읽어 처리하기 때문에 </a:t>
            </a:r>
            <a:r>
              <a:rPr lang="en-US" altLang="ko-KR"/>
              <a:t>JOIN</a:t>
            </a:r>
            <a:r>
              <a:rPr lang="ko-KR" altLang="en-US"/>
              <a:t>을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  위한 인덱스가 따로 필요하지 않음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endParaRPr lang="ko-KR" altLang="en-US"/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JOIN</a:t>
            </a:r>
            <a:r>
              <a:rPr lang="ko-KR" altLang="en-US"/>
              <a:t>이 되어야 하는 집합을 줄이기 위한  조건으로 인덱스를 사용할 수는 있음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endParaRPr lang="ko-KR" altLang="en-US"/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SORT</a:t>
            </a:r>
            <a:r>
              <a:rPr lang="ko-KR" altLang="en-US"/>
              <a:t>를 안함 </a:t>
            </a:r>
            <a:r>
              <a:rPr lang="en-US" altLang="ko-KR"/>
              <a:t>: SORT</a:t>
            </a:r>
            <a:r>
              <a:rPr lang="ko-KR" altLang="en-US"/>
              <a:t>를 하지 않으므로 </a:t>
            </a:r>
            <a:r>
              <a:rPr lang="en-US" altLang="ko-KR"/>
              <a:t>SORT MERGE JOIN </a:t>
            </a:r>
            <a:r>
              <a:rPr lang="ko-KR" altLang="en-US"/>
              <a:t>보다 좋은 성능을 내며</a:t>
            </a:r>
            <a:r>
              <a:rPr lang="en-US" altLang="ko-KR"/>
              <a:t>,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                        </a:t>
            </a:r>
            <a:r>
              <a:rPr lang="ko-KR" altLang="en-US"/>
              <a:t>작은 </a:t>
            </a:r>
            <a:r>
              <a:rPr lang="en-US" altLang="ko-KR"/>
              <a:t>TABLE </a:t>
            </a:r>
            <a:r>
              <a:rPr lang="ko-KR" altLang="en-US"/>
              <a:t>과 큰 </a:t>
            </a:r>
            <a:r>
              <a:rPr lang="en-US" altLang="ko-KR"/>
              <a:t>TABLE </a:t>
            </a:r>
            <a:r>
              <a:rPr lang="ko-KR" altLang="en-US"/>
              <a:t>의 </a:t>
            </a:r>
            <a:r>
              <a:rPr lang="en-US" altLang="ko-KR"/>
              <a:t>JOIN</a:t>
            </a:r>
            <a:r>
              <a:rPr lang="ko-KR" altLang="en-US"/>
              <a:t>시에 유리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7.1.3 SQL </a:t>
            </a:r>
            <a:r>
              <a:rPr lang="ko-KR" altLang="en-US"/>
              <a:t>성능향상을 위한 </a:t>
            </a:r>
            <a:r>
              <a:rPr lang="en-US" altLang="ko-KR"/>
              <a:t>JOIN</a:t>
            </a:r>
            <a:r>
              <a:rPr lang="ko-KR" altLang="en-US"/>
              <a:t>의 이해</a:t>
            </a:r>
          </a:p>
        </p:txBody>
      </p:sp>
      <p:sp>
        <p:nvSpPr>
          <p:cNvPr id="1451011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JOIN </a:t>
            </a:r>
            <a:r>
              <a:rPr lang="ko-KR" altLang="en-US" sz="1800"/>
              <a:t>비교</a:t>
            </a:r>
          </a:p>
        </p:txBody>
      </p:sp>
      <p:graphicFrame>
        <p:nvGraphicFramePr>
          <p:cNvPr id="1451286" name="Group 278"/>
          <p:cNvGraphicFramePr>
            <a:graphicFrameLocks noGrp="1"/>
          </p:cNvGraphicFramePr>
          <p:nvPr/>
        </p:nvGraphicFramePr>
        <p:xfrm>
          <a:off x="552450" y="1471613"/>
          <a:ext cx="8831263" cy="4927600"/>
        </p:xfrm>
        <a:graphic>
          <a:graphicData uri="http://schemas.openxmlformats.org/drawingml/2006/table">
            <a:tbl>
              <a:tblPr/>
              <a:tblGrid>
                <a:gridCol w="1201738">
                  <a:extLst>
                    <a:ext uri="{9D8B030D-6E8A-4147-A177-3AD203B41FA5}">
                      <a16:colId xmlns:a16="http://schemas.microsoft.com/office/drawing/2014/main" val="270945277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653416772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3211694126"/>
                    </a:ext>
                  </a:extLst>
                </a:gridCol>
                <a:gridCol w="2644775">
                  <a:extLst>
                    <a:ext uri="{9D8B030D-6E8A-4147-A177-3AD203B41FA5}">
                      <a16:colId xmlns:a16="http://schemas.microsoft.com/office/drawing/2014/main" val="341815767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구분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NESTED LOOP JOIN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HASH JOIN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SORT MERGE JOIN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5788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Optimizer Hint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USE_NL(TABLE OR Alias)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USE_HASH(TABLE OR Alias)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USE_MERGE(TABLE OR Alias)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248436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조건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ANY JOIN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EQUI JOIN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가능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ANY JOIN</a:t>
                      </a:r>
                    </a:p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주로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EQUI JOIN)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43258"/>
                  </a:ext>
                </a:extLst>
              </a:tr>
              <a:tr h="299402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고려사항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주로 처리량이 적은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ONLINE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프로그램에서 사용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부분범위처리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가능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DRIVING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테이블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ROW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수가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적거나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조인의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연결 고리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적절한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ACCESS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경로가 있는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경우 효율적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주로 처리량이 많은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BATCH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프로그램에서 사용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부분범위처리 불가능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JOIN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연결 고리 인덱스가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없는 경우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JOIN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되는 두 집합의 데이터 량이 많은 경우  효율적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대용량과 소량의 테이블을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JOIN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 때 더 유리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HASH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테이블을 위한 많은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메모리가 필요</a:t>
                      </a: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주로 처리량이 많은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BATCH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프로그램에서 사용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부분범위처리 불가능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JOIN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연결 고리 인덱스가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없는 경우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JOIN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되는 두 집합의 데이터 량이 많은 경우  효율적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JOIN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되는 두 집합을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모두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정렬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해야 함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최근에는 많이 사용되지 않는다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581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77" name="Rectangle 77"/>
          <p:cNvSpPr>
            <a:spLocks noChangeArrowheads="1"/>
          </p:cNvSpPr>
          <p:nvPr/>
        </p:nvSpPr>
        <p:spPr bwMode="auto">
          <a:xfrm>
            <a:off x="1589088" y="2527300"/>
            <a:ext cx="7840662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 marL="180975" indent="-180975"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7675"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7.1.1 JOIN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이란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?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7.1.2 JOIN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종류 및 기능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7.1.3 SQL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성능향상을 위한 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JOIN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의 이해</a:t>
            </a:r>
          </a:p>
        </p:txBody>
      </p:sp>
      <p:sp>
        <p:nvSpPr>
          <p:cNvPr id="1356878" name="Rectangle 78"/>
          <p:cNvSpPr>
            <a:spLocks noChangeArrowheads="1"/>
          </p:cNvSpPr>
          <p:nvPr/>
        </p:nvSpPr>
        <p:spPr bwMode="gray">
          <a:xfrm>
            <a:off x="860425" y="1381125"/>
            <a:ext cx="892651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l">
              <a:lnSpc>
                <a:spcPct val="140000"/>
              </a:lnSpc>
              <a:buSzTx/>
            </a:pPr>
            <a:r>
              <a:rPr kumimoji="0" lang="en-US" altLang="ko-KR" sz="3000" b="0">
                <a:solidFill>
                  <a:schemeClr val="tx2"/>
                </a:solidFill>
                <a:latin typeface="HY각헤드라인M" pitchFamily="18" charset="-127"/>
                <a:ea typeface="HY각헤드라인M" pitchFamily="18" charset="-127"/>
              </a:rPr>
              <a:t>7.1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820" name="Rectangle 84"/>
          <p:cNvSpPr>
            <a:spLocks noChangeArrowheads="1"/>
          </p:cNvSpPr>
          <p:nvPr/>
        </p:nvSpPr>
        <p:spPr bwMode="auto">
          <a:xfrm>
            <a:off x="1589088" y="2527300"/>
            <a:ext cx="7840662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 marL="180975" indent="-180975"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7675"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7.2.1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집합연산자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7.2.2 UNION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7.2.3 UNION ALL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7.2.4 INTERSECTION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7.2.5 MINUS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7.2.6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집합연산자의 제약사항</a:t>
            </a:r>
          </a:p>
        </p:txBody>
      </p:sp>
      <p:sp>
        <p:nvSpPr>
          <p:cNvPr id="1524821" name="Rectangle 85"/>
          <p:cNvSpPr>
            <a:spLocks noChangeArrowheads="1"/>
          </p:cNvSpPr>
          <p:nvPr/>
        </p:nvSpPr>
        <p:spPr bwMode="gray">
          <a:xfrm>
            <a:off x="860425" y="1381125"/>
            <a:ext cx="892651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l">
              <a:lnSpc>
                <a:spcPct val="140000"/>
              </a:lnSpc>
              <a:buSzTx/>
            </a:pPr>
            <a:r>
              <a:rPr kumimoji="0" lang="en-US" altLang="ko-KR" sz="3000" b="0">
                <a:solidFill>
                  <a:schemeClr val="tx2"/>
                </a:solidFill>
                <a:latin typeface="HY각헤드라인M" pitchFamily="18" charset="-127"/>
                <a:ea typeface="HY각헤드라인M" pitchFamily="18" charset="-127"/>
              </a:rPr>
              <a:t>7.2 </a:t>
            </a:r>
            <a:r>
              <a:rPr kumimoji="0" lang="ko-KR" altLang="en-US" sz="3000" b="0">
                <a:solidFill>
                  <a:schemeClr val="tx2"/>
                </a:solidFill>
                <a:latin typeface="HY각헤드라인M" pitchFamily="18" charset="-127"/>
                <a:ea typeface="HY각헤드라인M" pitchFamily="18" charset="-127"/>
              </a:rPr>
              <a:t>집합연산자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7.2.1 </a:t>
            </a:r>
            <a:r>
              <a:rPr lang="ko-KR" altLang="en-US"/>
              <a:t>집합연산자</a:t>
            </a:r>
          </a:p>
        </p:txBody>
      </p:sp>
      <p:sp>
        <p:nvSpPr>
          <p:cNvPr id="1512451" name="Rectangle 3"/>
          <p:cNvSpPr>
            <a:spLocks noChangeArrowheads="1"/>
          </p:cNvSpPr>
          <p:nvPr/>
        </p:nvSpPr>
        <p:spPr bwMode="auto">
          <a:xfrm>
            <a:off x="446088" y="993775"/>
            <a:ext cx="8977312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ko-KR" altLang="en-US" sz="1800"/>
              <a:t>집합연산자</a:t>
            </a:r>
          </a:p>
          <a:p>
            <a:pPr lvl="1">
              <a:lnSpc>
                <a:spcPct val="110000"/>
              </a:lnSpc>
              <a:buSzTx/>
              <a:buFontTx/>
              <a:buChar char="-"/>
            </a:pPr>
            <a:r>
              <a:rPr lang="ko-KR" altLang="en-US"/>
              <a:t>하나의 </a:t>
            </a:r>
            <a:r>
              <a:rPr lang="en-US" altLang="ko-KR"/>
              <a:t>Select</a:t>
            </a:r>
            <a:r>
              <a:rPr lang="ko-KR" altLang="en-US"/>
              <a:t>문의 결과가 다른 </a:t>
            </a:r>
            <a:r>
              <a:rPr lang="en-US" altLang="ko-KR"/>
              <a:t>Select</a:t>
            </a:r>
            <a:r>
              <a:rPr lang="ko-KR" altLang="en-US"/>
              <a:t>문의 결과와 합집합</a:t>
            </a:r>
            <a:r>
              <a:rPr lang="en-US" altLang="ko-KR"/>
              <a:t>, </a:t>
            </a:r>
            <a:r>
              <a:rPr lang="ko-KR" altLang="en-US"/>
              <a:t>교집합</a:t>
            </a:r>
            <a:r>
              <a:rPr lang="en-US" altLang="ko-KR"/>
              <a:t>, </a:t>
            </a:r>
            <a:r>
              <a:rPr lang="ko-KR" altLang="en-US"/>
              <a:t>차집합 등의 새로운 결과를 만들어 낼 때 사용하는 연산자</a:t>
            </a:r>
          </a:p>
          <a:p>
            <a:pPr lvl="1">
              <a:lnSpc>
                <a:spcPct val="110000"/>
              </a:lnSpc>
              <a:buSzTx/>
              <a:buFontTx/>
              <a:buChar char="-"/>
            </a:pPr>
            <a:r>
              <a:rPr lang="ko-KR" altLang="en-US"/>
              <a:t>연결된 </a:t>
            </a:r>
            <a:r>
              <a:rPr lang="en-US" altLang="ko-KR"/>
              <a:t>Select</a:t>
            </a:r>
            <a:r>
              <a:rPr lang="ko-KR" altLang="en-US"/>
              <a:t>문 결과의 </a:t>
            </a:r>
            <a:r>
              <a:rPr lang="ko-KR" altLang="en-US">
                <a:solidFill>
                  <a:schemeClr val="accent2"/>
                </a:solidFill>
              </a:rPr>
              <a:t>컬럼 구조</a:t>
            </a:r>
            <a:r>
              <a:rPr lang="en-US" altLang="ko-KR">
                <a:solidFill>
                  <a:schemeClr val="accent2"/>
                </a:solidFill>
              </a:rPr>
              <a:t>(</a:t>
            </a:r>
            <a:r>
              <a:rPr lang="ko-KR" altLang="en-US">
                <a:solidFill>
                  <a:schemeClr val="accent2"/>
                </a:solidFill>
              </a:rPr>
              <a:t>데이터형</a:t>
            </a:r>
            <a:r>
              <a:rPr lang="en-US" altLang="ko-KR">
                <a:solidFill>
                  <a:schemeClr val="accent2"/>
                </a:solidFill>
              </a:rPr>
              <a:t>, </a:t>
            </a:r>
            <a:r>
              <a:rPr lang="ko-KR" altLang="en-US">
                <a:solidFill>
                  <a:schemeClr val="accent2"/>
                </a:solidFill>
              </a:rPr>
              <a:t>순서</a:t>
            </a:r>
            <a:r>
              <a:rPr lang="en-US" altLang="ko-KR">
                <a:solidFill>
                  <a:schemeClr val="accent2"/>
                </a:solidFill>
              </a:rPr>
              <a:t>, </a:t>
            </a:r>
            <a:r>
              <a:rPr lang="ko-KR" altLang="en-US">
                <a:solidFill>
                  <a:schemeClr val="accent2"/>
                </a:solidFill>
              </a:rPr>
              <a:t>개수</a:t>
            </a:r>
            <a:r>
              <a:rPr lang="en-US" altLang="ko-KR">
                <a:solidFill>
                  <a:schemeClr val="accent2"/>
                </a:solidFill>
              </a:rPr>
              <a:t>)</a:t>
            </a:r>
            <a:r>
              <a:rPr lang="ko-KR" altLang="en-US"/>
              <a:t>는 같아야 함</a:t>
            </a:r>
            <a:r>
              <a:rPr lang="en-US" altLang="ko-KR"/>
              <a:t>. </a:t>
            </a:r>
          </a:p>
        </p:txBody>
      </p:sp>
      <p:pic>
        <p:nvPicPr>
          <p:cNvPr id="15124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3265488"/>
            <a:ext cx="33909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2454" name="Text Box 6"/>
          <p:cNvSpPr txBox="1">
            <a:spLocks noChangeArrowheads="1"/>
          </p:cNvSpPr>
          <p:nvPr/>
        </p:nvSpPr>
        <p:spPr bwMode="auto">
          <a:xfrm>
            <a:off x="1652588" y="4259263"/>
            <a:ext cx="3365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c1</a:t>
            </a:r>
          </a:p>
        </p:txBody>
      </p:sp>
      <p:sp>
        <p:nvSpPr>
          <p:cNvPr id="1512455" name="Text Box 7"/>
          <p:cNvSpPr txBox="1">
            <a:spLocks noChangeArrowheads="1"/>
          </p:cNvSpPr>
          <p:nvPr/>
        </p:nvSpPr>
        <p:spPr bwMode="auto">
          <a:xfrm>
            <a:off x="2368550" y="4284663"/>
            <a:ext cx="3365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c2</a:t>
            </a:r>
          </a:p>
        </p:txBody>
      </p:sp>
      <p:sp>
        <p:nvSpPr>
          <p:cNvPr id="1512456" name="Text Box 8"/>
          <p:cNvSpPr txBox="1">
            <a:spLocks noChangeArrowheads="1"/>
          </p:cNvSpPr>
          <p:nvPr/>
        </p:nvSpPr>
        <p:spPr bwMode="auto">
          <a:xfrm>
            <a:off x="3127375" y="4298950"/>
            <a:ext cx="33655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c3</a:t>
            </a:r>
          </a:p>
        </p:txBody>
      </p:sp>
      <p:sp>
        <p:nvSpPr>
          <p:cNvPr id="1512457" name="Oval 9"/>
          <p:cNvSpPr>
            <a:spLocks noChangeArrowheads="1"/>
          </p:cNvSpPr>
          <p:nvPr/>
        </p:nvSpPr>
        <p:spPr bwMode="auto">
          <a:xfrm>
            <a:off x="923925" y="3687763"/>
            <a:ext cx="1981200" cy="1597025"/>
          </a:xfrm>
          <a:prstGeom prst="ellipse">
            <a:avLst/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12458" name="Oval 10"/>
          <p:cNvSpPr>
            <a:spLocks noChangeArrowheads="1"/>
          </p:cNvSpPr>
          <p:nvPr/>
        </p:nvSpPr>
        <p:spPr bwMode="auto">
          <a:xfrm>
            <a:off x="2355850" y="3689350"/>
            <a:ext cx="1857375" cy="15970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12459" name="Text Box 11"/>
          <p:cNvSpPr txBox="1">
            <a:spLocks noChangeArrowheads="1"/>
          </p:cNvSpPr>
          <p:nvPr/>
        </p:nvSpPr>
        <p:spPr bwMode="auto">
          <a:xfrm>
            <a:off x="2481263" y="4313238"/>
            <a:ext cx="3365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c2</a:t>
            </a:r>
          </a:p>
        </p:txBody>
      </p:sp>
      <p:sp>
        <p:nvSpPr>
          <p:cNvPr id="1512460" name="Text Box 12"/>
          <p:cNvSpPr txBox="1">
            <a:spLocks noChangeArrowheads="1"/>
          </p:cNvSpPr>
          <p:nvPr/>
        </p:nvSpPr>
        <p:spPr bwMode="auto">
          <a:xfrm>
            <a:off x="1697038" y="4313238"/>
            <a:ext cx="33655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c1</a:t>
            </a:r>
          </a:p>
        </p:txBody>
      </p:sp>
      <p:sp>
        <p:nvSpPr>
          <p:cNvPr id="1512461" name="Text Box 13"/>
          <p:cNvSpPr txBox="1">
            <a:spLocks noChangeArrowheads="1"/>
          </p:cNvSpPr>
          <p:nvPr/>
        </p:nvSpPr>
        <p:spPr bwMode="auto">
          <a:xfrm>
            <a:off x="4540250" y="2887663"/>
            <a:ext cx="46418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r>
              <a:rPr lang="en-US" altLang="ko-KR"/>
              <a:t> A                           : C1 + </a:t>
            </a:r>
            <a:r>
              <a:rPr lang="en-US" altLang="ko-KR">
                <a:solidFill>
                  <a:srgbClr val="FF0000"/>
                </a:solidFill>
              </a:rPr>
              <a:t>C2</a:t>
            </a:r>
          </a:p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r>
              <a:rPr lang="en-US" altLang="ko-KR"/>
              <a:t> B                           : C3 + </a:t>
            </a:r>
            <a:r>
              <a:rPr lang="en-US" altLang="ko-KR">
                <a:solidFill>
                  <a:srgbClr val="FF0000"/>
                </a:solidFill>
              </a:rPr>
              <a:t>C2</a:t>
            </a:r>
          </a:p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endParaRPr lang="en-US" altLang="ko-KR"/>
          </a:p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r>
              <a:rPr lang="en-US" altLang="ko-KR"/>
              <a:t> A UNION ALL B       :  C1+</a:t>
            </a:r>
            <a:r>
              <a:rPr lang="en-US" altLang="ko-KR">
                <a:solidFill>
                  <a:srgbClr val="FF0000"/>
                </a:solidFill>
              </a:rPr>
              <a:t>C2+C2</a:t>
            </a:r>
            <a:r>
              <a:rPr lang="en-US" altLang="ko-KR"/>
              <a:t>+C3</a:t>
            </a:r>
          </a:p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endParaRPr lang="en-US" altLang="ko-KR"/>
          </a:p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A UNION B	    :  C1+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C2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+C3</a:t>
            </a:r>
          </a:p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A INTERSECTION B : 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C2</a:t>
            </a:r>
          </a:p>
          <a:p>
            <a:pPr>
              <a:lnSpc>
                <a:spcPct val="150000"/>
              </a:lnSpc>
              <a:spcAft>
                <a:spcPct val="0"/>
              </a:spcAft>
              <a:buSzTx/>
              <a:buFontTx/>
              <a:buChar char="-"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A MINUS B             :  C1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7.2.1 </a:t>
            </a:r>
            <a:r>
              <a:rPr lang="ko-KR" altLang="en-US"/>
              <a:t>집합연산자</a:t>
            </a:r>
          </a:p>
        </p:txBody>
      </p:sp>
      <p:graphicFrame>
        <p:nvGraphicFramePr>
          <p:cNvPr id="1514565" name="Group 69"/>
          <p:cNvGraphicFramePr>
            <a:graphicFrameLocks noGrp="1"/>
          </p:cNvGraphicFramePr>
          <p:nvPr>
            <p:ph sz="half" idx="1"/>
          </p:nvPr>
        </p:nvGraphicFramePr>
        <p:xfrm>
          <a:off x="700088" y="2152650"/>
          <a:ext cx="8234362" cy="1679575"/>
        </p:xfrm>
        <a:graphic>
          <a:graphicData uri="http://schemas.openxmlformats.org/drawingml/2006/table">
            <a:tbl>
              <a:tblPr/>
              <a:tblGrid>
                <a:gridCol w="2047875">
                  <a:extLst>
                    <a:ext uri="{9D8B030D-6E8A-4147-A177-3AD203B41FA5}">
                      <a16:colId xmlns:a16="http://schemas.microsoft.com/office/drawing/2014/main" val="2657555949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4219724237"/>
                    </a:ext>
                  </a:extLst>
                </a:gridCol>
                <a:gridCol w="2062163">
                  <a:extLst>
                    <a:ext uri="{9D8B030D-6E8A-4147-A177-3AD203B41FA5}">
                      <a16:colId xmlns:a16="http://schemas.microsoft.com/office/drawing/2014/main" val="3311866510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449447731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EMPNO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ENAME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JOB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MGR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7363002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7499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ALLEN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950627"/>
                  </a:ext>
                </a:extLst>
              </a:tr>
              <a:tr h="33178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7521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WARD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994188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7844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TURNER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22402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7900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JAMES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43446"/>
                  </a:ext>
                </a:extLst>
              </a:tr>
            </a:tbl>
          </a:graphicData>
        </a:graphic>
      </p:graphicFrame>
      <p:sp>
        <p:nvSpPr>
          <p:cNvPr id="1514531" name="Rectangle 35"/>
          <p:cNvSpPr>
            <a:spLocks noChangeArrowheads="1"/>
          </p:cNvSpPr>
          <p:nvPr/>
        </p:nvSpPr>
        <p:spPr bwMode="auto">
          <a:xfrm>
            <a:off x="465138" y="971550"/>
            <a:ext cx="89630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ko-KR" sz="1800"/>
          </a:p>
        </p:txBody>
      </p:sp>
      <p:sp>
        <p:nvSpPr>
          <p:cNvPr id="1514532" name="Rectangle 36"/>
          <p:cNvSpPr>
            <a:spLocks noChangeArrowheads="1"/>
          </p:cNvSpPr>
          <p:nvPr/>
        </p:nvSpPr>
        <p:spPr bwMode="auto">
          <a:xfrm>
            <a:off x="317500" y="1022350"/>
            <a:ext cx="897731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ko-KR" altLang="en-US" sz="1800"/>
              <a:t>집합연산자가 수행되기 전의 결과</a:t>
            </a:r>
          </a:p>
          <a:p>
            <a:pPr lvl="1">
              <a:buSzTx/>
              <a:buFontTx/>
              <a:buNone/>
            </a:pPr>
            <a:r>
              <a:rPr lang="en-US" altLang="ko-KR"/>
              <a:t>A : SELECT EMPNO, ENAME, JOB, MGR </a:t>
            </a:r>
          </a:p>
          <a:p>
            <a:pPr lvl="1">
              <a:buSzTx/>
              <a:buFontTx/>
              <a:buNone/>
            </a:pPr>
            <a:r>
              <a:rPr lang="en-US" altLang="ko-KR"/>
              <a:t>        FROM EMP WHERE MGR = ‘7698’</a:t>
            </a:r>
          </a:p>
          <a:p>
            <a:pPr>
              <a:buFontTx/>
              <a:buNone/>
            </a:pPr>
            <a:endParaRPr lang="en-US" altLang="ko-KR"/>
          </a:p>
          <a:p>
            <a:pPr>
              <a:buFontTx/>
              <a:buNone/>
            </a:pPr>
            <a:r>
              <a:rPr lang="en-US" altLang="ko-KR" sz="1800"/>
              <a:t>    </a:t>
            </a:r>
          </a:p>
        </p:txBody>
      </p:sp>
      <p:sp>
        <p:nvSpPr>
          <p:cNvPr id="1514533" name="Rectangle 37"/>
          <p:cNvSpPr>
            <a:spLocks noChangeArrowheads="1"/>
          </p:cNvSpPr>
          <p:nvPr/>
        </p:nvSpPr>
        <p:spPr bwMode="auto">
          <a:xfrm>
            <a:off x="306388" y="4043363"/>
            <a:ext cx="8977312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1">
              <a:buSzTx/>
              <a:buFontTx/>
              <a:buNone/>
            </a:pPr>
            <a:r>
              <a:rPr lang="en-US" altLang="ko-KR"/>
              <a:t>B : SELECT EMPNO, ENAME, JOB, MGR </a:t>
            </a:r>
          </a:p>
          <a:p>
            <a:pPr lvl="1">
              <a:buSzTx/>
              <a:buFontTx/>
              <a:buNone/>
            </a:pPr>
            <a:r>
              <a:rPr lang="en-US" altLang="ko-KR"/>
              <a:t>        FROM EMP WHERE JOB IN (‘CLERK’, ‘ANALYST’)   </a:t>
            </a:r>
          </a:p>
        </p:txBody>
      </p:sp>
      <p:graphicFrame>
        <p:nvGraphicFramePr>
          <p:cNvPr id="1514566" name="Group 70"/>
          <p:cNvGraphicFramePr>
            <a:graphicFrameLocks noGrp="1"/>
          </p:cNvGraphicFramePr>
          <p:nvPr>
            <p:ph sz="half" idx="2"/>
          </p:nvPr>
        </p:nvGraphicFramePr>
        <p:xfrm>
          <a:off x="650875" y="4786313"/>
          <a:ext cx="8329613" cy="1485900"/>
        </p:xfrm>
        <a:graphic>
          <a:graphicData uri="http://schemas.openxmlformats.org/drawingml/2006/table">
            <a:tbl>
              <a:tblPr/>
              <a:tblGrid>
                <a:gridCol w="2081213">
                  <a:extLst>
                    <a:ext uri="{9D8B030D-6E8A-4147-A177-3AD203B41FA5}">
                      <a16:colId xmlns:a16="http://schemas.microsoft.com/office/drawing/2014/main" val="3719050818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608603635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6622521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04312881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EMPNO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ENAME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JOB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MGR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96442815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7788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SCOTT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ANALYST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7566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8505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7844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TURNER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468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7900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JAMES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7471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7.2.2 UNION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71550"/>
            <a:ext cx="8591550" cy="2157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UNION </a:t>
            </a:r>
            <a:r>
              <a:rPr lang="ko-KR" altLang="en-US"/>
              <a:t>연산의 수행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2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/>
              <a:t>     </a:t>
            </a:r>
            <a:r>
              <a:rPr lang="en-US" altLang="ko-KR" sz="1600"/>
              <a:t>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MGR = ‘7698’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</a:t>
            </a:r>
            <a:r>
              <a:rPr lang="en-US" altLang="ko-KR" sz="1600">
                <a:solidFill>
                  <a:srgbClr val="FF0000"/>
                </a:solidFill>
              </a:rPr>
              <a:t>UNION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JOB IN (‘CLERK’, ‘ANALYST’)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</p:txBody>
      </p:sp>
      <p:graphicFrame>
        <p:nvGraphicFramePr>
          <p:cNvPr id="1516588" name="Group 44"/>
          <p:cNvGraphicFramePr>
            <a:graphicFrameLocks noGrp="1"/>
          </p:cNvGraphicFramePr>
          <p:nvPr>
            <p:ph sz="half" idx="4294967295"/>
          </p:nvPr>
        </p:nvGraphicFramePr>
        <p:xfrm>
          <a:off x="647700" y="3900488"/>
          <a:ext cx="8340725" cy="2009775"/>
        </p:xfrm>
        <a:graphic>
          <a:graphicData uri="http://schemas.openxmlformats.org/drawingml/2006/table">
            <a:tbl>
              <a:tblPr/>
              <a:tblGrid>
                <a:gridCol w="2084388">
                  <a:extLst>
                    <a:ext uri="{9D8B030D-6E8A-4147-A177-3AD203B41FA5}">
                      <a16:colId xmlns:a16="http://schemas.microsoft.com/office/drawing/2014/main" val="1957066607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433384591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38020898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417578348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EMPNO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ENAME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JOB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MGR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41276892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7499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ALLEN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46499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7521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WARD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833979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7788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SCOTT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ANALYST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7566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79019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7844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TURNER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86754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7900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JAMES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58540"/>
                  </a:ext>
                </a:extLst>
              </a:tr>
            </a:tbl>
          </a:graphicData>
        </a:graphic>
      </p:graphicFrame>
      <p:sp>
        <p:nvSpPr>
          <p:cNvPr id="1516585" name="AutoShape 41"/>
          <p:cNvSpPr>
            <a:spLocks noChangeArrowheads="1"/>
          </p:cNvSpPr>
          <p:nvPr/>
        </p:nvSpPr>
        <p:spPr bwMode="auto">
          <a:xfrm>
            <a:off x="6513513" y="1838325"/>
            <a:ext cx="2789237" cy="1471613"/>
          </a:xfrm>
          <a:prstGeom prst="wedgeRectCallout">
            <a:avLst>
              <a:gd name="adj1" fmla="val -44884"/>
              <a:gd name="adj2" fmla="val 8344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/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 sz="2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UNION : A ∪ B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SORT UNIQUE (A + B)</a:t>
            </a:r>
          </a:p>
        </p:txBody>
      </p:sp>
      <p:sp>
        <p:nvSpPr>
          <p:cNvPr id="1516586" name="Rectangle 42"/>
          <p:cNvSpPr>
            <a:spLocks noChangeArrowheads="1"/>
          </p:cNvSpPr>
          <p:nvPr/>
        </p:nvSpPr>
        <p:spPr bwMode="auto">
          <a:xfrm>
            <a:off x="466725" y="3384550"/>
            <a:ext cx="369570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800"/>
              <a:t>UNION </a:t>
            </a:r>
            <a:r>
              <a:rPr lang="ko-KR" altLang="en-US" sz="1800"/>
              <a:t>연산수행 결과</a:t>
            </a:r>
          </a:p>
          <a:p>
            <a:pPr>
              <a:buFontTx/>
              <a:buNone/>
            </a:pPr>
            <a:endParaRPr lang="ko-KR" altLang="en-US" sz="1800"/>
          </a:p>
          <a:p>
            <a:pPr>
              <a:buFontTx/>
              <a:buNone/>
            </a:pP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7.2.3 UNION ALL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71550"/>
            <a:ext cx="8591550" cy="2157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UNION ALL </a:t>
            </a:r>
            <a:r>
              <a:rPr lang="ko-KR" altLang="en-US"/>
              <a:t>연산의 수행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2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/>
              <a:t>     </a:t>
            </a:r>
            <a:r>
              <a:rPr lang="en-US" altLang="ko-KR" sz="1600"/>
              <a:t>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MGR = ‘7698’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</a:t>
            </a:r>
            <a:r>
              <a:rPr lang="en-US" altLang="ko-KR" sz="1600">
                <a:solidFill>
                  <a:srgbClr val="FF0000"/>
                </a:solidFill>
              </a:rPr>
              <a:t>UNION 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JOB IN (‘CLERK’, ‘ANALYST’)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</p:txBody>
      </p:sp>
      <p:graphicFrame>
        <p:nvGraphicFramePr>
          <p:cNvPr id="1518648" name="Group 56"/>
          <p:cNvGraphicFramePr>
            <a:graphicFrameLocks noGrp="1"/>
          </p:cNvGraphicFramePr>
          <p:nvPr>
            <p:ph sz="half" idx="4294967295"/>
          </p:nvPr>
        </p:nvGraphicFramePr>
        <p:xfrm>
          <a:off x="647700" y="3676650"/>
          <a:ext cx="8340725" cy="2679700"/>
        </p:xfrm>
        <a:graphic>
          <a:graphicData uri="http://schemas.openxmlformats.org/drawingml/2006/table">
            <a:tbl>
              <a:tblPr/>
              <a:tblGrid>
                <a:gridCol w="2084388">
                  <a:extLst>
                    <a:ext uri="{9D8B030D-6E8A-4147-A177-3AD203B41FA5}">
                      <a16:colId xmlns:a16="http://schemas.microsoft.com/office/drawing/2014/main" val="2232017719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987921365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679830088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733240404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EMPNO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ENAME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JOB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MGR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14096942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7499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ALLEN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021829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7521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WARD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071014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7844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TURNER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04210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7900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JAMES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307675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7788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SCOTT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ANALYST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7566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307974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7844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TURNER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26725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7900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JAMES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19092"/>
                  </a:ext>
                </a:extLst>
              </a:tr>
            </a:tbl>
          </a:graphicData>
        </a:graphic>
      </p:graphicFrame>
      <p:sp>
        <p:nvSpPr>
          <p:cNvPr id="1518643" name="AutoShape 51"/>
          <p:cNvSpPr>
            <a:spLocks noChangeArrowheads="1"/>
          </p:cNvSpPr>
          <p:nvPr/>
        </p:nvSpPr>
        <p:spPr bwMode="auto">
          <a:xfrm>
            <a:off x="6513513" y="1593850"/>
            <a:ext cx="2789237" cy="1471613"/>
          </a:xfrm>
          <a:prstGeom prst="wedgeRectCallout">
            <a:avLst>
              <a:gd name="adj1" fmla="val -44884"/>
              <a:gd name="adj2" fmla="val 8344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/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 sz="20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UNION ALL: A + B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UNION-ALL (A , B)</a:t>
            </a:r>
          </a:p>
        </p:txBody>
      </p:sp>
      <p:sp>
        <p:nvSpPr>
          <p:cNvPr id="1518644" name="Rectangle 52"/>
          <p:cNvSpPr>
            <a:spLocks noChangeArrowheads="1"/>
          </p:cNvSpPr>
          <p:nvPr/>
        </p:nvSpPr>
        <p:spPr bwMode="auto">
          <a:xfrm>
            <a:off x="466725" y="3173413"/>
            <a:ext cx="493395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800"/>
              <a:t>UNION ALL </a:t>
            </a:r>
            <a:r>
              <a:rPr lang="ko-KR" altLang="en-US" sz="1800"/>
              <a:t>연산수행 결과</a:t>
            </a:r>
          </a:p>
          <a:p>
            <a:pPr>
              <a:buFontTx/>
              <a:buNone/>
            </a:pPr>
            <a:endParaRPr lang="ko-KR" altLang="en-US" sz="2000"/>
          </a:p>
          <a:p>
            <a:pPr>
              <a:buFontTx/>
              <a:buNone/>
            </a:pP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7.2.4 INTERSECT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71550"/>
            <a:ext cx="8591550" cy="2157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INTERSECT </a:t>
            </a:r>
            <a:r>
              <a:rPr lang="ko-KR" altLang="en-US"/>
              <a:t>연산의 수행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2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/>
              <a:t>     </a:t>
            </a:r>
            <a:r>
              <a:rPr lang="en-US" altLang="ko-KR" sz="1600"/>
              <a:t>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MGR = ‘7698’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</a:t>
            </a:r>
            <a:r>
              <a:rPr lang="en-US" altLang="ko-KR" sz="1600">
                <a:solidFill>
                  <a:srgbClr val="FF0000"/>
                </a:solidFill>
              </a:rPr>
              <a:t>INTERSECT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JOB IN (‘CLERK’, ‘ANALYST’)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</p:txBody>
      </p:sp>
      <p:sp>
        <p:nvSpPr>
          <p:cNvPr id="1520666" name="AutoShape 26"/>
          <p:cNvSpPr>
            <a:spLocks noChangeArrowheads="1"/>
          </p:cNvSpPr>
          <p:nvPr/>
        </p:nvSpPr>
        <p:spPr bwMode="auto">
          <a:xfrm>
            <a:off x="6513513" y="1582738"/>
            <a:ext cx="2789237" cy="1914525"/>
          </a:xfrm>
          <a:prstGeom prst="wedgeRectCallout">
            <a:avLst>
              <a:gd name="adj1" fmla="val -37486"/>
              <a:gd name="adj2" fmla="val 7073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/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INTERSECT: A ∩ B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INTERSECTION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SORT UNIQUE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 SORT UNIQUE</a:t>
            </a:r>
          </a:p>
        </p:txBody>
      </p:sp>
      <p:sp>
        <p:nvSpPr>
          <p:cNvPr id="1520667" name="Rectangle 27"/>
          <p:cNvSpPr>
            <a:spLocks noChangeArrowheads="1"/>
          </p:cNvSpPr>
          <p:nvPr/>
        </p:nvSpPr>
        <p:spPr bwMode="auto">
          <a:xfrm>
            <a:off x="466725" y="3340100"/>
            <a:ext cx="41687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800"/>
              <a:t>INTERSECT </a:t>
            </a:r>
            <a:r>
              <a:rPr lang="ko-KR" altLang="en-US" sz="1800"/>
              <a:t>연산수행 결과</a:t>
            </a:r>
          </a:p>
          <a:p>
            <a:pPr>
              <a:buFontTx/>
              <a:buNone/>
            </a:pPr>
            <a:endParaRPr lang="ko-KR" altLang="en-US" sz="1800"/>
          </a:p>
          <a:p>
            <a:pPr>
              <a:buFontTx/>
              <a:buNone/>
            </a:pPr>
            <a:endParaRPr lang="en-US" altLang="ko-KR" sz="1800"/>
          </a:p>
        </p:txBody>
      </p:sp>
      <p:graphicFrame>
        <p:nvGraphicFramePr>
          <p:cNvPr id="1520690" name="Group 50"/>
          <p:cNvGraphicFramePr>
            <a:graphicFrameLocks noGrp="1"/>
          </p:cNvGraphicFramePr>
          <p:nvPr/>
        </p:nvGraphicFramePr>
        <p:xfrm>
          <a:off x="647700" y="3821113"/>
          <a:ext cx="8340725" cy="1004887"/>
        </p:xfrm>
        <a:graphic>
          <a:graphicData uri="http://schemas.openxmlformats.org/drawingml/2006/table">
            <a:tbl>
              <a:tblPr/>
              <a:tblGrid>
                <a:gridCol w="2084388">
                  <a:extLst>
                    <a:ext uri="{9D8B030D-6E8A-4147-A177-3AD203B41FA5}">
                      <a16:colId xmlns:a16="http://schemas.microsoft.com/office/drawing/2014/main" val="938180526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547649885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557535486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710031735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EMPNO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ENAME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JOB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MGR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37965579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7844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TURNER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1993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7900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JAMES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CLERK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3168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7.2.5 MINUS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971550"/>
            <a:ext cx="8591550" cy="2157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/>
              <a:t>MINUS </a:t>
            </a:r>
            <a:r>
              <a:rPr lang="ko-KR" altLang="en-US"/>
              <a:t>연산의 수행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2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/>
              <a:t>     </a:t>
            </a:r>
            <a:r>
              <a:rPr lang="en-US" altLang="ko-KR" sz="1600"/>
              <a:t>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MGR = ‘7698’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</a:t>
            </a:r>
            <a:r>
              <a:rPr lang="en-US" altLang="ko-KR" sz="1600">
                <a:solidFill>
                  <a:srgbClr val="FF0000"/>
                </a:solidFill>
              </a:rPr>
              <a:t>MINUS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SELECT EMPNO, ENAME, JOB, MGR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/>
              <a:t>        FROM EMP WHERE JOB IN (‘CLERK’, ‘ANALYST’)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/>
          </a:p>
        </p:txBody>
      </p:sp>
      <p:sp>
        <p:nvSpPr>
          <p:cNvPr id="1522714" name="AutoShape 26"/>
          <p:cNvSpPr>
            <a:spLocks noChangeArrowheads="1"/>
          </p:cNvSpPr>
          <p:nvPr/>
        </p:nvSpPr>
        <p:spPr bwMode="auto">
          <a:xfrm>
            <a:off x="6513513" y="1582738"/>
            <a:ext cx="2789237" cy="1914525"/>
          </a:xfrm>
          <a:prstGeom prst="wedgeRectCallout">
            <a:avLst>
              <a:gd name="adj1" fmla="val -37486"/>
              <a:gd name="adj2" fmla="val 70731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/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2000">
                <a:latin typeface="굴림" panose="020B0600000101010101" pitchFamily="50" charset="-127"/>
                <a:ea typeface="굴림" panose="020B0600000101010101" pitchFamily="50" charset="-127"/>
              </a:rPr>
              <a:t>MINUS: A - B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MINUS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SORT UNIQUE</a:t>
            </a:r>
          </a:p>
          <a:p>
            <a:pPr algn="ctr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 SORT UNIQUE</a:t>
            </a:r>
          </a:p>
        </p:txBody>
      </p:sp>
      <p:sp>
        <p:nvSpPr>
          <p:cNvPr id="1522715" name="Rectangle 27"/>
          <p:cNvSpPr>
            <a:spLocks noChangeArrowheads="1"/>
          </p:cNvSpPr>
          <p:nvPr/>
        </p:nvSpPr>
        <p:spPr bwMode="auto">
          <a:xfrm>
            <a:off x="466725" y="3340100"/>
            <a:ext cx="4484688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 sz="1800"/>
              <a:t>MINUS </a:t>
            </a:r>
            <a:r>
              <a:rPr lang="ko-KR" altLang="en-US" sz="1800"/>
              <a:t>연산수행 결과</a:t>
            </a:r>
          </a:p>
          <a:p>
            <a:pPr>
              <a:buFontTx/>
              <a:buNone/>
            </a:pPr>
            <a:endParaRPr lang="ko-KR" altLang="en-US" sz="1800"/>
          </a:p>
          <a:p>
            <a:pPr>
              <a:buFontTx/>
              <a:buNone/>
            </a:pPr>
            <a:endParaRPr lang="en-US" altLang="ko-KR" sz="1800"/>
          </a:p>
        </p:txBody>
      </p:sp>
      <p:graphicFrame>
        <p:nvGraphicFramePr>
          <p:cNvPr id="1522738" name="Group 50"/>
          <p:cNvGraphicFramePr>
            <a:graphicFrameLocks noGrp="1"/>
          </p:cNvGraphicFramePr>
          <p:nvPr/>
        </p:nvGraphicFramePr>
        <p:xfrm>
          <a:off x="647700" y="3840163"/>
          <a:ext cx="8340725" cy="1004887"/>
        </p:xfrm>
        <a:graphic>
          <a:graphicData uri="http://schemas.openxmlformats.org/drawingml/2006/table">
            <a:tbl>
              <a:tblPr/>
              <a:tblGrid>
                <a:gridCol w="2084388">
                  <a:extLst>
                    <a:ext uri="{9D8B030D-6E8A-4147-A177-3AD203B41FA5}">
                      <a16:colId xmlns:a16="http://schemas.microsoft.com/office/drawing/2014/main" val="2501125192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4154424098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157349495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793282502"/>
                    </a:ext>
                  </a:extLst>
                </a:gridCol>
              </a:tblGrid>
              <a:tr h="2984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EMPNO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ENAME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JOB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MGR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5">
                      <a:fgClr>
                        <a:schemeClr val="bg2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78905204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7499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ALLEN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32524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7521</a:t>
                      </a:r>
                    </a:p>
                  </a:txBody>
                  <a:tcPr marL="54000" marR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WARD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SALESMAN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44767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912813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320800"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17287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1859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6431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1003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557588"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7698</a:t>
                      </a:r>
                    </a:p>
                  </a:txBody>
                  <a:tcPr marL="54000" marR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0184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7.2.6 </a:t>
            </a:r>
            <a:r>
              <a:rPr lang="ko-KR" altLang="en-US"/>
              <a:t>집합연산자의 제약사항</a:t>
            </a:r>
          </a:p>
        </p:txBody>
      </p:sp>
      <p:sp>
        <p:nvSpPr>
          <p:cNvPr id="152883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집합연산자의 제약사항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>
                <a:solidFill>
                  <a:schemeClr val="accent2"/>
                </a:solidFill>
              </a:rPr>
              <a:t>UNION ALL</a:t>
            </a:r>
            <a:r>
              <a:rPr lang="ko-KR" altLang="en-US">
                <a:solidFill>
                  <a:schemeClr val="accent2"/>
                </a:solidFill>
              </a:rPr>
              <a:t>을 제외한</a:t>
            </a:r>
            <a:r>
              <a:rPr lang="ko-KR" altLang="en-US"/>
              <a:t> 나머지 집합연산자는 자동적으로 </a:t>
            </a:r>
            <a:r>
              <a:rPr lang="ko-KR" altLang="en-US">
                <a:solidFill>
                  <a:schemeClr val="accent2"/>
                </a:solidFill>
              </a:rPr>
              <a:t>첫번째 질의의 </a:t>
            </a:r>
            <a:r>
              <a:rPr lang="en-US" altLang="ko-KR">
                <a:solidFill>
                  <a:schemeClr val="accent2"/>
                </a:solidFill>
              </a:rPr>
              <a:t>SORT</a:t>
            </a:r>
            <a:r>
              <a:rPr lang="ko-KR" altLang="en-US"/>
              <a:t>를 실행하므로 실행속도가 느려질 수 있다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endParaRPr lang="en-US" altLang="ko-KR"/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집합연산자를 사용하는 </a:t>
            </a:r>
            <a:r>
              <a:rPr lang="en-US" altLang="ko-KR"/>
              <a:t>Select List</a:t>
            </a:r>
            <a:r>
              <a:rPr lang="ko-KR" altLang="en-US"/>
              <a:t>에 연산식이 포함되어 있다면</a:t>
            </a:r>
            <a:r>
              <a:rPr lang="en-US" altLang="ko-KR"/>
              <a:t>, </a:t>
            </a:r>
            <a:r>
              <a:rPr lang="ko-KR" altLang="en-US"/>
              <a:t>컬럼 </a:t>
            </a:r>
            <a:r>
              <a:rPr lang="en-US" altLang="ko-KR"/>
              <a:t>Alias</a:t>
            </a:r>
            <a:r>
              <a:rPr lang="ko-KR" altLang="en-US"/>
              <a:t>를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   지정해야만 </a:t>
            </a:r>
            <a:r>
              <a:rPr lang="en-US" altLang="ko-KR"/>
              <a:t>ORDER BY </a:t>
            </a:r>
            <a:r>
              <a:rPr lang="ko-KR" altLang="en-US"/>
              <a:t>절에서 사용할 수 있음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집합연산자를 사용하는 서브쿼리에서 </a:t>
            </a:r>
            <a:r>
              <a:rPr lang="en-US" altLang="ko-KR"/>
              <a:t>ORDER BY </a:t>
            </a:r>
            <a:r>
              <a:rPr lang="ko-KR" altLang="en-US"/>
              <a:t>절을 사용할 수 없음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FOR UPDATE</a:t>
            </a:r>
            <a:r>
              <a:rPr lang="ko-KR" altLang="en-US"/>
              <a:t>절은 사용할 수 없다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BLOB, CLOB, BFILE </a:t>
            </a:r>
            <a:r>
              <a:rPr lang="ko-KR" altLang="en-US"/>
              <a:t>같은 자료형에 대하여는 사용할 수 없다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453155" name="Rectangle 99"/>
          <p:cNvSpPr>
            <a:spLocks noChangeArrowheads="1"/>
          </p:cNvSpPr>
          <p:nvPr/>
        </p:nvSpPr>
        <p:spPr bwMode="auto">
          <a:xfrm>
            <a:off x="1589088" y="2170113"/>
            <a:ext cx="7840662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 marL="180975" indent="-180975"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7675"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latinLnBrk="1"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7.3.1 Subquery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란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?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7.3.2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단일행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(Single Row)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서브쿼리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7.3.3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다중행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(Multi Row)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서브쿼리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7.3.4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다중컬럼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(Multi Column)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서브쿼리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7.3.5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상호연관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(Correlated)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서브쿼리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7.3.6 Scalar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서브쿼리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7.3.7 Inline-View</a:t>
            </a:r>
          </a:p>
          <a:p>
            <a:pPr eaLnBrk="0" latinLnBrk="0" hangingPunct="0">
              <a:lnSpc>
                <a:spcPct val="140000"/>
              </a:lnSpc>
              <a:buSzTx/>
            </a:pP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7.3.8 </a:t>
            </a:r>
            <a:r>
              <a:rPr lang="ko-KR" altLang="en-US" sz="2000" b="0">
                <a:latin typeface="-윤고딕130" pitchFamily="18" charset="-127"/>
                <a:ea typeface="-윤고딕130" pitchFamily="18" charset="-127"/>
              </a:rPr>
              <a:t>기타절에서의 </a:t>
            </a:r>
            <a:r>
              <a:rPr lang="en-US" altLang="ko-KR" sz="2000" b="0">
                <a:latin typeface="-윤고딕130" pitchFamily="18" charset="-127"/>
                <a:ea typeface="-윤고딕130" pitchFamily="18" charset="-127"/>
              </a:rPr>
              <a:t>Subquery</a:t>
            </a:r>
          </a:p>
        </p:txBody>
      </p:sp>
      <p:sp>
        <p:nvSpPr>
          <p:cNvPr id="1453156" name="Rectangle 100"/>
          <p:cNvSpPr>
            <a:spLocks noChangeArrowheads="1"/>
          </p:cNvSpPr>
          <p:nvPr/>
        </p:nvSpPr>
        <p:spPr bwMode="gray">
          <a:xfrm>
            <a:off x="860425" y="1023938"/>
            <a:ext cx="892651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1pPr>
            <a:lvl2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ctr" latinLnBrk="1"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l">
              <a:lnSpc>
                <a:spcPct val="140000"/>
              </a:lnSpc>
              <a:buSzTx/>
            </a:pPr>
            <a:r>
              <a:rPr kumimoji="0" lang="en-US" altLang="ko-KR" sz="3000" b="0">
                <a:solidFill>
                  <a:schemeClr val="tx2"/>
                </a:solidFill>
                <a:latin typeface="HY각헤드라인M" pitchFamily="18" charset="-127"/>
                <a:ea typeface="HY각헤드라인M" pitchFamily="18" charset="-127"/>
              </a:rPr>
              <a:t>7.3 SUBQUERY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7.3.1 Subquery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</p:txBody>
      </p:sp>
      <p:sp>
        <p:nvSpPr>
          <p:cNvPr id="1601539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Subquery</a:t>
            </a:r>
            <a:r>
              <a:rPr lang="ko-KR" altLang="en-US" sz="1800"/>
              <a:t>란</a:t>
            </a:r>
            <a:r>
              <a:rPr lang="en-US" altLang="ko-KR" sz="1800"/>
              <a:t>?</a:t>
            </a:r>
            <a:r>
              <a:rPr lang="en-US" altLang="ko-KR" sz="2000"/>
              <a:t>  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하나의 </a:t>
            </a:r>
            <a:r>
              <a:rPr lang="en-US" altLang="ko-KR"/>
              <a:t>SELECT</a:t>
            </a:r>
            <a:r>
              <a:rPr lang="ko-KR" altLang="en-US"/>
              <a:t>문 안에 포함되어 있는 또 다른 </a:t>
            </a:r>
            <a:r>
              <a:rPr lang="en-US" altLang="ko-KR"/>
              <a:t>SELECT </a:t>
            </a:r>
            <a:r>
              <a:rPr lang="ko-KR" altLang="en-US"/>
              <a:t>문을 말하는 것으로 알려지지 않은 기준에 의한 데이터 검색을 위해 사용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 SELECT column_list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      FROM table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    WHERE column operator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               </a:t>
            </a:r>
            <a:r>
              <a:rPr lang="en-US" altLang="ko-KR">
                <a:solidFill>
                  <a:srgbClr val="FF0000"/>
                </a:solidFill>
              </a:rPr>
              <a:t>(SELECT column_list FROM table)</a:t>
            </a:r>
            <a:r>
              <a:rPr lang="en-US" altLang="ko-KR"/>
              <a:t> ;</a:t>
            </a:r>
          </a:p>
        </p:txBody>
      </p:sp>
      <p:grpSp>
        <p:nvGrpSpPr>
          <p:cNvPr id="1601540" name="Group 4"/>
          <p:cNvGrpSpPr>
            <a:grpSpLocks/>
          </p:cNvGrpSpPr>
          <p:nvPr/>
        </p:nvGrpSpPr>
        <p:grpSpPr bwMode="auto">
          <a:xfrm>
            <a:off x="2251075" y="3973513"/>
            <a:ext cx="4198938" cy="1954212"/>
            <a:chOff x="1324" y="2412"/>
            <a:chExt cx="2326" cy="1166"/>
          </a:xfrm>
        </p:grpSpPr>
        <p:sp>
          <p:nvSpPr>
            <p:cNvPr id="1601541" name="Rectangle 5"/>
            <p:cNvSpPr>
              <a:spLocks noChangeArrowheads="1"/>
            </p:cNvSpPr>
            <p:nvPr/>
          </p:nvSpPr>
          <p:spPr bwMode="auto">
            <a:xfrm>
              <a:off x="1324" y="2412"/>
              <a:ext cx="2326" cy="1166"/>
            </a:xfrm>
            <a:prstGeom prst="rect">
              <a:avLst/>
            </a:prstGeom>
            <a:noFill/>
            <a:ln w="31750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>
                  <a:latin typeface="굴림" panose="020B0600000101010101" pitchFamily="50" charset="-127"/>
                  <a:ea typeface="굴림" panose="020B0600000101010101" pitchFamily="50" charset="-127"/>
                </a:rPr>
                <a:t>Main query 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01542" name="Rectangle 6"/>
            <p:cNvSpPr>
              <a:spLocks noChangeArrowheads="1"/>
            </p:cNvSpPr>
            <p:nvPr/>
          </p:nvSpPr>
          <p:spPr bwMode="auto">
            <a:xfrm>
              <a:off x="1743" y="2800"/>
              <a:ext cx="1859" cy="73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>
                  <a:latin typeface="굴림" panose="020B0600000101010101" pitchFamily="50" charset="-127"/>
                  <a:ea typeface="굴림" panose="020B0600000101010101" pitchFamily="50" charset="-127"/>
                </a:rPr>
                <a:t>Sub query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01543" name="AutoShape 7"/>
            <p:cNvSpPr>
              <a:spLocks noChangeArrowheads="1"/>
            </p:cNvSpPr>
            <p:nvPr/>
          </p:nvSpPr>
          <p:spPr bwMode="auto">
            <a:xfrm rot="10800000">
              <a:off x="1530" y="2467"/>
              <a:ext cx="425" cy="583"/>
            </a:xfrm>
            <a:prstGeom prst="curvedLeftArrow">
              <a:avLst>
                <a:gd name="adj1" fmla="val 21586"/>
                <a:gd name="adj2" fmla="val 60783"/>
                <a:gd name="adj3" fmla="val 33412"/>
              </a:avLst>
            </a:prstGeom>
            <a:solidFill>
              <a:schemeClr val="bg2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endParaRPr lang="ko-KR" altLang="en-US"/>
            </a:p>
          </p:txBody>
        </p:sp>
      </p:grpSp>
      <p:sp>
        <p:nvSpPr>
          <p:cNvPr id="1601544" name="AutoShape 8"/>
          <p:cNvSpPr>
            <a:spLocks/>
          </p:cNvSpPr>
          <p:nvPr/>
        </p:nvSpPr>
        <p:spPr bwMode="auto">
          <a:xfrm>
            <a:off x="5967413" y="2182813"/>
            <a:ext cx="520700" cy="811212"/>
          </a:xfrm>
          <a:prstGeom prst="rightBrace">
            <a:avLst>
              <a:gd name="adj1" fmla="val 129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601545" name="AutoShape 9"/>
          <p:cNvSpPr>
            <a:spLocks/>
          </p:cNvSpPr>
          <p:nvPr/>
        </p:nvSpPr>
        <p:spPr bwMode="auto">
          <a:xfrm>
            <a:off x="5951538" y="3206750"/>
            <a:ext cx="522287" cy="33178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601546" name="Text Box 10"/>
          <p:cNvSpPr txBox="1">
            <a:spLocks noChangeArrowheads="1"/>
          </p:cNvSpPr>
          <p:nvPr/>
        </p:nvSpPr>
        <p:spPr bwMode="auto">
          <a:xfrm>
            <a:off x="6613525" y="2414588"/>
            <a:ext cx="1127125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Main query</a:t>
            </a:r>
          </a:p>
        </p:txBody>
      </p:sp>
      <p:sp>
        <p:nvSpPr>
          <p:cNvPr id="1601547" name="Text Box 11"/>
          <p:cNvSpPr txBox="1">
            <a:spLocks noChangeArrowheads="1"/>
          </p:cNvSpPr>
          <p:nvPr/>
        </p:nvSpPr>
        <p:spPr bwMode="auto">
          <a:xfrm>
            <a:off x="6559550" y="3235325"/>
            <a:ext cx="105092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Sub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7.1.1 JOIN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graphicFrame>
        <p:nvGraphicFramePr>
          <p:cNvPr id="1361348" name="Group 452"/>
          <p:cNvGraphicFramePr>
            <a:graphicFrameLocks noGrp="1"/>
          </p:cNvGraphicFramePr>
          <p:nvPr>
            <p:ph sz="half" idx="1"/>
          </p:nvPr>
        </p:nvGraphicFramePr>
        <p:xfrm>
          <a:off x="5170488" y="2836863"/>
          <a:ext cx="2108200" cy="1124460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43370197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220625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64655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435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736457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17983"/>
                  </a:ext>
                </a:extLst>
              </a:tr>
            </a:tbl>
          </a:graphicData>
        </a:graphic>
      </p:graphicFrame>
      <p:sp>
        <p:nvSpPr>
          <p:cNvPr id="1360900" name="Rectangle 4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JOIN </a:t>
            </a:r>
            <a:r>
              <a:rPr lang="ko-KR" altLang="en-US" sz="1800"/>
              <a:t>이란</a:t>
            </a:r>
            <a:r>
              <a:rPr lang="en-US" altLang="ko-KR" sz="1800"/>
              <a:t>?  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하나 이상의 </a:t>
            </a:r>
            <a:r>
              <a:rPr lang="en-US" altLang="ko-KR"/>
              <a:t>TABLE</a:t>
            </a:r>
            <a:r>
              <a:rPr lang="ko-KR" altLang="en-US"/>
              <a:t>이나 뷰의 데이터를 </a:t>
            </a:r>
            <a:r>
              <a:rPr lang="en-US" altLang="ko-KR"/>
              <a:t>ROW</a:t>
            </a:r>
            <a:r>
              <a:rPr lang="ko-KR" altLang="en-US"/>
              <a:t>로 결합하여 하나의 결과 집합으로 만들어 내는 것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JOIN </a:t>
            </a:r>
            <a:r>
              <a:rPr lang="ko-KR" altLang="en-US"/>
              <a:t>종류 </a:t>
            </a:r>
            <a:r>
              <a:rPr lang="en-US" altLang="ko-KR"/>
              <a:t>: CROSS JOIN, EQUI JOIN,NON-EQUI JOIN, OUTER JOIN, SELF JOIN</a:t>
            </a:r>
          </a:p>
        </p:txBody>
      </p:sp>
      <p:graphicFrame>
        <p:nvGraphicFramePr>
          <p:cNvPr id="1361349" name="Group 453"/>
          <p:cNvGraphicFramePr>
            <a:graphicFrameLocks noGrp="1"/>
          </p:cNvGraphicFramePr>
          <p:nvPr>
            <p:ph sz="half" idx="2"/>
          </p:nvPr>
        </p:nvGraphicFramePr>
        <p:xfrm>
          <a:off x="2189163" y="2825750"/>
          <a:ext cx="2346325" cy="1129478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641542702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1068762850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80141"/>
                  </a:ext>
                </a:extLst>
              </a:tr>
              <a:tr h="300038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1105"/>
                  </a:ext>
                </a:extLst>
              </a:tr>
              <a:tr h="27305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01717"/>
                  </a:ext>
                </a:extLst>
              </a:tr>
              <a:tr h="2413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902305"/>
                  </a:ext>
                </a:extLst>
              </a:tr>
            </a:tbl>
          </a:graphicData>
        </a:graphic>
      </p:graphicFrame>
      <p:sp>
        <p:nvSpPr>
          <p:cNvPr id="1361123" name="AutoShape 227"/>
          <p:cNvSpPr>
            <a:spLocks noChangeArrowheads="1"/>
          </p:cNvSpPr>
          <p:nvPr/>
        </p:nvSpPr>
        <p:spPr bwMode="auto">
          <a:xfrm>
            <a:off x="4427538" y="4033838"/>
            <a:ext cx="1014412" cy="808037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JOIN</a:t>
            </a:r>
          </a:p>
        </p:txBody>
      </p:sp>
      <p:graphicFrame>
        <p:nvGraphicFramePr>
          <p:cNvPr id="1361350" name="Group 454"/>
          <p:cNvGraphicFramePr>
            <a:graphicFrameLocks noGrp="1"/>
          </p:cNvGraphicFramePr>
          <p:nvPr/>
        </p:nvGraphicFramePr>
        <p:xfrm>
          <a:off x="3400425" y="5222875"/>
          <a:ext cx="3022600" cy="1119698"/>
        </p:xfrm>
        <a:graphic>
          <a:graphicData uri="http://schemas.openxmlformats.org/drawingml/2006/table">
            <a:tbl>
              <a:tblPr/>
              <a:tblGrid>
                <a:gridCol w="1173163">
                  <a:extLst>
                    <a:ext uri="{9D8B030D-6E8A-4147-A177-3AD203B41FA5}">
                      <a16:colId xmlns:a16="http://schemas.microsoft.com/office/drawing/2014/main" val="254064068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399266858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1505474062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468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9831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134486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59635"/>
                  </a:ext>
                </a:extLst>
              </a:tr>
            </a:tbl>
          </a:graphicData>
        </a:graphic>
      </p:graphicFrame>
      <p:sp>
        <p:nvSpPr>
          <p:cNvPr id="1361215" name="Line 319"/>
          <p:cNvSpPr>
            <a:spLocks noChangeShapeType="1"/>
          </p:cNvSpPr>
          <p:nvPr/>
        </p:nvSpPr>
        <p:spPr bwMode="auto">
          <a:xfrm flipV="1">
            <a:off x="4435475" y="3252788"/>
            <a:ext cx="1028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61216" name="Line 320"/>
          <p:cNvSpPr>
            <a:spLocks noChangeShapeType="1"/>
          </p:cNvSpPr>
          <p:nvPr/>
        </p:nvSpPr>
        <p:spPr bwMode="auto">
          <a:xfrm>
            <a:off x="4452938" y="3249613"/>
            <a:ext cx="1006475" cy="3032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61217" name="Line 321"/>
          <p:cNvSpPr>
            <a:spLocks noChangeShapeType="1"/>
          </p:cNvSpPr>
          <p:nvPr/>
        </p:nvSpPr>
        <p:spPr bwMode="auto">
          <a:xfrm flipV="1">
            <a:off x="4432300" y="3797300"/>
            <a:ext cx="10287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361289" name="Text Box 393"/>
          <p:cNvSpPr txBox="1">
            <a:spLocks noChangeArrowheads="1"/>
          </p:cNvSpPr>
          <p:nvPr/>
        </p:nvSpPr>
        <p:spPr bwMode="auto">
          <a:xfrm>
            <a:off x="5932488" y="2516188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361290" name="Text Box 394"/>
          <p:cNvSpPr txBox="1">
            <a:spLocks noChangeArrowheads="1"/>
          </p:cNvSpPr>
          <p:nvPr/>
        </p:nvSpPr>
        <p:spPr bwMode="auto">
          <a:xfrm>
            <a:off x="3078163" y="2497138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361291" name="Text Box 395"/>
          <p:cNvSpPr txBox="1">
            <a:spLocks noChangeArrowheads="1"/>
          </p:cNvSpPr>
          <p:nvPr/>
        </p:nvSpPr>
        <p:spPr bwMode="auto">
          <a:xfrm>
            <a:off x="4395788" y="4892675"/>
            <a:ext cx="10906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7.3.1 Subquery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</p:txBody>
      </p:sp>
      <p:sp>
        <p:nvSpPr>
          <p:cNvPr id="1471508" name="Rectangle 20"/>
          <p:cNvSpPr>
            <a:spLocks noChangeArrowheads="1"/>
          </p:cNvSpPr>
          <p:nvPr/>
        </p:nvSpPr>
        <p:spPr bwMode="auto">
          <a:xfrm>
            <a:off x="501650" y="838200"/>
            <a:ext cx="8977313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분류</a:t>
            </a:r>
            <a:r>
              <a:rPr lang="ko-KR" altLang="en-US" sz="2000"/>
              <a:t> </a:t>
            </a:r>
          </a:p>
          <a:p>
            <a:pPr lvl="1">
              <a:lnSpc>
                <a:spcPct val="130000"/>
              </a:lnSpc>
              <a:buSzTx/>
            </a:pPr>
            <a:r>
              <a:rPr lang="ko-KR" altLang="en-US" sz="2000"/>
              <a:t>  </a:t>
            </a:r>
            <a:r>
              <a:rPr lang="ko-KR" altLang="en-US" sz="1800"/>
              <a:t>리턴되는 데이터의 분류에 따라</a:t>
            </a:r>
          </a:p>
          <a:p>
            <a:pPr lvl="2">
              <a:buSzTx/>
            </a:pPr>
            <a:r>
              <a:rPr lang="ko-KR" altLang="en-US" sz="1800"/>
              <a:t>단일컬럼</a:t>
            </a:r>
            <a:r>
              <a:rPr lang="en-US" altLang="ko-KR" sz="1800"/>
              <a:t>(Single Column) </a:t>
            </a:r>
            <a:r>
              <a:rPr lang="ko-KR" altLang="en-US" sz="1800"/>
              <a:t>서브쿼리</a:t>
            </a:r>
          </a:p>
          <a:p>
            <a:pPr lvl="2">
              <a:buSzTx/>
            </a:pPr>
            <a:r>
              <a:rPr lang="ko-KR" altLang="en-US" sz="1800"/>
              <a:t>다중컬럼</a:t>
            </a:r>
            <a:r>
              <a:rPr lang="en-US" altLang="ko-KR" sz="1800"/>
              <a:t>(Multi Column) </a:t>
            </a:r>
            <a:r>
              <a:rPr lang="ko-KR" altLang="en-US" sz="1800"/>
              <a:t>서브쿼리</a:t>
            </a:r>
          </a:p>
          <a:p>
            <a:pPr lvl="2">
              <a:lnSpc>
                <a:spcPct val="130000"/>
              </a:lnSpc>
              <a:buSzTx/>
            </a:pPr>
            <a:r>
              <a:rPr lang="ko-KR" altLang="en-US" sz="1800"/>
              <a:t>단일행</a:t>
            </a:r>
            <a:r>
              <a:rPr lang="en-US" altLang="ko-KR" sz="1800"/>
              <a:t>(Single Row) </a:t>
            </a:r>
            <a:r>
              <a:rPr lang="ko-KR" altLang="en-US" sz="1800"/>
              <a:t>서브쿼리</a:t>
            </a:r>
          </a:p>
          <a:p>
            <a:pPr lvl="2">
              <a:buSzTx/>
            </a:pPr>
            <a:r>
              <a:rPr lang="ko-KR" altLang="en-US" sz="1800"/>
              <a:t>다중행</a:t>
            </a:r>
            <a:r>
              <a:rPr lang="en-US" altLang="ko-KR" sz="1800"/>
              <a:t>(Multi Row) </a:t>
            </a:r>
            <a:r>
              <a:rPr lang="ko-KR" altLang="en-US" sz="1800"/>
              <a:t>서브쿼리</a:t>
            </a:r>
          </a:p>
          <a:p>
            <a:endParaRPr lang="ko-KR" altLang="en-US" sz="1800"/>
          </a:p>
          <a:p>
            <a:pPr lvl="1">
              <a:buSzTx/>
            </a:pPr>
            <a:r>
              <a:rPr lang="ko-KR" altLang="en-US" sz="1800"/>
              <a:t> 동작 방식에 따른 분류     </a:t>
            </a:r>
          </a:p>
          <a:p>
            <a:pPr lvl="2">
              <a:buSzTx/>
            </a:pPr>
            <a:r>
              <a:rPr lang="en-US" altLang="ko-KR" sz="1800"/>
              <a:t>NESTED </a:t>
            </a:r>
            <a:r>
              <a:rPr lang="ko-KR" altLang="en-US" sz="1800"/>
              <a:t>서브쿼리</a:t>
            </a:r>
          </a:p>
          <a:p>
            <a:pPr lvl="2">
              <a:buSzTx/>
            </a:pPr>
            <a:r>
              <a:rPr lang="ko-KR" altLang="en-US" sz="1800"/>
              <a:t>상호연관</a:t>
            </a:r>
            <a:r>
              <a:rPr lang="en-US" altLang="ko-KR" sz="1800"/>
              <a:t>(Correlated) </a:t>
            </a:r>
            <a:r>
              <a:rPr lang="ko-KR" altLang="en-US" sz="1800"/>
              <a:t>서브쿼리</a:t>
            </a:r>
          </a:p>
          <a:p>
            <a:pPr lvl="2">
              <a:buSzTx/>
            </a:pPr>
            <a:endParaRPr lang="ko-KR" altLang="en-US" sz="1800"/>
          </a:p>
          <a:p>
            <a:pPr lvl="1">
              <a:buSzTx/>
            </a:pPr>
            <a:r>
              <a:rPr lang="ko-KR" altLang="en-US" sz="1800"/>
              <a:t>기술 위치에 따른 분류</a:t>
            </a:r>
          </a:p>
          <a:p>
            <a:pPr lvl="2">
              <a:buSzTx/>
            </a:pPr>
            <a:r>
              <a:rPr lang="ko-KR" altLang="en-US" sz="1800"/>
              <a:t> </a:t>
            </a:r>
            <a:r>
              <a:rPr lang="en-US" altLang="ko-KR" sz="1800"/>
              <a:t>Scalar </a:t>
            </a:r>
            <a:r>
              <a:rPr lang="ko-KR" altLang="en-US" sz="1800"/>
              <a:t>서브쿼리 </a:t>
            </a:r>
            <a:r>
              <a:rPr lang="en-US" altLang="ko-KR" sz="1800"/>
              <a:t>(SELECT </a:t>
            </a:r>
            <a:r>
              <a:rPr lang="ko-KR" altLang="en-US" sz="1800"/>
              <a:t>절</a:t>
            </a:r>
            <a:r>
              <a:rPr lang="en-US" altLang="ko-KR" sz="1800"/>
              <a:t>)</a:t>
            </a:r>
          </a:p>
          <a:p>
            <a:pPr lvl="2">
              <a:buSzTx/>
            </a:pPr>
            <a:r>
              <a:rPr lang="en-US" altLang="ko-KR" sz="1800"/>
              <a:t> Inline-View (FROM </a:t>
            </a:r>
            <a:r>
              <a:rPr lang="ko-KR" altLang="en-US" sz="1800"/>
              <a:t>절</a:t>
            </a:r>
            <a:r>
              <a:rPr lang="en-US" altLang="ko-KR" sz="1800"/>
              <a:t>)</a:t>
            </a:r>
          </a:p>
          <a:p>
            <a:pPr lvl="2">
              <a:buSzTx/>
            </a:pPr>
            <a:r>
              <a:rPr lang="ko-KR" altLang="en-US" sz="1800"/>
              <a:t>서브쿼리</a:t>
            </a:r>
            <a:r>
              <a:rPr lang="en-US" altLang="ko-KR" sz="1800"/>
              <a:t>(WHERE </a:t>
            </a:r>
            <a:r>
              <a:rPr lang="ko-KR" altLang="en-US" sz="1800"/>
              <a:t>절</a:t>
            </a:r>
            <a:r>
              <a:rPr lang="en-US" altLang="ko-KR" sz="1800"/>
              <a:t>)</a:t>
            </a:r>
          </a:p>
          <a:p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7.3.1 Subquery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</p:txBody>
      </p:sp>
      <p:sp>
        <p:nvSpPr>
          <p:cNvPr id="147763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Subquery</a:t>
            </a:r>
            <a:r>
              <a:rPr lang="ko-KR" altLang="en-US" sz="1800"/>
              <a:t>의 종류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리턴 되는 데이터에 따른 분류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    </a:t>
            </a:r>
          </a:p>
        </p:txBody>
      </p:sp>
      <p:graphicFrame>
        <p:nvGraphicFramePr>
          <p:cNvPr id="1477749" name="Group 117"/>
          <p:cNvGraphicFramePr>
            <a:graphicFrameLocks noGrp="1"/>
          </p:cNvGraphicFramePr>
          <p:nvPr/>
        </p:nvGraphicFramePr>
        <p:xfrm>
          <a:off x="981075" y="1781175"/>
          <a:ext cx="8432800" cy="442118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630900644"/>
                    </a:ext>
                  </a:extLst>
                </a:gridCol>
                <a:gridCol w="5918200">
                  <a:extLst>
                    <a:ext uri="{9D8B030D-6E8A-4147-A177-3AD203B41FA5}">
                      <a16:colId xmlns:a16="http://schemas.microsoft.com/office/drawing/2014/main" val="257876973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 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종류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063470"/>
                  </a:ext>
                </a:extLst>
              </a:tr>
              <a:tr h="981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Single Column SubQuery</a:t>
                      </a:r>
                    </a:p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단일칼럼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SubQuery)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실행 결과가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단일 컬럼이 반환되므로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 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조건절에 한 개의 컬럼을 비교하는 경우를 말한다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304028"/>
                  </a:ext>
                </a:extLst>
              </a:tr>
              <a:tr h="981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Multi Column SubQuery</a:t>
                      </a:r>
                    </a:p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다중칼럼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SubQuery)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실행 결과가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여러 컬럼이 반환되므로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 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조건절에 여러 개의 컬럼을 동시에 비교하는 경우를 말하며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pair-wise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되었다고 함 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486489"/>
                  </a:ext>
                </a:extLst>
              </a:tr>
              <a:tr h="981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Single Row SubQuery</a:t>
                      </a:r>
                    </a:p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단일행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SubQuery)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실행 결과인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하나의 행이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 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제공되는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형태로 단일행 비교연산자를 사용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773901"/>
                  </a:ext>
                </a:extLst>
              </a:tr>
              <a:tr h="10445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Multi Row SubQuery</a:t>
                      </a:r>
                    </a:p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다중행 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SubQuery)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SubQuery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실행 결과인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여러 행이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 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제공되는 형태로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복수행 비교연산자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(IN, ANY, ALL, EXISTS)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사용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82977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7.3.1 Subquery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</p:txBody>
      </p:sp>
      <p:sp>
        <p:nvSpPr>
          <p:cNvPr id="1475587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Subquery</a:t>
            </a:r>
            <a:r>
              <a:rPr lang="ko-KR" altLang="en-US" sz="1800"/>
              <a:t>의 종류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동작 방식에 따른 분류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    </a:t>
            </a:r>
          </a:p>
        </p:txBody>
      </p:sp>
      <p:graphicFrame>
        <p:nvGraphicFramePr>
          <p:cNvPr id="1475746" name="Group 162"/>
          <p:cNvGraphicFramePr>
            <a:graphicFrameLocks noGrp="1"/>
          </p:cNvGraphicFramePr>
          <p:nvPr/>
        </p:nvGraphicFramePr>
        <p:xfrm>
          <a:off x="946150" y="1758950"/>
          <a:ext cx="8126413" cy="4330700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802082431"/>
                    </a:ext>
                  </a:extLst>
                </a:gridCol>
                <a:gridCol w="4062413">
                  <a:extLst>
                    <a:ext uri="{9D8B030D-6E8A-4147-A177-3AD203B41FA5}">
                      <a16:colId xmlns:a16="http://schemas.microsoft.com/office/drawing/2014/main" val="1135671996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Nested Subquery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Correlated Subquery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86403"/>
                  </a:ext>
                </a:extLst>
              </a:tr>
              <a:tr h="170815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627063" indent="-103188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SELECT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사원번호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WHERE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&gt;= 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 AVG(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       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;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SELECT M.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M.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사원번호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M.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WHERE M.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&gt;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 AVG(S.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        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WHERE S.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M.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341352"/>
                  </a:ext>
                </a:extLst>
              </a:tr>
              <a:tr h="22860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420"/>
                  </a:ext>
                </a:extLst>
              </a:tr>
            </a:tbl>
          </a:graphicData>
        </a:graphic>
      </p:graphicFrame>
      <p:grpSp>
        <p:nvGrpSpPr>
          <p:cNvPr id="1475687" name="Group 103"/>
          <p:cNvGrpSpPr>
            <a:grpSpLocks/>
          </p:cNvGrpSpPr>
          <p:nvPr/>
        </p:nvGrpSpPr>
        <p:grpSpPr bwMode="auto">
          <a:xfrm>
            <a:off x="5421313" y="4162425"/>
            <a:ext cx="3282950" cy="1587500"/>
            <a:chOff x="-2391" y="2319"/>
            <a:chExt cx="1909" cy="1000"/>
          </a:xfrm>
        </p:grpSpPr>
        <p:sp>
          <p:nvSpPr>
            <p:cNvPr id="1475683" name="Rectangle 99"/>
            <p:cNvSpPr>
              <a:spLocks noChangeArrowheads="1"/>
            </p:cNvSpPr>
            <p:nvPr/>
          </p:nvSpPr>
          <p:spPr bwMode="auto">
            <a:xfrm>
              <a:off x="-2391" y="2319"/>
              <a:ext cx="1909" cy="1000"/>
            </a:xfrm>
            <a:prstGeom prst="rect">
              <a:avLst/>
            </a:prstGeom>
            <a:noFill/>
            <a:ln w="31750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>
                  <a:latin typeface="굴림" panose="020B0600000101010101" pitchFamily="50" charset="-127"/>
                  <a:ea typeface="굴림" panose="020B0600000101010101" pitchFamily="50" charset="-127"/>
                </a:rPr>
                <a:t>Main query 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75684" name="Rectangle 100"/>
            <p:cNvSpPr>
              <a:spLocks noChangeArrowheads="1"/>
            </p:cNvSpPr>
            <p:nvPr/>
          </p:nvSpPr>
          <p:spPr bwMode="auto">
            <a:xfrm>
              <a:off x="-2047" y="2652"/>
              <a:ext cx="1526" cy="62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>
                  <a:latin typeface="굴림" panose="020B0600000101010101" pitchFamily="50" charset="-127"/>
                  <a:ea typeface="굴림" panose="020B0600000101010101" pitchFamily="50" charset="-127"/>
                </a:rPr>
                <a:t>Sub query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75685" name="AutoShape 101"/>
            <p:cNvSpPr>
              <a:spLocks noChangeArrowheads="1"/>
            </p:cNvSpPr>
            <p:nvPr/>
          </p:nvSpPr>
          <p:spPr bwMode="auto">
            <a:xfrm rot="7239346">
              <a:off x="-2228" y="2637"/>
              <a:ext cx="244" cy="500"/>
            </a:xfrm>
            <a:prstGeom prst="curvedLeftArrow">
              <a:avLst>
                <a:gd name="adj1" fmla="val 32246"/>
                <a:gd name="adj2" fmla="val 90800"/>
                <a:gd name="adj3" fmla="val 33412"/>
              </a:avLst>
            </a:prstGeom>
            <a:solidFill>
              <a:schemeClr val="bg2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endParaRPr lang="ko-KR" altLang="en-US"/>
            </a:p>
          </p:txBody>
        </p:sp>
        <p:sp>
          <p:nvSpPr>
            <p:cNvPr id="1475686" name="AutoShape 102"/>
            <p:cNvSpPr>
              <a:spLocks noChangeArrowheads="1"/>
            </p:cNvSpPr>
            <p:nvPr/>
          </p:nvSpPr>
          <p:spPr bwMode="auto">
            <a:xfrm rot="17846261">
              <a:off x="-2014" y="2395"/>
              <a:ext cx="244" cy="500"/>
            </a:xfrm>
            <a:prstGeom prst="curvedLeftArrow">
              <a:avLst>
                <a:gd name="adj1" fmla="val 32246"/>
                <a:gd name="adj2" fmla="val 90800"/>
                <a:gd name="adj3" fmla="val 33412"/>
              </a:avLst>
            </a:prstGeom>
            <a:solidFill>
              <a:schemeClr val="bg2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endParaRPr lang="ko-KR" altLang="en-US"/>
            </a:p>
          </p:txBody>
        </p:sp>
      </p:grpSp>
      <p:grpSp>
        <p:nvGrpSpPr>
          <p:cNvPr id="1475693" name="Group 109"/>
          <p:cNvGrpSpPr>
            <a:grpSpLocks/>
          </p:cNvGrpSpPr>
          <p:nvPr/>
        </p:nvGrpSpPr>
        <p:grpSpPr bwMode="auto">
          <a:xfrm>
            <a:off x="1331913" y="4192588"/>
            <a:ext cx="3282950" cy="1587500"/>
            <a:chOff x="-2423" y="2547"/>
            <a:chExt cx="1909" cy="1000"/>
          </a:xfrm>
        </p:grpSpPr>
        <p:sp>
          <p:nvSpPr>
            <p:cNvPr id="1475689" name="Rectangle 105"/>
            <p:cNvSpPr>
              <a:spLocks noChangeArrowheads="1"/>
            </p:cNvSpPr>
            <p:nvPr/>
          </p:nvSpPr>
          <p:spPr bwMode="auto">
            <a:xfrm>
              <a:off x="-2423" y="2547"/>
              <a:ext cx="1909" cy="1000"/>
            </a:xfrm>
            <a:prstGeom prst="rect">
              <a:avLst/>
            </a:prstGeom>
            <a:noFill/>
            <a:ln w="31750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>
                  <a:latin typeface="굴림" panose="020B0600000101010101" pitchFamily="50" charset="-127"/>
                  <a:ea typeface="굴림" panose="020B0600000101010101" pitchFamily="50" charset="-127"/>
                </a:rPr>
                <a:t>Main query 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 sz="20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75690" name="Rectangle 106"/>
            <p:cNvSpPr>
              <a:spLocks noChangeArrowheads="1"/>
            </p:cNvSpPr>
            <p:nvPr/>
          </p:nvSpPr>
          <p:spPr bwMode="auto">
            <a:xfrm>
              <a:off x="-2079" y="2880"/>
              <a:ext cx="1526" cy="629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r>
                <a:rPr lang="en-US" altLang="ko-KR">
                  <a:latin typeface="굴림" panose="020B0600000101010101" pitchFamily="50" charset="-127"/>
                  <a:ea typeface="굴림" panose="020B0600000101010101" pitchFamily="50" charset="-127"/>
                </a:rPr>
                <a:t>Sub query</a:t>
              </a: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r">
                <a:lnSpc>
                  <a:spcPct val="85000"/>
                </a:lnSpc>
                <a:spcAft>
                  <a:spcPct val="0"/>
                </a:spcAft>
                <a:buSzTx/>
                <a:buFont typeface="Wingdings" panose="05000000000000000000" pitchFamily="2" charset="2"/>
                <a:buNone/>
              </a:pPr>
              <a:endParaRPr lang="en-US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75691" name="AutoShape 107"/>
            <p:cNvSpPr>
              <a:spLocks noChangeArrowheads="1"/>
            </p:cNvSpPr>
            <p:nvPr/>
          </p:nvSpPr>
          <p:spPr bwMode="auto">
            <a:xfrm rot="7239346">
              <a:off x="-2260" y="2865"/>
              <a:ext cx="244" cy="500"/>
            </a:xfrm>
            <a:prstGeom prst="curvedLeftArrow">
              <a:avLst>
                <a:gd name="adj1" fmla="val 32246"/>
                <a:gd name="adj2" fmla="val 90800"/>
                <a:gd name="adj3" fmla="val 33412"/>
              </a:avLst>
            </a:prstGeom>
            <a:solidFill>
              <a:schemeClr val="bg2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endParaRPr lang="ko-KR" altLang="en-US"/>
            </a:p>
          </p:txBody>
        </p:sp>
      </p:grpSp>
      <p:sp>
        <p:nvSpPr>
          <p:cNvPr id="1475747" name="Text Box 163"/>
          <p:cNvSpPr txBox="1">
            <a:spLocks noChangeArrowheads="1"/>
          </p:cNvSpPr>
          <p:nvPr/>
        </p:nvSpPr>
        <p:spPr bwMode="auto">
          <a:xfrm>
            <a:off x="3505200" y="5397500"/>
            <a:ext cx="1103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>
                <a:solidFill>
                  <a:srgbClr val="FF0000"/>
                </a:solidFill>
              </a:rPr>
              <a:t>단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번만 수행</a:t>
            </a:r>
          </a:p>
        </p:txBody>
      </p:sp>
      <p:sp>
        <p:nvSpPr>
          <p:cNvPr id="1475748" name="Text Box 164"/>
          <p:cNvSpPr txBox="1">
            <a:spLocks noChangeArrowheads="1"/>
          </p:cNvSpPr>
          <p:nvPr/>
        </p:nvSpPr>
        <p:spPr bwMode="auto">
          <a:xfrm>
            <a:off x="5859463" y="5397500"/>
            <a:ext cx="280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200">
                <a:solidFill>
                  <a:srgbClr val="FF0000"/>
                </a:solidFill>
              </a:rPr>
              <a:t>Main query </a:t>
            </a:r>
            <a:r>
              <a:rPr lang="ko-KR" altLang="en-US" sz="1200">
                <a:solidFill>
                  <a:srgbClr val="FF0000"/>
                </a:solidFill>
              </a:rPr>
              <a:t>수행할 때마다 매번 수행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7.3.2 </a:t>
            </a:r>
            <a:r>
              <a:rPr lang="ko-KR" altLang="en-US"/>
              <a:t>단일행</a:t>
            </a:r>
            <a:r>
              <a:rPr lang="en-US" altLang="ko-KR"/>
              <a:t>(Single Row) </a:t>
            </a:r>
            <a:r>
              <a:rPr lang="ko-KR" altLang="en-US"/>
              <a:t>서브쿼리</a:t>
            </a:r>
          </a:p>
        </p:txBody>
      </p:sp>
      <p:sp>
        <p:nvSpPr>
          <p:cNvPr id="1479683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단일행</a:t>
            </a:r>
            <a:r>
              <a:rPr lang="en-US" altLang="ko-KR" sz="1800"/>
              <a:t>(Single Row) </a:t>
            </a:r>
            <a:r>
              <a:rPr lang="ko-KR" altLang="en-US" sz="1800"/>
              <a:t>서브쿼리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서브쿼리에서 </a:t>
            </a:r>
            <a:r>
              <a:rPr lang="ko-KR" altLang="en-US">
                <a:solidFill>
                  <a:schemeClr val="accent2"/>
                </a:solidFill>
              </a:rPr>
              <a:t>단 하나의 행만</a:t>
            </a:r>
            <a:r>
              <a:rPr lang="ko-KR" altLang="en-US"/>
              <a:t>을 메인쿼리로 리턴하는 경우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>
                <a:solidFill>
                  <a:schemeClr val="accent2"/>
                </a:solidFill>
              </a:rPr>
              <a:t>단일행 연산자를 사용</a:t>
            </a:r>
            <a:r>
              <a:rPr lang="en-US" altLang="ko-KR">
                <a:solidFill>
                  <a:schemeClr val="accent2"/>
                </a:solidFill>
              </a:rPr>
              <a:t>(=, &lt;, &gt;, &lt;=, &gt;=, &lt;&gt;)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그룹함수</a:t>
            </a:r>
            <a:r>
              <a:rPr lang="en-US" altLang="ko-KR"/>
              <a:t>(MIN, MAX, AVG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를 서브쿼리 내에서 사용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서브쿼리에서 여러 행이 반환할 경우</a:t>
            </a:r>
            <a:r>
              <a:rPr lang="en-US" altLang="ko-KR"/>
              <a:t>, </a:t>
            </a:r>
            <a:r>
              <a:rPr lang="ko-KR" altLang="en-US"/>
              <a:t>오류가 발생하므로 리턴되는 데이터가 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   반드시 한 개의 행만을 리턴되도록 해야 함</a:t>
            </a:r>
          </a:p>
        </p:txBody>
      </p:sp>
      <p:sp>
        <p:nvSpPr>
          <p:cNvPr id="1479701" name="Rectangle 21"/>
          <p:cNvSpPr>
            <a:spLocks noChangeArrowheads="1"/>
          </p:cNvSpPr>
          <p:nvPr/>
        </p:nvSpPr>
        <p:spPr bwMode="auto">
          <a:xfrm>
            <a:off x="1128713" y="3203575"/>
            <a:ext cx="6969125" cy="3154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;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&gt;=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AVG(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FROM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7.3.3 </a:t>
            </a:r>
            <a:r>
              <a:rPr lang="ko-KR" altLang="en-US"/>
              <a:t>다중행</a:t>
            </a:r>
            <a:r>
              <a:rPr lang="en-US" altLang="ko-KR"/>
              <a:t>(Multi Row) </a:t>
            </a:r>
            <a:r>
              <a:rPr lang="ko-KR" altLang="en-US"/>
              <a:t>서브쿼리</a:t>
            </a:r>
          </a:p>
        </p:txBody>
      </p:sp>
      <p:sp>
        <p:nvSpPr>
          <p:cNvPr id="1483779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다중행</a:t>
            </a:r>
            <a:r>
              <a:rPr lang="en-US" altLang="ko-KR" sz="1800"/>
              <a:t>(Multi Row) </a:t>
            </a:r>
            <a:r>
              <a:rPr lang="ko-KR" altLang="en-US" sz="1800"/>
              <a:t>서브쿼리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서브쿼리에서 </a:t>
            </a:r>
            <a:r>
              <a:rPr lang="ko-KR" altLang="en-US">
                <a:solidFill>
                  <a:schemeClr val="accent2"/>
                </a:solidFill>
              </a:rPr>
              <a:t>여러 행</a:t>
            </a:r>
            <a:r>
              <a:rPr lang="ko-KR" altLang="en-US"/>
              <a:t>을 메인쿼리로 리턴하는 경우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>
                <a:solidFill>
                  <a:schemeClr val="accent2"/>
                </a:solidFill>
              </a:rPr>
              <a:t>복수행 연산자를 사용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• </a:t>
            </a:r>
            <a:r>
              <a:rPr lang="en-US" altLang="ko-KR">
                <a:solidFill>
                  <a:schemeClr val="accent2"/>
                </a:solidFill>
              </a:rPr>
              <a:t>IN</a:t>
            </a:r>
            <a:r>
              <a:rPr lang="en-US" altLang="ko-KR"/>
              <a:t> : </a:t>
            </a:r>
            <a:r>
              <a:rPr lang="ko-KR" altLang="en-US"/>
              <a:t>목록에 있는 임의의 값과 동일하면 참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  </a:t>
            </a:r>
            <a:r>
              <a:rPr lang="en-US" altLang="ko-KR"/>
              <a:t>• </a:t>
            </a:r>
            <a:r>
              <a:rPr lang="en-US" altLang="ko-KR">
                <a:solidFill>
                  <a:schemeClr val="accent2"/>
                </a:solidFill>
              </a:rPr>
              <a:t>ANY </a:t>
            </a:r>
            <a:r>
              <a:rPr lang="en-US" altLang="ko-KR"/>
              <a:t>: SubQuery</a:t>
            </a:r>
            <a:r>
              <a:rPr lang="ko-KR" altLang="en-US"/>
              <a:t>의 결과값에 있는 각 값과 비교하는 조건을 의미한다</a:t>
            </a:r>
            <a:r>
              <a:rPr lang="en-US" altLang="ko-KR"/>
              <a:t>.</a:t>
            </a:r>
          </a:p>
          <a:p>
            <a:pPr lvl="1">
              <a:buSzTx/>
              <a:buFontTx/>
              <a:buNone/>
            </a:pPr>
            <a:r>
              <a:rPr lang="en-US" altLang="ko-KR"/>
              <a:t>             </a:t>
            </a:r>
            <a:r>
              <a:rPr lang="ko-KR" altLang="en-US"/>
              <a:t>비교연산자에 </a:t>
            </a:r>
            <a:r>
              <a:rPr lang="en-US" altLang="ko-KR"/>
              <a:t>"</a:t>
            </a:r>
            <a:r>
              <a:rPr lang="en-US" altLang="ko-KR">
                <a:solidFill>
                  <a:schemeClr val="accent2"/>
                </a:solidFill>
              </a:rPr>
              <a:t>&gt;</a:t>
            </a:r>
            <a:r>
              <a:rPr lang="en-US" altLang="ko-KR"/>
              <a:t>"</a:t>
            </a:r>
            <a:r>
              <a:rPr lang="ko-KR" altLang="en-US"/>
              <a:t>를 사용하면 결과 값들 중 어떤 값이라도 만족하면 되므로</a:t>
            </a:r>
            <a:r>
              <a:rPr lang="en-US" altLang="ko-KR"/>
              <a:t>, </a:t>
            </a:r>
          </a:p>
          <a:p>
            <a:pPr lvl="1">
              <a:buSzTx/>
              <a:buFontTx/>
              <a:buNone/>
            </a:pPr>
            <a:r>
              <a:rPr lang="en-US" altLang="ko-KR"/>
              <a:t>             </a:t>
            </a:r>
            <a:r>
              <a:rPr lang="ko-KR" altLang="en-US"/>
              <a:t>값들 중에서 </a:t>
            </a:r>
            <a:r>
              <a:rPr lang="ko-KR" altLang="en-US">
                <a:solidFill>
                  <a:schemeClr val="accent2"/>
                </a:solidFill>
              </a:rPr>
              <a:t>최소값보다 큰 모든 조건</a:t>
            </a:r>
            <a:r>
              <a:rPr lang="ko-KR" altLang="en-US"/>
              <a:t>을 의미한다</a:t>
            </a:r>
            <a:r>
              <a:rPr lang="en-US" altLang="ko-KR"/>
              <a:t>.</a:t>
            </a:r>
          </a:p>
          <a:p>
            <a:pPr lvl="1">
              <a:buSzTx/>
              <a:buFontTx/>
              <a:buNone/>
            </a:pPr>
            <a:r>
              <a:rPr lang="en-US" altLang="ko-KR"/>
              <a:t>  •</a:t>
            </a:r>
            <a:r>
              <a:rPr lang="en-US" altLang="ko-KR">
                <a:solidFill>
                  <a:schemeClr val="accent2"/>
                </a:solidFill>
              </a:rPr>
              <a:t> ALL </a:t>
            </a:r>
            <a:r>
              <a:rPr lang="en-US" altLang="ko-KR"/>
              <a:t>: SubQuery</a:t>
            </a:r>
            <a:r>
              <a:rPr lang="ko-KR" altLang="en-US"/>
              <a:t>의 결과값에 있는 모든 값과 비교하는 조건을  의미한다</a:t>
            </a:r>
            <a:r>
              <a:rPr lang="en-US" altLang="ko-KR"/>
              <a:t>. </a:t>
            </a:r>
          </a:p>
          <a:p>
            <a:pPr lvl="1">
              <a:buSzTx/>
              <a:buFontTx/>
              <a:buNone/>
            </a:pPr>
            <a:r>
              <a:rPr lang="en-US" altLang="ko-KR"/>
              <a:t>             </a:t>
            </a:r>
            <a:r>
              <a:rPr lang="ko-KR" altLang="en-US"/>
              <a:t>비교연산자에 </a:t>
            </a:r>
            <a:r>
              <a:rPr lang="en-US" altLang="ko-KR"/>
              <a:t>"</a:t>
            </a:r>
            <a:r>
              <a:rPr lang="en-US" altLang="ko-KR">
                <a:solidFill>
                  <a:schemeClr val="accent2"/>
                </a:solidFill>
              </a:rPr>
              <a:t>&gt;</a:t>
            </a:r>
            <a:r>
              <a:rPr lang="en-US" altLang="ko-KR"/>
              <a:t>"</a:t>
            </a:r>
            <a:r>
              <a:rPr lang="ko-KR" altLang="en-US"/>
              <a:t>를 사용하면 결과 값들 모두를 만족해야하므로 </a:t>
            </a:r>
          </a:p>
          <a:p>
            <a:pPr lvl="1">
              <a:buSzTx/>
              <a:buFontTx/>
              <a:buNone/>
            </a:pPr>
            <a:r>
              <a:rPr lang="ko-KR" altLang="en-US"/>
              <a:t>             </a:t>
            </a:r>
            <a:r>
              <a:rPr lang="ko-KR" altLang="en-US">
                <a:solidFill>
                  <a:schemeClr val="accent2"/>
                </a:solidFill>
              </a:rPr>
              <a:t>최대값보다 큰 모든 조건</a:t>
            </a:r>
            <a:r>
              <a:rPr lang="ko-KR" altLang="en-US"/>
              <a:t>을 만족한다는 것을 의미한다</a:t>
            </a:r>
            <a:r>
              <a:rPr lang="en-US" altLang="ko-KR"/>
              <a:t>.</a:t>
            </a:r>
          </a:p>
          <a:p>
            <a:pPr lvl="1">
              <a:buSzTx/>
              <a:buFontTx/>
              <a:buNone/>
            </a:pPr>
            <a:r>
              <a:rPr lang="en-US" altLang="ko-KR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7.3.3 </a:t>
            </a:r>
            <a:r>
              <a:rPr lang="ko-KR" altLang="en-US"/>
              <a:t>다중행</a:t>
            </a:r>
            <a:r>
              <a:rPr lang="en-US" altLang="ko-KR"/>
              <a:t>(Multi Row) </a:t>
            </a:r>
            <a:r>
              <a:rPr lang="ko-KR" altLang="en-US"/>
              <a:t>서브쿼리</a:t>
            </a:r>
          </a:p>
        </p:txBody>
      </p:sp>
      <p:sp>
        <p:nvSpPr>
          <p:cNvPr id="1485827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다중행</a:t>
            </a:r>
            <a:r>
              <a:rPr lang="en-US" altLang="ko-KR" sz="1800"/>
              <a:t>(Multi Row) </a:t>
            </a:r>
            <a:r>
              <a:rPr lang="ko-KR" altLang="en-US" sz="1800"/>
              <a:t>서브쿼리의 예제</a:t>
            </a:r>
          </a:p>
        </p:txBody>
      </p:sp>
      <p:sp>
        <p:nvSpPr>
          <p:cNvPr id="1485828" name="Rectangle 4"/>
          <p:cNvSpPr>
            <a:spLocks noChangeArrowheads="1"/>
          </p:cNvSpPr>
          <p:nvPr/>
        </p:nvSpPr>
        <p:spPr bwMode="auto">
          <a:xfrm>
            <a:off x="490538" y="1468438"/>
            <a:ext cx="5373687" cy="4295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SELECT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 (SELECT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&gt;=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ANY (SELECT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            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             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영업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3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&gt;=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ALL(SELECT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          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           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영업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</p:txBody>
      </p:sp>
      <p:graphicFrame>
        <p:nvGraphicFramePr>
          <p:cNvPr id="1485997" name="Group 173"/>
          <p:cNvGraphicFramePr>
            <a:graphicFrameLocks noGrp="1"/>
          </p:cNvGraphicFramePr>
          <p:nvPr/>
        </p:nvGraphicFramePr>
        <p:xfrm>
          <a:off x="5918200" y="1473200"/>
          <a:ext cx="3506788" cy="4265613"/>
        </p:xfrm>
        <a:graphic>
          <a:graphicData uri="http://schemas.openxmlformats.org/drawingml/2006/table">
            <a:tbl>
              <a:tblPr/>
              <a:tblGrid>
                <a:gridCol w="890588">
                  <a:extLst>
                    <a:ext uri="{9D8B030D-6E8A-4147-A177-3AD203B41FA5}">
                      <a16:colId xmlns:a16="http://schemas.microsoft.com/office/drawing/2014/main" val="1839584349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417777605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772020740"/>
                    </a:ext>
                  </a:extLst>
                </a:gridCol>
                <a:gridCol w="1138238">
                  <a:extLst>
                    <a:ext uri="{9D8B030D-6E8A-4147-A177-3AD203B41FA5}">
                      <a16:colId xmlns:a16="http://schemas.microsoft.com/office/drawing/2014/main" val="2890633903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901905"/>
                  </a:ext>
                </a:extLst>
              </a:tr>
              <a:tr h="3683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이승엽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3000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63394"/>
                  </a:ext>
                </a:extLst>
              </a:tr>
              <a:tr h="346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임창용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50559"/>
                  </a:ext>
                </a:extLst>
              </a:tr>
              <a:tr h="346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김영복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81257"/>
                  </a:ext>
                </a:extLst>
              </a:tr>
              <a:tr h="346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김현욱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8200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총무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628735"/>
                  </a:ext>
                </a:extLst>
              </a:tr>
              <a:tr h="346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22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마해영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4700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SW.Eng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346143"/>
                  </a:ext>
                </a:extLst>
              </a:tr>
              <a:tr h="346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김진욱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6800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4678"/>
                  </a:ext>
                </a:extLst>
              </a:tr>
              <a:tr h="346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SW.Eng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582121"/>
                  </a:ext>
                </a:extLst>
              </a:tr>
              <a:tr h="3460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25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김종훈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4300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영업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56199"/>
                  </a:ext>
                </a:extLst>
              </a:tr>
              <a:tr h="382588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SW.Eng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793171"/>
                  </a:ext>
                </a:extLst>
              </a:tr>
              <a:tr h="3810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33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이승엽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4300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054733"/>
                  </a:ext>
                </a:extLst>
              </a:tr>
              <a:tr h="3810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손지환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2300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SW.Eng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60581"/>
                  </a:ext>
                </a:extLst>
              </a:tr>
            </a:tbl>
          </a:graphicData>
        </a:graphic>
      </p:graphicFrame>
      <p:sp>
        <p:nvSpPr>
          <p:cNvPr id="1485998" name="Text Box 174"/>
          <p:cNvSpPr txBox="1">
            <a:spLocks noChangeArrowheads="1"/>
          </p:cNvSpPr>
          <p:nvPr/>
        </p:nvSpPr>
        <p:spPr bwMode="auto">
          <a:xfrm>
            <a:off x="538163" y="5884863"/>
            <a:ext cx="4779962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>
                <a:solidFill>
                  <a:schemeClr val="accent2"/>
                </a:solidFill>
              </a:rPr>
              <a:t>예제</a:t>
            </a:r>
            <a:r>
              <a:rPr lang="en-US" altLang="ko-KR" sz="1200">
                <a:solidFill>
                  <a:schemeClr val="accent2"/>
                </a:solidFill>
              </a:rPr>
              <a:t>2. </a:t>
            </a:r>
            <a:r>
              <a:rPr lang="ko-KR" altLang="en-US" sz="1200">
                <a:solidFill>
                  <a:schemeClr val="accent2"/>
                </a:solidFill>
              </a:rPr>
              <a:t>최소값 이상</a:t>
            </a:r>
          </a:p>
          <a:p>
            <a:pPr>
              <a:spcBef>
                <a:spcPct val="50000"/>
              </a:spcBef>
            </a:pPr>
            <a:r>
              <a:rPr lang="ko-KR" altLang="en-US" sz="1200">
                <a:solidFill>
                  <a:schemeClr val="accent2"/>
                </a:solidFill>
              </a:rPr>
              <a:t>예제</a:t>
            </a:r>
            <a:r>
              <a:rPr lang="en-US" altLang="ko-KR" sz="1200">
                <a:solidFill>
                  <a:schemeClr val="accent2"/>
                </a:solidFill>
              </a:rPr>
              <a:t>3. </a:t>
            </a:r>
            <a:r>
              <a:rPr lang="ko-KR" altLang="en-US" sz="1200">
                <a:solidFill>
                  <a:schemeClr val="accent2"/>
                </a:solidFill>
              </a:rPr>
              <a:t>최대값 이상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7.3.4 </a:t>
            </a:r>
            <a:r>
              <a:rPr lang="ko-KR" altLang="en-US"/>
              <a:t>다중컬럼</a:t>
            </a:r>
            <a:r>
              <a:rPr lang="en-US" altLang="ko-KR"/>
              <a:t>(Multi Column) </a:t>
            </a:r>
            <a:r>
              <a:rPr lang="ko-KR" altLang="en-US"/>
              <a:t>서브쿼리</a:t>
            </a:r>
          </a:p>
        </p:txBody>
      </p:sp>
      <p:sp>
        <p:nvSpPr>
          <p:cNvPr id="1489923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다중칼럼</a:t>
            </a:r>
            <a:r>
              <a:rPr lang="en-US" altLang="ko-KR" sz="1800"/>
              <a:t>(Multi Column) </a:t>
            </a:r>
            <a:r>
              <a:rPr lang="ko-KR" altLang="en-US" sz="1800"/>
              <a:t>서브쿼리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SubQuery</a:t>
            </a:r>
            <a:r>
              <a:rPr lang="ko-KR" altLang="en-US"/>
              <a:t>의 실행 결과에 여러 개의 컬럼이 반환되어 </a:t>
            </a:r>
            <a:r>
              <a:rPr lang="en-US" altLang="ko-KR"/>
              <a:t>Main Query</a:t>
            </a:r>
            <a:r>
              <a:rPr lang="ko-KR" altLang="en-US"/>
              <a:t>의 조건절에 사용되어질 때 그 컬럼들 전체를 동시에 비교하는 경우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Mainquery</a:t>
            </a:r>
            <a:r>
              <a:rPr lang="ko-KR" altLang="en-US"/>
              <a:t>의 </a:t>
            </a:r>
            <a:r>
              <a:rPr lang="en-US" altLang="ko-KR"/>
              <a:t>WHERE</a:t>
            </a:r>
            <a:r>
              <a:rPr lang="ko-KR" altLang="en-US"/>
              <a:t>절에서의 컬럼명과 </a:t>
            </a:r>
            <a:r>
              <a:rPr lang="en-US" altLang="ko-KR"/>
              <a:t>Subquery</a:t>
            </a:r>
            <a:r>
              <a:rPr lang="ko-KR" altLang="en-US"/>
              <a:t>가 리턴하는 컬럼명을 서로 쌍으로 묶어서 비교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/>
              <a:t>   메인쿼리의 조건절에서도 </a:t>
            </a:r>
            <a:r>
              <a:rPr lang="en-US" altLang="ko-KR"/>
              <a:t>Subquery</a:t>
            </a:r>
            <a:r>
              <a:rPr lang="ko-KR" altLang="en-US"/>
              <a:t>의 컬럼 수만큼 지정해야 함 </a:t>
            </a:r>
          </a:p>
        </p:txBody>
      </p:sp>
      <p:sp>
        <p:nvSpPr>
          <p:cNvPr id="1489924" name="Rectangle 4"/>
          <p:cNvSpPr>
            <a:spLocks noChangeArrowheads="1"/>
          </p:cNvSpPr>
          <p:nvPr/>
        </p:nvSpPr>
        <p:spPr bwMode="auto">
          <a:xfrm>
            <a:off x="1128713" y="3189288"/>
            <a:ext cx="6934200" cy="2490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WHERE 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IN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</a:t>
            </a:r>
            <a:r>
              <a:rPr lang="ko-KR" altLang="en-US">
                <a:solidFill>
                  <a:srgbClr val="FF0000"/>
                </a:solidFill>
              </a:rPr>
              <a:t>부서번호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MIN(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  FROM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    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 BY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ORDER BY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7.3.5 </a:t>
            </a:r>
            <a:r>
              <a:rPr lang="ko-KR" altLang="en-US"/>
              <a:t>상호연관</a:t>
            </a:r>
            <a:r>
              <a:rPr lang="en-US" altLang="ko-KR"/>
              <a:t>(Correlated) </a:t>
            </a:r>
            <a:r>
              <a:rPr lang="ko-KR" altLang="en-US"/>
              <a:t>서브쿼리</a:t>
            </a:r>
          </a:p>
        </p:txBody>
      </p:sp>
      <p:sp>
        <p:nvSpPr>
          <p:cNvPr id="1547267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상호연관</a:t>
            </a:r>
            <a:r>
              <a:rPr lang="en-US" altLang="ko-KR" sz="1800"/>
              <a:t>(Correlated) </a:t>
            </a:r>
            <a:r>
              <a:rPr lang="ko-KR" altLang="en-US" sz="1800"/>
              <a:t>서브쿼리</a:t>
            </a:r>
            <a:r>
              <a:rPr lang="ko-KR" altLang="en-US" sz="2000"/>
              <a:t> 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SubQuery </a:t>
            </a:r>
            <a:r>
              <a:rPr lang="ko-KR" altLang="en-US"/>
              <a:t>내에 </a:t>
            </a:r>
            <a:r>
              <a:rPr lang="en-US" altLang="ko-KR"/>
              <a:t>Main Query</a:t>
            </a:r>
            <a:r>
              <a:rPr lang="ko-KR" altLang="en-US"/>
              <a:t>의 컬럼들이 사용되므로</a:t>
            </a:r>
            <a:r>
              <a:rPr lang="en-US" altLang="ko-KR"/>
              <a:t>,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Main Query</a:t>
            </a:r>
            <a:r>
              <a:rPr lang="ko-KR" altLang="en-US"/>
              <a:t>의 각 행에 대해 마지막 행에 도달할 때까지 </a:t>
            </a:r>
            <a:r>
              <a:rPr lang="en-US" altLang="ko-KR"/>
              <a:t>SubQuery</a:t>
            </a:r>
            <a:r>
              <a:rPr lang="ko-KR" altLang="en-US"/>
              <a:t>가 매번 실행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SubQuery</a:t>
            </a:r>
            <a:r>
              <a:rPr lang="ko-KR" altLang="en-US"/>
              <a:t>가 확인자의 역할을 수행하는 형태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1547268" name="Rectangle 4"/>
          <p:cNvSpPr>
            <a:spLocks noChangeArrowheads="1"/>
          </p:cNvSpPr>
          <p:nvPr/>
        </p:nvSpPr>
        <p:spPr bwMode="auto">
          <a:xfrm>
            <a:off x="1101725" y="2903538"/>
            <a:ext cx="8013700" cy="17732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SELECT column1, column2,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FROM table1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outer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WHERE column1 operator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(SELECT column1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FROM table2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WHERE expr1 =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outer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.expr2);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3" name="Rectangle 13"/>
          <p:cNvSpPr>
            <a:spLocks noChangeArrowheads="1"/>
          </p:cNvSpPr>
          <p:nvPr/>
        </p:nvSpPr>
        <p:spPr bwMode="auto">
          <a:xfrm>
            <a:off x="2678113" y="4892675"/>
            <a:ext cx="3949700" cy="711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76969" name="Rectangle 9"/>
          <p:cNvSpPr>
            <a:spLocks noChangeArrowheads="1"/>
          </p:cNvSpPr>
          <p:nvPr/>
        </p:nvSpPr>
        <p:spPr bwMode="auto">
          <a:xfrm>
            <a:off x="3368675" y="2719388"/>
            <a:ext cx="3078163" cy="10128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7.3.5 </a:t>
            </a:r>
            <a:r>
              <a:rPr lang="ko-KR" altLang="en-US"/>
              <a:t>상호연관</a:t>
            </a:r>
            <a:r>
              <a:rPr lang="en-US" altLang="ko-KR"/>
              <a:t>(Correlated) </a:t>
            </a:r>
            <a:r>
              <a:rPr lang="ko-KR" altLang="en-US"/>
              <a:t>서브쿼리</a:t>
            </a:r>
          </a:p>
        </p:txBody>
      </p:sp>
      <p:sp>
        <p:nvSpPr>
          <p:cNvPr id="1576963" name="Rectangle 3"/>
          <p:cNvSpPr>
            <a:spLocks noChangeArrowheads="1"/>
          </p:cNvSpPr>
          <p:nvPr/>
        </p:nvSpPr>
        <p:spPr bwMode="auto">
          <a:xfrm>
            <a:off x="1128713" y="2166938"/>
            <a:ext cx="8012112" cy="1606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WHERE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AVG(S.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WHERE S.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M.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 BY  S.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;</a:t>
            </a:r>
          </a:p>
        </p:txBody>
      </p:sp>
      <p:sp>
        <p:nvSpPr>
          <p:cNvPr id="1576964" name="Rectangle 4"/>
          <p:cNvSpPr>
            <a:spLocks noChangeArrowheads="1"/>
          </p:cNvSpPr>
          <p:nvPr/>
        </p:nvSpPr>
        <p:spPr bwMode="auto">
          <a:xfrm>
            <a:off x="1147763" y="4337050"/>
            <a:ext cx="8012112" cy="18049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,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AVG(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 BY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S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WHERE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&gt; S.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S.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1576965" name="AutoShape 5"/>
          <p:cNvSpPr>
            <a:spLocks noChangeArrowheads="1"/>
          </p:cNvSpPr>
          <p:nvPr/>
        </p:nvSpPr>
        <p:spPr bwMode="auto">
          <a:xfrm>
            <a:off x="4445000" y="3767138"/>
            <a:ext cx="993775" cy="5508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ko-KR" sz="1200" b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6966" name="Rectangle 6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상호연관</a:t>
            </a:r>
            <a:r>
              <a:rPr lang="en-US" altLang="ko-KR" sz="1800"/>
              <a:t>(Correlated) </a:t>
            </a:r>
            <a:r>
              <a:rPr lang="ko-KR" altLang="en-US" sz="1800"/>
              <a:t>서브쿼리 사용시 고려사항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전체 사원 </a:t>
            </a:r>
            <a:r>
              <a:rPr lang="en-US" altLang="ko-KR"/>
              <a:t>8</a:t>
            </a:r>
            <a:r>
              <a:rPr lang="ko-KR" altLang="en-US"/>
              <a:t>만명에 대해서</a:t>
            </a:r>
            <a:r>
              <a:rPr lang="en-US" altLang="ko-KR"/>
              <a:t>, </a:t>
            </a:r>
            <a:r>
              <a:rPr lang="ko-KR" altLang="en-US"/>
              <a:t>소속부서 평균보다 많은 연봉을 받는 사원들의 명세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 </a:t>
            </a:r>
            <a:r>
              <a:rPr lang="ko-KR" altLang="en-US"/>
              <a:t>결과값 </a:t>
            </a:r>
            <a:r>
              <a:rPr lang="en-US" altLang="ko-KR"/>
              <a:t>: 4</a:t>
            </a:r>
            <a:r>
              <a:rPr lang="ko-KR" altLang="en-US"/>
              <a:t>만명예상</a:t>
            </a:r>
          </a:p>
        </p:txBody>
      </p:sp>
      <p:sp>
        <p:nvSpPr>
          <p:cNvPr id="1576967" name="Text Box 7"/>
          <p:cNvSpPr txBox="1">
            <a:spLocks noChangeArrowheads="1"/>
          </p:cNvSpPr>
          <p:nvPr/>
        </p:nvSpPr>
        <p:spPr bwMode="auto">
          <a:xfrm>
            <a:off x="7343775" y="2789238"/>
            <a:ext cx="173831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ko-KR" altLang="en-US" sz="1400"/>
              <a:t>수행 </a:t>
            </a:r>
            <a:r>
              <a:rPr lang="en-US" altLang="ko-KR" sz="1400"/>
              <a:t>8</a:t>
            </a:r>
            <a:r>
              <a:rPr lang="ko-KR" altLang="en-US" sz="1400"/>
              <a:t>만번 </a:t>
            </a:r>
          </a:p>
          <a:p>
            <a:r>
              <a:rPr lang="ko-KR" altLang="en-US" sz="1400"/>
              <a:t>동일데이터 중복접근</a:t>
            </a:r>
          </a:p>
        </p:txBody>
      </p:sp>
      <p:sp>
        <p:nvSpPr>
          <p:cNvPr id="1576968" name="Text Box 8"/>
          <p:cNvSpPr txBox="1">
            <a:spLocks noChangeArrowheads="1"/>
          </p:cNvSpPr>
          <p:nvPr/>
        </p:nvSpPr>
        <p:spPr bwMode="auto">
          <a:xfrm>
            <a:off x="7466013" y="4946650"/>
            <a:ext cx="106838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ko-KR" sz="1400"/>
              <a:t>8</a:t>
            </a:r>
            <a:r>
              <a:rPr lang="ko-KR" altLang="en-US" sz="1400"/>
              <a:t>만건을 </a:t>
            </a:r>
            <a:r>
              <a:rPr lang="en-US" altLang="ko-KR" sz="1400"/>
              <a:t>1</a:t>
            </a:r>
            <a:r>
              <a:rPr lang="ko-KR" altLang="en-US" sz="1400"/>
              <a:t>번</a:t>
            </a:r>
          </a:p>
          <a:p>
            <a:r>
              <a:rPr lang="en-US" altLang="ko-KR" sz="1400"/>
              <a:t>FULL SCAN</a:t>
            </a:r>
          </a:p>
        </p:txBody>
      </p:sp>
      <p:sp>
        <p:nvSpPr>
          <p:cNvPr id="1576972" name="AutoShape 12"/>
          <p:cNvSpPr>
            <a:spLocks noChangeArrowheads="1"/>
          </p:cNvSpPr>
          <p:nvPr/>
        </p:nvSpPr>
        <p:spPr bwMode="auto">
          <a:xfrm>
            <a:off x="6656388" y="2825750"/>
            <a:ext cx="641350" cy="250825"/>
          </a:xfrm>
          <a:prstGeom prst="leftArrow">
            <a:avLst>
              <a:gd name="adj1" fmla="val 50000"/>
              <a:gd name="adj2" fmla="val 63924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76974" name="AutoShape 14"/>
          <p:cNvSpPr>
            <a:spLocks noChangeArrowheads="1"/>
          </p:cNvSpPr>
          <p:nvPr/>
        </p:nvSpPr>
        <p:spPr bwMode="auto">
          <a:xfrm>
            <a:off x="6773863" y="4975225"/>
            <a:ext cx="641350" cy="250825"/>
          </a:xfrm>
          <a:prstGeom prst="leftArrow">
            <a:avLst>
              <a:gd name="adj1" fmla="val 50000"/>
              <a:gd name="adj2" fmla="val 63924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7.1.2 JOIN</a:t>
            </a:r>
            <a:r>
              <a:rPr lang="ko-KR" altLang="en-US"/>
              <a:t>의 종류 및 기능</a:t>
            </a:r>
          </a:p>
        </p:txBody>
      </p:sp>
      <p:sp>
        <p:nvSpPr>
          <p:cNvPr id="142643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EQUI JOIN(</a:t>
            </a:r>
            <a:r>
              <a:rPr lang="ko-KR" altLang="en-US" sz="1800"/>
              <a:t>등가조인</a:t>
            </a:r>
            <a:r>
              <a:rPr lang="en-US" altLang="ko-KR" sz="1800"/>
              <a:t>)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두 테이블간의 컬럼 값들이 정확하게 일치하는 경우 사용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>
                <a:solidFill>
                  <a:schemeClr val="accent2"/>
                </a:solidFill>
              </a:rPr>
              <a:t>등호연산자</a:t>
            </a:r>
            <a:r>
              <a:rPr lang="en-US" altLang="ko-KR">
                <a:solidFill>
                  <a:schemeClr val="accent2"/>
                </a:solidFill>
              </a:rPr>
              <a:t>(=)</a:t>
            </a:r>
            <a:r>
              <a:rPr lang="ko-KR" altLang="en-US"/>
              <a:t>를 이용하여 두 개 이상의 테이블을 </a:t>
            </a:r>
            <a:r>
              <a:rPr lang="en-US" altLang="ko-KR"/>
              <a:t>JOIN</a:t>
            </a:r>
          </a:p>
        </p:txBody>
      </p:sp>
      <p:sp>
        <p:nvSpPr>
          <p:cNvPr id="1426543" name="AutoShape 111"/>
          <p:cNvSpPr>
            <a:spLocks noChangeArrowheads="1"/>
          </p:cNvSpPr>
          <p:nvPr/>
        </p:nvSpPr>
        <p:spPr bwMode="auto">
          <a:xfrm>
            <a:off x="5287963" y="4797425"/>
            <a:ext cx="4033837" cy="1439863"/>
          </a:xfrm>
          <a:prstGeom prst="wedgeRectCallout">
            <a:avLst>
              <a:gd name="adj1" fmla="val -77806"/>
              <a:gd name="adj2" fmla="val -78556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2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SELECT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   WHERE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endParaRPr lang="ko-KR" altLang="en-US" sz="14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1426695" name="Group 263"/>
          <p:cNvGraphicFramePr>
            <a:graphicFrameLocks noGrp="1"/>
          </p:cNvGraphicFramePr>
          <p:nvPr/>
        </p:nvGraphicFramePr>
        <p:xfrm>
          <a:off x="3368675" y="2609850"/>
          <a:ext cx="2108200" cy="1120775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32172918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030431943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71038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07248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67684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65355"/>
                  </a:ext>
                </a:extLst>
              </a:tr>
            </a:tbl>
          </a:graphicData>
        </a:graphic>
      </p:graphicFrame>
      <p:graphicFrame>
        <p:nvGraphicFramePr>
          <p:cNvPr id="1426696" name="Group 264"/>
          <p:cNvGraphicFramePr>
            <a:graphicFrameLocks noGrp="1"/>
          </p:cNvGraphicFramePr>
          <p:nvPr/>
        </p:nvGraphicFramePr>
        <p:xfrm>
          <a:off x="811213" y="2608263"/>
          <a:ext cx="2051050" cy="1123950"/>
        </p:xfrm>
        <a:graphic>
          <a:graphicData uri="http://schemas.openxmlformats.org/drawingml/2006/table">
            <a:tbl>
              <a:tblPr/>
              <a:tblGrid>
                <a:gridCol w="1116012">
                  <a:extLst>
                    <a:ext uri="{9D8B030D-6E8A-4147-A177-3AD203B41FA5}">
                      <a16:colId xmlns:a16="http://schemas.microsoft.com/office/drawing/2014/main" val="246309649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628695076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50344"/>
                  </a:ext>
                </a:extLst>
              </a:tr>
              <a:tr h="300038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550039"/>
                  </a:ext>
                </a:extLst>
              </a:tr>
              <a:tr h="27305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508520"/>
                  </a:ext>
                </a:extLst>
              </a:tr>
              <a:tr h="2413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44599"/>
                  </a:ext>
                </a:extLst>
              </a:tr>
            </a:tbl>
          </a:graphicData>
        </a:graphic>
      </p:graphicFrame>
      <p:sp>
        <p:nvSpPr>
          <p:cNvPr id="1426663" name="AutoShape 231"/>
          <p:cNvSpPr>
            <a:spLocks noChangeArrowheads="1"/>
          </p:cNvSpPr>
          <p:nvPr/>
        </p:nvSpPr>
        <p:spPr bwMode="auto">
          <a:xfrm>
            <a:off x="2667000" y="3816350"/>
            <a:ext cx="1014413" cy="808038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JOIN</a:t>
            </a:r>
          </a:p>
        </p:txBody>
      </p:sp>
      <p:graphicFrame>
        <p:nvGraphicFramePr>
          <p:cNvPr id="1426697" name="Group 265"/>
          <p:cNvGraphicFramePr>
            <a:graphicFrameLocks noGrp="1"/>
          </p:cNvGraphicFramePr>
          <p:nvPr/>
        </p:nvGraphicFramePr>
        <p:xfrm>
          <a:off x="1641475" y="5005388"/>
          <a:ext cx="3022600" cy="1116012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8072074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9592565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51072446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08205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8662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64362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96899"/>
                  </a:ext>
                </a:extLst>
              </a:tr>
            </a:tbl>
          </a:graphicData>
        </a:graphic>
      </p:graphicFrame>
      <p:sp>
        <p:nvSpPr>
          <p:cNvPr id="1426686" name="Line 254"/>
          <p:cNvSpPr>
            <a:spLocks noChangeShapeType="1"/>
          </p:cNvSpPr>
          <p:nvPr/>
        </p:nvSpPr>
        <p:spPr bwMode="auto">
          <a:xfrm flipV="1">
            <a:off x="2676525" y="3035300"/>
            <a:ext cx="1028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26687" name="Line 255"/>
          <p:cNvSpPr>
            <a:spLocks noChangeShapeType="1"/>
          </p:cNvSpPr>
          <p:nvPr/>
        </p:nvSpPr>
        <p:spPr bwMode="auto">
          <a:xfrm>
            <a:off x="2693988" y="3032125"/>
            <a:ext cx="1004887" cy="3032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26688" name="Line 256"/>
          <p:cNvSpPr>
            <a:spLocks noChangeShapeType="1"/>
          </p:cNvSpPr>
          <p:nvPr/>
        </p:nvSpPr>
        <p:spPr bwMode="auto">
          <a:xfrm flipV="1">
            <a:off x="2673350" y="3579813"/>
            <a:ext cx="1027113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26689" name="Text Box 257"/>
          <p:cNvSpPr txBox="1">
            <a:spLocks noChangeArrowheads="1"/>
          </p:cNvSpPr>
          <p:nvPr/>
        </p:nvSpPr>
        <p:spPr bwMode="auto">
          <a:xfrm>
            <a:off x="4081463" y="2289175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26690" name="Text Box 258"/>
          <p:cNvSpPr txBox="1">
            <a:spLocks noChangeArrowheads="1"/>
          </p:cNvSpPr>
          <p:nvPr/>
        </p:nvSpPr>
        <p:spPr bwMode="auto">
          <a:xfrm>
            <a:off x="1535113" y="2279650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26691" name="Text Box 259"/>
          <p:cNvSpPr txBox="1">
            <a:spLocks noChangeArrowheads="1"/>
          </p:cNvSpPr>
          <p:nvPr/>
        </p:nvSpPr>
        <p:spPr bwMode="auto">
          <a:xfrm>
            <a:off x="2636838" y="4675188"/>
            <a:ext cx="10906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pic>
        <p:nvPicPr>
          <p:cNvPr id="1426692" name="Picture 2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846388"/>
            <a:ext cx="287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6693" name="Text Box 261"/>
          <p:cNvSpPr txBox="1">
            <a:spLocks noChangeArrowheads="1"/>
          </p:cNvSpPr>
          <p:nvPr/>
        </p:nvSpPr>
        <p:spPr bwMode="auto">
          <a:xfrm>
            <a:off x="6951663" y="2574925"/>
            <a:ext cx="6334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[ERD]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7.3.5 </a:t>
            </a:r>
            <a:r>
              <a:rPr lang="ko-KR" altLang="en-US"/>
              <a:t>상호연관</a:t>
            </a:r>
            <a:r>
              <a:rPr lang="en-US" altLang="ko-KR"/>
              <a:t>(Correlated) </a:t>
            </a:r>
            <a:r>
              <a:rPr lang="ko-KR" altLang="en-US"/>
              <a:t>서브쿼리</a:t>
            </a:r>
          </a:p>
        </p:txBody>
      </p:sp>
      <p:sp>
        <p:nvSpPr>
          <p:cNvPr id="1553425" name="Rectangle 17"/>
          <p:cNvSpPr>
            <a:spLocks noChangeArrowheads="1"/>
          </p:cNvSpPr>
          <p:nvPr/>
        </p:nvSpPr>
        <p:spPr bwMode="auto">
          <a:xfrm>
            <a:off x="2289175" y="5086350"/>
            <a:ext cx="3651250" cy="9350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53426" name="Rectangle 18"/>
          <p:cNvSpPr>
            <a:spLocks noChangeArrowheads="1"/>
          </p:cNvSpPr>
          <p:nvPr/>
        </p:nvSpPr>
        <p:spPr bwMode="auto">
          <a:xfrm>
            <a:off x="3263900" y="3065463"/>
            <a:ext cx="3752850" cy="9366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53427" name="Rectangle 19"/>
          <p:cNvSpPr>
            <a:spLocks noChangeArrowheads="1"/>
          </p:cNvSpPr>
          <p:nvPr/>
        </p:nvSpPr>
        <p:spPr bwMode="auto">
          <a:xfrm>
            <a:off x="860425" y="2511425"/>
            <a:ext cx="7396163" cy="17970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WHERE 5000000 &gt; (SELECT SUM(S.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지급액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급여지급내역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WHERE S.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S.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2008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AND S.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급여종류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PI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AND M.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1553428" name="Rectangle 20"/>
          <p:cNvSpPr>
            <a:spLocks noChangeArrowheads="1"/>
          </p:cNvSpPr>
          <p:nvPr/>
        </p:nvSpPr>
        <p:spPr bwMode="auto">
          <a:xfrm>
            <a:off x="877888" y="4572000"/>
            <a:ext cx="7396162" cy="21685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M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, (SELECT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SUM(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지급액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 PI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지급액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급여지급내역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2008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AND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급여종류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PI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GROUP BY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 S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WHERE 5000000 &gt; S.PI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지급액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M.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S.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AND M.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이승엽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1553429" name="AutoShape 21"/>
          <p:cNvSpPr>
            <a:spLocks noChangeArrowheads="1"/>
          </p:cNvSpPr>
          <p:nvPr/>
        </p:nvSpPr>
        <p:spPr bwMode="auto">
          <a:xfrm rot="10800000">
            <a:off x="3978275" y="4356100"/>
            <a:ext cx="660400" cy="2000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ko-KR" sz="1200" b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3430" name="Rectangle 22"/>
          <p:cNvSpPr>
            <a:spLocks noChangeArrowheads="1"/>
          </p:cNvSpPr>
          <p:nvPr/>
        </p:nvSpPr>
        <p:spPr bwMode="auto">
          <a:xfrm>
            <a:off x="463550" y="838200"/>
            <a:ext cx="8286750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/>
              <a:t>상호연관</a:t>
            </a:r>
            <a:r>
              <a:rPr lang="en-US" altLang="ko-KR" sz="1800"/>
              <a:t>(Correlated) </a:t>
            </a:r>
            <a:r>
              <a:rPr lang="ko-KR" altLang="en-US" sz="1800"/>
              <a:t>서브쿼리 사용시 고려사항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2008</a:t>
            </a:r>
            <a:r>
              <a:rPr lang="ko-KR" altLang="en-US"/>
              <a:t>년에 </a:t>
            </a:r>
            <a:r>
              <a:rPr lang="en-US" altLang="ko-KR"/>
              <a:t>PI</a:t>
            </a:r>
            <a:r>
              <a:rPr lang="ko-KR" altLang="en-US"/>
              <a:t>를 </a:t>
            </a:r>
            <a:r>
              <a:rPr lang="en-US" altLang="ko-KR"/>
              <a:t>500</a:t>
            </a:r>
            <a:r>
              <a:rPr lang="ko-KR" altLang="en-US"/>
              <a:t>만원 이상 받은 </a:t>
            </a:r>
            <a:r>
              <a:rPr lang="ko-KR" altLang="en-US">
                <a:solidFill>
                  <a:srgbClr val="FF0000"/>
                </a:solidFill>
              </a:rPr>
              <a:t>이승엽</a:t>
            </a:r>
            <a:r>
              <a:rPr lang="ko-KR" altLang="en-US"/>
              <a:t>이라는 사원들의 명세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-  </a:t>
            </a:r>
            <a:r>
              <a:rPr lang="ko-KR" altLang="en-US"/>
              <a:t>사원 테이블 </a:t>
            </a:r>
            <a:r>
              <a:rPr lang="en-US" altLang="ko-KR"/>
              <a:t>8</a:t>
            </a:r>
            <a:r>
              <a:rPr lang="ko-KR" altLang="en-US"/>
              <a:t>만건</a:t>
            </a:r>
            <a:r>
              <a:rPr lang="en-US" altLang="ko-KR"/>
              <a:t>, </a:t>
            </a:r>
            <a:r>
              <a:rPr lang="ko-KR" altLang="ko-KR"/>
              <a:t>급여지급내역 테이블: 100만건</a:t>
            </a:r>
            <a:endParaRPr lang="ko-KR" altLang="en-US"/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- </a:t>
            </a:r>
            <a:r>
              <a:rPr lang="ko-KR" altLang="ko-KR"/>
              <a:t> </a:t>
            </a:r>
            <a:r>
              <a:rPr lang="ko-KR" altLang="en-US"/>
              <a:t>결과값</a:t>
            </a:r>
            <a:r>
              <a:rPr lang="en-US" altLang="ko-KR"/>
              <a:t>(</a:t>
            </a:r>
            <a:r>
              <a:rPr lang="ko-KR" altLang="en-US"/>
              <a:t>이승엽 이름의 사원</a:t>
            </a:r>
            <a:r>
              <a:rPr lang="en-US" altLang="ko-KR"/>
              <a:t>: </a:t>
            </a:r>
            <a:r>
              <a:rPr lang="ko-KR" altLang="en-US"/>
              <a:t>최대 </a:t>
            </a:r>
            <a:r>
              <a:rPr lang="en-US" altLang="ko-KR"/>
              <a:t>10</a:t>
            </a:r>
            <a:r>
              <a:rPr lang="ko-KR" altLang="en-US"/>
              <a:t>명이하</a:t>
            </a:r>
            <a:r>
              <a:rPr lang="en-US" altLang="ko-KR"/>
              <a:t>)</a:t>
            </a:r>
          </a:p>
        </p:txBody>
      </p:sp>
      <p:sp>
        <p:nvSpPr>
          <p:cNvPr id="1553431" name="Text Box 23"/>
          <p:cNvSpPr txBox="1">
            <a:spLocks noChangeArrowheads="1"/>
          </p:cNvSpPr>
          <p:nvPr/>
        </p:nvSpPr>
        <p:spPr bwMode="auto">
          <a:xfrm>
            <a:off x="7331075" y="305911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ko-KR" sz="1400"/>
              <a:t>10</a:t>
            </a:r>
            <a:r>
              <a:rPr lang="ko-KR" altLang="en-US" sz="1400"/>
              <a:t>번수행</a:t>
            </a:r>
          </a:p>
        </p:txBody>
      </p:sp>
      <p:sp>
        <p:nvSpPr>
          <p:cNvPr id="1553432" name="Text Box 24"/>
          <p:cNvSpPr txBox="1">
            <a:spLocks noChangeArrowheads="1"/>
          </p:cNvSpPr>
          <p:nvPr/>
        </p:nvSpPr>
        <p:spPr bwMode="auto">
          <a:xfrm>
            <a:off x="6526213" y="5133975"/>
            <a:ext cx="1344612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ko-KR" sz="1400"/>
              <a:t>100</a:t>
            </a:r>
            <a:r>
              <a:rPr lang="ko-KR" altLang="en-US" sz="1400"/>
              <a:t>만건을 한번</a:t>
            </a:r>
          </a:p>
          <a:p>
            <a:r>
              <a:rPr lang="en-US" altLang="ko-KR" sz="1400"/>
              <a:t>FULL SCAN</a:t>
            </a:r>
          </a:p>
        </p:txBody>
      </p:sp>
      <p:sp>
        <p:nvSpPr>
          <p:cNvPr id="1553433" name="AutoShape 25"/>
          <p:cNvSpPr>
            <a:spLocks noChangeArrowheads="1"/>
          </p:cNvSpPr>
          <p:nvPr/>
        </p:nvSpPr>
        <p:spPr bwMode="auto">
          <a:xfrm>
            <a:off x="7032625" y="3097213"/>
            <a:ext cx="365125" cy="290512"/>
          </a:xfrm>
          <a:prstGeom prst="leftArrow">
            <a:avLst>
              <a:gd name="adj1" fmla="val 50000"/>
              <a:gd name="adj2" fmla="val 31421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53434" name="AutoShape 26"/>
          <p:cNvSpPr>
            <a:spLocks noChangeArrowheads="1"/>
          </p:cNvSpPr>
          <p:nvPr/>
        </p:nvSpPr>
        <p:spPr bwMode="auto">
          <a:xfrm>
            <a:off x="5891213" y="5170488"/>
            <a:ext cx="592137" cy="250825"/>
          </a:xfrm>
          <a:prstGeom prst="leftArrow">
            <a:avLst>
              <a:gd name="adj1" fmla="val 50000"/>
              <a:gd name="adj2" fmla="val 59019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7.3.5 </a:t>
            </a:r>
            <a:r>
              <a:rPr lang="ko-KR" altLang="en-US"/>
              <a:t>상호연관</a:t>
            </a:r>
            <a:r>
              <a:rPr lang="en-US" altLang="ko-KR"/>
              <a:t>(Correlated) </a:t>
            </a:r>
            <a:r>
              <a:rPr lang="ko-KR" altLang="en-US"/>
              <a:t>서브쿼리</a:t>
            </a:r>
          </a:p>
        </p:txBody>
      </p:sp>
      <p:sp>
        <p:nvSpPr>
          <p:cNvPr id="1581062" name="Rectangle 6"/>
          <p:cNvSpPr>
            <a:spLocks noChangeArrowheads="1"/>
          </p:cNvSpPr>
          <p:nvPr/>
        </p:nvSpPr>
        <p:spPr bwMode="auto">
          <a:xfrm>
            <a:off x="609600" y="5888038"/>
            <a:ext cx="897731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ko-KR" sz="1200"/>
              <a:t>[</a:t>
            </a:r>
            <a:r>
              <a:rPr lang="ko-KR" altLang="en-US" sz="1200"/>
              <a:t>참고</a:t>
            </a:r>
            <a:r>
              <a:rPr lang="en-US" altLang="ko-KR" sz="1200"/>
              <a:t>] </a:t>
            </a:r>
            <a:r>
              <a:rPr lang="ko-KR" altLang="en-US" sz="1200"/>
              <a:t>어느 쪽이 유리할까요</a:t>
            </a:r>
            <a:r>
              <a:rPr lang="en-US" altLang="ko-KR" sz="1200"/>
              <a:t>?</a:t>
            </a:r>
          </a:p>
        </p:txBody>
      </p:sp>
      <p:graphicFrame>
        <p:nvGraphicFramePr>
          <p:cNvPr id="1581330" name="Group 274"/>
          <p:cNvGraphicFramePr>
            <a:graphicFrameLocks noGrp="1"/>
          </p:cNvGraphicFramePr>
          <p:nvPr/>
        </p:nvGraphicFramePr>
        <p:xfrm>
          <a:off x="630238" y="1277938"/>
          <a:ext cx="8742362" cy="4456112"/>
        </p:xfrm>
        <a:graphic>
          <a:graphicData uri="http://schemas.openxmlformats.org/drawingml/2006/table">
            <a:tbl>
              <a:tblPr/>
              <a:tblGrid>
                <a:gridCol w="4370387">
                  <a:extLst>
                    <a:ext uri="{9D8B030D-6E8A-4147-A177-3AD203B41FA5}">
                      <a16:colId xmlns:a16="http://schemas.microsoft.com/office/drawing/2014/main" val="1890155830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320616768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EXISTS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93837"/>
                  </a:ext>
                </a:extLst>
              </a:tr>
              <a:tr h="139382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Subquery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집합의 처리 범위가 넓고 부분범위 처리가 필요한 경우에 사용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SUBQUERY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에서 리턴하는 컬럼은 의미가 없다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.(‘X’, ‘1’, NULL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등을 사용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Subquery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집합의 처리 범위가 좁고 데이터 집합이 작을 경우에 사용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SUBQUERY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에서 리턴하는 컬럼을 정확히 리턴해야 한다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428672"/>
                  </a:ext>
                </a:extLst>
              </a:tr>
              <a:tr h="619125">
                <a:tc gridSpan="2"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가입일자가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2009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년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일인 고객 중 주문을 한 적이 있는 고객을 출력하는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SQL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82771"/>
                  </a:ext>
                </a:extLst>
              </a:tr>
              <a:tr h="20351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SELECT * 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WHERE EXISTS (SELECT ‘1’ 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WHERE B.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고객번호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A.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고객번호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AND A.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가입일자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‘20090101’                         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SELECT * 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WHERE A.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고객번호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 (SELECT B.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고객번호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              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FROM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주문 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       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WHERE B.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고객번호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A.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고객번호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74625" marR="0" lvl="0" indent="-1746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AND A.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가입일자 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= ‘20090101’                         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202563"/>
                  </a:ext>
                </a:extLst>
              </a:tr>
            </a:tbl>
          </a:graphicData>
        </a:graphic>
      </p:graphicFrame>
      <p:sp>
        <p:nvSpPr>
          <p:cNvPr id="1581329" name="Rectangle 273"/>
          <p:cNvSpPr>
            <a:spLocks noChangeArrowheads="1"/>
          </p:cNvSpPr>
          <p:nvPr/>
        </p:nvSpPr>
        <p:spPr bwMode="auto">
          <a:xfrm>
            <a:off x="584200" y="762000"/>
            <a:ext cx="897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Subquery</a:t>
            </a:r>
            <a:r>
              <a:rPr lang="ko-KR" altLang="en-US" sz="1800"/>
              <a:t>의 활용 비교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데이터의 존재여부 체크</a:t>
            </a:r>
          </a:p>
        </p:txBody>
      </p:sp>
      <p:sp>
        <p:nvSpPr>
          <p:cNvPr id="1603587" name="Rectangle 3"/>
          <p:cNvSpPr>
            <a:spLocks noChangeArrowheads="1"/>
          </p:cNvSpPr>
          <p:nvPr/>
        </p:nvSpPr>
        <p:spPr bwMode="auto">
          <a:xfrm>
            <a:off x="584200" y="762000"/>
            <a:ext cx="897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>
                <a:solidFill>
                  <a:schemeClr val="accent2"/>
                </a:solidFill>
              </a:rPr>
              <a:t>데이터의 존재 여부 체크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ko-KR" altLang="en-US" sz="1800"/>
              <a:t>    </a:t>
            </a:r>
            <a:r>
              <a:rPr lang="en-US" altLang="ko-KR" sz="1800"/>
              <a:t>-&gt; </a:t>
            </a:r>
            <a:r>
              <a:rPr lang="ko-KR" altLang="en-US" sz="1800"/>
              <a:t>어떻게 할 것인가</a:t>
            </a:r>
            <a:r>
              <a:rPr lang="en-US" altLang="ko-KR" sz="1800"/>
              <a:t>?</a:t>
            </a:r>
          </a:p>
          <a:p>
            <a:pPr>
              <a:lnSpc>
                <a:spcPct val="130000"/>
              </a:lnSpc>
            </a:pPr>
            <a:endParaRPr lang="en-US" altLang="ko-KR" sz="1800"/>
          </a:p>
          <a:p>
            <a:pPr>
              <a:lnSpc>
                <a:spcPct val="130000"/>
              </a:lnSpc>
            </a:pPr>
            <a:r>
              <a:rPr lang="en-US" altLang="ko-KR" sz="1800"/>
              <a:t>[</a:t>
            </a:r>
            <a:r>
              <a:rPr lang="ko-KR" altLang="en-US" sz="1800"/>
              <a:t>풀어보기</a:t>
            </a:r>
            <a:r>
              <a:rPr lang="en-US" altLang="ko-KR" sz="1800"/>
              <a:t>]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 sz="1800"/>
              <a:t>화면에서 이름항목에 대한 입력으로</a:t>
            </a:r>
            <a:r>
              <a:rPr lang="ko-KR" altLang="en-US" sz="1800">
                <a:solidFill>
                  <a:schemeClr val="accent2"/>
                </a:solidFill>
              </a:rPr>
              <a:t> “심” 을 입력받으면</a:t>
            </a:r>
            <a:r>
              <a:rPr lang="en-US" altLang="ko-KR" sz="1800">
                <a:solidFill>
                  <a:schemeClr val="accent2"/>
                </a:solidFill>
              </a:rPr>
              <a:t>,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 sz="1800"/>
              <a:t>고객</a:t>
            </a:r>
            <a:r>
              <a:rPr lang="en-US" altLang="ko-KR" sz="1800"/>
              <a:t>TABLE</a:t>
            </a:r>
            <a:r>
              <a:rPr lang="ko-KR" altLang="en-US" sz="1800"/>
              <a:t>에서 “심”으로 시작하는 이름을 가진 고객을 조사하여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 sz="1800"/>
              <a:t>있는 경우는  “</a:t>
            </a:r>
            <a:r>
              <a:rPr lang="en-US" altLang="ko-KR" sz="1800">
                <a:solidFill>
                  <a:schemeClr val="accent2"/>
                </a:solidFill>
              </a:rPr>
              <a:t>O</a:t>
            </a:r>
            <a:r>
              <a:rPr lang="en-US" altLang="ko-KR" sz="1800"/>
              <a:t>”,   </a:t>
            </a:r>
            <a:r>
              <a:rPr lang="ko-KR" altLang="en-US" sz="1800"/>
              <a:t>없는 경우  “</a:t>
            </a:r>
            <a:r>
              <a:rPr lang="en-US" altLang="ko-KR" sz="1800">
                <a:solidFill>
                  <a:schemeClr val="accent2"/>
                </a:solidFill>
              </a:rPr>
              <a:t>X”</a:t>
            </a:r>
            <a:r>
              <a:rPr lang="ko-KR" altLang="en-US" sz="1800"/>
              <a:t>를 </a:t>
            </a:r>
            <a:r>
              <a:rPr lang="en-US" altLang="ko-KR" sz="1800"/>
              <a:t>DISPLAY</a:t>
            </a:r>
            <a:r>
              <a:rPr lang="ko-KR" altLang="en-US" sz="1800"/>
              <a:t>하는 것으로 가정합니다</a:t>
            </a:r>
            <a:r>
              <a:rPr lang="en-US" altLang="ko-KR" sz="1800"/>
              <a:t>.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 sz="1800"/>
              <a:t>이를 구현하기 위한 </a:t>
            </a:r>
            <a:r>
              <a:rPr lang="en-US" altLang="ko-KR" sz="1800"/>
              <a:t>SQL</a:t>
            </a:r>
            <a:r>
              <a:rPr lang="ko-KR" altLang="en-US" sz="1800"/>
              <a:t>을 작성하시기 바랍니다</a:t>
            </a:r>
            <a:r>
              <a:rPr lang="en-US" altLang="ko-KR" sz="1800"/>
              <a:t>. </a:t>
            </a:r>
          </a:p>
          <a:p>
            <a:pPr>
              <a:lnSpc>
                <a:spcPct val="130000"/>
              </a:lnSpc>
            </a:pPr>
            <a:endParaRPr lang="en-US" altLang="ko-KR" sz="1800"/>
          </a:p>
          <a:p>
            <a:pPr>
              <a:lnSpc>
                <a:spcPct val="130000"/>
              </a:lnSpc>
            </a:pPr>
            <a:endParaRPr lang="en-US" altLang="ko-KR" sz="1800"/>
          </a:p>
          <a:p>
            <a:pPr>
              <a:lnSpc>
                <a:spcPct val="130000"/>
              </a:lnSpc>
            </a:pPr>
            <a:r>
              <a:rPr lang="ko-KR" altLang="en-US" sz="1800"/>
              <a:t>파일명 </a:t>
            </a:r>
            <a:r>
              <a:rPr lang="en-US" altLang="ko-KR" sz="1800"/>
              <a:t>: </a:t>
            </a:r>
            <a:r>
              <a:rPr lang="ko-KR" altLang="en-US" sz="1800"/>
              <a:t>문제번호는  </a:t>
            </a:r>
            <a:r>
              <a:rPr lang="en-US" altLang="ko-KR" sz="1800">
                <a:solidFill>
                  <a:schemeClr val="accent2"/>
                </a:solidFill>
              </a:rPr>
              <a:t>7-20 </a:t>
            </a:r>
            <a:r>
              <a:rPr lang="ko-KR" altLang="en-US" sz="1800"/>
              <a:t>으로 작성 </a:t>
            </a:r>
          </a:p>
          <a:p>
            <a:pPr>
              <a:lnSpc>
                <a:spcPct val="130000"/>
              </a:lnSpc>
            </a:pPr>
            <a:endParaRPr lang="en-US" altLang="ko-KR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데이터의 존재여부 체크</a:t>
            </a:r>
          </a:p>
        </p:txBody>
      </p:sp>
      <p:sp>
        <p:nvSpPr>
          <p:cNvPr id="1605635" name="Rectangle 3"/>
          <p:cNvSpPr>
            <a:spLocks noChangeArrowheads="1"/>
          </p:cNvSpPr>
          <p:nvPr/>
        </p:nvSpPr>
        <p:spPr bwMode="auto">
          <a:xfrm>
            <a:off x="511175" y="930275"/>
            <a:ext cx="897731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>
                <a:solidFill>
                  <a:schemeClr val="accent2"/>
                </a:solidFill>
              </a:rPr>
              <a:t>데이터의 존재 여부 체크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ko-KR" altLang="en-US"/>
              <a:t>    </a:t>
            </a:r>
            <a:r>
              <a:rPr lang="en-US" altLang="ko-KR"/>
              <a:t>-&gt; </a:t>
            </a:r>
            <a:r>
              <a:rPr lang="ko-KR" altLang="en-US"/>
              <a:t>전체범위처리가 아닌 </a:t>
            </a:r>
            <a:r>
              <a:rPr lang="ko-KR" altLang="en-US">
                <a:solidFill>
                  <a:srgbClr val="FF0000"/>
                </a:solidFill>
              </a:rPr>
              <a:t>부분범위처리</a:t>
            </a:r>
            <a:r>
              <a:rPr lang="ko-KR" altLang="en-US"/>
              <a:t>가 되도록 해야 함</a:t>
            </a:r>
          </a:p>
        </p:txBody>
      </p:sp>
      <p:sp>
        <p:nvSpPr>
          <p:cNvPr id="1605636" name="Rectangle 4"/>
          <p:cNvSpPr>
            <a:spLocks noChangeArrowheads="1"/>
          </p:cNvSpPr>
          <p:nvPr/>
        </p:nvSpPr>
        <p:spPr bwMode="auto">
          <a:xfrm>
            <a:off x="668338" y="1885950"/>
            <a:ext cx="3321050" cy="19462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/>
              <a:t>COUNT(*)</a:t>
            </a:r>
            <a:r>
              <a:rPr lang="ko-KR" altLang="en-US"/>
              <a:t>의 사용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SELECT </a:t>
            </a:r>
            <a:r>
              <a:rPr lang="en-US" altLang="ko-KR">
                <a:solidFill>
                  <a:schemeClr val="accent2"/>
                </a:solidFill>
              </a:rPr>
              <a:t>COUNT( * )</a:t>
            </a:r>
            <a:r>
              <a:rPr lang="en-US" altLang="ko-KR"/>
              <a:t>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   INTO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  FROM </a:t>
            </a:r>
            <a:r>
              <a:rPr lang="ko-KR" altLang="en-US"/>
              <a:t>고객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/>
              <a:t> </a:t>
            </a:r>
            <a:r>
              <a:rPr lang="en-US" altLang="ko-KR"/>
              <a:t>WHERE </a:t>
            </a:r>
            <a:r>
              <a:rPr lang="ko-KR" altLang="en-US"/>
              <a:t>고객명 </a:t>
            </a:r>
            <a:r>
              <a:rPr lang="en-US" altLang="ko-KR"/>
              <a:t>like '</a:t>
            </a:r>
            <a:r>
              <a:rPr lang="ko-KR" altLang="en-US"/>
              <a:t>심</a:t>
            </a:r>
            <a:r>
              <a:rPr lang="en-US" altLang="ko-KR"/>
              <a:t>%' </a:t>
            </a:r>
          </a:p>
        </p:txBody>
      </p:sp>
      <p:sp>
        <p:nvSpPr>
          <p:cNvPr id="1605637" name="Rectangle 5"/>
          <p:cNvSpPr>
            <a:spLocks noChangeArrowheads="1"/>
          </p:cNvSpPr>
          <p:nvPr/>
        </p:nvSpPr>
        <p:spPr bwMode="auto">
          <a:xfrm>
            <a:off x="4168775" y="1831975"/>
            <a:ext cx="5357813" cy="43243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r>
              <a:rPr lang="en-US" altLang="ko-KR"/>
              <a:t>ROWNUM </a:t>
            </a:r>
            <a:r>
              <a:rPr lang="ko-KR" altLang="en-US"/>
              <a:t>사용</a:t>
            </a:r>
          </a:p>
          <a:p>
            <a:pPr lvl="2">
              <a:buSzTx/>
              <a:buFontTx/>
              <a:buNone/>
            </a:pPr>
            <a:r>
              <a:rPr lang="en-US" altLang="ko-KR"/>
              <a:t>SELECT </a:t>
            </a:r>
            <a:r>
              <a:rPr lang="en-US" altLang="ko-KR">
                <a:solidFill>
                  <a:schemeClr val="accent2"/>
                </a:solidFill>
              </a:rPr>
              <a:t>NVL( MIN( 1 ), 0 )</a:t>
            </a:r>
          </a:p>
          <a:p>
            <a:pPr lvl="2">
              <a:buSzTx/>
              <a:buFontTx/>
              <a:buNone/>
            </a:pPr>
            <a:r>
              <a:rPr lang="en-US" altLang="ko-KR"/>
              <a:t>   INTO</a:t>
            </a:r>
          </a:p>
          <a:p>
            <a:pPr lvl="2">
              <a:buSzTx/>
              <a:buFontTx/>
              <a:buNone/>
            </a:pPr>
            <a:r>
              <a:rPr lang="en-US" altLang="ko-KR"/>
              <a:t>  FROM </a:t>
            </a:r>
            <a:r>
              <a:rPr lang="ko-KR" altLang="en-US"/>
              <a:t>고객</a:t>
            </a:r>
          </a:p>
          <a:p>
            <a:pPr lvl="2">
              <a:buSzTx/>
              <a:buFontTx/>
              <a:buNone/>
            </a:pPr>
            <a:r>
              <a:rPr lang="ko-KR" altLang="en-US"/>
              <a:t> </a:t>
            </a:r>
            <a:r>
              <a:rPr lang="en-US" altLang="ko-KR"/>
              <a:t>WHERE </a:t>
            </a:r>
            <a:r>
              <a:rPr lang="ko-KR" altLang="en-US"/>
              <a:t>고객명 </a:t>
            </a:r>
            <a:r>
              <a:rPr lang="en-US" altLang="ko-KR"/>
              <a:t>like '</a:t>
            </a:r>
            <a:r>
              <a:rPr lang="ko-KR" altLang="en-US"/>
              <a:t>심</a:t>
            </a:r>
            <a:r>
              <a:rPr lang="en-US" altLang="ko-KR"/>
              <a:t>%'   </a:t>
            </a:r>
          </a:p>
          <a:p>
            <a:pPr lvl="2">
              <a:buSzTx/>
              <a:buFontTx/>
              <a:buNone/>
            </a:pPr>
            <a:r>
              <a:rPr lang="en-US" altLang="ko-KR"/>
              <a:t>     AND </a:t>
            </a:r>
            <a:r>
              <a:rPr lang="en-US" altLang="ko-KR">
                <a:solidFill>
                  <a:srgbClr val="FF0000"/>
                </a:solidFill>
              </a:rPr>
              <a:t>ROWNUM = 1</a:t>
            </a:r>
            <a:r>
              <a:rPr lang="en-US" altLang="ko-KR"/>
              <a:t>;</a:t>
            </a:r>
          </a:p>
          <a:p>
            <a:pPr>
              <a:lnSpc>
                <a:spcPct val="130000"/>
              </a:lnSpc>
            </a:pPr>
            <a:r>
              <a:rPr lang="en-US" altLang="ko-KR"/>
              <a:t>EXISTS</a:t>
            </a:r>
            <a:r>
              <a:rPr lang="ko-KR" altLang="en-US"/>
              <a:t>의 사용</a:t>
            </a:r>
          </a:p>
          <a:p>
            <a:pPr lvl="2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SELECT </a:t>
            </a:r>
            <a:r>
              <a:rPr lang="en-US" altLang="ko-KR">
                <a:solidFill>
                  <a:schemeClr val="accent2"/>
                </a:solidFill>
              </a:rPr>
              <a:t>NVL( MIN( 1 ), 0 )</a:t>
            </a:r>
            <a:endParaRPr lang="en-US" altLang="ko-KR"/>
          </a:p>
          <a:p>
            <a:pPr lvl="2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   INTO </a:t>
            </a:r>
          </a:p>
          <a:p>
            <a:pPr lvl="2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 FROM DUAL</a:t>
            </a:r>
          </a:p>
          <a:p>
            <a:pPr lvl="2">
              <a:buSzTx/>
              <a:buFontTx/>
              <a:buNone/>
            </a:pPr>
            <a:r>
              <a:rPr lang="en-US" altLang="ko-KR"/>
              <a:t> WHERE </a:t>
            </a:r>
            <a:r>
              <a:rPr lang="en-US" altLang="ko-KR">
                <a:solidFill>
                  <a:srgbClr val="FF0000"/>
                </a:solidFill>
              </a:rPr>
              <a:t>EXISTS</a:t>
            </a:r>
            <a:r>
              <a:rPr lang="en-US" altLang="ko-KR"/>
              <a:t> (SELECT 1</a:t>
            </a:r>
          </a:p>
          <a:p>
            <a:pPr lvl="2">
              <a:buSzTx/>
              <a:buFontTx/>
              <a:buNone/>
            </a:pPr>
            <a:r>
              <a:rPr lang="en-US" altLang="ko-KR"/>
              <a:t>                           FROM </a:t>
            </a:r>
            <a:r>
              <a:rPr lang="ko-KR" altLang="en-US"/>
              <a:t>고객</a:t>
            </a:r>
          </a:p>
          <a:p>
            <a:pPr lvl="2">
              <a:buSzTx/>
              <a:buFontTx/>
              <a:buNone/>
            </a:pPr>
            <a:r>
              <a:rPr lang="ko-KR" altLang="en-US"/>
              <a:t>                         </a:t>
            </a:r>
            <a:r>
              <a:rPr lang="en-US" altLang="ko-KR"/>
              <a:t>WHERE </a:t>
            </a:r>
            <a:r>
              <a:rPr lang="ko-KR" altLang="en-US"/>
              <a:t>고객명 </a:t>
            </a:r>
            <a:r>
              <a:rPr lang="en-US" altLang="ko-KR"/>
              <a:t>LIKE '</a:t>
            </a:r>
            <a:r>
              <a:rPr lang="ko-KR" altLang="en-US"/>
              <a:t>심</a:t>
            </a:r>
            <a:r>
              <a:rPr lang="en-US" altLang="ko-KR"/>
              <a:t>%')</a:t>
            </a:r>
          </a:p>
        </p:txBody>
      </p:sp>
      <p:pic>
        <p:nvPicPr>
          <p:cNvPr id="1605638" name="Picture 6" descr="MCj043253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806700"/>
            <a:ext cx="17526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0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7.3.6 Scalar </a:t>
            </a:r>
            <a:r>
              <a:rPr lang="ko-KR" altLang="en-US"/>
              <a:t>서브쿼리</a:t>
            </a:r>
          </a:p>
        </p:txBody>
      </p:sp>
      <p:sp>
        <p:nvSpPr>
          <p:cNvPr id="1555459" name="Rectangle 3"/>
          <p:cNvSpPr>
            <a:spLocks noChangeArrowheads="1"/>
          </p:cNvSpPr>
          <p:nvPr/>
        </p:nvSpPr>
        <p:spPr bwMode="auto">
          <a:xfrm>
            <a:off x="501650" y="838200"/>
            <a:ext cx="9404350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Select List Scalar </a:t>
            </a:r>
            <a:r>
              <a:rPr lang="ko-KR" altLang="en-US" sz="1800"/>
              <a:t>서브쿼리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Select List</a:t>
            </a:r>
            <a:r>
              <a:rPr lang="ko-KR" altLang="en-US"/>
              <a:t>절에 사용한 단일값을 반환하는 </a:t>
            </a:r>
            <a:r>
              <a:rPr lang="en-US" altLang="ko-KR"/>
              <a:t>Subquery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Subquery</a:t>
            </a:r>
            <a:r>
              <a:rPr lang="ko-KR" altLang="en-US"/>
              <a:t>를 수행할 </a:t>
            </a:r>
            <a:r>
              <a:rPr lang="ko-KR" altLang="en-US">
                <a:solidFill>
                  <a:schemeClr val="accent2"/>
                </a:solidFill>
              </a:rPr>
              <a:t>결과집합이 소량</a:t>
            </a:r>
            <a:r>
              <a:rPr lang="ko-KR" altLang="en-US"/>
              <a:t>이고</a:t>
            </a:r>
            <a:r>
              <a:rPr lang="en-US" altLang="ko-KR"/>
              <a:t>, 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코드성 테이블의 조인이 많아 </a:t>
            </a:r>
            <a:r>
              <a:rPr lang="ko-KR" altLang="en-US">
                <a:solidFill>
                  <a:schemeClr val="accent2"/>
                </a:solidFill>
              </a:rPr>
              <a:t>실행계획이 비효율적으로 수립될 가능성이</a:t>
            </a:r>
            <a:r>
              <a:rPr lang="ko-KR" altLang="en-US"/>
              <a:t> 있는 경우 사용</a:t>
            </a:r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1046163" y="2646363"/>
            <a:ext cx="8012112" cy="33464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(SELECT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부서명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B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     WHERE B.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부서코드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(SELECT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명칭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직위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_V C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     WHERE C.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코드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현직위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직위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(SELECT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명칭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학력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_V D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     WHERE D.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코드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학력코드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최종학력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(SELECT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명칭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은행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_V E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             WHERE E.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코드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거래은행코드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주거래은행  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WHERE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사원번호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22" name="Rectangle 18"/>
          <p:cNvSpPr>
            <a:spLocks noChangeArrowheads="1"/>
          </p:cNvSpPr>
          <p:nvPr/>
        </p:nvSpPr>
        <p:spPr bwMode="auto">
          <a:xfrm>
            <a:off x="2611438" y="5375275"/>
            <a:ext cx="3916362" cy="9096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57519" name="Rectangle 15"/>
          <p:cNvSpPr>
            <a:spLocks noChangeArrowheads="1"/>
          </p:cNvSpPr>
          <p:nvPr/>
        </p:nvSpPr>
        <p:spPr bwMode="auto">
          <a:xfrm>
            <a:off x="2392363" y="3022600"/>
            <a:ext cx="4167187" cy="7191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57510" name="Rectangle 6"/>
          <p:cNvSpPr>
            <a:spLocks noChangeArrowheads="1"/>
          </p:cNvSpPr>
          <p:nvPr/>
        </p:nvSpPr>
        <p:spPr bwMode="auto">
          <a:xfrm>
            <a:off x="1046163" y="2635250"/>
            <a:ext cx="8012112" cy="165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AVG(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A.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WHERE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부서구분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본부부서</a:t>
            </a:r>
            <a:r>
              <a:rPr lang="ko-KR" altLang="en-US" sz="1400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7.3.6 Scalar </a:t>
            </a:r>
            <a:r>
              <a:rPr lang="ko-KR" altLang="en-US"/>
              <a:t>서브쿼리</a:t>
            </a:r>
          </a:p>
        </p:txBody>
      </p:sp>
      <p:sp>
        <p:nvSpPr>
          <p:cNvPr id="1557507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Select List Scalar </a:t>
            </a:r>
            <a:r>
              <a:rPr lang="ko-KR" altLang="en-US" sz="1800"/>
              <a:t>서브쿼리 사용시 고려사항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전체 사원 </a:t>
            </a:r>
            <a:r>
              <a:rPr lang="en-US" altLang="ko-KR"/>
              <a:t>8</a:t>
            </a:r>
            <a:r>
              <a:rPr lang="ko-KR" altLang="en-US"/>
              <a:t>만명에 대해서</a:t>
            </a:r>
            <a:r>
              <a:rPr lang="en-US" altLang="ko-KR"/>
              <a:t>, </a:t>
            </a:r>
            <a:r>
              <a:rPr lang="ko-KR" altLang="en-US"/>
              <a:t>부서가 본부부서 소속인 사원들의 명세 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본부부서의 부서번호는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, </a:t>
            </a:r>
            <a:r>
              <a:rPr lang="ko-KR" altLang="en-US"/>
              <a:t>소속사원은 </a:t>
            </a:r>
            <a:r>
              <a:rPr lang="en-US" altLang="ko-KR"/>
              <a:t>1,000</a:t>
            </a:r>
            <a:r>
              <a:rPr lang="ko-KR" altLang="en-US"/>
              <a:t>명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결과값 </a:t>
            </a:r>
            <a:r>
              <a:rPr lang="en-US" altLang="ko-KR"/>
              <a:t>: 1000</a:t>
            </a:r>
            <a:r>
              <a:rPr lang="ko-KR" altLang="en-US"/>
              <a:t>명 예상</a:t>
            </a:r>
          </a:p>
        </p:txBody>
      </p:sp>
      <p:sp>
        <p:nvSpPr>
          <p:cNvPr id="1557511" name="Rectangle 7"/>
          <p:cNvSpPr>
            <a:spLocks noChangeArrowheads="1"/>
          </p:cNvSpPr>
          <p:nvPr/>
        </p:nvSpPr>
        <p:spPr bwMode="auto">
          <a:xfrm>
            <a:off x="1044575" y="4679950"/>
            <a:ext cx="8012113" cy="2057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,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AVG(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부서구분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본부부서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ko-KR" altLang="en-US" sz="140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 BY 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WHERE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부서번호          </a:t>
            </a:r>
          </a:p>
        </p:txBody>
      </p:sp>
      <p:sp>
        <p:nvSpPr>
          <p:cNvPr id="1557518" name="AutoShape 14"/>
          <p:cNvSpPr>
            <a:spLocks noChangeArrowheads="1"/>
          </p:cNvSpPr>
          <p:nvPr/>
        </p:nvSpPr>
        <p:spPr bwMode="auto">
          <a:xfrm>
            <a:off x="4445000" y="4281488"/>
            <a:ext cx="993775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ko-KR" sz="1200" b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57521" name="AutoShape 17"/>
          <p:cNvSpPr>
            <a:spLocks noChangeArrowheads="1"/>
          </p:cNvSpPr>
          <p:nvPr/>
        </p:nvSpPr>
        <p:spPr bwMode="auto">
          <a:xfrm>
            <a:off x="6561138" y="3068638"/>
            <a:ext cx="641350" cy="250825"/>
          </a:xfrm>
          <a:prstGeom prst="leftArrow">
            <a:avLst>
              <a:gd name="adj1" fmla="val 50000"/>
              <a:gd name="adj2" fmla="val 63924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57524" name="AutoShape 20"/>
          <p:cNvSpPr>
            <a:spLocks noChangeArrowheads="1"/>
          </p:cNvSpPr>
          <p:nvPr/>
        </p:nvSpPr>
        <p:spPr bwMode="auto">
          <a:xfrm>
            <a:off x="6569075" y="5448300"/>
            <a:ext cx="641350" cy="250825"/>
          </a:xfrm>
          <a:prstGeom prst="leftArrow">
            <a:avLst>
              <a:gd name="adj1" fmla="val 50000"/>
              <a:gd name="adj2" fmla="val 63924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57525" name="Text Box 21"/>
          <p:cNvSpPr txBox="1">
            <a:spLocks noChangeArrowheads="1"/>
          </p:cNvSpPr>
          <p:nvPr/>
        </p:nvSpPr>
        <p:spPr bwMode="auto">
          <a:xfrm>
            <a:off x="7196138" y="3030538"/>
            <a:ext cx="17970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최대</a:t>
            </a:r>
            <a:r>
              <a:rPr lang="en-US" altLang="ko-KR" sz="1400">
                <a:solidFill>
                  <a:schemeClr val="accent2"/>
                </a:solidFill>
              </a:rPr>
              <a:t>1000</a:t>
            </a:r>
            <a:r>
              <a:rPr lang="ko-KR" altLang="en-US" sz="1400">
                <a:solidFill>
                  <a:schemeClr val="accent2"/>
                </a:solidFill>
              </a:rPr>
              <a:t>번 수행</a:t>
            </a:r>
          </a:p>
          <a:p>
            <a:r>
              <a:rPr lang="ko-KR" altLang="en-US" sz="1400">
                <a:solidFill>
                  <a:schemeClr val="accent2"/>
                </a:solidFill>
              </a:rPr>
              <a:t>동일데이터 반복 접근</a:t>
            </a:r>
          </a:p>
        </p:txBody>
      </p:sp>
      <p:sp>
        <p:nvSpPr>
          <p:cNvPr id="1557526" name="Text Box 22"/>
          <p:cNvSpPr txBox="1">
            <a:spLocks noChangeArrowheads="1"/>
          </p:cNvSpPr>
          <p:nvPr/>
        </p:nvSpPr>
        <p:spPr bwMode="auto">
          <a:xfrm>
            <a:off x="7232650" y="5410200"/>
            <a:ext cx="17462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ko-KR" sz="1400">
                <a:solidFill>
                  <a:schemeClr val="accent2"/>
                </a:solidFill>
              </a:rPr>
              <a:t>8</a:t>
            </a:r>
            <a:r>
              <a:rPr lang="ko-KR" altLang="en-US" sz="1400">
                <a:solidFill>
                  <a:schemeClr val="accent2"/>
                </a:solidFill>
              </a:rPr>
              <a:t>만건 중 </a:t>
            </a:r>
            <a:r>
              <a:rPr lang="en-US" altLang="ko-KR" sz="1400">
                <a:solidFill>
                  <a:schemeClr val="accent2"/>
                </a:solidFill>
              </a:rPr>
              <a:t>1000</a:t>
            </a:r>
            <a:r>
              <a:rPr lang="ko-KR" altLang="en-US" sz="1400">
                <a:solidFill>
                  <a:schemeClr val="accent2"/>
                </a:solidFill>
              </a:rPr>
              <a:t>건을 </a:t>
            </a:r>
          </a:p>
          <a:p>
            <a:r>
              <a:rPr lang="en-US" altLang="ko-KR" sz="1400">
                <a:solidFill>
                  <a:schemeClr val="accent2"/>
                </a:solidFill>
              </a:rPr>
              <a:t>1</a:t>
            </a:r>
            <a:r>
              <a:rPr lang="ko-KR" altLang="en-US" sz="1400">
                <a:solidFill>
                  <a:schemeClr val="accent2"/>
                </a:solidFill>
              </a:rPr>
              <a:t>번만 </a:t>
            </a:r>
            <a:r>
              <a:rPr lang="en-US" altLang="ko-KR" sz="1400">
                <a:solidFill>
                  <a:schemeClr val="accent2"/>
                </a:solidFill>
              </a:rPr>
              <a:t>RANGE 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5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5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25" grpId="0"/>
      <p:bldP spid="15575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7.3.6 Scalar </a:t>
            </a:r>
            <a:r>
              <a:rPr lang="ko-KR" altLang="en-US"/>
              <a:t>서브쿼리</a:t>
            </a:r>
          </a:p>
        </p:txBody>
      </p:sp>
      <p:sp>
        <p:nvSpPr>
          <p:cNvPr id="1579023" name="Rectangle 15"/>
          <p:cNvSpPr>
            <a:spLocks noChangeArrowheads="1"/>
          </p:cNvSpPr>
          <p:nvPr/>
        </p:nvSpPr>
        <p:spPr bwMode="auto">
          <a:xfrm>
            <a:off x="2446338" y="5360988"/>
            <a:ext cx="3997325" cy="71913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79024" name="Rectangle 16"/>
          <p:cNvSpPr>
            <a:spLocks noChangeArrowheads="1"/>
          </p:cNvSpPr>
          <p:nvPr/>
        </p:nvSpPr>
        <p:spPr bwMode="auto">
          <a:xfrm>
            <a:off x="2387600" y="3016250"/>
            <a:ext cx="4056063" cy="7191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79025" name="Rectangle 17"/>
          <p:cNvSpPr>
            <a:spLocks noChangeArrowheads="1"/>
          </p:cNvSpPr>
          <p:nvPr/>
        </p:nvSpPr>
        <p:spPr bwMode="auto">
          <a:xfrm>
            <a:off x="965200" y="2719388"/>
            <a:ext cx="8369300" cy="1511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(SELECT SUM(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지급액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급여지급내역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급여지급액합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WHERE A.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서지원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ko-KR" altLang="en-US" sz="140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9026" name="Rectangle 18"/>
          <p:cNvSpPr>
            <a:spLocks noChangeArrowheads="1"/>
          </p:cNvSpPr>
          <p:nvPr/>
        </p:nvSpPr>
        <p:spPr bwMode="auto">
          <a:xfrm>
            <a:off x="463550" y="838200"/>
            <a:ext cx="8286750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Select List Scalar </a:t>
            </a:r>
            <a:r>
              <a:rPr lang="ko-KR" altLang="en-US" sz="1800"/>
              <a:t>서브쿼리 사용시 고려사항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서지원이라는 사원들의 급여지급액합을 포함한 명세 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사원 테이블 </a:t>
            </a:r>
            <a:r>
              <a:rPr lang="en-US" altLang="ko-KR"/>
              <a:t>8</a:t>
            </a:r>
            <a:r>
              <a:rPr lang="ko-KR" altLang="en-US"/>
              <a:t>만건</a:t>
            </a:r>
            <a:r>
              <a:rPr lang="en-US" altLang="ko-KR"/>
              <a:t>, </a:t>
            </a:r>
            <a:r>
              <a:rPr lang="ko-KR" altLang="ko-KR"/>
              <a:t>급여지급내역 테이블: 100만건</a:t>
            </a:r>
            <a:endParaRPr lang="ko-KR" altLang="en-US"/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ko-KR" altLang="en-US"/>
              <a:t>결과값 </a:t>
            </a:r>
            <a:r>
              <a:rPr lang="en-US" altLang="ko-KR"/>
              <a:t>: </a:t>
            </a:r>
            <a:r>
              <a:rPr lang="ko-KR" altLang="en-US"/>
              <a:t>최대 </a:t>
            </a:r>
            <a:r>
              <a:rPr lang="en-US" altLang="ko-KR"/>
              <a:t>10</a:t>
            </a:r>
            <a:r>
              <a:rPr lang="ko-KR" altLang="en-US"/>
              <a:t>명이하 </a:t>
            </a:r>
            <a:r>
              <a:rPr lang="en-US" altLang="ko-KR"/>
              <a:t>(</a:t>
            </a:r>
            <a:r>
              <a:rPr lang="ko-KR" altLang="en-US"/>
              <a:t>서지원 동명이인 </a:t>
            </a:r>
            <a:r>
              <a:rPr lang="en-US" altLang="ko-KR"/>
              <a:t>10</a:t>
            </a:r>
            <a:r>
              <a:rPr lang="ko-KR" altLang="en-US"/>
              <a:t>명 이하</a:t>
            </a:r>
            <a:r>
              <a:rPr lang="en-US" altLang="ko-KR"/>
              <a:t>)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endParaRPr lang="en-US" altLang="ko-KR"/>
          </a:p>
        </p:txBody>
      </p:sp>
      <p:sp>
        <p:nvSpPr>
          <p:cNvPr id="1579027" name="Rectangle 19"/>
          <p:cNvSpPr>
            <a:spLocks noChangeArrowheads="1"/>
          </p:cNvSpPr>
          <p:nvPr/>
        </p:nvSpPr>
        <p:spPr bwMode="auto">
          <a:xfrm>
            <a:off x="963613" y="4827588"/>
            <a:ext cx="8415337" cy="17827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SELECT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급여지급액합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, (SELECT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,SUM(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지급액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급여지급액합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급여지급내역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 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GROUP BY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) 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     WHERE A.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AND A.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서지원</a:t>
            </a:r>
            <a:r>
              <a:rPr lang="ko-KR" altLang="en-US" sz="1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 </a:t>
            </a:r>
          </a:p>
        </p:txBody>
      </p:sp>
      <p:sp>
        <p:nvSpPr>
          <p:cNvPr id="1579028" name="AutoShape 20"/>
          <p:cNvSpPr>
            <a:spLocks noChangeArrowheads="1"/>
          </p:cNvSpPr>
          <p:nvPr/>
        </p:nvSpPr>
        <p:spPr bwMode="auto">
          <a:xfrm rot="10800000">
            <a:off x="4159250" y="4283075"/>
            <a:ext cx="809625" cy="539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ko-KR" sz="1200" b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79030" name="AutoShape 22"/>
          <p:cNvSpPr>
            <a:spLocks noChangeArrowheads="1"/>
          </p:cNvSpPr>
          <p:nvPr/>
        </p:nvSpPr>
        <p:spPr bwMode="auto">
          <a:xfrm>
            <a:off x="6362700" y="3087688"/>
            <a:ext cx="592138" cy="250825"/>
          </a:xfrm>
          <a:prstGeom prst="leftArrow">
            <a:avLst>
              <a:gd name="adj1" fmla="val 50000"/>
              <a:gd name="adj2" fmla="val 59019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79032" name="AutoShape 24"/>
          <p:cNvSpPr>
            <a:spLocks noChangeArrowheads="1"/>
          </p:cNvSpPr>
          <p:nvPr/>
        </p:nvSpPr>
        <p:spPr bwMode="auto">
          <a:xfrm>
            <a:off x="6310313" y="5443538"/>
            <a:ext cx="592137" cy="250825"/>
          </a:xfrm>
          <a:prstGeom prst="leftArrow">
            <a:avLst>
              <a:gd name="adj1" fmla="val 50000"/>
              <a:gd name="adj2" fmla="val 59019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79033" name="Text Box 25"/>
          <p:cNvSpPr txBox="1">
            <a:spLocks noChangeArrowheads="1"/>
          </p:cNvSpPr>
          <p:nvPr/>
        </p:nvSpPr>
        <p:spPr bwMode="auto">
          <a:xfrm>
            <a:off x="7000875" y="2973388"/>
            <a:ext cx="2146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최대</a:t>
            </a:r>
            <a:r>
              <a:rPr lang="en-US" altLang="ko-KR" sz="1400">
                <a:solidFill>
                  <a:schemeClr val="accent2"/>
                </a:solidFill>
              </a:rPr>
              <a:t>10</a:t>
            </a:r>
            <a:r>
              <a:rPr lang="ko-KR" altLang="en-US" sz="1400">
                <a:solidFill>
                  <a:schemeClr val="accent2"/>
                </a:solidFill>
              </a:rPr>
              <a:t>번수행</a:t>
            </a:r>
          </a:p>
          <a:p>
            <a:r>
              <a:rPr lang="ko-KR" altLang="en-US" sz="1400">
                <a:solidFill>
                  <a:schemeClr val="accent2"/>
                </a:solidFill>
              </a:rPr>
              <a:t>동일데이터 반복접근 없음</a:t>
            </a:r>
          </a:p>
        </p:txBody>
      </p:sp>
      <p:sp>
        <p:nvSpPr>
          <p:cNvPr id="1579034" name="Text Box 26"/>
          <p:cNvSpPr txBox="1">
            <a:spLocks noChangeArrowheads="1"/>
          </p:cNvSpPr>
          <p:nvPr/>
        </p:nvSpPr>
        <p:spPr bwMode="auto">
          <a:xfrm>
            <a:off x="7002463" y="5272088"/>
            <a:ext cx="127158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en-US" altLang="ko-KR" sz="1400">
                <a:solidFill>
                  <a:schemeClr val="accent2"/>
                </a:solidFill>
              </a:rPr>
              <a:t>100</a:t>
            </a:r>
            <a:r>
              <a:rPr lang="ko-KR" altLang="en-US" sz="1400">
                <a:solidFill>
                  <a:schemeClr val="accent2"/>
                </a:solidFill>
              </a:rPr>
              <a:t>만건을 </a:t>
            </a:r>
            <a:r>
              <a:rPr lang="en-US" altLang="ko-KR" sz="1400">
                <a:solidFill>
                  <a:schemeClr val="accent2"/>
                </a:solidFill>
              </a:rPr>
              <a:t>1</a:t>
            </a:r>
            <a:r>
              <a:rPr lang="ko-KR" altLang="en-US" sz="1400">
                <a:solidFill>
                  <a:schemeClr val="accent2"/>
                </a:solidFill>
              </a:rPr>
              <a:t>번</a:t>
            </a:r>
          </a:p>
          <a:p>
            <a:r>
              <a:rPr lang="en-US" altLang="ko-KR" sz="1400">
                <a:solidFill>
                  <a:schemeClr val="accent2"/>
                </a:solidFill>
              </a:rPr>
              <a:t>FULL 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33" grpId="0"/>
      <p:bldP spid="15790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7.3.7 Inline-View</a:t>
            </a:r>
          </a:p>
        </p:txBody>
      </p:sp>
      <p:sp>
        <p:nvSpPr>
          <p:cNvPr id="1496067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Inline-View</a:t>
            </a:r>
            <a:r>
              <a:rPr lang="ko-KR" altLang="en-US" sz="1800"/>
              <a:t>란</a:t>
            </a:r>
            <a:r>
              <a:rPr lang="en-US" altLang="ko-KR" sz="1800"/>
              <a:t>?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Table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처럼 데이터베이스에 저장되는 객체가 아니고</a:t>
            </a:r>
            <a:r>
              <a:rPr lang="en-US" altLang="ko-KR"/>
              <a:t>,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2"/>
                </a:solidFill>
              </a:rPr>
              <a:t>FROM</a:t>
            </a:r>
            <a:r>
              <a:rPr lang="ko-KR" altLang="en-US">
                <a:solidFill>
                  <a:schemeClr val="accent2"/>
                </a:solidFill>
              </a:rPr>
              <a:t>절에서</a:t>
            </a:r>
            <a:r>
              <a:rPr lang="ko-KR" altLang="en-US"/>
              <a:t> </a:t>
            </a:r>
            <a:r>
              <a:rPr lang="en-US" altLang="ko-KR"/>
              <a:t>View</a:t>
            </a:r>
            <a:r>
              <a:rPr lang="ko-KR" altLang="en-US"/>
              <a:t>처럼  사용되는 </a:t>
            </a:r>
            <a:r>
              <a:rPr lang="ko-KR" altLang="en-US">
                <a:solidFill>
                  <a:schemeClr val="accent2"/>
                </a:solidFill>
              </a:rPr>
              <a:t>별칭</a:t>
            </a:r>
            <a:r>
              <a:rPr lang="en-US" altLang="ko-KR">
                <a:solidFill>
                  <a:schemeClr val="accent2"/>
                </a:solidFill>
              </a:rPr>
              <a:t>(Alias)</a:t>
            </a:r>
            <a:r>
              <a:rPr lang="ko-KR" altLang="en-US">
                <a:solidFill>
                  <a:schemeClr val="accent2"/>
                </a:solidFill>
              </a:rPr>
              <a:t>을 가진 </a:t>
            </a:r>
            <a:r>
              <a:rPr lang="en-US" altLang="ko-KR">
                <a:solidFill>
                  <a:schemeClr val="accent2"/>
                </a:solidFill>
              </a:rPr>
              <a:t>Subquery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적절히 인라인 뷰를 사용하여 </a:t>
            </a:r>
            <a:r>
              <a:rPr lang="ko-KR" altLang="en-US">
                <a:solidFill>
                  <a:schemeClr val="accent2"/>
                </a:solidFill>
              </a:rPr>
              <a:t>본래의 집합을 최소화한 후 </a:t>
            </a:r>
            <a:r>
              <a:rPr lang="en-US" altLang="ko-KR">
                <a:solidFill>
                  <a:schemeClr val="accent2"/>
                </a:solidFill>
              </a:rPr>
              <a:t>JOIN</a:t>
            </a:r>
            <a:r>
              <a:rPr lang="ko-KR" altLang="en-US"/>
              <a:t>을 하는 것이 좋다</a:t>
            </a:r>
            <a:r>
              <a:rPr lang="en-US" altLang="ko-KR"/>
              <a:t>. </a:t>
            </a:r>
            <a:r>
              <a:rPr lang="ko-KR" altLang="en-US"/>
              <a:t>대부분의 </a:t>
            </a:r>
            <a:r>
              <a:rPr lang="en-US" altLang="ko-KR"/>
              <a:t>SQL </a:t>
            </a:r>
            <a:r>
              <a:rPr lang="ko-KR" altLang="en-US"/>
              <a:t>튜닝은 적절한 집합을 먼저 만드는 데에서 시작한다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컬럼명이 중복되는 경우</a:t>
            </a:r>
            <a:r>
              <a:rPr lang="en-US" altLang="ko-KR"/>
              <a:t>,</a:t>
            </a:r>
            <a:r>
              <a:rPr lang="ko-KR" altLang="en-US"/>
              <a:t>컬럼명에 대한 </a:t>
            </a:r>
            <a:r>
              <a:rPr lang="en-US" altLang="ko-KR"/>
              <a:t>Alias</a:t>
            </a:r>
            <a:r>
              <a:rPr lang="ko-KR" altLang="en-US"/>
              <a:t>를 사용</a:t>
            </a:r>
          </a:p>
        </p:txBody>
      </p:sp>
      <p:sp>
        <p:nvSpPr>
          <p:cNvPr id="1496068" name="Rectangle 4"/>
          <p:cNvSpPr>
            <a:spLocks noChangeArrowheads="1"/>
          </p:cNvSpPr>
          <p:nvPr/>
        </p:nvSpPr>
        <p:spPr bwMode="auto">
          <a:xfrm>
            <a:off x="1087438" y="3486150"/>
            <a:ext cx="8012112" cy="18303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SELECT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(A.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/ B.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평균연봉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AS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연봉비율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 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 ,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AVG(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AS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                                 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                          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 BY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     WHERE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입사년도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2009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7.3.7 Inline-View</a:t>
            </a:r>
          </a:p>
        </p:txBody>
      </p:sp>
      <p:sp>
        <p:nvSpPr>
          <p:cNvPr id="1500163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Inline-View</a:t>
            </a:r>
            <a:r>
              <a:rPr lang="ko-KR" altLang="en-US" sz="1800"/>
              <a:t>의 사용</a:t>
            </a:r>
            <a:r>
              <a:rPr lang="en-US" altLang="ko-KR" sz="1800"/>
              <a:t>(</a:t>
            </a:r>
            <a:r>
              <a:rPr lang="en-US" altLang="ko-KR" sz="1800">
                <a:solidFill>
                  <a:schemeClr val="accent2"/>
                </a:solidFill>
              </a:rPr>
              <a:t>JOIN </a:t>
            </a:r>
            <a:r>
              <a:rPr lang="ko-KR" altLang="en-US" sz="1800">
                <a:solidFill>
                  <a:schemeClr val="accent2"/>
                </a:solidFill>
              </a:rPr>
              <a:t>횟수의 감소 </a:t>
            </a:r>
            <a:r>
              <a:rPr lang="en-US" altLang="ko-KR" sz="1800">
                <a:solidFill>
                  <a:schemeClr val="accent2"/>
                </a:solidFill>
              </a:rPr>
              <a:t>1:M -&gt; 1:1 )</a:t>
            </a:r>
          </a:p>
          <a:p>
            <a:pPr lvl="1">
              <a:lnSpc>
                <a:spcPct val="130000"/>
              </a:lnSpc>
              <a:buSzTx/>
            </a:pPr>
            <a:r>
              <a:rPr lang="ko-KR" altLang="en-US" sz="1800">
                <a:solidFill>
                  <a:schemeClr val="accent2"/>
                </a:solidFill>
              </a:rPr>
              <a:t>사원 </a:t>
            </a:r>
            <a:r>
              <a:rPr lang="en-US" altLang="ko-KR" sz="1800">
                <a:solidFill>
                  <a:schemeClr val="accent2"/>
                </a:solidFill>
              </a:rPr>
              <a:t>: 80,000</a:t>
            </a:r>
            <a:r>
              <a:rPr lang="ko-KR" altLang="en-US" sz="1800">
                <a:solidFill>
                  <a:schemeClr val="accent2"/>
                </a:solidFill>
              </a:rPr>
              <a:t>건</a:t>
            </a:r>
            <a:r>
              <a:rPr lang="en-US" altLang="ko-KR" sz="1800">
                <a:solidFill>
                  <a:schemeClr val="accent2"/>
                </a:solidFill>
              </a:rPr>
              <a:t>,  </a:t>
            </a:r>
            <a:r>
              <a:rPr lang="ko-KR" altLang="en-US" sz="1800">
                <a:solidFill>
                  <a:schemeClr val="accent2"/>
                </a:solidFill>
              </a:rPr>
              <a:t>부서 </a:t>
            </a:r>
            <a:r>
              <a:rPr lang="en-US" altLang="ko-KR" sz="1800">
                <a:solidFill>
                  <a:schemeClr val="accent2"/>
                </a:solidFill>
              </a:rPr>
              <a:t>100</a:t>
            </a:r>
            <a:r>
              <a:rPr lang="ko-KR" altLang="en-US" sz="1800">
                <a:solidFill>
                  <a:schemeClr val="accent2"/>
                </a:solidFill>
              </a:rPr>
              <a:t>건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endParaRPr lang="en-US" altLang="ko-KR" sz="1800">
              <a:solidFill>
                <a:schemeClr val="accent2"/>
              </a:solidFill>
            </a:endParaRPr>
          </a:p>
        </p:txBody>
      </p:sp>
      <p:sp>
        <p:nvSpPr>
          <p:cNvPr id="1500164" name="Rectangle 4"/>
          <p:cNvSpPr>
            <a:spLocks noChangeArrowheads="1"/>
          </p:cNvSpPr>
          <p:nvPr/>
        </p:nvSpPr>
        <p:spPr bwMode="auto">
          <a:xfrm>
            <a:off x="1023938" y="2062163"/>
            <a:ext cx="6616700" cy="1454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SELECT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AVG(B.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WHERE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GROUP BY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sp>
        <p:nvSpPr>
          <p:cNvPr id="1500165" name="Rectangle 5"/>
          <p:cNvSpPr>
            <a:spLocks noChangeArrowheads="1"/>
          </p:cNvSpPr>
          <p:nvPr/>
        </p:nvSpPr>
        <p:spPr bwMode="auto">
          <a:xfrm>
            <a:off x="1030288" y="4095750"/>
            <a:ext cx="6615112" cy="16779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SELECT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B.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A,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(SELECT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AVG(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부서평균연봉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</a:t>
            </a:r>
            <a:r>
              <a:rPr lang="ko-KR" altLang="en-US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 BY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WHERE A.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</p:txBody>
      </p:sp>
      <p:sp>
        <p:nvSpPr>
          <p:cNvPr id="1500172" name="AutoShape 12"/>
          <p:cNvSpPr>
            <a:spLocks noChangeArrowheads="1"/>
          </p:cNvSpPr>
          <p:nvPr/>
        </p:nvSpPr>
        <p:spPr bwMode="auto">
          <a:xfrm>
            <a:off x="4445000" y="3521075"/>
            <a:ext cx="993775" cy="5508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ko-KR" sz="1200" b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0173" name="Text Box 13"/>
          <p:cNvSpPr txBox="1">
            <a:spLocks noChangeArrowheads="1"/>
          </p:cNvSpPr>
          <p:nvPr/>
        </p:nvSpPr>
        <p:spPr bwMode="auto">
          <a:xfrm>
            <a:off x="8375650" y="2652713"/>
            <a:ext cx="1258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ko-KR" altLang="en-US" sz="1400"/>
              <a:t>조인횟수 </a:t>
            </a:r>
            <a:r>
              <a:rPr lang="en-US" altLang="ko-KR" sz="1400"/>
              <a:t>: 8</a:t>
            </a:r>
            <a:r>
              <a:rPr lang="ko-KR" altLang="en-US" sz="1400"/>
              <a:t>만</a:t>
            </a:r>
          </a:p>
        </p:txBody>
      </p:sp>
      <p:sp>
        <p:nvSpPr>
          <p:cNvPr id="1500174" name="AutoShape 14"/>
          <p:cNvSpPr>
            <a:spLocks noChangeArrowheads="1"/>
          </p:cNvSpPr>
          <p:nvPr/>
        </p:nvSpPr>
        <p:spPr bwMode="auto">
          <a:xfrm>
            <a:off x="7762875" y="2690813"/>
            <a:ext cx="592138" cy="250825"/>
          </a:xfrm>
          <a:prstGeom prst="leftArrow">
            <a:avLst>
              <a:gd name="adj1" fmla="val 50000"/>
              <a:gd name="adj2" fmla="val 59019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00175" name="Text Box 15"/>
          <p:cNvSpPr txBox="1">
            <a:spLocks noChangeArrowheads="1"/>
          </p:cNvSpPr>
          <p:nvPr/>
        </p:nvSpPr>
        <p:spPr bwMode="auto">
          <a:xfrm>
            <a:off x="8391525" y="4845050"/>
            <a:ext cx="1287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ko-KR" altLang="en-US" sz="1400"/>
              <a:t>조인횟수 </a:t>
            </a:r>
            <a:r>
              <a:rPr lang="en-US" altLang="ko-KR" sz="1400"/>
              <a:t>: 100</a:t>
            </a:r>
          </a:p>
        </p:txBody>
      </p:sp>
      <p:sp>
        <p:nvSpPr>
          <p:cNvPr id="1500176" name="AutoShape 16"/>
          <p:cNvSpPr>
            <a:spLocks noChangeArrowheads="1"/>
          </p:cNvSpPr>
          <p:nvPr/>
        </p:nvSpPr>
        <p:spPr bwMode="auto">
          <a:xfrm>
            <a:off x="7778750" y="4883150"/>
            <a:ext cx="592138" cy="250825"/>
          </a:xfrm>
          <a:prstGeom prst="leftArrow">
            <a:avLst>
              <a:gd name="adj1" fmla="val 50000"/>
              <a:gd name="adj2" fmla="val 59019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500177" name="Text Box 17"/>
          <p:cNvSpPr txBox="1">
            <a:spLocks noChangeArrowheads="1"/>
          </p:cNvSpPr>
          <p:nvPr/>
        </p:nvSpPr>
        <p:spPr bwMode="auto">
          <a:xfrm>
            <a:off x="931863" y="6078538"/>
            <a:ext cx="460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99">
                        <a:gamma/>
                        <a:shade val="46275"/>
                        <a:invGamma/>
                      </a:srgbClr>
                    </a:gs>
                    <a:gs pos="50000">
                      <a:srgbClr val="FFFF99"/>
                    </a:gs>
                    <a:gs pos="100000">
                      <a:srgbClr val="FFFF99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흔한 사용 예</a:t>
            </a:r>
            <a:r>
              <a:rPr lang="en-US" altLang="ko-KR" sz="1400">
                <a:solidFill>
                  <a:srgbClr val="FF0000"/>
                </a:solidFill>
              </a:rPr>
              <a:t>)  </a:t>
            </a:r>
            <a:r>
              <a:rPr lang="ko-KR" altLang="en-US" sz="1400">
                <a:solidFill>
                  <a:srgbClr val="FF0000"/>
                </a:solidFill>
              </a:rPr>
              <a:t>부서별 집계후 부서명 등을 참조하는 경우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0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0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173" grpId="0"/>
      <p:bldP spid="1500175" grpId="0"/>
      <p:bldP spid="15001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7.3.8 </a:t>
            </a:r>
            <a:r>
              <a:rPr lang="ko-KR" altLang="en-US"/>
              <a:t>기타절에서의 </a:t>
            </a:r>
            <a:r>
              <a:rPr lang="en-US" altLang="ko-KR"/>
              <a:t>Subquery</a:t>
            </a:r>
          </a:p>
        </p:txBody>
      </p:sp>
      <p:sp>
        <p:nvSpPr>
          <p:cNvPr id="1504259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CREATE</a:t>
            </a:r>
            <a:r>
              <a:rPr lang="ko-KR" altLang="en-US" sz="1800"/>
              <a:t>문에서의 </a:t>
            </a:r>
            <a:r>
              <a:rPr lang="en-US" altLang="ko-KR" sz="1800"/>
              <a:t>Subquery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CREATE</a:t>
            </a:r>
            <a:r>
              <a:rPr lang="ko-KR" altLang="en-US"/>
              <a:t>문에 </a:t>
            </a:r>
            <a:r>
              <a:rPr lang="en-US" altLang="ko-KR"/>
              <a:t>Subquery</a:t>
            </a:r>
            <a:r>
              <a:rPr lang="ko-KR" altLang="en-US"/>
              <a:t>를 사용하면 이미 존재하는 테이블에 필요한 데이터만을 복사해서 새로운 테이블을 생성할 수 있다</a:t>
            </a:r>
            <a:r>
              <a:rPr lang="en-US" altLang="ko-KR"/>
              <a:t>.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Create table</a:t>
            </a:r>
            <a:r>
              <a:rPr lang="ko-KR" altLang="en-US"/>
              <a:t>의 </a:t>
            </a:r>
            <a:r>
              <a:rPr lang="en-US" altLang="ko-KR"/>
              <a:t>Column</a:t>
            </a:r>
            <a:r>
              <a:rPr lang="ko-KR" altLang="en-US"/>
              <a:t>수와 </a:t>
            </a:r>
            <a:r>
              <a:rPr lang="en-US" altLang="ko-KR"/>
              <a:t>Subquery</a:t>
            </a:r>
            <a:r>
              <a:rPr lang="ko-KR" altLang="en-US"/>
              <a:t>의 </a:t>
            </a:r>
            <a:r>
              <a:rPr lang="en-US" altLang="ko-KR"/>
              <a:t>select_list </a:t>
            </a:r>
            <a:r>
              <a:rPr lang="ko-KR" altLang="en-US"/>
              <a:t>수가 같아야 한다</a:t>
            </a:r>
            <a:r>
              <a:rPr lang="en-US" altLang="ko-KR"/>
              <a:t>.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Subquery</a:t>
            </a:r>
            <a:r>
              <a:rPr lang="ko-KR" altLang="en-US"/>
              <a:t>에 있는 기존 </a:t>
            </a:r>
            <a:r>
              <a:rPr lang="en-US" altLang="ko-KR"/>
              <a:t>table</a:t>
            </a:r>
            <a:r>
              <a:rPr lang="ko-KR" altLang="en-US"/>
              <a:t>에서 새로 만들어지는 </a:t>
            </a:r>
            <a:r>
              <a:rPr lang="en-US" altLang="ko-KR"/>
              <a:t>table</a:t>
            </a:r>
            <a:r>
              <a:rPr lang="ko-KR" altLang="en-US"/>
              <a:t>로 </a:t>
            </a:r>
            <a:r>
              <a:rPr lang="en-US" altLang="ko-KR">
                <a:solidFill>
                  <a:schemeClr val="accent2"/>
                </a:solidFill>
              </a:rPr>
              <a:t>NOT NULL </a:t>
            </a:r>
            <a:r>
              <a:rPr lang="ko-KR" altLang="en-US">
                <a:solidFill>
                  <a:schemeClr val="accent2"/>
                </a:solidFill>
              </a:rPr>
              <a:t>제약조건만 상속되고</a:t>
            </a:r>
            <a:r>
              <a:rPr lang="en-US" altLang="ko-KR"/>
              <a:t>, </a:t>
            </a:r>
            <a:r>
              <a:rPr lang="ko-KR" altLang="en-US"/>
              <a:t>무결성 규칙은 새로운 테이블에 전달되지 않는다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1504260" name="Rectangle 4"/>
          <p:cNvSpPr>
            <a:spLocks noChangeArrowheads="1"/>
          </p:cNvSpPr>
          <p:nvPr/>
        </p:nvSpPr>
        <p:spPr bwMode="auto">
          <a:xfrm>
            <a:off x="1023938" y="3311525"/>
            <a:ext cx="8012112" cy="2787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CREATE TABLE NEW_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ko-KR" altLang="en-US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 SELECT *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ko-KR" altLang="en-US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b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CREATE TABLE SWENG_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 SELECT 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부서명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SW Eng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팀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7.3.8 </a:t>
            </a:r>
            <a:r>
              <a:rPr lang="ko-KR" altLang="en-US"/>
              <a:t>기타절에서의 </a:t>
            </a:r>
            <a:r>
              <a:rPr lang="en-US" altLang="ko-KR"/>
              <a:t>Subquery</a:t>
            </a:r>
          </a:p>
        </p:txBody>
      </p:sp>
      <p:sp>
        <p:nvSpPr>
          <p:cNvPr id="1506307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INSERT</a:t>
            </a:r>
            <a:r>
              <a:rPr lang="ko-KR" altLang="en-US" sz="1800"/>
              <a:t>문에서의 </a:t>
            </a:r>
            <a:r>
              <a:rPr lang="en-US" altLang="ko-KR" sz="1800"/>
              <a:t>Subquery</a:t>
            </a:r>
          </a:p>
          <a:p>
            <a:pPr lvl="1">
              <a:lnSpc>
                <a:spcPct val="130000"/>
              </a:lnSpc>
              <a:buSzTx/>
              <a:buFontTx/>
              <a:buChar char="-"/>
            </a:pPr>
            <a:r>
              <a:rPr lang="en-US" altLang="ko-KR"/>
              <a:t>INSERT</a:t>
            </a:r>
            <a:r>
              <a:rPr lang="ko-KR" altLang="en-US"/>
              <a:t>문에 </a:t>
            </a:r>
            <a:r>
              <a:rPr lang="en-US" altLang="ko-KR"/>
              <a:t>Subquery</a:t>
            </a:r>
            <a:r>
              <a:rPr lang="ko-KR" altLang="en-US"/>
              <a:t>를 사용하면 이미 존재하는 테이블에 필요한 데이터만을 </a:t>
            </a:r>
          </a:p>
          <a:p>
            <a:pPr lvl="1">
              <a:lnSpc>
                <a:spcPct val="130000"/>
              </a:lnSpc>
              <a:buSzTx/>
              <a:buFontTx/>
              <a:buNone/>
            </a:pPr>
            <a:r>
              <a:rPr lang="ko-KR" altLang="en-US"/>
              <a:t>   복사할 수 있다</a:t>
            </a:r>
            <a:r>
              <a:rPr lang="en-US" altLang="ko-KR"/>
              <a:t>. 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INSERT</a:t>
            </a:r>
            <a:r>
              <a:rPr lang="ko-KR" altLang="en-US"/>
              <a:t>절의 열 목록에서 열의 수 및 데이터 유형은 서브쿼리의 </a:t>
            </a:r>
            <a:r>
              <a:rPr lang="ko-KR" altLang="en-US">
                <a:solidFill>
                  <a:schemeClr val="accent2"/>
                </a:solidFill>
              </a:rPr>
              <a:t>열의 수 및 데이터 유형과 일치</a:t>
            </a:r>
            <a:r>
              <a:rPr lang="ko-KR" altLang="en-US"/>
              <a:t>해야 한다</a:t>
            </a:r>
            <a:r>
              <a:rPr lang="en-US" altLang="ko-KR"/>
              <a:t>.</a:t>
            </a:r>
          </a:p>
        </p:txBody>
      </p:sp>
      <p:sp>
        <p:nvSpPr>
          <p:cNvPr id="1506308" name="Rectangle 4"/>
          <p:cNvSpPr>
            <a:spLocks noChangeArrowheads="1"/>
          </p:cNvSpPr>
          <p:nvPr/>
        </p:nvSpPr>
        <p:spPr bwMode="auto">
          <a:xfrm>
            <a:off x="1023938" y="2833688"/>
            <a:ext cx="8012112" cy="1474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INSERT TABLE SWENG_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사원번호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연봉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정우영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7.3.8 </a:t>
            </a:r>
            <a:r>
              <a:rPr lang="ko-KR" altLang="en-US"/>
              <a:t>기타절에서의 </a:t>
            </a:r>
            <a:r>
              <a:rPr lang="en-US" altLang="ko-KR"/>
              <a:t>Subquery</a:t>
            </a:r>
          </a:p>
        </p:txBody>
      </p:sp>
      <p:sp>
        <p:nvSpPr>
          <p:cNvPr id="1508355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UPDATE</a:t>
            </a:r>
            <a:r>
              <a:rPr lang="ko-KR" altLang="en-US" sz="1800"/>
              <a:t>문에서의 </a:t>
            </a:r>
            <a:r>
              <a:rPr lang="en-US" altLang="ko-KR" sz="1800"/>
              <a:t>Subquery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다른 테이블의 값을 기반으로 테이블의 행을 변경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다중 컬럼</a:t>
            </a:r>
            <a:r>
              <a:rPr lang="en-US" altLang="ko-KR"/>
              <a:t>(Multi Column) </a:t>
            </a:r>
            <a:r>
              <a:rPr lang="ko-KR" altLang="en-US"/>
              <a:t>서브쿼리를 이용하여 여러 열을 변경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1508356" name="Rectangle 4"/>
          <p:cNvSpPr>
            <a:spLocks noChangeArrowheads="1"/>
          </p:cNvSpPr>
          <p:nvPr/>
        </p:nvSpPr>
        <p:spPr bwMode="auto">
          <a:xfrm>
            <a:off x="1023938" y="2328863"/>
            <a:ext cx="8012112" cy="3671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    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UPDATE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SET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(SELECT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정우영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  WHERE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사원명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이지헌</a:t>
            </a:r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/>
              <a:t>      UPDATE </a:t>
            </a:r>
            <a:r>
              <a:rPr lang="ko-KR" altLang="en-US"/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/>
              <a:t>            </a:t>
            </a:r>
            <a:r>
              <a:rPr lang="en-US" altLang="ko-KR"/>
              <a:t>SET (</a:t>
            </a:r>
            <a:r>
              <a:rPr lang="ko-KR" altLang="en-US">
                <a:solidFill>
                  <a:schemeClr val="accent2"/>
                </a:solidFill>
              </a:rPr>
              <a:t>부서번호</a:t>
            </a:r>
            <a:r>
              <a:rPr lang="en-US" altLang="ko-KR">
                <a:solidFill>
                  <a:schemeClr val="accent2"/>
                </a:solidFill>
              </a:rPr>
              <a:t>, </a:t>
            </a:r>
            <a:r>
              <a:rPr lang="ko-KR" altLang="en-US">
                <a:solidFill>
                  <a:schemeClr val="accent2"/>
                </a:solidFill>
              </a:rPr>
              <a:t>부서명</a:t>
            </a:r>
            <a:r>
              <a:rPr lang="en-US" altLang="ko-KR"/>
              <a:t>) = (SELECT </a:t>
            </a:r>
            <a:r>
              <a:rPr lang="ko-KR" altLang="en-US">
                <a:solidFill>
                  <a:schemeClr val="accent2"/>
                </a:solidFill>
              </a:rPr>
              <a:t>부서번호</a:t>
            </a:r>
            <a:r>
              <a:rPr lang="en-US" altLang="ko-KR">
                <a:solidFill>
                  <a:schemeClr val="accent2"/>
                </a:solidFill>
              </a:rPr>
              <a:t>, </a:t>
            </a:r>
            <a:r>
              <a:rPr lang="ko-KR" altLang="en-US">
                <a:solidFill>
                  <a:schemeClr val="accent2"/>
                </a:solidFill>
              </a:rPr>
              <a:t>부서명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/>
              <a:t>                                                    </a:t>
            </a:r>
            <a:r>
              <a:rPr lang="en-US" altLang="ko-KR"/>
              <a:t>FROM </a:t>
            </a:r>
            <a:r>
              <a:rPr lang="ko-KR" altLang="en-US"/>
              <a:t>사원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/>
              <a:t>                                                  </a:t>
            </a:r>
            <a:r>
              <a:rPr lang="en-US" altLang="ko-KR"/>
              <a:t>WHERE </a:t>
            </a:r>
            <a:r>
              <a:rPr lang="ko-KR" altLang="en-US"/>
              <a:t>사원명 </a:t>
            </a:r>
            <a:r>
              <a:rPr lang="en-US" altLang="ko-KR"/>
              <a:t>= ‘</a:t>
            </a:r>
            <a:r>
              <a:rPr lang="ko-KR" altLang="en-US"/>
              <a:t>정우영’</a:t>
            </a:r>
            <a:r>
              <a:rPr lang="en-US" altLang="ko-KR"/>
              <a:t>)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/>
              <a:t>       WHERE </a:t>
            </a:r>
            <a:r>
              <a:rPr lang="ko-KR" altLang="en-US"/>
              <a:t>사원명 </a:t>
            </a:r>
            <a:r>
              <a:rPr lang="en-US" altLang="ko-KR"/>
              <a:t>= ‘</a:t>
            </a:r>
            <a:r>
              <a:rPr lang="ko-KR" altLang="en-US"/>
              <a:t>이지헌’</a:t>
            </a:r>
            <a:r>
              <a:rPr lang="en-US" altLang="ko-KR"/>
              <a:t>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7.3.8 </a:t>
            </a:r>
            <a:r>
              <a:rPr lang="ko-KR" altLang="en-US"/>
              <a:t>기타절에서의 </a:t>
            </a:r>
            <a:r>
              <a:rPr lang="en-US" altLang="ko-KR"/>
              <a:t>Subquery</a:t>
            </a:r>
          </a:p>
        </p:txBody>
      </p:sp>
      <p:sp>
        <p:nvSpPr>
          <p:cNvPr id="1510403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54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DELETE</a:t>
            </a:r>
            <a:r>
              <a:rPr lang="ko-KR" altLang="en-US" sz="1800"/>
              <a:t>문에서의 </a:t>
            </a:r>
            <a:r>
              <a:rPr lang="en-US" altLang="ko-KR" sz="1800"/>
              <a:t>Subquery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DELETE</a:t>
            </a:r>
            <a:r>
              <a:rPr lang="ko-KR" altLang="en-US"/>
              <a:t>문에 </a:t>
            </a:r>
            <a:r>
              <a:rPr lang="en-US" altLang="ko-KR"/>
              <a:t>Subquery</a:t>
            </a:r>
            <a:r>
              <a:rPr lang="ko-KR" altLang="en-US"/>
              <a:t>를 사용하면 테이블에서 다른 테이블의 값을 기반으로 하는 행을 삭제할 수 있음</a:t>
            </a:r>
            <a:r>
              <a:rPr lang="en-US" altLang="ko-KR"/>
              <a:t>.</a:t>
            </a:r>
          </a:p>
        </p:txBody>
      </p:sp>
      <p:sp>
        <p:nvSpPr>
          <p:cNvPr id="1510404" name="Rectangle 4"/>
          <p:cNvSpPr>
            <a:spLocks noChangeArrowheads="1"/>
          </p:cNvSpPr>
          <p:nvPr/>
        </p:nvSpPr>
        <p:spPr bwMode="auto">
          <a:xfrm>
            <a:off x="1023938" y="2195513"/>
            <a:ext cx="8012112" cy="1514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DELETE FROM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    WHERE 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NOT EXISTS (SELECT 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‘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en-US" altLang="ko-KR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’</a:t>
            </a:r>
            <a:endParaRPr lang="en-US" altLang="ko-KR">
              <a:solidFill>
                <a:schemeClr val="accent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  FROM 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 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  <a:p>
            <a:pPr lvl="1"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      WHERE A.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 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 B.</a:t>
            </a:r>
            <a:r>
              <a:rPr lang="ko-KR" altLang="en-US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부서번호</a:t>
            </a:r>
            <a:r>
              <a:rPr lang="en-US" altLang="ko-KR">
                <a:solidFill>
                  <a:schemeClr val="accent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7.1.2 JOIN</a:t>
            </a:r>
            <a:r>
              <a:rPr lang="ko-KR" altLang="en-US"/>
              <a:t>의 종류 및 기능</a:t>
            </a:r>
          </a:p>
        </p:txBody>
      </p:sp>
      <p:sp>
        <p:nvSpPr>
          <p:cNvPr id="1428483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NON-EQUI JOIN(</a:t>
            </a:r>
            <a:r>
              <a:rPr lang="ko-KR" altLang="en-US" sz="1800"/>
              <a:t>비등가조인</a:t>
            </a:r>
            <a:r>
              <a:rPr lang="en-US" altLang="ko-KR" sz="1800"/>
              <a:t>)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ko-KR" altLang="en-US"/>
              <a:t>두 테이블간의 컬럼 값이 정확하게 일치하지 않는 경우 사용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>
                <a:solidFill>
                  <a:schemeClr val="accent2"/>
                </a:solidFill>
              </a:rPr>
              <a:t>등호연산자</a:t>
            </a:r>
            <a:r>
              <a:rPr lang="en-US" altLang="ko-KR">
                <a:solidFill>
                  <a:schemeClr val="accent2"/>
                </a:solidFill>
              </a:rPr>
              <a:t>(=) </a:t>
            </a:r>
            <a:r>
              <a:rPr lang="ko-KR" altLang="en-US">
                <a:solidFill>
                  <a:schemeClr val="accent2"/>
                </a:solidFill>
              </a:rPr>
              <a:t>외의 다른 비교연산자를</a:t>
            </a:r>
            <a:r>
              <a:rPr lang="ko-KR" altLang="en-US"/>
              <a:t> 이용하여 두 개 이상의 테이블을 </a:t>
            </a:r>
            <a:r>
              <a:rPr lang="en-US" altLang="ko-KR"/>
              <a:t>JOIN</a:t>
            </a:r>
          </a:p>
        </p:txBody>
      </p:sp>
      <p:graphicFrame>
        <p:nvGraphicFramePr>
          <p:cNvPr id="1428719" name="Group 239"/>
          <p:cNvGraphicFramePr>
            <a:graphicFrameLocks noGrp="1"/>
          </p:cNvGraphicFramePr>
          <p:nvPr/>
        </p:nvGraphicFramePr>
        <p:xfrm>
          <a:off x="868363" y="2500313"/>
          <a:ext cx="1901825" cy="1098550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47143899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3235449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80102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4001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58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4500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70687"/>
                  </a:ext>
                </a:extLst>
              </a:tr>
            </a:tbl>
          </a:graphicData>
        </a:graphic>
      </p:graphicFrame>
      <p:graphicFrame>
        <p:nvGraphicFramePr>
          <p:cNvPr id="1428720" name="Group 240"/>
          <p:cNvGraphicFramePr>
            <a:graphicFrameLocks noGrp="1"/>
          </p:cNvGraphicFramePr>
          <p:nvPr/>
        </p:nvGraphicFramePr>
        <p:xfrm>
          <a:off x="3325813" y="2366963"/>
          <a:ext cx="2795587" cy="1400175"/>
        </p:xfrm>
        <a:graphic>
          <a:graphicData uri="http://schemas.openxmlformats.org/drawingml/2006/table">
            <a:tbl>
              <a:tblPr/>
              <a:tblGrid>
                <a:gridCol w="979487">
                  <a:extLst>
                    <a:ext uri="{9D8B030D-6E8A-4147-A177-3AD203B41FA5}">
                      <a16:colId xmlns:a16="http://schemas.microsoft.com/office/drawing/2014/main" val="411422456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701880568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4189992302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최소연봉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최대연봉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09143"/>
                  </a:ext>
                </a:extLst>
              </a:tr>
              <a:tr h="29845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1440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9708"/>
                  </a:ext>
                </a:extLst>
              </a:tr>
              <a:tr h="268288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3600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77072"/>
                  </a:ext>
                </a:extLst>
              </a:tr>
              <a:tr h="268288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3601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4800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11278"/>
                  </a:ext>
                </a:extLst>
              </a:tr>
              <a:tr h="277813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4801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37009"/>
                  </a:ext>
                </a:extLst>
              </a:tr>
            </a:tbl>
          </a:graphicData>
        </a:graphic>
      </p:graphicFrame>
      <p:graphicFrame>
        <p:nvGraphicFramePr>
          <p:cNvPr id="1428721" name="Group 241"/>
          <p:cNvGraphicFramePr>
            <a:graphicFrameLocks noGrp="1"/>
          </p:cNvGraphicFramePr>
          <p:nvPr/>
        </p:nvGraphicFramePr>
        <p:xfrm>
          <a:off x="854075" y="5084763"/>
          <a:ext cx="4000500" cy="1098550"/>
        </p:xfrm>
        <a:graphic>
          <a:graphicData uri="http://schemas.openxmlformats.org/drawingml/2006/table">
            <a:tbl>
              <a:tblPr/>
              <a:tblGrid>
                <a:gridCol w="708025">
                  <a:extLst>
                    <a:ext uri="{9D8B030D-6E8A-4147-A177-3AD203B41FA5}">
                      <a16:colId xmlns:a16="http://schemas.microsoft.com/office/drawing/2014/main" val="123506909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1193942425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3290480366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484696011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1011950013"/>
                    </a:ext>
                  </a:extLst>
                </a:gridCol>
              </a:tblGrid>
              <a:tr h="2190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최소연봉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최대연봉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연봉등급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357424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1440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4325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3100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3600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685043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3601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4500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4800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763953"/>
                  </a:ext>
                </a:extLst>
              </a:tr>
            </a:tbl>
          </a:graphicData>
        </a:graphic>
      </p:graphicFrame>
      <p:sp>
        <p:nvSpPr>
          <p:cNvPr id="1428562" name="AutoShape 82"/>
          <p:cNvSpPr>
            <a:spLocks noChangeArrowheads="1"/>
          </p:cNvSpPr>
          <p:nvPr/>
        </p:nvSpPr>
        <p:spPr bwMode="auto">
          <a:xfrm>
            <a:off x="2436813" y="3819525"/>
            <a:ext cx="1136650" cy="9398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JOIN</a:t>
            </a:r>
          </a:p>
        </p:txBody>
      </p:sp>
      <p:sp>
        <p:nvSpPr>
          <p:cNvPr id="1428574" name="Line 94"/>
          <p:cNvSpPr>
            <a:spLocks noChangeShapeType="1"/>
          </p:cNvSpPr>
          <p:nvPr/>
        </p:nvSpPr>
        <p:spPr bwMode="auto">
          <a:xfrm flipV="1">
            <a:off x="2619375" y="2803525"/>
            <a:ext cx="925513" cy="1349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28575" name="Line 95"/>
          <p:cNvSpPr>
            <a:spLocks noChangeShapeType="1"/>
          </p:cNvSpPr>
          <p:nvPr/>
        </p:nvSpPr>
        <p:spPr bwMode="auto">
          <a:xfrm flipV="1">
            <a:off x="2628900" y="3062288"/>
            <a:ext cx="906463" cy="1460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28576" name="Line 96"/>
          <p:cNvSpPr>
            <a:spLocks noChangeShapeType="1"/>
          </p:cNvSpPr>
          <p:nvPr/>
        </p:nvSpPr>
        <p:spPr bwMode="auto">
          <a:xfrm flipV="1">
            <a:off x="2625725" y="3335338"/>
            <a:ext cx="909638" cy="1412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28577" name="AutoShape 97"/>
          <p:cNvSpPr>
            <a:spLocks noChangeArrowheads="1"/>
          </p:cNvSpPr>
          <p:nvPr/>
        </p:nvSpPr>
        <p:spPr bwMode="auto">
          <a:xfrm>
            <a:off x="5367338" y="4076700"/>
            <a:ext cx="4100512" cy="2141538"/>
          </a:xfrm>
          <a:prstGeom prst="wedgeRectCallout">
            <a:avLst>
              <a:gd name="adj1" fmla="val -70259"/>
              <a:gd name="adj2" fmla="val -54523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SELECT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최소연봉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연봉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최대연봉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연봉등급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연봉등급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WHERE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연봉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BETWEEN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최소연봉 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최대연봉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1428714" name="Text Box 234"/>
          <p:cNvSpPr txBox="1">
            <a:spLocks noChangeArrowheads="1"/>
          </p:cNvSpPr>
          <p:nvPr/>
        </p:nvSpPr>
        <p:spPr bwMode="auto">
          <a:xfrm>
            <a:off x="1512888" y="2176463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28715" name="Text Box 235"/>
          <p:cNvSpPr txBox="1">
            <a:spLocks noChangeArrowheads="1"/>
          </p:cNvSpPr>
          <p:nvPr/>
        </p:nvSpPr>
        <p:spPr bwMode="auto">
          <a:xfrm>
            <a:off x="4219575" y="2087563"/>
            <a:ext cx="9810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연봉등급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28716" name="Text Box 236"/>
          <p:cNvSpPr txBox="1">
            <a:spLocks noChangeArrowheads="1"/>
          </p:cNvSpPr>
          <p:nvPr/>
        </p:nvSpPr>
        <p:spPr bwMode="auto">
          <a:xfrm>
            <a:off x="2193925" y="4768850"/>
            <a:ext cx="143986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연봉등급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7.1.2 JOIN</a:t>
            </a:r>
            <a:r>
              <a:rPr lang="ko-KR" altLang="en-US"/>
              <a:t>의 종류 및 기능</a:t>
            </a:r>
          </a:p>
        </p:txBody>
      </p:sp>
      <p:sp>
        <p:nvSpPr>
          <p:cNvPr id="1434627" name="Rectangle 3"/>
          <p:cNvSpPr>
            <a:spLocks noChangeArrowheads="1"/>
          </p:cNvSpPr>
          <p:nvPr/>
        </p:nvSpPr>
        <p:spPr bwMode="auto">
          <a:xfrm>
            <a:off x="501650" y="838200"/>
            <a:ext cx="8977313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8288" indent="-268288">
              <a:buBlip>
                <a:blip r:embed="rId3"/>
              </a:buBlip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623888" indent="-176213">
              <a:buChar char="–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1413" indent="-228600">
              <a:buChar char="•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549400" indent="-228600">
              <a:buFont typeface="돋움" panose="020B0600000101010101" pitchFamily="50" charset="-127"/>
              <a:buChar char="▫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1957388" indent="-228600"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4145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8717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3289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786188" indent="-22860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/>
              <a:t>OUTER JOIN[LEFT OUTER | RIGHT OUTER]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ko-KR"/>
              <a:t>- </a:t>
            </a:r>
            <a:r>
              <a:rPr lang="ko-KR" altLang="en-US"/>
              <a:t>두 테이블을 </a:t>
            </a:r>
            <a:r>
              <a:rPr lang="en-US" altLang="ko-KR"/>
              <a:t>JOIN</a:t>
            </a:r>
            <a:r>
              <a:rPr lang="ko-KR" altLang="en-US"/>
              <a:t>할 때</a:t>
            </a:r>
            <a:r>
              <a:rPr lang="en-US" altLang="ko-KR"/>
              <a:t>, </a:t>
            </a:r>
            <a:r>
              <a:rPr lang="ko-KR" altLang="en-US"/>
              <a:t>기준이 되는 테이블의 컬럼값이 </a:t>
            </a:r>
            <a:r>
              <a:rPr lang="en-US" altLang="ko-KR"/>
              <a:t>JOIN</a:t>
            </a:r>
            <a:r>
              <a:rPr lang="ko-KR" altLang="en-US"/>
              <a:t>되는 테이블 값과 일치하지 않는 경우에도 기준 테이블의 모든 행들을 보고자 하는 경우 사용</a:t>
            </a:r>
          </a:p>
          <a:p>
            <a:pPr lvl="1"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endParaRPr lang="en-US" altLang="ko-KR"/>
          </a:p>
        </p:txBody>
      </p:sp>
      <p:graphicFrame>
        <p:nvGraphicFramePr>
          <p:cNvPr id="1434964" name="Group 340"/>
          <p:cNvGraphicFramePr>
            <a:graphicFrameLocks noGrp="1"/>
          </p:cNvGraphicFramePr>
          <p:nvPr/>
        </p:nvGraphicFramePr>
        <p:xfrm>
          <a:off x="1481138" y="4946650"/>
          <a:ext cx="3094037" cy="1373188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1054848211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4000130018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820889950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3502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5665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96619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82141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413107"/>
                  </a:ext>
                </a:extLst>
              </a:tr>
            </a:tbl>
          </a:graphicData>
        </a:graphic>
      </p:graphicFrame>
      <p:graphicFrame>
        <p:nvGraphicFramePr>
          <p:cNvPr id="1434965" name="Group 341"/>
          <p:cNvGraphicFramePr>
            <a:graphicFrameLocks noGrp="1"/>
          </p:cNvGraphicFramePr>
          <p:nvPr/>
        </p:nvGraphicFramePr>
        <p:xfrm>
          <a:off x="3376613" y="2466975"/>
          <a:ext cx="1925637" cy="1098550"/>
        </p:xfrm>
        <a:graphic>
          <a:graphicData uri="http://schemas.openxmlformats.org/drawingml/2006/table">
            <a:tbl>
              <a:tblPr/>
              <a:tblGrid>
                <a:gridCol w="960437">
                  <a:extLst>
                    <a:ext uri="{9D8B030D-6E8A-4147-A177-3AD203B41FA5}">
                      <a16:colId xmlns:a16="http://schemas.microsoft.com/office/drawing/2014/main" val="266907559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385557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사원명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08486"/>
                  </a:ext>
                </a:extLst>
              </a:tr>
              <a:tr h="1555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강동우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303976"/>
                  </a:ext>
                </a:extLst>
              </a:tr>
              <a:tr h="15557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양준혁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114389"/>
                  </a:ext>
                </a:extLst>
              </a:tr>
              <a:tr h="263525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박한이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115632"/>
                  </a:ext>
                </a:extLst>
              </a:tr>
            </a:tbl>
          </a:graphicData>
        </a:graphic>
      </p:graphicFrame>
      <p:graphicFrame>
        <p:nvGraphicFramePr>
          <p:cNvPr id="1434966" name="Group 342"/>
          <p:cNvGraphicFramePr>
            <a:graphicFrameLocks noGrp="1"/>
          </p:cNvGraphicFramePr>
          <p:nvPr/>
        </p:nvGraphicFramePr>
        <p:xfrm>
          <a:off x="803275" y="2482850"/>
          <a:ext cx="2046288" cy="1098550"/>
        </p:xfrm>
        <a:graphic>
          <a:graphicData uri="http://schemas.openxmlformats.org/drawingml/2006/table">
            <a:tbl>
              <a:tblPr/>
              <a:tblGrid>
                <a:gridCol w="1023938">
                  <a:extLst>
                    <a:ext uri="{9D8B030D-6E8A-4147-A177-3AD203B41FA5}">
                      <a16:colId xmlns:a16="http://schemas.microsoft.com/office/drawing/2014/main" val="62738046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348129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부서명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부서번호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12197"/>
                  </a:ext>
                </a:extLst>
              </a:tr>
              <a:tr h="239713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SW Eng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945319"/>
                  </a:ext>
                </a:extLst>
              </a:tr>
              <a:tr h="254000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금융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35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5255"/>
                  </a:ext>
                </a:extLst>
              </a:tr>
              <a:tr h="271463"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공공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IE</a:t>
                      </a:r>
                    </a:p>
                  </a:txBody>
                  <a:tcPr marL="54000" marR="54000" marT="46800" marB="46800" anchor="ctr" horzOverflow="overflow">
                    <a:lnL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4625" indent="-174625"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>
                        <a:buFont typeface="돋움" panose="020B0600000101010101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25000"/>
                        </a:spcAft>
                        <a:defRPr kumimoji="1" sz="1600" b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174625" marR="0" lvl="0" indent="-174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458877"/>
                  </a:ext>
                </a:extLst>
              </a:tr>
            </a:tbl>
          </a:graphicData>
        </a:graphic>
      </p:graphicFrame>
      <p:sp>
        <p:nvSpPr>
          <p:cNvPr id="1434850" name="Line 226"/>
          <p:cNvSpPr>
            <a:spLocks noChangeShapeType="1"/>
          </p:cNvSpPr>
          <p:nvPr/>
        </p:nvSpPr>
        <p:spPr bwMode="auto">
          <a:xfrm flipV="1">
            <a:off x="2620963" y="2913063"/>
            <a:ext cx="1003300" cy="15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4851" name="Line 227"/>
          <p:cNvSpPr>
            <a:spLocks noChangeShapeType="1"/>
          </p:cNvSpPr>
          <p:nvPr/>
        </p:nvSpPr>
        <p:spPr bwMode="auto">
          <a:xfrm>
            <a:off x="2620963" y="3186113"/>
            <a:ext cx="982662" cy="5873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4852" name="Line 228"/>
          <p:cNvSpPr>
            <a:spLocks noChangeShapeType="1"/>
          </p:cNvSpPr>
          <p:nvPr/>
        </p:nvSpPr>
        <p:spPr bwMode="auto">
          <a:xfrm>
            <a:off x="2617788" y="3459163"/>
            <a:ext cx="9906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4856" name="AutoShape 232"/>
          <p:cNvSpPr>
            <a:spLocks noChangeArrowheads="1"/>
          </p:cNvSpPr>
          <p:nvPr/>
        </p:nvSpPr>
        <p:spPr bwMode="auto">
          <a:xfrm>
            <a:off x="5305425" y="4348163"/>
            <a:ext cx="4329113" cy="1952625"/>
          </a:xfrm>
          <a:prstGeom prst="wedgeRectCallout">
            <a:avLst>
              <a:gd name="adj1" fmla="val -80630"/>
              <a:gd name="adj2" fmla="val -69269"/>
            </a:avLst>
          </a:prstGeom>
          <a:solidFill>
            <a:srgbClr val="FFFF99">
              <a:alpha val="50000"/>
            </a:srgbClr>
          </a:solidFill>
          <a:ln w="9525" algn="ctr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SELECT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부서명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A.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, B.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사원명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부서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A,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사원 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</a:p>
          <a:p>
            <a:pPr>
              <a:lnSpc>
                <a:spcPct val="110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   WHERE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 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B.</a:t>
            </a:r>
            <a:r>
              <a:rPr lang="ko-KR" altLang="en-US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부서번호</a:t>
            </a:r>
            <a:r>
              <a:rPr lang="en-US" altLang="ko-KR" sz="140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(+)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1434876" name="Text Box 252"/>
          <p:cNvSpPr txBox="1">
            <a:spLocks noChangeArrowheads="1"/>
          </p:cNvSpPr>
          <p:nvPr/>
        </p:nvSpPr>
        <p:spPr bwMode="auto">
          <a:xfrm>
            <a:off x="1179513" y="3602038"/>
            <a:ext cx="12001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기준테이블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</a:p>
        </p:txBody>
      </p:sp>
      <p:sp>
        <p:nvSpPr>
          <p:cNvPr id="1434877" name="AutoShape 253"/>
          <p:cNvSpPr>
            <a:spLocks noChangeArrowheads="1"/>
          </p:cNvSpPr>
          <p:nvPr/>
        </p:nvSpPr>
        <p:spPr bwMode="auto">
          <a:xfrm>
            <a:off x="2533650" y="3787775"/>
            <a:ext cx="1014413" cy="808038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JOIN</a:t>
            </a:r>
          </a:p>
        </p:txBody>
      </p:sp>
      <p:sp>
        <p:nvSpPr>
          <p:cNvPr id="1434910" name="Line 286"/>
          <p:cNvSpPr>
            <a:spLocks noChangeShapeType="1"/>
          </p:cNvSpPr>
          <p:nvPr/>
        </p:nvSpPr>
        <p:spPr bwMode="auto">
          <a:xfrm>
            <a:off x="2616200" y="2916238"/>
            <a:ext cx="1009650" cy="27463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1434956" name="Text Box 332"/>
          <p:cNvSpPr txBox="1">
            <a:spLocks noChangeArrowheads="1"/>
          </p:cNvSpPr>
          <p:nvPr/>
        </p:nvSpPr>
        <p:spPr bwMode="auto">
          <a:xfrm>
            <a:off x="1512888" y="2166938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4957" name="Text Box 333"/>
          <p:cNvSpPr txBox="1">
            <a:spLocks noChangeArrowheads="1"/>
          </p:cNvSpPr>
          <p:nvPr/>
        </p:nvSpPr>
        <p:spPr bwMode="auto">
          <a:xfrm>
            <a:off x="4022725" y="2182813"/>
            <a:ext cx="631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4958" name="Text Box 334"/>
          <p:cNvSpPr txBox="1">
            <a:spLocks noChangeArrowheads="1"/>
          </p:cNvSpPr>
          <p:nvPr/>
        </p:nvSpPr>
        <p:spPr bwMode="auto">
          <a:xfrm>
            <a:off x="2368550" y="4616450"/>
            <a:ext cx="10906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  <p:pic>
        <p:nvPicPr>
          <p:cNvPr id="1434962" name="Picture 3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846388"/>
            <a:ext cx="2879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963" name="Text Box 339"/>
          <p:cNvSpPr txBox="1">
            <a:spLocks noChangeArrowheads="1"/>
          </p:cNvSpPr>
          <p:nvPr/>
        </p:nvSpPr>
        <p:spPr bwMode="auto">
          <a:xfrm>
            <a:off x="6951663" y="2574925"/>
            <a:ext cx="6334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5F5F5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>
            <a:spAutoFit/>
          </a:bodyPr>
          <a:lstStyle/>
          <a:p>
            <a:pPr algn="ctr">
              <a:lnSpc>
                <a:spcPct val="85000"/>
              </a:lnSpc>
              <a:spcAft>
                <a:spcPct val="0"/>
              </a:spcAft>
              <a:buSzTx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[ERD]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삼성SDS 조사분석스킬 과정 템플릿">
  <a:themeElements>
    <a:clrScheme name="삼성SDS 조사분석스킬 과정 템플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삼성SDS 조사분석스킬 과정 템플릿">
      <a:majorFont>
        <a:latin typeface="-윤고딕160"/>
        <a:ea typeface="-윤고딕160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>
                <a:gamma/>
                <a:shade val="46275"/>
                <a:invGamma/>
              </a:srgbClr>
            </a:gs>
            <a:gs pos="5000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120000"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anose="020B0600000101010101" pitchFamily="50" charset="-127"/>
            <a:ea typeface="돋움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>
                <a:gamma/>
                <a:shade val="46275"/>
                <a:invGamma/>
              </a:srgbClr>
            </a:gs>
            <a:gs pos="5000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Tx/>
          <a:buSzPct val="120000"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anose="020B0600000101010101" pitchFamily="50" charset="-127"/>
            <a:ea typeface="돋움" panose="020B0600000101010101" pitchFamily="50" charset="-127"/>
          </a:defRPr>
        </a:defPPr>
      </a:lstStyle>
    </a:lnDef>
  </a:objectDefaults>
  <a:extraClrSchemeLst>
    <a:extraClrScheme>
      <a:clrScheme name="삼성SDS 조사분석스킬 과정 템플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삼성SDS 조사분석스킬 과정 템플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성SDS 조사분석스킬 과정 템플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성SDS 조사분석스킬 과정 템플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성SDS 조사분석스킬 과정 템플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성SDS 조사분석스킬 과정 템플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삼성SDS 조사분석스킬 과정 템플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24762</TotalTime>
  <Words>9046</Words>
  <Application>Microsoft Office PowerPoint</Application>
  <PresentationFormat>A4 용지(210x297mm)</PresentationFormat>
  <Paragraphs>1755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9" baseType="lpstr">
      <vt:lpstr>굴림</vt:lpstr>
      <vt:lpstr>Times New Roman</vt:lpstr>
      <vt:lpstr>-윤고딕160</vt:lpstr>
      <vt:lpstr>돋움</vt:lpstr>
      <vt:lpstr>Wingdings 2</vt:lpstr>
      <vt:lpstr>바탕</vt:lpstr>
      <vt:lpstr>Wingdings</vt:lpstr>
      <vt:lpstr>Garamond</vt:lpstr>
      <vt:lpstr>휴먼새내기체</vt:lpstr>
      <vt:lpstr>-윤고딕150</vt:lpstr>
      <vt:lpstr>Arial</vt:lpstr>
      <vt:lpstr>-윤고딕130</vt:lpstr>
      <vt:lpstr>HY각헤드라인M</vt:lpstr>
      <vt:lpstr>굴림체</vt:lpstr>
      <vt:lpstr>HY헤드라인M</vt:lpstr>
      <vt:lpstr>-윤고딕120</vt:lpstr>
      <vt:lpstr>삼성SDS 조사분석스킬 과정 템플릿</vt:lpstr>
      <vt:lpstr>PowerPoint 프레젠테이션</vt:lpstr>
      <vt:lpstr>PowerPoint 프레젠테이션</vt:lpstr>
      <vt:lpstr>PowerPoint 프레젠테이션</vt:lpstr>
      <vt:lpstr>7.1.1 JOIN이란?</vt:lpstr>
      <vt:lpstr>7.1.2 JOIN의 종류 및 기능</vt:lpstr>
      <vt:lpstr>PowerPoint 프레젠테이션</vt:lpstr>
      <vt:lpstr>7.1.2 JOIN의 종류 및 기능</vt:lpstr>
      <vt:lpstr>7.1.2 JOIN의 종류 및 기능</vt:lpstr>
      <vt:lpstr>PowerPoint 프레젠테이션</vt:lpstr>
      <vt:lpstr>7.1.2 JOIN의 종류 및 기능</vt:lpstr>
      <vt:lpstr>7.1.2 JOIN의 종류 및 기능</vt:lpstr>
      <vt:lpstr>PowerPoint 프레젠테이션</vt:lpstr>
      <vt:lpstr>7.1.2 JOIN의 종류 및 기능</vt:lpstr>
      <vt:lpstr>7.1.2 JOIN의 종류 및 기능</vt:lpstr>
      <vt:lpstr>7.1.3 SQL 성능향상을 위한 JOIN의 이해</vt:lpstr>
      <vt:lpstr>7.1.3 SQL 성능향상을 위한 JOIN의 이해</vt:lpstr>
      <vt:lpstr>PowerPoint 프레젠테이션</vt:lpstr>
      <vt:lpstr>7.1.3 SQL 성능향상을 위한 JOIN의 이해</vt:lpstr>
      <vt:lpstr>7.1.3 SQL 성능향상을 위한 JOIN의 이해</vt:lpstr>
      <vt:lpstr>PowerPoint 프레젠테이션</vt:lpstr>
      <vt:lpstr>7.1.3 SQL 성능향상을 위한 JOIN의 이해</vt:lpstr>
      <vt:lpstr>7.1.3 SQL 성능향상을 위한 JOIN의 이해</vt:lpstr>
      <vt:lpstr>PowerPoint 프레젠테이션</vt:lpstr>
      <vt:lpstr>7.1.3 SQL 성능향상을 위한 JOIN의 이해</vt:lpstr>
      <vt:lpstr>7.1.3 SQL 성능향상을 위한 JOIN의 이해</vt:lpstr>
      <vt:lpstr>7.1.3 SQL 성능향상을 위한 JOIN의 이해</vt:lpstr>
      <vt:lpstr>7.1.3 SQL 성능향상을 위한 JOIN의 이해</vt:lpstr>
      <vt:lpstr>7.1.3 SQL 성능향상을 위한 JOIN의 이해</vt:lpstr>
      <vt:lpstr>7.1.3 SQL 성능향상을 위한 JOIN의 이해</vt:lpstr>
      <vt:lpstr>PowerPoint 프레젠테이션</vt:lpstr>
      <vt:lpstr>7.2.1 집합연산자</vt:lpstr>
      <vt:lpstr>7.2.1 집합연산자</vt:lpstr>
      <vt:lpstr>7.2.2 UNION</vt:lpstr>
      <vt:lpstr>7.2.3 UNION ALL</vt:lpstr>
      <vt:lpstr>7.2.4 INTERSECT</vt:lpstr>
      <vt:lpstr>7.2.5 MINUS</vt:lpstr>
      <vt:lpstr>7.2.6 집합연산자의 제약사항</vt:lpstr>
      <vt:lpstr>PowerPoint 프레젠테이션</vt:lpstr>
      <vt:lpstr>7.3.1 Subquery란?</vt:lpstr>
      <vt:lpstr>7.3.1 Subquery란?</vt:lpstr>
      <vt:lpstr>7.3.1 Subquery란?</vt:lpstr>
      <vt:lpstr>7.3.1 Subquery란?</vt:lpstr>
      <vt:lpstr>7.3.2 단일행(Single Row) 서브쿼리</vt:lpstr>
      <vt:lpstr>7.3.3 다중행(Multi Row) 서브쿼리</vt:lpstr>
      <vt:lpstr>7.3.3 다중행(Multi Row) 서브쿼리</vt:lpstr>
      <vt:lpstr>PowerPoint 프레젠테이션</vt:lpstr>
      <vt:lpstr>7.3.4 다중컬럼(Multi Column) 서브쿼리</vt:lpstr>
      <vt:lpstr>7.3.5 상호연관(Correlated) 서브쿼리</vt:lpstr>
      <vt:lpstr>7.3.5 상호연관(Correlated) 서브쿼리</vt:lpstr>
      <vt:lpstr>7.3.5 상호연관(Correlated) 서브쿼리</vt:lpstr>
      <vt:lpstr>7.3.5 상호연관(Correlated) 서브쿼리</vt:lpstr>
      <vt:lpstr>데이터의 존재여부 체크</vt:lpstr>
      <vt:lpstr>데이터의 존재여부 체크</vt:lpstr>
      <vt:lpstr>7.3.6 Scalar 서브쿼리</vt:lpstr>
      <vt:lpstr>7.3.6 Scalar 서브쿼리</vt:lpstr>
      <vt:lpstr>7.3.6 Scalar 서브쿼리</vt:lpstr>
      <vt:lpstr>7.3.7 Inline-View</vt:lpstr>
      <vt:lpstr>7.3.7 Inline-View</vt:lpstr>
      <vt:lpstr>7.3.8 기타절에서의 Subquery</vt:lpstr>
      <vt:lpstr>7.3.8 기타절에서의 Subquery</vt:lpstr>
      <vt:lpstr>7.3.8 기타절에서의 Subquery</vt:lpstr>
      <vt:lpstr>7.3.8 기타절에서의 Subquery</vt:lpstr>
    </vt:vector>
  </TitlesOfParts>
  <Company>삼성SDS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조사분석스킬 과정</dc:title>
  <dc:creator>임용태</dc:creator>
  <cp:lastModifiedBy>Boanerges</cp:lastModifiedBy>
  <cp:revision>2024</cp:revision>
  <dcterms:created xsi:type="dcterms:W3CDTF">2003-05-14T06:51:06Z</dcterms:created>
  <dcterms:modified xsi:type="dcterms:W3CDTF">2021-06-24T00:37:21Z</dcterms:modified>
</cp:coreProperties>
</file>