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77" r:id="rId6"/>
    <p:sldId id="261" r:id="rId7"/>
    <p:sldId id="290" r:id="rId8"/>
    <p:sldId id="289"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507" autoAdjust="0"/>
  </p:normalViewPr>
  <p:slideViewPr>
    <p:cSldViewPr snapToGrid="0">
      <p:cViewPr varScale="1">
        <p:scale>
          <a:sx n="81" d="100"/>
          <a:sy n="81" d="100"/>
        </p:scale>
        <p:origin x="422"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8/29/2021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97584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4022708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imple.wikipedia.org/wiki/Strate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561814" y="4714240"/>
            <a:ext cx="6447934" cy="842802"/>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3"/>
          </a:fillRef>
          <a:effectRef idx="1">
            <a:schemeClr val="accent3"/>
          </a:effectRef>
          <a:fontRef idx="minor">
            <a:schemeClr val="lt1"/>
          </a:fontRef>
        </p:style>
        <p:txBody>
          <a:bodyPr/>
          <a:lstStyle/>
          <a:p>
            <a:r>
              <a:rPr lang="en-US" sz="4800" b="1" dirty="0">
                <a:effectLst>
                  <a:outerShdw blurRad="50800" dist="38100" dir="2700000" algn="tl" rotWithShape="0">
                    <a:prstClr val="black">
                      <a:alpha val="40000"/>
                    </a:prstClr>
                  </a:outerShdw>
                </a:effectLst>
              </a:rPr>
              <a:t>Case study - </a:t>
            </a:r>
            <a:r>
              <a:rPr lang="en-US" sz="4800" b="1" dirty="0" err="1">
                <a:effectLst>
                  <a:outerShdw blurRad="50800" dist="38100" dir="2700000" algn="tl" rotWithShape="0">
                    <a:prstClr val="black">
                      <a:alpha val="40000"/>
                    </a:prstClr>
                  </a:outerShdw>
                </a:effectLst>
              </a:rPr>
              <a:t>shrm</a:t>
            </a:r>
            <a:endParaRPr lang="en-US" sz="4800" b="1" dirty="0">
              <a:effectLst>
                <a:outerShdw blurRad="50800" dist="38100" dir="2700000" algn="tl" rotWithShape="0">
                  <a:prstClr val="black">
                    <a:alpha val="40000"/>
                  </a:prstClr>
                </a:outerShdw>
              </a:effectLst>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9310070" y="6133644"/>
            <a:ext cx="2699678" cy="733783"/>
          </a:xfrm>
        </p:spPr>
        <p:txBody>
          <a:bodyPr>
            <a:noAutofit/>
          </a:bodyPr>
          <a:lstStyle/>
          <a:p>
            <a:r>
              <a:rPr lang="en-US" sz="4000" b="1" i="1" dirty="0">
                <a:solidFill>
                  <a:srgbClr val="0070C0"/>
                </a:solidFill>
              </a:rPr>
              <a:t>Anju Jacob </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11201" y="949424"/>
            <a:ext cx="5251634" cy="595291"/>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3"/>
          </a:fillRef>
          <a:effectRef idx="1">
            <a:schemeClr val="accent3"/>
          </a:effectRef>
          <a:fontRef idx="minor">
            <a:schemeClr val="lt1"/>
          </a:fontRef>
        </p:style>
        <p:txBody>
          <a:bodyPr>
            <a:normAutofit/>
          </a:bodyPr>
          <a:lstStyle/>
          <a:p>
            <a:r>
              <a:rPr lang="en-ZA" dirty="0"/>
              <a:t>Strategy in simple terms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00333" y="1894366"/>
            <a:ext cx="4202806" cy="2519363"/>
          </a:xfrm>
        </p:spPr>
        <p:txBody>
          <a:bodyPr>
            <a:noAutofit/>
          </a:bodyPr>
          <a:lstStyle/>
          <a:p>
            <a:r>
              <a:rPr lang="en-US" sz="1600" b="0" i="0" dirty="0">
                <a:solidFill>
                  <a:srgbClr val="202124"/>
                </a:solidFill>
                <a:effectLst/>
                <a:latin typeface="arial" panose="020B0604020202020204" pitchFamily="34" charset="0"/>
              </a:rPr>
              <a:t>A strategy is </a:t>
            </a:r>
            <a:r>
              <a:rPr lang="en-US" sz="1600" b="1" i="0" dirty="0">
                <a:solidFill>
                  <a:srgbClr val="202124"/>
                </a:solidFill>
                <a:effectLst/>
                <a:latin typeface="arial" panose="020B0604020202020204" pitchFamily="34" charset="0"/>
              </a:rPr>
              <a:t>a long term plan on what to do to achieve a certain goal</a:t>
            </a:r>
            <a:r>
              <a:rPr lang="en-US" sz="1600" b="0" i="0" dirty="0">
                <a:solidFill>
                  <a:srgbClr val="202124"/>
                </a:solidFill>
                <a:effectLst/>
                <a:latin typeface="arial" panose="020B0604020202020204" pitchFamily="34" charset="0"/>
              </a:rPr>
              <a:t>. When talking about the near future, people often use the word tactics. Military theorist Carl von Clausewitz said "tactics is the art of using troops in battle; strategy is the art of using battles to win the war".</a:t>
            </a:r>
          </a:p>
          <a:p>
            <a:endParaRPr lang="en-US" sz="1600" dirty="0">
              <a:solidFill>
                <a:srgbClr val="202124"/>
              </a:solidFill>
              <a:latin typeface="arial" panose="020B0604020202020204" pitchFamily="34" charset="0"/>
            </a:endParaRPr>
          </a:p>
          <a:p>
            <a:pPr algn="l"/>
            <a:br>
              <a:rPr lang="en-US" sz="1600" b="0" i="0" u="sng" dirty="0">
                <a:solidFill>
                  <a:srgbClr val="1A0DAB"/>
                </a:solidFill>
                <a:effectLst/>
                <a:latin typeface="arial" panose="020B0604020202020204" pitchFamily="34" charset="0"/>
                <a:hlinkClick r:id="rId2"/>
              </a:rPr>
            </a:br>
            <a:r>
              <a:rPr lang="en-US" sz="1600" b="0" i="1" u="sng" dirty="0">
                <a:solidFill>
                  <a:srgbClr val="1A0DAB"/>
                </a:solidFill>
                <a:effectLst/>
                <a:latin typeface="arial" panose="020B0604020202020204" pitchFamily="34" charset="0"/>
                <a:hlinkClick r:id="rId2"/>
              </a:rPr>
              <a:t>source (Strategy - Simple English Wikipedia, the free encyclopedia)</a:t>
            </a:r>
          </a:p>
          <a:p>
            <a:pPr algn="l"/>
            <a:endParaRPr lang="en-US" sz="1600" b="0" i="0" u="sng" dirty="0">
              <a:solidFill>
                <a:srgbClr val="1A0DAB"/>
              </a:solidFill>
              <a:effectLst/>
              <a:latin typeface="arial" panose="020B0604020202020204" pitchFamily="34" charset="0"/>
              <a:hlinkClick r:id="rId2"/>
            </a:endParaRPr>
          </a:p>
          <a:p>
            <a:endParaRPr lang="en-US" sz="16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10718" y="6063456"/>
            <a:ext cx="2300926" cy="5857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a:lstStyle/>
          <a:p>
            <a:r>
              <a:rPr lang="en-US" dirty="0"/>
              <a:t>  </a:t>
            </a:r>
            <a:r>
              <a:rPr lang="en-US" i="1"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Autofit/>
          </a:bodyPr>
          <a:lstStyle/>
          <a:p>
            <a:r>
              <a:rPr lang="en-US" sz="1400" b="1" dirty="0"/>
              <a:t>ABC – Leather factory in Chennai</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310718" y="2592281"/>
            <a:ext cx="2545421" cy="514350"/>
          </a:xfrm>
        </p:spPr>
        <p:txBody>
          <a:bodyPr/>
          <a:lstStyle/>
          <a:p>
            <a:r>
              <a:rPr lang="en-US" b="1" dirty="0"/>
              <a:t>financial strain </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284556" y="3688448"/>
            <a:ext cx="2141764" cy="514350"/>
          </a:xfrm>
        </p:spPr>
        <p:txBody>
          <a:bodyPr/>
          <a:lstStyle/>
          <a:p>
            <a:r>
              <a:rPr lang="en-US" b="1" dirty="0"/>
              <a:t>Take over</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b="1" dirty="0"/>
              <a:t>challenge</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340575" y="1369378"/>
            <a:ext cx="5539095" cy="1010842"/>
          </a:xfrm>
        </p:spPr>
        <p:txBody>
          <a:bodyPr/>
          <a:lstStyle/>
          <a:p>
            <a:r>
              <a:rPr lang="en-US" dirty="0"/>
              <a:t>Manufactures 4000 uppers a day with a manpower of 2000 workmen having a men: women ratio of 20:80.  Operating in two shifts each 8 </a:t>
            </a:r>
            <a:r>
              <a:rPr lang="en-US" dirty="0" err="1"/>
              <a:t>hrs</a:t>
            </a:r>
            <a:r>
              <a:rPr lang="en-US" dirty="0"/>
              <a:t> (</a:t>
            </a:r>
            <a:r>
              <a:rPr lang="en-US" dirty="0" err="1"/>
              <a:t>Morning:Night</a:t>
            </a:r>
            <a:r>
              <a:rPr lang="en-US" dirty="0"/>
              <a:t>)</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sz="1600" dirty="0"/>
              <a:t>ABC facing financial losses for the past three years.</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normAutofit/>
          </a:bodyPr>
          <a:lstStyle/>
          <a:p>
            <a:r>
              <a:rPr lang="en-US" sz="1600" dirty="0"/>
              <a:t>Taken over by a new Brazilian Shoe manufacturer.</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sz="1600" dirty="0"/>
              <a:t>Production to be increased from 4000 uppers to 6000 uppers  per day using the existing resources. </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29776" y="5965193"/>
            <a:ext cx="11732448" cy="5857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a:normAutofit/>
          </a:bodyPr>
          <a:lstStyle/>
          <a:p>
            <a:r>
              <a:rPr lang="en-US" sz="2000" b="1" i="1" dirty="0">
                <a:effectLst>
                  <a:outerShdw blurRad="50800" dist="38100" dir="2700000" algn="tl" rotWithShape="0">
                    <a:prstClr val="black">
                      <a:alpha val="40000"/>
                    </a:prstClr>
                  </a:outerShdw>
                </a:effectLst>
              </a:rPr>
              <a:t>    Possible areas to look for solutions to meet the required productivity</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16574" y="1268409"/>
            <a:ext cx="2408451" cy="923929"/>
          </a:xfrm>
        </p:spPr>
        <p:txBody>
          <a:bodyPr vert="horz" lIns="91440" tIns="45720" rIns="91440" bIns="45720" rtlCol="0" anchor="ctr">
            <a:noAutofit/>
          </a:bodyPr>
          <a:lstStyle/>
          <a:p>
            <a:r>
              <a:rPr lang="en-US" sz="1200" b="1" dirty="0"/>
              <a:t>No. of men and women break up and productivity per person </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57607" y="2560261"/>
            <a:ext cx="3018408" cy="666749"/>
          </a:xfrm>
        </p:spPr>
        <p:txBody>
          <a:bodyPr/>
          <a:lstStyle/>
          <a:p>
            <a:r>
              <a:rPr lang="en-US" sz="1200" b="1" dirty="0"/>
              <a:t>Auditing Existing production practices and capacities </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367645" y="3711387"/>
            <a:ext cx="2941163" cy="514350"/>
          </a:xfrm>
        </p:spPr>
        <p:txBody>
          <a:bodyPr/>
          <a:lstStyle/>
          <a:p>
            <a:r>
              <a:rPr lang="en-US" sz="1200" b="1" dirty="0"/>
              <a:t>Union and communication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477626" y="4766236"/>
            <a:ext cx="3569138" cy="514350"/>
          </a:xfrm>
        </p:spPr>
        <p:txBody>
          <a:bodyPr/>
          <a:lstStyle/>
          <a:p>
            <a:r>
              <a:rPr lang="en-US" sz="1200" b="1" dirty="0"/>
              <a:t>Learning and development / perks </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384971" y="182256"/>
            <a:ext cx="4671444" cy="2438320"/>
          </a:xfrm>
        </p:spPr>
        <p:txBody>
          <a:bodyPr>
            <a:normAutofit/>
          </a:bodyPr>
          <a:lstStyle/>
          <a:p>
            <a:r>
              <a:rPr lang="en-US" dirty="0"/>
              <a:t>Existing productivity of the manpower is 2 pc per person which needs to be increased to 3pc per person. </a:t>
            </a:r>
          </a:p>
          <a:p>
            <a:endParaRPr lang="en-US" dirty="0"/>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825525"/>
          </a:xfrm>
        </p:spPr>
        <p:txBody>
          <a:bodyPr/>
          <a:lstStyle/>
          <a:p>
            <a:r>
              <a:rPr lang="en-US" dirty="0"/>
              <a:t>Existing Production practices and capacities needs to be revisited to accommodate the extra productivity. If any machinery or tools challenges exists needs to be addressed.</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43241" y="3579142"/>
            <a:ext cx="5539095" cy="1010842"/>
          </a:xfrm>
        </p:spPr>
        <p:txBody>
          <a:bodyPr/>
          <a:lstStyle/>
          <a:p>
            <a:r>
              <a:rPr lang="en-US" dirty="0"/>
              <a:t>Clear and healthy dialogues needs to be initiated with the Union members and the employees to convince them regarding  the expected productivity as it is not a big burden for each of them to produce.(one pc per person would be extra)</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096000" y="4758773"/>
            <a:ext cx="5539095" cy="1206420"/>
          </a:xfrm>
        </p:spPr>
        <p:txBody>
          <a:bodyPr>
            <a:noAutofit/>
          </a:bodyPr>
          <a:lstStyle/>
          <a:p>
            <a:r>
              <a:rPr lang="en-US" dirty="0"/>
              <a:t>Programs for learning/development to be planned and executed for production members to arrest any competence gap. If any overtime involved, accordingly the extra wages can be proposed. This tool can be used to encourage and support the change agents who are supporting the change.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graphicFrame>
        <p:nvGraphicFramePr>
          <p:cNvPr id="16" name="Table 15">
            <a:extLst>
              <a:ext uri="{FF2B5EF4-FFF2-40B4-BE49-F238E27FC236}">
                <a16:creationId xmlns:a16="http://schemas.microsoft.com/office/drawing/2014/main" id="{486F713C-BDDF-449B-9B1A-DC2979D52346}"/>
              </a:ext>
            </a:extLst>
          </p:cNvPr>
          <p:cNvGraphicFramePr>
            <a:graphicFrameLocks noGrp="1"/>
          </p:cNvGraphicFramePr>
          <p:nvPr>
            <p:extLst>
              <p:ext uri="{D42A27DB-BD31-4B8C-83A1-F6EECF244321}">
                <p14:modId xmlns:p14="http://schemas.microsoft.com/office/powerpoint/2010/main" val="2251666166"/>
              </p:ext>
            </p:extLst>
          </p:nvPr>
        </p:nvGraphicFramePr>
        <p:xfrm>
          <a:off x="4693632" y="911223"/>
          <a:ext cx="4445000" cy="1638300"/>
        </p:xfrm>
        <a:graphic>
          <a:graphicData uri="http://schemas.openxmlformats.org/drawingml/2006/table">
            <a:tbl>
              <a:tblPr/>
              <a:tblGrid>
                <a:gridCol w="1612900">
                  <a:extLst>
                    <a:ext uri="{9D8B030D-6E8A-4147-A177-3AD203B41FA5}">
                      <a16:colId xmlns:a16="http://schemas.microsoft.com/office/drawing/2014/main" val="507824349"/>
                    </a:ext>
                  </a:extLst>
                </a:gridCol>
                <a:gridCol w="1320800">
                  <a:extLst>
                    <a:ext uri="{9D8B030D-6E8A-4147-A177-3AD203B41FA5}">
                      <a16:colId xmlns:a16="http://schemas.microsoft.com/office/drawing/2014/main" val="3202344728"/>
                    </a:ext>
                  </a:extLst>
                </a:gridCol>
                <a:gridCol w="1511300">
                  <a:extLst>
                    <a:ext uri="{9D8B030D-6E8A-4147-A177-3AD203B41FA5}">
                      <a16:colId xmlns:a16="http://schemas.microsoft.com/office/drawing/2014/main" val="3286459744"/>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Manpower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Men (20%)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Women(80%)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94427982"/>
                  </a:ext>
                </a:extLst>
              </a:tr>
              <a:tr h="0">
                <a:tc>
                  <a:txBody>
                    <a:bodyPr/>
                    <a:lstStyle/>
                    <a:p>
                      <a:pPr algn="r" fontAlgn="b"/>
                      <a:r>
                        <a:rPr lang="en-IN" sz="1100" b="0" i="0" u="none" strike="noStrike">
                          <a:solidFill>
                            <a:srgbClr val="000000"/>
                          </a:solidFill>
                          <a:effectLst/>
                          <a:latin typeface="Calibri" panose="020F0502020204030204" pitchFamily="34" charset="0"/>
                        </a:rPr>
                        <a:t>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1600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956340"/>
                  </a:ext>
                </a:extLst>
              </a:tr>
              <a:tr h="182880">
                <a:tc>
                  <a:txBody>
                    <a:bodyPr/>
                    <a:lstStyle/>
                    <a:p>
                      <a:pPr algn="l" fontAlgn="b"/>
                      <a:r>
                        <a:rPr lang="en-IN" sz="1100" b="0" i="0" u="none" strike="noStrike">
                          <a:solidFill>
                            <a:srgbClr val="000000"/>
                          </a:solidFill>
                          <a:effectLst/>
                          <a:latin typeface="Calibri" panose="020F0502020204030204" pitchFamily="34" charset="0"/>
                        </a:rPr>
                        <a:t>Existing output per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20% Produced by Men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80% Produced by Women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000056"/>
                  </a:ext>
                </a:extLst>
              </a:tr>
              <a:tr h="182880">
                <a:tc>
                  <a:txBody>
                    <a:bodyPr/>
                    <a:lstStyle/>
                    <a:p>
                      <a:pPr algn="r" fontAlgn="b"/>
                      <a:r>
                        <a:rPr lang="en-IN" sz="1100" b="0" i="0" u="none" strike="noStrike">
                          <a:solidFill>
                            <a:srgbClr val="000000"/>
                          </a:solidFill>
                          <a:effectLst/>
                          <a:latin typeface="Calibri" panose="020F0502020204030204" pitchFamily="34" charset="0"/>
                        </a:rPr>
                        <a:t>4000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501310"/>
                  </a:ext>
                </a:extLst>
              </a:tr>
              <a:tr h="182880">
                <a:tc>
                  <a:txBody>
                    <a:bodyPr/>
                    <a:lstStyle/>
                    <a:p>
                      <a:pPr algn="l" fontAlgn="b"/>
                      <a:r>
                        <a:rPr lang="en-IN" sz="1100" b="0" i="0" u="none" strike="noStrike">
                          <a:solidFill>
                            <a:srgbClr val="000000"/>
                          </a:solidFill>
                          <a:effectLst/>
                          <a:latin typeface="Calibri" panose="020F0502020204030204" pitchFamily="34" charset="0"/>
                        </a:rPr>
                        <a:t>Per person per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1780147"/>
                  </a:ext>
                </a:extLst>
              </a:tr>
              <a:tr h="182880">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54555272"/>
                  </a:ext>
                </a:extLst>
              </a:tr>
              <a:tr h="182880">
                <a:tc>
                  <a:txBody>
                    <a:bodyPr/>
                    <a:lstStyle/>
                    <a:p>
                      <a:pPr algn="l" fontAlgn="b"/>
                      <a:r>
                        <a:rPr lang="en-IN" sz="1100" b="0" i="0" u="none" strike="noStrike">
                          <a:solidFill>
                            <a:srgbClr val="000000"/>
                          </a:solidFill>
                          <a:effectLst/>
                          <a:latin typeface="Calibri" panose="020F0502020204030204" pitchFamily="34" charset="0"/>
                        </a:rPr>
                        <a:t>Increased output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20% Produced by Men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80% Produced by Women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410261"/>
                  </a:ext>
                </a:extLst>
              </a:tr>
              <a:tr h="182880">
                <a:tc>
                  <a:txBody>
                    <a:bodyPr/>
                    <a:lstStyle/>
                    <a:p>
                      <a:pPr algn="r" fontAlgn="b"/>
                      <a:r>
                        <a:rPr lang="en-IN" sz="1100" b="0" i="0" u="none" strike="noStrike">
                          <a:solidFill>
                            <a:srgbClr val="000000"/>
                          </a:solidFill>
                          <a:effectLst/>
                          <a:latin typeface="Calibri" panose="020F0502020204030204" pitchFamily="34" charset="0"/>
                        </a:rPr>
                        <a:t>6000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214514"/>
                  </a:ext>
                </a:extLst>
              </a:tr>
              <a:tr h="182880">
                <a:tc>
                  <a:txBody>
                    <a:bodyPr/>
                    <a:lstStyle/>
                    <a:p>
                      <a:pPr algn="l" fontAlgn="b"/>
                      <a:r>
                        <a:rPr lang="en-IN" sz="1100" b="0" i="0" u="none" strike="noStrike">
                          <a:solidFill>
                            <a:srgbClr val="000000"/>
                          </a:solidFill>
                          <a:effectLst/>
                          <a:latin typeface="Calibri" panose="020F0502020204030204" pitchFamily="34" charset="0"/>
                        </a:rPr>
                        <a:t>Per person per 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939890"/>
                  </a:ext>
                </a:extLst>
              </a:tr>
            </a:tbl>
          </a:graphicData>
        </a:graphic>
      </p:graphicFrame>
      <p:sp>
        <p:nvSpPr>
          <p:cNvPr id="17" name="Rectangle 16">
            <a:extLst>
              <a:ext uri="{FF2B5EF4-FFF2-40B4-BE49-F238E27FC236}">
                <a16:creationId xmlns:a16="http://schemas.microsoft.com/office/drawing/2014/main" id="{CB91F900-6BC6-4378-8BAA-AB0683A2425C}"/>
              </a:ext>
            </a:extLst>
          </p:cNvPr>
          <p:cNvSpPr/>
          <p:nvPr/>
        </p:nvSpPr>
        <p:spPr>
          <a:xfrm>
            <a:off x="3403076" y="5946777"/>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5891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67644" y="4468305"/>
            <a:ext cx="4515441" cy="733664"/>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3"/>
          </a:fillRef>
          <a:effectRef idx="1">
            <a:schemeClr val="accent3"/>
          </a:effectRef>
          <a:fontRef idx="minor">
            <a:schemeClr val="lt1"/>
          </a:fontRef>
        </p:style>
        <p:txBody>
          <a:bodyPr>
            <a:normAutofit fontScale="90000"/>
          </a:bodyPr>
          <a:lstStyle/>
          <a:p>
            <a:r>
              <a:rPr lang="en-US" sz="2400" b="1" dirty="0"/>
              <a:t>Human Resource strategy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8447" y="2388078"/>
            <a:ext cx="5433204" cy="365125"/>
          </a:xfrm>
          <a:ln w="31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rmAutofit lnSpcReduction="10000"/>
          </a:bodyPr>
          <a:lstStyle/>
          <a:p>
            <a:r>
              <a:rPr lang="en-US" dirty="0">
                <a:solidFill>
                  <a:srgbClr val="0070C0"/>
                </a:solidFill>
              </a:rPr>
              <a:t>Productivity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8447" y="2863944"/>
            <a:ext cx="5431971" cy="557950"/>
          </a:xfrm>
        </p:spPr>
        <p:txBody>
          <a:bodyPr>
            <a:normAutofit/>
          </a:bodyPr>
          <a:lstStyle/>
          <a:p>
            <a:r>
              <a:rPr lang="en-ZA" dirty="0"/>
              <a:t>Productivity calculation to be explained more clearly to clarify all doubts/apprehensions regarding any over burden perceived.</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8447" y="1163377"/>
            <a:ext cx="5433204" cy="365125"/>
          </a:xfrm>
          <a:ln w="31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lnSpcReduction="10000"/>
          </a:bodyPr>
          <a:lstStyle/>
          <a:p>
            <a:r>
              <a:rPr lang="en-US" dirty="0">
                <a:solidFill>
                  <a:srgbClr val="0070C0"/>
                </a:solidFill>
              </a:rPr>
              <a:t>Communication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44249" y="1690178"/>
            <a:ext cx="5431971" cy="630725"/>
          </a:xfrm>
        </p:spPr>
        <p:txBody>
          <a:bodyPr>
            <a:normAutofit fontScale="92500" lnSpcReduction="10000"/>
          </a:bodyPr>
          <a:lstStyle/>
          <a:p>
            <a:r>
              <a:rPr lang="en-ZA" dirty="0"/>
              <a:t>Top down communication involving the HR team to be given to all production line managers regarding the acquisition and clear all apprehensions.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7214" y="3502840"/>
            <a:ext cx="5433204" cy="365125"/>
          </a:xfrm>
          <a:ln w="31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lnSpcReduction="10000"/>
          </a:bodyPr>
          <a:lstStyle/>
          <a:p>
            <a:r>
              <a:rPr lang="en-US" dirty="0">
                <a:solidFill>
                  <a:srgbClr val="0070C0"/>
                </a:solidFill>
              </a:rPr>
              <a:t>Dry Run of the increased production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3901552"/>
            <a:ext cx="5431971" cy="928472"/>
          </a:xfrm>
        </p:spPr>
        <p:txBody>
          <a:bodyPr>
            <a:normAutofit fontScale="77500" lnSpcReduction="20000"/>
          </a:bodyPr>
          <a:lstStyle/>
          <a:p>
            <a:r>
              <a:rPr lang="en-ZA" dirty="0"/>
              <a:t>Initial dry run to be conducted for the required productivity to bridge any gaps in Manpower and machines. At this stage any innovative methods of leveraging the current production practices and capacity planning can be utilised.  The change agents who are supporting the change can be encouraged to give lot of improvement proposals and also can be suitably rewarded.</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18447" y="4932898"/>
            <a:ext cx="5433204" cy="365125"/>
          </a:xfrm>
          <a:ln w="31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lnSpcReduction="10000"/>
          </a:bodyPr>
          <a:lstStyle/>
          <a:p>
            <a:r>
              <a:rPr lang="en-US" dirty="0">
                <a:solidFill>
                  <a:srgbClr val="0070C0"/>
                </a:solidFill>
              </a:rPr>
              <a:t>Attrition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8447" y="5399381"/>
            <a:ext cx="5431971" cy="764602"/>
          </a:xfrm>
        </p:spPr>
        <p:txBody>
          <a:bodyPr>
            <a:normAutofit fontScale="92500" lnSpcReduction="20000"/>
          </a:bodyPr>
          <a:lstStyle/>
          <a:p>
            <a:r>
              <a:rPr lang="en-ZA" dirty="0"/>
              <a:t>Pulse of workers to be captured through constant dialogues and informal talks to minimise the attrition. Practice positive reinforcements with the employees.  Any fallouts need to be addressed immediately with proper replacements.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4" y="396240"/>
            <a:ext cx="4662805" cy="580868"/>
          </a:xfrm>
          <a:ln w="3175">
            <a:noFill/>
          </a:ln>
          <a:effectLst>
            <a:glow rad="635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a:lstStyle/>
          <a:p>
            <a:r>
              <a:rPr lang="en-US" b="1" dirty="0"/>
              <a:t>SUMMARY &amp; thank you</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4" y="1076960"/>
            <a:ext cx="6390005" cy="5644515"/>
          </a:xfrm>
        </p:spPr>
        <p:txBody>
          <a:bodyPr vert="horz" lIns="91440" tIns="45720" rIns="91440" bIns="45720" rtlCol="0" anchor="b">
            <a:normAutofit fontScale="92500"/>
          </a:bodyPr>
          <a:lstStyle/>
          <a:p>
            <a:endParaRPr lang="en-US" sz="1600" i="1" dirty="0"/>
          </a:p>
          <a:p>
            <a:r>
              <a:rPr lang="en-US" sz="1600" i="1" dirty="0"/>
              <a:t>Research has shown that resistance to change is a psychological and physiological reaction ("The Neuroscience of Leadership" by David Rock and Jeffrey Schwartz). In short, you should expect resistance to change. Managing resistance to change requires you to </a:t>
            </a:r>
            <a:r>
              <a:rPr lang="en-US" sz="1600" b="1" i="1" dirty="0"/>
              <a:t>first understand why people resist change</a:t>
            </a:r>
            <a:r>
              <a:rPr lang="en-US" sz="1600" i="1" dirty="0"/>
              <a:t>, then identify the causes of their resistance, before considering your strategic approach and formulating the tactics and techniques for reducing resistance to change.</a:t>
            </a:r>
            <a:r>
              <a:rPr lang="en-US" sz="1600" i="1" dirty="0">
                <a:solidFill>
                  <a:srgbClr val="0070C0"/>
                </a:solidFill>
              </a:rPr>
              <a:t>(source </a:t>
            </a:r>
            <a:r>
              <a:rPr lang="en-US" sz="1600" i="1" dirty="0" err="1">
                <a:solidFill>
                  <a:srgbClr val="0070C0"/>
                </a:solidFill>
              </a:rPr>
              <a:t>primeeast</a:t>
            </a:r>
            <a:r>
              <a:rPr lang="en-US" sz="1600" i="1" dirty="0">
                <a:solidFill>
                  <a:srgbClr val="0070C0"/>
                </a:solidFill>
              </a:rPr>
              <a:t>)</a:t>
            </a:r>
          </a:p>
          <a:p>
            <a:r>
              <a:rPr lang="en-US" sz="1600" i="1" dirty="0"/>
              <a:t>Personally, I have witnessed and undergone many changes at work place in various capacities. During my work tenure connected to the shopfloor activities, the changes in the productivity is a regular affair depending upon the market conditions/seasons/customer surge requirements etc., The first and foremost factor to make the productivity more flexible is the time invested in capacity planning, which is the key to accommodate any changes in the output.  Few of the high performers were trained in the multiple product assembly to leverage their skills and according to their performance they would be rewarded both monetarily and through various development plans to increase their knowledge at a personal level.  The above has helped to sail through both high and low times in the production domain.  Hope the above points are inline with the current case study and would help with more insights in the subject.</a:t>
            </a:r>
          </a:p>
          <a:p>
            <a:endParaRPr lang="en-US" sz="1600" i="1"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TM03457496[[fn=Parallax]]</Template>
  <TotalTime>687</TotalTime>
  <Words>801</Words>
  <Application>Microsoft Office PowerPoint</Application>
  <PresentationFormat>Widescreen</PresentationFormat>
  <Paragraphs>71</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Tenorite</vt:lpstr>
      <vt:lpstr>Monoline</vt:lpstr>
      <vt:lpstr>Case study - shrm</vt:lpstr>
      <vt:lpstr>Strategy in simple terms</vt:lpstr>
      <vt:lpstr>  PROBLEM</vt:lpstr>
      <vt:lpstr>    Possible areas to look for solutions to meet the required productivity</vt:lpstr>
      <vt:lpstr>Human Resource strategy OVERVIEW</vt:lpstr>
      <vt:lpstr>SUMMARY &amp;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shrm</dc:title>
  <dc:creator>denny benjamin</dc:creator>
  <cp:lastModifiedBy>denny benjamin</cp:lastModifiedBy>
  <cp:revision>13</cp:revision>
  <dcterms:created xsi:type="dcterms:W3CDTF">2021-08-27T04:35:58Z</dcterms:created>
  <dcterms:modified xsi:type="dcterms:W3CDTF">2021-08-29T11:49:43Z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