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56" r:id="rId3"/>
    <p:sldId id="257" r:id="rId4"/>
    <p:sldId id="258" r:id="rId5"/>
    <p:sldId id="265" r:id="rId6"/>
    <p:sldId id="259" r:id="rId7"/>
    <p:sldId id="260" r:id="rId8"/>
    <p:sldId id="264"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ny benjamin" initials="db" lastIdx="1" clrIdx="0">
    <p:extLst>
      <p:ext uri="{19B8F6BF-5375-455C-9EA6-DF929625EA0E}">
        <p15:presenceInfo xmlns:p15="http://schemas.microsoft.com/office/powerpoint/2012/main" userId="3d0382cdabbb11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60" autoAdjust="0"/>
    <p:restoredTop sz="94660"/>
  </p:normalViewPr>
  <p:slideViewPr>
    <p:cSldViewPr snapToGrid="0">
      <p:cViewPr varScale="1">
        <p:scale>
          <a:sx n="86" d="100"/>
          <a:sy n="86" d="100"/>
        </p:scale>
        <p:origin x="2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8-02T14:40:35.138"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8/2/2021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8/2/2021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8/2/2021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stockpicturesforeveryone.com/2013/11/coke-calories.html" TargetMode="External"/><Relationship Id="rId7" Type="http://schemas.openxmlformats.org/officeDocument/2006/relationships/comments" Target="../comments/comment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hyperlink" Target="http://www.stockpicturesforeveryone.com/2013/11/coke-calories.html" TargetMode="External"/><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hyperlink" Target="http://www.stockpicturesforeveryone.com/2013/11/coke-calories.html"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mmons.wikimedia.org/wiki/File:OldNewDietCoke.JPG" TargetMode="External"/><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hyperlink" Target="http://flickr.com/photos/mastermaq/487626420" TargetMode="External"/><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193C5ED-0056-42D3-80E4-AFD91A4AB419}"/>
              </a:ext>
            </a:extLst>
          </p:cNvPr>
          <p:cNvPicPr>
            <a:picLocks noGrp="1" noChangeAspect="1"/>
          </p:cNvPicPr>
          <p:nvPr>
            <p:ph idx="1"/>
          </p:nvPr>
        </p:nvPicPr>
        <p:blipFill>
          <a:blip r:embed="rId2"/>
          <a:stretch>
            <a:fillRect/>
          </a:stretch>
        </p:blipFill>
        <p:spPr>
          <a:xfrm>
            <a:off x="843280" y="91440"/>
            <a:ext cx="10637520" cy="6766560"/>
          </a:xfrm>
        </p:spPr>
      </p:pic>
    </p:spTree>
    <p:extLst>
      <p:ext uri="{BB962C8B-B14F-4D97-AF65-F5344CB8AC3E}">
        <p14:creationId xmlns:p14="http://schemas.microsoft.com/office/powerpoint/2010/main" val="23336552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FCC0-FECA-40AC-9862-56CDF78CAE8E}"/>
              </a:ext>
            </a:extLst>
          </p:cNvPr>
          <p:cNvSpPr>
            <a:spLocks noGrp="1"/>
          </p:cNvSpPr>
          <p:nvPr>
            <p:ph type="ctrTitle"/>
          </p:nvPr>
        </p:nvSpPr>
        <p:spPr>
          <a:xfrm>
            <a:off x="1915128" y="2323668"/>
            <a:ext cx="8361229" cy="2098226"/>
          </a:xfrm>
        </p:spPr>
        <p:txBody>
          <a:bodyPr/>
          <a:lstStyle/>
          <a:p>
            <a:r>
              <a:rPr lang="en-US" sz="3200" b="1" dirty="0"/>
              <a:t>Change management -</a:t>
            </a:r>
            <a:br>
              <a:rPr lang="en-US" sz="3200" b="1" dirty="0"/>
            </a:br>
            <a:r>
              <a:rPr lang="en-US" sz="3200" b="1" dirty="0"/>
              <a:t>A case STUDY of Coca Cola</a:t>
            </a:r>
            <a:endParaRPr lang="en-IN" sz="3200" b="1" dirty="0"/>
          </a:p>
        </p:txBody>
      </p:sp>
      <p:sp>
        <p:nvSpPr>
          <p:cNvPr id="3" name="Subtitle 2">
            <a:extLst>
              <a:ext uri="{FF2B5EF4-FFF2-40B4-BE49-F238E27FC236}">
                <a16:creationId xmlns:a16="http://schemas.microsoft.com/office/drawing/2014/main" id="{1DF96A78-7527-4F34-A270-55E3EAE69217}"/>
              </a:ext>
            </a:extLst>
          </p:cNvPr>
          <p:cNvSpPr>
            <a:spLocks noGrp="1"/>
          </p:cNvSpPr>
          <p:nvPr>
            <p:ph type="subTitle" idx="1"/>
          </p:nvPr>
        </p:nvSpPr>
        <p:spPr>
          <a:xfrm>
            <a:off x="7161191" y="4636636"/>
            <a:ext cx="3829031" cy="1086237"/>
          </a:xfrm>
        </p:spPr>
        <p:txBody>
          <a:bodyPr vert="horz" lIns="91440" tIns="45720" rIns="91440" bIns="45720" rtlCol="0" anchor="t">
            <a:normAutofit fontScale="62500" lnSpcReduction="20000"/>
          </a:bodyPr>
          <a:lstStyle/>
          <a:p>
            <a:pPr algn="r"/>
            <a:r>
              <a:rPr lang="en-IN" b="1" dirty="0"/>
              <a:t>By</a:t>
            </a:r>
          </a:p>
          <a:p>
            <a:pPr algn="r"/>
            <a:r>
              <a:rPr lang="en-IN" b="1" dirty="0">
                <a:ea typeface="+mn-lt"/>
                <a:cs typeface="+mn-lt"/>
              </a:rPr>
              <a:t>Anju</a:t>
            </a:r>
          </a:p>
          <a:p>
            <a:pPr algn="r"/>
            <a:r>
              <a:rPr lang="en-IN" b="1" dirty="0">
                <a:ea typeface="+mn-lt"/>
                <a:cs typeface="+mn-lt"/>
              </a:rPr>
              <a:t>Mani</a:t>
            </a:r>
            <a:endParaRPr lang="en-IN" b="1" dirty="0"/>
          </a:p>
          <a:p>
            <a:pPr algn="r"/>
            <a:r>
              <a:rPr lang="en-IN" b="1" dirty="0" err="1"/>
              <a:t>Nikitha</a:t>
            </a:r>
            <a:endParaRPr lang="en-IN" b="1" dirty="0"/>
          </a:p>
          <a:p>
            <a:pPr algn="r"/>
            <a:r>
              <a:rPr lang="en-IN" b="1" dirty="0"/>
              <a:t>Saravanan</a:t>
            </a:r>
          </a:p>
        </p:txBody>
      </p:sp>
      <p:pic>
        <p:nvPicPr>
          <p:cNvPr id="1026" name="Picture 2" descr="Coca-Cola - Wikipedia">
            <a:extLst>
              <a:ext uri="{FF2B5EF4-FFF2-40B4-BE49-F238E27FC236}">
                <a16:creationId xmlns:a16="http://schemas.microsoft.com/office/drawing/2014/main" id="{B1AD8D63-8998-4FCA-A2D2-C2D04FAEB4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4043" y="1008471"/>
            <a:ext cx="3743325" cy="15599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40E08C0-BBD5-428E-8CE5-2924F31A21DC}"/>
              </a:ext>
            </a:extLst>
          </p:cNvPr>
          <p:cNvSpPr txBox="1"/>
          <p:nvPr/>
        </p:nvSpPr>
        <p:spPr>
          <a:xfrm>
            <a:off x="1244632" y="1236641"/>
            <a:ext cx="6096000" cy="646331"/>
          </a:xfrm>
          <a:prstGeom prst="rect">
            <a:avLst/>
          </a:prstGeom>
          <a:noFill/>
        </p:spPr>
        <p:txBody>
          <a:bodyPr wrap="square">
            <a:spAutoFit/>
          </a:bodyPr>
          <a:lstStyle/>
          <a:p>
            <a:pPr algn="l" rtl="0" fontAlgn="base"/>
            <a:r>
              <a:rPr lang="en-US" b="0" i="1" u="none" strike="noStrike">
                <a:solidFill>
                  <a:srgbClr val="000000"/>
                </a:solidFill>
                <a:effectLst/>
                <a:latin typeface="Franklin Gothic Book" panose="020B0503020102020204" pitchFamily="34" charset="0"/>
              </a:rPr>
              <a:t>There </a:t>
            </a:r>
            <a:r>
              <a:rPr lang="en-US" b="0" i="1" u="none" strike="noStrike" dirty="0">
                <a:solidFill>
                  <a:srgbClr val="000000"/>
                </a:solidFill>
                <a:effectLst/>
                <a:latin typeface="Franklin Gothic Book" panose="020B0503020102020204" pitchFamily="34" charset="0"/>
              </a:rPr>
              <a:t>is nothing permanent than change!</a:t>
            </a:r>
            <a:r>
              <a:rPr lang="en-IN" b="0" i="0" dirty="0">
                <a:solidFill>
                  <a:srgbClr val="000000"/>
                </a:solidFill>
                <a:effectLst/>
                <a:latin typeface="Franklin Gothic Book" panose="020B0503020102020204" pitchFamily="34" charset="0"/>
              </a:rPr>
              <a:t>​</a:t>
            </a:r>
            <a:endParaRPr lang="en-IN" b="0" i="0" dirty="0">
              <a:solidFill>
                <a:srgbClr val="000000"/>
              </a:solidFill>
              <a:effectLst/>
              <a:latin typeface="Segoe UI" panose="020B0502040204020203" pitchFamily="34" charset="0"/>
            </a:endParaRPr>
          </a:p>
          <a:p>
            <a:pPr algn="l" rtl="0" fontAlgn="base"/>
            <a:r>
              <a:rPr lang="en-US" b="0" i="1" u="none" strike="noStrike" dirty="0">
                <a:solidFill>
                  <a:srgbClr val="000000"/>
                </a:solidFill>
                <a:effectLst/>
                <a:latin typeface="Franklin Gothic Book" panose="020B0503020102020204" pitchFamily="34" charset="0"/>
              </a:rPr>
              <a:t>- Heraclitus, Greek Philosopher</a:t>
            </a:r>
            <a:r>
              <a:rPr lang="en-IN" b="0" i="0" dirty="0">
                <a:solidFill>
                  <a:srgbClr val="000000"/>
                </a:solidFill>
                <a:effectLst/>
                <a:latin typeface="Franklin Gothic Book" panose="020B0503020102020204" pitchFamily="34" charset="0"/>
              </a:rPr>
              <a:t>​</a:t>
            </a:r>
            <a:endParaRPr lang="en-IN"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297497037"/>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686AE-A2C2-4B00-8CDC-07FB19904D9F}"/>
              </a:ext>
            </a:extLst>
          </p:cNvPr>
          <p:cNvSpPr>
            <a:spLocks noGrp="1"/>
          </p:cNvSpPr>
          <p:nvPr>
            <p:ph type="title"/>
          </p:nvPr>
        </p:nvSpPr>
        <p:spPr>
          <a:xfrm>
            <a:off x="853440" y="140563"/>
            <a:ext cx="9601200" cy="850037"/>
          </a:xfrm>
        </p:spPr>
        <p:txBody>
          <a:bodyPr/>
          <a:lstStyle/>
          <a:p>
            <a:r>
              <a:rPr lang="en-IN" dirty="0"/>
              <a:t>Organisation at a glance:</a:t>
            </a:r>
          </a:p>
        </p:txBody>
      </p:sp>
      <p:sp>
        <p:nvSpPr>
          <p:cNvPr id="3" name="Content Placeholder 2">
            <a:extLst>
              <a:ext uri="{FF2B5EF4-FFF2-40B4-BE49-F238E27FC236}">
                <a16:creationId xmlns:a16="http://schemas.microsoft.com/office/drawing/2014/main" id="{F730D33A-A554-435E-888A-1BE4460FDB23}"/>
              </a:ext>
            </a:extLst>
          </p:cNvPr>
          <p:cNvSpPr>
            <a:spLocks noGrp="1"/>
          </p:cNvSpPr>
          <p:nvPr>
            <p:ph idx="1"/>
          </p:nvPr>
        </p:nvSpPr>
        <p:spPr>
          <a:xfrm>
            <a:off x="682307" y="902612"/>
            <a:ext cx="9601200" cy="3924351"/>
          </a:xfrm>
        </p:spPr>
        <p:txBody>
          <a:bodyPr>
            <a:normAutofit fontScale="85000" lnSpcReduction="10000"/>
          </a:bodyPr>
          <a:lstStyle/>
          <a:p>
            <a:pPr>
              <a:buBlip>
                <a:blip r:embed="rId2">
                  <a:extLst>
                    <a:ext uri="{837473B0-CC2E-450A-ABE3-18F120FF3D39}">
                      <a1611:picAttrSrcUrl xmlns:a1611="http://schemas.microsoft.com/office/drawing/2016/11/main" r:id="rId3"/>
                    </a:ext>
                  </a:extLst>
                </a:blip>
              </a:buBlip>
            </a:pPr>
            <a:r>
              <a:rPr lang="en-US" sz="1800" dirty="0">
                <a:solidFill>
                  <a:srgbClr val="212529"/>
                </a:solidFill>
                <a:effectLst/>
                <a:latin typeface="Calibri" panose="020F0502020204030204" pitchFamily="34" charset="0"/>
                <a:ea typeface="Calibri" panose="020F0502020204030204" pitchFamily="34" charset="0"/>
              </a:rPr>
              <a:t>The Coca-Cola Company is the largest non-alcoholic beverage company in the world. It serves 1.9 billion or 3.2% of the total 60 billion beverage servings of all types consumed worldwide every day. The company owns, distributes and sells over 500 various non-alcoholic beverage brands in over 200 countries.</a:t>
            </a:r>
          </a:p>
          <a:p>
            <a:pPr marL="0" indent="0">
              <a:buNone/>
            </a:pPr>
            <a:endParaRPr lang="en-US" sz="1800" dirty="0">
              <a:solidFill>
                <a:srgbClr val="212529"/>
              </a:solidFill>
              <a:effectLst/>
              <a:latin typeface="Calibri" panose="020F0502020204030204" pitchFamily="34" charset="0"/>
              <a:ea typeface="Calibri" panose="020F0502020204030204" pitchFamily="34" charset="0"/>
            </a:endParaRPr>
          </a:p>
          <a:p>
            <a:pPr>
              <a:buBlip>
                <a:blip r:embed="rId2">
                  <a:extLst>
                    <a:ext uri="{837473B0-CC2E-450A-ABE3-18F120FF3D39}">
                      <a1611:picAttrSrcUrl xmlns:a1611="http://schemas.microsoft.com/office/drawing/2016/11/main" r:id="rId3"/>
                    </a:ext>
                  </a:extLst>
                </a:blip>
              </a:buBlip>
            </a:pPr>
            <a:r>
              <a:rPr lang="en-US" sz="1800" dirty="0">
                <a:solidFill>
                  <a:srgbClr val="212529"/>
                </a:solidFill>
                <a:effectLst/>
                <a:latin typeface="Calibri" panose="020F0502020204030204" pitchFamily="34" charset="0"/>
                <a:ea typeface="Calibri" panose="020F0502020204030204" pitchFamily="34" charset="0"/>
              </a:rPr>
              <a:t>Coca Cola is a type of company that requires </a:t>
            </a:r>
            <a:r>
              <a:rPr lang="en-US" sz="1800" dirty="0">
                <a:solidFill>
                  <a:srgbClr val="212529"/>
                </a:solidFill>
                <a:latin typeface="Calibri" panose="020F0502020204030204" pitchFamily="34" charset="0"/>
                <a:ea typeface="Calibri" panose="020F0502020204030204" pitchFamily="34" charset="0"/>
              </a:rPr>
              <a:t>constant </a:t>
            </a:r>
            <a:r>
              <a:rPr lang="en-US" sz="1800" dirty="0">
                <a:solidFill>
                  <a:srgbClr val="212529"/>
                </a:solidFill>
                <a:effectLst/>
                <a:latin typeface="Calibri" panose="020F0502020204030204" pitchFamily="34" charset="0"/>
                <a:ea typeface="Calibri" panose="020F0502020204030204" pitchFamily="34" charset="0"/>
              </a:rPr>
              <a:t>changes in its products and business strategies according to the consumer expectations and external environment.</a:t>
            </a:r>
          </a:p>
          <a:p>
            <a:pPr marL="0" indent="0">
              <a:buNone/>
            </a:pPr>
            <a:endParaRPr lang="en-US" sz="1800" dirty="0">
              <a:solidFill>
                <a:srgbClr val="212529"/>
              </a:solidFill>
              <a:effectLst/>
              <a:latin typeface="Calibri" panose="020F0502020204030204" pitchFamily="34" charset="0"/>
              <a:ea typeface="Calibri" panose="020F0502020204030204" pitchFamily="34" charset="0"/>
            </a:endParaRPr>
          </a:p>
          <a:p>
            <a:pPr>
              <a:buBlip>
                <a:blip r:embed="rId2"/>
              </a:buBlip>
            </a:pPr>
            <a:r>
              <a:rPr lang="en-US" sz="1800" dirty="0">
                <a:solidFill>
                  <a:srgbClr val="212529"/>
                </a:solidFill>
                <a:latin typeface="Calibri" panose="020F0502020204030204" pitchFamily="34" charset="0"/>
              </a:rPr>
              <a:t>As per the case study the organization has undergone several changes in their products and strategies.</a:t>
            </a:r>
          </a:p>
          <a:p>
            <a:pPr marL="0" indent="0">
              <a:buNone/>
            </a:pPr>
            <a:endParaRPr lang="en-US" sz="1800" dirty="0">
              <a:solidFill>
                <a:srgbClr val="212529"/>
              </a:solidFill>
              <a:latin typeface="Calibri" panose="020F0502020204030204" pitchFamily="34" charset="0"/>
            </a:endParaRPr>
          </a:p>
          <a:p>
            <a:pPr>
              <a:buBlip>
                <a:blip r:embed="rId2">
                  <a:extLst>
                    <a:ext uri="{837473B0-CC2E-450A-ABE3-18F120FF3D39}">
                      <a1611:picAttrSrcUrl xmlns:a1611="http://schemas.microsoft.com/office/drawing/2016/11/main" r:id="rId3"/>
                    </a:ext>
                  </a:extLst>
                </a:blip>
              </a:buBlip>
            </a:pPr>
            <a:r>
              <a:rPr lang="en-US" sz="1800" dirty="0">
                <a:solidFill>
                  <a:srgbClr val="212529"/>
                </a:solidFill>
                <a:latin typeface="Calibri" panose="020F0502020204030204" pitchFamily="34" charset="0"/>
              </a:rPr>
              <a:t>Major changes incorporated as per the case study  were  acquisition of business during Asian financial crisis.</a:t>
            </a:r>
          </a:p>
          <a:p>
            <a:pPr marL="0" indent="0">
              <a:buNone/>
            </a:pPr>
            <a:endParaRPr lang="en-US" sz="1800" dirty="0">
              <a:solidFill>
                <a:srgbClr val="212529"/>
              </a:solidFill>
              <a:latin typeface="Calibri" panose="020F0502020204030204" pitchFamily="34" charset="0"/>
            </a:endParaRPr>
          </a:p>
          <a:p>
            <a:pPr>
              <a:buBlip>
                <a:blip r:embed="rId2">
                  <a:extLst>
                    <a:ext uri="{837473B0-CC2E-450A-ABE3-18F120FF3D39}">
                      <a1611:picAttrSrcUrl xmlns:a1611="http://schemas.microsoft.com/office/drawing/2016/11/main" r:id="rId3"/>
                    </a:ext>
                  </a:extLst>
                </a:blip>
              </a:buBlip>
            </a:pPr>
            <a:r>
              <a:rPr lang="en-US" sz="1800" dirty="0">
                <a:solidFill>
                  <a:srgbClr val="212529"/>
                </a:solidFill>
                <a:latin typeface="Calibri" panose="020F0502020204030204" pitchFamily="34" charset="0"/>
              </a:rPr>
              <a:t>Changes made in the product basket like introducing diet coke, Coca cola Zero etc., for  health conscious consumers.</a:t>
            </a:r>
          </a:p>
          <a:p>
            <a:pPr marL="0" indent="0">
              <a:buNone/>
            </a:pPr>
            <a:endParaRPr lang="en-US" sz="1800" dirty="0">
              <a:solidFill>
                <a:srgbClr val="212529"/>
              </a:solidFill>
              <a:latin typeface="Calibri" panose="020F0502020204030204" pitchFamily="34" charset="0"/>
            </a:endParaRPr>
          </a:p>
        </p:txBody>
      </p:sp>
      <p:pic>
        <p:nvPicPr>
          <p:cNvPr id="5" name="Picture 6">
            <a:extLst>
              <a:ext uri="{FF2B5EF4-FFF2-40B4-BE49-F238E27FC236}">
                <a16:creationId xmlns:a16="http://schemas.microsoft.com/office/drawing/2014/main" id="{815A9AB2-4B23-4C43-BBEA-A881E4F398DF}"/>
              </a:ext>
            </a:extLst>
          </p:cNvPr>
          <p:cNvPicPr>
            <a:picLocks noChangeAspect="1"/>
          </p:cNvPicPr>
          <p:nvPr/>
        </p:nvPicPr>
        <p:blipFill>
          <a:blip r:embed="rId4"/>
          <a:stretch>
            <a:fillRect/>
          </a:stretch>
        </p:blipFill>
        <p:spPr>
          <a:xfrm>
            <a:off x="965200" y="4874032"/>
            <a:ext cx="1886585" cy="1949474"/>
          </a:xfrm>
          <a:prstGeom prst="rect">
            <a:avLst/>
          </a:prstGeom>
        </p:spPr>
      </p:pic>
      <p:pic>
        <p:nvPicPr>
          <p:cNvPr id="6" name="Picture 7">
            <a:extLst>
              <a:ext uri="{FF2B5EF4-FFF2-40B4-BE49-F238E27FC236}">
                <a16:creationId xmlns:a16="http://schemas.microsoft.com/office/drawing/2014/main" id="{C2390F16-4272-4FE3-A4F6-D1077E142388}"/>
              </a:ext>
            </a:extLst>
          </p:cNvPr>
          <p:cNvPicPr>
            <a:picLocks noChangeAspect="1"/>
          </p:cNvPicPr>
          <p:nvPr/>
        </p:nvPicPr>
        <p:blipFill>
          <a:blip r:embed="rId5"/>
          <a:stretch>
            <a:fillRect/>
          </a:stretch>
        </p:blipFill>
        <p:spPr>
          <a:xfrm>
            <a:off x="7998991" y="4826963"/>
            <a:ext cx="1886586" cy="2018461"/>
          </a:xfrm>
          <a:prstGeom prst="rect">
            <a:avLst/>
          </a:prstGeom>
        </p:spPr>
      </p:pic>
      <p:pic>
        <p:nvPicPr>
          <p:cNvPr id="7" name="Picture 7" descr="Text, letter&#10;&#10;Description automatically generated">
            <a:extLst>
              <a:ext uri="{FF2B5EF4-FFF2-40B4-BE49-F238E27FC236}">
                <a16:creationId xmlns:a16="http://schemas.microsoft.com/office/drawing/2014/main" id="{8281845D-1650-4EFD-8074-5D425564D6F7}"/>
              </a:ext>
            </a:extLst>
          </p:cNvPr>
          <p:cNvPicPr>
            <a:picLocks noChangeAspect="1"/>
          </p:cNvPicPr>
          <p:nvPr/>
        </p:nvPicPr>
        <p:blipFill>
          <a:blip r:embed="rId6"/>
          <a:stretch>
            <a:fillRect/>
          </a:stretch>
        </p:blipFill>
        <p:spPr>
          <a:xfrm>
            <a:off x="10213036" y="249393"/>
            <a:ext cx="1688789" cy="2200843"/>
          </a:xfrm>
          <a:prstGeom prst="rect">
            <a:avLst/>
          </a:prstGeom>
        </p:spPr>
      </p:pic>
      <p:sp>
        <p:nvSpPr>
          <p:cNvPr id="4" name="TextBox 3">
            <a:extLst>
              <a:ext uri="{FF2B5EF4-FFF2-40B4-BE49-F238E27FC236}">
                <a16:creationId xmlns:a16="http://schemas.microsoft.com/office/drawing/2014/main" id="{5D4166BE-46CD-4533-B12C-F5263E2CE991}"/>
              </a:ext>
            </a:extLst>
          </p:cNvPr>
          <p:cNvSpPr txBox="1"/>
          <p:nvPr/>
        </p:nvSpPr>
        <p:spPr>
          <a:xfrm>
            <a:off x="3062796" y="5362113"/>
            <a:ext cx="2343705" cy="369332"/>
          </a:xfrm>
          <a:prstGeom prst="rect">
            <a:avLst/>
          </a:prstGeom>
          <a:noFill/>
        </p:spPr>
        <p:txBody>
          <a:bodyPr wrap="square" rtlCol="0">
            <a:spAutoFit/>
          </a:bodyPr>
          <a:lstStyle/>
          <a:p>
            <a:r>
              <a:rPr lang="en-IN" b="0" i="0" dirty="0">
                <a:solidFill>
                  <a:srgbClr val="202124"/>
                </a:solidFill>
                <a:effectLst/>
                <a:latin typeface="Google Sans"/>
              </a:rPr>
              <a:t>John Stith Pemberton </a:t>
            </a:r>
            <a:endParaRPr lang="en-IN" dirty="0"/>
          </a:p>
        </p:txBody>
      </p:sp>
      <p:sp>
        <p:nvSpPr>
          <p:cNvPr id="8" name="TextBox 7">
            <a:extLst>
              <a:ext uri="{FF2B5EF4-FFF2-40B4-BE49-F238E27FC236}">
                <a16:creationId xmlns:a16="http://schemas.microsoft.com/office/drawing/2014/main" id="{024157C3-2DE1-40A5-A58C-B1ACE250A490}"/>
              </a:ext>
            </a:extLst>
          </p:cNvPr>
          <p:cNvSpPr txBox="1"/>
          <p:nvPr/>
        </p:nvSpPr>
        <p:spPr>
          <a:xfrm>
            <a:off x="9885577" y="5474842"/>
            <a:ext cx="2343705" cy="369332"/>
          </a:xfrm>
          <a:prstGeom prst="rect">
            <a:avLst/>
          </a:prstGeom>
          <a:noFill/>
        </p:spPr>
        <p:txBody>
          <a:bodyPr wrap="square" rtlCol="0">
            <a:spAutoFit/>
          </a:bodyPr>
          <a:lstStyle/>
          <a:p>
            <a:r>
              <a:rPr lang="en-IN" b="0" i="0" dirty="0">
                <a:solidFill>
                  <a:srgbClr val="202124"/>
                </a:solidFill>
                <a:effectLst/>
                <a:latin typeface="arial" panose="020B0604020202020204" pitchFamily="34" charset="0"/>
              </a:rPr>
              <a:t>Asa Griggs Candler</a:t>
            </a:r>
            <a:endParaRPr lang="en-IN" dirty="0"/>
          </a:p>
        </p:txBody>
      </p:sp>
    </p:spTree>
    <p:extLst>
      <p:ext uri="{BB962C8B-B14F-4D97-AF65-F5344CB8AC3E}">
        <p14:creationId xmlns:p14="http://schemas.microsoft.com/office/powerpoint/2010/main" val="3980323365"/>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F1DDF-7CDB-496C-A7D5-A828D2B61872}"/>
              </a:ext>
            </a:extLst>
          </p:cNvPr>
          <p:cNvSpPr>
            <a:spLocks noGrp="1"/>
          </p:cNvSpPr>
          <p:nvPr>
            <p:ph type="title"/>
          </p:nvPr>
        </p:nvSpPr>
        <p:spPr>
          <a:xfrm>
            <a:off x="1295400" y="98146"/>
            <a:ext cx="9601200" cy="1485900"/>
          </a:xfrm>
        </p:spPr>
        <p:txBody>
          <a:bodyPr/>
          <a:lstStyle/>
          <a:p>
            <a:r>
              <a:rPr lang="en-IN" dirty="0"/>
              <a:t>What went well?</a:t>
            </a:r>
          </a:p>
        </p:txBody>
      </p:sp>
      <p:sp>
        <p:nvSpPr>
          <p:cNvPr id="3" name="Content Placeholder 2">
            <a:extLst>
              <a:ext uri="{FF2B5EF4-FFF2-40B4-BE49-F238E27FC236}">
                <a16:creationId xmlns:a16="http://schemas.microsoft.com/office/drawing/2014/main" id="{64721994-09FE-4630-BEF5-7B0D98BB730B}"/>
              </a:ext>
            </a:extLst>
          </p:cNvPr>
          <p:cNvSpPr>
            <a:spLocks noGrp="1"/>
          </p:cNvSpPr>
          <p:nvPr>
            <p:ph idx="1"/>
          </p:nvPr>
        </p:nvSpPr>
        <p:spPr>
          <a:xfrm>
            <a:off x="1440057" y="788112"/>
            <a:ext cx="9601200" cy="4887157"/>
          </a:xfrm>
        </p:spPr>
        <p:txBody>
          <a:bodyPr>
            <a:normAutofit/>
          </a:bodyPr>
          <a:lstStyle/>
          <a:p>
            <a:pPr>
              <a:buBlip>
                <a:blip r:embed="rId2">
                  <a:extLst>
                    <a:ext uri="{837473B0-CC2E-450A-ABE3-18F120FF3D39}">
                      <a1611:picAttrSrcUrl xmlns:a1611="http://schemas.microsoft.com/office/drawing/2016/11/main" r:id="rId3"/>
                    </a:ext>
                  </a:extLst>
                </a:blip>
              </a:buBlip>
            </a:pPr>
            <a:r>
              <a:rPr lang="en-IN" sz="1800" dirty="0"/>
              <a:t>The company provided free drinks for soldiers during WW II which helped the organisation achieve two objectives (patriotism and expansion of business). Around 5 billion bottles of coke was consumed by US forces. During the same time Fanta was also introduced.</a:t>
            </a:r>
          </a:p>
          <a:p>
            <a:pPr marL="0" indent="0">
              <a:buNone/>
            </a:pPr>
            <a:endParaRPr lang="en-IN" sz="1800" dirty="0"/>
          </a:p>
          <a:p>
            <a:pPr>
              <a:buBlip>
                <a:blip r:embed="rId2">
                  <a:extLst>
                    <a:ext uri="{837473B0-CC2E-450A-ABE3-18F120FF3D39}">
                      <a1611:picAttrSrcUrl xmlns:a1611="http://schemas.microsoft.com/office/drawing/2016/11/main" r:id="rId3"/>
                    </a:ext>
                  </a:extLst>
                </a:blip>
              </a:buBlip>
            </a:pPr>
            <a:r>
              <a:rPr lang="en-US" sz="1800" dirty="0"/>
              <a:t>The entry of the United States into the war brought an order from Robert Woodruff in 1941 "to see that every man in uniform gets a bottle of Coca-Cola for 5 cents, wherever he is and whatever it costs the Company.“</a:t>
            </a:r>
          </a:p>
          <a:p>
            <a:pPr marL="0" indent="0">
              <a:buNone/>
            </a:pPr>
            <a:endParaRPr lang="en-IN" sz="1800" dirty="0"/>
          </a:p>
          <a:p>
            <a:pPr>
              <a:buBlip>
                <a:blip r:embed="rId2">
                  <a:extLst>
                    <a:ext uri="{837473B0-CC2E-450A-ABE3-18F120FF3D39}">
                      <a1611:picAttrSrcUrl xmlns:a1611="http://schemas.microsoft.com/office/drawing/2016/11/main" r:id="rId3"/>
                    </a:ext>
                  </a:extLst>
                </a:blip>
              </a:buBlip>
            </a:pPr>
            <a:r>
              <a:rPr lang="en-US" sz="1800" dirty="0"/>
              <a:t>Acquisition strategy in time of Asian financial crisis which helped them to increase their product coverage (coffee, tea and bottling) </a:t>
            </a:r>
          </a:p>
          <a:p>
            <a:pPr marL="0" indent="0">
              <a:buNone/>
            </a:pPr>
            <a:endParaRPr lang="en-US" sz="1800" dirty="0"/>
          </a:p>
          <a:p>
            <a:pPr>
              <a:buBlip>
                <a:blip r:embed="rId2">
                  <a:extLst>
                    <a:ext uri="{837473B0-CC2E-450A-ABE3-18F120FF3D39}">
                      <a1611:picAttrSrcUrl xmlns:a1611="http://schemas.microsoft.com/office/drawing/2016/11/main" r:id="rId3"/>
                    </a:ext>
                  </a:extLst>
                </a:blip>
              </a:buBlip>
            </a:pPr>
            <a:r>
              <a:rPr lang="en-US" sz="1800" dirty="0"/>
              <a:t>The company was able to proactively diversify its business by addressing the needs of health conscious consumers.</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endParaRPr lang="en-US" sz="1800" dirty="0"/>
          </a:p>
          <a:p>
            <a:pPr marL="0" indent="0">
              <a:buNone/>
            </a:pPr>
            <a:endParaRPr lang="en-US" sz="1800" dirty="0"/>
          </a:p>
          <a:p>
            <a:endParaRPr lang="en-US" dirty="0"/>
          </a:p>
          <a:p>
            <a:endParaRPr lang="en-US" dirty="0"/>
          </a:p>
          <a:p>
            <a:endParaRPr lang="en-IN" dirty="0"/>
          </a:p>
          <a:p>
            <a:endParaRPr lang="en-IN" dirty="0"/>
          </a:p>
        </p:txBody>
      </p:sp>
      <p:pic>
        <p:nvPicPr>
          <p:cNvPr id="5" name="Picture 5" descr="A picture containing outdoor, person&#10;&#10;Description automatically generated">
            <a:extLst>
              <a:ext uri="{FF2B5EF4-FFF2-40B4-BE49-F238E27FC236}">
                <a16:creationId xmlns:a16="http://schemas.microsoft.com/office/drawing/2014/main" id="{158F294E-EAE2-4CCE-8EDB-8BC7F1F472B7}"/>
              </a:ext>
            </a:extLst>
          </p:cNvPr>
          <p:cNvPicPr>
            <a:picLocks noChangeAspect="1"/>
          </p:cNvPicPr>
          <p:nvPr/>
        </p:nvPicPr>
        <p:blipFill>
          <a:blip r:embed="rId4"/>
          <a:stretch>
            <a:fillRect/>
          </a:stretch>
        </p:blipFill>
        <p:spPr>
          <a:xfrm>
            <a:off x="9558391" y="5317725"/>
            <a:ext cx="2346464" cy="1442129"/>
          </a:xfrm>
          <a:prstGeom prst="rect">
            <a:avLst/>
          </a:prstGeom>
        </p:spPr>
      </p:pic>
      <p:pic>
        <p:nvPicPr>
          <p:cNvPr id="6" name="Picture 4" descr="Text&#10;&#10;Description automatically generated">
            <a:extLst>
              <a:ext uri="{FF2B5EF4-FFF2-40B4-BE49-F238E27FC236}">
                <a16:creationId xmlns:a16="http://schemas.microsoft.com/office/drawing/2014/main" id="{08A29008-F2D0-4852-A40A-EDD8669984FD}"/>
              </a:ext>
            </a:extLst>
          </p:cNvPr>
          <p:cNvPicPr>
            <a:picLocks noChangeAspect="1"/>
          </p:cNvPicPr>
          <p:nvPr/>
        </p:nvPicPr>
        <p:blipFill>
          <a:blip r:embed="rId5"/>
          <a:stretch>
            <a:fillRect/>
          </a:stretch>
        </p:blipFill>
        <p:spPr>
          <a:xfrm>
            <a:off x="858770" y="5365446"/>
            <a:ext cx="2095500" cy="1364894"/>
          </a:xfrm>
          <a:prstGeom prst="rect">
            <a:avLst/>
          </a:prstGeom>
        </p:spPr>
      </p:pic>
      <p:pic>
        <p:nvPicPr>
          <p:cNvPr id="8" name="Picture 2" descr="Top 100 Food and Beverage Company Highlights: The Coca-Cola Company |  2020-08-21 | Food Engineering">
            <a:extLst>
              <a:ext uri="{FF2B5EF4-FFF2-40B4-BE49-F238E27FC236}">
                <a16:creationId xmlns:a16="http://schemas.microsoft.com/office/drawing/2014/main" id="{3A27353A-0E31-4D30-86D3-EDDDC9892F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6170" y="5303025"/>
            <a:ext cx="4491904"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688158"/>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CE8E-1FB5-46A2-8F67-F135A68DF973}"/>
              </a:ext>
            </a:extLst>
          </p:cNvPr>
          <p:cNvSpPr>
            <a:spLocks noGrp="1"/>
          </p:cNvSpPr>
          <p:nvPr>
            <p:ph type="title"/>
          </p:nvPr>
        </p:nvSpPr>
        <p:spPr>
          <a:xfrm>
            <a:off x="1295400" y="122808"/>
            <a:ext cx="9601200" cy="779016"/>
          </a:xfrm>
        </p:spPr>
        <p:txBody>
          <a:bodyPr/>
          <a:lstStyle/>
          <a:p>
            <a:r>
              <a:rPr lang="en-IN" dirty="0"/>
              <a:t>What went well (</a:t>
            </a:r>
            <a:r>
              <a:rPr lang="en-IN" dirty="0" err="1"/>
              <a:t>Contd</a:t>
            </a:r>
            <a:r>
              <a:rPr lang="en-IN" dirty="0"/>
              <a:t>…)</a:t>
            </a:r>
          </a:p>
        </p:txBody>
      </p:sp>
      <p:sp>
        <p:nvSpPr>
          <p:cNvPr id="3" name="Content Placeholder 2">
            <a:extLst>
              <a:ext uri="{FF2B5EF4-FFF2-40B4-BE49-F238E27FC236}">
                <a16:creationId xmlns:a16="http://schemas.microsoft.com/office/drawing/2014/main" id="{6FD624AF-FC32-424B-BB21-2AD8B168D8AB}"/>
              </a:ext>
            </a:extLst>
          </p:cNvPr>
          <p:cNvSpPr>
            <a:spLocks noGrp="1"/>
          </p:cNvSpPr>
          <p:nvPr>
            <p:ph idx="1"/>
          </p:nvPr>
        </p:nvSpPr>
        <p:spPr>
          <a:xfrm>
            <a:off x="1295400" y="995779"/>
            <a:ext cx="9601200" cy="5262978"/>
          </a:xfrm>
        </p:spPr>
        <p:txBody>
          <a:bodyPr>
            <a:normAutofit fontScale="92500" lnSpcReduction="10000"/>
          </a:bodyPr>
          <a:lstStyle/>
          <a:p>
            <a:pPr>
              <a:buBlip>
                <a:blip r:embed="rId2"/>
              </a:buBlip>
            </a:pPr>
            <a:endParaRPr lang="en-US" sz="2000" dirty="0"/>
          </a:p>
          <a:p>
            <a:pPr>
              <a:buBlip>
                <a:blip r:embed="rId2"/>
              </a:buBlip>
            </a:pPr>
            <a:r>
              <a:rPr lang="en-US" sz="2000" dirty="0"/>
              <a:t>Change Management: </a:t>
            </a:r>
          </a:p>
          <a:p>
            <a:pPr marL="0" indent="0">
              <a:buNone/>
            </a:pPr>
            <a:r>
              <a:rPr lang="en-US" sz="2000" dirty="0"/>
              <a:t>External: Govt Laws, Labor market, market condition etc.,</a:t>
            </a:r>
          </a:p>
          <a:p>
            <a:pPr marL="0" indent="0">
              <a:buNone/>
            </a:pPr>
            <a:r>
              <a:rPr lang="en-US" sz="2000" dirty="0"/>
              <a:t>Internal: Work force, resource available, attitude of workers</a:t>
            </a:r>
          </a:p>
          <a:p>
            <a:pPr marL="0" indent="0">
              <a:buNone/>
            </a:pPr>
            <a:r>
              <a:rPr lang="en-US" sz="2000" dirty="0"/>
              <a:t>Company adopted Kotler theory of organization change</a:t>
            </a:r>
          </a:p>
          <a:p>
            <a:pPr marL="0" indent="0">
              <a:buNone/>
            </a:pPr>
            <a:endParaRPr lang="en-US" sz="2000" dirty="0"/>
          </a:p>
          <a:p>
            <a:pPr>
              <a:buBlip>
                <a:blip r:embed="rId2">
                  <a:extLst>
                    <a:ext uri="{837473B0-CC2E-450A-ABE3-18F120FF3D39}">
                      <a1611:picAttrSrcUrl xmlns:a1611="http://schemas.microsoft.com/office/drawing/2016/11/main" r:id="rId3"/>
                    </a:ext>
                  </a:extLst>
                </a:blip>
              </a:buBlip>
            </a:pPr>
            <a:r>
              <a:rPr lang="en-US" sz="2000" dirty="0"/>
              <a:t>Employee Engagement : It's an integrated approach on developing intrinsic values and employee motivation. As employees  believe in values, coca cola wants to become the inherent part of employee at personal level. “building capability in engagement, maintaining engagement momentum and ensuring that engagement is integrated into CCR’s people practices” (Samdahl,2011)</a:t>
            </a:r>
          </a:p>
          <a:p>
            <a:pPr marL="0" indent="0">
              <a:buNone/>
            </a:pPr>
            <a:endParaRPr lang="en-US" sz="2000" dirty="0"/>
          </a:p>
          <a:p>
            <a:pPr>
              <a:buBlip>
                <a:blip r:embed="rId2">
                  <a:extLst>
                    <a:ext uri="{837473B0-CC2E-450A-ABE3-18F120FF3D39}">
                      <a1611:picAttrSrcUrl xmlns:a1611="http://schemas.microsoft.com/office/drawing/2016/11/main" r:id="rId3"/>
                    </a:ext>
                  </a:extLst>
                </a:blip>
              </a:buBlip>
            </a:pPr>
            <a:r>
              <a:rPr lang="en-US" sz="2000" dirty="0"/>
              <a:t>Stakeholder Management: By doing Force Field Analysis, Coca Cola Company will be able to induct people who are in need of appropriate training. Another useful tool is AKADAR model which stands for Awareness, Desire, Knowledge, Ability and Reinforcement.</a:t>
            </a:r>
          </a:p>
          <a:p>
            <a:endParaRPr lang="en-IN" dirty="0"/>
          </a:p>
        </p:txBody>
      </p:sp>
    </p:spTree>
    <p:extLst>
      <p:ext uri="{BB962C8B-B14F-4D97-AF65-F5344CB8AC3E}">
        <p14:creationId xmlns:p14="http://schemas.microsoft.com/office/powerpoint/2010/main" val="284475825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E8E6C-A9F2-431A-A87C-0AA9826699F8}"/>
              </a:ext>
            </a:extLst>
          </p:cNvPr>
          <p:cNvSpPr>
            <a:spLocks noGrp="1"/>
          </p:cNvSpPr>
          <p:nvPr>
            <p:ph type="title"/>
          </p:nvPr>
        </p:nvSpPr>
        <p:spPr>
          <a:xfrm>
            <a:off x="1219200" y="153140"/>
            <a:ext cx="9601200" cy="1485900"/>
          </a:xfrm>
        </p:spPr>
        <p:txBody>
          <a:bodyPr/>
          <a:lstStyle/>
          <a:p>
            <a:r>
              <a:rPr lang="en-IN" dirty="0"/>
              <a:t>What did not go well ?</a:t>
            </a:r>
          </a:p>
        </p:txBody>
      </p:sp>
      <p:sp>
        <p:nvSpPr>
          <p:cNvPr id="3" name="Content Placeholder 2">
            <a:extLst>
              <a:ext uri="{FF2B5EF4-FFF2-40B4-BE49-F238E27FC236}">
                <a16:creationId xmlns:a16="http://schemas.microsoft.com/office/drawing/2014/main" id="{6ED1ECEF-7869-461F-A446-1BA396837D50}"/>
              </a:ext>
            </a:extLst>
          </p:cNvPr>
          <p:cNvSpPr>
            <a:spLocks noGrp="1"/>
          </p:cNvSpPr>
          <p:nvPr>
            <p:ph idx="1"/>
          </p:nvPr>
        </p:nvSpPr>
        <p:spPr>
          <a:xfrm>
            <a:off x="1219200" y="820763"/>
            <a:ext cx="9601200" cy="4358196"/>
          </a:xfrm>
        </p:spPr>
        <p:txBody>
          <a:bodyPr/>
          <a:lstStyle/>
          <a:p>
            <a:pPr>
              <a:buBlip>
                <a:blip r:embed="rId2">
                  <a:extLst>
                    <a:ext uri="{837473B0-CC2E-450A-ABE3-18F120FF3D39}">
                      <a1611:picAttrSrcUrl xmlns:a1611="http://schemas.microsoft.com/office/drawing/2016/11/main" r:id="rId3"/>
                    </a:ext>
                  </a:extLst>
                </a:blip>
              </a:buBlip>
            </a:pPr>
            <a:r>
              <a:rPr lang="en-IN" dirty="0"/>
              <a:t>In the year 1985 Coca Cola’s rival Pepsi co introduced a new drink which had smooth taste and more sweetness. In response to this, Coca Cola had introduced their range in the name of “new coke”.</a:t>
            </a:r>
          </a:p>
          <a:p>
            <a:pPr>
              <a:buBlip>
                <a:blip r:embed="rId2">
                  <a:extLst>
                    <a:ext uri="{837473B0-CC2E-450A-ABE3-18F120FF3D39}">
                      <a1611:picAttrSrcUrl xmlns:a1611="http://schemas.microsoft.com/office/drawing/2016/11/main" r:id="rId3"/>
                    </a:ext>
                  </a:extLst>
                </a:blip>
              </a:buBlip>
            </a:pPr>
            <a:r>
              <a:rPr lang="en-IN" dirty="0"/>
              <a:t>The above event was famously addressed as the ‘Cola wars’ in 70s and 80s.</a:t>
            </a:r>
          </a:p>
          <a:p>
            <a:pPr>
              <a:buBlip>
                <a:blip r:embed="rId2">
                  <a:extLst>
                    <a:ext uri="{837473B0-CC2E-450A-ABE3-18F120FF3D39}">
                      <a1611:picAttrSrcUrl xmlns:a1611="http://schemas.microsoft.com/office/drawing/2016/11/main" r:id="rId3"/>
                    </a:ext>
                  </a:extLst>
                </a:blip>
              </a:buBlip>
            </a:pPr>
            <a:r>
              <a:rPr lang="en-IN" dirty="0"/>
              <a:t>Coca Cola failed in their new drink and </a:t>
            </a:r>
            <a:r>
              <a:rPr lang="en-US" dirty="0"/>
              <a:t>sales gradually went down and company faced severe consumer critics and protest. Subsequently “new coke” was discontinued in 2002.</a:t>
            </a:r>
          </a:p>
          <a:p>
            <a:pPr>
              <a:buBlip>
                <a:blip r:embed="rId2">
                  <a:extLst>
                    <a:ext uri="{837473B0-CC2E-450A-ABE3-18F120FF3D39}">
                      <a1611:picAttrSrcUrl xmlns:a1611="http://schemas.microsoft.com/office/drawing/2016/11/main" r:id="rId3"/>
                    </a:ext>
                  </a:extLst>
                </a:blip>
              </a:buBlip>
            </a:pPr>
            <a:r>
              <a:rPr lang="en-US" dirty="0"/>
              <a:t>The above incident had to led to nation wide protests in the US.</a:t>
            </a:r>
          </a:p>
          <a:p>
            <a:pPr>
              <a:buBlip>
                <a:blip r:embed="rId2">
                  <a:extLst>
                    <a:ext uri="{837473B0-CC2E-450A-ABE3-18F120FF3D39}">
                      <a1611:picAttrSrcUrl xmlns:a1611="http://schemas.microsoft.com/office/drawing/2016/11/main" r:id="rId3"/>
                    </a:ext>
                  </a:extLst>
                </a:blip>
              </a:buBlip>
            </a:pPr>
            <a:r>
              <a:rPr lang="en-US" dirty="0"/>
              <a:t>Apart from the above there are more instances of failure of products after their launch.</a:t>
            </a:r>
          </a:p>
          <a:p>
            <a:pPr>
              <a:buBlip>
                <a:blip r:embed="rId2">
                  <a:extLst>
                    <a:ext uri="{837473B0-CC2E-450A-ABE3-18F120FF3D39}">
                      <a1611:picAttrSrcUrl xmlns:a1611="http://schemas.microsoft.com/office/drawing/2016/11/main" r:id="rId3"/>
                    </a:ext>
                  </a:extLst>
                </a:blip>
              </a:buBlip>
            </a:pPr>
            <a:endParaRPr lang="en-US" dirty="0"/>
          </a:p>
          <a:p>
            <a:pPr marL="0" indent="0">
              <a:buNone/>
            </a:pPr>
            <a:endParaRPr lang="en-US" dirty="0"/>
          </a:p>
          <a:p>
            <a:endParaRPr lang="en-US" dirty="0"/>
          </a:p>
          <a:p>
            <a:endParaRPr lang="en-IN" dirty="0"/>
          </a:p>
        </p:txBody>
      </p:sp>
      <p:pic>
        <p:nvPicPr>
          <p:cNvPr id="6" name="Picture 4" descr="15+ Trending of Cristiano Ronaldo removes Coca cola bottle Tamil memes -  Tamil Memes">
            <a:extLst>
              <a:ext uri="{FF2B5EF4-FFF2-40B4-BE49-F238E27FC236}">
                <a16:creationId xmlns:a16="http://schemas.microsoft.com/office/drawing/2014/main" id="{A9922907-78C8-4402-BC61-0D5C5D1FCA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1617" y="4571999"/>
            <a:ext cx="2507974" cy="22860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eamsters Union Protests Coca Cola&amp;#39;s Labor Practices, as Company Shutters  Plants - In These Times">
            <a:extLst>
              <a:ext uri="{FF2B5EF4-FFF2-40B4-BE49-F238E27FC236}">
                <a16:creationId xmlns:a16="http://schemas.microsoft.com/office/drawing/2014/main" id="{78459F13-A928-4FCE-867F-53B6AF4064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2416" y="4572000"/>
            <a:ext cx="334241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848063"/>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93A4E-1492-4572-BA7F-2DF2CB388ABD}"/>
              </a:ext>
            </a:extLst>
          </p:cNvPr>
          <p:cNvSpPr>
            <a:spLocks noGrp="1"/>
          </p:cNvSpPr>
          <p:nvPr>
            <p:ph type="title"/>
          </p:nvPr>
        </p:nvSpPr>
        <p:spPr>
          <a:xfrm>
            <a:off x="1142108" y="253122"/>
            <a:ext cx="9601200" cy="1267287"/>
          </a:xfrm>
        </p:spPr>
        <p:txBody>
          <a:bodyPr>
            <a:normAutofit/>
          </a:bodyPr>
          <a:lstStyle/>
          <a:p>
            <a:r>
              <a:rPr lang="en-IN" dirty="0"/>
              <a:t>Conclusions/Learning Outcomes</a:t>
            </a:r>
          </a:p>
        </p:txBody>
      </p:sp>
      <p:sp>
        <p:nvSpPr>
          <p:cNvPr id="3" name="Content Placeholder 2">
            <a:extLst>
              <a:ext uri="{FF2B5EF4-FFF2-40B4-BE49-F238E27FC236}">
                <a16:creationId xmlns:a16="http://schemas.microsoft.com/office/drawing/2014/main" id="{470AAD2E-F3F2-41E2-B466-7EE35913471C}"/>
              </a:ext>
            </a:extLst>
          </p:cNvPr>
          <p:cNvSpPr>
            <a:spLocks noGrp="1"/>
          </p:cNvSpPr>
          <p:nvPr>
            <p:ph idx="1"/>
          </p:nvPr>
        </p:nvSpPr>
        <p:spPr>
          <a:xfrm>
            <a:off x="1214601" y="1605538"/>
            <a:ext cx="9601200" cy="4386470"/>
          </a:xfrm>
        </p:spPr>
        <p:txBody>
          <a:bodyPr>
            <a:normAutofit/>
          </a:bodyPr>
          <a:lstStyle/>
          <a:p>
            <a:pPr>
              <a:buBlip>
                <a:blip r:embed="rId2">
                  <a:extLst>
                    <a:ext uri="{837473B0-CC2E-450A-ABE3-18F120FF3D39}">
                      <a1611:picAttrSrcUrl xmlns:a1611="http://schemas.microsoft.com/office/drawing/2016/11/main" r:id="rId3"/>
                    </a:ext>
                  </a:extLst>
                </a:blip>
              </a:buBlip>
            </a:pPr>
            <a:r>
              <a:rPr lang="en-US" dirty="0"/>
              <a:t>Open system where communication is seen as an integrated process that facilitates change within the organization.</a:t>
            </a:r>
          </a:p>
          <a:p>
            <a:pPr>
              <a:buBlip>
                <a:blip r:embed="rId2">
                  <a:extLst>
                    <a:ext uri="{837473B0-CC2E-450A-ABE3-18F120FF3D39}">
                      <a1611:picAttrSrcUrl xmlns:a1611="http://schemas.microsoft.com/office/drawing/2016/11/main" r:id="rId3"/>
                    </a:ext>
                  </a:extLst>
                </a:blip>
              </a:buBlip>
            </a:pPr>
            <a:r>
              <a:rPr lang="en-US" dirty="0"/>
              <a:t>New system that can be adopted by the company may be the “machine bureaucracy” which Henry Mintzberg (1992) defined as an organization with clearly defined hierarchy, well defined area of operations, standard operating procedures.</a:t>
            </a:r>
          </a:p>
          <a:p>
            <a:pPr>
              <a:buBlip>
                <a:blip r:embed="rId2">
                  <a:extLst>
                    <a:ext uri="{837473B0-CC2E-450A-ABE3-18F120FF3D39}">
                      <a1611:picAttrSrcUrl xmlns:a1611="http://schemas.microsoft.com/office/drawing/2016/11/main" r:id="rId3"/>
                    </a:ext>
                  </a:extLst>
                </a:blip>
              </a:buBlip>
            </a:pPr>
            <a:r>
              <a:rPr lang="en-IN" dirty="0"/>
              <a:t>Various concepts of change management and employee engagement was adopted by Coca Cola for successful transition for every change made.</a:t>
            </a:r>
          </a:p>
          <a:p>
            <a:pPr>
              <a:buBlip>
                <a:blip r:embed="rId2">
                  <a:extLst>
                    <a:ext uri="{837473B0-CC2E-450A-ABE3-18F120FF3D39}">
                      <a1611:picAttrSrcUrl xmlns:a1611="http://schemas.microsoft.com/office/drawing/2016/11/main" r:id="rId3"/>
                    </a:ext>
                  </a:extLst>
                </a:blip>
              </a:buBlip>
            </a:pPr>
            <a:r>
              <a:rPr lang="en-IN" dirty="0"/>
              <a:t>Strong branding is important for sustenance of the business. </a:t>
            </a:r>
            <a:r>
              <a:rPr lang="en-US" dirty="0"/>
              <a:t>Coca-Cola sponsored the 1928 Summer Olympics in Amsterdam (India's 1st gold medal in </a:t>
            </a:r>
            <a:r>
              <a:rPr lang="en-US" dirty="0" err="1"/>
              <a:t>olympics</a:t>
            </a:r>
            <a:r>
              <a:rPr lang="en-US" dirty="0"/>
              <a:t>), where people from all over the world became familiar with the Coca-Cola logo, which appeared on everything from hats and bulletins to the walls of the city streets</a:t>
            </a:r>
          </a:p>
          <a:p>
            <a:pPr>
              <a:buBlip>
                <a:blip r:embed="rId2">
                  <a:extLst>
                    <a:ext uri="{837473B0-CC2E-450A-ABE3-18F120FF3D39}">
                      <a1611:picAttrSrcUrl xmlns:a1611="http://schemas.microsoft.com/office/drawing/2016/11/main" r:id="rId3"/>
                    </a:ext>
                  </a:extLst>
                </a:blip>
              </a:buBlip>
            </a:pPr>
            <a:r>
              <a:rPr lang="en-IN" dirty="0"/>
              <a:t>Embracing changes is the key for constant evolving in the business.</a:t>
            </a:r>
          </a:p>
          <a:p>
            <a:pPr marL="0" indent="0">
              <a:buNone/>
            </a:pPr>
            <a:endParaRPr lang="en-IN" dirty="0"/>
          </a:p>
          <a:p>
            <a:endParaRPr lang="en-IN" dirty="0"/>
          </a:p>
        </p:txBody>
      </p:sp>
      <p:pic>
        <p:nvPicPr>
          <p:cNvPr id="1026" name="Picture 2" descr="Bulb type doesn&amp;#39;t have much impact on broiler performance | WATTAgNet">
            <a:extLst>
              <a:ext uri="{FF2B5EF4-FFF2-40B4-BE49-F238E27FC236}">
                <a16:creationId xmlns:a16="http://schemas.microsoft.com/office/drawing/2014/main" id="{89972DC6-39F5-48BD-9438-F375DE1908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2988" y="85767"/>
            <a:ext cx="2080640" cy="13524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A picture containing graphical user interface&#10;&#10;Description automatically generated">
            <a:extLst>
              <a:ext uri="{FF2B5EF4-FFF2-40B4-BE49-F238E27FC236}">
                <a16:creationId xmlns:a16="http://schemas.microsoft.com/office/drawing/2014/main" id="{3AE87A4E-C388-473B-8808-884DD051E14A}"/>
              </a:ext>
            </a:extLst>
          </p:cNvPr>
          <p:cNvPicPr>
            <a:picLocks noChangeAspect="1"/>
          </p:cNvPicPr>
          <p:nvPr/>
        </p:nvPicPr>
        <p:blipFill>
          <a:blip r:embed="rId5"/>
          <a:stretch>
            <a:fillRect/>
          </a:stretch>
        </p:blipFill>
        <p:spPr>
          <a:xfrm>
            <a:off x="10005135" y="5252462"/>
            <a:ext cx="2080640" cy="1605538"/>
          </a:xfrm>
          <a:prstGeom prst="rect">
            <a:avLst/>
          </a:prstGeom>
        </p:spPr>
      </p:pic>
    </p:spTree>
    <p:extLst>
      <p:ext uri="{BB962C8B-B14F-4D97-AF65-F5344CB8AC3E}">
        <p14:creationId xmlns:p14="http://schemas.microsoft.com/office/powerpoint/2010/main" val="2601909887"/>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5B0B6-190C-4FD9-99E3-4F12243632EB}"/>
              </a:ext>
            </a:extLst>
          </p:cNvPr>
          <p:cNvSpPr>
            <a:spLocks noGrp="1"/>
          </p:cNvSpPr>
          <p:nvPr>
            <p:ph type="title"/>
          </p:nvPr>
        </p:nvSpPr>
        <p:spPr>
          <a:xfrm>
            <a:off x="894081" y="268357"/>
            <a:ext cx="10906980" cy="1113403"/>
          </a:xfrm>
        </p:spPr>
        <p:txBody>
          <a:bodyPr>
            <a:normAutofit fontScale="90000"/>
          </a:bodyPr>
          <a:lstStyle/>
          <a:p>
            <a:r>
              <a:rPr lang="en-IN" dirty="0"/>
              <a:t> EMBRACE THE CHANGE BUT CHOOSE WISELY !!</a:t>
            </a:r>
          </a:p>
        </p:txBody>
      </p:sp>
      <p:pic>
        <p:nvPicPr>
          <p:cNvPr id="1026" name="Picture 2" descr="UEFA Reminds Teams of Sponsorship Obligations After Cristiano Ronaldo Coca  Cola Bottle Removal Case">
            <a:extLst>
              <a:ext uri="{FF2B5EF4-FFF2-40B4-BE49-F238E27FC236}">
                <a16:creationId xmlns:a16="http://schemas.microsoft.com/office/drawing/2014/main" id="{6A171A9B-47C7-4140-A69E-5B43C56226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6080" y="1754257"/>
            <a:ext cx="7863839" cy="4229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311857"/>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48419-8CF9-4B6E-9311-CFEC85913BFD}"/>
              </a:ext>
            </a:extLst>
          </p:cNvPr>
          <p:cNvSpPr>
            <a:spLocks noGrp="1"/>
          </p:cNvSpPr>
          <p:nvPr>
            <p:ph type="title"/>
          </p:nvPr>
        </p:nvSpPr>
        <p:spPr/>
        <p:txBody>
          <a:bodyPr/>
          <a:lstStyle/>
          <a:p>
            <a:r>
              <a:rPr lang="en-IN" dirty="0"/>
              <a:t>Thank YOU !!</a:t>
            </a:r>
          </a:p>
        </p:txBody>
      </p:sp>
      <p:pic>
        <p:nvPicPr>
          <p:cNvPr id="2052" name="Picture 4" descr="Amitabh Bachchan: Amitabh Bachchan in hospital since 3 days, being treated  for liver problem">
            <a:extLst>
              <a:ext uri="{FF2B5EF4-FFF2-40B4-BE49-F238E27FC236}">
                <a16:creationId xmlns:a16="http://schemas.microsoft.com/office/drawing/2014/main" id="{532CB488-9D61-43C0-8FD0-DACEBB96F8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360" y="1635760"/>
            <a:ext cx="7233919" cy="4798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24272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
  <TotalTime>1427</TotalTime>
  <Words>737</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Franklin Gothic Book</vt:lpstr>
      <vt:lpstr>Google Sans</vt:lpstr>
      <vt:lpstr>Segoe UI</vt:lpstr>
      <vt:lpstr>Crop</vt:lpstr>
      <vt:lpstr>PowerPoint Presentation</vt:lpstr>
      <vt:lpstr>Change management - A case STUDY of Coca Cola</vt:lpstr>
      <vt:lpstr>Organisation at a glance:</vt:lpstr>
      <vt:lpstr>What went well?</vt:lpstr>
      <vt:lpstr>What went well (Contd…)</vt:lpstr>
      <vt:lpstr>What did not go well ?</vt:lpstr>
      <vt:lpstr>Conclusions/Learning Outcomes</vt:lpstr>
      <vt:lpstr> EMBRACE THE CHANGE BUT CHOOSE WISELY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management–A case of Coca Cola Corporation</dc:title>
  <dc:creator>denny benjamin</dc:creator>
  <cp:lastModifiedBy>denny benjamin</cp:lastModifiedBy>
  <cp:revision>21</cp:revision>
  <dcterms:created xsi:type="dcterms:W3CDTF">2021-07-31T14:57:53Z</dcterms:created>
  <dcterms:modified xsi:type="dcterms:W3CDTF">2021-08-02T15:02:22Z</dcterms:modified>
</cp:coreProperties>
</file>