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97" r:id="rId7"/>
    <p:sldId id="298" r:id="rId8"/>
    <p:sldId id="299" r:id="rId9"/>
    <p:sldId id="300" r:id="rId10"/>
    <p:sldId id="289" r:id="rId11"/>
    <p:sldId id="302" r:id="rId12"/>
    <p:sldId id="301" r:id="rId13"/>
    <p:sldId id="303" r:id="rId14"/>
    <p:sldId id="291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853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Organization Design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Gracelin,anju,Aparna</a:t>
            </a:r>
            <a:r>
              <a:rPr lang="en-US" sz="1600" dirty="0"/>
              <a:t> and </a:t>
            </a:r>
            <a:r>
              <a:rPr lang="en-US" sz="1600" dirty="0" err="1"/>
              <a:t>divya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516835"/>
            <a:ext cx="337909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Accountability test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7965" y="516835"/>
            <a:ext cx="58289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is about understanding if your design supports effective controls.</a:t>
            </a:r>
          </a:p>
          <a:p>
            <a:endParaRPr lang="en-US" dirty="0"/>
          </a:p>
          <a:p>
            <a:r>
              <a:rPr lang="en-US" dirty="0"/>
              <a:t>The goal of this test is to ensure each unit adequate performance controls.</a:t>
            </a:r>
          </a:p>
          <a:p>
            <a:endParaRPr lang="en-US" dirty="0"/>
          </a:p>
          <a:p>
            <a:r>
              <a:rPr lang="en-US" dirty="0"/>
              <a:t>Parent managers must have a thorough understanding of the unit that they supervise to share equal responsibilities within the team 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endParaRPr lang="en-US" dirty="0"/>
          </a:p>
          <a:p>
            <a:r>
              <a:rPr lang="en-US" dirty="0"/>
              <a:t>Introducing gamification in the org.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Compliance Program Effectiveness Requires Accountability - Corruption,  Crime &amp;amp; Compliance">
            <a:extLst>
              <a:ext uri="{FF2B5EF4-FFF2-40B4-BE49-F238E27FC236}">
                <a16:creationId xmlns:a16="http://schemas.microsoft.com/office/drawing/2014/main" id="{44B6588D-978B-49FC-9859-9284741C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80" y="4622739"/>
            <a:ext cx="4049078" cy="16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9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Flexibility test 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366565" y="906010"/>
            <a:ext cx="5828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Points: </a:t>
            </a:r>
          </a:p>
          <a:p>
            <a:endParaRPr lang="en-US" dirty="0"/>
          </a:p>
          <a:p>
            <a:r>
              <a:rPr lang="en-US" dirty="0"/>
              <a:t>A well designed org is both adaptable to the future and practical in the present.</a:t>
            </a:r>
          </a:p>
          <a:p>
            <a:endParaRPr lang="en-US" dirty="0"/>
          </a:p>
          <a:p>
            <a:r>
              <a:rPr lang="en-US" dirty="0"/>
              <a:t>The goal of this test is to evaluate innovation and adaptability capability of the org.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Covid Situation changed many key processes into virtual platform.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 descr="Yoga for Flexibility: 8 Poses for Your Back, Core, Hips, Shoulders">
            <a:extLst>
              <a:ext uri="{FF2B5EF4-FFF2-40B4-BE49-F238E27FC236}">
                <a16:creationId xmlns:a16="http://schemas.microsoft.com/office/drawing/2014/main" id="{F6DFCDD8-4BE6-44F7-8EA1-0F620F29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79" y="4053839"/>
            <a:ext cx="3985169" cy="22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DE4-B73E-4865-92B2-9EB92BF3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3943"/>
            <a:ext cx="10058400" cy="1450757"/>
          </a:xfrm>
        </p:spPr>
        <p:txBody>
          <a:bodyPr/>
          <a:lstStyle/>
          <a:p>
            <a:r>
              <a:rPr lang="en-IN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6373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Well Designed organization – 9 point Tool kit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by Michael </a:t>
            </a:r>
            <a:r>
              <a:rPr lang="en-US" sz="1200" dirty="0" err="1">
                <a:solidFill>
                  <a:schemeClr val="bg1"/>
                </a:solidFill>
              </a:rPr>
              <a:t>Goold</a:t>
            </a:r>
            <a:r>
              <a:rPr lang="en-US" sz="1200" dirty="0">
                <a:solidFill>
                  <a:schemeClr val="bg1"/>
                </a:solidFill>
              </a:rPr>
              <a:t> and Andrew Campbell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Organization Design | Effective Managers">
            <a:extLst>
              <a:ext uri="{FF2B5EF4-FFF2-40B4-BE49-F238E27FC236}">
                <a16:creationId xmlns:a16="http://schemas.microsoft.com/office/drawing/2014/main" id="{8DA2D229-9175-40C5-9D23-CD550747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68" y="636510"/>
            <a:ext cx="5848102" cy="51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Market advantage test – getting the fit right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537492" y="1415995"/>
            <a:ext cx="613166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Focus market segments:</a:t>
            </a:r>
          </a:p>
          <a:p>
            <a:endParaRPr lang="en-IN" sz="1200" dirty="0"/>
          </a:p>
          <a:p>
            <a:r>
              <a:rPr lang="en-IN" sz="1200" dirty="0"/>
              <a:t>This test is  gives a clear picture to the organisation for focus market segments and target customers and how to leverage the competitor intelligence.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600" b="1" dirty="0"/>
              <a:t>Few key points:</a:t>
            </a:r>
          </a:p>
          <a:p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First, explicitly we need to analyse the existing market conditions  which gives a clear understanding on the demands and preferences of the customers, high performing product ranges, and potential innovations to address the future requirements.</a:t>
            </a:r>
          </a:p>
          <a:p>
            <a:pPr marL="228600" indent="-228600">
              <a:buAutoNum type="arabicPeriod"/>
            </a:pPr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Determining if the existing organisation design is catering to the above mentioned market demands.</a:t>
            </a:r>
          </a:p>
          <a:p>
            <a:endParaRPr lang="en-IN" sz="1200" dirty="0"/>
          </a:p>
          <a:p>
            <a:r>
              <a:rPr lang="en-IN" sz="1200" dirty="0"/>
              <a:t>3. After the above analysis the done, the organisation need to focus on solutions for the existing challenges to survive in the market.</a:t>
            </a:r>
          </a:p>
          <a:p>
            <a:endParaRPr lang="en-IN" sz="1200" dirty="0"/>
          </a:p>
        </p:txBody>
      </p:sp>
      <p:pic>
        <p:nvPicPr>
          <p:cNvPr id="4098" name="Picture 2" descr="Why Identifying Customer Segment Helps Maximize Business Exposure">
            <a:extLst>
              <a:ext uri="{FF2B5EF4-FFF2-40B4-BE49-F238E27FC236}">
                <a16:creationId xmlns:a16="http://schemas.microsoft.com/office/drawing/2014/main" id="{909DCA0D-A762-447C-AB04-504857BB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426721"/>
            <a:ext cx="2412683" cy="14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7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Parenting Advantage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atholicCare - News - Five ways to build stronger stepfamilies">
            <a:extLst>
              <a:ext uri="{FF2B5EF4-FFF2-40B4-BE49-F238E27FC236}">
                <a16:creationId xmlns:a16="http://schemas.microsoft.com/office/drawing/2014/main" id="{27878F28-C7E1-41B4-A50E-8546D7C1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790" y="60960"/>
            <a:ext cx="1788674" cy="1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5129" y="212035"/>
            <a:ext cx="61316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Parents plays varying role in the family :</a:t>
            </a:r>
          </a:p>
          <a:p>
            <a:endParaRPr lang="en-IN" sz="1200" dirty="0"/>
          </a:p>
          <a:p>
            <a:r>
              <a:rPr lang="en-IN" sz="1200" dirty="0"/>
              <a:t>The proper role of the parent is to provide encouragement, support, and access to activities that enable the child to master key developmental tasks. </a:t>
            </a:r>
          </a:p>
          <a:p>
            <a:r>
              <a:rPr lang="en-IN" sz="1200" dirty="0"/>
              <a:t>A child's learning and socialization are most influenced by their family since the family is the child's primary social group. Happy parents raise happy children.</a:t>
            </a:r>
          </a:p>
          <a:p>
            <a:endParaRPr lang="en-IN" sz="1200" dirty="0"/>
          </a:p>
          <a:p>
            <a:r>
              <a:rPr lang="en-IN" sz="1200" dirty="0"/>
              <a:t>In a similar way Corporate headquarters plays significant and varying  role in different companies.</a:t>
            </a:r>
          </a:p>
          <a:p>
            <a:endParaRPr lang="en-IN" sz="1200" dirty="0"/>
          </a:p>
          <a:p>
            <a:r>
              <a:rPr lang="en-IN" sz="1200" dirty="0"/>
              <a:t>The first purpose of this test is to check if the design is supporting in fulfilling such roles.</a:t>
            </a:r>
          </a:p>
          <a:p>
            <a:endParaRPr lang="en-IN" sz="1200" dirty="0"/>
          </a:p>
          <a:p>
            <a:r>
              <a:rPr lang="en-IN" sz="1600" b="1" dirty="0"/>
              <a:t>Few key points:</a:t>
            </a:r>
          </a:p>
          <a:p>
            <a:endParaRPr lang="en-IN" sz="1200" dirty="0"/>
          </a:p>
          <a:p>
            <a:r>
              <a:rPr lang="en-IN" sz="1200" dirty="0"/>
              <a:t>1. First, explicitly define and list your company’s “parenting propositions”</a:t>
            </a:r>
          </a:p>
          <a:p>
            <a:endParaRPr lang="en-IN" sz="1200" dirty="0"/>
          </a:p>
          <a:p>
            <a:r>
              <a:rPr lang="en-IN" sz="1200" dirty="0"/>
              <a:t>2. The corporate-level activities that provide real value to the overall company.</a:t>
            </a:r>
          </a:p>
          <a:p>
            <a:endParaRPr lang="en-IN" sz="1200" dirty="0"/>
          </a:p>
          <a:p>
            <a:r>
              <a:rPr lang="en-IN" sz="1200" dirty="0"/>
              <a:t>3. For example narrows tasks like managing govt relations, or broader roles like maintaining research capabilities.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How parents create value: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Select Propositions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Build Propositions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Stretch Propositions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Link Propositions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Leverage Propositions </a:t>
            </a:r>
          </a:p>
        </p:txBody>
      </p:sp>
    </p:spTree>
    <p:extLst>
      <p:ext uri="{BB962C8B-B14F-4D97-AF65-F5344CB8AC3E}">
        <p14:creationId xmlns:p14="http://schemas.microsoft.com/office/powerpoint/2010/main" val="172258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People test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7964" y="516835"/>
            <a:ext cx="613166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/>
          </a:p>
          <a:p>
            <a:r>
              <a:rPr lang="en-IN" sz="1200" dirty="0"/>
              <a:t>The organisation design should represent the employees talent, weakness and motivations.</a:t>
            </a:r>
          </a:p>
          <a:p>
            <a:endParaRPr lang="en-IN" sz="1200" dirty="0"/>
          </a:p>
          <a:p>
            <a:r>
              <a:rPr lang="en-IN" sz="1200" dirty="0"/>
              <a:t>If an organisation design is incompatible with its member skills and attitudes , the issue is with the design and not with the people.</a:t>
            </a:r>
          </a:p>
          <a:p>
            <a:endParaRPr lang="en-IN" sz="1200" dirty="0"/>
          </a:p>
          <a:p>
            <a:r>
              <a:rPr lang="en-IN" sz="1200" dirty="0"/>
              <a:t>It is important  for the stake holders to see if the design provides suitable roles and reporting connections.</a:t>
            </a:r>
          </a:p>
          <a:p>
            <a:endParaRPr lang="en-IN" sz="1200" dirty="0"/>
          </a:p>
          <a:p>
            <a:r>
              <a:rPr lang="en-IN" sz="1200" dirty="0"/>
              <a:t>If there is any differences between competence and design, it needs to be re-evaluated to align with the organisation design.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600" b="1" dirty="0"/>
              <a:t>Few key points:</a:t>
            </a:r>
          </a:p>
          <a:p>
            <a:endParaRPr lang="en-IN" sz="1200" dirty="0"/>
          </a:p>
          <a:p>
            <a:r>
              <a:rPr lang="en-IN" sz="1200" dirty="0"/>
              <a:t>1. Internal survey analysis.</a:t>
            </a:r>
          </a:p>
          <a:p>
            <a:endParaRPr lang="en-IN" sz="1200" dirty="0"/>
          </a:p>
          <a:p>
            <a:r>
              <a:rPr lang="en-IN" sz="1200" dirty="0"/>
              <a:t>2. Focus group discussions with top talents. </a:t>
            </a:r>
          </a:p>
          <a:p>
            <a:endParaRPr lang="en-IN" sz="1200" dirty="0"/>
          </a:p>
          <a:p>
            <a:r>
              <a:rPr lang="en-IN" sz="1200" dirty="0"/>
              <a:t>3. Interviews to Identify how people are integrated within the org structure.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5122" name="Picture 2" descr="Can We Really Test People for Potential?">
            <a:extLst>
              <a:ext uri="{FF2B5EF4-FFF2-40B4-BE49-F238E27FC236}">
                <a16:creationId xmlns:a16="http://schemas.microsoft.com/office/drawing/2014/main" id="{9C13225F-8334-440A-8FB6-FAC146BC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35" y="3261335"/>
            <a:ext cx="3028340" cy="30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Feasibility test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7965" y="516835"/>
            <a:ext cx="58289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Points: </a:t>
            </a:r>
          </a:p>
          <a:p>
            <a:endParaRPr lang="en-US" dirty="0"/>
          </a:p>
          <a:p>
            <a:r>
              <a:rPr lang="en-US" dirty="0"/>
              <a:t>In this test, the organization identifies internal and external constraints while developing the org design.</a:t>
            </a:r>
          </a:p>
          <a:p>
            <a:endParaRPr lang="en-US" dirty="0"/>
          </a:p>
          <a:p>
            <a:r>
              <a:rPr lang="en-US" dirty="0"/>
              <a:t>Few factors: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of company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146" name="Picture 2" descr="Feasibility Study Definition: How Does It Work?">
            <a:extLst>
              <a:ext uri="{FF2B5EF4-FFF2-40B4-BE49-F238E27FC236}">
                <a16:creationId xmlns:a16="http://schemas.microsoft.com/office/drawing/2014/main" id="{4D45EF09-CBE3-45B7-A4A2-F5EAAC18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28" y="4130040"/>
            <a:ext cx="2814551" cy="18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4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Refining the Design- Specialist culture test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7965" y="516835"/>
            <a:ext cx="58289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Identifying specialist culture within the org.</a:t>
            </a:r>
          </a:p>
          <a:p>
            <a:endParaRPr lang="en-US" dirty="0"/>
          </a:p>
          <a:p>
            <a:r>
              <a:rPr lang="en-US" dirty="0"/>
              <a:t>Looking for ways to protect it without changing the basic structure</a:t>
            </a:r>
          </a:p>
          <a:p>
            <a:endParaRPr lang="en-US" dirty="0"/>
          </a:p>
          <a:p>
            <a:r>
              <a:rPr lang="en-US" dirty="0"/>
              <a:t>Key Points: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about understanding if there units that need to work separately from other unit.(for example R&amp;D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6" name="Picture 4" descr="Specialist Images, Stock Photos &amp;amp; Vectors | Shutterstock">
            <a:extLst>
              <a:ext uri="{FF2B5EF4-FFF2-40B4-BE49-F238E27FC236}">
                <a16:creationId xmlns:a16="http://schemas.microsoft.com/office/drawing/2014/main" id="{02FF4FDD-55C6-483A-BB6F-E3BFFEE6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10" y="3290195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7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difficult link test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412285" y="433015"/>
            <a:ext cx="58289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Points: </a:t>
            </a:r>
          </a:p>
          <a:p>
            <a:endParaRPr lang="en-US" dirty="0"/>
          </a:p>
          <a:p>
            <a:r>
              <a:rPr lang="en-US" dirty="0"/>
              <a:t>We have found that the large majority of these links are best handled through self-managed net-</a:t>
            </a:r>
          </a:p>
          <a:p>
            <a:r>
              <a:rPr lang="en-US" dirty="0"/>
              <a:t>working among the units.</a:t>
            </a:r>
          </a:p>
          <a:p>
            <a:endParaRPr lang="en-US" dirty="0"/>
          </a:p>
          <a:p>
            <a:r>
              <a:rPr lang="en-US" dirty="0"/>
              <a:t>Create intricate co-ordination solutions. </a:t>
            </a:r>
          </a:p>
          <a:p>
            <a:endParaRPr lang="en-US" dirty="0"/>
          </a:p>
          <a:p>
            <a:r>
              <a:rPr lang="en-US" dirty="0"/>
              <a:t>In addition to expert cultures, senior management should  encourage cross functional collaboration between the units to achieve effective org design.</a:t>
            </a:r>
          </a:p>
        </p:txBody>
      </p:sp>
      <p:pic>
        <p:nvPicPr>
          <p:cNvPr id="7170" name="Picture 2" descr="The secrets of collaboration. I have to admit that collaboration is… | by  Vicky Gao | Muzli - Design Inspiration">
            <a:extLst>
              <a:ext uri="{FF2B5EF4-FFF2-40B4-BE49-F238E27FC236}">
                <a16:creationId xmlns:a16="http://schemas.microsoft.com/office/drawing/2014/main" id="{916E232C-62D5-4068-BA29-A51DF62D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3" y="4449990"/>
            <a:ext cx="4617720" cy="17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3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Redundant Hierarchy test 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0C5F-E2EB-4DDD-BD98-900D279A1121}"/>
              </a:ext>
            </a:extLst>
          </p:cNvPr>
          <p:cNvSpPr txBox="1"/>
          <p:nvPr/>
        </p:nvSpPr>
        <p:spPr>
          <a:xfrm>
            <a:off x="4137965" y="78855"/>
            <a:ext cx="5828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Points: </a:t>
            </a:r>
          </a:p>
          <a:p>
            <a:endParaRPr lang="en-US" dirty="0"/>
          </a:p>
          <a:p>
            <a:r>
              <a:rPr lang="en-US" dirty="0"/>
              <a:t>Big companies can have many parent units, including corporate headquarters and various groups that oversee line divisions, corporate functions, and geographic regions.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determine whether</a:t>
            </a:r>
          </a:p>
          <a:p>
            <a:r>
              <a:rPr lang="en-US" dirty="0"/>
              <a:t>each parent level is needed and, if so,</a:t>
            </a:r>
          </a:p>
          <a:p>
            <a:r>
              <a:rPr lang="en-US" dirty="0"/>
              <a:t>whether it has the resources necessary</a:t>
            </a:r>
          </a:p>
          <a:p>
            <a:r>
              <a:rPr lang="en-US" dirty="0"/>
              <a:t>to do its job.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You have a division responsible for</a:t>
            </a:r>
          </a:p>
          <a:p>
            <a:r>
              <a:rPr lang="en-US" dirty="0"/>
              <a:t>all businesses in Europe, and its parenting proposition is to coordinate manufacturing and customer service and </a:t>
            </a:r>
          </a:p>
          <a:p>
            <a:r>
              <a:rPr lang="en-US" dirty="0"/>
              <a:t>integrate back-office functions across</a:t>
            </a:r>
          </a:p>
          <a:p>
            <a:r>
              <a:rPr lang="en-US" dirty="0"/>
              <a:t>countries. To succeed, the division will</a:t>
            </a:r>
          </a:p>
          <a:p>
            <a:r>
              <a:rPr lang="en-US" dirty="0"/>
              <a:t>require deep functional expertise in</a:t>
            </a:r>
          </a:p>
          <a:p>
            <a:r>
              <a:rPr lang="en-US" dirty="0"/>
              <a:t>manufacturing, major-account management, and information system.</a:t>
            </a:r>
            <a:endParaRPr lang="en-IN" dirty="0"/>
          </a:p>
        </p:txBody>
      </p:sp>
      <p:pic>
        <p:nvPicPr>
          <p:cNvPr id="3074" name="Picture 2" descr="Parent Company HD Stock Images | Shutterstock">
            <a:extLst>
              <a:ext uri="{FF2B5EF4-FFF2-40B4-BE49-F238E27FC236}">
                <a16:creationId xmlns:a16="http://schemas.microsoft.com/office/drawing/2014/main" id="{7E2B49A7-A716-41F9-94D4-3EA6A573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19" y="592836"/>
            <a:ext cx="1946529" cy="13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96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{A9A4127E-6121-431C-8D86-722DF5092F82}tf11429527_win32</Template>
  <TotalTime>391</TotalTime>
  <Words>800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Organization Design – Case Study</vt:lpstr>
      <vt:lpstr>Well Designed organization – 9 point Tool kit  by Michael Goold and Andrew Campbell</vt:lpstr>
      <vt:lpstr>Market advantage test – getting the fit right </vt:lpstr>
      <vt:lpstr>Parenting Advantage  </vt:lpstr>
      <vt:lpstr>People test </vt:lpstr>
      <vt:lpstr>Feasibility test </vt:lpstr>
      <vt:lpstr>Refining the Design- Specialist culture test </vt:lpstr>
      <vt:lpstr>The difficult link test </vt:lpstr>
      <vt:lpstr>The Redundant Hierarchy test   </vt:lpstr>
      <vt:lpstr>Accountability test </vt:lpstr>
      <vt:lpstr>The Flexibility test  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Design – Case Study</dc:title>
  <dc:creator>denny benjamin</dc:creator>
  <cp:lastModifiedBy>denny benjamin</cp:lastModifiedBy>
  <cp:revision>5</cp:revision>
  <dcterms:created xsi:type="dcterms:W3CDTF">2021-10-02T05:58:29Z</dcterms:created>
  <dcterms:modified xsi:type="dcterms:W3CDTF">2021-10-09T16:03:41Z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