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9/5/2021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0893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9/5/2021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5158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9/5/2021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1382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9/5/2021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7544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9/5/2021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820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9/5/2021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1516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9/5/2021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7656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9/5/2021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2676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9/5/2021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47677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9/5/2021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59897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9/5/2021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2968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9/5/2021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946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874674-7876-4F40-A99A-B7B0025C40AC}"/>
              </a:ext>
            </a:extLst>
          </p:cNvPr>
          <p:cNvPicPr>
            <a:picLocks noChangeAspect="1"/>
          </p:cNvPicPr>
          <p:nvPr/>
        </p:nvPicPr>
        <p:blipFill rotWithShape="1">
          <a:blip r:embed="rId2"/>
          <a:srcRect t="1260" b="17805"/>
          <a:stretch/>
        </p:blipFill>
        <p:spPr>
          <a:xfrm>
            <a:off x="-1" y="10"/>
            <a:ext cx="12191999" cy="6857990"/>
          </a:xfrm>
          <a:prstGeom prst="rect">
            <a:avLst/>
          </a:prstGeom>
        </p:spPr>
      </p:pic>
      <p:sp>
        <p:nvSpPr>
          <p:cNvPr id="9" name="Rectangle 8">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022664-1224-424E-A370-80ECB89E2ADE}"/>
              </a:ext>
            </a:extLst>
          </p:cNvPr>
          <p:cNvSpPr>
            <a:spLocks noGrp="1"/>
          </p:cNvSpPr>
          <p:nvPr>
            <p:ph type="ctrTitle"/>
          </p:nvPr>
        </p:nvSpPr>
        <p:spPr>
          <a:xfrm>
            <a:off x="735791" y="3331444"/>
            <a:ext cx="6801912" cy="1229306"/>
          </a:xfrm>
        </p:spPr>
        <p:txBody>
          <a:bodyPr>
            <a:normAutofit fontScale="90000"/>
          </a:bodyPr>
          <a:lstStyle/>
          <a:p>
            <a:r>
              <a:rPr lang="en-US" sz="5400" dirty="0">
                <a:solidFill>
                  <a:schemeClr val="tx1"/>
                </a:solidFill>
              </a:rPr>
              <a:t>SHRM 2021 Exam Case Study</a:t>
            </a:r>
            <a:endParaRPr lang="en-IN" sz="5400" dirty="0">
              <a:solidFill>
                <a:schemeClr val="tx1"/>
              </a:solidFill>
            </a:endParaRPr>
          </a:p>
        </p:txBody>
      </p:sp>
      <p:sp>
        <p:nvSpPr>
          <p:cNvPr id="3" name="Subtitle 2">
            <a:extLst>
              <a:ext uri="{FF2B5EF4-FFF2-40B4-BE49-F238E27FC236}">
                <a16:creationId xmlns:a16="http://schemas.microsoft.com/office/drawing/2014/main" id="{15470D29-3C63-4744-AD73-4B5ADF9333F1}"/>
              </a:ext>
            </a:extLst>
          </p:cNvPr>
          <p:cNvSpPr>
            <a:spLocks noGrp="1"/>
          </p:cNvSpPr>
          <p:nvPr>
            <p:ph type="subTitle" idx="1"/>
          </p:nvPr>
        </p:nvSpPr>
        <p:spPr>
          <a:xfrm>
            <a:off x="735791" y="4735799"/>
            <a:ext cx="6470693" cy="605256"/>
          </a:xfrm>
        </p:spPr>
        <p:txBody>
          <a:bodyPr>
            <a:normAutofit fontScale="62500" lnSpcReduction="20000"/>
          </a:bodyPr>
          <a:lstStyle/>
          <a:p>
            <a:r>
              <a:rPr lang="en-US" dirty="0"/>
              <a:t>The tipping point – Student Name: Anju </a:t>
            </a:r>
            <a:r>
              <a:rPr lang="en-US" dirty="0" err="1"/>
              <a:t>JAcob</a:t>
            </a:r>
            <a:endParaRPr lang="en-US" dirty="0"/>
          </a:p>
          <a:p>
            <a:endParaRPr lang="en-IN" dirty="0"/>
          </a:p>
        </p:txBody>
      </p:sp>
      <p:cxnSp>
        <p:nvCxnSpPr>
          <p:cNvPr id="11" name="Straight Connector 1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7" name="Rectangle 12">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347153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9154A-685F-4AC2-B6D8-77F9146A70DF}"/>
              </a:ext>
            </a:extLst>
          </p:cNvPr>
          <p:cNvSpPr>
            <a:spLocks noGrp="1"/>
          </p:cNvSpPr>
          <p:nvPr>
            <p:ph type="title"/>
          </p:nvPr>
        </p:nvSpPr>
        <p:spPr/>
        <p:txBody>
          <a:bodyPr/>
          <a:lstStyle/>
          <a:p>
            <a:r>
              <a:rPr lang="en-US" dirty="0"/>
              <a:t>Raspberry Inc.</a:t>
            </a:r>
            <a:endParaRPr lang="en-IN" dirty="0"/>
          </a:p>
        </p:txBody>
      </p:sp>
      <p:sp>
        <p:nvSpPr>
          <p:cNvPr id="3" name="Content Placeholder 2">
            <a:extLst>
              <a:ext uri="{FF2B5EF4-FFF2-40B4-BE49-F238E27FC236}">
                <a16:creationId xmlns:a16="http://schemas.microsoft.com/office/drawing/2014/main" id="{0CE856E3-664F-4832-ACE2-52473DE04B98}"/>
              </a:ext>
            </a:extLst>
          </p:cNvPr>
          <p:cNvSpPr>
            <a:spLocks noGrp="1"/>
          </p:cNvSpPr>
          <p:nvPr>
            <p:ph idx="1"/>
          </p:nvPr>
        </p:nvSpPr>
        <p:spPr/>
        <p:txBody>
          <a:bodyPr>
            <a:normAutofit fontScale="62500" lnSpcReduction="20000"/>
          </a:bodyPr>
          <a:lstStyle/>
          <a:p>
            <a:r>
              <a:rPr lang="en-US" dirty="0"/>
              <a:t>20 year since inception Raspberry Inc. has grown its brand and market share year on year at the rate of 15%. The company is engaged in developing hybrid plants and fruits in contract with the farmers. They are very strong in their research and development in producing new varieties and have a strong sales team to market their hybrid varites to the distributors who are also farmers.</a:t>
            </a:r>
          </a:p>
          <a:p>
            <a:r>
              <a:rPr lang="en-US" dirty="0"/>
              <a:t> The organization has grown from a 1 person company to 120 FTE and rest are agricultural labourer who are employed on contract – about 300. The organization is valued at 400cr and in their next 3 year plan they find that the potential to take the company to 520 crores is feasible.</a:t>
            </a:r>
          </a:p>
          <a:p>
            <a:r>
              <a:rPr lang="en-US" dirty="0"/>
              <a:t>The Managing Director is also worried on the hostile takeover of the organization from some of its competitors since the organization is known for its patents and mindshare with the farmers. There are certain barriers which needs to be overcome by the organization  both hard and soft to make this journey to the next orbit. Some of the top of the mind issues for the MD are as follows</a:t>
            </a:r>
          </a:p>
          <a:p>
            <a:r>
              <a:rPr lang="en-IN" dirty="0"/>
              <a:t>1. Talent availability for recruitment and selection (dearth of talent in the agricultural sales, research)</a:t>
            </a:r>
          </a:p>
          <a:p>
            <a:r>
              <a:rPr lang="en-IN" dirty="0"/>
              <a:t>2. Retention of Talent (employees don’t want to stay n rural areas once their children grow up for lack of good educational facilities)</a:t>
            </a:r>
          </a:p>
          <a:p>
            <a:r>
              <a:rPr lang="en-IN" dirty="0"/>
              <a:t>3. Bring in HR systems for Employee growth and development</a:t>
            </a:r>
          </a:p>
          <a:p>
            <a:r>
              <a:rPr lang="en-IN" dirty="0"/>
              <a:t>4. Enhancing Teamwork and collaboration</a:t>
            </a:r>
          </a:p>
          <a:p>
            <a:r>
              <a:rPr lang="en-IN" dirty="0"/>
              <a:t>The incumbent HR has resigned, and you are the new HR Head for Raspberry Inc. The MD has briefed you on the challenges and want you to come up with an HR strategy for the next 18 months.</a:t>
            </a:r>
          </a:p>
        </p:txBody>
      </p:sp>
    </p:spTree>
    <p:extLst>
      <p:ext uri="{BB962C8B-B14F-4D97-AF65-F5344CB8AC3E}">
        <p14:creationId xmlns:p14="http://schemas.microsoft.com/office/powerpoint/2010/main" val="16750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34965-E4E7-4C10-98BD-A3B3F32146A0}"/>
              </a:ext>
            </a:extLst>
          </p:cNvPr>
          <p:cNvSpPr>
            <a:spLocks noGrp="1"/>
          </p:cNvSpPr>
          <p:nvPr>
            <p:ph type="title"/>
          </p:nvPr>
        </p:nvSpPr>
        <p:spPr>
          <a:xfrm>
            <a:off x="94103" y="286603"/>
            <a:ext cx="7276123" cy="450244"/>
          </a:xfrm>
        </p:spPr>
        <p:txBody>
          <a:bodyPr>
            <a:normAutofit fontScale="90000"/>
          </a:bodyPr>
          <a:lstStyle/>
          <a:p>
            <a:r>
              <a:rPr lang="en-US" dirty="0"/>
              <a:t>HR Strategy – Action Plan</a:t>
            </a:r>
            <a:endParaRPr lang="en-IN" dirty="0"/>
          </a:p>
        </p:txBody>
      </p:sp>
      <p:graphicFrame>
        <p:nvGraphicFramePr>
          <p:cNvPr id="4" name="Table 4">
            <a:extLst>
              <a:ext uri="{FF2B5EF4-FFF2-40B4-BE49-F238E27FC236}">
                <a16:creationId xmlns:a16="http://schemas.microsoft.com/office/drawing/2014/main" id="{26FE2B9A-737A-4B8E-9D46-1E9C74FFF61B}"/>
              </a:ext>
            </a:extLst>
          </p:cNvPr>
          <p:cNvGraphicFramePr>
            <a:graphicFrameLocks noGrp="1"/>
          </p:cNvGraphicFramePr>
          <p:nvPr>
            <p:ph idx="1"/>
            <p:extLst>
              <p:ext uri="{D42A27DB-BD31-4B8C-83A1-F6EECF244321}">
                <p14:modId xmlns:p14="http://schemas.microsoft.com/office/powerpoint/2010/main" val="1709664139"/>
              </p:ext>
            </p:extLst>
          </p:nvPr>
        </p:nvGraphicFramePr>
        <p:xfrm>
          <a:off x="342680" y="655935"/>
          <a:ext cx="10139284" cy="5567312"/>
        </p:xfrm>
        <a:graphic>
          <a:graphicData uri="http://schemas.openxmlformats.org/drawingml/2006/table">
            <a:tbl>
              <a:tblPr firstRow="1" bandRow="1">
                <a:tableStyleId>{8A107856-5554-42FB-B03E-39F5DBC370BA}</a:tableStyleId>
              </a:tblPr>
              <a:tblGrid>
                <a:gridCol w="4978202">
                  <a:extLst>
                    <a:ext uri="{9D8B030D-6E8A-4147-A177-3AD203B41FA5}">
                      <a16:colId xmlns:a16="http://schemas.microsoft.com/office/drawing/2014/main" val="3829059606"/>
                    </a:ext>
                  </a:extLst>
                </a:gridCol>
                <a:gridCol w="5161082">
                  <a:extLst>
                    <a:ext uri="{9D8B030D-6E8A-4147-A177-3AD203B41FA5}">
                      <a16:colId xmlns:a16="http://schemas.microsoft.com/office/drawing/2014/main" val="2685973300"/>
                    </a:ext>
                  </a:extLst>
                </a:gridCol>
              </a:tblGrid>
              <a:tr h="3121069">
                <a:tc>
                  <a:txBody>
                    <a:bodyPr/>
                    <a:lstStyle/>
                    <a:p>
                      <a:pPr algn="l" defTabSz="914400" rtl="0" eaLnBrk="1" latinLnBrk="0" hangingPunct="1"/>
                      <a:r>
                        <a:rPr lang="en-US" sz="1200" b="0" kern="1200" dirty="0">
                          <a:solidFill>
                            <a:schemeClr val="tx1">
                              <a:lumMod val="75000"/>
                              <a:lumOff val="25000"/>
                            </a:schemeClr>
                          </a:solidFill>
                          <a:latin typeface="Calibri" panose="020F0502020204030204" pitchFamily="34" charset="0"/>
                          <a:ea typeface="+mn-ea"/>
                          <a:cs typeface="Calibri" panose="020F0502020204030204" pitchFamily="34" charset="0"/>
                        </a:rPr>
                        <a:t>Jan 2021 – Jun 2021 (Talent analysis and building)</a:t>
                      </a:r>
                    </a:p>
                    <a:p>
                      <a:pPr marL="285750" indent="-285750" algn="l" defTabSz="914400" rtl="0" eaLnBrk="1" latinLnBrk="0" hangingPunct="1">
                        <a:buFont typeface="Arial" panose="020B0604020202020204" pitchFamily="34" charset="0"/>
                        <a:buChar char="•"/>
                      </a:pPr>
                      <a:endParaRPr lang="en-US" sz="1200" b="0" kern="1200" dirty="0">
                        <a:solidFill>
                          <a:schemeClr val="tx1">
                            <a:lumMod val="75000"/>
                            <a:lumOff val="25000"/>
                          </a:schemeClr>
                        </a:solidFill>
                        <a:latin typeface="Calibri" panose="020F0502020204030204" pitchFamily="34" charset="0"/>
                        <a:ea typeface="+mn-ea"/>
                        <a:cs typeface="Calibri" panose="020F0502020204030204" pitchFamily="34" charset="0"/>
                      </a:endParaRPr>
                    </a:p>
                    <a:p>
                      <a:pPr marL="285750" indent="-285750" algn="l" defTabSz="914400" rtl="0" eaLnBrk="1" latinLnBrk="0" hangingPunct="1">
                        <a:buFont typeface="Arial" panose="020B0604020202020204" pitchFamily="34" charset="0"/>
                        <a:buChar char="•"/>
                      </a:pPr>
                      <a:r>
                        <a:rPr lang="en-IN" sz="1200" b="0" kern="1200" dirty="0">
                          <a:solidFill>
                            <a:schemeClr val="tx1">
                              <a:lumMod val="75000"/>
                              <a:lumOff val="25000"/>
                            </a:schemeClr>
                          </a:solidFill>
                          <a:latin typeface="Calibri" panose="020F0502020204030204" pitchFamily="34" charset="0"/>
                          <a:ea typeface="+mn-ea"/>
                          <a:cs typeface="Calibri" panose="020F0502020204030204" pitchFamily="34" charset="0"/>
                        </a:rPr>
                        <a:t>Overall  organisation analysis and talent analysis.(segmentation of skills)</a:t>
                      </a:r>
                    </a:p>
                    <a:p>
                      <a:pPr marL="285750" indent="-285750" algn="l" defTabSz="914400" rtl="0" eaLnBrk="1" latinLnBrk="0" hangingPunct="1">
                        <a:buFont typeface="Arial" panose="020B0604020202020204" pitchFamily="34" charset="0"/>
                        <a:buChar char="•"/>
                      </a:pPr>
                      <a:endParaRPr lang="en-IN" sz="1200" b="0" kern="1200" dirty="0">
                        <a:solidFill>
                          <a:schemeClr val="tx1">
                            <a:lumMod val="75000"/>
                            <a:lumOff val="25000"/>
                          </a:schemeClr>
                        </a:solidFill>
                        <a:latin typeface="Calibri" panose="020F0502020204030204" pitchFamily="34" charset="0"/>
                        <a:ea typeface="+mn-ea"/>
                        <a:cs typeface="Calibri" panose="020F0502020204030204" pitchFamily="34" charset="0"/>
                      </a:endParaRPr>
                    </a:p>
                    <a:p>
                      <a:pPr marL="285750" indent="-285750" algn="l" defTabSz="914400" rtl="0" eaLnBrk="1" latinLnBrk="0" hangingPunct="1">
                        <a:buFont typeface="Arial" panose="020B0604020202020204" pitchFamily="34" charset="0"/>
                        <a:buChar char="•"/>
                      </a:pPr>
                      <a:r>
                        <a:rPr lang="en-IN" sz="1200" b="0" kern="1200" dirty="0">
                          <a:solidFill>
                            <a:schemeClr val="tx1">
                              <a:lumMod val="75000"/>
                              <a:lumOff val="25000"/>
                            </a:schemeClr>
                          </a:solidFill>
                          <a:latin typeface="Calibri" panose="020F0502020204030204" pitchFamily="34" charset="0"/>
                          <a:ea typeface="+mn-ea"/>
                          <a:cs typeface="Calibri" panose="020F0502020204030204" pitchFamily="34" charset="0"/>
                        </a:rPr>
                        <a:t>Understanding business goals, objectives, customers and competitors.</a:t>
                      </a:r>
                    </a:p>
                    <a:p>
                      <a:pPr marL="285750" indent="-285750" algn="l" defTabSz="914400" rtl="0" eaLnBrk="1" latinLnBrk="0" hangingPunct="1">
                        <a:buFont typeface="Arial" panose="020B0604020202020204" pitchFamily="34" charset="0"/>
                        <a:buChar char="•"/>
                      </a:pPr>
                      <a:endParaRPr lang="en-IN" sz="1200" b="0" kern="1200" dirty="0">
                        <a:solidFill>
                          <a:schemeClr val="tx1">
                            <a:lumMod val="75000"/>
                            <a:lumOff val="25000"/>
                          </a:schemeClr>
                        </a:solidFill>
                        <a:latin typeface="Calibri" panose="020F0502020204030204" pitchFamily="34" charset="0"/>
                        <a:ea typeface="+mn-ea"/>
                        <a:cs typeface="Calibri" panose="020F0502020204030204" pitchFamily="34" charset="0"/>
                      </a:endParaRPr>
                    </a:p>
                    <a:p>
                      <a:pPr marL="285750" indent="-285750" algn="l" defTabSz="914400" rtl="0" eaLnBrk="1" latinLnBrk="0" hangingPunct="1">
                        <a:buFont typeface="Arial" panose="020B0604020202020204" pitchFamily="34" charset="0"/>
                        <a:buChar char="•"/>
                      </a:pPr>
                      <a:r>
                        <a:rPr lang="en-IN" sz="1200" b="0" kern="1200" dirty="0">
                          <a:solidFill>
                            <a:schemeClr val="tx1">
                              <a:lumMod val="75000"/>
                              <a:lumOff val="25000"/>
                            </a:schemeClr>
                          </a:solidFill>
                          <a:latin typeface="Calibri" panose="020F0502020204030204" pitchFamily="34" charset="0"/>
                          <a:ea typeface="+mn-ea"/>
                          <a:cs typeface="Calibri" panose="020F0502020204030204" pitchFamily="34" charset="0"/>
                        </a:rPr>
                        <a:t>Improving  external facilities (tie up with big brand schools to open satellite academies, hospitals etc.,)</a:t>
                      </a:r>
                    </a:p>
                    <a:p>
                      <a:pPr marL="285750" indent="-285750" algn="l" defTabSz="914400" rtl="0" eaLnBrk="1" latinLnBrk="0" hangingPunct="1">
                        <a:buFont typeface="Arial" panose="020B0604020202020204" pitchFamily="34" charset="0"/>
                        <a:buChar char="•"/>
                      </a:pPr>
                      <a:endParaRPr lang="en-IN" sz="1200" b="0" kern="1200" dirty="0">
                        <a:solidFill>
                          <a:schemeClr val="tx1">
                            <a:lumMod val="75000"/>
                            <a:lumOff val="25000"/>
                          </a:schemeClr>
                        </a:solidFill>
                        <a:latin typeface="Calibri" panose="020F0502020204030204" pitchFamily="34" charset="0"/>
                        <a:ea typeface="+mn-ea"/>
                        <a:cs typeface="Calibri" panose="020F0502020204030204" pitchFamily="34" charset="0"/>
                      </a:endParaRPr>
                    </a:p>
                    <a:p>
                      <a:pPr marL="285750" indent="-285750" algn="l" defTabSz="914400" rtl="0" eaLnBrk="1" latinLnBrk="0" hangingPunct="1">
                        <a:buFont typeface="Arial" panose="020B0604020202020204" pitchFamily="34" charset="0"/>
                        <a:buChar char="•"/>
                      </a:pPr>
                      <a:r>
                        <a:rPr lang="en-IN" sz="1200" b="0" kern="1200" dirty="0">
                          <a:solidFill>
                            <a:schemeClr val="tx1">
                              <a:lumMod val="75000"/>
                              <a:lumOff val="25000"/>
                            </a:schemeClr>
                          </a:solidFill>
                          <a:latin typeface="Calibri" panose="020F0502020204030204" pitchFamily="34" charset="0"/>
                          <a:ea typeface="+mn-ea"/>
                          <a:cs typeface="Calibri" panose="020F0502020204030204" pitchFamily="34" charset="0"/>
                        </a:rPr>
                        <a:t>New talents sourcing through tie up  with various Agriculture based universities to bring in fresh talents.</a:t>
                      </a:r>
                    </a:p>
                    <a:p>
                      <a:pPr marL="285750" indent="-285750" algn="l" defTabSz="914400" rtl="0" eaLnBrk="1" latinLnBrk="0" hangingPunct="1">
                        <a:buFont typeface="Arial" panose="020B0604020202020204" pitchFamily="34" charset="0"/>
                        <a:buChar char="•"/>
                      </a:pPr>
                      <a:endParaRPr lang="en-IN" sz="1200" b="0" kern="1200" dirty="0">
                        <a:solidFill>
                          <a:schemeClr val="tx1">
                            <a:lumMod val="75000"/>
                            <a:lumOff val="25000"/>
                          </a:schemeClr>
                        </a:solidFill>
                        <a:latin typeface="Calibri" panose="020F0502020204030204" pitchFamily="34" charset="0"/>
                        <a:ea typeface="+mn-ea"/>
                        <a:cs typeface="Calibri" panose="020F0502020204030204" pitchFamily="34" charset="0"/>
                      </a:endParaRPr>
                    </a:p>
                    <a:p>
                      <a:pPr marL="285750" indent="-285750" algn="l" defTabSz="914400" rtl="0" eaLnBrk="1" latinLnBrk="0" hangingPunct="1">
                        <a:buFont typeface="Arial" panose="020B0604020202020204" pitchFamily="34" charset="0"/>
                        <a:buChar char="•"/>
                      </a:pPr>
                      <a:r>
                        <a:rPr lang="en-IN" sz="1200" b="0" kern="1200" dirty="0">
                          <a:solidFill>
                            <a:schemeClr val="tx1">
                              <a:lumMod val="75000"/>
                              <a:lumOff val="25000"/>
                            </a:schemeClr>
                          </a:solidFill>
                          <a:latin typeface="Calibri" panose="020F0502020204030204" pitchFamily="34" charset="0"/>
                          <a:ea typeface="+mn-ea"/>
                          <a:cs typeface="Calibri" panose="020F0502020204030204" pitchFamily="34" charset="0"/>
                        </a:rPr>
                        <a:t>Tie up with various agriculture based research organizations to bring experienced talents.</a:t>
                      </a:r>
                    </a:p>
                    <a:p>
                      <a:pPr marL="285750" indent="-285750" algn="l" defTabSz="914400" rtl="0" eaLnBrk="1" latinLnBrk="0" hangingPunct="1">
                        <a:buFont typeface="Arial" panose="020B0604020202020204" pitchFamily="34" charset="0"/>
                        <a:buChar char="•"/>
                      </a:pPr>
                      <a:endParaRPr lang="en-IN" sz="1200" b="0" kern="1200" dirty="0">
                        <a:solidFill>
                          <a:schemeClr val="tx1">
                            <a:lumMod val="75000"/>
                            <a:lumOff val="25000"/>
                          </a:schemeClr>
                        </a:solidFill>
                        <a:latin typeface="Calibri" panose="020F0502020204030204" pitchFamily="34" charset="0"/>
                        <a:ea typeface="+mn-ea"/>
                        <a:cs typeface="Calibri" panose="020F0502020204030204" pitchFamily="34" charset="0"/>
                      </a:endParaRPr>
                    </a:p>
                    <a:p>
                      <a:pPr marL="285750" indent="-285750" algn="l" defTabSz="914400" rtl="0" eaLnBrk="1" latinLnBrk="0" hangingPunct="1">
                        <a:buFont typeface="Arial" panose="020B0604020202020204" pitchFamily="34" charset="0"/>
                        <a:buChar char="•"/>
                      </a:pPr>
                      <a:r>
                        <a:rPr lang="en-IN" sz="1200" b="0" kern="1200" dirty="0">
                          <a:solidFill>
                            <a:schemeClr val="tx1">
                              <a:lumMod val="75000"/>
                              <a:lumOff val="25000"/>
                            </a:schemeClr>
                          </a:solidFill>
                          <a:latin typeface="Calibri" panose="020F0502020204030204" pitchFamily="34" charset="0"/>
                          <a:ea typeface="+mn-ea"/>
                          <a:cs typeface="Calibri" panose="020F0502020204030204" pitchFamily="34" charset="0"/>
                        </a:rPr>
                        <a:t>Talent attraction through internships and research grants for scholars.</a:t>
                      </a:r>
                    </a:p>
                  </a:txBody>
                  <a:tcPr/>
                </a:tc>
                <a:tc>
                  <a:txBody>
                    <a:bodyPr/>
                    <a:lstStyle/>
                    <a:p>
                      <a:pPr algn="l" defTabSz="914400" rtl="0" eaLnBrk="1" latinLnBrk="0" hangingPunct="1"/>
                      <a:r>
                        <a:rPr lang="en-US" sz="1200" b="0" kern="1200" dirty="0">
                          <a:solidFill>
                            <a:schemeClr val="tx1">
                              <a:lumMod val="75000"/>
                              <a:lumOff val="25000"/>
                            </a:schemeClr>
                          </a:solidFill>
                          <a:latin typeface="Calibri" panose="020F0502020204030204" pitchFamily="34" charset="0"/>
                          <a:ea typeface="+mn-ea"/>
                          <a:cs typeface="Calibri" panose="020F0502020204030204" pitchFamily="34" charset="0"/>
                        </a:rPr>
                        <a:t>Jul 2021 – Dec 2021 (HR systems and policies)</a:t>
                      </a:r>
                    </a:p>
                    <a:p>
                      <a:pPr algn="l" defTabSz="914400" rtl="0" eaLnBrk="1" latinLnBrk="0" hangingPunct="1"/>
                      <a:endParaRPr lang="en-US" sz="1200" b="0" kern="1200" dirty="0">
                        <a:solidFill>
                          <a:schemeClr val="tx1">
                            <a:lumMod val="75000"/>
                            <a:lumOff val="25000"/>
                          </a:schemeClr>
                        </a:solidFill>
                        <a:latin typeface="Calibri" panose="020F0502020204030204" pitchFamily="34" charset="0"/>
                        <a:ea typeface="+mn-ea"/>
                        <a:cs typeface="Calibri" panose="020F0502020204030204" pitchFamily="34" charset="0"/>
                      </a:endParaRPr>
                    </a:p>
                    <a:p>
                      <a:pPr marL="285750" indent="-285750" algn="l" defTabSz="914400" rtl="0" eaLnBrk="1" latinLnBrk="0" hangingPunct="1">
                        <a:buFont typeface="Arial" panose="020B0604020202020204" pitchFamily="34" charset="0"/>
                        <a:buChar char="•"/>
                      </a:pPr>
                      <a:r>
                        <a:rPr lang="en-US" sz="1200" b="0" kern="1200" dirty="0">
                          <a:solidFill>
                            <a:schemeClr val="tx1">
                              <a:lumMod val="75000"/>
                              <a:lumOff val="25000"/>
                            </a:schemeClr>
                          </a:solidFill>
                          <a:latin typeface="Calibri" panose="020F0502020204030204" pitchFamily="34" charset="0"/>
                          <a:ea typeface="+mn-ea"/>
                          <a:cs typeface="Calibri" panose="020F0502020204030204" pitchFamily="34" charset="0"/>
                        </a:rPr>
                        <a:t>Review of existing HR policies / systems and propose correction wherever required.</a:t>
                      </a:r>
                    </a:p>
                    <a:p>
                      <a:pPr marL="285750" indent="-285750" algn="l" defTabSz="914400" rtl="0" eaLnBrk="1" latinLnBrk="0" hangingPunct="1">
                        <a:buFont typeface="Arial" panose="020B0604020202020204" pitchFamily="34" charset="0"/>
                        <a:buChar char="•"/>
                      </a:pPr>
                      <a:endParaRPr lang="en-US" sz="1200" b="0" kern="1200" dirty="0">
                        <a:solidFill>
                          <a:schemeClr val="tx1">
                            <a:lumMod val="75000"/>
                            <a:lumOff val="25000"/>
                          </a:schemeClr>
                        </a:solidFill>
                        <a:latin typeface="Calibri" panose="020F0502020204030204" pitchFamily="34" charset="0"/>
                        <a:ea typeface="+mn-ea"/>
                        <a:cs typeface="Calibri" panose="020F0502020204030204" pitchFamily="34" charset="0"/>
                      </a:endParaRPr>
                    </a:p>
                    <a:p>
                      <a:pPr marL="285750" indent="-285750" algn="l" defTabSz="914400" rtl="0" eaLnBrk="1" latinLnBrk="0" hangingPunct="1">
                        <a:buFont typeface="Arial" panose="020B0604020202020204" pitchFamily="34" charset="0"/>
                        <a:buChar char="•"/>
                      </a:pPr>
                      <a:r>
                        <a:rPr lang="en-US" sz="1200" b="0" kern="1200" dirty="0">
                          <a:solidFill>
                            <a:schemeClr val="tx1">
                              <a:lumMod val="75000"/>
                              <a:lumOff val="25000"/>
                            </a:schemeClr>
                          </a:solidFill>
                          <a:latin typeface="Calibri" panose="020F0502020204030204" pitchFamily="34" charset="0"/>
                          <a:ea typeface="+mn-ea"/>
                          <a:cs typeface="Calibri" panose="020F0502020204030204" pitchFamily="34" charset="0"/>
                        </a:rPr>
                        <a:t>Bring new policies which are aimed at competence building, business growth management, change management, Top talent retention,  ,performance based reward systems and comprehensive compensation policies.</a:t>
                      </a:r>
                    </a:p>
                    <a:p>
                      <a:pPr marL="285750" indent="-285750" algn="l" defTabSz="914400" rtl="0" eaLnBrk="1" latinLnBrk="0" hangingPunct="1">
                        <a:buFont typeface="Arial" panose="020B0604020202020204" pitchFamily="34" charset="0"/>
                        <a:buChar char="•"/>
                      </a:pPr>
                      <a:endParaRPr lang="en-US" sz="1200" b="0" kern="1200" dirty="0">
                        <a:solidFill>
                          <a:schemeClr val="tx1">
                            <a:lumMod val="75000"/>
                            <a:lumOff val="25000"/>
                          </a:schemeClr>
                        </a:solidFill>
                        <a:latin typeface="Calibri" panose="020F0502020204030204" pitchFamily="34" charset="0"/>
                        <a:ea typeface="+mn-ea"/>
                        <a:cs typeface="Calibri" panose="020F0502020204030204" pitchFamily="34" charset="0"/>
                      </a:endParaRPr>
                    </a:p>
                    <a:p>
                      <a:pPr marL="285750" indent="-285750" algn="l" defTabSz="914400" rtl="0" eaLnBrk="1" latinLnBrk="0" hangingPunct="1">
                        <a:buFont typeface="Arial" panose="020B0604020202020204" pitchFamily="34" charset="0"/>
                        <a:buChar char="•"/>
                      </a:pPr>
                      <a:r>
                        <a:rPr lang="en-US" sz="1200" b="0" kern="1200" dirty="0">
                          <a:solidFill>
                            <a:schemeClr val="tx1">
                              <a:lumMod val="75000"/>
                              <a:lumOff val="25000"/>
                            </a:schemeClr>
                          </a:solidFill>
                          <a:latin typeface="Calibri" panose="020F0502020204030204" pitchFamily="34" charset="0"/>
                          <a:ea typeface="+mn-ea"/>
                          <a:cs typeface="Calibri" panose="020F0502020204030204" pitchFamily="34" charset="0"/>
                        </a:rPr>
                        <a:t>Review of existing HR system and bring new systems which are user friendly and efficient in data capture and business intelligence reports.</a:t>
                      </a:r>
                    </a:p>
                    <a:p>
                      <a:pPr marL="285750" indent="-285750" algn="l" defTabSz="914400" rtl="0" eaLnBrk="1" latinLnBrk="0" hangingPunct="1">
                        <a:buFont typeface="Arial" panose="020B0604020202020204" pitchFamily="34" charset="0"/>
                        <a:buChar char="•"/>
                      </a:pPr>
                      <a:endParaRPr lang="en-US" sz="1200" b="0" kern="1200" dirty="0">
                        <a:solidFill>
                          <a:schemeClr val="tx1">
                            <a:lumMod val="75000"/>
                            <a:lumOff val="25000"/>
                          </a:schemeClr>
                        </a:solidFill>
                        <a:latin typeface="Calibri" panose="020F0502020204030204" pitchFamily="34" charset="0"/>
                        <a:ea typeface="+mn-ea"/>
                        <a:cs typeface="Calibri" panose="020F0502020204030204" pitchFamily="34" charset="0"/>
                      </a:endParaRPr>
                    </a:p>
                    <a:p>
                      <a:pPr marL="285750" indent="-285750" algn="l" defTabSz="914400" rtl="0" eaLnBrk="1" latinLnBrk="0" hangingPunct="1">
                        <a:buFont typeface="Arial" panose="020B0604020202020204" pitchFamily="34" charset="0"/>
                        <a:buChar char="•"/>
                      </a:pPr>
                      <a:r>
                        <a:rPr lang="en-US" sz="1200" b="0" kern="1200" dirty="0">
                          <a:solidFill>
                            <a:schemeClr val="tx1">
                              <a:lumMod val="75000"/>
                              <a:lumOff val="25000"/>
                            </a:schemeClr>
                          </a:solidFill>
                          <a:latin typeface="Calibri" panose="020F0502020204030204" pitchFamily="34" charset="0"/>
                          <a:ea typeface="+mn-ea"/>
                          <a:cs typeface="Calibri" panose="020F0502020204030204" pitchFamily="34" charset="0"/>
                        </a:rPr>
                        <a:t>Device effective learning and development programs to align with the business objectives and customer requirements.</a:t>
                      </a:r>
                      <a:endParaRPr lang="en-IN" sz="1200" b="0" kern="1200" dirty="0">
                        <a:solidFill>
                          <a:schemeClr val="tx1">
                            <a:lumMod val="75000"/>
                            <a:lumOff val="25000"/>
                          </a:schemeClr>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3376155651"/>
                  </a:ext>
                </a:extLst>
              </a:tr>
              <a:tr h="2446243">
                <a:tc>
                  <a:txBody>
                    <a:bodyPr/>
                    <a:lstStyle/>
                    <a:p>
                      <a:r>
                        <a:rPr lang="en-US" sz="1200" kern="1200" dirty="0">
                          <a:solidFill>
                            <a:schemeClr val="tx1">
                              <a:lumMod val="75000"/>
                              <a:lumOff val="25000"/>
                            </a:schemeClr>
                          </a:solidFill>
                          <a:latin typeface="Calibri" panose="020F0502020204030204" pitchFamily="34" charset="0"/>
                          <a:cs typeface="Calibri" panose="020F0502020204030204" pitchFamily="34" charset="0"/>
                        </a:rPr>
                        <a:t>Jan 2022 – Jun 2022(Enhancing employee engagement)</a:t>
                      </a:r>
                    </a:p>
                    <a:p>
                      <a:endParaRPr lang="en-US" sz="1200" kern="1200" dirty="0">
                        <a:solidFill>
                          <a:schemeClr val="tx1">
                            <a:lumMod val="75000"/>
                            <a:lumOff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200" kern="1200" dirty="0">
                          <a:solidFill>
                            <a:schemeClr val="tx1">
                              <a:lumMod val="75000"/>
                              <a:lumOff val="25000"/>
                            </a:schemeClr>
                          </a:solidFill>
                          <a:latin typeface="Calibri" panose="020F0502020204030204" pitchFamily="34" charset="0"/>
                          <a:ea typeface="+mn-ea"/>
                          <a:cs typeface="Calibri" panose="020F0502020204030204" pitchFamily="34" charset="0"/>
                        </a:rPr>
                        <a:t>Review of existing initiatives and process.</a:t>
                      </a:r>
                    </a:p>
                    <a:p>
                      <a:pPr marL="285750" indent="-285750">
                        <a:buFont typeface="Arial" panose="020B0604020202020204" pitchFamily="34" charset="0"/>
                        <a:buChar char="•"/>
                      </a:pPr>
                      <a:endParaRPr lang="en-IN" sz="1200" kern="1200" dirty="0">
                        <a:solidFill>
                          <a:schemeClr val="tx1">
                            <a:lumMod val="75000"/>
                            <a:lumOff val="25000"/>
                          </a:schemeClr>
                        </a:solidFill>
                        <a:latin typeface="Calibri" panose="020F0502020204030204" pitchFamily="34" charset="0"/>
                        <a:ea typeface="+mn-ea"/>
                        <a:cs typeface="Calibri" panose="020F0502020204030204" pitchFamily="34" charset="0"/>
                      </a:endParaRPr>
                    </a:p>
                    <a:p>
                      <a:pPr marL="285750" indent="-285750">
                        <a:buFont typeface="Arial" panose="020B0604020202020204" pitchFamily="34" charset="0"/>
                        <a:buChar char="•"/>
                      </a:pPr>
                      <a:r>
                        <a:rPr lang="en-IN" sz="1200" kern="1200" dirty="0">
                          <a:solidFill>
                            <a:schemeClr val="tx1">
                              <a:lumMod val="75000"/>
                              <a:lumOff val="25000"/>
                            </a:schemeClr>
                          </a:solidFill>
                          <a:latin typeface="Calibri" panose="020F0502020204030204" pitchFamily="34" charset="0"/>
                          <a:ea typeface="+mn-ea"/>
                          <a:cs typeface="Calibri" panose="020F0502020204030204" pitchFamily="34" charset="0"/>
                        </a:rPr>
                        <a:t>Bring in innovative  ways of communicating effectively regarding the business goals and objectives.</a:t>
                      </a:r>
                    </a:p>
                    <a:p>
                      <a:pPr marL="285750" indent="-285750">
                        <a:buFont typeface="Arial" panose="020B0604020202020204" pitchFamily="34" charset="0"/>
                        <a:buChar char="•"/>
                      </a:pPr>
                      <a:endParaRPr lang="en-IN" sz="1200" kern="1200" dirty="0">
                        <a:solidFill>
                          <a:schemeClr val="tx1">
                            <a:lumMod val="75000"/>
                            <a:lumOff val="25000"/>
                          </a:schemeClr>
                        </a:solidFill>
                        <a:latin typeface="Calibri" panose="020F0502020204030204" pitchFamily="34" charset="0"/>
                        <a:ea typeface="+mn-ea"/>
                        <a:cs typeface="Calibri" panose="020F0502020204030204" pitchFamily="34" charset="0"/>
                      </a:endParaRPr>
                    </a:p>
                    <a:p>
                      <a:pPr marL="285750" indent="-285750">
                        <a:buFont typeface="Arial" panose="020B0604020202020204" pitchFamily="34" charset="0"/>
                        <a:buChar char="•"/>
                      </a:pPr>
                      <a:r>
                        <a:rPr lang="en-IN" sz="1200" kern="1200" dirty="0">
                          <a:solidFill>
                            <a:schemeClr val="tx1">
                              <a:lumMod val="75000"/>
                              <a:lumOff val="25000"/>
                            </a:schemeClr>
                          </a:solidFill>
                          <a:latin typeface="Calibri" panose="020F0502020204030204" pitchFamily="34" charset="0"/>
                          <a:ea typeface="+mn-ea"/>
                          <a:cs typeface="Calibri" panose="020F0502020204030204" pitchFamily="34" charset="0"/>
                        </a:rPr>
                        <a:t>Having open and trustworthy conversations at all levels to align with business goals.</a:t>
                      </a:r>
                    </a:p>
                    <a:p>
                      <a:pPr marL="285750" indent="-285750">
                        <a:buFont typeface="Arial" panose="020B0604020202020204" pitchFamily="34" charset="0"/>
                        <a:buChar char="•"/>
                      </a:pPr>
                      <a:endParaRPr lang="en-IN" sz="1200" kern="1200" dirty="0">
                        <a:solidFill>
                          <a:schemeClr val="tx1">
                            <a:lumMod val="75000"/>
                            <a:lumOff val="25000"/>
                          </a:schemeClr>
                        </a:solidFill>
                        <a:latin typeface="Calibri" panose="020F0502020204030204" pitchFamily="34" charset="0"/>
                        <a:ea typeface="+mn-ea"/>
                        <a:cs typeface="Calibri" panose="020F0502020204030204" pitchFamily="34" charset="0"/>
                      </a:endParaRPr>
                    </a:p>
                    <a:p>
                      <a:pPr marL="285750" indent="-285750">
                        <a:buFont typeface="Arial" panose="020B0604020202020204" pitchFamily="34" charset="0"/>
                        <a:buChar char="•"/>
                      </a:pPr>
                      <a:r>
                        <a:rPr lang="en-IN" sz="1200" kern="1200" dirty="0">
                          <a:solidFill>
                            <a:schemeClr val="tx1">
                              <a:lumMod val="75000"/>
                              <a:lumOff val="25000"/>
                            </a:schemeClr>
                          </a:solidFill>
                          <a:latin typeface="Calibri" panose="020F0502020204030204" pitchFamily="34" charset="0"/>
                          <a:ea typeface="+mn-ea"/>
                          <a:cs typeface="Calibri" panose="020F0502020204030204" pitchFamily="34" charset="0"/>
                        </a:rPr>
                        <a:t>Encourage collaborative work culture through informal talks and meetings.</a:t>
                      </a:r>
                    </a:p>
                  </a:txBody>
                  <a:tcPr/>
                </a:tc>
                <a:tc>
                  <a:txBody>
                    <a:bodyPr/>
                    <a:lstStyle/>
                    <a:p>
                      <a:pPr marL="0" indent="0">
                        <a:buFont typeface="Arial" panose="020B0604020202020204" pitchFamily="34" charset="0"/>
                        <a:buNone/>
                      </a:pPr>
                      <a:r>
                        <a:rPr lang="en-US" sz="1200" kern="1200" dirty="0">
                          <a:solidFill>
                            <a:schemeClr val="tx1">
                              <a:lumMod val="75000"/>
                              <a:lumOff val="25000"/>
                            </a:schemeClr>
                          </a:solidFill>
                          <a:latin typeface="Calibri" panose="020F0502020204030204" pitchFamily="34" charset="0"/>
                          <a:cs typeface="Calibri" panose="020F0502020204030204" pitchFamily="34" charset="0"/>
                        </a:rPr>
                        <a:t>Important  (implementation of these can be agreed with the MD)</a:t>
                      </a:r>
                    </a:p>
                    <a:p>
                      <a:pPr marL="0" indent="0">
                        <a:buFont typeface="Arial" panose="020B0604020202020204" pitchFamily="34" charset="0"/>
                        <a:buNone/>
                      </a:pPr>
                      <a:endParaRPr lang="en-US" sz="1200" kern="1200" dirty="0">
                        <a:solidFill>
                          <a:schemeClr val="tx1">
                            <a:lumMod val="75000"/>
                            <a:lumOff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200" kern="1200" dirty="0">
                          <a:solidFill>
                            <a:schemeClr val="tx1">
                              <a:lumMod val="75000"/>
                              <a:lumOff val="25000"/>
                            </a:schemeClr>
                          </a:solidFill>
                          <a:latin typeface="Calibri" panose="020F0502020204030204" pitchFamily="34" charset="0"/>
                          <a:cs typeface="Calibri" panose="020F0502020204030204" pitchFamily="34" charset="0"/>
                        </a:rPr>
                        <a:t>Tie up with Universities and research institutions for recruitment.</a:t>
                      </a:r>
                    </a:p>
                    <a:p>
                      <a:pPr marL="285750" indent="-285750">
                        <a:buFont typeface="Arial" panose="020B0604020202020204" pitchFamily="34" charset="0"/>
                        <a:buChar char="•"/>
                      </a:pPr>
                      <a:endParaRPr lang="en-US" sz="1200" kern="1200" dirty="0">
                        <a:solidFill>
                          <a:schemeClr val="tx1">
                            <a:lumMod val="75000"/>
                            <a:lumOff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200" kern="1200" dirty="0">
                          <a:solidFill>
                            <a:schemeClr val="tx1">
                              <a:lumMod val="75000"/>
                              <a:lumOff val="25000"/>
                            </a:schemeClr>
                          </a:solidFill>
                          <a:latin typeface="Calibri" panose="020F0502020204030204" pitchFamily="34" charset="0"/>
                          <a:cs typeface="Calibri" panose="020F0502020204030204" pitchFamily="34" charset="0"/>
                        </a:rPr>
                        <a:t>Tie up with big brand schools / hospitals for enhancing facilities at workplace. </a:t>
                      </a:r>
                    </a:p>
                    <a:p>
                      <a:pPr marL="285750" indent="-285750">
                        <a:buFont typeface="Arial" panose="020B0604020202020204" pitchFamily="34" charset="0"/>
                        <a:buChar char="•"/>
                      </a:pPr>
                      <a:endParaRPr lang="en-US" sz="1200" kern="1200" dirty="0">
                        <a:solidFill>
                          <a:schemeClr val="tx1">
                            <a:lumMod val="75000"/>
                            <a:lumOff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200" kern="1200" dirty="0">
                          <a:solidFill>
                            <a:schemeClr val="tx1">
                              <a:lumMod val="75000"/>
                              <a:lumOff val="25000"/>
                            </a:schemeClr>
                          </a:solidFill>
                          <a:latin typeface="Calibri" panose="020F0502020204030204" pitchFamily="34" charset="0"/>
                          <a:cs typeface="Calibri" panose="020F0502020204030204" pitchFamily="34" charset="0"/>
                        </a:rPr>
                        <a:t>Learning and development plans with an approximate budget.</a:t>
                      </a:r>
                    </a:p>
                    <a:p>
                      <a:pPr marL="285750" indent="-285750">
                        <a:buFont typeface="Arial" panose="020B0604020202020204" pitchFamily="34" charset="0"/>
                        <a:buChar char="•"/>
                      </a:pPr>
                      <a:endParaRPr lang="en-US" sz="1200" kern="1200" dirty="0">
                        <a:solidFill>
                          <a:schemeClr val="tx1">
                            <a:lumMod val="75000"/>
                            <a:lumOff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200" kern="1200" dirty="0">
                          <a:solidFill>
                            <a:schemeClr val="tx1">
                              <a:lumMod val="75000"/>
                              <a:lumOff val="25000"/>
                            </a:schemeClr>
                          </a:solidFill>
                          <a:latin typeface="Calibri" panose="020F0502020204030204" pitchFamily="34" charset="0"/>
                          <a:ea typeface="+mn-ea"/>
                          <a:cs typeface="Calibri" panose="020F0502020204030204" pitchFamily="34" charset="0"/>
                        </a:rPr>
                        <a:t>Engagement programs through workshops and informal offsite meetings along with a proposed budget.</a:t>
                      </a:r>
                      <a:endParaRPr lang="en-IN" sz="1200" kern="1200" dirty="0">
                        <a:solidFill>
                          <a:schemeClr val="tx1">
                            <a:lumMod val="75000"/>
                            <a:lumOff val="25000"/>
                          </a:schemeClr>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4187115397"/>
                  </a:ext>
                </a:extLst>
              </a:tr>
            </a:tbl>
          </a:graphicData>
        </a:graphic>
      </p:graphicFrame>
      <p:sp>
        <p:nvSpPr>
          <p:cNvPr id="3" name="TextBox 2">
            <a:extLst>
              <a:ext uri="{FF2B5EF4-FFF2-40B4-BE49-F238E27FC236}">
                <a16:creationId xmlns:a16="http://schemas.microsoft.com/office/drawing/2014/main" id="{1B5CE177-4DB3-4B1A-9337-895564845E8F}"/>
              </a:ext>
            </a:extLst>
          </p:cNvPr>
          <p:cNvSpPr txBox="1"/>
          <p:nvPr/>
        </p:nvSpPr>
        <p:spPr>
          <a:xfrm>
            <a:off x="1711569" y="286603"/>
            <a:ext cx="7276123" cy="369332"/>
          </a:xfrm>
          <a:prstGeom prst="rect">
            <a:avLst/>
          </a:prstGeom>
          <a:noFill/>
        </p:spPr>
        <p:txBody>
          <a:bodyPr wrap="square" rtlCol="0">
            <a:spAutoFit/>
          </a:bodyPr>
          <a:lstStyle/>
          <a:p>
            <a:r>
              <a:rPr lang="en-IN" dirty="0"/>
              <a:t>* Pls present the strategy in this slide. Do not add more slides</a:t>
            </a:r>
          </a:p>
        </p:txBody>
      </p:sp>
    </p:spTree>
    <p:extLst>
      <p:ext uri="{BB962C8B-B14F-4D97-AF65-F5344CB8AC3E}">
        <p14:creationId xmlns:p14="http://schemas.microsoft.com/office/powerpoint/2010/main" val="1602857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8CF80-B6FE-4E1B-AFF4-2333672EFA21}"/>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1641242666"/>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30321C"/>
      </a:dk2>
      <a:lt2>
        <a:srgbClr val="F2F0F3"/>
      </a:lt2>
      <a:accent1>
        <a:srgbClr val="7BAE44"/>
      </a:accent1>
      <a:accent2>
        <a:srgbClr val="A0A737"/>
      </a:accent2>
      <a:accent3>
        <a:srgbClr val="C39A4D"/>
      </a:accent3>
      <a:accent4>
        <a:srgbClr val="B1573B"/>
      </a:accent4>
      <a:accent5>
        <a:srgbClr val="C34D62"/>
      </a:accent5>
      <a:accent6>
        <a:srgbClr val="B13B82"/>
      </a:accent6>
      <a:hlink>
        <a:srgbClr val="C65557"/>
      </a:hlink>
      <a:folHlink>
        <a:srgbClr val="7F7F7F"/>
      </a:folHlink>
    </a:clrScheme>
    <a:fontScheme name="Retrospect">
      <a:majorFont>
        <a:latin typeface="Univers Condense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Univers"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137</TotalTime>
  <Words>636</Words>
  <Application>Microsoft Office PowerPoint</Application>
  <PresentationFormat>Widescreen</PresentationFormat>
  <Paragraphs>54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Univers</vt:lpstr>
      <vt:lpstr>Univers Condensed</vt:lpstr>
      <vt:lpstr>RetrospectVTI</vt:lpstr>
      <vt:lpstr>SHRM 2021 Exam Case Study</vt:lpstr>
      <vt:lpstr>Raspberry Inc.</vt:lpstr>
      <vt:lpstr>HR Strategy – Action Plan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SHRM 2021 Exam Case Study</dc:title>
  <dc:creator>Ravi Kalidas</dc:creator>
  <cp:lastModifiedBy>denny benjamin</cp:lastModifiedBy>
  <cp:revision>19</cp:revision>
  <dcterms:created xsi:type="dcterms:W3CDTF">2020-12-12T07:07:05Z</dcterms:created>
  <dcterms:modified xsi:type="dcterms:W3CDTF">2021-09-05T11:04:04Z</dcterms:modified>
</cp:coreProperties>
</file>