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43"/>
  </p:notesMasterIdLst>
  <p:sldIdLst>
    <p:sldId id="328" r:id="rId2"/>
    <p:sldId id="327" r:id="rId3"/>
    <p:sldId id="259" r:id="rId4"/>
    <p:sldId id="257" r:id="rId5"/>
    <p:sldId id="32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74" r:id="rId15"/>
    <p:sldId id="256" r:id="rId16"/>
    <p:sldId id="290" r:id="rId17"/>
    <p:sldId id="305" r:id="rId18"/>
    <p:sldId id="268" r:id="rId19"/>
    <p:sldId id="291" r:id="rId20"/>
    <p:sldId id="292" r:id="rId21"/>
    <p:sldId id="296" r:id="rId22"/>
    <p:sldId id="275" r:id="rId23"/>
    <p:sldId id="276" r:id="rId24"/>
    <p:sldId id="280" r:id="rId25"/>
    <p:sldId id="295" r:id="rId26"/>
    <p:sldId id="282" r:id="rId27"/>
    <p:sldId id="306" r:id="rId28"/>
    <p:sldId id="293" r:id="rId29"/>
    <p:sldId id="297" r:id="rId30"/>
    <p:sldId id="294" r:id="rId31"/>
    <p:sldId id="286" r:id="rId32"/>
    <p:sldId id="287" r:id="rId33"/>
    <p:sldId id="285" r:id="rId34"/>
    <p:sldId id="288" r:id="rId35"/>
    <p:sldId id="289" r:id="rId36"/>
    <p:sldId id="322" r:id="rId37"/>
    <p:sldId id="326" r:id="rId38"/>
    <p:sldId id="283" r:id="rId39"/>
    <p:sldId id="281" r:id="rId40"/>
    <p:sldId id="277" r:id="rId41"/>
    <p:sldId id="27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753DB-60C7-4831-A1C4-3EDB9606C524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DAF86-46CE-49E6-B8C8-2A1CAA9C8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0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E7E11-17C3-4A4B-B1EF-2BE15A4462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A7CDC0B-B37E-402C-A543-18C2D0FCDF17}" type="slidenum">
              <a:t>14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5FD7E-19CC-479D-B0F5-4B0FB0C5AC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0A777-AB55-423B-A629-44D404315A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E7E11-17C3-4A4B-B1EF-2BE15A4462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A7CDC0B-B37E-402C-A543-18C2D0FCDF17}" type="slidenum">
              <a:t>17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5FD7E-19CC-479D-B0F5-4B0FB0C5AC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0A777-AB55-423B-A629-44D404315A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44196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3C87C-AF3B-469C-8013-00E19FA5A6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7A622AA-491F-4754-AC7C-442318EE307E}" type="slidenum">
              <a:t>22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78F66A-B18C-434D-952B-8142A49F00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26D7D2-16A3-4C5D-B38D-526DB65A71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C1AF6-5F65-4716-95F2-77FDCAE602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870BDC7-E668-406D-BC7E-3B9D12451C1D}" type="slidenum">
              <a:t>23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48B9D-E3D4-430B-A565-7C3AC6788B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11A05-0C4E-497A-9DE8-5445948F6E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DAF86-46CE-49E6-B8C8-2A1CAA9C8F7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35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1D4E7-2267-42DB-AA20-EAF968D902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8263B8E-F4F3-43EB-A889-8E0CF2DA4760}" type="slidenum">
              <a:t>40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34516-E946-48DF-BD2B-64EADF55D2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205E7E-F96D-4226-8808-841837458E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0D04-6426-4810-9A28-2376982F604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91-6238-4E2B-BB76-F36695200C5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7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0D04-6426-4810-9A28-2376982F604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91-6238-4E2B-BB76-F36695200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25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0D04-6426-4810-9A28-2376982F604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91-6238-4E2B-BB76-F36695200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0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0D04-6426-4810-9A28-2376982F604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91-6238-4E2B-BB76-F36695200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43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0D04-6426-4810-9A28-2376982F604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91-6238-4E2B-BB76-F36695200C5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2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0D04-6426-4810-9A28-2376982F604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91-6238-4E2B-BB76-F36695200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8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0D04-6426-4810-9A28-2376982F604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91-6238-4E2B-BB76-F36695200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51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0D04-6426-4810-9A28-2376982F604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91-6238-4E2B-BB76-F36695200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1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0D04-6426-4810-9A28-2376982F604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91-6238-4E2B-BB76-F36695200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86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290D04-6426-4810-9A28-2376982F604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DD0691-6238-4E2B-BB76-F36695200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88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0D04-6426-4810-9A28-2376982F604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0691-6238-4E2B-BB76-F36695200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290D04-6426-4810-9A28-2376982F604F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DD0691-6238-4E2B-BB76-F36695200C5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B853-0BF5-48B3-8CF3-DD460977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Capstone project - KPMG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6F75-B0E7-4FA9-AF45-DD3BD73A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323" y="1890122"/>
            <a:ext cx="10058400" cy="347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SPEND ANALYTICS – PRODEGREE DATASCIENCE PROJECT 2021</a:t>
            </a:r>
          </a:p>
        </p:txBody>
      </p:sp>
    </p:spTree>
    <p:extLst>
      <p:ext uri="{BB962C8B-B14F-4D97-AF65-F5344CB8AC3E}">
        <p14:creationId xmlns:p14="http://schemas.microsoft.com/office/powerpoint/2010/main" val="223941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>
            <a:extLst>
              <a:ext uri="{FF2B5EF4-FFF2-40B4-BE49-F238E27FC236}">
                <a16:creationId xmlns:a16="http://schemas.microsoft.com/office/drawing/2014/main" id="{C55F7265-9C85-48D5-A63B-9C83CA71A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3" y="534932"/>
            <a:ext cx="36861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FCF32F89-1ED0-491E-93D2-2FF62C2E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3" y="3135257"/>
            <a:ext cx="36861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E12FCC-E8D0-49C6-BF2B-201065293340}"/>
              </a:ext>
            </a:extLst>
          </p:cNvPr>
          <p:cNvSpPr txBox="1"/>
          <p:nvPr/>
        </p:nvSpPr>
        <p:spPr>
          <a:xfrm>
            <a:off x="639192" y="284085"/>
            <a:ext cx="403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Outlier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4AB63-6F32-424A-B412-F19A0956D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56357"/>
            <a:ext cx="7821227" cy="4880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2143B2-729C-48A8-8087-A21D44EF756B}"/>
              </a:ext>
            </a:extLst>
          </p:cNvPr>
          <p:cNvSpPr txBox="1"/>
          <p:nvPr/>
        </p:nvSpPr>
        <p:spPr>
          <a:xfrm>
            <a:off x="639192" y="6063974"/>
            <a:ext cx="565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Observed one high value(outlier) during Jan’2019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Maximum value spent between 2019 and 2018 are (212.0, 54.76)Mn respectively which shows huge difference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3F17DC-89C4-4596-BB1D-B1360F3679E5}"/>
              </a:ext>
            </a:extLst>
          </p:cNvPr>
          <p:cNvSpPr/>
          <p:nvPr/>
        </p:nvSpPr>
        <p:spPr>
          <a:xfrm>
            <a:off x="2991775" y="994299"/>
            <a:ext cx="461639" cy="31071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D0F5D5-CBD1-4ED9-92DE-7F7623DE0E5A}"/>
              </a:ext>
            </a:extLst>
          </p:cNvPr>
          <p:cNvSpPr/>
          <p:nvPr/>
        </p:nvSpPr>
        <p:spPr>
          <a:xfrm>
            <a:off x="11285459" y="666440"/>
            <a:ext cx="461639" cy="31811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803F54-9B4D-4A7C-8A05-61A89CB8F187}"/>
              </a:ext>
            </a:extLst>
          </p:cNvPr>
          <p:cNvSpPr/>
          <p:nvPr/>
        </p:nvSpPr>
        <p:spPr>
          <a:xfrm>
            <a:off x="8417511" y="3273641"/>
            <a:ext cx="461639" cy="31071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3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4AD1B02B-DB51-49B5-93DA-BCEF96659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70" y="3288020"/>
            <a:ext cx="4378061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B8783E1-56D0-4712-86C0-BB0CC73AD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71" y="1045950"/>
            <a:ext cx="4378062" cy="214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509CCAC-B36B-40A0-8B14-4F658466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281" y="1045950"/>
            <a:ext cx="4581757" cy="2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FC1D8F48-D2A0-46EA-86B9-1D91FE0EC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917" y="3202200"/>
            <a:ext cx="4375121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6ED556-D5BE-4D35-9B83-BDAF40801B0F}"/>
              </a:ext>
            </a:extLst>
          </p:cNvPr>
          <p:cNvSpPr txBox="1"/>
          <p:nvPr/>
        </p:nvSpPr>
        <p:spPr>
          <a:xfrm>
            <a:off x="220571" y="243535"/>
            <a:ext cx="508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Distribution-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pre_post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 removal of outlier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3A465-6D9E-41C0-BF57-93BB0FA1B93C}"/>
              </a:ext>
            </a:extLst>
          </p:cNvPr>
          <p:cNvSpPr txBox="1"/>
          <p:nvPr/>
        </p:nvSpPr>
        <p:spPr>
          <a:xfrm>
            <a:off x="301841" y="6352309"/>
            <a:ext cx="565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Distribution looks different with removal of outlier </a:t>
            </a:r>
          </a:p>
        </p:txBody>
      </p:sp>
    </p:spTree>
    <p:extLst>
      <p:ext uri="{BB962C8B-B14F-4D97-AF65-F5344CB8AC3E}">
        <p14:creationId xmlns:p14="http://schemas.microsoft.com/office/powerpoint/2010/main" val="246188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261FF3D7-AE6A-42A8-996B-716CE58B4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878" y="3728621"/>
            <a:ext cx="7137646" cy="330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A76587-656B-4838-8E9F-FD12BF4ACD1A}"/>
              </a:ext>
            </a:extLst>
          </p:cNvPr>
          <p:cNvSpPr txBox="1"/>
          <p:nvPr/>
        </p:nvSpPr>
        <p:spPr>
          <a:xfrm>
            <a:off x="220572" y="243535"/>
            <a:ext cx="403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Year Month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9221C-FA7D-4A4F-BADB-43D5EE488966}"/>
              </a:ext>
            </a:extLst>
          </p:cNvPr>
          <p:cNvSpPr txBox="1"/>
          <p:nvPr/>
        </p:nvSpPr>
        <p:spPr>
          <a:xfrm>
            <a:off x="301841" y="6352309"/>
            <a:ext cx="565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Only 4 months data available in 2019 and same time purchase in very high</a:t>
            </a:r>
          </a:p>
          <a:p>
            <a:r>
              <a:rPr lang="en-IN" sz="1200" dirty="0"/>
              <a:t>    when compared to 2018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49DE2A-8019-44A2-8458-34A777778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35172"/>
              </p:ext>
            </p:extLst>
          </p:nvPr>
        </p:nvGraphicFramePr>
        <p:xfrm>
          <a:off x="405689" y="814296"/>
          <a:ext cx="3669106" cy="5367362"/>
        </p:xfrm>
        <a:graphic>
          <a:graphicData uri="http://schemas.openxmlformats.org/drawingml/2006/table">
            <a:tbl>
              <a:tblPr/>
              <a:tblGrid>
                <a:gridCol w="532021">
                  <a:extLst>
                    <a:ext uri="{9D8B030D-6E8A-4147-A177-3AD203B41FA5}">
                      <a16:colId xmlns:a16="http://schemas.microsoft.com/office/drawing/2014/main" val="762899484"/>
                    </a:ext>
                  </a:extLst>
                </a:gridCol>
                <a:gridCol w="1302532">
                  <a:extLst>
                    <a:ext uri="{9D8B030D-6E8A-4147-A177-3AD203B41FA5}">
                      <a16:colId xmlns:a16="http://schemas.microsoft.com/office/drawing/2014/main" val="2165160843"/>
                    </a:ext>
                  </a:extLst>
                </a:gridCol>
                <a:gridCol w="953967">
                  <a:extLst>
                    <a:ext uri="{9D8B030D-6E8A-4147-A177-3AD203B41FA5}">
                      <a16:colId xmlns:a16="http://schemas.microsoft.com/office/drawing/2014/main" val="2788306763"/>
                    </a:ext>
                  </a:extLst>
                </a:gridCol>
                <a:gridCol w="880586">
                  <a:extLst>
                    <a:ext uri="{9D8B030D-6E8A-4147-A177-3AD203B41FA5}">
                      <a16:colId xmlns:a16="http://schemas.microsoft.com/office/drawing/2014/main" val="1273046884"/>
                    </a:ext>
                  </a:extLst>
                </a:gridCol>
              </a:tblGrid>
              <a:tr h="302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index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A03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37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Year-Month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E037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value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GV_Count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19146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2012-(7)-Jul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50670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2014-(12)-Dec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0.034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399226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2014-(4)-Apr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65291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2014-(6)-Jun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0.545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163658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2014-(8)-Aug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405548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2015-(2)-Feb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822745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2015-(8)-Aug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311571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2016-(9)-Sep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0.144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063840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2017-(10)-Oct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595421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2017-(11)-Nov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06706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2017-(12)-Dec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0.153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960953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2017-(5)-May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7.062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16969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2017-(7)-Jul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29.628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03202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2017-(8)-Aug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0.354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89469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2017-(9)-Sep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052247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2018-(1)-Jan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405733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2018-(2)-Feb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436312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2018-(3)-Mar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0.095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0683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2018-(4)-Apr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3.834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000440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2018-(5)-May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4.537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48437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2018-(6)-Jun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3.147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609948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2018-(7)-Jul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27.862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443228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2018-(8)-Aug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65.479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622792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2018-(9)-Sep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410.359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2035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29330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2018-(10)-Oct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5055.736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24272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25788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2018-(11)-Nov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5811.807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24989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729278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2018-(12)-Dec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8560.241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28131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93628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2019-(1)-Jan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12898.02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27411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615781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2019-(2)-Feb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4063.626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22192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434574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2019-(3)-Mar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6567.139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21423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918830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2019-(4)-Apr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2428.788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231114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45939.05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151412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097670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CE7158C1-EBD2-45F5-ADAD-1EDF4D95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24" y="884511"/>
            <a:ext cx="3829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6C56AD6-719C-4715-B060-50CD568B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878" y="884511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2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CCC2A3EB-7B4E-414A-AC80-DCA9D9AC1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41" y="839218"/>
            <a:ext cx="38290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9342BEEC-CC24-43ED-969E-7A0B5D848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09" y="839218"/>
            <a:ext cx="38290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B24BB9D2-EF88-4206-AF02-C849E50BD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96" y="868071"/>
            <a:ext cx="38290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64F86D8F-E588-4DE3-A1A5-84F02E665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7" y="3639568"/>
            <a:ext cx="38290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>
            <a:extLst>
              <a:ext uri="{FF2B5EF4-FFF2-40B4-BE49-F238E27FC236}">
                <a16:creationId xmlns:a16="http://schemas.microsoft.com/office/drawing/2014/main" id="{F08DB522-F30A-4DAD-9D24-CF0EA265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41" y="3668421"/>
            <a:ext cx="38290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4" name="Picture 16">
            <a:extLst>
              <a:ext uri="{FF2B5EF4-FFF2-40B4-BE49-F238E27FC236}">
                <a16:creationId xmlns:a16="http://schemas.microsoft.com/office/drawing/2014/main" id="{23C8E704-9151-4472-88CC-A5A6FF92D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96" y="3668421"/>
            <a:ext cx="38290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B21E6C-B996-4C1A-B7DE-5487EE912B47}"/>
              </a:ext>
            </a:extLst>
          </p:cNvPr>
          <p:cNvSpPr txBox="1"/>
          <p:nvPr/>
        </p:nvSpPr>
        <p:spPr>
          <a:xfrm>
            <a:off x="220571" y="243535"/>
            <a:ext cx="6373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Comparison between no of spend with Gross value spent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963F9-9581-42BB-9BFB-49BCB5DFB756}"/>
              </a:ext>
            </a:extLst>
          </p:cNvPr>
          <p:cNvSpPr txBox="1"/>
          <p:nvPr/>
        </p:nvSpPr>
        <p:spPr>
          <a:xfrm>
            <a:off x="340219" y="6312958"/>
            <a:ext cx="8214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Though no of items purchased are high in </a:t>
            </a:r>
            <a:r>
              <a:rPr lang="en-IN" sz="1200" dirty="0" err="1"/>
              <a:t>CoCd</a:t>
            </a:r>
            <a:r>
              <a:rPr lang="en-IN" sz="1200" dirty="0"/>
              <a:t> 9000 ,amount spent is high in 7860 </a:t>
            </a:r>
          </a:p>
        </p:txBody>
      </p:sp>
    </p:spTree>
    <p:extLst>
      <p:ext uri="{BB962C8B-B14F-4D97-AF65-F5344CB8AC3E}">
        <p14:creationId xmlns:p14="http://schemas.microsoft.com/office/powerpoint/2010/main" val="199423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1BB770-626E-4CEC-BF9D-FF2ABE32C6D2}"/>
              </a:ext>
            </a:extLst>
          </p:cNvPr>
          <p:cNvSpPr txBox="1"/>
          <p:nvPr/>
        </p:nvSpPr>
        <p:spPr>
          <a:xfrm>
            <a:off x="798203" y="5920872"/>
            <a:ext cx="6765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7860 </a:t>
            </a:r>
            <a:r>
              <a:rPr lang="en-IN" sz="1200" dirty="0" err="1"/>
              <a:t>CoCd</a:t>
            </a:r>
            <a:r>
              <a:rPr lang="en-IN" sz="1200" dirty="0"/>
              <a:t> contributed maximum in Gross value with 63.34% followed by 9000 with 34.18%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BAC9F-B618-43D1-B817-B73A3BB01DED}"/>
              </a:ext>
            </a:extLst>
          </p:cNvPr>
          <p:cNvSpPr txBox="1"/>
          <p:nvPr/>
        </p:nvSpPr>
        <p:spPr>
          <a:xfrm>
            <a:off x="868100" y="370390"/>
            <a:ext cx="5227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Based on 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Cocd</a:t>
            </a:r>
            <a:r>
              <a:rPr lang="en-IN" b="1" dirty="0"/>
              <a:t> -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Spend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13B123-0302-469E-85B0-DAB7BB9F7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27" y="1114680"/>
            <a:ext cx="7512792" cy="44058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19FA3-EE20-47BB-B99D-397A0E43BFA2}"/>
              </a:ext>
            </a:extLst>
          </p:cNvPr>
          <p:cNvSpPr txBox="1"/>
          <p:nvPr/>
        </p:nvSpPr>
        <p:spPr>
          <a:xfrm>
            <a:off x="680714" y="6156558"/>
            <a:ext cx="788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1500 is the material group with maximum contribution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5E529-B5C3-4643-AC5D-CEFCCC840857}"/>
              </a:ext>
            </a:extLst>
          </p:cNvPr>
          <p:cNvSpPr txBox="1"/>
          <p:nvPr/>
        </p:nvSpPr>
        <p:spPr>
          <a:xfrm>
            <a:off x="220571" y="243535"/>
            <a:ext cx="508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Material Group bifurcation-No of spent</a:t>
            </a:r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4476BC64-D49A-4747-83F0-426504F9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49" y="3203808"/>
            <a:ext cx="38290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6B7DE38E-399F-436E-9C05-FD83E1B36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67" y="3203808"/>
            <a:ext cx="38290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BD6FDA9F-6A49-405F-A876-16BAB3A0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21" y="443590"/>
            <a:ext cx="38290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14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19FA3-EE20-47BB-B99D-397A0E43BFA2}"/>
              </a:ext>
            </a:extLst>
          </p:cNvPr>
          <p:cNvSpPr txBox="1"/>
          <p:nvPr/>
        </p:nvSpPr>
        <p:spPr>
          <a:xfrm>
            <a:off x="680714" y="6156558"/>
            <a:ext cx="788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1500 is the material group with maximum contribution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5E529-B5C3-4643-AC5D-CEFCCC840857}"/>
              </a:ext>
            </a:extLst>
          </p:cNvPr>
          <p:cNvSpPr txBox="1"/>
          <p:nvPr/>
        </p:nvSpPr>
        <p:spPr>
          <a:xfrm>
            <a:off x="239233" y="239910"/>
            <a:ext cx="508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Material Group bifurcation-Spent in Mn</a:t>
            </a: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A16ACBDA-959A-40AC-9E0A-DC56FE60A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618" y="476250"/>
            <a:ext cx="38290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3AEF221D-1A4D-4AC1-A29E-B58354B0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4" y="3203808"/>
            <a:ext cx="38290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1522AF1F-1CB4-465D-BF63-D590E72F7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76" y="3048298"/>
            <a:ext cx="38290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28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1BB770-626E-4CEC-BF9D-FF2ABE32C6D2}"/>
              </a:ext>
            </a:extLst>
          </p:cNvPr>
          <p:cNvSpPr txBox="1"/>
          <p:nvPr/>
        </p:nvSpPr>
        <p:spPr>
          <a:xfrm>
            <a:off x="798203" y="5920872"/>
            <a:ext cx="614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1500 Material Group contributed maximum in Gross value of 7860 </a:t>
            </a:r>
            <a:r>
              <a:rPr lang="en-IN" sz="1200" dirty="0" err="1"/>
              <a:t>Cocd</a:t>
            </a:r>
            <a:r>
              <a:rPr lang="en-IN" sz="1200" dirty="0"/>
              <a:t>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BAC9F-B618-43D1-B817-B73A3BB01DED}"/>
              </a:ext>
            </a:extLst>
          </p:cNvPr>
          <p:cNvSpPr txBox="1"/>
          <p:nvPr/>
        </p:nvSpPr>
        <p:spPr>
          <a:xfrm>
            <a:off x="868100" y="370390"/>
            <a:ext cx="5227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Based on Material Group(1500)</a:t>
            </a:r>
            <a:r>
              <a:rPr lang="en-IN" b="1" dirty="0"/>
              <a:t> -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Spend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099383-47A4-4F4E-B828-E4B5D5EF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00" y="1176825"/>
            <a:ext cx="7574564" cy="39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81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02064D7-D175-4E52-913A-3AB6E48FB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09551"/>
              </p:ext>
            </p:extLst>
          </p:nvPr>
        </p:nvGraphicFramePr>
        <p:xfrm>
          <a:off x="1962149" y="1603534"/>
          <a:ext cx="3319782" cy="3618704"/>
        </p:xfrm>
        <a:graphic>
          <a:graphicData uri="http://schemas.openxmlformats.org/drawingml/2006/table">
            <a:tbl>
              <a:tblPr/>
              <a:tblGrid>
                <a:gridCol w="563004">
                  <a:extLst>
                    <a:ext uri="{9D8B030D-6E8A-4147-A177-3AD203B41FA5}">
                      <a16:colId xmlns:a16="http://schemas.microsoft.com/office/drawing/2014/main" val="860050870"/>
                    </a:ext>
                  </a:extLst>
                </a:gridCol>
                <a:gridCol w="485348">
                  <a:extLst>
                    <a:ext uri="{9D8B030D-6E8A-4147-A177-3AD203B41FA5}">
                      <a16:colId xmlns:a16="http://schemas.microsoft.com/office/drawing/2014/main" val="2360608119"/>
                    </a:ext>
                  </a:extLst>
                </a:gridCol>
                <a:gridCol w="1126008">
                  <a:extLst>
                    <a:ext uri="{9D8B030D-6E8A-4147-A177-3AD203B41FA5}">
                      <a16:colId xmlns:a16="http://schemas.microsoft.com/office/drawing/2014/main" val="837205645"/>
                    </a:ext>
                  </a:extLst>
                </a:gridCol>
                <a:gridCol w="1145422">
                  <a:extLst>
                    <a:ext uri="{9D8B030D-6E8A-4147-A177-3AD203B41FA5}">
                      <a16:colId xmlns:a16="http://schemas.microsoft.com/office/drawing/2014/main" val="3684309265"/>
                    </a:ext>
                  </a:extLst>
                </a:gridCol>
              </a:tblGrid>
              <a:tr h="22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Matl_Group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Spend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29460"/>
                  </a:ext>
                </a:extLst>
              </a:tr>
              <a:tr h="22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55136"/>
                  </a:ext>
                </a:extLst>
              </a:tr>
              <a:tr h="22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93731"/>
                  </a:ext>
                </a:extLst>
              </a:tr>
              <a:tr h="22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1530"/>
                  </a:ext>
                </a:extLst>
              </a:tr>
              <a:tr h="22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7378"/>
                  </a:ext>
                </a:extLst>
              </a:tr>
              <a:tr h="22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34614"/>
                  </a:ext>
                </a:extLst>
              </a:tr>
              <a:tr h="22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726089"/>
                  </a:ext>
                </a:extLst>
              </a:tr>
              <a:tr h="22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49529"/>
                  </a:ext>
                </a:extLst>
              </a:tr>
              <a:tr h="22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10811"/>
                  </a:ext>
                </a:extLst>
              </a:tr>
              <a:tr h="22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989837"/>
                  </a:ext>
                </a:extLst>
              </a:tr>
              <a:tr h="22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118995"/>
                  </a:ext>
                </a:extLst>
              </a:tr>
              <a:tr h="22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99869"/>
                  </a:ext>
                </a:extLst>
              </a:tr>
              <a:tr h="22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03017"/>
                  </a:ext>
                </a:extLst>
              </a:tr>
              <a:tr h="22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252172"/>
                  </a:ext>
                </a:extLst>
              </a:tr>
              <a:tr h="22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989873"/>
                  </a:ext>
                </a:extLst>
              </a:tr>
              <a:tr h="226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7223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879233-4C5D-41C0-8AD9-618182A7F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80418"/>
              </p:ext>
            </p:extLst>
          </p:nvPr>
        </p:nvGraphicFramePr>
        <p:xfrm>
          <a:off x="6910071" y="1694974"/>
          <a:ext cx="2975610" cy="3527264"/>
        </p:xfrm>
        <a:graphic>
          <a:graphicData uri="http://schemas.openxmlformats.org/drawingml/2006/table">
            <a:tbl>
              <a:tblPr/>
              <a:tblGrid>
                <a:gridCol w="442527">
                  <a:extLst>
                    <a:ext uri="{9D8B030D-6E8A-4147-A177-3AD203B41FA5}">
                      <a16:colId xmlns:a16="http://schemas.microsoft.com/office/drawing/2014/main" val="3845397934"/>
                    </a:ext>
                  </a:extLst>
                </a:gridCol>
                <a:gridCol w="381488">
                  <a:extLst>
                    <a:ext uri="{9D8B030D-6E8A-4147-A177-3AD203B41FA5}">
                      <a16:colId xmlns:a16="http://schemas.microsoft.com/office/drawing/2014/main" val="2287842397"/>
                    </a:ext>
                  </a:extLst>
                </a:gridCol>
                <a:gridCol w="885053">
                  <a:extLst>
                    <a:ext uri="{9D8B030D-6E8A-4147-A177-3AD203B41FA5}">
                      <a16:colId xmlns:a16="http://schemas.microsoft.com/office/drawing/2014/main" val="2421955872"/>
                    </a:ext>
                  </a:extLst>
                </a:gridCol>
                <a:gridCol w="1266542">
                  <a:extLst>
                    <a:ext uri="{9D8B030D-6E8A-4147-A177-3AD203B41FA5}">
                      <a16:colId xmlns:a16="http://schemas.microsoft.com/office/drawing/2014/main" val="808228350"/>
                    </a:ext>
                  </a:extLst>
                </a:gridCol>
              </a:tblGrid>
              <a:tr h="2204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Matl_Group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value in Mn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82385"/>
                  </a:ext>
                </a:extLst>
              </a:tr>
              <a:tr h="220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1500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17906.76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753784"/>
                  </a:ext>
                </a:extLst>
              </a:tr>
              <a:tr h="220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1500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10702.57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23770"/>
                  </a:ext>
                </a:extLst>
              </a:tr>
              <a:tr h="220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4056.01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095678"/>
                  </a:ext>
                </a:extLst>
              </a:tr>
              <a:tr h="220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2850.27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806713"/>
                  </a:ext>
                </a:extLst>
              </a:tr>
              <a:tr h="220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2728.80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889439"/>
                  </a:ext>
                </a:extLst>
              </a:tr>
              <a:tr h="220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1715.52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548155"/>
                  </a:ext>
                </a:extLst>
              </a:tr>
              <a:tr h="220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1092.49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238878"/>
                  </a:ext>
                </a:extLst>
              </a:tr>
              <a:tr h="220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2353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386.72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65173"/>
                  </a:ext>
                </a:extLst>
              </a:tr>
              <a:tr h="220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278.06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600379"/>
                  </a:ext>
                </a:extLst>
              </a:tr>
              <a:tr h="220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1330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202.33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13404"/>
                  </a:ext>
                </a:extLst>
              </a:tr>
              <a:tr h="220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1330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164.32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137039"/>
                  </a:ext>
                </a:extLst>
              </a:tr>
              <a:tr h="220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39879"/>
                  </a:ext>
                </a:extLst>
              </a:tr>
              <a:tr h="220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144.46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73192"/>
                  </a:ext>
                </a:extLst>
              </a:tr>
              <a:tr h="220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2204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143.84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282530"/>
                  </a:ext>
                </a:extLst>
              </a:tr>
              <a:tr h="2204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131.96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1012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1D1F151-50FF-4FB3-8673-1A0D526F604F}"/>
              </a:ext>
            </a:extLst>
          </p:cNvPr>
          <p:cNvSpPr txBox="1"/>
          <p:nvPr/>
        </p:nvSpPr>
        <p:spPr>
          <a:xfrm>
            <a:off x="220571" y="243535"/>
            <a:ext cx="508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Top spend on 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Matl_Group</a:t>
            </a:r>
            <a:endParaRPr lang="en-I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78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1D1F151-50FF-4FB3-8673-1A0D526F604F}"/>
              </a:ext>
            </a:extLst>
          </p:cNvPr>
          <p:cNvSpPr txBox="1"/>
          <p:nvPr/>
        </p:nvSpPr>
        <p:spPr>
          <a:xfrm>
            <a:off x="220571" y="243535"/>
            <a:ext cx="508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Week wise spend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5C797B-9904-45DA-9008-2A9C62EF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0" y="643645"/>
            <a:ext cx="11480017" cy="24634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427A34-0761-42EF-A65C-2CED75847B45}"/>
              </a:ext>
            </a:extLst>
          </p:cNvPr>
          <p:cNvSpPr txBox="1"/>
          <p:nvPr/>
        </p:nvSpPr>
        <p:spPr>
          <a:xfrm>
            <a:off x="680714" y="6156558"/>
            <a:ext cx="788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Though no of spend are high in some weeks, its spend amount is less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58FCB6-9A89-4DD1-8CF0-367FD996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0" y="3060441"/>
            <a:ext cx="11551297" cy="309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3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D99E-8B08-4568-9439-43ED656C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293"/>
            <a:ext cx="10515600" cy="68358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5380-6356-4861-99E4-A1A07972C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994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000" dirty="0"/>
              <a:t>Analyze the data and identify purchasing trends and patterns</a:t>
            </a:r>
          </a:p>
          <a:p>
            <a:pPr marL="514350" indent="-514350">
              <a:buAutoNum type="arabicPeriod"/>
            </a:pPr>
            <a:r>
              <a:rPr lang="en-US" sz="2000" dirty="0"/>
              <a:t>Identify the cost saving opportunities by using the data of procurement</a:t>
            </a:r>
          </a:p>
          <a:p>
            <a:pPr marL="514350" indent="-514350">
              <a:buAutoNum type="arabicPeriod"/>
            </a:pPr>
            <a:r>
              <a:rPr lang="en-US" sz="2000" dirty="0"/>
              <a:t>Cluster items that have similar purchasing patterns </a:t>
            </a:r>
          </a:p>
          <a:p>
            <a:pPr marL="514350" indent="-514350">
              <a:buAutoNum type="arabicPeriod"/>
            </a:pPr>
            <a:r>
              <a:rPr lang="en-US" sz="2000" dirty="0"/>
              <a:t>Forecasting the data based on available data</a:t>
            </a:r>
          </a:p>
          <a:p>
            <a:pPr marL="514350" indent="-514350">
              <a:buAutoNum type="arabicPeriod"/>
            </a:pPr>
            <a:r>
              <a:rPr lang="en-US" sz="2000" dirty="0"/>
              <a:t>Create dashboards using any Visualization tool; e.g. Tableau </a:t>
            </a:r>
          </a:p>
          <a:p>
            <a:pPr marL="514350" indent="-514350">
              <a:buAutoNum type="arabicPeriod"/>
            </a:pPr>
            <a:r>
              <a:rPr lang="en-US" sz="2000" dirty="0"/>
              <a:t>Make a report describing all the findings.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744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" name="Picture 10">
            <a:extLst>
              <a:ext uri="{FF2B5EF4-FFF2-40B4-BE49-F238E27FC236}">
                <a16:creationId xmlns:a16="http://schemas.microsoft.com/office/drawing/2014/main" id="{4CC0909E-F7E5-4328-9528-B92672BC1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83690"/>
            <a:ext cx="5262764" cy="264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E4A598-CF3C-4701-A2B0-36ED41E6BCF1}"/>
              </a:ext>
            </a:extLst>
          </p:cNvPr>
          <p:cNvSpPr txBox="1"/>
          <p:nvPr/>
        </p:nvSpPr>
        <p:spPr>
          <a:xfrm>
            <a:off x="680714" y="6156558"/>
            <a:ext cx="10329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err="1"/>
              <a:t>Matl</a:t>
            </a:r>
            <a:r>
              <a:rPr lang="en-IN" sz="1200" dirty="0"/>
              <a:t> Group 1500 has highest contribution but 2003 </a:t>
            </a:r>
            <a:r>
              <a:rPr lang="en-IN" sz="1200" dirty="0" err="1"/>
              <a:t>Matl</a:t>
            </a:r>
            <a:r>
              <a:rPr lang="en-IN" sz="1200" dirty="0"/>
              <a:t> group contribution is more when we consider </a:t>
            </a:r>
            <a:r>
              <a:rPr lang="en-IN" sz="1200" dirty="0" err="1"/>
              <a:t>Plnt</a:t>
            </a:r>
            <a:r>
              <a:rPr lang="en-IN" sz="12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0121E-F802-40B0-A06C-51BCF33D3B03}"/>
              </a:ext>
            </a:extLst>
          </p:cNvPr>
          <p:cNvSpPr txBox="1"/>
          <p:nvPr/>
        </p:nvSpPr>
        <p:spPr>
          <a:xfrm>
            <a:off x="220571" y="243535"/>
            <a:ext cx="508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Matl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 Group-Year wise spend</a:t>
            </a:r>
          </a:p>
        </p:txBody>
      </p:sp>
      <p:pic>
        <p:nvPicPr>
          <p:cNvPr id="9234" name="Picture 18">
            <a:extLst>
              <a:ext uri="{FF2B5EF4-FFF2-40B4-BE49-F238E27FC236}">
                <a16:creationId xmlns:a16="http://schemas.microsoft.com/office/drawing/2014/main" id="{E6BF1E6D-1A3D-437D-9FE7-D8D55BC2B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92" y="739258"/>
            <a:ext cx="5501420" cy="242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>
            <a:extLst>
              <a:ext uri="{FF2B5EF4-FFF2-40B4-BE49-F238E27FC236}">
                <a16:creationId xmlns:a16="http://schemas.microsoft.com/office/drawing/2014/main" id="{02A9D54D-7425-4DDC-B144-A077B466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68" y="739258"/>
            <a:ext cx="5417652" cy="242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>
            <a:extLst>
              <a:ext uri="{FF2B5EF4-FFF2-40B4-BE49-F238E27FC236}">
                <a16:creationId xmlns:a16="http://schemas.microsoft.com/office/drawing/2014/main" id="{B7D142BB-F812-45CD-85EE-1EB4B93E6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4" y="3183690"/>
            <a:ext cx="5216525" cy="293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444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E4A598-CF3C-4701-A2B0-36ED41E6BCF1}"/>
              </a:ext>
            </a:extLst>
          </p:cNvPr>
          <p:cNvSpPr txBox="1"/>
          <p:nvPr/>
        </p:nvSpPr>
        <p:spPr>
          <a:xfrm>
            <a:off x="680714" y="6156558"/>
            <a:ext cx="1032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/>
              <a:t>Matl</a:t>
            </a:r>
            <a:r>
              <a:rPr lang="en-IN" sz="1200" dirty="0"/>
              <a:t> Group 1500 has highest contribution but 2003 </a:t>
            </a:r>
            <a:r>
              <a:rPr lang="en-IN" sz="1200" dirty="0" err="1"/>
              <a:t>Matl</a:t>
            </a:r>
            <a:r>
              <a:rPr lang="en-IN" sz="1200" dirty="0"/>
              <a:t> group contribution is more when we consider </a:t>
            </a:r>
            <a:r>
              <a:rPr lang="en-IN" sz="1200" dirty="0" err="1"/>
              <a:t>Plnt</a:t>
            </a: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Maximum spend observed in 2018 Q4 and 2019 Q1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0121E-F802-40B0-A06C-51BCF33D3B03}"/>
              </a:ext>
            </a:extLst>
          </p:cNvPr>
          <p:cNvSpPr txBox="1"/>
          <p:nvPr/>
        </p:nvSpPr>
        <p:spPr>
          <a:xfrm>
            <a:off x="220571" y="243535"/>
            <a:ext cx="508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Matl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 Group-Year-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Qtr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 wise spend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7AB6643-0640-4364-BDF0-E02DD4334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36" y="549767"/>
            <a:ext cx="4897004" cy="261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B2F63A09-8B03-4220-BB9F-B2399EE7E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720" y="549767"/>
            <a:ext cx="5344043" cy="261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8435A878-F3C4-4DAF-906C-DB2FDB3B6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4" y="3124200"/>
            <a:ext cx="4759325" cy="270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0D6AB26B-1557-41B8-8D69-B6918044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05" y="3124200"/>
            <a:ext cx="5015858" cy="270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838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F267A-0419-441F-AB48-F95117D64B0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95513" y="949054"/>
            <a:ext cx="9144067" cy="51430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9D7CB1-4180-42AD-BE6F-FE2B4421FE6B}"/>
              </a:ext>
            </a:extLst>
          </p:cNvPr>
          <p:cNvSpPr txBox="1"/>
          <p:nvPr/>
        </p:nvSpPr>
        <p:spPr>
          <a:xfrm>
            <a:off x="868100" y="370390"/>
            <a:ext cx="5227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Year wise spend for 7860 and 9000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25DF0-3B20-4412-883F-271AAA8E2F15}"/>
              </a:ext>
            </a:extLst>
          </p:cNvPr>
          <p:cNvSpPr txBox="1"/>
          <p:nvPr/>
        </p:nvSpPr>
        <p:spPr>
          <a:xfrm>
            <a:off x="949123" y="6287555"/>
            <a:ext cx="1066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Spend of </a:t>
            </a:r>
            <a:r>
              <a:rPr lang="en-IN" sz="1200" dirty="0" err="1"/>
              <a:t>CoCd</a:t>
            </a:r>
            <a:r>
              <a:rPr lang="en-IN" sz="1200" dirty="0"/>
              <a:t> 7860 &amp; 9000 was observed to be more in the years 2018 and 2019.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0958E9-15BA-4E39-BD48-53C91C4E4E8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49123" y="770500"/>
            <a:ext cx="9734467" cy="49421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496A1C-8AE6-4CD0-A4D5-D5359C95A0A8}"/>
              </a:ext>
            </a:extLst>
          </p:cNvPr>
          <p:cNvSpPr txBox="1"/>
          <p:nvPr/>
        </p:nvSpPr>
        <p:spPr>
          <a:xfrm>
            <a:off x="868100" y="370390"/>
            <a:ext cx="5227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Spend-2018 and 2019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2C7CD-0CCC-4B51-B385-D74C800D35B1}"/>
              </a:ext>
            </a:extLst>
          </p:cNvPr>
          <p:cNvSpPr txBox="1"/>
          <p:nvPr/>
        </p:nvSpPr>
        <p:spPr>
          <a:xfrm>
            <a:off x="949123" y="5957614"/>
            <a:ext cx="1066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Further drill down of previous slide showing Percentage Quarter wise.</a:t>
            </a:r>
            <a:endParaRPr lang="en-IN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294A6-52FB-4793-8A09-4C5BFBDE6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38" y="1713391"/>
            <a:ext cx="11731124" cy="3961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6BB784-FCA3-43AD-B479-B706ED2BFB68}"/>
              </a:ext>
            </a:extLst>
          </p:cNvPr>
          <p:cNvSpPr txBox="1"/>
          <p:nvPr/>
        </p:nvSpPr>
        <p:spPr>
          <a:xfrm>
            <a:off x="329938" y="6438383"/>
            <a:ext cx="1128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7860 </a:t>
            </a:r>
            <a:r>
              <a:rPr lang="en-IN" sz="1200" dirty="0" err="1"/>
              <a:t>Cocd</a:t>
            </a:r>
            <a:r>
              <a:rPr lang="en-IN" sz="1200" dirty="0"/>
              <a:t> had more spent  compared to 9000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4D44B-EBE6-4A83-9BC0-F959ABFEC6D5}"/>
              </a:ext>
            </a:extLst>
          </p:cNvPr>
          <p:cNvSpPr txBox="1"/>
          <p:nvPr/>
        </p:nvSpPr>
        <p:spPr>
          <a:xfrm>
            <a:off x="220571" y="243535"/>
            <a:ext cx="508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Quarter wise Contribution-7860 and 9000</a:t>
            </a:r>
          </a:p>
        </p:txBody>
      </p:sp>
    </p:spTree>
    <p:extLst>
      <p:ext uri="{BB962C8B-B14F-4D97-AF65-F5344CB8AC3E}">
        <p14:creationId xmlns:p14="http://schemas.microsoft.com/office/powerpoint/2010/main" val="2680217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E4A598-CF3C-4701-A2B0-36ED41E6BCF1}"/>
              </a:ext>
            </a:extLst>
          </p:cNvPr>
          <p:cNvSpPr txBox="1"/>
          <p:nvPr/>
        </p:nvSpPr>
        <p:spPr>
          <a:xfrm>
            <a:off x="680714" y="6156558"/>
            <a:ext cx="10329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/>
              <a:t>Matl</a:t>
            </a:r>
            <a:r>
              <a:rPr lang="en-IN" sz="1200" dirty="0"/>
              <a:t> Group 1500 has highest contribution but 2003 </a:t>
            </a:r>
            <a:r>
              <a:rPr lang="en-IN" sz="1200" dirty="0" err="1"/>
              <a:t>Matl</a:t>
            </a:r>
            <a:r>
              <a:rPr lang="en-IN" sz="1200" dirty="0"/>
              <a:t> group contribution is more when we consider </a:t>
            </a:r>
            <a:r>
              <a:rPr lang="en-IN" sz="1200" dirty="0" err="1"/>
              <a:t>Plnt</a:t>
            </a:r>
            <a:r>
              <a:rPr lang="en-IN" sz="12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0121E-F802-40B0-A06C-51BCF33D3B03}"/>
              </a:ext>
            </a:extLst>
          </p:cNvPr>
          <p:cNvSpPr txBox="1"/>
          <p:nvPr/>
        </p:nvSpPr>
        <p:spPr>
          <a:xfrm>
            <a:off x="220571" y="243535"/>
            <a:ext cx="508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Matl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 Group-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Qtr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-Month wise spend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C26ABF6-D24E-4412-82CC-BA0C3486D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5" y="643644"/>
            <a:ext cx="5088275" cy="25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564A75C7-3A50-46DE-ADA1-3661FC271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960" y="643644"/>
            <a:ext cx="5605216" cy="25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C3A69854-60D1-4C64-BD48-B4CB8218E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574" y="3067369"/>
            <a:ext cx="5360106" cy="308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81A32004-53B6-4A4A-8054-303368C5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4" y="3163369"/>
            <a:ext cx="4822688" cy="299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014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5BE629-0090-4324-9C18-A37F539AA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2" y="852255"/>
            <a:ext cx="11764640" cy="5275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BA265-A72B-4209-B9BD-E37EFD76920E}"/>
              </a:ext>
            </a:extLst>
          </p:cNvPr>
          <p:cNvSpPr txBox="1"/>
          <p:nvPr/>
        </p:nvSpPr>
        <p:spPr>
          <a:xfrm>
            <a:off x="358219" y="6249841"/>
            <a:ext cx="1125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Week wise spend analysis for Q4-2018 &amp; Q1-2019 – Showing peaks during last and first weeks of the month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0FFF4-62AF-492F-903B-F25306EBEE28}"/>
              </a:ext>
            </a:extLst>
          </p:cNvPr>
          <p:cNvSpPr txBox="1"/>
          <p:nvPr/>
        </p:nvSpPr>
        <p:spPr>
          <a:xfrm>
            <a:off x="220571" y="243535"/>
            <a:ext cx="508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Week wise spend-7860 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Cocd</a:t>
            </a:r>
            <a:endParaRPr lang="en-I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54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2BA265-A72B-4209-B9BD-E37EFD76920E}"/>
              </a:ext>
            </a:extLst>
          </p:cNvPr>
          <p:cNvSpPr txBox="1"/>
          <p:nvPr/>
        </p:nvSpPr>
        <p:spPr>
          <a:xfrm>
            <a:off x="358219" y="6249841"/>
            <a:ext cx="11255604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further drill down of the above data, we observed that the spend trend peaked up to 65% on Tuesdays and 25% on Thursdays.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0FFF4-62AF-492F-903B-F25306EBEE28}"/>
              </a:ext>
            </a:extLst>
          </p:cNvPr>
          <p:cNvSpPr txBox="1"/>
          <p:nvPr/>
        </p:nvSpPr>
        <p:spPr>
          <a:xfrm>
            <a:off x="220571" y="243535"/>
            <a:ext cx="5434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Week wise spend-7860 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Cocd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Matl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 group 1500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13421-3991-490B-BE9B-F1BA9C1A6A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558" y="1218460"/>
            <a:ext cx="8913181" cy="44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54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E4A598-CF3C-4701-A2B0-36ED41E6BCF1}"/>
              </a:ext>
            </a:extLst>
          </p:cNvPr>
          <p:cNvSpPr txBox="1"/>
          <p:nvPr/>
        </p:nvSpPr>
        <p:spPr>
          <a:xfrm>
            <a:off x="680714" y="6156558"/>
            <a:ext cx="10329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/>
              <a:t>Matl</a:t>
            </a:r>
            <a:r>
              <a:rPr lang="en-IN" sz="1200" dirty="0"/>
              <a:t> Group 1500 has highest contribution but 2003 </a:t>
            </a:r>
            <a:r>
              <a:rPr lang="en-IN" sz="1200" dirty="0" err="1"/>
              <a:t>Matl</a:t>
            </a:r>
            <a:r>
              <a:rPr lang="en-IN" sz="1200" dirty="0"/>
              <a:t> group contribution is more when we consider </a:t>
            </a:r>
            <a:r>
              <a:rPr lang="en-IN" sz="1200" dirty="0" err="1"/>
              <a:t>Plnt</a:t>
            </a:r>
            <a:r>
              <a:rPr lang="en-IN" sz="12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0121E-F802-40B0-A06C-51BCF33D3B03}"/>
              </a:ext>
            </a:extLst>
          </p:cNvPr>
          <p:cNvSpPr txBox="1"/>
          <p:nvPr/>
        </p:nvSpPr>
        <p:spPr>
          <a:xfrm>
            <a:off x="220571" y="243535"/>
            <a:ext cx="508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Matl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 Group-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Qtr_week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 wise spend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0120DE0-4530-46BB-8173-1466E10F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757" y="423270"/>
            <a:ext cx="5333385" cy="25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>
            <a:extLst>
              <a:ext uri="{FF2B5EF4-FFF2-40B4-BE49-F238E27FC236}">
                <a16:creationId xmlns:a16="http://schemas.microsoft.com/office/drawing/2014/main" id="{C0E3EFC3-ED98-4747-909A-F1868A088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5" y="3153209"/>
            <a:ext cx="5088275" cy="305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>
            <a:extLst>
              <a:ext uri="{FF2B5EF4-FFF2-40B4-BE49-F238E27FC236}">
                <a16:creationId xmlns:a16="http://schemas.microsoft.com/office/drawing/2014/main" id="{5A2904D7-8807-4036-94BC-D32AA1567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63369"/>
            <a:ext cx="5130900" cy="299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4" name="Picture 20">
            <a:extLst>
              <a:ext uri="{FF2B5EF4-FFF2-40B4-BE49-F238E27FC236}">
                <a16:creationId xmlns:a16="http://schemas.microsoft.com/office/drawing/2014/main" id="{15EBC663-201A-4E07-B510-E8F33D05E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5" y="537528"/>
            <a:ext cx="5088275" cy="262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259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E4A598-CF3C-4701-A2B0-36ED41E6BCF1}"/>
              </a:ext>
            </a:extLst>
          </p:cNvPr>
          <p:cNvSpPr txBox="1"/>
          <p:nvPr/>
        </p:nvSpPr>
        <p:spPr>
          <a:xfrm>
            <a:off x="680714" y="6156558"/>
            <a:ext cx="10329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err="1"/>
              <a:t>Matl</a:t>
            </a:r>
            <a:r>
              <a:rPr lang="en-IN" sz="1200" dirty="0"/>
              <a:t> Group 1500 has highest contribution but 2003 </a:t>
            </a:r>
            <a:r>
              <a:rPr lang="en-IN" sz="1200" dirty="0" err="1"/>
              <a:t>Matl</a:t>
            </a:r>
            <a:r>
              <a:rPr lang="en-IN" sz="1200" dirty="0"/>
              <a:t> group contribution is more when we consider </a:t>
            </a:r>
            <a:r>
              <a:rPr lang="en-IN" sz="1200" dirty="0" err="1"/>
              <a:t>Plnt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0121E-F802-40B0-A06C-51BCF33D3B03}"/>
              </a:ext>
            </a:extLst>
          </p:cNvPr>
          <p:cNvSpPr txBox="1"/>
          <p:nvPr/>
        </p:nvSpPr>
        <p:spPr>
          <a:xfrm>
            <a:off x="220571" y="243535"/>
            <a:ext cx="508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Matl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 Group-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Qtr_Day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 wise spend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4AFD385-D27B-4665-B5D8-6A346DB46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4" y="653805"/>
            <a:ext cx="4871496" cy="239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46CAA1DE-A4A8-4F7B-BF50-752A437F1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614" y="358030"/>
            <a:ext cx="5070286" cy="26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5B52DD4F-7136-477A-B442-9F83AFE01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95" y="3154993"/>
            <a:ext cx="4640115" cy="288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979A16DA-B1BE-469E-A8BA-A48F33FE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645" y="3048002"/>
            <a:ext cx="4714715" cy="299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12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F4DE-F595-4388-A007-8C62BAB6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Important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31AFA-76D0-4AD2-B13A-6883FE17CE36}"/>
              </a:ext>
            </a:extLst>
          </p:cNvPr>
          <p:cNvSpPr txBox="1"/>
          <p:nvPr/>
        </p:nvSpPr>
        <p:spPr>
          <a:xfrm>
            <a:off x="838200" y="5868139"/>
            <a:ext cx="959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Above 24 variables are considered as important for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Date,Year,Qtr,Month,Day,Yr_Mn,Mn_val,Yr_Mn_val,Yr_Mn_val1,Yr_Qtr,week variables are created as part of feature engineering which will be useful for EDA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464633-03E6-4920-9783-E95DCBA7F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28244"/>
              </p:ext>
            </p:extLst>
          </p:nvPr>
        </p:nvGraphicFramePr>
        <p:xfrm>
          <a:off x="1148205" y="1397003"/>
          <a:ext cx="9100694" cy="4351331"/>
        </p:xfrm>
        <a:graphic>
          <a:graphicData uri="http://schemas.openxmlformats.org/drawingml/2006/table">
            <a:tbl>
              <a:tblPr/>
              <a:tblGrid>
                <a:gridCol w="377935">
                  <a:extLst>
                    <a:ext uri="{9D8B030D-6E8A-4147-A177-3AD203B41FA5}">
                      <a16:colId xmlns:a16="http://schemas.microsoft.com/office/drawing/2014/main" val="60746588"/>
                    </a:ext>
                  </a:extLst>
                </a:gridCol>
                <a:gridCol w="1043103">
                  <a:extLst>
                    <a:ext uri="{9D8B030D-6E8A-4147-A177-3AD203B41FA5}">
                      <a16:colId xmlns:a16="http://schemas.microsoft.com/office/drawing/2014/main" val="431870177"/>
                    </a:ext>
                  </a:extLst>
                </a:gridCol>
                <a:gridCol w="559345">
                  <a:extLst>
                    <a:ext uri="{9D8B030D-6E8A-4147-A177-3AD203B41FA5}">
                      <a16:colId xmlns:a16="http://schemas.microsoft.com/office/drawing/2014/main" val="327087649"/>
                    </a:ext>
                  </a:extLst>
                </a:gridCol>
                <a:gridCol w="710519">
                  <a:extLst>
                    <a:ext uri="{9D8B030D-6E8A-4147-A177-3AD203B41FA5}">
                      <a16:colId xmlns:a16="http://schemas.microsoft.com/office/drawing/2014/main" val="3238188663"/>
                    </a:ext>
                  </a:extLst>
                </a:gridCol>
                <a:gridCol w="5472511">
                  <a:extLst>
                    <a:ext uri="{9D8B030D-6E8A-4147-A177-3AD203B41FA5}">
                      <a16:colId xmlns:a16="http://schemas.microsoft.com/office/drawing/2014/main" val="131862765"/>
                    </a:ext>
                  </a:extLst>
                </a:gridCol>
                <a:gridCol w="937281">
                  <a:extLst>
                    <a:ext uri="{9D8B030D-6E8A-4147-A177-3AD203B41FA5}">
                      <a16:colId xmlns:a16="http://schemas.microsoft.com/office/drawing/2014/main" val="1324218940"/>
                    </a:ext>
                  </a:extLst>
                </a:gridCol>
              </a:tblGrid>
              <a:tr h="3218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Name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reference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95641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Changed On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Changes made on the Purchase order 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28547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 Text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TXZ01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177215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int64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BUKRS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organisation code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730501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Plnt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WERKS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 Code- who has send the requirement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103194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Matl</a:t>
                      </a:r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MATKL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 Group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934566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 Quantity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MENGE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distribute to this account assignment item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26601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Price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NETPR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Net Order Price information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077202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Value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NETWR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value of the item, after any discounts and surcharges are taken into account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728479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value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BRTWR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order value information. Order value = order quantity X order price.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954618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739769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int64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504989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int64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8763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750955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int64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126627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Yr_Mn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and Month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83931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Mn_val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int64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Month_value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0646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Yr_Mn_val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Year_Month_Value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248216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Yr_Mn_val1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Year_(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Month_val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)_Month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38572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Yr_Qtr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Year_Quarter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835746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35328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value_1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BRTWR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order value information. Order value = order quantity X order price.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439038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 Quantity_1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MENGE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distribute to this account assignment item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577009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Price_1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NETPR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Net Order Price information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962821"/>
                  </a:ext>
                </a:extLst>
              </a:tr>
              <a:tr h="1678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per POQ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order value per PO Quantity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</a:t>
                      </a:r>
                    </a:p>
                  </a:txBody>
                  <a:tcPr marL="6996" marR="6996" marT="69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9962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C46A7D9-871A-4E83-8005-98ED799CF6EA}"/>
              </a:ext>
            </a:extLst>
          </p:cNvPr>
          <p:cNvSpPr txBox="1">
            <a:spLocks/>
          </p:cNvSpPr>
          <p:nvPr/>
        </p:nvSpPr>
        <p:spPr>
          <a:xfrm>
            <a:off x="1097280" y="472961"/>
            <a:ext cx="10058400" cy="539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Important Variables:</a:t>
            </a:r>
          </a:p>
        </p:txBody>
      </p:sp>
    </p:spTree>
    <p:extLst>
      <p:ext uri="{BB962C8B-B14F-4D97-AF65-F5344CB8AC3E}">
        <p14:creationId xmlns:p14="http://schemas.microsoft.com/office/powerpoint/2010/main" val="3659599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2A82DF-E934-4339-927D-0AB649D5B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60" y="193040"/>
            <a:ext cx="6583527" cy="5303520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B256F7ED-BB4A-4363-A9D2-D4EFA0644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9151"/>
            <a:ext cx="4297680" cy="466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9BAB95-B199-438E-9F6D-A5B71E0B51F3}"/>
              </a:ext>
            </a:extLst>
          </p:cNvPr>
          <p:cNvSpPr txBox="1"/>
          <p:nvPr/>
        </p:nvSpPr>
        <p:spPr>
          <a:xfrm>
            <a:off x="220571" y="243535"/>
            <a:ext cx="508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Short Text with Highest contribution in a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9B9CC-E26B-4FDE-ABF1-7878AC6340F8}"/>
              </a:ext>
            </a:extLst>
          </p:cNvPr>
          <p:cNvSpPr txBox="1"/>
          <p:nvPr/>
        </p:nvSpPr>
        <p:spPr>
          <a:xfrm>
            <a:off x="548634" y="5968134"/>
            <a:ext cx="1032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000000"/>
                </a:solidFill>
                <a:effectLst/>
                <a:latin typeface="Helvetica Neue"/>
              </a:rPr>
              <a:t>soya crude oil – purchase </a:t>
            </a:r>
            <a:r>
              <a:rPr lang="en-IN" sz="1200" dirty="0"/>
              <a:t>has highest spend in a Day from </a:t>
            </a:r>
            <a:r>
              <a:rPr lang="en-IN" sz="1200" dirty="0" err="1"/>
              <a:t>CoCd</a:t>
            </a:r>
            <a:r>
              <a:rPr lang="en-IN" sz="1200" dirty="0"/>
              <a:t> 9000_Plnt 9230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7419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CD6942-7B0F-4953-ACE8-3C04AC9E5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76" y="958788"/>
            <a:ext cx="10039350" cy="4350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22A13A-D7F4-46A2-A676-E6B309EEC157}"/>
              </a:ext>
            </a:extLst>
          </p:cNvPr>
          <p:cNvSpPr txBox="1"/>
          <p:nvPr/>
        </p:nvSpPr>
        <p:spPr>
          <a:xfrm>
            <a:off x="548634" y="5968134"/>
            <a:ext cx="1032940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Short-text wise purchase of the material group indicating that Feed P1 and Grand Parents Layer played a major contributor role in the spend.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57859-B11F-41BD-9F3D-41C41D3D6F4D}"/>
              </a:ext>
            </a:extLst>
          </p:cNvPr>
          <p:cNvSpPr txBox="1"/>
          <p:nvPr/>
        </p:nvSpPr>
        <p:spPr>
          <a:xfrm>
            <a:off x="220571" y="243535"/>
            <a:ext cx="508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Short Text wise inference for 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</a:rPr>
              <a:t>Cocd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 7860 -1500</a:t>
            </a:r>
          </a:p>
        </p:txBody>
      </p:sp>
    </p:spTree>
    <p:extLst>
      <p:ext uri="{BB962C8B-B14F-4D97-AF65-F5344CB8AC3E}">
        <p14:creationId xmlns:p14="http://schemas.microsoft.com/office/powerpoint/2010/main" val="1474884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58D65-ECE2-41EA-9146-AD1BB479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49" y="1322772"/>
            <a:ext cx="9648825" cy="3923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8EB5AE-720B-46D9-97E7-47F1451EC563}"/>
              </a:ext>
            </a:extLst>
          </p:cNvPr>
          <p:cNvSpPr txBox="1"/>
          <p:nvPr/>
        </p:nvSpPr>
        <p:spPr>
          <a:xfrm>
            <a:off x="220571" y="243535"/>
            <a:ext cx="693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Month wise drill down of Plant 1128 spend short-text wise: </a:t>
            </a:r>
            <a:endParaRPr lang="en-I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4AFB2-4B10-4FD5-AD22-A92865C3CF77}"/>
              </a:ext>
            </a:extLst>
          </p:cNvPr>
          <p:cNvSpPr txBox="1"/>
          <p:nvPr/>
        </p:nvSpPr>
        <p:spPr>
          <a:xfrm>
            <a:off x="548634" y="5968134"/>
            <a:ext cx="10329408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 P1 and Grand Parents Layer contributed to major spend cumulatively for both the quarters.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097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5D4D01-B341-49C2-90DE-EFB48632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53" y="838841"/>
            <a:ext cx="10389139" cy="48428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A0AA7D-CFCE-433B-B707-B7C84D9EBB6E}"/>
              </a:ext>
            </a:extLst>
          </p:cNvPr>
          <p:cNvSpPr txBox="1"/>
          <p:nvPr/>
        </p:nvSpPr>
        <p:spPr>
          <a:xfrm>
            <a:off x="220571" y="243535"/>
            <a:ext cx="508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Plant wise spend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43867-1996-490D-A2FE-9523D9512419}"/>
              </a:ext>
            </a:extLst>
          </p:cNvPr>
          <p:cNvSpPr txBox="1"/>
          <p:nvPr/>
        </p:nvSpPr>
        <p:spPr>
          <a:xfrm>
            <a:off x="548634" y="5968134"/>
            <a:ext cx="1032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on which Plant code contributed to maximum purchase on the 1500 Material group resulted in identifying that Plant 1128 made consistent purchase for both the quarters.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06706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5BE5-46AE-4542-A1C7-BAC95869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139"/>
            <a:ext cx="10515600" cy="68384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Observation Summary - EDA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D70CA7-CA81-4C32-A80E-B9A08960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10363"/>
              </p:ext>
            </p:extLst>
          </p:nvPr>
        </p:nvGraphicFramePr>
        <p:xfrm>
          <a:off x="838199" y="1027522"/>
          <a:ext cx="1007804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9020">
                  <a:extLst>
                    <a:ext uri="{9D8B030D-6E8A-4147-A177-3AD203B41FA5}">
                      <a16:colId xmlns:a16="http://schemas.microsoft.com/office/drawing/2014/main" val="546946217"/>
                    </a:ext>
                  </a:extLst>
                </a:gridCol>
                <a:gridCol w="5039020">
                  <a:extLst>
                    <a:ext uri="{9D8B030D-6E8A-4147-A177-3AD203B41FA5}">
                      <a16:colId xmlns:a16="http://schemas.microsoft.com/office/drawing/2014/main" val="655695675"/>
                    </a:ext>
                  </a:extLst>
                </a:gridCol>
              </a:tblGrid>
              <a:tr h="340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80825"/>
                  </a:ext>
                </a:extLst>
              </a:tr>
              <a:tr h="459878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Contributed to 64% of the overall Gross value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Of the overall spend – 99.69% of the spend is on the Material Group 1500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Maximum spend was observed in Q4 of 2018 and Q1 of 2019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It has been observed that on an average, the Spend trend peaked during the last and first week on the months.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The maximum spend was observed on Tuesdays contributing to more than 65% followed by Thursdays. (Maybe they place the order for feed every Tuesday. This is just hypothetical)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Further drill down on the data based on Plant code and Short text was made and shown in the Visualization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Contributed to 34% of overall Gross value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The Overall spend was shared between three Material groups – 2003,2211 &amp; 2007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/>
                        <a:t>Maximum spend was observed in Q4 of 2018 and Q1 of 2019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/>
                        <a:t>No inference on the week wise trend for 9000 for any of the material group. Nothing which is significant has been observed.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/>
                        <a:t>The spend is distributed between Monday, Wednesday and Saturday. But no peaks hence not considering as significant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/>
                        <a:t>Since the contribution was not considered significant, the drill down with respect to Plant code and Short text has not been taken.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IN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28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704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7B3-09F6-448F-9952-A5298B8A89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90538"/>
            <a:ext cx="10515600" cy="84772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Recommendations to Business: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0E1F9-852D-4F31-93A2-E305F4FCD2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38263"/>
            <a:ext cx="12192000" cy="3111500"/>
          </a:xfrm>
        </p:spPr>
        <p:txBody>
          <a:bodyPr>
            <a:normAutofit/>
          </a:bodyPr>
          <a:lstStyle/>
          <a:p>
            <a:endParaRPr lang="en-US" sz="1200" dirty="0">
              <a:latin typeface="Helvetica Neue"/>
            </a:endParaRPr>
          </a:p>
          <a:p>
            <a:endParaRPr lang="en-US" sz="1200" dirty="0">
              <a:latin typeface="Helvetica Neue"/>
            </a:endParaRPr>
          </a:p>
          <a:p>
            <a:r>
              <a:rPr lang="en-US" sz="1200" dirty="0">
                <a:latin typeface="Helvetica Neue"/>
              </a:rPr>
              <a:t>As per the data </a:t>
            </a:r>
            <a:r>
              <a:rPr lang="en-US" sz="1200" dirty="0" err="1">
                <a:latin typeface="Helvetica Neue"/>
              </a:rPr>
              <a:t>analysed</a:t>
            </a:r>
            <a:r>
              <a:rPr lang="en-US" sz="1200" dirty="0">
                <a:latin typeface="Helvetica Neue"/>
              </a:rPr>
              <a:t>, we recommend that the Purchase can be done once in a month (preferably in the beginning of the month, since the rates spike is predominantly increasing).</a:t>
            </a:r>
          </a:p>
          <a:p>
            <a:r>
              <a:rPr lang="en-US" sz="1200" dirty="0">
                <a:latin typeface="Helvetica Neue"/>
              </a:rPr>
              <a:t>Since the Purchase quantity is high for the Feed materials in 1500 we recommend that we can reduce the Logistic cost if the Order is placed from 1 single plant and by placing the order once a month instead of repeated orders of same materials.</a:t>
            </a:r>
          </a:p>
          <a:p>
            <a:r>
              <a:rPr lang="en-US" sz="1200" dirty="0">
                <a:latin typeface="Helvetica Neue"/>
              </a:rPr>
              <a:t>If the Products of Storable (Like Maize and other Feed products) we can order them in Bulk with good negotiations (Min 1% to 5 %) which actually reduces the spend cost significantly.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7674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C9749-86A1-49E0-93D6-8A209F82EAD2}"/>
              </a:ext>
            </a:extLst>
          </p:cNvPr>
          <p:cNvSpPr txBox="1"/>
          <p:nvPr/>
        </p:nvSpPr>
        <p:spPr>
          <a:xfrm>
            <a:off x="485933" y="1387819"/>
            <a:ext cx="6491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Helvetica Neue"/>
              </a:rPr>
              <a:t>Understood the important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Helvetica Neue"/>
              </a:rPr>
              <a:t>Pre-processing done  to proceed further analysis of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Helvetica Neue"/>
              </a:rPr>
              <a:t>EDA done for our data to understand the different trends of spend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Helvetica Neue"/>
              </a:rPr>
              <a:t>Cost opportunities identified as part of prescription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Helvetica Neue"/>
              </a:rPr>
              <a:t>Employed </a:t>
            </a:r>
            <a:r>
              <a:rPr lang="en-IN" sz="1200" dirty="0" err="1">
                <a:solidFill>
                  <a:srgbClr val="000000"/>
                </a:solidFill>
                <a:latin typeface="Helvetica Neue"/>
              </a:rPr>
              <a:t>KPrototyes</a:t>
            </a:r>
            <a:r>
              <a:rPr lang="en-IN" sz="1200" dirty="0">
                <a:solidFill>
                  <a:srgbClr val="000000"/>
                </a:solidFill>
                <a:latin typeface="Helvetica Neue"/>
              </a:rPr>
              <a:t> clustering techniques for clustering our data and understood different clusters of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Helvetica Neue"/>
              </a:rPr>
              <a:t>Employed ARIMA model for forecasting of future trend as per current spend (6 months data) </a:t>
            </a:r>
          </a:p>
          <a:p>
            <a:endParaRPr lang="en-IN" sz="1200" dirty="0">
              <a:solidFill>
                <a:srgbClr val="000000"/>
              </a:solidFill>
              <a:latin typeface="Helvetica Neue"/>
            </a:endParaRPr>
          </a:p>
          <a:p>
            <a:r>
              <a:rPr lang="en-IN" sz="1200" dirty="0">
                <a:solidFill>
                  <a:srgbClr val="000000"/>
                </a:solidFill>
                <a:latin typeface="Helvetica Neue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CD8E3-DF27-4029-BF57-4635E36DC5EF}"/>
              </a:ext>
            </a:extLst>
          </p:cNvPr>
          <p:cNvSpPr txBox="1"/>
          <p:nvPr/>
        </p:nvSpPr>
        <p:spPr>
          <a:xfrm>
            <a:off x="485933" y="325209"/>
            <a:ext cx="620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00130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7B3-09F6-448F-9952-A5298B8A89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90538"/>
            <a:ext cx="12192000" cy="487997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Additional Supportive Informational Slides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0E1F9-852D-4F31-93A2-E305F4FCD2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38263"/>
            <a:ext cx="12192000" cy="31115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1200" dirty="0">
              <a:latin typeface="Helvetica Neue"/>
            </a:endParaRP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3054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81E239-F7F8-4B58-821A-24789EFD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6" y="273378"/>
            <a:ext cx="10077450" cy="59411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A43CAE-56AA-409E-B5A3-DBF9169EBFD9}"/>
              </a:ext>
            </a:extLst>
          </p:cNvPr>
          <p:cNvSpPr txBox="1"/>
          <p:nvPr/>
        </p:nvSpPr>
        <p:spPr>
          <a:xfrm>
            <a:off x="949123" y="6353535"/>
            <a:ext cx="10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Material Group Type(New Column) – Spend Analysis – Major contributors are 7860 and 9000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630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FC433F-4062-4B4D-8E78-ADDFC885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782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C44C1-C02F-4309-A7F1-589185255C25}"/>
              </a:ext>
            </a:extLst>
          </p:cNvPr>
          <p:cNvSpPr txBox="1"/>
          <p:nvPr/>
        </p:nvSpPr>
        <p:spPr>
          <a:xfrm>
            <a:off x="122548" y="6438375"/>
            <a:ext cx="1149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Material wise spend showing the major trend on 1500, 2003,2007 &amp; 2211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86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D336DCE-4278-4809-AB03-CF139F53C412}"/>
              </a:ext>
            </a:extLst>
          </p:cNvPr>
          <p:cNvSpPr txBox="1"/>
          <p:nvPr/>
        </p:nvSpPr>
        <p:spPr>
          <a:xfrm>
            <a:off x="639192" y="284085"/>
            <a:ext cx="403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Year vs Values Spent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FC231-805B-4F2F-BB4B-E56216841005}"/>
              </a:ext>
            </a:extLst>
          </p:cNvPr>
          <p:cNvSpPr txBox="1"/>
          <p:nvPr/>
        </p:nvSpPr>
        <p:spPr>
          <a:xfrm>
            <a:off x="825623" y="5726097"/>
            <a:ext cx="959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Major spend observed in 2018 and 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Though number of spends are high in 2018 , More money spent in 2019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13BC34-F5ED-4865-865F-42B483FB6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88943"/>
              </p:ext>
            </p:extLst>
          </p:nvPr>
        </p:nvGraphicFramePr>
        <p:xfrm>
          <a:off x="2773532" y="1015224"/>
          <a:ext cx="5180860" cy="1825632"/>
        </p:xfrm>
        <a:graphic>
          <a:graphicData uri="http://schemas.openxmlformats.org/drawingml/2006/table">
            <a:tbl>
              <a:tblPr/>
              <a:tblGrid>
                <a:gridCol w="863477">
                  <a:extLst>
                    <a:ext uri="{9D8B030D-6E8A-4147-A177-3AD203B41FA5}">
                      <a16:colId xmlns:a16="http://schemas.microsoft.com/office/drawing/2014/main" val="3620890845"/>
                    </a:ext>
                  </a:extLst>
                </a:gridCol>
                <a:gridCol w="2106883">
                  <a:extLst>
                    <a:ext uri="{9D8B030D-6E8A-4147-A177-3AD203B41FA5}">
                      <a16:colId xmlns:a16="http://schemas.microsoft.com/office/drawing/2014/main" val="3708028515"/>
                    </a:ext>
                  </a:extLst>
                </a:gridCol>
                <a:gridCol w="2210500">
                  <a:extLst>
                    <a:ext uri="{9D8B030D-6E8A-4147-A177-3AD203B41FA5}">
                      <a16:colId xmlns:a16="http://schemas.microsoft.com/office/drawing/2014/main" val="3312613207"/>
                    </a:ext>
                  </a:extLst>
                </a:gridCol>
              </a:tblGrid>
              <a:tr h="2028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Gross_Value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Entries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53275"/>
                  </a:ext>
                </a:extLst>
              </a:tr>
              <a:tr h="2028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66310"/>
                  </a:ext>
                </a:extLst>
              </a:tr>
              <a:tr h="2028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0.592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999067"/>
                  </a:ext>
                </a:extLst>
              </a:tr>
              <a:tr h="2028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469776"/>
                  </a:ext>
                </a:extLst>
              </a:tr>
              <a:tr h="2028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0.144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79897"/>
                  </a:ext>
                </a:extLst>
              </a:tr>
              <a:tr h="2028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37.361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91414"/>
                  </a:ext>
                </a:extLst>
              </a:tr>
              <a:tr h="2028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19943.371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79795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85948"/>
                  </a:ext>
                </a:extLst>
              </a:tr>
              <a:tr h="2028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25957.576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71544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61402"/>
                  </a:ext>
                </a:extLst>
              </a:tr>
              <a:tr h="2028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45939.052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151412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1519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E545-927E-4BBC-BDD7-49BBF1486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004" y="3008078"/>
            <a:ext cx="3829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E450F71D-F84F-4C42-AA44-743C135A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37" y="3035160"/>
            <a:ext cx="3829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E9DDDE-49F2-4C23-880E-E898FAEDF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338" y="2578196"/>
            <a:ext cx="22193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34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21E3EE-6DF2-4894-B203-5CA7CFC95E0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9523" y="876693"/>
            <a:ext cx="9144067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BB2FFF-6A03-4264-BE1D-0302456C433E}"/>
              </a:ext>
            </a:extLst>
          </p:cNvPr>
          <p:cNvSpPr txBox="1"/>
          <p:nvPr/>
        </p:nvSpPr>
        <p:spPr>
          <a:xfrm>
            <a:off x="868100" y="370390"/>
            <a:ext cx="5227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Material 1500-CoCd wise spend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306DE-1383-435A-9AED-4E71B45A799F}"/>
              </a:ext>
            </a:extLst>
          </p:cNvPr>
          <p:cNvSpPr txBox="1"/>
          <p:nvPr/>
        </p:nvSpPr>
        <p:spPr>
          <a:xfrm>
            <a:off x="949123" y="5693659"/>
            <a:ext cx="1066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</a:t>
            </a:r>
            <a:r>
              <a:rPr lang="en-IN" sz="1200" dirty="0"/>
              <a:t>ear Wise Spend – Spend of </a:t>
            </a:r>
            <a:r>
              <a:rPr lang="en-IN" sz="1200" dirty="0" err="1"/>
              <a:t>CoCd</a:t>
            </a:r>
            <a:r>
              <a:rPr lang="en-IN" sz="1200" dirty="0"/>
              <a:t> 7860 &amp; 9000 was observed to be more on Q4-2018 &amp; Q1-2019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48B627-F772-42C8-B2F4-755DC445CB75}"/>
              </a:ext>
            </a:extLst>
          </p:cNvPr>
          <p:cNvSpPr txBox="1"/>
          <p:nvPr/>
        </p:nvSpPr>
        <p:spPr>
          <a:xfrm>
            <a:off x="2824221" y="3028890"/>
            <a:ext cx="5227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85465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D0C6-C081-42A5-A598-A836ADAA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546" y="0"/>
            <a:ext cx="10058400" cy="1450757"/>
          </a:xfrm>
        </p:spPr>
        <p:txBody>
          <a:bodyPr/>
          <a:lstStyle/>
          <a:p>
            <a:r>
              <a:rPr lang="en-IN" dirty="0"/>
              <a:t>Prescriptive Analytics –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7911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D589896-A2A0-4DD9-8A2E-4AE417A37FF3}"/>
              </a:ext>
            </a:extLst>
          </p:cNvPr>
          <p:cNvSpPr txBox="1"/>
          <p:nvPr/>
        </p:nvSpPr>
        <p:spPr>
          <a:xfrm>
            <a:off x="408373" y="230819"/>
            <a:ext cx="7128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Year-Month-Relationship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BAEE7-4130-4802-9004-ED093D41A240}"/>
              </a:ext>
            </a:extLst>
          </p:cNvPr>
          <p:cNvSpPr txBox="1"/>
          <p:nvPr/>
        </p:nvSpPr>
        <p:spPr>
          <a:xfrm>
            <a:off x="6096000" y="5242910"/>
            <a:ext cx="4740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In 7 years spend occurred in 31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In 31 months 6 months having major spending with &gt;20k entries and following  2K and 0.5K spends  each month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With maximum number of spends ,occurs maximum amount spent in these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Jan-2019 contributes highest spend in all these 7 years with 31 months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F8C9E6-9E44-4BFE-A718-61FEC2544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84920"/>
              </p:ext>
            </p:extLst>
          </p:nvPr>
        </p:nvGraphicFramePr>
        <p:xfrm>
          <a:off x="408372" y="751423"/>
          <a:ext cx="3669106" cy="5367362"/>
        </p:xfrm>
        <a:graphic>
          <a:graphicData uri="http://schemas.openxmlformats.org/drawingml/2006/table">
            <a:tbl>
              <a:tblPr/>
              <a:tblGrid>
                <a:gridCol w="532021">
                  <a:extLst>
                    <a:ext uri="{9D8B030D-6E8A-4147-A177-3AD203B41FA5}">
                      <a16:colId xmlns:a16="http://schemas.microsoft.com/office/drawing/2014/main" val="762899484"/>
                    </a:ext>
                  </a:extLst>
                </a:gridCol>
                <a:gridCol w="1302532">
                  <a:extLst>
                    <a:ext uri="{9D8B030D-6E8A-4147-A177-3AD203B41FA5}">
                      <a16:colId xmlns:a16="http://schemas.microsoft.com/office/drawing/2014/main" val="2165160843"/>
                    </a:ext>
                  </a:extLst>
                </a:gridCol>
                <a:gridCol w="953967">
                  <a:extLst>
                    <a:ext uri="{9D8B030D-6E8A-4147-A177-3AD203B41FA5}">
                      <a16:colId xmlns:a16="http://schemas.microsoft.com/office/drawing/2014/main" val="2788306763"/>
                    </a:ext>
                  </a:extLst>
                </a:gridCol>
                <a:gridCol w="880586">
                  <a:extLst>
                    <a:ext uri="{9D8B030D-6E8A-4147-A177-3AD203B41FA5}">
                      <a16:colId xmlns:a16="http://schemas.microsoft.com/office/drawing/2014/main" val="1273046884"/>
                    </a:ext>
                  </a:extLst>
                </a:gridCol>
              </a:tblGrid>
              <a:tr h="302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index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A03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37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Year-Month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E037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value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GV_Count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19146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2012-(7)-Jul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50670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2014-(12)-Dec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0.034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399226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2014-(4)-Apr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65291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2014-(6)-Jun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0.545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163658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2014-(8)-Aug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405548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2015-(2)-Feb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822745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2015-(8)-Aug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311571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2016-(9)-Sep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0.144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063840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2017-(10)-Oct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595421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2017-(11)-Nov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06706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2017-(12)-Dec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0.153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960953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2017-(5)-May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7.062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16969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2017-(7)-Jul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29.628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03202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2017-(8)-Aug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0.354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89469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2017-(9)-Sep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052247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2018-(1)-Jan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405733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2018-(2)-Feb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436312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2018-(3)-Mar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0.095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0683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2018-(4)-Apr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3.834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000440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2018-(5)-May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4.537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48437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2018-(6)-Jun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3.147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609948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2018-(7)-Jul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27.862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443228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2018-(8)-Aug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65.479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622792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2018-(9)-Sep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410.359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2035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29330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2018-(10)-Oct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5055.736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24272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25788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2018-(11)-Nov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5811.807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24989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729278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2018-(12)-Dec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8560.241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28131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93628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2019-(1)-Jan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12898.02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27411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615781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2019-(2)-Feb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4063.626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22192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434574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2019-(3)-Mar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6567.139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Arial" panose="020B0604020202020204" pitchFamily="34" charset="0"/>
                        </a:rPr>
                        <a:t>21423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918830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2019-(4)-Apr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2428.788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518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231114"/>
                  </a:ext>
                </a:extLst>
              </a:tr>
              <a:tr h="15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45939.05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151412</a:t>
                      </a:r>
                    </a:p>
                  </a:txBody>
                  <a:tcPr marL="5346" marR="5346" marT="53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09767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A541DB1-EE81-4C1A-A961-B75B6662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90" y="751423"/>
            <a:ext cx="5419725" cy="41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9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02D0C7-D2BC-4F8B-949D-238AB8B638B8}"/>
              </a:ext>
            </a:extLst>
          </p:cNvPr>
          <p:cNvSpPr txBox="1"/>
          <p:nvPr/>
        </p:nvSpPr>
        <p:spPr>
          <a:xfrm>
            <a:off x="825623" y="5726097"/>
            <a:ext cx="9596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Major spend observed in Q4 of 2018 and Q1 of 2019. Also in Q2 of 2019 2K Mn spend happened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23C4F-88FC-401A-8C0E-BEEF146E16BE}"/>
              </a:ext>
            </a:extLst>
          </p:cNvPr>
          <p:cNvSpPr txBox="1"/>
          <p:nvPr/>
        </p:nvSpPr>
        <p:spPr>
          <a:xfrm>
            <a:off x="639192" y="284085"/>
            <a:ext cx="403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Quarterly Spend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B413365-E2DF-481F-9A3B-FFF66EC5A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521" y="975178"/>
            <a:ext cx="4258866" cy="399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CABBE36-91C5-443C-942E-B7FB33C88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221" y="975178"/>
            <a:ext cx="4558543" cy="399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9179A0-E003-4EB8-AEF9-EA68422ED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16" y="684195"/>
            <a:ext cx="2438400" cy="47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1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EEBE8F-7E53-4E28-A5ED-696224F7D5FD}"/>
              </a:ext>
            </a:extLst>
          </p:cNvPr>
          <p:cNvSpPr txBox="1"/>
          <p:nvPr/>
        </p:nvSpPr>
        <p:spPr>
          <a:xfrm>
            <a:off x="639192" y="5758488"/>
            <a:ext cx="565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In </a:t>
            </a:r>
            <a:r>
              <a:rPr lang="en-IN" sz="1200" dirty="0" err="1"/>
              <a:t>Cumulative_sum</a:t>
            </a:r>
            <a:r>
              <a:rPr lang="en-IN" sz="1200" dirty="0"/>
              <a:t> of all months ,Major spend observed between Oct to Mar.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Jan month showing very high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DB6F1-2BD9-4D70-8B8A-394DCD7680C0}"/>
              </a:ext>
            </a:extLst>
          </p:cNvPr>
          <p:cNvSpPr txBox="1"/>
          <p:nvPr/>
        </p:nvSpPr>
        <p:spPr>
          <a:xfrm>
            <a:off x="639192" y="284085"/>
            <a:ext cx="403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Monthly Spend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56C5FA9-996F-479A-BB83-C1004E335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50" y="387219"/>
            <a:ext cx="580732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CA5797-4777-4DF5-A72C-61AE5891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50" y="3115345"/>
            <a:ext cx="5691956" cy="300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02D623-B8EE-4453-AE13-C7C4C2836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29" y="877757"/>
            <a:ext cx="25146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ED0288-4C63-44B9-A91E-699B7F3D7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68391"/>
              </p:ext>
            </p:extLst>
          </p:nvPr>
        </p:nvGraphicFramePr>
        <p:xfrm>
          <a:off x="639192" y="684195"/>
          <a:ext cx="3266651" cy="5210502"/>
        </p:xfrm>
        <a:graphic>
          <a:graphicData uri="http://schemas.openxmlformats.org/drawingml/2006/table">
            <a:tbl>
              <a:tblPr/>
              <a:tblGrid>
                <a:gridCol w="935674">
                  <a:extLst>
                    <a:ext uri="{9D8B030D-6E8A-4147-A177-3AD203B41FA5}">
                      <a16:colId xmlns:a16="http://schemas.microsoft.com/office/drawing/2014/main" val="3858768784"/>
                    </a:ext>
                  </a:extLst>
                </a:gridCol>
                <a:gridCol w="1221600">
                  <a:extLst>
                    <a:ext uri="{9D8B030D-6E8A-4147-A177-3AD203B41FA5}">
                      <a16:colId xmlns:a16="http://schemas.microsoft.com/office/drawing/2014/main" val="3357588191"/>
                    </a:ext>
                  </a:extLst>
                </a:gridCol>
                <a:gridCol w="1109377">
                  <a:extLst>
                    <a:ext uri="{9D8B030D-6E8A-4147-A177-3AD203B41FA5}">
                      <a16:colId xmlns:a16="http://schemas.microsoft.com/office/drawing/2014/main" val="3824121274"/>
                    </a:ext>
                  </a:extLst>
                </a:gridCol>
              </a:tblGrid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 wise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spent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Value in Mn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172409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Calibri" panose="020F0502020204030204" pitchFamily="34" charset="0"/>
                        </a:rPr>
                        <a:t>6536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1399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665041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3484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2152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901115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4326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321BA5"/>
                          </a:solidFill>
                          <a:effectLst/>
                          <a:latin typeface="Calibri" panose="020F0502020204030204" pitchFamily="34" charset="0"/>
                        </a:rPr>
                        <a:t>4307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457802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5637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2796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24814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5891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3140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430183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4091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476071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5024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1026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796219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6414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704354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3616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2738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63094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3574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4120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6390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1073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275580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5603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060271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249603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5635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03439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5912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2872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073644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5626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652664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4318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461538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6175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2802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216598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5310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719929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4836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269324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4490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305241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4148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902517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3937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2634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434416"/>
                  </a:ext>
                </a:extLst>
              </a:tr>
              <a:tr h="646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3556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89450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6374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1352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570127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4751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733613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3966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741991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5121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695912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4799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3210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963599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4326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1189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915257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3136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560923"/>
                  </a:ext>
                </a:extLst>
              </a:tr>
              <a:tr h="135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151412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45939</a:t>
                      </a:r>
                    </a:p>
                  </a:txBody>
                  <a:tcPr marL="5494" marR="5494" marT="5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2833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A02979D-9D47-43CF-A57A-EC49F43E804B}"/>
              </a:ext>
            </a:extLst>
          </p:cNvPr>
          <p:cNvSpPr txBox="1"/>
          <p:nvPr/>
        </p:nvSpPr>
        <p:spPr>
          <a:xfrm>
            <a:off x="639192" y="284085"/>
            <a:ext cx="403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Day wise Spend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BFFE9-4BEC-4589-BD80-B5F624997DF2}"/>
              </a:ext>
            </a:extLst>
          </p:cNvPr>
          <p:cNvSpPr txBox="1"/>
          <p:nvPr/>
        </p:nvSpPr>
        <p:spPr>
          <a:xfrm>
            <a:off x="639192" y="6063974"/>
            <a:ext cx="565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In </a:t>
            </a:r>
            <a:r>
              <a:rPr lang="en-IN" sz="1200" dirty="0" err="1"/>
              <a:t>Cumulative_sum</a:t>
            </a:r>
            <a:r>
              <a:rPr lang="en-IN" sz="1200" dirty="0"/>
              <a:t> of all days ,Major spend observed on 3</a:t>
            </a:r>
            <a:r>
              <a:rPr lang="en-IN" sz="1200" baseline="30000" dirty="0"/>
              <a:t>rd</a:t>
            </a:r>
            <a:r>
              <a:rPr lang="en-IN" sz="1200" dirty="0"/>
              <a:t> day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Jan month showing very high number of spends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E0DB66FB-77B7-4D5A-9B15-3F869FA3F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9" y="238126"/>
            <a:ext cx="7675206" cy="261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339778BE-666A-4365-B754-8644F2C5E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46" y="2910005"/>
            <a:ext cx="7749852" cy="307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91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2073</TotalTime>
  <Words>2378</Words>
  <Application>Microsoft Office PowerPoint</Application>
  <PresentationFormat>Widescreen</PresentationFormat>
  <Paragraphs>809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Helvetica Neue</vt:lpstr>
      <vt:lpstr>Verdana</vt:lpstr>
      <vt:lpstr>Wingdings</vt:lpstr>
      <vt:lpstr>Retrospect</vt:lpstr>
      <vt:lpstr>Capstone project - KPMG</vt:lpstr>
      <vt:lpstr>Objective:</vt:lpstr>
      <vt:lpstr>Important Variables</vt:lpstr>
      <vt:lpstr>PowerPoint Presentation</vt:lpstr>
      <vt:lpstr>Prescriptive Analytics –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 Summary - EDA</vt:lpstr>
      <vt:lpstr>Recommendations to Business:</vt:lpstr>
      <vt:lpstr>PowerPoint Presentation</vt:lpstr>
      <vt:lpstr>Additional Supportive Informational Slides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Dhanalakshmi S</dc:creator>
  <cp:lastModifiedBy>denny benjamin</cp:lastModifiedBy>
  <cp:revision>188</cp:revision>
  <dcterms:created xsi:type="dcterms:W3CDTF">2021-02-26T19:33:44Z</dcterms:created>
  <dcterms:modified xsi:type="dcterms:W3CDTF">2021-04-23T14:39:49Z</dcterms:modified>
</cp:coreProperties>
</file>