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9" r:id="rId3"/>
    <p:sldId id="280" r:id="rId4"/>
    <p:sldId id="303" r:id="rId5"/>
    <p:sldId id="317" r:id="rId6"/>
    <p:sldId id="318" r:id="rId7"/>
    <p:sldId id="287" r:id="rId8"/>
    <p:sldId id="277" r:id="rId9"/>
    <p:sldId id="309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72" r:id="rId18"/>
    <p:sldId id="288" r:id="rId19"/>
    <p:sldId id="302" r:id="rId20"/>
    <p:sldId id="289" r:id="rId21"/>
    <p:sldId id="290" r:id="rId22"/>
    <p:sldId id="291" r:id="rId23"/>
    <p:sldId id="292" r:id="rId24"/>
    <p:sldId id="293" r:id="rId25"/>
    <p:sldId id="294" r:id="rId26"/>
    <p:sldId id="299" r:id="rId27"/>
    <p:sldId id="308" r:id="rId28"/>
    <p:sldId id="314" r:id="rId29"/>
    <p:sldId id="315" r:id="rId30"/>
    <p:sldId id="3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4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piece of paper with a pencil laying on top">
            <a:extLst>
              <a:ext uri="{FF2B5EF4-FFF2-40B4-BE49-F238E27FC236}">
                <a16:creationId xmlns:a16="http://schemas.microsoft.com/office/drawing/2014/main" id="{A82D24B1-79E6-4BD6-A454-2C03A4CF6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B518EA-ECB9-4B51-9E4C-E5B725629CD7}"/>
              </a:ext>
            </a:extLst>
          </p:cNvPr>
          <p:cNvSpPr txBox="1"/>
          <p:nvPr/>
        </p:nvSpPr>
        <p:spPr>
          <a:xfrm>
            <a:off x="4678532" y="1"/>
            <a:ext cx="7590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WIN Prediction Analytics </a:t>
            </a:r>
          </a:p>
          <a:p>
            <a:endParaRPr lang="en-US" sz="4000" b="1" dirty="0"/>
          </a:p>
          <a:p>
            <a:r>
              <a:rPr lang="en-US" sz="4000" b="1" dirty="0"/>
              <a:t>CAP STONE DATA SCIENCE PRODEGREE PROJECT – KPMG (KNOWLEDGE PARTNER)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lient Category Analysis">
            <a:extLst>
              <a:ext uri="{FF2B5EF4-FFF2-40B4-BE49-F238E27FC236}">
                <a16:creationId xmlns:a16="http://schemas.microsoft.com/office/drawing/2014/main" id="{07BF5A3F-1589-466E-998C-1C8CC736A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" y="104312"/>
            <a:ext cx="7689951" cy="664937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5E557-77BF-4EAC-888C-E2F28D968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8881" y="406152"/>
            <a:ext cx="3932237" cy="5737195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highest performing Client Category  is  “Consulting” with a 70:30  Win Loss Ratio. </a:t>
            </a:r>
          </a:p>
          <a:p>
            <a:r>
              <a:rPr lang="en-IN" sz="1800" dirty="0"/>
              <a:t>       Total Deal cost – 371 M</a:t>
            </a:r>
          </a:p>
          <a:p>
            <a:r>
              <a:rPr lang="en-IN" sz="1800" dirty="0"/>
              <a:t>        Total No. of Projects- 346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Lowest performing sectors are  “Insurance” and “medical” with very low  Win Loss Ratio</a:t>
            </a:r>
          </a:p>
        </p:txBody>
      </p:sp>
    </p:spTree>
    <p:extLst>
      <p:ext uri="{BB962C8B-B14F-4D97-AF65-F5344CB8AC3E}">
        <p14:creationId xmlns:p14="http://schemas.microsoft.com/office/powerpoint/2010/main" val="250314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Location wise Analysis">
            <a:extLst>
              <a:ext uri="{FF2B5EF4-FFF2-40B4-BE49-F238E27FC236}">
                <a16:creationId xmlns:a16="http://schemas.microsoft.com/office/drawing/2014/main" id="{648A342B-2508-4E46-BA8D-C9E1AE706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6" y="0"/>
            <a:ext cx="7899074" cy="6858000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AF84BE36-8EEB-44B5-AB45-5A681AFF244C}"/>
              </a:ext>
            </a:extLst>
          </p:cNvPr>
          <p:cNvSpPr txBox="1">
            <a:spLocks/>
          </p:cNvSpPr>
          <p:nvPr/>
        </p:nvSpPr>
        <p:spPr>
          <a:xfrm>
            <a:off x="8176333" y="219721"/>
            <a:ext cx="3932237" cy="573719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dirty="0"/>
          </a:p>
          <a:p>
            <a:pPr marL="285750" indent="-285750"/>
            <a:r>
              <a:rPr lang="en-IN" sz="1800" dirty="0"/>
              <a:t>All locations are  not performing with very  low win loss ratio</a:t>
            </a:r>
          </a:p>
          <a:p>
            <a:pPr marL="285750" indent="-285750"/>
            <a:endParaRPr lang="en-IN" sz="1800" dirty="0"/>
          </a:p>
          <a:p>
            <a:pPr marL="285750" indent="-285750"/>
            <a:r>
              <a:rPr lang="en-IN" sz="1800" dirty="0"/>
              <a:t>‘other’ Location has a very marginal performance with 51:49 win ratio</a:t>
            </a:r>
          </a:p>
          <a:p>
            <a:pPr marL="742950" lvl="1" indent="-285750"/>
            <a:r>
              <a:rPr lang="en-IN" sz="1400" b="1" dirty="0"/>
              <a:t>Deal cost = 963 M</a:t>
            </a:r>
          </a:p>
          <a:p>
            <a:pPr marL="742950" lvl="1" indent="-285750"/>
            <a:r>
              <a:rPr lang="en-IN" sz="1400" b="1" dirty="0"/>
              <a:t>Total projects = 773</a:t>
            </a:r>
          </a:p>
        </p:txBody>
      </p:sp>
    </p:spTree>
    <p:extLst>
      <p:ext uri="{BB962C8B-B14F-4D97-AF65-F5344CB8AC3E}">
        <p14:creationId xmlns:p14="http://schemas.microsoft.com/office/powerpoint/2010/main" val="386364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olution wise Analysis">
            <a:extLst>
              <a:ext uri="{FF2B5EF4-FFF2-40B4-BE49-F238E27FC236}">
                <a16:creationId xmlns:a16="http://schemas.microsoft.com/office/drawing/2014/main" id="{E8705C24-E6DF-44C5-8F05-59BA2CFCE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868"/>
            <a:ext cx="7048870" cy="5936263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DCD83F6-FA64-4EDD-ABBF-EF2AFA53E99A}"/>
              </a:ext>
            </a:extLst>
          </p:cNvPr>
          <p:cNvSpPr txBox="1">
            <a:spLocks/>
          </p:cNvSpPr>
          <p:nvPr/>
        </p:nvSpPr>
        <p:spPr>
          <a:xfrm>
            <a:off x="7918881" y="406152"/>
            <a:ext cx="3932237" cy="573719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IN" sz="1800" dirty="0"/>
          </a:p>
          <a:p>
            <a:pPr marL="285750" indent="-285750"/>
            <a:r>
              <a:rPr lang="en-IN" sz="1800" dirty="0"/>
              <a:t>Solution wise the performance looks better as  few  solutions has performed 100%</a:t>
            </a:r>
          </a:p>
          <a:p>
            <a:pPr marL="285750" indent="-285750"/>
            <a:endParaRPr lang="en-IN" sz="1800" dirty="0"/>
          </a:p>
          <a:p>
            <a:pPr marL="285750" indent="-285750"/>
            <a:r>
              <a:rPr lang="en-IN" sz="1800" dirty="0"/>
              <a:t>Out of 67 solutions, NO. 18, 19 ,24,  56, 57, 60 64 ,66 have 100% performance</a:t>
            </a:r>
          </a:p>
          <a:p>
            <a:pPr marL="285750" indent="-285750"/>
            <a:endParaRPr lang="en-IN" sz="1800" dirty="0"/>
          </a:p>
          <a:p>
            <a:pPr marL="285750" indent="-285750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209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ector wise Analysis">
            <a:extLst>
              <a:ext uri="{FF2B5EF4-FFF2-40B4-BE49-F238E27FC236}">
                <a16:creationId xmlns:a16="http://schemas.microsoft.com/office/drawing/2014/main" id="{0073D129-7726-41B8-B447-2CE276EEA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" y="0"/>
            <a:ext cx="8593585" cy="6858000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301EA80D-42D6-488A-AB96-98236075623D}"/>
              </a:ext>
            </a:extLst>
          </p:cNvPr>
          <p:cNvSpPr txBox="1">
            <a:spLocks/>
          </p:cNvSpPr>
          <p:nvPr/>
        </p:nvSpPr>
        <p:spPr>
          <a:xfrm>
            <a:off x="8442664" y="967665"/>
            <a:ext cx="3408454" cy="56195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IN" dirty="0"/>
          </a:p>
          <a:p>
            <a:pPr marL="0" indent="0">
              <a:buNone/>
            </a:pPr>
            <a:endParaRPr lang="en-IN" sz="1800" dirty="0"/>
          </a:p>
          <a:p>
            <a:pPr marL="285750" indent="-285750"/>
            <a:r>
              <a:rPr lang="en-IN" sz="1800" dirty="0"/>
              <a:t>The highest performing sector is  Sector 10  with a 84:16  Win Loss Ratio but the No. of projects is only 3</a:t>
            </a:r>
          </a:p>
          <a:p>
            <a:pPr marL="285750" indent="-285750"/>
            <a:r>
              <a:rPr lang="en-IN" sz="1800" dirty="0"/>
              <a:t>Highest projects are in sector  23 with 2631 projects and 30:60 win loss ratio</a:t>
            </a:r>
          </a:p>
          <a:p>
            <a:pPr marL="285750" indent="-285750"/>
            <a:endParaRPr lang="en-IN" sz="1800" dirty="0"/>
          </a:p>
          <a:p>
            <a:pPr marL="285750" indent="-285750"/>
            <a:r>
              <a:rPr lang="en-IN" sz="1800" dirty="0"/>
              <a:t>Lowest performing sectors are 5 and 13 with very low Win ratio.</a:t>
            </a:r>
          </a:p>
        </p:txBody>
      </p:sp>
    </p:spTree>
    <p:extLst>
      <p:ext uri="{BB962C8B-B14F-4D97-AF65-F5344CB8AC3E}">
        <p14:creationId xmlns:p14="http://schemas.microsoft.com/office/powerpoint/2010/main" val="372213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VP wise Analysis">
            <a:extLst>
              <a:ext uri="{FF2B5EF4-FFF2-40B4-BE49-F238E27FC236}">
                <a16:creationId xmlns:a16="http://schemas.microsoft.com/office/drawing/2014/main" id="{F419C38C-7A67-4AFE-8990-CB0CDEECF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3" y="0"/>
            <a:ext cx="7515337" cy="6858000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42AAB8A-8B70-4AEA-923A-A550D5FB5640}"/>
              </a:ext>
            </a:extLst>
          </p:cNvPr>
          <p:cNvSpPr txBox="1">
            <a:spLocks/>
          </p:cNvSpPr>
          <p:nvPr/>
        </p:nvSpPr>
        <p:spPr>
          <a:xfrm>
            <a:off x="7918881" y="406152"/>
            <a:ext cx="3932237" cy="625372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IN" sz="1800" dirty="0"/>
          </a:p>
          <a:p>
            <a:pPr marL="285750" indent="-285750"/>
            <a:r>
              <a:rPr lang="en-IN" sz="1800" dirty="0"/>
              <a:t>The highest performing VP is Varsha Arora with almost 80:20 winning ratio. </a:t>
            </a:r>
          </a:p>
          <a:p>
            <a:pPr marL="742950" lvl="1" indent="-285750"/>
            <a:r>
              <a:rPr lang="en-IN" sz="1400" dirty="0"/>
              <a:t>Total Project Value = 196 Mio</a:t>
            </a:r>
          </a:p>
          <a:p>
            <a:pPr marL="742950" lvl="1" indent="-285750"/>
            <a:r>
              <a:rPr lang="en-IN" sz="1400" dirty="0"/>
              <a:t>Total Project handed = 104</a:t>
            </a:r>
          </a:p>
          <a:p>
            <a:pPr marL="285750" indent="-285750"/>
            <a:endParaRPr lang="en-IN" sz="1800" dirty="0"/>
          </a:p>
          <a:p>
            <a:pPr marL="285750" indent="-285750"/>
            <a:r>
              <a:rPr lang="en-IN" sz="1800" dirty="0"/>
              <a:t>Lowest performers are Dennis and Rahul with very low Win ratio.</a:t>
            </a:r>
          </a:p>
          <a:p>
            <a:pPr marL="285750" indent="-285750"/>
            <a:endParaRPr lang="en-IN" sz="1800" dirty="0"/>
          </a:p>
          <a:p>
            <a:pPr marL="285750" indent="-285750"/>
            <a:r>
              <a:rPr lang="en-IN" sz="1800" dirty="0"/>
              <a:t>As per the total project value handled highest  is Mervin </a:t>
            </a:r>
          </a:p>
          <a:p>
            <a:pPr marL="0" indent="0">
              <a:buNone/>
            </a:pPr>
            <a:r>
              <a:rPr lang="en-IN" sz="1800" dirty="0"/>
              <a:t>       978 Mio with 30:70 win loss ratio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8376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ount  of Projects Handled Analysis">
            <a:extLst>
              <a:ext uri="{FF2B5EF4-FFF2-40B4-BE49-F238E27FC236}">
                <a16:creationId xmlns:a16="http://schemas.microsoft.com/office/drawing/2014/main" id="{40402148-E25C-4DE0-BC7A-D92F32D65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7" y="17756"/>
            <a:ext cx="8781031" cy="6858000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05F3583-2C20-4AE9-BBE9-3768DE57813B}"/>
              </a:ext>
            </a:extLst>
          </p:cNvPr>
          <p:cNvSpPr txBox="1">
            <a:spLocks/>
          </p:cNvSpPr>
          <p:nvPr/>
        </p:nvSpPr>
        <p:spPr>
          <a:xfrm>
            <a:off x="9108490" y="114300"/>
            <a:ext cx="2592280" cy="604680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IN" sz="1400" dirty="0"/>
          </a:p>
          <a:p>
            <a:pPr marL="285750" indent="-285750"/>
            <a:r>
              <a:rPr lang="en-IN" sz="1400" dirty="0"/>
              <a:t>As per the count of projects the performance is  not good across all VPs with high Loss instances. </a:t>
            </a:r>
          </a:p>
          <a:p>
            <a:pPr marL="285750" indent="-285750"/>
            <a:endParaRPr lang="en-IN" sz="1400" dirty="0"/>
          </a:p>
          <a:p>
            <a:pPr marL="285750" indent="-285750"/>
            <a:r>
              <a:rPr lang="en-IN" sz="1400" dirty="0"/>
              <a:t>Long  Bergstrom  has formed  in a break even pattern.</a:t>
            </a:r>
          </a:p>
          <a:p>
            <a:pPr marL="285750" indent="-285750"/>
            <a:endParaRPr lang="en-IN" sz="1400" dirty="0"/>
          </a:p>
          <a:p>
            <a:pPr marL="285750" indent="-285750"/>
            <a:r>
              <a:rPr lang="en-IN" sz="1400" dirty="0"/>
              <a:t> Ankita  has very high Loss instances. 30:70 Win Loss Ratio</a:t>
            </a:r>
          </a:p>
          <a:p>
            <a:pPr marL="285750" indent="-285750"/>
            <a:endParaRPr lang="en-IN" sz="1400" dirty="0"/>
          </a:p>
          <a:p>
            <a:pPr marL="285750" indent="-285750"/>
            <a:r>
              <a:rPr lang="en-IN" sz="1400" dirty="0"/>
              <a:t>Highest No. of Projects is handled by  Ankita and Mervin  1120 and 1100 respectively closely followed by  </a:t>
            </a:r>
            <a:r>
              <a:rPr lang="en-IN" sz="1400" dirty="0" err="1"/>
              <a:t>Sargar</a:t>
            </a:r>
            <a:r>
              <a:rPr lang="en-IN" sz="1400" dirty="0"/>
              <a:t>  899</a:t>
            </a:r>
          </a:p>
        </p:txBody>
      </p:sp>
    </p:spTree>
    <p:extLst>
      <p:ext uri="{BB962C8B-B14F-4D97-AF65-F5344CB8AC3E}">
        <p14:creationId xmlns:p14="http://schemas.microsoft.com/office/powerpoint/2010/main" val="200406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Year wise Count of Project  Analysis">
            <a:extLst>
              <a:ext uri="{FF2B5EF4-FFF2-40B4-BE49-F238E27FC236}">
                <a16:creationId xmlns:a16="http://schemas.microsoft.com/office/drawing/2014/main" id="{FD80F160-EF3C-4754-98E8-E83F81CBD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4" y="97654"/>
            <a:ext cx="9070487" cy="6858000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8D32053-00D2-45EA-A2EA-F54A3F1EFB5B}"/>
              </a:ext>
            </a:extLst>
          </p:cNvPr>
          <p:cNvSpPr txBox="1">
            <a:spLocks/>
          </p:cNvSpPr>
          <p:nvPr/>
        </p:nvSpPr>
        <p:spPr>
          <a:xfrm>
            <a:off x="9463596" y="406152"/>
            <a:ext cx="2387522" cy="622546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IN" sz="1200" dirty="0"/>
          </a:p>
          <a:p>
            <a:pPr marL="285750" indent="-285750"/>
            <a:r>
              <a:rPr lang="en-IN" sz="1200" dirty="0"/>
              <a:t>VP wise year wise analysis of the total projects handled.</a:t>
            </a:r>
          </a:p>
          <a:p>
            <a:pPr marL="285750" indent="-285750"/>
            <a:endParaRPr lang="en-IN" sz="1200" dirty="0"/>
          </a:p>
          <a:p>
            <a:pPr marL="285750" indent="-285750"/>
            <a:r>
              <a:rPr lang="en-IN" sz="1200" dirty="0"/>
              <a:t>There is no consistent performance by all VPs  year wise  based on the qty of projects handled.</a:t>
            </a:r>
          </a:p>
          <a:p>
            <a:pPr marL="285750" indent="-285750"/>
            <a:endParaRPr lang="en-IN" sz="1200" dirty="0"/>
          </a:p>
          <a:p>
            <a:pPr marL="285750" indent="-285750"/>
            <a:r>
              <a:rPr lang="en-IN" sz="1200" dirty="0"/>
              <a:t>7 VPs are seniors year wise.</a:t>
            </a:r>
          </a:p>
          <a:p>
            <a:pPr marL="742950" lvl="1" indent="-285750"/>
            <a:r>
              <a:rPr lang="en-IN" sz="1200" dirty="0"/>
              <a:t>Ekta</a:t>
            </a:r>
          </a:p>
          <a:p>
            <a:pPr marL="742950" lvl="1" indent="-285750"/>
            <a:r>
              <a:rPr lang="en-IN" sz="1200" dirty="0"/>
              <a:t>Lilli</a:t>
            </a:r>
          </a:p>
          <a:p>
            <a:pPr marL="742950" lvl="1" indent="-285750"/>
            <a:r>
              <a:rPr lang="en-IN" sz="1200" dirty="0"/>
              <a:t>Long</a:t>
            </a:r>
          </a:p>
          <a:p>
            <a:pPr marL="742950" lvl="1" indent="-285750"/>
            <a:r>
              <a:rPr lang="en-IN" sz="1200" dirty="0"/>
              <a:t>Mangesh</a:t>
            </a:r>
          </a:p>
          <a:p>
            <a:pPr marL="742950" lvl="1" indent="-285750"/>
            <a:r>
              <a:rPr lang="en-IN" sz="1200" dirty="0"/>
              <a:t>Mervin</a:t>
            </a:r>
          </a:p>
          <a:p>
            <a:pPr marL="742950" lvl="1" indent="-285750"/>
            <a:r>
              <a:rPr lang="en-IN" sz="1200" dirty="0"/>
              <a:t>Rosanna</a:t>
            </a:r>
          </a:p>
          <a:p>
            <a:pPr marL="742950" lvl="1" indent="-285750"/>
            <a:r>
              <a:rPr lang="en-IN" sz="1200" dirty="0" err="1"/>
              <a:t>Sargar</a:t>
            </a:r>
            <a:endParaRPr lang="en-IN" sz="1200" dirty="0"/>
          </a:p>
          <a:p>
            <a:pPr marL="285750" indent="-285750"/>
            <a:endParaRPr lang="en-IN" sz="1200" dirty="0"/>
          </a:p>
          <a:p>
            <a:pPr marL="285750" indent="-285750"/>
            <a:r>
              <a:rPr lang="en-IN" sz="1200" dirty="0"/>
              <a:t>Ankita  &amp; Mervin have handled maximum number of projects.</a:t>
            </a:r>
          </a:p>
          <a:p>
            <a:pPr marL="0" indent="0">
              <a:buNone/>
            </a:pPr>
            <a:r>
              <a:rPr lang="en-IN" sz="1200" dirty="0"/>
              <a:t>         Ankita  Win Loss Ratio:24:76</a:t>
            </a:r>
          </a:p>
          <a:p>
            <a:pPr marL="0" indent="0">
              <a:buNone/>
            </a:pPr>
            <a:r>
              <a:rPr lang="en-IN" sz="1200" dirty="0"/>
              <a:t>          Mervin Win Loss Ratio:33:67</a:t>
            </a:r>
          </a:p>
        </p:txBody>
      </p:sp>
    </p:spTree>
    <p:extLst>
      <p:ext uri="{BB962C8B-B14F-4D97-AF65-F5344CB8AC3E}">
        <p14:creationId xmlns:p14="http://schemas.microsoft.com/office/powerpoint/2010/main" val="148385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8D32053-00D2-45EA-A2EA-F54A3F1EFB5B}"/>
              </a:ext>
            </a:extLst>
          </p:cNvPr>
          <p:cNvSpPr txBox="1">
            <a:spLocks/>
          </p:cNvSpPr>
          <p:nvPr/>
        </p:nvSpPr>
        <p:spPr>
          <a:xfrm>
            <a:off x="676885" y="528368"/>
            <a:ext cx="11050517" cy="457629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Influencing factors considered  when arriving at the best performing  VP: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No. of years in the company.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No. of projects handled.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Value of the projects handled.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Win Loss Ratio.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Managers performance under each VP.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Performance under each independent variables influencing the response variable.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</a:t>
            </a:r>
          </a:p>
          <a:p>
            <a:pPr marL="0" indent="0">
              <a:buNone/>
            </a:pPr>
            <a:endParaRPr lang="en-IN" sz="1800" dirty="0"/>
          </a:p>
          <a:p>
            <a:pPr marL="285750" indent="-285750"/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285750" indent="-285750"/>
            <a:endParaRPr lang="en-IN" sz="1800" dirty="0"/>
          </a:p>
          <a:p>
            <a:pPr marL="285750" indent="-285750"/>
            <a:endParaRPr lang="en-IN" sz="1800" dirty="0"/>
          </a:p>
          <a:p>
            <a:pPr marL="285750" indent="-285750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49960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0E00-B215-44CE-97B9-16EC02D8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482" y="950820"/>
            <a:ext cx="8520404" cy="51195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100" b="1" dirty="0">
                <a:solidFill>
                  <a:schemeClr val="tx1"/>
                </a:solidFill>
              </a:rPr>
              <a:t>TOP PERFORMERS AMONG VP’s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DD2E4A-AED0-4179-BF1A-DC75B652BFBF}"/>
              </a:ext>
            </a:extLst>
          </p:cNvPr>
          <p:cNvGraphicFramePr>
            <a:graphicFrameLocks noGrp="1"/>
          </p:cNvGraphicFramePr>
          <p:nvPr/>
        </p:nvGraphicFramePr>
        <p:xfrm>
          <a:off x="1437048" y="2189175"/>
          <a:ext cx="9505546" cy="3206052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3833659131"/>
                    </a:ext>
                  </a:extLst>
                </a:gridCol>
                <a:gridCol w="1621790">
                  <a:extLst>
                    <a:ext uri="{9D8B030D-6E8A-4147-A177-3AD203B41FA5}">
                      <a16:colId xmlns:a16="http://schemas.microsoft.com/office/drawing/2014/main" val="25221745"/>
                    </a:ext>
                  </a:extLst>
                </a:gridCol>
                <a:gridCol w="837797">
                  <a:extLst>
                    <a:ext uri="{9D8B030D-6E8A-4147-A177-3AD203B41FA5}">
                      <a16:colId xmlns:a16="http://schemas.microsoft.com/office/drawing/2014/main" val="1508277708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4264502712"/>
                    </a:ext>
                  </a:extLst>
                </a:gridCol>
                <a:gridCol w="557784">
                  <a:extLst>
                    <a:ext uri="{9D8B030D-6E8A-4147-A177-3AD203B41FA5}">
                      <a16:colId xmlns:a16="http://schemas.microsoft.com/office/drawing/2014/main" val="308303305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595890692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503218238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3671698037"/>
                    </a:ext>
                  </a:extLst>
                </a:gridCol>
                <a:gridCol w="553402">
                  <a:extLst>
                    <a:ext uri="{9D8B030D-6E8A-4147-A177-3AD203B41FA5}">
                      <a16:colId xmlns:a16="http://schemas.microsoft.com/office/drawing/2014/main" val="1106317033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93504344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1920767603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760958212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416784588"/>
                    </a:ext>
                  </a:extLst>
                </a:gridCol>
                <a:gridCol w="394652">
                  <a:extLst>
                    <a:ext uri="{9D8B030D-6E8A-4147-A177-3AD203B41FA5}">
                      <a16:colId xmlns:a16="http://schemas.microsoft.com/office/drawing/2014/main" val="3886318436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908467236"/>
                    </a:ext>
                  </a:extLst>
                </a:gridCol>
              </a:tblGrid>
              <a:tr h="4476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VP name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Project handled from(Year)</a:t>
                      </a:r>
                    </a:p>
                    <a:p>
                      <a:pPr algn="ctr" fontAlgn="ctr"/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Deal count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Deal cost(Mn)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 category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85532"/>
                  </a:ext>
                </a:extLst>
              </a:tr>
              <a:tr h="52029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count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 count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Lost count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 %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Lost %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cost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 cost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Lost cost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 %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Lost %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 </a:t>
                      </a:r>
                    </a:p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</a:t>
                      </a:r>
                    </a:p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(Mn)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51110"/>
                  </a:ext>
                </a:extLst>
              </a:tr>
              <a:tr h="447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Ekta Zutshi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481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283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198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59%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41%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492.40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314.56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177.84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64%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36%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Others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108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137.8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803450"/>
                  </a:ext>
                </a:extLst>
              </a:tr>
              <a:tr h="447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Alam</a:t>
                      </a:r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N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syed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2015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112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58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48%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52%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119.60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67.79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51.81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57%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43%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Domestic bank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44.5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50587"/>
                  </a:ext>
                </a:extLst>
              </a:tr>
              <a:tr h="447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Longa</a:t>
                      </a:r>
                    </a:p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Bergstrom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796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372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424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47%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53%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469.44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275.24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194.20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59%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41%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Others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96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50.11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69149"/>
                  </a:ext>
                </a:extLst>
              </a:tr>
              <a:tr h="447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Neeraj </a:t>
                      </a:r>
                      <a:r>
                        <a:rPr lang="en-IN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kumar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2014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393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164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229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42%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58%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224.71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114.22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110.49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51%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49%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Tech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27.13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068103"/>
                  </a:ext>
                </a:extLst>
              </a:tr>
              <a:tr h="447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Russella</a:t>
                      </a:r>
                      <a:endParaRPr lang="en-IN" sz="11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Dahlen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122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58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40%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60%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52.87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19.00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33.87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36%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64%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3.41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78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798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5DC819-DD9D-4A88-8500-C7B9CC297D97}"/>
              </a:ext>
            </a:extLst>
          </p:cNvPr>
          <p:cNvGraphicFramePr>
            <a:graphicFrameLocks noGrp="1"/>
          </p:cNvGraphicFramePr>
          <p:nvPr/>
        </p:nvGraphicFramePr>
        <p:xfrm>
          <a:off x="3013507" y="2281947"/>
          <a:ext cx="6751929" cy="3206052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86281">
                  <a:extLst>
                    <a:ext uri="{9D8B030D-6E8A-4147-A177-3AD203B41FA5}">
                      <a16:colId xmlns:a16="http://schemas.microsoft.com/office/drawing/2014/main" val="4145029630"/>
                    </a:ext>
                  </a:extLst>
                </a:gridCol>
                <a:gridCol w="462115">
                  <a:extLst>
                    <a:ext uri="{9D8B030D-6E8A-4147-A177-3AD203B41FA5}">
                      <a16:colId xmlns:a16="http://schemas.microsoft.com/office/drawing/2014/main" val="2587375876"/>
                    </a:ext>
                  </a:extLst>
                </a:gridCol>
                <a:gridCol w="514164">
                  <a:extLst>
                    <a:ext uri="{9D8B030D-6E8A-4147-A177-3AD203B41FA5}">
                      <a16:colId xmlns:a16="http://schemas.microsoft.com/office/drawing/2014/main" val="4100868861"/>
                    </a:ext>
                  </a:extLst>
                </a:gridCol>
                <a:gridCol w="670309">
                  <a:extLst>
                    <a:ext uri="{9D8B030D-6E8A-4147-A177-3AD203B41FA5}">
                      <a16:colId xmlns:a16="http://schemas.microsoft.com/office/drawing/2014/main" val="1597384062"/>
                    </a:ext>
                  </a:extLst>
                </a:gridCol>
                <a:gridCol w="462115">
                  <a:extLst>
                    <a:ext uri="{9D8B030D-6E8A-4147-A177-3AD203B41FA5}">
                      <a16:colId xmlns:a16="http://schemas.microsoft.com/office/drawing/2014/main" val="3731350625"/>
                    </a:ext>
                  </a:extLst>
                </a:gridCol>
                <a:gridCol w="514164">
                  <a:extLst>
                    <a:ext uri="{9D8B030D-6E8A-4147-A177-3AD203B41FA5}">
                      <a16:colId xmlns:a16="http://schemas.microsoft.com/office/drawing/2014/main" val="2579447220"/>
                    </a:ext>
                  </a:extLst>
                </a:gridCol>
                <a:gridCol w="621980">
                  <a:extLst>
                    <a:ext uri="{9D8B030D-6E8A-4147-A177-3AD203B41FA5}">
                      <a16:colId xmlns:a16="http://schemas.microsoft.com/office/drawing/2014/main" val="3116026855"/>
                    </a:ext>
                  </a:extLst>
                </a:gridCol>
                <a:gridCol w="462115">
                  <a:extLst>
                    <a:ext uri="{9D8B030D-6E8A-4147-A177-3AD203B41FA5}">
                      <a16:colId xmlns:a16="http://schemas.microsoft.com/office/drawing/2014/main" val="3797126120"/>
                    </a:ext>
                  </a:extLst>
                </a:gridCol>
                <a:gridCol w="514164">
                  <a:extLst>
                    <a:ext uri="{9D8B030D-6E8A-4147-A177-3AD203B41FA5}">
                      <a16:colId xmlns:a16="http://schemas.microsoft.com/office/drawing/2014/main" val="570145639"/>
                    </a:ext>
                  </a:extLst>
                </a:gridCol>
                <a:gridCol w="1218677">
                  <a:extLst>
                    <a:ext uri="{9D8B030D-6E8A-4147-A177-3AD203B41FA5}">
                      <a16:colId xmlns:a16="http://schemas.microsoft.com/office/drawing/2014/main" val="2895741037"/>
                    </a:ext>
                  </a:extLst>
                </a:gridCol>
                <a:gridCol w="462115">
                  <a:extLst>
                    <a:ext uri="{9D8B030D-6E8A-4147-A177-3AD203B41FA5}">
                      <a16:colId xmlns:a16="http://schemas.microsoft.com/office/drawing/2014/main" val="3069482586"/>
                    </a:ext>
                  </a:extLst>
                </a:gridCol>
                <a:gridCol w="363730">
                  <a:extLst>
                    <a:ext uri="{9D8B030D-6E8A-4147-A177-3AD203B41FA5}">
                      <a16:colId xmlns:a16="http://schemas.microsoft.com/office/drawing/2014/main" val="3887469392"/>
                    </a:ext>
                  </a:extLst>
                </a:gridCol>
              </a:tblGrid>
              <a:tr h="44762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Sector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Location 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Solution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Manager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18369"/>
                  </a:ext>
                </a:extLst>
              </a:tr>
              <a:tr h="5202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Sector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</a:t>
                      </a:r>
                    </a:p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(Mn)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Location 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</a:t>
                      </a:r>
                    </a:p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(Mn)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Solution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</a:t>
                      </a:r>
                    </a:p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(Mn)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Manager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</a:t>
                      </a:r>
                    </a:p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(Mn)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81850"/>
                  </a:ext>
                </a:extLst>
              </a:tr>
              <a:tr h="447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183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207.26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L5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169.72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178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213.3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Jeena</a:t>
                      </a:r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Sappington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13.88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365206"/>
                  </a:ext>
                </a:extLst>
              </a:tr>
              <a:tr h="447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29.22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39.35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33.91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Darina </a:t>
                      </a:r>
                      <a:r>
                        <a:rPr lang="en-IN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vath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13.14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51077"/>
                  </a:ext>
                </a:extLst>
              </a:tr>
              <a:tr h="447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155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99.56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L10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231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212.99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218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204.01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Russella</a:t>
                      </a:r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Dahlen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63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59.87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4828"/>
                  </a:ext>
                </a:extLst>
              </a:tr>
              <a:tr h="447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126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81.72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130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89.67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139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99.49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Vinay kumar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34.41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106316"/>
                  </a:ext>
                </a:extLst>
              </a:tr>
              <a:tr h="447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0.61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L10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14.4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1.12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Akshit</a:t>
                      </a:r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Khanna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5.87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478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2B3F10-4102-47F8-B132-D41351C496FC}"/>
              </a:ext>
            </a:extLst>
          </p:cNvPr>
          <p:cNvGraphicFramePr>
            <a:graphicFrameLocks noGrp="1"/>
          </p:cNvGraphicFramePr>
          <p:nvPr/>
        </p:nvGraphicFramePr>
        <p:xfrm>
          <a:off x="2191817" y="2281947"/>
          <a:ext cx="821690" cy="3206052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3478753098"/>
                    </a:ext>
                  </a:extLst>
                </a:gridCol>
              </a:tblGrid>
              <a:tr h="9679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VP name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0059"/>
                  </a:ext>
                </a:extLst>
              </a:tr>
              <a:tr h="447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Ekta Zutshi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50565"/>
                  </a:ext>
                </a:extLst>
              </a:tr>
              <a:tr h="447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Alam</a:t>
                      </a:r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N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syed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29719"/>
                  </a:ext>
                </a:extLst>
              </a:tr>
              <a:tr h="447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Longa</a:t>
                      </a:r>
                    </a:p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Bergstrom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794609"/>
                  </a:ext>
                </a:extLst>
              </a:tr>
              <a:tr h="447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Neeraj </a:t>
                      </a:r>
                      <a:r>
                        <a:rPr lang="en-IN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kumar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56036"/>
                  </a:ext>
                </a:extLst>
              </a:tr>
              <a:tr h="447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Russella</a:t>
                      </a:r>
                      <a:endParaRPr lang="en-IN" sz="11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Dahlen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0097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7569A1-6803-455D-8101-07E7D52E4B9B}"/>
              </a:ext>
            </a:extLst>
          </p:cNvPr>
          <p:cNvSpPr txBox="1"/>
          <p:nvPr/>
        </p:nvSpPr>
        <p:spPr>
          <a:xfrm>
            <a:off x="3488925" y="846781"/>
            <a:ext cx="5370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TOP PERFORMERS AMONG VP’s (</a:t>
            </a:r>
            <a:r>
              <a:rPr lang="en-US" sz="2800" b="1" dirty="0" err="1">
                <a:solidFill>
                  <a:schemeClr val="tx1"/>
                </a:solidFill>
              </a:rPr>
              <a:t>Contd</a:t>
            </a:r>
            <a:r>
              <a:rPr lang="en-US" sz="2800" b="1" dirty="0">
                <a:solidFill>
                  <a:schemeClr val="tx1"/>
                </a:solidFill>
              </a:rPr>
              <a:t>…)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3808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8316-DA9A-40A2-A3CF-1D25C246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00" y="246058"/>
            <a:ext cx="11029615" cy="636588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ABSTRACT:</a:t>
            </a:r>
          </a:p>
          <a:p>
            <a:pPr marL="0" indent="0">
              <a:buNone/>
            </a:pPr>
            <a:r>
              <a:rPr lang="en-US" sz="1400" dirty="0"/>
              <a:t>In this project, we will analyze and predict the win possibilities of deals/projects for an IT consulting company and see how the possibility of winning a deal is impacted by other variables. This will enable the IT consulting company to manage the effort required to win a deal to meet the growth targets.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PROJECT OUTLOOK:</a:t>
            </a:r>
          </a:p>
          <a:p>
            <a:pPr marL="0" indent="0">
              <a:buNone/>
            </a:pPr>
            <a:r>
              <a:rPr lang="en-US" sz="1400" dirty="0"/>
              <a:t>IT firms compete for winning large deals by designing and proposing solutions to their clients. Even a marginal improvement in the win rate can result into substantial revenue addition for IT firm .</a:t>
            </a:r>
          </a:p>
          <a:p>
            <a:pPr marL="0" indent="0">
              <a:buNone/>
            </a:pPr>
            <a:r>
              <a:rPr lang="en-US" sz="1400" dirty="0"/>
              <a:t>By predicting the probability of winning a deal, the management teams can prioritize the pipeline of opportunities to staff.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  <a:endParaRPr lang="en-US" sz="1400" b="1" dirty="0"/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Predictive Analytics - Build a ML model to predict the probability of win/loss for bidding activities for a potential client.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Prescriptive Analytics – Identify variable/s that are most likely to help in converting an opportunity into a win.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Recommending top 5 Head-Bid Manager.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every false prediction calculate the loss which the company will face.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85012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78CE5-4DB6-4B0D-BF33-3FAEBFD1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441"/>
            <a:ext cx="10515600" cy="540252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Ekta </a:t>
            </a:r>
            <a:r>
              <a:rPr lang="en-US" sz="3000" b="1" dirty="0" err="1">
                <a:solidFill>
                  <a:schemeClr val="tx1"/>
                </a:solidFill>
              </a:rPr>
              <a:t>Zutshi</a:t>
            </a:r>
            <a:r>
              <a:rPr lang="en-US" sz="3000" b="1" dirty="0">
                <a:solidFill>
                  <a:schemeClr val="tx1"/>
                </a:solidFill>
              </a:rPr>
              <a:t>: (Stron</a:t>
            </a:r>
            <a:r>
              <a:rPr lang="en-US" sz="3000" b="1" dirty="0"/>
              <a:t>g points)</a:t>
            </a:r>
            <a:endParaRPr lang="en-US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Handling projects since 2011</a:t>
            </a:r>
          </a:p>
          <a:p>
            <a:pPr lvl="1"/>
            <a:r>
              <a:rPr lang="en-US" dirty="0"/>
              <a:t>Appearing  in high performers  in the No. of Deals handled – 481</a:t>
            </a:r>
          </a:p>
          <a:p>
            <a:pPr lvl="1"/>
            <a:r>
              <a:rPr lang="en-US" dirty="0"/>
              <a:t>Appearing  in high performers in the  Deal Cost handled – 492 Mn</a:t>
            </a:r>
          </a:p>
          <a:p>
            <a:pPr lvl="1"/>
            <a:r>
              <a:rPr lang="en-IN" dirty="0"/>
              <a:t>Ekta Zutshi is the most successful Vice president compared to others. She have performed with 59:41 win-loss ratio. Also she is the only </a:t>
            </a:r>
            <a:r>
              <a:rPr lang="en-IN" dirty="0" err="1"/>
              <a:t>Vp</a:t>
            </a:r>
            <a:r>
              <a:rPr lang="en-IN" dirty="0"/>
              <a:t> with a positive win ratio.</a:t>
            </a:r>
          </a:p>
          <a:p>
            <a:pPr lvl="1"/>
            <a:r>
              <a:rPr lang="en-IN" dirty="0"/>
              <a:t>Client category , Location, sector and solution of </a:t>
            </a:r>
            <a:r>
              <a:rPr lang="en-IN" dirty="0" err="1"/>
              <a:t>Vp</a:t>
            </a:r>
            <a:r>
              <a:rPr lang="en-IN" dirty="0"/>
              <a:t> are based on </a:t>
            </a:r>
            <a:r>
              <a:rPr lang="en-US" dirty="0"/>
              <a:t>with a high win ratio with respect to deal count.</a:t>
            </a:r>
          </a:p>
          <a:p>
            <a:pPr lvl="1"/>
            <a:r>
              <a:rPr lang="en-US" dirty="0"/>
              <a:t>Client category : Strong in others and consulting</a:t>
            </a:r>
          </a:p>
          <a:p>
            <a:pPr lvl="1"/>
            <a:r>
              <a:rPr lang="en-US" dirty="0"/>
              <a:t>Strong in L5 location</a:t>
            </a:r>
          </a:p>
          <a:p>
            <a:pPr lvl="1"/>
            <a:r>
              <a:rPr lang="en-US" dirty="0"/>
              <a:t>Strong in  23  Sectors </a:t>
            </a:r>
          </a:p>
          <a:p>
            <a:pPr lvl="1"/>
            <a:r>
              <a:rPr lang="en-US" dirty="0"/>
              <a:t>Strong in solution 32</a:t>
            </a:r>
          </a:p>
          <a:p>
            <a:pPr lvl="1"/>
            <a:r>
              <a:rPr lang="en-US" dirty="0"/>
              <a:t>Best Manager : </a:t>
            </a:r>
            <a:r>
              <a:rPr lang="en-US" dirty="0" err="1"/>
              <a:t>Jeena</a:t>
            </a:r>
            <a:r>
              <a:rPr lang="en-US" dirty="0"/>
              <a:t> Sappington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214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4544-421C-46B0-A64F-51132E13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6377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IN" sz="3000" b="1" dirty="0" err="1">
                <a:solidFill>
                  <a:schemeClr val="tx1"/>
                </a:solidFill>
              </a:rPr>
              <a:t>Alam</a:t>
            </a:r>
            <a:r>
              <a:rPr lang="en-IN" sz="3000" b="1" dirty="0"/>
              <a:t> </a:t>
            </a:r>
            <a:r>
              <a:rPr lang="en-IN" sz="3000" b="1" dirty="0" err="1"/>
              <a:t>syed</a:t>
            </a:r>
            <a:r>
              <a:rPr lang="en-IN" sz="3000" b="1" dirty="0"/>
              <a:t>: (Strong Points)</a:t>
            </a:r>
          </a:p>
          <a:p>
            <a:endParaRPr lang="en-IN" dirty="0"/>
          </a:p>
          <a:p>
            <a:pPr lvl="1"/>
            <a:r>
              <a:rPr lang="en-US" dirty="0"/>
              <a:t>Handling projects since 2015</a:t>
            </a:r>
          </a:p>
          <a:p>
            <a:pPr lvl="1"/>
            <a:r>
              <a:rPr lang="en-US" dirty="0"/>
              <a:t>Appearing  in high performers  in the No. of Deals handled – 112 </a:t>
            </a:r>
          </a:p>
          <a:p>
            <a:pPr lvl="1"/>
            <a:r>
              <a:rPr lang="en-US" dirty="0"/>
              <a:t>Appearing  in high performers in the  Deal Cost handled – 119 Mn</a:t>
            </a:r>
          </a:p>
          <a:p>
            <a:pPr lvl="1"/>
            <a:r>
              <a:rPr lang="en-IN" dirty="0" err="1"/>
              <a:t>Alam</a:t>
            </a:r>
            <a:r>
              <a:rPr lang="en-IN" dirty="0"/>
              <a:t> </a:t>
            </a:r>
            <a:r>
              <a:rPr lang="en-IN" dirty="0" err="1"/>
              <a:t>syed</a:t>
            </a:r>
            <a:r>
              <a:rPr lang="en-IN" dirty="0"/>
              <a:t> performs at 48:52 win-loss ratio. </a:t>
            </a:r>
          </a:p>
          <a:p>
            <a:pPr lvl="1"/>
            <a:r>
              <a:rPr lang="en-IN" dirty="0"/>
              <a:t>Client category , Location, Best manager, sector and solution of </a:t>
            </a:r>
            <a:r>
              <a:rPr lang="en-IN" dirty="0" err="1"/>
              <a:t>Vp</a:t>
            </a:r>
            <a:r>
              <a:rPr lang="en-IN" dirty="0"/>
              <a:t> are based on </a:t>
            </a:r>
            <a:r>
              <a:rPr lang="en-US" dirty="0"/>
              <a:t>with a high win ratio with respect to deal count.</a:t>
            </a:r>
          </a:p>
          <a:p>
            <a:pPr lvl="1"/>
            <a:r>
              <a:rPr lang="en-US" dirty="0"/>
              <a:t>Client categories : Strong in Domestic bank , insurance and auto mobile</a:t>
            </a:r>
          </a:p>
          <a:p>
            <a:pPr lvl="1"/>
            <a:r>
              <a:rPr lang="en-US" dirty="0"/>
              <a:t>Strong in L1 location</a:t>
            </a:r>
          </a:p>
          <a:p>
            <a:pPr lvl="1"/>
            <a:r>
              <a:rPr lang="en-US" dirty="0"/>
              <a:t>Strong in Sector 16 </a:t>
            </a:r>
          </a:p>
          <a:p>
            <a:pPr lvl="1"/>
            <a:r>
              <a:rPr lang="en-US" dirty="0"/>
              <a:t>Strong in solution 4</a:t>
            </a:r>
          </a:p>
          <a:p>
            <a:pPr lvl="1"/>
            <a:r>
              <a:rPr lang="en-US" dirty="0"/>
              <a:t>Best Manager: Darina </a:t>
            </a:r>
            <a:r>
              <a:rPr lang="en-US" dirty="0" err="1"/>
              <a:t>vath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41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426B-483E-449C-AF5C-15FADC00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216"/>
            <a:ext cx="10515600" cy="577574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Longa  Bergstrom:(strong points)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Handling projects since 2011</a:t>
            </a:r>
          </a:p>
          <a:p>
            <a:pPr lvl="1"/>
            <a:r>
              <a:rPr lang="en-US" dirty="0"/>
              <a:t>Appearing  in high performers  in the No. of Deals handled –  796</a:t>
            </a:r>
          </a:p>
          <a:p>
            <a:pPr lvl="1"/>
            <a:r>
              <a:rPr lang="en-US" dirty="0"/>
              <a:t>Appearing  in high performers in the  Deal Cost handled- 469 Mn</a:t>
            </a:r>
          </a:p>
          <a:p>
            <a:pPr lvl="1"/>
            <a:r>
              <a:rPr lang="en-IN" dirty="0"/>
              <a:t>Longa Bergstrom performs at 47:53 win-loss ratio. </a:t>
            </a:r>
          </a:p>
          <a:p>
            <a:pPr lvl="1"/>
            <a:r>
              <a:rPr lang="en-IN" dirty="0"/>
              <a:t>Client category , Location, sector, Best manager and solution of </a:t>
            </a:r>
            <a:r>
              <a:rPr lang="en-IN" dirty="0" err="1"/>
              <a:t>Vp</a:t>
            </a:r>
            <a:r>
              <a:rPr lang="en-IN" dirty="0"/>
              <a:t> are based on </a:t>
            </a:r>
            <a:r>
              <a:rPr lang="en-US" dirty="0"/>
              <a:t>with a high win ratio with respect to deal count.</a:t>
            </a:r>
          </a:p>
          <a:p>
            <a:pPr lvl="1"/>
            <a:r>
              <a:rPr lang="en-US" dirty="0"/>
              <a:t>Client Category : Strong in others ,service based and international bank</a:t>
            </a:r>
          </a:p>
          <a:p>
            <a:pPr lvl="1"/>
            <a:r>
              <a:rPr lang="en-US" dirty="0"/>
              <a:t>Strong in L10 location</a:t>
            </a:r>
          </a:p>
          <a:p>
            <a:pPr lvl="1"/>
            <a:r>
              <a:rPr lang="en-US" dirty="0"/>
              <a:t>Strong in sector 23 </a:t>
            </a:r>
          </a:p>
          <a:p>
            <a:pPr lvl="1"/>
            <a:r>
              <a:rPr lang="en-US" dirty="0"/>
              <a:t>Strong in solution 32</a:t>
            </a:r>
          </a:p>
          <a:p>
            <a:pPr lvl="1"/>
            <a:r>
              <a:rPr lang="en-US" dirty="0"/>
              <a:t>Best Manager: </a:t>
            </a:r>
            <a:r>
              <a:rPr lang="en-IN" dirty="0" err="1"/>
              <a:t>Russella</a:t>
            </a:r>
            <a:r>
              <a:rPr lang="en-IN" dirty="0"/>
              <a:t>  Dahlen</a:t>
            </a:r>
          </a:p>
          <a:p>
            <a:pPr lvl="1"/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096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8F22-87E6-4111-86F2-460F40A9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861"/>
            <a:ext cx="10515600" cy="5691771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</a:rPr>
              <a:t>Neeraj </a:t>
            </a:r>
            <a:r>
              <a:rPr lang="en-IN" sz="2800" b="1" dirty="0" err="1">
                <a:solidFill>
                  <a:schemeClr val="tx1"/>
                </a:solidFill>
              </a:rPr>
              <a:t>kumar</a:t>
            </a:r>
            <a:r>
              <a:rPr lang="en-IN" b="1" dirty="0">
                <a:sym typeface="Wingdings" panose="05000000000000000000" pitchFamily="2" charset="2"/>
              </a:rPr>
              <a:t>:(strong points)</a:t>
            </a:r>
            <a:endParaRPr lang="en-IN" sz="2800" b="1" dirty="0">
              <a:solidFill>
                <a:schemeClr val="tx1"/>
              </a:solidFill>
            </a:endParaRPr>
          </a:p>
          <a:p>
            <a:endParaRPr lang="en-IN" dirty="0"/>
          </a:p>
          <a:p>
            <a:pPr lvl="1"/>
            <a:r>
              <a:rPr lang="en-US" dirty="0"/>
              <a:t>Handling projects since 2014</a:t>
            </a:r>
          </a:p>
          <a:p>
            <a:pPr lvl="1"/>
            <a:r>
              <a:rPr lang="en-US" dirty="0"/>
              <a:t>Appearing  in high performers  in the No. of Deals handled – 393</a:t>
            </a:r>
          </a:p>
          <a:p>
            <a:pPr lvl="1"/>
            <a:r>
              <a:rPr lang="en-US" dirty="0"/>
              <a:t>Appearing  in high performers in the  Deal Cost handled – 225 Mn</a:t>
            </a:r>
          </a:p>
          <a:p>
            <a:pPr lvl="1"/>
            <a:r>
              <a:rPr lang="en-IN" dirty="0"/>
              <a:t>Neeraj </a:t>
            </a:r>
            <a:r>
              <a:rPr lang="en-IN" dirty="0" err="1"/>
              <a:t>kumar</a:t>
            </a:r>
            <a:r>
              <a:rPr lang="en-IN" dirty="0"/>
              <a:t> performs at 42:58 win-loss ratio. </a:t>
            </a:r>
          </a:p>
          <a:p>
            <a:pPr lvl="1"/>
            <a:r>
              <a:rPr lang="en-IN" dirty="0"/>
              <a:t>Client category , Location, Best manager, sector and solution of </a:t>
            </a:r>
            <a:r>
              <a:rPr lang="en-IN" dirty="0" err="1"/>
              <a:t>Vp</a:t>
            </a:r>
            <a:r>
              <a:rPr lang="en-IN" dirty="0"/>
              <a:t> are based on </a:t>
            </a:r>
            <a:r>
              <a:rPr lang="en-US" dirty="0"/>
              <a:t>with a high win ratio with respect to deal count.</a:t>
            </a:r>
          </a:p>
          <a:p>
            <a:pPr lvl="1"/>
            <a:r>
              <a:rPr lang="en-US" dirty="0"/>
              <a:t>Client Category - Strong in Tech, Service based and consulting</a:t>
            </a:r>
          </a:p>
          <a:p>
            <a:pPr lvl="1"/>
            <a:r>
              <a:rPr lang="en-US" dirty="0"/>
              <a:t>Strong in L1 location</a:t>
            </a:r>
          </a:p>
          <a:p>
            <a:pPr lvl="1"/>
            <a:r>
              <a:rPr lang="en-US" dirty="0"/>
              <a:t>Strong in Sector 23</a:t>
            </a:r>
          </a:p>
          <a:p>
            <a:pPr lvl="1"/>
            <a:r>
              <a:rPr lang="en-US" dirty="0"/>
              <a:t>Strong in solution 32</a:t>
            </a:r>
          </a:p>
          <a:p>
            <a:pPr lvl="1"/>
            <a:r>
              <a:rPr lang="en-US" dirty="0"/>
              <a:t>Best Manager: </a:t>
            </a:r>
            <a:r>
              <a:rPr lang="en-IN" dirty="0"/>
              <a:t>Vinay </a:t>
            </a:r>
            <a:r>
              <a:rPr lang="en-IN" dirty="0" err="1"/>
              <a:t>kumar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61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8812-5F92-48FF-9D02-22F955DC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556"/>
            <a:ext cx="10515600" cy="5794408"/>
          </a:xfrm>
        </p:spPr>
        <p:txBody>
          <a:bodyPr/>
          <a:lstStyle/>
          <a:p>
            <a:pPr marL="0" indent="0" fontAlgn="ctr">
              <a:buNone/>
            </a:pPr>
            <a:endParaRPr lang="en-IN" sz="2800" b="1" u="none" strike="noStrike" dirty="0">
              <a:solidFill>
                <a:schemeClr val="tx1"/>
              </a:solidFill>
              <a:effectLst/>
            </a:endParaRPr>
          </a:p>
          <a:p>
            <a:pPr marL="0" indent="0" fontAlgn="ctr">
              <a:buNone/>
            </a:pPr>
            <a:r>
              <a:rPr lang="en-IN" sz="2800" b="1" u="none" strike="noStrike" dirty="0" err="1">
                <a:solidFill>
                  <a:schemeClr val="tx1"/>
                </a:solidFill>
                <a:effectLst/>
              </a:rPr>
              <a:t>Russella</a:t>
            </a:r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800" b="1" u="none" strike="noStrike" dirty="0">
                <a:solidFill>
                  <a:schemeClr val="tx1"/>
                </a:solidFill>
                <a:effectLst/>
              </a:rPr>
              <a:t>Dahlen: (Strong points)</a:t>
            </a:r>
          </a:p>
          <a:p>
            <a:pPr marL="0" indent="0" fontAlgn="ctr">
              <a:buNone/>
            </a:pPr>
            <a:endParaRPr lang="en-IN" b="1" i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dirty="0"/>
              <a:t>Handling projects since 2017</a:t>
            </a:r>
          </a:p>
          <a:p>
            <a:pPr lvl="1"/>
            <a:r>
              <a:rPr lang="en-US" dirty="0"/>
              <a:t>Appearing  in high performers  in the No. of Deals handled – 122</a:t>
            </a:r>
          </a:p>
          <a:p>
            <a:pPr lvl="1"/>
            <a:r>
              <a:rPr lang="en-US" dirty="0"/>
              <a:t>Appearing  in high performers in the  Deal Cost handled –  53 Mn</a:t>
            </a:r>
          </a:p>
          <a:p>
            <a:pPr lvl="1"/>
            <a:r>
              <a:rPr lang="en-IN" dirty="0" err="1"/>
              <a:t>Russella</a:t>
            </a:r>
            <a:r>
              <a:rPr lang="en-IN" dirty="0"/>
              <a:t> Dahlen performs at 40:60 win-loss ratio. </a:t>
            </a:r>
          </a:p>
          <a:p>
            <a:pPr lvl="1"/>
            <a:r>
              <a:rPr lang="en-IN" dirty="0"/>
              <a:t>Client category , Location, Best manager, sector and solution of </a:t>
            </a:r>
            <a:r>
              <a:rPr lang="en-IN" dirty="0" err="1"/>
              <a:t>Vp</a:t>
            </a:r>
            <a:r>
              <a:rPr lang="en-IN" dirty="0"/>
              <a:t> are based on </a:t>
            </a:r>
            <a:r>
              <a:rPr lang="en-US" dirty="0"/>
              <a:t>with a high win ratio with respect to deal count.</a:t>
            </a:r>
          </a:p>
          <a:p>
            <a:pPr lvl="1"/>
            <a:r>
              <a:rPr lang="en-US" dirty="0"/>
              <a:t>Client categories : Strong in others, management, tech</a:t>
            </a:r>
          </a:p>
          <a:p>
            <a:pPr lvl="1"/>
            <a:r>
              <a:rPr lang="en-US" dirty="0"/>
              <a:t>Strong in L10 location</a:t>
            </a:r>
          </a:p>
          <a:p>
            <a:pPr lvl="1"/>
            <a:r>
              <a:rPr lang="en-US" dirty="0"/>
              <a:t>Strong in Sector 17</a:t>
            </a:r>
          </a:p>
          <a:p>
            <a:pPr lvl="1"/>
            <a:r>
              <a:rPr lang="en-US" dirty="0"/>
              <a:t>Strong in solution 38</a:t>
            </a:r>
          </a:p>
          <a:p>
            <a:pPr lvl="1"/>
            <a:r>
              <a:rPr lang="en-US" dirty="0"/>
              <a:t>Best Manager: </a:t>
            </a:r>
            <a:r>
              <a:rPr lang="en-US" dirty="0" err="1"/>
              <a:t>Akshit</a:t>
            </a:r>
            <a:r>
              <a:rPr lang="en-US" dirty="0"/>
              <a:t> Khanna</a:t>
            </a:r>
          </a:p>
          <a:p>
            <a:pPr marL="0" indent="0" fontAlgn="ctr">
              <a:buNone/>
            </a:pPr>
            <a:endParaRPr lang="en-IN" sz="2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096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AD7E-E2E4-4B85-BABB-DA8AB9C4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4" y="654689"/>
            <a:ext cx="10329153" cy="6562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ADDITIONAL </a:t>
            </a:r>
            <a:r>
              <a:rPr lang="en-US" b="1" dirty="0">
                <a:solidFill>
                  <a:schemeClr val="tx1"/>
                </a:solidFill>
              </a:rPr>
              <a:t>RECOMMENDATIONS – VP WISE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76A82C-77F0-4E9F-BB8C-49AEAF39008D}"/>
              </a:ext>
            </a:extLst>
          </p:cNvPr>
          <p:cNvGraphicFramePr>
            <a:graphicFrameLocks noGrp="1"/>
          </p:cNvGraphicFramePr>
          <p:nvPr/>
        </p:nvGraphicFramePr>
        <p:xfrm>
          <a:off x="1362139" y="1866422"/>
          <a:ext cx="9040104" cy="3429478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954341">
                  <a:extLst>
                    <a:ext uri="{9D8B030D-6E8A-4147-A177-3AD203B41FA5}">
                      <a16:colId xmlns:a16="http://schemas.microsoft.com/office/drawing/2014/main" val="1122258657"/>
                    </a:ext>
                  </a:extLst>
                </a:gridCol>
                <a:gridCol w="1142963">
                  <a:extLst>
                    <a:ext uri="{9D8B030D-6E8A-4147-A177-3AD203B41FA5}">
                      <a16:colId xmlns:a16="http://schemas.microsoft.com/office/drawing/2014/main" val="278777262"/>
                    </a:ext>
                  </a:extLst>
                </a:gridCol>
                <a:gridCol w="694280">
                  <a:extLst>
                    <a:ext uri="{9D8B030D-6E8A-4147-A177-3AD203B41FA5}">
                      <a16:colId xmlns:a16="http://schemas.microsoft.com/office/drawing/2014/main" val="1668980380"/>
                    </a:ext>
                  </a:extLst>
                </a:gridCol>
                <a:gridCol w="694280">
                  <a:extLst>
                    <a:ext uri="{9D8B030D-6E8A-4147-A177-3AD203B41FA5}">
                      <a16:colId xmlns:a16="http://schemas.microsoft.com/office/drawing/2014/main" val="2569963731"/>
                    </a:ext>
                  </a:extLst>
                </a:gridCol>
                <a:gridCol w="694280">
                  <a:extLst>
                    <a:ext uri="{9D8B030D-6E8A-4147-A177-3AD203B41FA5}">
                      <a16:colId xmlns:a16="http://schemas.microsoft.com/office/drawing/2014/main" val="4067593630"/>
                    </a:ext>
                  </a:extLst>
                </a:gridCol>
                <a:gridCol w="694280">
                  <a:extLst>
                    <a:ext uri="{9D8B030D-6E8A-4147-A177-3AD203B41FA5}">
                      <a16:colId xmlns:a16="http://schemas.microsoft.com/office/drawing/2014/main" val="519188911"/>
                    </a:ext>
                  </a:extLst>
                </a:gridCol>
                <a:gridCol w="694280">
                  <a:extLst>
                    <a:ext uri="{9D8B030D-6E8A-4147-A177-3AD203B41FA5}">
                      <a16:colId xmlns:a16="http://schemas.microsoft.com/office/drawing/2014/main" val="3417502727"/>
                    </a:ext>
                  </a:extLst>
                </a:gridCol>
                <a:gridCol w="694280">
                  <a:extLst>
                    <a:ext uri="{9D8B030D-6E8A-4147-A177-3AD203B41FA5}">
                      <a16:colId xmlns:a16="http://schemas.microsoft.com/office/drawing/2014/main" val="3708611294"/>
                    </a:ext>
                  </a:extLst>
                </a:gridCol>
                <a:gridCol w="694280">
                  <a:extLst>
                    <a:ext uri="{9D8B030D-6E8A-4147-A177-3AD203B41FA5}">
                      <a16:colId xmlns:a16="http://schemas.microsoft.com/office/drawing/2014/main" val="1367507481"/>
                    </a:ext>
                  </a:extLst>
                </a:gridCol>
                <a:gridCol w="694280">
                  <a:extLst>
                    <a:ext uri="{9D8B030D-6E8A-4147-A177-3AD203B41FA5}">
                      <a16:colId xmlns:a16="http://schemas.microsoft.com/office/drawing/2014/main" val="4223988907"/>
                    </a:ext>
                  </a:extLst>
                </a:gridCol>
                <a:gridCol w="694280">
                  <a:extLst>
                    <a:ext uri="{9D8B030D-6E8A-4147-A177-3AD203B41FA5}">
                      <a16:colId xmlns:a16="http://schemas.microsoft.com/office/drawing/2014/main" val="3510514022"/>
                    </a:ext>
                  </a:extLst>
                </a:gridCol>
                <a:gridCol w="694280">
                  <a:extLst>
                    <a:ext uri="{9D8B030D-6E8A-4147-A177-3AD203B41FA5}">
                      <a16:colId xmlns:a16="http://schemas.microsoft.com/office/drawing/2014/main" val="2505613236"/>
                    </a:ext>
                  </a:extLst>
                </a:gridCol>
              </a:tblGrid>
              <a:tr h="33218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VP Name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Project handled from (year)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Deal count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Deal cost(Mn)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5606"/>
                  </a:ext>
                </a:extLst>
              </a:tr>
              <a:tr h="59793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count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 count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Lost count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Win %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Lost %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Total cost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Win cost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Lost cost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Win %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Lost %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35668"/>
                  </a:ext>
                </a:extLst>
              </a:tr>
              <a:tr h="6643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Vikram </a:t>
                      </a:r>
                    </a:p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Rawat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</a:p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53.00%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47.00%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25%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75%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352092"/>
                  </a:ext>
                </a:extLst>
              </a:tr>
              <a:tr h="6510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Prashant</a:t>
                      </a:r>
                    </a:p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Rawat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</a:p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50%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50%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55%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45%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42633"/>
                  </a:ext>
                </a:extLst>
              </a:tr>
              <a:tr h="6510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Mana</a:t>
                      </a:r>
                    </a:p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IN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Suddeth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</a:p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48%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52%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70%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30%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382072"/>
                  </a:ext>
                </a:extLst>
              </a:tr>
              <a:tr h="5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Mayank</a:t>
                      </a:r>
                    </a:p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Mewar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2016</a:t>
                      </a:r>
                    </a:p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41%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59%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60%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40%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78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118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4A42-B89B-4BFF-BAF1-EDA745A0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36" y="657175"/>
            <a:ext cx="9817359" cy="7545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Prescriptive analysis for loss faced by the company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3D17D5-0C65-4E0C-A5CB-F69EB065167B}"/>
              </a:ext>
            </a:extLst>
          </p:cNvPr>
          <p:cNvGraphicFramePr>
            <a:graphicFrameLocks noGrp="1"/>
          </p:cNvGraphicFramePr>
          <p:nvPr/>
        </p:nvGraphicFramePr>
        <p:xfrm>
          <a:off x="509841" y="1988597"/>
          <a:ext cx="11176987" cy="41416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1405">
                  <a:extLst>
                    <a:ext uri="{9D8B030D-6E8A-4147-A177-3AD203B41FA5}">
                      <a16:colId xmlns:a16="http://schemas.microsoft.com/office/drawing/2014/main" val="597170757"/>
                    </a:ext>
                  </a:extLst>
                </a:gridCol>
                <a:gridCol w="1461247">
                  <a:extLst>
                    <a:ext uri="{9D8B030D-6E8A-4147-A177-3AD203B41FA5}">
                      <a16:colId xmlns:a16="http://schemas.microsoft.com/office/drawing/2014/main" val="3634965913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1264503706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1867236230"/>
                    </a:ext>
                  </a:extLst>
                </a:gridCol>
                <a:gridCol w="815594">
                  <a:extLst>
                    <a:ext uri="{9D8B030D-6E8A-4147-A177-3AD203B41FA5}">
                      <a16:colId xmlns:a16="http://schemas.microsoft.com/office/drawing/2014/main" val="3233369704"/>
                    </a:ext>
                  </a:extLst>
                </a:gridCol>
                <a:gridCol w="774004">
                  <a:extLst>
                    <a:ext uri="{9D8B030D-6E8A-4147-A177-3AD203B41FA5}">
                      <a16:colId xmlns:a16="http://schemas.microsoft.com/office/drawing/2014/main" val="4242828254"/>
                    </a:ext>
                  </a:extLst>
                </a:gridCol>
                <a:gridCol w="707938">
                  <a:extLst>
                    <a:ext uri="{9D8B030D-6E8A-4147-A177-3AD203B41FA5}">
                      <a16:colId xmlns:a16="http://schemas.microsoft.com/office/drawing/2014/main" val="3553815949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305353308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615378531"/>
                    </a:ext>
                  </a:extLst>
                </a:gridCol>
                <a:gridCol w="770242">
                  <a:extLst>
                    <a:ext uri="{9D8B030D-6E8A-4147-A177-3AD203B41FA5}">
                      <a16:colId xmlns:a16="http://schemas.microsoft.com/office/drawing/2014/main" val="2132358678"/>
                    </a:ext>
                  </a:extLst>
                </a:gridCol>
                <a:gridCol w="984565">
                  <a:extLst>
                    <a:ext uri="{9D8B030D-6E8A-4147-A177-3AD203B41FA5}">
                      <a16:colId xmlns:a16="http://schemas.microsoft.com/office/drawing/2014/main" val="3276945940"/>
                    </a:ext>
                  </a:extLst>
                </a:gridCol>
                <a:gridCol w="707938">
                  <a:extLst>
                    <a:ext uri="{9D8B030D-6E8A-4147-A177-3AD203B41FA5}">
                      <a16:colId xmlns:a16="http://schemas.microsoft.com/office/drawing/2014/main" val="2166883607"/>
                    </a:ext>
                  </a:extLst>
                </a:gridCol>
              </a:tblGrid>
              <a:tr h="4601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VP name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Project handled from(Year)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Deal count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Deal cost(Mn)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57548"/>
                  </a:ext>
                </a:extLst>
              </a:tr>
              <a:tr h="46018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count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Win count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Lost count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Win %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Lost %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cost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Win cost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Lost cost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Win %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 %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32526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Sona</a:t>
                      </a:r>
                    </a:p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Mcconnaughy</a:t>
                      </a:r>
                      <a:endParaRPr lang="en-IN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233916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Ankita Aggarwal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2012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18699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Rosannaa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Maynez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2011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696980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Mervina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Harwood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2011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1107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1013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26653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Rahul Bajpai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2012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53506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Mangesh K. Singh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2011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22085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Sargar</a:t>
                      </a:r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Deep Rao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2011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17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85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CA8C8-D1C3-4C66-9088-4C3CF8F7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350058"/>
            <a:ext cx="11029615" cy="21579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Total project deal cost of the data is 6390 Mn . </a:t>
            </a:r>
            <a:r>
              <a:rPr lang="en-IN" dirty="0"/>
              <a:t>Nearly 4200 Mn is a loss to the company </a:t>
            </a:r>
          </a:p>
          <a:p>
            <a:r>
              <a:rPr lang="en-IN" dirty="0"/>
              <a:t>Out of  total loss , 2485 Mn was loss incurred by these 7 VP’s out of 42 VP’s on total.</a:t>
            </a:r>
          </a:p>
          <a:p>
            <a:r>
              <a:rPr lang="en-IN" dirty="0"/>
              <a:t>The cumulative loss of Sona  </a:t>
            </a:r>
            <a:r>
              <a:rPr lang="en-IN" dirty="0" err="1"/>
              <a:t>Mcconnaughy</a:t>
            </a:r>
            <a:r>
              <a:rPr lang="en-IN" dirty="0"/>
              <a:t>, Ankita Aggarwal, </a:t>
            </a:r>
            <a:r>
              <a:rPr lang="en-IN" dirty="0" err="1"/>
              <a:t>Rosannaa</a:t>
            </a:r>
            <a:r>
              <a:rPr lang="en-IN" dirty="0"/>
              <a:t> </a:t>
            </a:r>
            <a:r>
              <a:rPr lang="en-IN" dirty="0" err="1"/>
              <a:t>Maynez,Mervina</a:t>
            </a:r>
            <a:r>
              <a:rPr lang="en-IN" dirty="0"/>
              <a:t> </a:t>
            </a:r>
            <a:r>
              <a:rPr lang="en-IN" dirty="0" err="1"/>
              <a:t>Harwood,Rahul</a:t>
            </a:r>
            <a:r>
              <a:rPr lang="en-IN" dirty="0"/>
              <a:t> Bajpai ,Mangesh K. Singh, </a:t>
            </a:r>
            <a:r>
              <a:rPr lang="en-IN" dirty="0" err="1"/>
              <a:t>Sargar</a:t>
            </a:r>
            <a:r>
              <a:rPr lang="en-IN" dirty="0"/>
              <a:t> Deep Rao is nearly 59% to the overall loss.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A3AA13A-FACB-472D-A3F7-F184E75F0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5" r="10523" b="5765"/>
          <a:stretch/>
        </p:blipFill>
        <p:spPr>
          <a:xfrm>
            <a:off x="1585521" y="719138"/>
            <a:ext cx="5711923" cy="330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91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B98977-463E-4AAC-9766-BDC9D4F2E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368" y="1304925"/>
            <a:ext cx="6667500" cy="555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4EB142-2E70-4C95-A3F4-D068A7653DCB}"/>
              </a:ext>
            </a:extLst>
          </p:cNvPr>
          <p:cNvSpPr txBox="1"/>
          <p:nvPr/>
        </p:nvSpPr>
        <p:spPr>
          <a:xfrm>
            <a:off x="1154097" y="852257"/>
            <a:ext cx="6029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Phase of Project management :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975707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DC3D4-F70C-47C1-B327-895D9DB08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979" y="979473"/>
            <a:ext cx="8176333" cy="62957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44A0E-9220-41C7-8DF7-93057D58C3E2}"/>
              </a:ext>
            </a:extLst>
          </p:cNvPr>
          <p:cNvSpPr txBox="1"/>
          <p:nvPr/>
        </p:nvSpPr>
        <p:spPr>
          <a:xfrm>
            <a:off x="514905" y="612559"/>
            <a:ext cx="1040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Important qualities for a successful project management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55694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72AA-B2DA-4957-B4F7-02BBB5DE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52" y="179212"/>
            <a:ext cx="11029615" cy="36344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Overview of the data: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A2709F-E138-4854-9C79-7574033DB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36873"/>
              </p:ext>
            </p:extLst>
          </p:nvPr>
        </p:nvGraphicFramePr>
        <p:xfrm>
          <a:off x="2321736" y="980252"/>
          <a:ext cx="6850445" cy="3493633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2052329">
                  <a:extLst>
                    <a:ext uri="{9D8B030D-6E8A-4147-A177-3AD203B41FA5}">
                      <a16:colId xmlns:a16="http://schemas.microsoft.com/office/drawing/2014/main" val="2790740608"/>
                    </a:ext>
                  </a:extLst>
                </a:gridCol>
                <a:gridCol w="4798116">
                  <a:extLst>
                    <a:ext uri="{9D8B030D-6E8A-4147-A177-3AD203B41FA5}">
                      <a16:colId xmlns:a16="http://schemas.microsoft.com/office/drawing/2014/main" val="1090687568"/>
                    </a:ext>
                  </a:extLst>
                </a:gridCol>
              </a:tblGrid>
              <a:tr h="3482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Column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7823"/>
                  </a:ext>
                </a:extLst>
              </a:tr>
              <a:tr h="321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Client Category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Industry in which the client works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583830"/>
                  </a:ext>
                </a:extLst>
              </a:tr>
              <a:tr h="321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Solution Type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The solution group the client requires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36856"/>
                  </a:ext>
                </a:extLst>
              </a:tr>
              <a:tr h="321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Deal Date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The date the opportunity was created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251209"/>
                  </a:ext>
                </a:extLst>
              </a:tr>
              <a:tr h="321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Sector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The sector for which the solution is to be provided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92342"/>
                  </a:ext>
                </a:extLst>
              </a:tr>
              <a:tr h="321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Location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Client location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35602"/>
                  </a:ext>
                </a:extLst>
              </a:tr>
              <a:tr h="321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VP 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Sr. Manager or VP who is dealing with the client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7194"/>
                  </a:ext>
                </a:extLst>
              </a:tr>
              <a:tr h="321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Manager</a:t>
                      </a:r>
                      <a:r>
                        <a:rPr lang="en-IN" sz="1800" dirty="0">
                          <a:effectLst/>
                        </a:rPr>
                        <a:t>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Manager of the team working on the project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845023"/>
                  </a:ext>
                </a:extLst>
              </a:tr>
              <a:tr h="321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Deal Cost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The initial cost of the deal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32594"/>
                  </a:ext>
                </a:extLst>
              </a:tr>
              <a:tr h="321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Deal Status Code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Final status of the deal(won/lost)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831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995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93CAEF-5B3E-4DAB-B66C-56A582EA64D1}"/>
              </a:ext>
            </a:extLst>
          </p:cNvPr>
          <p:cNvSpPr txBox="1"/>
          <p:nvPr/>
        </p:nvSpPr>
        <p:spPr>
          <a:xfrm>
            <a:off x="7696940" y="4793943"/>
            <a:ext cx="6516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5189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DFF7-A4AC-4D78-998B-50FEDD80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54" y="557073"/>
            <a:ext cx="11029615" cy="434118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Exploration :</a:t>
            </a:r>
            <a:endParaRPr lang="en-IN" sz="2000" b="1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4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Response variable : Deal Status Code- Won or Loss</a:t>
            </a:r>
            <a:endParaRPr lang="en-IN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4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Independent variable : Other 8 variables.</a:t>
            </a:r>
            <a:endParaRPr lang="en-IN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4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 of observation : </a:t>
            </a:r>
            <a:r>
              <a:rPr lang="en-IN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10061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Sample data is from the year 2011 to 2019</a:t>
            </a:r>
            <a:endParaRPr lang="en-IN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4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Variable type : </a:t>
            </a:r>
            <a:r>
              <a:rPr lang="en-IN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is</a:t>
            </a:r>
            <a:r>
              <a:rPr lang="en-IN" sz="14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categorical  and most of the </a:t>
            </a:r>
            <a:r>
              <a:rPr lang="en-IN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variables are in nominal scale </a:t>
            </a:r>
            <a:r>
              <a:rPr lang="en-IN" sz="14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except the deal cost (numeric)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1400" b="1" dirty="0">
              <a:solidFill>
                <a:srgbClr val="333333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2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Unique values under each category :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sz="14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IN" sz="14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IN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IN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IN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IN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IN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IN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198E28-2B3B-4880-B2CD-8B995977C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18290"/>
              </p:ext>
            </p:extLst>
          </p:nvPr>
        </p:nvGraphicFramePr>
        <p:xfrm>
          <a:off x="6880194" y="3213717"/>
          <a:ext cx="3941376" cy="3373174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2583930">
                  <a:extLst>
                    <a:ext uri="{9D8B030D-6E8A-4147-A177-3AD203B41FA5}">
                      <a16:colId xmlns:a16="http://schemas.microsoft.com/office/drawing/2014/main" val="1165100073"/>
                    </a:ext>
                  </a:extLst>
                </a:gridCol>
                <a:gridCol w="1357446">
                  <a:extLst>
                    <a:ext uri="{9D8B030D-6E8A-4147-A177-3AD203B41FA5}">
                      <a16:colId xmlns:a16="http://schemas.microsoft.com/office/drawing/2014/main" val="295431927"/>
                    </a:ext>
                  </a:extLst>
                </a:gridCol>
              </a:tblGrid>
              <a:tr h="848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ariables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89966"/>
                  </a:ext>
                </a:extLst>
              </a:tr>
              <a:tr h="2522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Client Category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99632"/>
                  </a:ext>
                </a:extLst>
              </a:tr>
              <a:tr h="2522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Solution Type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43711"/>
                  </a:ext>
                </a:extLst>
              </a:tr>
              <a:tr h="2522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Deal Date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369549"/>
                  </a:ext>
                </a:extLst>
              </a:tr>
              <a:tr h="2522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Sector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93191"/>
                  </a:ext>
                </a:extLst>
              </a:tr>
              <a:tr h="2522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Location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093588"/>
                  </a:ext>
                </a:extLst>
              </a:tr>
              <a:tr h="2522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VP 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750180"/>
                  </a:ext>
                </a:extLst>
              </a:tr>
              <a:tr h="2522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Manager</a:t>
                      </a:r>
                      <a:r>
                        <a:rPr lang="en-IN" sz="1800" dirty="0">
                          <a:effectLst/>
                        </a:rPr>
                        <a:t>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278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358"/>
                  </a:ext>
                </a:extLst>
              </a:tr>
              <a:tr h="2522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Deal Cost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1468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41914"/>
                  </a:ext>
                </a:extLst>
              </a:tr>
              <a:tr h="2522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Deal Status Code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8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46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1A74-A95A-4BBB-82BC-475D2905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13CC-462B-400A-A892-53A0DE3B1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122"/>
            <a:ext cx="5390520" cy="4001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for Missing values:</a:t>
            </a:r>
          </a:p>
          <a:p>
            <a:pPr marL="0" indent="0">
              <a:buNone/>
            </a:pP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b="0" i="0" u="none" strike="noStrike" baseline="0" dirty="0">
                <a:solidFill>
                  <a:srgbClr val="101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values are considered to be the first barrier in predictive modeling.  </a:t>
            </a:r>
          </a:p>
          <a:p>
            <a:pPr lvl="1"/>
            <a:r>
              <a:rPr lang="en-US" sz="1800" b="0" i="0" u="none" strike="noStrike" baseline="0" dirty="0">
                <a:solidFill>
                  <a:srgbClr val="101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choice of method to impute missing values, largely influences the model’s predictive ability.</a:t>
            </a:r>
          </a:p>
          <a:p>
            <a:pPr lvl="1"/>
            <a:r>
              <a:rPr lang="en-US" sz="1800" dirty="0">
                <a:solidFill>
                  <a:srgbClr val="101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b="0" i="0" u="none" strike="noStrike" baseline="0" dirty="0">
                <a:solidFill>
                  <a:srgbClr val="101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eletion is the default method used to impute missing values. But, it not as </a:t>
            </a:r>
            <a:r>
              <a:rPr lang="en-US" sz="1800" dirty="0">
                <a:solidFill>
                  <a:srgbClr val="101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advisable as </a:t>
            </a:r>
            <a:r>
              <a:rPr lang="en-US" sz="1800" b="0" i="0" u="none" strike="noStrike" baseline="0" dirty="0">
                <a:solidFill>
                  <a:srgbClr val="101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may leads to information loss.</a:t>
            </a:r>
            <a:endParaRPr lang="en-IN" sz="1800" b="1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it is found that the missing are present in the variables Client category and Deal cost, which may impact the further prediction in the model.</a:t>
            </a:r>
          </a:p>
          <a:p>
            <a:pPr lvl="1"/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63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9768-9D01-4C88-ACE9-8A42A5836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927" y="934374"/>
            <a:ext cx="5313580" cy="4989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Imputation of missing values</a:t>
            </a:r>
          </a:p>
          <a:p>
            <a:pPr marL="0" indent="0">
              <a:buNone/>
            </a:pPr>
            <a:endParaRPr lang="en-IN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6000" lvl="2">
              <a:lnSpc>
                <a:spcPct val="110000"/>
              </a:lnSpc>
            </a:pPr>
            <a:r>
              <a:rPr lang="en-IN" sz="1400" dirty="0">
                <a:solidFill>
                  <a:srgbClr val="101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missing values in Client category and Deal cost are imputed using Mice imputation in R</a:t>
            </a:r>
          </a:p>
          <a:p>
            <a:pPr lvl="1"/>
            <a:r>
              <a:rPr lang="en-US" sz="1400" dirty="0">
                <a:solidFill>
                  <a:srgbClr val="101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MICE (Multivariate Imputation via Chained Equations) is one of the commonly used package by R users.</a:t>
            </a:r>
          </a:p>
          <a:p>
            <a:pPr lvl="1"/>
            <a:r>
              <a:rPr lang="en-US" sz="1400" b="0" i="0" u="none" strike="noStrike" baseline="0" dirty="0">
                <a:solidFill>
                  <a:srgbClr val="101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MICE assumes that the missing data are Missing at Random (MAR), which means that the probability that a value is missing depends only on observed value and can be predicted using them.</a:t>
            </a:r>
            <a:endParaRPr lang="en-US" sz="1400" dirty="0">
              <a:solidFill>
                <a:srgbClr val="101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b="0" i="0" u="none" strike="noStrike" baseline="0" dirty="0">
                <a:solidFill>
                  <a:srgbClr val="101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imputes data on a variable by variable basis by specifying an imputation model per variable.</a:t>
            </a:r>
          </a:p>
          <a:p>
            <a:pPr lvl="1"/>
            <a:r>
              <a:rPr lang="en-US" sz="1400" dirty="0">
                <a:solidFill>
                  <a:srgbClr val="101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multiple imputations as compared to a single imputation (such as mean) takes care of uncertainty </a:t>
            </a:r>
            <a:r>
              <a:rPr lang="en-IN" sz="1400" dirty="0">
                <a:solidFill>
                  <a:srgbClr val="101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missing values.</a:t>
            </a:r>
            <a:endParaRPr lang="en-US" sz="1400" b="0" i="0" u="none" strike="noStrike" baseline="0" dirty="0">
              <a:solidFill>
                <a:srgbClr val="101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6000" lvl="2">
              <a:lnSpc>
                <a:spcPct val="110000"/>
              </a:lnSpc>
            </a:pPr>
            <a:r>
              <a:rPr lang="en-IN" sz="1400" dirty="0">
                <a:solidFill>
                  <a:srgbClr val="101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method used in ‘rf’ (Random forest)</a:t>
            </a:r>
          </a:p>
          <a:p>
            <a:pPr marL="576000" lvl="2">
              <a:lnSpc>
                <a:spcPct val="110000"/>
              </a:lnSpc>
            </a:pPr>
            <a:r>
              <a:rPr lang="en-IN" sz="1400" dirty="0">
                <a:solidFill>
                  <a:srgbClr val="101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 random forest considers all the variables across for imputing the missing values, it is being used here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4FB268-8D99-4D04-B374-86725EF16A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196" t="19452" r="52280" b="64749"/>
          <a:stretch/>
        </p:blipFill>
        <p:spPr>
          <a:xfrm>
            <a:off x="7066625" y="1635710"/>
            <a:ext cx="3604334" cy="1793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D35CD-4FD3-4381-B6C1-A45D9109CD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76" t="64854" r="62427" b="8997"/>
          <a:stretch/>
        </p:blipFill>
        <p:spPr>
          <a:xfrm>
            <a:off x="7066626" y="4030463"/>
            <a:ext cx="3604334" cy="1793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47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AA06-7FE2-4188-AA77-EF79F0DE6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949" y="1164238"/>
            <a:ext cx="10915390" cy="3561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for Outlier</a:t>
            </a:r>
          </a:p>
          <a:p>
            <a:pPr marL="0" indent="0">
              <a:buNone/>
            </a:pPr>
            <a:endParaRPr lang="en-IN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outlier in the data was found to be under the client category. “Internal” is a client category which is tagged for the projects within the organization. It was considered to not any value to the data.</a:t>
            </a:r>
          </a:p>
          <a:p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Thus, It was dropped from the data in order to gain more accurate information and insights.</a:t>
            </a:r>
          </a:p>
          <a:p>
            <a:endParaRPr lang="en-IN" dirty="0"/>
          </a:p>
          <a:p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EE231E-8BE5-44C1-9A3F-2C6E8396C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3" t="19818" r="13392" b="57838"/>
          <a:stretch/>
        </p:blipFill>
        <p:spPr>
          <a:xfrm>
            <a:off x="895413" y="2944913"/>
            <a:ext cx="9353607" cy="15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0F6581A-C34D-4C7C-911A-D747E087B3F7}"/>
              </a:ext>
            </a:extLst>
          </p:cNvPr>
          <p:cNvSpPr txBox="1">
            <a:spLocks/>
          </p:cNvSpPr>
          <p:nvPr/>
        </p:nvSpPr>
        <p:spPr>
          <a:xfrm>
            <a:off x="1135380" y="1174856"/>
            <a:ext cx="10571591" cy="347334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>
                <a:solidFill>
                  <a:schemeClr val="tx1"/>
                </a:solidFill>
              </a:rPr>
              <a:t>WIN PREDICTION – Prescriptive analysis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Insights based on the EDA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Visualization using tableau</a:t>
            </a:r>
            <a:endParaRPr lang="en-IN" sz="3600" b="1" dirty="0">
              <a:solidFill>
                <a:schemeClr val="tx1"/>
              </a:solidFill>
            </a:endParaRPr>
          </a:p>
          <a:p>
            <a:pPr algn="ctr"/>
            <a:br>
              <a:rPr lang="en-US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3449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B846-2E5B-4FE7-8BF5-95D8ED96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28" y="494309"/>
            <a:ext cx="11029615" cy="3634486"/>
          </a:xfrm>
        </p:spPr>
        <p:txBody>
          <a:bodyPr/>
          <a:lstStyle/>
          <a:p>
            <a:r>
              <a:rPr lang="en-IN" sz="20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 on Response variable – Deal Status Code</a:t>
            </a:r>
          </a:p>
          <a:p>
            <a:endParaRPr lang="en-IN" sz="2000" b="1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A6580-727E-467F-86D7-544C966F6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5" r="10523" b="5765"/>
          <a:stretch/>
        </p:blipFill>
        <p:spPr>
          <a:xfrm>
            <a:off x="1744526" y="1583124"/>
            <a:ext cx="6928958" cy="40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8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2247</Words>
  <Application>Microsoft Office PowerPoint</Application>
  <PresentationFormat>Widescreen</PresentationFormat>
  <Paragraphs>632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Data Pre-processing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TOP PERFORMERS AMONG VP’s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RECOMMENDATIONS – VP WISE</vt:lpstr>
      <vt:lpstr>Prescriptive analysis for loss faced by the company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Win prediction</dc:title>
  <dc:creator>Anju Jacob</dc:creator>
  <cp:lastModifiedBy>denny benjamin</cp:lastModifiedBy>
  <cp:revision>50</cp:revision>
  <dcterms:created xsi:type="dcterms:W3CDTF">2021-03-03T06:37:21Z</dcterms:created>
  <dcterms:modified xsi:type="dcterms:W3CDTF">2021-04-23T12:58:18Z</dcterms:modified>
</cp:coreProperties>
</file>