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a:t>Anjali Bhat</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152400" y="76201"/>
            <a:ext cx="12115800" cy="3829895"/>
          </a:xfrm>
          <a:prstGeom prst="rect">
            <a:avLst/>
          </a:prstGeom>
        </p:spPr>
        <p:txBody>
          <a:bodyPr vert="horz" wrap="square" lIns="0" tIns="13335" rIns="0" bIns="0" rtlCol="0">
            <a:spAutoFit/>
          </a:bodyPr>
          <a:lstStyle/>
          <a:p>
            <a:r>
              <a:rPr sz="3200" dirty="0" smtClean="0"/>
              <a:t>R</a:t>
            </a:r>
            <a:r>
              <a:rPr sz="3200" spc="-40" dirty="0" smtClean="0"/>
              <a:t>E</a:t>
            </a:r>
            <a:r>
              <a:rPr sz="3200" spc="15" dirty="0" smtClean="0"/>
              <a:t>S</a:t>
            </a:r>
            <a:r>
              <a:rPr sz="3200" spc="-30" dirty="0" smtClean="0"/>
              <a:t>U</a:t>
            </a:r>
            <a:r>
              <a:rPr sz="3200" spc="-405" dirty="0" smtClean="0"/>
              <a:t>L</a:t>
            </a:r>
            <a:r>
              <a:rPr sz="3200" dirty="0" smtClean="0"/>
              <a:t>TS</a:t>
            </a:r>
            <a:r>
              <a:rPr lang="en-US" dirty="0" smtClean="0"/>
              <a:t/>
            </a:r>
            <a:br>
              <a:rPr lang="en-US" dirty="0" smtClean="0"/>
            </a:br>
            <a:r>
              <a:rPr lang="en-US" sz="2800" b="0" dirty="0"/>
              <a:t>The result of character and digit recognition is the accurate identification and classification of alphanumeric characters and digits from various sources, such as handwritten text, printed documents, or digital images. The output typically includes the recognized characters and digits, along with any additional information such as confidence scores or bounding </a:t>
            </a:r>
            <a:r>
              <a:rPr lang="en-US" sz="2800" b="0" dirty="0" smtClean="0"/>
              <a:t>boxes.</a:t>
            </a:r>
            <a:r>
              <a:rPr lang="en-US" b="0" dirty="0"/>
              <a:t/>
            </a:r>
            <a:br>
              <a:rPr lang="en-US" b="0" dirty="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p:cNvPicPr>
            <a:picLocks noChangeAspect="1"/>
          </p:cNvPicPr>
          <p:nvPr/>
        </p:nvPicPr>
        <p:blipFill>
          <a:blip r:embed="rId2"/>
          <a:stretch>
            <a:fillRect/>
          </a:stretch>
        </p:blipFill>
        <p:spPr>
          <a:xfrm>
            <a:off x="228600" y="3124199"/>
            <a:ext cx="10820400" cy="334913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655691" cy="1324722"/>
          </a:xfrm>
          <a:prstGeom prst="rect">
            <a:avLst/>
          </a:prstGeom>
        </p:spPr>
        <p:txBody>
          <a:bodyPr vert="horz" wrap="square" lIns="0" tIns="16510" rIns="0" bIns="0" rtlCol="0">
            <a:spAutoFit/>
          </a:bodyPr>
          <a:lstStyle/>
          <a:p>
            <a:pPr marL="12700">
              <a:lnSpc>
                <a:spcPct val="100000"/>
              </a:lnSpc>
              <a:spcBef>
                <a:spcPts val="130"/>
              </a:spcBef>
            </a:pPr>
            <a:r>
              <a:rPr lang="en-IN" sz="4250" spc="5" dirty="0"/>
              <a:t>CHARACTER AND DIGIT RECOGNITION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531711" y="4439"/>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447800" y="447675"/>
            <a:ext cx="10100542" cy="6168996"/>
          </a:xfrm>
          <a:prstGeom prst="rect">
            <a:avLst/>
          </a:prstGeom>
        </p:spPr>
        <p:txBody>
          <a:bodyPr vert="horz" wrap="square" lIns="0" tIns="13335" rIns="0" bIns="0" rtlCol="0">
            <a:spAutoFit/>
          </a:bodyPr>
          <a:lstStyle/>
          <a:p>
            <a:r>
              <a:rPr lang="en-US" sz="3200" dirty="0" smtClean="0"/>
              <a:t>AGENDA</a:t>
            </a:r>
            <a:r>
              <a:rPr lang="en-US" sz="3200" b="0" dirty="0" smtClean="0"/>
              <a:t/>
            </a:r>
            <a:br>
              <a:rPr lang="en-US" sz="3200" b="0" dirty="0" smtClean="0"/>
            </a:br>
            <a:r>
              <a:rPr lang="en-US" sz="3200" b="0" dirty="0" smtClean="0"/>
              <a:t>Introduction </a:t>
            </a:r>
            <a:r>
              <a:rPr lang="en-US" sz="3200" b="0" dirty="0"/>
              <a:t>to Character and Digit Recognition Project</a:t>
            </a:r>
            <a:br>
              <a:rPr lang="en-US" sz="3200" b="0" dirty="0"/>
            </a:br>
            <a:r>
              <a:rPr lang="en-US" sz="3200" b="0" dirty="0"/>
              <a:t>Current State of Character and Digit Recognition Technology</a:t>
            </a:r>
            <a:br>
              <a:rPr lang="en-US" sz="3200" b="0" dirty="0"/>
            </a:br>
            <a:r>
              <a:rPr lang="en-US" sz="3200" b="0" dirty="0"/>
              <a:t>Objectives of the Project</a:t>
            </a:r>
            <a:br>
              <a:rPr lang="en-US" sz="3200" b="0" dirty="0"/>
            </a:br>
            <a:r>
              <a:rPr lang="en-US" sz="3200" b="0" dirty="0"/>
              <a:t>Methodology and Approach</a:t>
            </a:r>
            <a:br>
              <a:rPr lang="en-US" sz="3200" b="0" dirty="0"/>
            </a:br>
            <a:r>
              <a:rPr lang="en-US" sz="3200" b="0" dirty="0"/>
              <a:t>Timeline and Milestones</a:t>
            </a:r>
            <a:br>
              <a:rPr lang="en-US" sz="3200" b="0" dirty="0"/>
            </a:br>
            <a:r>
              <a:rPr lang="en-US" sz="3200" b="0" dirty="0"/>
              <a:t>Resources Required</a:t>
            </a:r>
            <a:br>
              <a:rPr lang="en-US" sz="3200" b="0" dirty="0"/>
            </a:br>
            <a:r>
              <a:rPr lang="en-US" sz="3200" b="0" dirty="0"/>
              <a:t>Potential Challenges</a:t>
            </a:r>
            <a:br>
              <a:rPr lang="en-US" sz="3200" b="0" dirty="0"/>
            </a:br>
            <a:r>
              <a:rPr lang="en-US" sz="3200" b="0" dirty="0"/>
              <a:t>Conclusion and Next Steps</a:t>
            </a:r>
            <a:r>
              <a:rPr lang="en-US" b="0" dirty="0"/>
              <a:t/>
            </a:r>
            <a:br>
              <a:rPr lang="en-US" b="0" dirty="0"/>
            </a:b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1" y="-34771"/>
            <a:ext cx="10896600" cy="627223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200" spc="-20" dirty="0"/>
              <a:t>P</a:t>
            </a:r>
            <a:r>
              <a:rPr sz="3200" spc="15" dirty="0"/>
              <a:t>ROB</a:t>
            </a:r>
            <a:r>
              <a:rPr sz="3200" spc="55" dirty="0"/>
              <a:t>L</a:t>
            </a:r>
            <a:r>
              <a:rPr sz="3200" spc="-20" dirty="0"/>
              <a:t>E</a:t>
            </a:r>
            <a:r>
              <a:rPr sz="3200" spc="20" dirty="0"/>
              <a:t>M</a:t>
            </a:r>
            <a:r>
              <a:rPr sz="3200" dirty="0"/>
              <a:t>	</a:t>
            </a:r>
            <a:r>
              <a:rPr sz="3200" spc="10" dirty="0" smtClean="0"/>
              <a:t>S</a:t>
            </a:r>
            <a:r>
              <a:rPr sz="3200" spc="-370" dirty="0" smtClean="0"/>
              <a:t>T</a:t>
            </a:r>
            <a:r>
              <a:rPr sz="3200" spc="-375" dirty="0" smtClean="0"/>
              <a:t>A</a:t>
            </a:r>
            <a:r>
              <a:rPr sz="3200" spc="15" dirty="0" smtClean="0"/>
              <a:t>T</a:t>
            </a:r>
            <a:r>
              <a:rPr sz="3200" spc="-10" dirty="0" smtClean="0"/>
              <a:t>E</a:t>
            </a:r>
            <a:r>
              <a:rPr sz="3200" spc="-20" dirty="0" smtClean="0"/>
              <a:t>ME</a:t>
            </a:r>
            <a:r>
              <a:rPr sz="3200" spc="10" dirty="0" smtClean="0"/>
              <a:t>NT</a:t>
            </a:r>
            <a:r>
              <a:rPr lang="en-US" sz="4250" spc="10" dirty="0" smtClean="0"/>
              <a:t/>
            </a:r>
            <a:br>
              <a:rPr lang="en-US" sz="4250" spc="10" dirty="0" smtClean="0"/>
            </a:br>
            <a:r>
              <a:rPr lang="en-US" sz="2800" b="0" dirty="0"/>
              <a:t>Character and digit recognition involve the identification and classification of alphanumeric characters and digits from various sources such as handwritten text, printed documents, or digital images. The problem arises due to the inherent complexity of handwritten characters, variations in writing styles, and noise in images. Traditional methods often struggle with accuracy and efficiency in recognizing characters and digits </a:t>
            </a:r>
            <a:r>
              <a:rPr lang="en-US" sz="2800" b="0" dirty="0" smtClean="0"/>
              <a:t/>
            </a:r>
            <a:br>
              <a:rPr lang="en-US" sz="2800" b="0" dirty="0" smtClean="0"/>
            </a:br>
            <a:r>
              <a:rPr lang="en-US" sz="2800" b="0" dirty="0" smtClean="0"/>
              <a:t>accurately</a:t>
            </a:r>
            <a:r>
              <a:rPr lang="en-US" sz="2800" b="0" dirty="0"/>
              <a:t>, especially in real-world scenarios </a:t>
            </a:r>
            <a:r>
              <a:rPr lang="en-US" sz="2800" b="0" dirty="0" smtClean="0"/>
              <a:t/>
            </a:r>
            <a:br>
              <a:rPr lang="en-US" sz="2800" b="0" dirty="0" smtClean="0"/>
            </a:br>
            <a:r>
              <a:rPr lang="en-US" sz="2800" b="0" dirty="0" smtClean="0"/>
              <a:t>where </a:t>
            </a:r>
            <a:r>
              <a:rPr lang="en-US" sz="2800" b="0" dirty="0"/>
              <a:t>variability is high. Therefore, the aim of </a:t>
            </a:r>
            <a:r>
              <a:rPr lang="en-US" sz="2800" b="0" dirty="0" smtClean="0"/>
              <a:t/>
            </a:r>
            <a:br>
              <a:rPr lang="en-US" sz="2800" b="0" dirty="0" smtClean="0"/>
            </a:br>
            <a:r>
              <a:rPr lang="en-US" sz="2800" b="0" dirty="0" smtClean="0"/>
              <a:t>this </a:t>
            </a:r>
            <a:r>
              <a:rPr lang="en-US" sz="2800" b="0" dirty="0"/>
              <a:t>project is to develop a robust and accurate </a:t>
            </a:r>
            <a:r>
              <a:rPr lang="en-US" sz="2800" b="0" dirty="0" smtClean="0"/>
              <a:t/>
            </a:r>
            <a:br>
              <a:rPr lang="en-US" sz="2800" b="0" dirty="0" smtClean="0"/>
            </a:br>
            <a:r>
              <a:rPr lang="en-US" sz="2800" b="0" dirty="0" smtClean="0"/>
              <a:t>character </a:t>
            </a:r>
            <a:r>
              <a:rPr lang="en-US" sz="2800" b="0" dirty="0"/>
              <a:t>and digit recognition system that </a:t>
            </a:r>
            <a:r>
              <a:rPr lang="en-US" sz="2800" b="0" dirty="0" smtClean="0"/>
              <a:t>can</a:t>
            </a:r>
            <a:br>
              <a:rPr lang="en-US" sz="2800" b="0" dirty="0" smtClean="0"/>
            </a:br>
            <a:r>
              <a:rPr lang="en-US" sz="2800" b="0" dirty="0" smtClean="0"/>
              <a:t> </a:t>
            </a:r>
            <a:r>
              <a:rPr lang="en-US" sz="2800" b="0" dirty="0"/>
              <a:t>handle various input sources and deliver </a:t>
            </a:r>
            <a:r>
              <a:rPr lang="en-US" sz="2800" b="0" dirty="0" smtClean="0"/>
              <a:t/>
            </a:r>
            <a:br>
              <a:rPr lang="en-US" sz="2800" b="0" dirty="0" smtClean="0"/>
            </a:br>
            <a:r>
              <a:rPr lang="en-US" sz="2800" b="0" dirty="0" smtClean="0"/>
              <a:t>high-performance </a:t>
            </a:r>
            <a:r>
              <a:rPr lang="en-US" sz="2800" b="0" dirty="0"/>
              <a:t>results consistently.</a:t>
            </a:r>
            <a:endParaRPr sz="2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37046" y="2864447"/>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0" y="76200"/>
            <a:ext cx="9732371" cy="7811113"/>
          </a:xfrm>
          <a:prstGeom prst="rect">
            <a:avLst/>
          </a:prstGeom>
        </p:spPr>
        <p:txBody>
          <a:bodyPr vert="horz" wrap="square" lIns="0" tIns="16510" rIns="0" bIns="0" rtlCol="0">
            <a:spAutoFit/>
          </a:bodyPr>
          <a:lstStyle/>
          <a:p>
            <a:r>
              <a:rPr sz="3200" spc="5" dirty="0"/>
              <a:t>PROJECT	</a:t>
            </a:r>
            <a:r>
              <a:rPr sz="3200" spc="-20" dirty="0" smtClean="0"/>
              <a:t>OVERVIEW</a:t>
            </a:r>
            <a:r>
              <a:rPr lang="en-US" sz="4250" spc="-20" dirty="0" smtClean="0"/>
              <a:t/>
            </a:r>
            <a:br>
              <a:rPr lang="en-US" sz="4250" spc="-20" dirty="0" smtClean="0"/>
            </a:br>
            <a:r>
              <a:rPr lang="en-US" sz="2400" b="0" dirty="0"/>
              <a:t>The character and digit recognition project aim to develop an advanced system capable of accurately identifying and classifying alphanumeric characters and digits from diverse </a:t>
            </a:r>
            <a:r>
              <a:rPr lang="en-US" sz="2400" b="0" dirty="0" smtClean="0"/>
              <a:t>sources. </a:t>
            </a:r>
            <a:r>
              <a:rPr lang="en-US" sz="2400" b="0" dirty="0"/>
              <a:t>The key components of the project include:</a:t>
            </a:r>
            <a:br>
              <a:rPr lang="en-US" sz="2400" b="0" dirty="0"/>
            </a:br>
            <a:r>
              <a:rPr lang="en-US" sz="2400" b="0" dirty="0"/>
              <a:t>Data Collection: Gathering a diverse dataset of handwritten and printed characters and digits.</a:t>
            </a:r>
            <a:br>
              <a:rPr lang="en-US" sz="2400" b="0" dirty="0"/>
            </a:br>
            <a:r>
              <a:rPr lang="en-US" sz="2400" b="0" dirty="0"/>
              <a:t>Preprocessing: Cleaning and standardizing the data to remove noise and enhance readability.</a:t>
            </a:r>
            <a:br>
              <a:rPr lang="en-US" sz="2400" b="0" dirty="0"/>
            </a:br>
            <a:r>
              <a:rPr lang="en-US" sz="2400" b="0" dirty="0"/>
              <a:t>Feature Extraction: Extracting relevant features from the input images to facilitate pattern recognition.</a:t>
            </a:r>
            <a:br>
              <a:rPr lang="en-US" sz="2400" b="0" dirty="0"/>
            </a:br>
            <a:r>
              <a:rPr lang="en-US" sz="2400" b="0" dirty="0"/>
              <a:t>Model Training: Training machine learning models, such as convolutional neural networks (CNNs) or recurrent neural networks (RNNs), on the labeled dataset to learn the patterns associated with different characters and digits.</a:t>
            </a:r>
            <a:br>
              <a:rPr lang="en-US" sz="2400" b="0" dirty="0"/>
            </a:br>
            <a:r>
              <a:rPr lang="en-US" sz="2400" b="0" dirty="0"/>
              <a:t>Evaluation: Assessing the performance of the trained models using various metrics such as accuracy, precision, recall, and F1 score</a:t>
            </a:r>
            <a:r>
              <a:rPr lang="en-US" sz="2400" b="0" dirty="0" smtClean="0"/>
              <a:t>.</a:t>
            </a:r>
            <a:r>
              <a:rPr lang="en-US" sz="2800" b="0" dirty="0"/>
              <a:t/>
            </a:r>
            <a:br>
              <a:rPr lang="en-US" sz="2800" b="0" dirty="0"/>
            </a:br>
            <a:r>
              <a:rPr lang="en-US" b="0" dirty="0"/>
              <a:t/>
            </a:r>
            <a:br>
              <a:rPr lang="en-US" b="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228600"/>
            <a:ext cx="11658600" cy="7157087"/>
          </a:xfrm>
          <a:prstGeom prst="rect">
            <a:avLst/>
          </a:prstGeom>
        </p:spPr>
        <p:txBody>
          <a:bodyPr vert="horz" wrap="square" lIns="0" tIns="16510" rIns="0" bIns="0" rtlCol="0">
            <a:spAutoFit/>
          </a:bodyPr>
          <a:lstStyle/>
          <a:p>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sz="3200" spc="5" dirty="0" smtClean="0"/>
              <a:t>?</a:t>
            </a:r>
            <a:r>
              <a:rPr lang="en-US" sz="2400" b="0" dirty="0"/>
              <a:t/>
            </a:r>
            <a:br>
              <a:rPr lang="en-US" sz="2400" b="0" dirty="0"/>
            </a:br>
            <a:r>
              <a:rPr lang="en-US" sz="2400" dirty="0"/>
              <a:t>Document Processing Companies</a:t>
            </a:r>
            <a:r>
              <a:rPr lang="en-US" sz="2400" b="0" dirty="0"/>
              <a:t>: These companies often deal with large volumes of documents that need to be digitized and processed. End users in this context could be data entry operators, administrative staff, or professionals in fields such as finance, legal, or healthcare who rely on accurate and efficient digitization of documents.</a:t>
            </a:r>
            <a:br>
              <a:rPr lang="en-US" sz="2400" b="0" dirty="0"/>
            </a:br>
            <a:r>
              <a:rPr lang="en-US" sz="2400" dirty="0"/>
              <a:t>Financial Institutions</a:t>
            </a:r>
            <a:r>
              <a:rPr lang="en-US" sz="2400" b="0" dirty="0"/>
              <a:t>: Banks, insurance companies, and other financial institutions may use character and digit recognition systems for tasks such as reading checks, processing invoices, or verifying signatures. End users could include banking staff, accountants, or fraud detection specialists who require accurate data extraction and processing.</a:t>
            </a:r>
            <a:br>
              <a:rPr lang="en-US" sz="2400" b="0" dirty="0"/>
            </a:br>
            <a:r>
              <a:rPr lang="en-US" sz="2400" dirty="0"/>
              <a:t>Retail and E-commerce Companies</a:t>
            </a:r>
            <a:r>
              <a:rPr lang="en-US" sz="2400" b="0" dirty="0"/>
              <a:t>: Retailers and e-commerce platforms may use character and digit recognition for tasks such as reading product labels, processing shipping documents, or recognizing handwritten customer information. End users could include warehouse staff, logistics coordinators, or customer service representatives who need accurate and timely data for order fulfillment and customer support.</a:t>
            </a:r>
            <a:br>
              <a:rPr lang="en-US" sz="2400" b="0" dirty="0"/>
            </a:br>
            <a:r>
              <a:rPr lang="en-US" sz="2400" b="0" dirty="0"/>
              <a:t/>
            </a:r>
            <a:br>
              <a:rPr lang="en-US" sz="2400" b="0" dirty="0"/>
            </a:br>
            <a:endParaRPr sz="24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0"/>
            <a:ext cx="11734800" cy="7215437"/>
          </a:xfrm>
          <a:prstGeom prst="rect">
            <a:avLst/>
          </a:prstGeom>
        </p:spPr>
        <p:txBody>
          <a:bodyPr vert="horz" wrap="square" lIns="0" tIns="13335" rIns="0" bIns="0" rtlCol="0">
            <a:spAutoFit/>
          </a:bodyPr>
          <a:lstStyle/>
          <a:p>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r>
              <a:rPr sz="3600" dirty="0" smtClean="0"/>
              <a:t>N</a:t>
            </a:r>
            <a:r>
              <a:rPr lang="en-US" sz="3600" dirty="0" smtClean="0"/>
              <a:t/>
            </a:r>
            <a:br>
              <a:rPr lang="en-US" sz="3600" dirty="0" smtClean="0"/>
            </a:br>
            <a:r>
              <a:rPr lang="en-US" sz="2400" dirty="0"/>
              <a:t>Robust Data Collection:</a:t>
            </a:r>
            <a:r>
              <a:rPr lang="en-US" sz="2400" b="0" dirty="0"/>
              <a:t> We gather a diverse dataset of characters and digits, encompassing various fonts, styles, and writing variations to train our models effectively.</a:t>
            </a:r>
            <a:br>
              <a:rPr lang="en-US" sz="2400" b="0" dirty="0"/>
            </a:br>
            <a:r>
              <a:rPr lang="en-US" sz="2400" dirty="0"/>
              <a:t>Advanced Preprocessing:</a:t>
            </a:r>
            <a:r>
              <a:rPr lang="en-US" sz="2400" b="0" dirty="0"/>
              <a:t> We employ advanced preprocessing techniques to clean and standardize the data, removing noise and enhancing the readability of characters and digits.</a:t>
            </a:r>
            <a:br>
              <a:rPr lang="en-US" sz="2400" b="0" dirty="0"/>
            </a:br>
            <a:r>
              <a:rPr lang="en-US" sz="2400" dirty="0"/>
              <a:t>Feature Extraction:</a:t>
            </a:r>
            <a:r>
              <a:rPr lang="en-US" sz="2400" b="0" dirty="0"/>
              <a:t> Our system extracts relevant features from the input images, enabling effective pattern recognition and classification.</a:t>
            </a:r>
            <a:br>
              <a:rPr lang="en-US" sz="2400" b="0" dirty="0"/>
            </a:br>
            <a:r>
              <a:rPr lang="en-US" sz="2400" dirty="0"/>
              <a:t>Machine Learning Models:</a:t>
            </a:r>
            <a:r>
              <a:rPr lang="en-US" sz="2400" b="0" dirty="0"/>
              <a:t> We train sophisticated machine learning models, such as convolutional neural networks (CNNs) and recurrent neural networks (RNNs), on the labeled dataset to learn the intricate patterns associated with different characters and digits.</a:t>
            </a:r>
            <a:br>
              <a:rPr lang="en-US" sz="2400" b="0" dirty="0"/>
            </a:br>
            <a:r>
              <a:rPr lang="en-US" sz="2400" dirty="0"/>
              <a:t>Continuous Improvement:</a:t>
            </a:r>
            <a:r>
              <a:rPr lang="en-US" sz="2400" b="0" dirty="0"/>
              <a:t> We continuously optimize our models and algorithms to improve performance, accuracy, and efficiency over time.</a:t>
            </a:r>
            <a:br>
              <a:rPr lang="en-US" sz="2400" b="0" dirty="0"/>
            </a:br>
            <a:r>
              <a:rPr lang="en-US" sz="2400" dirty="0"/>
              <a:t>Scalable Deployment:</a:t>
            </a:r>
            <a:r>
              <a:rPr lang="en-US" sz="2400" b="0" dirty="0"/>
              <a:t> Our solution is designed to be scalable and deployable across various platforms, including desktop applications, web services, and mobile devices, ensuring accessibility and usability for a wide range of users.</a:t>
            </a:r>
            <a:br>
              <a:rPr lang="en-US" sz="2400" b="0" dirty="0"/>
            </a:br>
            <a:endParaRPr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381000" y="381001"/>
            <a:ext cx="11658600" cy="6495368"/>
          </a:xfrm>
          <a:prstGeom prst="rect">
            <a:avLst/>
          </a:prstGeom>
        </p:spPr>
        <p:txBody>
          <a:bodyPr vert="horz" wrap="square" lIns="0" tIns="16510" rIns="0" bIns="0" rtlCol="0">
            <a:spAutoFit/>
          </a:bodyPr>
          <a:lstStyle/>
          <a:p>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smtClean="0"/>
              <a:t>SOLUTION</a:t>
            </a:r>
            <a:r>
              <a:rPr lang="en-US" sz="4250" spc="20" dirty="0" smtClean="0"/>
              <a:t/>
            </a:r>
            <a:br>
              <a:rPr lang="en-US" sz="4250" spc="20" dirty="0" smtClean="0"/>
            </a:br>
            <a:r>
              <a:rPr lang="en-US" sz="2400" dirty="0"/>
              <a:t>Cutting-Edge Accuracy:</a:t>
            </a:r>
            <a:r>
              <a:rPr lang="en-US" sz="2400" b="0" dirty="0"/>
              <a:t> Our solution doesn't just aim for accuracy; it achieves unparalleled precision in character and digit recognition. By harnessing the latest advancements in machine learning and computer vision, we've pushed the boundaries to deliver results that consistently astound users with their precision and reliability.</a:t>
            </a:r>
            <a:br>
              <a:rPr lang="en-US" sz="2400" b="0" dirty="0"/>
            </a:br>
            <a:r>
              <a:rPr lang="en-US" sz="2400" dirty="0"/>
              <a:t>Instantaneous Speed:</a:t>
            </a:r>
            <a:r>
              <a:rPr lang="en-US" sz="2400" b="0" dirty="0"/>
              <a:t> Imagine processing vast volumes of documents or images in mere moments. Our solution operates at lightning speed, swiftly analyzing and recognizing characters and digits in real-time. Users are left in awe as they witness the rapid transformation of cumbersome manual tasks into lightning-fast automated processes.</a:t>
            </a:r>
            <a:br>
              <a:rPr lang="en-US" sz="2400" b="0" dirty="0"/>
            </a:br>
            <a:r>
              <a:rPr lang="en-US" sz="2400" dirty="0"/>
              <a:t>Adaptability Beyond Expectations:</a:t>
            </a:r>
            <a:r>
              <a:rPr lang="en-US" sz="2400" b="0" dirty="0"/>
              <a:t> Whether it's deciphering handwritten notes, decoding intricate fonts, or parsing through complex data, our solution adapts effortlessly to any challenge thrown its way. Its versatility knows no bounds, impressing users with its ability to handle diverse inputs with ease and accuracy.</a:t>
            </a:r>
            <a:r>
              <a:rPr lang="en-US" b="0" dirty="0"/>
              <a:t/>
            </a:r>
            <a:br>
              <a:rPr lang="en-US" b="0" dirty="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3"/>
            <a:ext cx="8175625" cy="4885953"/>
          </a:xfrm>
          <a:prstGeom prst="rect">
            <a:avLst/>
          </a:prstGeom>
        </p:spPr>
        <p:txBody>
          <a:bodyPr vert="horz" wrap="square" lIns="0" tIns="12700" rIns="0" bIns="0" rtlCol="0">
            <a:spAutoFit/>
          </a:bodyPr>
          <a:lstStyle/>
          <a:p>
            <a:pPr marL="12700">
              <a:lnSpc>
                <a:spcPct val="100000"/>
              </a:lnSpc>
              <a:spcBef>
                <a:spcPts val="100"/>
              </a:spcBef>
            </a:pPr>
            <a:r>
              <a:rPr lang="en-US" sz="2400" dirty="0"/>
              <a:t>Modeling for character and digit recognition involves designing and training machine learning models capable of accurately identifying and classifying alphanumeric characters and digits from various sources</a:t>
            </a:r>
            <a:r>
              <a:rPr lang="en-US" sz="2400" dirty="0" smtClean="0"/>
              <a:t>.</a:t>
            </a:r>
          </a:p>
          <a:p>
            <a:pPr marL="12700">
              <a:lnSpc>
                <a:spcPct val="100000"/>
              </a:lnSpc>
              <a:spcBef>
                <a:spcPts val="100"/>
              </a:spcBef>
            </a:pPr>
            <a:endParaRPr lang="en-US" dirty="0" smtClean="0"/>
          </a:p>
          <a:p>
            <a:pPr marL="298450" indent="-285750">
              <a:lnSpc>
                <a:spcPct val="100000"/>
              </a:lnSpc>
              <a:spcBef>
                <a:spcPts val="100"/>
              </a:spcBef>
              <a:buFont typeface="Arial" panose="020B0604020202020204" pitchFamily="34" charset="0"/>
              <a:buChar char="•"/>
            </a:pPr>
            <a:r>
              <a:rPr lang="en-IN" sz="2800" b="1" dirty="0"/>
              <a:t>Data Collection and </a:t>
            </a:r>
            <a:r>
              <a:rPr lang="en-IN" sz="2800" b="1" dirty="0" err="1" smtClean="0"/>
              <a:t>Preprocessing</a:t>
            </a:r>
            <a:endParaRPr lang="en-IN" sz="2800" b="1" dirty="0" smtClean="0"/>
          </a:p>
          <a:p>
            <a:pPr marL="298450" indent="-285750">
              <a:lnSpc>
                <a:spcPct val="100000"/>
              </a:lnSpc>
              <a:spcBef>
                <a:spcPts val="100"/>
              </a:spcBef>
              <a:buFont typeface="Arial" panose="020B0604020202020204" pitchFamily="34" charset="0"/>
              <a:buChar char="•"/>
            </a:pPr>
            <a:r>
              <a:rPr lang="en-IN" sz="2800" b="1" dirty="0"/>
              <a:t>Feature </a:t>
            </a:r>
            <a:r>
              <a:rPr lang="en-IN" sz="2800" b="1" dirty="0" smtClean="0"/>
              <a:t>Extraction</a:t>
            </a:r>
          </a:p>
          <a:p>
            <a:pPr marL="298450" indent="-285750">
              <a:lnSpc>
                <a:spcPct val="100000"/>
              </a:lnSpc>
              <a:spcBef>
                <a:spcPts val="100"/>
              </a:spcBef>
              <a:buFont typeface="Arial" panose="020B0604020202020204" pitchFamily="34" charset="0"/>
              <a:buChar char="•"/>
            </a:pPr>
            <a:r>
              <a:rPr lang="en-IN" sz="2800" b="1" dirty="0"/>
              <a:t>Model </a:t>
            </a:r>
            <a:r>
              <a:rPr lang="en-IN" sz="2800" b="1" dirty="0" smtClean="0"/>
              <a:t>Selection</a:t>
            </a:r>
          </a:p>
          <a:p>
            <a:pPr marL="298450" indent="-285750">
              <a:lnSpc>
                <a:spcPct val="100000"/>
              </a:lnSpc>
              <a:spcBef>
                <a:spcPts val="100"/>
              </a:spcBef>
              <a:buFont typeface="Arial" panose="020B0604020202020204" pitchFamily="34" charset="0"/>
              <a:buChar char="•"/>
            </a:pPr>
            <a:r>
              <a:rPr lang="en-IN" sz="2800" b="1" dirty="0"/>
              <a:t>Model </a:t>
            </a:r>
            <a:r>
              <a:rPr lang="en-IN" sz="2800" b="1" dirty="0" smtClean="0"/>
              <a:t>Training</a:t>
            </a:r>
          </a:p>
          <a:p>
            <a:pPr marL="298450" indent="-285750">
              <a:lnSpc>
                <a:spcPct val="100000"/>
              </a:lnSpc>
              <a:spcBef>
                <a:spcPts val="100"/>
              </a:spcBef>
              <a:buFont typeface="Arial" panose="020B0604020202020204" pitchFamily="34" charset="0"/>
              <a:buChar char="•"/>
            </a:pPr>
            <a:r>
              <a:rPr lang="en-IN" sz="2800" b="1" dirty="0" smtClean="0"/>
              <a:t>Evaluation</a:t>
            </a:r>
          </a:p>
          <a:p>
            <a:pPr marL="298450" indent="-285750">
              <a:lnSpc>
                <a:spcPct val="100000"/>
              </a:lnSpc>
              <a:spcBef>
                <a:spcPts val="100"/>
              </a:spcBef>
              <a:buFont typeface="Arial" panose="020B0604020202020204" pitchFamily="34" charset="0"/>
              <a:buChar char="•"/>
            </a:pPr>
            <a:r>
              <a:rPr lang="en-IN" sz="2800" b="1" dirty="0" smtClean="0"/>
              <a:t>Deployment</a:t>
            </a:r>
          </a:p>
          <a:p>
            <a:pPr marL="298450" indent="-285750">
              <a:lnSpc>
                <a:spcPct val="100000"/>
              </a:lnSpc>
              <a:spcBef>
                <a:spcPts val="100"/>
              </a:spcBef>
              <a:buFont typeface="Arial" panose="020B0604020202020204" pitchFamily="34" charset="0"/>
              <a:buChar char="•"/>
            </a:pPr>
            <a:r>
              <a:rPr lang="en-IN" sz="2800" b="1" dirty="0"/>
              <a:t>Continuous Improvement</a:t>
            </a:r>
            <a:endParaRPr sz="2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TotalTime>
  <Words>102</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Anjali Bhat</vt:lpstr>
      <vt:lpstr>CHARACTER AND DIGIT RECOGNITION</vt:lpstr>
      <vt:lpstr>AGENDA Introduction to Character and Digit Recognition Project Current State of Character and Digit Recognition Technology Objectives of the Project Methodology and Approach Timeline and Milestones Resources Required Potential Challenges Conclusion and Next Steps </vt:lpstr>
      <vt:lpstr>PROBLEM STATEMENT Character and digit recognition involve the identification and classification of alphanumeric characters and digits from various sources such as handwritten text, printed documents, or digital images. The problem arises due to the inherent complexity of handwritten characters, variations in writing styles, and noise in images. Traditional methods often struggle with accuracy and efficiency in recognizing characters and digits  accurately, especially in real-world scenarios  where variability is high. Therefore, the aim of  this project is to develop a robust and accurate  character and digit recognition system that can  handle various input sources and deliver  high-performance results consistently.</vt:lpstr>
      <vt:lpstr>PROJECT OVERVIEW The character and digit recognition project aim to develop an advanced system capable of accurately identifying and classifying alphanumeric characters and digits from diverse sources. The key components of the project include: Data Collection: Gathering a diverse dataset of handwritten and printed characters and digits. Preprocessing: Cleaning and standardizing the data to remove noise and enhance readability. Feature Extraction: Extracting relevant features from the input images to facilitate pattern recognition. Model Training: Training machine learning models, such as convolutional neural networks (CNNs) or recurrent neural networks (RNNs), on the labeled dataset to learn the patterns associated with different characters and digits. Evaluation: Assessing the performance of the trained models using various metrics such as accuracy, precision, recall, and F1 score.  </vt:lpstr>
      <vt:lpstr>WHO ARE THE END USERS? Document Processing Companies: These companies often deal with large volumes of documents that need to be digitized and processed. End users in this context could be data entry operators, administrative staff, or professionals in fields such as finance, legal, or healthcare who rely on accurate and efficient digitization of documents. Financial Institutions: Banks, insurance companies, and other financial institutions may use character and digit recognition systems for tasks such as reading checks, processing invoices, or verifying signatures. End users could include banking staff, accountants, or fraud detection specialists who require accurate data extraction and processing. Retail and E-commerce Companies: Retailers and e-commerce platforms may use character and digit recognition for tasks such as reading product labels, processing shipping documents, or recognizing handwritten customer information. End users could include warehouse staff, logistics coordinators, or customer service representatives who need accurate and timely data for order fulfillment and customer support.  </vt:lpstr>
      <vt:lpstr>YOUR SOLUTION AND ITS VALUE PROPOSITION Robust Data Collection: We gather a diverse dataset of characters and digits, encompassing various fonts, styles, and writing variations to train our models effectively. Advanced Preprocessing: We employ advanced preprocessing techniques to clean and standardize the data, removing noise and enhancing the readability of characters and digits. Feature Extraction: Our system extracts relevant features from the input images, enabling effective pattern recognition and classification. Machine Learning Models: We train sophisticated machine learning models, such as convolutional neural networks (CNNs) and recurrent neural networks (RNNs), on the labeled dataset to learn the intricate patterns associated with different characters and digits. Continuous Improvement: We continuously optimize our models and algorithms to improve performance, accuracy, and efficiency over time. Scalable Deployment: Our solution is designed to be scalable and deployable across various platforms, including desktop applications, web services, and mobile devices, ensuring accessibility and usability for a wide range of users. </vt:lpstr>
      <vt:lpstr>THE WOW IN YOUR SOLUTION Cutting-Edge Accuracy: Our solution doesn't just aim for accuracy; it achieves unparalleled precision in character and digit recognition. By harnessing the latest advancements in machine learning and computer vision, we've pushed the boundaries to deliver results that consistently astound users with their precision and reliability. Instantaneous Speed: Imagine processing vast volumes of documents or images in mere moments. Our solution operates at lightning speed, swiftly analyzing and recognizing characters and digits in real-time. Users are left in awe as they witness the rapid transformation of cumbersome manual tasks into lightning-fast automated processes. Adaptability Beyond Expectations: Whether it's deciphering handwritten notes, decoding intricate fonts, or parsing through complex data, our solution adapts effortlessly to any challenge thrown its way. Its versatility knows no bounds, impressing users with its ability to handle diverse inputs with ease and accuracy. </vt:lpstr>
      <vt:lpstr>PowerPoint Presentation</vt:lpstr>
      <vt:lpstr>RESULTS The result of character and digit recognition is the accurate identification and classification of alphanumeric characters and digits from various sources, such as handwritten text, printed documents, or digital images. The output typically includes the recognized characters and digits, along with any additional information such as confidence scores or bounding boxes.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Anjali Bhat</dc:title>
  <dc:creator>hp</dc:creator>
  <cp:lastModifiedBy>hp</cp:lastModifiedBy>
  <cp:revision>6</cp:revision>
  <dcterms:created xsi:type="dcterms:W3CDTF">2024-04-22T09:01:16Z</dcterms:created>
  <dcterms:modified xsi:type="dcterms:W3CDTF">2024-04-22T09:54:33Z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2024-04-22T00:00:00Z</vt:filetime>
  </property>
</Properties>
</file>