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24" r:id="rId1"/>
  </p:sldMasterIdLst>
  <p:notesMasterIdLst>
    <p:notesMasterId r:id="rId31"/>
  </p:notesMasterIdLst>
  <p:sldIdLst>
    <p:sldId id="256" r:id="rId2"/>
    <p:sldId id="257" r:id="rId3"/>
    <p:sldId id="305" r:id="rId4"/>
    <p:sldId id="269" r:id="rId5"/>
    <p:sldId id="283" r:id="rId6"/>
    <p:sldId id="303" r:id="rId7"/>
    <p:sldId id="285" r:id="rId8"/>
    <p:sldId id="278" r:id="rId9"/>
    <p:sldId id="277" r:id="rId10"/>
    <p:sldId id="258" r:id="rId11"/>
    <p:sldId id="259" r:id="rId12"/>
    <p:sldId id="260" r:id="rId13"/>
    <p:sldId id="261" r:id="rId14"/>
    <p:sldId id="263" r:id="rId15"/>
    <p:sldId id="264" r:id="rId16"/>
    <p:sldId id="265" r:id="rId17"/>
    <p:sldId id="266" r:id="rId18"/>
    <p:sldId id="267" r:id="rId19"/>
    <p:sldId id="280" r:id="rId20"/>
    <p:sldId id="308" r:id="rId21"/>
    <p:sldId id="293" r:id="rId22"/>
    <p:sldId id="294" r:id="rId23"/>
    <p:sldId id="295" r:id="rId24"/>
    <p:sldId id="301" r:id="rId25"/>
    <p:sldId id="300" r:id="rId26"/>
    <p:sldId id="291" r:id="rId27"/>
    <p:sldId id="292" r:id="rId28"/>
    <p:sldId id="306" r:id="rId29"/>
    <p:sldId id="30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5BD78E-1B0A-4908-B09A-E3D617DC65CE}">
          <p14:sldIdLst>
            <p14:sldId id="256"/>
            <p14:sldId id="257"/>
            <p14:sldId id="305"/>
            <p14:sldId id="269"/>
            <p14:sldId id="283"/>
            <p14:sldId id="303"/>
            <p14:sldId id="285"/>
            <p14:sldId id="278"/>
            <p14:sldId id="277"/>
          </p14:sldIdLst>
        </p14:section>
        <p14:section name="Untitled Section" id="{48CB2928-F0F4-4F64-BB02-6F7F353C812C}">
          <p14:sldIdLst>
            <p14:sldId id="258"/>
            <p14:sldId id="259"/>
            <p14:sldId id="260"/>
            <p14:sldId id="261"/>
            <p14:sldId id="263"/>
            <p14:sldId id="264"/>
            <p14:sldId id="265"/>
            <p14:sldId id="266"/>
            <p14:sldId id="267"/>
          </p14:sldIdLst>
        </p14:section>
        <p14:section name="Untitled Section" id="{E9C93CBB-554D-4BBA-9646-BE6D0B6B37B0}">
          <p14:sldIdLst>
            <p14:sldId id="280"/>
            <p14:sldId id="308"/>
            <p14:sldId id="293"/>
            <p14:sldId id="294"/>
            <p14:sldId id="295"/>
            <p14:sldId id="301"/>
            <p14:sldId id="300"/>
            <p14:sldId id="291"/>
            <p14:sldId id="292"/>
            <p14:sldId id="306"/>
            <p14:sldId id="30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p:scale>
          <a:sx n="51" d="100"/>
          <a:sy n="51" d="100"/>
        </p:scale>
        <p:origin x="-1248" y="-31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11E92-C528-4421-B10D-F645FABC0009}" type="datetimeFigureOut">
              <a:rPr lang="en-US" smtClean="0"/>
              <a:pPr/>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CE7AC-0EE2-44FD-840F-8E0FA8CCA82F}" type="slidenum">
              <a:rPr lang="en-US" smtClean="0"/>
              <a:pPr/>
              <a:t>‹#›</a:t>
            </a:fld>
            <a:endParaRPr lang="en-US"/>
          </a:p>
        </p:txBody>
      </p:sp>
    </p:spTree>
    <p:extLst>
      <p:ext uri="{BB962C8B-B14F-4D97-AF65-F5344CB8AC3E}">
        <p14:creationId xmlns:p14="http://schemas.microsoft.com/office/powerpoint/2010/main" val="413597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ACE7AC-0EE2-44FD-840F-8E0FA8CCA82F}"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05EE3C2-F6A3-4C0E-9F52-8518BC2936D1}" type="datetimeFigureOut">
              <a:rPr lang="en-US" smtClean="0"/>
              <a:pPr/>
              <a:t>5/3/2018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F03BD70-457C-4903-ABD9-1938E39087E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5EE3C2-F6A3-4C0E-9F52-8518BC2936D1}"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3BD70-457C-4903-ABD9-1938E39087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5EE3C2-F6A3-4C0E-9F52-8518BC2936D1}"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3BD70-457C-4903-ABD9-1938E39087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5EE3C2-F6A3-4C0E-9F52-8518BC2936D1}"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3BD70-457C-4903-ABD9-1938E39087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5EE3C2-F6A3-4C0E-9F52-8518BC2936D1}"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3BD70-457C-4903-ABD9-1938E39087E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5EE3C2-F6A3-4C0E-9F52-8518BC2936D1}"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3BD70-457C-4903-ABD9-1938E39087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05EE3C2-F6A3-4C0E-9F52-8518BC2936D1}" type="datetimeFigureOut">
              <a:rPr lang="en-US" smtClean="0"/>
              <a:pPr/>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03BD70-457C-4903-ABD9-1938E39087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05EE3C2-F6A3-4C0E-9F52-8518BC2936D1}" type="datetimeFigureOut">
              <a:rPr lang="en-US" smtClean="0"/>
              <a:pPr/>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03BD70-457C-4903-ABD9-1938E39087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EE3C2-F6A3-4C0E-9F52-8518BC2936D1}" type="datetimeFigureOut">
              <a:rPr lang="en-US" smtClean="0"/>
              <a:pPr/>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03BD70-457C-4903-ABD9-1938E39087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5EE3C2-F6A3-4C0E-9F52-8518BC2936D1}"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3BD70-457C-4903-ABD9-1938E39087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05EE3C2-F6A3-4C0E-9F52-8518BC2936D1}"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F03BD70-457C-4903-ABD9-1938E39087E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05EE3C2-F6A3-4C0E-9F52-8518BC2936D1}" type="datetimeFigureOut">
              <a:rPr lang="en-US" smtClean="0"/>
              <a:pPr/>
              <a:t>5/3/2018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03BD70-457C-4903-ABD9-1938E39087E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6477000" cy="1600200"/>
          </a:xfrm>
        </p:spPr>
        <p:txBody>
          <a:bodyPr>
            <a:normAutofit fontScale="90000"/>
          </a:bodyPr>
          <a:lstStyle/>
          <a:p>
            <a:r>
              <a:rPr lang="en-US" dirty="0" smtClean="0"/>
              <a:t>Online Job Portal</a:t>
            </a:r>
            <a:br>
              <a:rPr lang="en-US" dirty="0" smtClean="0"/>
            </a:br>
            <a:r>
              <a:rPr lang="en-US" b="1" dirty="0" smtClean="0"/>
              <a:t> </a:t>
            </a:r>
            <a:endParaRPr lang="en-US" b="1" dirty="0"/>
          </a:p>
        </p:txBody>
      </p:sp>
      <p:sp>
        <p:nvSpPr>
          <p:cNvPr id="3" name="Subtitle 2"/>
          <p:cNvSpPr>
            <a:spLocks noGrp="1"/>
          </p:cNvSpPr>
          <p:nvPr>
            <p:ph type="subTitle" idx="1"/>
          </p:nvPr>
        </p:nvSpPr>
        <p:spPr>
          <a:xfrm>
            <a:off x="2971800" y="3276600"/>
            <a:ext cx="5410200" cy="3200400"/>
          </a:xfrm>
        </p:spPr>
        <p:txBody>
          <a:bodyPr>
            <a:normAutofit/>
          </a:bodyPr>
          <a:lstStyle/>
          <a:p>
            <a:r>
              <a:rPr lang="en-US" sz="2800" dirty="0" smtClean="0"/>
              <a:t>Submitted by:</a:t>
            </a:r>
          </a:p>
          <a:p>
            <a:endParaRPr lang="en-US" sz="2800" dirty="0" smtClean="0"/>
          </a:p>
          <a:p>
            <a:r>
              <a:rPr lang="en-US" sz="2800" dirty="0" smtClean="0"/>
              <a:t>Anju </a:t>
            </a:r>
            <a:r>
              <a:rPr lang="en-US" sz="2800" dirty="0"/>
              <a:t>K</a:t>
            </a:r>
            <a:r>
              <a:rPr lang="en-US" sz="2800" dirty="0" smtClean="0"/>
              <a:t>unjumon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543800" cy="762000"/>
          </a:xfrm>
        </p:spPr>
        <p:txBody>
          <a:bodyPr>
            <a:noAutofit/>
          </a:bodyPr>
          <a:lstStyle/>
          <a:p>
            <a:r>
              <a:rPr lang="en-US" sz="2400" b="1" u="sng" dirty="0"/>
              <a:t>TABLE DESIGN</a:t>
            </a:r>
            <a:r>
              <a:rPr lang="en-US" sz="2400" dirty="0"/>
              <a:t/>
            </a:r>
            <a:br>
              <a:rPr lang="en-US" sz="2400" dirty="0"/>
            </a:br>
            <a:endParaRPr lang="en-US" sz="2400" dirty="0"/>
          </a:p>
        </p:txBody>
      </p:sp>
      <p:sp>
        <p:nvSpPr>
          <p:cNvPr id="3" name="Content Placeholder 2"/>
          <p:cNvSpPr>
            <a:spLocks noGrp="1"/>
          </p:cNvSpPr>
          <p:nvPr>
            <p:ph idx="1"/>
          </p:nvPr>
        </p:nvSpPr>
        <p:spPr>
          <a:xfrm>
            <a:off x="457200" y="1676400"/>
            <a:ext cx="8229600" cy="4648200"/>
          </a:xfrm>
        </p:spPr>
        <p:txBody>
          <a:bodyPr>
            <a:normAutofit/>
          </a:bodyPr>
          <a:lstStyle/>
          <a:p>
            <a:pPr marL="457200" lvl="0" indent="-457200">
              <a:buAutoNum type="arabicPeriod"/>
            </a:pPr>
            <a:r>
              <a:rPr lang="en-US" sz="1800" dirty="0" smtClean="0">
                <a:latin typeface="Times New Roman" pitchFamily="18" charset="0"/>
                <a:cs typeface="Times New Roman" pitchFamily="18" charset="0"/>
              </a:rPr>
              <a:t>TABLE </a:t>
            </a:r>
            <a:r>
              <a:rPr lang="en-US" sz="1800" dirty="0">
                <a:latin typeface="Times New Roman" pitchFamily="18" charset="0"/>
                <a:cs typeface="Times New Roman" pitchFamily="18" charset="0"/>
              </a:rPr>
              <a:t>NAME: </a:t>
            </a:r>
            <a:r>
              <a:rPr lang="en-US" sz="1800" dirty="0" err="1" smtClean="0">
                <a:latin typeface="Times New Roman" pitchFamily="18" charset="0"/>
                <a:cs typeface="Times New Roman" pitchFamily="18" charset="0"/>
              </a:rPr>
              <a:t>tbl_login</a:t>
            </a:r>
            <a:endParaRPr lang="en-US" sz="1800" dirty="0" smtClean="0">
              <a:latin typeface="Times New Roman" pitchFamily="18" charset="0"/>
              <a:cs typeface="Times New Roman" pitchFamily="18" charset="0"/>
            </a:endParaRPr>
          </a:p>
          <a:p>
            <a:pPr marL="457200" lvl="0" indent="-457200">
              <a:buAutoNum type="arabicPeriod"/>
            </a:pPr>
            <a:endParaRPr lang="en-US" sz="1600" dirty="0">
              <a:latin typeface="Times New Roman" pitchFamily="18" charset="0"/>
              <a:cs typeface="Times New Roman" pitchFamily="18" charset="0"/>
            </a:endParaRPr>
          </a:p>
          <a:p>
            <a:pPr marL="0" lvl="0" indent="0">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a:buNone/>
            </a:pPr>
            <a:endParaRPr lang="en-US" sz="1600" dirty="0"/>
          </a:p>
        </p:txBody>
      </p:sp>
      <p:sp>
        <p:nvSpPr>
          <p:cNvPr id="1027" name="Rectangle 3"/>
          <p:cNvSpPr>
            <a:spLocks noChangeArrowheads="1"/>
          </p:cNvSpPr>
          <p:nvPr/>
        </p:nvSpPr>
        <p:spPr bwMode="auto">
          <a:xfrm>
            <a:off x="762000" y="4465766"/>
            <a:ext cx="4648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2.TABLE NAME: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tbl_location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36797673"/>
              </p:ext>
            </p:extLst>
          </p:nvPr>
        </p:nvGraphicFramePr>
        <p:xfrm>
          <a:off x="1447800" y="2362200"/>
          <a:ext cx="6096000" cy="185420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r>
                        <a:rPr lang="en-US" dirty="0" smtClean="0"/>
                        <a:t>Field Name</a:t>
                      </a:r>
                      <a:endParaRPr lang="en-US" dirty="0"/>
                    </a:p>
                  </a:txBody>
                  <a:tcPr/>
                </a:tc>
                <a:tc>
                  <a:txBody>
                    <a:bodyPr/>
                    <a:lstStyle/>
                    <a:p>
                      <a:r>
                        <a:rPr lang="en-US" dirty="0" smtClean="0"/>
                        <a:t>Data Type</a:t>
                      </a:r>
                      <a:endParaRPr lang="en-US" dirty="0"/>
                    </a:p>
                  </a:txBody>
                  <a:tcPr/>
                </a:tc>
                <a:tc>
                  <a:txBody>
                    <a:bodyPr/>
                    <a:lstStyle/>
                    <a:p>
                      <a:r>
                        <a:rPr lang="en-US" dirty="0" err="1" smtClean="0"/>
                        <a:t>Constaints</a:t>
                      </a:r>
                      <a:endParaRPr lang="en-US" dirty="0"/>
                    </a:p>
                  </a:txBody>
                  <a:tcPr/>
                </a:tc>
              </a:tr>
              <a:tr h="370840">
                <a:tc>
                  <a:txBody>
                    <a:bodyPr/>
                    <a:lstStyle/>
                    <a:p>
                      <a:r>
                        <a:rPr lang="en-US" dirty="0" smtClean="0"/>
                        <a:t>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tr>
              <a:tr h="370840">
                <a:tc>
                  <a:txBody>
                    <a:bodyPr/>
                    <a:lstStyle/>
                    <a:p>
                      <a:r>
                        <a:rPr lang="en-US" dirty="0" smtClean="0"/>
                        <a:t>username</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r h="370840">
                <a:tc>
                  <a:txBody>
                    <a:bodyPr/>
                    <a:lstStyle/>
                    <a:p>
                      <a:r>
                        <a:rPr lang="en-US" dirty="0" err="1" smtClean="0"/>
                        <a:t>Email_id</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r h="370840">
                <a:tc>
                  <a:txBody>
                    <a:bodyPr/>
                    <a:lstStyle/>
                    <a:p>
                      <a:r>
                        <a:rPr lang="en-US" dirty="0" smtClean="0"/>
                        <a:t>password</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34612723"/>
              </p:ext>
            </p:extLst>
          </p:nvPr>
        </p:nvGraphicFramePr>
        <p:xfrm>
          <a:off x="1524000" y="5334000"/>
          <a:ext cx="6096000" cy="1107440"/>
        </p:xfrm>
        <a:graphic>
          <a:graphicData uri="http://schemas.openxmlformats.org/drawingml/2006/table">
            <a:tbl>
              <a:tblPr firstRow="1" bandRow="1">
                <a:tableStyleId>{073A0DAA-6AF3-43AB-8588-CEC1D06C72B9}</a:tableStyleId>
              </a:tblPr>
              <a:tblGrid>
                <a:gridCol w="2032000"/>
                <a:gridCol w="2032000"/>
                <a:gridCol w="2032000"/>
              </a:tblGrid>
              <a:tr h="131018">
                <a:tc>
                  <a:txBody>
                    <a:bodyPr/>
                    <a:lstStyle/>
                    <a:p>
                      <a:r>
                        <a:rPr lang="en-US" dirty="0" smtClean="0"/>
                        <a:t>Field name</a:t>
                      </a:r>
                      <a:endParaRPr lang="en-US" dirty="0"/>
                    </a:p>
                  </a:txBody>
                  <a:tcPr/>
                </a:tc>
                <a:tc>
                  <a:txBody>
                    <a:bodyPr/>
                    <a:lstStyle/>
                    <a:p>
                      <a:r>
                        <a:rPr lang="en-US" dirty="0" smtClean="0"/>
                        <a:t>Data Type</a:t>
                      </a:r>
                      <a:endParaRPr lang="en-US" dirty="0"/>
                    </a:p>
                  </a:txBody>
                  <a:tcPr/>
                </a:tc>
                <a:tc>
                  <a:txBody>
                    <a:bodyPr/>
                    <a:lstStyle/>
                    <a:p>
                      <a:r>
                        <a:rPr lang="en-US" dirty="0" smtClean="0"/>
                        <a:t>Constraints</a:t>
                      </a:r>
                      <a:endParaRPr lang="en-US" dirty="0"/>
                    </a:p>
                  </a:txBody>
                  <a:tcPr/>
                </a:tc>
              </a:tr>
              <a:tr h="370840">
                <a:tc>
                  <a:txBody>
                    <a:bodyPr/>
                    <a:lstStyle/>
                    <a:p>
                      <a:r>
                        <a:rPr lang="en-US" dirty="0" smtClean="0"/>
                        <a:t>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tr>
              <a:tr h="370840">
                <a:tc>
                  <a:txBody>
                    <a:bodyPr/>
                    <a:lstStyle/>
                    <a:p>
                      <a:r>
                        <a:rPr lang="en-US" dirty="0" smtClean="0"/>
                        <a:t>location</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153400" cy="5364163"/>
          </a:xfrm>
        </p:spPr>
        <p:txBody>
          <a:bodyPr>
            <a:normAutofit/>
          </a:bodyPr>
          <a:lstStyle/>
          <a:p>
            <a:pPr lvl="0">
              <a:buNone/>
            </a:pPr>
            <a:r>
              <a:rPr lang="en-US" sz="2000" dirty="0" smtClean="0"/>
              <a:t>3. </a:t>
            </a:r>
            <a:r>
              <a:rPr lang="en-US" sz="2000" dirty="0" smtClean="0">
                <a:latin typeface="Times New Roman" pitchFamily="18" charset="0"/>
                <a:cs typeface="Times New Roman" pitchFamily="18" charset="0"/>
              </a:rPr>
              <a:t>TABLE </a:t>
            </a:r>
            <a:r>
              <a:rPr lang="en-US" sz="2000" dirty="0">
                <a:latin typeface="Times New Roman" pitchFamily="18" charset="0"/>
                <a:cs typeface="Times New Roman" pitchFamily="18" charset="0"/>
              </a:rPr>
              <a:t>NAME: </a:t>
            </a:r>
            <a:r>
              <a:rPr lang="en-US" sz="2000" dirty="0" err="1" smtClean="0">
                <a:latin typeface="Times New Roman" pitchFamily="18" charset="0"/>
                <a:cs typeface="Times New Roman" pitchFamily="18" charset="0"/>
              </a:rPr>
              <a:t>tbl_skilllevel</a:t>
            </a:r>
            <a:endParaRPr lang="en-US" sz="2000" dirty="0">
              <a:latin typeface="Times New Roman" pitchFamily="18" charset="0"/>
              <a:cs typeface="Times New Roman" pitchFamily="18" charset="0"/>
            </a:endParaRPr>
          </a:p>
          <a:p>
            <a:endParaRPr lang="en-US" sz="2000" dirty="0"/>
          </a:p>
        </p:txBody>
      </p:sp>
      <p:sp>
        <p:nvSpPr>
          <p:cNvPr id="16385" name="Rectangle 1"/>
          <p:cNvSpPr>
            <a:spLocks noChangeArrowheads="1"/>
          </p:cNvSpPr>
          <p:nvPr/>
        </p:nvSpPr>
        <p:spPr bwMode="auto">
          <a:xfrm rot="10800000" flipV="1">
            <a:off x="381000" y="3032611"/>
            <a:ext cx="8382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lang="en-US" sz="2000" dirty="0" smtClean="0">
                <a:latin typeface="Times New Roman" pitchFamily="18" charset="0"/>
                <a:ea typeface="Calibri" pitchFamily="34" charset="0"/>
                <a:cs typeface="Times New Roman" pitchFamily="18" charset="0"/>
              </a:rPr>
              <a:t>4</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TABLE NAME: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tbl_additionaldetails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61740997"/>
              </p:ext>
            </p:extLst>
          </p:nvPr>
        </p:nvGraphicFramePr>
        <p:xfrm>
          <a:off x="1524000" y="1397000"/>
          <a:ext cx="6096000" cy="111252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r>
                        <a:rPr lang="en-US" dirty="0" smtClean="0"/>
                        <a:t>Field name</a:t>
                      </a:r>
                      <a:endParaRPr lang="en-US" dirty="0"/>
                    </a:p>
                  </a:txBody>
                  <a:tcPr/>
                </a:tc>
                <a:tc>
                  <a:txBody>
                    <a:bodyPr/>
                    <a:lstStyle/>
                    <a:p>
                      <a:r>
                        <a:rPr lang="en-US" dirty="0" smtClean="0"/>
                        <a:t>Data Type</a:t>
                      </a:r>
                      <a:endParaRPr lang="en-US" dirty="0"/>
                    </a:p>
                  </a:txBody>
                  <a:tcPr/>
                </a:tc>
                <a:tc>
                  <a:txBody>
                    <a:bodyPr/>
                    <a:lstStyle/>
                    <a:p>
                      <a:r>
                        <a:rPr lang="en-US" dirty="0" smtClean="0"/>
                        <a:t>Constraints</a:t>
                      </a:r>
                      <a:endParaRPr lang="en-US" dirty="0"/>
                    </a:p>
                  </a:txBody>
                  <a:tcPr/>
                </a:tc>
              </a:tr>
              <a:tr h="370840">
                <a:tc>
                  <a:txBody>
                    <a:bodyPr/>
                    <a:lstStyle/>
                    <a:p>
                      <a:r>
                        <a:rPr lang="en-US" dirty="0" err="1" smtClean="0"/>
                        <a:t>Slevel_id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tr>
              <a:tr h="370840">
                <a:tc>
                  <a:txBody>
                    <a:bodyPr/>
                    <a:lstStyle/>
                    <a:p>
                      <a:r>
                        <a:rPr lang="en-US" dirty="0" err="1" smtClean="0"/>
                        <a:t>Skilllevel</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99117245"/>
              </p:ext>
            </p:extLst>
          </p:nvPr>
        </p:nvGraphicFramePr>
        <p:xfrm>
          <a:off x="1066800" y="4114800"/>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Field name</a:t>
                      </a:r>
                      <a:endParaRPr lang="en-US" dirty="0"/>
                    </a:p>
                  </a:txBody>
                  <a:tcPr/>
                </a:tc>
                <a:tc>
                  <a:txBody>
                    <a:bodyPr/>
                    <a:lstStyle/>
                    <a:p>
                      <a:r>
                        <a:rPr lang="en-US" dirty="0" smtClean="0"/>
                        <a:t>Data Type</a:t>
                      </a:r>
                      <a:endParaRPr lang="en-US" dirty="0"/>
                    </a:p>
                  </a:txBody>
                  <a:tcPr/>
                </a:tc>
                <a:tc>
                  <a:txBody>
                    <a:bodyPr/>
                    <a:lstStyle/>
                    <a:p>
                      <a:r>
                        <a:rPr lang="en-US" dirty="0" err="1" smtClean="0"/>
                        <a:t>Constaints</a:t>
                      </a:r>
                      <a:endParaRPr lang="en-US" dirty="0"/>
                    </a:p>
                  </a:txBody>
                  <a:tcPr/>
                </a:tc>
              </a:tr>
              <a:tr h="370840">
                <a:tc>
                  <a:txBody>
                    <a:bodyPr/>
                    <a:lstStyle/>
                    <a:p>
                      <a:r>
                        <a:rPr lang="en-US" dirty="0" smtClean="0"/>
                        <a:t>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tr>
              <a:tr h="370840">
                <a:tc>
                  <a:txBody>
                    <a:bodyPr/>
                    <a:lstStyle/>
                    <a:p>
                      <a:r>
                        <a:rPr lang="en-US" dirty="0" err="1" smtClean="0"/>
                        <a:t>userid</a:t>
                      </a:r>
                      <a:endParaRPr lang="en-US" dirty="0"/>
                    </a:p>
                  </a:txBody>
                  <a:tcPr/>
                </a:tc>
                <a:tc>
                  <a:txBody>
                    <a:bodyPr/>
                    <a:lstStyle/>
                    <a:p>
                      <a:r>
                        <a:rPr lang="en-US" dirty="0" err="1" smtClean="0"/>
                        <a:t>int</a:t>
                      </a:r>
                      <a:endParaRPr lang="en-US" dirty="0"/>
                    </a:p>
                  </a:txBody>
                  <a:tcPr/>
                </a:tc>
                <a:tc>
                  <a:txBody>
                    <a:bodyPr/>
                    <a:lstStyle/>
                    <a:p>
                      <a:r>
                        <a:rPr lang="en-US" dirty="0" smtClean="0"/>
                        <a:t>foreign</a:t>
                      </a:r>
                      <a:r>
                        <a:rPr lang="en-US" baseline="0" dirty="0" smtClean="0"/>
                        <a:t> key</a:t>
                      </a:r>
                      <a:endParaRPr lang="en-US" dirty="0"/>
                    </a:p>
                  </a:txBody>
                  <a:tcPr/>
                </a:tc>
              </a:tr>
              <a:tr h="370840">
                <a:tc>
                  <a:txBody>
                    <a:bodyPr/>
                    <a:lstStyle/>
                    <a:p>
                      <a:r>
                        <a:rPr lang="en-US" dirty="0" err="1" smtClean="0"/>
                        <a:t>adddetails</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533400"/>
            <a:ext cx="5562600" cy="461665"/>
          </a:xfrm>
          <a:prstGeom prst="rect">
            <a:avLst/>
          </a:prstGeom>
          <a:noFill/>
        </p:spPr>
        <p:txBody>
          <a:bodyPr wrap="square" rtlCol="0">
            <a:spAutoFit/>
          </a:bodyPr>
          <a:lstStyle/>
          <a:p>
            <a:r>
              <a:rPr lang="en-IN" dirty="0" smtClean="0"/>
              <a:t>5</a:t>
            </a:r>
            <a:r>
              <a:rPr lang="en-IN" sz="2400" dirty="0" smtClean="0">
                <a:latin typeface="Times New Roman" pitchFamily="18" charset="0"/>
                <a:cs typeface="Times New Roman" pitchFamily="18" charset="0"/>
              </a:rPr>
              <a:t>.tbl_ </a:t>
            </a:r>
            <a:r>
              <a:rPr lang="en-IN" sz="2400" dirty="0" err="1" smtClean="0">
                <a:latin typeface="Times New Roman" pitchFamily="18" charset="0"/>
                <a:cs typeface="Times New Roman" pitchFamily="18" charset="0"/>
              </a:rPr>
              <a:t>edu</a:t>
            </a:r>
            <a:endParaRPr lang="en-IN" sz="2400" dirty="0">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31679842"/>
              </p:ext>
            </p:extLst>
          </p:nvPr>
        </p:nvGraphicFramePr>
        <p:xfrm>
          <a:off x="304800" y="1447800"/>
          <a:ext cx="8229600" cy="33375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Field Name</a:t>
                      </a:r>
                      <a:endParaRPr lang="en-US" dirty="0"/>
                    </a:p>
                  </a:txBody>
                  <a:tcPr/>
                </a:tc>
                <a:tc>
                  <a:txBody>
                    <a:bodyPr/>
                    <a:lstStyle/>
                    <a:p>
                      <a:r>
                        <a:rPr lang="en-US" dirty="0" smtClean="0"/>
                        <a:t>Data Type</a:t>
                      </a:r>
                      <a:endParaRPr lang="en-US" dirty="0"/>
                    </a:p>
                  </a:txBody>
                  <a:tcPr/>
                </a:tc>
                <a:tc>
                  <a:txBody>
                    <a:bodyPr/>
                    <a:lstStyle/>
                    <a:p>
                      <a:r>
                        <a:rPr lang="en-US" dirty="0" err="1" smtClean="0"/>
                        <a:t>constaints</a:t>
                      </a:r>
                      <a:endParaRPr lang="en-US" dirty="0"/>
                    </a:p>
                  </a:txBody>
                  <a:tcPr/>
                </a:tc>
              </a:tr>
              <a:tr h="370840">
                <a:tc>
                  <a:txBody>
                    <a:bodyPr/>
                    <a:lstStyle/>
                    <a:p>
                      <a:r>
                        <a:rPr lang="en-US" dirty="0" err="1" smtClean="0"/>
                        <a:t>edu_id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tr>
              <a:tr h="370840">
                <a:tc>
                  <a:txBody>
                    <a:bodyPr/>
                    <a:lstStyle/>
                    <a:p>
                      <a:r>
                        <a:rPr lang="en-US" dirty="0" err="1" smtClean="0"/>
                        <a:t>userid</a:t>
                      </a:r>
                      <a:endParaRPr lang="en-US" dirty="0"/>
                    </a:p>
                  </a:txBody>
                  <a:tcPr/>
                </a:tc>
                <a:tc>
                  <a:txBody>
                    <a:bodyPr/>
                    <a:lstStyle/>
                    <a:p>
                      <a:r>
                        <a:rPr lang="en-US" dirty="0" err="1" smtClean="0"/>
                        <a:t>Int</a:t>
                      </a:r>
                      <a:endParaRPr lang="en-US" dirty="0"/>
                    </a:p>
                  </a:txBody>
                  <a:tcPr/>
                </a:tc>
                <a:tc>
                  <a:txBody>
                    <a:bodyPr/>
                    <a:lstStyle/>
                    <a:p>
                      <a:r>
                        <a:rPr lang="en-US" dirty="0" smtClean="0"/>
                        <a:t>Foreign</a:t>
                      </a:r>
                      <a:r>
                        <a:rPr lang="en-US" baseline="0" dirty="0" smtClean="0"/>
                        <a:t> key</a:t>
                      </a:r>
                      <a:endParaRPr lang="en-US" dirty="0"/>
                    </a:p>
                  </a:txBody>
                  <a:tcPr/>
                </a:tc>
              </a:tr>
              <a:tr h="370840">
                <a:tc>
                  <a:txBody>
                    <a:bodyPr/>
                    <a:lstStyle/>
                    <a:p>
                      <a:r>
                        <a:rPr lang="en-US" dirty="0" smtClean="0"/>
                        <a:t>did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Int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r>
              <a:tr h="370840">
                <a:tc>
                  <a:txBody>
                    <a:bodyPr/>
                    <a:lstStyle/>
                    <a:p>
                      <a:r>
                        <a:rPr lang="en-US" dirty="0" smtClean="0"/>
                        <a:t>college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r>
              <a:tr h="370840">
                <a:tc>
                  <a:txBody>
                    <a:bodyPr/>
                    <a:lstStyle/>
                    <a:p>
                      <a:r>
                        <a:rPr lang="en-US" dirty="0" smtClean="0"/>
                        <a:t>stream</a:t>
                      </a:r>
                      <a:endParaRPr lang="en-US" dirty="0"/>
                    </a:p>
                  </a:txBody>
                  <a:tcPr/>
                </a:tc>
                <a:tc>
                  <a:txBody>
                    <a:bodyPr/>
                    <a:lstStyle/>
                    <a:p>
                      <a:r>
                        <a:rPr lang="en-US" dirty="0" err="1" smtClean="0"/>
                        <a:t>Varchar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r>
              <a:tr h="370840">
                <a:tc>
                  <a:txBody>
                    <a:bodyPr/>
                    <a:lstStyle/>
                    <a:p>
                      <a:r>
                        <a:rPr lang="en-US" dirty="0" err="1" smtClean="0"/>
                        <a:t>syear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r>
              <a:tr h="370840">
                <a:tc>
                  <a:txBody>
                    <a:bodyPr/>
                    <a:lstStyle/>
                    <a:p>
                      <a:r>
                        <a:rPr lang="en-US" dirty="0" err="1" smtClean="0"/>
                        <a:t>eyear</a:t>
                      </a:r>
                      <a:endParaRPr lang="en-US" dirty="0" smtClean="0"/>
                    </a:p>
                  </a:txBody>
                  <a:tcPr/>
                </a:tc>
                <a:tc>
                  <a:txBody>
                    <a:bodyPr/>
                    <a:lstStyle/>
                    <a:p>
                      <a:r>
                        <a:rPr lang="en-US" dirty="0" smtClean="0"/>
                        <a:t>date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r>
              <a:tr h="370840">
                <a:tc>
                  <a:txBody>
                    <a:bodyPr/>
                    <a:lstStyle/>
                    <a:p>
                      <a:r>
                        <a:rPr lang="en-US" dirty="0" smtClean="0"/>
                        <a:t>percentage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Int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200" dirty="0" smtClean="0"/>
              <a:t>6. TABLE </a:t>
            </a:r>
            <a:r>
              <a:rPr lang="en-US" sz="2200" dirty="0"/>
              <a:t>NAME: </a:t>
            </a:r>
            <a:r>
              <a:rPr lang="en-US" sz="2200" dirty="0" err="1" smtClean="0"/>
              <a:t>tbl_jobdetails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4758943"/>
              </p:ext>
            </p:extLst>
          </p:nvPr>
        </p:nvGraphicFramePr>
        <p:xfrm>
          <a:off x="381000" y="1295400"/>
          <a:ext cx="8229600" cy="2966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Field Name</a:t>
                      </a:r>
                      <a:endParaRPr lang="en-US" dirty="0"/>
                    </a:p>
                  </a:txBody>
                  <a:tcPr/>
                </a:tc>
                <a:tc>
                  <a:txBody>
                    <a:bodyPr/>
                    <a:lstStyle/>
                    <a:p>
                      <a:r>
                        <a:rPr lang="en-US" dirty="0" smtClean="0"/>
                        <a:t>Data Type</a:t>
                      </a:r>
                      <a:endParaRPr lang="en-US" dirty="0"/>
                    </a:p>
                  </a:txBody>
                  <a:tcPr/>
                </a:tc>
                <a:tc>
                  <a:txBody>
                    <a:bodyPr/>
                    <a:lstStyle/>
                    <a:p>
                      <a:r>
                        <a:rPr lang="en-US" dirty="0" err="1" smtClean="0"/>
                        <a:t>Constaints</a:t>
                      </a:r>
                      <a:endParaRPr lang="en-US" dirty="0"/>
                    </a:p>
                  </a:txBody>
                  <a:tcPr/>
                </a:tc>
              </a:tr>
              <a:tr h="370840">
                <a:tc>
                  <a:txBody>
                    <a:bodyPr/>
                    <a:lstStyle/>
                    <a:p>
                      <a:r>
                        <a:rPr lang="en-US" dirty="0" smtClean="0"/>
                        <a:t>id</a:t>
                      </a:r>
                      <a:endParaRPr lang="en-US" dirty="0"/>
                    </a:p>
                  </a:txBody>
                  <a:tcPr/>
                </a:tc>
                <a:tc>
                  <a:txBody>
                    <a:bodyPr/>
                    <a:lstStyle/>
                    <a:p>
                      <a:r>
                        <a:rPr lang="en-US" dirty="0" err="1" smtClean="0"/>
                        <a:t>Int</a:t>
                      </a:r>
                      <a:endParaRPr lang="en-US" dirty="0"/>
                    </a:p>
                  </a:txBody>
                  <a:tcPr/>
                </a:tc>
                <a:tc>
                  <a:txBody>
                    <a:bodyPr/>
                    <a:lstStyle/>
                    <a:p>
                      <a:r>
                        <a:rPr lang="en-US" dirty="0" err="1" smtClean="0"/>
                        <a:t>Prmary</a:t>
                      </a:r>
                      <a:r>
                        <a:rPr lang="en-US" baseline="0" dirty="0" smtClean="0"/>
                        <a:t> key</a:t>
                      </a:r>
                      <a:endParaRPr lang="en-US" dirty="0"/>
                    </a:p>
                  </a:txBody>
                  <a:tcPr/>
                </a:tc>
              </a:tr>
              <a:tr h="370840">
                <a:tc>
                  <a:txBody>
                    <a:bodyPr/>
                    <a:lstStyle/>
                    <a:p>
                      <a:r>
                        <a:rPr lang="en-US" dirty="0" smtClean="0"/>
                        <a:t>organization</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r h="370840">
                <a:tc>
                  <a:txBody>
                    <a:bodyPr/>
                    <a:lstStyle/>
                    <a:p>
                      <a:r>
                        <a:rPr lang="en-US" dirty="0" smtClean="0"/>
                        <a:t>location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r>
              <a:tr h="370840">
                <a:tc>
                  <a:txBody>
                    <a:bodyPr/>
                    <a:lstStyle/>
                    <a:p>
                      <a:r>
                        <a:rPr lang="en-US" dirty="0" err="1" smtClean="0"/>
                        <a:t>syear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r>
              <a:tr h="370840">
                <a:tc>
                  <a:txBody>
                    <a:bodyPr/>
                    <a:lstStyle/>
                    <a:p>
                      <a:r>
                        <a:rPr lang="en-US" dirty="0" err="1" smtClean="0"/>
                        <a:t>eyear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r>
              <a:tr h="370840">
                <a:tc>
                  <a:txBody>
                    <a:bodyPr/>
                    <a:lstStyle/>
                    <a:p>
                      <a:r>
                        <a:rPr lang="en-US" dirty="0" smtClean="0"/>
                        <a:t>description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r>
              <a:tr h="370840">
                <a:tc>
                  <a:txBody>
                    <a:bodyPr/>
                    <a:lstStyle/>
                    <a:p>
                      <a:r>
                        <a:rPr lang="en-US" dirty="0" err="1" smtClean="0"/>
                        <a:t>userid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Varchar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7</a:t>
            </a:r>
            <a:r>
              <a:rPr lang="en-US" sz="2000" dirty="0" smtClean="0"/>
              <a:t>. TABLE NAME: tbl_jobdetails</a:t>
            </a:r>
            <a:endParaRPr lang="en-US" sz="2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60450174"/>
              </p:ext>
            </p:extLst>
          </p:nvPr>
        </p:nvGraphicFramePr>
        <p:xfrm>
          <a:off x="533400" y="2286000"/>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Field Name</a:t>
                      </a:r>
                      <a:endParaRPr lang="en-US" dirty="0"/>
                    </a:p>
                  </a:txBody>
                  <a:tcPr/>
                </a:tc>
                <a:tc>
                  <a:txBody>
                    <a:bodyPr/>
                    <a:lstStyle/>
                    <a:p>
                      <a:r>
                        <a:rPr lang="en-US" dirty="0" smtClean="0"/>
                        <a:t>Data Type</a:t>
                      </a:r>
                      <a:endParaRPr lang="en-US" dirty="0"/>
                    </a:p>
                  </a:txBody>
                  <a:tcPr/>
                </a:tc>
                <a:tc>
                  <a:txBody>
                    <a:bodyPr/>
                    <a:lstStyle/>
                    <a:p>
                      <a:r>
                        <a:rPr lang="en-US" dirty="0" smtClean="0"/>
                        <a:t>constraints</a:t>
                      </a:r>
                      <a:endParaRPr lang="en-US" dirty="0"/>
                    </a:p>
                  </a:txBody>
                  <a:tcPr/>
                </a:tc>
              </a:tr>
              <a:tr h="370840">
                <a:tc>
                  <a:txBody>
                    <a:bodyPr/>
                    <a:lstStyle/>
                    <a:p>
                      <a:r>
                        <a:rPr lang="en-US" dirty="0" err="1" smtClean="0"/>
                        <a:t>Job_id</a:t>
                      </a:r>
                      <a:endParaRPr lang="en-US" dirty="0"/>
                    </a:p>
                  </a:txBody>
                  <a:tcPr/>
                </a:tc>
                <a:tc>
                  <a:txBody>
                    <a:bodyPr/>
                    <a:lstStyle/>
                    <a:p>
                      <a:r>
                        <a:rPr lang="en-US" dirty="0" err="1" smtClean="0"/>
                        <a:t>Int</a:t>
                      </a:r>
                      <a:endParaRPr lang="en-US" dirty="0"/>
                    </a:p>
                  </a:txBody>
                  <a:tcPr/>
                </a:tc>
                <a:tc>
                  <a:txBody>
                    <a:bodyPr/>
                    <a:lstStyle/>
                    <a:p>
                      <a:r>
                        <a:rPr lang="en-US" dirty="0" err="1" smtClean="0"/>
                        <a:t>Primry</a:t>
                      </a:r>
                      <a:r>
                        <a:rPr lang="en-US" dirty="0" smtClean="0"/>
                        <a:t> key</a:t>
                      </a:r>
                      <a:endParaRPr lang="en-US" dirty="0"/>
                    </a:p>
                  </a:txBody>
                  <a:tcPr/>
                </a:tc>
              </a:tr>
              <a:tr h="370840">
                <a:tc>
                  <a:txBody>
                    <a:bodyPr/>
                    <a:lstStyle/>
                    <a:p>
                      <a:r>
                        <a:rPr lang="en-US" dirty="0" err="1" smtClean="0"/>
                        <a:t>Job_name</a:t>
                      </a:r>
                      <a:r>
                        <a:rPr lang="en-US" dirty="0" smtClean="0"/>
                        <a:t> </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r h="370840">
                <a:tc>
                  <a:txBody>
                    <a:bodyPr/>
                    <a:lstStyle/>
                    <a:p>
                      <a:r>
                        <a:rPr lang="en-US" dirty="0" err="1" smtClean="0"/>
                        <a:t>Jobtype_id</a:t>
                      </a:r>
                      <a:endParaRPr lang="en-US" dirty="0"/>
                    </a:p>
                  </a:txBody>
                  <a:tcPr/>
                </a:tc>
                <a:tc>
                  <a:txBody>
                    <a:bodyPr/>
                    <a:lstStyle/>
                    <a:p>
                      <a:r>
                        <a:rPr lang="en-US" dirty="0" err="1" smtClean="0"/>
                        <a:t>Int</a:t>
                      </a:r>
                      <a:endParaRPr lang="en-US" dirty="0"/>
                    </a:p>
                  </a:txBody>
                  <a:tcPr/>
                </a:tc>
                <a:tc>
                  <a:txBody>
                    <a:bodyPr/>
                    <a:lstStyle/>
                    <a:p>
                      <a:r>
                        <a:rPr lang="en-US" dirty="0" smtClean="0"/>
                        <a:t>Foreign key</a:t>
                      </a:r>
                      <a:endParaRPr lang="en-US" dirty="0"/>
                    </a:p>
                  </a:txBody>
                  <a:tcPr/>
                </a:tc>
              </a:tr>
              <a:tr h="370840">
                <a:tc>
                  <a:txBody>
                    <a:bodyPr/>
                    <a:lstStyle/>
                    <a:p>
                      <a:r>
                        <a:rPr lang="en-US" dirty="0" err="1" smtClean="0"/>
                        <a:t>Job_basic</a:t>
                      </a:r>
                      <a:endParaRPr lang="en-US" dirty="0"/>
                    </a:p>
                  </a:txBody>
                  <a:tcPr/>
                </a:tc>
                <a:tc>
                  <a:txBody>
                    <a:bodyPr/>
                    <a:lstStyle/>
                    <a:p>
                      <a:r>
                        <a:rPr lang="en-US" dirty="0" err="1" smtClean="0"/>
                        <a:t>Int</a:t>
                      </a:r>
                      <a:endParaRPr lang="en-US" dirty="0"/>
                    </a:p>
                  </a:txBody>
                  <a:tcPr/>
                </a:tc>
                <a:tc>
                  <a:txBody>
                    <a:bodyPr/>
                    <a:lstStyle/>
                    <a:p>
                      <a:r>
                        <a:rPr lang="en-US" dirty="0" smtClean="0"/>
                        <a:t>Null</a:t>
                      </a:r>
                      <a:endParaRPr lang="en-US" dirty="0"/>
                    </a:p>
                  </a:txBody>
                  <a:tcPr/>
                </a:tc>
              </a:tr>
              <a:tr h="370840">
                <a:tc>
                  <a:txBody>
                    <a:bodyPr/>
                    <a:lstStyle/>
                    <a:p>
                      <a:r>
                        <a:rPr lang="en-US" dirty="0" err="1" smtClean="0"/>
                        <a:t>Job_novaccancy</a:t>
                      </a:r>
                      <a:endParaRPr lang="en-US" dirty="0"/>
                    </a:p>
                  </a:txBody>
                  <a:tcPr/>
                </a:tc>
                <a:tc>
                  <a:txBody>
                    <a:bodyPr/>
                    <a:lstStyle/>
                    <a:p>
                      <a:r>
                        <a:rPr lang="en-US" dirty="0" err="1" smtClean="0"/>
                        <a:t>Int</a:t>
                      </a:r>
                      <a:endParaRPr lang="en-US" dirty="0"/>
                    </a:p>
                  </a:txBody>
                  <a:tcPr/>
                </a:tc>
                <a:tc>
                  <a:txBody>
                    <a:bodyPr/>
                    <a:lstStyle/>
                    <a:p>
                      <a:r>
                        <a:rPr lang="en-US" dirty="0" smtClean="0"/>
                        <a:t>Null</a:t>
                      </a:r>
                      <a:endParaRPr lang="en-US" dirty="0"/>
                    </a:p>
                  </a:txBody>
                  <a:tcPr/>
                </a:tc>
              </a:tr>
              <a:tr h="370840">
                <a:tc>
                  <a:txBody>
                    <a:bodyPr/>
                    <a:lstStyle/>
                    <a:p>
                      <a:r>
                        <a:rPr lang="en-US" dirty="0" err="1" smtClean="0"/>
                        <a:t>Company_id</a:t>
                      </a:r>
                      <a:endParaRPr lang="en-US" dirty="0"/>
                    </a:p>
                  </a:txBody>
                  <a:tcPr/>
                </a:tc>
                <a:tc>
                  <a:txBody>
                    <a:bodyPr/>
                    <a:lstStyle/>
                    <a:p>
                      <a:r>
                        <a:rPr lang="en-US" dirty="0" err="1" smtClean="0"/>
                        <a:t>Int</a:t>
                      </a:r>
                      <a:endParaRPr lang="en-US" dirty="0"/>
                    </a:p>
                  </a:txBody>
                  <a:tcPr/>
                </a:tc>
                <a:tc>
                  <a:txBody>
                    <a:bodyPr/>
                    <a:lstStyle/>
                    <a:p>
                      <a:r>
                        <a:rPr lang="en-US" dirty="0" smtClean="0"/>
                        <a:t>Foreign key</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8</a:t>
            </a:r>
            <a:r>
              <a:rPr lang="en-US" sz="2000" dirty="0" smtClean="0"/>
              <a:t>.TABLE NAME: </a:t>
            </a:r>
            <a:r>
              <a:rPr lang="en-US" sz="2000" dirty="0" err="1" smtClean="0"/>
              <a:t>tbl_personaldetails</a:t>
            </a: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9118082"/>
              </p:ext>
            </p:extLst>
          </p:nvPr>
        </p:nvGraphicFramePr>
        <p:xfrm>
          <a:off x="457200" y="2286000"/>
          <a:ext cx="8229600" cy="2966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Field Name</a:t>
                      </a:r>
                      <a:endParaRPr lang="en-US" dirty="0"/>
                    </a:p>
                  </a:txBody>
                  <a:tcPr/>
                </a:tc>
                <a:tc>
                  <a:txBody>
                    <a:bodyPr/>
                    <a:lstStyle/>
                    <a:p>
                      <a:r>
                        <a:rPr lang="en-US" dirty="0" smtClean="0"/>
                        <a:t>Data type</a:t>
                      </a:r>
                      <a:endParaRPr lang="en-US" dirty="0"/>
                    </a:p>
                  </a:txBody>
                  <a:tcPr/>
                </a:tc>
                <a:tc>
                  <a:txBody>
                    <a:bodyPr/>
                    <a:lstStyle/>
                    <a:p>
                      <a:r>
                        <a:rPr lang="en-US" dirty="0" err="1" smtClean="0"/>
                        <a:t>Constaints</a:t>
                      </a:r>
                      <a:endParaRPr lang="en-US" dirty="0"/>
                    </a:p>
                  </a:txBody>
                  <a:tcPr/>
                </a:tc>
              </a:tr>
              <a:tr h="370840">
                <a:tc>
                  <a:txBody>
                    <a:bodyPr/>
                    <a:lstStyle/>
                    <a:p>
                      <a:r>
                        <a:rPr lang="en-US" dirty="0" smtClean="0"/>
                        <a:t>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tr>
              <a:tr h="370840">
                <a:tc>
                  <a:txBody>
                    <a:bodyPr/>
                    <a:lstStyle/>
                    <a:p>
                      <a:r>
                        <a:rPr lang="en-US" dirty="0" smtClean="0"/>
                        <a:t>tittle</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r h="370840">
                <a:tc>
                  <a:txBody>
                    <a:bodyPr/>
                    <a:lstStyle/>
                    <a:p>
                      <a:r>
                        <a:rPr lang="en-US" dirty="0" smtClean="0"/>
                        <a:t>name</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r h="370840">
                <a:tc>
                  <a:txBody>
                    <a:bodyPr/>
                    <a:lstStyle/>
                    <a:p>
                      <a:r>
                        <a:rPr lang="en-US" dirty="0" err="1" smtClean="0"/>
                        <a:t>Country_code</a:t>
                      </a:r>
                      <a:endParaRPr lang="en-US" dirty="0"/>
                    </a:p>
                  </a:txBody>
                  <a:tcPr/>
                </a:tc>
                <a:tc>
                  <a:txBody>
                    <a:bodyPr/>
                    <a:lstStyle/>
                    <a:p>
                      <a:r>
                        <a:rPr lang="en-US" dirty="0" err="1" smtClean="0"/>
                        <a:t>Int</a:t>
                      </a:r>
                      <a:endParaRPr lang="en-US" dirty="0"/>
                    </a:p>
                  </a:txBody>
                  <a:tcPr/>
                </a:tc>
                <a:tc>
                  <a:txBody>
                    <a:bodyPr/>
                    <a:lstStyle/>
                    <a:p>
                      <a:r>
                        <a:rPr lang="en-US" dirty="0" smtClean="0"/>
                        <a:t>Null</a:t>
                      </a:r>
                      <a:endParaRPr lang="en-US" dirty="0"/>
                    </a:p>
                  </a:txBody>
                  <a:tcPr/>
                </a:tc>
              </a:tr>
              <a:tr h="370840">
                <a:tc>
                  <a:txBody>
                    <a:bodyPr/>
                    <a:lstStyle/>
                    <a:p>
                      <a:r>
                        <a:rPr lang="en-US" dirty="0" smtClean="0"/>
                        <a:t>phone</a:t>
                      </a:r>
                      <a:endParaRPr lang="en-US" dirty="0"/>
                    </a:p>
                  </a:txBody>
                  <a:tcPr/>
                </a:tc>
                <a:tc>
                  <a:txBody>
                    <a:bodyPr/>
                    <a:lstStyle/>
                    <a:p>
                      <a:r>
                        <a:rPr lang="en-US" dirty="0" err="1" smtClean="0"/>
                        <a:t>Int</a:t>
                      </a:r>
                      <a:endParaRPr lang="en-US" dirty="0"/>
                    </a:p>
                  </a:txBody>
                  <a:tcPr/>
                </a:tc>
                <a:tc>
                  <a:txBody>
                    <a:bodyPr/>
                    <a:lstStyle/>
                    <a:p>
                      <a:r>
                        <a:rPr lang="en-US" dirty="0" smtClean="0"/>
                        <a:t>Null</a:t>
                      </a:r>
                      <a:endParaRPr lang="en-US" dirty="0"/>
                    </a:p>
                  </a:txBody>
                  <a:tcPr/>
                </a:tc>
              </a:tr>
              <a:tr h="370840">
                <a:tc>
                  <a:txBody>
                    <a:bodyPr/>
                    <a:lstStyle/>
                    <a:p>
                      <a:r>
                        <a:rPr lang="en-US" dirty="0" smtClean="0"/>
                        <a:t>city</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r h="370840">
                <a:tc>
                  <a:txBody>
                    <a:bodyPr/>
                    <a:lstStyle/>
                    <a:p>
                      <a:r>
                        <a:rPr lang="en-US" dirty="0" smtClean="0"/>
                        <a:t>city1</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447800"/>
          </a:xfrm>
        </p:spPr>
        <p:txBody>
          <a:bodyPr>
            <a:normAutofit/>
          </a:bodyPr>
          <a:lstStyle/>
          <a:p>
            <a:pPr lvl="0"/>
            <a:r>
              <a:rPr lang="en-US" sz="2200" dirty="0"/>
              <a:t>9</a:t>
            </a:r>
            <a:r>
              <a:rPr lang="en-US" sz="2200" dirty="0" smtClean="0"/>
              <a:t>. TABLE NAME: </a:t>
            </a:r>
            <a:r>
              <a:rPr lang="en-US" sz="2200" dirty="0" err="1" smtClean="0"/>
              <a:t>tbl_education</a:t>
            </a:r>
            <a:r>
              <a:rPr lang="en-US" dirty="0" smtClean="0"/>
              <a:t/>
            </a:r>
            <a:br>
              <a:rPr lang="en-US" dirty="0" smtClean="0"/>
            </a:br>
            <a:endParaRPr lang="en-US" dirty="0"/>
          </a:p>
        </p:txBody>
      </p:sp>
      <p:sp>
        <p:nvSpPr>
          <p:cNvPr id="5" name="Title 1"/>
          <p:cNvSpPr txBox="1">
            <a:spLocks/>
          </p:cNvSpPr>
          <p:nvPr/>
        </p:nvSpPr>
        <p:spPr>
          <a:xfrm>
            <a:off x="381000" y="3124201"/>
            <a:ext cx="4343400" cy="609600"/>
          </a:xfrm>
          <a:prstGeom prst="rect">
            <a:avLst/>
          </a:prstGeom>
        </p:spPr>
        <p:txBody>
          <a:bodyPr vert="horz" lIns="91440" tIns="45720" rIns="91440" bIns="45720" rtlCol="0" anchor="ctr">
            <a:normAutofit fontScale="2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8000" dirty="0" smtClean="0">
                <a:latin typeface="+mj-lt"/>
                <a:ea typeface="+mj-ea"/>
                <a:cs typeface="+mj-cs"/>
              </a:rPr>
              <a:t>11</a:t>
            </a:r>
            <a:r>
              <a:rPr kumimoji="0" lang="en-US" sz="8000" b="0" i="0" u="none" strike="noStrike" kern="1200" cap="none" spc="0" normalizeH="0" baseline="0" noProof="0" dirty="0" smtClean="0">
                <a:ln>
                  <a:noFill/>
                </a:ln>
                <a:solidFill>
                  <a:schemeClr val="tx1"/>
                </a:solidFill>
                <a:effectLst/>
                <a:uLnTx/>
                <a:uFillTx/>
                <a:latin typeface="+mj-lt"/>
                <a:ea typeface="+mj-ea"/>
                <a:cs typeface="+mj-cs"/>
              </a:rPr>
              <a:t>. TABLE NAME: </a:t>
            </a:r>
            <a:r>
              <a:rPr kumimoji="0" lang="en-US" sz="8000" b="0" i="0" u="none" strike="noStrike" kern="1200" cap="none" spc="0" normalizeH="0" baseline="0" noProof="0" dirty="0" err="1" smtClean="0">
                <a:ln>
                  <a:noFill/>
                </a:ln>
                <a:solidFill>
                  <a:schemeClr val="tx1"/>
                </a:solidFill>
                <a:effectLst/>
                <a:uLnTx/>
                <a:uFillTx/>
                <a:latin typeface="+mj-lt"/>
                <a:ea typeface="+mj-ea"/>
                <a:cs typeface="+mj-cs"/>
              </a:rPr>
              <a:t>tbl_oranization</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98720477"/>
              </p:ext>
            </p:extLst>
          </p:nvPr>
        </p:nvGraphicFramePr>
        <p:xfrm>
          <a:off x="381000" y="1295400"/>
          <a:ext cx="8229600" cy="14833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Field Name</a:t>
                      </a:r>
                      <a:endParaRPr lang="en-US" dirty="0"/>
                    </a:p>
                  </a:txBody>
                  <a:tcPr/>
                </a:tc>
                <a:tc>
                  <a:txBody>
                    <a:bodyPr/>
                    <a:lstStyle/>
                    <a:p>
                      <a:r>
                        <a:rPr lang="en-US" dirty="0" smtClean="0"/>
                        <a:t>Data Type     </a:t>
                      </a:r>
                      <a:endParaRPr lang="en-US" dirty="0"/>
                    </a:p>
                  </a:txBody>
                  <a:tcPr/>
                </a:tc>
                <a:tc>
                  <a:txBody>
                    <a:bodyPr/>
                    <a:lstStyle/>
                    <a:p>
                      <a:r>
                        <a:rPr lang="en-US" dirty="0" err="1" smtClean="0"/>
                        <a:t>Constaints</a:t>
                      </a:r>
                      <a:endParaRPr lang="en-US" dirty="0"/>
                    </a:p>
                  </a:txBody>
                  <a:tcPr/>
                </a:tc>
              </a:tr>
              <a:tr h="370840">
                <a:tc>
                  <a:txBody>
                    <a:bodyPr/>
                    <a:lstStyle/>
                    <a:p>
                      <a:r>
                        <a:rPr lang="en-US" dirty="0" err="1" smtClean="0"/>
                        <a:t>e_id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tr>
              <a:tr h="370840">
                <a:tc>
                  <a:txBody>
                    <a:bodyPr/>
                    <a:lstStyle/>
                    <a:p>
                      <a:r>
                        <a:rPr lang="en-US" dirty="0" err="1" smtClean="0"/>
                        <a:t>degee</a:t>
                      </a:r>
                      <a:endParaRPr lang="en-US" dirty="0"/>
                    </a:p>
                  </a:txBody>
                  <a:tcPr/>
                </a:tc>
                <a:tc>
                  <a:txBody>
                    <a:bodyPr/>
                    <a:lstStyle/>
                    <a:p>
                      <a:r>
                        <a:rPr lang="en-US" dirty="0" err="1" smtClean="0"/>
                        <a:t>Varchr</a:t>
                      </a:r>
                      <a:endParaRPr lang="en-US" dirty="0"/>
                    </a:p>
                  </a:txBody>
                  <a:tcPr/>
                </a:tc>
                <a:tc>
                  <a:txBody>
                    <a:bodyPr/>
                    <a:lstStyle/>
                    <a:p>
                      <a:r>
                        <a:rPr lang="en-US" dirty="0" smtClean="0"/>
                        <a:t>Null</a:t>
                      </a:r>
                      <a:endParaRPr lang="en-US" dirty="0"/>
                    </a:p>
                  </a:txBody>
                  <a:tcPr/>
                </a:tc>
              </a:tr>
              <a:tr h="370840">
                <a:tc>
                  <a:txBody>
                    <a:bodyPr/>
                    <a:lstStyle/>
                    <a:p>
                      <a:r>
                        <a:rPr lang="en-US" dirty="0" err="1" smtClean="0"/>
                        <a:t>degreetype</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23310082"/>
              </p:ext>
            </p:extLst>
          </p:nvPr>
        </p:nvGraphicFramePr>
        <p:xfrm>
          <a:off x="609600" y="3886200"/>
          <a:ext cx="7277100" cy="2590800"/>
        </p:xfrm>
        <a:graphic>
          <a:graphicData uri="http://schemas.openxmlformats.org/drawingml/2006/table">
            <a:tbl>
              <a:tblPr firstRow="1" bandRow="1">
                <a:tableStyleId>{5C22544A-7EE6-4342-B048-85BDC9FD1C3A}</a:tableStyleId>
              </a:tblPr>
              <a:tblGrid>
                <a:gridCol w="3213100"/>
                <a:gridCol w="2032000"/>
                <a:gridCol w="2032000"/>
              </a:tblGrid>
              <a:tr h="370840">
                <a:tc>
                  <a:txBody>
                    <a:bodyPr/>
                    <a:lstStyle/>
                    <a:p>
                      <a:r>
                        <a:rPr lang="en-US" dirty="0" smtClean="0"/>
                        <a:t>Field Name</a:t>
                      </a:r>
                      <a:endParaRPr lang="en-US" dirty="0"/>
                    </a:p>
                  </a:txBody>
                  <a:tcPr/>
                </a:tc>
                <a:tc>
                  <a:txBody>
                    <a:bodyPr/>
                    <a:lstStyle/>
                    <a:p>
                      <a:r>
                        <a:rPr lang="en-US" dirty="0" smtClean="0"/>
                        <a:t>Data </a:t>
                      </a:r>
                      <a:r>
                        <a:rPr lang="en-US" baseline="0" dirty="0" smtClean="0"/>
                        <a:t> Type</a:t>
                      </a:r>
                      <a:endParaRPr lang="en-US" dirty="0"/>
                    </a:p>
                  </a:txBody>
                  <a:tcPr/>
                </a:tc>
                <a:tc>
                  <a:txBody>
                    <a:bodyPr/>
                    <a:lstStyle/>
                    <a:p>
                      <a:r>
                        <a:rPr lang="en-US" dirty="0" smtClean="0"/>
                        <a:t>Constraints</a:t>
                      </a:r>
                      <a:endParaRPr lang="en-US" dirty="0"/>
                    </a:p>
                  </a:txBody>
                  <a:tcPr/>
                </a:tc>
              </a:tr>
              <a:tr h="152813">
                <a:tc>
                  <a:txBody>
                    <a:bodyPr/>
                    <a:lstStyle/>
                    <a:p>
                      <a:r>
                        <a:rPr lang="en-US" dirty="0" smtClean="0"/>
                        <a:t>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tr>
              <a:tr h="370840">
                <a:tc>
                  <a:txBody>
                    <a:bodyPr/>
                    <a:lstStyle/>
                    <a:p>
                      <a:r>
                        <a:rPr lang="en-US" dirty="0" err="1" smtClean="0"/>
                        <a:t>oid</a:t>
                      </a:r>
                      <a:endParaRPr lang="en-US" dirty="0"/>
                    </a:p>
                  </a:txBody>
                  <a:tcPr/>
                </a:tc>
                <a:tc>
                  <a:txBody>
                    <a:bodyPr/>
                    <a:lstStyle/>
                    <a:p>
                      <a:r>
                        <a:rPr lang="en-US" dirty="0" err="1" smtClean="0"/>
                        <a:t>Int</a:t>
                      </a:r>
                      <a:endParaRPr lang="en-US" dirty="0"/>
                    </a:p>
                  </a:txBody>
                  <a:tcPr/>
                </a:tc>
                <a:tc>
                  <a:txBody>
                    <a:bodyPr/>
                    <a:lstStyle/>
                    <a:p>
                      <a:r>
                        <a:rPr lang="en-US" dirty="0" smtClean="0"/>
                        <a:t>Null</a:t>
                      </a:r>
                      <a:endParaRPr lang="en-US" dirty="0"/>
                    </a:p>
                  </a:txBody>
                  <a:tcPr/>
                </a:tc>
              </a:tr>
              <a:tr h="370840">
                <a:tc>
                  <a:txBody>
                    <a:bodyPr/>
                    <a:lstStyle/>
                    <a:p>
                      <a:r>
                        <a:rPr lang="en-US" dirty="0" err="1" smtClean="0"/>
                        <a:t>oname</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r h="370840">
                <a:tc>
                  <a:txBody>
                    <a:bodyPr/>
                    <a:lstStyle/>
                    <a:p>
                      <a:r>
                        <a:rPr lang="en-US" dirty="0" err="1" smtClean="0"/>
                        <a:t>uname</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r h="370840">
                <a:tc>
                  <a:txBody>
                    <a:bodyPr/>
                    <a:lstStyle/>
                    <a:p>
                      <a:r>
                        <a:rPr lang="en-US" dirty="0" smtClean="0"/>
                        <a:t>password</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r h="370840">
                <a:tc>
                  <a:txBody>
                    <a:bodyPr/>
                    <a:lstStyle/>
                    <a:p>
                      <a:r>
                        <a:rPr lang="en-US" dirty="0" err="1" smtClean="0"/>
                        <a:t>emailid</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lvl="0"/>
            <a:r>
              <a:rPr lang="en-US" sz="2200" dirty="0" smtClean="0"/>
              <a:t>12. TABLE NAME: tbl_organization2</a:t>
            </a:r>
            <a:endParaRPr lang="en-US" dirty="0"/>
          </a:p>
        </p:txBody>
      </p:sp>
      <p:sp>
        <p:nvSpPr>
          <p:cNvPr id="5" name="Title 1"/>
          <p:cNvSpPr txBox="1">
            <a:spLocks/>
          </p:cNvSpPr>
          <p:nvPr/>
        </p:nvSpPr>
        <p:spPr>
          <a:xfrm>
            <a:off x="304800" y="3276600"/>
            <a:ext cx="3810000" cy="5334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mj-lt"/>
                <a:ea typeface="+mj-ea"/>
                <a:cs typeface="+mj-cs"/>
              </a:rPr>
              <a:t>13. TABLE NAME: </a:t>
            </a:r>
            <a:r>
              <a:rPr kumimoji="0" lang="en-US" sz="2000" b="0" i="0" u="none" strike="noStrike" kern="1200" cap="none" spc="0" normalizeH="0" baseline="0" noProof="0" dirty="0" err="1" smtClean="0">
                <a:ln>
                  <a:noFill/>
                </a:ln>
                <a:solidFill>
                  <a:schemeClr val="tx1"/>
                </a:solidFill>
                <a:effectLst/>
                <a:uLnTx/>
                <a:uFillTx/>
                <a:latin typeface="+mj-lt"/>
                <a:ea typeface="+mj-ea"/>
                <a:cs typeface="+mj-cs"/>
              </a:rPr>
              <a:t>tbl_result</a:t>
            </a: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91171986"/>
              </p:ext>
            </p:extLst>
          </p:nvPr>
        </p:nvGraphicFramePr>
        <p:xfrm>
          <a:off x="457200" y="1935163"/>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Field Name</a:t>
                      </a:r>
                      <a:endParaRPr lang="en-US" dirty="0"/>
                    </a:p>
                  </a:txBody>
                  <a:tcPr/>
                </a:tc>
                <a:tc>
                  <a:txBody>
                    <a:bodyPr/>
                    <a:lstStyle/>
                    <a:p>
                      <a:r>
                        <a:rPr lang="en-US" dirty="0" smtClean="0"/>
                        <a:t>Data Type</a:t>
                      </a:r>
                      <a:endParaRPr lang="en-US" dirty="0"/>
                    </a:p>
                  </a:txBody>
                  <a:tcPr/>
                </a:tc>
                <a:tc>
                  <a:txBody>
                    <a:bodyPr/>
                    <a:lstStyle/>
                    <a:p>
                      <a:r>
                        <a:rPr lang="en-US" dirty="0" smtClean="0"/>
                        <a:t>Constraints</a:t>
                      </a:r>
                      <a:endParaRPr lang="en-US" dirty="0"/>
                    </a:p>
                  </a:txBody>
                  <a:tcPr/>
                </a:tc>
              </a:tr>
              <a:tr h="370840">
                <a:tc>
                  <a:txBody>
                    <a:bodyPr/>
                    <a:lstStyle/>
                    <a:p>
                      <a:r>
                        <a:rPr lang="en-US" dirty="0" smtClean="0"/>
                        <a:t>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tr>
              <a:tr h="370840">
                <a:tc>
                  <a:txBody>
                    <a:bodyPr/>
                    <a:lstStyle/>
                    <a:p>
                      <a:r>
                        <a:rPr lang="en-US" dirty="0" err="1" smtClean="0"/>
                        <a:t>oid</a:t>
                      </a:r>
                      <a:endParaRPr lang="en-US" dirty="0"/>
                    </a:p>
                  </a:txBody>
                  <a:tcPr/>
                </a:tc>
                <a:tc>
                  <a:txBody>
                    <a:bodyPr/>
                    <a:lstStyle/>
                    <a:p>
                      <a:r>
                        <a:rPr lang="en-US" dirty="0" err="1" smtClean="0"/>
                        <a:t>Int</a:t>
                      </a:r>
                      <a:endParaRPr lang="en-US" dirty="0"/>
                    </a:p>
                  </a:txBody>
                  <a:tcPr/>
                </a:tc>
                <a:tc>
                  <a:txBody>
                    <a:bodyPr/>
                    <a:lstStyle/>
                    <a:p>
                      <a:r>
                        <a:rPr lang="en-US" dirty="0" smtClean="0"/>
                        <a:t>Foreign</a:t>
                      </a:r>
                      <a:r>
                        <a:rPr lang="en-US" baseline="0" dirty="0" smtClean="0"/>
                        <a:t> key</a:t>
                      </a:r>
                      <a:endParaRPr lang="en-US" dirty="0"/>
                    </a:p>
                  </a:txBody>
                  <a:tcPr/>
                </a:tc>
              </a:tr>
              <a:tr h="370840">
                <a:tc>
                  <a:txBody>
                    <a:bodyPr/>
                    <a:lstStyle/>
                    <a:p>
                      <a:r>
                        <a:rPr lang="en-US" dirty="0" smtClean="0"/>
                        <a:t>address</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r h="370840">
                <a:tc>
                  <a:txBody>
                    <a:bodyPr/>
                    <a:lstStyle/>
                    <a:p>
                      <a:r>
                        <a:rPr lang="en-US" dirty="0" err="1" smtClean="0"/>
                        <a:t>aboutfirm</a:t>
                      </a:r>
                      <a:endParaRPr lang="en-US" dirty="0"/>
                    </a:p>
                  </a:txBody>
                  <a:tcPr/>
                </a:tc>
                <a:tc>
                  <a:txBody>
                    <a:bodyPr/>
                    <a:lstStyle/>
                    <a:p>
                      <a:r>
                        <a:rPr lang="en-US" dirty="0" err="1" smtClean="0"/>
                        <a:t>Vrchar</a:t>
                      </a:r>
                      <a:endParaRPr lang="en-US" dirty="0"/>
                    </a:p>
                  </a:txBody>
                  <a:tcPr/>
                </a:tc>
                <a:tc>
                  <a:txBody>
                    <a:bodyPr/>
                    <a:lstStyle/>
                    <a:p>
                      <a:r>
                        <a:rPr lang="en-US" dirty="0" smtClean="0"/>
                        <a:t>Null</a:t>
                      </a:r>
                      <a:endParaRPr lang="en-US" dirty="0"/>
                    </a:p>
                  </a:txBody>
                  <a:tcPr/>
                </a:tc>
              </a:tr>
              <a:tr h="370840">
                <a:tc>
                  <a:txBody>
                    <a:bodyPr/>
                    <a:lstStyle/>
                    <a:p>
                      <a:r>
                        <a:rPr lang="en-US" dirty="0" err="1" smtClean="0"/>
                        <a:t>contactno</a:t>
                      </a:r>
                      <a:endParaRPr lang="en-US" dirty="0"/>
                    </a:p>
                  </a:txBody>
                  <a:tcPr/>
                </a:tc>
                <a:tc>
                  <a:txBody>
                    <a:bodyPr/>
                    <a:lstStyle/>
                    <a:p>
                      <a:r>
                        <a:rPr lang="en-US" dirty="0" err="1" smtClean="0"/>
                        <a:t>Int</a:t>
                      </a:r>
                      <a:endParaRPr lang="en-US" dirty="0"/>
                    </a:p>
                  </a:txBody>
                  <a:tcPr/>
                </a:tc>
                <a:tc>
                  <a:txBody>
                    <a:bodyPr/>
                    <a:lstStyle/>
                    <a:p>
                      <a:r>
                        <a:rPr lang="en-US" dirty="0" smtClean="0"/>
                        <a:t>Null</a:t>
                      </a:r>
                      <a:endParaRPr lang="en-US" dirty="0"/>
                    </a:p>
                  </a:txBody>
                  <a:tcPr/>
                </a:tc>
              </a:tr>
              <a:tr h="370840">
                <a:tc>
                  <a:txBody>
                    <a:bodyPr/>
                    <a:lstStyle/>
                    <a:p>
                      <a:r>
                        <a:rPr lang="en-US" dirty="0" smtClean="0"/>
                        <a:t>web</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normAutofit fontScale="90000"/>
          </a:bodyPr>
          <a:lstStyle/>
          <a:p>
            <a:pPr lvl="0"/>
            <a:r>
              <a:rPr lang="en-US" dirty="0" smtClean="0"/>
              <a:t/>
            </a:r>
            <a:br>
              <a:rPr lang="en-US" dirty="0" smtClean="0"/>
            </a:br>
            <a:endParaRPr lang="en-US" dirty="0"/>
          </a:p>
        </p:txBody>
      </p:sp>
      <p:sp>
        <p:nvSpPr>
          <p:cNvPr id="5" name="Title 1"/>
          <p:cNvSpPr txBox="1">
            <a:spLocks/>
          </p:cNvSpPr>
          <p:nvPr/>
        </p:nvSpPr>
        <p:spPr>
          <a:xfrm>
            <a:off x="609600" y="3200400"/>
            <a:ext cx="50292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
            </a:r>
            <a:br>
              <a:rPr kumimoji="0" lang="en-US" sz="2800" b="0" i="0" u="none" strike="noStrike" kern="1200" cap="none" spc="0" normalizeH="0" baseline="0" noProof="0" dirty="0" smtClean="0">
                <a:ln>
                  <a:noFill/>
                </a:ln>
                <a:solidFill>
                  <a:schemeClr val="tx1"/>
                </a:solidFill>
                <a:effectLst/>
                <a:uLnTx/>
                <a:uFillTx/>
                <a:latin typeface="+mj-lt"/>
                <a:ea typeface="+mj-ea"/>
                <a:cs typeface="+mj-cs"/>
              </a:rPr>
            </a:b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457200"/>
            <a:ext cx="8229600" cy="1524000"/>
          </a:xfrm>
        </p:spPr>
        <p:txBody>
          <a:bodyPr>
            <a:normAutofit/>
          </a:bodyPr>
          <a:lstStyle/>
          <a:p>
            <a:pPr marL="0" indent="0">
              <a:buNone/>
            </a:pPr>
            <a:r>
              <a:rPr lang="en-US" sz="2000" dirty="0" smtClean="0"/>
              <a:t>14 </a:t>
            </a:r>
            <a:r>
              <a:rPr lang="en-US" sz="2000" dirty="0"/>
              <a:t>TABLE NAME: </a:t>
            </a:r>
            <a:r>
              <a:rPr lang="en-US" sz="2000" dirty="0" err="1"/>
              <a:t>tbl</a:t>
            </a:r>
            <a:r>
              <a:rPr lang="en-US" sz="2000" dirty="0"/>
              <a:t>_ </a:t>
            </a:r>
            <a:r>
              <a:rPr lang="en-US" sz="2000" dirty="0" err="1" smtClean="0"/>
              <a:t>propic</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367196972"/>
              </p:ext>
            </p:extLst>
          </p:nvPr>
        </p:nvGraphicFramePr>
        <p:xfrm>
          <a:off x="1524000" y="139700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Field Name</a:t>
                      </a:r>
                      <a:endParaRPr lang="en-US" dirty="0"/>
                    </a:p>
                  </a:txBody>
                  <a:tcPr/>
                </a:tc>
                <a:tc>
                  <a:txBody>
                    <a:bodyPr/>
                    <a:lstStyle/>
                    <a:p>
                      <a:r>
                        <a:rPr lang="en-US" dirty="0" smtClean="0"/>
                        <a:t>Data Type</a:t>
                      </a:r>
                      <a:endParaRPr lang="en-US" dirty="0"/>
                    </a:p>
                  </a:txBody>
                  <a:tcPr/>
                </a:tc>
                <a:tc>
                  <a:txBody>
                    <a:bodyPr/>
                    <a:lstStyle/>
                    <a:p>
                      <a:r>
                        <a:rPr lang="en-US" dirty="0" smtClean="0"/>
                        <a:t>Constraints</a:t>
                      </a:r>
                      <a:endParaRPr lang="en-US" dirty="0"/>
                    </a:p>
                  </a:txBody>
                  <a:tcPr/>
                </a:tc>
              </a:tr>
              <a:tr h="370840">
                <a:tc>
                  <a:txBody>
                    <a:bodyPr/>
                    <a:lstStyle/>
                    <a:p>
                      <a:r>
                        <a:rPr lang="en-US" dirty="0" err="1" smtClean="0"/>
                        <a:t>userid</a:t>
                      </a:r>
                      <a:endParaRPr lang="en-US" dirty="0"/>
                    </a:p>
                  </a:txBody>
                  <a:tcPr/>
                </a:tc>
                <a:tc>
                  <a:txBody>
                    <a:bodyPr/>
                    <a:lstStyle/>
                    <a:p>
                      <a:r>
                        <a:rPr lang="en-US" dirty="0" err="1" smtClean="0"/>
                        <a:t>Int</a:t>
                      </a:r>
                      <a:endParaRPr lang="en-US" dirty="0"/>
                    </a:p>
                  </a:txBody>
                  <a:tcPr/>
                </a:tc>
                <a:tc>
                  <a:txBody>
                    <a:bodyPr/>
                    <a:lstStyle/>
                    <a:p>
                      <a:r>
                        <a:rPr lang="en-US" dirty="0" smtClean="0"/>
                        <a:t>Primary key</a:t>
                      </a:r>
                      <a:endParaRPr lang="en-US" dirty="0"/>
                    </a:p>
                  </a:txBody>
                  <a:tcPr/>
                </a:tc>
              </a:tr>
              <a:tr h="370840">
                <a:tc>
                  <a:txBody>
                    <a:bodyPr/>
                    <a:lstStyle/>
                    <a:p>
                      <a:r>
                        <a:rPr lang="en-US" dirty="0" err="1" smtClean="0"/>
                        <a:t>picaddress</a:t>
                      </a:r>
                      <a:endParaRPr lang="en-US" dirty="0"/>
                    </a:p>
                  </a:txBody>
                  <a:tcPr/>
                </a:tc>
                <a:tc>
                  <a:txBody>
                    <a:bodyPr/>
                    <a:lstStyle/>
                    <a:p>
                      <a:r>
                        <a:rPr lang="en-US" dirty="0" err="1" smtClean="0"/>
                        <a:t>Varchar</a:t>
                      </a:r>
                      <a:endParaRPr lang="en-US" dirty="0"/>
                    </a:p>
                  </a:txBody>
                  <a:tcPr/>
                </a:tc>
                <a:tc>
                  <a:txBody>
                    <a:bodyPr/>
                    <a:lstStyle/>
                    <a:p>
                      <a:r>
                        <a:rPr lang="en-US" dirty="0" smtClean="0"/>
                        <a:t>Null</a:t>
                      </a:r>
                      <a:endParaRPr 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DDF91C-897F-4E7D-AA01-3D0F04B9CA66}"/>
              </a:ext>
            </a:extLst>
          </p:cNvPr>
          <p:cNvSpPr>
            <a:spLocks noGrp="1"/>
          </p:cNvSpPr>
          <p:nvPr>
            <p:ph type="title"/>
          </p:nvPr>
        </p:nvSpPr>
        <p:spPr>
          <a:xfrm>
            <a:off x="457200" y="457200"/>
            <a:ext cx="7242048" cy="457200"/>
          </a:xfrm>
        </p:spPr>
        <p:txBody>
          <a:bodyPr>
            <a:normAutofit/>
          </a:bodyPr>
          <a:lstStyle/>
          <a:p>
            <a:pPr algn="ctr"/>
            <a:r>
              <a:rPr lang="en-US" sz="2400" b="1" u="sng" dirty="0">
                <a:effectLst>
                  <a:outerShdw blurRad="38100" dist="38100" dir="2700000" algn="tl">
                    <a:srgbClr val="000000">
                      <a:alpha val="43137"/>
                    </a:srgbClr>
                  </a:outerShdw>
                </a:effectLst>
              </a:rPr>
              <a:t>UML Diagram</a:t>
            </a:r>
          </a:p>
        </p:txBody>
      </p:sp>
      <p:grpSp>
        <p:nvGrpSpPr>
          <p:cNvPr id="4" name="Canvas 379"/>
          <p:cNvGrpSpPr/>
          <p:nvPr/>
        </p:nvGrpSpPr>
        <p:grpSpPr>
          <a:xfrm>
            <a:off x="990600" y="1391583"/>
            <a:ext cx="6836117" cy="4557010"/>
            <a:chOff x="0" y="0"/>
            <a:chExt cx="5943600" cy="4542155"/>
          </a:xfrm>
        </p:grpSpPr>
        <p:sp>
          <p:nvSpPr>
            <p:cNvPr id="5" name="Rectangle 4"/>
            <p:cNvSpPr/>
            <p:nvPr/>
          </p:nvSpPr>
          <p:spPr>
            <a:xfrm>
              <a:off x="0" y="0"/>
              <a:ext cx="5943600" cy="4533900"/>
            </a:xfrm>
            <a:prstGeom prst="rect">
              <a:avLst/>
            </a:prstGeom>
            <a:noFill/>
            <a:ln>
              <a:noFill/>
            </a:ln>
          </p:spPr>
        </p:sp>
        <p:sp>
          <p:nvSpPr>
            <p:cNvPr id="6" name="Rectangle 5"/>
            <p:cNvSpPr>
              <a:spLocks noChangeArrowheads="1"/>
            </p:cNvSpPr>
            <p:nvPr/>
          </p:nvSpPr>
          <p:spPr bwMode="auto">
            <a:xfrm>
              <a:off x="198120" y="1465580"/>
              <a:ext cx="106045" cy="120650"/>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 name="Rectangle 6"/>
            <p:cNvSpPr>
              <a:spLocks noChangeArrowheads="1"/>
            </p:cNvSpPr>
            <p:nvPr/>
          </p:nvSpPr>
          <p:spPr bwMode="auto">
            <a:xfrm>
              <a:off x="198120" y="1465580"/>
              <a:ext cx="106045" cy="120650"/>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 name="Rectangle 7"/>
            <p:cNvSpPr>
              <a:spLocks noChangeArrowheads="1"/>
            </p:cNvSpPr>
            <p:nvPr/>
          </p:nvSpPr>
          <p:spPr bwMode="auto">
            <a:xfrm>
              <a:off x="184150" y="1449705"/>
              <a:ext cx="113030" cy="825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 name="Rectangle 8"/>
            <p:cNvSpPr>
              <a:spLocks noChangeArrowheads="1"/>
            </p:cNvSpPr>
            <p:nvPr/>
          </p:nvSpPr>
          <p:spPr bwMode="auto">
            <a:xfrm>
              <a:off x="184150" y="1457960"/>
              <a:ext cx="113030" cy="762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0" name="Rectangle 9"/>
            <p:cNvSpPr>
              <a:spLocks noChangeArrowheads="1"/>
            </p:cNvSpPr>
            <p:nvPr/>
          </p:nvSpPr>
          <p:spPr bwMode="auto">
            <a:xfrm>
              <a:off x="184150" y="1465580"/>
              <a:ext cx="113030" cy="1651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1" name="Rectangle 10"/>
            <p:cNvSpPr>
              <a:spLocks noChangeArrowheads="1"/>
            </p:cNvSpPr>
            <p:nvPr/>
          </p:nvSpPr>
          <p:spPr bwMode="auto">
            <a:xfrm>
              <a:off x="184150" y="1482090"/>
              <a:ext cx="113030" cy="762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2" name="Rectangle 11"/>
            <p:cNvSpPr>
              <a:spLocks noChangeArrowheads="1"/>
            </p:cNvSpPr>
            <p:nvPr/>
          </p:nvSpPr>
          <p:spPr bwMode="auto">
            <a:xfrm>
              <a:off x="184150" y="1489710"/>
              <a:ext cx="113030" cy="8255"/>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 name="Rectangle 12"/>
            <p:cNvSpPr>
              <a:spLocks noChangeArrowheads="1"/>
            </p:cNvSpPr>
            <p:nvPr/>
          </p:nvSpPr>
          <p:spPr bwMode="auto">
            <a:xfrm>
              <a:off x="184150" y="1497965"/>
              <a:ext cx="113030" cy="8255"/>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4" name="Rectangle 13"/>
            <p:cNvSpPr>
              <a:spLocks noChangeArrowheads="1"/>
            </p:cNvSpPr>
            <p:nvPr/>
          </p:nvSpPr>
          <p:spPr bwMode="auto">
            <a:xfrm>
              <a:off x="184150" y="1506220"/>
              <a:ext cx="113030" cy="762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5" name="Rectangle 14"/>
            <p:cNvSpPr>
              <a:spLocks noChangeArrowheads="1"/>
            </p:cNvSpPr>
            <p:nvPr/>
          </p:nvSpPr>
          <p:spPr bwMode="auto">
            <a:xfrm>
              <a:off x="184150" y="1513840"/>
              <a:ext cx="113030" cy="825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6" name="Rectangle 15"/>
            <p:cNvSpPr>
              <a:spLocks noChangeArrowheads="1"/>
            </p:cNvSpPr>
            <p:nvPr/>
          </p:nvSpPr>
          <p:spPr bwMode="auto">
            <a:xfrm>
              <a:off x="184150" y="1522095"/>
              <a:ext cx="113030" cy="762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7" name="Rectangle 16"/>
            <p:cNvSpPr>
              <a:spLocks noChangeArrowheads="1"/>
            </p:cNvSpPr>
            <p:nvPr/>
          </p:nvSpPr>
          <p:spPr bwMode="auto">
            <a:xfrm>
              <a:off x="184150" y="1529715"/>
              <a:ext cx="113030" cy="1651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8" name="Rectangle 17"/>
            <p:cNvSpPr>
              <a:spLocks noChangeArrowheads="1"/>
            </p:cNvSpPr>
            <p:nvPr/>
          </p:nvSpPr>
          <p:spPr bwMode="auto">
            <a:xfrm>
              <a:off x="184150" y="1546225"/>
              <a:ext cx="113030" cy="762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9" name="Rectangle 18"/>
            <p:cNvSpPr>
              <a:spLocks noChangeArrowheads="1"/>
            </p:cNvSpPr>
            <p:nvPr/>
          </p:nvSpPr>
          <p:spPr bwMode="auto">
            <a:xfrm>
              <a:off x="184150" y="1553845"/>
              <a:ext cx="113030" cy="825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0" name="Rectangle 19"/>
            <p:cNvSpPr>
              <a:spLocks noChangeArrowheads="1"/>
            </p:cNvSpPr>
            <p:nvPr/>
          </p:nvSpPr>
          <p:spPr bwMode="auto">
            <a:xfrm>
              <a:off x="184150" y="1562100"/>
              <a:ext cx="113030" cy="15875"/>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1" name="Oval 20"/>
            <p:cNvSpPr>
              <a:spLocks noChangeArrowheads="1"/>
            </p:cNvSpPr>
            <p:nvPr/>
          </p:nvSpPr>
          <p:spPr bwMode="auto">
            <a:xfrm>
              <a:off x="184150" y="1449705"/>
              <a:ext cx="106045" cy="120015"/>
            </a:xfrm>
            <a:prstGeom prst="ellipse">
              <a:avLst/>
            </a:pr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127000" y="1626235"/>
              <a:ext cx="219710" cy="0"/>
            </a:xfrm>
            <a:custGeom>
              <a:avLst/>
              <a:gdLst>
                <a:gd name="T0" fmla="*/ 0 w 346"/>
                <a:gd name="T1" fmla="*/ 346 w 346"/>
                <a:gd name="T2" fmla="*/ 0 w 346"/>
              </a:gdLst>
              <a:ahLst/>
              <a:cxnLst>
                <a:cxn ang="0">
                  <a:pos x="T0" y="0"/>
                </a:cxn>
                <a:cxn ang="0">
                  <a:pos x="T1" y="0"/>
                </a:cxn>
                <a:cxn ang="0">
                  <a:pos x="T2" y="0"/>
                </a:cxn>
              </a:cxnLst>
              <a:rect l="0" t="0" r="r" b="b"/>
              <a:pathLst>
                <a:path w="346">
                  <a:moveTo>
                    <a:pt x="0" y="0"/>
                  </a:moveTo>
                  <a:lnTo>
                    <a:pt x="346" y="0"/>
                  </a:lnTo>
                  <a:lnTo>
                    <a:pt x="0" y="0"/>
                  </a:ln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3" name="Freeform 22"/>
            <p:cNvSpPr>
              <a:spLocks/>
            </p:cNvSpPr>
            <p:nvPr/>
          </p:nvSpPr>
          <p:spPr bwMode="auto">
            <a:xfrm>
              <a:off x="233680" y="1569720"/>
              <a:ext cx="0" cy="312420"/>
            </a:xfrm>
            <a:custGeom>
              <a:avLst/>
              <a:gdLst>
                <a:gd name="T0" fmla="*/ 0 h 492"/>
                <a:gd name="T1" fmla="*/ 492 h 492"/>
                <a:gd name="T2" fmla="*/ 0 h 492"/>
              </a:gdLst>
              <a:ahLst/>
              <a:cxnLst>
                <a:cxn ang="0">
                  <a:pos x="0" y="T0"/>
                </a:cxn>
                <a:cxn ang="0">
                  <a:pos x="0" y="T1"/>
                </a:cxn>
                <a:cxn ang="0">
                  <a:pos x="0" y="T2"/>
                </a:cxn>
              </a:cxnLst>
              <a:rect l="0" t="0" r="r" b="b"/>
              <a:pathLst>
                <a:path h="492">
                  <a:moveTo>
                    <a:pt x="0" y="0"/>
                  </a:moveTo>
                  <a:lnTo>
                    <a:pt x="0" y="492"/>
                  </a:lnTo>
                  <a:lnTo>
                    <a:pt x="0" y="0"/>
                  </a:ln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 name="Freeform 23"/>
            <p:cNvSpPr>
              <a:spLocks/>
            </p:cNvSpPr>
            <p:nvPr/>
          </p:nvSpPr>
          <p:spPr bwMode="auto">
            <a:xfrm>
              <a:off x="134620" y="1882140"/>
              <a:ext cx="99060" cy="232410"/>
            </a:xfrm>
            <a:custGeom>
              <a:avLst/>
              <a:gdLst>
                <a:gd name="T0" fmla="*/ 0 w 156"/>
                <a:gd name="T1" fmla="*/ 366 h 366"/>
                <a:gd name="T2" fmla="*/ 156 w 156"/>
                <a:gd name="T3" fmla="*/ 0 h 366"/>
                <a:gd name="T4" fmla="*/ 0 w 156"/>
                <a:gd name="T5" fmla="*/ 366 h 366"/>
              </a:gdLst>
              <a:ahLst/>
              <a:cxnLst>
                <a:cxn ang="0">
                  <a:pos x="T0" y="T1"/>
                </a:cxn>
                <a:cxn ang="0">
                  <a:pos x="T2" y="T3"/>
                </a:cxn>
                <a:cxn ang="0">
                  <a:pos x="T4" y="T5"/>
                </a:cxn>
              </a:cxnLst>
              <a:rect l="0" t="0" r="r" b="b"/>
              <a:pathLst>
                <a:path w="156" h="366">
                  <a:moveTo>
                    <a:pt x="0" y="366"/>
                  </a:moveTo>
                  <a:lnTo>
                    <a:pt x="156" y="0"/>
                  </a:lnTo>
                  <a:lnTo>
                    <a:pt x="0" y="366"/>
                  </a:ln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226060" y="1882140"/>
              <a:ext cx="113665" cy="232410"/>
            </a:xfrm>
            <a:custGeom>
              <a:avLst/>
              <a:gdLst>
                <a:gd name="T0" fmla="*/ 32 w 256"/>
                <a:gd name="T1" fmla="*/ 0 h 464"/>
                <a:gd name="T2" fmla="*/ 256 w 256"/>
                <a:gd name="T3" fmla="*/ 464 h 464"/>
                <a:gd name="T4" fmla="*/ 32 w 256"/>
                <a:gd name="T5" fmla="*/ 0 h 464"/>
              </a:gdLst>
              <a:ahLst/>
              <a:cxnLst>
                <a:cxn ang="0">
                  <a:pos x="T0" y="T1"/>
                </a:cxn>
                <a:cxn ang="0">
                  <a:pos x="T2" y="T3"/>
                </a:cxn>
                <a:cxn ang="0">
                  <a:pos x="T4" y="T5"/>
                </a:cxn>
              </a:cxnLst>
              <a:rect l="0" t="0" r="r" b="b"/>
              <a:pathLst>
                <a:path w="256" h="464">
                  <a:moveTo>
                    <a:pt x="32" y="0"/>
                  </a:moveTo>
                  <a:cubicBezTo>
                    <a:pt x="0" y="0"/>
                    <a:pt x="256" y="464"/>
                    <a:pt x="256" y="464"/>
                  </a:cubicBezTo>
                  <a:lnTo>
                    <a:pt x="32" y="0"/>
                  </a:ln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Rectangle 25"/>
            <p:cNvSpPr>
              <a:spLocks noChangeArrowheads="1"/>
            </p:cNvSpPr>
            <p:nvPr/>
          </p:nvSpPr>
          <p:spPr bwMode="auto">
            <a:xfrm>
              <a:off x="106045" y="2146300"/>
              <a:ext cx="288290" cy="26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800">
                  <a:solidFill>
                    <a:srgbClr val="000000"/>
                  </a:solidFill>
                  <a:effectLst/>
                  <a:latin typeface="Arial"/>
                  <a:ea typeface="Calibri"/>
                  <a:cs typeface="Times New Roman"/>
                </a:rPr>
                <a:t>Admin</a:t>
              </a:r>
              <a:endParaRPr lang="en-US" sz="1100">
                <a:effectLst/>
                <a:latin typeface="Calibri"/>
                <a:ea typeface="Calibri"/>
                <a:cs typeface="Times New Roman"/>
              </a:endParaRPr>
            </a:p>
          </p:txBody>
        </p:sp>
        <p:sp>
          <p:nvSpPr>
            <p:cNvPr id="27" name="Rectangle 26"/>
            <p:cNvSpPr>
              <a:spLocks noChangeArrowheads="1"/>
            </p:cNvSpPr>
            <p:nvPr/>
          </p:nvSpPr>
          <p:spPr bwMode="auto">
            <a:xfrm>
              <a:off x="198120" y="3091815"/>
              <a:ext cx="106045" cy="120650"/>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8" name="Rectangle 27"/>
            <p:cNvSpPr>
              <a:spLocks noChangeArrowheads="1"/>
            </p:cNvSpPr>
            <p:nvPr/>
          </p:nvSpPr>
          <p:spPr bwMode="auto">
            <a:xfrm>
              <a:off x="198120" y="3091815"/>
              <a:ext cx="106045" cy="120650"/>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9" name="Rectangle 28"/>
            <p:cNvSpPr>
              <a:spLocks noChangeArrowheads="1"/>
            </p:cNvSpPr>
            <p:nvPr/>
          </p:nvSpPr>
          <p:spPr bwMode="auto">
            <a:xfrm>
              <a:off x="184150" y="3075940"/>
              <a:ext cx="113030" cy="825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30" name="Rectangle 29"/>
            <p:cNvSpPr>
              <a:spLocks noChangeArrowheads="1"/>
            </p:cNvSpPr>
            <p:nvPr/>
          </p:nvSpPr>
          <p:spPr bwMode="auto">
            <a:xfrm>
              <a:off x="184150" y="3084195"/>
              <a:ext cx="113030" cy="762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31" name="Rectangle 30"/>
            <p:cNvSpPr>
              <a:spLocks noChangeArrowheads="1"/>
            </p:cNvSpPr>
            <p:nvPr/>
          </p:nvSpPr>
          <p:spPr bwMode="auto">
            <a:xfrm>
              <a:off x="184150" y="3091815"/>
              <a:ext cx="113030" cy="1651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32" name="Rectangle 31"/>
            <p:cNvSpPr>
              <a:spLocks noChangeArrowheads="1"/>
            </p:cNvSpPr>
            <p:nvPr/>
          </p:nvSpPr>
          <p:spPr bwMode="auto">
            <a:xfrm>
              <a:off x="184150" y="3108325"/>
              <a:ext cx="113030" cy="762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33" name="Rectangle 32"/>
            <p:cNvSpPr>
              <a:spLocks noChangeArrowheads="1"/>
            </p:cNvSpPr>
            <p:nvPr/>
          </p:nvSpPr>
          <p:spPr bwMode="auto">
            <a:xfrm>
              <a:off x="184150" y="3115945"/>
              <a:ext cx="113030" cy="8255"/>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34" name="Rectangle 33"/>
            <p:cNvSpPr>
              <a:spLocks noChangeArrowheads="1"/>
            </p:cNvSpPr>
            <p:nvPr/>
          </p:nvSpPr>
          <p:spPr bwMode="auto">
            <a:xfrm>
              <a:off x="184150" y="3124200"/>
              <a:ext cx="113030" cy="762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35" name="Rectangle 34"/>
            <p:cNvSpPr>
              <a:spLocks noChangeArrowheads="1"/>
            </p:cNvSpPr>
            <p:nvPr/>
          </p:nvSpPr>
          <p:spPr bwMode="auto">
            <a:xfrm>
              <a:off x="184150" y="3131820"/>
              <a:ext cx="113030" cy="825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36" name="Rectangle 35"/>
            <p:cNvSpPr>
              <a:spLocks noChangeArrowheads="1"/>
            </p:cNvSpPr>
            <p:nvPr/>
          </p:nvSpPr>
          <p:spPr bwMode="auto">
            <a:xfrm>
              <a:off x="184150" y="3140075"/>
              <a:ext cx="113030" cy="825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37" name="Rectangle 36"/>
            <p:cNvSpPr>
              <a:spLocks noChangeArrowheads="1"/>
            </p:cNvSpPr>
            <p:nvPr/>
          </p:nvSpPr>
          <p:spPr bwMode="auto">
            <a:xfrm>
              <a:off x="184150" y="3148330"/>
              <a:ext cx="113030" cy="762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38" name="Rectangle 37"/>
            <p:cNvSpPr>
              <a:spLocks noChangeArrowheads="1"/>
            </p:cNvSpPr>
            <p:nvPr/>
          </p:nvSpPr>
          <p:spPr bwMode="auto">
            <a:xfrm>
              <a:off x="184150" y="3155950"/>
              <a:ext cx="113030" cy="1651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39" name="Rectangle 38"/>
            <p:cNvSpPr>
              <a:spLocks noChangeArrowheads="1"/>
            </p:cNvSpPr>
            <p:nvPr/>
          </p:nvSpPr>
          <p:spPr bwMode="auto">
            <a:xfrm>
              <a:off x="184150" y="3172460"/>
              <a:ext cx="113030" cy="762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40" name="Rectangle 39"/>
            <p:cNvSpPr>
              <a:spLocks noChangeArrowheads="1"/>
            </p:cNvSpPr>
            <p:nvPr/>
          </p:nvSpPr>
          <p:spPr bwMode="auto">
            <a:xfrm>
              <a:off x="184150" y="3180080"/>
              <a:ext cx="113030" cy="825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41" name="Rectangle 40"/>
            <p:cNvSpPr>
              <a:spLocks noChangeArrowheads="1"/>
            </p:cNvSpPr>
            <p:nvPr/>
          </p:nvSpPr>
          <p:spPr bwMode="auto">
            <a:xfrm>
              <a:off x="184150" y="3188335"/>
              <a:ext cx="113030" cy="15875"/>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42" name="Oval 41"/>
            <p:cNvSpPr>
              <a:spLocks noChangeArrowheads="1"/>
            </p:cNvSpPr>
            <p:nvPr/>
          </p:nvSpPr>
          <p:spPr bwMode="auto">
            <a:xfrm>
              <a:off x="184150" y="3075940"/>
              <a:ext cx="106045" cy="120015"/>
            </a:xfrm>
            <a:prstGeom prst="ellipse">
              <a:avLst/>
            </a:pr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3" name="Freeform 42"/>
            <p:cNvSpPr>
              <a:spLocks/>
            </p:cNvSpPr>
            <p:nvPr/>
          </p:nvSpPr>
          <p:spPr bwMode="auto">
            <a:xfrm>
              <a:off x="127000" y="3252470"/>
              <a:ext cx="219710" cy="0"/>
            </a:xfrm>
            <a:custGeom>
              <a:avLst/>
              <a:gdLst>
                <a:gd name="T0" fmla="*/ 0 w 346"/>
                <a:gd name="T1" fmla="*/ 346 w 346"/>
                <a:gd name="T2" fmla="*/ 0 w 346"/>
              </a:gdLst>
              <a:ahLst/>
              <a:cxnLst>
                <a:cxn ang="0">
                  <a:pos x="T0" y="0"/>
                </a:cxn>
                <a:cxn ang="0">
                  <a:pos x="T1" y="0"/>
                </a:cxn>
                <a:cxn ang="0">
                  <a:pos x="T2" y="0"/>
                </a:cxn>
              </a:cxnLst>
              <a:rect l="0" t="0" r="r" b="b"/>
              <a:pathLst>
                <a:path w="346">
                  <a:moveTo>
                    <a:pt x="0" y="0"/>
                  </a:moveTo>
                  <a:lnTo>
                    <a:pt x="346" y="0"/>
                  </a:lnTo>
                  <a:lnTo>
                    <a:pt x="0" y="0"/>
                  </a:ln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4" name="Freeform 43"/>
            <p:cNvSpPr>
              <a:spLocks/>
            </p:cNvSpPr>
            <p:nvPr/>
          </p:nvSpPr>
          <p:spPr bwMode="auto">
            <a:xfrm>
              <a:off x="233680" y="3195955"/>
              <a:ext cx="0" cy="312420"/>
            </a:xfrm>
            <a:custGeom>
              <a:avLst/>
              <a:gdLst>
                <a:gd name="T0" fmla="*/ 0 h 492"/>
                <a:gd name="T1" fmla="*/ 492 h 492"/>
                <a:gd name="T2" fmla="*/ 0 h 492"/>
              </a:gdLst>
              <a:ahLst/>
              <a:cxnLst>
                <a:cxn ang="0">
                  <a:pos x="0" y="T0"/>
                </a:cxn>
                <a:cxn ang="0">
                  <a:pos x="0" y="T1"/>
                </a:cxn>
                <a:cxn ang="0">
                  <a:pos x="0" y="T2"/>
                </a:cxn>
              </a:cxnLst>
              <a:rect l="0" t="0" r="r" b="b"/>
              <a:pathLst>
                <a:path h="492">
                  <a:moveTo>
                    <a:pt x="0" y="0"/>
                  </a:moveTo>
                  <a:lnTo>
                    <a:pt x="0" y="492"/>
                  </a:lnTo>
                  <a:lnTo>
                    <a:pt x="0" y="0"/>
                  </a:ln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5" name="Freeform 44"/>
            <p:cNvSpPr>
              <a:spLocks/>
            </p:cNvSpPr>
            <p:nvPr/>
          </p:nvSpPr>
          <p:spPr bwMode="auto">
            <a:xfrm>
              <a:off x="134620" y="3508375"/>
              <a:ext cx="99060" cy="232410"/>
            </a:xfrm>
            <a:custGeom>
              <a:avLst/>
              <a:gdLst>
                <a:gd name="T0" fmla="*/ 0 w 156"/>
                <a:gd name="T1" fmla="*/ 366 h 366"/>
                <a:gd name="T2" fmla="*/ 156 w 156"/>
                <a:gd name="T3" fmla="*/ 0 h 366"/>
                <a:gd name="T4" fmla="*/ 0 w 156"/>
                <a:gd name="T5" fmla="*/ 366 h 366"/>
              </a:gdLst>
              <a:ahLst/>
              <a:cxnLst>
                <a:cxn ang="0">
                  <a:pos x="T0" y="T1"/>
                </a:cxn>
                <a:cxn ang="0">
                  <a:pos x="T2" y="T3"/>
                </a:cxn>
                <a:cxn ang="0">
                  <a:pos x="T4" y="T5"/>
                </a:cxn>
              </a:cxnLst>
              <a:rect l="0" t="0" r="r" b="b"/>
              <a:pathLst>
                <a:path w="156" h="366">
                  <a:moveTo>
                    <a:pt x="0" y="366"/>
                  </a:moveTo>
                  <a:lnTo>
                    <a:pt x="156" y="0"/>
                  </a:lnTo>
                  <a:lnTo>
                    <a:pt x="0" y="366"/>
                  </a:ln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Freeform 45"/>
            <p:cNvSpPr>
              <a:spLocks/>
            </p:cNvSpPr>
            <p:nvPr/>
          </p:nvSpPr>
          <p:spPr bwMode="auto">
            <a:xfrm>
              <a:off x="226060" y="3508375"/>
              <a:ext cx="113665" cy="232410"/>
            </a:xfrm>
            <a:custGeom>
              <a:avLst/>
              <a:gdLst>
                <a:gd name="T0" fmla="*/ 32 w 256"/>
                <a:gd name="T1" fmla="*/ 0 h 464"/>
                <a:gd name="T2" fmla="*/ 256 w 256"/>
                <a:gd name="T3" fmla="*/ 464 h 464"/>
                <a:gd name="T4" fmla="*/ 32 w 256"/>
                <a:gd name="T5" fmla="*/ 0 h 464"/>
              </a:gdLst>
              <a:ahLst/>
              <a:cxnLst>
                <a:cxn ang="0">
                  <a:pos x="T0" y="T1"/>
                </a:cxn>
                <a:cxn ang="0">
                  <a:pos x="T2" y="T3"/>
                </a:cxn>
                <a:cxn ang="0">
                  <a:pos x="T4" y="T5"/>
                </a:cxn>
              </a:cxnLst>
              <a:rect l="0" t="0" r="r" b="b"/>
              <a:pathLst>
                <a:path w="256" h="464">
                  <a:moveTo>
                    <a:pt x="32" y="0"/>
                  </a:moveTo>
                  <a:cubicBezTo>
                    <a:pt x="0" y="0"/>
                    <a:pt x="256" y="464"/>
                    <a:pt x="256" y="464"/>
                  </a:cubicBezTo>
                  <a:lnTo>
                    <a:pt x="32" y="0"/>
                  </a:ln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nvGrpSpPr>
            <p:cNvPr id="47" name="Group 46"/>
            <p:cNvGrpSpPr>
              <a:grpSpLocks/>
            </p:cNvGrpSpPr>
            <p:nvPr/>
          </p:nvGrpSpPr>
          <p:grpSpPr bwMode="auto">
            <a:xfrm>
              <a:off x="63500" y="3716655"/>
              <a:ext cx="384175" cy="389890"/>
              <a:chOff x="100" y="5853"/>
              <a:chExt cx="605" cy="614"/>
            </a:xfrm>
          </p:grpSpPr>
          <p:sp>
            <p:nvSpPr>
              <p:cNvPr id="300" name="Rectangle 299"/>
              <p:cNvSpPr>
                <a:spLocks noChangeArrowheads="1"/>
              </p:cNvSpPr>
              <p:nvPr/>
            </p:nvSpPr>
            <p:spPr bwMode="auto">
              <a:xfrm>
                <a:off x="100" y="5853"/>
                <a:ext cx="605"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800">
                    <a:solidFill>
                      <a:srgbClr val="000000"/>
                    </a:solidFill>
                    <a:effectLst/>
                    <a:latin typeface="Arial"/>
                    <a:ea typeface="Calibri"/>
                    <a:cs typeface="Times New Roman"/>
                  </a:rPr>
                  <a:t>Compan</a:t>
                </a:r>
                <a:endParaRPr lang="en-US" sz="1100">
                  <a:effectLst/>
                  <a:latin typeface="Calibri"/>
                  <a:ea typeface="Calibri"/>
                  <a:cs typeface="Times New Roman"/>
                </a:endParaRPr>
              </a:p>
            </p:txBody>
          </p:sp>
          <p:sp>
            <p:nvSpPr>
              <p:cNvPr id="301" name="Rectangle 300"/>
              <p:cNvSpPr>
                <a:spLocks noChangeArrowheads="1"/>
              </p:cNvSpPr>
              <p:nvPr/>
            </p:nvSpPr>
            <p:spPr bwMode="auto">
              <a:xfrm>
                <a:off x="334" y="6055"/>
                <a:ext cx="81"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800">
                    <a:solidFill>
                      <a:srgbClr val="000000"/>
                    </a:solidFill>
                    <a:effectLst/>
                    <a:latin typeface="Arial"/>
                    <a:ea typeface="Calibri"/>
                    <a:cs typeface="Times New Roman"/>
                  </a:rPr>
                  <a:t>y</a:t>
                </a:r>
                <a:endParaRPr lang="en-US" sz="1100">
                  <a:effectLst/>
                  <a:latin typeface="Calibri"/>
                  <a:ea typeface="Calibri"/>
                  <a:cs typeface="Times New Roman"/>
                </a:endParaRPr>
              </a:p>
            </p:txBody>
          </p:sp>
        </p:grpSp>
        <p:sp>
          <p:nvSpPr>
            <p:cNvPr id="48" name="Rectangle 47"/>
            <p:cNvSpPr>
              <a:spLocks noChangeArrowheads="1"/>
            </p:cNvSpPr>
            <p:nvPr/>
          </p:nvSpPr>
          <p:spPr bwMode="auto">
            <a:xfrm>
              <a:off x="5412740" y="1121410"/>
              <a:ext cx="106680" cy="11239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49" name="Rectangle 48"/>
            <p:cNvSpPr>
              <a:spLocks noChangeArrowheads="1"/>
            </p:cNvSpPr>
            <p:nvPr/>
          </p:nvSpPr>
          <p:spPr bwMode="auto">
            <a:xfrm>
              <a:off x="5412740" y="1121410"/>
              <a:ext cx="106680" cy="11239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0" name="Rectangle 49"/>
            <p:cNvSpPr>
              <a:spLocks noChangeArrowheads="1"/>
            </p:cNvSpPr>
            <p:nvPr/>
          </p:nvSpPr>
          <p:spPr bwMode="auto">
            <a:xfrm>
              <a:off x="5398770" y="1097280"/>
              <a:ext cx="113030" cy="825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1" name="Rectangle 50"/>
            <p:cNvSpPr>
              <a:spLocks noChangeArrowheads="1"/>
            </p:cNvSpPr>
            <p:nvPr/>
          </p:nvSpPr>
          <p:spPr bwMode="auto">
            <a:xfrm>
              <a:off x="5398770" y="1105535"/>
              <a:ext cx="113030" cy="762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2" name="Rectangle 51"/>
            <p:cNvSpPr>
              <a:spLocks noChangeArrowheads="1"/>
            </p:cNvSpPr>
            <p:nvPr/>
          </p:nvSpPr>
          <p:spPr bwMode="auto">
            <a:xfrm>
              <a:off x="5398770" y="1113155"/>
              <a:ext cx="113030" cy="825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3" name="Rectangle 52"/>
            <p:cNvSpPr>
              <a:spLocks noChangeArrowheads="1"/>
            </p:cNvSpPr>
            <p:nvPr/>
          </p:nvSpPr>
          <p:spPr bwMode="auto">
            <a:xfrm>
              <a:off x="5398770" y="1121410"/>
              <a:ext cx="113030" cy="15875"/>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4" name="Rectangle 53"/>
            <p:cNvSpPr>
              <a:spLocks noChangeArrowheads="1"/>
            </p:cNvSpPr>
            <p:nvPr/>
          </p:nvSpPr>
          <p:spPr bwMode="auto">
            <a:xfrm>
              <a:off x="5398770" y="1137285"/>
              <a:ext cx="113030" cy="825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5" name="Rectangle 54"/>
            <p:cNvSpPr>
              <a:spLocks noChangeArrowheads="1"/>
            </p:cNvSpPr>
            <p:nvPr/>
          </p:nvSpPr>
          <p:spPr bwMode="auto">
            <a:xfrm>
              <a:off x="5398770" y="1145540"/>
              <a:ext cx="113030" cy="762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6" name="Rectangle 55"/>
            <p:cNvSpPr>
              <a:spLocks noChangeArrowheads="1"/>
            </p:cNvSpPr>
            <p:nvPr/>
          </p:nvSpPr>
          <p:spPr bwMode="auto">
            <a:xfrm>
              <a:off x="5398770" y="1153160"/>
              <a:ext cx="113030" cy="825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7" name="Rectangle 56"/>
            <p:cNvSpPr>
              <a:spLocks noChangeArrowheads="1"/>
            </p:cNvSpPr>
            <p:nvPr/>
          </p:nvSpPr>
          <p:spPr bwMode="auto">
            <a:xfrm>
              <a:off x="5398770" y="1161415"/>
              <a:ext cx="113030" cy="825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8" name="Rectangle 57"/>
            <p:cNvSpPr>
              <a:spLocks noChangeArrowheads="1"/>
            </p:cNvSpPr>
            <p:nvPr/>
          </p:nvSpPr>
          <p:spPr bwMode="auto">
            <a:xfrm>
              <a:off x="5398770" y="1169670"/>
              <a:ext cx="113030" cy="762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59" name="Rectangle 58"/>
            <p:cNvSpPr>
              <a:spLocks noChangeArrowheads="1"/>
            </p:cNvSpPr>
            <p:nvPr/>
          </p:nvSpPr>
          <p:spPr bwMode="auto">
            <a:xfrm>
              <a:off x="5398770" y="1177290"/>
              <a:ext cx="113030" cy="1651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60" name="Rectangle 59"/>
            <p:cNvSpPr>
              <a:spLocks noChangeArrowheads="1"/>
            </p:cNvSpPr>
            <p:nvPr/>
          </p:nvSpPr>
          <p:spPr bwMode="auto">
            <a:xfrm>
              <a:off x="5398770" y="1193800"/>
              <a:ext cx="113030" cy="762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61" name="Rectangle 60"/>
            <p:cNvSpPr>
              <a:spLocks noChangeArrowheads="1"/>
            </p:cNvSpPr>
            <p:nvPr/>
          </p:nvSpPr>
          <p:spPr bwMode="auto">
            <a:xfrm>
              <a:off x="5398770" y="1201420"/>
              <a:ext cx="113030" cy="825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62" name="Rectangle 61"/>
            <p:cNvSpPr>
              <a:spLocks noChangeArrowheads="1"/>
            </p:cNvSpPr>
            <p:nvPr/>
          </p:nvSpPr>
          <p:spPr bwMode="auto">
            <a:xfrm>
              <a:off x="5398770" y="1209675"/>
              <a:ext cx="113030" cy="762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63" name="Rectangle 62"/>
            <p:cNvSpPr>
              <a:spLocks noChangeArrowheads="1"/>
            </p:cNvSpPr>
            <p:nvPr/>
          </p:nvSpPr>
          <p:spPr bwMode="auto">
            <a:xfrm>
              <a:off x="5398770" y="1217295"/>
              <a:ext cx="113030" cy="8255"/>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64" name="Freeform 63"/>
            <p:cNvSpPr>
              <a:spLocks/>
            </p:cNvSpPr>
            <p:nvPr/>
          </p:nvSpPr>
          <p:spPr bwMode="auto">
            <a:xfrm>
              <a:off x="5398770" y="1097280"/>
              <a:ext cx="106045" cy="120015"/>
            </a:xfrm>
            <a:custGeom>
              <a:avLst/>
              <a:gdLst>
                <a:gd name="T0" fmla="*/ 0 w 167"/>
                <a:gd name="T1" fmla="*/ 88 h 189"/>
                <a:gd name="T2" fmla="*/ 78 w 167"/>
                <a:gd name="T3" fmla="*/ 0 h 189"/>
                <a:gd name="T4" fmla="*/ 167 w 167"/>
                <a:gd name="T5" fmla="*/ 88 h 189"/>
                <a:gd name="T6" fmla="*/ 78 w 167"/>
                <a:gd name="T7" fmla="*/ 189 h 189"/>
                <a:gd name="T8" fmla="*/ 0 w 167"/>
                <a:gd name="T9" fmla="*/ 88 h 189"/>
              </a:gdLst>
              <a:ahLst/>
              <a:cxnLst>
                <a:cxn ang="0">
                  <a:pos x="T0" y="T1"/>
                </a:cxn>
                <a:cxn ang="0">
                  <a:pos x="T2" y="T3"/>
                </a:cxn>
                <a:cxn ang="0">
                  <a:pos x="T4" y="T5"/>
                </a:cxn>
                <a:cxn ang="0">
                  <a:pos x="T6" y="T7"/>
                </a:cxn>
                <a:cxn ang="0">
                  <a:pos x="T8" y="T9"/>
                </a:cxn>
              </a:cxnLst>
              <a:rect l="0" t="0" r="r" b="b"/>
              <a:pathLst>
                <a:path w="167" h="189">
                  <a:moveTo>
                    <a:pt x="0" y="88"/>
                  </a:moveTo>
                  <a:cubicBezTo>
                    <a:pt x="0" y="38"/>
                    <a:pt x="34" y="0"/>
                    <a:pt x="78" y="0"/>
                  </a:cubicBezTo>
                  <a:cubicBezTo>
                    <a:pt x="123" y="0"/>
                    <a:pt x="167" y="38"/>
                    <a:pt x="167" y="88"/>
                  </a:cubicBezTo>
                  <a:cubicBezTo>
                    <a:pt x="167" y="152"/>
                    <a:pt x="123" y="189"/>
                    <a:pt x="78" y="189"/>
                  </a:cubicBezTo>
                  <a:cubicBezTo>
                    <a:pt x="34" y="189"/>
                    <a:pt x="0" y="152"/>
                    <a:pt x="0" y="88"/>
                  </a:cubicBezTo>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5" name="Freeform 64"/>
            <p:cNvSpPr>
              <a:spLocks/>
            </p:cNvSpPr>
            <p:nvPr/>
          </p:nvSpPr>
          <p:spPr bwMode="auto">
            <a:xfrm>
              <a:off x="5342255" y="1273810"/>
              <a:ext cx="219075" cy="0"/>
            </a:xfrm>
            <a:custGeom>
              <a:avLst/>
              <a:gdLst>
                <a:gd name="T0" fmla="*/ 0 w 345"/>
                <a:gd name="T1" fmla="*/ 345 w 345"/>
                <a:gd name="T2" fmla="*/ 0 w 345"/>
              </a:gdLst>
              <a:ahLst/>
              <a:cxnLst>
                <a:cxn ang="0">
                  <a:pos x="T0" y="0"/>
                </a:cxn>
                <a:cxn ang="0">
                  <a:pos x="T1" y="0"/>
                </a:cxn>
                <a:cxn ang="0">
                  <a:pos x="T2" y="0"/>
                </a:cxn>
              </a:cxnLst>
              <a:rect l="0" t="0" r="r" b="b"/>
              <a:pathLst>
                <a:path w="345">
                  <a:moveTo>
                    <a:pt x="0" y="0"/>
                  </a:moveTo>
                  <a:lnTo>
                    <a:pt x="345" y="0"/>
                  </a:lnTo>
                  <a:lnTo>
                    <a:pt x="0" y="0"/>
                  </a:ln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6" name="Freeform 65"/>
            <p:cNvSpPr>
              <a:spLocks/>
            </p:cNvSpPr>
            <p:nvPr/>
          </p:nvSpPr>
          <p:spPr bwMode="auto">
            <a:xfrm>
              <a:off x="5448300" y="1217295"/>
              <a:ext cx="0" cy="312420"/>
            </a:xfrm>
            <a:custGeom>
              <a:avLst/>
              <a:gdLst>
                <a:gd name="T0" fmla="*/ 0 h 492"/>
                <a:gd name="T1" fmla="*/ 492 h 492"/>
                <a:gd name="T2" fmla="*/ 0 h 492"/>
              </a:gdLst>
              <a:ahLst/>
              <a:cxnLst>
                <a:cxn ang="0">
                  <a:pos x="0" y="T0"/>
                </a:cxn>
                <a:cxn ang="0">
                  <a:pos x="0" y="T1"/>
                </a:cxn>
                <a:cxn ang="0">
                  <a:pos x="0" y="T2"/>
                </a:cxn>
              </a:cxnLst>
              <a:rect l="0" t="0" r="r" b="b"/>
              <a:pathLst>
                <a:path h="492">
                  <a:moveTo>
                    <a:pt x="0" y="0"/>
                  </a:moveTo>
                  <a:lnTo>
                    <a:pt x="0" y="492"/>
                  </a:lnTo>
                  <a:lnTo>
                    <a:pt x="0" y="0"/>
                  </a:ln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7" name="Freeform 66"/>
            <p:cNvSpPr>
              <a:spLocks/>
            </p:cNvSpPr>
            <p:nvPr/>
          </p:nvSpPr>
          <p:spPr bwMode="auto">
            <a:xfrm>
              <a:off x="5349240" y="1529715"/>
              <a:ext cx="99060" cy="232410"/>
            </a:xfrm>
            <a:custGeom>
              <a:avLst/>
              <a:gdLst>
                <a:gd name="T0" fmla="*/ 0 w 156"/>
                <a:gd name="T1" fmla="*/ 366 h 366"/>
                <a:gd name="T2" fmla="*/ 156 w 156"/>
                <a:gd name="T3" fmla="*/ 0 h 366"/>
                <a:gd name="T4" fmla="*/ 0 w 156"/>
                <a:gd name="T5" fmla="*/ 366 h 366"/>
              </a:gdLst>
              <a:ahLst/>
              <a:cxnLst>
                <a:cxn ang="0">
                  <a:pos x="T0" y="T1"/>
                </a:cxn>
                <a:cxn ang="0">
                  <a:pos x="T2" y="T3"/>
                </a:cxn>
                <a:cxn ang="0">
                  <a:pos x="T4" y="T5"/>
                </a:cxn>
              </a:cxnLst>
              <a:rect l="0" t="0" r="r" b="b"/>
              <a:pathLst>
                <a:path w="156" h="366">
                  <a:moveTo>
                    <a:pt x="0" y="366"/>
                  </a:moveTo>
                  <a:lnTo>
                    <a:pt x="156" y="0"/>
                  </a:lnTo>
                  <a:lnTo>
                    <a:pt x="0" y="366"/>
                  </a:ln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8" name="Freeform 67"/>
            <p:cNvSpPr>
              <a:spLocks/>
            </p:cNvSpPr>
            <p:nvPr/>
          </p:nvSpPr>
          <p:spPr bwMode="auto">
            <a:xfrm>
              <a:off x="5441315" y="1529715"/>
              <a:ext cx="113030" cy="232410"/>
            </a:xfrm>
            <a:custGeom>
              <a:avLst/>
              <a:gdLst>
                <a:gd name="T0" fmla="*/ 32 w 256"/>
                <a:gd name="T1" fmla="*/ 0 h 464"/>
                <a:gd name="T2" fmla="*/ 256 w 256"/>
                <a:gd name="T3" fmla="*/ 464 h 464"/>
                <a:gd name="T4" fmla="*/ 32 w 256"/>
                <a:gd name="T5" fmla="*/ 0 h 464"/>
              </a:gdLst>
              <a:ahLst/>
              <a:cxnLst>
                <a:cxn ang="0">
                  <a:pos x="T0" y="T1"/>
                </a:cxn>
                <a:cxn ang="0">
                  <a:pos x="T2" y="T3"/>
                </a:cxn>
                <a:cxn ang="0">
                  <a:pos x="T4" y="T5"/>
                </a:cxn>
              </a:cxnLst>
              <a:rect l="0" t="0" r="r" b="b"/>
              <a:pathLst>
                <a:path w="256" h="464">
                  <a:moveTo>
                    <a:pt x="32" y="0"/>
                  </a:moveTo>
                  <a:cubicBezTo>
                    <a:pt x="0" y="0"/>
                    <a:pt x="256" y="464"/>
                    <a:pt x="256" y="464"/>
                  </a:cubicBezTo>
                  <a:lnTo>
                    <a:pt x="32" y="0"/>
                  </a:ln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9" name="Rectangle 68"/>
            <p:cNvSpPr>
              <a:spLocks noChangeArrowheads="1"/>
            </p:cNvSpPr>
            <p:nvPr/>
          </p:nvSpPr>
          <p:spPr bwMode="auto">
            <a:xfrm>
              <a:off x="5292725" y="1746250"/>
              <a:ext cx="64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spAutoFit/>
            </a:bodyPr>
            <a:lstStyle/>
            <a:p>
              <a:pPr marL="0" marR="0">
                <a:lnSpc>
                  <a:spcPct val="115000"/>
                </a:lnSpc>
                <a:spcBef>
                  <a:spcPts val="0"/>
                </a:spcBef>
                <a:spcAft>
                  <a:spcPts val="1000"/>
                </a:spcAft>
              </a:pPr>
              <a:r>
                <a:rPr lang="en-US" sz="800">
                  <a:solidFill>
                    <a:srgbClr val="000000"/>
                  </a:solidFill>
                  <a:effectLst/>
                  <a:latin typeface="Arial"/>
                  <a:ea typeface="Calibri"/>
                  <a:cs typeface="Times New Roman"/>
                </a:rPr>
                <a:t>Jobseeker</a:t>
              </a:r>
              <a:endParaRPr lang="en-US" sz="1100">
                <a:effectLst/>
                <a:latin typeface="Calibri"/>
                <a:ea typeface="Calibri"/>
                <a:cs typeface="Times New Roman"/>
              </a:endParaRPr>
            </a:p>
            <a:p>
              <a:pPr marL="0" marR="0">
                <a:lnSpc>
                  <a:spcPct val="115000"/>
                </a:lnSpc>
                <a:spcBef>
                  <a:spcPts val="0"/>
                </a:spcBef>
                <a:spcAft>
                  <a:spcPts val="1000"/>
                </a:spcAft>
              </a:pPr>
              <a:r>
                <a:rPr lang="en-US" sz="1100">
                  <a:effectLst/>
                  <a:latin typeface="Calibri"/>
                  <a:ea typeface="Calibri"/>
                  <a:cs typeface="Times New Roman"/>
                </a:rPr>
                <a:t> </a:t>
              </a:r>
            </a:p>
          </p:txBody>
        </p:sp>
        <p:sp>
          <p:nvSpPr>
            <p:cNvPr id="70" name="Rectangle 69"/>
            <p:cNvSpPr>
              <a:spLocks noChangeArrowheads="1"/>
            </p:cNvSpPr>
            <p:nvPr/>
          </p:nvSpPr>
          <p:spPr bwMode="auto">
            <a:xfrm>
              <a:off x="891540" y="777240"/>
              <a:ext cx="941070" cy="1587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1" name="Rectangle 70"/>
            <p:cNvSpPr>
              <a:spLocks noChangeArrowheads="1"/>
            </p:cNvSpPr>
            <p:nvPr/>
          </p:nvSpPr>
          <p:spPr bwMode="auto">
            <a:xfrm>
              <a:off x="891540" y="793115"/>
              <a:ext cx="941070" cy="158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2" name="Rectangle 71"/>
            <p:cNvSpPr>
              <a:spLocks noChangeArrowheads="1"/>
            </p:cNvSpPr>
            <p:nvPr/>
          </p:nvSpPr>
          <p:spPr bwMode="auto">
            <a:xfrm>
              <a:off x="891540" y="833120"/>
              <a:ext cx="941070" cy="4826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3" name="Rectangle 72"/>
            <p:cNvSpPr>
              <a:spLocks noChangeArrowheads="1"/>
            </p:cNvSpPr>
            <p:nvPr/>
          </p:nvSpPr>
          <p:spPr bwMode="auto">
            <a:xfrm>
              <a:off x="891540" y="881380"/>
              <a:ext cx="941070" cy="2349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4" name="Rectangle 73"/>
            <p:cNvSpPr>
              <a:spLocks noChangeArrowheads="1"/>
            </p:cNvSpPr>
            <p:nvPr/>
          </p:nvSpPr>
          <p:spPr bwMode="auto">
            <a:xfrm>
              <a:off x="891540" y="904875"/>
              <a:ext cx="941070" cy="2413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5" name="Rectangle 74"/>
            <p:cNvSpPr>
              <a:spLocks noChangeArrowheads="1"/>
            </p:cNvSpPr>
            <p:nvPr/>
          </p:nvSpPr>
          <p:spPr bwMode="auto">
            <a:xfrm>
              <a:off x="891540" y="953135"/>
              <a:ext cx="941070" cy="158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6" name="Rectangle 75"/>
            <p:cNvSpPr>
              <a:spLocks noChangeArrowheads="1"/>
            </p:cNvSpPr>
            <p:nvPr/>
          </p:nvSpPr>
          <p:spPr bwMode="auto">
            <a:xfrm>
              <a:off x="891540" y="969010"/>
              <a:ext cx="941070" cy="2413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7" name="Rectangle 76"/>
            <p:cNvSpPr>
              <a:spLocks noChangeArrowheads="1"/>
            </p:cNvSpPr>
            <p:nvPr/>
          </p:nvSpPr>
          <p:spPr bwMode="auto">
            <a:xfrm>
              <a:off x="891540" y="993140"/>
              <a:ext cx="941070" cy="2413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8" name="Rectangle 77"/>
            <p:cNvSpPr>
              <a:spLocks noChangeArrowheads="1"/>
            </p:cNvSpPr>
            <p:nvPr/>
          </p:nvSpPr>
          <p:spPr bwMode="auto">
            <a:xfrm>
              <a:off x="891540" y="1065530"/>
              <a:ext cx="941070" cy="2413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9" name="Rectangle 78"/>
            <p:cNvSpPr>
              <a:spLocks noChangeArrowheads="1"/>
            </p:cNvSpPr>
            <p:nvPr/>
          </p:nvSpPr>
          <p:spPr bwMode="auto">
            <a:xfrm>
              <a:off x="891540" y="1089660"/>
              <a:ext cx="941070" cy="2349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0" name="Rectangle 79"/>
            <p:cNvSpPr>
              <a:spLocks noChangeArrowheads="1"/>
            </p:cNvSpPr>
            <p:nvPr/>
          </p:nvSpPr>
          <p:spPr bwMode="auto">
            <a:xfrm>
              <a:off x="891540" y="1113155"/>
              <a:ext cx="941070" cy="2413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1" name="Rectangle 80"/>
            <p:cNvSpPr>
              <a:spLocks noChangeArrowheads="1"/>
            </p:cNvSpPr>
            <p:nvPr/>
          </p:nvSpPr>
          <p:spPr bwMode="auto">
            <a:xfrm>
              <a:off x="891540" y="1137285"/>
              <a:ext cx="941070" cy="8255"/>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2" name="Rectangle 81"/>
            <p:cNvSpPr>
              <a:spLocks noChangeArrowheads="1"/>
            </p:cNvSpPr>
            <p:nvPr/>
          </p:nvSpPr>
          <p:spPr bwMode="auto">
            <a:xfrm>
              <a:off x="905510" y="1281430"/>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3" name="Freeform 82"/>
            <p:cNvSpPr>
              <a:spLocks/>
            </p:cNvSpPr>
            <p:nvPr/>
          </p:nvSpPr>
          <p:spPr bwMode="auto">
            <a:xfrm>
              <a:off x="905510" y="1282700"/>
              <a:ext cx="934085" cy="367030"/>
            </a:xfrm>
            <a:custGeom>
              <a:avLst/>
              <a:gdLst>
                <a:gd name="T0" fmla="*/ 0 w 2112"/>
                <a:gd name="T1" fmla="*/ 366 h 733"/>
                <a:gd name="T2" fmla="*/ 1056 w 2112"/>
                <a:gd name="T3" fmla="*/ 0 h 733"/>
                <a:gd name="T4" fmla="*/ 2112 w 2112"/>
                <a:gd name="T5" fmla="*/ 366 h 733"/>
                <a:gd name="T6" fmla="*/ 2112 w 2112"/>
                <a:gd name="T7" fmla="*/ 366 h 733"/>
                <a:gd name="T8" fmla="*/ 1056 w 2112"/>
                <a:gd name="T9" fmla="*/ 733 h 733"/>
                <a:gd name="T10" fmla="*/ 0 w 2112"/>
                <a:gd name="T11" fmla="*/ 366 h 733"/>
              </a:gdLst>
              <a:ahLst/>
              <a:cxnLst>
                <a:cxn ang="0">
                  <a:pos x="T0" y="T1"/>
                </a:cxn>
                <a:cxn ang="0">
                  <a:pos x="T2" y="T3"/>
                </a:cxn>
                <a:cxn ang="0">
                  <a:pos x="T4" y="T5"/>
                </a:cxn>
                <a:cxn ang="0">
                  <a:pos x="T6" y="T7"/>
                </a:cxn>
                <a:cxn ang="0">
                  <a:pos x="T8" y="T9"/>
                </a:cxn>
                <a:cxn ang="0">
                  <a:pos x="T10" y="T11"/>
                </a:cxn>
              </a:cxnLst>
              <a:rect l="0" t="0" r="r" b="b"/>
              <a:pathLst>
                <a:path w="2112" h="733">
                  <a:moveTo>
                    <a:pt x="0" y="366"/>
                  </a:moveTo>
                  <a:cubicBezTo>
                    <a:pt x="0" y="164"/>
                    <a:pt x="473" y="0"/>
                    <a:pt x="1056" y="0"/>
                  </a:cubicBezTo>
                  <a:cubicBezTo>
                    <a:pt x="1640" y="0"/>
                    <a:pt x="2112" y="164"/>
                    <a:pt x="2112" y="366"/>
                  </a:cubicBezTo>
                  <a:lnTo>
                    <a:pt x="2112" y="366"/>
                  </a:lnTo>
                  <a:cubicBezTo>
                    <a:pt x="2112" y="569"/>
                    <a:pt x="1640" y="733"/>
                    <a:pt x="1056" y="733"/>
                  </a:cubicBezTo>
                  <a:cubicBezTo>
                    <a:pt x="473" y="733"/>
                    <a:pt x="0" y="569"/>
                    <a:pt x="0" y="366"/>
                  </a:cubicBezTo>
                  <a:close/>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84" name="Rectangle 83"/>
            <p:cNvSpPr>
              <a:spLocks noChangeArrowheads="1"/>
            </p:cNvSpPr>
            <p:nvPr/>
          </p:nvSpPr>
          <p:spPr bwMode="auto">
            <a:xfrm>
              <a:off x="905510" y="1281430"/>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5" name="Rectangle 84"/>
            <p:cNvSpPr>
              <a:spLocks noChangeArrowheads="1"/>
            </p:cNvSpPr>
            <p:nvPr/>
          </p:nvSpPr>
          <p:spPr bwMode="auto">
            <a:xfrm>
              <a:off x="891540" y="1265555"/>
              <a:ext cx="941070" cy="1587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6" name="Rectangle 85"/>
            <p:cNvSpPr>
              <a:spLocks noChangeArrowheads="1"/>
            </p:cNvSpPr>
            <p:nvPr/>
          </p:nvSpPr>
          <p:spPr bwMode="auto">
            <a:xfrm>
              <a:off x="891540" y="1281430"/>
              <a:ext cx="941070" cy="2413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7" name="Rectangle 86"/>
            <p:cNvSpPr>
              <a:spLocks noChangeArrowheads="1"/>
            </p:cNvSpPr>
            <p:nvPr/>
          </p:nvSpPr>
          <p:spPr bwMode="auto">
            <a:xfrm>
              <a:off x="891540" y="1305560"/>
              <a:ext cx="941070" cy="2413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8" name="Rectangle 87"/>
            <p:cNvSpPr>
              <a:spLocks noChangeArrowheads="1"/>
            </p:cNvSpPr>
            <p:nvPr/>
          </p:nvSpPr>
          <p:spPr bwMode="auto">
            <a:xfrm>
              <a:off x="891540" y="1329690"/>
              <a:ext cx="941070" cy="40005"/>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9" name="Rectangle 88"/>
            <p:cNvSpPr>
              <a:spLocks noChangeArrowheads="1"/>
            </p:cNvSpPr>
            <p:nvPr/>
          </p:nvSpPr>
          <p:spPr bwMode="auto">
            <a:xfrm>
              <a:off x="891540" y="1369695"/>
              <a:ext cx="941070" cy="2413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0" name="Rectangle 89"/>
            <p:cNvSpPr>
              <a:spLocks noChangeArrowheads="1"/>
            </p:cNvSpPr>
            <p:nvPr/>
          </p:nvSpPr>
          <p:spPr bwMode="auto">
            <a:xfrm>
              <a:off x="891540" y="1393825"/>
              <a:ext cx="941070" cy="2413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1" name="Rectangle 90"/>
            <p:cNvSpPr>
              <a:spLocks noChangeArrowheads="1"/>
            </p:cNvSpPr>
            <p:nvPr/>
          </p:nvSpPr>
          <p:spPr bwMode="auto">
            <a:xfrm>
              <a:off x="891540" y="1417955"/>
              <a:ext cx="941070" cy="2413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2" name="Rectangle 91"/>
            <p:cNvSpPr>
              <a:spLocks noChangeArrowheads="1"/>
            </p:cNvSpPr>
            <p:nvPr/>
          </p:nvSpPr>
          <p:spPr bwMode="auto">
            <a:xfrm>
              <a:off x="891540" y="1442085"/>
              <a:ext cx="941070" cy="2349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3" name="Rectangle 92"/>
            <p:cNvSpPr>
              <a:spLocks noChangeArrowheads="1"/>
            </p:cNvSpPr>
            <p:nvPr/>
          </p:nvSpPr>
          <p:spPr bwMode="auto">
            <a:xfrm>
              <a:off x="891540" y="1465580"/>
              <a:ext cx="941070" cy="2413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4" name="Rectangle 93"/>
            <p:cNvSpPr>
              <a:spLocks noChangeArrowheads="1"/>
            </p:cNvSpPr>
            <p:nvPr/>
          </p:nvSpPr>
          <p:spPr bwMode="auto">
            <a:xfrm>
              <a:off x="891540" y="1489710"/>
              <a:ext cx="941070" cy="2413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5" name="Rectangle 94"/>
            <p:cNvSpPr>
              <a:spLocks noChangeArrowheads="1"/>
            </p:cNvSpPr>
            <p:nvPr/>
          </p:nvSpPr>
          <p:spPr bwMode="auto">
            <a:xfrm>
              <a:off x="891540" y="1513840"/>
              <a:ext cx="941070" cy="400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6" name="Rectangle 95"/>
            <p:cNvSpPr>
              <a:spLocks noChangeArrowheads="1"/>
            </p:cNvSpPr>
            <p:nvPr/>
          </p:nvSpPr>
          <p:spPr bwMode="auto">
            <a:xfrm>
              <a:off x="891540" y="1553845"/>
              <a:ext cx="941070" cy="2413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7" name="Rectangle 96"/>
            <p:cNvSpPr>
              <a:spLocks noChangeArrowheads="1"/>
            </p:cNvSpPr>
            <p:nvPr/>
          </p:nvSpPr>
          <p:spPr bwMode="auto">
            <a:xfrm>
              <a:off x="891540" y="1577975"/>
              <a:ext cx="941070" cy="2413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8" name="Rectangle 97"/>
            <p:cNvSpPr>
              <a:spLocks noChangeArrowheads="1"/>
            </p:cNvSpPr>
            <p:nvPr/>
          </p:nvSpPr>
          <p:spPr bwMode="auto">
            <a:xfrm>
              <a:off x="891540" y="1602105"/>
              <a:ext cx="941070" cy="2413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99" name="Rectangle 98"/>
            <p:cNvSpPr>
              <a:spLocks noChangeArrowheads="1"/>
            </p:cNvSpPr>
            <p:nvPr/>
          </p:nvSpPr>
          <p:spPr bwMode="auto">
            <a:xfrm>
              <a:off x="891540" y="1626235"/>
              <a:ext cx="941070" cy="15875"/>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00" name="Freeform 99"/>
            <p:cNvSpPr>
              <a:spLocks/>
            </p:cNvSpPr>
            <p:nvPr/>
          </p:nvSpPr>
          <p:spPr bwMode="auto">
            <a:xfrm>
              <a:off x="891540" y="1265555"/>
              <a:ext cx="934085" cy="368300"/>
            </a:xfrm>
            <a:custGeom>
              <a:avLst/>
              <a:gdLst>
                <a:gd name="T0" fmla="*/ 0 w 2112"/>
                <a:gd name="T1" fmla="*/ 368 h 736"/>
                <a:gd name="T2" fmla="*/ 1056 w 2112"/>
                <a:gd name="T3" fmla="*/ 0 h 736"/>
                <a:gd name="T4" fmla="*/ 2112 w 2112"/>
                <a:gd name="T5" fmla="*/ 368 h 736"/>
                <a:gd name="T6" fmla="*/ 2112 w 2112"/>
                <a:gd name="T7" fmla="*/ 368 h 736"/>
                <a:gd name="T8" fmla="*/ 1056 w 2112"/>
                <a:gd name="T9" fmla="*/ 736 h 736"/>
                <a:gd name="T10" fmla="*/ 0 w 2112"/>
                <a:gd name="T11" fmla="*/ 368 h 736"/>
              </a:gdLst>
              <a:ahLst/>
              <a:cxnLst>
                <a:cxn ang="0">
                  <a:pos x="T0" y="T1"/>
                </a:cxn>
                <a:cxn ang="0">
                  <a:pos x="T2" y="T3"/>
                </a:cxn>
                <a:cxn ang="0">
                  <a:pos x="T4" y="T5"/>
                </a:cxn>
                <a:cxn ang="0">
                  <a:pos x="T6" y="T7"/>
                </a:cxn>
                <a:cxn ang="0">
                  <a:pos x="T8" y="T9"/>
                </a:cxn>
                <a:cxn ang="0">
                  <a:pos x="T10" y="T11"/>
                </a:cxn>
              </a:cxnLst>
              <a:rect l="0" t="0" r="r" b="b"/>
              <a:pathLst>
                <a:path w="2112" h="736">
                  <a:moveTo>
                    <a:pt x="0" y="368"/>
                  </a:moveTo>
                  <a:cubicBezTo>
                    <a:pt x="0" y="160"/>
                    <a:pt x="480" y="0"/>
                    <a:pt x="1056" y="0"/>
                  </a:cubicBezTo>
                  <a:cubicBezTo>
                    <a:pt x="1632" y="0"/>
                    <a:pt x="2112" y="160"/>
                    <a:pt x="2112" y="368"/>
                  </a:cubicBezTo>
                  <a:lnTo>
                    <a:pt x="2112" y="368"/>
                  </a:lnTo>
                  <a:cubicBezTo>
                    <a:pt x="2112" y="576"/>
                    <a:pt x="1632" y="736"/>
                    <a:pt x="1056" y="736"/>
                  </a:cubicBezTo>
                  <a:cubicBezTo>
                    <a:pt x="480" y="736"/>
                    <a:pt x="0" y="576"/>
                    <a:pt x="0" y="368"/>
                  </a:cubicBez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nvGrpSpPr>
            <p:cNvPr id="101" name="Group 100"/>
            <p:cNvGrpSpPr>
              <a:grpSpLocks/>
            </p:cNvGrpSpPr>
            <p:nvPr/>
          </p:nvGrpSpPr>
          <p:grpSpPr bwMode="auto">
            <a:xfrm>
              <a:off x="927100" y="1329690"/>
              <a:ext cx="760095" cy="451485"/>
              <a:chOff x="1460" y="2094"/>
              <a:chExt cx="1197" cy="711"/>
            </a:xfrm>
          </p:grpSpPr>
          <p:sp>
            <p:nvSpPr>
              <p:cNvPr id="298" name="Rectangle 297"/>
              <p:cNvSpPr>
                <a:spLocks noChangeArrowheads="1"/>
              </p:cNvSpPr>
              <p:nvPr/>
            </p:nvSpPr>
            <p:spPr bwMode="auto">
              <a:xfrm>
                <a:off x="1571" y="2094"/>
                <a:ext cx="108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800">
                    <a:solidFill>
                      <a:srgbClr val="000000"/>
                    </a:solidFill>
                    <a:effectLst/>
                    <a:latin typeface="Arial"/>
                    <a:ea typeface="Calibri"/>
                    <a:cs typeface="Times New Roman"/>
                  </a:rPr>
                  <a:t>Manage details </a:t>
                </a:r>
                <a:endParaRPr lang="en-US" sz="1100">
                  <a:effectLst/>
                  <a:latin typeface="Calibri"/>
                  <a:ea typeface="Calibri"/>
                  <a:cs typeface="Times New Roman"/>
                </a:endParaRPr>
              </a:p>
            </p:txBody>
          </p:sp>
          <p:sp>
            <p:nvSpPr>
              <p:cNvPr id="299" name="Rectangle 298"/>
              <p:cNvSpPr>
                <a:spLocks noChangeArrowheads="1"/>
              </p:cNvSpPr>
              <p:nvPr/>
            </p:nvSpPr>
            <p:spPr bwMode="auto">
              <a:xfrm>
                <a:off x="1460" y="2296"/>
                <a:ext cx="129"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1100">
                    <a:effectLst/>
                    <a:latin typeface="Calibri"/>
                    <a:ea typeface="Calibri"/>
                    <a:cs typeface="Times New Roman"/>
                  </a:rPr>
                  <a:t> </a:t>
                </a:r>
              </a:p>
            </p:txBody>
          </p:sp>
        </p:grpSp>
        <p:sp>
          <p:nvSpPr>
            <p:cNvPr id="102" name="Rectangle 101"/>
            <p:cNvSpPr>
              <a:spLocks noChangeArrowheads="1"/>
            </p:cNvSpPr>
            <p:nvPr/>
          </p:nvSpPr>
          <p:spPr bwMode="auto">
            <a:xfrm>
              <a:off x="905510" y="3716655"/>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03" name="Freeform 102"/>
            <p:cNvSpPr>
              <a:spLocks/>
            </p:cNvSpPr>
            <p:nvPr/>
          </p:nvSpPr>
          <p:spPr bwMode="auto">
            <a:xfrm>
              <a:off x="905510" y="3722370"/>
              <a:ext cx="934085" cy="367030"/>
            </a:xfrm>
            <a:custGeom>
              <a:avLst/>
              <a:gdLst>
                <a:gd name="T0" fmla="*/ 0 w 2112"/>
                <a:gd name="T1" fmla="*/ 367 h 733"/>
                <a:gd name="T2" fmla="*/ 1056 w 2112"/>
                <a:gd name="T3" fmla="*/ 0 h 733"/>
                <a:gd name="T4" fmla="*/ 2112 w 2112"/>
                <a:gd name="T5" fmla="*/ 367 h 733"/>
                <a:gd name="T6" fmla="*/ 2112 w 2112"/>
                <a:gd name="T7" fmla="*/ 367 h 733"/>
                <a:gd name="T8" fmla="*/ 1056 w 2112"/>
                <a:gd name="T9" fmla="*/ 733 h 733"/>
                <a:gd name="T10" fmla="*/ 0 w 2112"/>
                <a:gd name="T11" fmla="*/ 367 h 733"/>
              </a:gdLst>
              <a:ahLst/>
              <a:cxnLst>
                <a:cxn ang="0">
                  <a:pos x="T0" y="T1"/>
                </a:cxn>
                <a:cxn ang="0">
                  <a:pos x="T2" y="T3"/>
                </a:cxn>
                <a:cxn ang="0">
                  <a:pos x="T4" y="T5"/>
                </a:cxn>
                <a:cxn ang="0">
                  <a:pos x="T6" y="T7"/>
                </a:cxn>
                <a:cxn ang="0">
                  <a:pos x="T8" y="T9"/>
                </a:cxn>
                <a:cxn ang="0">
                  <a:pos x="T10" y="T11"/>
                </a:cxn>
              </a:cxnLst>
              <a:rect l="0" t="0" r="r" b="b"/>
              <a:pathLst>
                <a:path w="2112" h="733">
                  <a:moveTo>
                    <a:pt x="0" y="367"/>
                  </a:moveTo>
                  <a:cubicBezTo>
                    <a:pt x="0" y="164"/>
                    <a:pt x="473" y="0"/>
                    <a:pt x="1056" y="0"/>
                  </a:cubicBezTo>
                  <a:cubicBezTo>
                    <a:pt x="1640" y="0"/>
                    <a:pt x="2112" y="164"/>
                    <a:pt x="2112" y="367"/>
                  </a:cubicBezTo>
                  <a:lnTo>
                    <a:pt x="2112" y="367"/>
                  </a:lnTo>
                  <a:cubicBezTo>
                    <a:pt x="2112" y="569"/>
                    <a:pt x="1640" y="733"/>
                    <a:pt x="1056" y="733"/>
                  </a:cubicBezTo>
                  <a:cubicBezTo>
                    <a:pt x="473" y="733"/>
                    <a:pt x="0" y="569"/>
                    <a:pt x="0" y="367"/>
                  </a:cubicBezTo>
                  <a:close/>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104" name="Rectangle 103"/>
            <p:cNvSpPr>
              <a:spLocks noChangeArrowheads="1"/>
            </p:cNvSpPr>
            <p:nvPr/>
          </p:nvSpPr>
          <p:spPr bwMode="auto">
            <a:xfrm>
              <a:off x="905510" y="3716655"/>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05" name="Rectangle 104"/>
            <p:cNvSpPr>
              <a:spLocks noChangeArrowheads="1"/>
            </p:cNvSpPr>
            <p:nvPr/>
          </p:nvSpPr>
          <p:spPr bwMode="auto">
            <a:xfrm>
              <a:off x="891540" y="3709035"/>
              <a:ext cx="941070" cy="1587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06" name="Rectangle 105"/>
            <p:cNvSpPr>
              <a:spLocks noChangeArrowheads="1"/>
            </p:cNvSpPr>
            <p:nvPr/>
          </p:nvSpPr>
          <p:spPr bwMode="auto">
            <a:xfrm>
              <a:off x="891540" y="3724910"/>
              <a:ext cx="941070" cy="158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07" name="Rectangle 106"/>
            <p:cNvSpPr>
              <a:spLocks noChangeArrowheads="1"/>
            </p:cNvSpPr>
            <p:nvPr/>
          </p:nvSpPr>
          <p:spPr bwMode="auto">
            <a:xfrm>
              <a:off x="891540" y="3740785"/>
              <a:ext cx="941070" cy="2413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08" name="Rectangle 107"/>
            <p:cNvSpPr>
              <a:spLocks noChangeArrowheads="1"/>
            </p:cNvSpPr>
            <p:nvPr/>
          </p:nvSpPr>
          <p:spPr bwMode="auto">
            <a:xfrm>
              <a:off x="891540" y="3764915"/>
              <a:ext cx="941070" cy="4826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09" name="Rectangle 108"/>
            <p:cNvSpPr>
              <a:spLocks noChangeArrowheads="1"/>
            </p:cNvSpPr>
            <p:nvPr/>
          </p:nvSpPr>
          <p:spPr bwMode="auto">
            <a:xfrm>
              <a:off x="891540" y="3813175"/>
              <a:ext cx="941070" cy="2413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10" name="Rectangle 109"/>
            <p:cNvSpPr>
              <a:spLocks noChangeArrowheads="1"/>
            </p:cNvSpPr>
            <p:nvPr/>
          </p:nvSpPr>
          <p:spPr bwMode="auto">
            <a:xfrm>
              <a:off x="891540" y="3837305"/>
              <a:ext cx="941070" cy="23495"/>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11" name="Rectangle 110"/>
            <p:cNvSpPr>
              <a:spLocks noChangeArrowheads="1"/>
            </p:cNvSpPr>
            <p:nvPr/>
          </p:nvSpPr>
          <p:spPr bwMode="auto">
            <a:xfrm>
              <a:off x="891540" y="3860800"/>
              <a:ext cx="941070" cy="2413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12" name="Rectangle 111"/>
            <p:cNvSpPr>
              <a:spLocks noChangeArrowheads="1"/>
            </p:cNvSpPr>
            <p:nvPr/>
          </p:nvSpPr>
          <p:spPr bwMode="auto">
            <a:xfrm>
              <a:off x="891540" y="3884930"/>
              <a:ext cx="941070" cy="241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13" name="Rectangle 112"/>
            <p:cNvSpPr>
              <a:spLocks noChangeArrowheads="1"/>
            </p:cNvSpPr>
            <p:nvPr/>
          </p:nvSpPr>
          <p:spPr bwMode="auto">
            <a:xfrm>
              <a:off x="891540" y="3909060"/>
              <a:ext cx="941070" cy="1587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14" name="Rectangle 113"/>
            <p:cNvSpPr>
              <a:spLocks noChangeArrowheads="1"/>
            </p:cNvSpPr>
            <p:nvPr/>
          </p:nvSpPr>
          <p:spPr bwMode="auto">
            <a:xfrm>
              <a:off x="891540" y="3924935"/>
              <a:ext cx="941070" cy="2413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15" name="Rectangle 114"/>
            <p:cNvSpPr>
              <a:spLocks noChangeArrowheads="1"/>
            </p:cNvSpPr>
            <p:nvPr/>
          </p:nvSpPr>
          <p:spPr bwMode="auto">
            <a:xfrm>
              <a:off x="891540" y="3949065"/>
              <a:ext cx="941070" cy="4826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16" name="Rectangle 115"/>
            <p:cNvSpPr>
              <a:spLocks noChangeArrowheads="1"/>
            </p:cNvSpPr>
            <p:nvPr/>
          </p:nvSpPr>
          <p:spPr bwMode="auto">
            <a:xfrm>
              <a:off x="891540" y="3997325"/>
              <a:ext cx="941070" cy="2413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17" name="Rectangle 116"/>
            <p:cNvSpPr>
              <a:spLocks noChangeArrowheads="1"/>
            </p:cNvSpPr>
            <p:nvPr/>
          </p:nvSpPr>
          <p:spPr bwMode="auto">
            <a:xfrm>
              <a:off x="891540" y="4021455"/>
              <a:ext cx="941070" cy="2413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18" name="Rectangle 117"/>
            <p:cNvSpPr>
              <a:spLocks noChangeArrowheads="1"/>
            </p:cNvSpPr>
            <p:nvPr/>
          </p:nvSpPr>
          <p:spPr bwMode="auto">
            <a:xfrm>
              <a:off x="891540" y="4045585"/>
              <a:ext cx="941070" cy="23495"/>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19" name="Freeform 118"/>
            <p:cNvSpPr>
              <a:spLocks/>
            </p:cNvSpPr>
            <p:nvPr/>
          </p:nvSpPr>
          <p:spPr bwMode="auto">
            <a:xfrm>
              <a:off x="891540" y="3709035"/>
              <a:ext cx="934085" cy="368300"/>
            </a:xfrm>
            <a:custGeom>
              <a:avLst/>
              <a:gdLst>
                <a:gd name="T0" fmla="*/ 0 w 2112"/>
                <a:gd name="T1" fmla="*/ 368 h 736"/>
                <a:gd name="T2" fmla="*/ 1056 w 2112"/>
                <a:gd name="T3" fmla="*/ 0 h 736"/>
                <a:gd name="T4" fmla="*/ 2112 w 2112"/>
                <a:gd name="T5" fmla="*/ 368 h 736"/>
                <a:gd name="T6" fmla="*/ 2112 w 2112"/>
                <a:gd name="T7" fmla="*/ 368 h 736"/>
                <a:gd name="T8" fmla="*/ 1056 w 2112"/>
                <a:gd name="T9" fmla="*/ 736 h 736"/>
                <a:gd name="T10" fmla="*/ 0 w 2112"/>
                <a:gd name="T11" fmla="*/ 368 h 736"/>
              </a:gdLst>
              <a:ahLst/>
              <a:cxnLst>
                <a:cxn ang="0">
                  <a:pos x="T0" y="T1"/>
                </a:cxn>
                <a:cxn ang="0">
                  <a:pos x="T2" y="T3"/>
                </a:cxn>
                <a:cxn ang="0">
                  <a:pos x="T4" y="T5"/>
                </a:cxn>
                <a:cxn ang="0">
                  <a:pos x="T6" y="T7"/>
                </a:cxn>
                <a:cxn ang="0">
                  <a:pos x="T8" y="T9"/>
                </a:cxn>
                <a:cxn ang="0">
                  <a:pos x="T10" y="T11"/>
                </a:cxn>
              </a:cxnLst>
              <a:rect l="0" t="0" r="r" b="b"/>
              <a:pathLst>
                <a:path w="2112" h="736">
                  <a:moveTo>
                    <a:pt x="0" y="368"/>
                  </a:moveTo>
                  <a:cubicBezTo>
                    <a:pt x="0" y="160"/>
                    <a:pt x="480" y="0"/>
                    <a:pt x="1056" y="0"/>
                  </a:cubicBezTo>
                  <a:cubicBezTo>
                    <a:pt x="1632" y="0"/>
                    <a:pt x="2112" y="160"/>
                    <a:pt x="2112" y="368"/>
                  </a:cubicBezTo>
                  <a:lnTo>
                    <a:pt x="2112" y="368"/>
                  </a:lnTo>
                  <a:cubicBezTo>
                    <a:pt x="2112" y="560"/>
                    <a:pt x="1632" y="736"/>
                    <a:pt x="1056" y="736"/>
                  </a:cubicBezTo>
                  <a:cubicBezTo>
                    <a:pt x="480" y="736"/>
                    <a:pt x="0" y="560"/>
                    <a:pt x="0" y="368"/>
                  </a:cubicBez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nvGrpSpPr>
            <p:cNvPr id="120" name="Group 119"/>
            <p:cNvGrpSpPr>
              <a:grpSpLocks/>
            </p:cNvGrpSpPr>
            <p:nvPr/>
          </p:nvGrpSpPr>
          <p:grpSpPr bwMode="auto">
            <a:xfrm>
              <a:off x="898525" y="3802204"/>
              <a:ext cx="941070" cy="421825"/>
              <a:chOff x="1415" y="5922"/>
              <a:chExt cx="1482" cy="730"/>
            </a:xfrm>
          </p:grpSpPr>
          <p:sp>
            <p:nvSpPr>
              <p:cNvPr id="296" name="Rectangle 295"/>
              <p:cNvSpPr>
                <a:spLocks noChangeArrowheads="1"/>
              </p:cNvSpPr>
              <p:nvPr/>
            </p:nvSpPr>
            <p:spPr bwMode="auto">
              <a:xfrm>
                <a:off x="1415" y="5922"/>
                <a:ext cx="137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a:lnSpc>
                    <a:spcPct val="115000"/>
                  </a:lnSpc>
                  <a:spcBef>
                    <a:spcPts val="0"/>
                  </a:spcBef>
                  <a:spcAft>
                    <a:spcPts val="1000"/>
                  </a:spcAft>
                </a:pPr>
                <a:r>
                  <a:rPr lang="en-US" sz="1100" smtClean="0">
                    <a:latin typeface="Calibri"/>
                    <a:ea typeface="Calibri"/>
                    <a:cs typeface="Times New Roman"/>
                  </a:rPr>
                  <a:t>View</a:t>
                </a:r>
                <a:r>
                  <a:rPr lang="en-US" sz="1100" smtClean="0">
                    <a:effectLst/>
                    <a:latin typeface="Calibri"/>
                    <a:ea typeface="Calibri"/>
                    <a:cs typeface="Times New Roman"/>
                  </a:rPr>
                  <a:t> </a:t>
                </a:r>
                <a:r>
                  <a:rPr lang="en-US" sz="1100" dirty="0">
                    <a:effectLst/>
                    <a:latin typeface="Calibri"/>
                    <a:ea typeface="Calibri"/>
                    <a:cs typeface="Times New Roman"/>
                  </a:rPr>
                  <a:t>registered </a:t>
                </a:r>
              </a:p>
            </p:txBody>
          </p:sp>
          <p:sp>
            <p:nvSpPr>
              <p:cNvPr id="297" name="Rectangle 296"/>
              <p:cNvSpPr>
                <a:spLocks noChangeArrowheads="1"/>
              </p:cNvSpPr>
              <p:nvPr/>
            </p:nvSpPr>
            <p:spPr bwMode="auto">
              <a:xfrm>
                <a:off x="1905" y="6143"/>
                <a:ext cx="99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users</a:t>
                </a:r>
              </a:p>
            </p:txBody>
          </p:sp>
        </p:grpSp>
        <p:sp>
          <p:nvSpPr>
            <p:cNvPr id="121" name="Rectangle 120"/>
            <p:cNvSpPr>
              <a:spLocks noChangeArrowheads="1"/>
            </p:cNvSpPr>
            <p:nvPr/>
          </p:nvSpPr>
          <p:spPr bwMode="auto">
            <a:xfrm>
              <a:off x="3834765" y="31750"/>
              <a:ext cx="941705"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22" name="Freeform 121"/>
            <p:cNvSpPr>
              <a:spLocks/>
            </p:cNvSpPr>
            <p:nvPr/>
          </p:nvSpPr>
          <p:spPr bwMode="auto">
            <a:xfrm>
              <a:off x="3835400" y="33655"/>
              <a:ext cx="933450" cy="367030"/>
            </a:xfrm>
            <a:custGeom>
              <a:avLst/>
              <a:gdLst>
                <a:gd name="T0" fmla="*/ 0 w 2112"/>
                <a:gd name="T1" fmla="*/ 367 h 733"/>
                <a:gd name="T2" fmla="*/ 1056 w 2112"/>
                <a:gd name="T3" fmla="*/ 0 h 733"/>
                <a:gd name="T4" fmla="*/ 2112 w 2112"/>
                <a:gd name="T5" fmla="*/ 367 h 733"/>
                <a:gd name="T6" fmla="*/ 2112 w 2112"/>
                <a:gd name="T7" fmla="*/ 367 h 733"/>
                <a:gd name="T8" fmla="*/ 1056 w 2112"/>
                <a:gd name="T9" fmla="*/ 733 h 733"/>
                <a:gd name="T10" fmla="*/ 0 w 2112"/>
                <a:gd name="T11" fmla="*/ 367 h 733"/>
              </a:gdLst>
              <a:ahLst/>
              <a:cxnLst>
                <a:cxn ang="0">
                  <a:pos x="T0" y="T1"/>
                </a:cxn>
                <a:cxn ang="0">
                  <a:pos x="T2" y="T3"/>
                </a:cxn>
                <a:cxn ang="0">
                  <a:pos x="T4" y="T5"/>
                </a:cxn>
                <a:cxn ang="0">
                  <a:pos x="T6" y="T7"/>
                </a:cxn>
                <a:cxn ang="0">
                  <a:pos x="T8" y="T9"/>
                </a:cxn>
                <a:cxn ang="0">
                  <a:pos x="T10" y="T11"/>
                </a:cxn>
              </a:cxnLst>
              <a:rect l="0" t="0" r="r" b="b"/>
              <a:pathLst>
                <a:path w="2112" h="733">
                  <a:moveTo>
                    <a:pt x="0" y="367"/>
                  </a:moveTo>
                  <a:cubicBezTo>
                    <a:pt x="0" y="164"/>
                    <a:pt x="473" y="0"/>
                    <a:pt x="1056" y="0"/>
                  </a:cubicBezTo>
                  <a:cubicBezTo>
                    <a:pt x="1640" y="0"/>
                    <a:pt x="2112" y="164"/>
                    <a:pt x="2112" y="367"/>
                  </a:cubicBezTo>
                  <a:lnTo>
                    <a:pt x="2112" y="367"/>
                  </a:lnTo>
                  <a:cubicBezTo>
                    <a:pt x="2112" y="569"/>
                    <a:pt x="1640" y="733"/>
                    <a:pt x="1056" y="733"/>
                  </a:cubicBezTo>
                  <a:cubicBezTo>
                    <a:pt x="473" y="733"/>
                    <a:pt x="0" y="569"/>
                    <a:pt x="0" y="367"/>
                  </a:cubicBezTo>
                  <a:close/>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123" name="Rectangle 122"/>
            <p:cNvSpPr>
              <a:spLocks noChangeArrowheads="1"/>
            </p:cNvSpPr>
            <p:nvPr/>
          </p:nvSpPr>
          <p:spPr bwMode="auto">
            <a:xfrm>
              <a:off x="3835400" y="31750"/>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24" name="Rectangle 123"/>
            <p:cNvSpPr>
              <a:spLocks noChangeArrowheads="1"/>
            </p:cNvSpPr>
            <p:nvPr/>
          </p:nvSpPr>
          <p:spPr bwMode="auto">
            <a:xfrm>
              <a:off x="3820795" y="15875"/>
              <a:ext cx="941070" cy="1587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25" name="Rectangle 124"/>
            <p:cNvSpPr>
              <a:spLocks noChangeArrowheads="1"/>
            </p:cNvSpPr>
            <p:nvPr/>
          </p:nvSpPr>
          <p:spPr bwMode="auto">
            <a:xfrm>
              <a:off x="3820795" y="31750"/>
              <a:ext cx="941070" cy="2413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26" name="Rectangle 125"/>
            <p:cNvSpPr>
              <a:spLocks noChangeArrowheads="1"/>
            </p:cNvSpPr>
            <p:nvPr/>
          </p:nvSpPr>
          <p:spPr bwMode="auto">
            <a:xfrm>
              <a:off x="3820795" y="55880"/>
              <a:ext cx="941070" cy="2413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27" name="Rectangle 126"/>
            <p:cNvSpPr>
              <a:spLocks noChangeArrowheads="1"/>
            </p:cNvSpPr>
            <p:nvPr/>
          </p:nvSpPr>
          <p:spPr bwMode="auto">
            <a:xfrm>
              <a:off x="3820795" y="80010"/>
              <a:ext cx="941070" cy="4826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28" name="Rectangle 127"/>
            <p:cNvSpPr>
              <a:spLocks noChangeArrowheads="1"/>
            </p:cNvSpPr>
            <p:nvPr/>
          </p:nvSpPr>
          <p:spPr bwMode="auto">
            <a:xfrm>
              <a:off x="3820795" y="128270"/>
              <a:ext cx="941070" cy="1587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29" name="Rectangle 128"/>
            <p:cNvSpPr>
              <a:spLocks noChangeArrowheads="1"/>
            </p:cNvSpPr>
            <p:nvPr/>
          </p:nvSpPr>
          <p:spPr bwMode="auto">
            <a:xfrm>
              <a:off x="3820795" y="144145"/>
              <a:ext cx="941070" cy="2413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0" name="Rectangle 129"/>
            <p:cNvSpPr>
              <a:spLocks noChangeArrowheads="1"/>
            </p:cNvSpPr>
            <p:nvPr/>
          </p:nvSpPr>
          <p:spPr bwMode="auto">
            <a:xfrm>
              <a:off x="3820795" y="168275"/>
              <a:ext cx="941070" cy="2413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1" name="Rectangle 130"/>
            <p:cNvSpPr>
              <a:spLocks noChangeArrowheads="1"/>
            </p:cNvSpPr>
            <p:nvPr/>
          </p:nvSpPr>
          <p:spPr bwMode="auto">
            <a:xfrm>
              <a:off x="3820795" y="192405"/>
              <a:ext cx="941070" cy="2349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2" name="Rectangle 131"/>
            <p:cNvSpPr>
              <a:spLocks noChangeArrowheads="1"/>
            </p:cNvSpPr>
            <p:nvPr/>
          </p:nvSpPr>
          <p:spPr bwMode="auto">
            <a:xfrm>
              <a:off x="3820795" y="215900"/>
              <a:ext cx="941070" cy="2413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3" name="Rectangle 132"/>
            <p:cNvSpPr>
              <a:spLocks noChangeArrowheads="1"/>
            </p:cNvSpPr>
            <p:nvPr/>
          </p:nvSpPr>
          <p:spPr bwMode="auto">
            <a:xfrm>
              <a:off x="3820795" y="240030"/>
              <a:ext cx="941070" cy="2413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4" name="Rectangle 133"/>
            <p:cNvSpPr>
              <a:spLocks noChangeArrowheads="1"/>
            </p:cNvSpPr>
            <p:nvPr/>
          </p:nvSpPr>
          <p:spPr bwMode="auto">
            <a:xfrm>
              <a:off x="3820795" y="264160"/>
              <a:ext cx="941070" cy="400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5" name="Rectangle 134"/>
            <p:cNvSpPr>
              <a:spLocks noChangeArrowheads="1"/>
            </p:cNvSpPr>
            <p:nvPr/>
          </p:nvSpPr>
          <p:spPr bwMode="auto">
            <a:xfrm>
              <a:off x="3820795" y="304165"/>
              <a:ext cx="941070" cy="2413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6" name="Rectangle 135"/>
            <p:cNvSpPr>
              <a:spLocks noChangeArrowheads="1"/>
            </p:cNvSpPr>
            <p:nvPr/>
          </p:nvSpPr>
          <p:spPr bwMode="auto">
            <a:xfrm>
              <a:off x="3820795" y="328295"/>
              <a:ext cx="941070" cy="2413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7" name="Rectangle 136"/>
            <p:cNvSpPr>
              <a:spLocks noChangeArrowheads="1"/>
            </p:cNvSpPr>
            <p:nvPr/>
          </p:nvSpPr>
          <p:spPr bwMode="auto">
            <a:xfrm>
              <a:off x="3820795" y="352425"/>
              <a:ext cx="941070" cy="2413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8" name="Rectangle 137"/>
            <p:cNvSpPr>
              <a:spLocks noChangeArrowheads="1"/>
            </p:cNvSpPr>
            <p:nvPr/>
          </p:nvSpPr>
          <p:spPr bwMode="auto">
            <a:xfrm>
              <a:off x="3820795" y="376555"/>
              <a:ext cx="941070" cy="15875"/>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9" name="Freeform 138"/>
            <p:cNvSpPr>
              <a:spLocks/>
            </p:cNvSpPr>
            <p:nvPr/>
          </p:nvSpPr>
          <p:spPr bwMode="auto">
            <a:xfrm>
              <a:off x="3820795" y="15875"/>
              <a:ext cx="934085" cy="368300"/>
            </a:xfrm>
            <a:custGeom>
              <a:avLst/>
              <a:gdLst>
                <a:gd name="T0" fmla="*/ 0 w 2112"/>
                <a:gd name="T1" fmla="*/ 368 h 736"/>
                <a:gd name="T2" fmla="*/ 1056 w 2112"/>
                <a:gd name="T3" fmla="*/ 0 h 736"/>
                <a:gd name="T4" fmla="*/ 2112 w 2112"/>
                <a:gd name="T5" fmla="*/ 368 h 736"/>
                <a:gd name="T6" fmla="*/ 2112 w 2112"/>
                <a:gd name="T7" fmla="*/ 368 h 736"/>
                <a:gd name="T8" fmla="*/ 1056 w 2112"/>
                <a:gd name="T9" fmla="*/ 736 h 736"/>
                <a:gd name="T10" fmla="*/ 0 w 2112"/>
                <a:gd name="T11" fmla="*/ 368 h 736"/>
              </a:gdLst>
              <a:ahLst/>
              <a:cxnLst>
                <a:cxn ang="0">
                  <a:pos x="T0" y="T1"/>
                </a:cxn>
                <a:cxn ang="0">
                  <a:pos x="T2" y="T3"/>
                </a:cxn>
                <a:cxn ang="0">
                  <a:pos x="T4" y="T5"/>
                </a:cxn>
                <a:cxn ang="0">
                  <a:pos x="T6" y="T7"/>
                </a:cxn>
                <a:cxn ang="0">
                  <a:pos x="T8" y="T9"/>
                </a:cxn>
                <a:cxn ang="0">
                  <a:pos x="T10" y="T11"/>
                </a:cxn>
              </a:cxnLst>
              <a:rect l="0" t="0" r="r" b="b"/>
              <a:pathLst>
                <a:path w="2112" h="736">
                  <a:moveTo>
                    <a:pt x="0" y="368"/>
                  </a:moveTo>
                  <a:cubicBezTo>
                    <a:pt x="0" y="160"/>
                    <a:pt x="480" y="0"/>
                    <a:pt x="1056" y="0"/>
                  </a:cubicBezTo>
                  <a:cubicBezTo>
                    <a:pt x="1632" y="0"/>
                    <a:pt x="2112" y="160"/>
                    <a:pt x="2112" y="368"/>
                  </a:cubicBezTo>
                  <a:lnTo>
                    <a:pt x="2112" y="368"/>
                  </a:lnTo>
                  <a:cubicBezTo>
                    <a:pt x="2112" y="576"/>
                    <a:pt x="1632" y="736"/>
                    <a:pt x="1056" y="736"/>
                  </a:cubicBezTo>
                  <a:cubicBezTo>
                    <a:pt x="480" y="736"/>
                    <a:pt x="0" y="576"/>
                    <a:pt x="0" y="368"/>
                  </a:cubicBez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0" name="Rectangle 139"/>
            <p:cNvSpPr>
              <a:spLocks noChangeArrowheads="1"/>
            </p:cNvSpPr>
            <p:nvPr/>
          </p:nvSpPr>
          <p:spPr bwMode="auto">
            <a:xfrm>
              <a:off x="3990975" y="136525"/>
              <a:ext cx="638175" cy="26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800">
                  <a:solidFill>
                    <a:srgbClr val="000000"/>
                  </a:solidFill>
                  <a:effectLst/>
                  <a:latin typeface="Arial"/>
                  <a:ea typeface="Calibri"/>
                  <a:cs typeface="Times New Roman"/>
                </a:rPr>
                <a:t>View Vacancy</a:t>
              </a:r>
              <a:endParaRPr lang="en-US" sz="1100">
                <a:effectLst/>
                <a:latin typeface="Calibri"/>
                <a:ea typeface="Calibri"/>
                <a:cs typeface="Times New Roman"/>
              </a:endParaRPr>
            </a:p>
          </p:txBody>
        </p:sp>
        <p:sp>
          <p:nvSpPr>
            <p:cNvPr id="141" name="Rectangle 140"/>
            <p:cNvSpPr>
              <a:spLocks noChangeArrowheads="1"/>
            </p:cNvSpPr>
            <p:nvPr/>
          </p:nvSpPr>
          <p:spPr bwMode="auto">
            <a:xfrm>
              <a:off x="3792855" y="1465580"/>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42" name="Freeform 141"/>
            <p:cNvSpPr>
              <a:spLocks/>
            </p:cNvSpPr>
            <p:nvPr/>
          </p:nvSpPr>
          <p:spPr bwMode="auto">
            <a:xfrm>
              <a:off x="3792855" y="1465580"/>
              <a:ext cx="934085" cy="367665"/>
            </a:xfrm>
            <a:custGeom>
              <a:avLst/>
              <a:gdLst>
                <a:gd name="T0" fmla="*/ 0 w 2112"/>
                <a:gd name="T1" fmla="*/ 367 h 734"/>
                <a:gd name="T2" fmla="*/ 1056 w 2112"/>
                <a:gd name="T3" fmla="*/ 0 h 734"/>
                <a:gd name="T4" fmla="*/ 2112 w 2112"/>
                <a:gd name="T5" fmla="*/ 367 h 734"/>
                <a:gd name="T6" fmla="*/ 2112 w 2112"/>
                <a:gd name="T7" fmla="*/ 367 h 734"/>
                <a:gd name="T8" fmla="*/ 1056 w 2112"/>
                <a:gd name="T9" fmla="*/ 734 h 734"/>
                <a:gd name="T10" fmla="*/ 0 w 2112"/>
                <a:gd name="T11" fmla="*/ 367 h 734"/>
              </a:gdLst>
              <a:ahLst/>
              <a:cxnLst>
                <a:cxn ang="0">
                  <a:pos x="T0" y="T1"/>
                </a:cxn>
                <a:cxn ang="0">
                  <a:pos x="T2" y="T3"/>
                </a:cxn>
                <a:cxn ang="0">
                  <a:pos x="T4" y="T5"/>
                </a:cxn>
                <a:cxn ang="0">
                  <a:pos x="T6" y="T7"/>
                </a:cxn>
                <a:cxn ang="0">
                  <a:pos x="T8" y="T9"/>
                </a:cxn>
                <a:cxn ang="0">
                  <a:pos x="T10" y="T11"/>
                </a:cxn>
              </a:cxnLst>
              <a:rect l="0" t="0" r="r" b="b"/>
              <a:pathLst>
                <a:path w="2112" h="734">
                  <a:moveTo>
                    <a:pt x="0" y="367"/>
                  </a:moveTo>
                  <a:cubicBezTo>
                    <a:pt x="0" y="165"/>
                    <a:pt x="473" y="0"/>
                    <a:pt x="1056" y="0"/>
                  </a:cubicBezTo>
                  <a:cubicBezTo>
                    <a:pt x="1640" y="0"/>
                    <a:pt x="2112" y="165"/>
                    <a:pt x="2112" y="367"/>
                  </a:cubicBezTo>
                  <a:lnTo>
                    <a:pt x="2112" y="367"/>
                  </a:lnTo>
                  <a:cubicBezTo>
                    <a:pt x="2112" y="570"/>
                    <a:pt x="1640" y="734"/>
                    <a:pt x="1056" y="734"/>
                  </a:cubicBezTo>
                  <a:cubicBezTo>
                    <a:pt x="473" y="734"/>
                    <a:pt x="0" y="570"/>
                    <a:pt x="0" y="367"/>
                  </a:cubicBezTo>
                  <a:close/>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143" name="Rectangle 142"/>
            <p:cNvSpPr>
              <a:spLocks noChangeArrowheads="1"/>
            </p:cNvSpPr>
            <p:nvPr/>
          </p:nvSpPr>
          <p:spPr bwMode="auto">
            <a:xfrm>
              <a:off x="3792855" y="1465580"/>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44" name="Rectangle 143"/>
            <p:cNvSpPr>
              <a:spLocks noChangeArrowheads="1"/>
            </p:cNvSpPr>
            <p:nvPr/>
          </p:nvSpPr>
          <p:spPr bwMode="auto">
            <a:xfrm>
              <a:off x="3778250" y="1449705"/>
              <a:ext cx="941070" cy="1587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45" name="Rectangle 144"/>
            <p:cNvSpPr>
              <a:spLocks noChangeArrowheads="1"/>
            </p:cNvSpPr>
            <p:nvPr/>
          </p:nvSpPr>
          <p:spPr bwMode="auto">
            <a:xfrm>
              <a:off x="3778250" y="1465580"/>
              <a:ext cx="941070" cy="2413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46" name="Rectangle 145"/>
            <p:cNvSpPr>
              <a:spLocks noChangeArrowheads="1"/>
            </p:cNvSpPr>
            <p:nvPr/>
          </p:nvSpPr>
          <p:spPr bwMode="auto">
            <a:xfrm>
              <a:off x="3778250" y="1489710"/>
              <a:ext cx="941070" cy="2413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47" name="Rectangle 146"/>
            <p:cNvSpPr>
              <a:spLocks noChangeArrowheads="1"/>
            </p:cNvSpPr>
            <p:nvPr/>
          </p:nvSpPr>
          <p:spPr bwMode="auto">
            <a:xfrm>
              <a:off x="3778250" y="1513840"/>
              <a:ext cx="941070" cy="40005"/>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48" name="Rectangle 147"/>
            <p:cNvSpPr>
              <a:spLocks noChangeArrowheads="1"/>
            </p:cNvSpPr>
            <p:nvPr/>
          </p:nvSpPr>
          <p:spPr bwMode="auto">
            <a:xfrm>
              <a:off x="3778250" y="1553845"/>
              <a:ext cx="941070" cy="2413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49" name="Rectangle 148"/>
            <p:cNvSpPr>
              <a:spLocks noChangeArrowheads="1"/>
            </p:cNvSpPr>
            <p:nvPr/>
          </p:nvSpPr>
          <p:spPr bwMode="auto">
            <a:xfrm>
              <a:off x="3778250" y="1577975"/>
              <a:ext cx="941070" cy="2413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50" name="Rectangle 149"/>
            <p:cNvSpPr>
              <a:spLocks noChangeArrowheads="1"/>
            </p:cNvSpPr>
            <p:nvPr/>
          </p:nvSpPr>
          <p:spPr bwMode="auto">
            <a:xfrm>
              <a:off x="3778250" y="1457960"/>
              <a:ext cx="941070" cy="360679"/>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51" name="Rectangle 150"/>
            <p:cNvSpPr>
              <a:spLocks noChangeArrowheads="1"/>
            </p:cNvSpPr>
            <p:nvPr/>
          </p:nvSpPr>
          <p:spPr bwMode="auto">
            <a:xfrm>
              <a:off x="3778250" y="1626235"/>
              <a:ext cx="941070" cy="241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52" name="Rectangle 151"/>
            <p:cNvSpPr>
              <a:spLocks noChangeArrowheads="1"/>
            </p:cNvSpPr>
            <p:nvPr/>
          </p:nvSpPr>
          <p:spPr bwMode="auto">
            <a:xfrm>
              <a:off x="3778250" y="1650365"/>
              <a:ext cx="941070" cy="2349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53" name="Rectangle 152"/>
            <p:cNvSpPr>
              <a:spLocks noChangeArrowheads="1"/>
            </p:cNvSpPr>
            <p:nvPr/>
          </p:nvSpPr>
          <p:spPr bwMode="auto">
            <a:xfrm>
              <a:off x="3778250" y="1673860"/>
              <a:ext cx="941070" cy="2413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54" name="Rectangle 153"/>
            <p:cNvSpPr>
              <a:spLocks noChangeArrowheads="1"/>
            </p:cNvSpPr>
            <p:nvPr/>
          </p:nvSpPr>
          <p:spPr bwMode="auto">
            <a:xfrm>
              <a:off x="3778250" y="1697990"/>
              <a:ext cx="941070" cy="400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55" name="Rectangle 154"/>
            <p:cNvSpPr>
              <a:spLocks noChangeArrowheads="1"/>
            </p:cNvSpPr>
            <p:nvPr/>
          </p:nvSpPr>
          <p:spPr bwMode="auto">
            <a:xfrm>
              <a:off x="3778250" y="1737995"/>
              <a:ext cx="941070" cy="2413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56" name="Rectangle 155"/>
            <p:cNvSpPr>
              <a:spLocks noChangeArrowheads="1"/>
            </p:cNvSpPr>
            <p:nvPr/>
          </p:nvSpPr>
          <p:spPr bwMode="auto">
            <a:xfrm>
              <a:off x="3778250" y="1762125"/>
              <a:ext cx="941070" cy="2413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57" name="Rectangle 156"/>
            <p:cNvSpPr>
              <a:spLocks noChangeArrowheads="1"/>
            </p:cNvSpPr>
            <p:nvPr/>
          </p:nvSpPr>
          <p:spPr bwMode="auto">
            <a:xfrm>
              <a:off x="3778250" y="1786255"/>
              <a:ext cx="941070" cy="2413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58" name="Rectangle 157"/>
            <p:cNvSpPr>
              <a:spLocks noChangeArrowheads="1"/>
            </p:cNvSpPr>
            <p:nvPr/>
          </p:nvSpPr>
          <p:spPr bwMode="auto">
            <a:xfrm>
              <a:off x="3778250" y="1810385"/>
              <a:ext cx="941070" cy="15875"/>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59" name="Freeform 158"/>
            <p:cNvSpPr>
              <a:spLocks/>
            </p:cNvSpPr>
            <p:nvPr/>
          </p:nvSpPr>
          <p:spPr bwMode="auto">
            <a:xfrm>
              <a:off x="3778250" y="1449705"/>
              <a:ext cx="934085" cy="368935"/>
            </a:xfrm>
            <a:custGeom>
              <a:avLst/>
              <a:gdLst>
                <a:gd name="T0" fmla="*/ 0 w 2112"/>
                <a:gd name="T1" fmla="*/ 368 h 736"/>
                <a:gd name="T2" fmla="*/ 1056 w 2112"/>
                <a:gd name="T3" fmla="*/ 0 h 736"/>
                <a:gd name="T4" fmla="*/ 2112 w 2112"/>
                <a:gd name="T5" fmla="*/ 368 h 736"/>
                <a:gd name="T6" fmla="*/ 2112 w 2112"/>
                <a:gd name="T7" fmla="*/ 368 h 736"/>
                <a:gd name="T8" fmla="*/ 1056 w 2112"/>
                <a:gd name="T9" fmla="*/ 736 h 736"/>
                <a:gd name="T10" fmla="*/ 0 w 2112"/>
                <a:gd name="T11" fmla="*/ 368 h 736"/>
              </a:gdLst>
              <a:ahLst/>
              <a:cxnLst>
                <a:cxn ang="0">
                  <a:pos x="T0" y="T1"/>
                </a:cxn>
                <a:cxn ang="0">
                  <a:pos x="T2" y="T3"/>
                </a:cxn>
                <a:cxn ang="0">
                  <a:pos x="T4" y="T5"/>
                </a:cxn>
                <a:cxn ang="0">
                  <a:pos x="T6" y="T7"/>
                </a:cxn>
                <a:cxn ang="0">
                  <a:pos x="T8" y="T9"/>
                </a:cxn>
                <a:cxn ang="0">
                  <a:pos x="T10" y="T11"/>
                </a:cxn>
              </a:cxnLst>
              <a:rect l="0" t="0" r="r" b="b"/>
              <a:pathLst>
                <a:path w="2112" h="736">
                  <a:moveTo>
                    <a:pt x="0" y="368"/>
                  </a:moveTo>
                  <a:cubicBezTo>
                    <a:pt x="0" y="160"/>
                    <a:pt x="480" y="0"/>
                    <a:pt x="1056" y="0"/>
                  </a:cubicBezTo>
                  <a:cubicBezTo>
                    <a:pt x="1632" y="0"/>
                    <a:pt x="2112" y="160"/>
                    <a:pt x="2112" y="368"/>
                  </a:cubicBezTo>
                  <a:lnTo>
                    <a:pt x="2112" y="368"/>
                  </a:lnTo>
                  <a:cubicBezTo>
                    <a:pt x="2112" y="576"/>
                    <a:pt x="1632" y="736"/>
                    <a:pt x="1056" y="736"/>
                  </a:cubicBezTo>
                  <a:cubicBezTo>
                    <a:pt x="480" y="736"/>
                    <a:pt x="0" y="576"/>
                    <a:pt x="0" y="368"/>
                  </a:cubicBez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60" name="Rectangle 159"/>
            <p:cNvSpPr>
              <a:spLocks noChangeArrowheads="1"/>
            </p:cNvSpPr>
            <p:nvPr/>
          </p:nvSpPr>
          <p:spPr bwMode="auto">
            <a:xfrm>
              <a:off x="3997960" y="1570355"/>
              <a:ext cx="714375" cy="32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spAutoFit/>
            </a:bodyPr>
            <a:lstStyle/>
            <a:p>
              <a:pPr marL="0" marR="0">
                <a:lnSpc>
                  <a:spcPct val="115000"/>
                </a:lnSpc>
                <a:spcBef>
                  <a:spcPts val="0"/>
                </a:spcBef>
                <a:spcAft>
                  <a:spcPts val="1000"/>
                </a:spcAft>
              </a:pPr>
              <a:r>
                <a:rPr lang="en-US" sz="1100">
                  <a:effectLst/>
                  <a:latin typeface="Calibri"/>
                  <a:ea typeface="Calibri"/>
                  <a:cs typeface="Times New Roman"/>
                </a:rPr>
                <a:t>View email</a:t>
              </a:r>
            </a:p>
          </p:txBody>
        </p:sp>
        <p:sp>
          <p:nvSpPr>
            <p:cNvPr id="161" name="Rectangle 160"/>
            <p:cNvSpPr>
              <a:spLocks noChangeArrowheads="1"/>
            </p:cNvSpPr>
            <p:nvPr/>
          </p:nvSpPr>
          <p:spPr bwMode="auto">
            <a:xfrm>
              <a:off x="3792855" y="969010"/>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62" name="Freeform 161"/>
            <p:cNvSpPr>
              <a:spLocks/>
            </p:cNvSpPr>
            <p:nvPr/>
          </p:nvSpPr>
          <p:spPr bwMode="auto">
            <a:xfrm>
              <a:off x="3792855" y="973455"/>
              <a:ext cx="934085" cy="367030"/>
            </a:xfrm>
            <a:custGeom>
              <a:avLst/>
              <a:gdLst>
                <a:gd name="T0" fmla="*/ 0 w 2112"/>
                <a:gd name="T1" fmla="*/ 367 h 734"/>
                <a:gd name="T2" fmla="*/ 1056 w 2112"/>
                <a:gd name="T3" fmla="*/ 0 h 734"/>
                <a:gd name="T4" fmla="*/ 2112 w 2112"/>
                <a:gd name="T5" fmla="*/ 367 h 734"/>
                <a:gd name="T6" fmla="*/ 2112 w 2112"/>
                <a:gd name="T7" fmla="*/ 367 h 734"/>
                <a:gd name="T8" fmla="*/ 1056 w 2112"/>
                <a:gd name="T9" fmla="*/ 734 h 734"/>
                <a:gd name="T10" fmla="*/ 0 w 2112"/>
                <a:gd name="T11" fmla="*/ 367 h 734"/>
              </a:gdLst>
              <a:ahLst/>
              <a:cxnLst>
                <a:cxn ang="0">
                  <a:pos x="T0" y="T1"/>
                </a:cxn>
                <a:cxn ang="0">
                  <a:pos x="T2" y="T3"/>
                </a:cxn>
                <a:cxn ang="0">
                  <a:pos x="T4" y="T5"/>
                </a:cxn>
                <a:cxn ang="0">
                  <a:pos x="T6" y="T7"/>
                </a:cxn>
                <a:cxn ang="0">
                  <a:pos x="T8" y="T9"/>
                </a:cxn>
                <a:cxn ang="0">
                  <a:pos x="T10" y="T11"/>
                </a:cxn>
              </a:cxnLst>
              <a:rect l="0" t="0" r="r" b="b"/>
              <a:pathLst>
                <a:path w="2112" h="734">
                  <a:moveTo>
                    <a:pt x="0" y="367"/>
                  </a:moveTo>
                  <a:cubicBezTo>
                    <a:pt x="0" y="165"/>
                    <a:pt x="473" y="0"/>
                    <a:pt x="1056" y="0"/>
                  </a:cubicBezTo>
                  <a:cubicBezTo>
                    <a:pt x="1640" y="0"/>
                    <a:pt x="2112" y="165"/>
                    <a:pt x="2112" y="367"/>
                  </a:cubicBezTo>
                  <a:lnTo>
                    <a:pt x="2112" y="367"/>
                  </a:lnTo>
                  <a:cubicBezTo>
                    <a:pt x="2112" y="570"/>
                    <a:pt x="1640" y="734"/>
                    <a:pt x="1056" y="734"/>
                  </a:cubicBezTo>
                  <a:cubicBezTo>
                    <a:pt x="473" y="734"/>
                    <a:pt x="0" y="570"/>
                    <a:pt x="0" y="367"/>
                  </a:cubicBezTo>
                  <a:close/>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163" name="Rectangle 162"/>
            <p:cNvSpPr>
              <a:spLocks noChangeArrowheads="1"/>
            </p:cNvSpPr>
            <p:nvPr/>
          </p:nvSpPr>
          <p:spPr bwMode="auto">
            <a:xfrm>
              <a:off x="3792855" y="969010"/>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64" name="Rectangle 163"/>
            <p:cNvSpPr>
              <a:spLocks noChangeArrowheads="1"/>
            </p:cNvSpPr>
            <p:nvPr/>
          </p:nvSpPr>
          <p:spPr bwMode="auto">
            <a:xfrm>
              <a:off x="3778250" y="961390"/>
              <a:ext cx="941070" cy="7620"/>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65" name="Rectangle 164"/>
            <p:cNvSpPr>
              <a:spLocks noChangeArrowheads="1"/>
            </p:cNvSpPr>
            <p:nvPr/>
          </p:nvSpPr>
          <p:spPr bwMode="auto">
            <a:xfrm>
              <a:off x="3778250" y="969010"/>
              <a:ext cx="941070" cy="2413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66" name="Rectangle 165"/>
            <p:cNvSpPr>
              <a:spLocks noChangeArrowheads="1"/>
            </p:cNvSpPr>
            <p:nvPr/>
          </p:nvSpPr>
          <p:spPr bwMode="auto">
            <a:xfrm>
              <a:off x="3778250" y="993140"/>
              <a:ext cx="941070" cy="2413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67" name="Rectangle 166"/>
            <p:cNvSpPr>
              <a:spLocks noChangeArrowheads="1"/>
            </p:cNvSpPr>
            <p:nvPr/>
          </p:nvSpPr>
          <p:spPr bwMode="auto">
            <a:xfrm>
              <a:off x="3778250" y="1017270"/>
              <a:ext cx="941070" cy="4826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68" name="Rectangle 167"/>
            <p:cNvSpPr>
              <a:spLocks noChangeArrowheads="1"/>
            </p:cNvSpPr>
            <p:nvPr/>
          </p:nvSpPr>
          <p:spPr bwMode="auto">
            <a:xfrm>
              <a:off x="3778250" y="1065530"/>
              <a:ext cx="941070" cy="2413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69" name="Rectangle 168"/>
            <p:cNvSpPr>
              <a:spLocks noChangeArrowheads="1"/>
            </p:cNvSpPr>
            <p:nvPr/>
          </p:nvSpPr>
          <p:spPr bwMode="auto">
            <a:xfrm>
              <a:off x="3778250" y="1089660"/>
              <a:ext cx="941070" cy="175895"/>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70" name="Rectangle 169"/>
            <p:cNvSpPr>
              <a:spLocks noChangeArrowheads="1"/>
            </p:cNvSpPr>
            <p:nvPr/>
          </p:nvSpPr>
          <p:spPr bwMode="auto">
            <a:xfrm>
              <a:off x="3778250" y="961390"/>
              <a:ext cx="941070" cy="304165"/>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71" name="Rectangle 170"/>
            <p:cNvSpPr>
              <a:spLocks noChangeArrowheads="1"/>
            </p:cNvSpPr>
            <p:nvPr/>
          </p:nvSpPr>
          <p:spPr bwMode="auto">
            <a:xfrm>
              <a:off x="3778250" y="993140"/>
              <a:ext cx="941070" cy="32829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72" name="Rectangle 171"/>
            <p:cNvSpPr>
              <a:spLocks noChangeArrowheads="1"/>
            </p:cNvSpPr>
            <p:nvPr/>
          </p:nvSpPr>
          <p:spPr bwMode="auto">
            <a:xfrm>
              <a:off x="3778250" y="1153160"/>
              <a:ext cx="941070" cy="2413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73" name="Rectangle 172"/>
            <p:cNvSpPr>
              <a:spLocks noChangeArrowheads="1"/>
            </p:cNvSpPr>
            <p:nvPr/>
          </p:nvSpPr>
          <p:spPr bwMode="auto">
            <a:xfrm>
              <a:off x="3778250" y="1177290"/>
              <a:ext cx="941070" cy="2413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74" name="Rectangle 173"/>
            <p:cNvSpPr>
              <a:spLocks noChangeArrowheads="1"/>
            </p:cNvSpPr>
            <p:nvPr/>
          </p:nvSpPr>
          <p:spPr bwMode="auto">
            <a:xfrm>
              <a:off x="3778250" y="1201420"/>
              <a:ext cx="941070" cy="4826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75" name="Rectangle 174"/>
            <p:cNvSpPr>
              <a:spLocks noChangeArrowheads="1"/>
            </p:cNvSpPr>
            <p:nvPr/>
          </p:nvSpPr>
          <p:spPr bwMode="auto">
            <a:xfrm>
              <a:off x="3778250" y="1249680"/>
              <a:ext cx="941070" cy="2413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76" name="Rectangle 175"/>
            <p:cNvSpPr>
              <a:spLocks noChangeArrowheads="1"/>
            </p:cNvSpPr>
            <p:nvPr/>
          </p:nvSpPr>
          <p:spPr bwMode="auto">
            <a:xfrm>
              <a:off x="3778250" y="1273810"/>
              <a:ext cx="941070" cy="2413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77" name="Rectangle 176"/>
            <p:cNvSpPr>
              <a:spLocks noChangeArrowheads="1"/>
            </p:cNvSpPr>
            <p:nvPr/>
          </p:nvSpPr>
          <p:spPr bwMode="auto">
            <a:xfrm>
              <a:off x="3778250" y="1297940"/>
              <a:ext cx="941070" cy="15875"/>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78" name="Rectangle 177"/>
            <p:cNvSpPr>
              <a:spLocks noChangeArrowheads="1"/>
            </p:cNvSpPr>
            <p:nvPr/>
          </p:nvSpPr>
          <p:spPr bwMode="auto">
            <a:xfrm>
              <a:off x="3778250" y="1313815"/>
              <a:ext cx="941070" cy="15875"/>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79" name="Freeform 178"/>
            <p:cNvSpPr>
              <a:spLocks/>
            </p:cNvSpPr>
            <p:nvPr/>
          </p:nvSpPr>
          <p:spPr bwMode="auto">
            <a:xfrm>
              <a:off x="3778250" y="961390"/>
              <a:ext cx="934085" cy="360045"/>
            </a:xfrm>
            <a:custGeom>
              <a:avLst/>
              <a:gdLst>
                <a:gd name="T0" fmla="*/ 0 w 2112"/>
                <a:gd name="T1" fmla="*/ 352 h 720"/>
                <a:gd name="T2" fmla="*/ 1056 w 2112"/>
                <a:gd name="T3" fmla="*/ 0 h 720"/>
                <a:gd name="T4" fmla="*/ 2112 w 2112"/>
                <a:gd name="T5" fmla="*/ 352 h 720"/>
                <a:gd name="T6" fmla="*/ 2112 w 2112"/>
                <a:gd name="T7" fmla="*/ 352 h 720"/>
                <a:gd name="T8" fmla="*/ 1056 w 2112"/>
                <a:gd name="T9" fmla="*/ 720 h 720"/>
                <a:gd name="T10" fmla="*/ 0 w 2112"/>
                <a:gd name="T11" fmla="*/ 352 h 720"/>
              </a:gdLst>
              <a:ahLst/>
              <a:cxnLst>
                <a:cxn ang="0">
                  <a:pos x="T0" y="T1"/>
                </a:cxn>
                <a:cxn ang="0">
                  <a:pos x="T2" y="T3"/>
                </a:cxn>
                <a:cxn ang="0">
                  <a:pos x="T4" y="T5"/>
                </a:cxn>
                <a:cxn ang="0">
                  <a:pos x="T6" y="T7"/>
                </a:cxn>
                <a:cxn ang="0">
                  <a:pos x="T8" y="T9"/>
                </a:cxn>
                <a:cxn ang="0">
                  <a:pos x="T10" y="T11"/>
                </a:cxn>
              </a:cxnLst>
              <a:rect l="0" t="0" r="r" b="b"/>
              <a:pathLst>
                <a:path w="2112" h="720">
                  <a:moveTo>
                    <a:pt x="0" y="352"/>
                  </a:moveTo>
                  <a:cubicBezTo>
                    <a:pt x="0" y="160"/>
                    <a:pt x="480" y="0"/>
                    <a:pt x="1056" y="0"/>
                  </a:cubicBezTo>
                  <a:cubicBezTo>
                    <a:pt x="1632" y="0"/>
                    <a:pt x="2112" y="160"/>
                    <a:pt x="2112" y="352"/>
                  </a:cubicBezTo>
                  <a:lnTo>
                    <a:pt x="2112" y="352"/>
                  </a:lnTo>
                  <a:cubicBezTo>
                    <a:pt x="2112" y="560"/>
                    <a:pt x="1632" y="720"/>
                    <a:pt x="1056" y="720"/>
                  </a:cubicBezTo>
                  <a:cubicBezTo>
                    <a:pt x="480" y="720"/>
                    <a:pt x="0" y="560"/>
                    <a:pt x="0" y="352"/>
                  </a:cubicBez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80" name="Rectangle 179"/>
            <p:cNvSpPr>
              <a:spLocks noChangeArrowheads="1"/>
            </p:cNvSpPr>
            <p:nvPr/>
          </p:nvSpPr>
          <p:spPr bwMode="auto">
            <a:xfrm>
              <a:off x="3969385" y="1073785"/>
              <a:ext cx="764540" cy="26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spAutoFit/>
            </a:bodyPr>
            <a:lstStyle/>
            <a:p>
              <a:pPr marL="0" marR="0">
                <a:lnSpc>
                  <a:spcPct val="115000"/>
                </a:lnSpc>
                <a:spcBef>
                  <a:spcPts val="0"/>
                </a:spcBef>
                <a:spcAft>
                  <a:spcPts val="1000"/>
                </a:spcAft>
              </a:pPr>
              <a:r>
                <a:rPr lang="en-US" sz="800">
                  <a:solidFill>
                    <a:srgbClr val="000000"/>
                  </a:solidFill>
                  <a:effectLst/>
                  <a:latin typeface="Arial"/>
                  <a:ea typeface="Calibri"/>
                  <a:cs typeface="Times New Roman"/>
                </a:rPr>
                <a:t>Add preference</a:t>
              </a:r>
              <a:endParaRPr lang="en-US" sz="1100">
                <a:effectLst/>
                <a:latin typeface="Calibri"/>
                <a:ea typeface="Calibri"/>
                <a:cs typeface="Times New Roman"/>
              </a:endParaRPr>
            </a:p>
          </p:txBody>
        </p:sp>
        <p:sp>
          <p:nvSpPr>
            <p:cNvPr id="181" name="Rectangle 180"/>
            <p:cNvSpPr>
              <a:spLocks noChangeArrowheads="1"/>
            </p:cNvSpPr>
            <p:nvPr/>
          </p:nvSpPr>
          <p:spPr bwMode="auto">
            <a:xfrm>
              <a:off x="3792855" y="480695"/>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82" name="Freeform 181"/>
            <p:cNvSpPr>
              <a:spLocks/>
            </p:cNvSpPr>
            <p:nvPr/>
          </p:nvSpPr>
          <p:spPr bwMode="auto">
            <a:xfrm>
              <a:off x="3792855" y="480695"/>
              <a:ext cx="934085" cy="367665"/>
            </a:xfrm>
            <a:custGeom>
              <a:avLst/>
              <a:gdLst>
                <a:gd name="T0" fmla="*/ 0 w 2112"/>
                <a:gd name="T1" fmla="*/ 367 h 734"/>
                <a:gd name="T2" fmla="*/ 1056 w 2112"/>
                <a:gd name="T3" fmla="*/ 0 h 734"/>
                <a:gd name="T4" fmla="*/ 2112 w 2112"/>
                <a:gd name="T5" fmla="*/ 367 h 734"/>
                <a:gd name="T6" fmla="*/ 2112 w 2112"/>
                <a:gd name="T7" fmla="*/ 367 h 734"/>
                <a:gd name="T8" fmla="*/ 1056 w 2112"/>
                <a:gd name="T9" fmla="*/ 734 h 734"/>
                <a:gd name="T10" fmla="*/ 0 w 2112"/>
                <a:gd name="T11" fmla="*/ 367 h 734"/>
              </a:gdLst>
              <a:ahLst/>
              <a:cxnLst>
                <a:cxn ang="0">
                  <a:pos x="T0" y="T1"/>
                </a:cxn>
                <a:cxn ang="0">
                  <a:pos x="T2" y="T3"/>
                </a:cxn>
                <a:cxn ang="0">
                  <a:pos x="T4" y="T5"/>
                </a:cxn>
                <a:cxn ang="0">
                  <a:pos x="T6" y="T7"/>
                </a:cxn>
                <a:cxn ang="0">
                  <a:pos x="T8" y="T9"/>
                </a:cxn>
                <a:cxn ang="0">
                  <a:pos x="T10" y="T11"/>
                </a:cxn>
              </a:cxnLst>
              <a:rect l="0" t="0" r="r" b="b"/>
              <a:pathLst>
                <a:path w="2112" h="734">
                  <a:moveTo>
                    <a:pt x="0" y="367"/>
                  </a:moveTo>
                  <a:cubicBezTo>
                    <a:pt x="0" y="165"/>
                    <a:pt x="473" y="0"/>
                    <a:pt x="1056" y="0"/>
                  </a:cubicBezTo>
                  <a:cubicBezTo>
                    <a:pt x="1640" y="0"/>
                    <a:pt x="2112" y="165"/>
                    <a:pt x="2112" y="367"/>
                  </a:cubicBezTo>
                  <a:lnTo>
                    <a:pt x="2112" y="367"/>
                  </a:lnTo>
                  <a:cubicBezTo>
                    <a:pt x="2112" y="570"/>
                    <a:pt x="1640" y="734"/>
                    <a:pt x="1056" y="734"/>
                  </a:cubicBezTo>
                  <a:cubicBezTo>
                    <a:pt x="473" y="734"/>
                    <a:pt x="0" y="570"/>
                    <a:pt x="0" y="367"/>
                  </a:cubicBezTo>
                  <a:close/>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183" name="Rectangle 182"/>
            <p:cNvSpPr>
              <a:spLocks noChangeArrowheads="1"/>
            </p:cNvSpPr>
            <p:nvPr/>
          </p:nvSpPr>
          <p:spPr bwMode="auto">
            <a:xfrm>
              <a:off x="3792855" y="480695"/>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84" name="Rectangle 183"/>
            <p:cNvSpPr>
              <a:spLocks noChangeArrowheads="1"/>
            </p:cNvSpPr>
            <p:nvPr/>
          </p:nvSpPr>
          <p:spPr bwMode="auto">
            <a:xfrm>
              <a:off x="3778250" y="464820"/>
              <a:ext cx="941070" cy="1587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85" name="Rectangle 184"/>
            <p:cNvSpPr>
              <a:spLocks noChangeArrowheads="1"/>
            </p:cNvSpPr>
            <p:nvPr/>
          </p:nvSpPr>
          <p:spPr bwMode="auto">
            <a:xfrm>
              <a:off x="3778250" y="480695"/>
              <a:ext cx="941070" cy="2413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86" name="Rectangle 185"/>
            <p:cNvSpPr>
              <a:spLocks noChangeArrowheads="1"/>
            </p:cNvSpPr>
            <p:nvPr/>
          </p:nvSpPr>
          <p:spPr bwMode="auto">
            <a:xfrm>
              <a:off x="3778250" y="504825"/>
              <a:ext cx="941070" cy="23495"/>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87" name="Rectangle 186"/>
            <p:cNvSpPr>
              <a:spLocks noChangeArrowheads="1"/>
            </p:cNvSpPr>
            <p:nvPr/>
          </p:nvSpPr>
          <p:spPr bwMode="auto">
            <a:xfrm>
              <a:off x="3778250" y="528320"/>
              <a:ext cx="941070" cy="4064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88" name="Rectangle 187"/>
            <p:cNvSpPr>
              <a:spLocks noChangeArrowheads="1"/>
            </p:cNvSpPr>
            <p:nvPr/>
          </p:nvSpPr>
          <p:spPr bwMode="auto">
            <a:xfrm>
              <a:off x="3778250" y="568960"/>
              <a:ext cx="941070" cy="2349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89" name="Rectangle 188"/>
            <p:cNvSpPr>
              <a:spLocks noChangeArrowheads="1"/>
            </p:cNvSpPr>
            <p:nvPr/>
          </p:nvSpPr>
          <p:spPr bwMode="auto">
            <a:xfrm>
              <a:off x="3778250" y="592455"/>
              <a:ext cx="941070" cy="2413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90" name="Rectangle 189"/>
            <p:cNvSpPr>
              <a:spLocks noChangeArrowheads="1"/>
            </p:cNvSpPr>
            <p:nvPr/>
          </p:nvSpPr>
          <p:spPr bwMode="auto">
            <a:xfrm>
              <a:off x="3778250" y="616585"/>
              <a:ext cx="941070" cy="2413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91" name="Rectangle 190"/>
            <p:cNvSpPr>
              <a:spLocks noChangeArrowheads="1"/>
            </p:cNvSpPr>
            <p:nvPr/>
          </p:nvSpPr>
          <p:spPr bwMode="auto">
            <a:xfrm>
              <a:off x="3778250" y="640715"/>
              <a:ext cx="941070" cy="241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92" name="Rectangle 191"/>
            <p:cNvSpPr>
              <a:spLocks noChangeArrowheads="1"/>
            </p:cNvSpPr>
            <p:nvPr/>
          </p:nvSpPr>
          <p:spPr bwMode="auto">
            <a:xfrm>
              <a:off x="3778250" y="664845"/>
              <a:ext cx="941070" cy="2413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93" name="Rectangle 192"/>
            <p:cNvSpPr>
              <a:spLocks noChangeArrowheads="1"/>
            </p:cNvSpPr>
            <p:nvPr/>
          </p:nvSpPr>
          <p:spPr bwMode="auto">
            <a:xfrm>
              <a:off x="3778250" y="688975"/>
              <a:ext cx="941070" cy="2413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94" name="Rectangle 193"/>
            <p:cNvSpPr>
              <a:spLocks noChangeArrowheads="1"/>
            </p:cNvSpPr>
            <p:nvPr/>
          </p:nvSpPr>
          <p:spPr bwMode="auto">
            <a:xfrm>
              <a:off x="3778250" y="713105"/>
              <a:ext cx="941070" cy="400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95" name="Rectangle 194"/>
            <p:cNvSpPr>
              <a:spLocks noChangeArrowheads="1"/>
            </p:cNvSpPr>
            <p:nvPr/>
          </p:nvSpPr>
          <p:spPr bwMode="auto">
            <a:xfrm>
              <a:off x="3778250" y="753110"/>
              <a:ext cx="941070" cy="2413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96" name="Rectangle 195"/>
            <p:cNvSpPr>
              <a:spLocks noChangeArrowheads="1"/>
            </p:cNvSpPr>
            <p:nvPr/>
          </p:nvSpPr>
          <p:spPr bwMode="auto">
            <a:xfrm>
              <a:off x="3778250" y="777240"/>
              <a:ext cx="941070" cy="2349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97" name="Rectangle 196"/>
            <p:cNvSpPr>
              <a:spLocks noChangeArrowheads="1"/>
            </p:cNvSpPr>
            <p:nvPr/>
          </p:nvSpPr>
          <p:spPr bwMode="auto">
            <a:xfrm>
              <a:off x="3778250" y="800735"/>
              <a:ext cx="941070" cy="2413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98" name="Rectangle 197"/>
            <p:cNvSpPr>
              <a:spLocks noChangeArrowheads="1"/>
            </p:cNvSpPr>
            <p:nvPr/>
          </p:nvSpPr>
          <p:spPr bwMode="auto">
            <a:xfrm>
              <a:off x="3778250" y="824865"/>
              <a:ext cx="941070" cy="15875"/>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99" name="Freeform 198"/>
            <p:cNvSpPr>
              <a:spLocks/>
            </p:cNvSpPr>
            <p:nvPr/>
          </p:nvSpPr>
          <p:spPr bwMode="auto">
            <a:xfrm>
              <a:off x="3778250" y="464820"/>
              <a:ext cx="934085" cy="368300"/>
            </a:xfrm>
            <a:custGeom>
              <a:avLst/>
              <a:gdLst>
                <a:gd name="T0" fmla="*/ 0 w 2112"/>
                <a:gd name="T1" fmla="*/ 368 h 736"/>
                <a:gd name="T2" fmla="*/ 1056 w 2112"/>
                <a:gd name="T3" fmla="*/ 0 h 736"/>
                <a:gd name="T4" fmla="*/ 2112 w 2112"/>
                <a:gd name="T5" fmla="*/ 368 h 736"/>
                <a:gd name="T6" fmla="*/ 2112 w 2112"/>
                <a:gd name="T7" fmla="*/ 368 h 736"/>
                <a:gd name="T8" fmla="*/ 1056 w 2112"/>
                <a:gd name="T9" fmla="*/ 736 h 736"/>
                <a:gd name="T10" fmla="*/ 0 w 2112"/>
                <a:gd name="T11" fmla="*/ 368 h 736"/>
              </a:gdLst>
              <a:ahLst/>
              <a:cxnLst>
                <a:cxn ang="0">
                  <a:pos x="T0" y="T1"/>
                </a:cxn>
                <a:cxn ang="0">
                  <a:pos x="T2" y="T3"/>
                </a:cxn>
                <a:cxn ang="0">
                  <a:pos x="T4" y="T5"/>
                </a:cxn>
                <a:cxn ang="0">
                  <a:pos x="T6" y="T7"/>
                </a:cxn>
                <a:cxn ang="0">
                  <a:pos x="T8" y="T9"/>
                </a:cxn>
                <a:cxn ang="0">
                  <a:pos x="T10" y="T11"/>
                </a:cxn>
              </a:cxnLst>
              <a:rect l="0" t="0" r="r" b="b"/>
              <a:pathLst>
                <a:path w="2112" h="736">
                  <a:moveTo>
                    <a:pt x="0" y="368"/>
                  </a:moveTo>
                  <a:cubicBezTo>
                    <a:pt x="0" y="160"/>
                    <a:pt x="480" y="0"/>
                    <a:pt x="1056" y="0"/>
                  </a:cubicBezTo>
                  <a:cubicBezTo>
                    <a:pt x="1632" y="0"/>
                    <a:pt x="2112" y="160"/>
                    <a:pt x="2112" y="368"/>
                  </a:cubicBezTo>
                  <a:lnTo>
                    <a:pt x="2112" y="368"/>
                  </a:lnTo>
                  <a:cubicBezTo>
                    <a:pt x="2112" y="576"/>
                    <a:pt x="1632" y="736"/>
                    <a:pt x="1056" y="736"/>
                  </a:cubicBezTo>
                  <a:cubicBezTo>
                    <a:pt x="480" y="736"/>
                    <a:pt x="0" y="576"/>
                    <a:pt x="0" y="368"/>
                  </a:cubicBez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00" name="Rectangle 199"/>
            <p:cNvSpPr>
              <a:spLocks noChangeArrowheads="1"/>
            </p:cNvSpPr>
            <p:nvPr/>
          </p:nvSpPr>
          <p:spPr bwMode="auto">
            <a:xfrm>
              <a:off x="4040505" y="584200"/>
              <a:ext cx="446405" cy="26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800">
                  <a:solidFill>
                    <a:srgbClr val="000000"/>
                  </a:solidFill>
                  <a:effectLst/>
                  <a:latin typeface="Arial"/>
                  <a:ea typeface="Calibri"/>
                  <a:cs typeface="Times New Roman"/>
                </a:rPr>
                <a:t>Apply Job</a:t>
              </a:r>
              <a:endParaRPr lang="en-US" sz="1100">
                <a:effectLst/>
                <a:latin typeface="Calibri"/>
                <a:ea typeface="Calibri"/>
                <a:cs typeface="Times New Roman"/>
              </a:endParaRPr>
            </a:p>
          </p:txBody>
        </p:sp>
        <p:sp>
          <p:nvSpPr>
            <p:cNvPr id="201" name="Rectangle 200"/>
            <p:cNvSpPr>
              <a:spLocks noChangeArrowheads="1"/>
            </p:cNvSpPr>
            <p:nvPr/>
          </p:nvSpPr>
          <p:spPr bwMode="auto">
            <a:xfrm>
              <a:off x="905510" y="4165600"/>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02" name="Freeform 201"/>
            <p:cNvSpPr>
              <a:spLocks/>
            </p:cNvSpPr>
            <p:nvPr/>
          </p:nvSpPr>
          <p:spPr bwMode="auto">
            <a:xfrm>
              <a:off x="905510" y="4166870"/>
              <a:ext cx="934085" cy="367030"/>
            </a:xfrm>
            <a:custGeom>
              <a:avLst/>
              <a:gdLst>
                <a:gd name="T0" fmla="*/ 0 w 2112"/>
                <a:gd name="T1" fmla="*/ 367 h 733"/>
                <a:gd name="T2" fmla="*/ 1056 w 2112"/>
                <a:gd name="T3" fmla="*/ 0 h 733"/>
                <a:gd name="T4" fmla="*/ 2112 w 2112"/>
                <a:gd name="T5" fmla="*/ 367 h 733"/>
                <a:gd name="T6" fmla="*/ 2112 w 2112"/>
                <a:gd name="T7" fmla="*/ 367 h 733"/>
                <a:gd name="T8" fmla="*/ 1056 w 2112"/>
                <a:gd name="T9" fmla="*/ 733 h 733"/>
                <a:gd name="T10" fmla="*/ 0 w 2112"/>
                <a:gd name="T11" fmla="*/ 367 h 733"/>
              </a:gdLst>
              <a:ahLst/>
              <a:cxnLst>
                <a:cxn ang="0">
                  <a:pos x="T0" y="T1"/>
                </a:cxn>
                <a:cxn ang="0">
                  <a:pos x="T2" y="T3"/>
                </a:cxn>
                <a:cxn ang="0">
                  <a:pos x="T4" y="T5"/>
                </a:cxn>
                <a:cxn ang="0">
                  <a:pos x="T6" y="T7"/>
                </a:cxn>
                <a:cxn ang="0">
                  <a:pos x="T8" y="T9"/>
                </a:cxn>
                <a:cxn ang="0">
                  <a:pos x="T10" y="T11"/>
                </a:cxn>
              </a:cxnLst>
              <a:rect l="0" t="0" r="r" b="b"/>
              <a:pathLst>
                <a:path w="2112" h="733">
                  <a:moveTo>
                    <a:pt x="0" y="367"/>
                  </a:moveTo>
                  <a:cubicBezTo>
                    <a:pt x="0" y="164"/>
                    <a:pt x="473" y="0"/>
                    <a:pt x="1056" y="0"/>
                  </a:cubicBezTo>
                  <a:cubicBezTo>
                    <a:pt x="1640" y="0"/>
                    <a:pt x="2112" y="164"/>
                    <a:pt x="2112" y="367"/>
                  </a:cubicBezTo>
                  <a:lnTo>
                    <a:pt x="2112" y="367"/>
                  </a:lnTo>
                  <a:cubicBezTo>
                    <a:pt x="2112" y="569"/>
                    <a:pt x="1640" y="733"/>
                    <a:pt x="1056" y="733"/>
                  </a:cubicBezTo>
                  <a:cubicBezTo>
                    <a:pt x="473" y="733"/>
                    <a:pt x="0" y="569"/>
                    <a:pt x="0" y="367"/>
                  </a:cubicBezTo>
                  <a:close/>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203" name="Rectangle 202"/>
            <p:cNvSpPr>
              <a:spLocks noChangeArrowheads="1"/>
            </p:cNvSpPr>
            <p:nvPr/>
          </p:nvSpPr>
          <p:spPr bwMode="auto">
            <a:xfrm>
              <a:off x="905510" y="4165600"/>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04" name="Rectangle 203"/>
            <p:cNvSpPr>
              <a:spLocks noChangeArrowheads="1"/>
            </p:cNvSpPr>
            <p:nvPr/>
          </p:nvSpPr>
          <p:spPr bwMode="auto">
            <a:xfrm>
              <a:off x="891540" y="4149725"/>
              <a:ext cx="941070" cy="1587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05" name="Rectangle 204"/>
            <p:cNvSpPr>
              <a:spLocks noChangeArrowheads="1"/>
            </p:cNvSpPr>
            <p:nvPr/>
          </p:nvSpPr>
          <p:spPr bwMode="auto">
            <a:xfrm>
              <a:off x="891540" y="4165600"/>
              <a:ext cx="941070" cy="2413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06" name="Rectangle 205"/>
            <p:cNvSpPr>
              <a:spLocks noChangeArrowheads="1"/>
            </p:cNvSpPr>
            <p:nvPr/>
          </p:nvSpPr>
          <p:spPr bwMode="auto">
            <a:xfrm>
              <a:off x="891540" y="4189730"/>
              <a:ext cx="941070" cy="2413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07" name="Rectangle 206"/>
            <p:cNvSpPr>
              <a:spLocks noChangeArrowheads="1"/>
            </p:cNvSpPr>
            <p:nvPr/>
          </p:nvSpPr>
          <p:spPr bwMode="auto">
            <a:xfrm>
              <a:off x="891540" y="4213860"/>
              <a:ext cx="941070" cy="47625"/>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08" name="Rectangle 207"/>
            <p:cNvSpPr>
              <a:spLocks noChangeArrowheads="1"/>
            </p:cNvSpPr>
            <p:nvPr/>
          </p:nvSpPr>
          <p:spPr bwMode="auto">
            <a:xfrm>
              <a:off x="891540" y="4261485"/>
              <a:ext cx="941070" cy="1587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09" name="Rectangle 208"/>
            <p:cNvSpPr>
              <a:spLocks noChangeArrowheads="1"/>
            </p:cNvSpPr>
            <p:nvPr/>
          </p:nvSpPr>
          <p:spPr bwMode="auto">
            <a:xfrm>
              <a:off x="891540" y="4277360"/>
              <a:ext cx="941070" cy="2413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10" name="Rectangle 209"/>
            <p:cNvSpPr>
              <a:spLocks noChangeArrowheads="1"/>
            </p:cNvSpPr>
            <p:nvPr/>
          </p:nvSpPr>
          <p:spPr bwMode="auto">
            <a:xfrm>
              <a:off x="891540" y="4301490"/>
              <a:ext cx="941070" cy="2413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11" name="Rectangle 210"/>
            <p:cNvSpPr>
              <a:spLocks noChangeArrowheads="1"/>
            </p:cNvSpPr>
            <p:nvPr/>
          </p:nvSpPr>
          <p:spPr bwMode="auto">
            <a:xfrm>
              <a:off x="891540" y="4325620"/>
              <a:ext cx="941070" cy="241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12" name="Rectangle 211"/>
            <p:cNvSpPr>
              <a:spLocks noChangeArrowheads="1"/>
            </p:cNvSpPr>
            <p:nvPr/>
          </p:nvSpPr>
          <p:spPr bwMode="auto">
            <a:xfrm flipV="1">
              <a:off x="891540" y="4229735"/>
              <a:ext cx="941070" cy="312419"/>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13" name="Rectangle 212"/>
            <p:cNvSpPr>
              <a:spLocks noChangeArrowheads="1"/>
            </p:cNvSpPr>
            <p:nvPr/>
          </p:nvSpPr>
          <p:spPr bwMode="auto">
            <a:xfrm>
              <a:off x="891540" y="4373880"/>
              <a:ext cx="941070" cy="2413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14" name="Rectangle 213"/>
            <p:cNvSpPr>
              <a:spLocks noChangeArrowheads="1"/>
            </p:cNvSpPr>
            <p:nvPr/>
          </p:nvSpPr>
          <p:spPr bwMode="auto">
            <a:xfrm>
              <a:off x="891540" y="4398010"/>
              <a:ext cx="941070" cy="400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15" name="Rectangle 214"/>
            <p:cNvSpPr>
              <a:spLocks noChangeArrowheads="1"/>
            </p:cNvSpPr>
            <p:nvPr/>
          </p:nvSpPr>
          <p:spPr bwMode="auto">
            <a:xfrm>
              <a:off x="891540" y="4438015"/>
              <a:ext cx="941070" cy="2413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16" name="Rectangle 215"/>
            <p:cNvSpPr>
              <a:spLocks noChangeArrowheads="1"/>
            </p:cNvSpPr>
            <p:nvPr/>
          </p:nvSpPr>
          <p:spPr bwMode="auto">
            <a:xfrm>
              <a:off x="891540" y="4462145"/>
              <a:ext cx="941070" cy="2349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17" name="Rectangle 216"/>
            <p:cNvSpPr>
              <a:spLocks noChangeArrowheads="1"/>
            </p:cNvSpPr>
            <p:nvPr/>
          </p:nvSpPr>
          <p:spPr bwMode="auto">
            <a:xfrm>
              <a:off x="891540" y="4485640"/>
              <a:ext cx="941070" cy="2413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18" name="Rectangle 217"/>
            <p:cNvSpPr>
              <a:spLocks noChangeArrowheads="1"/>
            </p:cNvSpPr>
            <p:nvPr/>
          </p:nvSpPr>
          <p:spPr bwMode="auto">
            <a:xfrm>
              <a:off x="891540" y="4509770"/>
              <a:ext cx="941070" cy="1651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19" name="Freeform 218"/>
            <p:cNvSpPr>
              <a:spLocks/>
            </p:cNvSpPr>
            <p:nvPr/>
          </p:nvSpPr>
          <p:spPr bwMode="auto">
            <a:xfrm>
              <a:off x="891540" y="4149725"/>
              <a:ext cx="934085" cy="368300"/>
            </a:xfrm>
            <a:custGeom>
              <a:avLst/>
              <a:gdLst>
                <a:gd name="T0" fmla="*/ 0 w 2112"/>
                <a:gd name="T1" fmla="*/ 368 h 736"/>
                <a:gd name="T2" fmla="*/ 1056 w 2112"/>
                <a:gd name="T3" fmla="*/ 0 h 736"/>
                <a:gd name="T4" fmla="*/ 2112 w 2112"/>
                <a:gd name="T5" fmla="*/ 368 h 736"/>
                <a:gd name="T6" fmla="*/ 2112 w 2112"/>
                <a:gd name="T7" fmla="*/ 368 h 736"/>
                <a:gd name="T8" fmla="*/ 1056 w 2112"/>
                <a:gd name="T9" fmla="*/ 736 h 736"/>
                <a:gd name="T10" fmla="*/ 0 w 2112"/>
                <a:gd name="T11" fmla="*/ 368 h 736"/>
              </a:gdLst>
              <a:ahLst/>
              <a:cxnLst>
                <a:cxn ang="0">
                  <a:pos x="T0" y="T1"/>
                </a:cxn>
                <a:cxn ang="0">
                  <a:pos x="T2" y="T3"/>
                </a:cxn>
                <a:cxn ang="0">
                  <a:pos x="T4" y="T5"/>
                </a:cxn>
                <a:cxn ang="0">
                  <a:pos x="T6" y="T7"/>
                </a:cxn>
                <a:cxn ang="0">
                  <a:pos x="T8" y="T9"/>
                </a:cxn>
                <a:cxn ang="0">
                  <a:pos x="T10" y="T11"/>
                </a:cxn>
              </a:cxnLst>
              <a:rect l="0" t="0" r="r" b="b"/>
              <a:pathLst>
                <a:path w="2112" h="736">
                  <a:moveTo>
                    <a:pt x="0" y="368"/>
                  </a:moveTo>
                  <a:cubicBezTo>
                    <a:pt x="0" y="160"/>
                    <a:pt x="480" y="0"/>
                    <a:pt x="1056" y="0"/>
                  </a:cubicBezTo>
                  <a:cubicBezTo>
                    <a:pt x="1632" y="0"/>
                    <a:pt x="2112" y="160"/>
                    <a:pt x="2112" y="368"/>
                  </a:cubicBezTo>
                  <a:lnTo>
                    <a:pt x="2112" y="368"/>
                  </a:lnTo>
                  <a:cubicBezTo>
                    <a:pt x="2112" y="576"/>
                    <a:pt x="1632" y="736"/>
                    <a:pt x="1056" y="736"/>
                  </a:cubicBezTo>
                  <a:cubicBezTo>
                    <a:pt x="480" y="736"/>
                    <a:pt x="0" y="576"/>
                    <a:pt x="0" y="368"/>
                  </a:cubicBez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0" name="Rectangle 219"/>
            <p:cNvSpPr>
              <a:spLocks noChangeArrowheads="1"/>
            </p:cNvSpPr>
            <p:nvPr/>
          </p:nvSpPr>
          <p:spPr bwMode="auto">
            <a:xfrm>
              <a:off x="983615" y="4269105"/>
              <a:ext cx="592330" cy="13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800" dirty="0" smtClean="0">
                  <a:solidFill>
                    <a:srgbClr val="000000"/>
                  </a:solidFill>
                  <a:latin typeface="Arial"/>
                  <a:ea typeface="Calibri"/>
                  <a:cs typeface="Times New Roman"/>
                </a:rPr>
                <a:t>Accept </a:t>
              </a:r>
              <a:r>
                <a:rPr lang="en-US" sz="800" dirty="0" err="1" smtClean="0">
                  <a:solidFill>
                    <a:srgbClr val="000000"/>
                  </a:solidFill>
                  <a:latin typeface="Arial"/>
                  <a:ea typeface="Calibri"/>
                  <a:cs typeface="Times New Roman"/>
                </a:rPr>
                <a:t>users</a:t>
              </a:r>
              <a:r>
                <a:rPr lang="en-US" sz="800" dirty="0" err="1" smtClean="0">
                  <a:solidFill>
                    <a:srgbClr val="000000"/>
                  </a:solidFill>
                  <a:effectLst/>
                  <a:latin typeface="Arial"/>
                  <a:ea typeface="Calibri"/>
                  <a:cs typeface="Times New Roman"/>
                </a:rPr>
                <a:t>rs</a:t>
              </a:r>
              <a:endParaRPr lang="en-US" sz="1100" dirty="0">
                <a:effectLst/>
                <a:latin typeface="Calibri"/>
                <a:ea typeface="Calibri"/>
                <a:cs typeface="Times New Roman"/>
              </a:endParaRPr>
            </a:p>
          </p:txBody>
        </p:sp>
        <p:sp>
          <p:nvSpPr>
            <p:cNvPr id="221" name="Rectangle 220"/>
            <p:cNvSpPr>
              <a:spLocks noChangeArrowheads="1"/>
            </p:cNvSpPr>
            <p:nvPr/>
          </p:nvSpPr>
          <p:spPr bwMode="auto">
            <a:xfrm>
              <a:off x="905510" y="3235960"/>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22" name="Freeform 221"/>
            <p:cNvSpPr>
              <a:spLocks/>
            </p:cNvSpPr>
            <p:nvPr/>
          </p:nvSpPr>
          <p:spPr bwMode="auto">
            <a:xfrm>
              <a:off x="905510" y="3241040"/>
              <a:ext cx="934085" cy="367030"/>
            </a:xfrm>
            <a:custGeom>
              <a:avLst/>
              <a:gdLst>
                <a:gd name="T0" fmla="*/ 0 w 2112"/>
                <a:gd name="T1" fmla="*/ 366 h 733"/>
                <a:gd name="T2" fmla="*/ 1056 w 2112"/>
                <a:gd name="T3" fmla="*/ 0 h 733"/>
                <a:gd name="T4" fmla="*/ 2112 w 2112"/>
                <a:gd name="T5" fmla="*/ 366 h 733"/>
                <a:gd name="T6" fmla="*/ 2112 w 2112"/>
                <a:gd name="T7" fmla="*/ 366 h 733"/>
                <a:gd name="T8" fmla="*/ 1056 w 2112"/>
                <a:gd name="T9" fmla="*/ 733 h 733"/>
                <a:gd name="T10" fmla="*/ 0 w 2112"/>
                <a:gd name="T11" fmla="*/ 366 h 733"/>
              </a:gdLst>
              <a:ahLst/>
              <a:cxnLst>
                <a:cxn ang="0">
                  <a:pos x="T0" y="T1"/>
                </a:cxn>
                <a:cxn ang="0">
                  <a:pos x="T2" y="T3"/>
                </a:cxn>
                <a:cxn ang="0">
                  <a:pos x="T4" y="T5"/>
                </a:cxn>
                <a:cxn ang="0">
                  <a:pos x="T6" y="T7"/>
                </a:cxn>
                <a:cxn ang="0">
                  <a:pos x="T8" y="T9"/>
                </a:cxn>
                <a:cxn ang="0">
                  <a:pos x="T10" y="T11"/>
                </a:cxn>
              </a:cxnLst>
              <a:rect l="0" t="0" r="r" b="b"/>
              <a:pathLst>
                <a:path w="2112" h="733">
                  <a:moveTo>
                    <a:pt x="0" y="366"/>
                  </a:moveTo>
                  <a:cubicBezTo>
                    <a:pt x="0" y="164"/>
                    <a:pt x="473" y="0"/>
                    <a:pt x="1056" y="0"/>
                  </a:cubicBezTo>
                  <a:cubicBezTo>
                    <a:pt x="1640" y="0"/>
                    <a:pt x="2112" y="164"/>
                    <a:pt x="2112" y="366"/>
                  </a:cubicBezTo>
                  <a:lnTo>
                    <a:pt x="2112" y="366"/>
                  </a:lnTo>
                  <a:cubicBezTo>
                    <a:pt x="2112" y="569"/>
                    <a:pt x="1640" y="733"/>
                    <a:pt x="1056" y="733"/>
                  </a:cubicBezTo>
                  <a:cubicBezTo>
                    <a:pt x="473" y="733"/>
                    <a:pt x="0" y="569"/>
                    <a:pt x="0" y="366"/>
                  </a:cubicBezTo>
                  <a:close/>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223" name="Rectangle 222"/>
            <p:cNvSpPr>
              <a:spLocks noChangeArrowheads="1"/>
            </p:cNvSpPr>
            <p:nvPr/>
          </p:nvSpPr>
          <p:spPr bwMode="auto">
            <a:xfrm>
              <a:off x="905510" y="3236595"/>
              <a:ext cx="941070" cy="375920"/>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24" name="Rectangle 223"/>
            <p:cNvSpPr>
              <a:spLocks noChangeArrowheads="1"/>
            </p:cNvSpPr>
            <p:nvPr/>
          </p:nvSpPr>
          <p:spPr bwMode="auto">
            <a:xfrm>
              <a:off x="891540" y="3228340"/>
              <a:ext cx="941070" cy="1587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25" name="Rectangle 224"/>
            <p:cNvSpPr>
              <a:spLocks noChangeArrowheads="1"/>
            </p:cNvSpPr>
            <p:nvPr/>
          </p:nvSpPr>
          <p:spPr bwMode="auto">
            <a:xfrm>
              <a:off x="891540" y="3244215"/>
              <a:ext cx="941070" cy="158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26" name="Rectangle 225"/>
            <p:cNvSpPr>
              <a:spLocks noChangeArrowheads="1"/>
            </p:cNvSpPr>
            <p:nvPr/>
          </p:nvSpPr>
          <p:spPr bwMode="auto">
            <a:xfrm>
              <a:off x="891540" y="3260090"/>
              <a:ext cx="941070" cy="2413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27" name="Rectangle 226"/>
            <p:cNvSpPr>
              <a:spLocks noChangeArrowheads="1"/>
            </p:cNvSpPr>
            <p:nvPr/>
          </p:nvSpPr>
          <p:spPr bwMode="auto">
            <a:xfrm>
              <a:off x="891540" y="3284220"/>
              <a:ext cx="941070" cy="4826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28" name="Rectangle 227"/>
            <p:cNvSpPr>
              <a:spLocks noChangeArrowheads="1"/>
            </p:cNvSpPr>
            <p:nvPr/>
          </p:nvSpPr>
          <p:spPr bwMode="auto">
            <a:xfrm>
              <a:off x="891540" y="3332480"/>
              <a:ext cx="941070" cy="2413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29" name="Rectangle 228"/>
            <p:cNvSpPr>
              <a:spLocks noChangeArrowheads="1"/>
            </p:cNvSpPr>
            <p:nvPr/>
          </p:nvSpPr>
          <p:spPr bwMode="auto">
            <a:xfrm>
              <a:off x="891540" y="3356610"/>
              <a:ext cx="941070" cy="2413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30" name="Rectangle 229"/>
            <p:cNvSpPr>
              <a:spLocks noChangeArrowheads="1"/>
            </p:cNvSpPr>
            <p:nvPr/>
          </p:nvSpPr>
          <p:spPr bwMode="auto">
            <a:xfrm>
              <a:off x="891540" y="3380740"/>
              <a:ext cx="941070" cy="23495"/>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31" name="Rectangle 230"/>
            <p:cNvSpPr>
              <a:spLocks noChangeArrowheads="1"/>
            </p:cNvSpPr>
            <p:nvPr/>
          </p:nvSpPr>
          <p:spPr bwMode="auto">
            <a:xfrm>
              <a:off x="891540" y="3404235"/>
              <a:ext cx="941070" cy="1651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32" name="Rectangle 231"/>
            <p:cNvSpPr>
              <a:spLocks noChangeArrowheads="1"/>
            </p:cNvSpPr>
            <p:nvPr/>
          </p:nvSpPr>
          <p:spPr bwMode="auto">
            <a:xfrm>
              <a:off x="891540" y="3420745"/>
              <a:ext cx="941070" cy="2349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33" name="Rectangle 232"/>
            <p:cNvSpPr>
              <a:spLocks noChangeArrowheads="1"/>
            </p:cNvSpPr>
            <p:nvPr/>
          </p:nvSpPr>
          <p:spPr bwMode="auto">
            <a:xfrm>
              <a:off x="891540" y="3444240"/>
              <a:ext cx="941070" cy="2413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34" name="Rectangle 233"/>
            <p:cNvSpPr>
              <a:spLocks noChangeArrowheads="1"/>
            </p:cNvSpPr>
            <p:nvPr/>
          </p:nvSpPr>
          <p:spPr bwMode="auto">
            <a:xfrm>
              <a:off x="891540" y="3468370"/>
              <a:ext cx="941070" cy="4826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35" name="Rectangle 234"/>
            <p:cNvSpPr>
              <a:spLocks noChangeArrowheads="1"/>
            </p:cNvSpPr>
            <p:nvPr/>
          </p:nvSpPr>
          <p:spPr bwMode="auto">
            <a:xfrm>
              <a:off x="891540" y="3516630"/>
              <a:ext cx="941070" cy="2413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36" name="Rectangle 235"/>
            <p:cNvSpPr>
              <a:spLocks noChangeArrowheads="1"/>
            </p:cNvSpPr>
            <p:nvPr/>
          </p:nvSpPr>
          <p:spPr bwMode="auto">
            <a:xfrm>
              <a:off x="891540" y="3540760"/>
              <a:ext cx="941070" cy="2413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37" name="Rectangle 236"/>
            <p:cNvSpPr>
              <a:spLocks noChangeArrowheads="1"/>
            </p:cNvSpPr>
            <p:nvPr/>
          </p:nvSpPr>
          <p:spPr bwMode="auto">
            <a:xfrm>
              <a:off x="891540" y="3564890"/>
              <a:ext cx="941070" cy="2413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38" name="Rectangle 237"/>
            <p:cNvSpPr>
              <a:spLocks noChangeArrowheads="1"/>
            </p:cNvSpPr>
            <p:nvPr/>
          </p:nvSpPr>
          <p:spPr bwMode="auto">
            <a:xfrm>
              <a:off x="891540" y="3589020"/>
              <a:ext cx="941070" cy="762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39" name="Freeform 238"/>
            <p:cNvSpPr>
              <a:spLocks/>
            </p:cNvSpPr>
            <p:nvPr/>
          </p:nvSpPr>
          <p:spPr bwMode="auto">
            <a:xfrm>
              <a:off x="891540" y="3228340"/>
              <a:ext cx="934085" cy="360680"/>
            </a:xfrm>
            <a:custGeom>
              <a:avLst/>
              <a:gdLst>
                <a:gd name="T0" fmla="*/ 0 w 2112"/>
                <a:gd name="T1" fmla="*/ 368 h 720"/>
                <a:gd name="T2" fmla="*/ 1056 w 2112"/>
                <a:gd name="T3" fmla="*/ 0 h 720"/>
                <a:gd name="T4" fmla="*/ 2112 w 2112"/>
                <a:gd name="T5" fmla="*/ 368 h 720"/>
                <a:gd name="T6" fmla="*/ 2112 w 2112"/>
                <a:gd name="T7" fmla="*/ 368 h 720"/>
                <a:gd name="T8" fmla="*/ 1056 w 2112"/>
                <a:gd name="T9" fmla="*/ 720 h 720"/>
                <a:gd name="T10" fmla="*/ 0 w 2112"/>
                <a:gd name="T11" fmla="*/ 368 h 720"/>
              </a:gdLst>
              <a:ahLst/>
              <a:cxnLst>
                <a:cxn ang="0">
                  <a:pos x="T0" y="T1"/>
                </a:cxn>
                <a:cxn ang="0">
                  <a:pos x="T2" y="T3"/>
                </a:cxn>
                <a:cxn ang="0">
                  <a:pos x="T4" y="T5"/>
                </a:cxn>
                <a:cxn ang="0">
                  <a:pos x="T6" y="T7"/>
                </a:cxn>
                <a:cxn ang="0">
                  <a:pos x="T8" y="T9"/>
                </a:cxn>
                <a:cxn ang="0">
                  <a:pos x="T10" y="T11"/>
                </a:cxn>
              </a:cxnLst>
              <a:rect l="0" t="0" r="r" b="b"/>
              <a:pathLst>
                <a:path w="2112" h="720">
                  <a:moveTo>
                    <a:pt x="0" y="368"/>
                  </a:moveTo>
                  <a:cubicBezTo>
                    <a:pt x="0" y="160"/>
                    <a:pt x="480" y="0"/>
                    <a:pt x="1056" y="0"/>
                  </a:cubicBezTo>
                  <a:cubicBezTo>
                    <a:pt x="1632" y="0"/>
                    <a:pt x="2112" y="160"/>
                    <a:pt x="2112" y="368"/>
                  </a:cubicBezTo>
                  <a:lnTo>
                    <a:pt x="2112" y="368"/>
                  </a:lnTo>
                  <a:cubicBezTo>
                    <a:pt x="2112" y="560"/>
                    <a:pt x="1632" y="720"/>
                    <a:pt x="1056" y="720"/>
                  </a:cubicBezTo>
                  <a:cubicBezTo>
                    <a:pt x="480" y="720"/>
                    <a:pt x="0" y="560"/>
                    <a:pt x="0" y="368"/>
                  </a:cubicBez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0" name="Rectangle 239"/>
            <p:cNvSpPr>
              <a:spLocks noChangeArrowheads="1"/>
            </p:cNvSpPr>
            <p:nvPr/>
          </p:nvSpPr>
          <p:spPr bwMode="auto">
            <a:xfrm>
              <a:off x="1146175" y="3347720"/>
              <a:ext cx="446405" cy="26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800">
                  <a:solidFill>
                    <a:srgbClr val="000000"/>
                  </a:solidFill>
                  <a:effectLst/>
                  <a:latin typeface="Arial"/>
                  <a:ea typeface="Calibri"/>
                  <a:cs typeface="Times New Roman"/>
                </a:rPr>
                <a:t>Post Jobs</a:t>
              </a:r>
              <a:endParaRPr lang="en-US" sz="1100">
                <a:effectLst/>
                <a:latin typeface="Calibri"/>
                <a:ea typeface="Calibri"/>
                <a:cs typeface="Times New Roman"/>
              </a:endParaRPr>
            </a:p>
          </p:txBody>
        </p:sp>
        <p:sp>
          <p:nvSpPr>
            <p:cNvPr id="241" name="Rectangle 240"/>
            <p:cNvSpPr>
              <a:spLocks noChangeArrowheads="1"/>
            </p:cNvSpPr>
            <p:nvPr/>
          </p:nvSpPr>
          <p:spPr bwMode="auto">
            <a:xfrm>
              <a:off x="2122805" y="2611120"/>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42" name="Freeform 241"/>
            <p:cNvSpPr>
              <a:spLocks/>
            </p:cNvSpPr>
            <p:nvPr/>
          </p:nvSpPr>
          <p:spPr bwMode="auto">
            <a:xfrm>
              <a:off x="2122805" y="2611120"/>
              <a:ext cx="934085" cy="367665"/>
            </a:xfrm>
            <a:custGeom>
              <a:avLst/>
              <a:gdLst>
                <a:gd name="T0" fmla="*/ 0 w 2112"/>
                <a:gd name="T1" fmla="*/ 367 h 734"/>
                <a:gd name="T2" fmla="*/ 1056 w 2112"/>
                <a:gd name="T3" fmla="*/ 0 h 734"/>
                <a:gd name="T4" fmla="*/ 2112 w 2112"/>
                <a:gd name="T5" fmla="*/ 367 h 734"/>
                <a:gd name="T6" fmla="*/ 2112 w 2112"/>
                <a:gd name="T7" fmla="*/ 367 h 734"/>
                <a:gd name="T8" fmla="*/ 1056 w 2112"/>
                <a:gd name="T9" fmla="*/ 734 h 734"/>
                <a:gd name="T10" fmla="*/ 0 w 2112"/>
                <a:gd name="T11" fmla="*/ 367 h 734"/>
              </a:gdLst>
              <a:ahLst/>
              <a:cxnLst>
                <a:cxn ang="0">
                  <a:pos x="T0" y="T1"/>
                </a:cxn>
                <a:cxn ang="0">
                  <a:pos x="T2" y="T3"/>
                </a:cxn>
                <a:cxn ang="0">
                  <a:pos x="T4" y="T5"/>
                </a:cxn>
                <a:cxn ang="0">
                  <a:pos x="T6" y="T7"/>
                </a:cxn>
                <a:cxn ang="0">
                  <a:pos x="T8" y="T9"/>
                </a:cxn>
                <a:cxn ang="0">
                  <a:pos x="T10" y="T11"/>
                </a:cxn>
              </a:cxnLst>
              <a:rect l="0" t="0" r="r" b="b"/>
              <a:pathLst>
                <a:path w="2112" h="734">
                  <a:moveTo>
                    <a:pt x="0" y="367"/>
                  </a:moveTo>
                  <a:cubicBezTo>
                    <a:pt x="0" y="165"/>
                    <a:pt x="473" y="0"/>
                    <a:pt x="1056" y="0"/>
                  </a:cubicBezTo>
                  <a:cubicBezTo>
                    <a:pt x="1640" y="0"/>
                    <a:pt x="2112" y="165"/>
                    <a:pt x="2112" y="367"/>
                  </a:cubicBezTo>
                  <a:lnTo>
                    <a:pt x="2112" y="367"/>
                  </a:lnTo>
                  <a:cubicBezTo>
                    <a:pt x="2112" y="570"/>
                    <a:pt x="1640" y="734"/>
                    <a:pt x="1056" y="734"/>
                  </a:cubicBezTo>
                  <a:cubicBezTo>
                    <a:pt x="473" y="734"/>
                    <a:pt x="0" y="570"/>
                    <a:pt x="0" y="367"/>
                  </a:cubicBezTo>
                  <a:close/>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243" name="Rectangle 242"/>
            <p:cNvSpPr>
              <a:spLocks noChangeArrowheads="1"/>
            </p:cNvSpPr>
            <p:nvPr/>
          </p:nvSpPr>
          <p:spPr bwMode="auto">
            <a:xfrm>
              <a:off x="2122805" y="2611120"/>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44" name="Rectangle 243"/>
            <p:cNvSpPr>
              <a:spLocks noChangeArrowheads="1"/>
            </p:cNvSpPr>
            <p:nvPr/>
          </p:nvSpPr>
          <p:spPr bwMode="auto">
            <a:xfrm>
              <a:off x="2108835" y="2595245"/>
              <a:ext cx="941070" cy="1587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45" name="Rectangle 244"/>
            <p:cNvSpPr>
              <a:spLocks noChangeArrowheads="1"/>
            </p:cNvSpPr>
            <p:nvPr/>
          </p:nvSpPr>
          <p:spPr bwMode="auto">
            <a:xfrm>
              <a:off x="2108835" y="2611120"/>
              <a:ext cx="941070" cy="2413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46" name="Rectangle 245"/>
            <p:cNvSpPr>
              <a:spLocks noChangeArrowheads="1"/>
            </p:cNvSpPr>
            <p:nvPr/>
          </p:nvSpPr>
          <p:spPr bwMode="auto">
            <a:xfrm>
              <a:off x="2108835" y="2635250"/>
              <a:ext cx="941070" cy="2413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47" name="Rectangle 246"/>
            <p:cNvSpPr>
              <a:spLocks noChangeArrowheads="1"/>
            </p:cNvSpPr>
            <p:nvPr/>
          </p:nvSpPr>
          <p:spPr bwMode="auto">
            <a:xfrm>
              <a:off x="2108835" y="2659380"/>
              <a:ext cx="941070" cy="40005"/>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48" name="Rectangle 247"/>
            <p:cNvSpPr>
              <a:spLocks noChangeArrowheads="1"/>
            </p:cNvSpPr>
            <p:nvPr/>
          </p:nvSpPr>
          <p:spPr bwMode="auto">
            <a:xfrm>
              <a:off x="2108835" y="2699385"/>
              <a:ext cx="941070" cy="2413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49" name="Rectangle 248"/>
            <p:cNvSpPr>
              <a:spLocks noChangeArrowheads="1"/>
            </p:cNvSpPr>
            <p:nvPr/>
          </p:nvSpPr>
          <p:spPr bwMode="auto">
            <a:xfrm>
              <a:off x="2108835" y="2723515"/>
              <a:ext cx="941070" cy="2413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50" name="Rectangle 249"/>
            <p:cNvSpPr>
              <a:spLocks noChangeArrowheads="1"/>
            </p:cNvSpPr>
            <p:nvPr/>
          </p:nvSpPr>
          <p:spPr bwMode="auto">
            <a:xfrm>
              <a:off x="2108835" y="2747645"/>
              <a:ext cx="941070" cy="24130"/>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51" name="Rectangle 250"/>
            <p:cNvSpPr>
              <a:spLocks noChangeArrowheads="1"/>
            </p:cNvSpPr>
            <p:nvPr/>
          </p:nvSpPr>
          <p:spPr bwMode="auto">
            <a:xfrm>
              <a:off x="2108835" y="2771775"/>
              <a:ext cx="941070" cy="241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52" name="Rectangle 251"/>
            <p:cNvSpPr>
              <a:spLocks noChangeArrowheads="1"/>
            </p:cNvSpPr>
            <p:nvPr/>
          </p:nvSpPr>
          <p:spPr bwMode="auto">
            <a:xfrm>
              <a:off x="2108835" y="2795905"/>
              <a:ext cx="941070" cy="2349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53" name="Rectangle 252"/>
            <p:cNvSpPr>
              <a:spLocks noChangeArrowheads="1"/>
            </p:cNvSpPr>
            <p:nvPr/>
          </p:nvSpPr>
          <p:spPr bwMode="auto">
            <a:xfrm>
              <a:off x="2108835" y="2819400"/>
              <a:ext cx="941070" cy="2413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54" name="Rectangle 253"/>
            <p:cNvSpPr>
              <a:spLocks noChangeArrowheads="1"/>
            </p:cNvSpPr>
            <p:nvPr/>
          </p:nvSpPr>
          <p:spPr bwMode="auto">
            <a:xfrm>
              <a:off x="2108835" y="2843530"/>
              <a:ext cx="941070" cy="400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55" name="Rectangle 254"/>
            <p:cNvSpPr>
              <a:spLocks noChangeArrowheads="1"/>
            </p:cNvSpPr>
            <p:nvPr/>
          </p:nvSpPr>
          <p:spPr bwMode="auto">
            <a:xfrm>
              <a:off x="2108835" y="2883535"/>
              <a:ext cx="941070" cy="2413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56" name="Rectangle 255"/>
            <p:cNvSpPr>
              <a:spLocks noChangeArrowheads="1"/>
            </p:cNvSpPr>
            <p:nvPr/>
          </p:nvSpPr>
          <p:spPr bwMode="auto">
            <a:xfrm>
              <a:off x="2108835" y="2907665"/>
              <a:ext cx="941070" cy="2413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57" name="Rectangle 256"/>
            <p:cNvSpPr>
              <a:spLocks noChangeArrowheads="1"/>
            </p:cNvSpPr>
            <p:nvPr/>
          </p:nvSpPr>
          <p:spPr bwMode="auto">
            <a:xfrm>
              <a:off x="2108835" y="2931795"/>
              <a:ext cx="941070" cy="24130"/>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58" name="Rectangle 257"/>
            <p:cNvSpPr>
              <a:spLocks noChangeArrowheads="1"/>
            </p:cNvSpPr>
            <p:nvPr/>
          </p:nvSpPr>
          <p:spPr bwMode="auto">
            <a:xfrm>
              <a:off x="2108835" y="2955925"/>
              <a:ext cx="941070" cy="15875"/>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59" name="Freeform 258"/>
            <p:cNvSpPr>
              <a:spLocks/>
            </p:cNvSpPr>
            <p:nvPr/>
          </p:nvSpPr>
          <p:spPr bwMode="auto">
            <a:xfrm>
              <a:off x="2108835" y="2595245"/>
              <a:ext cx="933450" cy="368935"/>
            </a:xfrm>
            <a:custGeom>
              <a:avLst/>
              <a:gdLst>
                <a:gd name="T0" fmla="*/ 0 w 2112"/>
                <a:gd name="T1" fmla="*/ 368 h 736"/>
                <a:gd name="T2" fmla="*/ 1056 w 2112"/>
                <a:gd name="T3" fmla="*/ 0 h 736"/>
                <a:gd name="T4" fmla="*/ 2112 w 2112"/>
                <a:gd name="T5" fmla="*/ 368 h 736"/>
                <a:gd name="T6" fmla="*/ 2112 w 2112"/>
                <a:gd name="T7" fmla="*/ 368 h 736"/>
                <a:gd name="T8" fmla="*/ 1056 w 2112"/>
                <a:gd name="T9" fmla="*/ 736 h 736"/>
                <a:gd name="T10" fmla="*/ 0 w 2112"/>
                <a:gd name="T11" fmla="*/ 368 h 736"/>
              </a:gdLst>
              <a:ahLst/>
              <a:cxnLst>
                <a:cxn ang="0">
                  <a:pos x="T0" y="T1"/>
                </a:cxn>
                <a:cxn ang="0">
                  <a:pos x="T2" y="T3"/>
                </a:cxn>
                <a:cxn ang="0">
                  <a:pos x="T4" y="T5"/>
                </a:cxn>
                <a:cxn ang="0">
                  <a:pos x="T6" y="T7"/>
                </a:cxn>
                <a:cxn ang="0">
                  <a:pos x="T8" y="T9"/>
                </a:cxn>
                <a:cxn ang="0">
                  <a:pos x="T10" y="T11"/>
                </a:cxn>
              </a:cxnLst>
              <a:rect l="0" t="0" r="r" b="b"/>
              <a:pathLst>
                <a:path w="2112" h="736">
                  <a:moveTo>
                    <a:pt x="0" y="368"/>
                  </a:moveTo>
                  <a:cubicBezTo>
                    <a:pt x="0" y="160"/>
                    <a:pt x="480" y="0"/>
                    <a:pt x="1056" y="0"/>
                  </a:cubicBezTo>
                  <a:cubicBezTo>
                    <a:pt x="1632" y="0"/>
                    <a:pt x="2112" y="160"/>
                    <a:pt x="2112" y="368"/>
                  </a:cubicBezTo>
                  <a:lnTo>
                    <a:pt x="2112" y="368"/>
                  </a:lnTo>
                  <a:cubicBezTo>
                    <a:pt x="2112" y="576"/>
                    <a:pt x="1632" y="736"/>
                    <a:pt x="1056" y="736"/>
                  </a:cubicBezTo>
                  <a:cubicBezTo>
                    <a:pt x="480" y="736"/>
                    <a:pt x="0" y="576"/>
                    <a:pt x="0" y="368"/>
                  </a:cubicBez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0" name="Rectangle 259"/>
            <p:cNvSpPr>
              <a:spLocks noChangeArrowheads="1"/>
            </p:cNvSpPr>
            <p:nvPr/>
          </p:nvSpPr>
          <p:spPr bwMode="auto">
            <a:xfrm>
              <a:off x="2462530" y="2715895"/>
              <a:ext cx="248920" cy="26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pPr marL="0" marR="0">
                <a:lnSpc>
                  <a:spcPct val="115000"/>
                </a:lnSpc>
                <a:spcBef>
                  <a:spcPts val="0"/>
                </a:spcBef>
                <a:spcAft>
                  <a:spcPts val="1000"/>
                </a:spcAft>
              </a:pPr>
              <a:r>
                <a:rPr lang="en-US" sz="800">
                  <a:solidFill>
                    <a:srgbClr val="000000"/>
                  </a:solidFill>
                  <a:effectLst/>
                  <a:latin typeface="Arial"/>
                  <a:ea typeface="Calibri"/>
                  <a:cs typeface="Times New Roman"/>
                </a:rPr>
                <a:t>Login</a:t>
              </a:r>
              <a:endParaRPr lang="en-US" sz="1100">
                <a:effectLst/>
                <a:latin typeface="Calibri"/>
                <a:ea typeface="Calibri"/>
                <a:cs typeface="Times New Roman"/>
              </a:endParaRPr>
            </a:p>
          </p:txBody>
        </p:sp>
        <p:sp>
          <p:nvSpPr>
            <p:cNvPr id="261" name="Rectangle 260"/>
            <p:cNvSpPr>
              <a:spLocks noChangeArrowheads="1"/>
            </p:cNvSpPr>
            <p:nvPr/>
          </p:nvSpPr>
          <p:spPr bwMode="auto">
            <a:xfrm>
              <a:off x="905510" y="1737995"/>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62" name="Freeform 261"/>
            <p:cNvSpPr>
              <a:spLocks/>
            </p:cNvSpPr>
            <p:nvPr/>
          </p:nvSpPr>
          <p:spPr bwMode="auto">
            <a:xfrm>
              <a:off x="905510" y="1741805"/>
              <a:ext cx="934085" cy="367665"/>
            </a:xfrm>
            <a:custGeom>
              <a:avLst/>
              <a:gdLst>
                <a:gd name="T0" fmla="*/ 0 w 2112"/>
                <a:gd name="T1" fmla="*/ 367 h 734"/>
                <a:gd name="T2" fmla="*/ 1056 w 2112"/>
                <a:gd name="T3" fmla="*/ 0 h 734"/>
                <a:gd name="T4" fmla="*/ 2112 w 2112"/>
                <a:gd name="T5" fmla="*/ 367 h 734"/>
                <a:gd name="T6" fmla="*/ 2112 w 2112"/>
                <a:gd name="T7" fmla="*/ 367 h 734"/>
                <a:gd name="T8" fmla="*/ 1056 w 2112"/>
                <a:gd name="T9" fmla="*/ 734 h 734"/>
                <a:gd name="T10" fmla="*/ 0 w 2112"/>
                <a:gd name="T11" fmla="*/ 367 h 734"/>
              </a:gdLst>
              <a:ahLst/>
              <a:cxnLst>
                <a:cxn ang="0">
                  <a:pos x="T0" y="T1"/>
                </a:cxn>
                <a:cxn ang="0">
                  <a:pos x="T2" y="T3"/>
                </a:cxn>
                <a:cxn ang="0">
                  <a:pos x="T4" y="T5"/>
                </a:cxn>
                <a:cxn ang="0">
                  <a:pos x="T6" y="T7"/>
                </a:cxn>
                <a:cxn ang="0">
                  <a:pos x="T8" y="T9"/>
                </a:cxn>
                <a:cxn ang="0">
                  <a:pos x="T10" y="T11"/>
                </a:cxn>
              </a:cxnLst>
              <a:rect l="0" t="0" r="r" b="b"/>
              <a:pathLst>
                <a:path w="2112" h="734">
                  <a:moveTo>
                    <a:pt x="0" y="367"/>
                  </a:moveTo>
                  <a:cubicBezTo>
                    <a:pt x="0" y="165"/>
                    <a:pt x="473" y="0"/>
                    <a:pt x="1056" y="0"/>
                  </a:cubicBezTo>
                  <a:cubicBezTo>
                    <a:pt x="1640" y="0"/>
                    <a:pt x="2112" y="165"/>
                    <a:pt x="2112" y="367"/>
                  </a:cubicBezTo>
                  <a:lnTo>
                    <a:pt x="2112" y="367"/>
                  </a:lnTo>
                  <a:cubicBezTo>
                    <a:pt x="2112" y="570"/>
                    <a:pt x="1640" y="734"/>
                    <a:pt x="1056" y="734"/>
                  </a:cubicBezTo>
                  <a:cubicBezTo>
                    <a:pt x="473" y="734"/>
                    <a:pt x="0" y="570"/>
                    <a:pt x="0" y="367"/>
                  </a:cubicBezTo>
                  <a:close/>
                </a:path>
              </a:pathLst>
            </a:custGeom>
            <a:solidFill>
              <a:srgbClr val="FFFFFF"/>
            </a:solidFill>
            <a:ln w="0">
              <a:solidFill>
                <a:srgbClr val="000000"/>
              </a:solidFill>
              <a:prstDash val="solid"/>
              <a:round/>
              <a:headEnd/>
              <a:tailEnd/>
            </a:ln>
          </p:spPr>
          <p:txBody>
            <a:bodyPr rot="0" vert="horz" wrap="square" lIns="91440" tIns="45720" rIns="91440" bIns="45720" anchor="t" anchorCtr="0" upright="1">
              <a:noAutofit/>
            </a:bodyPr>
            <a:lstStyle/>
            <a:p>
              <a:endParaRPr lang="en-US"/>
            </a:p>
          </p:txBody>
        </p:sp>
        <p:sp>
          <p:nvSpPr>
            <p:cNvPr id="263" name="Rectangle 262"/>
            <p:cNvSpPr>
              <a:spLocks noChangeArrowheads="1"/>
            </p:cNvSpPr>
            <p:nvPr/>
          </p:nvSpPr>
          <p:spPr bwMode="auto">
            <a:xfrm>
              <a:off x="905510" y="1737995"/>
              <a:ext cx="941070" cy="376555"/>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64" name="Rectangle 263"/>
            <p:cNvSpPr>
              <a:spLocks noChangeArrowheads="1"/>
            </p:cNvSpPr>
            <p:nvPr/>
          </p:nvSpPr>
          <p:spPr bwMode="auto">
            <a:xfrm>
              <a:off x="891540" y="1722120"/>
              <a:ext cx="941070" cy="1587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65" name="Rectangle 264"/>
            <p:cNvSpPr>
              <a:spLocks noChangeArrowheads="1"/>
            </p:cNvSpPr>
            <p:nvPr/>
          </p:nvSpPr>
          <p:spPr bwMode="auto">
            <a:xfrm>
              <a:off x="891540" y="1737995"/>
              <a:ext cx="941070" cy="24130"/>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66" name="Rectangle 265"/>
            <p:cNvSpPr>
              <a:spLocks noChangeArrowheads="1"/>
            </p:cNvSpPr>
            <p:nvPr/>
          </p:nvSpPr>
          <p:spPr bwMode="auto">
            <a:xfrm>
              <a:off x="891540" y="1762125"/>
              <a:ext cx="941070" cy="24130"/>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67" name="Rectangle 266"/>
            <p:cNvSpPr>
              <a:spLocks noChangeArrowheads="1"/>
            </p:cNvSpPr>
            <p:nvPr/>
          </p:nvSpPr>
          <p:spPr bwMode="auto">
            <a:xfrm>
              <a:off x="891540" y="1786255"/>
              <a:ext cx="941070" cy="107315"/>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68" name="Rectangle 267"/>
            <p:cNvSpPr>
              <a:spLocks noChangeArrowheads="1"/>
            </p:cNvSpPr>
            <p:nvPr/>
          </p:nvSpPr>
          <p:spPr bwMode="auto">
            <a:xfrm>
              <a:off x="891540" y="1834515"/>
              <a:ext cx="941070" cy="2413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69" name="Rectangle 268"/>
            <p:cNvSpPr>
              <a:spLocks noChangeArrowheads="1"/>
            </p:cNvSpPr>
            <p:nvPr/>
          </p:nvSpPr>
          <p:spPr bwMode="auto">
            <a:xfrm>
              <a:off x="891540" y="1858645"/>
              <a:ext cx="941070" cy="23495"/>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70" name="Rectangle 269"/>
            <p:cNvSpPr>
              <a:spLocks noChangeArrowheads="1"/>
            </p:cNvSpPr>
            <p:nvPr/>
          </p:nvSpPr>
          <p:spPr bwMode="auto">
            <a:xfrm>
              <a:off x="891540" y="1882139"/>
              <a:ext cx="941070" cy="184785"/>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71" name="Rectangle 270"/>
            <p:cNvSpPr>
              <a:spLocks noChangeArrowheads="1"/>
            </p:cNvSpPr>
            <p:nvPr/>
          </p:nvSpPr>
          <p:spPr bwMode="auto">
            <a:xfrm>
              <a:off x="891540" y="1898650"/>
              <a:ext cx="941070" cy="241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72" name="Rectangle 271"/>
            <p:cNvSpPr>
              <a:spLocks noChangeArrowheads="1"/>
            </p:cNvSpPr>
            <p:nvPr/>
          </p:nvSpPr>
          <p:spPr bwMode="auto">
            <a:xfrm>
              <a:off x="891540" y="1922780"/>
              <a:ext cx="941070" cy="2349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73" name="Rectangle 272"/>
            <p:cNvSpPr>
              <a:spLocks noChangeArrowheads="1"/>
            </p:cNvSpPr>
            <p:nvPr/>
          </p:nvSpPr>
          <p:spPr bwMode="auto">
            <a:xfrm>
              <a:off x="891540" y="1946275"/>
              <a:ext cx="941070" cy="2413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74" name="Rectangle 273"/>
            <p:cNvSpPr>
              <a:spLocks noChangeArrowheads="1"/>
            </p:cNvSpPr>
            <p:nvPr/>
          </p:nvSpPr>
          <p:spPr bwMode="auto">
            <a:xfrm>
              <a:off x="891540" y="1970405"/>
              <a:ext cx="941070" cy="48260"/>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75" name="Rectangle 274"/>
            <p:cNvSpPr>
              <a:spLocks noChangeArrowheads="1"/>
            </p:cNvSpPr>
            <p:nvPr/>
          </p:nvSpPr>
          <p:spPr bwMode="auto">
            <a:xfrm>
              <a:off x="891540" y="2018665"/>
              <a:ext cx="941070" cy="2413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76" name="Rectangle 275"/>
            <p:cNvSpPr>
              <a:spLocks noChangeArrowheads="1"/>
            </p:cNvSpPr>
            <p:nvPr/>
          </p:nvSpPr>
          <p:spPr bwMode="auto">
            <a:xfrm>
              <a:off x="891540" y="2042795"/>
              <a:ext cx="941070" cy="2413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77" name="Rectangle 276"/>
            <p:cNvSpPr>
              <a:spLocks noChangeArrowheads="1"/>
            </p:cNvSpPr>
            <p:nvPr/>
          </p:nvSpPr>
          <p:spPr bwMode="auto">
            <a:xfrm>
              <a:off x="891540" y="2066925"/>
              <a:ext cx="941070" cy="15875"/>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78" name="Rectangle 277"/>
            <p:cNvSpPr>
              <a:spLocks noChangeArrowheads="1"/>
            </p:cNvSpPr>
            <p:nvPr/>
          </p:nvSpPr>
          <p:spPr bwMode="auto">
            <a:xfrm>
              <a:off x="891540" y="2082800"/>
              <a:ext cx="941070" cy="15875"/>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279" name="Freeform 278"/>
            <p:cNvSpPr>
              <a:spLocks/>
            </p:cNvSpPr>
            <p:nvPr/>
          </p:nvSpPr>
          <p:spPr bwMode="auto">
            <a:xfrm>
              <a:off x="891540" y="1722120"/>
              <a:ext cx="934085" cy="368300"/>
            </a:xfrm>
            <a:custGeom>
              <a:avLst/>
              <a:gdLst>
                <a:gd name="T0" fmla="*/ 0 w 2112"/>
                <a:gd name="T1" fmla="*/ 368 h 736"/>
                <a:gd name="T2" fmla="*/ 1056 w 2112"/>
                <a:gd name="T3" fmla="*/ 0 h 736"/>
                <a:gd name="T4" fmla="*/ 2112 w 2112"/>
                <a:gd name="T5" fmla="*/ 368 h 736"/>
                <a:gd name="T6" fmla="*/ 2112 w 2112"/>
                <a:gd name="T7" fmla="*/ 368 h 736"/>
                <a:gd name="T8" fmla="*/ 1056 w 2112"/>
                <a:gd name="T9" fmla="*/ 736 h 736"/>
                <a:gd name="T10" fmla="*/ 0 w 2112"/>
                <a:gd name="T11" fmla="*/ 368 h 736"/>
              </a:gdLst>
              <a:ahLst/>
              <a:cxnLst>
                <a:cxn ang="0">
                  <a:pos x="T0" y="T1"/>
                </a:cxn>
                <a:cxn ang="0">
                  <a:pos x="T2" y="T3"/>
                </a:cxn>
                <a:cxn ang="0">
                  <a:pos x="T4" y="T5"/>
                </a:cxn>
                <a:cxn ang="0">
                  <a:pos x="T6" y="T7"/>
                </a:cxn>
                <a:cxn ang="0">
                  <a:pos x="T8" y="T9"/>
                </a:cxn>
                <a:cxn ang="0">
                  <a:pos x="T10" y="T11"/>
                </a:cxn>
              </a:cxnLst>
              <a:rect l="0" t="0" r="r" b="b"/>
              <a:pathLst>
                <a:path w="2112" h="736">
                  <a:moveTo>
                    <a:pt x="0" y="368"/>
                  </a:moveTo>
                  <a:cubicBezTo>
                    <a:pt x="0" y="176"/>
                    <a:pt x="480" y="0"/>
                    <a:pt x="1056" y="0"/>
                  </a:cubicBezTo>
                  <a:cubicBezTo>
                    <a:pt x="1632" y="0"/>
                    <a:pt x="2112" y="176"/>
                    <a:pt x="2112" y="368"/>
                  </a:cubicBezTo>
                  <a:lnTo>
                    <a:pt x="2112" y="368"/>
                  </a:lnTo>
                  <a:cubicBezTo>
                    <a:pt x="2112" y="576"/>
                    <a:pt x="1632" y="736"/>
                    <a:pt x="1056" y="736"/>
                  </a:cubicBezTo>
                  <a:cubicBezTo>
                    <a:pt x="480" y="736"/>
                    <a:pt x="0" y="576"/>
                    <a:pt x="0" y="368"/>
                  </a:cubicBezTo>
                  <a:close/>
                </a:path>
              </a:pathLst>
            </a:custGeom>
            <a:noFill/>
            <a:ln w="11" cap="flat">
              <a:solidFill>
                <a:srgbClr val="545454"/>
              </a:solidFill>
              <a:prstDash val="solid"/>
              <a:bevel/>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nvGrpSpPr>
            <p:cNvPr id="280" name="Group 279"/>
            <p:cNvGrpSpPr>
              <a:grpSpLocks/>
            </p:cNvGrpSpPr>
            <p:nvPr/>
          </p:nvGrpSpPr>
          <p:grpSpPr bwMode="auto">
            <a:xfrm>
              <a:off x="1014220" y="1771805"/>
              <a:ext cx="774578" cy="270989"/>
              <a:chOff x="2073" y="3073"/>
              <a:chExt cx="1408" cy="615"/>
            </a:xfrm>
          </p:grpSpPr>
          <p:sp>
            <p:nvSpPr>
              <p:cNvPr id="294" name="Rectangle 293"/>
              <p:cNvSpPr>
                <a:spLocks noChangeArrowheads="1"/>
              </p:cNvSpPr>
              <p:nvPr/>
            </p:nvSpPr>
            <p:spPr bwMode="auto">
              <a:xfrm>
                <a:off x="2073" y="3361"/>
                <a:ext cx="10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a:lnSpc>
                    <a:spcPct val="115000"/>
                  </a:lnSpc>
                  <a:spcBef>
                    <a:spcPts val="0"/>
                  </a:spcBef>
                  <a:spcAft>
                    <a:spcPts val="1000"/>
                  </a:spcAft>
                </a:pPr>
                <a:r>
                  <a:rPr lang="en-US" sz="800" dirty="0">
                    <a:solidFill>
                      <a:srgbClr val="000000"/>
                    </a:solidFill>
                    <a:effectLst/>
                    <a:latin typeface="Arial"/>
                    <a:ea typeface="Calibri"/>
                    <a:cs typeface="Times New Roman"/>
                  </a:rPr>
                  <a:t> company</a:t>
                </a:r>
                <a:endParaRPr lang="en-US" sz="1100" dirty="0">
                  <a:effectLst/>
                  <a:latin typeface="Calibri"/>
                  <a:ea typeface="Calibri"/>
                  <a:cs typeface="Times New Roman"/>
                </a:endParaRPr>
              </a:p>
            </p:txBody>
          </p:sp>
          <p:sp>
            <p:nvSpPr>
              <p:cNvPr id="295" name="Rectangle 294"/>
              <p:cNvSpPr>
                <a:spLocks noChangeArrowheads="1"/>
              </p:cNvSpPr>
              <p:nvPr/>
            </p:nvSpPr>
            <p:spPr bwMode="auto">
              <a:xfrm>
                <a:off x="2120" y="3073"/>
                <a:ext cx="1361"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Approve </a:t>
                </a:r>
              </a:p>
            </p:txBody>
          </p:sp>
        </p:grpSp>
        <p:sp>
          <p:nvSpPr>
            <p:cNvPr id="281" name="Freeform 280"/>
            <p:cNvSpPr>
              <a:spLocks noEditPoints="1"/>
            </p:cNvSpPr>
            <p:nvPr/>
          </p:nvSpPr>
          <p:spPr bwMode="auto">
            <a:xfrm>
              <a:off x="212090" y="3360420"/>
              <a:ext cx="679450" cy="80010"/>
            </a:xfrm>
            <a:custGeom>
              <a:avLst/>
              <a:gdLst>
                <a:gd name="T0" fmla="*/ 1 w 1070"/>
                <a:gd name="T1" fmla="*/ 0 h 126"/>
                <a:gd name="T2" fmla="*/ 1026 w 1070"/>
                <a:gd name="T3" fmla="*/ 73 h 126"/>
                <a:gd name="T4" fmla="*/ 1025 w 1070"/>
                <a:gd name="T5" fmla="*/ 85 h 126"/>
                <a:gd name="T6" fmla="*/ 0 w 1070"/>
                <a:gd name="T7" fmla="*/ 13 h 126"/>
                <a:gd name="T8" fmla="*/ 1 w 1070"/>
                <a:gd name="T9" fmla="*/ 0 h 126"/>
                <a:gd name="T10" fmla="*/ 1070 w 1070"/>
                <a:gd name="T11" fmla="*/ 82 h 126"/>
                <a:gd name="T12" fmla="*/ 979 w 1070"/>
                <a:gd name="T13" fmla="*/ 126 h 126"/>
                <a:gd name="T14" fmla="*/ 984 w 1070"/>
                <a:gd name="T15" fmla="*/ 26 h 126"/>
                <a:gd name="T16" fmla="*/ 1070 w 1070"/>
                <a:gd name="T17" fmla="*/ 8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0" h="126">
                  <a:moveTo>
                    <a:pt x="1" y="0"/>
                  </a:moveTo>
                  <a:lnTo>
                    <a:pt x="1026" y="73"/>
                  </a:lnTo>
                  <a:lnTo>
                    <a:pt x="1025" y="85"/>
                  </a:lnTo>
                  <a:lnTo>
                    <a:pt x="0" y="13"/>
                  </a:lnTo>
                  <a:lnTo>
                    <a:pt x="1" y="0"/>
                  </a:lnTo>
                  <a:close/>
                  <a:moveTo>
                    <a:pt x="1070" y="82"/>
                  </a:moveTo>
                  <a:lnTo>
                    <a:pt x="979" y="126"/>
                  </a:lnTo>
                  <a:lnTo>
                    <a:pt x="984" y="26"/>
                  </a:lnTo>
                  <a:lnTo>
                    <a:pt x="1070" y="82"/>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sp>
          <p:nvSpPr>
            <p:cNvPr id="282" name="Freeform 281"/>
            <p:cNvSpPr>
              <a:spLocks noEditPoints="1"/>
            </p:cNvSpPr>
            <p:nvPr/>
          </p:nvSpPr>
          <p:spPr bwMode="auto">
            <a:xfrm>
              <a:off x="210820" y="3361055"/>
              <a:ext cx="765810" cy="429260"/>
            </a:xfrm>
            <a:custGeom>
              <a:avLst/>
              <a:gdLst>
                <a:gd name="T0" fmla="*/ 5 w 1206"/>
                <a:gd name="T1" fmla="*/ 0 h 676"/>
                <a:gd name="T2" fmla="*/ 1169 w 1206"/>
                <a:gd name="T3" fmla="*/ 646 h 676"/>
                <a:gd name="T4" fmla="*/ 1163 w 1206"/>
                <a:gd name="T5" fmla="*/ 657 h 676"/>
                <a:gd name="T6" fmla="*/ 0 w 1206"/>
                <a:gd name="T7" fmla="*/ 12 h 676"/>
                <a:gd name="T8" fmla="*/ 5 w 1206"/>
                <a:gd name="T9" fmla="*/ 0 h 676"/>
                <a:gd name="T10" fmla="*/ 1206 w 1206"/>
                <a:gd name="T11" fmla="*/ 674 h 676"/>
                <a:gd name="T12" fmla="*/ 1106 w 1206"/>
                <a:gd name="T13" fmla="*/ 676 h 676"/>
                <a:gd name="T14" fmla="*/ 1146 w 1206"/>
                <a:gd name="T15" fmla="*/ 585 h 676"/>
                <a:gd name="T16" fmla="*/ 1206 w 1206"/>
                <a:gd name="T17" fmla="*/ 674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6" h="676">
                  <a:moveTo>
                    <a:pt x="5" y="0"/>
                  </a:moveTo>
                  <a:lnTo>
                    <a:pt x="1169" y="646"/>
                  </a:lnTo>
                  <a:lnTo>
                    <a:pt x="1163" y="657"/>
                  </a:lnTo>
                  <a:lnTo>
                    <a:pt x="0" y="12"/>
                  </a:lnTo>
                  <a:lnTo>
                    <a:pt x="5" y="0"/>
                  </a:lnTo>
                  <a:close/>
                  <a:moveTo>
                    <a:pt x="1206" y="674"/>
                  </a:moveTo>
                  <a:lnTo>
                    <a:pt x="1106" y="676"/>
                  </a:lnTo>
                  <a:lnTo>
                    <a:pt x="1146" y="585"/>
                  </a:lnTo>
                  <a:lnTo>
                    <a:pt x="1206" y="674"/>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sp>
          <p:nvSpPr>
            <p:cNvPr id="283" name="Freeform 282"/>
            <p:cNvSpPr>
              <a:spLocks noEditPoints="1"/>
            </p:cNvSpPr>
            <p:nvPr/>
          </p:nvSpPr>
          <p:spPr bwMode="auto">
            <a:xfrm>
              <a:off x="210185" y="3361690"/>
              <a:ext cx="766445" cy="868045"/>
            </a:xfrm>
            <a:custGeom>
              <a:avLst/>
              <a:gdLst>
                <a:gd name="T0" fmla="*/ 7 w 1207"/>
                <a:gd name="T1" fmla="*/ 0 h 1367"/>
                <a:gd name="T2" fmla="*/ 1179 w 1207"/>
                <a:gd name="T3" fmla="*/ 1327 h 1367"/>
                <a:gd name="T4" fmla="*/ 1172 w 1207"/>
                <a:gd name="T5" fmla="*/ 1336 h 1367"/>
                <a:gd name="T6" fmla="*/ 0 w 1207"/>
                <a:gd name="T7" fmla="*/ 9 h 1367"/>
                <a:gd name="T8" fmla="*/ 7 w 1207"/>
                <a:gd name="T9" fmla="*/ 0 h 1367"/>
                <a:gd name="T10" fmla="*/ 1207 w 1207"/>
                <a:gd name="T11" fmla="*/ 1367 h 1367"/>
                <a:gd name="T12" fmla="*/ 1113 w 1207"/>
                <a:gd name="T13" fmla="*/ 1331 h 1367"/>
                <a:gd name="T14" fmla="*/ 1175 w 1207"/>
                <a:gd name="T15" fmla="*/ 1260 h 1367"/>
                <a:gd name="T16" fmla="*/ 1207 w 1207"/>
                <a:gd name="T17" fmla="*/ 1367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7" h="1367">
                  <a:moveTo>
                    <a:pt x="7" y="0"/>
                  </a:moveTo>
                  <a:lnTo>
                    <a:pt x="1179" y="1327"/>
                  </a:lnTo>
                  <a:lnTo>
                    <a:pt x="1172" y="1336"/>
                  </a:lnTo>
                  <a:lnTo>
                    <a:pt x="0" y="9"/>
                  </a:lnTo>
                  <a:lnTo>
                    <a:pt x="7" y="0"/>
                  </a:lnTo>
                  <a:close/>
                  <a:moveTo>
                    <a:pt x="1207" y="1367"/>
                  </a:moveTo>
                  <a:lnTo>
                    <a:pt x="1113" y="1331"/>
                  </a:lnTo>
                  <a:lnTo>
                    <a:pt x="1175" y="1260"/>
                  </a:lnTo>
                  <a:lnTo>
                    <a:pt x="1207" y="1367"/>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sp>
          <p:nvSpPr>
            <p:cNvPr id="284" name="Freeform 283"/>
            <p:cNvSpPr>
              <a:spLocks noEditPoints="1"/>
            </p:cNvSpPr>
            <p:nvPr/>
          </p:nvSpPr>
          <p:spPr bwMode="auto">
            <a:xfrm>
              <a:off x="1316355" y="4293870"/>
              <a:ext cx="84455" cy="64135"/>
            </a:xfrm>
            <a:custGeom>
              <a:avLst/>
              <a:gdLst>
                <a:gd name="T0" fmla="*/ 0 w 133"/>
                <a:gd name="T1" fmla="*/ 44 h 101"/>
                <a:gd name="T2" fmla="*/ 89 w 133"/>
                <a:gd name="T3" fmla="*/ 44 h 101"/>
                <a:gd name="T4" fmla="*/ 89 w 133"/>
                <a:gd name="T5" fmla="*/ 56 h 101"/>
                <a:gd name="T6" fmla="*/ 0 w 133"/>
                <a:gd name="T7" fmla="*/ 56 h 101"/>
                <a:gd name="T8" fmla="*/ 0 w 133"/>
                <a:gd name="T9" fmla="*/ 44 h 101"/>
                <a:gd name="T10" fmla="*/ 133 w 133"/>
                <a:gd name="T11" fmla="*/ 50 h 101"/>
                <a:gd name="T12" fmla="*/ 44 w 133"/>
                <a:gd name="T13" fmla="*/ 101 h 101"/>
                <a:gd name="T14" fmla="*/ 44 w 133"/>
                <a:gd name="T15" fmla="*/ 0 h 101"/>
                <a:gd name="T16" fmla="*/ 133 w 133"/>
                <a:gd name="T17" fmla="*/ 5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01">
                  <a:moveTo>
                    <a:pt x="0" y="44"/>
                  </a:moveTo>
                  <a:lnTo>
                    <a:pt x="89" y="44"/>
                  </a:lnTo>
                  <a:lnTo>
                    <a:pt x="89" y="56"/>
                  </a:lnTo>
                  <a:lnTo>
                    <a:pt x="0" y="56"/>
                  </a:lnTo>
                  <a:lnTo>
                    <a:pt x="0" y="44"/>
                  </a:lnTo>
                  <a:close/>
                  <a:moveTo>
                    <a:pt x="133" y="50"/>
                  </a:moveTo>
                  <a:lnTo>
                    <a:pt x="44" y="101"/>
                  </a:lnTo>
                  <a:lnTo>
                    <a:pt x="44" y="0"/>
                  </a:lnTo>
                  <a:lnTo>
                    <a:pt x="133" y="50"/>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sp>
          <p:nvSpPr>
            <p:cNvPr id="285" name="Freeform 284"/>
            <p:cNvSpPr>
              <a:spLocks noEditPoints="1"/>
            </p:cNvSpPr>
            <p:nvPr/>
          </p:nvSpPr>
          <p:spPr bwMode="auto">
            <a:xfrm>
              <a:off x="211455" y="2765425"/>
              <a:ext cx="1897380" cy="603250"/>
            </a:xfrm>
            <a:custGeom>
              <a:avLst/>
              <a:gdLst>
                <a:gd name="T0" fmla="*/ 0 w 2988"/>
                <a:gd name="T1" fmla="*/ 938 h 950"/>
                <a:gd name="T2" fmla="*/ 2944 w 2988"/>
                <a:gd name="T3" fmla="*/ 30 h 950"/>
                <a:gd name="T4" fmla="*/ 2946 w 2988"/>
                <a:gd name="T5" fmla="*/ 42 h 950"/>
                <a:gd name="T6" fmla="*/ 3 w 2988"/>
                <a:gd name="T7" fmla="*/ 950 h 950"/>
                <a:gd name="T8" fmla="*/ 0 w 2988"/>
                <a:gd name="T9" fmla="*/ 938 h 950"/>
                <a:gd name="T10" fmla="*/ 2988 w 2988"/>
                <a:gd name="T11" fmla="*/ 22 h 950"/>
                <a:gd name="T12" fmla="*/ 2914 w 2988"/>
                <a:gd name="T13" fmla="*/ 98 h 950"/>
                <a:gd name="T14" fmla="*/ 2890 w 2988"/>
                <a:gd name="T15" fmla="*/ 0 h 950"/>
                <a:gd name="T16" fmla="*/ 2988 w 2988"/>
                <a:gd name="T17" fmla="*/ 22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8" h="950">
                  <a:moveTo>
                    <a:pt x="0" y="938"/>
                  </a:moveTo>
                  <a:lnTo>
                    <a:pt x="2944" y="30"/>
                  </a:lnTo>
                  <a:lnTo>
                    <a:pt x="2946" y="42"/>
                  </a:lnTo>
                  <a:lnTo>
                    <a:pt x="3" y="950"/>
                  </a:lnTo>
                  <a:lnTo>
                    <a:pt x="0" y="938"/>
                  </a:lnTo>
                  <a:close/>
                  <a:moveTo>
                    <a:pt x="2988" y="22"/>
                  </a:moveTo>
                  <a:lnTo>
                    <a:pt x="2914" y="98"/>
                  </a:lnTo>
                  <a:lnTo>
                    <a:pt x="2890" y="0"/>
                  </a:lnTo>
                  <a:lnTo>
                    <a:pt x="2988" y="22"/>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sp>
          <p:nvSpPr>
            <p:cNvPr id="286" name="Freeform 285"/>
            <p:cNvSpPr>
              <a:spLocks noEditPoints="1"/>
            </p:cNvSpPr>
            <p:nvPr/>
          </p:nvSpPr>
          <p:spPr bwMode="auto">
            <a:xfrm>
              <a:off x="211455" y="1726565"/>
              <a:ext cx="680085" cy="196850"/>
            </a:xfrm>
            <a:custGeom>
              <a:avLst/>
              <a:gdLst>
                <a:gd name="T0" fmla="*/ 3 w 1071"/>
                <a:gd name="T1" fmla="*/ 0 h 310"/>
                <a:gd name="T2" fmla="*/ 1029 w 1071"/>
                <a:gd name="T3" fmla="*/ 266 h 310"/>
                <a:gd name="T4" fmla="*/ 1026 w 1071"/>
                <a:gd name="T5" fmla="*/ 279 h 310"/>
                <a:gd name="T6" fmla="*/ 0 w 1071"/>
                <a:gd name="T7" fmla="*/ 12 h 310"/>
                <a:gd name="T8" fmla="*/ 3 w 1071"/>
                <a:gd name="T9" fmla="*/ 0 h 310"/>
                <a:gd name="T10" fmla="*/ 1071 w 1071"/>
                <a:gd name="T11" fmla="*/ 283 h 310"/>
                <a:gd name="T12" fmla="*/ 974 w 1071"/>
                <a:gd name="T13" fmla="*/ 310 h 310"/>
                <a:gd name="T14" fmla="*/ 994 w 1071"/>
                <a:gd name="T15" fmla="*/ 212 h 310"/>
                <a:gd name="T16" fmla="*/ 1071 w 1071"/>
                <a:gd name="T17" fmla="*/ 28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1" h="310">
                  <a:moveTo>
                    <a:pt x="3" y="0"/>
                  </a:moveTo>
                  <a:lnTo>
                    <a:pt x="1029" y="266"/>
                  </a:lnTo>
                  <a:lnTo>
                    <a:pt x="1026" y="279"/>
                  </a:lnTo>
                  <a:lnTo>
                    <a:pt x="0" y="12"/>
                  </a:lnTo>
                  <a:lnTo>
                    <a:pt x="3" y="0"/>
                  </a:lnTo>
                  <a:close/>
                  <a:moveTo>
                    <a:pt x="1071" y="283"/>
                  </a:moveTo>
                  <a:lnTo>
                    <a:pt x="974" y="310"/>
                  </a:lnTo>
                  <a:lnTo>
                    <a:pt x="994" y="212"/>
                  </a:lnTo>
                  <a:lnTo>
                    <a:pt x="1071" y="283"/>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sp>
          <p:nvSpPr>
            <p:cNvPr id="287" name="Freeform 286"/>
            <p:cNvSpPr>
              <a:spLocks noEditPoints="1"/>
            </p:cNvSpPr>
            <p:nvPr/>
          </p:nvSpPr>
          <p:spPr bwMode="auto">
            <a:xfrm>
              <a:off x="211455" y="1442085"/>
              <a:ext cx="680085" cy="292100"/>
            </a:xfrm>
            <a:custGeom>
              <a:avLst/>
              <a:gdLst>
                <a:gd name="T0" fmla="*/ 0 w 1071"/>
                <a:gd name="T1" fmla="*/ 448 h 460"/>
                <a:gd name="T2" fmla="*/ 1028 w 1071"/>
                <a:gd name="T3" fmla="*/ 24 h 460"/>
                <a:gd name="T4" fmla="*/ 1031 w 1071"/>
                <a:gd name="T5" fmla="*/ 36 h 460"/>
                <a:gd name="T6" fmla="*/ 3 w 1071"/>
                <a:gd name="T7" fmla="*/ 460 h 460"/>
                <a:gd name="T8" fmla="*/ 0 w 1071"/>
                <a:gd name="T9" fmla="*/ 448 h 460"/>
                <a:gd name="T10" fmla="*/ 1071 w 1071"/>
                <a:gd name="T11" fmla="*/ 12 h 460"/>
                <a:gd name="T12" fmla="*/ 1003 w 1071"/>
                <a:gd name="T13" fmla="*/ 94 h 460"/>
                <a:gd name="T14" fmla="*/ 972 w 1071"/>
                <a:gd name="T15" fmla="*/ 0 h 460"/>
                <a:gd name="T16" fmla="*/ 1071 w 1071"/>
                <a:gd name="T17"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1" h="460">
                  <a:moveTo>
                    <a:pt x="0" y="448"/>
                  </a:moveTo>
                  <a:lnTo>
                    <a:pt x="1028" y="24"/>
                  </a:lnTo>
                  <a:lnTo>
                    <a:pt x="1031" y="36"/>
                  </a:lnTo>
                  <a:lnTo>
                    <a:pt x="3" y="460"/>
                  </a:lnTo>
                  <a:lnTo>
                    <a:pt x="0" y="448"/>
                  </a:lnTo>
                  <a:close/>
                  <a:moveTo>
                    <a:pt x="1071" y="12"/>
                  </a:moveTo>
                  <a:lnTo>
                    <a:pt x="1003" y="94"/>
                  </a:lnTo>
                  <a:lnTo>
                    <a:pt x="972" y="0"/>
                  </a:lnTo>
                  <a:lnTo>
                    <a:pt x="1071" y="12"/>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sp>
          <p:nvSpPr>
            <p:cNvPr id="288" name="Freeform 287"/>
            <p:cNvSpPr>
              <a:spLocks noEditPoints="1"/>
            </p:cNvSpPr>
            <p:nvPr/>
          </p:nvSpPr>
          <p:spPr bwMode="auto">
            <a:xfrm>
              <a:off x="210820" y="1726565"/>
              <a:ext cx="1982470" cy="953770"/>
            </a:xfrm>
            <a:custGeom>
              <a:avLst/>
              <a:gdLst>
                <a:gd name="T0" fmla="*/ 5 w 3122"/>
                <a:gd name="T1" fmla="*/ 0 h 1502"/>
                <a:gd name="T2" fmla="*/ 3084 w 3122"/>
                <a:gd name="T3" fmla="*/ 1469 h 1502"/>
                <a:gd name="T4" fmla="*/ 3079 w 3122"/>
                <a:gd name="T5" fmla="*/ 1481 h 1502"/>
                <a:gd name="T6" fmla="*/ 0 w 3122"/>
                <a:gd name="T7" fmla="*/ 12 h 1502"/>
                <a:gd name="T8" fmla="*/ 5 w 3122"/>
                <a:gd name="T9" fmla="*/ 0 h 1502"/>
                <a:gd name="T10" fmla="*/ 3122 w 3122"/>
                <a:gd name="T11" fmla="*/ 1494 h 1502"/>
                <a:gd name="T12" fmla="*/ 3023 w 3122"/>
                <a:gd name="T13" fmla="*/ 1502 h 1502"/>
                <a:gd name="T14" fmla="*/ 3057 w 3122"/>
                <a:gd name="T15" fmla="*/ 1409 h 1502"/>
                <a:gd name="T16" fmla="*/ 3122 w 3122"/>
                <a:gd name="T17" fmla="*/ 1494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2" h="1502">
                  <a:moveTo>
                    <a:pt x="5" y="0"/>
                  </a:moveTo>
                  <a:lnTo>
                    <a:pt x="3084" y="1469"/>
                  </a:lnTo>
                  <a:lnTo>
                    <a:pt x="3079" y="1481"/>
                  </a:lnTo>
                  <a:lnTo>
                    <a:pt x="0" y="12"/>
                  </a:lnTo>
                  <a:lnTo>
                    <a:pt x="5" y="0"/>
                  </a:lnTo>
                  <a:close/>
                  <a:moveTo>
                    <a:pt x="3122" y="1494"/>
                  </a:moveTo>
                  <a:lnTo>
                    <a:pt x="3023" y="1502"/>
                  </a:lnTo>
                  <a:lnTo>
                    <a:pt x="3057" y="1409"/>
                  </a:lnTo>
                  <a:lnTo>
                    <a:pt x="3122" y="1494"/>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sp>
          <p:nvSpPr>
            <p:cNvPr id="289" name="Freeform 288"/>
            <p:cNvSpPr>
              <a:spLocks noEditPoints="1"/>
            </p:cNvSpPr>
            <p:nvPr/>
          </p:nvSpPr>
          <p:spPr bwMode="auto">
            <a:xfrm>
              <a:off x="5448300" y="1249680"/>
              <a:ext cx="56515" cy="95885"/>
            </a:xfrm>
            <a:custGeom>
              <a:avLst/>
              <a:gdLst>
                <a:gd name="T0" fmla="*/ 39 w 89"/>
                <a:gd name="T1" fmla="*/ 151 h 151"/>
                <a:gd name="T2" fmla="*/ 39 w 89"/>
                <a:gd name="T3" fmla="*/ 50 h 151"/>
                <a:gd name="T4" fmla="*/ 50 w 89"/>
                <a:gd name="T5" fmla="*/ 50 h 151"/>
                <a:gd name="T6" fmla="*/ 50 w 89"/>
                <a:gd name="T7" fmla="*/ 151 h 151"/>
                <a:gd name="T8" fmla="*/ 39 w 89"/>
                <a:gd name="T9" fmla="*/ 151 h 151"/>
                <a:gd name="T10" fmla="*/ 45 w 89"/>
                <a:gd name="T11" fmla="*/ 0 h 151"/>
                <a:gd name="T12" fmla="*/ 89 w 89"/>
                <a:gd name="T13" fmla="*/ 101 h 151"/>
                <a:gd name="T14" fmla="*/ 0 w 89"/>
                <a:gd name="T15" fmla="*/ 101 h 151"/>
                <a:gd name="T16" fmla="*/ 45 w 89"/>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1">
                  <a:moveTo>
                    <a:pt x="39" y="151"/>
                  </a:moveTo>
                  <a:lnTo>
                    <a:pt x="39" y="50"/>
                  </a:lnTo>
                  <a:lnTo>
                    <a:pt x="50" y="50"/>
                  </a:lnTo>
                  <a:lnTo>
                    <a:pt x="50" y="151"/>
                  </a:lnTo>
                  <a:lnTo>
                    <a:pt x="39" y="151"/>
                  </a:lnTo>
                  <a:close/>
                  <a:moveTo>
                    <a:pt x="45" y="0"/>
                  </a:moveTo>
                  <a:lnTo>
                    <a:pt x="89" y="101"/>
                  </a:lnTo>
                  <a:lnTo>
                    <a:pt x="0" y="101"/>
                  </a:lnTo>
                  <a:lnTo>
                    <a:pt x="45" y="0"/>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sp>
          <p:nvSpPr>
            <p:cNvPr id="290" name="Freeform 289"/>
            <p:cNvSpPr>
              <a:spLocks noEditPoints="1"/>
            </p:cNvSpPr>
            <p:nvPr/>
          </p:nvSpPr>
          <p:spPr bwMode="auto">
            <a:xfrm>
              <a:off x="4669790" y="304165"/>
              <a:ext cx="809625" cy="1044575"/>
            </a:xfrm>
            <a:custGeom>
              <a:avLst/>
              <a:gdLst>
                <a:gd name="T0" fmla="*/ 1267 w 1275"/>
                <a:gd name="T1" fmla="*/ 1645 h 1645"/>
                <a:gd name="T2" fmla="*/ 26 w 1275"/>
                <a:gd name="T3" fmla="*/ 43 h 1645"/>
                <a:gd name="T4" fmla="*/ 35 w 1275"/>
                <a:gd name="T5" fmla="*/ 34 h 1645"/>
                <a:gd name="T6" fmla="*/ 1275 w 1275"/>
                <a:gd name="T7" fmla="*/ 1636 h 1645"/>
                <a:gd name="T8" fmla="*/ 1267 w 1275"/>
                <a:gd name="T9" fmla="*/ 1645 h 1645"/>
                <a:gd name="T10" fmla="*/ 0 w 1275"/>
                <a:gd name="T11" fmla="*/ 0 h 1645"/>
                <a:gd name="T12" fmla="*/ 93 w 1275"/>
                <a:gd name="T13" fmla="*/ 44 h 1645"/>
                <a:gd name="T14" fmla="*/ 26 w 1275"/>
                <a:gd name="T15" fmla="*/ 110 h 1645"/>
                <a:gd name="T16" fmla="*/ 0 w 1275"/>
                <a:gd name="T17" fmla="*/ 0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5" h="1645">
                  <a:moveTo>
                    <a:pt x="1267" y="1645"/>
                  </a:moveTo>
                  <a:lnTo>
                    <a:pt x="26" y="43"/>
                  </a:lnTo>
                  <a:lnTo>
                    <a:pt x="35" y="34"/>
                  </a:lnTo>
                  <a:lnTo>
                    <a:pt x="1275" y="1636"/>
                  </a:lnTo>
                  <a:lnTo>
                    <a:pt x="1267" y="1645"/>
                  </a:lnTo>
                  <a:close/>
                  <a:moveTo>
                    <a:pt x="0" y="0"/>
                  </a:moveTo>
                  <a:lnTo>
                    <a:pt x="93" y="44"/>
                  </a:lnTo>
                  <a:lnTo>
                    <a:pt x="26" y="110"/>
                  </a:lnTo>
                  <a:lnTo>
                    <a:pt x="0" y="0"/>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sp>
          <p:nvSpPr>
            <p:cNvPr id="291" name="Freeform 290"/>
            <p:cNvSpPr>
              <a:spLocks noEditPoints="1"/>
            </p:cNvSpPr>
            <p:nvPr/>
          </p:nvSpPr>
          <p:spPr bwMode="auto">
            <a:xfrm>
              <a:off x="4627880" y="1342390"/>
              <a:ext cx="849630" cy="207010"/>
            </a:xfrm>
            <a:custGeom>
              <a:avLst/>
              <a:gdLst>
                <a:gd name="T0" fmla="*/ 1338 w 1338"/>
                <a:gd name="T1" fmla="*/ 12 h 326"/>
                <a:gd name="T2" fmla="*/ 45 w 1338"/>
                <a:gd name="T3" fmla="*/ 292 h 326"/>
                <a:gd name="T4" fmla="*/ 43 w 1338"/>
                <a:gd name="T5" fmla="*/ 280 h 326"/>
                <a:gd name="T6" fmla="*/ 1336 w 1338"/>
                <a:gd name="T7" fmla="*/ 0 h 326"/>
                <a:gd name="T8" fmla="*/ 1338 w 1338"/>
                <a:gd name="T9" fmla="*/ 12 h 326"/>
                <a:gd name="T10" fmla="*/ 0 w 1338"/>
                <a:gd name="T11" fmla="*/ 295 h 326"/>
                <a:gd name="T12" fmla="*/ 79 w 1338"/>
                <a:gd name="T13" fmla="*/ 228 h 326"/>
                <a:gd name="T14" fmla="*/ 96 w 1338"/>
                <a:gd name="T15" fmla="*/ 326 h 326"/>
                <a:gd name="T16" fmla="*/ 0 w 1338"/>
                <a:gd name="T17" fmla="*/ 29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8" h="326">
                  <a:moveTo>
                    <a:pt x="1338" y="12"/>
                  </a:moveTo>
                  <a:lnTo>
                    <a:pt x="45" y="292"/>
                  </a:lnTo>
                  <a:lnTo>
                    <a:pt x="43" y="280"/>
                  </a:lnTo>
                  <a:lnTo>
                    <a:pt x="1336" y="0"/>
                  </a:lnTo>
                  <a:lnTo>
                    <a:pt x="1338" y="12"/>
                  </a:lnTo>
                  <a:close/>
                  <a:moveTo>
                    <a:pt x="0" y="295"/>
                  </a:moveTo>
                  <a:lnTo>
                    <a:pt x="79" y="228"/>
                  </a:lnTo>
                  <a:lnTo>
                    <a:pt x="96" y="326"/>
                  </a:lnTo>
                  <a:lnTo>
                    <a:pt x="0" y="295"/>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sp>
          <p:nvSpPr>
            <p:cNvPr id="292" name="Freeform 291"/>
            <p:cNvSpPr>
              <a:spLocks noEditPoints="1"/>
            </p:cNvSpPr>
            <p:nvPr/>
          </p:nvSpPr>
          <p:spPr bwMode="auto">
            <a:xfrm>
              <a:off x="4627880" y="753110"/>
              <a:ext cx="850900" cy="596265"/>
            </a:xfrm>
            <a:custGeom>
              <a:avLst/>
              <a:gdLst>
                <a:gd name="T0" fmla="*/ 1334 w 1340"/>
                <a:gd name="T1" fmla="*/ 939 h 939"/>
                <a:gd name="T2" fmla="*/ 35 w 1340"/>
                <a:gd name="T3" fmla="*/ 32 h 939"/>
                <a:gd name="T4" fmla="*/ 41 w 1340"/>
                <a:gd name="T5" fmla="*/ 21 h 939"/>
                <a:gd name="T6" fmla="*/ 1340 w 1340"/>
                <a:gd name="T7" fmla="*/ 928 h 939"/>
                <a:gd name="T8" fmla="*/ 1334 w 1340"/>
                <a:gd name="T9" fmla="*/ 939 h 939"/>
                <a:gd name="T10" fmla="*/ 0 w 1340"/>
                <a:gd name="T11" fmla="*/ 0 h 939"/>
                <a:gd name="T12" fmla="*/ 99 w 1340"/>
                <a:gd name="T13" fmla="*/ 10 h 939"/>
                <a:gd name="T14" fmla="*/ 52 w 1340"/>
                <a:gd name="T15" fmla="*/ 96 h 939"/>
                <a:gd name="T16" fmla="*/ 0 w 1340"/>
                <a:gd name="T17" fmla="*/ 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0" h="939">
                  <a:moveTo>
                    <a:pt x="1334" y="939"/>
                  </a:moveTo>
                  <a:lnTo>
                    <a:pt x="35" y="32"/>
                  </a:lnTo>
                  <a:lnTo>
                    <a:pt x="41" y="21"/>
                  </a:lnTo>
                  <a:lnTo>
                    <a:pt x="1340" y="928"/>
                  </a:lnTo>
                  <a:lnTo>
                    <a:pt x="1334" y="939"/>
                  </a:lnTo>
                  <a:close/>
                  <a:moveTo>
                    <a:pt x="0" y="0"/>
                  </a:moveTo>
                  <a:lnTo>
                    <a:pt x="99" y="10"/>
                  </a:lnTo>
                  <a:lnTo>
                    <a:pt x="52" y="96"/>
                  </a:lnTo>
                  <a:lnTo>
                    <a:pt x="0" y="0"/>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sp>
          <p:nvSpPr>
            <p:cNvPr id="293" name="Freeform 292"/>
            <p:cNvSpPr>
              <a:spLocks noEditPoints="1"/>
            </p:cNvSpPr>
            <p:nvPr/>
          </p:nvSpPr>
          <p:spPr bwMode="auto">
            <a:xfrm>
              <a:off x="2957830" y="1342390"/>
              <a:ext cx="2520950" cy="1335405"/>
            </a:xfrm>
            <a:custGeom>
              <a:avLst/>
              <a:gdLst>
                <a:gd name="T0" fmla="*/ 3970 w 3970"/>
                <a:gd name="T1" fmla="*/ 12 h 2103"/>
                <a:gd name="T2" fmla="*/ 43 w 3970"/>
                <a:gd name="T3" fmla="*/ 2084 h 2103"/>
                <a:gd name="T4" fmla="*/ 38 w 3970"/>
                <a:gd name="T5" fmla="*/ 2073 h 2103"/>
                <a:gd name="T6" fmla="*/ 3965 w 3970"/>
                <a:gd name="T7" fmla="*/ 0 h 2103"/>
                <a:gd name="T8" fmla="*/ 3970 w 3970"/>
                <a:gd name="T9" fmla="*/ 12 h 2103"/>
                <a:gd name="T10" fmla="*/ 0 w 3970"/>
                <a:gd name="T11" fmla="*/ 2099 h 2103"/>
                <a:gd name="T12" fmla="*/ 62 w 3970"/>
                <a:gd name="T13" fmla="*/ 2011 h 2103"/>
                <a:gd name="T14" fmla="*/ 100 w 3970"/>
                <a:gd name="T15" fmla="*/ 2103 h 2103"/>
                <a:gd name="T16" fmla="*/ 0 w 3970"/>
                <a:gd name="T17" fmla="*/ 2099 h 2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0" h="2103">
                  <a:moveTo>
                    <a:pt x="3970" y="12"/>
                  </a:moveTo>
                  <a:lnTo>
                    <a:pt x="43" y="2084"/>
                  </a:lnTo>
                  <a:lnTo>
                    <a:pt x="38" y="2073"/>
                  </a:lnTo>
                  <a:lnTo>
                    <a:pt x="3965" y="0"/>
                  </a:lnTo>
                  <a:lnTo>
                    <a:pt x="3970" y="12"/>
                  </a:lnTo>
                  <a:close/>
                  <a:moveTo>
                    <a:pt x="0" y="2099"/>
                  </a:moveTo>
                  <a:lnTo>
                    <a:pt x="62" y="2011"/>
                  </a:lnTo>
                  <a:lnTo>
                    <a:pt x="100" y="2103"/>
                  </a:lnTo>
                  <a:lnTo>
                    <a:pt x="0" y="2099"/>
                  </a:lnTo>
                  <a:close/>
                </a:path>
              </a:pathLst>
            </a:custGeom>
            <a:solidFill>
              <a:srgbClr val="545454"/>
            </a:solidFill>
            <a:ln w="11" cap="flat">
              <a:solidFill>
                <a:srgbClr val="545454"/>
              </a:solidFill>
              <a:prstDash val="solid"/>
              <a:bevel/>
              <a:headEnd/>
              <a:tailEnd/>
            </a:ln>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841145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04088"/>
            <a:ext cx="7620000" cy="515112"/>
          </a:xfrm>
        </p:spPr>
        <p:txBody>
          <a:bodyPr>
            <a:normAutofit/>
          </a:bodyPr>
          <a:lstStyle/>
          <a:p>
            <a:r>
              <a:rPr lang="en-US" sz="2800" b="1" u="sng" dirty="0" smtClean="0"/>
              <a:t>ABSTRACT</a:t>
            </a:r>
            <a:endParaRPr lang="en-US" sz="2800" b="1" u="sng" dirty="0"/>
          </a:p>
        </p:txBody>
      </p:sp>
      <p:sp>
        <p:nvSpPr>
          <p:cNvPr id="3" name="Content Placeholder 2"/>
          <p:cNvSpPr>
            <a:spLocks noGrp="1"/>
          </p:cNvSpPr>
          <p:nvPr>
            <p:ph idx="1"/>
          </p:nvPr>
        </p:nvSpPr>
        <p:spPr>
          <a:xfrm>
            <a:off x="457200" y="1371600"/>
            <a:ext cx="8229600" cy="4724400"/>
          </a:xfrm>
        </p:spPr>
        <p:txBody>
          <a:bodyPr>
            <a:noAutofit/>
          </a:bodyPr>
          <a:lstStyle/>
          <a:p>
            <a:r>
              <a:rPr lang="en-US" sz="2000" dirty="0"/>
              <a:t>This project is aimed at developing an online search Portal for the Placement Details for job seekers. The system is an online application that can be accessed throughout the organization and outside as well with proper login provided. This system can be used as an Online Job Portal for job seekers. Job Seekers logging should be able to upload their </a:t>
            </a:r>
            <a:r>
              <a:rPr lang="en-US" sz="2000" dirty="0" smtClean="0"/>
              <a:t>information.</a:t>
            </a:r>
            <a:endParaRPr lang="en-US" sz="2000" dirty="0"/>
          </a:p>
          <a:p>
            <a:r>
              <a:rPr lang="en-US" sz="2000" dirty="0" smtClean="0"/>
              <a:t>This </a:t>
            </a:r>
            <a:r>
              <a:rPr lang="en-US" sz="2000" dirty="0"/>
              <a:t>project is about the recruitment </a:t>
            </a:r>
            <a:r>
              <a:rPr lang="en-US" sz="2000" dirty="0" smtClean="0"/>
              <a:t>process </a:t>
            </a:r>
            <a:r>
              <a:rPr lang="en-US" sz="2000" dirty="0"/>
              <a:t>which is done online. The recruitment process here is handled by the system. This project will allow the person to apply for a job in the company for the interested vacancy which would be available at the company. </a:t>
            </a:r>
            <a:endParaRPr lang="en-US" sz="2000" dirty="0" smtClean="0"/>
          </a:p>
          <a:p>
            <a:r>
              <a:rPr lang="en-US" sz="2000" dirty="0"/>
              <a:t>The person will be having the account after registration and will be then called the applied user. If he would be qualified, he would be interacting with the system for the updates. </a:t>
            </a:r>
          </a:p>
          <a:p>
            <a:endParaRPr lang="en-US" sz="2000" dirty="0" smtClean="0"/>
          </a:p>
          <a:p>
            <a:endParaRPr lang="en-US" sz="2000" dirty="0"/>
          </a:p>
          <a:p>
            <a:endParaRPr lang="en-US" sz="2000" dirty="0" smtClean="0"/>
          </a:p>
          <a:p>
            <a:endParaRPr lang="en-US" sz="2000" dirty="0"/>
          </a:p>
          <a:p>
            <a:endParaRPr lang="en-US" sz="2000" dirty="0" smtClean="0"/>
          </a:p>
          <a:p>
            <a:endParaRPr lang="en-US" sz="2400" dirty="0"/>
          </a:p>
          <a:p>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4458"/>
            <a:ext cx="8305800" cy="775741"/>
          </a:xfrm>
        </p:spPr>
        <p:txBody>
          <a:bodyPr>
            <a:normAutofit fontScale="90000"/>
          </a:bodyPr>
          <a:lstStyle/>
          <a:p>
            <a:r>
              <a:rPr lang="en-US" dirty="0" smtClean="0"/>
              <a:t>Sequence diagram</a:t>
            </a:r>
            <a:br>
              <a:rPr lang="en-US" dirty="0" smtClean="0"/>
            </a:br>
            <a:endParaRPr lang="en-US" dirty="0"/>
          </a:p>
        </p:txBody>
      </p:sp>
      <p:pic>
        <p:nvPicPr>
          <p:cNvPr id="1026" name="Picture 2" descr="C:\Users\admin\Desktop\job\IMG-20180424-WA00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600200"/>
            <a:ext cx="6534150" cy="393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765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IMG-20180411-WA00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37" y="9220200"/>
            <a:ext cx="8128000" cy="6553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admin\Desktop\pro\IMG-20180424-WA00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142999"/>
            <a:ext cx="8128000" cy="525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500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Desktop\pro\IMG-20180424-WA00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95399"/>
            <a:ext cx="8128000" cy="470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797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Desktop\pro\IMG-20180424-WA00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066799"/>
            <a:ext cx="8128000" cy="579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174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Desktop\pro\IMG-20180424-WA00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447799"/>
            <a:ext cx="8128000" cy="541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152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Desktop\pro\IMG-20180424-WA0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3999"/>
            <a:ext cx="8128000" cy="533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58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772400" cy="609600"/>
          </a:xfrm>
        </p:spPr>
        <p:txBody>
          <a:bodyPr>
            <a:normAutofit fontScale="90000"/>
          </a:bodyPr>
          <a:lstStyle/>
          <a:p>
            <a:r>
              <a:rPr lang="en-IN" sz="2400" dirty="0" smtClean="0"/>
              <a:t>company Registration</a:t>
            </a:r>
            <a:br>
              <a:rPr lang="en-IN" sz="2400" dirty="0" smtClean="0"/>
            </a:br>
            <a:r>
              <a:rPr lang="en-IN" sz="2400" dirty="0" smtClean="0"/>
              <a:t/>
            </a:r>
            <a:br>
              <a:rPr lang="en-IN" sz="2400" dirty="0" smtClean="0"/>
            </a:br>
            <a:endParaRPr lang="en-IN" sz="24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128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85801"/>
            <a:ext cx="5943600" cy="457200"/>
          </a:xfrm>
        </p:spPr>
        <p:txBody>
          <a:bodyPr>
            <a:normAutofit fontScale="90000"/>
          </a:bodyPr>
          <a:lstStyle/>
          <a:p>
            <a:r>
              <a:rPr lang="en-IN" sz="2400" dirty="0" smtClean="0"/>
              <a:t>Job opening</a:t>
            </a:r>
            <a:br>
              <a:rPr lang="en-IN" sz="2400" dirty="0" smtClean="0"/>
            </a:br>
            <a:endParaRPr lang="en-IN" sz="2400" dirty="0"/>
          </a:p>
        </p:txBody>
      </p:sp>
      <p:pic>
        <p:nvPicPr>
          <p:cNvPr id="3" name="Picture 2" descr="C:\Users\admin\Desktop\pro\IMG-20180424-WA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95399"/>
            <a:ext cx="8128000" cy="4953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Desktop\pro\IMG-20180424-WA0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990601"/>
            <a:ext cx="8128000" cy="501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03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8128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131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14400"/>
            <a:ext cx="7772400" cy="4339650"/>
          </a:xfrm>
          <a:prstGeom prst="rect">
            <a:avLst/>
          </a:prstGeom>
        </p:spPr>
        <p:txBody>
          <a:bodyPr wrap="square">
            <a:spAutoFit/>
          </a:bodyPr>
          <a:lstStyle/>
          <a:p>
            <a:endParaRPr lang="en-US" dirty="0" smtClean="0"/>
          </a:p>
          <a:p>
            <a:endParaRPr lang="en-US" dirty="0"/>
          </a:p>
          <a:p>
            <a:pPr marL="342900" indent="-342900">
              <a:buFont typeface="Arial" pitchFamily="34" charset="0"/>
              <a:buChar char="•"/>
            </a:pPr>
            <a:r>
              <a:rPr lang="en-US" sz="2000" dirty="0" smtClean="0"/>
              <a:t>The </a:t>
            </a:r>
            <a:r>
              <a:rPr lang="en-US" sz="2000" dirty="0"/>
              <a:t>project is created for fulfilling the requests of the company managers so that the recruitment module can be placed in the company’s website and the users who visit the website can view the vacancies in the company and will be able to apply directly from remote place even. </a:t>
            </a:r>
            <a:endParaRPr lang="en-US" sz="2000" dirty="0" smtClean="0"/>
          </a:p>
          <a:p>
            <a:endParaRPr lang="en-US" sz="2000" dirty="0"/>
          </a:p>
          <a:p>
            <a:endParaRPr lang="en-US" sz="2000" dirty="0" smtClean="0"/>
          </a:p>
          <a:p>
            <a:pPr marL="342900" indent="-342900">
              <a:buFont typeface="Arial" pitchFamily="34" charset="0"/>
              <a:buChar char="•"/>
            </a:pPr>
            <a:r>
              <a:rPr lang="en-US" sz="2000" dirty="0"/>
              <a:t>This project plays main role at admin side for recruitment process. The start dates and end dates for applications’ acceptance, the grace period, the job vacancies’ postings, modifying the privileges etc. are the special features of this system. </a:t>
            </a:r>
          </a:p>
          <a:p>
            <a:endParaRPr lang="en-US" sz="2000" dirty="0"/>
          </a:p>
        </p:txBody>
      </p:sp>
    </p:spTree>
    <p:extLst>
      <p:ext uri="{BB962C8B-B14F-4D97-AF65-F5344CB8AC3E}">
        <p14:creationId xmlns:p14="http://schemas.microsoft.com/office/powerpoint/2010/main" val="3697501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Module description </a:t>
            </a:r>
            <a:endParaRPr lang="en-US" sz="2800" b="1" u="sng" dirty="0"/>
          </a:p>
        </p:txBody>
      </p:sp>
      <p:sp>
        <p:nvSpPr>
          <p:cNvPr id="3" name="Content Placeholder 2"/>
          <p:cNvSpPr>
            <a:spLocks noGrp="1"/>
          </p:cNvSpPr>
          <p:nvPr>
            <p:ph idx="1"/>
          </p:nvPr>
        </p:nvSpPr>
        <p:spPr>
          <a:xfrm>
            <a:off x="457200" y="2209800"/>
            <a:ext cx="8229600" cy="4114800"/>
          </a:xfrm>
        </p:spPr>
        <p:txBody>
          <a:bodyPr/>
          <a:lstStyle/>
          <a:p>
            <a:r>
              <a:rPr lang="en-US" sz="2000" dirty="0" smtClean="0"/>
              <a:t>There are mainly 3 modules in our project</a:t>
            </a:r>
          </a:p>
          <a:p>
            <a:pPr>
              <a:buNone/>
            </a:pPr>
            <a:r>
              <a:rPr lang="en-US" dirty="0" smtClean="0"/>
              <a:t> </a:t>
            </a:r>
            <a:r>
              <a:rPr lang="en-US" sz="2000" dirty="0" smtClean="0"/>
              <a:t>1.Admin</a:t>
            </a:r>
          </a:p>
          <a:p>
            <a:pPr>
              <a:buNone/>
            </a:pPr>
            <a:r>
              <a:rPr lang="en-US" sz="2000" dirty="0" smtClean="0"/>
              <a:t> 2.Company</a:t>
            </a:r>
          </a:p>
          <a:p>
            <a:pPr>
              <a:buNone/>
            </a:pPr>
            <a:r>
              <a:rPr lang="en-US" sz="2000" dirty="0" smtClean="0"/>
              <a:t> 3.job seeker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2400" dirty="0" smtClean="0"/>
              <a:t>1</a:t>
            </a:r>
            <a:r>
              <a:rPr lang="en-US" sz="2400" dirty="0" smtClean="0">
                <a:solidFill>
                  <a:schemeClr val="tx1"/>
                </a:solidFill>
                <a:latin typeface="Times New Roman" pitchFamily="18" charset="0"/>
                <a:cs typeface="Times New Roman" pitchFamily="18" charset="0"/>
              </a:rPr>
              <a:t>. </a:t>
            </a:r>
            <a:r>
              <a:rPr lang="en-US" sz="2400" u="sng" dirty="0" smtClean="0">
                <a:solidFill>
                  <a:schemeClr val="tx1"/>
                </a:solidFill>
                <a:latin typeface="Times New Roman" pitchFamily="18" charset="0"/>
                <a:cs typeface="Times New Roman" pitchFamily="18" charset="0"/>
              </a:rPr>
              <a:t>Admin</a:t>
            </a:r>
            <a:endParaRPr lang="en-US" sz="2400"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524000"/>
            <a:ext cx="8229600" cy="2209800"/>
          </a:xfrm>
        </p:spPr>
        <p:txBody>
          <a:bodyPr>
            <a:normAutofit/>
          </a:bodyPr>
          <a:lstStyle/>
          <a:p>
            <a:pPr>
              <a:buNone/>
            </a:pPr>
            <a:r>
              <a:rPr lang="en-US" sz="2000" dirty="0" smtClean="0"/>
              <a:t>	In </a:t>
            </a:r>
            <a:r>
              <a:rPr lang="en-US" sz="2000" dirty="0"/>
              <a:t>this module Admin will add all the qualifications, skill, </a:t>
            </a:r>
            <a:r>
              <a:rPr lang="en-US" sz="2000" dirty="0" smtClean="0"/>
              <a:t>experience, city, </a:t>
            </a:r>
            <a:r>
              <a:rPr lang="en-US" sz="2000" dirty="0"/>
              <a:t>state, country and update and delete information about the job provider or job seeker he can also search for the job seeker and he can send mail to offer the job to job seeker and he can also see the jobs add by the job provider. </a:t>
            </a:r>
          </a:p>
        </p:txBody>
      </p:sp>
      <p:sp>
        <p:nvSpPr>
          <p:cNvPr id="4" name="Title 1"/>
          <p:cNvSpPr txBox="1">
            <a:spLocks/>
          </p:cNvSpPr>
          <p:nvPr/>
        </p:nvSpPr>
        <p:spPr>
          <a:xfrm>
            <a:off x="228600" y="3429000"/>
            <a:ext cx="23622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u="sng" dirty="0" smtClean="0">
                <a:latin typeface="Times New Roman" pitchFamily="18" charset="0"/>
                <a:ea typeface="+mj-ea"/>
                <a:cs typeface="Times New Roman" pitchFamily="18" charset="0"/>
              </a:rPr>
              <a:t>2.Company</a:t>
            </a:r>
            <a:r>
              <a:rPr kumimoji="0" lang="en-US" sz="3200" b="1" i="0" u="sng"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endParaRPr kumimoji="0" lang="en-US" sz="3200" b="1" i="0" u="sng"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Content Placeholder 2"/>
          <p:cNvSpPr txBox="1">
            <a:spLocks/>
          </p:cNvSpPr>
          <p:nvPr/>
        </p:nvSpPr>
        <p:spPr>
          <a:xfrm>
            <a:off x="609600" y="4191000"/>
            <a:ext cx="8229600" cy="2057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Company</a:t>
            </a:r>
            <a:r>
              <a:rPr kumimoji="0" lang="en-US" sz="2000" b="0" i="0" u="none" strike="noStrike" kern="1200" cap="none" spc="0" normalizeH="0" noProof="0" dirty="0" smtClean="0">
                <a:ln>
                  <a:noFill/>
                </a:ln>
                <a:solidFill>
                  <a:schemeClr val="tx1"/>
                </a:solidFill>
                <a:effectLst/>
                <a:uLnTx/>
                <a:uFillTx/>
                <a:latin typeface="+mn-lt"/>
                <a:ea typeface="+mn-ea"/>
                <a:cs typeface="+mn-cs"/>
              </a:rPr>
              <a:t> can register in the system, show vacancies</a:t>
            </a:r>
            <a:r>
              <a:rPr kumimoji="0" lang="en-US" sz="2000" b="0" i="0" u="none" strike="noStrike" kern="1200" cap="none" spc="0" normalizeH="0" noProof="0" smtClean="0">
                <a:ln>
                  <a:noFill/>
                </a:ln>
                <a:solidFill>
                  <a:schemeClr val="tx1"/>
                </a:solidFill>
                <a:effectLst/>
                <a:uLnTx/>
                <a:uFillTx/>
                <a:latin typeface="+mn-lt"/>
                <a:ea typeface="+mn-ea"/>
                <a:cs typeface="+mn-cs"/>
              </a:rPr>
              <a:t>,  </a:t>
            </a:r>
            <a:r>
              <a:rPr kumimoji="0" lang="en-US" sz="2000" b="0" i="0" u="none" strike="noStrike" kern="1200" cap="none" spc="0" normalizeH="0" noProof="0" dirty="0" smtClean="0">
                <a:ln>
                  <a:noFill/>
                </a:ln>
                <a:solidFill>
                  <a:schemeClr val="tx1"/>
                </a:solidFill>
                <a:effectLst/>
                <a:uLnTx/>
                <a:uFillTx/>
                <a:latin typeface="+mn-lt"/>
                <a:ea typeface="+mn-ea"/>
                <a:cs typeface="+mn-cs"/>
              </a:rPr>
              <a:t>they can select eligible students based on </a:t>
            </a:r>
            <a:r>
              <a:rPr lang="en-US" sz="2000" dirty="0" smtClean="0"/>
              <a:t>the cv,</a:t>
            </a:r>
            <a:r>
              <a:rPr kumimoji="0" lang="en-US" sz="2000" b="0" i="0" u="none" strike="noStrike" kern="1200" cap="none" spc="0" normalizeH="0" noProof="0" dirty="0" smtClean="0">
                <a:ln>
                  <a:noFill/>
                </a:ln>
                <a:solidFill>
                  <a:schemeClr val="tx1"/>
                </a:solidFill>
                <a:effectLst/>
                <a:uLnTx/>
                <a:uFillTx/>
                <a:latin typeface="+mn-lt"/>
                <a:ea typeface="+mn-ea"/>
                <a:cs typeface="+mn-cs"/>
              </a:rPr>
              <a:t> guest can visit and register the system, company can view the applied candidates and can approve or reject the application.</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838200"/>
          </a:xfrm>
        </p:spPr>
        <p:txBody>
          <a:bodyPr>
            <a:normAutofit/>
          </a:bodyPr>
          <a:lstStyle/>
          <a:p>
            <a:r>
              <a:rPr lang="en-US" sz="2400" b="1" u="sng" dirty="0">
                <a:solidFill>
                  <a:schemeClr val="tx1"/>
                </a:solidFill>
                <a:latin typeface="Times New Roman" pitchFamily="18" charset="0"/>
                <a:cs typeface="Times New Roman" pitchFamily="18" charset="0"/>
              </a:rPr>
              <a:t/>
            </a:r>
            <a:br>
              <a:rPr lang="en-US" sz="2400" b="1" u="sng" dirty="0">
                <a:solidFill>
                  <a:schemeClr val="tx1"/>
                </a:solidFill>
                <a:latin typeface="Times New Roman" pitchFamily="18" charset="0"/>
                <a:cs typeface="Times New Roman" pitchFamily="18" charset="0"/>
              </a:rPr>
            </a:br>
            <a:r>
              <a:rPr lang="en-US" sz="2400" b="1" u="sng" dirty="0" smtClean="0">
                <a:solidFill>
                  <a:schemeClr val="tx1"/>
                </a:solidFill>
                <a:latin typeface="Times New Roman" pitchFamily="18" charset="0"/>
                <a:cs typeface="Times New Roman" pitchFamily="18" charset="0"/>
              </a:rPr>
              <a:t>Job seeker</a:t>
            </a:r>
            <a:endParaRPr lang="en-US" sz="2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514600"/>
            <a:ext cx="8229600" cy="3048000"/>
          </a:xfrm>
        </p:spPr>
        <p:txBody>
          <a:bodyPr>
            <a:normAutofit/>
          </a:bodyPr>
          <a:lstStyle/>
          <a:p>
            <a:pPr marL="0" indent="0">
              <a:buNone/>
            </a:pPr>
            <a:r>
              <a:rPr lang="en-US" sz="2000" dirty="0"/>
              <a:t>In this module Job Seeker register him self and upload his resume and fill the profile give by admin and after login he will search for the job on various conditions and he can change his profiles and resume and he can apply for the jobs based on various conditions. He can see the response of the company and he can call the company person for the interview </a:t>
            </a:r>
          </a:p>
        </p:txBody>
      </p:sp>
    </p:spTree>
    <p:extLst>
      <p:ext uri="{BB962C8B-B14F-4D97-AF65-F5344CB8AC3E}">
        <p14:creationId xmlns:p14="http://schemas.microsoft.com/office/powerpoint/2010/main" val="1504474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800" b="1" u="sng" dirty="0" smtClean="0"/>
              <a:t>About</a:t>
            </a:r>
            <a:endParaRPr lang="en-US" sz="2800" dirty="0"/>
          </a:p>
        </p:txBody>
      </p:sp>
      <p:sp>
        <p:nvSpPr>
          <p:cNvPr id="3" name="Content Placeholder 2"/>
          <p:cNvSpPr>
            <a:spLocks noGrp="1"/>
          </p:cNvSpPr>
          <p:nvPr>
            <p:ph idx="1"/>
          </p:nvPr>
        </p:nvSpPr>
        <p:spPr/>
        <p:txBody>
          <a:bodyPr>
            <a:normAutofit/>
          </a:bodyPr>
          <a:lstStyle/>
          <a:p>
            <a:pPr>
              <a:buNone/>
            </a:pPr>
            <a:r>
              <a:rPr lang="en-US" sz="2000" dirty="0" smtClean="0"/>
              <a:t>     Our topic is  “Online Job Portal”. The purpose of Job portal System is a software application that can be used to register Job seekers, company. Using this system company can display their vacancies, approve application of candidates. candidates can view and register their preference.</a:t>
            </a:r>
          </a:p>
          <a:p>
            <a:pPr marL="0" indent="0">
              <a:buNone/>
            </a:pPr>
            <a:r>
              <a:rPr lang="en-US" sz="2000" dirty="0" smtClean="0"/>
              <a:t>We are doing our project in JSP. Building tools are :</a:t>
            </a:r>
          </a:p>
          <a:p>
            <a:r>
              <a:rPr lang="en-US" sz="2000" dirty="0"/>
              <a:t>Glass </a:t>
            </a:r>
            <a:r>
              <a:rPr lang="en-US" sz="2000" dirty="0" smtClean="0"/>
              <a:t>fish</a:t>
            </a:r>
          </a:p>
          <a:p>
            <a:r>
              <a:rPr lang="en-US" sz="2000" dirty="0" smtClean="0"/>
              <a:t>Netbeans</a:t>
            </a:r>
          </a:p>
          <a:p>
            <a:r>
              <a:rPr lang="en-US" sz="2000" dirty="0" smtClean="0"/>
              <a:t>GITHub</a:t>
            </a:r>
          </a:p>
          <a:p>
            <a:pPr>
              <a:buNone/>
            </a:pP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09600"/>
          </a:xfrm>
        </p:spPr>
        <p:txBody>
          <a:bodyPr>
            <a:normAutofit/>
          </a:bodyPr>
          <a:lstStyle/>
          <a:p>
            <a:r>
              <a:rPr lang="en-US" sz="2400" b="1" u="sng" dirty="0" smtClean="0">
                <a:latin typeface="Times New Roman" panose="02020603050405020304" pitchFamily="18" charset="0"/>
                <a:cs typeface="Times New Roman" panose="02020603050405020304" pitchFamily="18" charset="0"/>
              </a:rPr>
              <a:t>EXISTING SYSTEM</a:t>
            </a:r>
            <a:endParaRPr lang="en-US" sz="2400" dirty="0"/>
          </a:p>
        </p:txBody>
      </p:sp>
      <p:sp>
        <p:nvSpPr>
          <p:cNvPr id="3" name="Content Placeholder 2"/>
          <p:cNvSpPr>
            <a:spLocks noGrp="1"/>
          </p:cNvSpPr>
          <p:nvPr>
            <p:ph idx="1"/>
          </p:nvPr>
        </p:nvSpPr>
        <p:spPr/>
        <p:txBody>
          <a:bodyPr>
            <a:normAutofit/>
          </a:bodyPr>
          <a:lstStyle/>
          <a:p>
            <a:r>
              <a:rPr lang="en-US" sz="2000" dirty="0" smtClean="0"/>
              <a:t>Our </a:t>
            </a:r>
            <a:r>
              <a:rPr lang="en-US" sz="2000" dirty="0"/>
              <a:t>existing system is work fully manually.</a:t>
            </a:r>
          </a:p>
          <a:p>
            <a:r>
              <a:rPr lang="en-US" sz="2000" dirty="0" smtClean="0"/>
              <a:t>In </a:t>
            </a:r>
            <a:r>
              <a:rPr lang="en-US" sz="2000" dirty="0"/>
              <a:t>a manual system Jobseeker can all work on paper so it is very time consuming process.</a:t>
            </a:r>
          </a:p>
          <a:p>
            <a:r>
              <a:rPr lang="en-US" sz="2000" dirty="0" smtClean="0"/>
              <a:t>When </a:t>
            </a:r>
            <a:r>
              <a:rPr lang="en-US" sz="2000" dirty="0"/>
              <a:t>new member are include then paper work will be automatically increased.</a:t>
            </a:r>
          </a:p>
          <a:p>
            <a:r>
              <a:rPr lang="en-US" sz="2000" dirty="0" smtClean="0"/>
              <a:t>All </a:t>
            </a:r>
            <a:r>
              <a:rPr lang="en-US" sz="2000" dirty="0"/>
              <a:t>job search manually because the company are connected will admin.</a:t>
            </a:r>
          </a:p>
          <a:p>
            <a:r>
              <a:rPr lang="en-US" sz="2000" dirty="0" smtClean="0"/>
              <a:t>The </a:t>
            </a:r>
            <a:r>
              <a:rPr lang="en-US" sz="2000" dirty="0"/>
              <a:t>Jobseeker who want to apply for specific Job . it’s hard to find as per specification.</a:t>
            </a:r>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rmAutofit/>
          </a:bodyPr>
          <a:lstStyle/>
          <a:p>
            <a:r>
              <a:rPr lang="en-US" sz="2400" b="1" u="sng" dirty="0" smtClean="0"/>
              <a:t>PROPOSED SYSTEM</a:t>
            </a:r>
            <a:endParaRPr lang="en-US" sz="2400" dirty="0"/>
          </a:p>
        </p:txBody>
      </p:sp>
      <p:sp>
        <p:nvSpPr>
          <p:cNvPr id="3" name="Content Placeholder 2"/>
          <p:cNvSpPr>
            <a:spLocks noGrp="1"/>
          </p:cNvSpPr>
          <p:nvPr>
            <p:ph idx="1"/>
          </p:nvPr>
        </p:nvSpPr>
        <p:spPr>
          <a:xfrm>
            <a:off x="457200" y="1828800"/>
            <a:ext cx="8229600" cy="3810000"/>
          </a:xfrm>
        </p:spPr>
        <p:txBody>
          <a:bodyPr>
            <a:normAutofit/>
          </a:bodyPr>
          <a:lstStyle/>
          <a:p>
            <a:r>
              <a:rPr lang="en-US" sz="2000" dirty="0" smtClean="0"/>
              <a:t> Application will provide the </a:t>
            </a:r>
            <a:r>
              <a:rPr lang="en-US" sz="2000" dirty="0" err="1" smtClean="0"/>
              <a:t>seprate</a:t>
            </a:r>
            <a:r>
              <a:rPr lang="en-US" sz="2000" dirty="0" smtClean="0"/>
              <a:t> user account which are used to upload resume,</a:t>
            </a:r>
          </a:p>
          <a:p>
            <a:r>
              <a:rPr lang="en-US" sz="2000" dirty="0" smtClean="0"/>
              <a:t>update </a:t>
            </a:r>
            <a:r>
              <a:rPr lang="en-US" sz="2000" dirty="0"/>
              <a:t>profile and apply for multiple job.</a:t>
            </a:r>
          </a:p>
          <a:p>
            <a:r>
              <a:rPr lang="en-US" sz="2000" dirty="0" smtClean="0"/>
              <a:t> </a:t>
            </a:r>
            <a:r>
              <a:rPr lang="en-US" sz="2000" dirty="0"/>
              <a:t>Provide easy and quick search of job from this application.</a:t>
            </a:r>
          </a:p>
          <a:p>
            <a:r>
              <a:rPr lang="en-US" sz="2000" dirty="0" smtClean="0"/>
              <a:t>This </a:t>
            </a:r>
            <a:r>
              <a:rPr lang="en-US" sz="2000" dirty="0"/>
              <a:t>application provide user on criteria that is alone by </a:t>
            </a:r>
            <a:r>
              <a:rPr lang="en-US" sz="2000" dirty="0" err="1"/>
              <a:t>specifice</a:t>
            </a:r>
            <a:r>
              <a:rPr lang="en-US" sz="2000" dirty="0"/>
              <a:t> user account.</a:t>
            </a:r>
          </a:p>
          <a:p>
            <a:r>
              <a:rPr lang="en-US" sz="2000" dirty="0" smtClean="0"/>
              <a:t> </a:t>
            </a:r>
            <a:r>
              <a:rPr lang="en-US" sz="2000" dirty="0"/>
              <a:t>User can update profile and resume for different types of job category.</a:t>
            </a:r>
          </a:p>
          <a:p>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768</TotalTime>
  <Words>900</Words>
  <Application>Microsoft Office PowerPoint</Application>
  <PresentationFormat>On-screen Show (4:3)</PresentationFormat>
  <Paragraphs>293</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Online Job Portal  </vt:lpstr>
      <vt:lpstr>ABSTRACT</vt:lpstr>
      <vt:lpstr>PowerPoint Presentation</vt:lpstr>
      <vt:lpstr>Module description </vt:lpstr>
      <vt:lpstr>1. Admin</vt:lpstr>
      <vt:lpstr> Job seeker</vt:lpstr>
      <vt:lpstr>About</vt:lpstr>
      <vt:lpstr>EXISTING SYSTEM</vt:lpstr>
      <vt:lpstr>PROPOSED SYSTEM</vt:lpstr>
      <vt:lpstr>TABLE DESIGN </vt:lpstr>
      <vt:lpstr>PowerPoint Presentation</vt:lpstr>
      <vt:lpstr>PowerPoint Presentation</vt:lpstr>
      <vt:lpstr>6. TABLE NAME: tbl_jobdetails </vt:lpstr>
      <vt:lpstr>7. TABLE NAME: tbl_jobdetails</vt:lpstr>
      <vt:lpstr>8.TABLE NAME: tbl_personaldetails</vt:lpstr>
      <vt:lpstr>9. TABLE NAME: tbl_education </vt:lpstr>
      <vt:lpstr>12. TABLE NAME: tbl_organization2</vt:lpstr>
      <vt:lpstr> </vt:lpstr>
      <vt:lpstr>UML Diagram</vt:lpstr>
      <vt:lpstr>Sequence diagram </vt:lpstr>
      <vt:lpstr>PowerPoint Presentation</vt:lpstr>
      <vt:lpstr>PowerPoint Presentation</vt:lpstr>
      <vt:lpstr>PowerPoint Presentation</vt:lpstr>
      <vt:lpstr>PowerPoint Presentation</vt:lpstr>
      <vt:lpstr>PowerPoint Presentation</vt:lpstr>
      <vt:lpstr>company Registration  </vt:lpstr>
      <vt:lpstr>Job opening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cell activity system</dc:title>
  <dc:creator>student12</dc:creator>
  <cp:lastModifiedBy>admin</cp:lastModifiedBy>
  <cp:revision>289</cp:revision>
  <dcterms:created xsi:type="dcterms:W3CDTF">2017-11-10T09:44:47Z</dcterms:created>
  <dcterms:modified xsi:type="dcterms:W3CDTF">2018-05-03T16:17:13Z</dcterms:modified>
</cp:coreProperties>
</file>