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8" r:id="rId42"/>
    <p:sldId id="319" r:id="rId43"/>
    <p:sldId id="320" r:id="rId44"/>
    <p:sldId id="322" r:id="rId45"/>
    <p:sldId id="323" r:id="rId46"/>
    <p:sldId id="324" r:id="rId47"/>
    <p:sldId id="325" r:id="rId48"/>
    <p:sldId id="326" r:id="rId49"/>
    <p:sldId id="327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264" r:id="rId58"/>
    <p:sldId id="265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290"/>
  </p:normalViewPr>
  <p:slideViewPr>
    <p:cSldViewPr snapToGrid="0" snapToObjects="1">
      <p:cViewPr varScale="1">
        <p:scale>
          <a:sx n="98" d="100"/>
          <a:sy n="98" d="100"/>
        </p:scale>
        <p:origin x="20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7A7329F-DF2E-458E-974B-7D8277C482A7}" type="slidenum">
              <a:rPr lang="en-US" altLang="en-US">
                <a:latin typeface="Helvetica" pitchFamily="-84" charset="0"/>
              </a:rPr>
              <a:pPr/>
              <a:t>3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67B4B58-798E-47C9-8799-5973E5549E0E}" type="slidenum">
              <a:rPr lang="en-US" altLang="en-US">
                <a:latin typeface="Helvetica" pitchFamily="-84" charset="0"/>
              </a:rPr>
              <a:pPr/>
              <a:t>14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8351B37-4320-4ABB-976F-84CC61919E05}" type="slidenum">
              <a:rPr lang="en-US" altLang="en-US">
                <a:latin typeface="Helvetica" pitchFamily="-84" charset="0"/>
              </a:rPr>
              <a:pPr/>
              <a:t>15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D6597C1-0235-4CC0-95AC-8E13226A5713}" type="slidenum">
              <a:rPr lang="en-US" altLang="en-US">
                <a:latin typeface="Helvetica" pitchFamily="-84" charset="0"/>
              </a:rPr>
              <a:pPr/>
              <a:t>16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F7FA80F-E9D9-4B74-ACF5-36ABE07D7C4E}" type="slidenum">
              <a:rPr lang="en-US" altLang="en-US">
                <a:latin typeface="Helvetica" pitchFamily="-84" charset="0"/>
              </a:rPr>
              <a:pPr/>
              <a:t>17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9176661-F0AF-437B-8978-AF8B9239C3AA}" type="slidenum">
              <a:rPr lang="en-US" altLang="en-US">
                <a:latin typeface="Helvetica" pitchFamily="-84" charset="0"/>
              </a:rPr>
              <a:pPr/>
              <a:t>18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B54F6A7-9079-4EA2-A22B-D57F35EA0748}" type="slidenum">
              <a:rPr lang="en-US" altLang="en-US">
                <a:latin typeface="Helvetica" pitchFamily="-84" charset="0"/>
              </a:rPr>
              <a:pPr/>
              <a:t>20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EF521F2-E228-44B1-B4CE-5A93850D88C6}" type="slidenum">
              <a:rPr lang="en-US" altLang="en-US">
                <a:latin typeface="Helvetica" pitchFamily="-84" charset="0"/>
              </a:rPr>
              <a:pPr/>
              <a:t>26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DCCEB42-957D-45CB-A85D-6718346B7DE4}" type="slidenum">
              <a:rPr lang="en-US" altLang="en-US">
                <a:latin typeface="Helvetica" pitchFamily="-84" charset="0"/>
              </a:rPr>
              <a:pPr/>
              <a:t>31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892C173-82CD-4693-B5C1-84E8ECDE376F}" type="slidenum">
              <a:rPr lang="en-US" altLang="en-US">
                <a:latin typeface="Helvetica" pitchFamily="-84" charset="0"/>
              </a:rPr>
              <a:pPr/>
              <a:t>32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9800D44-8D5D-493B-B133-48C5B1607C91}" type="slidenum">
              <a:rPr lang="en-US" altLang="en-US">
                <a:latin typeface="Helvetica" pitchFamily="-84" charset="0"/>
              </a:rPr>
              <a:pPr/>
              <a:t>41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F0EEE95-CC97-45DF-B147-E9E896813510}" type="slidenum">
              <a:rPr lang="en-US" altLang="en-US">
                <a:latin typeface="Helvetica" pitchFamily="-84" charset="0"/>
              </a:rPr>
              <a:pPr/>
              <a:t>42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6FB903F-BA0E-47E6-AF4D-98C889FB4229}" type="slidenum">
              <a:rPr lang="en-US" altLang="en-US">
                <a:latin typeface="Helvetica" pitchFamily="-84" charset="0"/>
              </a:rPr>
              <a:pPr/>
              <a:t>44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74D0A42-019D-42E0-9AAC-54F4125A4337}" type="slidenum">
              <a:rPr lang="en-US" altLang="en-US">
                <a:latin typeface="Helvetica" pitchFamily="-84" charset="0"/>
              </a:rPr>
              <a:pPr/>
              <a:t>45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EDF2122-793A-4783-8224-13E626A90C08}" type="slidenum">
              <a:rPr lang="en-US" altLang="en-US">
                <a:latin typeface="Helvetica" pitchFamily="-84" charset="0"/>
              </a:rPr>
              <a:pPr/>
              <a:t>46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AC8C582-8922-4934-BAC2-DDE0D39A2C58}" type="slidenum">
              <a:rPr lang="en-US" altLang="en-US">
                <a:latin typeface="Helvetica" pitchFamily="-84" charset="0"/>
              </a:rPr>
              <a:pPr/>
              <a:t>47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372DC38-278B-41FD-AE95-7428F855B373}" type="slidenum">
              <a:rPr lang="en-US" altLang="en-US">
                <a:latin typeface="Helvetica" pitchFamily="-84" charset="0"/>
              </a:rPr>
              <a:pPr/>
              <a:t>48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019C731-A829-4271-8C5D-9A2D07158C3F}" type="slidenum">
              <a:rPr lang="en-US" altLang="en-US">
                <a:latin typeface="Helvetica" pitchFamily="-84" charset="0"/>
              </a:rPr>
              <a:pPr/>
              <a:t>49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75F1CCF-A442-418B-8CC0-D80571E1808A}" type="slidenum">
              <a:rPr lang="en-US" altLang="en-US">
                <a:latin typeface="Helvetica" pitchFamily="-84" charset="0"/>
              </a:rPr>
              <a:pPr/>
              <a:t>50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31C7E9A-FC0D-434F-A18F-6DD72C0FE5A5}" type="slidenum">
              <a:rPr lang="en-US" altLang="en-US">
                <a:latin typeface="Helvetica" pitchFamily="-84" charset="0"/>
              </a:rPr>
              <a:pPr/>
              <a:t>51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0302D34-E3B9-416B-82C1-1763FF513CB4}" type="slidenum">
              <a:rPr lang="en-US" altLang="en-US">
                <a:latin typeface="Helvetica" pitchFamily="-84" charset="0"/>
              </a:rPr>
              <a:pPr/>
              <a:t>5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887133" y="8708349"/>
            <a:ext cx="2989504" cy="449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91" tIns="44945" rIns="89891" bIns="44945" anchor="b"/>
          <a:lstStyle>
            <a:lvl1pPr defTabSz="8985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r"/>
            <a:fld id="{EF518DE5-1817-4259-BF95-FFAEF43E9DDF}" type="slidenum">
              <a:rPr lang="en-US" altLang="en-US" sz="1200">
                <a:latin typeface="Helvetica" pitchFamily="-84" charset="0"/>
              </a:rPr>
              <a:pPr algn="r"/>
              <a:t>52</a:t>
            </a:fld>
            <a:endParaRPr lang="en-US" altLang="en-US" sz="1200">
              <a:latin typeface="Helvetica" pitchFamily="-8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3B13A31-3EE2-469F-B5A2-42D92DEF6767}" type="slidenum">
              <a:rPr lang="en-US" altLang="en-US">
                <a:latin typeface="Helvetica" pitchFamily="-84" charset="0"/>
              </a:rPr>
              <a:pPr/>
              <a:t>53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26A38F3-B015-4F0D-95D8-63133CCFDD3C}" type="slidenum">
              <a:rPr lang="en-US" altLang="en-US">
                <a:latin typeface="Helvetica" pitchFamily="-84" charset="0"/>
              </a:rPr>
              <a:pPr/>
              <a:t>54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D37FC01-D50D-429D-AE09-8D337BAAC32F}" type="slidenum">
              <a:rPr lang="en-US" altLang="en-US">
                <a:latin typeface="Helvetica" pitchFamily="-84" charset="0"/>
              </a:rPr>
              <a:pPr/>
              <a:t>56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>
                <a:latin typeface="Times New Roman" pitchFamily="18" charset="0"/>
              </a:rPr>
              <a:t>Data parallelism </a:t>
            </a:r>
            <a:r>
              <a:rPr lang="en-US" altLang="en-US" dirty="0">
                <a:latin typeface="Times New Roman" pitchFamily="18" charset="0"/>
              </a:rPr>
              <a:t>focuses on distributing subsets of the same data across multiple computing cores and performing the same operation on </a:t>
            </a:r>
            <a:r>
              <a:rPr lang="en-US" altLang="en-US" dirty="0" err="1">
                <a:latin typeface="Times New Roman" pitchFamily="18" charset="0"/>
              </a:rPr>
              <a:t>eachcore</a:t>
            </a:r>
            <a:r>
              <a:rPr lang="en-US" altLang="en-US" dirty="0">
                <a:latin typeface="Times New Roman" pitchFamily="18" charset="0"/>
              </a:rPr>
              <a:t>. </a:t>
            </a:r>
          </a:p>
          <a:p>
            <a:r>
              <a:rPr lang="en-US" altLang="en-US" b="1" dirty="0">
                <a:latin typeface="Times New Roman" pitchFamily="18" charset="0"/>
              </a:rPr>
              <a:t>Task parallelism </a:t>
            </a:r>
            <a:r>
              <a:rPr lang="en-US" altLang="en-US" dirty="0">
                <a:latin typeface="Times New Roman" pitchFamily="18" charset="0"/>
              </a:rPr>
              <a:t>involves distributing not data but tasks (threads) across multiple computing co </a:t>
            </a:r>
            <a:br>
              <a:rPr lang="en-US" altLang="en-US" dirty="0">
                <a:latin typeface="Times New Roman" pitchFamily="18" charset="0"/>
              </a:rPr>
            </a:br>
            <a:br>
              <a:rPr lang="en-US" altLang="en-US" dirty="0">
                <a:latin typeface="Times New Roman" pitchFamily="18" charset="0"/>
              </a:rPr>
            </a:br>
            <a:endParaRPr lang="en-US" altLang="en-US" dirty="0">
              <a:latin typeface="Times New Roman" pitchFamily="18" charset="0"/>
            </a:endParaRPr>
          </a:p>
        </p:txBody>
      </p:sp>
      <p:sp>
        <p:nvSpPr>
          <p:cNvPr id="25604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B6F6301-A2FE-48E2-93E6-96B6D11F8DD0}" type="slidenum">
              <a:rPr lang="en-US" altLang="en-US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F133DE-C515-4751-ACB1-C793C6798E90}" type="slidenum">
              <a:rPr lang="en-US" altLang="en-US">
                <a:latin typeface="Helvetica" pitchFamily="-84" charset="0"/>
              </a:rPr>
              <a:pPr/>
              <a:t>10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1DDCB16-42AF-4D29-973F-FA1A1A80E026}" type="slidenum">
              <a:rPr lang="en-US" altLang="en-US">
                <a:latin typeface="Helvetica" pitchFamily="-84" charset="0"/>
              </a:rPr>
              <a:pPr/>
              <a:t>12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Threads &amp; Concurrency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06108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Amdahl’s Law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20657"/>
            <a:ext cx="8574087" cy="4617929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Identifies performance gains from adding additional cores to an application that has both serial and parallel components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i="1" dirty="0">
                <a:cs typeface="ＭＳ Ｐゴシック" charset="-128"/>
              </a:rPr>
              <a:t>S</a:t>
            </a:r>
            <a:r>
              <a:rPr lang="en-US" altLang="en-US" dirty="0">
                <a:cs typeface="ＭＳ Ｐゴシック" charset="-128"/>
              </a:rPr>
              <a:t> is serial portion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1-S parallel  portion 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i="1" dirty="0">
                <a:cs typeface="ＭＳ Ｐゴシック" charset="-128"/>
              </a:rPr>
              <a:t>N</a:t>
            </a:r>
            <a:r>
              <a:rPr lang="en-US" altLang="en-US" dirty="0">
                <a:cs typeface="ＭＳ Ｐゴシック" charset="-128"/>
              </a:rPr>
              <a:t> processing cores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That is, if application is 75% parallel / 25% serial, moving from 1 to 2 cores results in speedup of 1.6 times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As </a:t>
            </a:r>
            <a:r>
              <a:rPr lang="en-US" altLang="en-US" i="1" dirty="0">
                <a:cs typeface="ＭＳ Ｐゴシック" charset="-128"/>
              </a:rPr>
              <a:t>N</a:t>
            </a:r>
            <a:r>
              <a:rPr lang="en-US" altLang="en-US" dirty="0">
                <a:cs typeface="ＭＳ Ｐゴシック" charset="-128"/>
              </a:rPr>
              <a:t> approaches infinity, speedup approaches 1 / </a:t>
            </a:r>
            <a:r>
              <a:rPr lang="en-US" altLang="en-US" i="1" dirty="0">
                <a:cs typeface="ＭＳ Ｐゴシック" charset="-128"/>
              </a:rPr>
              <a:t>S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br>
              <a:rPr lang="en-US" altLang="en-US" b="1" dirty="0">
                <a:cs typeface="ＭＳ Ｐゴシック" charset="-128"/>
              </a:rPr>
            </a:br>
            <a:r>
              <a:rPr lang="en-US" altLang="en-US" b="1" dirty="0">
                <a:cs typeface="ＭＳ Ｐゴシック" charset="-128"/>
              </a:rPr>
              <a:t>Serial portion of an application has disproportionate effect on performance gained by adding additional cores</a:t>
            </a:r>
            <a:endParaRPr lang="en-US" altLang="en-US" sz="800" b="1" dirty="0">
              <a:cs typeface="ＭＳ Ｐゴシック" charset="-128"/>
            </a:endParaRP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But does the law take into account contemporary multicore systems?</a:t>
            </a:r>
          </a:p>
        </p:txBody>
      </p:sp>
      <p:pic>
        <p:nvPicPr>
          <p:cNvPr id="2662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813" y="3252722"/>
            <a:ext cx="2661706" cy="992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39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Amdahl’s Law</a:t>
            </a:r>
          </a:p>
        </p:txBody>
      </p:sp>
      <p:pic>
        <p:nvPicPr>
          <p:cNvPr id="28675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693" y="1683495"/>
            <a:ext cx="4462835" cy="314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5EEFB3-E355-524C-9BB3-E48786E27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58" y="5174505"/>
            <a:ext cx="6998679" cy="152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12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User Threads and Kernel Threads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446761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User threads</a:t>
            </a:r>
            <a:r>
              <a:rPr lang="en-US" altLang="en-US" dirty="0"/>
              <a:t> - management done by user-level threads library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Three primary thread libraries: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 POSIX </a:t>
            </a:r>
            <a:r>
              <a:rPr lang="en-US" altLang="en-US" b="1" dirty="0" err="1">
                <a:solidFill>
                  <a:srgbClr val="3366FF"/>
                </a:solidFill>
              </a:rPr>
              <a:t>Pthreads</a:t>
            </a:r>
            <a:endParaRPr lang="en-US" altLang="en-US" b="1" i="1" dirty="0">
              <a:solidFill>
                <a:srgbClr val="3366FF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 Windows threads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 Java threads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Kernel threads </a:t>
            </a:r>
            <a:r>
              <a:rPr lang="en-US" altLang="en-US" dirty="0"/>
              <a:t>- Supported by the Kernel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Examples – virtually all general purpose operating systems, including: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Windows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Linux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Mac OS X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err="1"/>
              <a:t>iOS</a:t>
            </a:r>
            <a:endParaRPr lang="en-US" altLang="en-US" dirty="0"/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Android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834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User and Kernel Threads</a:t>
            </a:r>
          </a:p>
        </p:txBody>
      </p:sp>
      <p:pic>
        <p:nvPicPr>
          <p:cNvPr id="31747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74" y="2766121"/>
            <a:ext cx="482600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4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Multithreading Models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133600"/>
            <a:ext cx="707674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Many-to-One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One-to-One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Many-to-Many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609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Many-to-One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7076747" cy="3992563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Many user-level threads mapped to single kernel thread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One thread blocking causes all to block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Multiple threads may not run in parallel on multicore system because only one may be in kernel at a time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Few systems currently use this model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Examples: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Solaris Green Threads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GNU Portable Threads</a:t>
            </a:r>
          </a:p>
        </p:txBody>
      </p:sp>
      <p:pic>
        <p:nvPicPr>
          <p:cNvPr id="34820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5" y="4320777"/>
            <a:ext cx="39592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739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One-to-One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08339"/>
            <a:ext cx="7076747" cy="39925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Each user-level thread maps to kernel thread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Creating a user-level thread creates a kernel thread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More concurrency than many-to-one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Number of threads per process sometimes restricted due to overhead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Examples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Windows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Linux</a:t>
            </a:r>
          </a:p>
        </p:txBody>
      </p:sp>
      <p:pic>
        <p:nvPicPr>
          <p:cNvPr id="3686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4264025"/>
            <a:ext cx="39147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171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Many-to-Many Model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20865"/>
            <a:ext cx="707674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Allows many user level threads to be mapped to many kernel threads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Allows the  operating system to create a sufficient number of kernel threads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Windows  with the </a:t>
            </a:r>
            <a:r>
              <a:rPr lang="en-US" altLang="en-US" i="1" dirty="0" err="1"/>
              <a:t>ThreadFiber</a:t>
            </a:r>
            <a:r>
              <a:rPr lang="en-US" altLang="en-US" dirty="0"/>
              <a:t> package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Otherwise not very common</a:t>
            </a:r>
          </a:p>
        </p:txBody>
      </p:sp>
      <p:pic>
        <p:nvPicPr>
          <p:cNvPr id="3891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66" y="4455439"/>
            <a:ext cx="39433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427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Two-level Model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58235"/>
            <a:ext cx="707674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Similar to M:M, except that it allows a user thread to be </a:t>
            </a:r>
            <a:r>
              <a:rPr lang="en-US" altLang="en-US" b="1" dirty="0"/>
              <a:t>bound</a:t>
            </a:r>
            <a:r>
              <a:rPr lang="en-US" altLang="en-US" dirty="0"/>
              <a:t> to kernel thread</a:t>
            </a:r>
          </a:p>
        </p:txBody>
      </p:sp>
      <p:pic>
        <p:nvPicPr>
          <p:cNvPr id="40964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886" y="3422650"/>
            <a:ext cx="42227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489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Thread Libraries</a:t>
            </a:r>
          </a:p>
        </p:txBody>
      </p:sp>
      <p:sp>
        <p:nvSpPr>
          <p:cNvPr id="4301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2020865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Thread library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provides programmer with API for creating and managing threads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Two primary ways of implementing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Library entirely in user space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Kernel-level library supported by the OS</a:t>
            </a:r>
          </a:p>
        </p:txBody>
      </p:sp>
    </p:spTree>
    <p:extLst>
      <p:ext uri="{BB962C8B-B14F-4D97-AF65-F5344CB8AC3E}">
        <p14:creationId xmlns:p14="http://schemas.microsoft.com/office/powerpoint/2010/main" val="340106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Overview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Multicore Programming *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Multithreading Models *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Thread Libraries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Implicit Threading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Threading Issues *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Operating System Examples</a:t>
            </a: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Pthreads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440498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 err="1"/>
              <a:t>Pthreads</a:t>
            </a:r>
            <a:r>
              <a:rPr lang="en-US" altLang="en-US" b="1" dirty="0"/>
              <a:t> </a:t>
            </a:r>
            <a:r>
              <a:rPr lang="en-US" altLang="en-US" dirty="0"/>
              <a:t>refers to the POSIX standard (IEEE 1003.1c) defining an API for thread creation and synchronization </a:t>
            </a:r>
            <a:br>
              <a:rPr lang="en-US" altLang="en-US" dirty="0"/>
            </a:br>
            <a:r>
              <a:rPr lang="en-US" altLang="en-US" dirty="0"/>
              <a:t>May be provided either as user-level or kernel-level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A POSIX standard (IEEE 1003.1c) API for thread creation and synchronization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i="1" dirty="0"/>
              <a:t>Specification</a:t>
            </a:r>
            <a:r>
              <a:rPr lang="en-US" altLang="en-US" dirty="0"/>
              <a:t>, not </a:t>
            </a:r>
            <a:r>
              <a:rPr lang="en-US" altLang="en-US" b="1" i="1" dirty="0"/>
              <a:t>implementation</a:t>
            </a: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API specifies behavior of the thread library, implementation is up to development of the library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Common in UNIX operating systems (Linux &amp; Mac OS X)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152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/>
              <a:t>Pthreads Example</a:t>
            </a:r>
          </a:p>
        </p:txBody>
      </p:sp>
      <p:pic>
        <p:nvPicPr>
          <p:cNvPr id="47107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893738"/>
            <a:ext cx="7137400" cy="4707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761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err="1"/>
              <a:t>Pthreads</a:t>
            </a:r>
            <a:r>
              <a:rPr lang="en-US" altLang="en-US" dirty="0"/>
              <a:t> Example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pic>
        <p:nvPicPr>
          <p:cNvPr id="48131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97" y="2057400"/>
            <a:ext cx="56388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12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4000"/>
              <a:t>Pthreads Code for Joining 10 Threads</a:t>
            </a:r>
          </a:p>
        </p:txBody>
      </p:sp>
      <p:pic>
        <p:nvPicPr>
          <p:cNvPr id="49155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2049049"/>
            <a:ext cx="54387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476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Windows  Multithreaded C Program</a:t>
            </a:r>
          </a:p>
        </p:txBody>
      </p:sp>
      <p:pic>
        <p:nvPicPr>
          <p:cNvPr id="50179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9" y="1905000"/>
            <a:ext cx="61849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594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3600" dirty="0"/>
              <a:t>Windows  Multithreaded C Program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sz="3600" dirty="0"/>
          </a:p>
        </p:txBody>
      </p:sp>
      <p:pic>
        <p:nvPicPr>
          <p:cNvPr id="51203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8" y="1787212"/>
            <a:ext cx="5922614" cy="483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206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Java Threads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>
          <a:xfrm>
            <a:off x="284163" y="2072481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Java threads are managed by the JVM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Typically implemented using the threads model provided by underlying OS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Java threads may be created by: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Extending Thread class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Implementing the Runnable interface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Standard practice is to implement Runnable interface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5222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223" y="4141723"/>
            <a:ext cx="3773488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814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Java Threads</a:t>
            </a:r>
          </a:p>
        </p:txBody>
      </p:sp>
      <p:sp>
        <p:nvSpPr>
          <p:cNvPr id="54275" name="TextBox 2"/>
          <p:cNvSpPr txBox="1">
            <a:spLocks noChangeArrowheads="1"/>
          </p:cNvSpPr>
          <p:nvPr/>
        </p:nvSpPr>
        <p:spPr bwMode="auto">
          <a:xfrm>
            <a:off x="419994" y="1926334"/>
            <a:ext cx="4657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r>
              <a:rPr kumimoji="0" lang="en-US" altLang="en-US" b="1" dirty="0">
                <a:latin typeface="Verdana" pitchFamily="34" charset="0"/>
              </a:rPr>
              <a:t>Implementing Runnable interface:</a:t>
            </a:r>
          </a:p>
        </p:txBody>
      </p:sp>
      <p:pic>
        <p:nvPicPr>
          <p:cNvPr id="54276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57" y="2399213"/>
            <a:ext cx="48260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335857" y="3789863"/>
            <a:ext cx="2546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Creating a thread:</a:t>
            </a:r>
          </a:p>
        </p:txBody>
      </p:sp>
      <p:pic>
        <p:nvPicPr>
          <p:cNvPr id="54278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4127870"/>
            <a:ext cx="4800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Rectangle 6"/>
          <p:cNvSpPr>
            <a:spLocks noChangeArrowheads="1"/>
          </p:cNvSpPr>
          <p:nvPr/>
        </p:nvSpPr>
        <p:spPr bwMode="auto">
          <a:xfrm>
            <a:off x="335857" y="4890196"/>
            <a:ext cx="2849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Waiting on a thread:</a:t>
            </a:r>
          </a:p>
        </p:txBody>
      </p:sp>
      <p:pic>
        <p:nvPicPr>
          <p:cNvPr id="54280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44" y="5260084"/>
            <a:ext cx="41148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362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Java Executor Framework</a:t>
            </a:r>
          </a:p>
        </p:txBody>
      </p:sp>
      <p:sp>
        <p:nvSpPr>
          <p:cNvPr id="5529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883079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Rather than explicitly creating threads, Java also allows thread creation around the Executor interface: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The Executor is used as follows: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pic>
        <p:nvPicPr>
          <p:cNvPr id="55300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78" y="2784454"/>
            <a:ext cx="42672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46" y="4598878"/>
            <a:ext cx="36957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932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Java Executor Framework</a:t>
            </a:r>
          </a:p>
        </p:txBody>
      </p:sp>
      <p:pic>
        <p:nvPicPr>
          <p:cNvPr id="56323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48" y="2064143"/>
            <a:ext cx="60198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15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Single and Multithreaded Processes</a:t>
            </a:r>
          </a:p>
        </p:txBody>
      </p:sp>
      <p:pic>
        <p:nvPicPr>
          <p:cNvPr id="12291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971631"/>
            <a:ext cx="762635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319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Java Executor Framework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pic>
        <p:nvPicPr>
          <p:cNvPr id="57347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928311"/>
            <a:ext cx="7581900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563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Implicit Threading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Growing in popularity as numbers of threads increase, program correctness more difficult with explicit threads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Creation and management of threads done by compilers and run-time libraries rather than programmers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Five methods explored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Thread Pools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Fork-Join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err="1"/>
              <a:t>OpenMP</a:t>
            </a:r>
            <a:endParaRPr lang="en-US" altLang="en-US" dirty="0"/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Grand Central Dispatch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Intel Threading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20272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Thread Pools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08131"/>
            <a:ext cx="8574087" cy="3803737"/>
          </a:xfrm>
        </p:spPr>
        <p:txBody>
          <a:bodyPr>
            <a:normAutofit lnSpcReduction="1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Create a number of threads in a pool where they await work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Advantages: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Usually slightly faster to service a request with an existing thread than create a new thread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Allows the number of threads in the application(s) to be bound to the size of the pool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Separating task to be performed from mechanics of creating task allows different strategies for running task</a:t>
            </a:r>
          </a:p>
          <a:p>
            <a:pPr lvl="2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err="1"/>
              <a:t>i.e.Tasks</a:t>
            </a:r>
            <a:r>
              <a:rPr lang="en-US" altLang="en-US" dirty="0"/>
              <a:t> could be scheduled to run periodically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Windows API supports thread pools:</a:t>
            </a:r>
          </a:p>
        </p:txBody>
      </p:sp>
      <p:pic>
        <p:nvPicPr>
          <p:cNvPr id="60420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9" y="5374601"/>
            <a:ext cx="643890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374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Java Thread Pools</a:t>
            </a:r>
          </a:p>
        </p:txBody>
      </p:sp>
      <p:sp>
        <p:nvSpPr>
          <p:cNvPr id="6246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707674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Three factory methods for creating thread pools in Executors class:</a:t>
            </a:r>
          </a:p>
        </p:txBody>
      </p:sp>
      <p:pic>
        <p:nvPicPr>
          <p:cNvPr id="62468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98" y="3131485"/>
            <a:ext cx="66802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392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Java Thread Pools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pic>
        <p:nvPicPr>
          <p:cNvPr id="63491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0" y="2008339"/>
            <a:ext cx="6573884" cy="3992563"/>
          </a:xfrm>
        </p:spPr>
      </p:pic>
    </p:spTree>
    <p:extLst>
      <p:ext uri="{BB962C8B-B14F-4D97-AF65-F5344CB8AC3E}">
        <p14:creationId xmlns:p14="http://schemas.microsoft.com/office/powerpoint/2010/main" val="2781611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Fork-Join Parallelism</a:t>
            </a:r>
          </a:p>
        </p:txBody>
      </p:sp>
      <p:sp>
        <p:nvSpPr>
          <p:cNvPr id="6451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2020865"/>
            <a:ext cx="8685212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Multiple threads (tasks) are </a:t>
            </a:r>
            <a:r>
              <a:rPr lang="en-US" altLang="en-US" b="1" dirty="0"/>
              <a:t>forked</a:t>
            </a:r>
            <a:r>
              <a:rPr lang="en-US" altLang="en-US" dirty="0"/>
              <a:t>, and then </a:t>
            </a:r>
            <a:r>
              <a:rPr lang="en-US" altLang="en-US" b="1" dirty="0"/>
              <a:t>joined</a:t>
            </a:r>
            <a:r>
              <a:rPr lang="en-US" altLang="en-US" dirty="0"/>
              <a:t>.</a:t>
            </a:r>
          </a:p>
        </p:txBody>
      </p:sp>
      <p:pic>
        <p:nvPicPr>
          <p:cNvPr id="64516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22" y="3026340"/>
            <a:ext cx="8351837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3048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Fork-Join Parallelism</a:t>
            </a:r>
          </a:p>
        </p:txBody>
      </p:sp>
      <p:sp>
        <p:nvSpPr>
          <p:cNvPr id="6553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2040143"/>
            <a:ext cx="707674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General algorithm for fork-join strategy:</a:t>
            </a:r>
          </a:p>
        </p:txBody>
      </p:sp>
      <p:pic>
        <p:nvPicPr>
          <p:cNvPr id="65540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84" y="2671175"/>
            <a:ext cx="57785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696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Fork-Join Parallelism</a:t>
            </a:r>
          </a:p>
        </p:txBody>
      </p:sp>
      <p:pic>
        <p:nvPicPr>
          <p:cNvPr id="66563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2071449"/>
            <a:ext cx="4202113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625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Fork-Join Parallelism in Java</a:t>
            </a:r>
          </a:p>
        </p:txBody>
      </p:sp>
      <p:pic>
        <p:nvPicPr>
          <p:cNvPr id="67587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76" y="1984180"/>
            <a:ext cx="55372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6973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Fork-Join Parallelism in Java</a:t>
            </a:r>
          </a:p>
        </p:txBody>
      </p:sp>
      <p:pic>
        <p:nvPicPr>
          <p:cNvPr id="68611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975664"/>
            <a:ext cx="4331700" cy="477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81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Multithreaded Server Architecture</a:t>
            </a:r>
          </a:p>
        </p:txBody>
      </p:sp>
      <p:pic>
        <p:nvPicPr>
          <p:cNvPr id="14339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495114"/>
            <a:ext cx="7966075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8072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Fork-Join Parallelism in Java</a:t>
            </a:r>
          </a:p>
        </p:txBody>
      </p:sp>
      <p:sp>
        <p:nvSpPr>
          <p:cNvPr id="6963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834737"/>
            <a:ext cx="8229600" cy="185737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The </a:t>
            </a:r>
            <a:r>
              <a:rPr lang="en-US" altLang="en-US" b="1" dirty="0" err="1">
                <a:latin typeface="Courier New" pitchFamily="49" charset="0"/>
              </a:rPr>
              <a:t>ForkJoinTask</a:t>
            </a:r>
            <a:r>
              <a:rPr lang="en-US" altLang="en-US" dirty="0"/>
              <a:t> is an abstract base class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err="1">
                <a:latin typeface="Courier New" pitchFamily="49" charset="0"/>
              </a:rPr>
              <a:t>RecursiveTask</a:t>
            </a:r>
            <a:r>
              <a:rPr lang="en-US" altLang="en-US" dirty="0"/>
              <a:t> and </a:t>
            </a:r>
            <a:r>
              <a:rPr lang="en-US" altLang="en-US" b="1" dirty="0" err="1">
                <a:latin typeface="Courier New" pitchFamily="49" charset="0"/>
              </a:rPr>
              <a:t>RecursiveAction</a:t>
            </a:r>
            <a:r>
              <a:rPr lang="en-US" altLang="en-US" dirty="0"/>
              <a:t> classes extend </a:t>
            </a:r>
            <a:r>
              <a:rPr lang="en-US" altLang="en-US" b="1" dirty="0" err="1">
                <a:latin typeface="Courier New" pitchFamily="49" charset="0"/>
              </a:rPr>
              <a:t>ForkJoinTask</a:t>
            </a:r>
            <a:endParaRPr lang="en-US" altLang="en-US" b="1" dirty="0">
              <a:latin typeface="Courier New" pitchFamily="49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b="1" dirty="0" err="1">
                <a:latin typeface="Courier New" pitchFamily="49" charset="0"/>
              </a:rPr>
              <a:t>RecursiveTask</a:t>
            </a:r>
            <a:r>
              <a:rPr lang="en-US" altLang="en-US" dirty="0"/>
              <a:t> returns a result (via the return value from the </a:t>
            </a:r>
            <a:r>
              <a:rPr lang="en-US" altLang="en-US" b="1" dirty="0">
                <a:latin typeface="Courier New" pitchFamily="49" charset="0"/>
              </a:rPr>
              <a:t>compute() </a:t>
            </a:r>
            <a:r>
              <a:rPr lang="en-US" altLang="en-US" dirty="0"/>
              <a:t>method) 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err="1">
                <a:latin typeface="Courier New" pitchFamily="49" charset="0"/>
              </a:rPr>
              <a:t>RecursiveAction</a:t>
            </a:r>
            <a:r>
              <a:rPr lang="en-US" altLang="en-US" dirty="0"/>
              <a:t> does not return a result</a:t>
            </a:r>
            <a:endParaRPr lang="en-US" altLang="en-US" b="1" dirty="0">
              <a:latin typeface="Courier New" pitchFamily="49" charset="0"/>
            </a:endParaRPr>
          </a:p>
          <a:p>
            <a:pPr>
              <a:buFont typeface="Wingdings" pitchFamily="2" charset="2"/>
              <a:buChar char="q"/>
            </a:pPr>
            <a:endParaRPr lang="en-US" altLang="en-US" b="1" dirty="0">
              <a:latin typeface="Courier New" pitchFamily="49" charset="0"/>
            </a:endParaRPr>
          </a:p>
        </p:txBody>
      </p:sp>
      <p:pic>
        <p:nvPicPr>
          <p:cNvPr id="69636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471" y="3692111"/>
            <a:ext cx="49593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5427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Grand Central Dispatch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08340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Apple technology for </a:t>
            </a:r>
            <a:r>
              <a:rPr lang="en-US" altLang="en-US" dirty="0" err="1"/>
              <a:t>macOS</a:t>
            </a:r>
            <a:r>
              <a:rPr lang="en-US" altLang="en-US" dirty="0"/>
              <a:t> and </a:t>
            </a:r>
            <a:r>
              <a:rPr lang="en-US" altLang="en-US" dirty="0" err="1"/>
              <a:t>iOS</a:t>
            </a:r>
            <a:r>
              <a:rPr lang="en-US" altLang="en-US" dirty="0"/>
              <a:t> operating systems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Extensions to C, C++ and Objective-C languages, API, and run-time library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Allows identification of parallel sections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Manages most of the details of threading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Block is in “^{ }” 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 </a:t>
            </a:r>
            <a:r>
              <a:rPr lang="ro-RO" altLang="en-US" b="1" dirty="0">
                <a:latin typeface="Courier New" pitchFamily="49" charset="0"/>
              </a:rPr>
              <a:t>ˆ{ printf("I am a block"); } </a:t>
            </a:r>
            <a:br>
              <a:rPr lang="ro-RO" altLang="en-US" b="1" dirty="0">
                <a:latin typeface="Courier New" pitchFamily="49" charset="0"/>
              </a:rPr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Blocks placed in dispatch queue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Assigned to available thread in thread pool when removed from queue</a:t>
            </a:r>
          </a:p>
        </p:txBody>
      </p:sp>
    </p:spTree>
    <p:extLst>
      <p:ext uri="{BB962C8B-B14F-4D97-AF65-F5344CB8AC3E}">
        <p14:creationId xmlns:p14="http://schemas.microsoft.com/office/powerpoint/2010/main" val="40656168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Grand Central Dispatch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Two types of dispatch queues: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serial</a:t>
            </a:r>
            <a:r>
              <a:rPr lang="en-US" altLang="en-US" dirty="0"/>
              <a:t> – blocks removed in FIFO order, queue is per process, called </a:t>
            </a:r>
            <a:r>
              <a:rPr lang="en-US" altLang="en-US" b="1" dirty="0">
                <a:solidFill>
                  <a:srgbClr val="3366FF"/>
                </a:solidFill>
              </a:rPr>
              <a:t>main queue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Programmers can create additional serial queues within program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concurrent</a:t>
            </a:r>
            <a:r>
              <a:rPr lang="en-US" altLang="en-US" dirty="0"/>
              <a:t> – removed in FIFO order but several may be removed at a time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Four system wide queues divided by quality of service: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>
                <a:latin typeface="Courier New" pitchFamily="49" charset="0"/>
              </a:rPr>
              <a:t>QOS_CLASS_USER_INTERACTIVE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>
                <a:latin typeface="Courier New" pitchFamily="49" charset="0"/>
              </a:rPr>
              <a:t>QOS_CLASS_USER_INITIATED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>
                <a:latin typeface="Courier New" pitchFamily="49" charset="0"/>
              </a:rPr>
              <a:t>QOS_CLASS_USER_UTILITY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>
                <a:latin typeface="Courier New" pitchFamily="49" charset="0"/>
              </a:rPr>
              <a:t>QOS_CLASS_USER_BACKGROUND</a:t>
            </a:r>
          </a:p>
          <a:p>
            <a:pPr lvl="2">
              <a:buFont typeface="Wingdings" pitchFamily="2" charset="2"/>
              <a:buChar char="q"/>
            </a:pPr>
            <a:endParaRPr lang="en-US" altLang="en-US" dirty="0"/>
          </a:p>
          <a:p>
            <a:pPr lvl="2">
              <a:buFont typeface="Wingdings" pitchFamily="2" charset="2"/>
              <a:buChar char="q"/>
            </a:pPr>
            <a:endParaRPr lang="en-US" altLang="en-US" dirty="0"/>
          </a:p>
          <a:p>
            <a:pPr lvl="2">
              <a:buFont typeface="Wingdings" pitchFamily="2" charset="2"/>
              <a:buChar char="q"/>
            </a:pPr>
            <a:endParaRPr lang="en-US" altLang="en-US" dirty="0"/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533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Grand Central Dispatch</a:t>
            </a:r>
          </a:p>
        </p:txBody>
      </p:sp>
      <p:sp>
        <p:nvSpPr>
          <p:cNvPr id="7782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41653" y="1970761"/>
            <a:ext cx="841659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For the Swift language a task is defined as a closure – similar to a block, minus the caret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Closures are submitted to the queue using the </a:t>
            </a:r>
            <a:r>
              <a:rPr lang="en-US" altLang="en-US" dirty="0" err="1">
                <a:latin typeface="Courier New" pitchFamily="49" charset="0"/>
              </a:rPr>
              <a:t>dispatch_async</a:t>
            </a:r>
            <a:r>
              <a:rPr lang="en-US" altLang="en-US" dirty="0">
                <a:latin typeface="Courier New" pitchFamily="49" charset="0"/>
              </a:rPr>
              <a:t>() </a:t>
            </a:r>
            <a:r>
              <a:rPr lang="en-US" altLang="en-US" dirty="0"/>
              <a:t>function: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 </a:t>
            </a:r>
          </a:p>
        </p:txBody>
      </p:sp>
      <p:pic>
        <p:nvPicPr>
          <p:cNvPr id="77828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66" y="3885069"/>
            <a:ext cx="58928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1152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Threading Issues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58235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Semantics of </a:t>
            </a:r>
            <a:r>
              <a:rPr lang="en-US" altLang="en-US" b="1" dirty="0"/>
              <a:t>fork()</a:t>
            </a:r>
            <a:r>
              <a:rPr lang="en-US" altLang="en-US" dirty="0"/>
              <a:t> and </a:t>
            </a:r>
            <a:r>
              <a:rPr lang="en-US" altLang="en-US" b="1" dirty="0"/>
              <a:t>exec()</a:t>
            </a:r>
            <a:r>
              <a:rPr lang="en-US" altLang="en-US" dirty="0"/>
              <a:t> system calls</a:t>
            </a:r>
            <a:endParaRPr lang="en-US" altLang="en-US" sz="800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Signal handling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Synchronous and asynchronous</a:t>
            </a:r>
            <a:endParaRPr lang="en-US" altLang="en-US" sz="800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Thread cancellation of target thread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Asynchronous or deferred</a:t>
            </a:r>
            <a:endParaRPr lang="en-US" altLang="en-US" sz="800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Thread-local storage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Scheduler Activations</a:t>
            </a:r>
          </a:p>
          <a:p>
            <a:pPr>
              <a:buFont typeface="Wingdings" pitchFamily="2" charset="2"/>
              <a:buChar char="q"/>
            </a:pPr>
            <a:endParaRPr lang="en-US" altLang="en-US" sz="800" dirty="0"/>
          </a:p>
          <a:p>
            <a:pPr lvl="1">
              <a:buFont typeface="Wingdings" pitchFamily="2" charset="2"/>
              <a:buChar char="q"/>
            </a:pPr>
            <a:endParaRPr lang="en-US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72599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Semantics of fork() and exec()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Does </a:t>
            </a:r>
            <a:r>
              <a:rPr lang="en-US" altLang="en-US" b="1" dirty="0">
                <a:latin typeface="Courier New" pitchFamily="49" charset="0"/>
              </a:rPr>
              <a:t>fork()</a:t>
            </a:r>
            <a:r>
              <a:rPr lang="en-US" altLang="en-US" dirty="0"/>
              <a:t>duplicate only the calling thread or all threads?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Some </a:t>
            </a:r>
            <a:r>
              <a:rPr lang="en-US" altLang="en-US" dirty="0" err="1"/>
              <a:t>UNIXes</a:t>
            </a:r>
            <a:r>
              <a:rPr lang="en-US" altLang="en-US" dirty="0"/>
              <a:t> have two versions of fork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Why and when to use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Exec() immediately after Fork(), then duplication of all process is not needed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No Exec() after Fork(), then duplication of all process is needed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latin typeface="Courier New" pitchFamily="49" charset="0"/>
              </a:rPr>
              <a:t>exec() </a:t>
            </a:r>
            <a:r>
              <a:rPr lang="en-US" altLang="en-US" dirty="0"/>
              <a:t>usually works as normal – replace the running process including all threads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05495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Signal Handling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58236"/>
            <a:ext cx="8574087" cy="4592876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Signals </a:t>
            </a:r>
            <a:r>
              <a:rPr lang="en-US" dirty="0">
                <a:ea typeface="ＭＳ Ｐゴシック" charset="0"/>
                <a:cs typeface="ＭＳ Ｐゴシック" charset="0"/>
              </a:rPr>
              <a:t>are used in UNIX systems to notify a process that a particular event has occurred.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signal handler</a:t>
            </a:r>
            <a:r>
              <a:rPr lang="en-US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is used to process signals</a:t>
            </a:r>
          </a:p>
          <a:p>
            <a:pPr marL="799624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Signal is generated by particular event</a:t>
            </a:r>
          </a:p>
          <a:p>
            <a:pPr marL="799624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Signal is delivered to a process</a:t>
            </a:r>
          </a:p>
          <a:p>
            <a:pPr marL="799624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Signal is handled by one of two signal handlers:</a:t>
            </a:r>
          </a:p>
          <a:p>
            <a:pPr marL="1143001" lvl="2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default</a:t>
            </a:r>
          </a:p>
          <a:p>
            <a:pPr marL="1143001" lvl="2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user-defined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Every signal has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default handler </a:t>
            </a:r>
            <a:r>
              <a:rPr lang="en-US" dirty="0">
                <a:ea typeface="ＭＳ Ｐゴシック" charset="0"/>
                <a:cs typeface="ＭＳ Ｐゴシック" charset="0"/>
              </a:rPr>
              <a:t>that kernel runs when handling signal</a:t>
            </a:r>
          </a:p>
          <a:p>
            <a:pPr marL="780098" lvl="1" indent="-380048">
              <a:buFont typeface="Wingdings" pitchFamily="2" charset="2"/>
              <a:buChar char="q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User-defined signal handler </a:t>
            </a:r>
            <a:r>
              <a:rPr lang="en-US" dirty="0">
                <a:ea typeface="ＭＳ Ｐゴシック" charset="0"/>
                <a:cs typeface="ＭＳ Ｐゴシック" charset="0"/>
              </a:rPr>
              <a:t>can override default</a:t>
            </a:r>
          </a:p>
          <a:p>
            <a:pPr marL="780098" lvl="1" indent="-380048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single-threaded, signal delivered to process</a:t>
            </a:r>
          </a:p>
        </p:txBody>
      </p:sp>
    </p:spTree>
    <p:extLst>
      <p:ext uri="{BB962C8B-B14F-4D97-AF65-F5344CB8AC3E}">
        <p14:creationId xmlns:p14="http://schemas.microsoft.com/office/powerpoint/2010/main" val="33405742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Signal Handling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895606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Where should a signal be delivered for multi-threaded? </a:t>
            </a:r>
          </a:p>
          <a:p>
            <a:pPr marL="780098" lvl="1" indent="-380048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Deliver the signal to the thread to which the signal applies</a:t>
            </a:r>
          </a:p>
          <a:p>
            <a:pPr marL="799624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Deliver the signal to every thread in the process</a:t>
            </a:r>
          </a:p>
          <a:p>
            <a:pPr marL="799624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Deliver the signal to certain threads in the process</a:t>
            </a:r>
          </a:p>
          <a:p>
            <a:pPr marL="799624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Assign a specific thread to receive all signals for the process</a:t>
            </a:r>
          </a:p>
        </p:txBody>
      </p:sp>
    </p:spTree>
    <p:extLst>
      <p:ext uri="{BB962C8B-B14F-4D97-AF65-F5344CB8AC3E}">
        <p14:creationId xmlns:p14="http://schemas.microsoft.com/office/powerpoint/2010/main" val="7606395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Thread Cancellation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838553"/>
            <a:ext cx="8574087" cy="3992563"/>
          </a:xfrm>
        </p:spPr>
        <p:txBody>
          <a:bodyPr/>
          <a:lstStyle/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Terminating a thread before it has finished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Thread to be canceled is </a:t>
            </a:r>
            <a:r>
              <a:rPr lang="en-US" altLang="en-US" b="1" dirty="0">
                <a:solidFill>
                  <a:srgbClr val="3366FF"/>
                </a:solidFill>
              </a:rPr>
              <a:t>target thread</a:t>
            </a:r>
            <a:endParaRPr lang="en-US" altLang="en-US" dirty="0"/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Two general approaches: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b="1" dirty="0"/>
              <a:t>Asynchronous cancellation</a:t>
            </a:r>
            <a:r>
              <a:rPr lang="en-US" altLang="en-US" dirty="0"/>
              <a:t> terminates the target thread immediately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b="1" dirty="0"/>
              <a:t>Deferred cancellation</a:t>
            </a:r>
            <a:r>
              <a:rPr lang="en-US" altLang="en-US" dirty="0"/>
              <a:t> allows the target thread to periodically check if it should be cancelled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err="1"/>
              <a:t>Pthread</a:t>
            </a:r>
            <a:r>
              <a:rPr lang="en-US" altLang="en-US" dirty="0"/>
              <a:t> code to create and cancel a thread: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endParaRPr lang="en-US" altLang="en-US" dirty="0"/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endParaRPr lang="en-US" altLang="en-US" dirty="0"/>
          </a:p>
        </p:txBody>
      </p:sp>
      <p:pic>
        <p:nvPicPr>
          <p:cNvPr id="8806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395" y="5045108"/>
            <a:ext cx="2931896" cy="1572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6438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Thread Cancellation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63738"/>
            <a:ext cx="8574087" cy="449969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Invoking thread cancellation requests cancellation, but actual cancellation depends on thread state</a:t>
            </a:r>
          </a:p>
          <a:p>
            <a:pPr>
              <a:buFont typeface="Wingdings" pitchFamily="2" charset="2"/>
              <a:buChar char="q"/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altLang="en-US" dirty="0">
              <a:cs typeface="ＭＳ Ｐゴシック" charset="-128"/>
            </a:endParaRPr>
          </a:p>
          <a:p>
            <a:pPr marL="0" indent="0">
              <a:buNone/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If thread has cancellation disabled, cancellation remains pending until thread enables it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Default type is deferred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/>
              <a:t>Cancellation only occurs when thread reaches </a:t>
            </a:r>
            <a:r>
              <a:rPr lang="en-US" altLang="en-US" b="1" dirty="0">
                <a:solidFill>
                  <a:srgbClr val="3366FF"/>
                </a:solidFill>
              </a:rPr>
              <a:t>cancellation point</a:t>
            </a:r>
          </a:p>
          <a:p>
            <a:pPr lvl="2">
              <a:buFont typeface="Wingdings" pitchFamily="2" charset="2"/>
              <a:buChar char="q"/>
              <a:defRPr/>
            </a:pPr>
            <a:r>
              <a:rPr lang="en-US" altLang="en-US" dirty="0"/>
              <a:t>I.e.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pthread_testcancel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buFont typeface="Wingdings" pitchFamily="2" charset="2"/>
              <a:buChar char="q"/>
              <a:defRPr/>
            </a:pPr>
            <a:r>
              <a:rPr lang="en-US" altLang="en-US" dirty="0"/>
              <a:t>Then </a:t>
            </a:r>
            <a:r>
              <a:rPr lang="en-US" altLang="en-US" b="1" dirty="0">
                <a:solidFill>
                  <a:srgbClr val="3366FF"/>
                </a:solidFill>
              </a:rPr>
              <a:t>cleanup handler </a:t>
            </a:r>
            <a:r>
              <a:rPr lang="en-US" altLang="en-US" dirty="0"/>
              <a:t>is invoked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On Linux systems, thread cancellation is handled through signals</a:t>
            </a:r>
          </a:p>
        </p:txBody>
      </p:sp>
      <p:pic>
        <p:nvPicPr>
          <p:cNvPr id="9011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555" y="2777930"/>
            <a:ext cx="510063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83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Benefits MT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/>
              <a:t>Responsiveness – </a:t>
            </a:r>
            <a:r>
              <a:rPr lang="en-US" altLang="en-US" dirty="0"/>
              <a:t>may allow continued execution if part of process is blocked, especially important for user interfaces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Resource Sharing – </a:t>
            </a:r>
            <a:r>
              <a:rPr lang="en-US" altLang="en-US" dirty="0"/>
              <a:t>threads share resources of process, easier than shared memory or message passing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Economy – </a:t>
            </a:r>
            <a:r>
              <a:rPr lang="en-US" altLang="en-US" dirty="0"/>
              <a:t>cheaper than process creation, thread switching lower overhead than context switching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Scalability – </a:t>
            </a:r>
            <a:r>
              <a:rPr lang="en-US" altLang="en-US" dirty="0"/>
              <a:t>process can take advantage of multicore architectures (utilization of Multiple Processor)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3927438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Thread-Local Storage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45917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Thread-local storage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TLS</a:t>
            </a:r>
            <a:r>
              <a:rPr lang="en-US" altLang="en-US" dirty="0"/>
              <a:t>) allows each thread to have its own copy of data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Useful when you do not have control over the thread creation process (i.e., when using a thread pool)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Different from local variables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Local variables visible only during single function invocation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TLS visible across function invocations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Similar to </a:t>
            </a:r>
            <a:r>
              <a:rPr lang="en-US" altLang="en-US" b="1" dirty="0">
                <a:latin typeface="Courier New" pitchFamily="49" charset="0"/>
              </a:rPr>
              <a:t>static</a:t>
            </a:r>
            <a:r>
              <a:rPr lang="en-US" altLang="en-US" dirty="0"/>
              <a:t> data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TLS is unique to each thread</a:t>
            </a:r>
          </a:p>
        </p:txBody>
      </p:sp>
    </p:spTree>
    <p:extLst>
      <p:ext uri="{BB962C8B-B14F-4D97-AF65-F5344CB8AC3E}">
        <p14:creationId xmlns:p14="http://schemas.microsoft.com/office/powerpoint/2010/main" val="22506265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Scheduler Activations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20657"/>
            <a:ext cx="6830621" cy="446761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Both M:M and Two-level models require communication to maintain the appropriate number of kernel threads allocated to the application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Typically use an intermediate data structure between user and kernel threads – </a:t>
            </a:r>
            <a:r>
              <a:rPr lang="en-US" altLang="en-US" b="1" dirty="0">
                <a:solidFill>
                  <a:srgbClr val="3366FF"/>
                </a:solidFill>
              </a:rPr>
              <a:t>lightweight process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LWP</a:t>
            </a:r>
            <a:r>
              <a:rPr lang="en-US" altLang="en-US" dirty="0"/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Appears to be a virtual processor on which process can schedule user thread to run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Each LWP attached to kernel thread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How many LWPs to create?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Scheduler activations provide </a:t>
            </a:r>
            <a:r>
              <a:rPr lang="en-US" altLang="en-US" b="1" dirty="0" err="1">
                <a:solidFill>
                  <a:srgbClr val="3366FF"/>
                </a:solidFill>
              </a:rPr>
              <a:t>upcalls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- a communication mechanism from the kernel to the </a:t>
            </a:r>
            <a:r>
              <a:rPr lang="en-US" altLang="en-US" b="1" dirty="0" err="1">
                <a:solidFill>
                  <a:srgbClr val="3366FF"/>
                </a:solidFill>
              </a:rPr>
              <a:t>upcall</a:t>
            </a:r>
            <a:r>
              <a:rPr lang="en-US" altLang="en-US" b="1" dirty="0">
                <a:solidFill>
                  <a:srgbClr val="3366FF"/>
                </a:solidFill>
              </a:rPr>
              <a:t> handler </a:t>
            </a:r>
            <a:r>
              <a:rPr lang="en-US" altLang="en-US" dirty="0"/>
              <a:t>in the thread library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This communication allows an application to maintain the correct number kernel threads</a:t>
            </a:r>
          </a:p>
        </p:txBody>
      </p:sp>
      <p:pic>
        <p:nvPicPr>
          <p:cNvPr id="9523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3180263"/>
            <a:ext cx="2352675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0957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Operating System Examples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20865"/>
            <a:ext cx="707674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Windows Threads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Linux Threads</a:t>
            </a:r>
          </a:p>
        </p:txBody>
      </p:sp>
    </p:spTree>
    <p:extLst>
      <p:ext uri="{BB962C8B-B14F-4D97-AF65-F5344CB8AC3E}">
        <p14:creationId xmlns:p14="http://schemas.microsoft.com/office/powerpoint/2010/main" val="24652196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Windows Threads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45709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Windows API – primary API for Windows applications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Implements the one-to-one mapping, kernel-level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Each thread contains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 thread id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Register set representing state of processor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Separate user and kernel stacks for when thread runs in user mode or kernel mode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Private data storage area used by run-time libraries and dynamic link libraries (DLLs)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The register set, stacks, and private storage area are known as the </a:t>
            </a:r>
            <a:r>
              <a:rPr lang="en-US" altLang="en-US" b="1" dirty="0">
                <a:solidFill>
                  <a:srgbClr val="3366FF"/>
                </a:solidFill>
              </a:rPr>
              <a:t>context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the thread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00190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Windows Threads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08131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The primary data structures of a thread include: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ETHREAD (executive thread block) – includes pointer to process to which thread belongs and to KTHREAD, in kernel space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KTHREAD (kernel thread block) – scheduling and synchronization info, kernel-mode stack, pointer to TEB, in kernel space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TEB (thread environment block) – thread id, user-mode stack, thread-local storage, in user space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72991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Windows Threads Data Structures</a:t>
            </a:r>
          </a:p>
        </p:txBody>
      </p:sp>
      <p:pic>
        <p:nvPicPr>
          <p:cNvPr id="103427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683" y="2087323"/>
            <a:ext cx="4306888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1543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Linux Threads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58236"/>
            <a:ext cx="8574087" cy="39925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Linux refers to them as </a:t>
            </a:r>
            <a:r>
              <a:rPr lang="en-US" altLang="en-US" b="1" i="1" dirty="0">
                <a:cs typeface="ＭＳ Ｐゴシック" charset="-128"/>
              </a:rPr>
              <a:t>tasks</a:t>
            </a:r>
            <a:r>
              <a:rPr lang="en-US" altLang="en-US" dirty="0">
                <a:cs typeface="ＭＳ Ｐゴシック" charset="-128"/>
              </a:rPr>
              <a:t> rather than </a:t>
            </a:r>
            <a:r>
              <a:rPr lang="en-US" altLang="en-US" b="1" i="1" dirty="0">
                <a:cs typeface="ＭＳ Ｐゴシック" charset="-128"/>
              </a:rPr>
              <a:t>threads</a:t>
            </a:r>
            <a:endParaRPr lang="en-US" altLang="en-US" dirty="0">
              <a:cs typeface="ＭＳ Ｐゴシック" charset="-128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Thread creation is done through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clone()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>
                <a:cs typeface="ＭＳ Ｐゴシック" charset="-128"/>
              </a:rPr>
              <a:t>system call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clone() </a:t>
            </a:r>
            <a:r>
              <a:rPr lang="en-US" altLang="en-US" dirty="0">
                <a:cs typeface="ＭＳ Ｐゴシック" charset="-128"/>
              </a:rPr>
              <a:t>allows a child task to share the address space of the parent task (process)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/>
              <a:t>Flags control behavior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itchFamily="2" charset="2"/>
              <a:buChar char="q"/>
              <a:defRPr/>
            </a:pPr>
            <a:endParaRPr lang="en-US" altLang="en-US" dirty="0"/>
          </a:p>
          <a:p>
            <a:pPr>
              <a:buFont typeface="Wingdings" pitchFamily="2" charset="2"/>
              <a:buChar char="q"/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task_struct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>
                <a:cs typeface="Courier New" pitchFamily="49" charset="0"/>
              </a:rPr>
              <a:t>points to process data structures (shared or unique)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altLang="en-US" dirty="0">
              <a:cs typeface="ＭＳ Ｐゴシック" charset="-128"/>
            </a:endParaRPr>
          </a:p>
        </p:txBody>
      </p:sp>
      <p:pic>
        <p:nvPicPr>
          <p:cNvPr id="10547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58" y="3785470"/>
            <a:ext cx="3954463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1188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430669" y="1114339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Multicore Programming</a:t>
            </a:r>
          </a:p>
        </p:txBody>
      </p:sp>
      <p:sp>
        <p:nvSpPr>
          <p:cNvPr id="1843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Multicore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3366FF"/>
                </a:solidFill>
              </a:rPr>
              <a:t>multiprocessor</a:t>
            </a:r>
            <a:r>
              <a:rPr lang="en-US" altLang="en-US" dirty="0"/>
              <a:t> systems putting pressure on programmers, challenges include: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Dividing activities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Balance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Data splitting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Data dependency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Testing and debugging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i="1" dirty="0"/>
              <a:t>Parallelism</a:t>
            </a:r>
            <a:r>
              <a:rPr lang="en-US" altLang="en-US" dirty="0"/>
              <a:t> implies a system can perform more than one task simultaneously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i="1" dirty="0"/>
              <a:t>Concurrency</a:t>
            </a:r>
            <a:r>
              <a:rPr lang="en-US" altLang="en-US" dirty="0"/>
              <a:t> supports more than one task making progress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Single processor / core, scheduler providing concurrency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62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Concurrency vs. Parallelism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/>
        </p:nvSpPr>
        <p:spPr bwMode="auto">
          <a:xfrm>
            <a:off x="457200" y="1940251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q"/>
            </a:pPr>
            <a:r>
              <a:rPr kumimoji="1" lang="en-US" altLang="en-US" b="1" dirty="0">
                <a:latin typeface="Helvetica" pitchFamily="-84" charset="0"/>
              </a:rPr>
              <a:t>Concurrent execution on single-core system: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q"/>
            </a:pPr>
            <a:endParaRPr kumimoji="1" lang="en-US" altLang="en-US" b="1" dirty="0">
              <a:latin typeface="Helvetica" pitchFamily="-8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q"/>
            </a:pPr>
            <a:endParaRPr kumimoji="1" lang="en-US" altLang="en-US" b="1" dirty="0">
              <a:latin typeface="Helvetica" pitchFamily="-8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q"/>
            </a:pPr>
            <a:endParaRPr kumimoji="1" lang="en-US" altLang="en-US" b="1" dirty="0">
              <a:latin typeface="Helvetica" pitchFamily="-8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q"/>
            </a:pPr>
            <a:endParaRPr kumimoji="1" lang="en-US" altLang="en-US" b="1" dirty="0">
              <a:latin typeface="Helvetica" pitchFamily="-8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q"/>
            </a:pPr>
            <a:r>
              <a:rPr kumimoji="1" lang="en-US" altLang="en-US" b="1" dirty="0">
                <a:latin typeface="Helvetica" pitchFamily="-84" charset="0"/>
              </a:rPr>
              <a:t>Parallelism on a multi-core system: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q"/>
            </a:pPr>
            <a:endParaRPr kumimoji="1" lang="en-US" altLang="en-US" b="1" dirty="0">
              <a:latin typeface="Helvetica" pitchFamily="-84" charset="0"/>
            </a:endParaRPr>
          </a:p>
        </p:txBody>
      </p:sp>
      <p:pic>
        <p:nvPicPr>
          <p:cNvPr id="20484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2" y="2569423"/>
            <a:ext cx="779938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675" y="4366430"/>
            <a:ext cx="4692650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96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Multicore Programming</a:t>
            </a:r>
          </a:p>
        </p:txBody>
      </p:sp>
      <p:sp>
        <p:nvSpPr>
          <p:cNvPr id="2253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Types of parallelism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Data parallelism</a:t>
            </a:r>
            <a:r>
              <a:rPr lang="en-US" altLang="en-US" dirty="0"/>
              <a:t> – </a:t>
            </a:r>
            <a:r>
              <a:rPr lang="en-US" b="1" dirty="0"/>
              <a:t>Data parallelism </a:t>
            </a:r>
            <a:r>
              <a:rPr lang="en-US" dirty="0"/>
              <a:t>focuses on </a:t>
            </a:r>
            <a:r>
              <a:rPr lang="en-US" b="1" dirty="0"/>
              <a:t>distributing subsets of the same data </a:t>
            </a:r>
            <a:r>
              <a:rPr lang="en-US" dirty="0"/>
              <a:t>across multiple computing cores and performing the same operation on each core. </a:t>
            </a:r>
            <a:br>
              <a:rPr lang="en-US" dirty="0"/>
            </a:br>
            <a:endParaRPr lang="en-US" altLang="en-US" b="1" dirty="0">
              <a:solidFill>
                <a:srgbClr val="3366FF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Task parallelism </a:t>
            </a:r>
            <a:r>
              <a:rPr lang="en-US" altLang="en-US" dirty="0"/>
              <a:t>– </a:t>
            </a:r>
            <a:r>
              <a:rPr lang="en-US" b="1" dirty="0"/>
              <a:t>Task parallelism </a:t>
            </a:r>
            <a:r>
              <a:rPr lang="en-US" dirty="0"/>
              <a:t>involves distributing not data but </a:t>
            </a:r>
            <a:r>
              <a:rPr lang="en-US" b="1" dirty="0"/>
              <a:t>tasks (threads) </a:t>
            </a:r>
            <a:r>
              <a:rPr lang="en-US" dirty="0"/>
              <a:t>across multiple computing cores. </a:t>
            </a:r>
          </a:p>
          <a:p>
            <a:pPr lvl="1">
              <a:buFont typeface="Wingdings" pitchFamily="2" charset="2"/>
              <a:buChar char="q"/>
            </a:pP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Example: lot of pixels of image or payroll cheques to update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DP: taking the data and dividing among multiple processors (add only bonus to all.. Divide 50-50 two processor)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TP: divide the tasks on 2 processor (avg, max, min salary), can use the same or different data</a:t>
            </a:r>
            <a:br>
              <a:rPr lang="en-US" dirty="0"/>
            </a:br>
            <a:endParaRPr lang="en-US" altLang="en-US" dirty="0"/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1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Data and Task Parallelism</a:t>
            </a:r>
          </a:p>
        </p:txBody>
      </p:sp>
      <p:pic>
        <p:nvPicPr>
          <p:cNvPr id="24579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187184"/>
            <a:ext cx="5851525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87704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867</TotalTime>
  <Words>2075</Words>
  <Application>Microsoft Macintosh PowerPoint</Application>
  <PresentationFormat>On-screen Show (4:3)</PresentationFormat>
  <Paragraphs>327</Paragraphs>
  <Slides>58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Calibri</vt:lpstr>
      <vt:lpstr>Corbel</vt:lpstr>
      <vt:lpstr>Courier New</vt:lpstr>
      <vt:lpstr>Helvetica</vt:lpstr>
      <vt:lpstr>Times New Roman</vt:lpstr>
      <vt:lpstr>Verdana</vt:lpstr>
      <vt:lpstr>Wingdings</vt:lpstr>
      <vt:lpstr>Spectrum</vt:lpstr>
      <vt:lpstr>Threads &amp; Concurrency</vt:lpstr>
      <vt:lpstr>Lecture Outline</vt:lpstr>
      <vt:lpstr>Single and Multithreaded Processes</vt:lpstr>
      <vt:lpstr>Multithreaded Server Architecture</vt:lpstr>
      <vt:lpstr>Benefits MT</vt:lpstr>
      <vt:lpstr>Multicore Programming</vt:lpstr>
      <vt:lpstr>Concurrency vs. Parallelism</vt:lpstr>
      <vt:lpstr>Multicore Programming</vt:lpstr>
      <vt:lpstr>Data and Task Parallelism</vt:lpstr>
      <vt:lpstr>Amdahl’s Law</vt:lpstr>
      <vt:lpstr>Amdahl’s Law</vt:lpstr>
      <vt:lpstr>User Threads and Kernel Threads</vt:lpstr>
      <vt:lpstr>User and Kernel Threads</vt:lpstr>
      <vt:lpstr>Multithreading Models</vt:lpstr>
      <vt:lpstr>Many-to-One</vt:lpstr>
      <vt:lpstr>One-to-One</vt:lpstr>
      <vt:lpstr>Many-to-Many Model</vt:lpstr>
      <vt:lpstr>Two-level Model</vt:lpstr>
      <vt:lpstr>Thread Libraries</vt:lpstr>
      <vt:lpstr>Pthreads</vt:lpstr>
      <vt:lpstr>Pthreads Example</vt:lpstr>
      <vt:lpstr>Pthreads Example (cont’d)</vt:lpstr>
      <vt:lpstr>Pthreads Code for Joining 10 Threads</vt:lpstr>
      <vt:lpstr>Windows  Multithreaded C Program</vt:lpstr>
      <vt:lpstr>Windows  Multithreaded C Program (cont’d)</vt:lpstr>
      <vt:lpstr>Java Threads</vt:lpstr>
      <vt:lpstr>Java Threads</vt:lpstr>
      <vt:lpstr>Java Executor Framework</vt:lpstr>
      <vt:lpstr>Java Executor Framework</vt:lpstr>
      <vt:lpstr>Java Executor Framework (cont’d)</vt:lpstr>
      <vt:lpstr>Implicit Threading</vt:lpstr>
      <vt:lpstr>Thread Pools</vt:lpstr>
      <vt:lpstr>Java Thread Pools</vt:lpstr>
      <vt:lpstr>Java Thread Pools (cont’d)</vt:lpstr>
      <vt:lpstr>Fork-Join Parallelism</vt:lpstr>
      <vt:lpstr>Fork-Join Parallelism</vt:lpstr>
      <vt:lpstr>Fork-Join Parallelism</vt:lpstr>
      <vt:lpstr>Fork-Join Parallelism in Java</vt:lpstr>
      <vt:lpstr>Fork-Join Parallelism in Java</vt:lpstr>
      <vt:lpstr>Fork-Join Parallelism in Java</vt:lpstr>
      <vt:lpstr>Grand Central Dispatch</vt:lpstr>
      <vt:lpstr>Grand Central Dispatch</vt:lpstr>
      <vt:lpstr>Grand Central Dispatch</vt:lpstr>
      <vt:lpstr>Threading Issues</vt:lpstr>
      <vt:lpstr>Semantics of fork() and exec()</vt:lpstr>
      <vt:lpstr>Signal Handling</vt:lpstr>
      <vt:lpstr>Signal Handling (cont’d)</vt:lpstr>
      <vt:lpstr>Thread Cancellation</vt:lpstr>
      <vt:lpstr>Thread Cancellation (cont’d)</vt:lpstr>
      <vt:lpstr>Thread-Local Storage</vt:lpstr>
      <vt:lpstr>Scheduler Activations</vt:lpstr>
      <vt:lpstr>Operating System Examples</vt:lpstr>
      <vt:lpstr>Windows Threads</vt:lpstr>
      <vt:lpstr>Windows Threads (cont’d)</vt:lpstr>
      <vt:lpstr>Windows Threads Data Structures</vt:lpstr>
      <vt:lpstr>Linux Threads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Microsoft Office User</cp:lastModifiedBy>
  <cp:revision>36</cp:revision>
  <dcterms:created xsi:type="dcterms:W3CDTF">2018-12-10T17:20:29Z</dcterms:created>
  <dcterms:modified xsi:type="dcterms:W3CDTF">2020-07-27T06:07:38Z</dcterms:modified>
</cp:coreProperties>
</file>