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74" r:id="rId3"/>
    <p:sldId id="275" r:id="rId4"/>
    <p:sldId id="276" r:id="rId5"/>
    <p:sldId id="257" r:id="rId6"/>
    <p:sldId id="261" r:id="rId7"/>
    <p:sldId id="272" r:id="rId8"/>
    <p:sldId id="278"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8"/>
    <p:restoredTop sz="84496"/>
  </p:normalViewPr>
  <p:slideViewPr>
    <p:cSldViewPr snapToGrid="0" snapToObjects="1">
      <p:cViewPr varScale="1">
        <p:scale>
          <a:sx n="93" d="100"/>
          <a:sy n="93" d="100"/>
        </p:scale>
        <p:origin x="117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1/11/25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13131"/>
                </a:solidFill>
                <a:effectLst/>
                <a:highlight>
                  <a:srgbClr val="FFFFFF"/>
                </a:highlight>
                <a:latin typeface="Arial" panose="020B0604020202020204" pitchFamily="34" charset="0"/>
                <a:cs typeface="Arial" panose="020B0604020202020204" pitchFamily="34" charset="0"/>
              </a:rPr>
              <a:t>Continuous manufacturing (CM) is gaining popularity in the pharmaceutical industry because it represents an improved approach for small molecule drug product development compared to traditional batch manufacturing methods.  Merck follow the guideline of CM and use PM and NLP for process improvement. Made this an innovation story with the help of data analysis and tools.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257466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en-US" b="1" dirty="0">
                <a:latin typeface="Arial" panose="020B0604020202020204" pitchFamily="34" charset="0"/>
                <a:cs typeface="Arial" panose="020B0604020202020204" pitchFamily="34" charset="0"/>
              </a:rPr>
              <a:t>Advanced Analytics for Process Optimization:</a:t>
            </a:r>
          </a:p>
          <a:p>
            <a:pPr>
              <a:lnSpc>
                <a:spcPct val="200000"/>
              </a:lnSpc>
            </a:pPr>
            <a:r>
              <a:rPr lang="en-US" dirty="0">
                <a:latin typeface="Arial" panose="020B0604020202020204" pitchFamily="34" charset="0"/>
                <a:cs typeface="Arial" panose="020B0604020202020204" pitchFamily="34" charset="0"/>
              </a:rPr>
              <a:t>Enhance process understanding, identify potential trends or shifts, and segregate materials to prevent lot impact.</a:t>
            </a:r>
          </a:p>
          <a:p>
            <a:pPr>
              <a:lnSpc>
                <a:spcPct val="200000"/>
              </a:lnSpc>
            </a:pPr>
            <a:r>
              <a:rPr lang="en-US" dirty="0">
                <a:latin typeface="Arial" panose="020B0604020202020204" pitchFamily="34" charset="0"/>
                <a:cs typeface="Arial" panose="020B0604020202020204" pitchFamily="34" charset="0"/>
              </a:rPr>
              <a:t>Understanding normal operations allows for early detection of shifts/trends before warnings are triggered.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320295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b="1" dirty="0"/>
              <a:t> </a:t>
            </a:r>
            <a:r>
              <a:rPr lang="en-US" sz="1200" b="1" dirty="0">
                <a:latin typeface="Arial" panose="020B0604020202020204" pitchFamily="34" charset="0"/>
                <a:cs typeface="Arial" panose="020B0604020202020204" pitchFamily="34" charset="0"/>
              </a:rPr>
              <a:t>Operational Considerations:</a:t>
            </a:r>
            <a:endParaRPr lang="en-US" sz="1200" dirty="0">
              <a:latin typeface="Arial" panose="020B0604020202020204" pitchFamily="34" charset="0"/>
              <a:cs typeface="Arial" panose="020B0604020202020204" pitchFamily="34" charset="0"/>
            </a:endParaRPr>
          </a:p>
          <a:p>
            <a:pPr marL="0" indent="0">
              <a:lnSpc>
                <a:spcPct val="90000"/>
              </a:lnSpc>
              <a:spcAft>
                <a:spcPts val="600"/>
              </a:spcAft>
              <a:buFontTx/>
              <a:buNone/>
            </a:pPr>
            <a:r>
              <a:rPr lang="en-US" sz="1200" b="0" dirty="0">
                <a:latin typeface="Arial" panose="020B0604020202020204" pitchFamily="34" charset="0"/>
                <a:cs typeface="Arial" panose="020B0604020202020204" pitchFamily="34" charset="0"/>
              </a:rPr>
              <a:t>Transition to Volumetric Mode: During hopper refills, the feeder temporarily operates in volumetric mode, maintaining a constant screw speed.</a:t>
            </a:r>
          </a:p>
          <a:p>
            <a:pPr marL="0" indent="0">
              <a:lnSpc>
                <a:spcPct val="90000"/>
              </a:lnSpc>
              <a:spcAft>
                <a:spcPts val="600"/>
              </a:spcAft>
              <a:buFontTx/>
              <a:buNone/>
            </a:pPr>
            <a:r>
              <a:rPr lang="en-US" sz="1200" b="0" dirty="0">
                <a:latin typeface="Arial" panose="020B0604020202020204" pitchFamily="34" charset="0"/>
                <a:cs typeface="Arial" panose="020B0604020202020204" pitchFamily="34" charset="0"/>
              </a:rPr>
              <a:t>Optimization Parameters: Critical factors like minimum refill level and refill amount are optimized to ensure a stable feed rate.</a:t>
            </a:r>
          </a:p>
          <a:p>
            <a:pPr marL="0" indent="0">
              <a:lnSpc>
                <a:spcPct val="90000"/>
              </a:lnSpc>
              <a:spcAft>
                <a:spcPts val="600"/>
              </a:spcAft>
              <a:buFontTx/>
              <a:buNone/>
            </a:pPr>
            <a:r>
              <a:rPr lang="en-US" sz="1200" b="0" dirty="0">
                <a:latin typeface="Arial" panose="020B0604020202020204" pitchFamily="34" charset="0"/>
                <a:cs typeface="Arial" panose="020B0604020202020204" pitchFamily="34" charset="0"/>
              </a:rPr>
              <a:t>Stable Operating Region: The green box in Figure 1 highlights the stable operating region where feed factor and net weight are consistent.</a:t>
            </a:r>
          </a:p>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266788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79101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4279-5237-ECBA-8028-B837DA915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093C7-2C7B-ED2A-D72B-7B5EA50D3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311022-2B2C-004B-0E5E-CD3F6D374B08}"/>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3FB1A2C0-85D0-E914-A83E-2E1BA9B5EF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91F21B-161D-BF3F-8E9F-EF4D9677CA93}"/>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27092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BA72-07F1-C58D-74DB-47D6BB0A4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C0FC7A-3DF7-AEA3-AC23-5F95629D2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042CC-887C-D9A1-20A2-95F6C46D27AE}"/>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B84A8537-963A-0021-1E02-5D1FBD860A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6EF4F3-2093-5E54-A158-E82B075E83C7}"/>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17982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339E9-4065-6918-82DE-F5A80963B7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5943F3-2433-131A-3CC3-0FEAA9EDA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95DC8-8BE8-058C-512A-3BD34030CB1B}"/>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90084B66-C44E-5D08-DBBD-BE10E95441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55372C-666A-1FFA-3CA8-A5BC83D659FD}"/>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57328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EB1-5E4F-03CA-E2E5-C73850050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A0120-CB59-BFA9-A0BB-13DC61DEF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DF727-7DCB-0518-0235-972F2670F539}"/>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2B46C33E-05A6-6893-9D57-F41B8A5845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83E018-DCD1-059B-C474-E1A5B61A2117}"/>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49616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5FD-B2BF-3281-613B-772C6F26A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20C89A-F075-C3B7-09AB-3FD55B038A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F43258-D8C6-CD39-0EC8-60F7A1011D52}"/>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B5198781-B20A-EB07-27EE-C200BF3156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0A670A-19CD-520C-D749-7C84B8A85B9A}"/>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28300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18B0-8C7C-0AE8-A21D-16AC6FDCA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85966-04EB-8714-A05B-B21BE327B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C29E7F-0150-5344-EB39-EF164732D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35670-D0CF-E372-E5B5-D93261D7F3CE}"/>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6" name="Footer Placeholder 5">
            <a:extLst>
              <a:ext uri="{FF2B5EF4-FFF2-40B4-BE49-F238E27FC236}">
                <a16:creationId xmlns:a16="http://schemas.microsoft.com/office/drawing/2014/main" id="{6E7DB5CA-DC77-E554-C9C0-1FE3933B1C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9AA044-3FFD-8DA4-C959-E685B9034E23}"/>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36392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1280-36B1-E62E-9C48-E7FB9103BD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5F5F10-8F71-11EA-5955-34EBA48AF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8D253-284D-2B56-346B-1C114CC9B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A71F2C-5866-C487-B202-738236F36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09340-3B9C-16CC-2CD3-74D45725E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16475A-0AA1-54DD-0319-72FE844C2F1D}"/>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8" name="Footer Placeholder 7">
            <a:extLst>
              <a:ext uri="{FF2B5EF4-FFF2-40B4-BE49-F238E27FC236}">
                <a16:creationId xmlns:a16="http://schemas.microsoft.com/office/drawing/2014/main" id="{B1F0A9E3-8EB4-E6C4-048C-FBC0DD61F2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B294BED-3617-3968-17A0-C46C48DFFAEB}"/>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14316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4EB9-D9B8-193A-5178-44BF5969B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4EE5E7-D79C-9BED-AD08-E945AC551F2A}"/>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4" name="Footer Placeholder 3">
            <a:extLst>
              <a:ext uri="{FF2B5EF4-FFF2-40B4-BE49-F238E27FC236}">
                <a16:creationId xmlns:a16="http://schemas.microsoft.com/office/drawing/2014/main" id="{CDD9DB58-F551-BB3C-D2C5-3C41A06DE3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2D9FE0-8802-FD39-6F30-D4B196B0CED7}"/>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66197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8AB1A-2386-56FC-D944-BA715D1F7A34}"/>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3" name="Footer Placeholder 2">
            <a:extLst>
              <a:ext uri="{FF2B5EF4-FFF2-40B4-BE49-F238E27FC236}">
                <a16:creationId xmlns:a16="http://schemas.microsoft.com/office/drawing/2014/main" id="{24BE0051-BE64-AD6A-CAF9-B8A3D2735B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3AA61CE-8D7F-67CE-7459-055057092D54}"/>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87934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F6E3-2790-F3DD-23E0-109BBCED9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83A868-BCDA-1319-9178-253E8F845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F633F-C07F-52FD-2CD7-DA6B423AD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93684-F01A-90DF-036C-804401835BA7}"/>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6" name="Footer Placeholder 5">
            <a:extLst>
              <a:ext uri="{FF2B5EF4-FFF2-40B4-BE49-F238E27FC236}">
                <a16:creationId xmlns:a16="http://schemas.microsoft.com/office/drawing/2014/main" id="{249A95A0-6DE1-7919-A5C0-319DFDC54D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03CBCE-B510-23CD-F792-DB82A6AD76C8}"/>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85482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F0DF-E795-F3DE-E46C-5CA5B5C0B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C9328A-22E7-C1B0-A320-600307181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52DF1D-79C1-0690-C190-8B126E09D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BE053-0B4D-9DA8-A5C3-E408B43A083A}"/>
              </a:ext>
            </a:extLst>
          </p:cNvPr>
          <p:cNvSpPr>
            <a:spLocks noGrp="1"/>
          </p:cNvSpPr>
          <p:nvPr>
            <p:ph type="dt" sz="half" idx="10"/>
          </p:nvPr>
        </p:nvSpPr>
        <p:spPr/>
        <p:txBody>
          <a:bodyPr/>
          <a:lstStyle/>
          <a:p>
            <a:fld id="{9EA8B953-77C1-8F46-A9E0-53E1E9D221B2}" type="datetimeFigureOut">
              <a:rPr lang="en-US" smtClean="0"/>
              <a:t>1/11/25</a:t>
            </a:fld>
            <a:endParaRPr lang="en-US" dirty="0"/>
          </a:p>
        </p:txBody>
      </p:sp>
      <p:sp>
        <p:nvSpPr>
          <p:cNvPr id="6" name="Footer Placeholder 5">
            <a:extLst>
              <a:ext uri="{FF2B5EF4-FFF2-40B4-BE49-F238E27FC236}">
                <a16:creationId xmlns:a16="http://schemas.microsoft.com/office/drawing/2014/main" id="{B1DDAC46-F5F5-2134-3B15-85728B9E9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738B4-78C5-037F-05CA-C0A4B42B7C19}"/>
              </a:ext>
            </a:extLst>
          </p:cNvPr>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42154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78DFF-2D2A-C229-3D11-69362EF13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5F5BE-6691-F631-9AC0-9784DD12F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5EE7C-015D-5239-4922-9A4F048E5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A8B953-77C1-8F46-A9E0-53E1E9D221B2}" type="datetimeFigureOut">
              <a:rPr lang="en-US" smtClean="0"/>
              <a:t>1/11/25</a:t>
            </a:fld>
            <a:endParaRPr lang="en-US" dirty="0"/>
          </a:p>
        </p:txBody>
      </p:sp>
      <p:sp>
        <p:nvSpPr>
          <p:cNvPr id="5" name="Footer Placeholder 4">
            <a:extLst>
              <a:ext uri="{FF2B5EF4-FFF2-40B4-BE49-F238E27FC236}">
                <a16:creationId xmlns:a16="http://schemas.microsoft.com/office/drawing/2014/main" id="{D62982F6-ADE0-95EC-E67C-C8709766C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FBCF440-14A5-950F-63B1-A09B677AC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6B44CB-EEDE-964D-AFE8-CDA368964354}" type="slidenum">
              <a:rPr lang="en-US" smtClean="0"/>
              <a:t>‹#›</a:t>
            </a:fld>
            <a:endParaRPr lang="en-US" dirty="0"/>
          </a:p>
        </p:txBody>
      </p:sp>
    </p:spTree>
    <p:extLst>
      <p:ext uri="{BB962C8B-B14F-4D97-AF65-F5344CB8AC3E}">
        <p14:creationId xmlns:p14="http://schemas.microsoft.com/office/powerpoint/2010/main" val="39195194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stargazette.com/story/news/local/2020/05/13/corning-inc-lay-off-hundreds-workers-two-local-plants/5183974002/" TargetMode="External"/><Relationship Id="rId3" Type="http://schemas.openxmlformats.org/officeDocument/2006/relationships/hyperlink" Target="https://s203.q4cdn.com/212458750/files/doc_financials/2020/q4/10k20.pdf" TargetMode="External"/><Relationship Id="rId7" Type="http://schemas.openxmlformats.org/officeDocument/2006/relationships/hyperlink" Target="https://www.netcials.com/stock-10-year-history-nyse/GLW-Corning-Incorporated/" TargetMode="External"/><Relationship Id="rId2" Type="http://schemas.openxmlformats.org/officeDocument/2006/relationships/hyperlink" Target="https://www.alliedmarketresearch.com/optical-fiber-market" TargetMode="External"/><Relationship Id="rId1" Type="http://schemas.openxmlformats.org/officeDocument/2006/relationships/slideLayout" Target="../slideLayouts/slideLayout7.xml"/><Relationship Id="rId6" Type="http://schemas.openxmlformats.org/officeDocument/2006/relationships/hyperlink" Target="https://www.maximizemarketresearch.com/market-report/global-fiber-optic-cable-materials-market/106666/" TargetMode="External"/><Relationship Id="rId5" Type="http://schemas.openxmlformats.org/officeDocument/2006/relationships/hyperlink" Target="https://www.marketsandmarkets.com/search.asp?search=optical+fiber" TargetMode="External"/><Relationship Id="rId10" Type="http://schemas.openxmlformats.org/officeDocument/2006/relationships/hyperlink" Target="https://www.warntracker.com/company/corning-incorporated" TargetMode="External"/><Relationship Id="rId4" Type="http://schemas.openxmlformats.org/officeDocument/2006/relationships/hyperlink" Target="https://www.informationweek.com/it-leadership/corning-to-cut-1-000-jobs-close-plant" TargetMode="External"/><Relationship Id="rId9" Type="http://schemas.openxmlformats.org/officeDocument/2006/relationships/hyperlink" Target="https://thebizvoice.com/corning-layoff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4468" y="1745673"/>
            <a:ext cx="4037826" cy="2176318"/>
          </a:xfrm>
        </p:spPr>
        <p:txBody>
          <a:bodyPr vert="horz" lIns="91440" tIns="45720" rIns="91440" bIns="45720" rtlCol="0" anchor="b">
            <a:normAutofit fontScale="90000"/>
          </a:bodyPr>
          <a:lstStyle/>
          <a:p>
            <a:br>
              <a:rPr lang="en-US" sz="4000" kern="1200" cap="none" dirty="0">
                <a:solidFill>
                  <a:srgbClr val="FFFFFF"/>
                </a:solidFill>
                <a:latin typeface="+mj-lt"/>
                <a:ea typeface="+mj-ea"/>
                <a:cs typeface="+mj-cs"/>
              </a:rPr>
            </a:br>
            <a:r>
              <a:rPr lang="en-US" sz="4000" dirty="0">
                <a:solidFill>
                  <a:srgbClr val="FFFFFF"/>
                </a:solidFill>
              </a:rPr>
              <a:t>R</a:t>
            </a:r>
            <a:r>
              <a:rPr lang="en-US" sz="4000" kern="1200" cap="none" dirty="0">
                <a:solidFill>
                  <a:srgbClr val="FFFFFF"/>
                </a:solidFill>
                <a:latin typeface="+mj-lt"/>
                <a:ea typeface="+mj-ea"/>
                <a:cs typeface="+mj-cs"/>
              </a:rPr>
              <a:t>elation between </a:t>
            </a:r>
            <a:r>
              <a:rPr lang="en-US" sz="4000" dirty="0">
                <a:solidFill>
                  <a:srgbClr val="FFFFFF"/>
                </a:solidFill>
              </a:rPr>
              <a:t>L</a:t>
            </a:r>
            <a:r>
              <a:rPr lang="en-US" sz="4000" kern="1200" cap="none" dirty="0">
                <a:solidFill>
                  <a:srgbClr val="FFFFFF"/>
                </a:solidFill>
                <a:latin typeface="+mj-lt"/>
                <a:ea typeface="+mj-ea"/>
                <a:cs typeface="+mj-cs"/>
              </a:rPr>
              <a:t>ayoff and Corning Inc. performance </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4170219" y="0"/>
            <a:ext cx="7827818" cy="6677891"/>
          </a:xfrm>
        </p:spPr>
        <p:txBody>
          <a:bodyPr vert="horz" lIns="91440" tIns="45720" rIns="91440" bIns="45720" rtlCol="0" anchor="ctr">
            <a:normAutofit/>
          </a:bodyPr>
          <a:lstStyle/>
          <a:p>
            <a:pPr algn="l"/>
            <a:r>
              <a:rPr lang="en-US" cap="none" dirty="0">
                <a:latin typeface="Arial" panose="020B0604020202020204" pitchFamily="34" charset="0"/>
                <a:cs typeface="Arial" panose="020B0604020202020204" pitchFamily="34" charset="0"/>
              </a:rPr>
              <a:t>Anju Mishra</a:t>
            </a:r>
          </a:p>
          <a:p>
            <a:pPr algn="l"/>
            <a:r>
              <a:rPr lang="en-US" cap="none" dirty="0">
                <a:latin typeface="Arial" panose="020B0604020202020204" pitchFamily="34" charset="0"/>
                <a:cs typeface="Arial" panose="020B0604020202020204" pitchFamily="34" charset="0"/>
              </a:rPr>
              <a:t>Colorado state university global</a:t>
            </a:r>
          </a:p>
          <a:p>
            <a:pPr algn="l"/>
            <a:r>
              <a:rPr lang="en-US" dirty="0">
                <a:latin typeface="Arial" panose="020B0604020202020204" pitchFamily="34" charset="0"/>
                <a:cs typeface="Arial" panose="020B0604020202020204" pitchFamily="34" charset="0"/>
              </a:rPr>
              <a:t>MIS581 :Capstone - Business Intelligence and Data Analytics </a:t>
            </a:r>
          </a:p>
          <a:p>
            <a:pPr algn="l"/>
            <a:r>
              <a:rPr lang="en-US" dirty="0">
                <a:latin typeface="Arial" panose="020B0604020202020204" pitchFamily="34" charset="0"/>
                <a:cs typeface="Arial" panose="020B0604020202020204" pitchFamily="34" charset="0"/>
              </a:rPr>
              <a:t>Dr. Jamia Mills</a:t>
            </a:r>
          </a:p>
          <a:p>
            <a:pPr marR="0" algn="l">
              <a:spcAft>
                <a:spcPts val="800"/>
              </a:spcAft>
            </a:pPr>
            <a:r>
              <a:rPr lang="en-US" dirty="0">
                <a:latin typeface="Arial" panose="020B0604020202020204" pitchFamily="34" charset="0"/>
                <a:cs typeface="Arial" panose="020B0604020202020204" pitchFamily="34" charset="0"/>
              </a:rPr>
              <a:t>10</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Jan 2025 </a:t>
            </a:r>
          </a:p>
          <a:p>
            <a:pPr marL="0" marR="0" algn="ctr">
              <a:lnSpc>
                <a:spcPct val="200000"/>
              </a:lnSpc>
              <a:spcAft>
                <a:spcPts val="800"/>
              </a:spcAft>
            </a:pPr>
            <a:r>
              <a:rPr lang="en-US" sz="1800" dirty="0">
                <a:effectLst/>
                <a:latin typeface="Calibri" panose="020F0502020204030204" pitchFamily="34" charset="0"/>
                <a:ea typeface="Calibri" panose="020F0502020204030204" pitchFamily="34" charset="0"/>
              </a:rPr>
              <a:t> </a:t>
            </a: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51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BFF4-B038-7D7B-EA41-9F1AB4F0DF58}"/>
              </a:ext>
            </a:extLst>
          </p:cNvPr>
          <p:cNvSpPr>
            <a:spLocks noGrp="1"/>
          </p:cNvSpPr>
          <p:nvPr>
            <p:ph type="title"/>
          </p:nvPr>
        </p:nvSpPr>
        <p:spPr>
          <a:xfrm>
            <a:off x="338328" y="401701"/>
            <a:ext cx="10515600" cy="744347"/>
          </a:xfrm>
        </p:spPr>
        <p:txBody>
          <a:bodyPr>
            <a:normAutofit/>
          </a:bodyPr>
          <a:lstStyle/>
          <a:p>
            <a:r>
              <a:rPr lang="en-US" sz="2800" dirty="0">
                <a:latin typeface="Arial" panose="020B0604020202020204" pitchFamily="34" charset="0"/>
                <a:cs typeface="Arial" panose="020B0604020202020204" pitchFamily="34" charset="0"/>
              </a:rPr>
              <a:t>Problem statement: </a:t>
            </a:r>
          </a:p>
        </p:txBody>
      </p:sp>
      <p:sp>
        <p:nvSpPr>
          <p:cNvPr id="3" name="Content Placeholder 2">
            <a:extLst>
              <a:ext uri="{FF2B5EF4-FFF2-40B4-BE49-F238E27FC236}">
                <a16:creationId xmlns:a16="http://schemas.microsoft.com/office/drawing/2014/main" id="{195ED6DA-3AA6-A170-CF2E-0C51E16E6C3C}"/>
              </a:ext>
            </a:extLst>
          </p:cNvPr>
          <p:cNvSpPr>
            <a:spLocks noGrp="1"/>
          </p:cNvSpPr>
          <p:nvPr>
            <p:ph idx="1"/>
          </p:nvPr>
        </p:nvSpPr>
        <p:spPr>
          <a:xfrm>
            <a:off x="338328" y="1146048"/>
            <a:ext cx="11329416" cy="4351338"/>
          </a:xfrm>
        </p:spPr>
        <p:txBody>
          <a:bodyPr>
            <a:noAutofit/>
          </a:bodyPr>
          <a:lstStyle/>
          <a:p>
            <a:pPr marL="0" marR="0" indent="457200">
              <a:lnSpc>
                <a:spcPct val="150000"/>
              </a:lnSpc>
              <a:buNone/>
            </a:pPr>
            <a:r>
              <a:rPr lang="en-US" sz="1600" dirty="0">
                <a:latin typeface="Arial" panose="020B0604020202020204" pitchFamily="34" charset="0"/>
                <a:cs typeface="Arial" panose="020B0604020202020204" pitchFamily="34" charset="0"/>
              </a:rPr>
              <a:t>Corning Incorporated, a global leader in materials science, faces significant operational challenges due to the interconnected nature of its five business segments: Display Technologies, Optical Communications, Environmental Technologies, Specialty Materials, and Life Sciences. Periodic dips in the sales volume of the Optical Communications segment, particularly in optical fiber, often result in production slowdowns and workforce layoffs. However, these disruptions are not confined to this segment alone, as Corning operates as a unified organization where corporate-level decisions are influenced by the combined performance of all segments.</a:t>
            </a:r>
          </a:p>
          <a:p>
            <a:pPr marL="0" marR="0" indent="457200">
              <a:lnSpc>
                <a:spcPct val="150000"/>
              </a:lnSpc>
              <a:buNone/>
            </a:pPr>
            <a:r>
              <a:rPr lang="en-US" sz="1600" dirty="0">
                <a:latin typeface="Arial" panose="020B0604020202020204" pitchFamily="34" charset="0"/>
                <a:cs typeface="Arial" panose="020B0604020202020204" pitchFamily="34" charset="0"/>
              </a:rPr>
              <a:t>This interconnected structure complicates the ability to predict and respond to market fluctuations effectively, as workforce disruptions and operational challenges are driven by both segment-specific trends and broader market forces. The lack of a comprehensive approach to addressing these challenges highlights the need for holistic strategies that stabilize operations across all business sectors, minimize workforce disruptions, and enhance the company's long-term growth and resilience.</a:t>
            </a:r>
          </a:p>
        </p:txBody>
      </p:sp>
    </p:spTree>
    <p:extLst>
      <p:ext uri="{BB962C8B-B14F-4D97-AF65-F5344CB8AC3E}">
        <p14:creationId xmlns:p14="http://schemas.microsoft.com/office/powerpoint/2010/main" val="390020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E2BD7-C894-920D-84FA-39412FD8C0D9}"/>
              </a:ext>
            </a:extLst>
          </p:cNvPr>
          <p:cNvSpPr>
            <a:spLocks noGrp="1"/>
          </p:cNvSpPr>
          <p:nvPr>
            <p:ph idx="1"/>
          </p:nvPr>
        </p:nvSpPr>
        <p:spPr>
          <a:xfrm>
            <a:off x="304800" y="829056"/>
            <a:ext cx="11667744" cy="5723108"/>
          </a:xfrm>
        </p:spPr>
        <p:txBody>
          <a:bodyPr>
            <a:normAutofit fontScale="25000" lnSpcReduction="20000"/>
          </a:bodyPr>
          <a:lstStyle/>
          <a:p>
            <a:pPr marL="0" marR="0" indent="0">
              <a:lnSpc>
                <a:spcPct val="170000"/>
              </a:lnSpc>
              <a:spcAft>
                <a:spcPts val="800"/>
              </a:spcAft>
              <a:buNone/>
            </a:pPr>
            <a:r>
              <a:rPr lang="en-US" sz="6400" dirty="0">
                <a:solidFill>
                  <a:srgbClr val="4472C4"/>
                </a:solidFill>
                <a:effectLst/>
                <a:latin typeface="Arial" panose="020B0604020202020204" pitchFamily="34" charset="0"/>
                <a:ea typeface="Calibri" panose="020F0502020204030204" pitchFamily="34" charset="0"/>
                <a:cs typeface="Arial" panose="020B0604020202020204" pitchFamily="34" charset="0"/>
              </a:rPr>
              <a:t>First hypothesis:</a:t>
            </a:r>
            <a:endParaRPr lang="en-US" sz="64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70000"/>
              </a:lnSpc>
              <a:spcAft>
                <a:spcPts val="800"/>
              </a:spcAft>
              <a:buNone/>
            </a:pPr>
            <a:r>
              <a:rPr lang="en-US" sz="6400" b="1" dirty="0">
                <a:effectLst/>
                <a:latin typeface="Arial" panose="020B0604020202020204" pitchFamily="34" charset="0"/>
                <a:ea typeface="Calibri" panose="020F0502020204030204" pitchFamily="34" charset="0"/>
                <a:cs typeface="Arial" panose="020B0604020202020204" pitchFamily="34" charset="0"/>
              </a:rPr>
              <a:t>Null Hypothesis (H</a:t>
            </a:r>
            <a:r>
              <a:rPr lang="en-US" sz="6400" b="1" baseline="-25000" dirty="0">
                <a:effectLst/>
                <a:latin typeface="Arial" panose="020B0604020202020204" pitchFamily="34" charset="0"/>
                <a:ea typeface="Calibri" panose="020F0502020204030204" pitchFamily="34" charset="0"/>
                <a:cs typeface="Arial" panose="020B0604020202020204" pitchFamily="34" charset="0"/>
              </a:rPr>
              <a:t>1</a:t>
            </a:r>
            <a:r>
              <a:rPr lang="en-US" sz="6400" b="1" dirty="0">
                <a:effectLst/>
                <a:latin typeface="Arial" panose="020B0604020202020204" pitchFamily="34" charset="0"/>
                <a:ea typeface="Calibri" panose="020F0502020204030204" pitchFamily="34" charset="0"/>
                <a:cs typeface="Arial" panose="020B0604020202020204" pitchFamily="34" charset="0"/>
              </a:rPr>
              <a:t>0): </a:t>
            </a:r>
            <a:r>
              <a:rPr lang="en-US" sz="6400" dirty="0">
                <a:effectLst/>
                <a:latin typeface="Arial" panose="020B0604020202020204" pitchFamily="34" charset="0"/>
                <a:ea typeface="Calibri" panose="020F0502020204030204" pitchFamily="34" charset="0"/>
                <a:cs typeface="Arial" panose="020B0604020202020204" pitchFamily="34" charset="0"/>
              </a:rPr>
              <a:t>The optical fiber market exhibits a cyclical growth pattern, characterized by periods of expansion lasting two to three years, followed by dips in demand or sales. These dips persist for a year or two before the market resumes growth. </a:t>
            </a:r>
          </a:p>
          <a:p>
            <a:pPr marL="0" marR="0" indent="0">
              <a:lnSpc>
                <a:spcPct val="170000"/>
              </a:lnSpc>
              <a:spcAft>
                <a:spcPts val="800"/>
              </a:spcAft>
              <a:buNone/>
            </a:pPr>
            <a:r>
              <a:rPr lang="en-US" sz="6400" b="1" dirty="0">
                <a:effectLst/>
                <a:latin typeface="Arial" panose="020B0604020202020204" pitchFamily="34" charset="0"/>
                <a:ea typeface="Calibri" panose="020F0502020204030204" pitchFamily="34" charset="0"/>
                <a:cs typeface="Arial" panose="020B0604020202020204" pitchFamily="34" charset="0"/>
              </a:rPr>
              <a:t>Alternative Hypothesis (H</a:t>
            </a:r>
            <a:r>
              <a:rPr lang="en-US" sz="6400" b="1" baseline="-25000" dirty="0">
                <a:effectLst/>
                <a:latin typeface="Arial" panose="020B0604020202020204" pitchFamily="34" charset="0"/>
                <a:ea typeface="Calibri" panose="020F0502020204030204" pitchFamily="34" charset="0"/>
                <a:cs typeface="Arial" panose="020B0604020202020204" pitchFamily="34" charset="0"/>
              </a:rPr>
              <a:t>1</a:t>
            </a:r>
            <a:r>
              <a:rPr lang="en-US" sz="6400" b="1" dirty="0">
                <a:effectLst/>
                <a:latin typeface="Arial" panose="020B0604020202020204" pitchFamily="34" charset="0"/>
                <a:ea typeface="Calibri" panose="020F0502020204030204" pitchFamily="34" charset="0"/>
                <a:cs typeface="Arial" panose="020B0604020202020204" pitchFamily="34" charset="0"/>
              </a:rPr>
              <a:t>1):</a:t>
            </a:r>
            <a:r>
              <a:rPr lang="en-US" sz="6400" dirty="0">
                <a:effectLst/>
                <a:latin typeface="Arial" panose="020B0604020202020204" pitchFamily="34" charset="0"/>
                <a:ea typeface="Calibri" panose="020F0502020204030204" pitchFamily="34" charset="0"/>
                <a:cs typeface="Arial" panose="020B0604020202020204" pitchFamily="34" charset="0"/>
              </a:rPr>
              <a:t>The optical fiber market growth is steady over time, showing consistent upward trends without significant cyclical dips. Growth is driven by ongoing global adoption of fiber technologies, sustained investments in infrastructure like 5G and FTTH (Fiber to the Home).</a:t>
            </a:r>
          </a:p>
          <a:p>
            <a:pPr marL="0" marR="0" indent="0">
              <a:lnSpc>
                <a:spcPct val="120000"/>
              </a:lnSpc>
              <a:spcAft>
                <a:spcPts val="800"/>
              </a:spcAft>
              <a:buNone/>
            </a:pPr>
            <a:r>
              <a:rPr lang="en-US" sz="6400" dirty="0">
                <a:solidFill>
                  <a:srgbClr val="0070C0"/>
                </a:solidFill>
                <a:effectLst/>
                <a:latin typeface="Arial" panose="020B0604020202020204" pitchFamily="34" charset="0"/>
                <a:ea typeface="Calibri" panose="020F0502020204030204" pitchFamily="34" charset="0"/>
                <a:cs typeface="Arial" panose="020B0604020202020204" pitchFamily="34" charset="0"/>
              </a:rPr>
              <a:t>Second hypothesis:</a:t>
            </a:r>
            <a:endParaRPr lang="en-US" sz="64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70000"/>
              </a:lnSpc>
              <a:spcAft>
                <a:spcPts val="800"/>
              </a:spcAft>
              <a:buNone/>
            </a:pPr>
            <a:r>
              <a:rPr lang="en-US" sz="6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Null Hypothesis (H</a:t>
            </a:r>
            <a:r>
              <a:rPr lang="en-US" sz="6400" b="1" baseline="-25000" dirty="0">
                <a:solidFill>
                  <a:srgbClr val="000000"/>
                </a:solidFill>
                <a:effectLst/>
                <a:latin typeface="Arial" panose="020B0604020202020204" pitchFamily="34" charset="0"/>
                <a:ea typeface="Calibri" panose="020F0502020204030204" pitchFamily="34" charset="0"/>
                <a:cs typeface="Arial" panose="020B0604020202020204" pitchFamily="34" charset="0"/>
              </a:rPr>
              <a:t>2</a:t>
            </a:r>
            <a:r>
              <a:rPr lang="en-US" sz="6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0):</a:t>
            </a:r>
            <a:r>
              <a:rPr lang="en-US" sz="6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optical fiber market’s periodic growth and unpredictable dips lead to significant financial challenges for manufacturers like Corning. These challenges, including revenue shortfalls and reduced profitability, directly contribute to operational cost-cutting measures such as massive layoffs. </a:t>
            </a:r>
            <a:endParaRPr lang="en-US" sz="6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marR="0" indent="0">
              <a:lnSpc>
                <a:spcPct val="170000"/>
              </a:lnSpc>
              <a:spcAft>
                <a:spcPts val="800"/>
              </a:spcAft>
              <a:buNone/>
            </a:pPr>
            <a:r>
              <a:rPr lang="en-US" sz="6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Alternative Hypothesis (H</a:t>
            </a:r>
            <a:r>
              <a:rPr lang="en-US" sz="6400" b="1" baseline="-25000" dirty="0">
                <a:solidFill>
                  <a:srgbClr val="000000"/>
                </a:solidFill>
                <a:effectLst/>
                <a:latin typeface="Arial" panose="020B0604020202020204" pitchFamily="34" charset="0"/>
                <a:ea typeface="Calibri" panose="020F0502020204030204" pitchFamily="34" charset="0"/>
                <a:cs typeface="Arial" panose="020B0604020202020204" pitchFamily="34" charset="0"/>
              </a:rPr>
              <a:t>2</a:t>
            </a:r>
            <a:r>
              <a:rPr lang="en-US" sz="6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1):</a:t>
            </a:r>
            <a:r>
              <a:rPr lang="en-US" sz="6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optical fiber market’s growth or loss is irrelevant to massive layoffs at Corning Incorporated. Layoffs are driven by other factors, such as internal strategic decisions, technological shifts, operational restructuring, or competitive pressures, rather than directly correlating with sales trends or market performance. </a:t>
            </a:r>
            <a:endParaRPr lang="en-US" sz="6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Aft>
                <a:spcPts val="800"/>
              </a:spcAft>
            </a:pPr>
            <a:br>
              <a:rPr lang="en-US" sz="1800" dirty="0">
                <a:effectLst/>
                <a:latin typeface="Calibri" panose="020F0502020204030204" pitchFamily="34" charset="0"/>
                <a:ea typeface="Calibri" panose="020F0502020204030204" pitchFamily="34" charset="0"/>
              </a:rPr>
            </a:b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7C2EBC77-2CBB-D7C2-CC5D-C903E57B951A}"/>
              </a:ext>
            </a:extLst>
          </p:cNvPr>
          <p:cNvSpPr txBox="1"/>
          <p:nvPr/>
        </p:nvSpPr>
        <p:spPr>
          <a:xfrm>
            <a:off x="304800" y="305836"/>
            <a:ext cx="1178966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Hypothesis for problem statement:</a:t>
            </a:r>
          </a:p>
        </p:txBody>
      </p:sp>
    </p:spTree>
    <p:extLst>
      <p:ext uri="{BB962C8B-B14F-4D97-AF65-F5344CB8AC3E}">
        <p14:creationId xmlns:p14="http://schemas.microsoft.com/office/powerpoint/2010/main" val="192197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2C77-E105-AAAF-EA6C-5DB0E7F5001D}"/>
              </a:ext>
            </a:extLst>
          </p:cNvPr>
          <p:cNvSpPr>
            <a:spLocks noGrp="1"/>
          </p:cNvSpPr>
          <p:nvPr>
            <p:ph type="title"/>
          </p:nvPr>
        </p:nvSpPr>
        <p:spPr>
          <a:xfrm>
            <a:off x="417576" y="332202"/>
            <a:ext cx="10515600" cy="574483"/>
          </a:xfrm>
        </p:spPr>
        <p:txBody>
          <a:bodyPr>
            <a:norm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GLW 10-Year Price Performance Graph:</a:t>
            </a:r>
            <a:endParaRPr lang="en-US" sz="2800"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1A2C4654-BE8A-E594-0524-2C0CE3682857}"/>
              </a:ext>
            </a:extLst>
          </p:cNvPr>
          <p:cNvSpPr>
            <a:spLocks noChangeArrowheads="1"/>
          </p:cNvSpPr>
          <p:nvPr/>
        </p:nvSpPr>
        <p:spPr bwMode="auto">
          <a:xfrm>
            <a:off x="838200" y="365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A graph with green dots and numbers&#10;&#10;Description automatically generated">
            <a:extLst>
              <a:ext uri="{FF2B5EF4-FFF2-40B4-BE49-F238E27FC236}">
                <a16:creationId xmlns:a16="http://schemas.microsoft.com/office/drawing/2014/main" id="{22FC5CD4-1A23-E90E-E53B-2BE0656FB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2" t="1407" r="1152" b="1173"/>
          <a:stretch/>
        </p:blipFill>
        <p:spPr bwMode="auto">
          <a:xfrm>
            <a:off x="373380" y="1036320"/>
            <a:ext cx="4113276" cy="491442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3D26CDC-3D3D-35BA-0C5C-156DC892FF76}"/>
              </a:ext>
            </a:extLst>
          </p:cNvPr>
          <p:cNvSpPr>
            <a:spLocks noChangeArrowheads="1"/>
          </p:cNvSpPr>
          <p:nvPr/>
        </p:nvSpPr>
        <p:spPr bwMode="auto">
          <a:xfrm>
            <a:off x="373380" y="5960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44546A"/>
                </a:solidFill>
                <a:effectLst/>
                <a:latin typeface="Arial" panose="020B0604020202020204" pitchFamily="34" charset="0"/>
                <a:ea typeface="Times New Roman" panose="02020603050405020304" pitchFamily="18" charset="0"/>
              </a:rPr>
              <a:t>Figure 1:Corning stock market performance from 2014 to 2023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5779202-5A1B-CD5F-BCE6-22EA071F088A}"/>
              </a:ext>
            </a:extLst>
          </p:cNvPr>
          <p:cNvSpPr txBox="1"/>
          <p:nvPr/>
        </p:nvSpPr>
        <p:spPr>
          <a:xfrm>
            <a:off x="4776216" y="1193926"/>
            <a:ext cx="7114032" cy="3298852"/>
          </a:xfrm>
          <a:prstGeom prst="rect">
            <a:avLst/>
          </a:prstGeom>
          <a:noFill/>
        </p:spPr>
        <p:txBody>
          <a:bodyPr wrap="square">
            <a:spAutoFit/>
          </a:bodyPr>
          <a:lstStyle/>
          <a:p>
            <a:pPr marL="0" marR="0" indent="457200">
              <a:lnSpc>
                <a:spcPct val="150000"/>
              </a:lnSpc>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Displayed here is a visual depiction presenting the closing prices of Corning Incorporated (GLW) spanning the last decade. This graph employs adjusted closing prices instead of market closing prices. (The adjusted close considers significant corporate or institutional-level actions that occur beyond regular market hours.)</a:t>
            </a:r>
          </a:p>
          <a:p>
            <a:pPr indent="457200">
              <a:lnSpc>
                <a:spcPct val="150000"/>
              </a:lnSpc>
              <a:spcAft>
                <a:spcPts val="800"/>
              </a:spcAft>
            </a:pPr>
            <a:r>
              <a:rPr lang="en-US" sz="1600" dirty="0">
                <a:effectLst/>
                <a:latin typeface="Calibri" panose="020F0502020204030204" pitchFamily="34" charset="0"/>
                <a:ea typeface="Calibri" panose="020F0502020204030204" pitchFamily="34" charset="0"/>
              </a:rPr>
              <a:t>As of December 31, 2020, there were approximately 12,090 registered holders of common stock and approximately 515,000 beneficial shareholders. </a:t>
            </a:r>
          </a:p>
          <a:p>
            <a:pPr marL="0" marR="0" indent="457200">
              <a:lnSpc>
                <a:spcPct val="200000"/>
              </a:lnSpc>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3809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a:xfrm>
            <a:off x="368429" y="169192"/>
            <a:ext cx="11191886" cy="881728"/>
          </a:xfrm>
        </p:spPr>
        <p:txBody>
          <a:bodyPr>
            <a:normAutofit/>
          </a:bodyPr>
          <a:lstStyle/>
          <a:p>
            <a:r>
              <a:rPr lang="en-US" sz="2800" dirty="0">
                <a:latin typeface="Arial" panose="020B0604020202020204" pitchFamily="34" charset="0"/>
                <a:cs typeface="Arial" panose="020B0604020202020204" pitchFamily="34" charset="0"/>
              </a:rPr>
              <a:t>Revenue and Stock market trend for Corning Inc.:</a:t>
            </a:r>
          </a:p>
        </p:txBody>
      </p:sp>
      <p:pic>
        <p:nvPicPr>
          <p:cNvPr id="1027" name="Picture 1" descr="A screenshot of a graph&#10;&#10;Description automatically generated">
            <a:extLst>
              <a:ext uri="{FF2B5EF4-FFF2-40B4-BE49-F238E27FC236}">
                <a16:creationId xmlns:a16="http://schemas.microsoft.com/office/drawing/2014/main" id="{4289AD7A-C9A7-7B72-0190-7B58D0E7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33" y="2943981"/>
            <a:ext cx="4362199" cy="3704493"/>
          </a:xfrm>
          <a:prstGeom prst="rect">
            <a:avLst/>
          </a:prstGeom>
          <a:noFill/>
          <a:ln w="9525">
            <a:solidFill>
              <a:srgbClr val="4472C4"/>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5DFEC8F1-2698-E5E8-C94B-A25E432C4EAD}"/>
              </a:ext>
            </a:extLst>
          </p:cNvPr>
          <p:cNvSpPr>
            <a:spLocks noChangeArrowheads="1"/>
          </p:cNvSpPr>
          <p:nvPr/>
        </p:nvSpPr>
        <p:spPr bwMode="auto">
          <a:xfrm>
            <a:off x="7874924" y="2239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307F3FD2-BEFA-C88B-AD31-2BAAF39CAF7D}"/>
              </a:ext>
            </a:extLst>
          </p:cNvPr>
          <p:cNvSpPr txBox="1"/>
          <p:nvPr/>
        </p:nvSpPr>
        <p:spPr>
          <a:xfrm>
            <a:off x="5577243" y="965120"/>
            <a:ext cx="6208644" cy="1634102"/>
          </a:xfrm>
          <a:prstGeom prst="rect">
            <a:avLst/>
          </a:prstGeom>
          <a:noFill/>
        </p:spPr>
        <p:txBody>
          <a:bodyPr wrap="square">
            <a:spAutoFit/>
          </a:bodyPr>
          <a:lstStyle/>
          <a:p>
            <a:pPr marL="0" marR="0">
              <a:lnSpc>
                <a:spcPct val="150000"/>
              </a:lnSpc>
              <a:spcAft>
                <a:spcPts val="800"/>
              </a:spcAft>
            </a:pPr>
            <a:r>
              <a:rPr lang="en-US" sz="1600" dirty="0">
                <a:solidFill>
                  <a:srgbClr val="4472C4"/>
                </a:solidFill>
                <a:effectLst/>
                <a:latin typeface="Calibri" panose="020F0502020204030204" pitchFamily="34" charset="0"/>
                <a:ea typeface="Calibri" panose="020F0502020204030204" pitchFamily="34" charset="0"/>
              </a:rPr>
              <a:t>Layoff data for the years when Corning had loss in revenue and stock market:</a:t>
            </a:r>
            <a:endParaRPr lang="en-US" sz="1600" dirty="0">
              <a:effectLst/>
              <a:latin typeface="Calibri" panose="020F0502020204030204" pitchFamily="34" charset="0"/>
              <a:ea typeface="Calibri" panose="020F0502020204030204" pitchFamily="34" charset="0"/>
            </a:endParaRPr>
          </a:p>
          <a:p>
            <a:pPr marL="0" marR="0">
              <a:lnSpc>
                <a:spcPct val="150000"/>
              </a:lnSpc>
              <a:spcAft>
                <a:spcPts val="800"/>
              </a:spcAft>
            </a:pPr>
            <a:r>
              <a:rPr lang="en-US" sz="1600" dirty="0">
                <a:solidFill>
                  <a:srgbClr val="1A202C"/>
                </a:solidFill>
                <a:effectLst/>
                <a:latin typeface="Calibri" panose="020F0502020204030204" pitchFamily="34" charset="0"/>
                <a:ea typeface="Calibri" panose="020F0502020204030204" pitchFamily="34" charset="0"/>
              </a:rPr>
              <a:t>Corning Incorporated filed 10 WARN layoff notices from Mar 2016 to May 2024.706 employees were laid off in total from these layoffs.</a:t>
            </a:r>
            <a:endParaRPr lang="en-US" sz="1600" dirty="0">
              <a:effectLst/>
              <a:latin typeface="Calibri" panose="020F0502020204030204" pitchFamily="34" charset="0"/>
              <a:ea typeface="Calibri" panose="020F0502020204030204" pitchFamily="34" charset="0"/>
            </a:endParaRPr>
          </a:p>
        </p:txBody>
      </p:sp>
      <p:pic>
        <p:nvPicPr>
          <p:cNvPr id="11" name="Picture 10" descr="A table of information with text&#10;&#10;Description automatically generated with medium confidence">
            <a:extLst>
              <a:ext uri="{FF2B5EF4-FFF2-40B4-BE49-F238E27FC236}">
                <a16:creationId xmlns:a16="http://schemas.microsoft.com/office/drawing/2014/main" id="{4B1F244A-F8CC-83D0-67F4-E32B42E23500}"/>
              </a:ext>
            </a:extLst>
          </p:cNvPr>
          <p:cNvPicPr>
            <a:picLocks noChangeAspect="1"/>
          </p:cNvPicPr>
          <p:nvPr/>
        </p:nvPicPr>
        <p:blipFill>
          <a:blip r:embed="rId4"/>
          <a:stretch>
            <a:fillRect/>
          </a:stretch>
        </p:blipFill>
        <p:spPr>
          <a:xfrm>
            <a:off x="5577243" y="2883189"/>
            <a:ext cx="6321425" cy="1741170"/>
          </a:xfrm>
          <a:prstGeom prst="rect">
            <a:avLst/>
          </a:prstGeom>
        </p:spPr>
      </p:pic>
      <p:sp>
        <p:nvSpPr>
          <p:cNvPr id="13" name="TextBox 12">
            <a:extLst>
              <a:ext uri="{FF2B5EF4-FFF2-40B4-BE49-F238E27FC236}">
                <a16:creationId xmlns:a16="http://schemas.microsoft.com/office/drawing/2014/main" id="{AE2CA561-19B0-96DE-6148-6759F4324FDE}"/>
              </a:ext>
            </a:extLst>
          </p:cNvPr>
          <p:cNvSpPr txBox="1"/>
          <p:nvPr/>
        </p:nvSpPr>
        <p:spPr>
          <a:xfrm>
            <a:off x="514733" y="965120"/>
            <a:ext cx="5100194" cy="1893339"/>
          </a:xfrm>
          <a:prstGeom prst="rect">
            <a:avLst/>
          </a:prstGeom>
          <a:noFill/>
        </p:spPr>
        <p:txBody>
          <a:bodyPr wrap="square">
            <a:spAutoFit/>
          </a:bodyPr>
          <a:lstStyle/>
          <a:p>
            <a:pPr>
              <a:lnSpc>
                <a:spcPct val="150000"/>
              </a:lnSpc>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Corning annual/quarterly revenue history and growth rate from 2010 to 2024. Revenue can be defined as the amount of money a company receives from its customers in exchange for the sales of goods or services.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36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D3C98C-1D29-9AF2-AD7D-C843B9D6A3B3}"/>
              </a:ext>
            </a:extLst>
          </p:cNvPr>
          <p:cNvSpPr txBox="1"/>
          <p:nvPr/>
        </p:nvSpPr>
        <p:spPr>
          <a:xfrm>
            <a:off x="366583" y="469557"/>
            <a:ext cx="1140940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Data analysis outcome:</a:t>
            </a:r>
          </a:p>
        </p:txBody>
      </p:sp>
      <p:sp>
        <p:nvSpPr>
          <p:cNvPr id="2" name="Rectangle 2">
            <a:extLst>
              <a:ext uri="{FF2B5EF4-FFF2-40B4-BE49-F238E27FC236}">
                <a16:creationId xmlns:a16="http://schemas.microsoft.com/office/drawing/2014/main" id="{BC280041-140B-4486-0B2A-AF01F1E2E694}"/>
              </a:ext>
            </a:extLst>
          </p:cNvPr>
          <p:cNvSpPr>
            <a:spLocks noChangeArrowheads="1"/>
          </p:cNvSpPr>
          <p:nvPr/>
        </p:nvSpPr>
        <p:spPr bwMode="auto">
          <a:xfrm>
            <a:off x="366583" y="1093400"/>
            <a:ext cx="520516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Arial" panose="020B0604020202020204" pitchFamily="34" charset="0"/>
                <a:ea typeface="Calibri" panose="020F0502020204030204" pitchFamily="34" charset="0"/>
              </a:rPr>
              <a:t>Correlation Analysis: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The Correlation analysis performed for yearly revenue changes vs layoff in last few years and the correlation shows -0.63 which shows good correlation.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 descr="A screenshot of a computer screen&#10;&#10;Description automatically generated">
            <a:extLst>
              <a:ext uri="{FF2B5EF4-FFF2-40B4-BE49-F238E27FC236}">
                <a16:creationId xmlns:a16="http://schemas.microsoft.com/office/drawing/2014/main" id="{A66D2869-4696-9292-02C5-E13D510253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0"/>
          <a:stretch/>
        </p:blipFill>
        <p:spPr bwMode="auto">
          <a:xfrm>
            <a:off x="451927" y="2854715"/>
            <a:ext cx="3776804" cy="2422838"/>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DAF0DB2-057F-E41B-689E-9486D4F9A0D1}"/>
              </a:ext>
            </a:extLst>
          </p:cNvPr>
          <p:cNvSpPr>
            <a:spLocks noChangeArrowheads="1"/>
          </p:cNvSpPr>
          <p:nvPr/>
        </p:nvSpPr>
        <p:spPr bwMode="auto">
          <a:xfrm>
            <a:off x="451927" y="5397501"/>
            <a:ext cx="37768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Figure 7: Pearson correlation factor</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Picture 4" descr="A graph with blue lines and a graph with blue lines&#10;&#10;Description automatically generated with medium confidence">
            <a:extLst>
              <a:ext uri="{FF2B5EF4-FFF2-40B4-BE49-F238E27FC236}">
                <a16:creationId xmlns:a16="http://schemas.microsoft.com/office/drawing/2014/main" id="{D4182CBA-0516-B803-DE71-73B3228C1B76}"/>
              </a:ext>
            </a:extLst>
          </p:cNvPr>
          <p:cNvPicPr>
            <a:picLocks noChangeAspect="1"/>
          </p:cNvPicPr>
          <p:nvPr/>
        </p:nvPicPr>
        <p:blipFill>
          <a:blip r:embed="rId4"/>
          <a:stretch>
            <a:fillRect/>
          </a:stretch>
        </p:blipFill>
        <p:spPr>
          <a:xfrm>
            <a:off x="6096000" y="1819721"/>
            <a:ext cx="4582760" cy="3457832"/>
          </a:xfrm>
          <a:prstGeom prst="rect">
            <a:avLst/>
          </a:prstGeom>
          <a:ln>
            <a:solidFill>
              <a:schemeClr val="accent1"/>
            </a:solidFill>
          </a:ln>
        </p:spPr>
      </p:pic>
      <p:sp>
        <p:nvSpPr>
          <p:cNvPr id="8" name="TextBox 7">
            <a:extLst>
              <a:ext uri="{FF2B5EF4-FFF2-40B4-BE49-F238E27FC236}">
                <a16:creationId xmlns:a16="http://schemas.microsoft.com/office/drawing/2014/main" id="{8FC70336-3E93-F17F-EF40-6BCC68F60552}"/>
              </a:ext>
            </a:extLst>
          </p:cNvPr>
          <p:cNvSpPr txBox="1"/>
          <p:nvPr/>
        </p:nvSpPr>
        <p:spPr>
          <a:xfrm>
            <a:off x="6096000" y="1093400"/>
            <a:ext cx="6096000" cy="515847"/>
          </a:xfrm>
          <a:prstGeom prst="rect">
            <a:avLst/>
          </a:prstGeom>
          <a:noFill/>
        </p:spPr>
        <p:txBody>
          <a:bodyPr wrap="square">
            <a:spAutoFit/>
          </a:bodyPr>
          <a:lstStyle/>
          <a:p>
            <a:pPr marL="0" marR="0">
              <a:lnSpc>
                <a:spcPct val="200000"/>
              </a:lnSpc>
              <a:spcAft>
                <a:spcPts val="800"/>
              </a:spcAft>
            </a:pPr>
            <a:r>
              <a:rPr lang="en-US" sz="1600"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Showing correlation with the bar and line chart:</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0E665FF-AE05-8CA5-0715-28DA4AC2F1E6}"/>
              </a:ext>
            </a:extLst>
          </p:cNvPr>
          <p:cNvSpPr txBox="1"/>
          <p:nvPr/>
        </p:nvSpPr>
        <p:spPr>
          <a:xfrm>
            <a:off x="6071286" y="5405195"/>
            <a:ext cx="6096000" cy="276999"/>
          </a:xfrm>
          <a:prstGeom prst="rect">
            <a:avLst/>
          </a:prstGeom>
          <a:noFill/>
        </p:spPr>
        <p:txBody>
          <a:bodyPr wrap="square">
            <a:spAutoFit/>
          </a:bodyPr>
          <a:lstStyle/>
          <a:p>
            <a:pPr marL="0" marR="0">
              <a:spcAft>
                <a:spcPts val="1000"/>
              </a:spcAft>
            </a:pPr>
            <a:r>
              <a:rPr lang="en-US"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Figure 8: Bar chart showing revenue vs layoff</a:t>
            </a:r>
            <a:endParaRPr lang="en-US" sz="1000" i="1" dirty="0">
              <a:solidFill>
                <a:srgbClr val="44546A"/>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2166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F6E2-BDA9-D19B-9ECF-F92BF33A4E22}"/>
              </a:ext>
            </a:extLst>
          </p:cNvPr>
          <p:cNvSpPr txBox="1">
            <a:spLocks/>
          </p:cNvSpPr>
          <p:nvPr/>
        </p:nvSpPr>
        <p:spPr>
          <a:xfrm>
            <a:off x="323254" y="-833785"/>
            <a:ext cx="11868746" cy="166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200000"/>
              </a:lnSpc>
              <a:spcAft>
                <a:spcPts val="800"/>
              </a:spcAft>
            </a:pPr>
            <a:r>
              <a:rPr lang="en-US" sz="2800" dirty="0">
                <a:solidFill>
                  <a:srgbClr val="000000"/>
                </a:solidFill>
                <a:effectLst/>
                <a:latin typeface="Arial" panose="020B0604020202020204" pitchFamily="34" charset="0"/>
                <a:ea typeface="Calibri" panose="020F0502020204030204" pitchFamily="34" charset="0"/>
                <a:cs typeface="Arial" panose="020B0604020202020204" pitchFamily="34" charset="0"/>
              </a:rPr>
              <a:t>Key take away from the Data analysis:</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DEEB4E29-3EDC-C291-807C-C62D285C89A8}"/>
              </a:ext>
            </a:extLst>
          </p:cNvPr>
          <p:cNvSpPr txBox="1"/>
          <p:nvPr/>
        </p:nvSpPr>
        <p:spPr>
          <a:xfrm>
            <a:off x="323254" y="980088"/>
            <a:ext cx="11271339" cy="5323176"/>
          </a:xfrm>
          <a:prstGeom prst="rect">
            <a:avLst/>
          </a:prstGeom>
        </p:spPr>
        <p:txBody>
          <a:bodyPr vert="horz" lIns="91440" tIns="45720" rIns="91440" bIns="45720" rtlCol="0" anchor="t">
            <a:noAutofit/>
          </a:bodyPr>
          <a:lstStyle/>
          <a:p>
            <a:pPr marL="0" marR="0">
              <a:lnSpc>
                <a:spcPct val="200000"/>
              </a:lnSpc>
              <a:spcAft>
                <a:spcPts val="800"/>
              </a:spcAft>
            </a:pPr>
            <a:r>
              <a:rPr lang="en-US" sz="1800" dirty="0">
                <a:solidFill>
                  <a:srgbClr val="0070C0"/>
                </a:solidFill>
                <a:effectLst/>
                <a:latin typeface="Calibri" panose="020F0502020204030204" pitchFamily="34" charset="0"/>
                <a:ea typeface="Calibri" panose="020F0502020204030204" pitchFamily="34" charset="0"/>
              </a:rPr>
              <a:t>Findings result in accepting or rejecting the hypothesis:</a:t>
            </a:r>
            <a:endParaRPr lang="en-US" sz="1800" dirty="0">
              <a:effectLst/>
              <a:latin typeface="Calibri" panose="020F0502020204030204" pitchFamily="34" charset="0"/>
              <a:ea typeface="Calibri" panose="020F0502020204030204" pitchFamily="34" charset="0"/>
            </a:endParaRPr>
          </a:p>
          <a:p>
            <a:pPr marL="0" marR="0">
              <a:lnSpc>
                <a:spcPct val="200000"/>
              </a:lnSpc>
              <a:spcAft>
                <a:spcPts val="800"/>
              </a:spcAft>
            </a:pPr>
            <a:r>
              <a:rPr lang="en-US" sz="1800" dirty="0">
                <a:solidFill>
                  <a:srgbClr val="000000"/>
                </a:solidFill>
                <a:effectLst/>
                <a:latin typeface="Calibri" panose="020F0502020204030204" pitchFamily="34" charset="0"/>
                <a:ea typeface="Calibri" panose="020F0502020204030204" pitchFamily="34" charset="0"/>
              </a:rPr>
              <a:t>As per the result the second null hypothesis has been failed to reject. I have mentioned the second null hypothesis in this section, which is mentioned in previous section just to recap and emphasize the point.</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buFont typeface="Symbol"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First hypothesis, optical fiber market exhibits a cyclical growth pattern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which is not evident from the data.</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buFont typeface="Symbol"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First hypothesis also mentioned, pattern indicates that the market is inherently volatile, which is not evident from data too.</a:t>
            </a:r>
          </a:p>
          <a:p>
            <a:pPr marL="342900" marR="0" lvl="0" indent="-342900">
              <a:lnSpc>
                <a:spcPct val="150000"/>
              </a:lnSpc>
              <a:buFont typeface="Symbol"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From second hypothesis, it mentions Corning faces unpredictable dips lead to significant financial challenges which is getting supported by data as 2020 Covid was unpredictable.</a:t>
            </a:r>
          </a:p>
          <a:p>
            <a:pPr marL="342900" marR="0" lvl="0" indent="-342900">
              <a:lnSpc>
                <a:spcPct val="150000"/>
              </a:lnSpc>
              <a:spcAft>
                <a:spcPts val="800"/>
              </a:spcAft>
              <a:buFont typeface="Symbol"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Second hypothesis also mention about the financial dip and workforce layoff is related to each other and data is supporting that.</a:t>
            </a:r>
          </a:p>
          <a:p>
            <a:pPr marL="342900" marR="0" lvl="0" indent="-342900">
              <a:lnSpc>
                <a:spcPct val="150000"/>
              </a:lnSpc>
              <a:spcAft>
                <a:spcPts val="800"/>
              </a:spcAft>
              <a:buFont typeface="Symbol" pitchFamily="2" charset="2"/>
              <a:buChar char=""/>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600"/>
              </a:spcAft>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441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FAA7-4B68-4631-7BBE-418090403973}"/>
              </a:ext>
            </a:extLst>
          </p:cNvPr>
          <p:cNvSpPr txBox="1"/>
          <p:nvPr/>
        </p:nvSpPr>
        <p:spPr>
          <a:xfrm>
            <a:off x="310896" y="309471"/>
            <a:ext cx="11393424" cy="5637954"/>
          </a:xfrm>
          <a:prstGeom prst="rect">
            <a:avLst/>
          </a:prstGeom>
          <a:noFill/>
        </p:spPr>
        <p:txBody>
          <a:bodyPr wrap="square">
            <a:spAutoFit/>
          </a:bodyPr>
          <a:lstStyle/>
          <a:p>
            <a:pPr marL="0" marR="0">
              <a:lnSpc>
                <a:spcPct val="150000"/>
              </a:lnSpc>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Conclusion:</a:t>
            </a:r>
          </a:p>
          <a:p>
            <a:pPr marL="0" marR="0" indent="457200">
              <a:lnSpc>
                <a:spcPct val="150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study delves into the challenges faced by Corning Incorporated due to periodic dips in sales within the Optical Communications segment, particularly in the optical fiber market.</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indent="-342900">
              <a:lnSpc>
                <a:spcPct val="150000"/>
              </a:lnSpc>
              <a:spcAft>
                <a:spcPts val="800"/>
              </a:spcAft>
              <a:buFont typeface="+mj-lt"/>
              <a:buAutoNum type="arabicPeriod"/>
            </a:pPr>
            <a:r>
              <a:rPr lang="en-US" sz="1600" b="1" dirty="0">
                <a:effectLst/>
                <a:latin typeface="Arial" panose="020B0604020202020204" pitchFamily="34" charset="0"/>
                <a:ea typeface="Times New Roman" panose="02020603050405020304" pitchFamily="18" charset="0"/>
                <a:cs typeface="Arial" panose="020B0604020202020204" pitchFamily="34" charset="0"/>
              </a:rPr>
              <a:t>Sales Trends and Market Dynamics:</a:t>
            </a:r>
            <a:br>
              <a:rPr lang="en-US" sz="1600" dirty="0">
                <a:effectLst/>
                <a:latin typeface="Arial" panose="020B0604020202020204" pitchFamily="34" charset="0"/>
                <a:ea typeface="Times New Roman" panose="02020603050405020304" pitchFamily="18" charset="0"/>
                <a:cs typeface="Arial" panose="020B0604020202020204" pitchFamily="34" charset="0"/>
              </a:rPr>
            </a:br>
            <a:r>
              <a:rPr lang="en-US" sz="1600" dirty="0">
                <a:effectLst/>
                <a:latin typeface="Arial" panose="020B0604020202020204" pitchFamily="34" charset="0"/>
                <a:ea typeface="Times New Roman" panose="02020603050405020304" pitchFamily="18" charset="0"/>
                <a:cs typeface="Arial" panose="020B0604020202020204" pitchFamily="34" charset="0"/>
              </a:rPr>
              <a:t>Corning's sales figures in the optical fiber market show periodic dips, which appear to be aligned with broader market cycles influenced by economic conditions, infrastructure investment patterns, and technological advancements such as 5G rollouts. </a:t>
            </a:r>
          </a:p>
          <a:p>
            <a:pPr marL="342900" marR="0" indent="-342900">
              <a:lnSpc>
                <a:spcPct val="150000"/>
              </a:lnSpc>
              <a:spcAft>
                <a:spcPts val="800"/>
              </a:spcAft>
              <a:buFont typeface="+mj-lt"/>
              <a:buAutoNum type="arabicPeriod"/>
            </a:pPr>
            <a:r>
              <a:rPr lang="en-US" sz="1600" b="1" dirty="0">
                <a:effectLst/>
                <a:latin typeface="Arial" panose="020B0604020202020204" pitchFamily="34" charset="0"/>
                <a:ea typeface="Times New Roman" panose="02020603050405020304" pitchFamily="18" charset="0"/>
                <a:cs typeface="Arial" panose="020B0604020202020204" pitchFamily="34" charset="0"/>
              </a:rPr>
              <a:t>Layoff Patterns and Strategic Implications:</a:t>
            </a:r>
            <a:br>
              <a:rPr lang="en-US" sz="1600" dirty="0">
                <a:effectLst/>
                <a:latin typeface="Arial" panose="020B0604020202020204" pitchFamily="34" charset="0"/>
                <a:ea typeface="Times New Roman" panose="02020603050405020304" pitchFamily="18" charset="0"/>
                <a:cs typeface="Arial" panose="020B0604020202020204" pitchFamily="34" charset="0"/>
              </a:rPr>
            </a:br>
            <a:r>
              <a:rPr lang="en-US" sz="1600" dirty="0">
                <a:effectLst/>
                <a:latin typeface="Arial" panose="020B0604020202020204" pitchFamily="34" charset="0"/>
                <a:ea typeface="Times New Roman" panose="02020603050405020304" pitchFamily="18" charset="0"/>
                <a:cs typeface="Arial" panose="020B0604020202020204" pitchFamily="34" charset="0"/>
              </a:rPr>
              <a:t>Layoffs at Corning often correlate with declines or stagnations in optical fiber sales but are also influenced by broader corporate strategies, such as operational restructuring and competitive pressures. </a:t>
            </a:r>
          </a:p>
          <a:p>
            <a:pPr marR="0">
              <a:lnSpc>
                <a:spcPct val="150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findings till now suggest that Corning’s layoff decisions are influenced not only by short-term sales trends but also by broader strategic adjustments and market forces.</a:t>
            </a:r>
          </a:p>
          <a:p>
            <a:pPr marR="0">
              <a:lnSpc>
                <a:spcPct val="150000"/>
              </a:lnSpc>
              <a:spcAft>
                <a:spcPts val="800"/>
              </a:spcAft>
            </a:pP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Github</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https://</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github.com</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/anjumishra16/MIS581</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4406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E1B68-D8EC-61BB-2730-021DD5AEE381}"/>
              </a:ext>
            </a:extLst>
          </p:cNvPr>
          <p:cNvSpPr txBox="1"/>
          <p:nvPr/>
        </p:nvSpPr>
        <p:spPr>
          <a:xfrm>
            <a:off x="207264" y="170546"/>
            <a:ext cx="11984736" cy="7689284"/>
          </a:xfrm>
          <a:prstGeom prst="rect">
            <a:avLst/>
          </a:prstGeom>
          <a:noFill/>
        </p:spPr>
        <p:txBody>
          <a:bodyPr wrap="square">
            <a:spAutoFit/>
          </a:bodyPr>
          <a:lstStyle/>
          <a:p>
            <a:pPr marL="0" marR="0">
              <a:lnSpc>
                <a:spcPct val="150000"/>
              </a:lnSpc>
              <a:spcBef>
                <a:spcPts val="2400"/>
              </a:spcBef>
              <a:spcAft>
                <a:spcPts val="600"/>
              </a:spcAft>
            </a:pPr>
            <a:r>
              <a:rPr lang="en-US" sz="2800" u="sng" kern="0" dirty="0">
                <a:solidFill>
                  <a:srgbClr val="0563C1"/>
                </a:solidFill>
                <a:effectLst/>
                <a:latin typeface="Arial" panose="020B0604020202020204" pitchFamily="34" charset="0"/>
                <a:ea typeface="Calibri" panose="020F0502020204030204" pitchFamily="34" charset="0"/>
                <a:cs typeface="Arial" panose="020B0604020202020204" pitchFamily="34" charset="0"/>
              </a:rPr>
              <a:t>Reference:</a:t>
            </a:r>
            <a:endParaRPr lang="en-US" sz="2800" kern="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Allied Market Research. (n.d.).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Optical fiber market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Retrieved from </a:t>
            </a:r>
            <a:r>
              <a:rPr lang="en-US" sz="1600" u="sng" dirty="0">
                <a:solidFill>
                  <a:srgbClr val="000000"/>
                </a:solidFill>
                <a:effectLst/>
                <a:latin typeface="Arial" panose="020B0604020202020204" pitchFamily="34" charset="0"/>
                <a:ea typeface="Calibri" panose="020F0502020204030204" pitchFamily="34" charset="0"/>
                <a:cs typeface="Arial" panose="020B0604020202020204" pitchFamily="34" charset="0"/>
                <a:hlinkClick r:id="rId2"/>
              </a:rPr>
              <a:t>https://www.alliedmarketresearch.com/optical-fiber-market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Corning Incorporated. (2020). </a:t>
            </a:r>
            <a:r>
              <a:rPr lang="en-US" sz="1600" i="1" dirty="0">
                <a:effectLst/>
                <a:latin typeface="Arial" panose="020B0604020202020204" pitchFamily="34" charset="0"/>
                <a:ea typeface="Times New Roman" panose="02020603050405020304" pitchFamily="18" charset="0"/>
                <a:cs typeface="Arial" panose="020B0604020202020204" pitchFamily="34" charset="0"/>
              </a:rPr>
              <a:t>Form 10-K Annual Report</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3"/>
              </a:rPr>
              <a:t>https://s203.q4cdn.com/212458750/files/doc_financials/2020/q4/10k20.pdf</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InformationWeek. (n.d.). </a:t>
            </a:r>
            <a:r>
              <a:rPr lang="en-US" sz="1600" i="1" dirty="0">
                <a:effectLst/>
                <a:latin typeface="Arial" panose="020B0604020202020204" pitchFamily="34" charset="0"/>
                <a:ea typeface="Times New Roman" panose="02020603050405020304" pitchFamily="18" charset="0"/>
                <a:cs typeface="Arial" panose="020B0604020202020204" pitchFamily="34" charset="0"/>
              </a:rPr>
              <a:t>Corning to cut 1,000 jobs, close plant</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4"/>
              </a:rPr>
              <a:t>https://www.informationweek.com/it-leadership/corning-to-cut-1-000-jobs-close-plant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Markets and Markets. (n.d.). Search results for "optical fiber."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5"/>
              </a:rPr>
              <a:t>https://www.marketsandmarkets.com/search.asp?search=optical+fiber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Maximize Market Research. (n.d.). </a:t>
            </a:r>
            <a:r>
              <a:rPr lang="en-US" sz="1600" i="1" dirty="0">
                <a:effectLst/>
                <a:latin typeface="Arial" panose="020B0604020202020204" pitchFamily="34" charset="0"/>
                <a:ea typeface="Times New Roman" panose="02020603050405020304" pitchFamily="18" charset="0"/>
                <a:cs typeface="Arial" panose="020B0604020202020204" pitchFamily="34" charset="0"/>
              </a:rPr>
              <a:t>Global fiber optic cable materials market</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6"/>
              </a:rPr>
              <a:t>https://www.maximizemarketresearch.com/market-report/global-fiber-optic-cable-materials-market/106666/</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err="1">
                <a:effectLst/>
                <a:latin typeface="Arial" panose="020B0604020202020204" pitchFamily="34" charset="0"/>
                <a:ea typeface="Times New Roman" panose="02020603050405020304" pitchFamily="18" charset="0"/>
                <a:cs typeface="Arial" panose="020B0604020202020204" pitchFamily="34" charset="0"/>
              </a:rPr>
              <a:t>Netcials</a:t>
            </a:r>
            <a:r>
              <a:rPr lang="en-US" sz="1600" dirty="0">
                <a:effectLst/>
                <a:latin typeface="Arial" panose="020B0604020202020204" pitchFamily="34" charset="0"/>
                <a:ea typeface="Times New Roman" panose="02020603050405020304" pitchFamily="18" charset="0"/>
                <a:cs typeface="Arial" panose="020B0604020202020204" pitchFamily="34" charset="0"/>
              </a:rPr>
              <a:t>. (n.d.). </a:t>
            </a:r>
            <a:r>
              <a:rPr lang="en-US" sz="1600" i="1" dirty="0">
                <a:effectLst/>
                <a:latin typeface="Arial" panose="020B0604020202020204" pitchFamily="34" charset="0"/>
                <a:ea typeface="Times New Roman" panose="02020603050405020304" pitchFamily="18" charset="0"/>
                <a:cs typeface="Arial" panose="020B0604020202020204" pitchFamily="34" charset="0"/>
              </a:rPr>
              <a:t>Stock 10-year history (NYSE: GLW) Corning Incorporated</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7"/>
              </a:rPr>
              <a:t>https://www.netcials.com/stock-10-year-history-nyse/GLW-Corning-Incorporated/</a:t>
            </a:r>
            <a:endPar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Star-Gazette. (2020, May 13). </a:t>
            </a:r>
            <a:r>
              <a:rPr lang="en-US" sz="1600" i="1" dirty="0">
                <a:effectLst/>
                <a:latin typeface="Arial" panose="020B0604020202020204" pitchFamily="34" charset="0"/>
                <a:ea typeface="Times New Roman" panose="02020603050405020304" pitchFamily="18" charset="0"/>
                <a:cs typeface="Arial" panose="020B0604020202020204" pitchFamily="34" charset="0"/>
              </a:rPr>
              <a:t>Corning Inc. to lay off hundreds of workers at two local plants</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8"/>
              </a:rPr>
              <a:t>https://www.stargazette.com/story/news/local/2020/05/13/corning-inc-lay-off-hundreds-workers-two-local-plants/5183974002/</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The Biz Voice. (n.d.). </a:t>
            </a:r>
            <a:r>
              <a:rPr lang="en-US" sz="1600" i="1" dirty="0">
                <a:effectLst/>
                <a:latin typeface="Arial" panose="020B0604020202020204" pitchFamily="34" charset="0"/>
                <a:ea typeface="Times New Roman" panose="02020603050405020304" pitchFamily="18" charset="0"/>
                <a:cs typeface="Arial" panose="020B0604020202020204" pitchFamily="34" charset="0"/>
              </a:rPr>
              <a:t>Corning layoffs</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December 8, 2024,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9"/>
              </a:rPr>
              <a:t>https://thebizvoice.com/corning-layoffs/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50000"/>
              </a:lnSpc>
            </a:pPr>
            <a:r>
              <a:rPr lang="en-US" sz="1600" dirty="0">
                <a:effectLst/>
                <a:latin typeface="Arial" panose="020B0604020202020204" pitchFamily="34" charset="0"/>
                <a:ea typeface="Times New Roman" panose="02020603050405020304" pitchFamily="18" charset="0"/>
                <a:cs typeface="Arial" panose="020B0604020202020204" pitchFamily="34" charset="0"/>
              </a:rPr>
              <a:t>WARN Tracker. (n.d.). </a:t>
            </a:r>
            <a:r>
              <a:rPr lang="en-US" sz="1600" i="1" dirty="0">
                <a:effectLst/>
                <a:latin typeface="Arial" panose="020B0604020202020204" pitchFamily="34" charset="0"/>
                <a:ea typeface="Times New Roman" panose="02020603050405020304" pitchFamily="18" charset="0"/>
                <a:cs typeface="Arial" panose="020B0604020202020204" pitchFamily="34" charset="0"/>
              </a:rPr>
              <a:t>Corning Incorporated</a:t>
            </a:r>
            <a:r>
              <a:rPr lang="en-US" sz="1600" dirty="0">
                <a:effectLst/>
                <a:latin typeface="Arial" panose="020B0604020202020204" pitchFamily="34" charset="0"/>
                <a:ea typeface="Times New Roman" panose="02020603050405020304" pitchFamily="18" charset="0"/>
                <a:cs typeface="Arial" panose="020B0604020202020204" pitchFamily="34" charset="0"/>
              </a:rPr>
              <a:t>. Retrieved December 8, 2024, from </a:t>
            </a:r>
            <a:r>
              <a:rPr lang="en-US" sz="16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10"/>
              </a:rPr>
              <a:t>https://www.warntracker.com/company/corning-incorporated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a:endParaRPr lang="en-US" sz="20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212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20746</TotalTime>
  <Words>1409</Words>
  <Application>Microsoft Macintosh PowerPoint</Application>
  <PresentationFormat>Widescreen</PresentationFormat>
  <Paragraphs>71</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Calibri</vt:lpstr>
      <vt:lpstr>Calibri Light</vt:lpstr>
      <vt:lpstr>Symbol</vt:lpstr>
      <vt:lpstr>Times New Roman</vt:lpstr>
      <vt:lpstr>Office Theme</vt:lpstr>
      <vt:lpstr> Relation between Layoff and Corning Inc. performance </vt:lpstr>
      <vt:lpstr>Problem statement: </vt:lpstr>
      <vt:lpstr>PowerPoint Presentation</vt:lpstr>
      <vt:lpstr>GLW 10-Year Price Performance Graph:</vt:lpstr>
      <vt:lpstr>Revenue and Stock market trend for Corning Inc.: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Amit Singh</cp:lastModifiedBy>
  <cp:revision>85</cp:revision>
  <dcterms:created xsi:type="dcterms:W3CDTF">2020-05-19T17:01:57Z</dcterms:created>
  <dcterms:modified xsi:type="dcterms:W3CDTF">2025-01-11T18:02:25Z</dcterms:modified>
</cp:coreProperties>
</file>