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2" r:id="rId14"/>
    <p:sldId id="273" r:id="rId15"/>
    <p:sldId id="270" r:id="rId16"/>
    <p:sldId id="271" r:id="rId17"/>
    <p:sldId id="274" r:id="rId18"/>
    <p:sldId id="275" r:id="rId19"/>
    <p:sldId id="281" r:id="rId20"/>
    <p:sldId id="283" r:id="rId21"/>
    <p:sldId id="280" r:id="rId22"/>
    <p:sldId id="276" r:id="rId23"/>
    <p:sldId id="284" r:id="rId24"/>
    <p:sldId id="277" r:id="rId25"/>
    <p:sldId id="27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516B-7673-BA40-5210-8DF31018D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9C1213-A299-35BA-3261-4940D45C0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B1E703-16B4-CF2B-EDDF-B8D755B45394}"/>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45EF6160-BBBF-7D94-DBF3-AD00C4A28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00CAE-0A84-8C87-A0F3-337652B2ADEE}"/>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16724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1A6D-92B4-AD85-54B3-9C093BB82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3447A-84E5-4FDD-BC6F-2CE140E79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BCD66-1C47-40DD-C92C-71CC416EEE32}"/>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6421BDBA-EEE6-FC6E-B463-8F5F213E7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C04C6-A4A5-F64D-43F7-9271081D9171}"/>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259961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A2AB8-694F-02FF-0AA2-55EA9E73BA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B75E76-60A8-E15A-10D8-CEDC22843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A99C7-9604-375F-62BE-F79187EE980E}"/>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5056B1B6-6943-E057-7585-D3F90C0C1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67E3B-1962-43F8-F8C3-2B422C53495B}"/>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263982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508A-006C-9356-EEA1-EC229B850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784C7-926A-3A9E-5509-2FDEA65ED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28038-0B4F-88E8-845A-89F8D6C36E6B}"/>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60D1CF24-A826-4AEC-F3F4-243CD5167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1134E-1B3E-4541-6D65-7C3095DB465D}"/>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38060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CE38-EC62-0C74-725D-6EDAB4D153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43C4B9-07D3-565C-DA2E-B7908C666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E4E26-9408-A480-2095-8FE732C65A2C}"/>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422FDD6F-6740-D169-094E-1F504F3A2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C2CFD-4246-F833-5440-EB5F04F24EB0}"/>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56670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46E6-E6C9-8D54-664D-96FB96566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BAC88-B120-9589-538F-2CD1331AE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146238-166A-0DDC-B632-CE5B9ED32C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4CEB4D-12D1-A26C-E2BD-62A3C66BD9CA}"/>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6" name="Footer Placeholder 5">
            <a:extLst>
              <a:ext uri="{FF2B5EF4-FFF2-40B4-BE49-F238E27FC236}">
                <a16:creationId xmlns:a16="http://schemas.microsoft.com/office/drawing/2014/main" id="{0C1B2FAA-FCEC-A195-E37E-F275608F4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DDCEE-D65E-2D7C-739E-7E3DD7D9E7B0}"/>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39304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5DB1-521A-7303-2B08-D93B4F148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2F9A2-2106-9865-A1AB-A60B6DC12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84670-88A9-E9AA-0B20-3F5B2F71D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72A071-22C2-3BC5-BE73-C9DEDE191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700E74-F4A8-E852-B602-7B160BBF7E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92A577-D7D5-9F4D-55EC-3DA0C639AEA8}"/>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8" name="Footer Placeholder 7">
            <a:extLst>
              <a:ext uri="{FF2B5EF4-FFF2-40B4-BE49-F238E27FC236}">
                <a16:creationId xmlns:a16="http://schemas.microsoft.com/office/drawing/2014/main" id="{DF3F9CB0-C506-079A-9506-990C3FDB38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CDC70A-A08E-D999-379C-A85D94639F6A}"/>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14812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F896-29D1-5A4D-4F27-14F3606CE3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A71243-525A-71C8-542F-823DE6DECFEC}"/>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4" name="Footer Placeholder 3">
            <a:extLst>
              <a:ext uri="{FF2B5EF4-FFF2-40B4-BE49-F238E27FC236}">
                <a16:creationId xmlns:a16="http://schemas.microsoft.com/office/drawing/2014/main" id="{D5D30DE9-07B6-E0B0-E3B4-351A3E3661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D8FAF5-D348-052E-D328-2A2CE29CD868}"/>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8565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3625A-C09F-B22A-D527-84D571DC4E3B}"/>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3" name="Footer Placeholder 2">
            <a:extLst>
              <a:ext uri="{FF2B5EF4-FFF2-40B4-BE49-F238E27FC236}">
                <a16:creationId xmlns:a16="http://schemas.microsoft.com/office/drawing/2014/main" id="{1CCE5BD7-AA82-0B6C-2647-01902C53A6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D338B5-64FF-F19D-4736-AE1B01B1B1B0}"/>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112930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32FC-C3AB-E413-4C13-8967A3076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09CA4A-7BA6-F79B-E0BC-C491D3645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72389B-B506-E439-490D-F77155DA3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9317D-1305-985D-8E0A-55475A4D7673}"/>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6" name="Footer Placeholder 5">
            <a:extLst>
              <a:ext uri="{FF2B5EF4-FFF2-40B4-BE49-F238E27FC236}">
                <a16:creationId xmlns:a16="http://schemas.microsoft.com/office/drawing/2014/main" id="{B9E6D2D4-647F-004F-35FF-C373DE77BF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565B5-CD7D-E571-1C09-93E2E7FF7877}"/>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292828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61F8-0515-2F3E-CD41-D9FFBA478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763BD7-04EA-2A72-7D2F-C3D50455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B41FA9-B1C7-B2E0-8E92-72735B05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41DF2-B47F-E564-7500-1EF5C0E07543}"/>
              </a:ext>
            </a:extLst>
          </p:cNvPr>
          <p:cNvSpPr>
            <a:spLocks noGrp="1"/>
          </p:cNvSpPr>
          <p:nvPr>
            <p:ph type="dt" sz="half" idx="10"/>
          </p:nvPr>
        </p:nvSpPr>
        <p:spPr/>
        <p:txBody>
          <a:bodyPr/>
          <a:lstStyle/>
          <a:p>
            <a:fld id="{82570244-8513-4F14-B0B8-88EDD8D766E4}" type="datetimeFigureOut">
              <a:rPr lang="en-IN" smtClean="0"/>
              <a:t>04-08-2024</a:t>
            </a:fld>
            <a:endParaRPr lang="en-IN"/>
          </a:p>
        </p:txBody>
      </p:sp>
      <p:sp>
        <p:nvSpPr>
          <p:cNvPr id="6" name="Footer Placeholder 5">
            <a:extLst>
              <a:ext uri="{FF2B5EF4-FFF2-40B4-BE49-F238E27FC236}">
                <a16:creationId xmlns:a16="http://schemas.microsoft.com/office/drawing/2014/main" id="{5852CB23-A415-19DB-469A-C49359CE9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EBB93-6701-AF96-B989-0A368F80CD95}"/>
              </a:ext>
            </a:extLst>
          </p:cNvPr>
          <p:cNvSpPr>
            <a:spLocks noGrp="1"/>
          </p:cNvSpPr>
          <p:nvPr>
            <p:ph type="sldNum" sz="quarter" idx="12"/>
          </p:nvPr>
        </p:nvSpPr>
        <p:spPr/>
        <p:txBody>
          <a:bodyPr/>
          <a:lstStyle/>
          <a:p>
            <a:fld id="{86E220D2-BCC9-42F0-845A-DE23E02C2ECC}" type="slidenum">
              <a:rPr lang="en-IN" smtClean="0"/>
              <a:t>‹#›</a:t>
            </a:fld>
            <a:endParaRPr lang="en-IN"/>
          </a:p>
        </p:txBody>
      </p:sp>
    </p:spTree>
    <p:extLst>
      <p:ext uri="{BB962C8B-B14F-4D97-AF65-F5344CB8AC3E}">
        <p14:creationId xmlns:p14="http://schemas.microsoft.com/office/powerpoint/2010/main" val="98865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7CF6-5CC0-2FFC-3982-10AFABF66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0E0753-DC40-6B27-DB25-9BD54E00F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EF0D7-1A13-293D-9F06-2D64202CF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70244-8513-4F14-B0B8-88EDD8D766E4}" type="datetimeFigureOut">
              <a:rPr lang="en-IN" smtClean="0"/>
              <a:t>04-08-2024</a:t>
            </a:fld>
            <a:endParaRPr lang="en-IN"/>
          </a:p>
        </p:txBody>
      </p:sp>
      <p:sp>
        <p:nvSpPr>
          <p:cNvPr id="5" name="Footer Placeholder 4">
            <a:extLst>
              <a:ext uri="{FF2B5EF4-FFF2-40B4-BE49-F238E27FC236}">
                <a16:creationId xmlns:a16="http://schemas.microsoft.com/office/drawing/2014/main" id="{8FEFC0F0-F52A-6666-048C-8B08814EB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1B52A8-F10E-1D81-CA9F-2D140C3F2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220D2-BCC9-42F0-845A-DE23E02C2ECC}" type="slidenum">
              <a:rPr lang="en-IN" smtClean="0"/>
              <a:t>‹#›</a:t>
            </a:fld>
            <a:endParaRPr lang="en-IN"/>
          </a:p>
        </p:txBody>
      </p:sp>
    </p:spTree>
    <p:extLst>
      <p:ext uri="{BB962C8B-B14F-4D97-AF65-F5344CB8AC3E}">
        <p14:creationId xmlns:p14="http://schemas.microsoft.com/office/powerpoint/2010/main" val="285053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CADB-3733-773D-C543-A80F580317A6}"/>
              </a:ext>
            </a:extLst>
          </p:cNvPr>
          <p:cNvSpPr>
            <a:spLocks noGrp="1"/>
          </p:cNvSpPr>
          <p:nvPr>
            <p:ph type="ctrTitle"/>
          </p:nvPr>
        </p:nvSpPr>
        <p:spPr/>
        <p:txBody>
          <a:bodyPr/>
          <a:lstStyle/>
          <a:p>
            <a:r>
              <a:rPr lang="en-IN" b="1" dirty="0"/>
              <a:t>Data Science Hackathon</a:t>
            </a:r>
          </a:p>
        </p:txBody>
      </p:sp>
      <p:sp>
        <p:nvSpPr>
          <p:cNvPr id="3" name="Subtitle 2">
            <a:extLst>
              <a:ext uri="{FF2B5EF4-FFF2-40B4-BE49-F238E27FC236}">
                <a16:creationId xmlns:a16="http://schemas.microsoft.com/office/drawing/2014/main" id="{C132AF79-669A-9EA0-5DC4-FC085C344FB9}"/>
              </a:ext>
            </a:extLst>
          </p:cNvPr>
          <p:cNvSpPr>
            <a:spLocks noGrp="1"/>
          </p:cNvSpPr>
          <p:nvPr>
            <p:ph type="subTitle" idx="1"/>
          </p:nvPr>
        </p:nvSpPr>
        <p:spPr/>
        <p:txBody>
          <a:bodyPr>
            <a:normAutofit fontScale="77500" lnSpcReduction="20000"/>
          </a:bodyPr>
          <a:lstStyle/>
          <a:p>
            <a:r>
              <a:rPr lang="en-IN" dirty="0" err="1"/>
              <a:t>upGrad</a:t>
            </a:r>
            <a:r>
              <a:rPr lang="en-IN" dirty="0"/>
              <a:t> </a:t>
            </a:r>
            <a:r>
              <a:rPr lang="en-IN" dirty="0" err="1"/>
              <a:t>Datascience</a:t>
            </a:r>
            <a:r>
              <a:rPr lang="en-IN" dirty="0"/>
              <a:t> bootcamp</a:t>
            </a:r>
          </a:p>
          <a:p>
            <a:r>
              <a:rPr lang="en-IN" dirty="0"/>
              <a:t>Topic: E-Commerce product categorization</a:t>
            </a:r>
          </a:p>
          <a:p>
            <a:pPr algn="r"/>
            <a:r>
              <a:rPr lang="en-IN" dirty="0"/>
              <a:t>Submitted by</a:t>
            </a:r>
          </a:p>
          <a:p>
            <a:pPr algn="r"/>
            <a:r>
              <a:rPr lang="en-IN" dirty="0"/>
              <a:t>Anju </a:t>
            </a:r>
            <a:r>
              <a:rPr lang="en-IN" dirty="0" err="1"/>
              <a:t>mohan</a:t>
            </a:r>
            <a:endParaRPr lang="en-IN" dirty="0"/>
          </a:p>
          <a:p>
            <a:pPr algn="r"/>
            <a:r>
              <a:rPr lang="en-IN" dirty="0"/>
              <a:t>Data science bootcamp- </a:t>
            </a:r>
            <a:r>
              <a:rPr lang="en-IN" dirty="0" err="1"/>
              <a:t>jan</a:t>
            </a:r>
            <a:r>
              <a:rPr lang="en-IN" dirty="0"/>
              <a:t> 15 batch</a:t>
            </a:r>
          </a:p>
        </p:txBody>
      </p:sp>
    </p:spTree>
    <p:extLst>
      <p:ext uri="{BB962C8B-B14F-4D97-AF65-F5344CB8AC3E}">
        <p14:creationId xmlns:p14="http://schemas.microsoft.com/office/powerpoint/2010/main" val="2906814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E8D3-FBC5-F85A-768E-AA378D00FE0F}"/>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84A91A93-4491-EB3F-B614-BF07F7FAC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31" y="365125"/>
            <a:ext cx="10620973" cy="5639635"/>
          </a:xfrm>
        </p:spPr>
      </p:pic>
    </p:spTree>
    <p:extLst>
      <p:ext uri="{BB962C8B-B14F-4D97-AF65-F5344CB8AC3E}">
        <p14:creationId xmlns:p14="http://schemas.microsoft.com/office/powerpoint/2010/main" val="161640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ED50-1C12-BBF5-D1CD-13706289F9F8}"/>
              </a:ext>
            </a:extLst>
          </p:cNvPr>
          <p:cNvSpPr>
            <a:spLocks noGrp="1"/>
          </p:cNvSpPr>
          <p:nvPr>
            <p:ph type="title"/>
          </p:nvPr>
        </p:nvSpPr>
        <p:spPr/>
        <p:txBody>
          <a:bodyPr/>
          <a:lstStyle/>
          <a:p>
            <a:r>
              <a:rPr lang="en-IN" b="1" dirty="0"/>
              <a:t>  </a:t>
            </a:r>
          </a:p>
        </p:txBody>
      </p:sp>
      <p:pic>
        <p:nvPicPr>
          <p:cNvPr id="5" name="Content Placeholder 4">
            <a:extLst>
              <a:ext uri="{FF2B5EF4-FFF2-40B4-BE49-F238E27FC236}">
                <a16:creationId xmlns:a16="http://schemas.microsoft.com/office/drawing/2014/main" id="{80B2BEB6-9B70-8D8F-68FD-CD69094D2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12" y="725865"/>
            <a:ext cx="11828176" cy="5429838"/>
          </a:xfrm>
        </p:spPr>
      </p:pic>
    </p:spTree>
    <p:extLst>
      <p:ext uri="{BB962C8B-B14F-4D97-AF65-F5344CB8AC3E}">
        <p14:creationId xmlns:p14="http://schemas.microsoft.com/office/powerpoint/2010/main" val="22599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C101-759E-2A98-1F87-C252FE61C1F6}"/>
              </a:ext>
            </a:extLst>
          </p:cNvPr>
          <p:cNvSpPr>
            <a:spLocks noGrp="1"/>
          </p:cNvSpPr>
          <p:nvPr>
            <p:ph type="title"/>
          </p:nvPr>
        </p:nvSpPr>
        <p:spPr>
          <a:xfrm>
            <a:off x="140617" y="374552"/>
            <a:ext cx="10515600" cy="1325563"/>
          </a:xfrm>
        </p:spPr>
        <p:txBody>
          <a:bodyPr/>
          <a:lstStyle/>
          <a:p>
            <a:r>
              <a:rPr lang="en-IN" b="1" dirty="0"/>
              <a:t>Train Test split</a:t>
            </a:r>
          </a:p>
        </p:txBody>
      </p:sp>
      <p:pic>
        <p:nvPicPr>
          <p:cNvPr id="5" name="Content Placeholder 4">
            <a:extLst>
              <a:ext uri="{FF2B5EF4-FFF2-40B4-BE49-F238E27FC236}">
                <a16:creationId xmlns:a16="http://schemas.microsoft.com/office/drawing/2014/main" id="{358D4F2B-6FD4-DB49-D717-8E74CF60A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9" y="1875934"/>
            <a:ext cx="12122211" cy="4885296"/>
          </a:xfrm>
        </p:spPr>
      </p:pic>
    </p:spTree>
    <p:extLst>
      <p:ext uri="{BB962C8B-B14F-4D97-AF65-F5344CB8AC3E}">
        <p14:creationId xmlns:p14="http://schemas.microsoft.com/office/powerpoint/2010/main" val="43914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71C5-1D4F-A0F0-6EEA-75D712E97303}"/>
              </a:ext>
            </a:extLst>
          </p:cNvPr>
          <p:cNvSpPr>
            <a:spLocks noGrp="1"/>
          </p:cNvSpPr>
          <p:nvPr>
            <p:ph type="title"/>
          </p:nvPr>
        </p:nvSpPr>
        <p:spPr/>
        <p:txBody>
          <a:bodyPr/>
          <a:lstStyle/>
          <a:p>
            <a:r>
              <a:rPr lang="en-US" b="1" dirty="0"/>
              <a:t>Building a Text Classification Model with </a:t>
            </a:r>
            <a:r>
              <a:rPr lang="en-US" b="1" dirty="0" err="1"/>
              <a:t>Keras</a:t>
            </a:r>
            <a:br>
              <a:rPr lang="en-US" b="1" dirty="0"/>
            </a:br>
            <a:r>
              <a:rPr lang="en-US" b="1" dirty="0"/>
              <a:t>(ANN Model)</a:t>
            </a:r>
            <a:endParaRPr lang="en-IN" b="1" dirty="0"/>
          </a:p>
        </p:txBody>
      </p:sp>
      <p:sp>
        <p:nvSpPr>
          <p:cNvPr id="3" name="Content Placeholder 2">
            <a:extLst>
              <a:ext uri="{FF2B5EF4-FFF2-40B4-BE49-F238E27FC236}">
                <a16:creationId xmlns:a16="http://schemas.microsoft.com/office/drawing/2014/main" id="{FAD8FAD5-5D3F-E063-73B7-4E2B04F4299D}"/>
              </a:ext>
            </a:extLst>
          </p:cNvPr>
          <p:cNvSpPr>
            <a:spLocks noGrp="1"/>
          </p:cNvSpPr>
          <p:nvPr>
            <p:ph idx="1"/>
          </p:nvPr>
        </p:nvSpPr>
        <p:spPr/>
        <p:txBody>
          <a:bodyPr>
            <a:normAutofit fontScale="92500" lnSpcReduction="20000"/>
          </a:bodyPr>
          <a:lstStyle/>
          <a:p>
            <a:r>
              <a:rPr lang="en-US" b="1" dirty="0"/>
              <a:t>1. Model Input and Embedding Layer:</a:t>
            </a:r>
            <a:endParaRPr lang="en-US" dirty="0"/>
          </a:p>
          <a:p>
            <a:pPr>
              <a:buFont typeface="Arial" panose="020B0604020202020204" pitchFamily="34" charset="0"/>
              <a:buChar char="•"/>
            </a:pPr>
            <a:r>
              <a:rPr lang="en-US" b="1" dirty="0"/>
              <a:t>Input Layer:</a:t>
            </a:r>
            <a:endParaRPr lang="en-US" dirty="0"/>
          </a:p>
          <a:p>
            <a:pPr marL="742950" lvl="1" indent="-285750">
              <a:buFont typeface="Arial" panose="020B0604020202020204" pitchFamily="34" charset="0"/>
              <a:buChar char="•"/>
            </a:pPr>
            <a:r>
              <a:rPr lang="en-US" dirty="0"/>
              <a:t>Defines the shape of the input sequences (MAX_LENGTH).</a:t>
            </a:r>
          </a:p>
          <a:p>
            <a:pPr>
              <a:buFont typeface="Arial" panose="020B0604020202020204" pitchFamily="34" charset="0"/>
              <a:buChar char="•"/>
            </a:pPr>
            <a:r>
              <a:rPr lang="en-US" b="1" dirty="0"/>
              <a:t>Vocabulary Size:</a:t>
            </a:r>
            <a:endParaRPr lang="en-US" dirty="0"/>
          </a:p>
          <a:p>
            <a:pPr marL="742950" lvl="1" indent="-285750">
              <a:buFont typeface="Arial" panose="020B0604020202020204" pitchFamily="34" charset="0"/>
              <a:buChar char="•"/>
            </a:pPr>
            <a:r>
              <a:rPr lang="en-US" dirty="0"/>
              <a:t>Calculates the vocabulary size, adding 1 for the unknown token.</a:t>
            </a:r>
          </a:p>
          <a:p>
            <a:pPr>
              <a:buFont typeface="Arial" panose="020B0604020202020204" pitchFamily="34" charset="0"/>
              <a:buChar char="•"/>
            </a:pPr>
            <a:r>
              <a:rPr lang="en-US" b="1" dirty="0"/>
              <a:t>Embedding Layer:</a:t>
            </a:r>
            <a:endParaRPr lang="en-US" dirty="0"/>
          </a:p>
          <a:p>
            <a:pPr marL="742950" lvl="1" indent="-285750">
              <a:buFont typeface="Arial" panose="020B0604020202020204" pitchFamily="34" charset="0"/>
              <a:buChar char="•"/>
            </a:pPr>
            <a:r>
              <a:rPr lang="en-US" dirty="0"/>
              <a:t>Maps input tokens to dense vectors of size 100.</a:t>
            </a:r>
          </a:p>
          <a:p>
            <a:r>
              <a:rPr lang="en-US" b="1" dirty="0"/>
              <a:t>2. Flatten and Dense Layers:</a:t>
            </a:r>
            <a:endParaRPr lang="en-US" dirty="0"/>
          </a:p>
          <a:p>
            <a:pPr>
              <a:buFont typeface="Arial" panose="020B0604020202020204" pitchFamily="34" charset="0"/>
              <a:buChar char="•"/>
            </a:pPr>
            <a:r>
              <a:rPr lang="en-US" b="1" dirty="0"/>
              <a:t>Flatten Layer:</a:t>
            </a:r>
            <a:endParaRPr lang="en-US" dirty="0"/>
          </a:p>
          <a:p>
            <a:pPr marL="742950" lvl="1" indent="-285750">
              <a:buFont typeface="Arial" panose="020B0604020202020204" pitchFamily="34" charset="0"/>
              <a:buChar char="•"/>
            </a:pPr>
            <a:r>
              <a:rPr lang="en-US" dirty="0"/>
              <a:t>Converts the 2D matrix of embeddings into a 1D vector.</a:t>
            </a:r>
          </a:p>
          <a:p>
            <a:pPr>
              <a:buFont typeface="Arial" panose="020B0604020202020204" pitchFamily="34" charset="0"/>
              <a:buChar char="•"/>
            </a:pPr>
            <a:r>
              <a:rPr lang="en-US" b="1" dirty="0"/>
              <a:t>Dense Layer:</a:t>
            </a:r>
            <a:endParaRPr lang="en-US" dirty="0"/>
          </a:p>
          <a:p>
            <a:pPr marL="742950" lvl="1" indent="-285750">
              <a:buFont typeface="Arial" panose="020B0604020202020204" pitchFamily="34" charset="0"/>
              <a:buChar char="•"/>
            </a:pPr>
            <a:r>
              <a:rPr lang="en-US" dirty="0"/>
              <a:t>Fully connected layer with 30 neurons using </a:t>
            </a:r>
            <a:r>
              <a:rPr lang="en-US" dirty="0" err="1"/>
              <a:t>ReLU</a:t>
            </a:r>
            <a:r>
              <a:rPr lang="en-US" dirty="0"/>
              <a:t> activation.</a:t>
            </a:r>
          </a:p>
          <a:p>
            <a:endParaRPr lang="en-IN" dirty="0"/>
          </a:p>
        </p:txBody>
      </p:sp>
    </p:spTree>
    <p:extLst>
      <p:ext uri="{BB962C8B-B14F-4D97-AF65-F5344CB8AC3E}">
        <p14:creationId xmlns:p14="http://schemas.microsoft.com/office/powerpoint/2010/main" val="71643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0F1A-EE93-400E-534E-46E6D1825644}"/>
              </a:ext>
            </a:extLst>
          </p:cNvPr>
          <p:cNvSpPr>
            <a:spLocks noGrp="1"/>
          </p:cNvSpPr>
          <p:nvPr>
            <p:ph type="title"/>
          </p:nvPr>
        </p:nvSpPr>
        <p:spPr/>
        <p:txBody>
          <a:bodyPr/>
          <a:lstStyle/>
          <a:p>
            <a:r>
              <a:rPr lang="en-IN" b="1" dirty="0"/>
              <a:t>Model summary and compilation</a:t>
            </a:r>
          </a:p>
        </p:txBody>
      </p:sp>
      <p:sp>
        <p:nvSpPr>
          <p:cNvPr id="3" name="Content Placeholder 2">
            <a:extLst>
              <a:ext uri="{FF2B5EF4-FFF2-40B4-BE49-F238E27FC236}">
                <a16:creationId xmlns:a16="http://schemas.microsoft.com/office/drawing/2014/main" id="{C2C89F66-7423-FDCD-7630-5360CC5884EA}"/>
              </a:ext>
            </a:extLst>
          </p:cNvPr>
          <p:cNvSpPr>
            <a:spLocks noGrp="1"/>
          </p:cNvSpPr>
          <p:nvPr>
            <p:ph idx="1"/>
          </p:nvPr>
        </p:nvSpPr>
        <p:spPr/>
        <p:txBody>
          <a:bodyPr/>
          <a:lstStyle/>
          <a:p>
            <a:r>
              <a:rPr lang="en-IN" b="1" dirty="0"/>
              <a:t>Output Layer:</a:t>
            </a:r>
            <a:endParaRPr lang="en-IN" dirty="0"/>
          </a:p>
          <a:p>
            <a:pPr>
              <a:buFont typeface="Arial" panose="020B0604020202020204" pitchFamily="34" charset="0"/>
              <a:buChar char="•"/>
            </a:pPr>
            <a:r>
              <a:rPr lang="en-IN" b="1" dirty="0" err="1"/>
              <a:t>Softmax</a:t>
            </a:r>
            <a:r>
              <a:rPr lang="en-IN" b="1" dirty="0"/>
              <a:t> Activation:</a:t>
            </a:r>
            <a:endParaRPr lang="en-IN" dirty="0"/>
          </a:p>
          <a:p>
            <a:pPr marL="742950" lvl="1" indent="-285750">
              <a:buFont typeface="Arial" panose="020B0604020202020204" pitchFamily="34" charset="0"/>
              <a:buChar char="•"/>
            </a:pPr>
            <a:r>
              <a:rPr lang="en-IN" dirty="0"/>
              <a:t>Outputs a probability distribution over the classes.</a:t>
            </a:r>
          </a:p>
          <a:p>
            <a:r>
              <a:rPr lang="en-IN" b="1" dirty="0"/>
              <a:t>2. Model Compilation:</a:t>
            </a:r>
            <a:endParaRPr lang="en-IN" dirty="0"/>
          </a:p>
          <a:p>
            <a:pPr>
              <a:buFont typeface="Arial" panose="020B0604020202020204" pitchFamily="34" charset="0"/>
              <a:buChar char="•"/>
            </a:pPr>
            <a:r>
              <a:rPr lang="en-IN" b="1" dirty="0"/>
              <a:t>Compile the Model:</a:t>
            </a:r>
            <a:endParaRPr lang="en-IN" dirty="0"/>
          </a:p>
          <a:p>
            <a:pPr marL="742950" lvl="1" indent="-285750">
              <a:buFont typeface="Arial" panose="020B0604020202020204" pitchFamily="34" charset="0"/>
              <a:buChar char="•"/>
            </a:pPr>
            <a:r>
              <a:rPr lang="en-IN" dirty="0"/>
              <a:t>Uses RMSprop optimizer, categorical cross-entropy loss, and accuracy metric.</a:t>
            </a:r>
          </a:p>
          <a:p>
            <a:endParaRPr lang="en-IN" dirty="0"/>
          </a:p>
        </p:txBody>
      </p:sp>
    </p:spTree>
    <p:extLst>
      <p:ext uri="{BB962C8B-B14F-4D97-AF65-F5344CB8AC3E}">
        <p14:creationId xmlns:p14="http://schemas.microsoft.com/office/powerpoint/2010/main" val="226640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5AD4-F71B-99EA-9814-E7A9C1A1C64F}"/>
              </a:ext>
            </a:extLst>
          </p:cNvPr>
          <p:cNvSpPr>
            <a:spLocks noGrp="1"/>
          </p:cNvSpPr>
          <p:nvPr>
            <p:ph type="title"/>
          </p:nvPr>
        </p:nvSpPr>
        <p:spPr/>
        <p:txBody>
          <a:bodyPr/>
          <a:lstStyle/>
          <a:p>
            <a:r>
              <a:rPr lang="en-IN" dirty="0"/>
              <a:t>  </a:t>
            </a:r>
            <a:r>
              <a:rPr lang="en-IN" b="1" dirty="0"/>
              <a:t>ANN Model Summary</a:t>
            </a:r>
          </a:p>
        </p:txBody>
      </p:sp>
      <p:pic>
        <p:nvPicPr>
          <p:cNvPr id="5" name="Content Placeholder 4">
            <a:extLst>
              <a:ext uri="{FF2B5EF4-FFF2-40B4-BE49-F238E27FC236}">
                <a16:creationId xmlns:a16="http://schemas.microsoft.com/office/drawing/2014/main" id="{93DB29F1-A68D-731C-28DD-14714053C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505" y="1825625"/>
            <a:ext cx="10168990" cy="4351338"/>
          </a:xfrm>
        </p:spPr>
      </p:pic>
    </p:spTree>
    <p:extLst>
      <p:ext uri="{BB962C8B-B14F-4D97-AF65-F5344CB8AC3E}">
        <p14:creationId xmlns:p14="http://schemas.microsoft.com/office/powerpoint/2010/main" val="106370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0664-3342-6F48-6D26-2B18DBF5225E}"/>
              </a:ext>
            </a:extLst>
          </p:cNvPr>
          <p:cNvSpPr>
            <a:spLocks noGrp="1"/>
          </p:cNvSpPr>
          <p:nvPr>
            <p:ph type="title"/>
          </p:nvPr>
        </p:nvSpPr>
        <p:spPr/>
        <p:txBody>
          <a:bodyPr/>
          <a:lstStyle/>
          <a:p>
            <a:r>
              <a:rPr lang="en-IN" b="1" dirty="0"/>
              <a:t>LSTM MODEL OVERVIEW</a:t>
            </a:r>
          </a:p>
        </p:txBody>
      </p:sp>
      <p:sp>
        <p:nvSpPr>
          <p:cNvPr id="3" name="Content Placeholder 2">
            <a:extLst>
              <a:ext uri="{FF2B5EF4-FFF2-40B4-BE49-F238E27FC236}">
                <a16:creationId xmlns:a16="http://schemas.microsoft.com/office/drawing/2014/main" id="{553359DF-6B83-497E-CD50-D1BFC53E899A}"/>
              </a:ext>
            </a:extLst>
          </p:cNvPr>
          <p:cNvSpPr>
            <a:spLocks noGrp="1"/>
          </p:cNvSpPr>
          <p:nvPr>
            <p:ph idx="1"/>
          </p:nvPr>
        </p:nvSpPr>
        <p:spPr/>
        <p:txBody>
          <a:bodyPr>
            <a:normAutofit lnSpcReduction="10000"/>
          </a:bodyPr>
          <a:lstStyle/>
          <a:p>
            <a:r>
              <a:rPr lang="en-US" b="1" dirty="0"/>
              <a:t>1. Model Input and Embedding Layer:</a:t>
            </a:r>
            <a:endParaRPr lang="en-US" dirty="0"/>
          </a:p>
          <a:p>
            <a:pPr>
              <a:buFont typeface="Arial" panose="020B0604020202020204" pitchFamily="34" charset="0"/>
              <a:buChar char="•"/>
            </a:pPr>
            <a:r>
              <a:rPr lang="en-US" b="1" dirty="0"/>
              <a:t>Input Layer:</a:t>
            </a:r>
            <a:endParaRPr lang="en-US" dirty="0"/>
          </a:p>
          <a:p>
            <a:pPr marL="742950" lvl="1" indent="-285750">
              <a:buFont typeface="Arial" panose="020B0604020202020204" pitchFamily="34" charset="0"/>
              <a:buChar char="•"/>
            </a:pPr>
            <a:r>
              <a:rPr lang="en-US" dirty="0"/>
              <a:t>Defines the shape of the input sequences (MAX_LENGTH).</a:t>
            </a:r>
          </a:p>
          <a:p>
            <a:pPr>
              <a:buFont typeface="Arial" panose="020B0604020202020204" pitchFamily="34" charset="0"/>
              <a:buChar char="•"/>
            </a:pPr>
            <a:r>
              <a:rPr lang="en-US" b="1" dirty="0"/>
              <a:t>Embedding Layer:</a:t>
            </a:r>
            <a:endParaRPr lang="en-US" dirty="0"/>
          </a:p>
          <a:p>
            <a:pPr marL="742950" lvl="1" indent="-285750">
              <a:buFont typeface="Arial" panose="020B0604020202020204" pitchFamily="34" charset="0"/>
              <a:buChar char="•"/>
            </a:pPr>
            <a:r>
              <a:rPr lang="en-US" dirty="0"/>
              <a:t>Maps input tokens to dense vectors of size 100.</a:t>
            </a:r>
          </a:p>
          <a:p>
            <a:pPr marL="742950" lvl="1" indent="-285750">
              <a:buFont typeface="Arial" panose="020B0604020202020204" pitchFamily="34" charset="0"/>
              <a:buChar char="•"/>
            </a:pPr>
            <a:r>
              <a:rPr lang="en-US" dirty="0"/>
              <a:t>Vocabulary size calculated, including the unknown token.</a:t>
            </a:r>
          </a:p>
          <a:p>
            <a:r>
              <a:rPr lang="en-US" b="1" dirty="0"/>
              <a:t>2. LSTM Layer:</a:t>
            </a:r>
            <a:endParaRPr lang="en-US" dirty="0"/>
          </a:p>
          <a:p>
            <a:pPr>
              <a:buFont typeface="Arial" panose="020B0604020202020204" pitchFamily="34" charset="0"/>
              <a:buChar char="•"/>
            </a:pPr>
            <a:r>
              <a:rPr lang="en-US" b="1" dirty="0"/>
              <a:t>LSTM Layer:</a:t>
            </a:r>
            <a:endParaRPr lang="en-US" dirty="0"/>
          </a:p>
          <a:p>
            <a:pPr marL="742950" lvl="1" indent="-285750">
              <a:buFont typeface="Arial" panose="020B0604020202020204" pitchFamily="34" charset="0"/>
              <a:buChar char="•"/>
            </a:pPr>
            <a:r>
              <a:rPr lang="en-US" dirty="0"/>
              <a:t>Adds a Long Short-Term Memory (LSTM) layer with 60 units.</a:t>
            </a:r>
          </a:p>
          <a:p>
            <a:pPr marL="742950" lvl="1" indent="-285750">
              <a:buFont typeface="Arial" panose="020B0604020202020204" pitchFamily="34" charset="0"/>
              <a:buChar char="•"/>
            </a:pPr>
            <a:r>
              <a:rPr lang="en-US" dirty="0"/>
              <a:t>Captures temporal dependencies in the text data.</a:t>
            </a:r>
          </a:p>
          <a:p>
            <a:endParaRPr lang="en-IN" dirty="0"/>
          </a:p>
        </p:txBody>
      </p:sp>
    </p:spTree>
    <p:extLst>
      <p:ext uri="{BB962C8B-B14F-4D97-AF65-F5344CB8AC3E}">
        <p14:creationId xmlns:p14="http://schemas.microsoft.com/office/powerpoint/2010/main" val="19110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4BF7-EE26-0798-58A7-4247894520AF}"/>
              </a:ext>
            </a:extLst>
          </p:cNvPr>
          <p:cNvSpPr>
            <a:spLocks noGrp="1"/>
          </p:cNvSpPr>
          <p:nvPr>
            <p:ph type="title"/>
          </p:nvPr>
        </p:nvSpPr>
        <p:spPr/>
        <p:txBody>
          <a:bodyPr/>
          <a:lstStyle/>
          <a:p>
            <a:r>
              <a:rPr lang="en-IN" b="1" dirty="0"/>
              <a:t>LSTM MODEL COMPILATION</a:t>
            </a:r>
          </a:p>
        </p:txBody>
      </p:sp>
      <p:sp>
        <p:nvSpPr>
          <p:cNvPr id="3" name="Content Placeholder 2">
            <a:extLst>
              <a:ext uri="{FF2B5EF4-FFF2-40B4-BE49-F238E27FC236}">
                <a16:creationId xmlns:a16="http://schemas.microsoft.com/office/drawing/2014/main" id="{890C6825-23BA-E885-0451-02A657FB9FE9}"/>
              </a:ext>
            </a:extLst>
          </p:cNvPr>
          <p:cNvSpPr>
            <a:spLocks noGrp="1"/>
          </p:cNvSpPr>
          <p:nvPr>
            <p:ph idx="1"/>
          </p:nvPr>
        </p:nvSpPr>
        <p:spPr/>
        <p:txBody>
          <a:bodyPr>
            <a:normAutofit fontScale="62500" lnSpcReduction="20000"/>
          </a:bodyPr>
          <a:lstStyle/>
          <a:p>
            <a:r>
              <a:rPr lang="en-IN" b="1" dirty="0"/>
              <a:t>1. Dense Layers:</a:t>
            </a:r>
            <a:endParaRPr lang="en-IN" dirty="0"/>
          </a:p>
          <a:p>
            <a:pPr>
              <a:buFont typeface="Arial" panose="020B0604020202020204" pitchFamily="34" charset="0"/>
              <a:buChar char="•"/>
            </a:pPr>
            <a:r>
              <a:rPr lang="en-IN" b="1" dirty="0"/>
              <a:t>First Dense Layer:</a:t>
            </a:r>
            <a:endParaRPr lang="en-IN" dirty="0"/>
          </a:p>
          <a:p>
            <a:pPr marL="742950" lvl="1" indent="-285750">
              <a:buFont typeface="Arial" panose="020B0604020202020204" pitchFamily="34" charset="0"/>
              <a:buChar char="•"/>
            </a:pPr>
            <a:r>
              <a:rPr lang="en-IN" dirty="0"/>
              <a:t>Adds a fully connected layer with 30 neurons (default activation is linear, can use </a:t>
            </a:r>
            <a:r>
              <a:rPr lang="en-IN" dirty="0" err="1"/>
              <a:t>ReLU</a:t>
            </a:r>
            <a:r>
              <a:rPr lang="en-IN" dirty="0"/>
              <a:t>).</a:t>
            </a:r>
          </a:p>
          <a:p>
            <a:r>
              <a:rPr lang="en-IN" b="1" dirty="0"/>
              <a:t>2. Output Layer:</a:t>
            </a:r>
            <a:endParaRPr lang="en-IN" dirty="0"/>
          </a:p>
          <a:p>
            <a:pPr>
              <a:buFont typeface="Arial" panose="020B0604020202020204" pitchFamily="34" charset="0"/>
              <a:buChar char="•"/>
            </a:pPr>
            <a:r>
              <a:rPr lang="en-IN" b="1" dirty="0" err="1"/>
              <a:t>Softmax</a:t>
            </a:r>
            <a:r>
              <a:rPr lang="en-IN" b="1" dirty="0"/>
              <a:t> Activation:</a:t>
            </a:r>
            <a:endParaRPr lang="en-IN" dirty="0"/>
          </a:p>
          <a:p>
            <a:pPr marL="742950" lvl="1" indent="-285750">
              <a:buFont typeface="Arial" panose="020B0604020202020204" pitchFamily="34" charset="0"/>
              <a:buChar char="•"/>
            </a:pPr>
            <a:r>
              <a:rPr lang="en-IN" dirty="0"/>
              <a:t>Adds a final dense layer with </a:t>
            </a:r>
            <a:r>
              <a:rPr lang="en-IN" dirty="0" err="1"/>
              <a:t>softmax</a:t>
            </a:r>
            <a:r>
              <a:rPr lang="en-IN" dirty="0"/>
              <a:t> activation for multi-class classification.</a:t>
            </a:r>
          </a:p>
          <a:p>
            <a:r>
              <a:rPr lang="en-IN" b="1" dirty="0"/>
              <a:t>3. Model Compilation:</a:t>
            </a:r>
            <a:endParaRPr lang="en-IN" dirty="0"/>
          </a:p>
          <a:p>
            <a:pPr>
              <a:buFont typeface="Arial" panose="020B0604020202020204" pitchFamily="34" charset="0"/>
              <a:buChar char="•"/>
            </a:pPr>
            <a:r>
              <a:rPr lang="en-IN" b="1" dirty="0"/>
              <a:t>Compile the Model:</a:t>
            </a:r>
            <a:endParaRPr lang="en-IN" dirty="0"/>
          </a:p>
          <a:p>
            <a:pPr marL="742950" lvl="1" indent="-285750">
              <a:buFont typeface="Arial" panose="020B0604020202020204" pitchFamily="34" charset="0"/>
              <a:buChar char="•"/>
            </a:pPr>
            <a:r>
              <a:rPr lang="en-IN" dirty="0"/>
              <a:t>Uses RMSprop optimizer.</a:t>
            </a:r>
          </a:p>
          <a:p>
            <a:pPr marL="742950" lvl="1" indent="-285750">
              <a:buFont typeface="Arial" panose="020B0604020202020204" pitchFamily="34" charset="0"/>
              <a:buChar char="•"/>
            </a:pPr>
            <a:r>
              <a:rPr lang="en-IN" dirty="0"/>
              <a:t>Categorical cross-entropy loss function.</a:t>
            </a:r>
          </a:p>
          <a:p>
            <a:pPr marL="742950" lvl="1" indent="-285750">
              <a:buFont typeface="Arial" panose="020B0604020202020204" pitchFamily="34" charset="0"/>
              <a:buChar char="•"/>
            </a:pPr>
            <a:r>
              <a:rPr lang="en-IN" dirty="0"/>
              <a:t>Accuracy as a metric.</a:t>
            </a:r>
          </a:p>
          <a:p>
            <a:r>
              <a:rPr lang="en-IN" b="1" dirty="0"/>
              <a:t>4. Process Summary:</a:t>
            </a:r>
            <a:endParaRPr lang="en-IN" dirty="0"/>
          </a:p>
          <a:p>
            <a:pPr>
              <a:buFont typeface="Arial" panose="020B0604020202020204" pitchFamily="34" charset="0"/>
              <a:buChar char="•"/>
            </a:pPr>
            <a:r>
              <a:rPr lang="en-IN" b="1" dirty="0"/>
              <a:t>Define Input, Embedding, LSTM, Dense, and Output Layers.</a:t>
            </a:r>
            <a:endParaRPr lang="en-IN" dirty="0"/>
          </a:p>
          <a:p>
            <a:pPr>
              <a:buFont typeface="Arial" panose="020B0604020202020204" pitchFamily="34" charset="0"/>
              <a:buChar char="•"/>
            </a:pPr>
            <a:r>
              <a:rPr lang="en-IN" b="1" dirty="0"/>
              <a:t>Compile the Model.</a:t>
            </a:r>
            <a:endParaRPr lang="en-IN" dirty="0"/>
          </a:p>
          <a:p>
            <a:pPr>
              <a:buFont typeface="Arial" panose="020B0604020202020204" pitchFamily="34" charset="0"/>
              <a:buChar char="•"/>
            </a:pPr>
            <a:r>
              <a:rPr lang="en-IN" b="1" dirty="0"/>
              <a:t>Review Model Architecture.</a:t>
            </a:r>
            <a:endParaRPr lang="en-IN" dirty="0"/>
          </a:p>
          <a:p>
            <a:endParaRPr lang="en-IN" dirty="0"/>
          </a:p>
        </p:txBody>
      </p:sp>
    </p:spTree>
    <p:extLst>
      <p:ext uri="{BB962C8B-B14F-4D97-AF65-F5344CB8AC3E}">
        <p14:creationId xmlns:p14="http://schemas.microsoft.com/office/powerpoint/2010/main" val="49868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D2D2-B895-F555-7ED4-0531D094E31C}"/>
              </a:ext>
            </a:extLst>
          </p:cNvPr>
          <p:cNvSpPr>
            <a:spLocks noGrp="1"/>
          </p:cNvSpPr>
          <p:nvPr>
            <p:ph type="title"/>
          </p:nvPr>
        </p:nvSpPr>
        <p:spPr/>
        <p:txBody>
          <a:bodyPr/>
          <a:lstStyle/>
          <a:p>
            <a:r>
              <a:rPr lang="en-IN" b="1" dirty="0"/>
              <a:t>LSTM MODEL SUMMARY</a:t>
            </a:r>
          </a:p>
        </p:txBody>
      </p:sp>
      <p:pic>
        <p:nvPicPr>
          <p:cNvPr id="13" name="Content Placeholder 12">
            <a:extLst>
              <a:ext uri="{FF2B5EF4-FFF2-40B4-BE49-F238E27FC236}">
                <a16:creationId xmlns:a16="http://schemas.microsoft.com/office/drawing/2014/main" id="{F01E4E72-7C0E-F677-CDEF-883D5E72A8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545" y="1900738"/>
            <a:ext cx="10278909" cy="4201111"/>
          </a:xfrm>
        </p:spPr>
      </p:pic>
    </p:spTree>
    <p:extLst>
      <p:ext uri="{BB962C8B-B14F-4D97-AF65-F5344CB8AC3E}">
        <p14:creationId xmlns:p14="http://schemas.microsoft.com/office/powerpoint/2010/main" val="574628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F5E7-CA5F-1721-7539-1D6E82414139}"/>
              </a:ext>
            </a:extLst>
          </p:cNvPr>
          <p:cNvSpPr>
            <a:spLocks noGrp="1"/>
          </p:cNvSpPr>
          <p:nvPr>
            <p:ph type="title"/>
          </p:nvPr>
        </p:nvSpPr>
        <p:spPr/>
        <p:txBody>
          <a:bodyPr/>
          <a:lstStyle/>
          <a:p>
            <a:r>
              <a:rPr lang="en-IN" b="1" dirty="0"/>
              <a:t>CNN model Overview</a:t>
            </a:r>
          </a:p>
        </p:txBody>
      </p:sp>
      <p:sp>
        <p:nvSpPr>
          <p:cNvPr id="6" name="Rectangle 3">
            <a:extLst>
              <a:ext uri="{FF2B5EF4-FFF2-40B4-BE49-F238E27FC236}">
                <a16:creationId xmlns:a16="http://schemas.microsoft.com/office/drawing/2014/main" id="{61DA4C26-B54F-9CA7-EA1D-4F70B35BA4F7}"/>
              </a:ext>
            </a:extLst>
          </p:cNvPr>
          <p:cNvSpPr>
            <a:spLocks noGrp="1" noChangeArrowheads="1"/>
          </p:cNvSpPr>
          <p:nvPr>
            <p:ph idx="1"/>
          </p:nvPr>
        </p:nvSpPr>
        <p:spPr bwMode="auto">
          <a:xfrm>
            <a:off x="461128" y="1397674"/>
            <a:ext cx="991778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Input Layer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Input layer with shape defined by </a:t>
            </a:r>
            <a:r>
              <a:rPr kumimoji="0" lang="en-US" altLang="en-US" sz="1400" b="1" i="0" u="none" strike="noStrike" cap="none" normalizeH="0" baseline="0" dirty="0">
                <a:ln>
                  <a:noFill/>
                </a:ln>
                <a:solidFill>
                  <a:schemeClr val="tx1"/>
                </a:solidFill>
                <a:effectLst/>
                <a:latin typeface="Arial Unicode MS"/>
              </a:rPr>
              <a:t>MAX_LENGTH</a:t>
            </a:r>
            <a:r>
              <a:rPr kumimoji="0" lang="en-US" altLang="en-US" sz="1400" b="1" i="0" u="none" strike="noStrike" cap="none" normalizeH="0" baseline="0" dirty="0">
                <a:ln>
                  <a:noFill/>
                </a:ln>
                <a:solidFill>
                  <a:schemeClr val="tx1"/>
                </a:solidFill>
                <a:effectLst/>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Embedding Layer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Embedding layer transforms input into dense vector representations of fixed size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Convolutional Layer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Conv1D layer with 60 filters and a kernel size of 10.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Purpose: Extracts local patterns from the embedded input sequence.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Default activation: Linear (can be replaced with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 for non-linearity).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Pooling Layer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MaxPooling1D layer with a pool size of 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Purpose: Reduces the dimensionality of the feature map, focusing on the most prominent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and reducing computational load.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662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03D3-8EE2-A365-015A-4004CF3942B6}"/>
              </a:ext>
            </a:extLst>
          </p:cNvPr>
          <p:cNvSpPr>
            <a:spLocks noGrp="1"/>
          </p:cNvSpPr>
          <p:nvPr>
            <p:ph type="title"/>
          </p:nvPr>
        </p:nvSpPr>
        <p:spPr>
          <a:xfrm>
            <a:off x="715650" y="0"/>
            <a:ext cx="11001867" cy="681037"/>
          </a:xfrm>
        </p:spPr>
        <p:txBody>
          <a:bodyPr>
            <a:normAutofit fontScale="90000"/>
          </a:bodyPr>
          <a:lstStyle/>
          <a:p>
            <a:r>
              <a:rPr lang="en-US" b="1" dirty="0"/>
              <a:t>E-commerce Product Categorization</a:t>
            </a:r>
            <a:endParaRPr lang="en-IN" b="1" dirty="0"/>
          </a:p>
        </p:txBody>
      </p:sp>
      <p:sp>
        <p:nvSpPr>
          <p:cNvPr id="3" name="Content Placeholder 2">
            <a:extLst>
              <a:ext uri="{FF2B5EF4-FFF2-40B4-BE49-F238E27FC236}">
                <a16:creationId xmlns:a16="http://schemas.microsoft.com/office/drawing/2014/main" id="{CF001E9D-BB54-544A-A50D-99C189382E30}"/>
              </a:ext>
            </a:extLst>
          </p:cNvPr>
          <p:cNvSpPr>
            <a:spLocks noGrp="1"/>
          </p:cNvSpPr>
          <p:nvPr>
            <p:ph idx="1"/>
          </p:nvPr>
        </p:nvSpPr>
        <p:spPr>
          <a:xfrm>
            <a:off x="715650" y="1031031"/>
            <a:ext cx="10492819" cy="4795937"/>
          </a:xfrm>
        </p:spPr>
        <p:txBody>
          <a:bodyPr/>
          <a:lstStyle/>
          <a:p>
            <a:pPr>
              <a:lnSpc>
                <a:spcPct val="107000"/>
              </a:lnSpc>
              <a:spcAft>
                <a:spcPts val="800"/>
              </a:spcAft>
            </a:pPr>
            <a:r>
              <a:rPr lang="en-US" sz="1800" dirty="0">
                <a:effectLst/>
                <a:latin typeface="Quattrocento Sans" panose="020F0502020204030204" pitchFamily="34" charset="0"/>
                <a:ea typeface="Quattrocento Sans" panose="020F0502020204030204" pitchFamily="34" charset="0"/>
                <a:cs typeface="Quattrocento Sans" panose="020F0502020204030204" pitchFamily="34" charset="0"/>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Quattrocento Sans" panose="020F0502020204030204" pitchFamily="34" charset="0"/>
                <a:ea typeface="Quattrocento Sans" panose="020F0502020204030204" pitchFamily="34" charset="0"/>
                <a:cs typeface="Quattrocento Sans" panose="020F0502020204030204" pitchFamily="34" charset="0"/>
              </a:rPr>
              <a:t>Develop a text classification model that categorizes products with maximum accuracy based on description of the product.</a:t>
            </a:r>
          </a:p>
          <a:p>
            <a:pPr>
              <a:lnSpc>
                <a:spcPct val="107000"/>
              </a:lnSpc>
              <a:spcAft>
                <a:spcPts val="800"/>
              </a:spcAft>
            </a:pP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The hackathon aims to deliver innovative product categorization models that enhance customer experience, product discoverability, and business revenue while providing deployment-ready solutions for immediate impact.</a:t>
            </a:r>
            <a:endParaRPr lang="en-IN"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117752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922B-FE69-B5BE-9E89-06299BDBECA0}"/>
              </a:ext>
            </a:extLst>
          </p:cNvPr>
          <p:cNvSpPr>
            <a:spLocks noGrp="1"/>
          </p:cNvSpPr>
          <p:nvPr>
            <p:ph type="title"/>
          </p:nvPr>
        </p:nvSpPr>
        <p:spPr/>
        <p:txBody>
          <a:bodyPr/>
          <a:lstStyle/>
          <a:p>
            <a:r>
              <a:rPr lang="en-IN" b="1" dirty="0"/>
              <a:t>Overview and compilation</a:t>
            </a:r>
          </a:p>
        </p:txBody>
      </p:sp>
      <p:sp>
        <p:nvSpPr>
          <p:cNvPr id="3" name="Content Placeholder 2">
            <a:extLst>
              <a:ext uri="{FF2B5EF4-FFF2-40B4-BE49-F238E27FC236}">
                <a16:creationId xmlns:a16="http://schemas.microsoft.com/office/drawing/2014/main" id="{7583CA3E-495C-4CC6-8327-FE0FCCFB941D}"/>
              </a:ext>
            </a:extLst>
          </p:cNvPr>
          <p:cNvSpPr>
            <a:spLocks noGrp="1"/>
          </p:cNvSpPr>
          <p:nvPr>
            <p:ph idx="1"/>
          </p:nvPr>
        </p:nvSpPr>
        <p:spPr/>
        <p:txBody>
          <a:bodyPr>
            <a:normAutofit lnSpcReduction="10000"/>
          </a:bodyPr>
          <a:lstStyle/>
          <a:p>
            <a:r>
              <a:rPr lang="en-IN" dirty="0"/>
              <a:t>LSTM Layer: LSTM layer with 60 units.</a:t>
            </a:r>
          </a:p>
          <a:p>
            <a:r>
              <a:rPr lang="en-IN" dirty="0"/>
              <a:t>Purpose: Captures long-term dependencies and sequence information from the pooled </a:t>
            </a:r>
            <a:r>
              <a:rPr lang="en-IN" dirty="0" err="1"/>
              <a:t>features.Dense</a:t>
            </a:r>
            <a:r>
              <a:rPr lang="en-IN" dirty="0"/>
              <a:t> </a:t>
            </a:r>
            <a:r>
              <a:rPr lang="en-IN" dirty="0" err="1"/>
              <a:t>Layersa</a:t>
            </a:r>
            <a:r>
              <a:rPr lang="en-IN" dirty="0"/>
              <a:t>: Dense layer with 30 units.</a:t>
            </a:r>
          </a:p>
          <a:p>
            <a:r>
              <a:rPr lang="en-IN" dirty="0"/>
              <a:t>Purpose: Fully connected layer to learn higher-level representations.</a:t>
            </a:r>
          </a:p>
          <a:p>
            <a:r>
              <a:rPr lang="en-IN" dirty="0" err="1"/>
              <a:t>model_pred</a:t>
            </a:r>
            <a:r>
              <a:rPr lang="en-IN" dirty="0"/>
              <a:t>: Output dense layer with </a:t>
            </a:r>
            <a:r>
              <a:rPr lang="en-IN" dirty="0" err="1"/>
              <a:t>num_class</a:t>
            </a:r>
            <a:r>
              <a:rPr lang="en-IN" dirty="0"/>
              <a:t> units and </a:t>
            </a:r>
            <a:r>
              <a:rPr lang="en-IN" dirty="0" err="1"/>
              <a:t>softmax</a:t>
            </a:r>
            <a:r>
              <a:rPr lang="en-IN" dirty="0"/>
              <a:t> activation.</a:t>
            </a:r>
          </a:p>
          <a:p>
            <a:r>
              <a:rPr lang="en-IN" dirty="0"/>
              <a:t>Purpose: Produces a probability distribution over the classes for classification </a:t>
            </a:r>
            <a:r>
              <a:rPr lang="en-IN" dirty="0" err="1"/>
              <a:t>tasks.Model</a:t>
            </a:r>
            <a:r>
              <a:rPr lang="en-IN" dirty="0"/>
              <a:t> </a:t>
            </a:r>
            <a:r>
              <a:rPr lang="en-IN" dirty="0" err="1"/>
              <a:t>Compilationoptimizer</a:t>
            </a:r>
            <a:r>
              <a:rPr lang="en-IN" dirty="0"/>
              <a:t>: </a:t>
            </a:r>
            <a:r>
              <a:rPr lang="en-IN" dirty="0" err="1"/>
              <a:t>RMSproploss</a:t>
            </a:r>
            <a:r>
              <a:rPr lang="en-IN" dirty="0"/>
              <a:t> function: Categorical </a:t>
            </a:r>
            <a:r>
              <a:rPr lang="en-IN" dirty="0" err="1"/>
              <a:t>Crossentropymetrics</a:t>
            </a:r>
            <a:r>
              <a:rPr lang="en-IN" dirty="0"/>
              <a:t>: Accuracy (</a:t>
            </a:r>
            <a:r>
              <a:rPr lang="en-IN" dirty="0" err="1"/>
              <a:t>acc</a:t>
            </a:r>
            <a:r>
              <a:rPr lang="en-IN" dirty="0"/>
              <a:t>)</a:t>
            </a:r>
          </a:p>
        </p:txBody>
      </p:sp>
    </p:spTree>
    <p:extLst>
      <p:ext uri="{BB962C8B-B14F-4D97-AF65-F5344CB8AC3E}">
        <p14:creationId xmlns:p14="http://schemas.microsoft.com/office/powerpoint/2010/main" val="3650975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F29-2650-D57A-306E-7D532F16E721}"/>
              </a:ext>
            </a:extLst>
          </p:cNvPr>
          <p:cNvSpPr>
            <a:spLocks noGrp="1"/>
          </p:cNvSpPr>
          <p:nvPr>
            <p:ph type="title"/>
          </p:nvPr>
        </p:nvSpPr>
        <p:spPr/>
        <p:txBody>
          <a:bodyPr/>
          <a:lstStyle/>
          <a:p>
            <a:r>
              <a:rPr lang="en-IN" b="1" dirty="0"/>
              <a:t>CNN Model Summary</a:t>
            </a:r>
          </a:p>
        </p:txBody>
      </p:sp>
      <p:pic>
        <p:nvPicPr>
          <p:cNvPr id="5" name="Content Placeholder 4">
            <a:extLst>
              <a:ext uri="{FF2B5EF4-FFF2-40B4-BE49-F238E27FC236}">
                <a16:creationId xmlns:a16="http://schemas.microsoft.com/office/drawing/2014/main" id="{AD7ED54D-6FB7-1E78-F3E6-75C2D1AFDB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06"/>
          <a:stretch/>
        </p:blipFill>
        <p:spPr>
          <a:xfrm>
            <a:off x="838200" y="1545995"/>
            <a:ext cx="8798309" cy="4272749"/>
          </a:xfrm>
        </p:spPr>
      </p:pic>
    </p:spTree>
    <p:extLst>
      <p:ext uri="{BB962C8B-B14F-4D97-AF65-F5344CB8AC3E}">
        <p14:creationId xmlns:p14="http://schemas.microsoft.com/office/powerpoint/2010/main" val="222279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FD09-2CD4-D4C0-5E4E-2408F72B98C3}"/>
              </a:ext>
            </a:extLst>
          </p:cNvPr>
          <p:cNvSpPr>
            <a:spLocks noGrp="1"/>
          </p:cNvSpPr>
          <p:nvPr>
            <p:ph type="title"/>
          </p:nvPr>
        </p:nvSpPr>
        <p:spPr/>
        <p:txBody>
          <a:bodyPr/>
          <a:lstStyle/>
          <a:p>
            <a:r>
              <a:rPr lang="en-IN" b="1" dirty="0"/>
              <a:t>Model prediction and evaluation</a:t>
            </a:r>
          </a:p>
        </p:txBody>
      </p:sp>
      <p:sp>
        <p:nvSpPr>
          <p:cNvPr id="6" name="Rectangle 2">
            <a:extLst>
              <a:ext uri="{FF2B5EF4-FFF2-40B4-BE49-F238E27FC236}">
                <a16:creationId xmlns:a16="http://schemas.microsoft.com/office/drawing/2014/main" id="{E01207B7-032F-1DE9-F791-7FAAAEC348D5}"/>
              </a:ext>
            </a:extLst>
          </p:cNvPr>
          <p:cNvSpPr>
            <a:spLocks noGrp="1" noChangeArrowheads="1"/>
          </p:cNvSpPr>
          <p:nvPr>
            <p:ph idx="1"/>
          </p:nvPr>
        </p:nvSpPr>
        <p:spPr bwMode="auto">
          <a:xfrm>
            <a:off x="838200" y="1690688"/>
            <a:ext cx="85414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Loading Weights: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 Best Weights: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Loads the best model weights saved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Prediction on Validation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the trained model to predict on validation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Converts predicted probabilities to class labels using ‘argmax’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 Score: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Calculates the accuracy score of the model on the validation 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Compares predicted labels to the true labels.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524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FD76-F86A-6557-4ABD-34287F48022A}"/>
              </a:ext>
            </a:extLst>
          </p:cNvPr>
          <p:cNvSpPr>
            <a:spLocks noGrp="1"/>
          </p:cNvSpPr>
          <p:nvPr>
            <p:ph type="title"/>
          </p:nvPr>
        </p:nvSpPr>
        <p:spPr/>
        <p:txBody>
          <a:bodyPr/>
          <a:lstStyle/>
          <a:p>
            <a:r>
              <a:rPr lang="en-IN" dirty="0"/>
              <a:t>ANN MODEL</a:t>
            </a:r>
          </a:p>
        </p:txBody>
      </p:sp>
      <p:pic>
        <p:nvPicPr>
          <p:cNvPr id="9" name="Content Placeholder 8">
            <a:extLst>
              <a:ext uri="{FF2B5EF4-FFF2-40B4-BE49-F238E27FC236}">
                <a16:creationId xmlns:a16="http://schemas.microsoft.com/office/drawing/2014/main" id="{EBC474D5-D33E-D124-56B2-E72E08B1A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69" y="1370440"/>
            <a:ext cx="9662775" cy="5122435"/>
          </a:xfrm>
        </p:spPr>
      </p:pic>
    </p:spTree>
    <p:extLst>
      <p:ext uri="{BB962C8B-B14F-4D97-AF65-F5344CB8AC3E}">
        <p14:creationId xmlns:p14="http://schemas.microsoft.com/office/powerpoint/2010/main" val="52211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8C4A-DC5A-D91F-73A5-873967847FB0}"/>
              </a:ext>
            </a:extLst>
          </p:cNvPr>
          <p:cNvSpPr>
            <a:spLocks noGrp="1"/>
          </p:cNvSpPr>
          <p:nvPr>
            <p:ph type="title"/>
          </p:nvPr>
        </p:nvSpPr>
        <p:spPr/>
        <p:txBody>
          <a:bodyPr/>
          <a:lstStyle/>
          <a:p>
            <a:r>
              <a:rPr lang="en-IN" b="1" dirty="0"/>
              <a:t>LSTM Model </a:t>
            </a:r>
          </a:p>
        </p:txBody>
      </p:sp>
      <p:pic>
        <p:nvPicPr>
          <p:cNvPr id="5" name="Content Placeholder 4">
            <a:extLst>
              <a:ext uri="{FF2B5EF4-FFF2-40B4-BE49-F238E27FC236}">
                <a16:creationId xmlns:a16="http://schemas.microsoft.com/office/drawing/2014/main" id="{A01E0F8F-AD56-7A49-658C-DD81D5CCF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399" y="1825625"/>
            <a:ext cx="6217202" cy="4351338"/>
          </a:xfrm>
        </p:spPr>
      </p:pic>
    </p:spTree>
    <p:extLst>
      <p:ext uri="{BB962C8B-B14F-4D97-AF65-F5344CB8AC3E}">
        <p14:creationId xmlns:p14="http://schemas.microsoft.com/office/powerpoint/2010/main" val="3995838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4B0D-B102-437D-F646-B8D1EF850ECA}"/>
              </a:ext>
            </a:extLst>
          </p:cNvPr>
          <p:cNvSpPr>
            <a:spLocks noGrp="1"/>
          </p:cNvSpPr>
          <p:nvPr>
            <p:ph type="title"/>
          </p:nvPr>
        </p:nvSpPr>
        <p:spPr/>
        <p:txBody>
          <a:bodyPr/>
          <a:lstStyle/>
          <a:p>
            <a:r>
              <a:rPr lang="en-IN" b="1" dirty="0"/>
              <a:t>CNN model</a:t>
            </a:r>
          </a:p>
        </p:txBody>
      </p:sp>
      <p:pic>
        <p:nvPicPr>
          <p:cNvPr id="5" name="Content Placeholder 4">
            <a:extLst>
              <a:ext uri="{FF2B5EF4-FFF2-40B4-BE49-F238E27FC236}">
                <a16:creationId xmlns:a16="http://schemas.microsoft.com/office/drawing/2014/main" id="{F8B64DC0-9790-423F-5859-DCC5583EB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079" y="1825625"/>
            <a:ext cx="7501841" cy="4351338"/>
          </a:xfrm>
        </p:spPr>
      </p:pic>
    </p:spTree>
    <p:extLst>
      <p:ext uri="{BB962C8B-B14F-4D97-AF65-F5344CB8AC3E}">
        <p14:creationId xmlns:p14="http://schemas.microsoft.com/office/powerpoint/2010/main" val="318977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83F75-D417-FFD0-FA7C-76DDDE93745F}"/>
              </a:ext>
            </a:extLst>
          </p:cNvPr>
          <p:cNvSpPr>
            <a:spLocks noGrp="1"/>
          </p:cNvSpPr>
          <p:nvPr>
            <p:ph type="title"/>
          </p:nvPr>
        </p:nvSpPr>
        <p:spPr>
          <a:xfrm>
            <a:off x="762785" y="2373034"/>
            <a:ext cx="10515600" cy="1325563"/>
          </a:xfrm>
        </p:spPr>
        <p:style>
          <a:lnRef idx="1">
            <a:schemeClr val="dk1"/>
          </a:lnRef>
          <a:fillRef idx="3">
            <a:schemeClr val="dk1"/>
          </a:fillRef>
          <a:effectRef idx="2">
            <a:schemeClr val="dk1"/>
          </a:effectRef>
          <a:fontRef idx="minor">
            <a:schemeClr val="lt1"/>
          </a:fontRef>
        </p:style>
        <p:txBody>
          <a:bodyPr/>
          <a:lstStyle/>
          <a:p>
            <a:pPr algn="ctr"/>
            <a:r>
              <a:rPr lang="en-IN" b="1" dirty="0"/>
              <a:t>THANKYOU</a:t>
            </a:r>
          </a:p>
        </p:txBody>
      </p:sp>
    </p:spTree>
    <p:extLst>
      <p:ext uri="{BB962C8B-B14F-4D97-AF65-F5344CB8AC3E}">
        <p14:creationId xmlns:p14="http://schemas.microsoft.com/office/powerpoint/2010/main" val="422621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92E7-D3EB-087F-540A-C5F920FB7CEF}"/>
              </a:ext>
            </a:extLst>
          </p:cNvPr>
          <p:cNvSpPr>
            <a:spLocks noGrp="1"/>
          </p:cNvSpPr>
          <p:nvPr>
            <p:ph type="title"/>
          </p:nvPr>
        </p:nvSpPr>
        <p:spPr>
          <a:xfrm>
            <a:off x="838200" y="-228764"/>
            <a:ext cx="10515600" cy="1325563"/>
          </a:xfrm>
        </p:spPr>
        <p:txBody>
          <a:bodyPr/>
          <a:lstStyle/>
          <a:p>
            <a:r>
              <a:rPr lang="en-IN" b="1" dirty="0"/>
              <a:t>Importing libraries</a:t>
            </a:r>
          </a:p>
        </p:txBody>
      </p:sp>
      <p:pic>
        <p:nvPicPr>
          <p:cNvPr id="5" name="Content Placeholder 4">
            <a:extLst>
              <a:ext uri="{FF2B5EF4-FFF2-40B4-BE49-F238E27FC236}">
                <a16:creationId xmlns:a16="http://schemas.microsoft.com/office/drawing/2014/main" id="{A317656C-D661-64C0-41C1-63D34A35C7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48"/>
          <a:stretch/>
        </p:blipFill>
        <p:spPr>
          <a:xfrm>
            <a:off x="838200" y="709188"/>
            <a:ext cx="9458729" cy="6059257"/>
          </a:xfrm>
        </p:spPr>
      </p:pic>
    </p:spTree>
    <p:extLst>
      <p:ext uri="{BB962C8B-B14F-4D97-AF65-F5344CB8AC3E}">
        <p14:creationId xmlns:p14="http://schemas.microsoft.com/office/powerpoint/2010/main" val="339820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EF90-A926-90B6-B8E5-B20C50D409CB}"/>
              </a:ext>
            </a:extLst>
          </p:cNvPr>
          <p:cNvSpPr>
            <a:spLocks noGrp="1"/>
          </p:cNvSpPr>
          <p:nvPr>
            <p:ph type="title"/>
          </p:nvPr>
        </p:nvSpPr>
        <p:spPr>
          <a:xfrm>
            <a:off x="479981" y="-391512"/>
            <a:ext cx="10515600" cy="783023"/>
          </a:xfrm>
        </p:spPr>
        <p:txBody>
          <a:bodyPr>
            <a:normAutofit fontScale="90000"/>
          </a:bodyPr>
          <a:lstStyle/>
          <a:p>
            <a:r>
              <a:rPr lang="en-IN" b="1" i="0" dirty="0">
                <a:effectLst/>
                <a:highlight>
                  <a:srgbClr val="FFFFFF"/>
                </a:highlight>
                <a:latin typeface="system-ui"/>
              </a:rPr>
              <a:t>Exploratory Data Analysis</a:t>
            </a:r>
            <a:br>
              <a:rPr lang="en-IN" b="1" i="0" dirty="0">
                <a:effectLst/>
                <a:highlight>
                  <a:srgbClr val="FFFFFF"/>
                </a:highlight>
                <a:latin typeface="system-ui"/>
              </a:rPr>
            </a:br>
            <a:endParaRPr lang="en-IN" dirty="0"/>
          </a:p>
        </p:txBody>
      </p:sp>
      <p:pic>
        <p:nvPicPr>
          <p:cNvPr id="5" name="Content Placeholder 4">
            <a:extLst>
              <a:ext uri="{FF2B5EF4-FFF2-40B4-BE49-F238E27FC236}">
                <a16:creationId xmlns:a16="http://schemas.microsoft.com/office/drawing/2014/main" id="{B297FF5D-DC41-E1F3-B6E6-34438CB295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3098998" cy="4491023"/>
          </a:xfrm>
        </p:spPr>
      </p:pic>
      <p:pic>
        <p:nvPicPr>
          <p:cNvPr id="7" name="Picture 6">
            <a:extLst>
              <a:ext uri="{FF2B5EF4-FFF2-40B4-BE49-F238E27FC236}">
                <a16:creationId xmlns:a16="http://schemas.microsoft.com/office/drawing/2014/main" id="{14D50343-3C8D-7363-33E3-B9D6E01A3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600" y="124359"/>
            <a:ext cx="8206406" cy="4366663"/>
          </a:xfrm>
          <a:prstGeom prst="rect">
            <a:avLst/>
          </a:prstGeom>
        </p:spPr>
      </p:pic>
    </p:spTree>
    <p:extLst>
      <p:ext uri="{BB962C8B-B14F-4D97-AF65-F5344CB8AC3E}">
        <p14:creationId xmlns:p14="http://schemas.microsoft.com/office/powerpoint/2010/main" val="21511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9F21-7AF2-CCE7-9B81-118DB4A00986}"/>
              </a:ext>
            </a:extLst>
          </p:cNvPr>
          <p:cNvSpPr>
            <a:spLocks noGrp="1"/>
          </p:cNvSpPr>
          <p:nvPr>
            <p:ph type="title"/>
          </p:nvPr>
        </p:nvSpPr>
        <p:spPr/>
        <p:txBody>
          <a:bodyPr/>
          <a:lstStyle/>
          <a:p>
            <a:r>
              <a:rPr lang="en-IN" b="1" dirty="0"/>
              <a:t>Data Visualisation</a:t>
            </a:r>
          </a:p>
        </p:txBody>
      </p:sp>
      <p:pic>
        <p:nvPicPr>
          <p:cNvPr id="5" name="Content Placeholder 4">
            <a:extLst>
              <a:ext uri="{FF2B5EF4-FFF2-40B4-BE49-F238E27FC236}">
                <a16:creationId xmlns:a16="http://schemas.microsoft.com/office/drawing/2014/main" id="{1C9C35C0-B088-D59C-15C3-EA2C19559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6388"/>
            <a:ext cx="7704408" cy="4784843"/>
          </a:xfrm>
        </p:spPr>
      </p:pic>
    </p:spTree>
    <p:extLst>
      <p:ext uri="{BB962C8B-B14F-4D97-AF65-F5344CB8AC3E}">
        <p14:creationId xmlns:p14="http://schemas.microsoft.com/office/powerpoint/2010/main" val="333509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6204-7416-F505-928D-AF51399F0CE6}"/>
              </a:ext>
            </a:extLst>
          </p:cNvPr>
          <p:cNvSpPr>
            <a:spLocks noGrp="1"/>
          </p:cNvSpPr>
          <p:nvPr>
            <p:ph type="title"/>
          </p:nvPr>
        </p:nvSpPr>
        <p:spPr>
          <a:xfrm>
            <a:off x="715652" y="349646"/>
            <a:ext cx="10515600" cy="662782"/>
          </a:xfrm>
        </p:spPr>
        <p:txBody>
          <a:bodyPr>
            <a:normAutofit fontScale="90000"/>
          </a:bodyPr>
          <a:lstStyle/>
          <a:p>
            <a:r>
              <a:rPr lang="en-IN" b="1" i="0" dirty="0">
                <a:effectLst/>
                <a:highlight>
                  <a:srgbClr val="FFFFFF"/>
                </a:highlight>
                <a:latin typeface="system-ui"/>
              </a:rPr>
              <a:t>Data Preprocessing</a:t>
            </a:r>
            <a:br>
              <a:rPr lang="en-IN" b="1" i="0" dirty="0">
                <a:effectLst/>
                <a:highlight>
                  <a:srgbClr val="FFFFFF"/>
                </a:highlight>
                <a:latin typeface="system-ui"/>
              </a:rPr>
            </a:br>
            <a:endParaRPr lang="en-IN" dirty="0"/>
          </a:p>
        </p:txBody>
      </p:sp>
      <p:pic>
        <p:nvPicPr>
          <p:cNvPr id="5" name="Content Placeholder 4">
            <a:extLst>
              <a:ext uri="{FF2B5EF4-FFF2-40B4-BE49-F238E27FC236}">
                <a16:creationId xmlns:a16="http://schemas.microsoft.com/office/drawing/2014/main" id="{3A7FF5AE-839B-1EC2-5030-C2E28CC844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408"/>
          <a:stretch/>
        </p:blipFill>
        <p:spPr>
          <a:xfrm>
            <a:off x="0" y="860145"/>
            <a:ext cx="5812126" cy="4192622"/>
          </a:xfrm>
        </p:spPr>
      </p:pic>
      <p:pic>
        <p:nvPicPr>
          <p:cNvPr id="7" name="Picture 6">
            <a:extLst>
              <a:ext uri="{FF2B5EF4-FFF2-40B4-BE49-F238E27FC236}">
                <a16:creationId xmlns:a16="http://schemas.microsoft.com/office/drawing/2014/main" id="{4DFE11B6-7E41-279F-D551-BCF88CF69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979" y="2422689"/>
            <a:ext cx="7514563" cy="4268869"/>
          </a:xfrm>
          <a:prstGeom prst="rect">
            <a:avLst/>
          </a:prstGeom>
        </p:spPr>
      </p:pic>
    </p:spTree>
    <p:extLst>
      <p:ext uri="{BB962C8B-B14F-4D97-AF65-F5344CB8AC3E}">
        <p14:creationId xmlns:p14="http://schemas.microsoft.com/office/powerpoint/2010/main" val="342019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9610-286C-89AA-6EC8-521E00CAB542}"/>
              </a:ext>
            </a:extLst>
          </p:cNvPr>
          <p:cNvSpPr>
            <a:spLocks noGrp="1"/>
          </p:cNvSpPr>
          <p:nvPr>
            <p:ph type="title"/>
          </p:nvPr>
        </p:nvSpPr>
        <p:spPr>
          <a:xfrm>
            <a:off x="838200" y="365126"/>
            <a:ext cx="10515600" cy="634116"/>
          </a:xfrm>
        </p:spPr>
        <p:txBody>
          <a:bodyPr>
            <a:normAutofit fontScale="90000"/>
          </a:bodyPr>
          <a:lstStyle/>
          <a:p>
            <a:r>
              <a:rPr lang="en-IN" b="1" i="0" dirty="0">
                <a:effectLst/>
                <a:highlight>
                  <a:srgbClr val="FFFFFF"/>
                </a:highlight>
                <a:latin typeface="system-ui"/>
              </a:rPr>
              <a:t>Text Preprocessing</a:t>
            </a:r>
            <a:br>
              <a:rPr lang="en-IN" b="1" i="0" dirty="0">
                <a:effectLst/>
                <a:highlight>
                  <a:srgbClr val="FFFFFF"/>
                </a:highlight>
                <a:latin typeface="system-ui"/>
              </a:rPr>
            </a:br>
            <a:endParaRPr lang="en-IN" dirty="0"/>
          </a:p>
        </p:txBody>
      </p:sp>
      <p:pic>
        <p:nvPicPr>
          <p:cNvPr id="9" name="Content Placeholder 8">
            <a:extLst>
              <a:ext uri="{FF2B5EF4-FFF2-40B4-BE49-F238E27FC236}">
                <a16:creationId xmlns:a16="http://schemas.microsoft.com/office/drawing/2014/main" id="{4A3F06F2-67D9-7FE5-874E-7A8257FAB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60" y="999242"/>
            <a:ext cx="11110840" cy="3855627"/>
          </a:xfrm>
        </p:spPr>
      </p:pic>
    </p:spTree>
    <p:extLst>
      <p:ext uri="{BB962C8B-B14F-4D97-AF65-F5344CB8AC3E}">
        <p14:creationId xmlns:p14="http://schemas.microsoft.com/office/powerpoint/2010/main" val="148830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B3C1-C769-E589-8A2B-4F756EE64ED1}"/>
              </a:ext>
            </a:extLst>
          </p:cNvPr>
          <p:cNvSpPr>
            <a:spLocks noGrp="1"/>
          </p:cNvSpPr>
          <p:nvPr>
            <p:ph type="title"/>
          </p:nvPr>
        </p:nvSpPr>
        <p:spPr>
          <a:xfrm>
            <a:off x="275261" y="346272"/>
            <a:ext cx="10515600" cy="1325563"/>
          </a:xfrm>
        </p:spPr>
        <p:txBody>
          <a:bodyPr/>
          <a:lstStyle/>
          <a:p>
            <a:r>
              <a:rPr lang="en-IN" dirty="0"/>
              <a:t>Removal of </a:t>
            </a:r>
            <a:r>
              <a:rPr lang="en-IN" dirty="0" err="1"/>
              <a:t>stopwords</a:t>
            </a:r>
            <a:endParaRPr lang="en-IN" dirty="0"/>
          </a:p>
        </p:txBody>
      </p:sp>
      <p:pic>
        <p:nvPicPr>
          <p:cNvPr id="5" name="Content Placeholder 4">
            <a:extLst>
              <a:ext uri="{FF2B5EF4-FFF2-40B4-BE49-F238E27FC236}">
                <a16:creationId xmlns:a16="http://schemas.microsoft.com/office/drawing/2014/main" id="{FC1F2427-8B3E-068C-B763-38BF4DD0D2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61" y="1602557"/>
            <a:ext cx="11078539" cy="4565486"/>
          </a:xfrm>
        </p:spPr>
      </p:pic>
    </p:spTree>
    <p:extLst>
      <p:ext uri="{BB962C8B-B14F-4D97-AF65-F5344CB8AC3E}">
        <p14:creationId xmlns:p14="http://schemas.microsoft.com/office/powerpoint/2010/main" val="1226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9FBE-9BDE-99B1-9C49-D53F6E89C6B5}"/>
              </a:ext>
            </a:extLst>
          </p:cNvPr>
          <p:cNvSpPr>
            <a:spLocks noGrp="1"/>
          </p:cNvSpPr>
          <p:nvPr>
            <p:ph type="title"/>
          </p:nvPr>
        </p:nvSpPr>
        <p:spPr>
          <a:xfrm>
            <a:off x="838200" y="101174"/>
            <a:ext cx="10515600" cy="1325563"/>
          </a:xfrm>
        </p:spPr>
        <p:txBody>
          <a:bodyPr/>
          <a:lstStyle/>
          <a:p>
            <a:r>
              <a:rPr lang="en-IN" b="1" dirty="0" err="1"/>
              <a:t>wordcloud</a:t>
            </a:r>
            <a:endParaRPr lang="en-IN" b="1" dirty="0"/>
          </a:p>
        </p:txBody>
      </p:sp>
      <p:pic>
        <p:nvPicPr>
          <p:cNvPr id="5" name="Content Placeholder 4">
            <a:extLst>
              <a:ext uri="{FF2B5EF4-FFF2-40B4-BE49-F238E27FC236}">
                <a16:creationId xmlns:a16="http://schemas.microsoft.com/office/drawing/2014/main" id="{D20491F0-54DE-D181-02F7-4AE979C8A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827" y="1242149"/>
            <a:ext cx="9250587" cy="4934814"/>
          </a:xfrm>
        </p:spPr>
      </p:pic>
    </p:spTree>
    <p:extLst>
      <p:ext uri="{BB962C8B-B14F-4D97-AF65-F5344CB8AC3E}">
        <p14:creationId xmlns:p14="http://schemas.microsoft.com/office/powerpoint/2010/main" val="299863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771</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Calibri Light</vt:lpstr>
      <vt:lpstr>Quattrocento Sans</vt:lpstr>
      <vt:lpstr>system-ui</vt:lpstr>
      <vt:lpstr>Office Theme</vt:lpstr>
      <vt:lpstr>Data Science Hackathon</vt:lpstr>
      <vt:lpstr>E-commerce Product Categorization</vt:lpstr>
      <vt:lpstr>Importing libraries</vt:lpstr>
      <vt:lpstr>Exploratory Data Analysis </vt:lpstr>
      <vt:lpstr>Data Visualisation</vt:lpstr>
      <vt:lpstr>Data Preprocessing </vt:lpstr>
      <vt:lpstr>Text Preprocessing </vt:lpstr>
      <vt:lpstr>Removal of stopwords</vt:lpstr>
      <vt:lpstr>wordcloud</vt:lpstr>
      <vt:lpstr>  </vt:lpstr>
      <vt:lpstr>  </vt:lpstr>
      <vt:lpstr>Train Test split</vt:lpstr>
      <vt:lpstr>Building a Text Classification Model with Keras (ANN Model)</vt:lpstr>
      <vt:lpstr>Model summary and compilation</vt:lpstr>
      <vt:lpstr>  ANN Model Summary</vt:lpstr>
      <vt:lpstr>LSTM MODEL OVERVIEW</vt:lpstr>
      <vt:lpstr>LSTM MODEL COMPILATION</vt:lpstr>
      <vt:lpstr>LSTM MODEL SUMMARY</vt:lpstr>
      <vt:lpstr>CNN model Overview</vt:lpstr>
      <vt:lpstr>Overview and compilation</vt:lpstr>
      <vt:lpstr>CNN Model Summary</vt:lpstr>
      <vt:lpstr>Model prediction and evaluation</vt:lpstr>
      <vt:lpstr>ANN MODEL</vt:lpstr>
      <vt:lpstr>LSTM Model </vt:lpstr>
      <vt:lpstr>CNN model</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52 MOHANAN M P</dc:creator>
  <cp:lastModifiedBy>52 MOHANAN M P</cp:lastModifiedBy>
  <cp:revision>4</cp:revision>
  <dcterms:created xsi:type="dcterms:W3CDTF">2024-08-04T15:21:56Z</dcterms:created>
  <dcterms:modified xsi:type="dcterms:W3CDTF">2024-08-05T03:34:07Z</dcterms:modified>
</cp:coreProperties>
</file>