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18CD-D341-4C81-91FD-E55AD8AFF40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FE60-0B01-4357-9E42-9B14AB0E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18CD-D341-4C81-91FD-E55AD8AFF40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FE60-0B01-4357-9E42-9B14AB0E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6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18CD-D341-4C81-91FD-E55AD8AFF40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FE60-0B01-4357-9E42-9B14AB0E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8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18CD-D341-4C81-91FD-E55AD8AFF40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FE60-0B01-4357-9E42-9B14AB0E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18CD-D341-4C81-91FD-E55AD8AFF40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FE60-0B01-4357-9E42-9B14AB0E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18CD-D341-4C81-91FD-E55AD8AFF40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FE60-0B01-4357-9E42-9B14AB0E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2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18CD-D341-4C81-91FD-E55AD8AFF40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FE60-0B01-4357-9E42-9B14AB0E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9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18CD-D341-4C81-91FD-E55AD8AFF40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FE60-0B01-4357-9E42-9B14AB0E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9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18CD-D341-4C81-91FD-E55AD8AFF40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FE60-0B01-4357-9E42-9B14AB0E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9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18CD-D341-4C81-91FD-E55AD8AFF40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FE60-0B01-4357-9E42-9B14AB0E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8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18CD-D341-4C81-91FD-E55AD8AFF40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FE60-0B01-4357-9E42-9B14AB0E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E18CD-D341-4C81-91FD-E55AD8AFF40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FE60-0B01-4357-9E42-9B14AB0E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2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orld.episerver.com/documentation/cms/get-started-with-cms/3--creating-a-start-page/" TargetMode="External"/><Relationship Id="rId2" Type="http://schemas.openxmlformats.org/officeDocument/2006/relationships/hyperlink" Target="http://world.episerver.com/documentation/Items/Developers-Guide/Episerver-CMS/9/Architecture/Architecture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jondjones.com/category/episerv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Architecture:</a:t>
            </a:r>
            <a:br>
              <a:rPr lang="en-US" sz="2400" dirty="0" smtClean="0"/>
            </a:br>
            <a:r>
              <a:rPr lang="en-US" sz="2400" dirty="0" err="1"/>
              <a:t>Episerver</a:t>
            </a:r>
            <a:r>
              <a:rPr lang="en-US" sz="2400" dirty="0"/>
              <a:t> has an open and layered architecture, allowing for almost any type of integration using standard technology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419350"/>
            <a:ext cx="61912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3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62000"/>
            <a:ext cx="7772400" cy="55626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Optimization layer</a:t>
            </a:r>
            <a:r>
              <a:rPr lang="en-US" dirty="0"/>
              <a:t> measures, analyzes and optimizes the performance of website content, such as conversion rates for a campaign landing page.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Delivery </a:t>
            </a:r>
            <a:r>
              <a:rPr lang="en-US" b="1" dirty="0"/>
              <a:t>layer</a:t>
            </a:r>
            <a:r>
              <a:rPr lang="en-US" dirty="0"/>
              <a:t> includes support for responsive design and templates based on Web Forms and MVC, and also support for building advanced search and filtering features.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Creation </a:t>
            </a:r>
            <a:r>
              <a:rPr lang="en-US" b="1" dirty="0"/>
              <a:t>layer</a:t>
            </a:r>
            <a:r>
              <a:rPr lang="en-US" dirty="0"/>
              <a:t> manages content such as pages and blocks, or e-commerce content such as products and orders. Content can be personalized, and can also be part of an approval workflow with authorization applied.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Data </a:t>
            </a:r>
            <a:r>
              <a:rPr lang="en-US" b="1" dirty="0"/>
              <a:t>layer</a:t>
            </a:r>
            <a:r>
              <a:rPr lang="en-US" dirty="0"/>
              <a:t> provides the information from one or more content providers (which can originate from the database) and external data sources that are integrated with </a:t>
            </a:r>
            <a:r>
              <a:rPr lang="en-US" dirty="0" err="1"/>
              <a:t>Episerver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4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838200"/>
            <a:ext cx="7620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Episerver</a:t>
            </a:r>
            <a:r>
              <a:rPr lang="en-US" b="1" dirty="0"/>
              <a:t> </a:t>
            </a:r>
            <a:r>
              <a:rPr lang="en-US" b="1" dirty="0" smtClean="0"/>
              <a:t>CMS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Episerver</a:t>
            </a:r>
            <a:r>
              <a:rPr lang="en-US" sz="2400" dirty="0"/>
              <a:t> CMS provides core features for content and presentation management: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Typed model for content types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Bulit</a:t>
            </a:r>
            <a:r>
              <a:rPr lang="en-US" sz="2400" dirty="0"/>
              <a:t>-in components supporting  both MVC and Web Forms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Administration and edit views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Projects and multi-publishing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Publishing workflow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Globalization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Friendly URL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Version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6553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990600"/>
            <a:ext cx="617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Technical </a:t>
            </a:r>
            <a:r>
              <a:rPr lang="en-US" b="1" dirty="0" smtClean="0"/>
              <a:t>foundation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.NET Framework and ASP.NET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Javascript</a:t>
            </a:r>
            <a:r>
              <a:rPr lang="en-US" dirty="0"/>
              <a:t> and Dojo toolkit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667000"/>
            <a:ext cx="7696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EPiServer (in EPiServer.dll) Version: </a:t>
            </a:r>
            <a:r>
              <a:rPr lang="en-US" b="1" dirty="0" smtClean="0"/>
              <a:t>6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/>
              <a:t>PageData</a:t>
            </a:r>
            <a:r>
              <a:rPr lang="en-US" dirty="0"/>
              <a:t> class contains information about a specific page. This includes the name of the page (</a:t>
            </a:r>
            <a:r>
              <a:rPr lang="en-US" b="1" dirty="0" err="1"/>
              <a:t>PageName</a:t>
            </a:r>
            <a:r>
              <a:rPr lang="en-US" dirty="0"/>
              <a:t>), reference (</a:t>
            </a:r>
            <a:r>
              <a:rPr lang="en-US" b="1" dirty="0" err="1"/>
              <a:t>PageLink</a:t>
            </a:r>
            <a:r>
              <a:rPr lang="en-US" dirty="0"/>
              <a:t>) and URL (</a:t>
            </a:r>
            <a:r>
              <a:rPr lang="en-US" b="1" dirty="0" err="1"/>
              <a:t>LinkURL</a:t>
            </a:r>
            <a:r>
              <a:rPr lang="en-US" dirty="0"/>
              <a:t>). All built-in and custom properties defined for the page type are available through the </a:t>
            </a:r>
            <a:r>
              <a:rPr lang="en-US" b="1" dirty="0"/>
              <a:t>Property</a:t>
            </a:r>
            <a:r>
              <a:rPr lang="en-US" dirty="0"/>
              <a:t> </a:t>
            </a:r>
            <a:r>
              <a:rPr lang="en-US" dirty="0" err="1"/>
              <a:t>property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err="1"/>
              <a:t>PageData</a:t>
            </a:r>
            <a:r>
              <a:rPr lang="en-US" dirty="0"/>
              <a:t> is in many respects synonymous with the Web page that it is holding properties for. One example of this is the </a:t>
            </a:r>
            <a:r>
              <a:rPr lang="en-US" b="1" dirty="0"/>
              <a:t>Changed</a:t>
            </a:r>
            <a:r>
              <a:rPr lang="en-US" dirty="0"/>
              <a:t> property, which holds last change date and time for the </a:t>
            </a:r>
            <a:r>
              <a:rPr lang="en-US" b="1" dirty="0" err="1"/>
              <a:t>PageData</a:t>
            </a:r>
            <a:r>
              <a:rPr lang="en-US" dirty="0"/>
              <a:t> object, i.e. the Web page.</a:t>
            </a:r>
          </a:p>
          <a:p>
            <a:r>
              <a:rPr lang="en-US" dirty="0" err="1"/>
              <a:t>CurrentPage</a:t>
            </a:r>
            <a:r>
              <a:rPr lang="en-US" dirty="0"/>
              <a:t>["</a:t>
            </a:r>
            <a:r>
              <a:rPr lang="en-US" dirty="0" err="1"/>
              <a:t>PageName</a:t>
            </a:r>
            <a:r>
              <a:rPr lang="en-US" dirty="0"/>
              <a:t>"] (type object)</a:t>
            </a:r>
          </a:p>
        </p:txBody>
      </p:sp>
    </p:spTree>
    <p:extLst>
      <p:ext uri="{BB962C8B-B14F-4D97-AF65-F5344CB8AC3E}">
        <p14:creationId xmlns:p14="http://schemas.microsoft.com/office/powerpoint/2010/main" val="4091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5564" y="609600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public abstract class </a:t>
            </a:r>
            <a:r>
              <a:rPr lang="en-US" i="1" dirty="0" err="1" smtClean="0"/>
              <a:t>PageBase</a:t>
            </a:r>
            <a:r>
              <a:rPr lang="en-US" i="1" dirty="0" smtClean="0"/>
              <a:t> : Page, </a:t>
            </a:r>
            <a:r>
              <a:rPr lang="en-US" i="1" dirty="0" err="1" smtClean="0"/>
              <a:t>IPageSource</a:t>
            </a:r>
            <a:r>
              <a:rPr lang="en-US" i="1" dirty="0" smtClean="0"/>
              <a:t>, </a:t>
            </a:r>
            <a:r>
              <a:rPr lang="en-US" i="1" dirty="0" err="1" smtClean="0"/>
              <a:t>ICurrentPage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This class inherits from Page, which has the core functionality for setting up and rendering a standard Web form (.</a:t>
            </a:r>
            <a:r>
              <a:rPr lang="en-US" dirty="0" err="1" smtClean="0"/>
              <a:t>aspx</a:t>
            </a:r>
            <a:r>
              <a:rPr lang="en-US" dirty="0" smtClean="0"/>
              <a:t> file.) The </a:t>
            </a:r>
            <a:r>
              <a:rPr lang="en-US" dirty="0" err="1" smtClean="0"/>
              <a:t>PageBase</a:t>
            </a:r>
            <a:r>
              <a:rPr lang="en-US" dirty="0" smtClean="0"/>
              <a:t> class extends the functionality of the Page class with EPiServer-specific features as access to configuration settings (Configuration property), user information (</a:t>
            </a:r>
            <a:r>
              <a:rPr lang="en-US" dirty="0" err="1" smtClean="0"/>
              <a:t>CurrentUser</a:t>
            </a:r>
            <a:r>
              <a:rPr lang="en-US" dirty="0" smtClean="0"/>
              <a:t> property) and information about the current EPiServer page (</a:t>
            </a:r>
            <a:r>
              <a:rPr lang="en-US" dirty="0" err="1" smtClean="0"/>
              <a:t>CurrentPage</a:t>
            </a:r>
            <a:r>
              <a:rPr lang="en-US" dirty="0" smtClean="0"/>
              <a:t> property.)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PageBase</a:t>
            </a:r>
            <a:r>
              <a:rPr lang="en-US" dirty="0" smtClean="0"/>
              <a:t> class is an abstract class, meaning it cannot be instantiated. This class is the base class of all template classes in EPiServer. </a:t>
            </a:r>
            <a:r>
              <a:rPr lang="en-US" dirty="0" err="1" smtClean="0"/>
              <a:t>TemplatePage</a:t>
            </a:r>
            <a:r>
              <a:rPr lang="en-US" dirty="0" smtClean="0"/>
              <a:t> is the most used class as base for Web forms.</a:t>
            </a:r>
          </a:p>
          <a:p>
            <a:endParaRPr lang="en-US" dirty="0" smtClean="0"/>
          </a:p>
          <a:p>
            <a:r>
              <a:rPr lang="en-US" dirty="0" err="1" smtClean="0"/>
              <a:t>PageBase</a:t>
            </a:r>
            <a:r>
              <a:rPr lang="en-US" dirty="0" smtClean="0"/>
              <a:t> also implements the </a:t>
            </a:r>
            <a:r>
              <a:rPr lang="en-US" dirty="0" err="1" smtClean="0"/>
              <a:t>IPageSource</a:t>
            </a:r>
            <a:r>
              <a:rPr lang="en-US" dirty="0" smtClean="0"/>
              <a:t> interface, which enables you to retrieve other EPiServer pages easily.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If you use anything apart from templates that inherit from </a:t>
            </a:r>
            <a:r>
              <a:rPr lang="en-US" dirty="0" err="1" smtClean="0"/>
              <a:t>PageBase</a:t>
            </a:r>
            <a:r>
              <a:rPr lang="en-US" dirty="0" smtClean="0"/>
              <a:t> to create EPiServer page types, no dynamic content will be presented on the Web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:\MyDump\GitHub\episerver\develop\doc\How It wor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2453"/>
            <a:ext cx="8218488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2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43400"/>
            <a:ext cx="7772400" cy="1470025"/>
          </a:xfrm>
        </p:spPr>
        <p:txBody>
          <a:bodyPr/>
          <a:lstStyle/>
          <a:p>
            <a:r>
              <a:rPr lang="en-US" dirty="0" smtClean="0"/>
              <a:t>--- The End ---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90600"/>
            <a:ext cx="7772400" cy="17526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hlinkClick r:id="rId2"/>
              </a:rPr>
              <a:t>http://world.episerver.com/documentation/Items/Developers-Guide/Episerver-CMS/9/Architecture/Architecture/</a:t>
            </a: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hlinkClick r:id="rId3"/>
              </a:rPr>
              <a:t>http://world.episerver.com/documentation/cms/get-started-with-cms/3--creating-a-start-page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hlinkClick r:id="rId4"/>
              </a:rPr>
              <a:t>http://</a:t>
            </a:r>
            <a:r>
              <a:rPr lang="en-US" sz="1800">
                <a:hlinkClick r:id="rId4"/>
              </a:rPr>
              <a:t>jondjones.com/category/episerver</a:t>
            </a:r>
            <a:r>
              <a:rPr lang="en-US" sz="1800" smtClean="0">
                <a:hlinkClick r:id="rId4"/>
              </a:rPr>
              <a:t>/</a:t>
            </a:r>
            <a:endParaRPr lang="en-US" sz="180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16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215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Architecture: Episerver has an open and layered architecture, allowing for almost any type of integration using standard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--- The End ---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Architecture: Episerver has an open and layered architecture, allowing for almost any type of integration using standard technology</dc:title>
  <dc:creator>Anjum Rizwi</dc:creator>
  <cp:lastModifiedBy>Anjum Rizwi</cp:lastModifiedBy>
  <cp:revision>7</cp:revision>
  <dcterms:created xsi:type="dcterms:W3CDTF">2016-06-30T12:03:47Z</dcterms:created>
  <dcterms:modified xsi:type="dcterms:W3CDTF">2016-07-20T11:01:06Z</dcterms:modified>
</cp:coreProperties>
</file>