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6" r:id="rId5"/>
    <p:sldId id="287" r:id="rId6"/>
    <p:sldId id="288" r:id="rId7"/>
    <p:sldId id="259" r:id="rId8"/>
    <p:sldId id="260" r:id="rId9"/>
    <p:sldId id="261" r:id="rId10"/>
    <p:sldId id="283" r:id="rId11"/>
    <p:sldId id="285" r:id="rId12"/>
    <p:sldId id="262" r:id="rId13"/>
    <p:sldId id="284" r:id="rId14"/>
    <p:sldId id="263" r:id="rId15"/>
    <p:sldId id="264" r:id="rId16"/>
    <p:sldId id="289"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9" r:id="rId30"/>
    <p:sldId id="280" r:id="rId31"/>
    <p:sldId id="281" r:id="rId32"/>
    <p:sldId id="282" r:id="rId33"/>
    <p:sldId id="290" r:id="rId34"/>
    <p:sldId id="291" r:id="rId35"/>
    <p:sldId id="296" r:id="rId36"/>
    <p:sldId id="297" r:id="rId37"/>
    <p:sldId id="298" r:id="rId38"/>
    <p:sldId id="299" r:id="rId39"/>
    <p:sldId id="305" r:id="rId40"/>
    <p:sldId id="304" r:id="rId41"/>
    <p:sldId id="306" r:id="rId42"/>
    <p:sldId id="307" r:id="rId43"/>
    <p:sldId id="308" r:id="rId44"/>
    <p:sldId id="309" r:id="rId45"/>
    <p:sldId id="310" r:id="rId46"/>
    <p:sldId id="311" r:id="rId47"/>
    <p:sldId id="312" r:id="rId48"/>
    <p:sldId id="313" r:id="rId49"/>
    <p:sldId id="300" r:id="rId50"/>
    <p:sldId id="301" r:id="rId51"/>
    <p:sldId id="303" r:id="rId52"/>
    <p:sldId id="293" r:id="rId53"/>
    <p:sldId id="292" r:id="rId54"/>
    <p:sldId id="294" r:id="rId55"/>
    <p:sldId id="29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hyperlink" Target="https://docs.angularjs.org/guide/databinding" TargetMode="External"/><Relationship Id="rId1" Type="http://schemas.openxmlformats.org/officeDocument/2006/relationships/slideLayout" Target="../slideLayouts/slideLayout2.xml"/><Relationship Id="rId6" Type="http://schemas.openxmlformats.org/officeDocument/2006/relationships/hyperlink" Target="https://docs.angularjs.org/guide/services" TargetMode="External"/><Relationship Id="rId5" Type="http://schemas.openxmlformats.org/officeDocument/2006/relationships/hyperlink" Target="https://docs.angularjs.org/guide/filter" TargetMode="External"/><Relationship Id="rId4" Type="http://schemas.openxmlformats.org/officeDocument/2006/relationships/hyperlink" Target="https://docs.angularjs.org/guide/form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docs.angularjs.org/api/ng/filter/uppercase" TargetMode="External"/><Relationship Id="rId3" Type="http://schemas.openxmlformats.org/officeDocument/2006/relationships/hyperlink" Target="https://docs.angularjs.org/api/ng/filter/currency" TargetMode="External"/><Relationship Id="rId7" Type="http://schemas.openxmlformats.org/officeDocument/2006/relationships/hyperlink" Target="https://docs.angularjs.org/api/ng/filter/lowercase" TargetMode="External"/><Relationship Id="rId2" Type="http://schemas.openxmlformats.org/officeDocument/2006/relationships/hyperlink" Target="https://docs.angularjs.org/api/ng/filter/filter" TargetMode="External"/><Relationship Id="rId1" Type="http://schemas.openxmlformats.org/officeDocument/2006/relationships/slideLayout" Target="../slideLayouts/slideLayout7.xml"/><Relationship Id="rId6" Type="http://schemas.openxmlformats.org/officeDocument/2006/relationships/hyperlink" Target="https://docs.angularjs.org/api/ng/filter/json" TargetMode="External"/><Relationship Id="rId5" Type="http://schemas.openxmlformats.org/officeDocument/2006/relationships/hyperlink" Target="https://docs.angularjs.org/api/ng/filter/date" TargetMode="External"/><Relationship Id="rId10" Type="http://schemas.openxmlformats.org/officeDocument/2006/relationships/hyperlink" Target="https://docs.angularjs.org/api/ng/filter/orderBy" TargetMode="External"/><Relationship Id="rId4" Type="http://schemas.openxmlformats.org/officeDocument/2006/relationships/hyperlink" Target="https://docs.angularjs.org/api/ng/filter/number" TargetMode="External"/><Relationship Id="rId9" Type="http://schemas.openxmlformats.org/officeDocument/2006/relationships/hyperlink" Target="https://docs.angularjs.org/api/ng/filter/limitT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AngularJS</a:t>
            </a:r>
            <a:endParaRPr lang="en-US" dirty="0"/>
          </a:p>
        </p:txBody>
      </p:sp>
      <p:sp>
        <p:nvSpPr>
          <p:cNvPr id="3" name="Subtitle 2"/>
          <p:cNvSpPr>
            <a:spLocks noGrp="1"/>
          </p:cNvSpPr>
          <p:nvPr>
            <p:ph type="subTitle" idx="1"/>
          </p:nvPr>
        </p:nvSpPr>
        <p:spPr/>
        <p:txBody>
          <a:bodyPr/>
          <a:lstStyle/>
          <a:p>
            <a:r>
              <a:rPr lang="en-US" dirty="0"/>
              <a:t>k. Anju </a:t>
            </a:r>
            <a:r>
              <a:rPr lang="en-US" dirty="0" err="1"/>
              <a:t>munoth</a:t>
            </a:r>
            <a:endParaRPr lang="en-US" dirty="0"/>
          </a:p>
          <a:p>
            <a:endParaRPr lang="en-US" dirty="0"/>
          </a:p>
        </p:txBody>
      </p:sp>
    </p:spTree>
    <p:extLst>
      <p:ext uri="{BB962C8B-B14F-4D97-AF65-F5344CB8AC3E}">
        <p14:creationId xmlns:p14="http://schemas.microsoft.com/office/powerpoint/2010/main" val="398532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Features</a:t>
            </a:r>
          </a:p>
        </p:txBody>
      </p:sp>
      <p:sp>
        <p:nvSpPr>
          <p:cNvPr id="3" name="Content Placeholder 2"/>
          <p:cNvSpPr>
            <a:spLocks noGrp="1"/>
          </p:cNvSpPr>
          <p:nvPr>
            <p:ph idx="1"/>
          </p:nvPr>
        </p:nvSpPr>
        <p:spPr>
          <a:xfrm>
            <a:off x="1154954" y="2603500"/>
            <a:ext cx="10679237" cy="4115352"/>
          </a:xfrm>
        </p:spPr>
        <p:txBody>
          <a:bodyPr>
            <a:normAutofit fontScale="92500" lnSpcReduction="10000"/>
          </a:bodyPr>
          <a:lstStyle/>
          <a:p>
            <a:r>
              <a:rPr lang="en-US" b="1" dirty="0">
                <a:latin typeface="Arial" panose="020B0604020202020204" pitchFamily="34" charset="0"/>
                <a:cs typeface="Arial" panose="020B0604020202020204" pitchFamily="34" charset="0"/>
              </a:rPr>
              <a:t>Services</a:t>
            </a:r>
            <a:r>
              <a:rPr lang="en-US" dirty="0">
                <a:latin typeface="Arial" panose="020B0604020202020204" pitchFamily="34" charset="0"/>
                <a:cs typeface="Arial" panose="020B0604020202020204" pitchFamily="34" charset="0"/>
              </a:rPr>
              <a:t> - AngularJS come with several built-in services  to make a </a:t>
            </a:r>
            <a:r>
              <a:rPr lang="en-US" dirty="0" err="1">
                <a:latin typeface="Arial" panose="020B0604020202020204" pitchFamily="34" charset="0"/>
                <a:cs typeface="Arial" panose="020B0604020202020204" pitchFamily="34" charset="0"/>
              </a:rPr>
              <a:t>XMLHttpRequests</a:t>
            </a:r>
            <a:r>
              <a:rPr lang="en-US" dirty="0">
                <a:latin typeface="Arial" panose="020B0604020202020204" pitchFamily="34" charset="0"/>
                <a:cs typeface="Arial" panose="020B0604020202020204" pitchFamily="34" charset="0"/>
              </a:rPr>
              <a:t>. </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Are reusable  singleton objects which are instantiated only once in app. </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Used to organize and share code across your app.</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Can be injected into controllers, filters, directives. More than 30 build in services provided by </a:t>
            </a:r>
            <a:r>
              <a:rPr lang="en-US" dirty="0" err="1">
                <a:latin typeface="Arial" panose="020B0604020202020204" pitchFamily="34" charset="0"/>
                <a:cs typeface="Arial" panose="020B0604020202020204" pitchFamily="34" charset="0"/>
              </a:rPr>
              <a:t>AngularJs</a:t>
            </a:r>
            <a:r>
              <a:rPr lang="en-US" dirty="0">
                <a:latin typeface="Arial" panose="020B0604020202020204" pitchFamily="34" charset="0"/>
                <a:cs typeface="Arial" panose="020B0604020202020204" pitchFamily="34" charset="0"/>
              </a:rPr>
              <a:t> like $</a:t>
            </a:r>
            <a:r>
              <a:rPr lang="en-US" dirty="0" err="1">
                <a:latin typeface="Arial" panose="020B0604020202020204" pitchFamily="34" charset="0"/>
                <a:cs typeface="Arial" panose="020B0604020202020204" pitchFamily="34" charset="0"/>
              </a:rPr>
              <a:t>http,$location</a:t>
            </a:r>
            <a:r>
              <a:rPr lang="en-US" dirty="0">
                <a:latin typeface="Arial" panose="020B0604020202020204" pitchFamily="34" charset="0"/>
                <a:cs typeface="Arial" panose="020B0604020202020204" pitchFamily="34" charset="0"/>
              </a:rPr>
              <a:t>, $resource etc.</a:t>
            </a:r>
          </a:p>
          <a:p>
            <a:r>
              <a:rPr lang="en-US" b="1" dirty="0">
                <a:latin typeface="Arial" panose="020B0604020202020204" pitchFamily="34" charset="0"/>
                <a:cs typeface="Arial" panose="020B0604020202020204" pitchFamily="34" charset="0"/>
              </a:rPr>
              <a:t>Filters</a:t>
            </a:r>
            <a:r>
              <a:rPr lang="en-US" dirty="0">
                <a:latin typeface="Arial" panose="020B0604020202020204" pitchFamily="34" charset="0"/>
                <a:cs typeface="Arial" panose="020B0604020202020204" pitchFamily="34" charset="0"/>
              </a:rPr>
              <a:t> − Select a subset of items from an array and returns a new array.</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Used to format data before rendering on the DOM for displaying it to the user.</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Angualr</a:t>
            </a:r>
            <a:r>
              <a:rPr lang="en-US" dirty="0">
                <a:latin typeface="Arial" panose="020B0604020202020204" pitchFamily="34" charset="0"/>
                <a:cs typeface="Arial" panose="020B0604020202020204" pitchFamily="34" charset="0"/>
              </a:rPr>
              <a:t> JS filter can be used in  Controller, services, directives,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AngularJS provides built-in  filters:- </a:t>
            </a:r>
            <a:r>
              <a:rPr lang="en-US" b="1" dirty="0">
                <a:latin typeface="Arial" panose="020B0604020202020204" pitchFamily="34" charset="0"/>
                <a:cs typeface="Arial" panose="020B0604020202020204" pitchFamily="34" charset="0"/>
              </a:rPr>
              <a:t>currency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filter,</a:t>
            </a:r>
            <a:r>
              <a:rPr lang="en-US" b="1" dirty="0" err="1">
                <a:latin typeface="Arial" panose="020B0604020202020204" pitchFamily="34" charset="0"/>
                <a:cs typeface="Arial" panose="020B0604020202020204" pitchFamily="34" charset="0"/>
              </a:rPr>
              <a:t>date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fitler,</a:t>
            </a:r>
            <a:r>
              <a:rPr lang="en-US" b="1" dirty="0" err="1">
                <a:latin typeface="Arial" panose="020B0604020202020204" pitchFamily="34" charset="0"/>
                <a:cs typeface="Arial" panose="020B0604020202020204" pitchFamily="34" charset="0"/>
              </a:rPr>
              <a:t>filter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filter,</a:t>
            </a:r>
            <a:r>
              <a:rPr lang="en-US" b="1" dirty="0" err="1">
                <a:latin typeface="Arial" panose="020B0604020202020204" pitchFamily="34" charset="0"/>
                <a:cs typeface="Arial" panose="020B0604020202020204" pitchFamily="34" charset="0"/>
              </a:rPr>
              <a:t>json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filter,</a:t>
            </a:r>
            <a:r>
              <a:rPr lang="en-US" b="1" dirty="0" err="1">
                <a:latin typeface="Arial" panose="020B0604020202020204" pitchFamily="34" charset="0"/>
                <a:cs typeface="Arial" panose="020B0604020202020204" pitchFamily="34" charset="0"/>
              </a:rPr>
              <a:t>limitTo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filter,</a:t>
            </a:r>
            <a:r>
              <a:rPr lang="en-US" b="1" dirty="0" err="1">
                <a:latin typeface="Arial" panose="020B0604020202020204" pitchFamily="34" charset="0"/>
                <a:cs typeface="Arial" panose="020B0604020202020204" pitchFamily="34" charset="0"/>
              </a:rPr>
              <a:t>lowercase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filter,</a:t>
            </a:r>
            <a:r>
              <a:rPr lang="en-US" b="1" dirty="0" err="1">
                <a:latin typeface="Arial" panose="020B0604020202020204" pitchFamily="34" charset="0"/>
                <a:cs typeface="Arial" panose="020B0604020202020204" pitchFamily="34" charset="0"/>
              </a:rPr>
              <a:t>number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filter,</a:t>
            </a:r>
            <a:r>
              <a:rPr lang="en-US" b="1" dirty="0" err="1">
                <a:latin typeface="Arial" panose="020B0604020202020204" pitchFamily="34" charset="0"/>
                <a:cs typeface="Arial" panose="020B0604020202020204" pitchFamily="34" charset="0"/>
              </a:rPr>
              <a:t>orderBy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filter,</a:t>
            </a:r>
            <a:r>
              <a:rPr lang="en-US" b="1" dirty="0" err="1">
                <a:latin typeface="Arial" panose="020B0604020202020204" pitchFamily="34" charset="0"/>
                <a:cs typeface="Arial" panose="020B0604020202020204" pitchFamily="34" charset="0"/>
              </a:rPr>
              <a:t>uppercase</a:t>
            </a:r>
            <a:r>
              <a:rPr lang="en-US" dirty="0">
                <a:latin typeface="Arial" panose="020B0604020202020204" pitchFamily="34" charset="0"/>
                <a:cs typeface="Arial" panose="020B0604020202020204" pitchFamily="34" charset="0"/>
              </a:rPr>
              <a:t> filter.</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Can also create  custom filter in </a:t>
            </a:r>
            <a:r>
              <a:rPr lang="en-US" dirty="0" err="1">
                <a:latin typeface="Arial" panose="020B0604020202020204" pitchFamily="34" charset="0"/>
                <a:cs typeface="Arial" panose="020B0604020202020204" pitchFamily="34" charset="0"/>
              </a:rPr>
              <a:t>angularJs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068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Features</a:t>
            </a:r>
          </a:p>
        </p:txBody>
      </p:sp>
      <p:sp>
        <p:nvSpPr>
          <p:cNvPr id="3" name="Content Placeholder 2"/>
          <p:cNvSpPr>
            <a:spLocks noGrp="1"/>
          </p:cNvSpPr>
          <p:nvPr>
            <p:ph idx="1"/>
          </p:nvPr>
        </p:nvSpPr>
        <p:spPr>
          <a:xfrm>
            <a:off x="1154954" y="2603500"/>
            <a:ext cx="8825659" cy="4075596"/>
          </a:xfrm>
        </p:spPr>
        <p:txBody>
          <a:bodyPr>
            <a:normAutofit/>
          </a:bodyPr>
          <a:lstStyle/>
          <a:p>
            <a:r>
              <a:rPr lang="en-US" b="1" dirty="0">
                <a:latin typeface="Arial" panose="020B0604020202020204" pitchFamily="34" charset="0"/>
                <a:cs typeface="Arial" panose="020B0604020202020204" pitchFamily="34" charset="0"/>
              </a:rPr>
              <a:t>Directives</a:t>
            </a:r>
            <a:r>
              <a:rPr lang="en-US" dirty="0">
                <a:latin typeface="Arial" panose="020B0604020202020204" pitchFamily="34" charset="0"/>
                <a:cs typeface="Arial" panose="020B0604020202020204" pitchFamily="34" charset="0"/>
              </a:rPr>
              <a:t> − Directives are markers on DOM elements (such as elements, attributes, </a:t>
            </a:r>
            <a:r>
              <a:rPr lang="en-US" dirty="0" err="1">
                <a:latin typeface="Arial" panose="020B0604020202020204" pitchFamily="34" charset="0"/>
                <a:cs typeface="Arial" panose="020B0604020202020204" pitchFamily="34" charset="0"/>
              </a:rPr>
              <a:t>css</a:t>
            </a:r>
            <a:r>
              <a:rPr lang="en-US" dirty="0">
                <a:latin typeface="Arial" panose="020B0604020202020204" pitchFamily="34" charset="0"/>
                <a:cs typeface="Arial" panose="020B0604020202020204" pitchFamily="34" charset="0"/>
              </a:rPr>
              <a:t>, and more).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 Can be used to create custom HTML tags that serve as new, custom widgets. </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AngularJS has built-in directives (</a:t>
            </a:r>
            <a:r>
              <a:rPr lang="en-US" dirty="0" err="1">
                <a:latin typeface="Arial" panose="020B0604020202020204" pitchFamily="34" charset="0"/>
                <a:cs typeface="Arial" panose="020B0604020202020204" pitchFamily="34" charset="0"/>
              </a:rPr>
              <a:t>ngBind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ngModel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AngularJs</a:t>
            </a:r>
            <a:r>
              <a:rPr lang="en-US" dirty="0">
                <a:latin typeface="Arial" panose="020B0604020202020204" pitchFamily="34" charset="0"/>
                <a:cs typeface="Arial" panose="020B0604020202020204" pitchFamily="34" charset="0"/>
              </a:rPr>
              <a:t> allows to create custom Directives (Reusable component)</a:t>
            </a:r>
          </a:p>
          <a:p>
            <a:r>
              <a:rPr lang="en-US" b="1" dirty="0"/>
              <a:t>Form Validation -</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t>Provide form validation properties like $valid, $</a:t>
            </a:r>
            <a:r>
              <a:rPr lang="en-US" dirty="0" err="1"/>
              <a:t>invalid,$dirty</a:t>
            </a:r>
            <a:r>
              <a:rPr lang="en-US" dirty="0"/>
              <a:t> </a:t>
            </a:r>
            <a:r>
              <a:rPr lang="en-US" dirty="0" err="1"/>
              <a:t>etc</a:t>
            </a:r>
            <a:r>
              <a:rPr lang="en-US" dirty="0"/>
              <a:t> to control the form validation</a:t>
            </a:r>
          </a:p>
          <a:p>
            <a:pPr>
              <a:buFont typeface="Wingdings" panose="05000000000000000000" pitchFamily="2" charset="2"/>
              <a:buChar char="§"/>
            </a:pPr>
            <a:r>
              <a:rPr lang="en-US" dirty="0"/>
              <a:t>Also provide validation directives for input and forms like </a:t>
            </a:r>
            <a:r>
              <a:rPr lang="en-US" b="1" dirty="0"/>
              <a:t>ng-pattern</a:t>
            </a:r>
            <a:r>
              <a:rPr lang="en-US" dirty="0"/>
              <a:t>   , </a:t>
            </a:r>
            <a:r>
              <a:rPr lang="en-US" b="1" dirty="0"/>
              <a:t>ng-</a:t>
            </a:r>
            <a:r>
              <a:rPr lang="en-US" b="1" dirty="0" err="1"/>
              <a:t>minlength</a:t>
            </a:r>
            <a:r>
              <a:rPr lang="en-US" dirty="0"/>
              <a:t>, </a:t>
            </a:r>
            <a:r>
              <a:rPr lang="en-US" b="1" dirty="0"/>
              <a:t>ng-</a:t>
            </a:r>
            <a:r>
              <a:rPr lang="en-US" b="1" dirty="0" err="1"/>
              <a:t>maxength</a:t>
            </a:r>
            <a:r>
              <a:rPr lang="en-US" dirty="0" err="1"/>
              <a:t>,</a:t>
            </a:r>
            <a:r>
              <a:rPr lang="en-US" b="1" dirty="0" err="1"/>
              <a:t>ng</a:t>
            </a:r>
            <a:r>
              <a:rPr lang="en-US" b="1" dirty="0"/>
              <a:t>-required</a:t>
            </a:r>
            <a:endParaRPr lang="en-US" dirty="0"/>
          </a:p>
        </p:txBody>
      </p:sp>
    </p:spTree>
    <p:extLst>
      <p:ext uri="{BB962C8B-B14F-4D97-AF65-F5344CB8AC3E}">
        <p14:creationId xmlns:p14="http://schemas.microsoft.com/office/powerpoint/2010/main" val="348470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Features</a:t>
            </a:r>
          </a:p>
        </p:txBody>
      </p:sp>
      <p:sp>
        <p:nvSpPr>
          <p:cNvPr id="3" name="Content Placeholder 2"/>
          <p:cNvSpPr>
            <a:spLocks noGrp="1"/>
          </p:cNvSpPr>
          <p:nvPr>
            <p:ph idx="1"/>
          </p:nvPr>
        </p:nvSpPr>
        <p:spPr>
          <a:xfrm>
            <a:off x="1154954" y="2603500"/>
            <a:ext cx="10440698" cy="4088848"/>
          </a:xfrm>
        </p:spPr>
        <p:txBody>
          <a:bodyPr>
            <a:normAutofit/>
          </a:bodyPr>
          <a:lstStyle/>
          <a:p>
            <a:r>
              <a:rPr lang="en-US" b="1" dirty="0"/>
              <a:t>Templates</a:t>
            </a:r>
            <a:r>
              <a:rPr lang="en-US" dirty="0"/>
              <a:t> − Rendered view with information from the controller and model. These can be a single file (like index.html) or multiple views in one page using "partials".</a:t>
            </a:r>
          </a:p>
          <a:p>
            <a:r>
              <a:rPr lang="en-US" b="1" dirty="0"/>
              <a:t>Routing</a:t>
            </a:r>
            <a:r>
              <a:rPr lang="en-US" dirty="0"/>
              <a:t> − Concept of switching views.</a:t>
            </a:r>
          </a:p>
          <a:p>
            <a:r>
              <a:rPr lang="en-US" b="1" dirty="0"/>
              <a:t>Model View Whatever</a:t>
            </a:r>
            <a:r>
              <a:rPr lang="en-US" dirty="0"/>
              <a:t> − MVC is a design pattern for dividing an application into different parts (called Model, View and Controller), each with distinct responsibilities. AngularJS does not implement MVC in the traditional sense, but rather something closer to MVVM (Model-View-</a:t>
            </a:r>
            <a:r>
              <a:rPr lang="en-US" dirty="0" err="1"/>
              <a:t>ViewModel</a:t>
            </a:r>
            <a:r>
              <a:rPr lang="en-US" dirty="0"/>
              <a:t>). The Angular JS team refers it humorously as Model View Whatever.</a:t>
            </a:r>
          </a:p>
          <a:p>
            <a:r>
              <a:rPr lang="en-US" b="1" dirty="0"/>
              <a:t>Deep Linking</a:t>
            </a:r>
            <a:r>
              <a:rPr lang="en-US" dirty="0"/>
              <a:t> − Deep linking allows you to encode the state of application in the URL so that it can be bookmarked. The application can then be restored from the URL to the same state.</a:t>
            </a:r>
          </a:p>
          <a:p>
            <a:endParaRPr lang="en-US" dirty="0"/>
          </a:p>
        </p:txBody>
      </p:sp>
    </p:spTree>
    <p:extLst>
      <p:ext uri="{BB962C8B-B14F-4D97-AF65-F5344CB8AC3E}">
        <p14:creationId xmlns:p14="http://schemas.microsoft.com/office/powerpoint/2010/main" val="168798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Features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Dependency Injection</a:t>
            </a:r>
            <a:r>
              <a:rPr lang="en-US" dirty="0"/>
              <a:t> − AngularJS has a built-in dependency injection subsystem that helps the developer by making the application easier to develop, understand, and test.</a:t>
            </a:r>
          </a:p>
          <a:p>
            <a:r>
              <a:rPr lang="en-US" dirty="0"/>
              <a:t>In software engineering, dependency injection is a software design pattern that implements inversion of control for resolving dependencies. </a:t>
            </a:r>
          </a:p>
          <a:p>
            <a:r>
              <a:rPr lang="en-US" dirty="0"/>
              <a:t>A dependency is an object that can be used (a service). </a:t>
            </a:r>
          </a:p>
          <a:p>
            <a:r>
              <a:rPr lang="en-US" dirty="0"/>
              <a:t>An injection is the passing of a dependency to a dependent object (a client) that would use it. </a:t>
            </a:r>
          </a:p>
          <a:p>
            <a:r>
              <a:rPr lang="en-US" dirty="0"/>
              <a:t>AngularJS has a built-in Dependency Injection mechanism that works with almost all the JavaScript constructs of angular</a:t>
            </a:r>
          </a:p>
          <a:p>
            <a:r>
              <a:rPr lang="en-US" dirty="0"/>
              <a:t>Can inject multiple dependency into controller , services or directives</a:t>
            </a:r>
          </a:p>
        </p:txBody>
      </p:sp>
    </p:spTree>
    <p:extLst>
      <p:ext uri="{BB962C8B-B14F-4D97-AF65-F5344CB8AC3E}">
        <p14:creationId xmlns:p14="http://schemas.microsoft.com/office/powerpoint/2010/main" val="464075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Features</a:t>
            </a:r>
          </a:p>
        </p:txBody>
      </p:sp>
      <p:pic>
        <p:nvPicPr>
          <p:cNvPr id="4" name="Content Placeholder 3"/>
          <p:cNvPicPr>
            <a:picLocks noGrp="1" noChangeAspect="1"/>
          </p:cNvPicPr>
          <p:nvPr>
            <p:ph idx="1"/>
          </p:nvPr>
        </p:nvPicPr>
        <p:blipFill>
          <a:blip r:embed="rId2"/>
          <a:stretch>
            <a:fillRect/>
          </a:stretch>
        </p:blipFill>
        <p:spPr>
          <a:xfrm>
            <a:off x="1762538" y="2285448"/>
            <a:ext cx="8878957" cy="4367298"/>
          </a:xfrm>
          <a:prstGeom prst="rect">
            <a:avLst/>
          </a:prstGeom>
        </p:spPr>
      </p:pic>
    </p:spTree>
    <p:extLst>
      <p:ext uri="{BB962C8B-B14F-4D97-AF65-F5344CB8AC3E}">
        <p14:creationId xmlns:p14="http://schemas.microsoft.com/office/powerpoint/2010/main" val="420111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AngularJS</a:t>
            </a:r>
            <a:br>
              <a:rPr lang="en-US" dirty="0"/>
            </a:br>
            <a:endParaRPr lang="en-US" dirty="0"/>
          </a:p>
        </p:txBody>
      </p:sp>
      <p:sp>
        <p:nvSpPr>
          <p:cNvPr id="3" name="Content Placeholder 2"/>
          <p:cNvSpPr>
            <a:spLocks noGrp="1"/>
          </p:cNvSpPr>
          <p:nvPr>
            <p:ph idx="1"/>
          </p:nvPr>
        </p:nvSpPr>
        <p:spPr>
          <a:xfrm>
            <a:off x="1154954" y="2603500"/>
            <a:ext cx="10400942" cy="4075596"/>
          </a:xfrm>
        </p:spPr>
        <p:txBody>
          <a:bodyPr>
            <a:normAutofit lnSpcReduction="10000"/>
          </a:bodyPr>
          <a:lstStyle/>
          <a:p>
            <a:r>
              <a:rPr lang="en-US" dirty="0"/>
              <a:t>AngularJS provides capability to create Single Page Application in a very clean and maintainable way.</a:t>
            </a:r>
          </a:p>
          <a:p>
            <a:r>
              <a:rPr lang="en-US" dirty="0"/>
              <a:t>AngularJS provides data binding capability to HTML thus giving user a rich and responsive experience</a:t>
            </a:r>
          </a:p>
          <a:p>
            <a:r>
              <a:rPr lang="en-US" dirty="0"/>
              <a:t>AngularJS code is unit testable.</a:t>
            </a:r>
          </a:p>
          <a:p>
            <a:r>
              <a:rPr lang="en-US" dirty="0"/>
              <a:t>AngularJS uses dependency injection and make use of separation of concerns.</a:t>
            </a:r>
          </a:p>
          <a:p>
            <a:r>
              <a:rPr lang="en-US" dirty="0"/>
              <a:t>AngularJS provides reusable components.</a:t>
            </a:r>
          </a:p>
          <a:p>
            <a:r>
              <a:rPr lang="en-US" dirty="0"/>
              <a:t>With AngularJS, developer write less code and get more functionality.</a:t>
            </a:r>
          </a:p>
          <a:p>
            <a:r>
              <a:rPr lang="en-US" dirty="0"/>
              <a:t>In AngularJS, views are pure html pages, and controllers written in JavaScript do the business processing.</a:t>
            </a:r>
          </a:p>
          <a:p>
            <a:r>
              <a:rPr lang="en-US" dirty="0"/>
              <a:t>AngularJS applications can run on all major browsers and smart phones including Android and iOS based phones/tablets.</a:t>
            </a:r>
          </a:p>
          <a:p>
            <a:endParaRPr lang="en-US" dirty="0"/>
          </a:p>
        </p:txBody>
      </p:sp>
    </p:spTree>
    <p:extLst>
      <p:ext uri="{BB962C8B-B14F-4D97-AF65-F5344CB8AC3E}">
        <p14:creationId xmlns:p14="http://schemas.microsoft.com/office/powerpoint/2010/main" val="200985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AngularJS</a:t>
            </a:r>
          </a:p>
        </p:txBody>
      </p:sp>
      <p:sp>
        <p:nvSpPr>
          <p:cNvPr id="3" name="Content Placeholder 2"/>
          <p:cNvSpPr>
            <a:spLocks noGrp="1"/>
          </p:cNvSpPr>
          <p:nvPr>
            <p:ph idx="1"/>
          </p:nvPr>
        </p:nvSpPr>
        <p:spPr>
          <a:xfrm>
            <a:off x="1154954" y="2603499"/>
            <a:ext cx="8825659" cy="4141857"/>
          </a:xfrm>
        </p:spPr>
        <p:txBody>
          <a:bodyPr>
            <a:normAutofit fontScale="85000" lnSpcReduction="10000"/>
          </a:bodyPr>
          <a:lstStyle/>
          <a:p>
            <a:r>
              <a:rPr lang="en-US" b="1" dirty="0"/>
              <a:t>Registering callbacks:</a:t>
            </a:r>
            <a:r>
              <a:rPr lang="en-US" dirty="0"/>
              <a:t> Registering callbacks clutters your code, making it hard to see the forest for the </a:t>
            </a:r>
            <a:r>
              <a:rPr lang="en-US" dirty="0" err="1"/>
              <a:t>trees.Reduces</a:t>
            </a:r>
            <a:r>
              <a:rPr lang="en-US" dirty="0"/>
              <a:t> the amount of JavaScript coding </a:t>
            </a:r>
            <a:r>
              <a:rPr lang="en-US" i="1" dirty="0"/>
              <a:t>you</a:t>
            </a:r>
            <a:r>
              <a:rPr lang="en-US" dirty="0"/>
              <a:t> have to do, and it makes it easier to see what your application does.</a:t>
            </a:r>
          </a:p>
          <a:p>
            <a:r>
              <a:rPr lang="en-US" b="1" dirty="0"/>
              <a:t>Manipulating HTML DOM programmatically:</a:t>
            </a:r>
            <a:r>
              <a:rPr lang="en-US" dirty="0"/>
              <a:t> Manipulating HTML DOM is a cornerstone of AJAX applications, but it's cumbersome and error-prone. By declaratively describing how the UI should change as your application state changes, you are freed from low-level DOM manipulation tasks. </a:t>
            </a:r>
          </a:p>
          <a:p>
            <a:r>
              <a:rPr lang="en-US" b="1" dirty="0"/>
              <a:t>Marshaling data to and from the UI:</a:t>
            </a:r>
            <a:r>
              <a:rPr lang="en-US" dirty="0"/>
              <a:t> CRUD operations make up the majority of AJAX applications' tasks. The flow of marshaling data from the server to an internal object to an HTML form, allowing users to modify the form, validating the form, displaying validation errors, returning to an internal model, and then back to the server, creates a lot of boilerplate code. AngularJS eliminates almost all of this boilerplate, leaving code that describes the overall flow of the application rather than all of the implementation details.</a:t>
            </a:r>
          </a:p>
          <a:p>
            <a:r>
              <a:rPr lang="en-US" b="1" dirty="0"/>
              <a:t>Writing tons of initialization code just to get started:</a:t>
            </a:r>
            <a:r>
              <a:rPr lang="en-US"/>
              <a:t> With </a:t>
            </a:r>
            <a:r>
              <a:rPr lang="en-US" dirty="0"/>
              <a:t>AngularJS you can bootstrap your app easily using services, which are auto-injected into your application. Allows you to get started developing features quickly. Get full control over the initialization process in automated tests.</a:t>
            </a:r>
          </a:p>
          <a:p>
            <a:endParaRPr lang="en-US" dirty="0"/>
          </a:p>
        </p:txBody>
      </p:sp>
    </p:spTree>
    <p:extLst>
      <p:ext uri="{BB962C8B-B14F-4D97-AF65-F5344CB8AC3E}">
        <p14:creationId xmlns:p14="http://schemas.microsoft.com/office/powerpoint/2010/main" val="171016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AngularJS</a:t>
            </a:r>
          </a:p>
        </p:txBody>
      </p:sp>
      <p:sp>
        <p:nvSpPr>
          <p:cNvPr id="3" name="Content Placeholder 2"/>
          <p:cNvSpPr>
            <a:spLocks noGrp="1"/>
          </p:cNvSpPr>
          <p:nvPr>
            <p:ph idx="1"/>
          </p:nvPr>
        </p:nvSpPr>
        <p:spPr/>
        <p:txBody>
          <a:bodyPr/>
          <a:lstStyle/>
          <a:p>
            <a:r>
              <a:rPr lang="en-US" b="1" dirty="0"/>
              <a:t>Not Secure</a:t>
            </a:r>
            <a:r>
              <a:rPr lang="en-US" dirty="0"/>
              <a:t> − Being JavaScript only framework, application written in AngularJS are not safe. Server side authentication and authorization is must to keep an application secure.</a:t>
            </a:r>
          </a:p>
          <a:p>
            <a:r>
              <a:rPr lang="en-US" b="1" dirty="0"/>
              <a:t>Not degradable</a:t>
            </a:r>
            <a:r>
              <a:rPr lang="en-US" dirty="0"/>
              <a:t> − If the application user disables JavaScript then user will just see the basic page and nothing more.</a:t>
            </a:r>
          </a:p>
          <a:p>
            <a:endParaRPr lang="en-US" dirty="0"/>
          </a:p>
        </p:txBody>
      </p:sp>
    </p:spTree>
    <p:extLst>
      <p:ext uri="{BB962C8B-B14F-4D97-AF65-F5344CB8AC3E}">
        <p14:creationId xmlns:p14="http://schemas.microsoft.com/office/powerpoint/2010/main" val="160566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Components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AngularJS framework can be divided into following three major parts −</a:t>
            </a:r>
          </a:p>
          <a:p>
            <a:r>
              <a:rPr lang="en-US" b="1" dirty="0"/>
              <a:t>ng-app</a:t>
            </a:r>
            <a:r>
              <a:rPr lang="en-US" dirty="0"/>
              <a:t> − This directive defines and links an AngularJS application to HTML.</a:t>
            </a:r>
          </a:p>
          <a:p>
            <a:r>
              <a:rPr lang="en-US" b="1" dirty="0"/>
              <a:t>ng-model</a:t>
            </a:r>
            <a:r>
              <a:rPr lang="en-US" dirty="0"/>
              <a:t> − This directive binds the values of AngularJS application data to HTML input controls.</a:t>
            </a:r>
          </a:p>
          <a:p>
            <a:r>
              <a:rPr lang="en-US" b="1" dirty="0"/>
              <a:t>ng-bind</a:t>
            </a:r>
            <a:r>
              <a:rPr lang="en-US" dirty="0"/>
              <a:t> − This directive binds the AngularJS Application data to HTML tags.</a:t>
            </a:r>
          </a:p>
          <a:p>
            <a:endParaRPr lang="en-US" dirty="0"/>
          </a:p>
        </p:txBody>
      </p:sp>
    </p:spTree>
    <p:extLst>
      <p:ext uri="{BB962C8B-B14F-4D97-AF65-F5344CB8AC3E}">
        <p14:creationId xmlns:p14="http://schemas.microsoft.com/office/powerpoint/2010/main" val="409262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Environment Setup</a:t>
            </a:r>
          </a:p>
        </p:txBody>
      </p:sp>
      <p:sp>
        <p:nvSpPr>
          <p:cNvPr id="3" name="Content Placeholder 2"/>
          <p:cNvSpPr>
            <a:spLocks noGrp="1"/>
          </p:cNvSpPr>
          <p:nvPr>
            <p:ph idx="1"/>
          </p:nvPr>
        </p:nvSpPr>
        <p:spPr>
          <a:xfrm>
            <a:off x="980662" y="2603500"/>
            <a:ext cx="10548730" cy="3876814"/>
          </a:xfrm>
        </p:spPr>
        <p:txBody>
          <a:bodyPr/>
          <a:lstStyle/>
          <a:p>
            <a:r>
              <a:rPr lang="en-US" b="1" dirty="0"/>
              <a:t>Downloading and hosting files locally</a:t>
            </a:r>
            <a:endParaRPr lang="en-US" dirty="0"/>
          </a:p>
          <a:p>
            <a:pPr lvl="1"/>
            <a:r>
              <a:rPr lang="en-US" dirty="0"/>
              <a:t>There are two different options </a:t>
            </a:r>
            <a:r>
              <a:rPr lang="en-US" b="1" dirty="0"/>
              <a:t>legacy</a:t>
            </a:r>
            <a:r>
              <a:rPr lang="en-US" dirty="0"/>
              <a:t> and </a:t>
            </a:r>
            <a:r>
              <a:rPr lang="en-US" b="1" dirty="0"/>
              <a:t>latest</a:t>
            </a:r>
            <a:r>
              <a:rPr lang="en-US" dirty="0"/>
              <a:t>. The names itself are self descriptive. </a:t>
            </a:r>
            <a:r>
              <a:rPr lang="en-US" b="1" dirty="0"/>
              <a:t>legacy</a:t>
            </a:r>
            <a:r>
              <a:rPr lang="en-US" dirty="0"/>
              <a:t> has version less than 1.2.x and </a:t>
            </a:r>
            <a:r>
              <a:rPr lang="en-US" b="1" dirty="0"/>
              <a:t>latest</a:t>
            </a:r>
            <a:r>
              <a:rPr lang="en-US" dirty="0"/>
              <a:t> has 1.5.x version.</a:t>
            </a:r>
          </a:p>
          <a:p>
            <a:pPr lvl="1"/>
            <a:r>
              <a:rPr lang="en-US" dirty="0"/>
              <a:t>Can also go with the minified, uncompressed or zipped version.</a:t>
            </a:r>
          </a:p>
          <a:p>
            <a:r>
              <a:rPr lang="en-US" b="1" dirty="0"/>
              <a:t>CDN access</a:t>
            </a:r>
            <a:r>
              <a:rPr lang="en-US" dirty="0"/>
              <a:t> − Can also have access to a CDN. The CDN will give you access around the world to regional data centers that in this case, Google host. This means using CDN moves the responsibility of hosting files from your own servers to a series of external ones. Also offers an advantage that if the visitor to your webpage has already downloaded a copy of AngularJS from the same CDN, it won't have to be re-downloaded.</a:t>
            </a:r>
          </a:p>
          <a:p>
            <a:r>
              <a:rPr lang="en-US" dirty="0"/>
              <a:t>Available in the link : </a:t>
            </a:r>
            <a:r>
              <a:rPr lang="en-US" b="1" dirty="0">
                <a:solidFill>
                  <a:schemeClr val="tx1"/>
                </a:solidFill>
                <a:hlinkClick r:id="rId2"/>
              </a:rPr>
              <a:t>https://angularjs.org</a:t>
            </a:r>
            <a:endParaRPr lang="en-US" b="1" dirty="0">
              <a:solidFill>
                <a:schemeClr val="tx1"/>
              </a:solidFill>
            </a:endParaRPr>
          </a:p>
        </p:txBody>
      </p:sp>
    </p:spTree>
    <p:extLst>
      <p:ext uri="{BB962C8B-B14F-4D97-AF65-F5344CB8AC3E}">
        <p14:creationId xmlns:p14="http://schemas.microsoft.com/office/powerpoint/2010/main" val="250235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a:t>
            </a:r>
          </a:p>
        </p:txBody>
      </p:sp>
      <p:sp>
        <p:nvSpPr>
          <p:cNvPr id="3" name="Content Placeholder 2"/>
          <p:cNvSpPr>
            <a:spLocks noGrp="1"/>
          </p:cNvSpPr>
          <p:nvPr>
            <p:ph idx="1"/>
          </p:nvPr>
        </p:nvSpPr>
        <p:spPr/>
        <p:txBody>
          <a:bodyPr/>
          <a:lstStyle/>
          <a:p>
            <a:r>
              <a:rPr lang="en-US" dirty="0"/>
              <a:t>Very powerful JavaScript Framework. </a:t>
            </a:r>
          </a:p>
          <a:p>
            <a:r>
              <a:rPr lang="en-US" dirty="0"/>
              <a:t>Used in Single Page Application (SPA) projects. </a:t>
            </a:r>
          </a:p>
          <a:p>
            <a:r>
              <a:rPr lang="en-US" dirty="0"/>
              <a:t>Extends HTML DOM with additional attributes and makes it more responsive to user actions. </a:t>
            </a:r>
          </a:p>
          <a:p>
            <a:r>
              <a:rPr lang="en-US" dirty="0"/>
              <a:t>Is open source, completely free, and used by thousands of developers around the world. </a:t>
            </a:r>
          </a:p>
          <a:p>
            <a:r>
              <a:rPr lang="en-US" dirty="0"/>
              <a:t>Is licensed under the Apache license version 2.0.</a:t>
            </a:r>
          </a:p>
        </p:txBody>
      </p:sp>
    </p:spTree>
    <p:extLst>
      <p:ext uri="{BB962C8B-B14F-4D97-AF65-F5344CB8AC3E}">
        <p14:creationId xmlns:p14="http://schemas.microsoft.com/office/powerpoint/2010/main" val="6096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html page rendered</a:t>
            </a:r>
          </a:p>
        </p:txBody>
      </p:sp>
      <p:sp>
        <p:nvSpPr>
          <p:cNvPr id="3" name="Content Placeholder 2"/>
          <p:cNvSpPr>
            <a:spLocks noGrp="1"/>
          </p:cNvSpPr>
          <p:nvPr>
            <p:ph idx="1"/>
          </p:nvPr>
        </p:nvSpPr>
        <p:spPr/>
        <p:txBody>
          <a:bodyPr/>
          <a:lstStyle/>
          <a:p>
            <a:r>
              <a:rPr lang="en-US" dirty="0"/>
              <a:t>HTML document is loaded into the browser, and evaluated by the browser. AngularJS JavaScript file is loaded, the angular </a:t>
            </a:r>
            <a:r>
              <a:rPr lang="en-US" i="1" dirty="0"/>
              <a:t>global</a:t>
            </a:r>
            <a:r>
              <a:rPr lang="en-US" dirty="0"/>
              <a:t> object is created. Next, JavaScript which registers controller functions is executed.</a:t>
            </a:r>
          </a:p>
          <a:p>
            <a:r>
              <a:rPr lang="en-US" dirty="0"/>
              <a:t>Next AngularJS scans through the HTML to look for AngularJS apps and views. Once view is located, it connects that view to the corresponding controller function.</a:t>
            </a:r>
          </a:p>
          <a:p>
            <a:r>
              <a:rPr lang="en-US" dirty="0"/>
              <a:t>Next, AngularJS executes the controller functions. It then renders the views with data from the model populated by the controller. The page is now ready.</a:t>
            </a:r>
          </a:p>
          <a:p>
            <a:endParaRPr lang="en-US" dirty="0"/>
          </a:p>
        </p:txBody>
      </p:sp>
    </p:spTree>
    <p:extLst>
      <p:ext uri="{BB962C8B-B14F-4D97-AF65-F5344CB8AC3E}">
        <p14:creationId xmlns:p14="http://schemas.microsoft.com/office/powerpoint/2010/main" val="3850837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MVC Architecture</a:t>
            </a:r>
          </a:p>
        </p:txBody>
      </p:sp>
      <p:sp>
        <p:nvSpPr>
          <p:cNvPr id="3" name="Content Placeholder 2"/>
          <p:cNvSpPr>
            <a:spLocks noGrp="1"/>
          </p:cNvSpPr>
          <p:nvPr>
            <p:ph idx="1"/>
          </p:nvPr>
        </p:nvSpPr>
        <p:spPr/>
        <p:txBody>
          <a:bodyPr/>
          <a:lstStyle/>
          <a:p>
            <a:r>
              <a:rPr lang="en-US" b="1" u="sng" dirty="0"/>
              <a:t>M</a:t>
            </a:r>
            <a:r>
              <a:rPr lang="en-US" dirty="0"/>
              <a:t>odel </a:t>
            </a:r>
            <a:r>
              <a:rPr lang="en-US" b="1" u="sng" dirty="0"/>
              <a:t>V</a:t>
            </a:r>
            <a:r>
              <a:rPr lang="en-US" dirty="0"/>
              <a:t>iew </a:t>
            </a:r>
            <a:r>
              <a:rPr lang="en-US" b="1" u="sng" dirty="0"/>
              <a:t>C</a:t>
            </a:r>
            <a:r>
              <a:rPr lang="en-US" dirty="0"/>
              <a:t>ontroller or MVC  is a software design pattern for developing web applications. </a:t>
            </a:r>
          </a:p>
          <a:p>
            <a:pPr marL="0" indent="0">
              <a:buNone/>
            </a:pPr>
            <a:r>
              <a:rPr lang="en-US" dirty="0"/>
              <a:t>A Model View Controller pattern is made up of the following three parts −</a:t>
            </a:r>
          </a:p>
          <a:p>
            <a:r>
              <a:rPr lang="en-US" b="1" dirty="0"/>
              <a:t>Model</a:t>
            </a:r>
            <a:r>
              <a:rPr lang="en-US" dirty="0"/>
              <a:t> − It is the lowest level of the pattern responsible for maintaining data.</a:t>
            </a:r>
          </a:p>
          <a:p>
            <a:r>
              <a:rPr lang="en-US" b="1" dirty="0"/>
              <a:t>View</a:t>
            </a:r>
            <a:r>
              <a:rPr lang="en-US" dirty="0"/>
              <a:t> − It is responsible for displaying all or a portion of the data to the user.</a:t>
            </a:r>
          </a:p>
          <a:p>
            <a:r>
              <a:rPr lang="en-US" b="1" dirty="0"/>
              <a:t>Controller</a:t>
            </a:r>
            <a:r>
              <a:rPr lang="en-US" dirty="0"/>
              <a:t> − It is a software Code that controls the interactions between the Model and View.</a:t>
            </a:r>
          </a:p>
          <a:p>
            <a:endParaRPr lang="en-US" dirty="0"/>
          </a:p>
        </p:txBody>
      </p:sp>
    </p:spTree>
    <p:extLst>
      <p:ext uri="{BB962C8B-B14F-4D97-AF65-F5344CB8AC3E}">
        <p14:creationId xmlns:p14="http://schemas.microsoft.com/office/powerpoint/2010/main" val="188303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MVC Architecture</a:t>
            </a:r>
          </a:p>
        </p:txBody>
      </p:sp>
      <p:sp>
        <p:nvSpPr>
          <p:cNvPr id="3" name="Content Placeholder 2"/>
          <p:cNvSpPr>
            <a:spLocks noGrp="1"/>
          </p:cNvSpPr>
          <p:nvPr>
            <p:ph idx="1"/>
          </p:nvPr>
        </p:nvSpPr>
        <p:spPr/>
        <p:txBody>
          <a:bodyPr/>
          <a:lstStyle/>
          <a:p>
            <a:r>
              <a:rPr lang="en-US" dirty="0"/>
              <a:t>MVC is popular because it isolates the application logic from the user interface layer and supports separation of concerns. </a:t>
            </a:r>
          </a:p>
          <a:p>
            <a:r>
              <a:rPr lang="en-US" dirty="0"/>
              <a:t>Controller receives all requests for the application and then works with the model to prepare any data needed by the view.</a:t>
            </a:r>
          </a:p>
          <a:p>
            <a:r>
              <a:rPr lang="en-US" dirty="0"/>
              <a:t>View then uses the data prepared by the controller to generate a final presentable response.</a:t>
            </a:r>
          </a:p>
        </p:txBody>
      </p:sp>
    </p:spTree>
    <p:extLst>
      <p:ext uri="{BB962C8B-B14F-4D97-AF65-F5344CB8AC3E}">
        <p14:creationId xmlns:p14="http://schemas.microsoft.com/office/powerpoint/2010/main" val="2834719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MVC Architecture</a:t>
            </a:r>
          </a:p>
        </p:txBody>
      </p:sp>
      <p:pic>
        <p:nvPicPr>
          <p:cNvPr id="4" name="Content Placeholder 3"/>
          <p:cNvPicPr>
            <a:picLocks noGrp="1" noChangeAspect="1"/>
          </p:cNvPicPr>
          <p:nvPr>
            <p:ph idx="1"/>
          </p:nvPr>
        </p:nvPicPr>
        <p:blipFill>
          <a:blip r:embed="rId2"/>
          <a:stretch>
            <a:fillRect/>
          </a:stretch>
        </p:blipFill>
        <p:spPr>
          <a:xfrm>
            <a:off x="2833817" y="2497714"/>
            <a:ext cx="4719922" cy="4360286"/>
          </a:xfrm>
          <a:prstGeom prst="rect">
            <a:avLst/>
          </a:prstGeom>
        </p:spPr>
      </p:pic>
    </p:spTree>
    <p:extLst>
      <p:ext uri="{BB962C8B-B14F-4D97-AF65-F5344CB8AC3E}">
        <p14:creationId xmlns:p14="http://schemas.microsoft.com/office/powerpoint/2010/main" val="3475677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MVC Architecture</a:t>
            </a:r>
          </a:p>
        </p:txBody>
      </p:sp>
      <p:sp>
        <p:nvSpPr>
          <p:cNvPr id="3" name="Content Placeholder 2"/>
          <p:cNvSpPr>
            <a:spLocks noGrp="1"/>
          </p:cNvSpPr>
          <p:nvPr>
            <p:ph idx="1"/>
          </p:nvPr>
        </p:nvSpPr>
        <p:spPr>
          <a:xfrm>
            <a:off x="1154954" y="2603500"/>
            <a:ext cx="8825659" cy="3929822"/>
          </a:xfrm>
        </p:spPr>
        <p:txBody>
          <a:bodyPr>
            <a:normAutofit/>
          </a:bodyPr>
          <a:lstStyle/>
          <a:p>
            <a:r>
              <a:rPr lang="en-US" dirty="0"/>
              <a:t>Model  - Responsible for managing application data. It responds to the request from view and to the instructions from controller to update itself.</a:t>
            </a:r>
          </a:p>
          <a:p>
            <a:r>
              <a:rPr lang="en-US" dirty="0"/>
              <a:t>View  -  A presentation of data in a particular format, triggered by the controller's decision to present the data. They are script-based template systems such as JSP, ASP, PHP and very easy to integrate with AJAX technology.</a:t>
            </a:r>
          </a:p>
          <a:p>
            <a:r>
              <a:rPr lang="en-US" dirty="0"/>
              <a:t>Controller  -  Responds to user input and performs interactions on the data model objects. The controller receives input, validates it, and then performs business operations that modify the state of the data model.</a:t>
            </a:r>
          </a:p>
        </p:txBody>
      </p:sp>
    </p:spTree>
    <p:extLst>
      <p:ext uri="{BB962C8B-B14F-4D97-AF65-F5344CB8AC3E}">
        <p14:creationId xmlns:p14="http://schemas.microsoft.com/office/powerpoint/2010/main" val="165834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 directives in AngularJS</a:t>
            </a:r>
          </a:p>
        </p:txBody>
      </p:sp>
      <p:sp>
        <p:nvSpPr>
          <p:cNvPr id="3" name="Content Placeholder 2"/>
          <p:cNvSpPr>
            <a:spLocks noGrp="1"/>
          </p:cNvSpPr>
          <p:nvPr>
            <p:ph idx="1"/>
          </p:nvPr>
        </p:nvSpPr>
        <p:spPr>
          <a:xfrm>
            <a:off x="1154954" y="2603499"/>
            <a:ext cx="10281672" cy="4062343"/>
          </a:xfrm>
        </p:spPr>
        <p:txBody>
          <a:bodyPr>
            <a:normAutofit/>
          </a:bodyPr>
          <a:lstStyle/>
          <a:p>
            <a:pPr marL="0" indent="0">
              <a:buNone/>
            </a:pPr>
            <a:r>
              <a:rPr lang="en-US" dirty="0"/>
              <a:t>AngularJS directives are used to extend HTML. These are special attributes starting with ng- prefix</a:t>
            </a:r>
          </a:p>
          <a:p>
            <a:r>
              <a:rPr lang="en-US" b="1" dirty="0"/>
              <a:t>ng-app</a:t>
            </a:r>
            <a:r>
              <a:rPr lang="en-US" dirty="0"/>
              <a:t> − This directive defines and links an AngularJS application to HTML. starts an AngularJS Application.</a:t>
            </a:r>
          </a:p>
          <a:p>
            <a:r>
              <a:rPr lang="en-US" b="1" dirty="0"/>
              <a:t>ng-model</a:t>
            </a:r>
            <a:r>
              <a:rPr lang="en-US" dirty="0"/>
              <a:t> − This directive binds the values of AngularJS application data to HTML input controls. Directive defines the model that is variable to be used in AngularJS.</a:t>
            </a:r>
          </a:p>
          <a:p>
            <a:r>
              <a:rPr lang="en-US" b="1" dirty="0"/>
              <a:t>ng-bind</a:t>
            </a:r>
            <a:r>
              <a:rPr lang="en-US" dirty="0"/>
              <a:t> − This directive binds the AngularJS Application data to HTML tags.</a:t>
            </a:r>
          </a:p>
          <a:p>
            <a:r>
              <a:rPr lang="en-US" b="1" dirty="0"/>
              <a:t>ng-</a:t>
            </a:r>
            <a:r>
              <a:rPr lang="en-US" b="1" dirty="0" err="1"/>
              <a:t>init</a:t>
            </a:r>
            <a:r>
              <a:rPr lang="en-US" dirty="0"/>
              <a:t> − This directive initializes application data.</a:t>
            </a:r>
          </a:p>
          <a:p>
            <a:r>
              <a:rPr lang="en-US" b="1" dirty="0"/>
              <a:t>ng-repeat</a:t>
            </a:r>
            <a:r>
              <a:rPr lang="en-US" dirty="0"/>
              <a:t> − This directive repeats html elements for each item in a collection.</a:t>
            </a:r>
          </a:p>
          <a:p>
            <a:endParaRPr lang="en-US" dirty="0"/>
          </a:p>
          <a:p>
            <a:pPr marL="0" indent="0">
              <a:buNone/>
            </a:pPr>
            <a:endParaRPr lang="en-US" dirty="0"/>
          </a:p>
        </p:txBody>
      </p:sp>
    </p:spTree>
    <p:extLst>
      <p:ext uri="{BB962C8B-B14F-4D97-AF65-F5344CB8AC3E}">
        <p14:creationId xmlns:p14="http://schemas.microsoft.com/office/powerpoint/2010/main" val="81429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ng-app directive</a:t>
            </a:r>
          </a:p>
        </p:txBody>
      </p:sp>
      <p:sp>
        <p:nvSpPr>
          <p:cNvPr id="3" name="Content Placeholder 2"/>
          <p:cNvSpPr>
            <a:spLocks noGrp="1"/>
          </p:cNvSpPr>
          <p:nvPr>
            <p:ph idx="1"/>
          </p:nvPr>
        </p:nvSpPr>
        <p:spPr/>
        <p:txBody>
          <a:bodyPr>
            <a:normAutofit fontScale="92500" lnSpcReduction="10000"/>
          </a:bodyPr>
          <a:lstStyle/>
          <a:p>
            <a:r>
              <a:rPr lang="en-US" dirty="0"/>
              <a:t>Directive starts an AngularJS Application. </a:t>
            </a:r>
          </a:p>
          <a:p>
            <a:r>
              <a:rPr lang="en-US" dirty="0"/>
              <a:t>Defines the root element.</a:t>
            </a:r>
          </a:p>
          <a:p>
            <a:r>
              <a:rPr lang="en-US" dirty="0"/>
              <a:t>Automatically initializes or bootstraps the application when web page containing AngularJS Application is loaded. </a:t>
            </a:r>
          </a:p>
          <a:p>
            <a:r>
              <a:rPr lang="en-US" dirty="0"/>
              <a:t>Is also used to load various AngularJS modules in AngularJS Application</a:t>
            </a:r>
          </a:p>
          <a:p>
            <a:r>
              <a:rPr lang="en-US" dirty="0"/>
              <a:t>In following example, we've defined a default AngularJS application using ng-app attribute of a div element.</a:t>
            </a:r>
          </a:p>
          <a:p>
            <a:pPr marL="0" indent="0">
              <a:buNone/>
            </a:pPr>
            <a:r>
              <a:rPr lang="en-US" dirty="0"/>
              <a:t>&lt;div ng-app = “ "&gt;</a:t>
            </a:r>
          </a:p>
          <a:p>
            <a:pPr marL="0" indent="0">
              <a:buNone/>
            </a:pPr>
            <a:r>
              <a:rPr lang="en-US" dirty="0"/>
              <a:t>   ...</a:t>
            </a:r>
          </a:p>
          <a:p>
            <a:pPr marL="0" indent="0">
              <a:buNone/>
            </a:pPr>
            <a:r>
              <a:rPr lang="en-US" dirty="0"/>
              <a:t>&lt;/div&gt;</a:t>
            </a:r>
          </a:p>
        </p:txBody>
      </p:sp>
    </p:spTree>
    <p:extLst>
      <p:ext uri="{BB962C8B-B14F-4D97-AF65-F5344CB8AC3E}">
        <p14:creationId xmlns:p14="http://schemas.microsoft.com/office/powerpoint/2010/main" val="3380993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a:t>
            </a:r>
            <a:r>
              <a:rPr lang="en-US" dirty="0" err="1"/>
              <a:t>init</a:t>
            </a:r>
            <a:r>
              <a:rPr lang="en-US" dirty="0"/>
              <a:t> directive</a:t>
            </a:r>
          </a:p>
        </p:txBody>
      </p:sp>
      <p:sp>
        <p:nvSpPr>
          <p:cNvPr id="3" name="Content Placeholder 2"/>
          <p:cNvSpPr>
            <a:spLocks noGrp="1"/>
          </p:cNvSpPr>
          <p:nvPr>
            <p:ph idx="1"/>
          </p:nvPr>
        </p:nvSpPr>
        <p:spPr>
          <a:ln>
            <a:solidFill>
              <a:schemeClr val="accent6">
                <a:lumMod val="50000"/>
              </a:schemeClr>
            </a:solidFill>
          </a:ln>
        </p:spPr>
        <p:txBody>
          <a:bodyPr>
            <a:normAutofit/>
          </a:bodyPr>
          <a:lstStyle/>
          <a:p>
            <a:r>
              <a:rPr lang="en-US" dirty="0"/>
              <a:t>ng-</a:t>
            </a:r>
            <a:r>
              <a:rPr lang="en-US" dirty="0" err="1"/>
              <a:t>init</a:t>
            </a:r>
            <a:r>
              <a:rPr lang="en-US" dirty="0"/>
              <a:t> directive initializes an AngularJS Application data.</a:t>
            </a:r>
          </a:p>
          <a:p>
            <a:r>
              <a:rPr lang="en-US" dirty="0"/>
              <a:t>Used to put values to the variables to be used in the application. </a:t>
            </a:r>
          </a:p>
          <a:p>
            <a:r>
              <a:rPr lang="en-US" dirty="0"/>
              <a:t>In following </a:t>
            </a:r>
            <a:r>
              <a:rPr lang="en-US" dirty="0" err="1"/>
              <a:t>example,an</a:t>
            </a:r>
            <a:r>
              <a:rPr lang="en-US" dirty="0"/>
              <a:t> array of countries is initialized(using JSON syntax to define array of countries).</a:t>
            </a:r>
          </a:p>
          <a:p>
            <a:pPr marL="0" indent="0">
              <a:buNone/>
            </a:pPr>
            <a:r>
              <a:rPr lang="en-US" b="1" dirty="0"/>
              <a:t>&lt;div ng-app = “ " ng-</a:t>
            </a:r>
            <a:r>
              <a:rPr lang="en-US" b="1" dirty="0" err="1"/>
              <a:t>init</a:t>
            </a:r>
            <a:r>
              <a:rPr lang="en-US" b="1" dirty="0"/>
              <a:t> = "countries = [{locale:'</a:t>
            </a:r>
            <a:r>
              <a:rPr lang="en-US" b="1" dirty="0" err="1"/>
              <a:t>en</a:t>
            </a:r>
            <a:r>
              <a:rPr lang="en-US" b="1" dirty="0"/>
              <a:t>-</a:t>
            </a:r>
            <a:r>
              <a:rPr lang="en-US" b="1" dirty="0" err="1"/>
              <a:t>US',name:'United</a:t>
            </a:r>
            <a:r>
              <a:rPr lang="en-US" b="1" dirty="0"/>
              <a:t> States'}, {locale:'</a:t>
            </a:r>
            <a:r>
              <a:rPr lang="en-US" b="1" dirty="0" err="1"/>
              <a:t>en</a:t>
            </a:r>
            <a:r>
              <a:rPr lang="en-US" b="1" dirty="0"/>
              <a:t>-</a:t>
            </a:r>
            <a:r>
              <a:rPr lang="en-US" b="1" dirty="0" err="1"/>
              <a:t>GB',name:'United</a:t>
            </a:r>
            <a:r>
              <a:rPr lang="en-US" b="1" dirty="0"/>
              <a:t> Kingdom'}, {locale:'</a:t>
            </a:r>
            <a:r>
              <a:rPr lang="en-US" b="1" dirty="0" err="1"/>
              <a:t>en</a:t>
            </a:r>
            <a:r>
              <a:rPr lang="en-US" b="1" dirty="0"/>
              <a:t>-</a:t>
            </a:r>
            <a:r>
              <a:rPr lang="en-US" b="1" dirty="0" err="1"/>
              <a:t>FR',name:'France</a:t>
            </a:r>
            <a:r>
              <a:rPr lang="en-US" b="1" dirty="0"/>
              <a:t>'}]"&gt;</a:t>
            </a:r>
          </a:p>
          <a:p>
            <a:pPr marL="0" indent="0">
              <a:buNone/>
            </a:pPr>
            <a:r>
              <a:rPr lang="en-US" b="1" dirty="0"/>
              <a:t>   ...</a:t>
            </a:r>
          </a:p>
          <a:p>
            <a:pPr marL="0" indent="0">
              <a:buNone/>
            </a:pPr>
            <a:r>
              <a:rPr lang="en-US" b="1" dirty="0"/>
              <a:t>&lt;/div&gt;</a:t>
            </a:r>
          </a:p>
        </p:txBody>
      </p:sp>
    </p:spTree>
    <p:extLst>
      <p:ext uri="{BB962C8B-B14F-4D97-AF65-F5344CB8AC3E}">
        <p14:creationId xmlns:p14="http://schemas.microsoft.com/office/powerpoint/2010/main" val="3746589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ng-model directive</a:t>
            </a:r>
          </a:p>
        </p:txBody>
      </p:sp>
      <p:sp>
        <p:nvSpPr>
          <p:cNvPr id="3" name="Content Placeholder 2"/>
          <p:cNvSpPr>
            <a:spLocks noGrp="1"/>
          </p:cNvSpPr>
          <p:nvPr>
            <p:ph idx="1"/>
          </p:nvPr>
        </p:nvSpPr>
        <p:spPr/>
        <p:txBody>
          <a:bodyPr>
            <a:normAutofit/>
          </a:bodyPr>
          <a:lstStyle/>
          <a:p>
            <a:r>
              <a:rPr lang="en-US" dirty="0"/>
              <a:t>ng-model directive defines the model/variable to be used in AngularJS Application. </a:t>
            </a:r>
          </a:p>
          <a:p>
            <a:r>
              <a:rPr lang="en-US" dirty="0"/>
              <a:t>In following example, a model named "name“ is defined.</a:t>
            </a:r>
          </a:p>
          <a:p>
            <a:endParaRPr lang="en-US" dirty="0"/>
          </a:p>
          <a:p>
            <a:pPr marL="0" indent="0">
              <a:buNone/>
            </a:pPr>
            <a:r>
              <a:rPr lang="en-US" b="1" dirty="0"/>
              <a:t>&lt;div ng-app = ""&gt;</a:t>
            </a:r>
          </a:p>
          <a:p>
            <a:pPr marL="0" indent="0">
              <a:buNone/>
            </a:pPr>
            <a:r>
              <a:rPr lang="en-US" b="1" dirty="0"/>
              <a:t>   ...</a:t>
            </a:r>
          </a:p>
          <a:p>
            <a:pPr marL="0" indent="0">
              <a:buNone/>
            </a:pPr>
            <a:r>
              <a:rPr lang="en-US" b="1" dirty="0"/>
              <a:t>   &lt;p&gt;Enter your Name: &lt;input type = "text" ng-model = "name"&gt;&lt;/p&gt;</a:t>
            </a:r>
          </a:p>
          <a:p>
            <a:pPr marL="0" indent="0">
              <a:buNone/>
            </a:pPr>
            <a:r>
              <a:rPr lang="en-US" b="1" dirty="0"/>
              <a:t>&lt;/div&gt;</a:t>
            </a:r>
          </a:p>
        </p:txBody>
      </p:sp>
    </p:spTree>
    <p:extLst>
      <p:ext uri="{BB962C8B-B14F-4D97-AF65-F5344CB8AC3E}">
        <p14:creationId xmlns:p14="http://schemas.microsoft.com/office/powerpoint/2010/main" val="300016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AngularJS - Expressions</a:t>
            </a:r>
          </a:p>
        </p:txBody>
      </p:sp>
      <p:sp>
        <p:nvSpPr>
          <p:cNvPr id="4" name="Content Placeholder 3"/>
          <p:cNvSpPr>
            <a:spLocks noGrp="1"/>
          </p:cNvSpPr>
          <p:nvPr>
            <p:ph idx="1"/>
          </p:nvPr>
        </p:nvSpPr>
        <p:spPr/>
        <p:txBody>
          <a:bodyPr/>
          <a:lstStyle/>
          <a:p>
            <a:r>
              <a:rPr lang="en-US" dirty="0"/>
              <a:t>Expressions are used to bind application data to html.</a:t>
            </a:r>
          </a:p>
          <a:p>
            <a:r>
              <a:rPr lang="en-US" dirty="0"/>
              <a:t>Are written inside double braces like {{ expression}}. </a:t>
            </a:r>
          </a:p>
          <a:p>
            <a:r>
              <a:rPr lang="en-US" dirty="0"/>
              <a:t>Behaves in same way as ng-bind directives. </a:t>
            </a:r>
          </a:p>
          <a:p>
            <a:r>
              <a:rPr lang="en-US" dirty="0"/>
              <a:t>AngularJS application expressions are pure </a:t>
            </a:r>
            <a:r>
              <a:rPr lang="en-US" dirty="0" err="1"/>
              <a:t>javascript</a:t>
            </a:r>
            <a:r>
              <a:rPr lang="en-US" dirty="0"/>
              <a:t> expressions and outputs the data where they are used.</a:t>
            </a:r>
          </a:p>
        </p:txBody>
      </p:sp>
    </p:spTree>
    <p:extLst>
      <p:ext uri="{BB962C8B-B14F-4D97-AF65-F5344CB8AC3E}">
        <p14:creationId xmlns:p14="http://schemas.microsoft.com/office/powerpoint/2010/main" val="74575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a:t>
            </a:r>
          </a:p>
        </p:txBody>
      </p:sp>
      <p:sp>
        <p:nvSpPr>
          <p:cNvPr id="3" name="Content Placeholder 2"/>
          <p:cNvSpPr>
            <a:spLocks noGrp="1"/>
          </p:cNvSpPr>
          <p:nvPr>
            <p:ph idx="1"/>
          </p:nvPr>
        </p:nvSpPr>
        <p:spPr/>
        <p:txBody>
          <a:bodyPr/>
          <a:lstStyle/>
          <a:p>
            <a:r>
              <a:rPr lang="en-US" dirty="0"/>
              <a:t>Is a structural framework for dynamic web apps.</a:t>
            </a:r>
          </a:p>
          <a:p>
            <a:r>
              <a:rPr lang="en-US" dirty="0"/>
              <a:t>Can use HTML as the template language and can extend HTML's syntax to express the application's components clearly and succinctly.</a:t>
            </a:r>
          </a:p>
          <a:p>
            <a:r>
              <a:rPr lang="en-US" dirty="0"/>
              <a:t> AngularJS's data binding and dependency injection eliminate much of the code you would otherwise have to write.</a:t>
            </a:r>
          </a:p>
          <a:p>
            <a:r>
              <a:rPr lang="en-US" dirty="0"/>
              <a:t> And it all happens within the browser, making it an ideal partner with any server technology.</a:t>
            </a:r>
          </a:p>
          <a:p>
            <a:r>
              <a:rPr lang="en-US" dirty="0"/>
              <a:t>Was originally developed in 2009 by </a:t>
            </a:r>
            <a:r>
              <a:rPr lang="en-US" dirty="0" err="1"/>
              <a:t>Misko</a:t>
            </a:r>
            <a:r>
              <a:rPr lang="en-US" dirty="0"/>
              <a:t> </a:t>
            </a:r>
            <a:r>
              <a:rPr lang="en-US" dirty="0" err="1"/>
              <a:t>Hevery</a:t>
            </a:r>
            <a:r>
              <a:rPr lang="en-US" dirty="0"/>
              <a:t> and Adam </a:t>
            </a:r>
            <a:r>
              <a:rPr lang="en-US" dirty="0" err="1"/>
              <a:t>Abrons</a:t>
            </a:r>
            <a:r>
              <a:rPr lang="en-US" dirty="0"/>
              <a:t>. Now maintained by Google</a:t>
            </a:r>
          </a:p>
          <a:p>
            <a:endParaRPr lang="en-US" dirty="0"/>
          </a:p>
        </p:txBody>
      </p:sp>
    </p:spTree>
    <p:extLst>
      <p:ext uri="{BB962C8B-B14F-4D97-AF65-F5344CB8AC3E}">
        <p14:creationId xmlns:p14="http://schemas.microsoft.com/office/powerpoint/2010/main" val="3995904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Expressions</a:t>
            </a:r>
          </a:p>
        </p:txBody>
      </p:sp>
      <p:sp>
        <p:nvSpPr>
          <p:cNvPr id="3" name="Content Placeholder 2"/>
          <p:cNvSpPr>
            <a:spLocks noGrp="1"/>
          </p:cNvSpPr>
          <p:nvPr>
            <p:ph idx="1"/>
          </p:nvPr>
        </p:nvSpPr>
        <p:spPr/>
        <p:txBody>
          <a:bodyPr/>
          <a:lstStyle/>
          <a:p>
            <a:r>
              <a:rPr lang="en-US" dirty="0"/>
              <a:t>Using numbers</a:t>
            </a:r>
          </a:p>
          <a:p>
            <a:pPr marL="0" indent="0">
              <a:buNone/>
            </a:pPr>
            <a:r>
              <a:rPr lang="en-US" b="1" dirty="0"/>
              <a:t>&lt;p&gt;Expense on Books : {{cost * quantity}} </a:t>
            </a:r>
            <a:r>
              <a:rPr lang="en-US" b="1" dirty="0" err="1"/>
              <a:t>Rs</a:t>
            </a:r>
            <a:r>
              <a:rPr lang="en-US" b="1" dirty="0"/>
              <a:t>&lt;/p&gt;</a:t>
            </a:r>
          </a:p>
          <a:p>
            <a:r>
              <a:rPr lang="en-US" dirty="0"/>
              <a:t>Using strings</a:t>
            </a:r>
          </a:p>
          <a:p>
            <a:pPr marL="0" indent="0">
              <a:buNone/>
            </a:pPr>
            <a:r>
              <a:rPr lang="en-US" b="1" dirty="0"/>
              <a:t>&lt;p&gt;Hello {{</a:t>
            </a:r>
            <a:r>
              <a:rPr lang="en-US" b="1" dirty="0" err="1"/>
              <a:t>student.firstname</a:t>
            </a:r>
            <a:r>
              <a:rPr lang="en-US" b="1" dirty="0"/>
              <a:t> + " " + </a:t>
            </a:r>
            <a:r>
              <a:rPr lang="en-US" b="1" dirty="0" err="1"/>
              <a:t>student.lastname</a:t>
            </a:r>
            <a:r>
              <a:rPr lang="en-US" b="1" dirty="0"/>
              <a:t>}}!&lt;/p&gt;</a:t>
            </a:r>
          </a:p>
          <a:p>
            <a:r>
              <a:rPr lang="en-US" dirty="0"/>
              <a:t>Using object</a:t>
            </a:r>
          </a:p>
          <a:p>
            <a:pPr marL="0" indent="0">
              <a:buNone/>
            </a:pPr>
            <a:r>
              <a:rPr lang="en-US" b="1" dirty="0"/>
              <a:t>&lt;p&gt;Roll No: {{</a:t>
            </a:r>
            <a:r>
              <a:rPr lang="en-US" b="1" dirty="0" err="1"/>
              <a:t>student.rollno</a:t>
            </a:r>
            <a:r>
              <a:rPr lang="en-US" b="1" dirty="0"/>
              <a:t>}}&lt;/p&gt;</a:t>
            </a:r>
          </a:p>
          <a:p>
            <a:r>
              <a:rPr lang="en-US" dirty="0"/>
              <a:t>Using array</a:t>
            </a:r>
          </a:p>
          <a:p>
            <a:pPr marL="0" indent="0">
              <a:buNone/>
            </a:pPr>
            <a:r>
              <a:rPr lang="en-US" b="1" dirty="0"/>
              <a:t>&lt;p&gt;Marks(Math): {{marks[3]}}&lt;/p&gt;</a:t>
            </a:r>
          </a:p>
        </p:txBody>
      </p:sp>
    </p:spTree>
    <p:extLst>
      <p:ext uri="{BB962C8B-B14F-4D97-AF65-F5344CB8AC3E}">
        <p14:creationId xmlns:p14="http://schemas.microsoft.com/office/powerpoint/2010/main" val="361179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Controllers</a:t>
            </a:r>
          </a:p>
        </p:txBody>
      </p:sp>
      <p:sp>
        <p:nvSpPr>
          <p:cNvPr id="3" name="Content Placeholder 2"/>
          <p:cNvSpPr>
            <a:spLocks noGrp="1"/>
          </p:cNvSpPr>
          <p:nvPr>
            <p:ph idx="1"/>
          </p:nvPr>
        </p:nvSpPr>
        <p:spPr>
          <a:xfrm>
            <a:off x="1154954" y="2603499"/>
            <a:ext cx="8825659" cy="4314135"/>
          </a:xfrm>
        </p:spPr>
        <p:txBody>
          <a:bodyPr>
            <a:normAutofit/>
          </a:bodyPr>
          <a:lstStyle/>
          <a:p>
            <a:r>
              <a:rPr lang="en-US" dirty="0"/>
              <a:t>AngularJS application mainly relies on controllers to control the flow of data in the application.</a:t>
            </a:r>
          </a:p>
          <a:p>
            <a:r>
              <a:rPr lang="en-US" dirty="0"/>
              <a:t>Is defined using ng-controller directive</a:t>
            </a:r>
          </a:p>
          <a:p>
            <a:r>
              <a:rPr lang="en-US" dirty="0"/>
              <a:t>Is a JavaScript object containing attributes/properties and functions. </a:t>
            </a:r>
          </a:p>
          <a:p>
            <a:r>
              <a:rPr lang="en-US" dirty="0"/>
              <a:t>Each controller accepts $scope as a parameter which refers to the application/module that controller is to control.</a:t>
            </a:r>
          </a:p>
          <a:p>
            <a:r>
              <a:rPr lang="en-US" dirty="0"/>
              <a:t>In the html section</a:t>
            </a:r>
          </a:p>
          <a:p>
            <a:pPr marL="0" indent="0">
              <a:buNone/>
            </a:pPr>
            <a:r>
              <a:rPr lang="en-US" b="1" dirty="0"/>
              <a:t>&lt;div ng-app = "" ng-controller = "</a:t>
            </a:r>
            <a:r>
              <a:rPr lang="en-US" b="1" dirty="0" err="1"/>
              <a:t>studentController</a:t>
            </a:r>
            <a:r>
              <a:rPr lang="en-US" b="1" dirty="0"/>
              <a:t>"&gt;</a:t>
            </a:r>
          </a:p>
          <a:p>
            <a:pPr marL="0" indent="0">
              <a:buNone/>
            </a:pPr>
            <a:r>
              <a:rPr lang="en-US" b="1" dirty="0"/>
              <a:t>   ...</a:t>
            </a:r>
          </a:p>
          <a:p>
            <a:pPr marL="0" indent="0">
              <a:buNone/>
            </a:pPr>
            <a:r>
              <a:rPr lang="en-US" b="1" dirty="0"/>
              <a:t>&lt;/div&gt;</a:t>
            </a:r>
          </a:p>
          <a:p>
            <a:endParaRPr lang="en-US" dirty="0"/>
          </a:p>
          <a:p>
            <a:pPr marL="0" indent="0">
              <a:buNone/>
            </a:pPr>
            <a:endParaRPr lang="en-US" dirty="0"/>
          </a:p>
        </p:txBody>
      </p:sp>
    </p:spTree>
    <p:extLst>
      <p:ext uri="{BB962C8B-B14F-4D97-AF65-F5344CB8AC3E}">
        <p14:creationId xmlns:p14="http://schemas.microsoft.com/office/powerpoint/2010/main" val="340248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 Controllers</a:t>
            </a:r>
          </a:p>
        </p:txBody>
      </p:sp>
      <p:sp>
        <p:nvSpPr>
          <p:cNvPr id="3" name="Content Placeholder 2"/>
          <p:cNvSpPr>
            <a:spLocks noGrp="1"/>
          </p:cNvSpPr>
          <p:nvPr>
            <p:ph idx="1"/>
          </p:nvPr>
        </p:nvSpPr>
        <p:spPr>
          <a:xfrm>
            <a:off x="1154954" y="2292626"/>
            <a:ext cx="10082889" cy="4565373"/>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&lt;script&gt;</a:t>
            </a:r>
          </a:p>
          <a:p>
            <a:pPr marL="0" indent="0">
              <a:buNone/>
            </a:pP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mainApp</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angular.module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mainApp</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Var </a:t>
            </a:r>
            <a:r>
              <a:rPr lang="en-US" dirty="0" err="1">
                <a:latin typeface="Arial" panose="020B0604020202020204" pitchFamily="34" charset="0"/>
                <a:cs typeface="Arial" panose="020B0604020202020204" pitchFamily="34" charset="0"/>
              </a:rPr>
              <a:t>studentController</a:t>
            </a:r>
            <a:r>
              <a:rPr lang="en-US" dirty="0">
                <a:latin typeface="Arial" panose="020B0604020202020204" pitchFamily="34" charset="0"/>
                <a:cs typeface="Arial" panose="020B0604020202020204" pitchFamily="34" charset="0"/>
              </a:rPr>
              <a:t> =function ($scope)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scope.student</a:t>
            </a:r>
            <a:r>
              <a:rPr lang="en-US" dirty="0">
                <a:latin typeface="Arial" panose="020B0604020202020204" pitchFamily="34" charset="0"/>
                <a:cs typeface="Arial" panose="020B0604020202020204" pitchFamily="34" charset="0"/>
              </a:rPr>
              <a:t> = {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 Gaurav",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“Sinha",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fullName</a:t>
            </a:r>
            <a:r>
              <a:rPr lang="en-US" dirty="0">
                <a:latin typeface="Arial" panose="020B0604020202020204" pitchFamily="34" charset="0"/>
                <a:cs typeface="Arial" panose="020B0604020202020204" pitchFamily="34" charset="0"/>
              </a:rPr>
              <a:t>: function()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studentObject</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studentObject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scope.student</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return </a:t>
            </a:r>
            <a:r>
              <a:rPr lang="en-US" dirty="0" err="1">
                <a:latin typeface="Arial" panose="020B0604020202020204" pitchFamily="34" charset="0"/>
                <a:cs typeface="Arial" panose="020B0604020202020204" pitchFamily="34" charset="0"/>
              </a:rPr>
              <a:t>studentObject.firstName</a:t>
            </a:r>
            <a:r>
              <a:rPr lang="en-US" dirty="0">
                <a:latin typeface="Arial" panose="020B0604020202020204" pitchFamily="34" charset="0"/>
                <a:cs typeface="Arial" panose="020B0604020202020204" pitchFamily="34" charset="0"/>
              </a:rPr>
              <a:t> + " " + </a:t>
            </a:r>
            <a:r>
              <a:rPr lang="en-US" dirty="0" err="1">
                <a:latin typeface="Arial" panose="020B0604020202020204" pitchFamily="34" charset="0"/>
                <a:cs typeface="Arial" panose="020B0604020202020204" pitchFamily="34" charset="0"/>
              </a:rPr>
              <a:t>studentObject.lastName</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mainApp.controller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studentController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studentController</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&lt;/script&gt;</a:t>
            </a:r>
          </a:p>
        </p:txBody>
      </p:sp>
    </p:spTree>
    <p:extLst>
      <p:ext uri="{BB962C8B-B14F-4D97-AF65-F5344CB8AC3E}">
        <p14:creationId xmlns:p14="http://schemas.microsoft.com/office/powerpoint/2010/main" val="402806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ng-repeat directive</a:t>
            </a:r>
          </a:p>
        </p:txBody>
      </p:sp>
      <p:sp>
        <p:nvSpPr>
          <p:cNvPr id="3" name="Content Placeholder 2"/>
          <p:cNvSpPr>
            <a:spLocks noGrp="1"/>
          </p:cNvSpPr>
          <p:nvPr>
            <p:ph idx="1"/>
          </p:nvPr>
        </p:nvSpPr>
        <p:spPr>
          <a:xfrm>
            <a:off x="1154954" y="2603499"/>
            <a:ext cx="10440698" cy="4022587"/>
          </a:xfrm>
        </p:spPr>
        <p:txBody>
          <a:bodyPr>
            <a:normAutofit fontScale="92500" lnSpcReduction="10000"/>
          </a:bodyPr>
          <a:lstStyle/>
          <a:p>
            <a:r>
              <a:rPr lang="en-US" dirty="0"/>
              <a:t>ng-repeat directive repeats html elements for each item in a collection. In following example, array of countries is iterated over.</a:t>
            </a:r>
          </a:p>
          <a:p>
            <a:pPr marL="0" indent="0">
              <a:buNone/>
            </a:pPr>
            <a:r>
              <a:rPr lang="en-US" b="1" dirty="0"/>
              <a:t>&lt;div ng-app = ""&gt;</a:t>
            </a:r>
          </a:p>
          <a:p>
            <a:pPr marL="0" indent="0">
              <a:buNone/>
            </a:pPr>
            <a:r>
              <a:rPr lang="en-US" b="1" dirty="0"/>
              <a:t>   ...</a:t>
            </a:r>
          </a:p>
          <a:p>
            <a:pPr marL="0" indent="0">
              <a:buNone/>
            </a:pPr>
            <a:r>
              <a:rPr lang="en-US" b="1" dirty="0"/>
              <a:t>   &lt;p&gt;List of Countries with locale:&lt;/p&gt;</a:t>
            </a:r>
          </a:p>
          <a:p>
            <a:pPr marL="0" indent="0">
              <a:buNone/>
            </a:pPr>
            <a:r>
              <a:rPr lang="en-US" b="1" dirty="0"/>
              <a:t>   &lt;</a:t>
            </a:r>
            <a:r>
              <a:rPr lang="en-US" b="1" dirty="0" err="1"/>
              <a:t>ol</a:t>
            </a:r>
            <a:r>
              <a:rPr lang="en-US" b="1" dirty="0"/>
              <a:t>&gt;</a:t>
            </a:r>
          </a:p>
          <a:p>
            <a:pPr marL="0" indent="0">
              <a:buNone/>
            </a:pPr>
            <a:r>
              <a:rPr lang="en-US" b="1" dirty="0"/>
              <a:t>      &lt;li ng-repeat = "country in countries"&gt;</a:t>
            </a:r>
          </a:p>
          <a:p>
            <a:pPr marL="0" indent="0">
              <a:buNone/>
            </a:pPr>
            <a:r>
              <a:rPr lang="en-US" b="1" dirty="0"/>
              <a:t>         {{ 'Country: ' + country.name + ', Locale: ' + </a:t>
            </a:r>
            <a:r>
              <a:rPr lang="en-US" b="1" dirty="0" err="1"/>
              <a:t>country.locale</a:t>
            </a:r>
            <a:r>
              <a:rPr lang="en-US" b="1" dirty="0"/>
              <a:t> }}</a:t>
            </a:r>
          </a:p>
          <a:p>
            <a:pPr marL="0" indent="0">
              <a:buNone/>
            </a:pPr>
            <a:r>
              <a:rPr lang="en-US" b="1" dirty="0"/>
              <a:t>      &lt;/li&gt;</a:t>
            </a:r>
          </a:p>
          <a:p>
            <a:pPr marL="0" indent="0">
              <a:buNone/>
            </a:pPr>
            <a:r>
              <a:rPr lang="en-US" b="1" dirty="0"/>
              <a:t>   &lt;/</a:t>
            </a:r>
            <a:r>
              <a:rPr lang="en-US" b="1" dirty="0" err="1"/>
              <a:t>ol</a:t>
            </a:r>
            <a:r>
              <a:rPr lang="en-US" b="1" dirty="0"/>
              <a:t>&gt;</a:t>
            </a:r>
          </a:p>
          <a:p>
            <a:pPr marL="0" indent="0">
              <a:buNone/>
            </a:pPr>
            <a:r>
              <a:rPr lang="en-US" b="1" dirty="0"/>
              <a:t>&lt;/div&gt;</a:t>
            </a:r>
          </a:p>
        </p:txBody>
      </p:sp>
    </p:spTree>
    <p:extLst>
      <p:ext uri="{BB962C8B-B14F-4D97-AF65-F5344CB8AC3E}">
        <p14:creationId xmlns:p14="http://schemas.microsoft.com/office/powerpoint/2010/main" val="1528115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
        <p:nvSpPr>
          <p:cNvPr id="7" name="Rectangle 6"/>
          <p:cNvSpPr/>
          <p:nvPr/>
        </p:nvSpPr>
        <p:spPr>
          <a:xfrm>
            <a:off x="596347" y="1941077"/>
            <a:ext cx="12032975" cy="4801314"/>
          </a:xfrm>
          <a:prstGeom prst="rect">
            <a:avLst/>
          </a:prstGeom>
        </p:spPr>
        <p:txBody>
          <a:bodyPr wrap="square">
            <a:spAutoFit/>
          </a:bodyPr>
          <a:lstStyle/>
          <a:p>
            <a:r>
              <a:rPr lang="en-US" dirty="0">
                <a:latin typeface="Arial" panose="020B0604020202020204" pitchFamily="34" charset="0"/>
                <a:cs typeface="Arial" panose="020B0604020202020204" pitchFamily="34" charset="0"/>
              </a:rPr>
              <a:t>&lt;html&gt;</a:t>
            </a:r>
          </a:p>
          <a:p>
            <a:r>
              <a:rPr lang="en-US" dirty="0">
                <a:latin typeface="Arial" panose="020B0604020202020204" pitchFamily="34" charset="0"/>
                <a:cs typeface="Arial" panose="020B0604020202020204" pitchFamily="34" charset="0"/>
              </a:rPr>
              <a:t>      &lt;head&gt;      &lt;title&gt;AngularJS Directives&lt;/title&gt;   &lt;/head&gt;</a:t>
            </a:r>
          </a:p>
          <a:p>
            <a:r>
              <a:rPr lang="en-US" dirty="0">
                <a:latin typeface="Arial" panose="020B0604020202020204" pitchFamily="34" charset="0"/>
                <a:cs typeface="Arial" panose="020B0604020202020204" pitchFamily="34" charset="0"/>
              </a:rPr>
              <a:t>      &lt;body&gt;</a:t>
            </a:r>
          </a:p>
          <a:p>
            <a:r>
              <a:rPr lang="en-US" dirty="0">
                <a:latin typeface="Arial" panose="020B0604020202020204" pitchFamily="34" charset="0"/>
                <a:cs typeface="Arial" panose="020B0604020202020204" pitchFamily="34" charset="0"/>
              </a:rPr>
              <a:t>      &lt;h1&gt;Sample Application&lt;/h1&gt;</a:t>
            </a:r>
          </a:p>
          <a:p>
            <a:r>
              <a:rPr lang="en-US" dirty="0">
                <a:latin typeface="Arial" panose="020B0604020202020204" pitchFamily="34" charset="0"/>
                <a:cs typeface="Arial" panose="020B0604020202020204" pitchFamily="34" charset="0"/>
              </a:rPr>
              <a:t>         &lt;div ng-app = "" ng-</a:t>
            </a:r>
            <a:r>
              <a:rPr lang="en-US" dirty="0" err="1">
                <a:latin typeface="Arial" panose="020B0604020202020204" pitchFamily="34" charset="0"/>
                <a:cs typeface="Arial" panose="020B0604020202020204" pitchFamily="34" charset="0"/>
              </a:rPr>
              <a:t>init</a:t>
            </a:r>
            <a:r>
              <a:rPr lang="en-US" dirty="0">
                <a:latin typeface="Arial" panose="020B0604020202020204" pitchFamily="34" charset="0"/>
                <a:cs typeface="Arial" panose="020B0604020202020204" pitchFamily="34" charset="0"/>
              </a:rPr>
              <a:t> = "countries = [{locale:'</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US',name:'United</a:t>
            </a:r>
            <a:r>
              <a:rPr lang="en-US" dirty="0">
                <a:latin typeface="Arial" panose="020B0604020202020204" pitchFamily="34" charset="0"/>
                <a:cs typeface="Arial" panose="020B0604020202020204" pitchFamily="34" charset="0"/>
              </a:rPr>
              <a:t> States'}, {locale:'</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GB',name:'United</a:t>
            </a:r>
            <a:r>
              <a:rPr lang="en-US" dirty="0">
                <a:latin typeface="Arial" panose="020B0604020202020204" pitchFamily="34" charset="0"/>
                <a:cs typeface="Arial" panose="020B0604020202020204" pitchFamily="34" charset="0"/>
              </a:rPr>
              <a:t> Kingdom'}, {locale:'</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FR',name:'France</a:t>
            </a:r>
            <a:r>
              <a:rPr lang="en-US" dirty="0">
                <a:latin typeface="Arial" panose="020B0604020202020204" pitchFamily="34" charset="0"/>
                <a:cs typeface="Arial" panose="020B0604020202020204" pitchFamily="34" charset="0"/>
              </a:rPr>
              <a:t>'}]"&gt; </a:t>
            </a:r>
          </a:p>
          <a:p>
            <a:r>
              <a:rPr lang="en-US" dirty="0">
                <a:latin typeface="Arial" panose="020B0604020202020204" pitchFamily="34" charset="0"/>
                <a:cs typeface="Arial" panose="020B0604020202020204" pitchFamily="34" charset="0"/>
              </a:rPr>
              <a:t>         &lt;p&gt;Enter your Name: &lt;input type = "text" ng-model = "name"&gt;&lt;/p&gt;</a:t>
            </a:r>
          </a:p>
          <a:p>
            <a:r>
              <a:rPr lang="en-US" dirty="0">
                <a:latin typeface="Arial" panose="020B0604020202020204" pitchFamily="34" charset="0"/>
                <a:cs typeface="Arial" panose="020B0604020202020204" pitchFamily="34" charset="0"/>
              </a:rPr>
              <a:t>         &lt;p&gt;Hello &lt;span ng-bind = "name"&gt;&lt;/span&gt;!&lt;/p&gt;</a:t>
            </a:r>
          </a:p>
          <a:p>
            <a:r>
              <a:rPr lang="en-US" dirty="0">
                <a:latin typeface="Arial" panose="020B0604020202020204" pitchFamily="34" charset="0"/>
                <a:cs typeface="Arial" panose="020B0604020202020204" pitchFamily="34" charset="0"/>
              </a:rPr>
              <a:t>         &lt;p&gt;List of Countries with locale:&lt;/p&gt;</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ol</a:t>
            </a:r>
            <a:r>
              <a:rPr lang="en-US" dirty="0">
                <a:latin typeface="Arial" panose="020B0604020202020204" pitchFamily="34" charset="0"/>
                <a:cs typeface="Arial" panose="020B0604020202020204" pitchFamily="34" charset="0"/>
              </a:rPr>
              <a:t>&gt;</a:t>
            </a:r>
          </a:p>
          <a:p>
            <a:r>
              <a:rPr lang="en-US" dirty="0">
                <a:latin typeface="Arial" panose="020B0604020202020204" pitchFamily="34" charset="0"/>
                <a:cs typeface="Arial" panose="020B0604020202020204" pitchFamily="34" charset="0"/>
              </a:rPr>
              <a:t>            &lt;li ng-repeat = "country in countries"&gt;</a:t>
            </a:r>
          </a:p>
          <a:p>
            <a:r>
              <a:rPr lang="en-US" dirty="0">
                <a:latin typeface="Arial" panose="020B0604020202020204" pitchFamily="34" charset="0"/>
                <a:cs typeface="Arial" panose="020B0604020202020204" pitchFamily="34" charset="0"/>
              </a:rPr>
              <a:t>               {{ 'Country: ' + country.name + ', Locale: ' + </a:t>
            </a:r>
            <a:r>
              <a:rPr lang="en-US" dirty="0" err="1">
                <a:latin typeface="Arial" panose="020B0604020202020204" pitchFamily="34" charset="0"/>
                <a:cs typeface="Arial" panose="020B0604020202020204" pitchFamily="34" charset="0"/>
              </a:rPr>
              <a:t>country.locale</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&lt;/li&gt;</a:t>
            </a:r>
          </a:p>
          <a:p>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ol</a:t>
            </a:r>
            <a:r>
              <a:rPr lang="en-US" dirty="0">
                <a:latin typeface="Arial" panose="020B0604020202020204" pitchFamily="34" charset="0"/>
                <a:cs typeface="Arial" panose="020B0604020202020204" pitchFamily="34" charset="0"/>
              </a:rPr>
              <a:t>&gt;      &lt;/div&gt;</a:t>
            </a:r>
          </a:p>
          <a:p>
            <a:r>
              <a:rPr lang="en-US" dirty="0">
                <a:latin typeface="Arial" panose="020B0604020202020204" pitchFamily="34" charset="0"/>
                <a:cs typeface="Arial" panose="020B0604020202020204" pitchFamily="34" charset="0"/>
              </a:rPr>
              <a:t>         &lt;script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 = "https://ajax.googleapis.com/ajax/libs/</a:t>
            </a:r>
            <a:r>
              <a:rPr lang="en-US" dirty="0" err="1">
                <a:latin typeface="Arial" panose="020B0604020202020204" pitchFamily="34" charset="0"/>
                <a:cs typeface="Arial" panose="020B0604020202020204" pitchFamily="34" charset="0"/>
              </a:rPr>
              <a:t>angularjs</a:t>
            </a:r>
            <a:r>
              <a:rPr lang="en-US" dirty="0">
                <a:latin typeface="Arial" panose="020B0604020202020204" pitchFamily="34" charset="0"/>
                <a:cs typeface="Arial" panose="020B0604020202020204" pitchFamily="34" charset="0"/>
              </a:rPr>
              <a:t>/1.3.14/angular.min.js"&gt;&lt;/script&gt;</a:t>
            </a:r>
          </a:p>
          <a:p>
            <a:r>
              <a:rPr lang="en-US" dirty="0">
                <a:latin typeface="Arial" panose="020B0604020202020204" pitchFamily="34" charset="0"/>
                <a:cs typeface="Arial" panose="020B0604020202020204" pitchFamily="34" charset="0"/>
              </a:rPr>
              <a:t>      &lt;/body&gt;</a:t>
            </a:r>
          </a:p>
          <a:p>
            <a:r>
              <a:rPr lang="en-US" dirty="0">
                <a:latin typeface="Arial" panose="020B0604020202020204" pitchFamily="34" charset="0"/>
                <a:cs typeface="Arial" panose="020B0604020202020204" pitchFamily="34" charset="0"/>
              </a:rPr>
              <a:t>&lt;/html&gt;</a:t>
            </a:r>
          </a:p>
        </p:txBody>
      </p:sp>
    </p:spTree>
    <p:extLst>
      <p:ext uri="{BB962C8B-B14F-4D97-AF65-F5344CB8AC3E}">
        <p14:creationId xmlns:p14="http://schemas.microsoft.com/office/powerpoint/2010/main" val="1539738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Controllers</a:t>
            </a:r>
          </a:p>
        </p:txBody>
      </p:sp>
      <p:sp>
        <p:nvSpPr>
          <p:cNvPr id="4" name="Content Placeholder 3"/>
          <p:cNvSpPr>
            <a:spLocks noGrp="1"/>
          </p:cNvSpPr>
          <p:nvPr>
            <p:ph idx="1"/>
          </p:nvPr>
        </p:nvSpPr>
        <p:spPr>
          <a:xfrm>
            <a:off x="1154954" y="2603499"/>
            <a:ext cx="8825659" cy="3996083"/>
          </a:xfrm>
        </p:spPr>
        <p:txBody>
          <a:bodyPr>
            <a:normAutofit/>
          </a:bodyPr>
          <a:lstStyle/>
          <a:p>
            <a:r>
              <a:rPr lang="en-US" dirty="0"/>
              <a:t>In AngularJS, a Controller is defined by a JavaScript constructor function that is used to augment the AngularJS Scope.</a:t>
            </a:r>
          </a:p>
          <a:p>
            <a:r>
              <a:rPr lang="en-US" dirty="0"/>
              <a:t>When a Controller is attached to the DOM via the ng-controller directive, AngularJS will instantiate a new Controller object, using the specified Controller's constructor function.</a:t>
            </a:r>
          </a:p>
          <a:p>
            <a:r>
              <a:rPr lang="en-US" dirty="0"/>
              <a:t> A new child scope will be created and made available as an injectable parameter to the Controller's constructor function as $scope. </a:t>
            </a:r>
          </a:p>
          <a:p>
            <a:pPr marL="0" indent="0">
              <a:buNone/>
            </a:pPr>
            <a:r>
              <a:rPr lang="en-US" dirty="0"/>
              <a:t>Use controllers to:</a:t>
            </a:r>
          </a:p>
          <a:p>
            <a:r>
              <a:rPr lang="en-US" dirty="0"/>
              <a:t>Set up the initial state of the $scope object.</a:t>
            </a:r>
          </a:p>
          <a:p>
            <a:r>
              <a:rPr lang="en-US" dirty="0"/>
              <a:t>Add behavior to the $scope object.</a:t>
            </a:r>
          </a:p>
        </p:txBody>
      </p:sp>
    </p:spTree>
    <p:extLst>
      <p:ext uri="{BB962C8B-B14F-4D97-AF65-F5344CB8AC3E}">
        <p14:creationId xmlns:p14="http://schemas.microsoft.com/office/powerpoint/2010/main" val="3807563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Content Placeholder 2"/>
          <p:cNvSpPr>
            <a:spLocks noGrp="1"/>
          </p:cNvSpPr>
          <p:nvPr>
            <p:ph idx="1"/>
          </p:nvPr>
        </p:nvSpPr>
        <p:spPr/>
        <p:txBody>
          <a:bodyPr>
            <a:normAutofit lnSpcReduction="10000"/>
          </a:bodyPr>
          <a:lstStyle/>
          <a:p>
            <a:pPr marL="0" indent="0">
              <a:buNone/>
            </a:pPr>
            <a:r>
              <a:rPr lang="en-US" dirty="0"/>
              <a:t>Do not use controllers to:</a:t>
            </a:r>
          </a:p>
          <a:p>
            <a:r>
              <a:rPr lang="en-US" dirty="0"/>
              <a:t>Manipulate DOM — Controllers should contain only business logic. Putting any presentation logic into Controllers significantly affects its testability. AngularJS has </a:t>
            </a:r>
            <a:r>
              <a:rPr lang="en-US" dirty="0">
                <a:hlinkClick r:id="rId2"/>
              </a:rPr>
              <a:t>databinding</a:t>
            </a:r>
            <a:r>
              <a:rPr lang="en-US" dirty="0"/>
              <a:t> for most cases and </a:t>
            </a:r>
            <a:r>
              <a:rPr lang="en-US" dirty="0">
                <a:hlinkClick r:id="rId3"/>
              </a:rPr>
              <a:t>directives</a:t>
            </a:r>
            <a:r>
              <a:rPr lang="en-US" dirty="0"/>
              <a:t> to encapsulate manual DOM manipulation.</a:t>
            </a:r>
          </a:p>
          <a:p>
            <a:r>
              <a:rPr lang="en-US" dirty="0"/>
              <a:t>Format input — Use </a:t>
            </a:r>
            <a:r>
              <a:rPr lang="en-US" dirty="0">
                <a:hlinkClick r:id="rId4"/>
              </a:rPr>
              <a:t>AngularJS form controls</a:t>
            </a:r>
            <a:r>
              <a:rPr lang="en-US" dirty="0"/>
              <a:t> instead.</a:t>
            </a:r>
          </a:p>
          <a:p>
            <a:r>
              <a:rPr lang="en-US" dirty="0"/>
              <a:t>Filter output — Use </a:t>
            </a:r>
            <a:r>
              <a:rPr lang="en-US" dirty="0">
                <a:hlinkClick r:id="rId5"/>
              </a:rPr>
              <a:t>AngularJS filters</a:t>
            </a:r>
            <a:r>
              <a:rPr lang="en-US" dirty="0"/>
              <a:t> instead.</a:t>
            </a:r>
          </a:p>
          <a:p>
            <a:r>
              <a:rPr lang="en-US" dirty="0"/>
              <a:t>Share code or state across controllers — Use </a:t>
            </a:r>
            <a:r>
              <a:rPr lang="en-US" dirty="0">
                <a:hlinkClick r:id="rId6"/>
              </a:rPr>
              <a:t>AngularJS services</a:t>
            </a:r>
            <a:r>
              <a:rPr lang="en-US" dirty="0"/>
              <a:t> instead.</a:t>
            </a:r>
          </a:p>
          <a:p>
            <a:r>
              <a:rPr lang="en-US" dirty="0"/>
              <a:t>Manage the life-cycle of other components (for example, to create service instances).</a:t>
            </a:r>
          </a:p>
          <a:p>
            <a:endParaRPr lang="en-US" dirty="0"/>
          </a:p>
        </p:txBody>
      </p:sp>
    </p:spTree>
    <p:extLst>
      <p:ext uri="{BB962C8B-B14F-4D97-AF65-F5344CB8AC3E}">
        <p14:creationId xmlns:p14="http://schemas.microsoft.com/office/powerpoint/2010/main" val="275645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3" name="Content Placeholder 2"/>
          <p:cNvSpPr>
            <a:spLocks noGrp="1"/>
          </p:cNvSpPr>
          <p:nvPr>
            <p:ph idx="1"/>
          </p:nvPr>
        </p:nvSpPr>
        <p:spPr/>
        <p:txBody>
          <a:bodyPr/>
          <a:lstStyle/>
          <a:p>
            <a:r>
              <a:rPr lang="en-US" dirty="0"/>
              <a:t>Filters format the value of an expression for display to the user. </a:t>
            </a:r>
          </a:p>
          <a:p>
            <a:r>
              <a:rPr lang="en-US" dirty="0"/>
              <a:t>Can be used in view templates, controllers or services.</a:t>
            </a:r>
          </a:p>
          <a:p>
            <a:r>
              <a:rPr lang="en-US" dirty="0"/>
              <a:t> AngularJS comes with a collection of built in filters, but it is easy to define your own as well.</a:t>
            </a:r>
          </a:p>
          <a:p>
            <a:endParaRPr lang="en-US" dirty="0"/>
          </a:p>
        </p:txBody>
      </p:sp>
    </p:spTree>
    <p:extLst>
      <p:ext uri="{BB962C8B-B14F-4D97-AF65-F5344CB8AC3E}">
        <p14:creationId xmlns:p14="http://schemas.microsoft.com/office/powerpoint/2010/main" val="3322934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filters in view templates</a:t>
            </a:r>
          </a:p>
        </p:txBody>
      </p:sp>
      <p:sp>
        <p:nvSpPr>
          <p:cNvPr id="3" name="Content Placeholder 2"/>
          <p:cNvSpPr>
            <a:spLocks noGrp="1"/>
          </p:cNvSpPr>
          <p:nvPr>
            <p:ph idx="1"/>
          </p:nvPr>
        </p:nvSpPr>
        <p:spPr>
          <a:xfrm>
            <a:off x="689114" y="2603499"/>
            <a:ext cx="10972800" cy="4035839"/>
          </a:xfrm>
        </p:spPr>
        <p:txBody>
          <a:bodyPr>
            <a:normAutofit/>
          </a:bodyPr>
          <a:lstStyle/>
          <a:p>
            <a:r>
              <a:rPr lang="en-US" dirty="0"/>
              <a:t>Filters can be applied to expressions in view templates using the following syntax:</a:t>
            </a:r>
          </a:p>
          <a:p>
            <a:pPr marL="0" indent="0">
              <a:buNone/>
            </a:pPr>
            <a:r>
              <a:rPr lang="en-US" b="1" dirty="0">
                <a:solidFill>
                  <a:schemeClr val="accent1">
                    <a:lumMod val="60000"/>
                    <a:lumOff val="40000"/>
                  </a:schemeClr>
                </a:solidFill>
              </a:rPr>
              <a:t>{{ expression | filter }}</a:t>
            </a:r>
          </a:p>
          <a:p>
            <a:pPr marL="0" indent="0">
              <a:buNone/>
            </a:pPr>
            <a:r>
              <a:rPr lang="en-US" dirty="0"/>
              <a:t>E.g. the markup {{ 12 | currency }} formats the number 12 as a currency using the currency filter. The resulting value is $12.00.</a:t>
            </a:r>
          </a:p>
          <a:p>
            <a:r>
              <a:rPr lang="en-US" dirty="0"/>
              <a:t>Filters can be applied to the result of another filter. This is called "chaining" and uses the following syntax:</a:t>
            </a:r>
          </a:p>
          <a:p>
            <a:pPr marL="0" indent="0">
              <a:buNone/>
            </a:pPr>
            <a:r>
              <a:rPr lang="en-US" b="1" dirty="0">
                <a:solidFill>
                  <a:schemeClr val="accent1">
                    <a:lumMod val="60000"/>
                    <a:lumOff val="40000"/>
                  </a:schemeClr>
                </a:solidFill>
              </a:rPr>
              <a:t>{{ expression | filter1 | filter2 | ... }}</a:t>
            </a:r>
          </a:p>
          <a:p>
            <a:r>
              <a:rPr lang="en-US" dirty="0"/>
              <a:t>Filters may have arguments. The syntax for this is</a:t>
            </a:r>
          </a:p>
          <a:p>
            <a:pPr marL="0" indent="0">
              <a:buNone/>
            </a:pPr>
            <a:r>
              <a:rPr lang="en-US" b="1" dirty="0">
                <a:solidFill>
                  <a:schemeClr val="accent1">
                    <a:lumMod val="60000"/>
                    <a:lumOff val="40000"/>
                  </a:schemeClr>
                </a:solidFill>
              </a:rPr>
              <a:t>{{ expression | filter:argument1:argument2:... }}</a:t>
            </a:r>
          </a:p>
          <a:p>
            <a:pPr marL="0" indent="0">
              <a:buNone/>
            </a:pPr>
            <a:r>
              <a:rPr lang="en-US" dirty="0"/>
              <a:t>E.g. the markup {{ 1234 | number:2 }} formats the number 1234 with 2 decimal points using the number filter. The resulting value is 1,234.00.</a:t>
            </a:r>
          </a:p>
        </p:txBody>
      </p:sp>
    </p:spTree>
    <p:extLst>
      <p:ext uri="{BB962C8B-B14F-4D97-AF65-F5344CB8AC3E}">
        <p14:creationId xmlns:p14="http://schemas.microsoft.com/office/powerpoint/2010/main" val="179285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76351652"/>
              </p:ext>
            </p:extLst>
          </p:nvPr>
        </p:nvGraphicFramePr>
        <p:xfrm>
          <a:off x="596348" y="1404730"/>
          <a:ext cx="10482469" cy="5540177"/>
        </p:xfrm>
        <a:graphic>
          <a:graphicData uri="http://schemas.openxmlformats.org/drawingml/2006/table">
            <a:tbl>
              <a:tblPr/>
              <a:tblGrid>
                <a:gridCol w="1444487">
                  <a:extLst>
                    <a:ext uri="{9D8B030D-6E8A-4147-A177-3AD203B41FA5}">
                      <a16:colId xmlns:a16="http://schemas.microsoft.com/office/drawing/2014/main" val="387454644"/>
                    </a:ext>
                  </a:extLst>
                </a:gridCol>
                <a:gridCol w="9037982">
                  <a:extLst>
                    <a:ext uri="{9D8B030D-6E8A-4147-A177-3AD203B41FA5}">
                      <a16:colId xmlns:a16="http://schemas.microsoft.com/office/drawing/2014/main" val="502327640"/>
                    </a:ext>
                  </a:extLst>
                </a:gridCol>
              </a:tblGrid>
              <a:tr h="164824">
                <a:tc>
                  <a:txBody>
                    <a:bodyPr/>
                    <a:lstStyle/>
                    <a:p>
                      <a:pPr algn="l"/>
                      <a:r>
                        <a:rPr lang="en-US" sz="1800" b="1" dirty="0">
                          <a:effectLst/>
                        </a:rPr>
                        <a:t>Name</a:t>
                      </a:r>
                    </a:p>
                  </a:txBody>
                  <a:tcPr marL="30503" marR="30503" marT="15251" marB="15251" anchor="ctr">
                    <a:lnL>
                      <a:noFill/>
                    </a:lnL>
                    <a:lnR>
                      <a:noFill/>
                    </a:lnR>
                    <a:lnT>
                      <a:noFill/>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1800" b="1" dirty="0">
                          <a:effectLst/>
                        </a:rPr>
                        <a:t>Description</a:t>
                      </a:r>
                    </a:p>
                  </a:txBody>
                  <a:tcPr marL="30503" marR="30503" marT="15251" marB="15251" anchor="ctr">
                    <a:lnL>
                      <a:noFill/>
                    </a:lnL>
                    <a:lnR>
                      <a:noFill/>
                    </a:lnR>
                    <a:lnT>
                      <a:noFill/>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929688150"/>
                  </a:ext>
                </a:extLst>
              </a:tr>
              <a:tr h="439531">
                <a:tc>
                  <a:txBody>
                    <a:bodyPr/>
                    <a:lstStyle/>
                    <a:p>
                      <a:pPr fontAlgn="t"/>
                      <a:r>
                        <a:rPr lang="en-US" sz="1800" b="1" u="none" strike="noStrike" dirty="0">
                          <a:solidFill>
                            <a:srgbClr val="FF0000"/>
                          </a:solidFill>
                          <a:effectLst/>
                          <a:hlinkClick r:id="rId2"/>
                        </a:rPr>
                        <a:t>filter</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a:effectLst/>
                        </a:rPr>
                        <a:t>Selects a subset of items from </a:t>
                      </a:r>
                      <a:r>
                        <a:rPr lang="en-US" sz="1800">
                          <a:solidFill>
                            <a:srgbClr val="333333"/>
                          </a:solidFill>
                          <a:effectLst/>
                        </a:rPr>
                        <a:t>array</a:t>
                      </a:r>
                      <a:r>
                        <a:rPr lang="en-US" sz="1800">
                          <a:effectLst/>
                        </a:rPr>
                        <a:t> and returns it as a new array.</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471940509"/>
                  </a:ext>
                </a:extLst>
              </a:tr>
              <a:tr h="563148">
                <a:tc>
                  <a:txBody>
                    <a:bodyPr/>
                    <a:lstStyle/>
                    <a:p>
                      <a:pPr fontAlgn="t"/>
                      <a:r>
                        <a:rPr lang="en-US" sz="1800" b="1" u="none" strike="noStrike" dirty="0">
                          <a:solidFill>
                            <a:srgbClr val="FF0000"/>
                          </a:solidFill>
                          <a:effectLst/>
                          <a:hlinkClick r:id="rId3"/>
                        </a:rPr>
                        <a:t>currency</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a:effectLst/>
                        </a:rPr>
                        <a:t>Formats a number as a currency (ie $1,234.56). When no currency symbol is provided, default symbol for current locale is used.</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01672751"/>
                  </a:ext>
                </a:extLst>
              </a:tr>
              <a:tr h="192295">
                <a:tc>
                  <a:txBody>
                    <a:bodyPr/>
                    <a:lstStyle/>
                    <a:p>
                      <a:pPr fontAlgn="t"/>
                      <a:r>
                        <a:rPr lang="en-US" sz="1800" b="1" u="none" strike="noStrike" dirty="0">
                          <a:solidFill>
                            <a:srgbClr val="FF0000"/>
                          </a:solidFill>
                          <a:effectLst/>
                          <a:hlinkClick r:id="rId4"/>
                        </a:rPr>
                        <a:t>number</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a:effectLst/>
                        </a:rPr>
                        <a:t>Formats a number as text.</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04218639"/>
                  </a:ext>
                </a:extLst>
              </a:tr>
              <a:tr h="315913">
                <a:tc>
                  <a:txBody>
                    <a:bodyPr/>
                    <a:lstStyle/>
                    <a:p>
                      <a:pPr fontAlgn="t"/>
                      <a:r>
                        <a:rPr lang="en-US" sz="1800" b="1" u="none" strike="noStrike" dirty="0">
                          <a:solidFill>
                            <a:srgbClr val="FF0000"/>
                          </a:solidFill>
                          <a:effectLst/>
                          <a:hlinkClick r:id="rId5"/>
                        </a:rPr>
                        <a:t>date</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dirty="0">
                          <a:effectLst/>
                        </a:rPr>
                        <a:t>Formats </a:t>
                      </a:r>
                      <a:r>
                        <a:rPr lang="en-US" sz="1800" dirty="0">
                          <a:solidFill>
                            <a:srgbClr val="333333"/>
                          </a:solidFill>
                          <a:effectLst/>
                        </a:rPr>
                        <a:t>date</a:t>
                      </a:r>
                      <a:r>
                        <a:rPr lang="en-US" sz="1800" dirty="0">
                          <a:effectLst/>
                        </a:rPr>
                        <a:t> to a string based on the requested </a:t>
                      </a:r>
                      <a:r>
                        <a:rPr lang="en-US" sz="1800" dirty="0">
                          <a:solidFill>
                            <a:srgbClr val="333333"/>
                          </a:solidFill>
                          <a:effectLst/>
                        </a:rPr>
                        <a:t>format</a:t>
                      </a:r>
                      <a:r>
                        <a:rPr lang="en-US" sz="1800" dirty="0">
                          <a:effectLst/>
                        </a:rPr>
                        <a:t>.</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18746668"/>
                  </a:ext>
                </a:extLst>
              </a:tr>
              <a:tr h="315913">
                <a:tc>
                  <a:txBody>
                    <a:bodyPr/>
                    <a:lstStyle/>
                    <a:p>
                      <a:pPr fontAlgn="t"/>
                      <a:r>
                        <a:rPr lang="en-US" sz="1800" b="1" u="none" strike="noStrike" dirty="0" err="1">
                          <a:solidFill>
                            <a:srgbClr val="FF0000"/>
                          </a:solidFill>
                          <a:effectLst/>
                          <a:hlinkClick r:id="rId6"/>
                        </a:rPr>
                        <a:t>json</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a:effectLst/>
                        </a:rPr>
                        <a:t>Allows you to convert a JavaScript object into JSON string.</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36657171"/>
                  </a:ext>
                </a:extLst>
              </a:tr>
              <a:tr h="192295">
                <a:tc>
                  <a:txBody>
                    <a:bodyPr/>
                    <a:lstStyle/>
                    <a:p>
                      <a:pPr fontAlgn="t"/>
                      <a:r>
                        <a:rPr lang="en-US" sz="1800" b="1" u="none" strike="noStrike" dirty="0">
                          <a:solidFill>
                            <a:srgbClr val="FF0000"/>
                          </a:solidFill>
                          <a:effectLst/>
                          <a:hlinkClick r:id="rId7"/>
                        </a:rPr>
                        <a:t>lowercase</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a:effectLst/>
                        </a:rPr>
                        <a:t>Converts string to lowercase.</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694484987"/>
                  </a:ext>
                </a:extLst>
              </a:tr>
              <a:tr h="192295">
                <a:tc>
                  <a:txBody>
                    <a:bodyPr/>
                    <a:lstStyle/>
                    <a:p>
                      <a:pPr fontAlgn="t"/>
                      <a:r>
                        <a:rPr lang="en-US" sz="1800" b="1" u="none" strike="noStrike" dirty="0">
                          <a:solidFill>
                            <a:srgbClr val="FF0000"/>
                          </a:solidFill>
                          <a:effectLst/>
                          <a:hlinkClick r:id="rId8"/>
                        </a:rPr>
                        <a:t>uppercase</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a:effectLst/>
                        </a:rPr>
                        <a:t>Converts string to uppercase.</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677722556"/>
                  </a:ext>
                </a:extLst>
              </a:tr>
              <a:tr h="1552092">
                <a:tc>
                  <a:txBody>
                    <a:bodyPr/>
                    <a:lstStyle/>
                    <a:p>
                      <a:pPr fontAlgn="t"/>
                      <a:r>
                        <a:rPr lang="en-US" sz="1800" b="1" u="none" strike="noStrike" dirty="0" err="1">
                          <a:solidFill>
                            <a:srgbClr val="FF0000"/>
                          </a:solidFill>
                          <a:effectLst/>
                          <a:hlinkClick r:id="rId9"/>
                        </a:rPr>
                        <a:t>limitTo</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a:effectLst/>
                        </a:rPr>
                        <a:t>Creates a new array or string containing only a specified number of elements. The elements are taken from either the beginning or the end of the source array, string or number, as specified by the value and sign (positive or negative) of </a:t>
                      </a:r>
                      <a:r>
                        <a:rPr lang="en-US" sz="1800">
                          <a:solidFill>
                            <a:srgbClr val="333333"/>
                          </a:solidFill>
                          <a:effectLst/>
                        </a:rPr>
                        <a:t>limit</a:t>
                      </a:r>
                      <a:r>
                        <a:rPr lang="en-US" sz="1800">
                          <a:effectLst/>
                        </a:rPr>
                        <a:t>. Other array-like objects are also supported (e.g. array subclasses, NodeLists, jqLite/jQuery collections etc). If a number is used as input, it is converted to a string.</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34769738"/>
                  </a:ext>
                </a:extLst>
              </a:tr>
              <a:tr h="686766">
                <a:tc>
                  <a:txBody>
                    <a:bodyPr/>
                    <a:lstStyle/>
                    <a:p>
                      <a:pPr fontAlgn="t"/>
                      <a:r>
                        <a:rPr lang="en-US" sz="1800" b="1" u="none" strike="noStrike" dirty="0" err="1">
                          <a:solidFill>
                            <a:srgbClr val="FF0000"/>
                          </a:solidFill>
                          <a:effectLst/>
                          <a:hlinkClick r:id="rId10"/>
                        </a:rPr>
                        <a:t>orderBy</a:t>
                      </a:r>
                      <a:endParaRPr lang="en-US" sz="1800" b="1" dirty="0">
                        <a:solidFill>
                          <a:srgbClr val="FF0000"/>
                        </a:solidFill>
                        <a:effectLst/>
                      </a:endParaRP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800" dirty="0">
                          <a:effectLst/>
                        </a:rPr>
                        <a:t>Returns an array containing the items from the specified </a:t>
                      </a:r>
                      <a:r>
                        <a:rPr lang="en-US" sz="1800" dirty="0">
                          <a:solidFill>
                            <a:srgbClr val="333333"/>
                          </a:solidFill>
                          <a:effectLst/>
                        </a:rPr>
                        <a:t>collection</a:t>
                      </a:r>
                      <a:r>
                        <a:rPr lang="en-US" sz="1800" dirty="0">
                          <a:effectLst/>
                        </a:rPr>
                        <a:t>, ordered by a </a:t>
                      </a:r>
                      <a:r>
                        <a:rPr lang="en-US" sz="1800" dirty="0">
                          <a:solidFill>
                            <a:srgbClr val="333333"/>
                          </a:solidFill>
                          <a:effectLst/>
                        </a:rPr>
                        <a:t>comparator</a:t>
                      </a:r>
                      <a:r>
                        <a:rPr lang="en-US" sz="1800" dirty="0">
                          <a:effectLst/>
                        </a:rPr>
                        <a:t> function based on the values computed using the </a:t>
                      </a:r>
                      <a:r>
                        <a:rPr lang="en-US" sz="1800" dirty="0">
                          <a:solidFill>
                            <a:srgbClr val="333333"/>
                          </a:solidFill>
                          <a:effectLst/>
                        </a:rPr>
                        <a:t>expression</a:t>
                      </a:r>
                      <a:r>
                        <a:rPr lang="en-US" sz="1800" dirty="0">
                          <a:effectLst/>
                        </a:rPr>
                        <a:t> predicate.</a:t>
                      </a:r>
                    </a:p>
                  </a:txBody>
                  <a:tcPr marL="25419" marR="25419" marT="25419" marB="25419">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17015996"/>
                  </a:ext>
                </a:extLst>
              </a:tr>
            </a:tbl>
          </a:graphicData>
        </a:graphic>
      </p:graphicFrame>
      <p:sp>
        <p:nvSpPr>
          <p:cNvPr id="6" name="Rectangle 5"/>
          <p:cNvSpPr/>
          <p:nvPr/>
        </p:nvSpPr>
        <p:spPr>
          <a:xfrm>
            <a:off x="4571947" y="501134"/>
            <a:ext cx="4227439" cy="523220"/>
          </a:xfrm>
          <a:prstGeom prst="rect">
            <a:avLst/>
          </a:prstGeom>
        </p:spPr>
        <p:txBody>
          <a:bodyPr wrap="none">
            <a:spAutoFit/>
          </a:bodyPr>
          <a:lstStyle/>
          <a:p>
            <a:pPr lvl="0" defTabSz="914400" eaLnBrk="0" fontAlgn="base" hangingPunct="0">
              <a:spcBef>
                <a:spcPct val="0"/>
              </a:spcBef>
              <a:spcAft>
                <a:spcPct val="0"/>
              </a:spcAft>
            </a:pPr>
            <a:r>
              <a:rPr lang="en-US" altLang="en-US" sz="2800" b="1" dirty="0">
                <a:solidFill>
                  <a:srgbClr val="FF0000"/>
                </a:solidFill>
              </a:rPr>
              <a:t>Filter components in ng</a:t>
            </a:r>
          </a:p>
        </p:txBody>
      </p:sp>
    </p:spTree>
    <p:extLst>
      <p:ext uri="{BB962C8B-B14F-4D97-AF65-F5344CB8AC3E}">
        <p14:creationId xmlns:p14="http://schemas.microsoft.com/office/powerpoint/2010/main" val="60971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a:t>
            </a:r>
          </a:p>
        </p:txBody>
      </p:sp>
      <p:sp>
        <p:nvSpPr>
          <p:cNvPr id="3" name="Content Placeholder 2"/>
          <p:cNvSpPr>
            <a:spLocks noGrp="1"/>
          </p:cNvSpPr>
          <p:nvPr>
            <p:ph idx="1"/>
          </p:nvPr>
        </p:nvSpPr>
        <p:spPr>
          <a:xfrm>
            <a:off x="1154954" y="2603499"/>
            <a:ext cx="8825659" cy="3961073"/>
          </a:xfrm>
        </p:spPr>
        <p:txBody>
          <a:bodyPr>
            <a:normAutofit/>
          </a:bodyPr>
          <a:lstStyle/>
          <a:p>
            <a:r>
              <a:rPr lang="en-US" dirty="0"/>
              <a:t>Attempts to minimize the impedance mismatch between document centric HTML and what an application needs by creating new HTML constructs. </a:t>
            </a:r>
          </a:p>
          <a:p>
            <a:r>
              <a:rPr lang="en-US" dirty="0"/>
              <a:t>AngularJS teaches the browser new syntax through a construct called directives. Includes</a:t>
            </a:r>
          </a:p>
          <a:p>
            <a:r>
              <a:rPr lang="en-US" dirty="0"/>
              <a:t>Data binding, as in {{}}.</a:t>
            </a:r>
          </a:p>
          <a:p>
            <a:r>
              <a:rPr lang="en-US" dirty="0"/>
              <a:t>DOM control structures for repeating, showing and hiding DOM fragments.</a:t>
            </a:r>
          </a:p>
          <a:p>
            <a:r>
              <a:rPr lang="en-US" dirty="0"/>
              <a:t>Supports forms and form validation.</a:t>
            </a:r>
          </a:p>
          <a:p>
            <a:r>
              <a:rPr lang="en-US" dirty="0"/>
              <a:t>Attaching new behavior to DOM elements, such as DOM event handling.</a:t>
            </a:r>
          </a:p>
          <a:p>
            <a:r>
              <a:rPr lang="en-US" dirty="0"/>
              <a:t>Grouping of HTML into reusable components.</a:t>
            </a:r>
          </a:p>
        </p:txBody>
      </p:sp>
    </p:spTree>
    <p:extLst>
      <p:ext uri="{BB962C8B-B14F-4D97-AF65-F5344CB8AC3E}">
        <p14:creationId xmlns:p14="http://schemas.microsoft.com/office/powerpoint/2010/main" val="826164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FILTERS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Filters can be extended even further by supporting arguments, for example:</a:t>
            </a:r>
          </a:p>
          <a:p>
            <a:endParaRPr lang="en-US" dirty="0"/>
          </a:p>
          <a:p>
            <a:r>
              <a:rPr lang="en-US" dirty="0"/>
              <a:t>{{ </a:t>
            </a:r>
            <a:r>
              <a:rPr lang="en-US" dirty="0" err="1"/>
              <a:t>totalCost</a:t>
            </a:r>
            <a:r>
              <a:rPr lang="en-US" dirty="0"/>
              <a:t> | </a:t>
            </a:r>
            <a:r>
              <a:rPr lang="en-US" dirty="0" err="1"/>
              <a:t>currency:"USD</a:t>
            </a:r>
            <a:r>
              <a:rPr lang="en-US" dirty="0"/>
              <a:t>$" }}</a:t>
            </a:r>
          </a:p>
        </p:txBody>
      </p:sp>
    </p:spTree>
    <p:extLst>
      <p:ext uri="{BB962C8B-B14F-4D97-AF65-F5344CB8AC3E}">
        <p14:creationId xmlns:p14="http://schemas.microsoft.com/office/powerpoint/2010/main" val="4174642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 INSIDE OF JAVASCRIPT FILES</a:t>
            </a:r>
          </a:p>
        </p:txBody>
      </p:sp>
      <p:sp>
        <p:nvSpPr>
          <p:cNvPr id="3" name="Content Placeholder 2"/>
          <p:cNvSpPr>
            <a:spLocks noGrp="1"/>
          </p:cNvSpPr>
          <p:nvPr>
            <p:ph idx="1"/>
          </p:nvPr>
        </p:nvSpPr>
        <p:spPr/>
        <p:txBody>
          <a:bodyPr/>
          <a:lstStyle/>
          <a:p>
            <a:endParaRPr lang="en-US" dirty="0"/>
          </a:p>
          <a:p>
            <a:pPr marL="0" indent="0">
              <a:buNone/>
            </a:pPr>
            <a:r>
              <a:rPr lang="en-US" dirty="0"/>
              <a:t>The syntax for applying filters in your JavaScript files</a:t>
            </a:r>
          </a:p>
          <a:p>
            <a:endParaRPr lang="en-US" dirty="0"/>
          </a:p>
          <a:p>
            <a:r>
              <a:rPr lang="en-US" dirty="0"/>
              <a:t>$filter('number')(15, 5)</a:t>
            </a:r>
          </a:p>
          <a:p>
            <a:endParaRPr lang="en-US" dirty="0"/>
          </a:p>
          <a:p>
            <a:r>
              <a:rPr lang="en-US" dirty="0"/>
              <a:t>This filter is equivalent to {{ 15 | number:5 }} and both will render the number 15 as string to five decimal places (i.e. 15.00000) in your view.</a:t>
            </a:r>
          </a:p>
        </p:txBody>
      </p:sp>
    </p:spTree>
    <p:extLst>
      <p:ext uri="{BB962C8B-B14F-4D97-AF65-F5344CB8AC3E}">
        <p14:creationId xmlns:p14="http://schemas.microsoft.com/office/powerpoint/2010/main" val="3126701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String Manipulation – Uppercase and Lowercase</a:t>
            </a:r>
          </a:p>
        </p:txBody>
      </p:sp>
      <p:sp>
        <p:nvSpPr>
          <p:cNvPr id="3" name="Content Placeholder 2"/>
          <p:cNvSpPr>
            <a:spLocks noGrp="1"/>
          </p:cNvSpPr>
          <p:nvPr>
            <p:ph idx="1"/>
          </p:nvPr>
        </p:nvSpPr>
        <p:spPr/>
        <p:txBody>
          <a:bodyPr/>
          <a:lstStyle/>
          <a:p>
            <a:r>
              <a:rPr lang="en-US" dirty="0"/>
              <a:t>AngularJS comes with prebuilt filters for making a string upper or lower-case. </a:t>
            </a:r>
          </a:p>
          <a:p>
            <a:r>
              <a:rPr lang="en-US" dirty="0"/>
              <a:t>Convert a string to all uppercase characters, or convert the string to all lowercase characters.</a:t>
            </a:r>
          </a:p>
          <a:p>
            <a:r>
              <a:rPr lang="en-US" dirty="0"/>
              <a:t> Uppercase:</a:t>
            </a:r>
          </a:p>
          <a:p>
            <a:pPr marL="0" indent="0">
              <a:buNone/>
            </a:pPr>
            <a:r>
              <a:rPr lang="en-US" sz="2000" b="1" dirty="0"/>
              <a:t>{{ copy | uppercase }}</a:t>
            </a:r>
          </a:p>
          <a:p>
            <a:r>
              <a:rPr lang="en-US" dirty="0"/>
              <a:t>Lowercase:</a:t>
            </a:r>
          </a:p>
          <a:p>
            <a:pPr marL="0" indent="0">
              <a:buNone/>
            </a:pPr>
            <a:r>
              <a:rPr lang="en-US" sz="2000" b="1" dirty="0"/>
              <a:t>{{ yelling | lowercase }}</a:t>
            </a:r>
          </a:p>
          <a:p>
            <a:endParaRPr lang="en-US" dirty="0"/>
          </a:p>
        </p:txBody>
      </p:sp>
    </p:spTree>
    <p:extLst>
      <p:ext uri="{BB962C8B-B14F-4D97-AF65-F5344CB8AC3E}">
        <p14:creationId xmlns:p14="http://schemas.microsoft.com/office/powerpoint/2010/main" val="3601103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Manipulation – Numbers and Currencies</a:t>
            </a:r>
          </a:p>
        </p:txBody>
      </p:sp>
      <p:sp>
        <p:nvSpPr>
          <p:cNvPr id="3" name="Content Placeholder 2"/>
          <p:cNvSpPr>
            <a:spLocks noGrp="1"/>
          </p:cNvSpPr>
          <p:nvPr>
            <p:ph idx="1"/>
          </p:nvPr>
        </p:nvSpPr>
        <p:spPr>
          <a:xfrm>
            <a:off x="1154954" y="2603500"/>
            <a:ext cx="8825659" cy="4075596"/>
          </a:xfrm>
        </p:spPr>
        <p:txBody>
          <a:bodyPr/>
          <a:lstStyle/>
          <a:p>
            <a:r>
              <a:rPr lang="en-US" dirty="0"/>
              <a:t>Angular comes with the ability to filter how to number is displayed in regards to the decimal representation and rounding of numbers.</a:t>
            </a:r>
          </a:p>
          <a:p>
            <a:r>
              <a:rPr lang="en-US" dirty="0"/>
              <a:t>Default Number Filter:</a:t>
            </a:r>
          </a:p>
          <a:p>
            <a:pPr marL="0" indent="0">
              <a:buNone/>
            </a:pPr>
            <a:r>
              <a:rPr lang="en-US" dirty="0"/>
              <a:t> </a:t>
            </a:r>
            <a:r>
              <a:rPr lang="en-US" sz="2000" b="1" dirty="0">
                <a:solidFill>
                  <a:srgbClr val="FF0000"/>
                </a:solidFill>
              </a:rPr>
              <a:t>{{ </a:t>
            </a:r>
            <a:r>
              <a:rPr lang="en-US" sz="2000" b="1" dirty="0" err="1">
                <a:solidFill>
                  <a:srgbClr val="FF0000"/>
                </a:solidFill>
              </a:rPr>
              <a:t>defaultNumber</a:t>
            </a:r>
            <a:r>
              <a:rPr lang="en-US" sz="2000" b="1" dirty="0">
                <a:solidFill>
                  <a:srgbClr val="FF0000"/>
                </a:solidFill>
              </a:rPr>
              <a:t> | number }}</a:t>
            </a:r>
            <a:endParaRPr lang="en-US" b="1" dirty="0">
              <a:solidFill>
                <a:srgbClr val="FF0000"/>
              </a:solidFill>
            </a:endParaRPr>
          </a:p>
          <a:p>
            <a:r>
              <a:rPr lang="en-US" dirty="0"/>
              <a:t> Number to Four Decimal Places:</a:t>
            </a:r>
          </a:p>
          <a:p>
            <a:pPr marL="0" indent="0">
              <a:buNone/>
            </a:pPr>
            <a:r>
              <a:rPr lang="en-US" dirty="0"/>
              <a:t> </a:t>
            </a:r>
            <a:r>
              <a:rPr lang="en-US" sz="2000" b="1" dirty="0">
                <a:solidFill>
                  <a:srgbClr val="FF0000"/>
                </a:solidFill>
              </a:rPr>
              <a:t>{{ </a:t>
            </a:r>
            <a:r>
              <a:rPr lang="en-US" sz="2000" b="1" dirty="0" err="1">
                <a:solidFill>
                  <a:srgbClr val="FF0000"/>
                </a:solidFill>
              </a:rPr>
              <a:t>defaultNumber</a:t>
            </a:r>
            <a:r>
              <a:rPr lang="en-US" sz="2000" b="1" dirty="0">
                <a:solidFill>
                  <a:srgbClr val="FF0000"/>
                </a:solidFill>
              </a:rPr>
              <a:t> | number:4 }}</a:t>
            </a:r>
            <a:endParaRPr lang="en-US" b="1" dirty="0">
              <a:solidFill>
                <a:srgbClr val="FF0000"/>
              </a:solidFill>
            </a:endParaRPr>
          </a:p>
          <a:p>
            <a:r>
              <a:rPr lang="en-US" dirty="0"/>
              <a:t> Round Number to Two Decimal Places: </a:t>
            </a:r>
          </a:p>
          <a:p>
            <a:pPr marL="0" indent="0">
              <a:buNone/>
            </a:pPr>
            <a:r>
              <a:rPr lang="en-US" sz="2000" b="1" dirty="0">
                <a:solidFill>
                  <a:srgbClr val="FF0000"/>
                </a:solidFill>
              </a:rPr>
              <a:t>{{ </a:t>
            </a:r>
            <a:r>
              <a:rPr lang="en-US" sz="2000" b="1" dirty="0" err="1">
                <a:solidFill>
                  <a:srgbClr val="FF0000"/>
                </a:solidFill>
              </a:rPr>
              <a:t>defaultNumberDecimals</a:t>
            </a:r>
            <a:r>
              <a:rPr lang="en-US" sz="2000" b="1" dirty="0">
                <a:solidFill>
                  <a:srgbClr val="FF0000"/>
                </a:solidFill>
              </a:rPr>
              <a:t> | number:2 }}</a:t>
            </a:r>
          </a:p>
        </p:txBody>
      </p:sp>
    </p:spTree>
    <p:extLst>
      <p:ext uri="{BB962C8B-B14F-4D97-AF65-F5344CB8AC3E}">
        <p14:creationId xmlns:p14="http://schemas.microsoft.com/office/powerpoint/2010/main" val="4202448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Number Manipulation – Numbers and Currencies</a:t>
            </a:r>
          </a:p>
        </p:txBody>
      </p:sp>
      <p:sp>
        <p:nvSpPr>
          <p:cNvPr id="3" name="Content Placeholder 2"/>
          <p:cNvSpPr>
            <a:spLocks noGrp="1"/>
          </p:cNvSpPr>
          <p:nvPr>
            <p:ph idx="1"/>
          </p:nvPr>
        </p:nvSpPr>
        <p:spPr/>
        <p:txBody>
          <a:bodyPr/>
          <a:lstStyle/>
          <a:p>
            <a:r>
              <a:rPr lang="en-US" dirty="0"/>
              <a:t>Default Currency Filter:</a:t>
            </a:r>
          </a:p>
          <a:p>
            <a:pPr marL="0" indent="0">
              <a:buNone/>
            </a:pPr>
            <a:r>
              <a:rPr lang="en-US" b="1" dirty="0">
                <a:solidFill>
                  <a:srgbClr val="FF0000"/>
                </a:solidFill>
              </a:rPr>
              <a:t> {{ </a:t>
            </a:r>
            <a:r>
              <a:rPr lang="en-US" b="1" dirty="0" err="1">
                <a:solidFill>
                  <a:srgbClr val="FF0000"/>
                </a:solidFill>
              </a:rPr>
              <a:t>defaultNumber</a:t>
            </a:r>
            <a:r>
              <a:rPr lang="en-US" b="1" dirty="0">
                <a:solidFill>
                  <a:srgbClr val="FF0000"/>
                </a:solidFill>
              </a:rPr>
              <a:t> | currency }}</a:t>
            </a:r>
          </a:p>
          <a:p>
            <a:r>
              <a:rPr lang="en-US" dirty="0"/>
              <a:t> Currency Filter on Whole Number:</a:t>
            </a:r>
          </a:p>
          <a:p>
            <a:pPr marL="0" indent="0">
              <a:buNone/>
            </a:pPr>
            <a:r>
              <a:rPr lang="en-US" dirty="0"/>
              <a:t> </a:t>
            </a:r>
            <a:r>
              <a:rPr lang="en-US" b="1" dirty="0">
                <a:solidFill>
                  <a:srgbClr val="FF0000"/>
                </a:solidFill>
              </a:rPr>
              <a:t>{{ </a:t>
            </a:r>
            <a:r>
              <a:rPr lang="en-US" b="1" dirty="0" err="1">
                <a:solidFill>
                  <a:srgbClr val="FF0000"/>
                </a:solidFill>
              </a:rPr>
              <a:t>defaultNumberWhole</a:t>
            </a:r>
            <a:r>
              <a:rPr lang="en-US" b="1" dirty="0">
                <a:solidFill>
                  <a:srgbClr val="FF0000"/>
                </a:solidFill>
              </a:rPr>
              <a:t> | currency }} </a:t>
            </a:r>
          </a:p>
          <a:p>
            <a:r>
              <a:rPr lang="en-US" dirty="0"/>
              <a:t>Custom Currency Filter:</a:t>
            </a:r>
          </a:p>
          <a:p>
            <a:pPr marL="0" indent="0">
              <a:buNone/>
            </a:pPr>
            <a:r>
              <a:rPr lang="en-US" b="1" dirty="0">
                <a:solidFill>
                  <a:srgbClr val="FF0000"/>
                </a:solidFill>
              </a:rPr>
              <a:t> {{ </a:t>
            </a:r>
            <a:r>
              <a:rPr lang="en-US" b="1" dirty="0" err="1">
                <a:solidFill>
                  <a:srgbClr val="FF0000"/>
                </a:solidFill>
              </a:rPr>
              <a:t>defaultNumber</a:t>
            </a:r>
            <a:r>
              <a:rPr lang="en-US" b="1" dirty="0">
                <a:solidFill>
                  <a:srgbClr val="FF0000"/>
                </a:solidFill>
              </a:rPr>
              <a:t> | currency:'$COTCHES' }}</a:t>
            </a:r>
          </a:p>
          <a:p>
            <a:r>
              <a:rPr lang="en-US" dirty="0"/>
              <a:t> Custom Currency Filter with Decimal Point Control (Angular 1.3+):</a:t>
            </a:r>
          </a:p>
          <a:p>
            <a:pPr marL="0" indent="0">
              <a:buNone/>
            </a:pPr>
            <a:r>
              <a:rPr lang="en-US" dirty="0"/>
              <a:t> </a:t>
            </a:r>
            <a:r>
              <a:rPr lang="en-US" b="1" dirty="0">
                <a:solidFill>
                  <a:srgbClr val="FF0000"/>
                </a:solidFill>
              </a:rPr>
              <a:t>{{ </a:t>
            </a:r>
            <a:r>
              <a:rPr lang="en-US" b="1" dirty="0" err="1">
                <a:solidFill>
                  <a:srgbClr val="FF0000"/>
                </a:solidFill>
              </a:rPr>
              <a:t>defaultNumber</a:t>
            </a:r>
            <a:r>
              <a:rPr lang="en-US" b="1" dirty="0">
                <a:solidFill>
                  <a:srgbClr val="FF0000"/>
                </a:solidFill>
              </a:rPr>
              <a:t> | currency:'£':0 }}</a:t>
            </a:r>
          </a:p>
        </p:txBody>
      </p:sp>
    </p:spTree>
    <p:extLst>
      <p:ext uri="{BB962C8B-B14F-4D97-AF65-F5344CB8AC3E}">
        <p14:creationId xmlns:p14="http://schemas.microsoft.com/office/powerpoint/2010/main" val="3103100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a:t>
            </a:r>
          </a:p>
        </p:txBody>
      </p:sp>
      <p:sp>
        <p:nvSpPr>
          <p:cNvPr id="3" name="Content Placeholder 2"/>
          <p:cNvSpPr>
            <a:spLocks noGrp="1"/>
          </p:cNvSpPr>
          <p:nvPr>
            <p:ph idx="1"/>
          </p:nvPr>
        </p:nvSpPr>
        <p:spPr/>
        <p:txBody>
          <a:bodyPr>
            <a:normAutofit fontScale="92500" lnSpcReduction="10000"/>
          </a:bodyPr>
          <a:lstStyle/>
          <a:p>
            <a:r>
              <a:rPr lang="en-US" dirty="0"/>
              <a:t>Default Date Filter:</a:t>
            </a:r>
          </a:p>
          <a:p>
            <a:pPr marL="0" indent="0">
              <a:buNone/>
            </a:pPr>
            <a:r>
              <a:rPr lang="en-US" b="1" dirty="0">
                <a:solidFill>
                  <a:srgbClr val="FF0000"/>
                </a:solidFill>
              </a:rPr>
              <a:t>{{ </a:t>
            </a:r>
            <a:r>
              <a:rPr lang="en-US" b="1" dirty="0" err="1">
                <a:solidFill>
                  <a:srgbClr val="FF0000"/>
                </a:solidFill>
              </a:rPr>
              <a:t>dateCommon</a:t>
            </a:r>
            <a:r>
              <a:rPr lang="en-US" b="1" dirty="0">
                <a:solidFill>
                  <a:srgbClr val="FF0000"/>
                </a:solidFill>
              </a:rPr>
              <a:t> | date }}</a:t>
            </a:r>
          </a:p>
          <a:p>
            <a:r>
              <a:rPr lang="en-US" dirty="0"/>
              <a:t>Full Date Filter:</a:t>
            </a:r>
          </a:p>
          <a:p>
            <a:pPr marL="0" indent="0">
              <a:buNone/>
            </a:pPr>
            <a:r>
              <a:rPr lang="en-US" b="1" dirty="0">
                <a:solidFill>
                  <a:srgbClr val="FF0000"/>
                </a:solidFill>
              </a:rPr>
              <a:t>{{ </a:t>
            </a:r>
            <a:r>
              <a:rPr lang="en-US" b="1" dirty="0" err="1">
                <a:solidFill>
                  <a:srgbClr val="FF0000"/>
                </a:solidFill>
              </a:rPr>
              <a:t>dateCommon</a:t>
            </a:r>
            <a:r>
              <a:rPr lang="en-US" b="1" dirty="0">
                <a:solidFill>
                  <a:srgbClr val="FF0000"/>
                </a:solidFill>
              </a:rPr>
              <a:t> | date:'</a:t>
            </a:r>
            <a:r>
              <a:rPr lang="en-US" b="1" dirty="0" err="1">
                <a:solidFill>
                  <a:srgbClr val="FF0000"/>
                </a:solidFill>
              </a:rPr>
              <a:t>fullDate</a:t>
            </a:r>
            <a:r>
              <a:rPr lang="en-US" b="1" dirty="0">
                <a:solidFill>
                  <a:srgbClr val="FF0000"/>
                </a:solidFill>
              </a:rPr>
              <a:t>' }}</a:t>
            </a:r>
          </a:p>
          <a:p>
            <a:r>
              <a:rPr lang="en-US" dirty="0"/>
              <a:t>Year Only Filter:</a:t>
            </a:r>
          </a:p>
          <a:p>
            <a:pPr marL="0" indent="0">
              <a:buNone/>
            </a:pPr>
            <a:r>
              <a:rPr lang="en-US" b="1" dirty="0">
                <a:solidFill>
                  <a:srgbClr val="FF0000"/>
                </a:solidFill>
              </a:rPr>
              <a:t>{{ </a:t>
            </a:r>
            <a:r>
              <a:rPr lang="en-US" b="1" dirty="0" err="1">
                <a:solidFill>
                  <a:srgbClr val="FF0000"/>
                </a:solidFill>
              </a:rPr>
              <a:t>dateCommon</a:t>
            </a:r>
            <a:r>
              <a:rPr lang="en-US" b="1" dirty="0">
                <a:solidFill>
                  <a:srgbClr val="FF0000"/>
                </a:solidFill>
              </a:rPr>
              <a:t> | date:'</a:t>
            </a:r>
            <a:r>
              <a:rPr lang="en-US" b="1" dirty="0" err="1">
                <a:solidFill>
                  <a:srgbClr val="FF0000"/>
                </a:solidFill>
              </a:rPr>
              <a:t>yyyy</a:t>
            </a:r>
            <a:r>
              <a:rPr lang="en-US" b="1" dirty="0">
                <a:solidFill>
                  <a:srgbClr val="FF0000"/>
                </a:solidFill>
              </a:rPr>
              <a:t>' }}</a:t>
            </a:r>
          </a:p>
          <a:p>
            <a:endParaRPr lang="en-US" dirty="0"/>
          </a:p>
          <a:p>
            <a:r>
              <a:rPr lang="en-US" dirty="0"/>
              <a:t>Custom Date Filter:</a:t>
            </a:r>
          </a:p>
          <a:p>
            <a:pPr marL="0" indent="0">
              <a:buNone/>
            </a:pPr>
            <a:r>
              <a:rPr lang="en-US" b="1" dirty="0">
                <a:solidFill>
                  <a:srgbClr val="FF0000"/>
                </a:solidFill>
              </a:rPr>
              <a:t>{{ </a:t>
            </a:r>
            <a:r>
              <a:rPr lang="en-US" b="1" dirty="0" err="1">
                <a:solidFill>
                  <a:srgbClr val="FF0000"/>
                </a:solidFill>
              </a:rPr>
              <a:t>dateUTC</a:t>
            </a:r>
            <a:r>
              <a:rPr lang="en-US" b="1" dirty="0">
                <a:solidFill>
                  <a:srgbClr val="FF0000"/>
                </a:solidFill>
              </a:rPr>
              <a:t> | </a:t>
            </a:r>
            <a:r>
              <a:rPr lang="en-US" b="1" dirty="0" err="1">
                <a:solidFill>
                  <a:srgbClr val="FF0000"/>
                </a:solidFill>
              </a:rPr>
              <a:t>date:"'Year</a:t>
            </a:r>
            <a:r>
              <a:rPr lang="en-US" b="1" dirty="0">
                <a:solidFill>
                  <a:srgbClr val="FF0000"/>
                </a:solidFill>
              </a:rPr>
              <a:t>:' </a:t>
            </a:r>
            <a:r>
              <a:rPr lang="en-US" b="1" dirty="0" err="1">
                <a:solidFill>
                  <a:srgbClr val="FF0000"/>
                </a:solidFill>
              </a:rPr>
              <a:t>yyyy</a:t>
            </a:r>
            <a:r>
              <a:rPr lang="en-US" b="1" dirty="0">
                <a:solidFill>
                  <a:srgbClr val="FF0000"/>
                </a:solidFill>
              </a:rPr>
              <a:t>, 'Month:' MMM, 'Day:' EEEE" }}</a:t>
            </a:r>
          </a:p>
        </p:txBody>
      </p:sp>
    </p:spTree>
    <p:extLst>
      <p:ext uri="{BB962C8B-B14F-4D97-AF65-F5344CB8AC3E}">
        <p14:creationId xmlns:p14="http://schemas.microsoft.com/office/powerpoint/2010/main" val="2667627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filter</a:t>
            </a:r>
          </a:p>
        </p:txBody>
      </p:sp>
      <p:sp>
        <p:nvSpPr>
          <p:cNvPr id="3" name="Content Placeholder 2"/>
          <p:cNvSpPr>
            <a:spLocks noGrp="1"/>
          </p:cNvSpPr>
          <p:nvPr>
            <p:ph idx="1"/>
          </p:nvPr>
        </p:nvSpPr>
        <p:spPr/>
        <p:txBody>
          <a:bodyPr/>
          <a:lstStyle/>
          <a:p>
            <a:r>
              <a:rPr lang="en-US" dirty="0"/>
              <a:t>Converts a </a:t>
            </a:r>
            <a:r>
              <a:rPr lang="en-US" dirty="0" err="1"/>
              <a:t>json</a:t>
            </a:r>
            <a:r>
              <a:rPr lang="en-US" dirty="0"/>
              <a:t> string and prettifies it by including indentation so that the JSON is much easier to read.</a:t>
            </a:r>
          </a:p>
          <a:p>
            <a:r>
              <a:rPr lang="en-US" dirty="0"/>
              <a:t>Converts an object to easily readable JSON.</a:t>
            </a:r>
          </a:p>
        </p:txBody>
      </p:sp>
    </p:spTree>
    <p:extLst>
      <p:ext uri="{BB962C8B-B14F-4D97-AF65-F5344CB8AC3E}">
        <p14:creationId xmlns:p14="http://schemas.microsoft.com/office/powerpoint/2010/main" val="3304925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LimitTo</a:t>
            </a:r>
            <a:r>
              <a:rPr lang="en-US" dirty="0"/>
              <a:t> filter</a:t>
            </a:r>
          </a:p>
        </p:txBody>
      </p:sp>
      <p:sp>
        <p:nvSpPr>
          <p:cNvPr id="3" name="Content Placeholder 2"/>
          <p:cNvSpPr>
            <a:spLocks noGrp="1"/>
          </p:cNvSpPr>
          <p:nvPr>
            <p:ph idx="1"/>
          </p:nvPr>
        </p:nvSpPr>
        <p:spPr/>
        <p:txBody>
          <a:bodyPr>
            <a:normAutofit lnSpcReduction="10000"/>
          </a:bodyPr>
          <a:lstStyle/>
          <a:p>
            <a:r>
              <a:rPr lang="en-US" dirty="0"/>
              <a:t>To limit some string or array to a certain length. </a:t>
            </a:r>
          </a:p>
          <a:p>
            <a:r>
              <a:rPr lang="en-US" dirty="0"/>
              <a:t>For example, applying a limitTo:10 filter to a string that contains 15 characters, would only display the first 10 characters of that string.</a:t>
            </a:r>
          </a:p>
          <a:p>
            <a:r>
              <a:rPr lang="en-US" dirty="0"/>
              <a:t>Can also be applied to arrays and can be very powerful and intuitive when used in conjunction with ng-repeat. Combining </a:t>
            </a:r>
            <a:r>
              <a:rPr lang="en-US" dirty="0" err="1"/>
              <a:t>limitTo</a:t>
            </a:r>
            <a:r>
              <a:rPr lang="en-US" dirty="0"/>
              <a:t> and ng-repeat, you could very easily build a pagination system for your app.</a:t>
            </a:r>
          </a:p>
          <a:p>
            <a:r>
              <a:rPr lang="en-US" dirty="0"/>
              <a:t>One common use case where the </a:t>
            </a:r>
            <a:r>
              <a:rPr lang="en-US" dirty="0" err="1"/>
              <a:t>limitTo</a:t>
            </a:r>
            <a:r>
              <a:rPr lang="en-US" dirty="0"/>
              <a:t> filter can come in handy is preview text. Say you’re building the front-page for your blog in AngularJS and want to show a preview of the first 250 characters of each blog post. Can easily be accomplished by the following code {{ </a:t>
            </a:r>
            <a:r>
              <a:rPr lang="en-US" dirty="0" err="1"/>
              <a:t>previewCopy</a:t>
            </a:r>
            <a:r>
              <a:rPr lang="en-US" dirty="0"/>
              <a:t> | </a:t>
            </a:r>
            <a:r>
              <a:rPr lang="en-US" dirty="0" err="1"/>
              <a:t>limitTo</a:t>
            </a:r>
            <a:r>
              <a:rPr lang="en-US" dirty="0"/>
              <a:t>: 250 }}.</a:t>
            </a:r>
          </a:p>
        </p:txBody>
      </p:sp>
    </p:spTree>
    <p:extLst>
      <p:ext uri="{BB962C8B-B14F-4D97-AF65-F5344CB8AC3E}">
        <p14:creationId xmlns:p14="http://schemas.microsoft.com/office/powerpoint/2010/main" val="1371391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LimitTo</a:t>
            </a:r>
            <a:r>
              <a:rPr lang="en-US" dirty="0"/>
              <a:t> filter</a:t>
            </a:r>
          </a:p>
        </p:txBody>
      </p:sp>
      <p:sp>
        <p:nvSpPr>
          <p:cNvPr id="3" name="Content Placeholder 2"/>
          <p:cNvSpPr>
            <a:spLocks noGrp="1"/>
          </p:cNvSpPr>
          <p:nvPr>
            <p:ph idx="1"/>
          </p:nvPr>
        </p:nvSpPr>
        <p:spPr/>
        <p:txBody>
          <a:bodyPr/>
          <a:lstStyle/>
          <a:p>
            <a:r>
              <a:rPr lang="en-US" dirty="0" err="1"/>
              <a:t>LimitTo</a:t>
            </a:r>
            <a:r>
              <a:rPr lang="en-US" dirty="0"/>
              <a:t> Filter Applied to a String:</a:t>
            </a:r>
          </a:p>
          <a:p>
            <a:pPr marL="0" indent="0">
              <a:buNone/>
            </a:pPr>
            <a:r>
              <a:rPr lang="en-US" b="1" dirty="0">
                <a:solidFill>
                  <a:srgbClr val="FF0000"/>
                </a:solidFill>
              </a:rPr>
              <a:t>{{ copy | limitTo:150 }}</a:t>
            </a:r>
          </a:p>
          <a:p>
            <a:endParaRPr lang="en-US" dirty="0"/>
          </a:p>
          <a:p>
            <a:r>
              <a:rPr lang="en-US" dirty="0" err="1"/>
              <a:t>LimitTo</a:t>
            </a:r>
            <a:r>
              <a:rPr lang="en-US" dirty="0"/>
              <a:t> Filter Applied to an Array:</a:t>
            </a:r>
          </a:p>
          <a:p>
            <a:pPr marL="0" indent="0">
              <a:buNone/>
            </a:pPr>
            <a:r>
              <a:rPr lang="en-US" b="1" dirty="0">
                <a:solidFill>
                  <a:srgbClr val="FF0000"/>
                </a:solidFill>
              </a:rPr>
              <a:t>&lt;</a:t>
            </a:r>
            <a:r>
              <a:rPr lang="en-US" b="1" dirty="0" err="1">
                <a:solidFill>
                  <a:srgbClr val="FF0000"/>
                </a:solidFill>
              </a:rPr>
              <a:t>ul</a:t>
            </a:r>
            <a:r>
              <a:rPr lang="en-US" b="1" dirty="0">
                <a:solidFill>
                  <a:srgbClr val="FF0000"/>
                </a:solidFill>
              </a:rPr>
              <a:t>&gt;</a:t>
            </a:r>
          </a:p>
          <a:p>
            <a:pPr marL="0" indent="0">
              <a:buNone/>
            </a:pPr>
            <a:r>
              <a:rPr lang="en-US" b="1" dirty="0">
                <a:solidFill>
                  <a:srgbClr val="FF0000"/>
                </a:solidFill>
              </a:rPr>
              <a:t>  &lt;li ng-repeat="person in list | limitTo:4"&gt; {{person}} &lt;/li&gt;</a:t>
            </a:r>
          </a:p>
          <a:p>
            <a:pPr marL="0" indent="0">
              <a:buNone/>
            </a:pPr>
            <a:r>
              <a:rPr lang="en-US" b="1" dirty="0">
                <a:solidFill>
                  <a:srgbClr val="FF0000"/>
                </a:solidFill>
              </a:rPr>
              <a:t>&lt;/</a:t>
            </a:r>
            <a:r>
              <a:rPr lang="en-US" b="1" dirty="0" err="1">
                <a:solidFill>
                  <a:srgbClr val="FF0000"/>
                </a:solidFill>
              </a:rPr>
              <a:t>ul</a:t>
            </a:r>
            <a:r>
              <a:rPr lang="en-US" b="1" dirty="0">
                <a:solidFill>
                  <a:srgbClr val="FF0000"/>
                </a:solidFill>
              </a:rPr>
              <a:t>&gt;</a:t>
            </a:r>
          </a:p>
        </p:txBody>
      </p:sp>
    </p:spTree>
    <p:extLst>
      <p:ext uri="{BB962C8B-B14F-4D97-AF65-F5344CB8AC3E}">
        <p14:creationId xmlns:p14="http://schemas.microsoft.com/office/powerpoint/2010/main" val="2132247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filters</a:t>
            </a:r>
          </a:p>
        </p:txBody>
      </p:sp>
      <p:sp>
        <p:nvSpPr>
          <p:cNvPr id="3" name="Content Placeholder 2"/>
          <p:cNvSpPr>
            <a:spLocks noGrp="1"/>
          </p:cNvSpPr>
          <p:nvPr>
            <p:ph idx="1"/>
          </p:nvPr>
        </p:nvSpPr>
        <p:spPr>
          <a:xfrm>
            <a:off x="1154954" y="2603500"/>
            <a:ext cx="10361185" cy="4075596"/>
          </a:xfrm>
        </p:spPr>
        <p:txBody>
          <a:bodyPr>
            <a:normAutofit/>
          </a:bodyPr>
          <a:lstStyle/>
          <a:p>
            <a:r>
              <a:rPr lang="en-US" dirty="0"/>
              <a:t>Writing your own filter is very easy: just register a new filter factory function with your module. </a:t>
            </a:r>
          </a:p>
          <a:p>
            <a:r>
              <a:rPr lang="en-US" dirty="0"/>
              <a:t>Internally, this uses the </a:t>
            </a:r>
            <a:r>
              <a:rPr lang="en-US" dirty="0" err="1"/>
              <a:t>filterProvider</a:t>
            </a:r>
            <a:r>
              <a:rPr lang="en-US" dirty="0"/>
              <a:t>.</a:t>
            </a:r>
          </a:p>
          <a:p>
            <a:r>
              <a:rPr lang="en-US" dirty="0"/>
              <a:t> This factory function should return a new filter function which takes the input value as the first argument.</a:t>
            </a:r>
          </a:p>
          <a:p>
            <a:r>
              <a:rPr lang="en-US" dirty="0"/>
              <a:t> Any filter arguments are passed in as additional arguments to the filter function.</a:t>
            </a:r>
          </a:p>
          <a:p>
            <a:r>
              <a:rPr lang="en-US" dirty="0"/>
              <a:t>The filter function should be a pure function, which means that it should always return the same result given the same input arguments and should not affect external state, for example, other AngularJS services.</a:t>
            </a:r>
          </a:p>
          <a:p>
            <a:r>
              <a:rPr lang="en-US" dirty="0"/>
              <a:t> AngularJS relies on this contract and will by default execute a filter only when the inputs to the function change. </a:t>
            </a:r>
          </a:p>
        </p:txBody>
      </p:sp>
    </p:spTree>
    <p:extLst>
      <p:ext uri="{BB962C8B-B14F-4D97-AF65-F5344CB8AC3E}">
        <p14:creationId xmlns:p14="http://schemas.microsoft.com/office/powerpoint/2010/main" val="422405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159040" cy="706964"/>
          </a:xfrm>
        </p:spPr>
        <p:txBody>
          <a:bodyPr/>
          <a:lstStyle/>
          <a:p>
            <a:r>
              <a:rPr lang="en-US" dirty="0"/>
              <a:t>AngularJS -A complete client-side solution</a:t>
            </a:r>
            <a:br>
              <a:rPr lang="en-US" dirty="0"/>
            </a:br>
            <a:endParaRPr lang="en-US" dirty="0"/>
          </a:p>
        </p:txBody>
      </p:sp>
      <p:sp>
        <p:nvSpPr>
          <p:cNvPr id="3" name="Content Placeholder 2"/>
          <p:cNvSpPr>
            <a:spLocks noGrp="1"/>
          </p:cNvSpPr>
          <p:nvPr>
            <p:ph idx="1"/>
          </p:nvPr>
        </p:nvSpPr>
        <p:spPr>
          <a:xfrm>
            <a:off x="1154954" y="2603499"/>
            <a:ext cx="10445643" cy="3988369"/>
          </a:xfrm>
        </p:spPr>
        <p:txBody>
          <a:bodyPr>
            <a:normAutofit fontScale="92500" lnSpcReduction="20000"/>
          </a:bodyPr>
          <a:lstStyle/>
          <a:p>
            <a:r>
              <a:rPr lang="en-US" dirty="0"/>
              <a:t>AngularJS is not a single piece in the overall puzzle of building the client-side of a web application.</a:t>
            </a:r>
          </a:p>
          <a:p>
            <a:r>
              <a:rPr lang="en-US" dirty="0"/>
              <a:t> It handles all of the DOM and AJAX glue code once written by hand and puts it in a well-defined structure. </a:t>
            </a:r>
          </a:p>
          <a:p>
            <a:r>
              <a:rPr lang="en-US" dirty="0"/>
              <a:t>This makes AngularJS opinionated about how a CRUD (Create, Read, Update, Delete) application should be built. </a:t>
            </a:r>
          </a:p>
          <a:p>
            <a:r>
              <a:rPr lang="en-US" dirty="0"/>
              <a:t>But while it is opinionated, it also tries to make sure that its opinion is just a starting point that can easily changed.</a:t>
            </a:r>
          </a:p>
          <a:p>
            <a:pPr marL="0" indent="0">
              <a:buNone/>
            </a:pPr>
            <a:r>
              <a:rPr lang="en-US" dirty="0"/>
              <a:t> AngularJS comes with the following out-of-the-box:</a:t>
            </a:r>
          </a:p>
          <a:p>
            <a:r>
              <a:rPr lang="en-US" dirty="0"/>
              <a:t>Everything you need to build a CRUD app in a cohesive set: Data-binding, basic templating directives, form validation, routing, deep-linking, reusable components and dependency injection.</a:t>
            </a:r>
          </a:p>
          <a:p>
            <a:r>
              <a:rPr lang="en-US" dirty="0"/>
              <a:t>Testability story: Unit-testing, end-to-end testing, mocks and test harnesses.</a:t>
            </a:r>
          </a:p>
          <a:p>
            <a:r>
              <a:rPr lang="en-US" dirty="0"/>
              <a:t>Seed application with directory layout and test scripts as a starting point.</a:t>
            </a:r>
          </a:p>
          <a:p>
            <a:endParaRPr lang="en-US" dirty="0"/>
          </a:p>
        </p:txBody>
      </p:sp>
    </p:spTree>
    <p:extLst>
      <p:ext uri="{BB962C8B-B14F-4D97-AF65-F5344CB8AC3E}">
        <p14:creationId xmlns:p14="http://schemas.microsoft.com/office/powerpoint/2010/main" val="1566425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filters</a:t>
            </a:r>
          </a:p>
        </p:txBody>
      </p:sp>
      <p:sp>
        <p:nvSpPr>
          <p:cNvPr id="3" name="Content Placeholder 2"/>
          <p:cNvSpPr>
            <a:spLocks noGrp="1"/>
          </p:cNvSpPr>
          <p:nvPr>
            <p:ph idx="1"/>
          </p:nvPr>
        </p:nvSpPr>
        <p:spPr/>
        <p:txBody>
          <a:bodyPr/>
          <a:lstStyle/>
          <a:p>
            <a:pPr marL="0" indent="0">
              <a:buNone/>
            </a:pPr>
            <a:r>
              <a:rPr lang="en-US" dirty="0"/>
              <a:t>&lt;div ng-controller="</a:t>
            </a:r>
            <a:r>
              <a:rPr lang="en-US" dirty="0" err="1"/>
              <a:t>MyController</a:t>
            </a:r>
            <a:r>
              <a:rPr lang="en-US" dirty="0"/>
              <a:t>"&gt;</a:t>
            </a:r>
          </a:p>
          <a:p>
            <a:pPr marL="0" indent="0">
              <a:buNone/>
            </a:pPr>
            <a:r>
              <a:rPr lang="en-US" dirty="0"/>
              <a:t>  &lt;input ng-model="greeting" type="text"&gt;&lt;</a:t>
            </a:r>
            <a:r>
              <a:rPr lang="en-US" dirty="0" err="1"/>
              <a:t>br</a:t>
            </a:r>
            <a:r>
              <a:rPr lang="en-US" dirty="0"/>
              <a:t>&gt;</a:t>
            </a:r>
          </a:p>
          <a:p>
            <a:pPr marL="0" indent="0">
              <a:buNone/>
            </a:pPr>
            <a:r>
              <a:rPr lang="en-US" dirty="0"/>
              <a:t>  No filter: {{greeting}}&lt;</a:t>
            </a:r>
            <a:r>
              <a:rPr lang="en-US" dirty="0" err="1"/>
              <a:t>br</a:t>
            </a:r>
            <a:r>
              <a:rPr lang="en-US" dirty="0"/>
              <a:t>&gt;</a:t>
            </a:r>
          </a:p>
          <a:p>
            <a:pPr marL="0" indent="0">
              <a:buNone/>
            </a:pPr>
            <a:r>
              <a:rPr lang="en-US" dirty="0"/>
              <a:t>  Reverse: {{</a:t>
            </a:r>
            <a:r>
              <a:rPr lang="en-US" dirty="0" err="1"/>
              <a:t>greeting|reverse</a:t>
            </a:r>
            <a:r>
              <a:rPr lang="en-US" dirty="0"/>
              <a:t>}}&lt;</a:t>
            </a:r>
            <a:r>
              <a:rPr lang="en-US" dirty="0" err="1"/>
              <a:t>br</a:t>
            </a:r>
            <a:r>
              <a:rPr lang="en-US" dirty="0"/>
              <a:t>&gt;</a:t>
            </a:r>
          </a:p>
          <a:p>
            <a:pPr marL="0" indent="0">
              <a:buNone/>
            </a:pPr>
            <a:r>
              <a:rPr lang="en-US" dirty="0"/>
              <a:t>  Reverse + uppercase: {{</a:t>
            </a:r>
            <a:r>
              <a:rPr lang="en-US" dirty="0" err="1"/>
              <a:t>greeting|reverse:true</a:t>
            </a:r>
            <a:r>
              <a:rPr lang="en-US" dirty="0"/>
              <a:t>}}&lt;</a:t>
            </a:r>
            <a:r>
              <a:rPr lang="en-US" dirty="0" err="1"/>
              <a:t>br</a:t>
            </a:r>
            <a:r>
              <a:rPr lang="en-US" dirty="0"/>
              <a:t>&gt;</a:t>
            </a:r>
          </a:p>
          <a:p>
            <a:pPr marL="0" indent="0">
              <a:buNone/>
            </a:pPr>
            <a:r>
              <a:rPr lang="en-US" dirty="0"/>
              <a:t>  Reverse, filtered in controller: {{</a:t>
            </a:r>
            <a:r>
              <a:rPr lang="en-US" dirty="0" err="1"/>
              <a:t>filteredGreeting</a:t>
            </a:r>
            <a:r>
              <a:rPr lang="en-US" dirty="0"/>
              <a:t>}}&lt;</a:t>
            </a:r>
            <a:r>
              <a:rPr lang="en-US" dirty="0" err="1"/>
              <a:t>br</a:t>
            </a:r>
            <a:r>
              <a:rPr lang="en-US" dirty="0"/>
              <a:t>&gt;</a:t>
            </a:r>
          </a:p>
          <a:p>
            <a:pPr marL="0" indent="0">
              <a:buNone/>
            </a:pPr>
            <a:r>
              <a:rPr lang="en-US" dirty="0"/>
              <a:t>&lt;/div&gt;</a:t>
            </a:r>
          </a:p>
        </p:txBody>
      </p:sp>
    </p:spTree>
    <p:extLst>
      <p:ext uri="{BB962C8B-B14F-4D97-AF65-F5344CB8AC3E}">
        <p14:creationId xmlns:p14="http://schemas.microsoft.com/office/powerpoint/2010/main" val="2784108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3670" y="235805"/>
            <a:ext cx="8004313" cy="5632311"/>
          </a:xfrm>
          <a:prstGeom prst="rect">
            <a:avLst/>
          </a:prstGeom>
        </p:spPr>
        <p:txBody>
          <a:bodyPr wrap="square">
            <a:spAutoFit/>
          </a:bodyPr>
          <a:lstStyle/>
          <a:p>
            <a:r>
              <a:rPr lang="en-US" dirty="0" err="1"/>
              <a:t>angular.module</a:t>
            </a:r>
            <a:r>
              <a:rPr lang="en-US" dirty="0"/>
              <a:t>('</a:t>
            </a:r>
            <a:r>
              <a:rPr lang="en-US" dirty="0" err="1"/>
              <a:t>myReverseFilterApp</a:t>
            </a:r>
            <a:r>
              <a:rPr lang="en-US" dirty="0"/>
              <a:t>', [])</a:t>
            </a:r>
          </a:p>
          <a:p>
            <a:r>
              <a:rPr lang="en-US" dirty="0"/>
              <a:t>.filter('reverse', function() {</a:t>
            </a:r>
          </a:p>
          <a:p>
            <a:r>
              <a:rPr lang="en-US" dirty="0"/>
              <a:t>  return function(input, uppercase) {</a:t>
            </a:r>
          </a:p>
          <a:p>
            <a:r>
              <a:rPr lang="en-US" dirty="0"/>
              <a:t>    input = input || ‘ ';</a:t>
            </a:r>
          </a:p>
          <a:p>
            <a:r>
              <a:rPr lang="en-US" dirty="0"/>
              <a:t>    </a:t>
            </a:r>
            <a:r>
              <a:rPr lang="en-US" dirty="0" err="1"/>
              <a:t>var</a:t>
            </a:r>
            <a:r>
              <a:rPr lang="en-US" dirty="0"/>
              <a:t> out = '';</a:t>
            </a:r>
          </a:p>
          <a:p>
            <a:r>
              <a:rPr lang="en-US" dirty="0"/>
              <a:t>    for (</a:t>
            </a:r>
            <a:r>
              <a:rPr lang="en-US" dirty="0" err="1"/>
              <a:t>var</a:t>
            </a:r>
            <a:r>
              <a:rPr lang="en-US" dirty="0"/>
              <a:t> </a:t>
            </a:r>
            <a:r>
              <a:rPr lang="en-US" dirty="0" err="1"/>
              <a:t>i</a:t>
            </a:r>
            <a:r>
              <a:rPr lang="en-US" dirty="0"/>
              <a:t> = 0; </a:t>
            </a:r>
            <a:r>
              <a:rPr lang="en-US" dirty="0" err="1"/>
              <a:t>i</a:t>
            </a:r>
            <a:r>
              <a:rPr lang="en-US" dirty="0"/>
              <a:t> &lt; </a:t>
            </a:r>
            <a:r>
              <a:rPr lang="en-US" dirty="0" err="1"/>
              <a:t>input.length</a:t>
            </a:r>
            <a:r>
              <a:rPr lang="en-US" dirty="0"/>
              <a:t>; </a:t>
            </a:r>
            <a:r>
              <a:rPr lang="en-US" dirty="0" err="1"/>
              <a:t>i</a:t>
            </a:r>
            <a:r>
              <a:rPr lang="en-US" dirty="0"/>
              <a:t>++) {</a:t>
            </a:r>
          </a:p>
          <a:p>
            <a:r>
              <a:rPr lang="en-US" dirty="0"/>
              <a:t>      out = </a:t>
            </a:r>
            <a:r>
              <a:rPr lang="en-US" dirty="0" err="1"/>
              <a:t>input.charAt</a:t>
            </a:r>
            <a:r>
              <a:rPr lang="en-US" dirty="0"/>
              <a:t>(</a:t>
            </a:r>
            <a:r>
              <a:rPr lang="en-US" dirty="0" err="1"/>
              <a:t>i</a:t>
            </a:r>
            <a:r>
              <a:rPr lang="en-US" dirty="0"/>
              <a:t>) + out;</a:t>
            </a:r>
          </a:p>
          <a:p>
            <a:r>
              <a:rPr lang="en-US" dirty="0"/>
              <a:t>    }</a:t>
            </a:r>
          </a:p>
          <a:p>
            <a:r>
              <a:rPr lang="en-US" dirty="0"/>
              <a:t>    // conditional based on optional argument</a:t>
            </a:r>
          </a:p>
          <a:p>
            <a:r>
              <a:rPr lang="en-US" dirty="0"/>
              <a:t>    if (uppercase) {</a:t>
            </a:r>
          </a:p>
          <a:p>
            <a:r>
              <a:rPr lang="en-US" dirty="0"/>
              <a:t>      out = </a:t>
            </a:r>
            <a:r>
              <a:rPr lang="en-US" dirty="0" err="1"/>
              <a:t>out.toUpperCase</a:t>
            </a:r>
            <a:r>
              <a:rPr lang="en-US" dirty="0"/>
              <a:t>();</a:t>
            </a:r>
          </a:p>
          <a:p>
            <a:r>
              <a:rPr lang="en-US" dirty="0"/>
              <a:t>    }</a:t>
            </a:r>
          </a:p>
          <a:p>
            <a:r>
              <a:rPr lang="en-US" dirty="0"/>
              <a:t>    return out;</a:t>
            </a:r>
          </a:p>
          <a:p>
            <a:r>
              <a:rPr lang="en-US" dirty="0"/>
              <a:t>  };</a:t>
            </a:r>
          </a:p>
          <a:p>
            <a:r>
              <a:rPr lang="en-US" dirty="0"/>
              <a:t>})</a:t>
            </a:r>
          </a:p>
          <a:p>
            <a:r>
              <a:rPr lang="en-US" dirty="0"/>
              <a:t>.controller('</a:t>
            </a:r>
            <a:r>
              <a:rPr lang="en-US" dirty="0" err="1"/>
              <a:t>MyController</a:t>
            </a:r>
            <a:r>
              <a:rPr lang="en-US" dirty="0"/>
              <a:t>', ['$scope', '</a:t>
            </a:r>
            <a:r>
              <a:rPr lang="en-US" dirty="0" err="1"/>
              <a:t>reverseFilter</a:t>
            </a:r>
            <a:r>
              <a:rPr lang="en-US" dirty="0"/>
              <a:t>', function($scope, </a:t>
            </a:r>
            <a:r>
              <a:rPr lang="en-US" dirty="0" err="1"/>
              <a:t>reverseFilter</a:t>
            </a:r>
            <a:r>
              <a:rPr lang="en-US" dirty="0"/>
              <a:t>) {</a:t>
            </a:r>
          </a:p>
          <a:p>
            <a:r>
              <a:rPr lang="en-US" dirty="0"/>
              <a:t>  $</a:t>
            </a:r>
            <a:r>
              <a:rPr lang="en-US" dirty="0" err="1"/>
              <a:t>scope.greeting</a:t>
            </a:r>
            <a:r>
              <a:rPr lang="en-US" dirty="0"/>
              <a:t> = 'hello';</a:t>
            </a:r>
          </a:p>
          <a:p>
            <a:r>
              <a:rPr lang="en-US" dirty="0"/>
              <a:t>  $</a:t>
            </a:r>
            <a:r>
              <a:rPr lang="en-US" dirty="0" err="1"/>
              <a:t>scope.filteredGreeting</a:t>
            </a:r>
            <a:r>
              <a:rPr lang="en-US" dirty="0"/>
              <a:t> = </a:t>
            </a:r>
            <a:r>
              <a:rPr lang="en-US" dirty="0" err="1"/>
              <a:t>reverseFilter</a:t>
            </a:r>
            <a:r>
              <a:rPr lang="en-US" dirty="0"/>
              <a:t>($</a:t>
            </a:r>
            <a:r>
              <a:rPr lang="en-US" dirty="0" err="1"/>
              <a:t>scope.greeting</a:t>
            </a:r>
            <a:r>
              <a:rPr lang="en-US" dirty="0"/>
              <a:t>);</a:t>
            </a:r>
          </a:p>
          <a:p>
            <a:r>
              <a:rPr lang="en-US" dirty="0"/>
              <a:t>}]);</a:t>
            </a:r>
          </a:p>
        </p:txBody>
      </p:sp>
      <p:sp>
        <p:nvSpPr>
          <p:cNvPr id="6" name="Rectangle 5"/>
          <p:cNvSpPr/>
          <p:nvPr/>
        </p:nvSpPr>
        <p:spPr>
          <a:xfrm>
            <a:off x="4585054" y="6252577"/>
            <a:ext cx="4057521" cy="523220"/>
          </a:xfrm>
          <a:prstGeom prst="rect">
            <a:avLst/>
          </a:prstGeom>
        </p:spPr>
        <p:txBody>
          <a:bodyPr wrap="none">
            <a:spAutoFit/>
          </a:bodyPr>
          <a:lstStyle/>
          <a:p>
            <a:r>
              <a:rPr lang="en-US" sz="2800" b="1" dirty="0">
                <a:solidFill>
                  <a:schemeClr val="accent1">
                    <a:lumMod val="60000"/>
                    <a:lumOff val="40000"/>
                  </a:schemeClr>
                </a:solidFill>
              </a:rPr>
              <a:t>Creating custom filters</a:t>
            </a:r>
          </a:p>
        </p:txBody>
      </p:sp>
    </p:spTree>
    <p:extLst>
      <p:ext uri="{BB962C8B-B14F-4D97-AF65-F5344CB8AC3E}">
        <p14:creationId xmlns:p14="http://schemas.microsoft.com/office/powerpoint/2010/main" val="1586666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Binding</a:t>
            </a:r>
          </a:p>
        </p:txBody>
      </p:sp>
      <p:sp>
        <p:nvSpPr>
          <p:cNvPr id="4" name="Content Placeholder 3"/>
          <p:cNvSpPr>
            <a:spLocks noGrp="1"/>
          </p:cNvSpPr>
          <p:nvPr>
            <p:ph idx="1"/>
          </p:nvPr>
        </p:nvSpPr>
        <p:spPr/>
        <p:txBody>
          <a:bodyPr/>
          <a:lstStyle/>
          <a:p>
            <a:r>
              <a:rPr lang="en-US" dirty="0"/>
              <a:t>Data-binding in AngularJS- Automatic synchronization of data between the model and view components. </a:t>
            </a:r>
          </a:p>
          <a:p>
            <a:r>
              <a:rPr lang="en-US" dirty="0"/>
              <a:t>View is a projection of the model at all times. When the model changes, the view reflects the change, and vice versa.</a:t>
            </a:r>
          </a:p>
        </p:txBody>
      </p:sp>
    </p:spTree>
    <p:extLst>
      <p:ext uri="{BB962C8B-B14F-4D97-AF65-F5344CB8AC3E}">
        <p14:creationId xmlns:p14="http://schemas.microsoft.com/office/powerpoint/2010/main" val="3356713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641" y="854398"/>
            <a:ext cx="10480455" cy="706964"/>
          </a:xfrm>
        </p:spPr>
        <p:txBody>
          <a:bodyPr/>
          <a:lstStyle/>
          <a:p>
            <a:r>
              <a:rPr lang="en-US" dirty="0"/>
              <a:t>Data Binding in Classical Template Systems</a:t>
            </a:r>
          </a:p>
        </p:txBody>
      </p:sp>
      <p:pic>
        <p:nvPicPr>
          <p:cNvPr id="3" name="Picture 2"/>
          <p:cNvPicPr>
            <a:picLocks noChangeAspect="1"/>
          </p:cNvPicPr>
          <p:nvPr/>
        </p:nvPicPr>
        <p:blipFill>
          <a:blip r:embed="rId2"/>
          <a:stretch>
            <a:fillRect/>
          </a:stretch>
        </p:blipFill>
        <p:spPr>
          <a:xfrm>
            <a:off x="2637184" y="2374956"/>
            <a:ext cx="6188764" cy="3945337"/>
          </a:xfrm>
          <a:prstGeom prst="rect">
            <a:avLst/>
          </a:prstGeom>
        </p:spPr>
      </p:pic>
    </p:spTree>
    <p:extLst>
      <p:ext uri="{BB962C8B-B14F-4D97-AF65-F5344CB8AC3E}">
        <p14:creationId xmlns:p14="http://schemas.microsoft.com/office/powerpoint/2010/main" val="1347284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in AngularJS Templates</a:t>
            </a:r>
          </a:p>
        </p:txBody>
      </p:sp>
      <p:pic>
        <p:nvPicPr>
          <p:cNvPr id="3" name="Picture 2"/>
          <p:cNvPicPr>
            <a:picLocks noChangeAspect="1"/>
          </p:cNvPicPr>
          <p:nvPr/>
        </p:nvPicPr>
        <p:blipFill>
          <a:blip r:embed="rId2"/>
          <a:stretch>
            <a:fillRect/>
          </a:stretch>
        </p:blipFill>
        <p:spPr>
          <a:xfrm>
            <a:off x="2743200" y="2310185"/>
            <a:ext cx="6096000" cy="4419600"/>
          </a:xfrm>
          <a:prstGeom prst="rect">
            <a:avLst/>
          </a:prstGeom>
        </p:spPr>
      </p:pic>
    </p:spTree>
    <p:extLst>
      <p:ext uri="{BB962C8B-B14F-4D97-AF65-F5344CB8AC3E}">
        <p14:creationId xmlns:p14="http://schemas.microsoft.com/office/powerpoint/2010/main" val="3168651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Binding in AngularJS Templates</a:t>
            </a:r>
          </a:p>
        </p:txBody>
      </p:sp>
      <p:sp>
        <p:nvSpPr>
          <p:cNvPr id="4" name="Content Placeholder 3"/>
          <p:cNvSpPr>
            <a:spLocks noGrp="1"/>
          </p:cNvSpPr>
          <p:nvPr>
            <p:ph idx="1"/>
          </p:nvPr>
        </p:nvSpPr>
        <p:spPr/>
        <p:txBody>
          <a:bodyPr>
            <a:normAutofit fontScale="92500" lnSpcReduction="10000"/>
          </a:bodyPr>
          <a:lstStyle/>
          <a:p>
            <a:r>
              <a:rPr lang="en-US" dirty="0"/>
              <a:t>First the template (which is the uncompiled HTML along with any additional markup or directives) is compiled on the browser. </a:t>
            </a:r>
          </a:p>
          <a:p>
            <a:r>
              <a:rPr lang="en-US" dirty="0"/>
              <a:t>The compilation step produces a live view.</a:t>
            </a:r>
          </a:p>
          <a:p>
            <a:r>
              <a:rPr lang="en-US" dirty="0"/>
              <a:t> Any changes to the view are immediately reflected in the model, and any changes in the model are propagated to the view.</a:t>
            </a:r>
          </a:p>
          <a:p>
            <a:r>
              <a:rPr lang="en-US" dirty="0"/>
              <a:t> The model is the single-source-of-truth for the application state, greatly simplifying the programming model for the developer. </a:t>
            </a:r>
          </a:p>
          <a:p>
            <a:r>
              <a:rPr lang="en-US" dirty="0"/>
              <a:t>view is an instant projection of your model.</a:t>
            </a:r>
          </a:p>
          <a:p>
            <a:r>
              <a:rPr lang="en-US" dirty="0"/>
              <a:t>Controller is completely separated from the view and unaware of it. So is easy to test the controller in isolation without the view and the related DOM/browser dependency.</a:t>
            </a:r>
          </a:p>
          <a:p>
            <a:endParaRPr lang="en-US" dirty="0"/>
          </a:p>
        </p:txBody>
      </p:sp>
    </p:spTree>
    <p:extLst>
      <p:ext uri="{BB962C8B-B14F-4D97-AF65-F5344CB8AC3E}">
        <p14:creationId xmlns:p14="http://schemas.microsoft.com/office/powerpoint/2010/main" val="40362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Zen of AngularJS</a:t>
            </a:r>
          </a:p>
        </p:txBody>
      </p:sp>
      <p:sp>
        <p:nvSpPr>
          <p:cNvPr id="3" name="Content Placeholder 2"/>
          <p:cNvSpPr>
            <a:spLocks noGrp="1"/>
          </p:cNvSpPr>
          <p:nvPr>
            <p:ph idx="1"/>
          </p:nvPr>
        </p:nvSpPr>
        <p:spPr>
          <a:xfrm>
            <a:off x="1154954" y="2603499"/>
            <a:ext cx="10427446" cy="4062343"/>
          </a:xfrm>
        </p:spPr>
        <p:txBody>
          <a:bodyPr>
            <a:normAutofit/>
          </a:bodyPr>
          <a:lstStyle/>
          <a:p>
            <a:r>
              <a:rPr lang="en-US" dirty="0"/>
              <a:t>AngularJS is built around the belief that declarative code is better than imperative when it comes to building UIs and wiring software components together, while imperative code is excellent for expressing business logic.</a:t>
            </a:r>
          </a:p>
          <a:p>
            <a:r>
              <a:rPr lang="en-US" dirty="0"/>
              <a:t>It is a very good idea to decouple DOM manipulation from app logic. This dramatically improves the testability of the code.</a:t>
            </a:r>
          </a:p>
          <a:p>
            <a:r>
              <a:rPr lang="en-US" dirty="0"/>
              <a:t>It is a really good idea to regard app testing as equal in importance to app writing. Testing difficulty is dramatically affected by the way the code is structured.</a:t>
            </a:r>
          </a:p>
          <a:p>
            <a:r>
              <a:rPr lang="en-US" dirty="0"/>
              <a:t>It is an excellent idea to decouple the client side of an app from the server side. This allows development work to progress in parallel, and allows for reuse of both sides.</a:t>
            </a:r>
          </a:p>
          <a:p>
            <a:r>
              <a:rPr lang="en-US" dirty="0"/>
              <a:t>It is very helpful indeed if the framework guides developers through the entire journey of building an app: From designing the UI, through writing the business logic, to testing.</a:t>
            </a:r>
          </a:p>
          <a:p>
            <a:r>
              <a:rPr lang="en-US" dirty="0"/>
              <a:t>It is always good to make common tasks trivial and difficult tasks possible.</a:t>
            </a:r>
          </a:p>
        </p:txBody>
      </p:sp>
    </p:spTree>
    <p:extLst>
      <p:ext uri="{BB962C8B-B14F-4D97-AF65-F5344CB8AC3E}">
        <p14:creationId xmlns:p14="http://schemas.microsoft.com/office/powerpoint/2010/main" val="33967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r>
              <a:rPr lang="en-US"/>
              <a:t>of AngularJS</a:t>
            </a:r>
            <a:endParaRPr lang="en-US" dirty="0"/>
          </a:p>
        </p:txBody>
      </p:sp>
      <p:sp>
        <p:nvSpPr>
          <p:cNvPr id="3" name="Content Placeholder 2"/>
          <p:cNvSpPr>
            <a:spLocks noGrp="1"/>
          </p:cNvSpPr>
          <p:nvPr>
            <p:ph idx="1"/>
          </p:nvPr>
        </p:nvSpPr>
        <p:spPr>
          <a:xfrm>
            <a:off x="1154954" y="2603500"/>
            <a:ext cx="10520211" cy="3416300"/>
          </a:xfrm>
          <a:solidFill>
            <a:schemeClr val="accent6">
              <a:lumMod val="40000"/>
              <a:lumOff val="60000"/>
            </a:schemeClr>
          </a:solidFill>
        </p:spPr>
        <p:txBody>
          <a:bodyPr/>
          <a:lstStyle/>
          <a:p>
            <a:pPr marL="0" indent="0">
              <a:buNone/>
            </a:pPr>
            <a:r>
              <a:rPr lang="en-US" b="1" dirty="0"/>
              <a:t>Definition of AngularJS as put by its official documentation is as follows −</a:t>
            </a:r>
          </a:p>
          <a:p>
            <a:endParaRPr lang="en-US" dirty="0"/>
          </a:p>
          <a:p>
            <a:pPr marL="0" indent="0">
              <a:buNone/>
            </a:pPr>
            <a:r>
              <a:rPr lang="en-US" dirty="0"/>
              <a:t>AngularJS is a structural framework for dynamic web apps. It lets you use HTML as your template language and lets you extend HTML's syntax to express your application's components clearly and succinctly. </a:t>
            </a:r>
            <a:r>
              <a:rPr lang="en-US" dirty="0" err="1"/>
              <a:t>Angular's</a:t>
            </a:r>
            <a:r>
              <a:rPr lang="en-US" dirty="0"/>
              <a:t> data binding and dependency injection eliminate much of the code you currently have to write. And it all happens within the browser, making it an ideal partner with any server technology.</a:t>
            </a:r>
          </a:p>
        </p:txBody>
      </p:sp>
    </p:spTree>
    <p:extLst>
      <p:ext uri="{BB962C8B-B14F-4D97-AF65-F5344CB8AC3E}">
        <p14:creationId xmlns:p14="http://schemas.microsoft.com/office/powerpoint/2010/main" val="313050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t>
            </a:r>
            <a:r>
              <a:rPr lang="en-US"/>
              <a:t>of AngularJS</a:t>
            </a:r>
            <a:br>
              <a:rPr lang="en-US" dirty="0"/>
            </a:br>
            <a:endParaRPr lang="en-US" dirty="0"/>
          </a:p>
        </p:txBody>
      </p:sp>
      <p:sp>
        <p:nvSpPr>
          <p:cNvPr id="3" name="Content Placeholder 2"/>
          <p:cNvSpPr>
            <a:spLocks noGrp="1"/>
          </p:cNvSpPr>
          <p:nvPr>
            <p:ph idx="1"/>
          </p:nvPr>
        </p:nvSpPr>
        <p:spPr/>
        <p:txBody>
          <a:bodyPr/>
          <a:lstStyle/>
          <a:p>
            <a:r>
              <a:rPr lang="en-US" dirty="0"/>
              <a:t>Is a powerful JavaScript based development framework to create RICH Internet Application(RIA).</a:t>
            </a:r>
          </a:p>
          <a:p>
            <a:r>
              <a:rPr lang="en-US" dirty="0"/>
              <a:t>Provides developers options to write client side application (using JavaScript) in a clean MVC(Model View Controller) way.</a:t>
            </a:r>
          </a:p>
          <a:p>
            <a:r>
              <a:rPr lang="en-US" dirty="0"/>
              <a:t>Application written in AngularJS is cross-browser compliant. Automatically handles JavaScript code suitable for each browser.</a:t>
            </a:r>
          </a:p>
          <a:p>
            <a:r>
              <a:rPr lang="en-US" dirty="0"/>
              <a:t>Is open source, completely free, and used by thousands of developers around the world.</a:t>
            </a:r>
          </a:p>
        </p:txBody>
      </p:sp>
    </p:spTree>
    <p:extLst>
      <p:ext uri="{BB962C8B-B14F-4D97-AF65-F5344CB8AC3E}">
        <p14:creationId xmlns:p14="http://schemas.microsoft.com/office/powerpoint/2010/main" val="126684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Features</a:t>
            </a:r>
          </a:p>
        </p:txBody>
      </p:sp>
      <p:sp>
        <p:nvSpPr>
          <p:cNvPr id="3" name="Content Placeholder 2"/>
          <p:cNvSpPr>
            <a:spLocks noGrp="1"/>
          </p:cNvSpPr>
          <p:nvPr>
            <p:ph idx="1"/>
          </p:nvPr>
        </p:nvSpPr>
        <p:spPr>
          <a:xfrm>
            <a:off x="1154954" y="2603499"/>
            <a:ext cx="8825659" cy="4009335"/>
          </a:xfrm>
        </p:spPr>
        <p:txBody>
          <a:bodyPr>
            <a:normAutofit/>
          </a:bodyPr>
          <a:lstStyle/>
          <a:p>
            <a:r>
              <a:rPr lang="en-US" b="1" dirty="0"/>
              <a:t>Data-binding</a:t>
            </a:r>
            <a:r>
              <a:rPr lang="en-US" dirty="0"/>
              <a:t> −Automatic synchronization of data between model and view components.</a:t>
            </a:r>
          </a:p>
          <a:p>
            <a:r>
              <a:rPr lang="en-US" b="1" dirty="0"/>
              <a:t>Scope</a:t>
            </a:r>
            <a:r>
              <a:rPr lang="en-US" dirty="0"/>
              <a:t> − Objects that refer to the model. Act as a glue between controller and view. Can watch expressions  and propagate events. Provide APIs </a:t>
            </a:r>
            <a:r>
              <a:rPr lang="en-US" b="1" dirty="0"/>
              <a:t>($watch)</a:t>
            </a:r>
            <a:r>
              <a:rPr lang="en-US" dirty="0"/>
              <a:t> to observe model mutations and also provide </a:t>
            </a:r>
            <a:r>
              <a:rPr lang="en-US" b="1" dirty="0"/>
              <a:t>APIs($apply)</a:t>
            </a:r>
            <a:r>
              <a:rPr lang="en-US" dirty="0"/>
              <a:t> to propagate any model changes </a:t>
            </a:r>
          </a:p>
          <a:p>
            <a:r>
              <a:rPr lang="en-US" b="1" dirty="0"/>
              <a:t>Controller</a:t>
            </a:r>
            <a:r>
              <a:rPr lang="en-US" dirty="0"/>
              <a:t> −</a:t>
            </a:r>
          </a:p>
          <a:p>
            <a:pPr>
              <a:buFont typeface="Arial" panose="020B0604020202020204" pitchFamily="34" charset="0"/>
              <a:buChar char="•"/>
            </a:pPr>
            <a:r>
              <a:rPr lang="en-US" dirty="0"/>
              <a:t> JavaScript functions that are bound to a particular scope.</a:t>
            </a:r>
          </a:p>
          <a:p>
            <a:pPr>
              <a:buFont typeface="Arial" panose="020B0604020202020204" pitchFamily="34" charset="0"/>
              <a:buChar char="•"/>
            </a:pPr>
            <a:r>
              <a:rPr lang="en-US" dirty="0"/>
              <a:t>Is defined by a JavaScript constructor function that is used to make the angular scope</a:t>
            </a:r>
          </a:p>
          <a:p>
            <a:pPr>
              <a:buFont typeface="Arial" panose="020B0604020202020204" pitchFamily="34" charset="0"/>
              <a:buChar char="•"/>
            </a:pPr>
            <a:r>
              <a:rPr lang="en-US" dirty="0"/>
              <a:t>Holds all the business logic required for view </a:t>
            </a:r>
          </a:p>
          <a:p>
            <a:endParaRPr lang="en-US" dirty="0"/>
          </a:p>
        </p:txBody>
      </p:sp>
    </p:spTree>
    <p:extLst>
      <p:ext uri="{BB962C8B-B14F-4D97-AF65-F5344CB8AC3E}">
        <p14:creationId xmlns:p14="http://schemas.microsoft.com/office/powerpoint/2010/main" val="2441239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155</TotalTime>
  <Words>4792</Words>
  <Application>Microsoft Office PowerPoint</Application>
  <PresentationFormat>Widescreen</PresentationFormat>
  <Paragraphs>384</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Century Gothic</vt:lpstr>
      <vt:lpstr>Wingdings</vt:lpstr>
      <vt:lpstr>Wingdings 3</vt:lpstr>
      <vt:lpstr>Ion Boardroom</vt:lpstr>
      <vt:lpstr>AngularJS</vt:lpstr>
      <vt:lpstr>AngularJS</vt:lpstr>
      <vt:lpstr>AngularJS</vt:lpstr>
      <vt:lpstr>AngularJS</vt:lpstr>
      <vt:lpstr>AngularJS -A complete client-side solution </vt:lpstr>
      <vt:lpstr>Zen of AngularJS</vt:lpstr>
      <vt:lpstr>Definition of AngularJS</vt:lpstr>
      <vt:lpstr>Features of AngularJS </vt:lpstr>
      <vt:lpstr>Core Features</vt:lpstr>
      <vt:lpstr>Core Features</vt:lpstr>
      <vt:lpstr>Core Features</vt:lpstr>
      <vt:lpstr>Core Features</vt:lpstr>
      <vt:lpstr>Core Features</vt:lpstr>
      <vt:lpstr>Core Features</vt:lpstr>
      <vt:lpstr>Advantages of AngularJS </vt:lpstr>
      <vt:lpstr>Advantages of AngularJS</vt:lpstr>
      <vt:lpstr>Disadvantages of AngularJS</vt:lpstr>
      <vt:lpstr>AngularJS Components </vt:lpstr>
      <vt:lpstr>AngularJS - Environment Setup</vt:lpstr>
      <vt:lpstr>How is the html page rendered</vt:lpstr>
      <vt:lpstr>AngularJS - MVC Architecture</vt:lpstr>
      <vt:lpstr>AngularJS - MVC Architecture</vt:lpstr>
      <vt:lpstr>AngularJS - MVC Architecture</vt:lpstr>
      <vt:lpstr>AngularJS - MVC Architecture</vt:lpstr>
      <vt:lpstr>Built in directives in AngularJS</vt:lpstr>
      <vt:lpstr>ng-app directive</vt:lpstr>
      <vt:lpstr>ng-init directive</vt:lpstr>
      <vt:lpstr>ng-model directive</vt:lpstr>
      <vt:lpstr>AngularJS - Expressions</vt:lpstr>
      <vt:lpstr>AngularJS - Expressions</vt:lpstr>
      <vt:lpstr>AngularJS - Controllers</vt:lpstr>
      <vt:lpstr>AngularJS - Controllers</vt:lpstr>
      <vt:lpstr>ng-repeat directive</vt:lpstr>
      <vt:lpstr>Example</vt:lpstr>
      <vt:lpstr>Controllers</vt:lpstr>
      <vt:lpstr>Controllers</vt:lpstr>
      <vt:lpstr>Filters</vt:lpstr>
      <vt:lpstr>Using filters in view templates</vt:lpstr>
      <vt:lpstr>PowerPoint Presentation</vt:lpstr>
      <vt:lpstr>EXTENDED FILTERS </vt:lpstr>
      <vt:lpstr>FILTERS INSIDE OF JAVASCRIPT FILES</vt:lpstr>
      <vt:lpstr> String Manipulation – Uppercase and Lowercase</vt:lpstr>
      <vt:lpstr> Number Manipulation – Numbers and Currencies</vt:lpstr>
      <vt:lpstr> Number Manipulation – Numbers and Currencies</vt:lpstr>
      <vt:lpstr>Date and time</vt:lpstr>
      <vt:lpstr>JSON filter</vt:lpstr>
      <vt:lpstr>LimitTo filter</vt:lpstr>
      <vt:lpstr>LimitTo filter</vt:lpstr>
      <vt:lpstr>Creating custom filters</vt:lpstr>
      <vt:lpstr>Creating custom filters</vt:lpstr>
      <vt:lpstr>PowerPoint Presentation</vt:lpstr>
      <vt:lpstr>Data Binding</vt:lpstr>
      <vt:lpstr>Data Binding in Classical Template Systems</vt:lpstr>
      <vt:lpstr>Data Binding in AngularJS Templates</vt:lpstr>
      <vt:lpstr>Data Binding in AngularJS Templates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User</dc:creator>
  <cp:lastModifiedBy>anju munoth</cp:lastModifiedBy>
  <cp:revision>70</cp:revision>
  <dcterms:created xsi:type="dcterms:W3CDTF">2017-01-27T00:07:16Z</dcterms:created>
  <dcterms:modified xsi:type="dcterms:W3CDTF">2021-11-09T14:18:40Z</dcterms:modified>
</cp:coreProperties>
</file>