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7" r:id="rId3"/>
    <p:sldId id="257" r:id="rId4"/>
    <p:sldId id="258" r:id="rId5"/>
    <p:sldId id="259" r:id="rId6"/>
    <p:sldId id="309" r:id="rId7"/>
    <p:sldId id="310" r:id="rId8"/>
    <p:sldId id="311" r:id="rId9"/>
    <p:sldId id="260" r:id="rId10"/>
    <p:sldId id="312" r:id="rId11"/>
    <p:sldId id="261" r:id="rId12"/>
    <p:sldId id="313" r:id="rId13"/>
    <p:sldId id="314" r:id="rId14"/>
    <p:sldId id="315" r:id="rId15"/>
    <p:sldId id="316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318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CFD5-0DE9-740A-41AC-59946E7CA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0C1E0-C955-DBA8-53DD-CAF401BDB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1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E21D1-1809-7E23-7629-135DE4C4F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D1E6-C8FF-D664-ACBA-1C16F9AC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95117" cy="706964"/>
          </a:xfrm>
        </p:spPr>
        <p:txBody>
          <a:bodyPr/>
          <a:lstStyle/>
          <a:p>
            <a:r>
              <a:rPr lang="en-US" dirty="0"/>
              <a:t>Key Features of Azure Application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A019-1C9F-7B1F-ED4F-FBE9FF6D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pPr algn="l">
              <a:lnSpc>
                <a:spcPts val="1800"/>
              </a:lnSpc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Log Analytics Integration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Application Insights integrates with Azure Log Analytics, enabling developers to combine log data with telemetry data to gain a deeper understanding of their application’s behavior. </a:t>
            </a:r>
          </a:p>
          <a:p>
            <a:pPr algn="l">
              <a:lnSpc>
                <a:spcPts val="2400"/>
              </a:lnSpc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lso enables developers to query and visualize log data using the powerful query language provided by Log Analytics.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369F6-4E9D-A9D5-9BAF-68E48091C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02BB-589F-ADD5-8632-B015C3D1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Azure Application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9351-50C2-B60E-C100-2E7867C4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pPr algn="l">
              <a:lnSpc>
                <a:spcPts val="1800"/>
              </a:lnSpc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Create an Application Insights Resource</a:t>
            </a:r>
          </a:p>
          <a:p>
            <a:pPr algn="l">
              <a:lnSpc>
                <a:spcPts val="2400"/>
              </a:lnSpc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To get started with Application Insights, developers need to create an Application Insights resource in the Azure portal. They can do this by following the below steps: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Go to the Azure portal.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Click on “+ Create a resource” in the top left corner.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Search for “Application Insights” in the search bar.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Select “Application Insights” from the search results.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Click on “Create” to create a new Application Insights resource.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37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A1686-89B4-E276-C95C-5F7E0728F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F14F-2693-DEC1-2298-68AECC08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Azure Application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E5AE-6D19-FB22-738E-CF771A72B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pPr algn="l">
              <a:lnSpc>
                <a:spcPts val="1800"/>
              </a:lnSpc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Configure Application Insights in the Application</a:t>
            </a:r>
          </a:p>
          <a:p>
            <a:pPr algn="l">
              <a:lnSpc>
                <a:spcPts val="2400"/>
              </a:lnSpc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Once the Application Insights resource is created, developers need to configure it in their application. They can do this by following the below steps: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Add the Application Insights SDK to their application.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Configure the SDK to send telemetry data to the Application Insights resource.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SDK is available for various platforms and programming languages, including .NET, Java, Node.js, and Python.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64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00ED6-4B55-C97C-B459-64EC4950A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A7A2-F4D1-F31A-0C95-E2D4E50E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Azure Application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C3C1-1F64-F9C1-375C-AA29F71E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pPr algn="l">
              <a:lnSpc>
                <a:spcPts val="1800"/>
              </a:lnSpc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Monitor the Application</a:t>
            </a:r>
          </a:p>
          <a:p>
            <a:pPr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Once the Application Insights resource is configured, developers can start monitoring their application’s performance and behavior using the Azure portal. 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C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an view metrics, logs, and alerts related to their application in real-time.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Developers can also create custom dashboards and visualizations using the built-in tools provided by Application Insights.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These dashboards can be shared with other team members or stakeholders to provide insights into the application’s behavior.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3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8A2B2-C20C-8A10-DB37-28D1DBC98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68A0-2A39-A65B-B85E-EBBD0188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Azure Application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4E9FF-A7C0-5729-CBDF-750AF29A7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pPr algn="l">
              <a:lnSpc>
                <a:spcPts val="1800"/>
              </a:lnSpc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Analyze the Data</a:t>
            </a:r>
          </a:p>
          <a:p>
            <a:pPr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Application Insights provides powerful analytics capabilities that enable developers to gain insights into their application’s behavior. 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C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an use the built-in query language to search and analyze the telemetry data collected by Application Insights.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Developers can also use the Log Analytics integration to combine log data with telemetry data to gain a deeper understanding of their application’s behavior.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73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A0845-DDF9-CB37-CBF6-1C96F3392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8E97-D60B-8DD8-C991-46AC5D11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Azure Application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596C-E394-88C0-998B-802D7C7B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pPr algn="l">
              <a:lnSpc>
                <a:spcPts val="1800"/>
              </a:lnSpc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Troubleshoot Issues</a:t>
            </a:r>
          </a:p>
          <a:p>
            <a:pPr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Application Insights provides real-time insights into application exceptions, such as crashes and errors.</a:t>
            </a:r>
          </a:p>
          <a:p>
            <a:pPr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Developers can use these insights to identify and troubleshoot issues in their applications quickly.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Developers can also use the alerting and notification capabilities provided by Application Insights to get notified when their application’s behavior deviates from predefined thresholds. 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This enables them to proactively identify and resolve issues before they impact end-users.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897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AFDF0-F999-C029-76AA-C1C87252D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0308-0A20-D45C-16FB-4CB5EA5E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Application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2114-547D-2504-EF0B-BF627DC31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pPr algn="l">
              <a:buNone/>
            </a:pPr>
            <a:r>
              <a:rPr lang="en-US" b="0" i="0" dirty="0">
                <a:solidFill>
                  <a:srgbClr val="232323"/>
                </a:solidFill>
                <a:effectLst/>
                <a:latin typeface="Libre Franklin" panose="020F0502020204030204" pitchFamily="2" charset="0"/>
              </a:rPr>
              <a:t>Azure Application Insights supports two types of monitoring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32323"/>
                </a:solidFill>
                <a:effectLst/>
                <a:latin typeface="Libre Franklin" panose="020F0502020204030204" pitchFamily="2" charset="0"/>
              </a:rPr>
              <a:t>Monitoring without code or Codeless Monitoring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32323"/>
                </a:solidFill>
                <a:effectLst/>
                <a:latin typeface="Libre Franklin" panose="020F0502020204030204" pitchFamily="2" charset="0"/>
              </a:rPr>
              <a:t>Monitoring with Code or Code based Monitoring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14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2EB07-8DD0-F7BE-5424-747D359D2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AE95-E363-3CBA-C2CE-27F4B9C3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without code or Codeless Monitoring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C5C01-0D37-06CA-C3E6-1F94D2B2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r>
              <a:rPr lang="en-US" b="0" i="0" dirty="0">
                <a:solidFill>
                  <a:srgbClr val="232323"/>
                </a:solidFill>
                <a:effectLst/>
                <a:latin typeface="Libre Franklin" pitchFamily="2" charset="0"/>
              </a:rPr>
              <a:t>No modification of code is required here to monitor your application.</a:t>
            </a:r>
          </a:p>
          <a:p>
            <a:r>
              <a:rPr lang="en-US" b="0" i="0" dirty="0">
                <a:solidFill>
                  <a:srgbClr val="232323"/>
                </a:solidFill>
                <a:effectLst/>
                <a:latin typeface="Libre Franklin" pitchFamily="2" charset="0"/>
              </a:rPr>
              <a:t>Work for Applications already hosted in the Azure cloud, like Azure Web App, App services, etc.</a:t>
            </a:r>
          </a:p>
          <a:p>
            <a:r>
              <a:rPr lang="en-US" b="0" i="0" dirty="0">
                <a:solidFill>
                  <a:srgbClr val="232323"/>
                </a:solidFill>
                <a:effectLst/>
                <a:latin typeface="Libre Franklin" pitchFamily="2" charset="0"/>
              </a:rPr>
              <a:t>Configure Azure Application Insights from the Azure Portal itself. Not even a single line of code is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522D4-5F03-2ACA-F33E-B89678E20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2016-D145-CE1C-2FF5-7A45181D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with Code or Code based Monitoring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CD17-25B8-2CE5-5BAB-A935E0A7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Libre Franklin" pitchFamily="2" charset="0"/>
              </a:rPr>
              <a:t>Monitor the applications built using JAVA, Python, ASP.NET Core/Framework, Node.JS,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Libre Franklin" pitchFamily="2" charset="0"/>
              </a:rPr>
              <a:t>A few lines of code need to be added to implement the code-based monitoring.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Libre Franklin" pitchFamily="2" charset="0"/>
              </a:rPr>
              <a:t>It would be best to integrate Application Insights into your Application with a few lines of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968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54E70-6AE6-7C75-7E22-0B27EDCF7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38C3-322B-5D2B-4D7D-B8B7AD86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does Azure Application Insights monitor?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77A5-1090-7F82-CF3A-CDED3C04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r>
              <a:rPr lang="en-US" b="0" i="0" dirty="0">
                <a:solidFill>
                  <a:srgbClr val="232323"/>
                </a:solidFill>
                <a:effectLst/>
                <a:latin typeface="Libre Franklin" pitchFamily="2" charset="0"/>
              </a:rPr>
              <a:t>Azure Application Insights reports different exceptions with respect to your servers and browsers.</a:t>
            </a:r>
          </a:p>
          <a:p>
            <a:r>
              <a:rPr lang="en-US" b="0" i="0" dirty="0">
                <a:solidFill>
                  <a:srgbClr val="232323"/>
                </a:solidFill>
                <a:effectLst/>
                <a:latin typeface="Libre Franklin" pitchFamily="2" charset="0"/>
              </a:rPr>
              <a:t>Provides you with the rates of requests and failures.</a:t>
            </a:r>
          </a:p>
          <a:p>
            <a:r>
              <a:rPr lang="en-US" dirty="0">
                <a:solidFill>
                  <a:srgbClr val="232323"/>
                </a:solidFill>
                <a:latin typeface="Libre Franklin" pitchFamily="2" charset="0"/>
              </a:rPr>
              <a:t>R</a:t>
            </a:r>
            <a:r>
              <a:rPr lang="en-US" b="0" i="0" dirty="0">
                <a:solidFill>
                  <a:srgbClr val="232323"/>
                </a:solidFill>
                <a:effectLst/>
                <a:latin typeface="Libre Franklin" pitchFamily="2" charset="0"/>
              </a:rPr>
              <a:t>esponse time.</a:t>
            </a:r>
          </a:p>
          <a:p>
            <a:r>
              <a:rPr lang="en-US" b="0" i="0" dirty="0">
                <a:solidFill>
                  <a:srgbClr val="232323"/>
                </a:solidFill>
                <a:effectLst/>
                <a:latin typeface="Libre Franklin" pitchFamily="2" charset="0"/>
              </a:rPr>
              <a:t>Provides you with the trace logs from your applications.</a:t>
            </a:r>
          </a:p>
          <a:p>
            <a:r>
              <a:rPr lang="en-US" b="0" i="0" dirty="0">
                <a:solidFill>
                  <a:srgbClr val="232323"/>
                </a:solidFill>
                <a:effectLst/>
                <a:latin typeface="Libre Franklin" pitchFamily="2" charset="0"/>
              </a:rPr>
              <a:t>Browser performance.</a:t>
            </a:r>
          </a:p>
          <a:p>
            <a:r>
              <a:rPr lang="en-US" b="0" i="0" dirty="0">
                <a:solidFill>
                  <a:srgbClr val="232323"/>
                </a:solidFill>
                <a:effectLst/>
                <a:latin typeface="Libre Franklin" pitchFamily="2" charset="0"/>
              </a:rPr>
              <a:t>Counts for your sessions and users.</a:t>
            </a:r>
          </a:p>
          <a:p>
            <a:r>
              <a:rPr lang="en-US" b="0" i="0" dirty="0">
                <a:solidFill>
                  <a:srgbClr val="232323"/>
                </a:solidFill>
                <a:effectLst/>
                <a:latin typeface="Libre Franklin" pitchFamily="2" charset="0"/>
              </a:rPr>
              <a:t>Network, memory, and CPU usage of your server machines.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70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1F43-91C4-1474-8DE7-3FBA8DFF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Application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82824-5C04-1915-38DE-BA664188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77007" cy="3626156"/>
          </a:xfrm>
        </p:spPr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Monitor Application Insights is an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OpenTelemetry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feature of </a:t>
            </a:r>
            <a:r>
              <a:rPr lang="en-US" b="0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Azure Monitor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that offers application performance monitoring (APM) for live web applications.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Integrating with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OpenTelemetry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(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OTel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 provides a vendor-neutral approach to collecting and analyzing telemetry data, enabling comprehensive observability of your applications.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Application Insights supports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OpenTelemetry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(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OTel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 to collect telemetry data in a standardized format across platforms. 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Integration with Azure services allows for efficient monitoring and diagnostics, improving application observability and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431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D3D8D-51A5-DC3A-8F03-136A45816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7C6B-6FC4-58E9-BD50-3DD95C65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3F49-660A-42B8-7D75-EA3E654D0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Application dashboard: </a:t>
            </a:r>
            <a:r>
              <a:rPr lang="en-US" dirty="0"/>
              <a:t>An at-a-glance assessment of your application's health and performance.</a:t>
            </a:r>
          </a:p>
          <a:p>
            <a:r>
              <a:rPr lang="en-US" b="1" dirty="0"/>
              <a:t>Application map: </a:t>
            </a:r>
            <a:r>
              <a:rPr lang="en-US" dirty="0"/>
              <a:t>A visual overview of application architecture and components' interactions.</a:t>
            </a:r>
          </a:p>
          <a:p>
            <a:r>
              <a:rPr lang="en-US" b="1" dirty="0"/>
              <a:t>Live metrics:</a:t>
            </a:r>
            <a:r>
              <a:rPr lang="en-US" dirty="0"/>
              <a:t> A real-time analytics dashboard for insight into application activity and performance.</a:t>
            </a:r>
          </a:p>
          <a:p>
            <a:r>
              <a:rPr lang="en-US" b="1" dirty="0"/>
              <a:t>Transaction search:</a:t>
            </a:r>
            <a:r>
              <a:rPr lang="en-US" dirty="0"/>
              <a:t> Trace and diagnose transactions to identify issues and optimize performance.</a:t>
            </a:r>
          </a:p>
          <a:p>
            <a:r>
              <a:rPr lang="en-US" b="1" dirty="0"/>
              <a:t>Availability view:</a:t>
            </a:r>
            <a:r>
              <a:rPr lang="en-US" dirty="0"/>
              <a:t> Proactively monitor and test the availability and responsiveness of application endpoints.</a:t>
            </a:r>
          </a:p>
          <a:p>
            <a:r>
              <a:rPr lang="en-US" b="1" dirty="0"/>
              <a:t>Failures view:</a:t>
            </a:r>
            <a:r>
              <a:rPr lang="en-US" dirty="0"/>
              <a:t> Identify and analyze failures in your application to minimize downtime.</a:t>
            </a:r>
          </a:p>
          <a:p>
            <a:r>
              <a:rPr lang="en-US" b="1" dirty="0"/>
              <a:t>Performance view:</a:t>
            </a:r>
            <a:r>
              <a:rPr lang="en-US" dirty="0"/>
              <a:t> Review application performance metrics and potential bottlenecks.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17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110B0-92D3-5DAD-56BE-55AF8D74B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41CF-E132-1787-7317-C1205630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35B4-744B-EDE3-EB50-8128F655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r>
              <a:rPr lang="en-US" b="1" dirty="0"/>
              <a:t>Alerts</a:t>
            </a:r>
            <a:r>
              <a:rPr lang="en-US" dirty="0"/>
              <a:t>: Monitor a wide range of aspects of your application and trigger various actions.</a:t>
            </a:r>
          </a:p>
          <a:p>
            <a:r>
              <a:rPr lang="en-US" b="1" dirty="0"/>
              <a:t>Metrics</a:t>
            </a:r>
            <a:r>
              <a:rPr lang="en-US" dirty="0"/>
              <a:t>: Dive deep into metrics data to understand usage patterns and trends.</a:t>
            </a:r>
          </a:p>
          <a:p>
            <a:r>
              <a:rPr lang="en-US" b="1" dirty="0"/>
              <a:t>Diagnostic</a:t>
            </a:r>
            <a:r>
              <a:rPr lang="en-US" dirty="0"/>
              <a:t> </a:t>
            </a:r>
            <a:r>
              <a:rPr lang="en-US" b="1" dirty="0"/>
              <a:t>settings</a:t>
            </a:r>
            <a:r>
              <a:rPr lang="en-US" dirty="0"/>
              <a:t>: Configure streaming export of platform logs and metrics to the destination of your choice.</a:t>
            </a:r>
          </a:p>
          <a:p>
            <a:r>
              <a:rPr lang="en-US" b="1" dirty="0"/>
              <a:t>Logs</a:t>
            </a:r>
            <a:r>
              <a:rPr lang="en-US" dirty="0"/>
              <a:t>: Retrieve, consolidate, and analyze all data collected into Azure Monitoring Logs.</a:t>
            </a:r>
          </a:p>
          <a:p>
            <a:r>
              <a:rPr lang="en-US" b="1" dirty="0"/>
              <a:t>Workbooks</a:t>
            </a:r>
            <a:r>
              <a:rPr lang="en-US" dirty="0"/>
              <a:t>: Create interactive reports and dashboards that visualize application monitoring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949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0ED22-4FD7-7803-82B4-36F4F8E0C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AEE3-B521-FB6C-6646-2BFBE0DB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FD73-FCC4-6DBF-8EBD-09F2E7C5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Users</a:t>
            </a:r>
            <a:r>
              <a:rPr lang="en-US" b="0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1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sessions</a:t>
            </a:r>
            <a:r>
              <a:rPr lang="en-US" b="0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, and </a:t>
            </a:r>
            <a:r>
              <a:rPr lang="en-US" b="1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events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Determine when, where, and how users interact with your web app.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Funnels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Analyze conversion rates to identify where users progress or drop off in the funnel.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Flows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Visualize user paths on your site to identify high engagement areas and exit points.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Cohorts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Group users by shared characteristics to simplify trend identification, segmentation, and performance troubleshooting.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068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3DAF2-B7C6-5E52-F1A7-7CB0A85A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B970-B3BD-7D85-6943-5BE83848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F8B6-79B1-8306-502E-F0BF9EAB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.</a:t>
            </a:r>
            <a:r>
              <a:rPr lang="en-IN" b="1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NET</a:t>
            </a:r>
            <a:r>
              <a:rPr lang="en-IN" b="0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b="1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Profiler</a:t>
            </a:r>
            <a:r>
              <a:rPr lang="en-I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Capture, identify, and view performance traces for your application.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Code optimizations</a:t>
            </a:r>
            <a:r>
              <a:rPr lang="en-I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</a:t>
            </a:r>
            <a:r>
              <a:rPr lang="en-I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Harness AI to create better and more efficient applications.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Snapshot</a:t>
            </a:r>
            <a:r>
              <a:rPr lang="en-IN" b="0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b="1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</a:rPr>
              <a:t>debugger</a:t>
            </a:r>
            <a:r>
              <a:rPr lang="en-I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Automatically collect debug snapshots when exceptions occur in .NET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081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39018-C134-9CB1-EE8C-9DE76966C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500A-D205-F61B-3C88-1989944F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500B-A27A-F9A3-5D53-63E66234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DEF32-3474-D2BE-8B0B-837E79D6B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0632"/>
            <a:ext cx="12192000" cy="514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30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F3332-AFC7-156C-2207-CD0D73F26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65B4-4190-92EA-8354-B4B876D2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telemetry does Application Insights collect?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FABD-EA9D-BD2C-66DF-EAF06E40C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From server web apps:</a:t>
            </a:r>
          </a:p>
          <a:p>
            <a:r>
              <a:rPr lang="en-IN" dirty="0"/>
              <a:t>HTTP requests.</a:t>
            </a:r>
          </a:p>
          <a:p>
            <a:r>
              <a:rPr lang="en-IN" dirty="0"/>
              <a:t>Dependencies. Calls to SQL databases, HTTP calls to external services, Azure Cosmos DB, Azure Table Storage, Azure Blob Storage, and Azure Queue Storage.</a:t>
            </a:r>
          </a:p>
          <a:p>
            <a:r>
              <a:rPr lang="en-IN" dirty="0"/>
              <a:t>Exceptions and stack traces.</a:t>
            </a:r>
          </a:p>
          <a:p>
            <a:r>
              <a:rPr lang="en-IN" dirty="0"/>
              <a:t>Performance counters: Performance counters are available when using:</a:t>
            </a:r>
          </a:p>
          <a:p>
            <a:r>
              <a:rPr lang="en-IN" dirty="0"/>
              <a:t>Azure Monitor Application Insights agent</a:t>
            </a:r>
          </a:p>
          <a:p>
            <a:r>
              <a:rPr lang="en-IN" dirty="0"/>
              <a:t>Azure monitoring for VMs or virtual machine scale sets</a:t>
            </a:r>
          </a:p>
          <a:p>
            <a:r>
              <a:rPr lang="en-IN" dirty="0"/>
              <a:t>Application Insights </a:t>
            </a:r>
            <a:r>
              <a:rPr lang="en-IN" dirty="0" err="1"/>
              <a:t>collectd</a:t>
            </a:r>
            <a:r>
              <a:rPr lang="en-IN" dirty="0"/>
              <a:t> writer.</a:t>
            </a:r>
          </a:p>
          <a:p>
            <a:r>
              <a:rPr lang="en-IN" dirty="0"/>
              <a:t>Custom events and metrics that you code.</a:t>
            </a:r>
          </a:p>
          <a:p>
            <a:r>
              <a:rPr lang="en-IN" dirty="0"/>
              <a:t>Trace logs if you configure the appropriate collector.</a:t>
            </a:r>
          </a:p>
        </p:txBody>
      </p:sp>
    </p:spTree>
    <p:extLst>
      <p:ext uri="{BB962C8B-B14F-4D97-AF65-F5344CB8AC3E}">
        <p14:creationId xmlns:p14="http://schemas.microsoft.com/office/powerpoint/2010/main" val="3637004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E34AF-71CC-521E-E9AF-3F120FFDA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C7B7-5C22-FE1F-E151-3BF11D5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telemetry does Application Insights collect?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3D2D-7851-AD57-F13F-4DA94218A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From client webpages:</a:t>
            </a:r>
          </a:p>
          <a:p>
            <a:r>
              <a:rPr lang="en-US" sz="2000" dirty="0"/>
              <a:t>Uncaught exceptions in your app, including information on</a:t>
            </a:r>
          </a:p>
          <a:p>
            <a:r>
              <a:rPr lang="en-US" sz="2000" dirty="0"/>
              <a:t>Stack trace</a:t>
            </a:r>
          </a:p>
          <a:p>
            <a:r>
              <a:rPr lang="en-US" sz="2000" dirty="0"/>
              <a:t>Exception details and message accompanying the error</a:t>
            </a:r>
          </a:p>
          <a:p>
            <a:r>
              <a:rPr lang="en-US" sz="2000" dirty="0"/>
              <a:t>Line &amp; column number of error</a:t>
            </a:r>
          </a:p>
          <a:p>
            <a:r>
              <a:rPr lang="en-US" sz="2000" dirty="0"/>
              <a:t>URL where error was raised</a:t>
            </a:r>
          </a:p>
          <a:p>
            <a:r>
              <a:rPr lang="en-US" sz="2000" dirty="0"/>
              <a:t>Network Dependency Requests made by your app XML Http Request (XHR) and Fetch (fetch collection is disabled by default) requests, include information on:</a:t>
            </a:r>
          </a:p>
          <a:p>
            <a:r>
              <a:rPr lang="en-US" sz="2000" dirty="0" err="1"/>
              <a:t>Url</a:t>
            </a:r>
            <a:r>
              <a:rPr lang="en-US" sz="2000" dirty="0"/>
              <a:t> of dependency source</a:t>
            </a:r>
          </a:p>
        </p:txBody>
      </p:sp>
    </p:spTree>
    <p:extLst>
      <p:ext uri="{BB962C8B-B14F-4D97-AF65-F5344CB8AC3E}">
        <p14:creationId xmlns:p14="http://schemas.microsoft.com/office/powerpoint/2010/main" val="3964098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8BD1B-022B-F15B-33CA-DBE36EC4D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BA50-443B-B78F-F45B-8B409965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telemetry does Application Insights collect?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F452-41EA-262D-1C84-DC3EFD70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From client webpages:</a:t>
            </a:r>
          </a:p>
          <a:p>
            <a:r>
              <a:rPr lang="en-US" sz="2000" dirty="0"/>
              <a:t>Command &amp; Method used to request the dependency</a:t>
            </a:r>
          </a:p>
          <a:p>
            <a:r>
              <a:rPr lang="en-US" sz="2000" dirty="0"/>
              <a:t>Duration of the request</a:t>
            </a:r>
          </a:p>
          <a:p>
            <a:r>
              <a:rPr lang="en-US" sz="2000" dirty="0"/>
              <a:t>Result code and success status of the request</a:t>
            </a:r>
          </a:p>
          <a:p>
            <a:r>
              <a:rPr lang="en-US" sz="2000" dirty="0"/>
              <a:t>ID (if any) of user making the request</a:t>
            </a:r>
          </a:p>
          <a:p>
            <a:r>
              <a:rPr lang="en-US" sz="2000" dirty="0"/>
              <a:t>Correlation context (if any) where request is made</a:t>
            </a:r>
          </a:p>
          <a:p>
            <a:r>
              <a:rPr lang="en-US" sz="2000" dirty="0"/>
              <a:t>User information (for example, Location, network, IP)</a:t>
            </a:r>
          </a:p>
          <a:p>
            <a:r>
              <a:rPr lang="en-US" sz="2000" dirty="0"/>
              <a:t>Device information (for example, Browser, OS, version, language, model)</a:t>
            </a:r>
          </a:p>
          <a:p>
            <a:r>
              <a:rPr lang="en-US" sz="2000" dirty="0"/>
              <a:t>Session information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07404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84A03-76BD-8261-974A-1AD0F489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367C-F73F-B401-45AB-F01079B9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EF0D-3BCB-7CB1-4DEE-4B1E2BD6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191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7D278-FDED-3377-2C2E-AB17E9C8E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33F3-B6EF-EEE0-F543-06132B21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EB0A-0D2E-C3EA-5764-38A9DC626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1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3105-7D9E-5E2D-1971-3A6D45B4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Application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63D4-D159-F4CE-681C-CBF6E680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Powerful cloud-based service provided by Microsoft that helps developers to monitor and diagnose the performance of their applications. </a:t>
            </a:r>
          </a:p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P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art of the Azure Monitor family of services that provide end-to-end monitoring solutions for applications, infrastructure, and networks.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With Application Insights, developers can gain valuable insights into how their applications are behaving in real-time, identify performance issues, and troubleshoot problems quickly.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383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AB406-7DFE-C57C-A0FA-E2E51DB05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5FF5-D162-3FFE-7B87-9DF903E0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C9A8-104C-B1B1-4690-134D5B05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30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C2873-9113-3A32-5626-0D157C728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95AD-BFF5-132B-09CA-45B9D06C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BE11-CE75-178C-A72C-64DC8BFEE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193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BB323-3AA4-FD3E-51E0-4ACEBE284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F22F-06C5-ADE8-4130-A51F00F7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D1A0-FAAC-2A68-0BAF-5F3A5ECD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246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7F2B1-B51E-4422-B48C-D50F7360D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FA81-7707-41FD-2BCE-8EA76351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CDFC-FC85-83B1-8F7D-CC8B821EA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006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EAA3E-DF70-70B2-7AAA-80D36122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39F2-1553-DF94-AB3F-0BD5E686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0D5B-0282-5072-0647-223D877EF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152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19DAC-3569-A5C5-251A-769274279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82D6-CEA1-B90D-00AB-50590BA6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B0906-D7AF-C900-629D-833C9F37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634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5BEC6-7C74-57D8-07A2-3C52263FC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C34C-AF42-D54C-76B5-767C308F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8059-1887-2F6C-78AC-1EA6E98E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004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5968C-37EC-F67E-BB3D-0624F9DB7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9DFF-86E2-AF9E-B6CA-E6D66C29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CF1B-42BA-5227-9998-501831A6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049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F54A1-B93D-7468-7235-A459C260B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2945-A4DC-C47F-72B3-E5668CB1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5887-F37B-1A87-CF30-4B446FBD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991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BE16F-DF1F-3601-1783-D8E5EC9D0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2C8C-268E-E7C6-8E37-5425E9FF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49CE9-5BF6-C2EE-1CF6-854ACD89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64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9212C-33E0-4636-57C3-8DFDBCAC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4869-59E5-5712-B2A6-D9184AB2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Application Insights?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E70A-4984-6B5A-6074-4409838D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C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loud-based monitoring and diagnostics service that helps developers to detect and diagnose issues in their applications.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esigned to help developers gain a deeper understanding of their application’s performance and user behavior by collecting telemetry data from various sources, including web servers, client devices, and other application components.</a:t>
            </a:r>
          </a:p>
          <a:p>
            <a:pPr algn="l">
              <a:lnSpc>
                <a:spcPts val="2400"/>
              </a:lnSpc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P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rovides a comprehensive set of tools and features that enable developers to monitor various aspects of their applications, such as performance, availability, usage, and exceptions.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Provides real-time insights into how users are interacting with their applications, including metrics on user engagement, retention, and conversion rates.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490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20C54-D6F1-F306-F703-06E8A0261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5206-3DB3-D879-2BB8-2AEDA386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E52B-3F5A-A7FF-2298-17479CF4D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084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DAAD7-6C9F-5A02-7B54-752F4D170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A604-A221-7619-E004-FAF1DE72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AB0E-C39C-D158-CDB6-58703B6D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460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1F8C6-FF61-C22B-FCF1-941D00E4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B277-36E1-79FE-5C7E-5A3B8C16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1F5D7-CA39-2616-75D7-F5BE099C6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263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797C8-ECFD-FB2F-9DC7-47FFCE58F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72C6-7111-37B2-CF29-6ED3BE00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07A4-6DE7-682D-7355-659E1C25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037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0F0A2-B7B2-A3F1-3B03-34FE874BC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5409-C4AA-BC9D-14DE-5882AD3F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2BBC-4936-2359-E565-7C28A67F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905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D6CFF-EF87-2D44-B6C4-9960280FC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8202-B3DD-B042-2A11-A7ED4096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9C3B-49D3-B254-8098-1BB0E1912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109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44990-800F-687B-A713-E996F4955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8569-52B2-4EDE-3C79-B0120484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5846-8B14-9C80-A805-B39BDA87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262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92EC8-FA70-6142-5454-611F9CD93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E25E-B49E-7794-49D4-34C56B67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52DD-1AEA-41D9-8AD2-D6DD8290E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491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9CD29-2118-D935-8956-6068EE017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2B82-A2DE-1578-35BB-B0FAFD81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789B-AD9F-902F-CB34-6B06D99B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1732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E759D-773A-BDE7-F71F-9B42C383D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0311-CB21-9A75-DEBC-253594AC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04E6-B69F-4779-97D8-31232643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88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18009-1CF7-9C99-C3AE-5483A4CCB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48CF-B573-F2B7-941F-E3F0AC6E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63574" cy="706964"/>
          </a:xfrm>
        </p:spPr>
        <p:txBody>
          <a:bodyPr/>
          <a:lstStyle/>
          <a:p>
            <a:r>
              <a:rPr lang="en-US" dirty="0"/>
              <a:t>Key Features of Azure Application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8073-6568-C372-5B14-2B2EF4335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pPr algn="l">
              <a:lnSpc>
                <a:spcPts val="1800"/>
              </a:lnSpc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Application Performance Monitoring (APM)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Application Insights offers end-to-end APM capabilities, enabling developers to monitor the performance of their applications in real-time. </a:t>
            </a:r>
          </a:p>
          <a:p>
            <a:pPr algn="l">
              <a:lnSpc>
                <a:spcPts val="2400"/>
              </a:lnSpc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racks the performance of various application components, including web requests, database queries, and external dependencies. </a:t>
            </a:r>
          </a:p>
          <a:p>
            <a:pPr algn="l">
              <a:lnSpc>
                <a:spcPts val="2400"/>
              </a:lnSpc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P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rovides insights into application exceptions, such as crashes and errors, enabling developers to identify and resolve issues quickly.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2284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18DA4-AA33-98D6-658C-A87B5B3C4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A741-8122-69E3-540A-C57C1B47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A94C-FD58-1441-B976-983C7EA6F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4154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367E-EBBE-251B-C523-5D9C0C43F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6255-98ED-39F8-21A8-5B3E859D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13CE-DAAB-773E-15A3-71F9D4D1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783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89190-F3BF-A7E4-F7B6-55AE4D786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7C0D-C111-5596-6DAA-65C33F46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2D8F-564B-FDEC-0CDC-CD49A85F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944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B2E23-BCE4-3EAD-0FA2-335B065BE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B96A-7117-29C3-655D-F76E04F5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A922-054E-8E26-3EF1-2DB0B449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5892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6ED66-D1E7-5F54-C498-F223FFDF6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391B-5D8B-6645-0E3E-E27D890E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18D7-028F-56D2-DCB9-174BA659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20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39592-8EA1-6691-AD54-35CD01AF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8C43-D939-8755-371B-95A57697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A791-6D2F-A27C-DF88-1AADB94D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184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84194-CBF9-D156-AE1B-26D549CF3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A632-64D0-E0EF-DE43-994F0C0D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E3CF1-CE95-D9A1-D4D7-1522C48C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429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390EF-63A2-B744-EB48-6859B8758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AE8F-BC15-5D97-B51F-210A6305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82A3-CDE2-3E00-F11C-B6EBFDBB2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461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7DFB7-630C-8ABB-79E2-8D2326BC6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F4D3-0B48-8185-A37F-BD9AAFA7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B65B-A3DE-1C93-0D84-217BE0D4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1949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7E62D-DD1D-80F8-0FF1-3C230AD3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BA4F-3C4C-123E-6EFE-FC53DBBE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15E0-548F-731D-5D4D-A673CC97F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65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8B00F-F220-8046-D20A-52C41200D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E9FC-1428-9645-B5A1-0C05B57E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63574" cy="706964"/>
          </a:xfrm>
        </p:spPr>
        <p:txBody>
          <a:bodyPr/>
          <a:lstStyle/>
          <a:p>
            <a:r>
              <a:rPr lang="en-US" dirty="0"/>
              <a:t>Key Features of Azure Application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62B2-A971-D7A0-E269-188B0C7CB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pPr algn="l">
              <a:lnSpc>
                <a:spcPts val="1800"/>
              </a:lnSpc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User Analytics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Application Insights provides powerful user analytics capabilities that enable developers to gain insights into how users are interacting with their applications. </a:t>
            </a:r>
          </a:p>
          <a:p>
            <a:pPr algn="l">
              <a:lnSpc>
                <a:spcPts val="2400"/>
              </a:lnSpc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racks user behavior, including user flows, user sessions, and user retention. </a:t>
            </a:r>
          </a:p>
          <a:p>
            <a:pPr algn="l">
              <a:lnSpc>
                <a:spcPts val="2400"/>
              </a:lnSpc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P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rovides insights into user demographics, such as location, device type, and operating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5879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EEB00-FAE5-D763-4484-621692128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F097-1C4B-B374-6455-B1640650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0705F-9CBB-BE87-7D35-A3A40C29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114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B1ECE-2FCA-B4DB-2511-0E039516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106A-48A1-D53D-6697-24B79116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36805-328C-B3C5-01DC-2CBFF8D9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1700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728D0-AFCA-101B-6676-6015967B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1728-CDA4-C920-0410-7D975066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6C75-6DD0-5216-6EB6-B03E80B6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1140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44FEF-A31A-2F45-2FA4-B89A057D1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40F3-C131-64A8-06B7-BB1B7849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C325-8065-56EC-48C1-E09532F73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55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DFD67-18F1-EA76-4948-820D59700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F94E-142C-2F3E-F727-84B33E7E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63574" cy="706964"/>
          </a:xfrm>
        </p:spPr>
        <p:txBody>
          <a:bodyPr/>
          <a:lstStyle/>
          <a:p>
            <a:r>
              <a:rPr lang="en-US" dirty="0"/>
              <a:t>Key Features of Azure Application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6C26-E817-077C-54BC-102FB065A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pPr algn="l">
              <a:lnSpc>
                <a:spcPts val="1800"/>
              </a:lnSpc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Custom Telemetry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Application Insights supports custom telemetry, enabling developers to log custom events and metrics in their applications. </a:t>
            </a:r>
          </a:p>
          <a:p>
            <a:pPr algn="l">
              <a:lnSpc>
                <a:spcPts val="2400"/>
              </a:lnSpc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U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seful for tracking custom business metrics, such as conversion rates and user engagement.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43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E159A-B0E2-BFF1-62C1-BCDEF8449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2B57-4557-8F56-F8D5-E65D99C3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63574" cy="706964"/>
          </a:xfrm>
        </p:spPr>
        <p:txBody>
          <a:bodyPr/>
          <a:lstStyle/>
          <a:p>
            <a:r>
              <a:rPr lang="en-US" dirty="0"/>
              <a:t>Key Features of Azure Application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13AF0-43A7-D7DC-263A-EFC357B6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pPr algn="l">
              <a:lnSpc>
                <a:spcPts val="1800"/>
              </a:lnSpc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Integration with DevOps Tools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Application Insights integrates with various DevOps tools, such as Visual Studio, Azure DevOps, and GitHub. 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This integration enables developers to gain insights into their application’s performance and behavior directly from their development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23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58343-EB30-7827-F459-3EC68A4B2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7E58-2163-4011-C799-A43E5550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95117" cy="706964"/>
          </a:xfrm>
        </p:spPr>
        <p:txBody>
          <a:bodyPr/>
          <a:lstStyle/>
          <a:p>
            <a:r>
              <a:rPr lang="en-US" dirty="0"/>
              <a:t>Key Features of Azure Application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3396B-5BA2-DD96-1E03-657FF334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4364" cy="3929326"/>
          </a:xfrm>
        </p:spPr>
        <p:txBody>
          <a:bodyPr/>
          <a:lstStyle/>
          <a:p>
            <a:pPr algn="l">
              <a:lnSpc>
                <a:spcPts val="1800"/>
              </a:lnSpc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Alerting and Notification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Application Insights provides alerting and notification capabilities that enable developers to get notified when their application’s performance or behavior deviates from predefined thresholds. </a:t>
            </a:r>
          </a:p>
          <a:p>
            <a:pPr algn="l">
              <a:lnSpc>
                <a:spcPts val="2400"/>
              </a:lnSpc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upports various notification channels, such as email, SMS, and webhook.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25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23</TotalTime>
  <Words>1762</Words>
  <Application>Microsoft Office PowerPoint</Application>
  <PresentationFormat>Widescreen</PresentationFormat>
  <Paragraphs>147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Century Gothic</vt:lpstr>
      <vt:lpstr>Libre Franklin</vt:lpstr>
      <vt:lpstr>Segoe UI</vt:lpstr>
      <vt:lpstr>sohne</vt:lpstr>
      <vt:lpstr>source-serif-pro</vt:lpstr>
      <vt:lpstr>Wingdings 3</vt:lpstr>
      <vt:lpstr>Ion Boardroom</vt:lpstr>
      <vt:lpstr>Application Insights</vt:lpstr>
      <vt:lpstr>Azure Application Insights</vt:lpstr>
      <vt:lpstr>Azure Application Insights</vt:lpstr>
      <vt:lpstr>Azure Application Insights?</vt:lpstr>
      <vt:lpstr>Key Features of Azure Application Insights</vt:lpstr>
      <vt:lpstr>Key Features of Azure Application Insights</vt:lpstr>
      <vt:lpstr>Key Features of Azure Application Insights</vt:lpstr>
      <vt:lpstr>Key Features of Azure Application Insights</vt:lpstr>
      <vt:lpstr>Key Features of Azure Application Insights</vt:lpstr>
      <vt:lpstr>Key Features of Azure Application Insights</vt:lpstr>
      <vt:lpstr>How to Use Azure Application Insights</vt:lpstr>
      <vt:lpstr>How to Use Azure Application Insights</vt:lpstr>
      <vt:lpstr>How to Use Azure Application Insights</vt:lpstr>
      <vt:lpstr>How to Use Azure Application Insights</vt:lpstr>
      <vt:lpstr>How to Use Azure Application Insights</vt:lpstr>
      <vt:lpstr>Azure Application Insights</vt:lpstr>
      <vt:lpstr>Monitoring without code or Codeless Monitoring</vt:lpstr>
      <vt:lpstr>Monitoring with Code or Code based Monitoring</vt:lpstr>
      <vt:lpstr>What exactly does Azure Application Insights monitor?</vt:lpstr>
      <vt:lpstr>Investigate</vt:lpstr>
      <vt:lpstr>Monitoring</vt:lpstr>
      <vt:lpstr>Usage</vt:lpstr>
      <vt:lpstr>Code analysis</vt:lpstr>
      <vt:lpstr>Logic model</vt:lpstr>
      <vt:lpstr>What telemetry does Application Insights collect?</vt:lpstr>
      <vt:lpstr>What telemetry does Application Insights collect?</vt:lpstr>
      <vt:lpstr>What telemetry does Application Insights collect?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 munoth</dc:creator>
  <cp:lastModifiedBy>anju munoth</cp:lastModifiedBy>
  <cp:revision>29</cp:revision>
  <dcterms:created xsi:type="dcterms:W3CDTF">2025-05-10T18:10:49Z</dcterms:created>
  <dcterms:modified xsi:type="dcterms:W3CDTF">2025-05-10T18:34:46Z</dcterms:modified>
</cp:coreProperties>
</file>