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357" r:id="rId5"/>
    <p:sldId id="259" r:id="rId6"/>
    <p:sldId id="260" r:id="rId7"/>
    <p:sldId id="261" r:id="rId8"/>
    <p:sldId id="262" r:id="rId9"/>
    <p:sldId id="263" r:id="rId10"/>
    <p:sldId id="358" r:id="rId11"/>
    <p:sldId id="264" r:id="rId12"/>
    <p:sldId id="362" r:id="rId13"/>
    <p:sldId id="363" r:id="rId14"/>
    <p:sldId id="275" r:id="rId15"/>
    <p:sldId id="265" r:id="rId16"/>
    <p:sldId id="359" r:id="rId17"/>
    <p:sldId id="276" r:id="rId18"/>
    <p:sldId id="364" r:id="rId19"/>
    <p:sldId id="278" r:id="rId20"/>
    <p:sldId id="279" r:id="rId21"/>
    <p:sldId id="280" r:id="rId22"/>
    <p:sldId id="281" r:id="rId23"/>
    <p:sldId id="282" r:id="rId24"/>
    <p:sldId id="367" r:id="rId25"/>
    <p:sldId id="283" r:id="rId26"/>
    <p:sldId id="284" r:id="rId27"/>
    <p:sldId id="365" r:id="rId28"/>
    <p:sldId id="285" r:id="rId29"/>
    <p:sldId id="266" r:id="rId30"/>
    <p:sldId id="360" r:id="rId31"/>
    <p:sldId id="267" r:id="rId32"/>
    <p:sldId id="268" r:id="rId33"/>
    <p:sldId id="361" r:id="rId34"/>
    <p:sldId id="269" r:id="rId35"/>
    <p:sldId id="270" r:id="rId36"/>
    <p:sldId id="271" r:id="rId37"/>
    <p:sldId id="272" r:id="rId38"/>
    <p:sldId id="273" r:id="rId39"/>
    <p:sldId id="274" r:id="rId40"/>
    <p:sldId id="366" r:id="rId41"/>
    <p:sldId id="277" r:id="rId42"/>
    <p:sldId id="286" r:id="rId43"/>
    <p:sldId id="368" r:id="rId44"/>
    <p:sldId id="287" r:id="rId45"/>
    <p:sldId id="288" r:id="rId46"/>
    <p:sldId id="289" r:id="rId47"/>
    <p:sldId id="290" r:id="rId48"/>
    <p:sldId id="291" r:id="rId49"/>
    <p:sldId id="292" r:id="rId50"/>
    <p:sldId id="293" r:id="rId51"/>
    <p:sldId id="294" r:id="rId52"/>
    <p:sldId id="295" r:id="rId53"/>
    <p:sldId id="296" r:id="rId54"/>
    <p:sldId id="369" r:id="rId55"/>
    <p:sldId id="297" r:id="rId56"/>
    <p:sldId id="298" r:id="rId57"/>
    <p:sldId id="299" r:id="rId58"/>
    <p:sldId id="300" r:id="rId59"/>
    <p:sldId id="301" r:id="rId60"/>
    <p:sldId id="302" r:id="rId61"/>
    <p:sldId id="303" r:id="rId62"/>
    <p:sldId id="382" r:id="rId63"/>
    <p:sldId id="383" r:id="rId64"/>
    <p:sldId id="384" r:id="rId65"/>
    <p:sldId id="385" r:id="rId66"/>
    <p:sldId id="386" r:id="rId67"/>
    <p:sldId id="304" r:id="rId68"/>
    <p:sldId id="305" r:id="rId69"/>
    <p:sldId id="306" r:id="rId70"/>
    <p:sldId id="307" r:id="rId71"/>
    <p:sldId id="308" r:id="rId72"/>
    <p:sldId id="309" r:id="rId73"/>
    <p:sldId id="310" r:id="rId74"/>
    <p:sldId id="311" r:id="rId75"/>
    <p:sldId id="312" r:id="rId76"/>
    <p:sldId id="313" r:id="rId77"/>
    <p:sldId id="314" r:id="rId78"/>
    <p:sldId id="315" r:id="rId79"/>
    <p:sldId id="370" r:id="rId80"/>
    <p:sldId id="371" r:id="rId81"/>
    <p:sldId id="316" r:id="rId82"/>
    <p:sldId id="372" r:id="rId83"/>
    <p:sldId id="317" r:id="rId84"/>
    <p:sldId id="318" r:id="rId85"/>
    <p:sldId id="373" r:id="rId86"/>
    <p:sldId id="374" r:id="rId87"/>
    <p:sldId id="319" r:id="rId88"/>
    <p:sldId id="320" r:id="rId89"/>
    <p:sldId id="321" r:id="rId90"/>
    <p:sldId id="322" r:id="rId91"/>
    <p:sldId id="323" r:id="rId92"/>
    <p:sldId id="324" r:id="rId93"/>
    <p:sldId id="325" r:id="rId94"/>
    <p:sldId id="326" r:id="rId95"/>
    <p:sldId id="327" r:id="rId96"/>
    <p:sldId id="328" r:id="rId97"/>
    <p:sldId id="376" r:id="rId98"/>
    <p:sldId id="375" r:id="rId99"/>
    <p:sldId id="329" r:id="rId100"/>
    <p:sldId id="330" r:id="rId101"/>
    <p:sldId id="331" r:id="rId102"/>
    <p:sldId id="332" r:id="rId103"/>
    <p:sldId id="377" r:id="rId104"/>
    <p:sldId id="333" r:id="rId105"/>
    <p:sldId id="378" r:id="rId106"/>
    <p:sldId id="334" r:id="rId107"/>
    <p:sldId id="379" r:id="rId108"/>
    <p:sldId id="380" r:id="rId109"/>
    <p:sldId id="381" r:id="rId110"/>
    <p:sldId id="335" r:id="rId111"/>
    <p:sldId id="336" r:id="rId112"/>
    <p:sldId id="337" r:id="rId113"/>
    <p:sldId id="338" r:id="rId114"/>
    <p:sldId id="339" r:id="rId115"/>
    <p:sldId id="340" r:id="rId116"/>
    <p:sldId id="341" r:id="rId117"/>
    <p:sldId id="342" r:id="rId118"/>
    <p:sldId id="343" r:id="rId119"/>
    <p:sldId id="344" r:id="rId120"/>
    <p:sldId id="345" r:id="rId121"/>
    <p:sldId id="346" r:id="rId122"/>
    <p:sldId id="347" r:id="rId123"/>
    <p:sldId id="348" r:id="rId124"/>
    <p:sldId id="349" r:id="rId125"/>
    <p:sldId id="350" r:id="rId126"/>
    <p:sldId id="351" r:id="rId127"/>
    <p:sldId id="352" r:id="rId128"/>
    <p:sldId id="353" r:id="rId129"/>
    <p:sldId id="354" r:id="rId130"/>
    <p:sldId id="355" r:id="rId131"/>
    <p:sldId id="356" r:id="rId1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660"/>
  </p:normalViewPr>
  <p:slideViewPr>
    <p:cSldViewPr snapToGrid="0">
      <p:cViewPr varScale="1">
        <p:scale>
          <a:sx n="78" d="100"/>
          <a:sy n="78" d="100"/>
        </p:scale>
        <p:origin x="823"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5/16/2025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5/16/2025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5/16/2025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hyperlink" Target="Step%20by%20step%20guide%20on%20Tuning%20Memory%20Parameters%20in%20AKS"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learn.microsoft.com/en-us/azure/aks/use-azure-linu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s://learn.microsoft.com/en-us/azure/aks/custom-node-configuration?tabs=windows-node-pools" TargetMode="External"/><Relationship Id="rId2" Type="http://schemas.openxmlformats.org/officeDocument/2006/relationships/hyperlink" Target="Step-by-Step%20Guide%20to%20Configuring%20Garbage%20collection%20in%20aks.txt"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4A3C-2585-9737-2AA7-1A20B8E5BA7F}"/>
              </a:ext>
            </a:extLst>
          </p:cNvPr>
          <p:cNvSpPr>
            <a:spLocks noGrp="1"/>
          </p:cNvSpPr>
          <p:nvPr>
            <p:ph type="ctrTitle"/>
          </p:nvPr>
        </p:nvSpPr>
        <p:spPr/>
        <p:txBody>
          <a:bodyPr/>
          <a:lstStyle/>
          <a:p>
            <a:r>
              <a:rPr lang="en-IN" dirty="0"/>
              <a:t>Azure Kubernetes services</a:t>
            </a:r>
          </a:p>
        </p:txBody>
      </p:sp>
      <p:sp>
        <p:nvSpPr>
          <p:cNvPr id="3" name="Subtitle 2">
            <a:extLst>
              <a:ext uri="{FF2B5EF4-FFF2-40B4-BE49-F238E27FC236}">
                <a16:creationId xmlns:a16="http://schemas.microsoft.com/office/drawing/2014/main" id="{20064A82-C6E3-5674-1A81-68F265D36152}"/>
              </a:ext>
            </a:extLst>
          </p:cNvPr>
          <p:cNvSpPr>
            <a:spLocks noGrp="1"/>
          </p:cNvSpPr>
          <p:nvPr>
            <p:ph type="subTitle" idx="1"/>
          </p:nvPr>
        </p:nvSpPr>
        <p:spPr/>
        <p:txBody>
          <a:bodyPr/>
          <a:lstStyle/>
          <a:p>
            <a:r>
              <a:rPr lang="en-IN" dirty="0"/>
              <a:t>Anju munoth</a:t>
            </a:r>
          </a:p>
        </p:txBody>
      </p:sp>
    </p:spTree>
    <p:extLst>
      <p:ext uri="{BB962C8B-B14F-4D97-AF65-F5344CB8AC3E}">
        <p14:creationId xmlns:p14="http://schemas.microsoft.com/office/powerpoint/2010/main" val="330655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E5E44-EFA4-34A1-4416-D034FAF3ADEF}"/>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8636F3B-6B10-0ABC-42F5-5AEBAE0A66BE}"/>
              </a:ext>
            </a:extLst>
          </p:cNvPr>
          <p:cNvGraphicFramePr>
            <a:graphicFrameLocks noGrp="1"/>
          </p:cNvGraphicFramePr>
          <p:nvPr>
            <p:ph idx="4294967295"/>
          </p:nvPr>
        </p:nvGraphicFramePr>
        <p:xfrm>
          <a:off x="489097" y="657779"/>
          <a:ext cx="11406668" cy="5400040"/>
        </p:xfrm>
        <a:graphic>
          <a:graphicData uri="http://schemas.openxmlformats.org/drawingml/2006/table">
            <a:tbl>
              <a:tblPr firstRow="1" bandRow="1">
                <a:tableStyleId>{5C22544A-7EE6-4342-B048-85BDC9FD1C3A}</a:tableStyleId>
              </a:tblPr>
              <a:tblGrid>
                <a:gridCol w="2044700">
                  <a:extLst>
                    <a:ext uri="{9D8B030D-6E8A-4147-A177-3AD203B41FA5}">
                      <a16:colId xmlns:a16="http://schemas.microsoft.com/office/drawing/2014/main" val="4023152896"/>
                    </a:ext>
                  </a:extLst>
                </a:gridCol>
                <a:gridCol w="9361968">
                  <a:extLst>
                    <a:ext uri="{9D8B030D-6E8A-4147-A177-3AD203B41FA5}">
                      <a16:colId xmlns:a16="http://schemas.microsoft.com/office/drawing/2014/main" val="1097483343"/>
                    </a:ext>
                  </a:extLst>
                </a:gridCol>
              </a:tblGrid>
              <a:tr h="370840">
                <a:tc>
                  <a:txBody>
                    <a:bodyPr/>
                    <a:lstStyle/>
                    <a:p>
                      <a:pPr algn="l" fontAlgn="t"/>
                      <a:r>
                        <a:rPr lang="en-IN" dirty="0">
                          <a:effectLst/>
                        </a:rPr>
                        <a:t>Service</a:t>
                      </a:r>
                    </a:p>
                  </a:txBody>
                  <a:tcPr/>
                </a:tc>
                <a:tc>
                  <a:txBody>
                    <a:bodyPr/>
                    <a:lstStyle/>
                    <a:p>
                      <a:pPr algn="l" fontAlgn="t"/>
                      <a:r>
                        <a:rPr lang="en-IN">
                          <a:effectLst/>
                        </a:rPr>
                        <a:t>Consideration</a:t>
                      </a:r>
                    </a:p>
                  </a:txBody>
                  <a:tcPr/>
                </a:tc>
                <a:extLst>
                  <a:ext uri="{0D108BD9-81ED-4DB2-BD59-A6C34878D82A}">
                    <a16:rowId xmlns:a16="http://schemas.microsoft.com/office/drawing/2014/main" val="2761838536"/>
                  </a:ext>
                </a:extLst>
              </a:tr>
              <a:tr h="370840">
                <a:tc>
                  <a:txBody>
                    <a:bodyPr/>
                    <a:lstStyle/>
                    <a:p>
                      <a:pPr algn="l" fontAlgn="t"/>
                      <a:r>
                        <a:rPr lang="en-IN" b="1">
                          <a:effectLst/>
                        </a:rPr>
                        <a:t>Identity and security management</a:t>
                      </a:r>
                      <a:endParaRPr lang="en-IN">
                        <a:effectLst/>
                      </a:endParaRPr>
                    </a:p>
                  </a:txBody>
                  <a:tcPr/>
                </a:tc>
                <a:tc>
                  <a:txBody>
                    <a:bodyPr/>
                    <a:lstStyle/>
                    <a:p>
                      <a:pPr algn="l" fontAlgn="t"/>
                      <a:r>
                        <a:rPr lang="en-US">
                          <a:effectLst/>
                        </a:rPr>
                        <a:t>Do you already use existing Azure resources and make use of Microsoft Entra ID? You can configure an AKS cluster to integrate with Microsoft Entra ID and reuse existing identities and group membership.</a:t>
                      </a:r>
                    </a:p>
                  </a:txBody>
                  <a:tcPr/>
                </a:tc>
                <a:extLst>
                  <a:ext uri="{0D108BD9-81ED-4DB2-BD59-A6C34878D82A}">
                    <a16:rowId xmlns:a16="http://schemas.microsoft.com/office/drawing/2014/main" val="3224860997"/>
                  </a:ext>
                </a:extLst>
              </a:tr>
              <a:tr h="370840">
                <a:tc>
                  <a:txBody>
                    <a:bodyPr/>
                    <a:lstStyle/>
                    <a:p>
                      <a:pPr algn="l" fontAlgn="t"/>
                      <a:r>
                        <a:rPr lang="en-IN" b="1">
                          <a:effectLst/>
                        </a:rPr>
                        <a:t>Integrated logging and monitoring</a:t>
                      </a:r>
                      <a:endParaRPr lang="en-IN">
                        <a:effectLst/>
                      </a:endParaRPr>
                    </a:p>
                  </a:txBody>
                  <a:tcPr/>
                </a:tc>
                <a:tc>
                  <a:txBody>
                    <a:bodyPr/>
                    <a:lstStyle/>
                    <a:p>
                      <a:pPr algn="l" fontAlgn="t"/>
                      <a:r>
                        <a:rPr lang="en-US" dirty="0">
                          <a:effectLst/>
                        </a:rPr>
                        <a:t>AKS includes Azure Monitor for containers to provide performance visibility into the cluster. With a custom Kubernetes installation, you decide on a monitoring solution that requires installation and configuration.</a:t>
                      </a:r>
                    </a:p>
                  </a:txBody>
                  <a:tcPr/>
                </a:tc>
                <a:extLst>
                  <a:ext uri="{0D108BD9-81ED-4DB2-BD59-A6C34878D82A}">
                    <a16:rowId xmlns:a16="http://schemas.microsoft.com/office/drawing/2014/main" val="81570265"/>
                  </a:ext>
                </a:extLst>
              </a:tr>
              <a:tr h="370840">
                <a:tc>
                  <a:txBody>
                    <a:bodyPr/>
                    <a:lstStyle/>
                    <a:p>
                      <a:pPr algn="l" fontAlgn="t"/>
                      <a:r>
                        <a:rPr lang="en-US" b="1">
                          <a:effectLst/>
                        </a:rPr>
                        <a:t>Auto Cluster node and pod scaling</a:t>
                      </a:r>
                      <a:endParaRPr lang="en-US">
                        <a:effectLst/>
                      </a:endParaRPr>
                    </a:p>
                  </a:txBody>
                  <a:tcPr/>
                </a:tc>
                <a:tc>
                  <a:txBody>
                    <a:bodyPr/>
                    <a:lstStyle/>
                    <a:p>
                      <a:pPr algn="l" fontAlgn="t"/>
                      <a:r>
                        <a:rPr lang="en-US">
                          <a:effectLst/>
                        </a:rPr>
                        <a:t>Deciding when to scale up or down in a large containerization environment is tricky. AKS supports two auto cluster scaling options. You can use either the horizontal pod autoscaler or the cluster autoscaler to scale the cluster. The horizontal pod autoscaler watches the resource demand of pods and increases pod resources to match demand. The cluster autoscaler component watches for pods that can't be scheduled because of node constraints. It automatically scales cluster nodes to deploy scheduled pods.</a:t>
                      </a:r>
                    </a:p>
                  </a:txBody>
                  <a:tcPr/>
                </a:tc>
                <a:extLst>
                  <a:ext uri="{0D108BD9-81ED-4DB2-BD59-A6C34878D82A}">
                    <a16:rowId xmlns:a16="http://schemas.microsoft.com/office/drawing/2014/main" val="2297689035"/>
                  </a:ext>
                </a:extLst>
              </a:tr>
              <a:tr h="370840">
                <a:tc>
                  <a:txBody>
                    <a:bodyPr/>
                    <a:lstStyle/>
                    <a:p>
                      <a:pPr algn="l" fontAlgn="t"/>
                      <a:r>
                        <a:rPr lang="en-IN" b="1">
                          <a:effectLst/>
                        </a:rPr>
                        <a:t>Cluster node upgrades</a:t>
                      </a:r>
                      <a:endParaRPr lang="en-IN">
                        <a:effectLst/>
                      </a:endParaRPr>
                    </a:p>
                  </a:txBody>
                  <a:tcPr/>
                </a:tc>
                <a:tc>
                  <a:txBody>
                    <a:bodyPr/>
                    <a:lstStyle/>
                    <a:p>
                      <a:pPr algn="l" fontAlgn="t"/>
                      <a:r>
                        <a:rPr lang="en-US" dirty="0">
                          <a:effectLst/>
                        </a:rPr>
                        <a:t>Do you want to reduce the number of cluster-management tasks? AKS manages Kubernetes software upgrades and the process of cordoning off nodes and draining them to minimize disruption to running applications. Once done, these nodes are upgraded one at a time.</a:t>
                      </a:r>
                    </a:p>
                  </a:txBody>
                  <a:tcPr/>
                </a:tc>
                <a:extLst>
                  <a:ext uri="{0D108BD9-81ED-4DB2-BD59-A6C34878D82A}">
                    <a16:rowId xmlns:a16="http://schemas.microsoft.com/office/drawing/2014/main" val="2750094307"/>
                  </a:ext>
                </a:extLst>
              </a:tr>
            </a:tbl>
          </a:graphicData>
        </a:graphic>
      </p:graphicFrame>
    </p:spTree>
    <p:extLst>
      <p:ext uri="{BB962C8B-B14F-4D97-AF65-F5344CB8AC3E}">
        <p14:creationId xmlns:p14="http://schemas.microsoft.com/office/powerpoint/2010/main" val="29853297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2B1A1-2909-E160-49DC-044DF9053F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67C543-ABE0-81D3-D04A-CAB9B17FA5DA}"/>
              </a:ext>
            </a:extLst>
          </p:cNvPr>
          <p:cNvSpPr>
            <a:spLocks noGrp="1"/>
          </p:cNvSpPr>
          <p:nvPr>
            <p:ph type="title"/>
          </p:nvPr>
        </p:nvSpPr>
        <p:spPr/>
        <p:txBody>
          <a:bodyPr/>
          <a:lstStyle/>
          <a:p>
            <a:r>
              <a:rPr lang="en-US" dirty="0"/>
              <a:t>Memory Management in AKS</a:t>
            </a:r>
            <a:endParaRPr lang="en-IN" dirty="0"/>
          </a:p>
        </p:txBody>
      </p:sp>
      <p:sp>
        <p:nvSpPr>
          <p:cNvPr id="3" name="Content Placeholder 2">
            <a:extLst>
              <a:ext uri="{FF2B5EF4-FFF2-40B4-BE49-F238E27FC236}">
                <a16:creationId xmlns:a16="http://schemas.microsoft.com/office/drawing/2014/main" id="{E9C29EDB-D755-AF48-E371-880A43115272}"/>
              </a:ext>
            </a:extLst>
          </p:cNvPr>
          <p:cNvSpPr>
            <a:spLocks noGrp="1"/>
          </p:cNvSpPr>
          <p:nvPr>
            <p:ph idx="1"/>
          </p:nvPr>
        </p:nvSpPr>
        <p:spPr>
          <a:xfrm>
            <a:off x="1154954" y="2603499"/>
            <a:ext cx="10396344" cy="3820627"/>
          </a:xfrm>
        </p:spPr>
        <p:txBody>
          <a:bodyPr/>
          <a:lstStyle/>
          <a:p>
            <a:pPr>
              <a:lnSpc>
                <a:spcPts val="1500"/>
              </a:lnSpc>
              <a:spcAft>
                <a:spcPts val="225"/>
              </a:spcAft>
            </a:pPr>
            <a:r>
              <a:rPr lang="en-IN" b="1" i="0" dirty="0" err="1">
                <a:solidFill>
                  <a:srgbClr val="1A1C1E"/>
                </a:solidFill>
                <a:effectLst/>
                <a:latin typeface="Google Sans Text"/>
              </a:rPr>
              <a:t>Kubelet</a:t>
            </a:r>
            <a:r>
              <a:rPr lang="en-IN" b="1" i="0" dirty="0">
                <a:solidFill>
                  <a:srgbClr val="1A1C1E"/>
                </a:solidFill>
                <a:effectLst/>
                <a:latin typeface="Google Sans Text"/>
              </a:rPr>
              <a:t> Eviction (</a:t>
            </a:r>
            <a:r>
              <a:rPr lang="en-IN" b="1" i="0" dirty="0" err="1">
                <a:solidFill>
                  <a:srgbClr val="1A1C1E"/>
                </a:solidFill>
                <a:effectLst/>
                <a:latin typeface="DM Mono" panose="020B0509040201040103" pitchFamily="49" charset="0"/>
              </a:rPr>
              <a:t>memory.available</a:t>
            </a:r>
            <a:r>
              <a:rPr lang="en-IN" b="1" i="0" dirty="0">
                <a:solidFill>
                  <a:srgbClr val="1A1C1E"/>
                </a:solidFill>
                <a:effectLst/>
                <a:latin typeface="Google Sans Text"/>
              </a:rPr>
              <a:t>):</a:t>
            </a:r>
            <a:endParaRPr lang="en-IN" b="0" i="0" dirty="0">
              <a:solidFill>
                <a:srgbClr val="1A1C1E"/>
              </a:solidFill>
              <a:effectLst/>
              <a:latin typeface="Google Sans Text"/>
            </a:endParaRPr>
          </a:p>
          <a:p>
            <a:pPr lvl="1">
              <a:lnSpc>
                <a:spcPts val="1500"/>
              </a:lnSpc>
              <a:spcAft>
                <a:spcPts val="225"/>
              </a:spcAft>
            </a:pPr>
            <a:r>
              <a:rPr lang="en-IN" b="0" i="0" dirty="0">
                <a:solidFill>
                  <a:srgbClr val="1A1C1E"/>
                </a:solidFill>
                <a:effectLst/>
                <a:latin typeface="Google Sans Text"/>
              </a:rPr>
              <a:t>The </a:t>
            </a:r>
            <a:r>
              <a:rPr lang="en-IN" b="0" i="0" dirty="0" err="1">
                <a:solidFill>
                  <a:srgbClr val="1A1C1E"/>
                </a:solidFill>
                <a:effectLst/>
                <a:latin typeface="Google Sans Text"/>
              </a:rPr>
              <a:t>Kubelet</a:t>
            </a:r>
            <a:r>
              <a:rPr lang="en-IN" b="0" i="0" dirty="0">
                <a:solidFill>
                  <a:srgbClr val="1A1C1E"/>
                </a:solidFill>
                <a:effectLst/>
                <a:latin typeface="Google Sans Text"/>
              </a:rPr>
              <a:t> on each node monitors available memory.</a:t>
            </a:r>
          </a:p>
          <a:p>
            <a:pPr lvl="1">
              <a:lnSpc>
                <a:spcPts val="1500"/>
              </a:lnSpc>
              <a:spcAft>
                <a:spcPts val="225"/>
              </a:spcAft>
            </a:pPr>
            <a:r>
              <a:rPr lang="en-IN" b="0" i="0" dirty="0">
                <a:solidFill>
                  <a:srgbClr val="1A1C1E"/>
                </a:solidFill>
                <a:effectLst/>
                <a:latin typeface="Google Sans Text"/>
              </a:rPr>
              <a:t>If </a:t>
            </a:r>
            <a:r>
              <a:rPr lang="en-IN" b="0" i="0" dirty="0" err="1">
                <a:solidFill>
                  <a:srgbClr val="1A1C1E"/>
                </a:solidFill>
                <a:effectLst/>
                <a:latin typeface="DM Mono" panose="020B0509040201040103" pitchFamily="49" charset="0"/>
              </a:rPr>
              <a:t>memory.available</a:t>
            </a:r>
            <a:r>
              <a:rPr lang="en-IN" b="0" i="0" dirty="0">
                <a:solidFill>
                  <a:srgbClr val="1A1C1E"/>
                </a:solidFill>
                <a:effectLst/>
                <a:latin typeface="Google Sans Text"/>
              </a:rPr>
              <a:t> drops below a configured threshold (e.g., </a:t>
            </a:r>
            <a:r>
              <a:rPr lang="en-IN" b="0" i="0" dirty="0" err="1">
                <a:solidFill>
                  <a:srgbClr val="1A1C1E"/>
                </a:solidFill>
                <a:effectLst/>
                <a:latin typeface="DM Mono" panose="020B0509040201040103" pitchFamily="49" charset="0"/>
              </a:rPr>
              <a:t>evictionHard.memory.available</a:t>
            </a:r>
            <a:r>
              <a:rPr lang="en-IN" b="0" i="0" dirty="0">
                <a:solidFill>
                  <a:srgbClr val="1A1C1E"/>
                </a:solidFill>
                <a:effectLst/>
                <a:latin typeface="DM Mono" panose="020B0509040201040103" pitchFamily="49" charset="0"/>
              </a:rPr>
              <a:t>: "100Mi"</a:t>
            </a:r>
            <a:r>
              <a:rPr lang="en-IN" b="0" i="0" dirty="0">
                <a:solidFill>
                  <a:srgbClr val="1A1C1E"/>
                </a:solidFill>
                <a:effectLst/>
                <a:latin typeface="Google Sans Text"/>
              </a:rPr>
              <a:t>), the </a:t>
            </a:r>
            <a:r>
              <a:rPr lang="en-IN" b="0" i="0" dirty="0" err="1">
                <a:solidFill>
                  <a:srgbClr val="1A1C1E"/>
                </a:solidFill>
                <a:effectLst/>
                <a:latin typeface="Google Sans Text"/>
              </a:rPr>
              <a:t>Kubelet</a:t>
            </a:r>
            <a:r>
              <a:rPr lang="en-IN" b="0" i="0" dirty="0">
                <a:solidFill>
                  <a:srgbClr val="1A1C1E"/>
                </a:solidFill>
                <a:effectLst/>
                <a:latin typeface="Google Sans Text"/>
              </a:rPr>
              <a:t> will start evicting Pods (</a:t>
            </a:r>
            <a:r>
              <a:rPr lang="en-IN" b="0" i="0" dirty="0" err="1">
                <a:solidFill>
                  <a:srgbClr val="1A1C1E"/>
                </a:solidFill>
                <a:effectLst/>
                <a:latin typeface="Google Sans Text"/>
              </a:rPr>
              <a:t>BestEffort</a:t>
            </a:r>
            <a:r>
              <a:rPr lang="en-IN" b="0" i="0" dirty="0">
                <a:solidFill>
                  <a:srgbClr val="1A1C1E"/>
                </a:solidFill>
                <a:effectLst/>
                <a:latin typeface="Google Sans Text"/>
              </a:rPr>
              <a:t> first, then Burstable based on usage relative to requests) to reclaim memory.</a:t>
            </a:r>
          </a:p>
          <a:p>
            <a:endParaRPr lang="en-IN" dirty="0"/>
          </a:p>
        </p:txBody>
      </p:sp>
    </p:spTree>
    <p:extLst>
      <p:ext uri="{BB962C8B-B14F-4D97-AF65-F5344CB8AC3E}">
        <p14:creationId xmlns:p14="http://schemas.microsoft.com/office/powerpoint/2010/main" val="12614599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69AF2-BA07-EDAC-9736-4DD5D3F035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27317E-D060-DE10-6239-DE6797333FA5}"/>
              </a:ext>
            </a:extLst>
          </p:cNvPr>
          <p:cNvSpPr>
            <a:spLocks noGrp="1"/>
          </p:cNvSpPr>
          <p:nvPr>
            <p:ph type="title"/>
          </p:nvPr>
        </p:nvSpPr>
        <p:spPr/>
        <p:txBody>
          <a:bodyPr/>
          <a:lstStyle/>
          <a:p>
            <a:r>
              <a:rPr lang="en-US" dirty="0"/>
              <a:t>Memory Management in AKS</a:t>
            </a:r>
            <a:endParaRPr lang="en-IN" dirty="0"/>
          </a:p>
        </p:txBody>
      </p:sp>
      <p:sp>
        <p:nvSpPr>
          <p:cNvPr id="3" name="Content Placeholder 2">
            <a:extLst>
              <a:ext uri="{FF2B5EF4-FFF2-40B4-BE49-F238E27FC236}">
                <a16:creationId xmlns:a16="http://schemas.microsoft.com/office/drawing/2014/main" id="{4A4561A2-ECF7-914E-9A88-D2360040AA7C}"/>
              </a:ext>
            </a:extLst>
          </p:cNvPr>
          <p:cNvSpPr>
            <a:spLocks noGrp="1"/>
          </p:cNvSpPr>
          <p:nvPr>
            <p:ph idx="1"/>
          </p:nvPr>
        </p:nvSpPr>
        <p:spPr>
          <a:xfrm>
            <a:off x="1154954" y="2603499"/>
            <a:ext cx="10396344" cy="3820627"/>
          </a:xfrm>
        </p:spPr>
        <p:txBody>
          <a:bodyPr/>
          <a:lstStyle/>
          <a:p>
            <a:pPr>
              <a:lnSpc>
                <a:spcPts val="1500"/>
              </a:lnSpc>
              <a:spcAft>
                <a:spcPts val="225"/>
              </a:spcAft>
            </a:pPr>
            <a:r>
              <a:rPr lang="en-US" b="1" i="0" dirty="0">
                <a:solidFill>
                  <a:srgbClr val="1A1C1E"/>
                </a:solidFill>
                <a:effectLst/>
                <a:latin typeface="Google Sans Text"/>
              </a:rPr>
              <a:t>Namespace </a:t>
            </a:r>
            <a:r>
              <a:rPr lang="en-US" b="1" i="0" dirty="0" err="1">
                <a:solidFill>
                  <a:srgbClr val="1A1C1E"/>
                </a:solidFill>
                <a:effectLst/>
                <a:latin typeface="Google Sans Text"/>
              </a:rPr>
              <a:t>ResourceQuotas</a:t>
            </a:r>
            <a:r>
              <a:rPr lang="en-US" b="1" i="0" dirty="0">
                <a:solidFill>
                  <a:srgbClr val="1A1C1E"/>
                </a:solidFill>
                <a:effectLst/>
                <a:latin typeface="Google Sans Text"/>
              </a:rPr>
              <a:t> &amp; </a:t>
            </a:r>
            <a:r>
              <a:rPr lang="en-US" b="1" i="0" dirty="0" err="1">
                <a:solidFill>
                  <a:srgbClr val="1A1C1E"/>
                </a:solidFill>
                <a:effectLst/>
                <a:latin typeface="Google Sans Text"/>
              </a:rPr>
              <a:t>LimitRanges</a:t>
            </a:r>
            <a:r>
              <a:rPr lang="en-US" b="1" i="0" dirty="0">
                <a:solidFill>
                  <a:srgbClr val="1A1C1E"/>
                </a:solidFill>
                <a:effectLst/>
                <a:latin typeface="Google Sans Text"/>
              </a:rPr>
              <a:t>:</a:t>
            </a:r>
            <a:endParaRPr lang="en-US" b="0" i="0" dirty="0">
              <a:solidFill>
                <a:srgbClr val="1A1C1E"/>
              </a:solidFill>
              <a:effectLst/>
              <a:latin typeface="Google Sans Text"/>
            </a:endParaRPr>
          </a:p>
          <a:p>
            <a:pPr lvl="1">
              <a:lnSpc>
                <a:spcPts val="1500"/>
              </a:lnSpc>
              <a:spcAft>
                <a:spcPts val="225"/>
              </a:spcAft>
            </a:pPr>
            <a:r>
              <a:rPr lang="en-US" b="1" i="0" dirty="0" err="1">
                <a:solidFill>
                  <a:srgbClr val="1A1C1E"/>
                </a:solidFill>
                <a:effectLst/>
                <a:latin typeface="Google Sans Text"/>
              </a:rPr>
              <a:t>ResourceQuota</a:t>
            </a:r>
            <a:r>
              <a:rPr lang="en-US" b="1" i="0" dirty="0">
                <a:solidFill>
                  <a:srgbClr val="1A1C1E"/>
                </a:solidFill>
                <a:effectLst/>
                <a:latin typeface="Google Sans Text"/>
              </a:rPr>
              <a:t>:</a:t>
            </a:r>
            <a:r>
              <a:rPr lang="en-US" b="0" i="0" dirty="0">
                <a:solidFill>
                  <a:srgbClr val="1A1C1E"/>
                </a:solidFill>
                <a:effectLst/>
                <a:latin typeface="Google Sans Text"/>
              </a:rPr>
              <a:t> Sets aggregate memory request and limit totals for all Pods in a namespace.</a:t>
            </a:r>
          </a:p>
          <a:p>
            <a:pPr lvl="1">
              <a:lnSpc>
                <a:spcPts val="1500"/>
              </a:lnSpc>
              <a:spcAft>
                <a:spcPts val="225"/>
              </a:spcAft>
            </a:pPr>
            <a:r>
              <a:rPr lang="en-US" b="1" i="0" dirty="0" err="1">
                <a:solidFill>
                  <a:srgbClr val="1A1C1E"/>
                </a:solidFill>
                <a:effectLst/>
                <a:latin typeface="Google Sans Text"/>
              </a:rPr>
              <a:t>LimitRange</a:t>
            </a:r>
            <a:r>
              <a:rPr lang="en-US" b="1" i="0" dirty="0">
                <a:solidFill>
                  <a:srgbClr val="1A1C1E"/>
                </a:solidFill>
                <a:effectLst/>
                <a:latin typeface="Google Sans Text"/>
              </a:rPr>
              <a:t>:</a:t>
            </a:r>
            <a:r>
              <a:rPr lang="en-US" b="0" i="0" dirty="0">
                <a:solidFill>
                  <a:srgbClr val="1A1C1E"/>
                </a:solidFill>
                <a:effectLst/>
                <a:latin typeface="Google Sans Text"/>
              </a:rPr>
              <a:t> Sets default memory request/limit values for containers in a namespace if not specified, and can also enforce min/max values.</a:t>
            </a:r>
          </a:p>
          <a:p>
            <a:endParaRPr lang="en-IN" dirty="0"/>
          </a:p>
        </p:txBody>
      </p:sp>
    </p:spTree>
    <p:extLst>
      <p:ext uri="{BB962C8B-B14F-4D97-AF65-F5344CB8AC3E}">
        <p14:creationId xmlns:p14="http://schemas.microsoft.com/office/powerpoint/2010/main" val="30978759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E94E7-E3DC-4231-A173-2CF29161D2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6DF599-AFB7-1F04-6CEB-ED61FC639EA0}"/>
              </a:ext>
            </a:extLst>
          </p:cNvPr>
          <p:cNvSpPr>
            <a:spLocks noGrp="1"/>
          </p:cNvSpPr>
          <p:nvPr>
            <p:ph type="title"/>
          </p:nvPr>
        </p:nvSpPr>
        <p:spPr/>
        <p:txBody>
          <a:bodyPr/>
          <a:lstStyle/>
          <a:p>
            <a:r>
              <a:rPr lang="en-IN" dirty="0"/>
              <a:t>Why Tune Memory Parameters?</a:t>
            </a:r>
          </a:p>
        </p:txBody>
      </p:sp>
      <p:sp>
        <p:nvSpPr>
          <p:cNvPr id="3" name="Content Placeholder 2">
            <a:extLst>
              <a:ext uri="{FF2B5EF4-FFF2-40B4-BE49-F238E27FC236}">
                <a16:creationId xmlns:a16="http://schemas.microsoft.com/office/drawing/2014/main" id="{C9A3E306-D60A-BF8F-5CE6-6F93D82857A4}"/>
              </a:ext>
            </a:extLst>
          </p:cNvPr>
          <p:cNvSpPr>
            <a:spLocks noGrp="1"/>
          </p:cNvSpPr>
          <p:nvPr>
            <p:ph idx="1"/>
          </p:nvPr>
        </p:nvSpPr>
        <p:spPr>
          <a:xfrm>
            <a:off x="1154954" y="2603499"/>
            <a:ext cx="10396344" cy="3820627"/>
          </a:xfrm>
        </p:spPr>
        <p:txBody>
          <a:bodyPr/>
          <a:lstStyle/>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Stability:</a:t>
            </a:r>
            <a:r>
              <a:rPr lang="en-US" b="0" i="0" dirty="0">
                <a:solidFill>
                  <a:srgbClr val="1A1C1E"/>
                </a:solidFill>
                <a:effectLst/>
                <a:latin typeface="Google Sans Text"/>
              </a:rPr>
              <a:t> Prevents Pods from consuming all node memory, leading to </a:t>
            </a:r>
            <a:r>
              <a:rPr lang="en-US" b="0" i="0" dirty="0" err="1">
                <a:solidFill>
                  <a:srgbClr val="1A1C1E"/>
                </a:solidFill>
                <a:effectLst/>
                <a:latin typeface="Google Sans Text"/>
              </a:rPr>
              <a:t>OOMKills</a:t>
            </a:r>
            <a:r>
              <a:rPr lang="en-US" b="0" i="0" dirty="0">
                <a:solidFill>
                  <a:srgbClr val="1A1C1E"/>
                </a:solidFill>
                <a:effectLst/>
                <a:latin typeface="Google Sans Text"/>
              </a:rPr>
              <a:t> or node instability (</a:t>
            </a:r>
            <a:r>
              <a:rPr lang="en-US" b="0" i="0" dirty="0" err="1">
                <a:solidFill>
                  <a:srgbClr val="1A1C1E"/>
                </a:solidFill>
                <a:effectLst/>
                <a:latin typeface="DM Mono" panose="020B0509040201040103" pitchFamily="49" charset="0"/>
              </a:rPr>
              <a:t>MemoryPressure</a:t>
            </a:r>
            <a:r>
              <a:rPr lang="en-US" b="0" i="0" dirty="0">
                <a:solidFill>
                  <a:srgbClr val="1A1C1E"/>
                </a:solidFill>
                <a:effectLst/>
                <a:latin typeface="Google Sans Text"/>
              </a:rPr>
              <a:t> condition).</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Performance:</a:t>
            </a:r>
            <a:r>
              <a:rPr lang="en-US" b="0" i="0" dirty="0">
                <a:solidFill>
                  <a:srgbClr val="1A1C1E"/>
                </a:solidFill>
                <a:effectLst/>
                <a:latin typeface="Google Sans Text"/>
              </a:rPr>
              <a:t> Ensures critical applications have the memory they need. Prevents noisy neighbors from impacting performance.</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Cost Optimization:</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Avoids over-provisioning nodes by accurately requesting memory.</a:t>
            </a: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Allows for better "bin packing" of Pods onto nodes, potentially reducing the number of nodes needed.</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Predictability:</a:t>
            </a:r>
            <a:r>
              <a:rPr lang="en-US" b="0" i="0" dirty="0">
                <a:solidFill>
                  <a:srgbClr val="1A1C1E"/>
                </a:solidFill>
                <a:effectLst/>
                <a:latin typeface="Google Sans Text"/>
              </a:rPr>
              <a:t> Makes resource consumption more predictable and manageable.</a:t>
            </a:r>
          </a:p>
          <a:p>
            <a:endParaRPr lang="en-IN" dirty="0"/>
          </a:p>
        </p:txBody>
      </p:sp>
    </p:spTree>
    <p:extLst>
      <p:ext uri="{BB962C8B-B14F-4D97-AF65-F5344CB8AC3E}">
        <p14:creationId xmlns:p14="http://schemas.microsoft.com/office/powerpoint/2010/main" val="4992043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4944-1A89-0DA1-858F-CDCFB81AF6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7486E2-0249-2BAA-9676-A1E66D10DEBD}"/>
              </a:ext>
            </a:extLst>
          </p:cNvPr>
          <p:cNvSpPr>
            <a:spLocks noGrp="1"/>
          </p:cNvSpPr>
          <p:nvPr>
            <p:ph idx="1"/>
          </p:nvPr>
        </p:nvSpPr>
        <p:spPr/>
        <p:txBody>
          <a:bodyPr/>
          <a:lstStyle/>
          <a:p>
            <a:r>
              <a:rPr lang="en-US" b="0" i="0" dirty="0">
                <a:solidFill>
                  <a:srgbClr val="1A1C1E"/>
                </a:solidFill>
                <a:effectLst/>
                <a:latin typeface="Google Sans Text"/>
              </a:rPr>
              <a:t>Step by </a:t>
            </a:r>
            <a:r>
              <a:rPr lang="en-US" b="0" i="0" dirty="0">
                <a:solidFill>
                  <a:srgbClr val="1A1C1E"/>
                </a:solidFill>
                <a:effectLst/>
                <a:latin typeface="Google Sans Text"/>
                <a:hlinkClick r:id="rId2" action="ppaction://hlinkfile"/>
              </a:rPr>
              <a:t>step</a:t>
            </a:r>
            <a:r>
              <a:rPr lang="en-US" b="0" i="0" dirty="0">
                <a:solidFill>
                  <a:srgbClr val="1A1C1E"/>
                </a:solidFill>
                <a:effectLst/>
                <a:latin typeface="Google Sans Text"/>
              </a:rPr>
              <a:t> guide on Tuning Memory Parameters in AKS.</a:t>
            </a:r>
            <a:endParaRPr lang="en-IN" dirty="0"/>
          </a:p>
        </p:txBody>
      </p:sp>
    </p:spTree>
    <p:extLst>
      <p:ext uri="{BB962C8B-B14F-4D97-AF65-F5344CB8AC3E}">
        <p14:creationId xmlns:p14="http://schemas.microsoft.com/office/powerpoint/2010/main" val="5990905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3DBF7-81EE-9764-F894-487BBD7988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B64109-113F-4218-EA36-A8ADC0C78174}"/>
              </a:ext>
            </a:extLst>
          </p:cNvPr>
          <p:cNvSpPr>
            <a:spLocks noGrp="1"/>
          </p:cNvSpPr>
          <p:nvPr>
            <p:ph type="title"/>
          </p:nvPr>
        </p:nvSpPr>
        <p:spPr/>
        <p:txBody>
          <a:bodyPr/>
          <a:lstStyle/>
          <a:p>
            <a:r>
              <a:rPr lang="en-US" dirty="0"/>
              <a:t>Best Practices for Memory Tuning:</a:t>
            </a:r>
          </a:p>
        </p:txBody>
      </p:sp>
      <p:sp>
        <p:nvSpPr>
          <p:cNvPr id="3" name="Content Placeholder 2">
            <a:extLst>
              <a:ext uri="{FF2B5EF4-FFF2-40B4-BE49-F238E27FC236}">
                <a16:creationId xmlns:a16="http://schemas.microsoft.com/office/drawing/2014/main" id="{AE15D4FE-1130-B982-5012-9ECF3A418C21}"/>
              </a:ext>
            </a:extLst>
          </p:cNvPr>
          <p:cNvSpPr>
            <a:spLocks noGrp="1"/>
          </p:cNvSpPr>
          <p:nvPr>
            <p:ph idx="1"/>
          </p:nvPr>
        </p:nvSpPr>
        <p:spPr>
          <a:xfrm>
            <a:off x="1154954" y="2603499"/>
            <a:ext cx="10396344" cy="3820627"/>
          </a:xfrm>
        </p:spPr>
        <p:txBody>
          <a:bodyPr>
            <a:normAutofit fontScale="77500" lnSpcReduction="20000"/>
          </a:bodyPr>
          <a:lstStyle/>
          <a:p>
            <a:r>
              <a:rPr lang="en-US" dirty="0"/>
              <a:t>Always set memory requests for production workloads. This is crucial for scheduling and stability.</a:t>
            </a:r>
          </a:p>
          <a:p>
            <a:r>
              <a:rPr lang="en-US" dirty="0"/>
              <a:t>Set memory limits to prevent runaway processes.</a:t>
            </a:r>
          </a:p>
          <a:p>
            <a:r>
              <a:rPr lang="en-US" dirty="0"/>
              <a:t>Start with requests = limits (Guaranteed QoS) for critical stateful applications. This provides the most stability.</a:t>
            </a:r>
          </a:p>
          <a:p>
            <a:r>
              <a:rPr lang="en-US" dirty="0"/>
              <a:t>Use Burstable QoS for applications that can tolerate occasional restarts and have variable load.</a:t>
            </a:r>
          </a:p>
          <a:p>
            <a:r>
              <a:rPr lang="en-US" dirty="0"/>
              <a:t>Avoid </a:t>
            </a:r>
            <a:r>
              <a:rPr lang="en-US" dirty="0" err="1"/>
              <a:t>BestEffort</a:t>
            </a:r>
            <a:r>
              <a:rPr lang="en-US" dirty="0"/>
              <a:t> QoS in production.</a:t>
            </a:r>
          </a:p>
          <a:p>
            <a:r>
              <a:rPr lang="en-US" dirty="0"/>
              <a:t>Monitor Continuously: Application memory profiles change. Regularly review usage.</a:t>
            </a:r>
          </a:p>
          <a:p>
            <a:r>
              <a:rPr lang="en-US" dirty="0"/>
              <a:t>Right-size your Nodes: Choose AKS VM SKUs that match your typical Pod memory footprints. Don't use overly large nodes if most pods are small, and vice-versa.</a:t>
            </a:r>
          </a:p>
          <a:p>
            <a:r>
              <a:rPr lang="en-US" dirty="0"/>
              <a:t>Consider Horizontal Pod </a:t>
            </a:r>
            <a:r>
              <a:rPr lang="en-US" dirty="0" err="1"/>
              <a:t>Autoscaler</a:t>
            </a:r>
            <a:r>
              <a:rPr lang="en-US" dirty="0"/>
              <a:t> (HPA): HPA can scale deployments based on custom metrics, including memory usage (though CPU is more common). If memory usage scales with load, HPA can help manage it by adding/removing Pods.</a:t>
            </a:r>
          </a:p>
          <a:p>
            <a:r>
              <a:rPr lang="en-US" dirty="0"/>
              <a:t>Profile Application-Level Memory: Kubernetes memory limits are at the container level. Understanding what inside your application consumes memory (e.g., JVM heap, caches, number of worker threads) is key to optimizing the application itself.</a:t>
            </a:r>
          </a:p>
          <a:p>
            <a:r>
              <a:rPr lang="en-US" dirty="0"/>
              <a:t>Iterate: Tuning is an ongoing process. Start with good estimates, monitor, and adjust.</a:t>
            </a:r>
            <a:endParaRPr lang="en-IN" dirty="0"/>
          </a:p>
        </p:txBody>
      </p:sp>
    </p:spTree>
    <p:extLst>
      <p:ext uri="{BB962C8B-B14F-4D97-AF65-F5344CB8AC3E}">
        <p14:creationId xmlns:p14="http://schemas.microsoft.com/office/powerpoint/2010/main" val="29292241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6B59-4B0C-C2BE-1826-C640169D381C}"/>
              </a:ext>
            </a:extLst>
          </p:cNvPr>
          <p:cNvSpPr>
            <a:spLocks noGrp="1"/>
          </p:cNvSpPr>
          <p:nvPr>
            <p:ph type="title"/>
          </p:nvPr>
        </p:nvSpPr>
        <p:spPr/>
        <p:txBody>
          <a:bodyPr/>
          <a:lstStyle/>
          <a:p>
            <a:r>
              <a:rPr lang="en-US" dirty="0"/>
              <a:t> Create a new AKS cluster with Cluster </a:t>
            </a:r>
            <a:r>
              <a:rPr lang="en-US" dirty="0" err="1"/>
              <a:t>Autoscaler</a:t>
            </a:r>
            <a:r>
              <a:rPr lang="en-US" dirty="0"/>
              <a:t> enabled</a:t>
            </a:r>
            <a:endParaRPr lang="en-IN" dirty="0"/>
          </a:p>
        </p:txBody>
      </p:sp>
      <p:sp>
        <p:nvSpPr>
          <p:cNvPr id="3" name="Content Placeholder 2">
            <a:extLst>
              <a:ext uri="{FF2B5EF4-FFF2-40B4-BE49-F238E27FC236}">
                <a16:creationId xmlns:a16="http://schemas.microsoft.com/office/drawing/2014/main" id="{9CCFF474-0D67-3D2A-F3D4-D13A30D3364D}"/>
              </a:ext>
            </a:extLst>
          </p:cNvPr>
          <p:cNvSpPr>
            <a:spLocks noGrp="1"/>
          </p:cNvSpPr>
          <p:nvPr>
            <p:ph idx="1"/>
          </p:nvPr>
        </p:nvSpPr>
        <p:spPr/>
        <p:txBody>
          <a:bodyPr>
            <a:normAutofit fontScale="92500" lnSpcReduction="20000"/>
          </a:bodyPr>
          <a:lstStyle/>
          <a:p>
            <a:pPr marL="0" indent="0">
              <a:buNone/>
            </a:pPr>
            <a:r>
              <a:rPr lang="en-IN" dirty="0" err="1"/>
              <a:t>az</a:t>
            </a:r>
            <a:r>
              <a:rPr lang="en-IN" dirty="0"/>
              <a:t> </a:t>
            </a:r>
            <a:r>
              <a:rPr lang="en-IN" dirty="0" err="1"/>
              <a:t>aks</a:t>
            </a:r>
            <a:r>
              <a:rPr lang="en-IN" dirty="0"/>
              <a:t> create \</a:t>
            </a:r>
          </a:p>
          <a:p>
            <a:pPr marL="0" indent="0">
              <a:buNone/>
            </a:pPr>
            <a:r>
              <a:rPr lang="en-IN" dirty="0"/>
              <a:t>--resource-group </a:t>
            </a:r>
            <a:r>
              <a:rPr lang="en-IN" dirty="0" err="1"/>
              <a:t>myResourceGroup</a:t>
            </a:r>
            <a:r>
              <a:rPr lang="en-IN" dirty="0"/>
              <a:t> \</a:t>
            </a:r>
          </a:p>
          <a:p>
            <a:pPr marL="0" indent="0">
              <a:buNone/>
            </a:pPr>
            <a:r>
              <a:rPr lang="en-IN" dirty="0"/>
              <a:t>--name </a:t>
            </a:r>
            <a:r>
              <a:rPr lang="en-IN" dirty="0" err="1"/>
              <a:t>myAKSCluster</a:t>
            </a:r>
            <a:r>
              <a:rPr lang="en-IN" dirty="0"/>
              <a:t> \</a:t>
            </a:r>
          </a:p>
          <a:p>
            <a:pPr marL="0" indent="0">
              <a:buNone/>
            </a:pPr>
            <a:r>
              <a:rPr lang="en-IN" dirty="0"/>
              <a:t>--node-count 1 \</a:t>
            </a:r>
          </a:p>
          <a:p>
            <a:pPr marL="0" indent="0">
              <a:buNone/>
            </a:pPr>
            <a:r>
              <a:rPr lang="en-IN" dirty="0"/>
              <a:t>--</a:t>
            </a:r>
            <a:r>
              <a:rPr lang="en-IN" dirty="0" err="1"/>
              <a:t>vm</a:t>
            </a:r>
            <a:r>
              <a:rPr lang="en-IN" dirty="0"/>
              <a:t>-set-type </a:t>
            </a:r>
            <a:r>
              <a:rPr lang="en-IN" dirty="0" err="1"/>
              <a:t>VirtualMachineScaleSets</a:t>
            </a:r>
            <a:r>
              <a:rPr lang="en-IN" dirty="0"/>
              <a:t> \</a:t>
            </a:r>
          </a:p>
          <a:p>
            <a:pPr marL="0" indent="0">
              <a:buNone/>
            </a:pPr>
            <a:r>
              <a:rPr lang="en-IN" dirty="0"/>
              <a:t>--load-balancer-</a:t>
            </a:r>
            <a:r>
              <a:rPr lang="en-IN" dirty="0" err="1"/>
              <a:t>sku</a:t>
            </a:r>
            <a:r>
              <a:rPr lang="en-IN" dirty="0"/>
              <a:t> standard \</a:t>
            </a:r>
          </a:p>
          <a:p>
            <a:pPr marL="0" indent="0">
              <a:buNone/>
            </a:pPr>
            <a:r>
              <a:rPr lang="en-IN" dirty="0"/>
              <a:t>--enable-cluster-</a:t>
            </a:r>
            <a:r>
              <a:rPr lang="en-IN" dirty="0" err="1"/>
              <a:t>autoscaler</a:t>
            </a:r>
            <a:r>
              <a:rPr lang="en-IN" dirty="0"/>
              <a:t> \</a:t>
            </a:r>
          </a:p>
          <a:p>
            <a:pPr marL="0" indent="0">
              <a:buNone/>
            </a:pPr>
            <a:r>
              <a:rPr lang="en-IN" dirty="0"/>
              <a:t>--min-count 1 \</a:t>
            </a:r>
          </a:p>
          <a:p>
            <a:pPr marL="0" indent="0">
              <a:buNone/>
            </a:pPr>
            <a:r>
              <a:rPr lang="en-IN" dirty="0"/>
              <a:t>--max-count 3 \</a:t>
            </a:r>
          </a:p>
          <a:p>
            <a:pPr marL="0" indent="0">
              <a:buNone/>
            </a:pPr>
            <a:r>
              <a:rPr lang="en-IN" dirty="0"/>
              <a:t>--generate-ssh-keys</a:t>
            </a:r>
          </a:p>
        </p:txBody>
      </p:sp>
    </p:spTree>
    <p:extLst>
      <p:ext uri="{BB962C8B-B14F-4D97-AF65-F5344CB8AC3E}">
        <p14:creationId xmlns:p14="http://schemas.microsoft.com/office/powerpoint/2010/main" val="19018565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48FFC-06B9-E24F-0783-F1DDAF60A1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2EEF6D-BB3D-7840-DD59-3A234FE2C27C}"/>
              </a:ext>
            </a:extLst>
          </p:cNvPr>
          <p:cNvSpPr>
            <a:spLocks noGrp="1"/>
          </p:cNvSpPr>
          <p:nvPr>
            <p:ph type="title"/>
          </p:nvPr>
        </p:nvSpPr>
        <p:spPr/>
        <p:txBody>
          <a:bodyPr/>
          <a:lstStyle/>
          <a:p>
            <a:r>
              <a:rPr lang="en-US" dirty="0"/>
              <a:t> Create a new AKS cluster with Cluster </a:t>
            </a:r>
            <a:r>
              <a:rPr lang="en-US" dirty="0" err="1"/>
              <a:t>Autoscaler</a:t>
            </a:r>
            <a:r>
              <a:rPr lang="en-US" dirty="0"/>
              <a:t> enabled for a node pool</a:t>
            </a:r>
            <a:endParaRPr lang="en-IN" dirty="0"/>
          </a:p>
        </p:txBody>
      </p:sp>
      <p:sp>
        <p:nvSpPr>
          <p:cNvPr id="4" name="Rectangle 1">
            <a:extLst>
              <a:ext uri="{FF2B5EF4-FFF2-40B4-BE49-F238E27FC236}">
                <a16:creationId xmlns:a16="http://schemas.microsoft.com/office/drawing/2014/main" id="{576F8547-0FBC-2DCD-616C-A1E7E353992A}"/>
              </a:ext>
            </a:extLst>
          </p:cNvPr>
          <p:cNvSpPr>
            <a:spLocks noGrp="1" noChangeArrowheads="1"/>
          </p:cNvSpPr>
          <p:nvPr>
            <p:ph idx="1"/>
          </p:nvPr>
        </p:nvSpPr>
        <p:spPr bwMode="auto">
          <a:xfrm>
            <a:off x="1155700" y="2805899"/>
            <a:ext cx="8350043"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Arial Unicode MS"/>
              </a:rPr>
              <a:t> Create a new AKS cluster with Cluster </a:t>
            </a:r>
            <a:r>
              <a:rPr kumimoji="0" lang="en-US" altLang="en-US" sz="2400" b="0" i="0" u="none" strike="noStrike" cap="none" normalizeH="0" baseline="0" dirty="0" err="1">
                <a:ln>
                  <a:noFill/>
                </a:ln>
                <a:solidFill>
                  <a:srgbClr val="222222"/>
                </a:solidFill>
                <a:effectLst/>
                <a:latin typeface="Arial Unicode MS"/>
              </a:rPr>
              <a:t>Autoscaler</a:t>
            </a:r>
            <a:r>
              <a:rPr kumimoji="0" lang="en-US" altLang="en-US" sz="2400" b="0" i="0" u="none" strike="noStrike" cap="none" normalizeH="0" baseline="0" dirty="0">
                <a:ln>
                  <a:noFill/>
                </a:ln>
                <a:solidFill>
                  <a:srgbClr val="222222"/>
                </a:solidFill>
                <a:effectLst/>
                <a:latin typeface="Arial Unicode MS"/>
              </a:rPr>
              <a:t> enabled</a:t>
            </a:r>
            <a:br>
              <a:rPr kumimoji="0" lang="en-US" altLang="en-US" sz="2400" b="0" i="0" u="none" strike="noStrike" cap="none" normalizeH="0" baseline="0" dirty="0">
                <a:ln>
                  <a:noFill/>
                </a:ln>
                <a:solidFill>
                  <a:srgbClr val="222222"/>
                </a:solidFill>
                <a:effectLst/>
                <a:latin typeface="Arial Unicode MS"/>
              </a:rPr>
            </a:br>
            <a:r>
              <a:rPr kumimoji="0" lang="en-US" altLang="en-US" sz="2400" b="0" i="0" u="none" strike="noStrike" cap="none" normalizeH="0" baseline="0" dirty="0" err="1">
                <a:ln>
                  <a:noFill/>
                </a:ln>
                <a:solidFill>
                  <a:srgbClr val="222222"/>
                </a:solidFill>
                <a:effectLst/>
                <a:latin typeface="Arial Unicode MS"/>
              </a:rPr>
              <a:t>az</a:t>
            </a:r>
            <a:r>
              <a:rPr kumimoji="0" lang="en-US" altLang="en-US" sz="2400" b="0" i="0" u="none" strike="noStrike" cap="none" normalizeH="0" baseline="0" dirty="0">
                <a:ln>
                  <a:noFill/>
                </a:ln>
                <a:solidFill>
                  <a:srgbClr val="222222"/>
                </a:solidFill>
                <a:effectLst/>
                <a:latin typeface="Arial Unicode MS"/>
              </a:rPr>
              <a:t> </a:t>
            </a:r>
            <a:r>
              <a:rPr kumimoji="0" lang="en-US" altLang="en-US" sz="2400" b="0" i="0" u="none" strike="noStrike" cap="none" normalizeH="0" baseline="0" dirty="0" err="1">
                <a:ln>
                  <a:noFill/>
                </a:ln>
                <a:solidFill>
                  <a:srgbClr val="222222"/>
                </a:solidFill>
                <a:effectLst/>
                <a:latin typeface="Arial Unicode MS"/>
              </a:rPr>
              <a:t>aks</a:t>
            </a:r>
            <a:r>
              <a:rPr kumimoji="0" lang="en-US" altLang="en-US" sz="2400" b="0" i="0" u="none" strike="noStrike" cap="none" normalizeH="0" baseline="0" dirty="0">
                <a:ln>
                  <a:noFill/>
                </a:ln>
                <a:solidFill>
                  <a:srgbClr val="222222"/>
                </a:solidFill>
                <a:effectLst/>
                <a:latin typeface="Arial Unicode MS"/>
              </a:rPr>
              <a:t> create \</a:t>
            </a:r>
            <a:br>
              <a:rPr kumimoji="0" lang="en-US" altLang="en-US" sz="2400" b="0" i="0" u="none" strike="noStrike" cap="none" normalizeH="0" baseline="0" dirty="0">
                <a:ln>
                  <a:noFill/>
                </a:ln>
                <a:solidFill>
                  <a:srgbClr val="222222"/>
                </a:solidFill>
                <a:effectLst/>
                <a:latin typeface="Arial Unicode MS"/>
              </a:rPr>
            </a:br>
            <a:r>
              <a:rPr kumimoji="0" lang="en-US" altLang="en-US" sz="2400" b="0" i="0" u="none" strike="noStrike" cap="none" normalizeH="0" baseline="0" dirty="0">
                <a:ln>
                  <a:noFill/>
                </a:ln>
                <a:solidFill>
                  <a:srgbClr val="222222"/>
                </a:solidFill>
                <a:effectLst/>
                <a:latin typeface="Arial Unicode MS"/>
              </a:rPr>
              <a:t>--resource-group </a:t>
            </a:r>
            <a:r>
              <a:rPr kumimoji="0" lang="en-US" altLang="en-US" sz="2400" b="0" i="0" u="none" strike="noStrike" cap="none" normalizeH="0" baseline="0" dirty="0" err="1">
                <a:ln>
                  <a:noFill/>
                </a:ln>
                <a:solidFill>
                  <a:srgbClr val="222222"/>
                </a:solidFill>
                <a:effectLst/>
                <a:latin typeface="Arial Unicode MS"/>
              </a:rPr>
              <a:t>MyResourceGroup</a:t>
            </a:r>
            <a:r>
              <a:rPr kumimoji="0" lang="en-US" altLang="en-US" sz="2400" b="0" i="0" u="none" strike="noStrike" cap="none" normalizeH="0" baseline="0" dirty="0">
                <a:ln>
                  <a:noFill/>
                </a:ln>
                <a:solidFill>
                  <a:srgbClr val="222222"/>
                </a:solidFill>
                <a:effectLst/>
                <a:latin typeface="Arial Unicode MS"/>
              </a:rPr>
              <a:t> \</a:t>
            </a:r>
            <a:br>
              <a:rPr kumimoji="0" lang="en-US" altLang="en-US" sz="2400" b="0" i="0" u="none" strike="noStrike" cap="none" normalizeH="0" baseline="0" dirty="0">
                <a:ln>
                  <a:noFill/>
                </a:ln>
                <a:solidFill>
                  <a:srgbClr val="222222"/>
                </a:solidFill>
                <a:effectLst/>
                <a:latin typeface="Arial Unicode MS"/>
              </a:rPr>
            </a:br>
            <a:r>
              <a:rPr kumimoji="0" lang="en-US" altLang="en-US" sz="2400" b="0" i="0" u="none" strike="noStrike" cap="none" normalizeH="0" baseline="0" dirty="0">
                <a:ln>
                  <a:noFill/>
                </a:ln>
                <a:solidFill>
                  <a:srgbClr val="222222"/>
                </a:solidFill>
                <a:effectLst/>
                <a:latin typeface="Arial Unicode MS"/>
              </a:rPr>
              <a:t>--name </a:t>
            </a:r>
            <a:r>
              <a:rPr kumimoji="0" lang="en-US" altLang="en-US" sz="2400" b="0" i="0" u="none" strike="noStrike" cap="none" normalizeH="0" baseline="0" dirty="0" err="1">
                <a:ln>
                  <a:noFill/>
                </a:ln>
                <a:solidFill>
                  <a:srgbClr val="222222"/>
                </a:solidFill>
                <a:effectLst/>
                <a:latin typeface="Arial Unicode MS"/>
              </a:rPr>
              <a:t>MyAKSCluster</a:t>
            </a:r>
            <a:r>
              <a:rPr kumimoji="0" lang="en-US" altLang="en-US" sz="2400" b="0" i="0" u="none" strike="noStrike" cap="none" normalizeH="0" baseline="0" dirty="0">
                <a:ln>
                  <a:noFill/>
                </a:ln>
                <a:solidFill>
                  <a:srgbClr val="222222"/>
                </a:solidFill>
                <a:effectLst/>
                <a:latin typeface="Arial Unicode MS"/>
              </a:rPr>
              <a:t> \</a:t>
            </a:r>
            <a:br>
              <a:rPr kumimoji="0" lang="en-US" altLang="en-US" sz="2400" b="0" i="0" u="none" strike="noStrike" cap="none" normalizeH="0" baseline="0" dirty="0">
                <a:ln>
                  <a:noFill/>
                </a:ln>
                <a:solidFill>
                  <a:srgbClr val="222222"/>
                </a:solidFill>
                <a:effectLst/>
                <a:latin typeface="Arial Unicode MS"/>
              </a:rPr>
            </a:br>
            <a:r>
              <a:rPr kumimoji="0" lang="en-US" altLang="en-US" sz="2400" b="0" i="0" u="none" strike="noStrike" cap="none" normalizeH="0" baseline="0" dirty="0">
                <a:ln>
                  <a:noFill/>
                </a:ln>
                <a:solidFill>
                  <a:srgbClr val="222222"/>
                </a:solidFill>
                <a:effectLst/>
                <a:latin typeface="Arial Unicode MS"/>
              </a:rPr>
              <a:t>--node-count 3 \</a:t>
            </a:r>
            <a:br>
              <a:rPr kumimoji="0" lang="en-US" altLang="en-US" sz="2400" b="0" i="0" u="none" strike="noStrike" cap="none" normalizeH="0" baseline="0" dirty="0">
                <a:ln>
                  <a:noFill/>
                </a:ln>
                <a:solidFill>
                  <a:srgbClr val="222222"/>
                </a:solidFill>
                <a:effectLst/>
                <a:latin typeface="Arial Unicode MS"/>
              </a:rPr>
            </a:br>
            <a:r>
              <a:rPr kumimoji="0" lang="en-US" altLang="en-US" sz="2400" b="0" i="0" u="none" strike="noStrike" cap="none" normalizeH="0" baseline="0" dirty="0">
                <a:ln>
                  <a:noFill/>
                </a:ln>
                <a:solidFill>
                  <a:srgbClr val="222222"/>
                </a:solidFill>
                <a:effectLst/>
                <a:latin typeface="Arial Unicode MS"/>
              </a:rPr>
              <a:t>--node-pool-name agentpool1 \</a:t>
            </a:r>
            <a:br>
              <a:rPr kumimoji="0" lang="en-US" altLang="en-US" sz="2400" b="0" i="0" u="none" strike="noStrike" cap="none" normalizeH="0" baseline="0" dirty="0">
                <a:ln>
                  <a:noFill/>
                </a:ln>
                <a:solidFill>
                  <a:srgbClr val="222222"/>
                </a:solidFill>
                <a:effectLst/>
                <a:latin typeface="Arial Unicode MS"/>
              </a:rPr>
            </a:br>
            <a:r>
              <a:rPr kumimoji="0" lang="en-US" altLang="en-US" sz="2400" b="0" i="0" u="none" strike="noStrike" cap="none" normalizeH="0" baseline="0" dirty="0">
                <a:ln>
                  <a:noFill/>
                </a:ln>
                <a:solidFill>
                  <a:srgbClr val="222222"/>
                </a:solidFill>
                <a:effectLst/>
                <a:latin typeface="Arial Unicode MS"/>
              </a:rPr>
              <a:t>--enable-cluster-</a:t>
            </a:r>
            <a:r>
              <a:rPr kumimoji="0" lang="en-US" altLang="en-US" sz="2400" b="0" i="0" u="none" strike="noStrike" cap="none" normalizeH="0" baseline="0" dirty="0" err="1">
                <a:ln>
                  <a:noFill/>
                </a:ln>
                <a:solidFill>
                  <a:srgbClr val="222222"/>
                </a:solidFill>
                <a:effectLst/>
                <a:latin typeface="Arial Unicode MS"/>
              </a:rPr>
              <a:t>autoscaler</a:t>
            </a:r>
            <a:r>
              <a:rPr kumimoji="0" lang="en-US" altLang="en-US" sz="2400" b="0" i="0" u="none" strike="noStrike" cap="none" normalizeH="0" baseline="0" dirty="0">
                <a:ln>
                  <a:noFill/>
                </a:ln>
                <a:solidFill>
                  <a:srgbClr val="222222"/>
                </a:solidFill>
                <a:effectLst/>
                <a:latin typeface="Arial Unicode MS"/>
              </a:rPr>
              <a:t> \</a:t>
            </a:r>
            <a:br>
              <a:rPr kumimoji="0" lang="en-US" altLang="en-US" sz="2400" b="0" i="0" u="none" strike="noStrike" cap="none" normalizeH="0" baseline="0" dirty="0">
                <a:ln>
                  <a:noFill/>
                </a:ln>
                <a:solidFill>
                  <a:srgbClr val="222222"/>
                </a:solidFill>
                <a:effectLst/>
                <a:latin typeface="Arial Unicode MS"/>
              </a:rPr>
            </a:br>
            <a:r>
              <a:rPr kumimoji="0" lang="en-US" altLang="en-US" sz="2400" b="0" i="0" u="none" strike="noStrike" cap="none" normalizeH="0" baseline="0" dirty="0">
                <a:ln>
                  <a:noFill/>
                </a:ln>
                <a:solidFill>
                  <a:srgbClr val="222222"/>
                </a:solidFill>
                <a:effectLst/>
                <a:latin typeface="Arial Unicode MS"/>
              </a:rPr>
              <a:t>--min-count 2 \</a:t>
            </a:r>
            <a:br>
              <a:rPr kumimoji="0" lang="en-US" altLang="en-US" sz="2400" b="0" i="0" u="none" strike="noStrike" cap="none" normalizeH="0" baseline="0" dirty="0">
                <a:ln>
                  <a:noFill/>
                </a:ln>
                <a:solidFill>
                  <a:srgbClr val="222222"/>
                </a:solidFill>
                <a:effectLst/>
                <a:latin typeface="Arial Unicode MS"/>
              </a:rPr>
            </a:br>
            <a:r>
              <a:rPr kumimoji="0" lang="en-US" altLang="en-US" sz="2400" b="0" i="0" u="none" strike="noStrike" cap="none" normalizeH="0" baseline="0" dirty="0">
                <a:ln>
                  <a:noFill/>
                </a:ln>
                <a:solidFill>
                  <a:srgbClr val="222222"/>
                </a:solidFill>
                <a:effectLst/>
                <a:latin typeface="Arial Unicode MS"/>
              </a:rPr>
              <a:t>--max-count 10</a:t>
            </a:r>
            <a:r>
              <a:rPr kumimoji="0" lang="en-US" altLang="en-US" sz="11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21711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5B41-0AEA-C33E-4B83-CBCAE6F7D05D}"/>
              </a:ext>
            </a:extLst>
          </p:cNvPr>
          <p:cNvSpPr>
            <a:spLocks noGrp="1"/>
          </p:cNvSpPr>
          <p:nvPr>
            <p:ph type="title"/>
          </p:nvPr>
        </p:nvSpPr>
        <p:spPr/>
        <p:txBody>
          <a:bodyPr/>
          <a:lstStyle/>
          <a:p>
            <a:r>
              <a:rPr lang="en-US" dirty="0"/>
              <a:t>Enable the cluster </a:t>
            </a:r>
            <a:r>
              <a:rPr lang="en-US" dirty="0" err="1"/>
              <a:t>autoscaler</a:t>
            </a:r>
            <a:r>
              <a:rPr lang="en-US" dirty="0"/>
              <a:t> on an existing cluster</a:t>
            </a:r>
            <a:endParaRPr lang="en-IN" dirty="0"/>
          </a:p>
        </p:txBody>
      </p:sp>
      <p:sp>
        <p:nvSpPr>
          <p:cNvPr id="3" name="Content Placeholder 2">
            <a:extLst>
              <a:ext uri="{FF2B5EF4-FFF2-40B4-BE49-F238E27FC236}">
                <a16:creationId xmlns:a16="http://schemas.microsoft.com/office/drawing/2014/main" id="{AE0D8492-7D8C-727C-06E2-74409EB2DB61}"/>
              </a:ext>
            </a:extLst>
          </p:cNvPr>
          <p:cNvSpPr>
            <a:spLocks noGrp="1"/>
          </p:cNvSpPr>
          <p:nvPr>
            <p:ph idx="1"/>
          </p:nvPr>
        </p:nvSpPr>
        <p:spPr/>
        <p:txBody>
          <a:bodyPr/>
          <a:lstStyle/>
          <a:p>
            <a:pPr marL="0" indent="0">
              <a:buNone/>
            </a:pPr>
            <a:r>
              <a:rPr lang="en-IN" dirty="0" err="1"/>
              <a:t>az</a:t>
            </a:r>
            <a:r>
              <a:rPr lang="en-IN" dirty="0"/>
              <a:t> </a:t>
            </a:r>
            <a:r>
              <a:rPr lang="en-IN" dirty="0" err="1"/>
              <a:t>aks</a:t>
            </a:r>
            <a:r>
              <a:rPr lang="en-IN" dirty="0"/>
              <a:t> update \</a:t>
            </a:r>
          </a:p>
          <a:p>
            <a:pPr marL="0" indent="0">
              <a:buNone/>
            </a:pPr>
            <a:r>
              <a:rPr lang="en-IN" dirty="0"/>
              <a:t>  --resource-group </a:t>
            </a:r>
            <a:r>
              <a:rPr lang="en-IN" dirty="0" err="1"/>
              <a:t>myResourceGroup</a:t>
            </a:r>
            <a:r>
              <a:rPr lang="en-IN" dirty="0"/>
              <a:t> \</a:t>
            </a:r>
          </a:p>
          <a:p>
            <a:pPr marL="0" indent="0">
              <a:buNone/>
            </a:pPr>
            <a:r>
              <a:rPr lang="en-IN" dirty="0"/>
              <a:t>  --name </a:t>
            </a:r>
            <a:r>
              <a:rPr lang="en-IN" dirty="0" err="1"/>
              <a:t>myAKSCluster</a:t>
            </a:r>
            <a:r>
              <a:rPr lang="en-IN" dirty="0"/>
              <a:t> \</a:t>
            </a:r>
          </a:p>
          <a:p>
            <a:pPr marL="0" indent="0">
              <a:buNone/>
            </a:pPr>
            <a:r>
              <a:rPr lang="en-IN" dirty="0"/>
              <a:t>  --enable-cluster-</a:t>
            </a:r>
            <a:r>
              <a:rPr lang="en-IN" dirty="0" err="1"/>
              <a:t>autoscaler</a:t>
            </a:r>
            <a:r>
              <a:rPr lang="en-IN" dirty="0"/>
              <a:t> \</a:t>
            </a:r>
          </a:p>
          <a:p>
            <a:pPr marL="0" indent="0">
              <a:buNone/>
            </a:pPr>
            <a:r>
              <a:rPr lang="en-IN" dirty="0"/>
              <a:t>  --min-count 1 \</a:t>
            </a:r>
          </a:p>
          <a:p>
            <a:pPr marL="0" indent="0">
              <a:buNone/>
            </a:pPr>
            <a:r>
              <a:rPr lang="en-IN" dirty="0"/>
              <a:t>  --max-count 3</a:t>
            </a:r>
          </a:p>
        </p:txBody>
      </p:sp>
    </p:spTree>
    <p:extLst>
      <p:ext uri="{BB962C8B-B14F-4D97-AF65-F5344CB8AC3E}">
        <p14:creationId xmlns:p14="http://schemas.microsoft.com/office/powerpoint/2010/main" val="19610414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C0B67-922E-5C5F-F3AE-BA08AEB782B1}"/>
              </a:ext>
            </a:extLst>
          </p:cNvPr>
          <p:cNvSpPr>
            <a:spLocks noGrp="1"/>
          </p:cNvSpPr>
          <p:nvPr>
            <p:ph type="title"/>
          </p:nvPr>
        </p:nvSpPr>
        <p:spPr/>
        <p:txBody>
          <a:bodyPr/>
          <a:lstStyle/>
          <a:p>
            <a:r>
              <a:rPr lang="en-US" dirty="0"/>
              <a:t>Disable the cluster </a:t>
            </a:r>
            <a:r>
              <a:rPr lang="en-US" dirty="0" err="1"/>
              <a:t>autoscaler</a:t>
            </a:r>
            <a:r>
              <a:rPr lang="en-US" dirty="0"/>
              <a:t> on a cluster</a:t>
            </a:r>
            <a:endParaRPr lang="en-IN" dirty="0"/>
          </a:p>
        </p:txBody>
      </p:sp>
      <p:sp>
        <p:nvSpPr>
          <p:cNvPr id="3" name="Content Placeholder 2">
            <a:extLst>
              <a:ext uri="{FF2B5EF4-FFF2-40B4-BE49-F238E27FC236}">
                <a16:creationId xmlns:a16="http://schemas.microsoft.com/office/drawing/2014/main" id="{A46EF995-C01E-48D8-920D-82C21F92FF20}"/>
              </a:ext>
            </a:extLst>
          </p:cNvPr>
          <p:cNvSpPr>
            <a:spLocks noGrp="1"/>
          </p:cNvSpPr>
          <p:nvPr>
            <p:ph idx="1"/>
          </p:nvPr>
        </p:nvSpPr>
        <p:spPr>
          <a:xfrm>
            <a:off x="1154954" y="2603500"/>
            <a:ext cx="10473085" cy="3807080"/>
          </a:xfrm>
        </p:spPr>
        <p:txBody>
          <a:bodyPr>
            <a:normAutofit/>
          </a:bodyPr>
          <a:lstStyle/>
          <a:p>
            <a:pPr marL="0" indent="0">
              <a:buNone/>
            </a:pPr>
            <a:r>
              <a:rPr lang="en-IN" dirty="0" err="1"/>
              <a:t>az</a:t>
            </a:r>
            <a:r>
              <a:rPr lang="en-IN" dirty="0"/>
              <a:t> </a:t>
            </a:r>
            <a:r>
              <a:rPr lang="en-IN" dirty="0" err="1"/>
              <a:t>aks</a:t>
            </a:r>
            <a:r>
              <a:rPr lang="en-IN" dirty="0"/>
              <a:t> update \</a:t>
            </a:r>
          </a:p>
          <a:p>
            <a:pPr marL="0" indent="0">
              <a:buNone/>
            </a:pPr>
            <a:r>
              <a:rPr lang="en-IN" dirty="0"/>
              <a:t>  --resource-group </a:t>
            </a:r>
            <a:r>
              <a:rPr lang="en-IN" dirty="0" err="1"/>
              <a:t>myResourceGroup</a:t>
            </a:r>
            <a:r>
              <a:rPr lang="en-IN" dirty="0"/>
              <a:t> \</a:t>
            </a:r>
          </a:p>
          <a:p>
            <a:pPr marL="0" indent="0">
              <a:buNone/>
            </a:pPr>
            <a:r>
              <a:rPr lang="en-IN" dirty="0"/>
              <a:t>  --name </a:t>
            </a:r>
            <a:r>
              <a:rPr lang="en-IN" dirty="0" err="1"/>
              <a:t>myAKSCluster</a:t>
            </a:r>
            <a:r>
              <a:rPr lang="en-IN" dirty="0"/>
              <a:t> \</a:t>
            </a:r>
          </a:p>
          <a:p>
            <a:pPr marL="0" indent="0">
              <a:buNone/>
            </a:pPr>
            <a:r>
              <a:rPr lang="en-IN" dirty="0"/>
              <a:t>  --disable-cluster-</a:t>
            </a:r>
            <a:r>
              <a:rPr lang="en-IN" dirty="0" err="1"/>
              <a:t>autoscaler</a:t>
            </a:r>
            <a:endParaRPr lang="en-IN" dirty="0"/>
          </a:p>
          <a:p>
            <a:pPr marL="0" indent="0">
              <a:buNone/>
            </a:pPr>
            <a:endParaRPr lang="en-IN" dirty="0"/>
          </a:p>
          <a:p>
            <a:pPr marL="0" indent="0">
              <a:buNone/>
            </a:pPr>
            <a:endParaRPr lang="en-IN" dirty="0"/>
          </a:p>
          <a:p>
            <a:pPr marL="0" indent="0">
              <a:buNone/>
            </a:pPr>
            <a:r>
              <a:rPr lang="en-US" dirty="0"/>
              <a:t>Nodes aren't removed when the cluster </a:t>
            </a:r>
            <a:r>
              <a:rPr lang="en-US" dirty="0" err="1"/>
              <a:t>autoscaler</a:t>
            </a:r>
            <a:r>
              <a:rPr lang="en-US" dirty="0"/>
              <a:t> is disabled.</a:t>
            </a:r>
          </a:p>
          <a:p>
            <a:pPr marL="0" indent="0">
              <a:buNone/>
            </a:pPr>
            <a:r>
              <a:rPr lang="en-US" dirty="0"/>
              <a:t> Note: You can manually scale your cluster after disabling the cluster </a:t>
            </a:r>
            <a:r>
              <a:rPr lang="en-US" dirty="0" err="1"/>
              <a:t>autoscaler</a:t>
            </a:r>
            <a:r>
              <a:rPr lang="en-US" dirty="0"/>
              <a:t> using the </a:t>
            </a:r>
            <a:r>
              <a:rPr lang="en-US" dirty="0" err="1"/>
              <a:t>az</a:t>
            </a:r>
            <a:r>
              <a:rPr lang="en-US" dirty="0"/>
              <a:t> </a:t>
            </a:r>
            <a:r>
              <a:rPr lang="en-US" dirty="0" err="1"/>
              <a:t>aks</a:t>
            </a:r>
            <a:r>
              <a:rPr lang="en-US" dirty="0"/>
              <a:t> scale command</a:t>
            </a:r>
            <a:endParaRPr lang="en-IN" dirty="0"/>
          </a:p>
        </p:txBody>
      </p:sp>
    </p:spTree>
    <p:extLst>
      <p:ext uri="{BB962C8B-B14F-4D97-AF65-F5344CB8AC3E}">
        <p14:creationId xmlns:p14="http://schemas.microsoft.com/office/powerpoint/2010/main" val="24292021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7C01C-8DDD-AD8A-1AE4-87B59B850C74}"/>
              </a:ext>
            </a:extLst>
          </p:cNvPr>
          <p:cNvSpPr>
            <a:spLocks noGrp="1"/>
          </p:cNvSpPr>
          <p:nvPr>
            <p:ph type="title"/>
          </p:nvPr>
        </p:nvSpPr>
        <p:spPr/>
        <p:txBody>
          <a:bodyPr/>
          <a:lstStyle/>
          <a:p>
            <a:r>
              <a:rPr lang="en-US" dirty="0"/>
              <a:t>Update the cluster </a:t>
            </a:r>
            <a:r>
              <a:rPr lang="en-US" dirty="0" err="1"/>
              <a:t>autoscaler</a:t>
            </a:r>
            <a:r>
              <a:rPr lang="en-US" dirty="0"/>
              <a:t> settings</a:t>
            </a:r>
            <a:endParaRPr lang="en-IN" dirty="0"/>
          </a:p>
        </p:txBody>
      </p:sp>
      <p:sp>
        <p:nvSpPr>
          <p:cNvPr id="3" name="Content Placeholder 2">
            <a:extLst>
              <a:ext uri="{FF2B5EF4-FFF2-40B4-BE49-F238E27FC236}">
                <a16:creationId xmlns:a16="http://schemas.microsoft.com/office/drawing/2014/main" id="{CBF4FB10-CE17-0DDC-1522-C72D1B19AD42}"/>
              </a:ext>
            </a:extLst>
          </p:cNvPr>
          <p:cNvSpPr>
            <a:spLocks noGrp="1"/>
          </p:cNvSpPr>
          <p:nvPr>
            <p:ph idx="1"/>
          </p:nvPr>
        </p:nvSpPr>
        <p:spPr>
          <a:xfrm>
            <a:off x="1154954" y="2603500"/>
            <a:ext cx="10654009" cy="3978224"/>
          </a:xfrm>
        </p:spPr>
        <p:txBody>
          <a:bodyPr>
            <a:normAutofit lnSpcReduction="10000"/>
          </a:bodyPr>
          <a:lstStyle/>
          <a:p>
            <a:r>
              <a:rPr lang="en-US" dirty="0"/>
              <a:t>As your application demands change, you might need to adjust the cluster </a:t>
            </a:r>
            <a:r>
              <a:rPr lang="en-US" dirty="0" err="1"/>
              <a:t>autoscaler</a:t>
            </a:r>
            <a:r>
              <a:rPr lang="en-US" dirty="0"/>
              <a:t> node count to scale efficiently.</a:t>
            </a:r>
          </a:p>
          <a:p>
            <a:r>
              <a:rPr lang="en-US" dirty="0"/>
              <a:t>Change the node count using the </a:t>
            </a:r>
            <a:r>
              <a:rPr lang="en-US" dirty="0" err="1"/>
              <a:t>az</a:t>
            </a:r>
            <a:r>
              <a:rPr lang="en-US" dirty="0"/>
              <a:t> </a:t>
            </a:r>
            <a:r>
              <a:rPr lang="en-US" dirty="0" err="1"/>
              <a:t>aks</a:t>
            </a:r>
            <a:r>
              <a:rPr lang="en-US" dirty="0"/>
              <a:t> update command and update the cluster </a:t>
            </a:r>
            <a:r>
              <a:rPr lang="en-US" dirty="0" err="1"/>
              <a:t>autoscaler</a:t>
            </a:r>
            <a:r>
              <a:rPr lang="en-US" dirty="0"/>
              <a:t> using the --update-cluster-</a:t>
            </a:r>
            <a:r>
              <a:rPr lang="en-US" dirty="0" err="1"/>
              <a:t>autoscaler</a:t>
            </a:r>
            <a:r>
              <a:rPr lang="en-US" dirty="0"/>
              <a:t> parameter and specifying your updated node --min-count and --max-count.</a:t>
            </a:r>
          </a:p>
          <a:p>
            <a:pPr marL="0" indent="0">
              <a:buNone/>
            </a:pPr>
            <a:r>
              <a:rPr lang="en-IN" dirty="0" err="1"/>
              <a:t>az</a:t>
            </a:r>
            <a:r>
              <a:rPr lang="en-IN" dirty="0"/>
              <a:t> </a:t>
            </a:r>
            <a:r>
              <a:rPr lang="en-IN" dirty="0" err="1"/>
              <a:t>aks</a:t>
            </a:r>
            <a:r>
              <a:rPr lang="en-IN" dirty="0"/>
              <a:t> update \</a:t>
            </a:r>
          </a:p>
          <a:p>
            <a:pPr marL="0" indent="0">
              <a:buNone/>
            </a:pPr>
            <a:r>
              <a:rPr lang="en-IN" dirty="0"/>
              <a:t>  --resource-group </a:t>
            </a:r>
            <a:r>
              <a:rPr lang="en-IN" dirty="0" err="1"/>
              <a:t>myResourceGroup</a:t>
            </a:r>
            <a:r>
              <a:rPr lang="en-IN" dirty="0"/>
              <a:t> \</a:t>
            </a:r>
          </a:p>
          <a:p>
            <a:pPr marL="0" indent="0">
              <a:buNone/>
            </a:pPr>
            <a:r>
              <a:rPr lang="en-IN" dirty="0"/>
              <a:t>  --name </a:t>
            </a:r>
            <a:r>
              <a:rPr lang="en-IN" dirty="0" err="1"/>
              <a:t>myAKSCluster</a:t>
            </a:r>
            <a:r>
              <a:rPr lang="en-IN" dirty="0"/>
              <a:t> \</a:t>
            </a:r>
          </a:p>
          <a:p>
            <a:pPr marL="0" indent="0">
              <a:buNone/>
            </a:pPr>
            <a:r>
              <a:rPr lang="en-IN" dirty="0"/>
              <a:t>  --update-cluster-</a:t>
            </a:r>
            <a:r>
              <a:rPr lang="en-IN" dirty="0" err="1"/>
              <a:t>autoscaler</a:t>
            </a:r>
            <a:r>
              <a:rPr lang="en-IN" dirty="0"/>
              <a:t> \</a:t>
            </a:r>
          </a:p>
          <a:p>
            <a:pPr marL="0" indent="0">
              <a:buNone/>
            </a:pPr>
            <a:r>
              <a:rPr lang="en-IN" dirty="0"/>
              <a:t>  --min-count 1 \</a:t>
            </a:r>
          </a:p>
          <a:p>
            <a:pPr marL="0" indent="0">
              <a:buNone/>
            </a:pPr>
            <a:r>
              <a:rPr lang="en-IN" dirty="0"/>
              <a:t>  --max-count 5</a:t>
            </a:r>
          </a:p>
        </p:txBody>
      </p:sp>
    </p:spTree>
    <p:extLst>
      <p:ext uri="{BB962C8B-B14F-4D97-AF65-F5344CB8AC3E}">
        <p14:creationId xmlns:p14="http://schemas.microsoft.com/office/powerpoint/2010/main" val="2912125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49C11-BF62-DE66-6525-EE7856AF6E64}"/>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1911786-DD21-CFFD-52AD-F96B08F4FCC6}"/>
              </a:ext>
            </a:extLst>
          </p:cNvPr>
          <p:cNvGraphicFramePr>
            <a:graphicFrameLocks noGrp="1"/>
          </p:cNvGraphicFramePr>
          <p:nvPr>
            <p:ph idx="4294967295"/>
            <p:extLst>
              <p:ext uri="{D42A27DB-BD31-4B8C-83A1-F6EECF244321}">
                <p14:modId xmlns:p14="http://schemas.microsoft.com/office/powerpoint/2010/main" val="3226989174"/>
              </p:ext>
            </p:extLst>
          </p:nvPr>
        </p:nvGraphicFramePr>
        <p:xfrm>
          <a:off x="489097" y="657779"/>
          <a:ext cx="11406668" cy="5308600"/>
        </p:xfrm>
        <a:graphic>
          <a:graphicData uri="http://schemas.openxmlformats.org/drawingml/2006/table">
            <a:tbl>
              <a:tblPr firstRow="1" bandRow="1">
                <a:tableStyleId>{5C22544A-7EE6-4342-B048-85BDC9FD1C3A}</a:tableStyleId>
              </a:tblPr>
              <a:tblGrid>
                <a:gridCol w="2044700">
                  <a:extLst>
                    <a:ext uri="{9D8B030D-6E8A-4147-A177-3AD203B41FA5}">
                      <a16:colId xmlns:a16="http://schemas.microsoft.com/office/drawing/2014/main" val="4023152896"/>
                    </a:ext>
                  </a:extLst>
                </a:gridCol>
                <a:gridCol w="9361968">
                  <a:extLst>
                    <a:ext uri="{9D8B030D-6E8A-4147-A177-3AD203B41FA5}">
                      <a16:colId xmlns:a16="http://schemas.microsoft.com/office/drawing/2014/main" val="1097483343"/>
                    </a:ext>
                  </a:extLst>
                </a:gridCol>
              </a:tblGrid>
              <a:tr h="370840">
                <a:tc>
                  <a:txBody>
                    <a:bodyPr/>
                    <a:lstStyle/>
                    <a:p>
                      <a:pPr algn="l" fontAlgn="t"/>
                      <a:r>
                        <a:rPr lang="en-IN" dirty="0">
                          <a:effectLst/>
                        </a:rPr>
                        <a:t>Service</a:t>
                      </a:r>
                    </a:p>
                  </a:txBody>
                  <a:tcPr/>
                </a:tc>
                <a:tc>
                  <a:txBody>
                    <a:bodyPr/>
                    <a:lstStyle/>
                    <a:p>
                      <a:pPr algn="l" fontAlgn="t"/>
                      <a:r>
                        <a:rPr lang="en-IN">
                          <a:effectLst/>
                        </a:rPr>
                        <a:t>Consideration</a:t>
                      </a:r>
                    </a:p>
                  </a:txBody>
                  <a:tcPr/>
                </a:tc>
                <a:extLst>
                  <a:ext uri="{0D108BD9-81ED-4DB2-BD59-A6C34878D82A}">
                    <a16:rowId xmlns:a16="http://schemas.microsoft.com/office/drawing/2014/main" val="2761838536"/>
                  </a:ext>
                </a:extLst>
              </a:tr>
              <a:tr h="370840">
                <a:tc>
                  <a:txBody>
                    <a:bodyPr/>
                    <a:lstStyle/>
                    <a:p>
                      <a:pPr algn="l" fontAlgn="t"/>
                      <a:r>
                        <a:rPr lang="en-IN" b="1">
                          <a:effectLst/>
                        </a:rPr>
                        <a:t>GPU enabled nodes</a:t>
                      </a:r>
                      <a:endParaRPr lang="en-IN">
                        <a:effectLst/>
                      </a:endParaRPr>
                    </a:p>
                  </a:txBody>
                  <a:tcPr/>
                </a:tc>
                <a:tc>
                  <a:txBody>
                    <a:bodyPr/>
                    <a:lstStyle/>
                    <a:p>
                      <a:pPr algn="l" fontAlgn="t"/>
                      <a:r>
                        <a:rPr lang="en-US">
                          <a:effectLst/>
                        </a:rPr>
                        <a:t>Do you have compute-intensive or graphic-intensive workloads? AKS supports GPU-enabled node pools.</a:t>
                      </a:r>
                    </a:p>
                  </a:txBody>
                  <a:tcPr/>
                </a:tc>
                <a:extLst>
                  <a:ext uri="{0D108BD9-81ED-4DB2-BD59-A6C34878D82A}">
                    <a16:rowId xmlns:a16="http://schemas.microsoft.com/office/drawing/2014/main" val="3224860997"/>
                  </a:ext>
                </a:extLst>
              </a:tr>
              <a:tr h="370840">
                <a:tc>
                  <a:txBody>
                    <a:bodyPr/>
                    <a:lstStyle/>
                    <a:p>
                      <a:pPr algn="l" fontAlgn="t"/>
                      <a:r>
                        <a:rPr lang="en-IN" b="1">
                          <a:effectLst/>
                        </a:rPr>
                        <a:t>Storage volume support</a:t>
                      </a:r>
                      <a:endParaRPr lang="en-IN">
                        <a:effectLst/>
                      </a:endParaRPr>
                    </a:p>
                  </a:txBody>
                  <a:tcPr/>
                </a:tc>
                <a:tc>
                  <a:txBody>
                    <a:bodyPr/>
                    <a:lstStyle/>
                    <a:p>
                      <a:pPr algn="l" fontAlgn="t"/>
                      <a:r>
                        <a:rPr lang="en-US">
                          <a:effectLst/>
                        </a:rPr>
                        <a:t>Is your application stateful, and does it require persisted storage? AKS supports both static and dynamic storage volumes. Pods can attach and reattach to these storage volumes as they're created or rescheduled on different nodes.</a:t>
                      </a:r>
                    </a:p>
                  </a:txBody>
                  <a:tcPr/>
                </a:tc>
                <a:extLst>
                  <a:ext uri="{0D108BD9-81ED-4DB2-BD59-A6C34878D82A}">
                    <a16:rowId xmlns:a16="http://schemas.microsoft.com/office/drawing/2014/main" val="81570265"/>
                  </a:ext>
                </a:extLst>
              </a:tr>
              <a:tr h="370840">
                <a:tc>
                  <a:txBody>
                    <a:bodyPr/>
                    <a:lstStyle/>
                    <a:p>
                      <a:pPr algn="l" fontAlgn="t"/>
                      <a:r>
                        <a:rPr lang="en-IN" b="1">
                          <a:effectLst/>
                        </a:rPr>
                        <a:t>Virtual network support</a:t>
                      </a:r>
                      <a:endParaRPr lang="en-IN">
                        <a:effectLst/>
                      </a:endParaRPr>
                    </a:p>
                  </a:txBody>
                  <a:tcPr/>
                </a:tc>
                <a:tc>
                  <a:txBody>
                    <a:bodyPr/>
                    <a:lstStyle/>
                    <a:p>
                      <a:pPr algn="l" fontAlgn="t"/>
                      <a:r>
                        <a:rPr lang="en-US">
                          <a:effectLst/>
                        </a:rPr>
                        <a:t>Do you need pod-to-pod network communication or access to on-premises networks from your AKS cluster? An AKS cluster can be deployed into an existing virtual network with ease.</a:t>
                      </a:r>
                    </a:p>
                  </a:txBody>
                  <a:tcPr/>
                </a:tc>
                <a:extLst>
                  <a:ext uri="{0D108BD9-81ED-4DB2-BD59-A6C34878D82A}">
                    <a16:rowId xmlns:a16="http://schemas.microsoft.com/office/drawing/2014/main" val="2297689035"/>
                  </a:ext>
                </a:extLst>
              </a:tr>
              <a:tr h="370840">
                <a:tc>
                  <a:txBody>
                    <a:bodyPr/>
                    <a:lstStyle/>
                    <a:p>
                      <a:pPr algn="l" fontAlgn="t"/>
                      <a:r>
                        <a:rPr lang="en-US" b="1">
                          <a:effectLst/>
                        </a:rPr>
                        <a:t>Ingress with HTTP application-routing support</a:t>
                      </a:r>
                      <a:endParaRPr lang="en-US">
                        <a:effectLst/>
                      </a:endParaRPr>
                    </a:p>
                  </a:txBody>
                  <a:tcPr/>
                </a:tc>
                <a:tc>
                  <a:txBody>
                    <a:bodyPr/>
                    <a:lstStyle/>
                    <a:p>
                      <a:pPr algn="l" fontAlgn="t"/>
                      <a:r>
                        <a:rPr lang="en-US" dirty="0">
                          <a:effectLst/>
                        </a:rPr>
                        <a:t>Do you need to make your deployed applications publicly available? The HTTP application-routing add-on makes it easy to access AKS cluster deployed applications.</a:t>
                      </a:r>
                    </a:p>
                  </a:txBody>
                  <a:tcPr/>
                </a:tc>
                <a:extLst>
                  <a:ext uri="{0D108BD9-81ED-4DB2-BD59-A6C34878D82A}">
                    <a16:rowId xmlns:a16="http://schemas.microsoft.com/office/drawing/2014/main" val="2750094307"/>
                  </a:ext>
                </a:extLst>
              </a:tr>
              <a:tr h="370840">
                <a:tc>
                  <a:txBody>
                    <a:bodyPr/>
                    <a:lstStyle/>
                    <a:p>
                      <a:pPr algn="l" fontAlgn="t"/>
                      <a:r>
                        <a:rPr lang="en-IN" b="1" dirty="0">
                          <a:effectLst/>
                        </a:rPr>
                        <a:t>Docker image support</a:t>
                      </a:r>
                      <a:endParaRPr lang="en-IN" dirty="0">
                        <a:effectLst/>
                      </a:endParaRPr>
                    </a:p>
                  </a:txBody>
                  <a:tcPr/>
                </a:tc>
                <a:tc>
                  <a:txBody>
                    <a:bodyPr/>
                    <a:lstStyle/>
                    <a:p>
                      <a:pPr algn="l" fontAlgn="t"/>
                      <a:r>
                        <a:rPr lang="en-US">
                          <a:effectLst/>
                        </a:rPr>
                        <a:t>Do you already use Docker images for your containers? AKS supports the Docker file image format by default.</a:t>
                      </a:r>
                    </a:p>
                  </a:txBody>
                  <a:tcPr/>
                </a:tc>
                <a:extLst>
                  <a:ext uri="{0D108BD9-81ED-4DB2-BD59-A6C34878D82A}">
                    <a16:rowId xmlns:a16="http://schemas.microsoft.com/office/drawing/2014/main" val="3328951173"/>
                  </a:ext>
                </a:extLst>
              </a:tr>
              <a:tr h="370840">
                <a:tc>
                  <a:txBody>
                    <a:bodyPr/>
                    <a:lstStyle/>
                    <a:p>
                      <a:pPr algn="l" fontAlgn="t"/>
                      <a:r>
                        <a:rPr lang="en-IN" b="1">
                          <a:effectLst/>
                        </a:rPr>
                        <a:t>Private container registry</a:t>
                      </a:r>
                      <a:endParaRPr lang="en-IN">
                        <a:effectLst/>
                      </a:endParaRPr>
                    </a:p>
                  </a:txBody>
                  <a:tcPr/>
                </a:tc>
                <a:tc>
                  <a:txBody>
                    <a:bodyPr/>
                    <a:lstStyle/>
                    <a:p>
                      <a:pPr algn="l" fontAlgn="t"/>
                      <a:r>
                        <a:rPr lang="en-US" dirty="0">
                          <a:effectLst/>
                        </a:rPr>
                        <a:t>Do you need a private container registry? AKS integrates with Azure Container Registry (ACR). You aren't limited to ACR; you can use other container repositories, whether public or private.</a:t>
                      </a:r>
                    </a:p>
                  </a:txBody>
                  <a:tcPr/>
                </a:tc>
                <a:extLst>
                  <a:ext uri="{0D108BD9-81ED-4DB2-BD59-A6C34878D82A}">
                    <a16:rowId xmlns:a16="http://schemas.microsoft.com/office/drawing/2014/main" val="3197215716"/>
                  </a:ext>
                </a:extLst>
              </a:tr>
            </a:tbl>
          </a:graphicData>
        </a:graphic>
      </p:graphicFrame>
    </p:spTree>
    <p:extLst>
      <p:ext uri="{BB962C8B-B14F-4D97-AF65-F5344CB8AC3E}">
        <p14:creationId xmlns:p14="http://schemas.microsoft.com/office/powerpoint/2010/main" val="13382669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10574-7C50-4437-6246-0655026A54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25732-6F2B-2A53-D448-48A987BD904F}"/>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1574169F-FC74-1326-496C-8035898409FC}"/>
              </a:ext>
            </a:extLst>
          </p:cNvPr>
          <p:cNvSpPr>
            <a:spLocks noGrp="1" noChangeArrowheads="1"/>
          </p:cNvSpPr>
          <p:nvPr>
            <p:ph idx="1"/>
          </p:nvPr>
        </p:nvSpPr>
        <p:spPr bwMode="auto">
          <a:xfrm>
            <a:off x="1155700" y="3236785"/>
            <a:ext cx="8494248"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22222"/>
                </a:solidFill>
                <a:effectLst/>
                <a:latin typeface="Arial Unicode MS"/>
              </a:rPr>
              <a:t># Create a new AKS cluster with VPA enabled</a:t>
            </a:r>
            <a:br>
              <a:rPr kumimoji="0" lang="en-US" altLang="en-US" sz="3200" b="0" i="0" u="none" strike="noStrike" cap="none" normalizeH="0" baseline="0" dirty="0">
                <a:ln>
                  <a:noFill/>
                </a:ln>
                <a:solidFill>
                  <a:srgbClr val="222222"/>
                </a:solidFill>
                <a:effectLst/>
                <a:latin typeface="Arial Unicode MS"/>
              </a:rPr>
            </a:br>
            <a:r>
              <a:rPr kumimoji="0" lang="en-US" altLang="en-US" sz="3200" b="0" i="0" u="none" strike="noStrike" cap="none" normalizeH="0" baseline="0" dirty="0" err="1">
                <a:ln>
                  <a:noFill/>
                </a:ln>
                <a:solidFill>
                  <a:srgbClr val="222222"/>
                </a:solidFill>
                <a:effectLst/>
                <a:latin typeface="Arial Unicode MS"/>
              </a:rPr>
              <a:t>az</a:t>
            </a:r>
            <a:r>
              <a:rPr kumimoji="0" lang="en-US" altLang="en-US" sz="3200" b="0" i="0" u="none" strike="noStrike" cap="none" normalizeH="0" baseline="0" dirty="0">
                <a:ln>
                  <a:noFill/>
                </a:ln>
                <a:solidFill>
                  <a:srgbClr val="222222"/>
                </a:solidFill>
                <a:effectLst/>
                <a:latin typeface="Arial Unicode MS"/>
              </a:rPr>
              <a:t> </a:t>
            </a:r>
            <a:r>
              <a:rPr kumimoji="0" lang="en-US" altLang="en-US" sz="3200" b="0" i="0" u="none" strike="noStrike" cap="none" normalizeH="0" baseline="0" dirty="0" err="1">
                <a:ln>
                  <a:noFill/>
                </a:ln>
                <a:solidFill>
                  <a:srgbClr val="222222"/>
                </a:solidFill>
                <a:effectLst/>
                <a:latin typeface="Arial Unicode MS"/>
              </a:rPr>
              <a:t>aks</a:t>
            </a:r>
            <a:r>
              <a:rPr kumimoji="0" lang="en-US" altLang="en-US" sz="3200" b="0" i="0" u="none" strike="noStrike" cap="none" normalizeH="0" baseline="0" dirty="0">
                <a:ln>
                  <a:noFill/>
                </a:ln>
                <a:solidFill>
                  <a:srgbClr val="222222"/>
                </a:solidFill>
                <a:effectLst/>
                <a:latin typeface="Arial Unicode MS"/>
              </a:rPr>
              <a:t> create \</a:t>
            </a:r>
            <a:br>
              <a:rPr kumimoji="0" lang="en-US" altLang="en-US" sz="3200" b="0" i="0" u="none" strike="noStrike" cap="none" normalizeH="0" baseline="0" dirty="0">
                <a:ln>
                  <a:noFill/>
                </a:ln>
                <a:solidFill>
                  <a:srgbClr val="222222"/>
                </a:solidFill>
                <a:effectLst/>
                <a:latin typeface="Arial Unicode MS"/>
              </a:rPr>
            </a:br>
            <a:r>
              <a:rPr kumimoji="0" lang="en-US" altLang="en-US" sz="3200" b="0" i="0" u="none" strike="noStrike" cap="none" normalizeH="0" baseline="0" dirty="0">
                <a:ln>
                  <a:noFill/>
                </a:ln>
                <a:solidFill>
                  <a:srgbClr val="222222"/>
                </a:solidFill>
                <a:effectLst/>
                <a:latin typeface="Arial Unicode MS"/>
              </a:rPr>
              <a:t>--resource-group </a:t>
            </a:r>
            <a:r>
              <a:rPr kumimoji="0" lang="en-US" altLang="en-US" sz="3200" b="0" i="0" u="none" strike="noStrike" cap="none" normalizeH="0" baseline="0" dirty="0" err="1">
                <a:ln>
                  <a:noFill/>
                </a:ln>
                <a:solidFill>
                  <a:srgbClr val="222222"/>
                </a:solidFill>
                <a:effectLst/>
                <a:latin typeface="Arial Unicode MS"/>
              </a:rPr>
              <a:t>MyResourceGroup</a:t>
            </a:r>
            <a:r>
              <a:rPr kumimoji="0" lang="en-US" altLang="en-US" sz="3200" b="0" i="0" u="none" strike="noStrike" cap="none" normalizeH="0" baseline="0" dirty="0">
                <a:ln>
                  <a:noFill/>
                </a:ln>
                <a:solidFill>
                  <a:srgbClr val="222222"/>
                </a:solidFill>
                <a:effectLst/>
                <a:latin typeface="Arial Unicode MS"/>
              </a:rPr>
              <a:t> \</a:t>
            </a:r>
            <a:br>
              <a:rPr kumimoji="0" lang="en-US" altLang="en-US" sz="3200" b="0" i="0" u="none" strike="noStrike" cap="none" normalizeH="0" baseline="0" dirty="0">
                <a:ln>
                  <a:noFill/>
                </a:ln>
                <a:solidFill>
                  <a:srgbClr val="222222"/>
                </a:solidFill>
                <a:effectLst/>
                <a:latin typeface="Arial Unicode MS"/>
              </a:rPr>
            </a:br>
            <a:r>
              <a:rPr kumimoji="0" lang="en-US" altLang="en-US" sz="3200" b="0" i="0" u="none" strike="noStrike" cap="none" normalizeH="0" baseline="0" dirty="0">
                <a:ln>
                  <a:noFill/>
                </a:ln>
                <a:solidFill>
                  <a:srgbClr val="222222"/>
                </a:solidFill>
                <a:effectLst/>
                <a:latin typeface="Arial Unicode MS"/>
              </a:rPr>
              <a:t>--name </a:t>
            </a:r>
            <a:r>
              <a:rPr kumimoji="0" lang="en-US" altLang="en-US" sz="3200" b="0" i="0" u="none" strike="noStrike" cap="none" normalizeH="0" baseline="0" dirty="0" err="1">
                <a:ln>
                  <a:noFill/>
                </a:ln>
                <a:solidFill>
                  <a:srgbClr val="222222"/>
                </a:solidFill>
                <a:effectLst/>
                <a:latin typeface="Arial Unicode MS"/>
              </a:rPr>
              <a:t>MyAKSCluster</a:t>
            </a:r>
            <a:r>
              <a:rPr kumimoji="0" lang="en-US" altLang="en-US" sz="3200" b="0" i="0" u="none" strike="noStrike" cap="none" normalizeH="0" baseline="0" dirty="0">
                <a:ln>
                  <a:noFill/>
                </a:ln>
                <a:solidFill>
                  <a:srgbClr val="222222"/>
                </a:solidFill>
                <a:effectLst/>
                <a:latin typeface="Arial Unicode MS"/>
              </a:rPr>
              <a:t> \</a:t>
            </a:r>
            <a:br>
              <a:rPr kumimoji="0" lang="en-US" altLang="en-US" sz="3200" b="0" i="0" u="none" strike="noStrike" cap="none" normalizeH="0" baseline="0" dirty="0">
                <a:ln>
                  <a:noFill/>
                </a:ln>
                <a:solidFill>
                  <a:srgbClr val="222222"/>
                </a:solidFill>
                <a:effectLst/>
                <a:latin typeface="Arial Unicode MS"/>
              </a:rPr>
            </a:br>
            <a:r>
              <a:rPr kumimoji="0" lang="en-US" altLang="en-US" sz="3200" b="0" i="0" u="none" strike="noStrike" cap="none" normalizeH="0" baseline="0" dirty="0">
                <a:ln>
                  <a:noFill/>
                </a:ln>
                <a:solidFill>
                  <a:srgbClr val="222222"/>
                </a:solidFill>
                <a:effectLst/>
                <a:latin typeface="Arial Unicode MS"/>
              </a:rPr>
              <a:t>--enable-</a:t>
            </a:r>
            <a:r>
              <a:rPr kumimoji="0" lang="en-US" altLang="en-US" sz="3200" b="0" i="0" u="none" strike="noStrike" cap="none" normalizeH="0" baseline="0" dirty="0" err="1">
                <a:ln>
                  <a:noFill/>
                </a:ln>
                <a:solidFill>
                  <a:srgbClr val="222222"/>
                </a:solidFill>
                <a:effectLst/>
                <a:latin typeface="Arial Unicode MS"/>
              </a:rPr>
              <a:t>vpa</a:t>
            </a:r>
            <a:r>
              <a:rPr kumimoji="0" lang="en-US" altLang="en-US" sz="1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78471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891B9-0D44-EB84-D0DD-CE45AEB4E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EAEB5A-4667-A9A2-E2F1-58C7CC85FE83}"/>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F5F6EE09-6CD2-6A47-4261-D5A453FCCBB5}"/>
              </a:ext>
            </a:extLst>
          </p:cNvPr>
          <p:cNvSpPr>
            <a:spLocks noGrp="1" noChangeArrowheads="1"/>
          </p:cNvSpPr>
          <p:nvPr>
            <p:ph idx="1"/>
          </p:nvPr>
        </p:nvSpPr>
        <p:spPr bwMode="auto">
          <a:xfrm>
            <a:off x="1155700" y="4160115"/>
            <a:ext cx="9510937"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Arial Unicode MS"/>
              </a:rPr>
              <a:t># Create an HPA for a deployment</a:t>
            </a:r>
            <a:br>
              <a:rPr kumimoji="0" lang="en-US" altLang="en-US" sz="2000" b="0" i="0" u="none" strike="noStrike" cap="none" normalizeH="0" baseline="0" dirty="0">
                <a:ln>
                  <a:noFill/>
                </a:ln>
                <a:solidFill>
                  <a:srgbClr val="222222"/>
                </a:solidFill>
                <a:effectLst/>
                <a:latin typeface="Arial Unicode MS"/>
              </a:rPr>
            </a:br>
            <a:r>
              <a:rPr kumimoji="0" lang="en-US" altLang="en-US" sz="2000" b="0" i="0" u="none" strike="noStrike" cap="none" normalizeH="0" baseline="0" dirty="0" err="1">
                <a:ln>
                  <a:noFill/>
                </a:ln>
                <a:solidFill>
                  <a:srgbClr val="222222"/>
                </a:solidFill>
                <a:effectLst/>
                <a:latin typeface="Arial Unicode MS"/>
              </a:rPr>
              <a:t>kubectl</a:t>
            </a:r>
            <a:r>
              <a:rPr kumimoji="0" lang="en-US" altLang="en-US" sz="2000" b="0" i="0" u="none" strike="noStrike" cap="none" normalizeH="0" baseline="0" dirty="0">
                <a:ln>
                  <a:noFill/>
                </a:ln>
                <a:solidFill>
                  <a:srgbClr val="222222"/>
                </a:solidFill>
                <a:effectLst/>
                <a:latin typeface="Arial Unicode MS"/>
              </a:rPr>
              <a:t> </a:t>
            </a:r>
            <a:r>
              <a:rPr kumimoji="0" lang="en-US" altLang="en-US" sz="2000" b="0" i="0" u="none" strike="noStrike" cap="none" normalizeH="0" baseline="0" dirty="0" err="1">
                <a:ln>
                  <a:noFill/>
                </a:ln>
                <a:solidFill>
                  <a:srgbClr val="222222"/>
                </a:solidFill>
                <a:effectLst/>
                <a:latin typeface="Arial Unicode MS"/>
              </a:rPr>
              <a:t>autoscale</a:t>
            </a:r>
            <a:r>
              <a:rPr kumimoji="0" lang="en-US" altLang="en-US" sz="2000" b="0" i="0" u="none" strike="noStrike" cap="none" normalizeH="0" baseline="0" dirty="0">
                <a:ln>
                  <a:noFill/>
                </a:ln>
                <a:solidFill>
                  <a:srgbClr val="222222"/>
                </a:solidFill>
                <a:effectLst/>
                <a:latin typeface="Arial Unicode MS"/>
              </a:rPr>
              <a:t> deployment </a:t>
            </a:r>
            <a:r>
              <a:rPr kumimoji="0" lang="en-US" altLang="en-US" sz="2000" b="0" i="0" u="none" strike="noStrike" cap="none" normalizeH="0" baseline="0" dirty="0" err="1">
                <a:ln>
                  <a:noFill/>
                </a:ln>
                <a:solidFill>
                  <a:srgbClr val="222222"/>
                </a:solidFill>
                <a:effectLst/>
                <a:latin typeface="Arial Unicode MS"/>
              </a:rPr>
              <a:t>MyDeployment</a:t>
            </a:r>
            <a:r>
              <a:rPr kumimoji="0" lang="en-US" altLang="en-US" sz="2000" b="0" i="0" u="none" strike="noStrike" cap="none" normalizeH="0" baseline="0" dirty="0">
                <a:ln>
                  <a:noFill/>
                </a:ln>
                <a:solidFill>
                  <a:srgbClr val="222222"/>
                </a:solidFill>
                <a:effectLst/>
                <a:latin typeface="Arial Unicode MS"/>
              </a:rPr>
              <a:t> --min=2 --max=10 --</a:t>
            </a:r>
            <a:r>
              <a:rPr kumimoji="0" lang="en-US" altLang="en-US" sz="2000" b="0" i="0" u="none" strike="noStrike" cap="none" normalizeH="0" baseline="0" dirty="0" err="1">
                <a:ln>
                  <a:noFill/>
                </a:ln>
                <a:solidFill>
                  <a:srgbClr val="222222"/>
                </a:solidFill>
                <a:effectLst/>
                <a:latin typeface="Arial Unicode MS"/>
              </a:rPr>
              <a:t>cpu</a:t>
            </a:r>
            <a:r>
              <a:rPr kumimoji="0" lang="en-US" altLang="en-US" sz="2000" b="0" i="0" u="none" strike="noStrike" cap="none" normalizeH="0" baseline="0" dirty="0">
                <a:ln>
                  <a:noFill/>
                </a:ln>
                <a:solidFill>
                  <a:srgbClr val="222222"/>
                </a:solidFill>
                <a:effectLst/>
                <a:latin typeface="Arial Unicode MS"/>
              </a:rPr>
              <a:t>-percent=50</a:t>
            </a:r>
            <a:r>
              <a:rPr kumimoji="0" lang="en-US" altLang="en-US" sz="105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54771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BA080-2990-742C-B8DB-2F0E8B7AD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051DC0-CD2E-1E56-BB65-EA4E4C5A80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34B407-B513-E645-B87B-69C6372F6E33}"/>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19870074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9E27E-8066-F073-A790-65E38CF14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4C5250-D1CB-7ED1-D757-D841A26F0D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2F2E87-9231-2B70-35AF-548131392B1D}"/>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9676843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AD063-51F7-FC91-812F-5742986E5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E496B9-0775-0056-9CD7-BB33571EFF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400566-53AC-AE12-C2BB-FF7725D62287}"/>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374196861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F717F-7EB7-3788-535A-FFC211AED5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97CA54-5662-A324-7E94-DE993EA43A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DCC561-9B0B-DC42-42FD-695D43663E63}"/>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11896310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66ED6-FF69-B305-8061-933260F912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3F2325-6293-F82B-BF41-A9E66FA6C3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1FFA2D-4B08-DB47-21C3-F7C8DD7C04E4}"/>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36990710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7DE3D-A164-74D9-E982-0DCD5AEAC6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757CC-98EC-F96D-80AE-0953AA07ED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D9A67F-5439-3016-4A33-865EDD0990D9}"/>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26356807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3158C-A51F-3BBC-D9D8-CEC81C238D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C81CBD-A154-B6E7-0FC1-EC2EE3615A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09317F-E23B-9ACB-6101-F918E145C335}"/>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4234976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B5706-0D94-6385-9FBD-9A91CD5826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F2968-75AF-41E2-EEE9-41FB566109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3FC785-657D-8E9F-CEE8-C6B3A7831921}"/>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341111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6170-E24C-8399-6704-10CBD2040D58}"/>
              </a:ext>
            </a:extLst>
          </p:cNvPr>
          <p:cNvSpPr>
            <a:spLocks noGrp="1"/>
          </p:cNvSpPr>
          <p:nvPr>
            <p:ph type="title"/>
          </p:nvPr>
        </p:nvSpPr>
        <p:spPr/>
        <p:txBody>
          <a:bodyPr/>
          <a:lstStyle/>
          <a:p>
            <a:r>
              <a:rPr lang="en-IN" dirty="0"/>
              <a:t>Cluster components</a:t>
            </a:r>
          </a:p>
        </p:txBody>
      </p:sp>
      <p:sp>
        <p:nvSpPr>
          <p:cNvPr id="3" name="Content Placeholder 2">
            <a:extLst>
              <a:ext uri="{FF2B5EF4-FFF2-40B4-BE49-F238E27FC236}">
                <a16:creationId xmlns:a16="http://schemas.microsoft.com/office/drawing/2014/main" id="{A05B2B22-A8E6-8034-74B4-A4A5AD8CA92D}"/>
              </a:ext>
            </a:extLst>
          </p:cNvPr>
          <p:cNvSpPr>
            <a:spLocks noGrp="1"/>
          </p:cNvSpPr>
          <p:nvPr>
            <p:ph idx="1"/>
          </p:nvPr>
        </p:nvSpPr>
        <p:spPr>
          <a:xfrm>
            <a:off x="1154954" y="2603499"/>
            <a:ext cx="10316610" cy="3758181"/>
          </a:xfrm>
        </p:spPr>
        <p:txBody>
          <a:bodyPr/>
          <a:lstStyle/>
          <a:p>
            <a:pPr algn="l">
              <a:buNone/>
            </a:pPr>
            <a:r>
              <a:rPr lang="en-US" b="0" i="0" dirty="0">
                <a:solidFill>
                  <a:srgbClr val="161616"/>
                </a:solidFill>
                <a:effectLst/>
                <a:latin typeface="Segoe UI" panose="020B0502040204020203" pitchFamily="34" charset="0"/>
              </a:rPr>
              <a:t>An AKS cluster is divided into two main components:</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Control plane</a:t>
            </a:r>
            <a:r>
              <a:rPr lang="en-US" b="0" i="0" dirty="0">
                <a:solidFill>
                  <a:srgbClr val="161616"/>
                </a:solidFill>
                <a:effectLst/>
                <a:latin typeface="Segoe UI" panose="020B0502040204020203" pitchFamily="34" charset="0"/>
              </a:rPr>
              <a:t>: The control plane provides the core Kubernetes services and orchestration of application workloads.</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Nodes</a:t>
            </a:r>
            <a:r>
              <a:rPr lang="en-US" b="0" i="0" dirty="0">
                <a:solidFill>
                  <a:srgbClr val="161616"/>
                </a:solidFill>
                <a:effectLst/>
                <a:latin typeface="Segoe UI" panose="020B0502040204020203" pitchFamily="34" charset="0"/>
              </a:rPr>
              <a:t>: Nodes are the underlying virtual machines (VMs) that run your applications.</a:t>
            </a:r>
          </a:p>
          <a:p>
            <a:endParaRPr lang="en-IN" dirty="0"/>
          </a:p>
        </p:txBody>
      </p:sp>
    </p:spTree>
    <p:extLst>
      <p:ext uri="{BB962C8B-B14F-4D97-AF65-F5344CB8AC3E}">
        <p14:creationId xmlns:p14="http://schemas.microsoft.com/office/powerpoint/2010/main" val="41724727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0D30E-35B3-F30A-7895-8540A1897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91487-23B0-BF89-695D-6BA25C9CD4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8A5FE2-D591-404A-5944-4DC3584C103E}"/>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14174756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859E2-3E1D-D796-151B-061F9A65E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4F5F8-AD5E-698E-E400-A179673783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88B8DE-6680-E5AD-3C25-7F33C3C3D434}"/>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1666216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BA7D5-2DD9-9811-DEB7-E8D434A69C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0C5454-EF17-4673-7F8B-FBA930FAF8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5061D7-B47B-ABC2-507D-ABD008588B7B}"/>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3143595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AF10F-4BF6-6988-8AA2-6F48B13B3B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AB186B-4244-A800-35C8-77151B9C08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1B07F3-9813-A3D2-AF9E-49286E4D8CE1}"/>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42903774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4990D-2F4A-EB43-02BF-1792E33B39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4FB66A-4CCD-A4B0-A9DD-4DFC956F36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D730CE-EF57-A379-A76B-DE564FED7919}"/>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114176499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5C8EC-2754-FA49-247E-D2525A176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E4CE4A-B1A7-4E5E-7122-84A5F0403B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949382-124A-88D5-D00A-9C93D8F8CD12}"/>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3573102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AE997-E6F1-37B4-9D2B-F80045EEC3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D0E29E-3F93-27BB-B938-0FDF136059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FD0AFF-55A9-4C7D-5B6D-F6DB9AEC6351}"/>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245238082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F1FDC-9811-95ED-09F8-2A6A60A43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1D5FD6-295D-41DA-969D-E2771047B9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E5D9C9-5953-5819-AE0C-0E9FCA2820A6}"/>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61070899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C4E86-0FD3-5F9A-E05A-D90EFE88BF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B12BE-91DA-F2AB-DE31-2ABA4BFBE9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B07FBA-16FF-AFCB-99D3-2A07810673CC}"/>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191925624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8CAE4-BF66-7665-A35A-61C23FD2E9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4F9C8C-2DEC-EFCB-A050-40DD2578D5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F55B3C-8B97-3330-B1C7-FCAE35976966}"/>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1225071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eenshot that shows Kubernetes control plane and node components.">
            <a:extLst>
              <a:ext uri="{FF2B5EF4-FFF2-40B4-BE49-F238E27FC236}">
                <a16:creationId xmlns:a16="http://schemas.microsoft.com/office/drawing/2014/main" id="{2A2D18D9-E954-9FEA-9181-F8309251B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53736"/>
            <a:ext cx="12192000" cy="41449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DBD48B-D676-B0CC-DE38-1053A83E5702}"/>
              </a:ext>
            </a:extLst>
          </p:cNvPr>
          <p:cNvSpPr>
            <a:spLocks noGrp="1"/>
          </p:cNvSpPr>
          <p:nvPr>
            <p:ph type="title"/>
          </p:nvPr>
        </p:nvSpPr>
        <p:spPr/>
        <p:txBody>
          <a:bodyPr/>
          <a:lstStyle/>
          <a:p>
            <a:r>
              <a:rPr lang="en-IN" dirty="0"/>
              <a:t>Cluster components</a:t>
            </a:r>
          </a:p>
        </p:txBody>
      </p:sp>
    </p:spTree>
    <p:extLst>
      <p:ext uri="{BB962C8B-B14F-4D97-AF65-F5344CB8AC3E}">
        <p14:creationId xmlns:p14="http://schemas.microsoft.com/office/powerpoint/2010/main" val="255755100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196E6-E791-6233-C030-F433C235A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45B592-BED9-5E93-79DE-8FB98565AF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75E84B-4D5A-6751-0FEA-A0AF21BE4E83}"/>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8908456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9B71A-CECB-65D6-D340-E33434BC8C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FDB8D7-AFA2-DA9A-229C-31596FA985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2E6476-13D8-D9B8-44BF-8A73A8187179}"/>
              </a:ext>
            </a:extLst>
          </p:cNvPr>
          <p:cNvSpPr>
            <a:spLocks noGrp="1"/>
          </p:cNvSpPr>
          <p:nvPr>
            <p:ph idx="1"/>
          </p:nvPr>
        </p:nvSpPr>
        <p:spPr>
          <a:xfrm>
            <a:off x="1154954" y="2603499"/>
            <a:ext cx="10396344" cy="3820627"/>
          </a:xfrm>
        </p:spPr>
        <p:txBody>
          <a:bodyPr/>
          <a:lstStyle/>
          <a:p>
            <a:endParaRPr lang="en-IN" dirty="0"/>
          </a:p>
        </p:txBody>
      </p:sp>
    </p:spTree>
    <p:extLst>
      <p:ext uri="{BB962C8B-B14F-4D97-AF65-F5344CB8AC3E}">
        <p14:creationId xmlns:p14="http://schemas.microsoft.com/office/powerpoint/2010/main" val="2986028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0BFF5-7B72-6E5B-1146-AE1B3C439E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A32FDA-94A3-2B27-0D43-5859E2DB3F3B}"/>
              </a:ext>
            </a:extLst>
          </p:cNvPr>
          <p:cNvSpPr>
            <a:spLocks noGrp="1"/>
          </p:cNvSpPr>
          <p:nvPr>
            <p:ph type="title"/>
          </p:nvPr>
        </p:nvSpPr>
        <p:spPr/>
        <p:txBody>
          <a:bodyPr/>
          <a:lstStyle/>
          <a:p>
            <a:r>
              <a:rPr lang="en-IN" dirty="0"/>
              <a:t>Control plane</a:t>
            </a:r>
          </a:p>
        </p:txBody>
      </p:sp>
      <p:graphicFrame>
        <p:nvGraphicFramePr>
          <p:cNvPr id="4" name="Content Placeholder 3">
            <a:extLst>
              <a:ext uri="{FF2B5EF4-FFF2-40B4-BE49-F238E27FC236}">
                <a16:creationId xmlns:a16="http://schemas.microsoft.com/office/drawing/2014/main" id="{48EA3C79-5DE5-168F-7CCC-5FCFA6796C31}"/>
              </a:ext>
            </a:extLst>
          </p:cNvPr>
          <p:cNvGraphicFramePr>
            <a:graphicFrameLocks noGrp="1"/>
          </p:cNvGraphicFramePr>
          <p:nvPr>
            <p:ph idx="1"/>
          </p:nvPr>
        </p:nvGraphicFramePr>
        <p:xfrm>
          <a:off x="322729" y="2603500"/>
          <a:ext cx="11407995" cy="4119880"/>
        </p:xfrm>
        <a:graphic>
          <a:graphicData uri="http://schemas.openxmlformats.org/drawingml/2006/table">
            <a:tbl>
              <a:tblPr firstRow="1" bandRow="1">
                <a:tableStyleId>{5C22544A-7EE6-4342-B048-85BDC9FD1C3A}</a:tableStyleId>
              </a:tblPr>
              <a:tblGrid>
                <a:gridCol w="3240536">
                  <a:extLst>
                    <a:ext uri="{9D8B030D-6E8A-4147-A177-3AD203B41FA5}">
                      <a16:colId xmlns:a16="http://schemas.microsoft.com/office/drawing/2014/main" val="1970217436"/>
                    </a:ext>
                  </a:extLst>
                </a:gridCol>
                <a:gridCol w="8167459">
                  <a:extLst>
                    <a:ext uri="{9D8B030D-6E8A-4147-A177-3AD203B41FA5}">
                      <a16:colId xmlns:a16="http://schemas.microsoft.com/office/drawing/2014/main" val="4001392330"/>
                    </a:ext>
                  </a:extLst>
                </a:gridCol>
              </a:tblGrid>
              <a:tr h="370840">
                <a:tc>
                  <a:txBody>
                    <a:bodyPr/>
                    <a:lstStyle/>
                    <a:p>
                      <a:pPr algn="l" fontAlgn="t"/>
                      <a:r>
                        <a:rPr lang="en-IN" dirty="0">
                          <a:effectLst/>
                        </a:rPr>
                        <a:t>Component</a:t>
                      </a:r>
                    </a:p>
                  </a:txBody>
                  <a:tcPr/>
                </a:tc>
                <a:tc>
                  <a:txBody>
                    <a:bodyPr/>
                    <a:lstStyle/>
                    <a:p>
                      <a:pPr algn="l" fontAlgn="t"/>
                      <a:r>
                        <a:rPr lang="en-IN">
                          <a:effectLst/>
                        </a:rPr>
                        <a:t>Description</a:t>
                      </a:r>
                    </a:p>
                  </a:txBody>
                  <a:tcPr/>
                </a:tc>
                <a:extLst>
                  <a:ext uri="{0D108BD9-81ED-4DB2-BD59-A6C34878D82A}">
                    <a16:rowId xmlns:a16="http://schemas.microsoft.com/office/drawing/2014/main" val="3939462065"/>
                  </a:ext>
                </a:extLst>
              </a:tr>
              <a:tr h="370840">
                <a:tc>
                  <a:txBody>
                    <a:bodyPr/>
                    <a:lstStyle/>
                    <a:p>
                      <a:pPr algn="l" fontAlgn="t"/>
                      <a:r>
                        <a:rPr lang="en-IN">
                          <a:effectLst/>
                        </a:rPr>
                        <a:t>kube-apiserver</a:t>
                      </a:r>
                    </a:p>
                  </a:txBody>
                  <a:tcPr/>
                </a:tc>
                <a:tc>
                  <a:txBody>
                    <a:bodyPr/>
                    <a:lstStyle/>
                    <a:p>
                      <a:pPr algn="l" fontAlgn="t"/>
                      <a:r>
                        <a:rPr lang="en-US" dirty="0">
                          <a:effectLst/>
                        </a:rPr>
                        <a:t>The API server (</a:t>
                      </a:r>
                      <a:r>
                        <a:rPr lang="en-US" u="none" strike="noStrike" dirty="0" err="1">
                          <a:solidFill>
                            <a:srgbClr val="0065B3"/>
                          </a:solidFill>
                          <a:effectLst/>
                        </a:rPr>
                        <a:t>kube-apiserver</a:t>
                      </a:r>
                      <a:r>
                        <a:rPr lang="en-US" dirty="0">
                          <a:effectLst/>
                        </a:rPr>
                        <a:t>) exposes the Kubernetes API to enable requests to the cluster from inside and outside of the cluster.</a:t>
                      </a:r>
                    </a:p>
                  </a:txBody>
                  <a:tcPr/>
                </a:tc>
                <a:extLst>
                  <a:ext uri="{0D108BD9-81ED-4DB2-BD59-A6C34878D82A}">
                    <a16:rowId xmlns:a16="http://schemas.microsoft.com/office/drawing/2014/main" val="3794358566"/>
                  </a:ext>
                </a:extLst>
              </a:tr>
              <a:tr h="370840">
                <a:tc>
                  <a:txBody>
                    <a:bodyPr/>
                    <a:lstStyle/>
                    <a:p>
                      <a:pPr algn="l" fontAlgn="t"/>
                      <a:r>
                        <a:rPr lang="en-IN">
                          <a:effectLst/>
                        </a:rPr>
                        <a:t>etcd</a:t>
                      </a:r>
                    </a:p>
                  </a:txBody>
                  <a:tcPr/>
                </a:tc>
                <a:tc>
                  <a:txBody>
                    <a:bodyPr/>
                    <a:lstStyle/>
                    <a:p>
                      <a:pPr algn="l" fontAlgn="t"/>
                      <a:r>
                        <a:rPr lang="en-US" dirty="0">
                          <a:effectLst/>
                        </a:rPr>
                        <a:t>The highly available key-value store </a:t>
                      </a:r>
                      <a:r>
                        <a:rPr lang="en-US" u="none" strike="noStrike" dirty="0" err="1">
                          <a:solidFill>
                            <a:srgbClr val="0065B3"/>
                          </a:solidFill>
                          <a:effectLst/>
                        </a:rPr>
                        <a:t>etcd</a:t>
                      </a:r>
                      <a:r>
                        <a:rPr lang="en-US" dirty="0">
                          <a:effectLst/>
                        </a:rPr>
                        <a:t> helps to maintain the state of your Kubernetes cluster and configuration.</a:t>
                      </a:r>
                    </a:p>
                  </a:txBody>
                  <a:tcPr/>
                </a:tc>
                <a:extLst>
                  <a:ext uri="{0D108BD9-81ED-4DB2-BD59-A6C34878D82A}">
                    <a16:rowId xmlns:a16="http://schemas.microsoft.com/office/drawing/2014/main" val="3164677980"/>
                  </a:ext>
                </a:extLst>
              </a:tr>
              <a:tr h="370840">
                <a:tc>
                  <a:txBody>
                    <a:bodyPr/>
                    <a:lstStyle/>
                    <a:p>
                      <a:pPr algn="l" fontAlgn="t"/>
                      <a:r>
                        <a:rPr lang="en-IN">
                          <a:effectLst/>
                        </a:rPr>
                        <a:t>kube-scheduler</a:t>
                      </a:r>
                    </a:p>
                  </a:txBody>
                  <a:tcPr/>
                </a:tc>
                <a:tc>
                  <a:txBody>
                    <a:bodyPr/>
                    <a:lstStyle/>
                    <a:p>
                      <a:pPr algn="l" fontAlgn="t"/>
                      <a:r>
                        <a:rPr lang="en-US" dirty="0">
                          <a:effectLst/>
                        </a:rPr>
                        <a:t>The scheduler (</a:t>
                      </a:r>
                      <a:r>
                        <a:rPr lang="en-US" u="none" strike="noStrike" dirty="0" err="1">
                          <a:solidFill>
                            <a:srgbClr val="0065B3"/>
                          </a:solidFill>
                          <a:effectLst/>
                        </a:rPr>
                        <a:t>kube</a:t>
                      </a:r>
                      <a:r>
                        <a:rPr lang="en-US" u="none" strike="noStrike" dirty="0">
                          <a:solidFill>
                            <a:srgbClr val="0065B3"/>
                          </a:solidFill>
                          <a:effectLst/>
                        </a:rPr>
                        <a:t>-scheduler</a:t>
                      </a:r>
                      <a:r>
                        <a:rPr lang="en-US" dirty="0">
                          <a:effectLst/>
                        </a:rPr>
                        <a:t>) helps to make scheduling decisions. It watches for new pods with no assigned node and selects a node for them to run on.</a:t>
                      </a:r>
                    </a:p>
                  </a:txBody>
                  <a:tcPr/>
                </a:tc>
                <a:extLst>
                  <a:ext uri="{0D108BD9-81ED-4DB2-BD59-A6C34878D82A}">
                    <a16:rowId xmlns:a16="http://schemas.microsoft.com/office/drawing/2014/main" val="3880444849"/>
                  </a:ext>
                </a:extLst>
              </a:tr>
              <a:tr h="370840">
                <a:tc>
                  <a:txBody>
                    <a:bodyPr/>
                    <a:lstStyle/>
                    <a:p>
                      <a:pPr algn="l" fontAlgn="t"/>
                      <a:r>
                        <a:rPr lang="en-IN">
                          <a:effectLst/>
                        </a:rPr>
                        <a:t>kube-controller-manager</a:t>
                      </a:r>
                    </a:p>
                  </a:txBody>
                  <a:tcPr/>
                </a:tc>
                <a:tc>
                  <a:txBody>
                    <a:bodyPr/>
                    <a:lstStyle/>
                    <a:p>
                      <a:pPr algn="l" fontAlgn="t"/>
                      <a:r>
                        <a:rPr lang="en-US" dirty="0">
                          <a:effectLst/>
                        </a:rPr>
                        <a:t>The controller manager (</a:t>
                      </a:r>
                      <a:r>
                        <a:rPr lang="en-US" u="none" strike="noStrike" dirty="0" err="1">
                          <a:solidFill>
                            <a:srgbClr val="0065B3"/>
                          </a:solidFill>
                          <a:effectLst/>
                        </a:rPr>
                        <a:t>kube</a:t>
                      </a:r>
                      <a:r>
                        <a:rPr lang="en-US" u="none" strike="noStrike" dirty="0">
                          <a:solidFill>
                            <a:srgbClr val="0065B3"/>
                          </a:solidFill>
                          <a:effectLst/>
                        </a:rPr>
                        <a:t>-controller-manager</a:t>
                      </a:r>
                      <a:r>
                        <a:rPr lang="en-US" dirty="0">
                          <a:effectLst/>
                        </a:rPr>
                        <a:t>) runs controller processes, such as noticing and responding when nodes go down.</a:t>
                      </a:r>
                    </a:p>
                  </a:txBody>
                  <a:tcPr/>
                </a:tc>
                <a:extLst>
                  <a:ext uri="{0D108BD9-81ED-4DB2-BD59-A6C34878D82A}">
                    <a16:rowId xmlns:a16="http://schemas.microsoft.com/office/drawing/2014/main" val="3796776831"/>
                  </a:ext>
                </a:extLst>
              </a:tr>
              <a:tr h="370840">
                <a:tc>
                  <a:txBody>
                    <a:bodyPr/>
                    <a:lstStyle/>
                    <a:p>
                      <a:pPr algn="l" fontAlgn="t"/>
                      <a:r>
                        <a:rPr lang="en-IN">
                          <a:effectLst/>
                        </a:rPr>
                        <a:t>cloud-controller-manager</a:t>
                      </a:r>
                    </a:p>
                  </a:txBody>
                  <a:tcPr/>
                </a:tc>
                <a:tc>
                  <a:txBody>
                    <a:bodyPr/>
                    <a:lstStyle/>
                    <a:p>
                      <a:pPr algn="l" fontAlgn="t"/>
                      <a:r>
                        <a:rPr lang="en-US" dirty="0">
                          <a:effectLst/>
                        </a:rPr>
                        <a:t>The cloud controller manager (</a:t>
                      </a:r>
                      <a:r>
                        <a:rPr lang="en-US" u="none" strike="noStrike" dirty="0">
                          <a:solidFill>
                            <a:srgbClr val="0065B3"/>
                          </a:solidFill>
                          <a:effectLst/>
                        </a:rPr>
                        <a:t>cloud-controller-manager</a:t>
                      </a:r>
                      <a:r>
                        <a:rPr lang="en-US" dirty="0">
                          <a:effectLst/>
                        </a:rPr>
                        <a:t>) embeds cloud-specific control logic to run controllers specific to the cloud provider.</a:t>
                      </a:r>
                    </a:p>
                  </a:txBody>
                  <a:tcPr/>
                </a:tc>
                <a:extLst>
                  <a:ext uri="{0D108BD9-81ED-4DB2-BD59-A6C34878D82A}">
                    <a16:rowId xmlns:a16="http://schemas.microsoft.com/office/drawing/2014/main" val="3794979601"/>
                  </a:ext>
                </a:extLst>
              </a:tr>
            </a:tbl>
          </a:graphicData>
        </a:graphic>
      </p:graphicFrame>
    </p:spTree>
    <p:extLst>
      <p:ext uri="{BB962C8B-B14F-4D97-AF65-F5344CB8AC3E}">
        <p14:creationId xmlns:p14="http://schemas.microsoft.com/office/powerpoint/2010/main" val="327004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0D1CC-40BD-A324-D7E6-1079F2DE57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E09DB9-A0DE-748D-E0B9-75964052D842}"/>
              </a:ext>
            </a:extLst>
          </p:cNvPr>
          <p:cNvSpPr>
            <a:spLocks noGrp="1"/>
          </p:cNvSpPr>
          <p:nvPr>
            <p:ph type="title"/>
          </p:nvPr>
        </p:nvSpPr>
        <p:spPr/>
        <p:txBody>
          <a:bodyPr/>
          <a:lstStyle/>
          <a:p>
            <a:r>
              <a:rPr lang="en-IN" dirty="0"/>
              <a:t>Nodes</a:t>
            </a:r>
          </a:p>
        </p:txBody>
      </p:sp>
      <p:sp>
        <p:nvSpPr>
          <p:cNvPr id="3" name="Content Placeholder 2">
            <a:extLst>
              <a:ext uri="{FF2B5EF4-FFF2-40B4-BE49-F238E27FC236}">
                <a16:creationId xmlns:a16="http://schemas.microsoft.com/office/drawing/2014/main" id="{F0D6F8F4-0375-4B10-43B7-95EB88D7DABB}"/>
              </a:ext>
            </a:extLst>
          </p:cNvPr>
          <p:cNvSpPr>
            <a:spLocks noGrp="1"/>
          </p:cNvSpPr>
          <p:nvPr>
            <p:ph idx="1"/>
          </p:nvPr>
        </p:nvSpPr>
        <p:spPr>
          <a:xfrm>
            <a:off x="1154954" y="2603499"/>
            <a:ext cx="10396344" cy="3820627"/>
          </a:xfrm>
        </p:spPr>
        <p:txBody>
          <a:bodyPr/>
          <a:lstStyle/>
          <a:p>
            <a:pPr algn="l"/>
            <a:r>
              <a:rPr lang="en-US" b="0" i="0" dirty="0">
                <a:solidFill>
                  <a:schemeClr val="tx1"/>
                </a:solidFill>
                <a:effectLst/>
                <a:latin typeface="Segoe UI" panose="020B0502040204020203" pitchFamily="34" charset="0"/>
              </a:rPr>
              <a:t>Clusters are a group of computers that work together and share resources to help improve performance and availability. </a:t>
            </a:r>
          </a:p>
          <a:p>
            <a:pPr algn="l"/>
            <a:r>
              <a:rPr lang="en-US" b="0" i="0" dirty="0">
                <a:solidFill>
                  <a:schemeClr val="tx1"/>
                </a:solidFill>
                <a:effectLst/>
                <a:latin typeface="Segoe UI" panose="020B0502040204020203" pitchFamily="34" charset="0"/>
              </a:rPr>
              <a:t>If any computers in the cluster fail, the services running on the cluster can continue running on the remaining functioning computers.</a:t>
            </a:r>
          </a:p>
          <a:p>
            <a:pPr algn="l"/>
            <a:r>
              <a:rPr lang="en-US" b="0" i="0" dirty="0">
                <a:solidFill>
                  <a:schemeClr val="tx1"/>
                </a:solidFill>
                <a:effectLst/>
                <a:latin typeface="Segoe UI" panose="020B0502040204020203" pitchFamily="34" charset="0"/>
              </a:rPr>
              <a:t>In Microsoft Azure, those computers are known as </a:t>
            </a:r>
            <a:r>
              <a:rPr lang="en-US" b="1" i="1" dirty="0">
                <a:solidFill>
                  <a:schemeClr val="tx1"/>
                </a:solidFill>
                <a:effectLst/>
                <a:latin typeface="Segoe UI" panose="020B0502040204020203" pitchFamily="34" charset="0"/>
              </a:rPr>
              <a:t>virtual machines (VMs)</a:t>
            </a:r>
            <a:r>
              <a:rPr lang="en-US" b="1" i="0" dirty="0">
                <a:solidFill>
                  <a:schemeClr val="tx1"/>
                </a:solidFill>
                <a:effectLst/>
                <a:latin typeface="Segoe UI" panose="020B0502040204020203" pitchFamily="34" charset="0"/>
              </a:rPr>
              <a:t>.</a:t>
            </a:r>
            <a:r>
              <a:rPr lang="en-US" b="0" i="0" dirty="0">
                <a:solidFill>
                  <a:schemeClr val="tx1"/>
                </a:solidFill>
                <a:effectLst/>
                <a:latin typeface="Segoe UI" panose="020B0502040204020203" pitchFamily="34" charset="0"/>
              </a:rPr>
              <a:t> In Kubernetes, those VMs are known as </a:t>
            </a:r>
            <a:r>
              <a:rPr lang="en-US" b="1" i="1" dirty="0">
                <a:solidFill>
                  <a:schemeClr val="tx1"/>
                </a:solidFill>
                <a:effectLst/>
                <a:latin typeface="Segoe UI" panose="020B0502040204020203" pitchFamily="34" charset="0"/>
              </a:rPr>
              <a:t>nodes</a:t>
            </a:r>
            <a:r>
              <a:rPr lang="en-US" b="0" i="0" dirty="0">
                <a:solidFill>
                  <a:schemeClr val="tx1"/>
                </a:solidFill>
                <a:effectLst/>
                <a:latin typeface="Segoe UI" panose="020B0502040204020203" pitchFamily="34" charset="0"/>
              </a:rPr>
              <a:t>.</a:t>
            </a:r>
          </a:p>
          <a:p>
            <a:pPr algn="l"/>
            <a:r>
              <a:rPr lang="en-US" b="0" i="0" dirty="0">
                <a:solidFill>
                  <a:schemeClr val="tx1"/>
                </a:solidFill>
                <a:effectLst/>
                <a:latin typeface="Segoe UI" panose="020B0502040204020203" pitchFamily="34" charset="0"/>
              </a:rPr>
              <a:t>Nodes need network connectivity so they can communicate with one another and effectively route network traffic. </a:t>
            </a:r>
          </a:p>
          <a:p>
            <a:pPr algn="l"/>
            <a:r>
              <a:rPr lang="en-US" b="0" i="0" dirty="0">
                <a:solidFill>
                  <a:schemeClr val="tx1"/>
                </a:solidFill>
                <a:effectLst/>
                <a:latin typeface="Segoe UI" panose="020B0502040204020203" pitchFamily="34" charset="0"/>
              </a:rPr>
              <a:t>Nodes also need to communicate with the Kubernetes </a:t>
            </a:r>
            <a:r>
              <a:rPr lang="en-US" b="0" i="1" dirty="0">
                <a:solidFill>
                  <a:schemeClr val="tx1"/>
                </a:solidFill>
                <a:effectLst/>
                <a:latin typeface="Segoe UI" panose="020B0502040204020203" pitchFamily="34" charset="0"/>
              </a:rPr>
              <a:t>control plane</a:t>
            </a:r>
            <a:r>
              <a:rPr lang="en-US" b="0" i="0" dirty="0">
                <a:solidFill>
                  <a:schemeClr val="tx1"/>
                </a:solidFill>
                <a:effectLst/>
                <a:latin typeface="Segoe UI" panose="020B0502040204020203" pitchFamily="34" charset="0"/>
              </a:rPr>
              <a:t>, which provides the core Kubernetes services and orchestration of application workloads, so they can run your application workload resources.</a:t>
            </a:r>
          </a:p>
          <a:p>
            <a:endParaRPr lang="en-IN" dirty="0">
              <a:solidFill>
                <a:schemeClr val="tx1"/>
              </a:solidFill>
            </a:endParaRPr>
          </a:p>
        </p:txBody>
      </p:sp>
    </p:spTree>
    <p:extLst>
      <p:ext uri="{BB962C8B-B14F-4D97-AF65-F5344CB8AC3E}">
        <p14:creationId xmlns:p14="http://schemas.microsoft.com/office/powerpoint/2010/main" val="134012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C5571CE-6693-2330-F0EB-7E235358DC7A}"/>
              </a:ext>
            </a:extLst>
          </p:cNvPr>
          <p:cNvPicPr>
            <a:picLocks noChangeAspect="1"/>
          </p:cNvPicPr>
          <p:nvPr/>
        </p:nvPicPr>
        <p:blipFill>
          <a:blip r:embed="rId2"/>
          <a:stretch>
            <a:fillRect/>
          </a:stretch>
        </p:blipFill>
        <p:spPr>
          <a:xfrm>
            <a:off x="2110394" y="514097"/>
            <a:ext cx="7971211" cy="5829805"/>
          </a:xfrm>
          <a:prstGeom prst="rect">
            <a:avLst/>
          </a:prstGeom>
        </p:spPr>
      </p:pic>
    </p:spTree>
    <p:extLst>
      <p:ext uri="{BB962C8B-B14F-4D97-AF65-F5344CB8AC3E}">
        <p14:creationId xmlns:p14="http://schemas.microsoft.com/office/powerpoint/2010/main" val="3895383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3D4F9-D9BC-B365-F2ED-52595D5BD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E7E41C-89CF-C31D-0BFF-D02C0634EC16}"/>
              </a:ext>
            </a:extLst>
          </p:cNvPr>
          <p:cNvSpPr>
            <a:spLocks noGrp="1"/>
          </p:cNvSpPr>
          <p:nvPr>
            <p:ph type="title"/>
          </p:nvPr>
        </p:nvSpPr>
        <p:spPr/>
        <p:txBody>
          <a:bodyPr/>
          <a:lstStyle/>
          <a:p>
            <a:r>
              <a:rPr lang="en-IN" dirty="0"/>
              <a:t>Nodes</a:t>
            </a:r>
          </a:p>
        </p:txBody>
      </p:sp>
      <p:sp>
        <p:nvSpPr>
          <p:cNvPr id="3" name="Content Placeholder 2">
            <a:extLst>
              <a:ext uri="{FF2B5EF4-FFF2-40B4-BE49-F238E27FC236}">
                <a16:creationId xmlns:a16="http://schemas.microsoft.com/office/drawing/2014/main" id="{0E82D7BD-9188-B748-9571-C88008051953}"/>
              </a:ext>
            </a:extLst>
          </p:cNvPr>
          <p:cNvSpPr>
            <a:spLocks noGrp="1"/>
          </p:cNvSpPr>
          <p:nvPr>
            <p:ph idx="1"/>
          </p:nvPr>
        </p:nvSpPr>
        <p:spPr>
          <a:xfrm>
            <a:off x="1154954" y="2603499"/>
            <a:ext cx="10396344" cy="3820627"/>
          </a:xfrm>
        </p:spPr>
        <p:txBody>
          <a:bodyPr/>
          <a:lstStyle/>
          <a:p>
            <a:pPr algn="l"/>
            <a:r>
              <a:rPr lang="en-US" b="0" i="0" dirty="0">
                <a:solidFill>
                  <a:srgbClr val="161616"/>
                </a:solidFill>
                <a:effectLst/>
                <a:latin typeface="Segoe UI" panose="020B0502040204020203" pitchFamily="34" charset="0"/>
              </a:rPr>
              <a:t>Each AKS cluster has at least one node, which is an Azure VM that runs Kubernetes node components</a:t>
            </a:r>
          </a:p>
          <a:p>
            <a:endParaRPr lang="en-IN" dirty="0"/>
          </a:p>
        </p:txBody>
      </p:sp>
      <p:graphicFrame>
        <p:nvGraphicFramePr>
          <p:cNvPr id="4" name="Content Placeholder 3">
            <a:extLst>
              <a:ext uri="{FF2B5EF4-FFF2-40B4-BE49-F238E27FC236}">
                <a16:creationId xmlns:a16="http://schemas.microsoft.com/office/drawing/2014/main" id="{D0D7CD33-F3D3-FB9D-67A2-A5491D605416}"/>
              </a:ext>
            </a:extLst>
          </p:cNvPr>
          <p:cNvGraphicFramePr>
            <a:graphicFrameLocks/>
          </p:cNvGraphicFramePr>
          <p:nvPr/>
        </p:nvGraphicFramePr>
        <p:xfrm>
          <a:off x="1527328" y="3703714"/>
          <a:ext cx="8824912" cy="229108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1109301041"/>
                    </a:ext>
                  </a:extLst>
                </a:gridCol>
                <a:gridCol w="4412456">
                  <a:extLst>
                    <a:ext uri="{9D8B030D-6E8A-4147-A177-3AD203B41FA5}">
                      <a16:colId xmlns:a16="http://schemas.microsoft.com/office/drawing/2014/main" val="4132298468"/>
                    </a:ext>
                  </a:extLst>
                </a:gridCol>
              </a:tblGrid>
              <a:tr h="370840">
                <a:tc>
                  <a:txBody>
                    <a:bodyPr/>
                    <a:lstStyle/>
                    <a:p>
                      <a:pPr algn="l" fontAlgn="t"/>
                      <a:r>
                        <a:rPr lang="en-IN">
                          <a:effectLst/>
                        </a:rPr>
                        <a:t>Component</a:t>
                      </a:r>
                      <a:endParaRPr lang="en-IN" dirty="0">
                        <a:effectLst/>
                      </a:endParaRPr>
                    </a:p>
                  </a:txBody>
                  <a:tcPr/>
                </a:tc>
                <a:tc>
                  <a:txBody>
                    <a:bodyPr/>
                    <a:lstStyle/>
                    <a:p>
                      <a:pPr algn="l" fontAlgn="t"/>
                      <a:r>
                        <a:rPr lang="en-IN">
                          <a:effectLst/>
                        </a:rPr>
                        <a:t>Description</a:t>
                      </a:r>
                    </a:p>
                  </a:txBody>
                  <a:tcPr/>
                </a:tc>
                <a:extLst>
                  <a:ext uri="{0D108BD9-81ED-4DB2-BD59-A6C34878D82A}">
                    <a16:rowId xmlns:a16="http://schemas.microsoft.com/office/drawing/2014/main" val="3307793688"/>
                  </a:ext>
                </a:extLst>
              </a:tr>
              <a:tr h="370840">
                <a:tc>
                  <a:txBody>
                    <a:bodyPr/>
                    <a:lstStyle/>
                    <a:p>
                      <a:pPr algn="l" fontAlgn="t"/>
                      <a:r>
                        <a:rPr lang="en-IN">
                          <a:effectLst/>
                        </a:rPr>
                        <a:t>kubelet</a:t>
                      </a:r>
                    </a:p>
                  </a:txBody>
                  <a:tcPr/>
                </a:tc>
                <a:tc>
                  <a:txBody>
                    <a:bodyPr/>
                    <a:lstStyle/>
                    <a:p>
                      <a:pPr algn="l" fontAlgn="t"/>
                      <a:r>
                        <a:rPr lang="en-US" u="none" strike="noStrike">
                          <a:solidFill>
                            <a:srgbClr val="0065B3"/>
                          </a:solidFill>
                          <a:effectLst/>
                        </a:rPr>
                        <a:t>kubelet</a:t>
                      </a:r>
                      <a:r>
                        <a:rPr lang="en-US">
                          <a:effectLst/>
                        </a:rPr>
                        <a:t> ensures that containers are running in a pod.</a:t>
                      </a:r>
                      <a:endParaRPr lang="en-US" dirty="0">
                        <a:effectLst/>
                      </a:endParaRPr>
                    </a:p>
                  </a:txBody>
                  <a:tcPr/>
                </a:tc>
                <a:extLst>
                  <a:ext uri="{0D108BD9-81ED-4DB2-BD59-A6C34878D82A}">
                    <a16:rowId xmlns:a16="http://schemas.microsoft.com/office/drawing/2014/main" val="440655710"/>
                  </a:ext>
                </a:extLst>
              </a:tr>
              <a:tr h="370840">
                <a:tc>
                  <a:txBody>
                    <a:bodyPr/>
                    <a:lstStyle/>
                    <a:p>
                      <a:pPr algn="l" fontAlgn="t"/>
                      <a:r>
                        <a:rPr lang="en-IN">
                          <a:effectLst/>
                        </a:rPr>
                        <a:t>kube-proxy</a:t>
                      </a:r>
                    </a:p>
                  </a:txBody>
                  <a:tcPr/>
                </a:tc>
                <a:tc>
                  <a:txBody>
                    <a:bodyPr/>
                    <a:lstStyle/>
                    <a:p>
                      <a:pPr algn="l" fontAlgn="t"/>
                      <a:r>
                        <a:rPr lang="en-US" u="none" strike="noStrike">
                          <a:solidFill>
                            <a:srgbClr val="0065B3"/>
                          </a:solidFill>
                          <a:effectLst/>
                        </a:rPr>
                        <a:t>kube-proxy</a:t>
                      </a:r>
                      <a:r>
                        <a:rPr lang="en-US">
                          <a:effectLst/>
                        </a:rPr>
                        <a:t> is a network proxy that maintains network rules on nodes.</a:t>
                      </a:r>
                      <a:endParaRPr lang="en-US" dirty="0">
                        <a:effectLst/>
                      </a:endParaRPr>
                    </a:p>
                  </a:txBody>
                  <a:tcPr/>
                </a:tc>
                <a:extLst>
                  <a:ext uri="{0D108BD9-81ED-4DB2-BD59-A6C34878D82A}">
                    <a16:rowId xmlns:a16="http://schemas.microsoft.com/office/drawing/2014/main" val="893672267"/>
                  </a:ext>
                </a:extLst>
              </a:tr>
              <a:tr h="370840">
                <a:tc>
                  <a:txBody>
                    <a:bodyPr/>
                    <a:lstStyle/>
                    <a:p>
                      <a:pPr algn="l" fontAlgn="t"/>
                      <a:r>
                        <a:rPr lang="en-IN">
                          <a:effectLst/>
                        </a:rPr>
                        <a:t>container runtime</a:t>
                      </a:r>
                    </a:p>
                  </a:txBody>
                  <a:tcPr/>
                </a:tc>
                <a:tc>
                  <a:txBody>
                    <a:bodyPr/>
                    <a:lstStyle/>
                    <a:p>
                      <a:pPr algn="l" fontAlgn="t"/>
                      <a:r>
                        <a:rPr lang="en-US" u="none" strike="noStrike" dirty="0">
                          <a:solidFill>
                            <a:srgbClr val="0065B3"/>
                          </a:solidFill>
                          <a:effectLst/>
                        </a:rPr>
                        <a:t>container runtime</a:t>
                      </a:r>
                      <a:r>
                        <a:rPr lang="en-US" dirty="0">
                          <a:effectLst/>
                        </a:rPr>
                        <a:t> manages the execution and lifecycle of containers.</a:t>
                      </a:r>
                    </a:p>
                  </a:txBody>
                  <a:tcPr/>
                </a:tc>
                <a:extLst>
                  <a:ext uri="{0D108BD9-81ED-4DB2-BD59-A6C34878D82A}">
                    <a16:rowId xmlns:a16="http://schemas.microsoft.com/office/drawing/2014/main" val="2282766039"/>
                  </a:ext>
                </a:extLst>
              </a:tr>
            </a:tbl>
          </a:graphicData>
        </a:graphic>
      </p:graphicFrame>
    </p:spTree>
    <p:extLst>
      <p:ext uri="{BB962C8B-B14F-4D97-AF65-F5344CB8AC3E}">
        <p14:creationId xmlns:p14="http://schemas.microsoft.com/office/powerpoint/2010/main" val="23427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183B4F-4CCC-FC4F-CF07-98962812B886}"/>
              </a:ext>
            </a:extLst>
          </p:cNvPr>
          <p:cNvSpPr>
            <a:spLocks noGrp="1"/>
          </p:cNvSpPr>
          <p:nvPr>
            <p:ph type="title"/>
          </p:nvPr>
        </p:nvSpPr>
        <p:spPr/>
        <p:txBody>
          <a:bodyPr/>
          <a:lstStyle/>
          <a:p>
            <a:r>
              <a:rPr lang="en-US" dirty="0"/>
              <a:t>Nodes</a:t>
            </a:r>
            <a:endParaRPr lang="en-IN" dirty="0"/>
          </a:p>
        </p:txBody>
      </p:sp>
      <p:pic>
        <p:nvPicPr>
          <p:cNvPr id="2050" name="Picture 2" descr="Screenshot that shows Azure virtual machine and supporting resources for a Kubernetes node.">
            <a:extLst>
              <a:ext uri="{FF2B5EF4-FFF2-40B4-BE49-F238E27FC236}">
                <a16:creationId xmlns:a16="http://schemas.microsoft.com/office/drawing/2014/main" id="{E3CDF6F6-E520-6185-6774-6AA9D9131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33153"/>
            <a:ext cx="1219200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122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7E586-151E-9D5C-3D05-3720261124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D10DDF-307E-F207-3EDA-69058344C231}"/>
              </a:ext>
            </a:extLst>
          </p:cNvPr>
          <p:cNvSpPr>
            <a:spLocks noGrp="1"/>
          </p:cNvSpPr>
          <p:nvPr>
            <p:ph type="title"/>
          </p:nvPr>
        </p:nvSpPr>
        <p:spPr/>
        <p:txBody>
          <a:bodyPr/>
          <a:lstStyle/>
          <a:p>
            <a:r>
              <a:rPr lang="en-IN" dirty="0"/>
              <a:t>Node configuration</a:t>
            </a:r>
          </a:p>
        </p:txBody>
      </p:sp>
      <p:sp>
        <p:nvSpPr>
          <p:cNvPr id="3" name="Content Placeholder 2">
            <a:extLst>
              <a:ext uri="{FF2B5EF4-FFF2-40B4-BE49-F238E27FC236}">
                <a16:creationId xmlns:a16="http://schemas.microsoft.com/office/drawing/2014/main" id="{5D39D374-30BF-0FEA-FE86-4E31DB985AB2}"/>
              </a:ext>
            </a:extLst>
          </p:cNvPr>
          <p:cNvSpPr>
            <a:spLocks noGrp="1"/>
          </p:cNvSpPr>
          <p:nvPr>
            <p:ph idx="1"/>
          </p:nvPr>
        </p:nvSpPr>
        <p:spPr>
          <a:xfrm>
            <a:off x="1154954" y="2603499"/>
            <a:ext cx="10396344" cy="3820627"/>
          </a:xfrm>
        </p:spPr>
        <p:txBody>
          <a:bodyPr>
            <a:normAutofit fontScale="92500" lnSpcReduction="10000"/>
          </a:bodyPr>
          <a:lstStyle/>
          <a:p>
            <a:pPr algn="l">
              <a:spcBef>
                <a:spcPts val="2250"/>
              </a:spcBef>
              <a:spcAft>
                <a:spcPts val="1350"/>
              </a:spcAft>
              <a:buNone/>
            </a:pPr>
            <a:r>
              <a:rPr lang="en-US" sz="1600" b="1" i="0" dirty="0">
                <a:solidFill>
                  <a:srgbClr val="161616"/>
                </a:solidFill>
                <a:effectLst/>
                <a:latin typeface="Segoe UI" panose="020B0502040204020203" pitchFamily="34" charset="0"/>
              </a:rPr>
              <a:t>VM size and image</a:t>
            </a:r>
          </a:p>
          <a:p>
            <a:r>
              <a:rPr lang="en-US" sz="1600" b="0" i="0" dirty="0">
                <a:solidFill>
                  <a:srgbClr val="161616"/>
                </a:solidFill>
                <a:effectLst/>
                <a:latin typeface="Segoe UI" panose="020B0502040204020203" pitchFamily="34" charset="0"/>
              </a:rPr>
              <a:t>The </a:t>
            </a:r>
            <a:r>
              <a:rPr lang="en-US" sz="1600" b="0" i="1" dirty="0">
                <a:solidFill>
                  <a:srgbClr val="161616"/>
                </a:solidFill>
                <a:effectLst/>
                <a:latin typeface="Segoe UI" panose="020B0502040204020203" pitchFamily="34" charset="0"/>
              </a:rPr>
              <a:t>Azure VM size</a:t>
            </a:r>
            <a:r>
              <a:rPr lang="en-US" sz="1600" b="0" i="0" dirty="0">
                <a:solidFill>
                  <a:srgbClr val="161616"/>
                </a:solidFill>
                <a:effectLst/>
                <a:latin typeface="Segoe UI" panose="020B0502040204020203" pitchFamily="34" charset="0"/>
              </a:rPr>
              <a:t> for your nodes defines CPUs, memory, size, and the storage type available, such as a high-performance solid-state drive or a regular hard-disk drive. </a:t>
            </a:r>
          </a:p>
          <a:p>
            <a:r>
              <a:rPr lang="en-US" sz="1600" b="0" i="0" dirty="0">
                <a:solidFill>
                  <a:srgbClr val="161616"/>
                </a:solidFill>
                <a:effectLst/>
                <a:latin typeface="Segoe UI" panose="020B0502040204020203" pitchFamily="34" charset="0"/>
              </a:rPr>
              <a:t>VM size you choose depends on the workload requirements and the number of pods that you plan to run on each node. </a:t>
            </a:r>
          </a:p>
          <a:p>
            <a:r>
              <a:rPr lang="en-US" sz="1600" b="0" i="0" dirty="0">
                <a:solidFill>
                  <a:srgbClr val="161616"/>
                </a:solidFill>
                <a:effectLst/>
                <a:latin typeface="Segoe UI" panose="020B0502040204020203" pitchFamily="34" charset="0"/>
              </a:rPr>
              <a:t>As of May 2025, the default VM SKU and size will be dynamically selected by AKS based on available capacity and quota if the parameter is left blank during deployment.</a:t>
            </a:r>
          </a:p>
          <a:p>
            <a:pPr algn="l"/>
            <a:r>
              <a:rPr lang="en-US" sz="1600" b="0" i="0" dirty="0">
                <a:solidFill>
                  <a:srgbClr val="161616"/>
                </a:solidFill>
                <a:effectLst/>
                <a:latin typeface="Segoe UI" panose="020B0502040204020203" pitchFamily="34" charset="0"/>
              </a:rPr>
              <a:t>In AKS, the </a:t>
            </a:r>
            <a:r>
              <a:rPr lang="en-US" sz="1600" b="0" i="1" dirty="0">
                <a:solidFill>
                  <a:srgbClr val="161616"/>
                </a:solidFill>
                <a:effectLst/>
                <a:latin typeface="Segoe UI" panose="020B0502040204020203" pitchFamily="34" charset="0"/>
              </a:rPr>
              <a:t>VM image</a:t>
            </a:r>
            <a:r>
              <a:rPr lang="en-US" sz="1600" b="0" i="0" dirty="0">
                <a:solidFill>
                  <a:srgbClr val="161616"/>
                </a:solidFill>
                <a:effectLst/>
                <a:latin typeface="Segoe UI" panose="020B0502040204020203" pitchFamily="34" charset="0"/>
              </a:rPr>
              <a:t> for your cluster's nodes is based on Ubuntu Linux, </a:t>
            </a:r>
            <a:r>
              <a:rPr lang="en-US" sz="1600" b="0" i="0" u="none" strike="noStrike" dirty="0">
                <a:solidFill>
                  <a:srgbClr val="0065B3"/>
                </a:solidFill>
                <a:effectLst/>
                <a:latin typeface="Segoe UI" panose="020B0502040204020203" pitchFamily="34" charset="0"/>
                <a:hlinkClick r:id="rId2"/>
              </a:rPr>
              <a:t>Azure Linux</a:t>
            </a:r>
            <a:r>
              <a:rPr lang="en-US" sz="1600" b="0" i="0" dirty="0">
                <a:solidFill>
                  <a:srgbClr val="161616"/>
                </a:solidFill>
                <a:effectLst/>
                <a:latin typeface="Segoe UI" panose="020B0502040204020203" pitchFamily="34" charset="0"/>
              </a:rPr>
              <a:t>, or Windows Server 2022. </a:t>
            </a:r>
          </a:p>
          <a:p>
            <a:pPr algn="l"/>
            <a:r>
              <a:rPr lang="en-US" sz="1600" b="0" i="0" dirty="0">
                <a:solidFill>
                  <a:srgbClr val="161616"/>
                </a:solidFill>
                <a:effectLst/>
                <a:latin typeface="Segoe UI" panose="020B0502040204020203" pitchFamily="34" charset="0"/>
              </a:rPr>
              <a:t>When you create an AKS cluster or scale out the number of nodes, the Azure platform automatically creates and configures the requested number of VMs. </a:t>
            </a:r>
          </a:p>
          <a:p>
            <a:pPr algn="l"/>
            <a:r>
              <a:rPr lang="en-US" sz="1600" b="0" i="0" dirty="0">
                <a:solidFill>
                  <a:srgbClr val="161616"/>
                </a:solidFill>
                <a:effectLst/>
                <a:latin typeface="Segoe UI" panose="020B0502040204020203" pitchFamily="34" charset="0"/>
              </a:rPr>
              <a:t>Agent nodes are billed as standard VMs. </a:t>
            </a:r>
          </a:p>
          <a:p>
            <a:pPr algn="l"/>
            <a:r>
              <a:rPr lang="en-US" sz="1600" b="0" i="0" dirty="0">
                <a:solidFill>
                  <a:srgbClr val="161616"/>
                </a:solidFill>
                <a:effectLst/>
                <a:latin typeface="Segoe UI" panose="020B0502040204020203" pitchFamily="34" charset="0"/>
              </a:rPr>
              <a:t>Any VM size discounts, including </a:t>
            </a:r>
            <a:r>
              <a:rPr lang="en-US" sz="1600" b="0" i="0" u="none" strike="noStrike" dirty="0">
                <a:solidFill>
                  <a:srgbClr val="0065B3"/>
                </a:solidFill>
                <a:effectLst/>
                <a:latin typeface="Segoe UI" panose="020B0502040204020203" pitchFamily="34" charset="0"/>
              </a:rPr>
              <a:t>Azure reservations</a:t>
            </a:r>
            <a:r>
              <a:rPr lang="en-US" sz="1600" b="0" i="0" dirty="0">
                <a:solidFill>
                  <a:srgbClr val="161616"/>
                </a:solidFill>
                <a:effectLst/>
                <a:latin typeface="Segoe UI" panose="020B0502040204020203" pitchFamily="34" charset="0"/>
              </a:rPr>
              <a:t>, are automatically applied.</a:t>
            </a:r>
          </a:p>
        </p:txBody>
      </p:sp>
    </p:spTree>
    <p:extLst>
      <p:ext uri="{BB962C8B-B14F-4D97-AF65-F5344CB8AC3E}">
        <p14:creationId xmlns:p14="http://schemas.microsoft.com/office/powerpoint/2010/main" val="3323377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7DED-FC91-E616-9560-6FEC4D2DF414}"/>
              </a:ext>
            </a:extLst>
          </p:cNvPr>
          <p:cNvSpPr>
            <a:spLocks noGrp="1"/>
          </p:cNvSpPr>
          <p:nvPr>
            <p:ph type="title"/>
          </p:nvPr>
        </p:nvSpPr>
        <p:spPr/>
        <p:txBody>
          <a:bodyPr/>
          <a:lstStyle/>
          <a:p>
            <a:r>
              <a:rPr lang="en-US" dirty="0"/>
              <a:t>Container</a:t>
            </a:r>
            <a:endParaRPr lang="en-IN" dirty="0"/>
          </a:p>
        </p:txBody>
      </p:sp>
      <p:sp>
        <p:nvSpPr>
          <p:cNvPr id="3" name="Content Placeholder 2">
            <a:extLst>
              <a:ext uri="{FF2B5EF4-FFF2-40B4-BE49-F238E27FC236}">
                <a16:creationId xmlns:a16="http://schemas.microsoft.com/office/drawing/2014/main" id="{53DC7801-A826-AB9F-8052-6BCD0DF04386}"/>
              </a:ext>
            </a:extLst>
          </p:cNvPr>
          <p:cNvSpPr>
            <a:spLocks noGrp="1"/>
          </p:cNvSpPr>
          <p:nvPr>
            <p:ph idx="1"/>
          </p:nvPr>
        </p:nvSpPr>
        <p:spPr>
          <a:xfrm>
            <a:off x="1154954" y="2603500"/>
            <a:ext cx="10139752" cy="3811296"/>
          </a:xfrm>
        </p:spPr>
        <p:txBody>
          <a:bodyPr/>
          <a:lstStyle/>
          <a:p>
            <a:r>
              <a:rPr lang="en-US" dirty="0"/>
              <a:t>An atomic unit of software that packages up code, dependencies, and configuration for a specific application. </a:t>
            </a:r>
          </a:p>
          <a:p>
            <a:r>
              <a:rPr lang="en-US" dirty="0"/>
              <a:t>Allows  to split up monolithic applications into individual services that make up the solution. </a:t>
            </a:r>
          </a:p>
          <a:p>
            <a:r>
              <a:rPr lang="en-US" dirty="0"/>
              <a:t>Enables to deploy these separate services via containers.</a:t>
            </a:r>
            <a:endParaRPr lang="en-IN" dirty="0"/>
          </a:p>
        </p:txBody>
      </p:sp>
    </p:spTree>
    <p:extLst>
      <p:ext uri="{BB962C8B-B14F-4D97-AF65-F5344CB8AC3E}">
        <p14:creationId xmlns:p14="http://schemas.microsoft.com/office/powerpoint/2010/main" val="85011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9F3E2-CA4C-4CDD-C93E-1EAA597020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8E4837-6E6C-829A-9D8D-025EAF898225}"/>
              </a:ext>
            </a:extLst>
          </p:cNvPr>
          <p:cNvSpPr>
            <a:spLocks noGrp="1"/>
          </p:cNvSpPr>
          <p:nvPr>
            <p:ph type="title"/>
          </p:nvPr>
        </p:nvSpPr>
        <p:spPr/>
        <p:txBody>
          <a:bodyPr/>
          <a:lstStyle/>
          <a:p>
            <a:r>
              <a:rPr lang="en-IN" dirty="0"/>
              <a:t>Node configuration</a:t>
            </a:r>
          </a:p>
        </p:txBody>
      </p:sp>
      <p:sp>
        <p:nvSpPr>
          <p:cNvPr id="3" name="Content Placeholder 2">
            <a:extLst>
              <a:ext uri="{FF2B5EF4-FFF2-40B4-BE49-F238E27FC236}">
                <a16:creationId xmlns:a16="http://schemas.microsoft.com/office/drawing/2014/main" id="{0BED1D03-6E1A-3292-94CC-DA951BF44836}"/>
              </a:ext>
            </a:extLst>
          </p:cNvPr>
          <p:cNvSpPr>
            <a:spLocks noGrp="1"/>
          </p:cNvSpPr>
          <p:nvPr>
            <p:ph idx="1"/>
          </p:nvPr>
        </p:nvSpPr>
        <p:spPr>
          <a:xfrm>
            <a:off x="1154954" y="2603499"/>
            <a:ext cx="10396344" cy="3820627"/>
          </a:xfrm>
        </p:spPr>
        <p:txBody>
          <a:bodyPr/>
          <a:lstStyle/>
          <a:p>
            <a:pPr algn="l">
              <a:spcBef>
                <a:spcPts val="2250"/>
              </a:spcBef>
              <a:spcAft>
                <a:spcPts val="1350"/>
              </a:spcAft>
              <a:buNone/>
            </a:pPr>
            <a:r>
              <a:rPr lang="en-US" b="1" i="0" dirty="0">
                <a:solidFill>
                  <a:srgbClr val="161616"/>
                </a:solidFill>
                <a:effectLst/>
                <a:latin typeface="Segoe UI" panose="020B0502040204020203" pitchFamily="34" charset="0"/>
              </a:rPr>
              <a:t>OS disks</a:t>
            </a:r>
          </a:p>
          <a:p>
            <a:pPr algn="l"/>
            <a:r>
              <a:rPr lang="en-US" b="0" i="0" dirty="0">
                <a:solidFill>
                  <a:srgbClr val="161616"/>
                </a:solidFill>
                <a:effectLst/>
                <a:latin typeface="Segoe UI" panose="020B0502040204020203" pitchFamily="34" charset="0"/>
              </a:rPr>
              <a:t>Default OS disk sizing is used on new clusters or node pools only when a default OS disk size isn't specified. This behavior applies to both managed and ephemeral OS disks. </a:t>
            </a:r>
          </a:p>
          <a:p>
            <a:pPr algn="l">
              <a:spcBef>
                <a:spcPts val="2250"/>
              </a:spcBef>
              <a:spcAft>
                <a:spcPts val="1350"/>
              </a:spcAft>
              <a:buNone/>
            </a:pPr>
            <a:r>
              <a:rPr lang="en-US" b="1" i="0" dirty="0">
                <a:solidFill>
                  <a:srgbClr val="161616"/>
                </a:solidFill>
                <a:effectLst/>
                <a:latin typeface="Segoe UI" panose="020B0502040204020203" pitchFamily="34" charset="0"/>
              </a:rPr>
              <a:t>Resource reservations</a:t>
            </a:r>
          </a:p>
          <a:p>
            <a:pPr algn="l"/>
            <a:r>
              <a:rPr lang="en-US" b="0" i="0" dirty="0">
                <a:solidFill>
                  <a:srgbClr val="161616"/>
                </a:solidFill>
                <a:effectLst/>
                <a:latin typeface="Segoe UI" panose="020B0502040204020203" pitchFamily="34" charset="0"/>
              </a:rPr>
              <a:t>AKS uses node resources to help the nodes function as part of the cluster. T</a:t>
            </a:r>
          </a:p>
          <a:p>
            <a:pPr algn="l"/>
            <a:r>
              <a:rPr lang="en-US" b="0" i="0" dirty="0">
                <a:solidFill>
                  <a:srgbClr val="161616"/>
                </a:solidFill>
                <a:effectLst/>
                <a:latin typeface="Segoe UI" panose="020B0502040204020203" pitchFamily="34" charset="0"/>
              </a:rPr>
              <a:t>his usage can cause a discrepancy between the node's total resources and the allocatable resources in AKS. </a:t>
            </a:r>
          </a:p>
          <a:p>
            <a:pPr algn="l"/>
            <a:r>
              <a:rPr lang="en-US" b="0" i="0" dirty="0">
                <a:solidFill>
                  <a:srgbClr val="161616"/>
                </a:solidFill>
                <a:effectLst/>
                <a:latin typeface="Segoe UI" panose="020B0502040204020203" pitchFamily="34" charset="0"/>
              </a:rPr>
              <a:t>To maintain node performance and functionality, AKS reserves two types of resources, CPU and memory, on each node.</a:t>
            </a:r>
          </a:p>
          <a:p>
            <a:endParaRPr lang="en-IN" dirty="0"/>
          </a:p>
        </p:txBody>
      </p:sp>
    </p:spTree>
    <p:extLst>
      <p:ext uri="{BB962C8B-B14F-4D97-AF65-F5344CB8AC3E}">
        <p14:creationId xmlns:p14="http://schemas.microsoft.com/office/powerpoint/2010/main" val="28859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27CD0-0F1C-0B60-39C8-14F9405D7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8E0B01-0089-4D35-17EB-2DF16EAF8714}"/>
              </a:ext>
            </a:extLst>
          </p:cNvPr>
          <p:cNvSpPr>
            <a:spLocks noGrp="1"/>
          </p:cNvSpPr>
          <p:nvPr>
            <p:ph type="title"/>
          </p:nvPr>
        </p:nvSpPr>
        <p:spPr/>
        <p:txBody>
          <a:bodyPr/>
          <a:lstStyle/>
          <a:p>
            <a:r>
              <a:rPr lang="en-IN" dirty="0"/>
              <a:t>Node configuration</a:t>
            </a:r>
          </a:p>
        </p:txBody>
      </p:sp>
      <p:sp>
        <p:nvSpPr>
          <p:cNvPr id="3" name="Content Placeholder 2">
            <a:extLst>
              <a:ext uri="{FF2B5EF4-FFF2-40B4-BE49-F238E27FC236}">
                <a16:creationId xmlns:a16="http://schemas.microsoft.com/office/drawing/2014/main" id="{8A8B1688-6F32-5A7D-81D6-315FDE841C04}"/>
              </a:ext>
            </a:extLst>
          </p:cNvPr>
          <p:cNvSpPr>
            <a:spLocks noGrp="1"/>
          </p:cNvSpPr>
          <p:nvPr>
            <p:ph idx="1"/>
          </p:nvPr>
        </p:nvSpPr>
        <p:spPr>
          <a:xfrm>
            <a:off x="1154954" y="2603499"/>
            <a:ext cx="10396344" cy="3820627"/>
          </a:xfrm>
        </p:spPr>
        <p:txBody>
          <a:bodyPr>
            <a:normAutofit/>
          </a:bodyPr>
          <a:lstStyle/>
          <a:p>
            <a:pPr algn="l">
              <a:spcBef>
                <a:spcPts val="2250"/>
              </a:spcBef>
              <a:spcAft>
                <a:spcPts val="1350"/>
              </a:spcAft>
              <a:buNone/>
            </a:pPr>
            <a:r>
              <a:rPr lang="en-US" b="1" i="0" dirty="0">
                <a:solidFill>
                  <a:srgbClr val="161616"/>
                </a:solidFill>
                <a:effectLst/>
                <a:latin typeface="Segoe UI" panose="020B0502040204020203" pitchFamily="34" charset="0"/>
              </a:rPr>
              <a:t>OS</a:t>
            </a:r>
          </a:p>
          <a:p>
            <a:pPr algn="l"/>
            <a:r>
              <a:rPr lang="en-US" b="0" i="0" dirty="0">
                <a:solidFill>
                  <a:srgbClr val="161616"/>
                </a:solidFill>
                <a:effectLst/>
                <a:latin typeface="Segoe UI" panose="020B0502040204020203" pitchFamily="34" charset="0"/>
              </a:rPr>
              <a:t>AKS supports Ubuntu 22.04 and Azure Linux 2.0 as the node OS for Linux node pools.</a:t>
            </a:r>
          </a:p>
          <a:p>
            <a:pPr algn="l"/>
            <a:r>
              <a:rPr lang="en-US" b="0" i="0" dirty="0">
                <a:solidFill>
                  <a:srgbClr val="161616"/>
                </a:solidFill>
                <a:effectLst/>
                <a:latin typeface="Segoe UI" panose="020B0502040204020203" pitchFamily="34" charset="0"/>
              </a:rPr>
              <a:t> For Windows node pools, AKS supports Windows Server 2022 as the default OS. </a:t>
            </a:r>
          </a:p>
          <a:p>
            <a:pPr algn="l"/>
            <a:r>
              <a:rPr lang="en-US" b="0" i="0" dirty="0">
                <a:solidFill>
                  <a:srgbClr val="161616"/>
                </a:solidFill>
                <a:effectLst/>
                <a:latin typeface="Segoe UI" panose="020B0502040204020203" pitchFamily="34" charset="0"/>
              </a:rPr>
              <a:t>Windows Server 2019 is being retired after Kubernetes version 1.32 reaches end of life and isn't supported in future releases. </a:t>
            </a:r>
          </a:p>
          <a:p>
            <a:pPr algn="l">
              <a:spcBef>
                <a:spcPts val="2400"/>
              </a:spcBef>
              <a:spcAft>
                <a:spcPts val="900"/>
              </a:spcAft>
              <a:buNone/>
            </a:pPr>
            <a:r>
              <a:rPr lang="en-US" b="1" i="0" dirty="0">
                <a:solidFill>
                  <a:srgbClr val="161616"/>
                </a:solidFill>
                <a:effectLst/>
                <a:latin typeface="Segoe UI" panose="020B0502040204020203" pitchFamily="34" charset="0"/>
              </a:rPr>
              <a:t>Pods</a:t>
            </a:r>
          </a:p>
          <a:p>
            <a:pPr algn="l"/>
            <a:r>
              <a:rPr lang="en-US" b="0" i="0" dirty="0">
                <a:solidFill>
                  <a:srgbClr val="161616"/>
                </a:solidFill>
                <a:effectLst/>
                <a:latin typeface="Segoe UI" panose="020B0502040204020203" pitchFamily="34" charset="0"/>
              </a:rPr>
              <a:t>A </a:t>
            </a:r>
            <a:r>
              <a:rPr lang="en-US" b="0" i="1" dirty="0">
                <a:solidFill>
                  <a:srgbClr val="161616"/>
                </a:solidFill>
                <a:effectLst/>
                <a:latin typeface="Segoe UI" panose="020B0502040204020203" pitchFamily="34" charset="0"/>
              </a:rPr>
              <a:t>pod</a:t>
            </a:r>
            <a:r>
              <a:rPr lang="en-US" b="0" i="0" dirty="0">
                <a:solidFill>
                  <a:srgbClr val="161616"/>
                </a:solidFill>
                <a:effectLst/>
                <a:latin typeface="Segoe UI" panose="020B0502040204020203" pitchFamily="34" charset="0"/>
              </a:rPr>
              <a:t> is a group of one or more containers that share the same network and storage resources and a specification for how to run the containers. </a:t>
            </a:r>
          </a:p>
          <a:p>
            <a:pPr algn="l"/>
            <a:r>
              <a:rPr lang="en-US" b="0" i="0" dirty="0">
                <a:solidFill>
                  <a:srgbClr val="161616"/>
                </a:solidFill>
                <a:effectLst/>
                <a:latin typeface="Segoe UI" panose="020B0502040204020203" pitchFamily="34" charset="0"/>
              </a:rPr>
              <a:t>Pods typically have a 1:1 mapping with a container, but you can run multiple containers in a pod.</a:t>
            </a:r>
          </a:p>
          <a:p>
            <a:pPr algn="l"/>
            <a:endParaRPr lang="en-US" b="0" i="0" dirty="0">
              <a:solidFill>
                <a:srgbClr val="161616"/>
              </a:solidFill>
              <a:effectLst/>
              <a:latin typeface="Segoe UI" panose="020B0502040204020203" pitchFamily="34" charset="0"/>
            </a:endParaRPr>
          </a:p>
          <a:p>
            <a:pPr algn="l"/>
            <a:endParaRPr lang="en-IN" dirty="0"/>
          </a:p>
        </p:txBody>
      </p:sp>
    </p:spTree>
    <p:extLst>
      <p:ext uri="{BB962C8B-B14F-4D97-AF65-F5344CB8AC3E}">
        <p14:creationId xmlns:p14="http://schemas.microsoft.com/office/powerpoint/2010/main" val="2986985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E2952-485C-3F5D-FCB0-99C7F8D1E5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2A7B5-CA60-0E32-C21C-84939F6D1705}"/>
              </a:ext>
            </a:extLst>
          </p:cNvPr>
          <p:cNvSpPr>
            <a:spLocks noGrp="1"/>
          </p:cNvSpPr>
          <p:nvPr>
            <p:ph type="title"/>
          </p:nvPr>
        </p:nvSpPr>
        <p:spPr/>
        <p:txBody>
          <a:bodyPr/>
          <a:lstStyle/>
          <a:p>
            <a:r>
              <a:rPr lang="en-IN" dirty="0"/>
              <a:t>Node configuration</a:t>
            </a:r>
          </a:p>
        </p:txBody>
      </p:sp>
      <p:sp>
        <p:nvSpPr>
          <p:cNvPr id="3" name="Content Placeholder 2">
            <a:extLst>
              <a:ext uri="{FF2B5EF4-FFF2-40B4-BE49-F238E27FC236}">
                <a16:creationId xmlns:a16="http://schemas.microsoft.com/office/drawing/2014/main" id="{B2E6D91D-93C2-312E-4D95-A307CEB2F5D7}"/>
              </a:ext>
            </a:extLst>
          </p:cNvPr>
          <p:cNvSpPr>
            <a:spLocks noGrp="1"/>
          </p:cNvSpPr>
          <p:nvPr>
            <p:ph idx="1"/>
          </p:nvPr>
        </p:nvSpPr>
        <p:spPr>
          <a:xfrm>
            <a:off x="1154954" y="2603499"/>
            <a:ext cx="10396344" cy="3820627"/>
          </a:xfrm>
        </p:spPr>
        <p:txBody>
          <a:bodyPr/>
          <a:lstStyle/>
          <a:p>
            <a:pPr algn="l">
              <a:spcBef>
                <a:spcPts val="2250"/>
              </a:spcBef>
              <a:spcAft>
                <a:spcPts val="1350"/>
              </a:spcAft>
              <a:buNone/>
            </a:pPr>
            <a:r>
              <a:rPr lang="en-US" b="1" i="0" dirty="0">
                <a:solidFill>
                  <a:srgbClr val="161616"/>
                </a:solidFill>
                <a:effectLst/>
                <a:latin typeface="Segoe UI" panose="020B0502040204020203" pitchFamily="34" charset="0"/>
              </a:rPr>
              <a:t>Container runtime</a:t>
            </a:r>
          </a:p>
          <a:p>
            <a:pPr algn="l"/>
            <a:r>
              <a:rPr lang="en-US" b="0" i="0" dirty="0">
                <a:solidFill>
                  <a:srgbClr val="161616"/>
                </a:solidFill>
                <a:effectLst/>
                <a:latin typeface="Segoe UI" panose="020B0502040204020203" pitchFamily="34" charset="0"/>
              </a:rPr>
              <a:t>A container runtime is software that executes containers and manages container images on a node. </a:t>
            </a:r>
          </a:p>
          <a:p>
            <a:pPr algn="l"/>
            <a:r>
              <a:rPr lang="en-US" b="0" i="0" dirty="0">
                <a:solidFill>
                  <a:srgbClr val="161616"/>
                </a:solidFill>
                <a:effectLst/>
                <a:latin typeface="Segoe UI" panose="020B0502040204020203" pitchFamily="34" charset="0"/>
              </a:rPr>
              <a:t>Runtime helps abstract away system calls or OS-specific functionality to run containers on Linux or Windows. </a:t>
            </a:r>
          </a:p>
          <a:p>
            <a:pPr algn="l"/>
            <a:r>
              <a:rPr lang="en-US" b="0" i="0" dirty="0">
                <a:solidFill>
                  <a:srgbClr val="161616"/>
                </a:solidFill>
                <a:effectLst/>
                <a:latin typeface="Segoe UI" panose="020B0502040204020203" pitchFamily="34" charset="0"/>
              </a:rPr>
              <a:t>For Linux node pools, </a:t>
            </a:r>
            <a:r>
              <a:rPr lang="en-US" b="0" i="0" u="none" strike="noStrike" dirty="0">
                <a:solidFill>
                  <a:srgbClr val="0065B3"/>
                </a:solidFill>
                <a:effectLst/>
                <a:latin typeface="Segoe UI" panose="020B0502040204020203" pitchFamily="34" charset="0"/>
              </a:rPr>
              <a:t>containerd</a:t>
            </a:r>
            <a:r>
              <a:rPr lang="en-US" b="0" i="0" dirty="0">
                <a:solidFill>
                  <a:srgbClr val="161616"/>
                </a:solidFill>
                <a:effectLst/>
                <a:latin typeface="Segoe UI" panose="020B0502040204020203" pitchFamily="34" charset="0"/>
              </a:rPr>
              <a:t> is used on Kubernetes version 1.19 and higher. </a:t>
            </a:r>
          </a:p>
          <a:p>
            <a:pPr algn="l"/>
            <a:r>
              <a:rPr lang="en-US" b="0" i="0" dirty="0">
                <a:solidFill>
                  <a:srgbClr val="161616"/>
                </a:solidFill>
                <a:effectLst/>
                <a:latin typeface="Segoe UI" panose="020B0502040204020203" pitchFamily="34" charset="0"/>
              </a:rPr>
              <a:t>For Windows Server 2019 and 2022 node pools, </a:t>
            </a:r>
            <a:r>
              <a:rPr lang="en-US" b="0" i="0" u="none" strike="noStrike" dirty="0">
                <a:solidFill>
                  <a:srgbClr val="0065B3"/>
                </a:solidFill>
                <a:effectLst/>
                <a:latin typeface="Segoe UI" panose="020B0502040204020203" pitchFamily="34" charset="0"/>
              </a:rPr>
              <a:t>containerd</a:t>
            </a:r>
            <a:r>
              <a:rPr lang="en-US" b="0" i="0" dirty="0">
                <a:solidFill>
                  <a:srgbClr val="161616"/>
                </a:solidFill>
                <a:effectLst/>
                <a:latin typeface="Segoe UI" panose="020B0502040204020203" pitchFamily="34" charset="0"/>
              </a:rPr>
              <a:t> is generally available and is the only runtime option on Kubernetes version 1.23 and higher.</a:t>
            </a:r>
          </a:p>
          <a:p>
            <a:endParaRPr lang="en-IN" dirty="0"/>
          </a:p>
        </p:txBody>
      </p:sp>
    </p:spTree>
    <p:extLst>
      <p:ext uri="{BB962C8B-B14F-4D97-AF65-F5344CB8AC3E}">
        <p14:creationId xmlns:p14="http://schemas.microsoft.com/office/powerpoint/2010/main" val="48892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60EF1-1021-681C-C994-D70EE200F2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CDA79-7041-FAFC-3C77-13D61813E12A}"/>
              </a:ext>
            </a:extLst>
          </p:cNvPr>
          <p:cNvSpPr>
            <a:spLocks noGrp="1"/>
          </p:cNvSpPr>
          <p:nvPr>
            <p:ph type="title"/>
          </p:nvPr>
        </p:nvSpPr>
        <p:spPr/>
        <p:txBody>
          <a:bodyPr/>
          <a:lstStyle/>
          <a:p>
            <a:r>
              <a:rPr lang="en-IN" dirty="0"/>
              <a:t>Node configuration</a:t>
            </a:r>
          </a:p>
        </p:txBody>
      </p:sp>
      <p:sp>
        <p:nvSpPr>
          <p:cNvPr id="3" name="Content Placeholder 2">
            <a:extLst>
              <a:ext uri="{FF2B5EF4-FFF2-40B4-BE49-F238E27FC236}">
                <a16:creationId xmlns:a16="http://schemas.microsoft.com/office/drawing/2014/main" id="{3062099C-AE99-8AC5-C21F-5699FFD43931}"/>
              </a:ext>
            </a:extLst>
          </p:cNvPr>
          <p:cNvSpPr>
            <a:spLocks noGrp="1"/>
          </p:cNvSpPr>
          <p:nvPr>
            <p:ph idx="1"/>
          </p:nvPr>
        </p:nvSpPr>
        <p:spPr>
          <a:xfrm>
            <a:off x="1154954" y="2603499"/>
            <a:ext cx="10396344" cy="3820627"/>
          </a:xfrm>
        </p:spPr>
        <p:txBody>
          <a:bodyPr>
            <a:normAutofit lnSpcReduction="10000"/>
          </a:bodyPr>
          <a:lstStyle/>
          <a:p>
            <a:r>
              <a:rPr lang="en-US" dirty="0"/>
              <a:t> 	</a:t>
            </a:r>
            <a:r>
              <a:rPr lang="en-IN" b="1" i="0" dirty="0">
                <a:solidFill>
                  <a:srgbClr val="161616"/>
                </a:solidFill>
                <a:effectLst/>
                <a:latin typeface="Segoe UI" panose="020B0502040204020203" pitchFamily="34" charset="0"/>
              </a:rPr>
              <a:t>Node pools</a:t>
            </a:r>
          </a:p>
          <a:p>
            <a:r>
              <a:rPr lang="en-US" dirty="0"/>
              <a:t>In AKS, nodes of the same configuration are grouped together into node pools. </a:t>
            </a:r>
          </a:p>
          <a:p>
            <a:r>
              <a:rPr lang="en-US" dirty="0"/>
              <a:t>These node pools contain the underlying virtual machine scale sets and virtual machines (VMs) that run your applications.</a:t>
            </a:r>
          </a:p>
          <a:p>
            <a:r>
              <a:rPr lang="en-US" dirty="0"/>
              <a:t>When you create an AKS cluster, you define the initial number of nodes and their size (version), which creates a system node pool.</a:t>
            </a:r>
          </a:p>
          <a:p>
            <a:r>
              <a:rPr lang="en-US" dirty="0"/>
              <a:t> System node pools serve the primary purpose of hosting critical system pods, such as </a:t>
            </a:r>
            <a:r>
              <a:rPr lang="en-US" dirty="0" err="1"/>
              <a:t>CoreDNS</a:t>
            </a:r>
            <a:r>
              <a:rPr lang="en-US" dirty="0"/>
              <a:t> and </a:t>
            </a:r>
            <a:r>
              <a:rPr lang="en-US" dirty="0" err="1"/>
              <a:t>konnectivity</a:t>
            </a:r>
            <a:r>
              <a:rPr lang="en-US" dirty="0"/>
              <a:t>.</a:t>
            </a:r>
          </a:p>
          <a:p>
            <a:r>
              <a:rPr lang="en-US" dirty="0"/>
              <a:t>To support applications that have different compute or storage demands, you can create user node pools. </a:t>
            </a:r>
          </a:p>
          <a:p>
            <a:r>
              <a:rPr lang="en-US" dirty="0"/>
              <a:t>User node pools serve the primary purpose of hosting your application pods.</a:t>
            </a:r>
            <a:endParaRPr lang="en-IN" dirty="0"/>
          </a:p>
        </p:txBody>
      </p:sp>
    </p:spTree>
    <p:extLst>
      <p:ext uri="{BB962C8B-B14F-4D97-AF65-F5344CB8AC3E}">
        <p14:creationId xmlns:p14="http://schemas.microsoft.com/office/powerpoint/2010/main" val="2062372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8936-D506-88AD-7C56-53E97E4D810C}"/>
              </a:ext>
            </a:extLst>
          </p:cNvPr>
          <p:cNvSpPr>
            <a:spLocks noGrp="1"/>
          </p:cNvSpPr>
          <p:nvPr>
            <p:ph type="title"/>
          </p:nvPr>
        </p:nvSpPr>
        <p:spPr/>
        <p:txBody>
          <a:bodyPr/>
          <a:lstStyle/>
          <a:p>
            <a:r>
              <a:rPr lang="en-IN" dirty="0"/>
              <a:t>Node configuration</a:t>
            </a:r>
          </a:p>
        </p:txBody>
      </p:sp>
      <p:sp>
        <p:nvSpPr>
          <p:cNvPr id="4" name="Rectangle 1">
            <a:extLst>
              <a:ext uri="{FF2B5EF4-FFF2-40B4-BE49-F238E27FC236}">
                <a16:creationId xmlns:a16="http://schemas.microsoft.com/office/drawing/2014/main" id="{A0DF4CF0-C678-77D3-4565-17A621FEEF12}"/>
              </a:ext>
            </a:extLst>
          </p:cNvPr>
          <p:cNvSpPr>
            <a:spLocks noGrp="1" noChangeArrowheads="1"/>
          </p:cNvSpPr>
          <p:nvPr>
            <p:ph idx="1"/>
          </p:nvPr>
        </p:nvSpPr>
        <p:spPr bwMode="auto">
          <a:xfrm>
            <a:off x="836164" y="2905312"/>
            <a:ext cx="10958130" cy="24826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5220" rIns="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100000"/>
              </a:lnSpc>
              <a:spcBef>
                <a:spcPts val="1000"/>
              </a:spcBef>
              <a:spcAft>
                <a:spcPts val="0"/>
              </a:spcAft>
              <a:tabLst/>
            </a:pPr>
            <a:r>
              <a:rPr lang="en-US" altLang="en-US" b="1" dirty="0">
                <a:solidFill>
                  <a:schemeClr val="tx1">
                    <a:lumMod val="75000"/>
                    <a:lumOff val="25000"/>
                  </a:schemeClr>
                </a:solidFill>
                <a:latin typeface="+mn-lt"/>
              </a:rPr>
              <a:t>Node pools</a:t>
            </a:r>
          </a:p>
          <a:p>
            <a:pPr marR="0" lvl="0" eaLnBrk="1" fontAlgn="base" hangingPunct="1">
              <a:lnSpc>
                <a:spcPct val="100000"/>
              </a:lnSpc>
              <a:spcBef>
                <a:spcPts val="1000"/>
              </a:spcBef>
              <a:spcAft>
                <a:spcPts val="0"/>
              </a:spcAft>
              <a:tabLst/>
            </a:pPr>
            <a:r>
              <a:rPr lang="en-US" altLang="en-US" dirty="0">
                <a:solidFill>
                  <a:schemeClr val="tx1">
                    <a:lumMod val="75000"/>
                    <a:lumOff val="25000"/>
                  </a:schemeClr>
                </a:solidFill>
                <a:latin typeface="+mn-lt"/>
              </a:rPr>
              <a:t>Node pools are created as virtual machine scale sets in your Azure subscription.</a:t>
            </a:r>
          </a:p>
          <a:p>
            <a:pPr marR="0" lvl="0" eaLnBrk="1" fontAlgn="base" hangingPunct="1">
              <a:lnSpc>
                <a:spcPct val="100000"/>
              </a:lnSpc>
              <a:spcBef>
                <a:spcPts val="1000"/>
              </a:spcBef>
              <a:spcAft>
                <a:spcPts val="0"/>
              </a:spcAft>
              <a:tabLst/>
            </a:pPr>
            <a:r>
              <a:rPr lang="en-US" altLang="en-US" dirty="0">
                <a:solidFill>
                  <a:schemeClr val="tx1">
                    <a:lumMod val="75000"/>
                    <a:lumOff val="25000"/>
                  </a:schemeClr>
                </a:solidFill>
                <a:latin typeface="+mn-lt"/>
              </a:rPr>
              <a:t>When you create an AKS cluster, one system node pool is required and is created automatically. </a:t>
            </a:r>
          </a:p>
          <a:p>
            <a:pPr marR="0" lvl="0" eaLnBrk="1" fontAlgn="base" hangingPunct="1">
              <a:lnSpc>
                <a:spcPct val="100000"/>
              </a:lnSpc>
              <a:spcBef>
                <a:spcPts val="1000"/>
              </a:spcBef>
              <a:spcAft>
                <a:spcPts val="0"/>
              </a:spcAft>
              <a:tabLst/>
            </a:pPr>
            <a:r>
              <a:rPr lang="en-US" altLang="en-US" dirty="0">
                <a:solidFill>
                  <a:schemeClr val="tx1">
                    <a:lumMod val="75000"/>
                    <a:lumOff val="25000"/>
                  </a:schemeClr>
                </a:solidFill>
                <a:latin typeface="+mn-lt"/>
              </a:rPr>
              <a:t>It hosts critical system pods such as </a:t>
            </a:r>
            <a:r>
              <a:rPr lang="en-US" altLang="en-US" dirty="0" err="1">
                <a:solidFill>
                  <a:schemeClr val="tx1">
                    <a:lumMod val="75000"/>
                    <a:lumOff val="25000"/>
                  </a:schemeClr>
                </a:solidFill>
                <a:latin typeface="+mn-lt"/>
              </a:rPr>
              <a:t>CoreDNS</a:t>
            </a:r>
            <a:r>
              <a:rPr lang="en-US" altLang="en-US" dirty="0">
                <a:solidFill>
                  <a:schemeClr val="tx1">
                    <a:lumMod val="75000"/>
                    <a:lumOff val="25000"/>
                  </a:schemeClr>
                </a:solidFill>
                <a:latin typeface="+mn-lt"/>
              </a:rPr>
              <a:t> and metrics-server. </a:t>
            </a:r>
          </a:p>
          <a:p>
            <a:pPr marR="0" lvl="0" eaLnBrk="1" fontAlgn="base" hangingPunct="1">
              <a:lnSpc>
                <a:spcPct val="100000"/>
              </a:lnSpc>
              <a:spcBef>
                <a:spcPts val="1000"/>
              </a:spcBef>
              <a:spcAft>
                <a:spcPts val="0"/>
              </a:spcAft>
              <a:tabLst/>
            </a:pPr>
            <a:r>
              <a:rPr lang="en-US" altLang="en-US" dirty="0">
                <a:solidFill>
                  <a:schemeClr val="tx1">
                    <a:lumMod val="75000"/>
                    <a:lumOff val="25000"/>
                  </a:schemeClr>
                </a:solidFill>
                <a:latin typeface="+mn-lt"/>
              </a:rPr>
              <a:t>Can add more user node pools to your AKS cluster to host your applications</a:t>
            </a:r>
            <a:r>
              <a:rPr kumimoji="0" lang="en-US" altLang="en-US" sz="2800" i="0" u="none" strike="noStrike" cap="none" normalizeH="0" baseline="0" dirty="0">
                <a:ln>
                  <a:noFill/>
                </a:ln>
                <a:solidFill>
                  <a:srgbClr val="161616"/>
                </a:solidFill>
                <a:effectLst/>
                <a:latin typeface="Arial Black" panose="020B0A04020102020204" pitchFamily="34" charset="0"/>
                <a:cs typeface="Segoe UI" panose="020B0502040204020203" pitchFamily="34" charset="0"/>
              </a:rPr>
              <a:t>.</a:t>
            </a:r>
            <a:endParaRPr kumimoji="0" lang="en-US" altLang="en-US" sz="4000" i="0" u="none" strike="noStrike" cap="none" normalizeH="0" baseline="0" dirty="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2365647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3D228-9E63-27AD-EE16-DC4DC1412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DB0CE-A7C2-7158-2685-61C4909D97A9}"/>
              </a:ext>
            </a:extLst>
          </p:cNvPr>
          <p:cNvSpPr>
            <a:spLocks noGrp="1"/>
          </p:cNvSpPr>
          <p:nvPr>
            <p:ph type="title"/>
          </p:nvPr>
        </p:nvSpPr>
        <p:spPr/>
        <p:txBody>
          <a:bodyPr/>
          <a:lstStyle/>
          <a:p>
            <a:r>
              <a:rPr lang="en-IN" dirty="0"/>
              <a:t>Node configuration</a:t>
            </a:r>
          </a:p>
        </p:txBody>
      </p:sp>
      <p:sp>
        <p:nvSpPr>
          <p:cNvPr id="3" name="Content Placeholder 2">
            <a:extLst>
              <a:ext uri="{FF2B5EF4-FFF2-40B4-BE49-F238E27FC236}">
                <a16:creationId xmlns:a16="http://schemas.microsoft.com/office/drawing/2014/main" id="{EDA95CF0-21A8-262B-AB16-045424FBA7B2}"/>
              </a:ext>
            </a:extLst>
          </p:cNvPr>
          <p:cNvSpPr>
            <a:spLocks noGrp="1"/>
          </p:cNvSpPr>
          <p:nvPr>
            <p:ph idx="1"/>
          </p:nvPr>
        </p:nvSpPr>
        <p:spPr>
          <a:xfrm>
            <a:off x="1154954" y="2603499"/>
            <a:ext cx="10396344" cy="3820627"/>
          </a:xfrm>
        </p:spPr>
        <p:txBody>
          <a:bodyPr/>
          <a:lstStyle/>
          <a:p>
            <a:pPr algn="l">
              <a:spcBef>
                <a:spcPts val="2400"/>
              </a:spcBef>
              <a:spcAft>
                <a:spcPts val="900"/>
              </a:spcAft>
              <a:buNone/>
            </a:pPr>
            <a:r>
              <a:rPr lang="en-US" b="1" i="0" dirty="0">
                <a:solidFill>
                  <a:srgbClr val="161616"/>
                </a:solidFill>
                <a:effectLst/>
                <a:latin typeface="Segoe UI" panose="020B0502040204020203" pitchFamily="34" charset="0"/>
              </a:rPr>
              <a:t>Node resource group</a:t>
            </a:r>
          </a:p>
          <a:p>
            <a:pPr algn="l"/>
            <a:r>
              <a:rPr lang="en-US" b="0" i="0" dirty="0">
                <a:solidFill>
                  <a:srgbClr val="161616"/>
                </a:solidFill>
                <a:effectLst/>
                <a:latin typeface="Segoe UI" panose="020B0502040204020203" pitchFamily="34" charset="0"/>
              </a:rPr>
              <a:t>When you create an AKS cluster in an Azure resource group, the AKS resource provider automatically creates a second resource group called the </a:t>
            </a:r>
            <a:r>
              <a:rPr lang="en-US" b="0" i="1" dirty="0">
                <a:solidFill>
                  <a:srgbClr val="161616"/>
                </a:solidFill>
                <a:effectLst/>
                <a:latin typeface="Segoe UI" panose="020B0502040204020203" pitchFamily="34" charset="0"/>
              </a:rPr>
              <a:t>node resource group</a:t>
            </a:r>
            <a:r>
              <a:rPr lang="en-US" b="0" i="0" dirty="0">
                <a:solidFill>
                  <a:srgbClr val="161616"/>
                </a:solidFill>
                <a:effectLst/>
                <a:latin typeface="Segoe UI" panose="020B0502040204020203" pitchFamily="34" charset="0"/>
              </a:rPr>
              <a:t>. </a:t>
            </a:r>
          </a:p>
          <a:p>
            <a:pPr algn="l"/>
            <a:r>
              <a:rPr lang="en-US" b="0" i="0" dirty="0">
                <a:solidFill>
                  <a:srgbClr val="161616"/>
                </a:solidFill>
                <a:effectLst/>
                <a:latin typeface="Segoe UI" panose="020B0502040204020203" pitchFamily="34" charset="0"/>
              </a:rPr>
              <a:t>This resource group contains all the infrastructure resources associated with the cluster, including VMs, virtual machine scale sets, and storage.</a:t>
            </a:r>
          </a:p>
          <a:p>
            <a:endParaRPr lang="en-IN" dirty="0"/>
          </a:p>
        </p:txBody>
      </p:sp>
    </p:spTree>
    <p:extLst>
      <p:ext uri="{BB962C8B-B14F-4D97-AF65-F5344CB8AC3E}">
        <p14:creationId xmlns:p14="http://schemas.microsoft.com/office/powerpoint/2010/main" val="204497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99111-D49B-D8A9-A060-9471956D6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2199F-2AFE-A212-4D6C-93AA8E4CD3DF}"/>
              </a:ext>
            </a:extLst>
          </p:cNvPr>
          <p:cNvSpPr>
            <a:spLocks noGrp="1"/>
          </p:cNvSpPr>
          <p:nvPr>
            <p:ph type="title"/>
          </p:nvPr>
        </p:nvSpPr>
        <p:spPr/>
        <p:txBody>
          <a:bodyPr/>
          <a:lstStyle/>
          <a:p>
            <a:r>
              <a:rPr lang="en-IN" dirty="0"/>
              <a:t>Node configuration</a:t>
            </a:r>
          </a:p>
        </p:txBody>
      </p:sp>
      <p:sp>
        <p:nvSpPr>
          <p:cNvPr id="3" name="Content Placeholder 2">
            <a:extLst>
              <a:ext uri="{FF2B5EF4-FFF2-40B4-BE49-F238E27FC236}">
                <a16:creationId xmlns:a16="http://schemas.microsoft.com/office/drawing/2014/main" id="{11BD5B4E-B848-B3D9-933C-E38D771B1704}"/>
              </a:ext>
            </a:extLst>
          </p:cNvPr>
          <p:cNvSpPr>
            <a:spLocks noGrp="1"/>
          </p:cNvSpPr>
          <p:nvPr>
            <p:ph idx="1"/>
          </p:nvPr>
        </p:nvSpPr>
        <p:spPr>
          <a:xfrm>
            <a:off x="744208" y="2223706"/>
            <a:ext cx="10396344" cy="3820627"/>
          </a:xfrm>
        </p:spPr>
        <p:txBody>
          <a:bodyPr/>
          <a:lstStyle/>
          <a:p>
            <a:pPr algn="l">
              <a:spcBef>
                <a:spcPts val="2400"/>
              </a:spcBef>
              <a:spcAft>
                <a:spcPts val="900"/>
              </a:spcAft>
              <a:buNone/>
            </a:pPr>
            <a:r>
              <a:rPr lang="en-US" b="1" i="0" dirty="0">
                <a:solidFill>
                  <a:srgbClr val="161616"/>
                </a:solidFill>
                <a:effectLst/>
                <a:latin typeface="Segoe UI" panose="020B0502040204020203" pitchFamily="34" charset="0"/>
              </a:rPr>
              <a:t>Namespaces</a:t>
            </a:r>
          </a:p>
          <a:p>
            <a:pPr algn="l"/>
            <a:r>
              <a:rPr lang="en-US" b="0" i="0" dirty="0">
                <a:solidFill>
                  <a:srgbClr val="161616"/>
                </a:solidFill>
                <a:effectLst/>
                <a:latin typeface="Segoe UI" panose="020B0502040204020203" pitchFamily="34" charset="0"/>
              </a:rPr>
              <a:t>Kubernetes resources, such as pods and deployments, are logically grouped into </a:t>
            </a:r>
            <a:r>
              <a:rPr lang="en-US" b="0" i="1" dirty="0">
                <a:solidFill>
                  <a:srgbClr val="161616"/>
                </a:solidFill>
                <a:effectLst/>
                <a:latin typeface="Segoe UI" panose="020B0502040204020203" pitchFamily="34" charset="0"/>
              </a:rPr>
              <a:t>namespaces</a:t>
            </a:r>
            <a:r>
              <a:rPr lang="en-US" b="0" i="0" dirty="0">
                <a:solidFill>
                  <a:srgbClr val="161616"/>
                </a:solidFill>
                <a:effectLst/>
                <a:latin typeface="Segoe UI" panose="020B0502040204020203" pitchFamily="34" charset="0"/>
              </a:rPr>
              <a:t> to divide an AKS cluster and create, view, or manage access to resources.</a:t>
            </a:r>
          </a:p>
          <a:p>
            <a:pPr algn="l"/>
            <a:r>
              <a:rPr lang="en-US" b="0" i="0" dirty="0">
                <a:solidFill>
                  <a:srgbClr val="161616"/>
                </a:solidFill>
                <a:effectLst/>
                <a:latin typeface="Segoe UI" panose="020B0502040204020203" pitchFamily="34" charset="0"/>
              </a:rPr>
              <a:t>following namespaces are created by default in an AKS cluster:</a:t>
            </a:r>
          </a:p>
          <a:p>
            <a:endParaRPr lang="en-IN" dirty="0"/>
          </a:p>
        </p:txBody>
      </p:sp>
      <p:graphicFrame>
        <p:nvGraphicFramePr>
          <p:cNvPr id="4" name="Content Placeholder 3">
            <a:extLst>
              <a:ext uri="{FF2B5EF4-FFF2-40B4-BE49-F238E27FC236}">
                <a16:creationId xmlns:a16="http://schemas.microsoft.com/office/drawing/2014/main" id="{29F2DA08-24F1-A7F1-7755-EC218CDB6537}"/>
              </a:ext>
            </a:extLst>
          </p:cNvPr>
          <p:cNvGraphicFramePr>
            <a:graphicFrameLocks/>
          </p:cNvGraphicFramePr>
          <p:nvPr/>
        </p:nvGraphicFramePr>
        <p:xfrm>
          <a:off x="744208" y="3845520"/>
          <a:ext cx="11035416" cy="2931160"/>
        </p:xfrm>
        <a:graphic>
          <a:graphicData uri="http://schemas.openxmlformats.org/drawingml/2006/table">
            <a:tbl>
              <a:tblPr firstRow="1" bandRow="1">
                <a:tableStyleId>{5C22544A-7EE6-4342-B048-85BDC9FD1C3A}</a:tableStyleId>
              </a:tblPr>
              <a:tblGrid>
                <a:gridCol w="2214145">
                  <a:extLst>
                    <a:ext uri="{9D8B030D-6E8A-4147-A177-3AD203B41FA5}">
                      <a16:colId xmlns:a16="http://schemas.microsoft.com/office/drawing/2014/main" val="853096595"/>
                    </a:ext>
                  </a:extLst>
                </a:gridCol>
                <a:gridCol w="8821271">
                  <a:extLst>
                    <a:ext uri="{9D8B030D-6E8A-4147-A177-3AD203B41FA5}">
                      <a16:colId xmlns:a16="http://schemas.microsoft.com/office/drawing/2014/main" val="3265528559"/>
                    </a:ext>
                  </a:extLst>
                </a:gridCol>
              </a:tblGrid>
              <a:tr h="370840">
                <a:tc>
                  <a:txBody>
                    <a:bodyPr/>
                    <a:lstStyle/>
                    <a:p>
                      <a:pPr algn="l" fontAlgn="t"/>
                      <a:r>
                        <a:rPr lang="en-IN" dirty="0">
                          <a:effectLst/>
                        </a:rPr>
                        <a:t>Namespace</a:t>
                      </a:r>
                    </a:p>
                  </a:txBody>
                  <a:tcPr/>
                </a:tc>
                <a:tc>
                  <a:txBody>
                    <a:bodyPr/>
                    <a:lstStyle/>
                    <a:p>
                      <a:pPr algn="l" fontAlgn="t"/>
                      <a:r>
                        <a:rPr lang="en-IN">
                          <a:effectLst/>
                        </a:rPr>
                        <a:t>Description</a:t>
                      </a:r>
                    </a:p>
                  </a:txBody>
                  <a:tcPr/>
                </a:tc>
                <a:extLst>
                  <a:ext uri="{0D108BD9-81ED-4DB2-BD59-A6C34878D82A}">
                    <a16:rowId xmlns:a16="http://schemas.microsoft.com/office/drawing/2014/main" val="3607416353"/>
                  </a:ext>
                </a:extLst>
              </a:tr>
              <a:tr h="370840">
                <a:tc>
                  <a:txBody>
                    <a:bodyPr/>
                    <a:lstStyle/>
                    <a:p>
                      <a:pPr algn="l" fontAlgn="t"/>
                      <a:r>
                        <a:rPr lang="en-IN">
                          <a:effectLst/>
                        </a:rPr>
                        <a:t>default</a:t>
                      </a:r>
                    </a:p>
                  </a:txBody>
                  <a:tcPr/>
                </a:tc>
                <a:tc>
                  <a:txBody>
                    <a:bodyPr/>
                    <a:lstStyle/>
                    <a:p>
                      <a:pPr algn="l" fontAlgn="t"/>
                      <a:r>
                        <a:rPr lang="en-US" dirty="0">
                          <a:effectLst/>
                        </a:rPr>
                        <a:t> </a:t>
                      </a:r>
                      <a:r>
                        <a:rPr lang="en-US" u="none" strike="noStrike" dirty="0">
                          <a:solidFill>
                            <a:srgbClr val="0065B3"/>
                          </a:solidFill>
                          <a:effectLst/>
                        </a:rPr>
                        <a:t>default</a:t>
                      </a:r>
                      <a:r>
                        <a:rPr lang="en-US" dirty="0">
                          <a:effectLst/>
                        </a:rPr>
                        <a:t> namespace allows you to start using cluster resources without creating a new namespace.</a:t>
                      </a:r>
                    </a:p>
                  </a:txBody>
                  <a:tcPr/>
                </a:tc>
                <a:extLst>
                  <a:ext uri="{0D108BD9-81ED-4DB2-BD59-A6C34878D82A}">
                    <a16:rowId xmlns:a16="http://schemas.microsoft.com/office/drawing/2014/main" val="3755717812"/>
                  </a:ext>
                </a:extLst>
              </a:tr>
              <a:tr h="370840">
                <a:tc>
                  <a:txBody>
                    <a:bodyPr/>
                    <a:lstStyle/>
                    <a:p>
                      <a:pPr algn="l" fontAlgn="t"/>
                      <a:r>
                        <a:rPr lang="en-IN">
                          <a:effectLst/>
                        </a:rPr>
                        <a:t>kube-node-lease</a:t>
                      </a:r>
                    </a:p>
                  </a:txBody>
                  <a:tcPr/>
                </a:tc>
                <a:tc>
                  <a:txBody>
                    <a:bodyPr/>
                    <a:lstStyle/>
                    <a:p>
                      <a:pPr algn="l" fontAlgn="t"/>
                      <a:r>
                        <a:rPr lang="en-US" dirty="0">
                          <a:effectLst/>
                        </a:rPr>
                        <a:t> </a:t>
                      </a:r>
                      <a:r>
                        <a:rPr lang="en-US" u="none" strike="noStrike" dirty="0">
                          <a:solidFill>
                            <a:srgbClr val="0065B3"/>
                          </a:solidFill>
                          <a:effectLst/>
                        </a:rPr>
                        <a:t>kube-node-lease</a:t>
                      </a:r>
                      <a:r>
                        <a:rPr lang="en-US" dirty="0">
                          <a:effectLst/>
                        </a:rPr>
                        <a:t> namespace enables nodes to communicate their availability to the control plane.</a:t>
                      </a:r>
                    </a:p>
                  </a:txBody>
                  <a:tcPr/>
                </a:tc>
                <a:extLst>
                  <a:ext uri="{0D108BD9-81ED-4DB2-BD59-A6C34878D82A}">
                    <a16:rowId xmlns:a16="http://schemas.microsoft.com/office/drawing/2014/main" val="1038853648"/>
                  </a:ext>
                </a:extLst>
              </a:tr>
              <a:tr h="370840">
                <a:tc>
                  <a:txBody>
                    <a:bodyPr/>
                    <a:lstStyle/>
                    <a:p>
                      <a:pPr algn="l" fontAlgn="t"/>
                      <a:r>
                        <a:rPr lang="en-IN">
                          <a:effectLst/>
                        </a:rPr>
                        <a:t>kube-public</a:t>
                      </a:r>
                    </a:p>
                  </a:txBody>
                  <a:tcPr/>
                </a:tc>
                <a:tc>
                  <a:txBody>
                    <a:bodyPr/>
                    <a:lstStyle/>
                    <a:p>
                      <a:pPr algn="l" fontAlgn="t"/>
                      <a:r>
                        <a:rPr lang="en-US" u="none" strike="noStrike" dirty="0">
                          <a:solidFill>
                            <a:srgbClr val="0065B3"/>
                          </a:solidFill>
                          <a:effectLst/>
                        </a:rPr>
                        <a:t>kube-public</a:t>
                      </a:r>
                      <a:r>
                        <a:rPr lang="en-US" dirty="0">
                          <a:effectLst/>
                        </a:rPr>
                        <a:t> namespace isn't typically used, but you can use it so that resources are visible across the whole cluster by any user.</a:t>
                      </a:r>
                    </a:p>
                  </a:txBody>
                  <a:tcPr/>
                </a:tc>
                <a:extLst>
                  <a:ext uri="{0D108BD9-81ED-4DB2-BD59-A6C34878D82A}">
                    <a16:rowId xmlns:a16="http://schemas.microsoft.com/office/drawing/2014/main" val="1966497298"/>
                  </a:ext>
                </a:extLst>
              </a:tr>
              <a:tr h="370840">
                <a:tc>
                  <a:txBody>
                    <a:bodyPr/>
                    <a:lstStyle/>
                    <a:p>
                      <a:pPr algn="l" fontAlgn="t"/>
                      <a:r>
                        <a:rPr lang="en-IN">
                          <a:effectLst/>
                        </a:rPr>
                        <a:t>kube-system</a:t>
                      </a:r>
                    </a:p>
                  </a:txBody>
                  <a:tcPr/>
                </a:tc>
                <a:tc>
                  <a:txBody>
                    <a:bodyPr/>
                    <a:lstStyle/>
                    <a:p>
                      <a:pPr algn="l" fontAlgn="t"/>
                      <a:r>
                        <a:rPr lang="en-US" u="none" strike="noStrike" dirty="0">
                          <a:solidFill>
                            <a:srgbClr val="0065B3"/>
                          </a:solidFill>
                          <a:effectLst/>
                        </a:rPr>
                        <a:t>kube-system</a:t>
                      </a:r>
                      <a:r>
                        <a:rPr lang="en-US" dirty="0">
                          <a:effectLst/>
                        </a:rPr>
                        <a:t> namespace is used by Kubernetes to manage cluster resources, such as </a:t>
                      </a:r>
                      <a:r>
                        <a:rPr lang="en-US" dirty="0" err="1">
                          <a:effectLst/>
                        </a:rPr>
                        <a:t>coredns</a:t>
                      </a:r>
                      <a:r>
                        <a:rPr lang="en-US" dirty="0">
                          <a:effectLst/>
                        </a:rPr>
                        <a:t>, </a:t>
                      </a:r>
                      <a:r>
                        <a:rPr lang="en-US" dirty="0" err="1">
                          <a:effectLst/>
                        </a:rPr>
                        <a:t>konnectivity</a:t>
                      </a:r>
                      <a:r>
                        <a:rPr lang="en-US" dirty="0">
                          <a:effectLst/>
                        </a:rPr>
                        <a:t>-agent, and metrics-server.</a:t>
                      </a:r>
                    </a:p>
                  </a:txBody>
                  <a:tcPr/>
                </a:tc>
                <a:extLst>
                  <a:ext uri="{0D108BD9-81ED-4DB2-BD59-A6C34878D82A}">
                    <a16:rowId xmlns:a16="http://schemas.microsoft.com/office/drawing/2014/main" val="846881437"/>
                  </a:ext>
                </a:extLst>
              </a:tr>
            </a:tbl>
          </a:graphicData>
        </a:graphic>
      </p:graphicFrame>
    </p:spTree>
    <p:extLst>
      <p:ext uri="{BB962C8B-B14F-4D97-AF65-F5344CB8AC3E}">
        <p14:creationId xmlns:p14="http://schemas.microsoft.com/office/powerpoint/2010/main" val="4214285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548E-EB31-89C4-6B49-26E8D4980D94}"/>
              </a:ext>
            </a:extLst>
          </p:cNvPr>
          <p:cNvSpPr>
            <a:spLocks noGrp="1"/>
          </p:cNvSpPr>
          <p:nvPr>
            <p:ph type="title"/>
          </p:nvPr>
        </p:nvSpPr>
        <p:spPr/>
        <p:txBody>
          <a:bodyPr/>
          <a:lstStyle/>
          <a:p>
            <a:r>
              <a:rPr lang="en-IN" dirty="0"/>
              <a:t>Node configuration</a:t>
            </a:r>
          </a:p>
        </p:txBody>
      </p:sp>
      <p:sp>
        <p:nvSpPr>
          <p:cNvPr id="3" name="Content Placeholder 2">
            <a:extLst>
              <a:ext uri="{FF2B5EF4-FFF2-40B4-BE49-F238E27FC236}">
                <a16:creationId xmlns:a16="http://schemas.microsoft.com/office/drawing/2014/main" id="{EC8431E3-5CCF-878B-57FE-9EB66C4A8251}"/>
              </a:ext>
            </a:extLst>
          </p:cNvPr>
          <p:cNvSpPr>
            <a:spLocks noGrp="1"/>
          </p:cNvSpPr>
          <p:nvPr>
            <p:ph idx="1"/>
          </p:nvPr>
        </p:nvSpPr>
        <p:spPr/>
        <p:txBody>
          <a:bodyPr/>
          <a:lstStyle/>
          <a:p>
            <a:endParaRPr lang="en-IN"/>
          </a:p>
        </p:txBody>
      </p:sp>
      <p:pic>
        <p:nvPicPr>
          <p:cNvPr id="5122" name="Picture 2" descr="Screenshot that shows Kubernetes namespaces to logically divide resources and applications.">
            <a:extLst>
              <a:ext uri="{FF2B5EF4-FFF2-40B4-BE49-F238E27FC236}">
                <a16:creationId xmlns:a16="http://schemas.microsoft.com/office/drawing/2014/main" id="{9A171BE5-66C1-3E80-C948-0FFAB9E75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77" y="2343195"/>
            <a:ext cx="5872976" cy="446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6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AF517-A37A-2C5E-F766-9AECFEFF15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AEF67-AF38-EB97-F46B-1346C4B2F1AA}"/>
              </a:ext>
            </a:extLst>
          </p:cNvPr>
          <p:cNvSpPr>
            <a:spLocks noGrp="1"/>
          </p:cNvSpPr>
          <p:nvPr>
            <p:ph type="title"/>
          </p:nvPr>
        </p:nvSpPr>
        <p:spPr/>
        <p:txBody>
          <a:bodyPr/>
          <a:lstStyle/>
          <a:p>
            <a:r>
              <a:rPr lang="en-IN" dirty="0"/>
              <a:t>Cluster modes</a:t>
            </a:r>
          </a:p>
        </p:txBody>
      </p:sp>
      <p:sp>
        <p:nvSpPr>
          <p:cNvPr id="6" name="Content Placeholder 5">
            <a:extLst>
              <a:ext uri="{FF2B5EF4-FFF2-40B4-BE49-F238E27FC236}">
                <a16:creationId xmlns:a16="http://schemas.microsoft.com/office/drawing/2014/main" id="{861CACA4-A2FD-F477-B1C8-FC898A5E3C40}"/>
              </a:ext>
            </a:extLst>
          </p:cNvPr>
          <p:cNvSpPr>
            <a:spLocks noGrp="1"/>
          </p:cNvSpPr>
          <p:nvPr>
            <p:ph idx="1"/>
          </p:nvPr>
        </p:nvSpPr>
        <p:spPr>
          <a:xfrm>
            <a:off x="1154954" y="2603499"/>
            <a:ext cx="10575771" cy="3826639"/>
          </a:xfrm>
        </p:spPr>
        <p:txBody>
          <a:bodyPr/>
          <a:lstStyle/>
          <a:p>
            <a:pPr algn="l"/>
            <a:r>
              <a:rPr lang="en-US" b="0" i="0" dirty="0">
                <a:solidFill>
                  <a:srgbClr val="161616"/>
                </a:solidFill>
                <a:effectLst/>
                <a:latin typeface="Segoe UI" panose="020B0502040204020203" pitchFamily="34" charset="0"/>
              </a:rPr>
              <a:t>In AKS, can create a cluster with the Automatic (preview) or Standard mode. </a:t>
            </a:r>
          </a:p>
          <a:p>
            <a:pPr algn="l"/>
            <a:r>
              <a:rPr lang="en-US" b="0" i="0" dirty="0">
                <a:solidFill>
                  <a:srgbClr val="161616"/>
                </a:solidFill>
                <a:effectLst/>
                <a:latin typeface="Segoe UI" panose="020B0502040204020203" pitchFamily="34" charset="0"/>
              </a:rPr>
              <a:t>AKS Automatic provides a more fully managed experience. </a:t>
            </a:r>
          </a:p>
          <a:p>
            <a:pPr algn="l"/>
            <a:r>
              <a:rPr lang="en-US" dirty="0">
                <a:solidFill>
                  <a:srgbClr val="161616"/>
                </a:solidFill>
                <a:latin typeface="Segoe UI" panose="020B0502040204020203" pitchFamily="34" charset="0"/>
              </a:rPr>
              <a:t>C</a:t>
            </a:r>
            <a:r>
              <a:rPr lang="en-US" b="0" i="0" dirty="0">
                <a:solidFill>
                  <a:srgbClr val="161616"/>
                </a:solidFill>
                <a:effectLst/>
                <a:latin typeface="Segoe UI" panose="020B0502040204020203" pitchFamily="34" charset="0"/>
              </a:rPr>
              <a:t>an manage cluster configuration, including nodes, scaling, security, and other preconfigured settings. </a:t>
            </a:r>
          </a:p>
          <a:p>
            <a:pPr algn="l"/>
            <a:r>
              <a:rPr lang="en-US" b="0" i="0" dirty="0">
                <a:solidFill>
                  <a:srgbClr val="161616"/>
                </a:solidFill>
                <a:effectLst/>
                <a:latin typeface="Segoe UI" panose="020B0502040204020203" pitchFamily="34" charset="0"/>
              </a:rPr>
              <a:t>AKS Standard provides more control over the cluster configuration, including the ability to manage node pools, scaling, and other settings.</a:t>
            </a:r>
          </a:p>
          <a:p>
            <a:endParaRPr lang="en-IN" dirty="0"/>
          </a:p>
        </p:txBody>
      </p:sp>
    </p:spTree>
    <p:extLst>
      <p:ext uri="{BB962C8B-B14F-4D97-AF65-F5344CB8AC3E}">
        <p14:creationId xmlns:p14="http://schemas.microsoft.com/office/powerpoint/2010/main" val="4250595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8C689-9806-61E5-93C1-2AF337D2F1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5F6129-8606-0C71-9D41-FBDF013E291C}"/>
              </a:ext>
            </a:extLst>
          </p:cNvPr>
          <p:cNvSpPr>
            <a:spLocks noGrp="1"/>
          </p:cNvSpPr>
          <p:nvPr>
            <p:ph type="title"/>
          </p:nvPr>
        </p:nvSpPr>
        <p:spPr/>
        <p:txBody>
          <a:bodyPr/>
          <a:lstStyle/>
          <a:p>
            <a:r>
              <a:rPr lang="en-IN" dirty="0"/>
              <a:t>Pods</a:t>
            </a:r>
          </a:p>
        </p:txBody>
      </p:sp>
      <p:sp>
        <p:nvSpPr>
          <p:cNvPr id="3" name="Content Placeholder 2">
            <a:extLst>
              <a:ext uri="{FF2B5EF4-FFF2-40B4-BE49-F238E27FC236}">
                <a16:creationId xmlns:a16="http://schemas.microsoft.com/office/drawing/2014/main" id="{893D2903-F71C-4A46-D5AD-F597C73F6BB0}"/>
              </a:ext>
            </a:extLst>
          </p:cNvPr>
          <p:cNvSpPr>
            <a:spLocks noGrp="1"/>
          </p:cNvSpPr>
          <p:nvPr>
            <p:ph idx="1"/>
          </p:nvPr>
        </p:nvSpPr>
        <p:spPr>
          <a:xfrm>
            <a:off x="1154954" y="2603499"/>
            <a:ext cx="10396344" cy="3820627"/>
          </a:xfrm>
        </p:spPr>
        <p:txBody>
          <a:bodyPr>
            <a:normAutofit fontScale="92500" lnSpcReduction="10000"/>
          </a:bodyPr>
          <a:lstStyle/>
          <a:p>
            <a:pPr algn="l"/>
            <a:r>
              <a:rPr lang="en-US" b="0" i="0" dirty="0">
                <a:solidFill>
                  <a:schemeClr val="tx1"/>
                </a:solidFill>
                <a:effectLst/>
                <a:latin typeface="Segoe UI" panose="020B0502040204020203" pitchFamily="34" charset="0"/>
              </a:rPr>
              <a:t>In Kubernetes, application workload resources include pods, deployments, and sets. </a:t>
            </a:r>
          </a:p>
          <a:p>
            <a:pPr algn="l"/>
            <a:r>
              <a:rPr lang="en-US" b="0" i="0" dirty="0">
                <a:solidFill>
                  <a:schemeClr val="tx1"/>
                </a:solidFill>
                <a:effectLst/>
                <a:latin typeface="Segoe UI" panose="020B0502040204020203" pitchFamily="34" charset="0"/>
              </a:rPr>
              <a:t>Pods are the smallest deployable unit in a Kubernetes cluster. </a:t>
            </a:r>
          </a:p>
          <a:p>
            <a:pPr algn="l"/>
            <a:r>
              <a:rPr lang="en-US" dirty="0">
                <a:solidFill>
                  <a:schemeClr val="tx1"/>
                </a:solidFill>
                <a:latin typeface="Segoe UI" panose="020B0502040204020203" pitchFamily="34" charset="0"/>
              </a:rPr>
              <a:t>D</a:t>
            </a:r>
            <a:r>
              <a:rPr lang="en-US" b="0" i="0" dirty="0">
                <a:solidFill>
                  <a:schemeClr val="tx1"/>
                </a:solidFill>
                <a:effectLst/>
                <a:latin typeface="Segoe UI" panose="020B0502040204020203" pitchFamily="34" charset="0"/>
              </a:rPr>
              <a:t>istributed across nodes in a way that enables the best use of the available processor and memory resources on the nodes. </a:t>
            </a:r>
          </a:p>
          <a:p>
            <a:pPr algn="l"/>
            <a:r>
              <a:rPr lang="en-US" b="0" i="0" dirty="0">
                <a:solidFill>
                  <a:schemeClr val="tx1"/>
                </a:solidFill>
                <a:effectLst/>
                <a:latin typeface="Segoe UI" panose="020B0502040204020203" pitchFamily="34" charset="0"/>
              </a:rPr>
              <a:t>Pods typically represent a single instance or subcomponent of application. </a:t>
            </a:r>
          </a:p>
          <a:p>
            <a:pPr algn="l"/>
            <a:r>
              <a:rPr lang="en-US" dirty="0">
                <a:solidFill>
                  <a:schemeClr val="tx1"/>
                </a:solidFill>
                <a:latin typeface="Segoe UI" panose="020B0502040204020203" pitchFamily="34" charset="0"/>
              </a:rPr>
              <a:t>P</a:t>
            </a:r>
            <a:r>
              <a:rPr lang="en-US" b="0" i="0" dirty="0">
                <a:solidFill>
                  <a:schemeClr val="tx1"/>
                </a:solidFill>
                <a:effectLst/>
                <a:latin typeface="Segoe UI" panose="020B0502040204020203" pitchFamily="34" charset="0"/>
              </a:rPr>
              <a:t>od might run a shopping cart component that manages the items in a customer's cart or a shipping component that handles the processing of completed orders.</a:t>
            </a:r>
          </a:p>
          <a:p>
            <a:pPr algn="l"/>
            <a:r>
              <a:rPr lang="en-US" dirty="0">
                <a:solidFill>
                  <a:schemeClr val="tx1"/>
                </a:solidFill>
                <a:latin typeface="Segoe UI" panose="020B0502040204020203" pitchFamily="34" charset="0"/>
              </a:rPr>
              <a:t>C</a:t>
            </a:r>
            <a:r>
              <a:rPr lang="en-US" b="0" i="0" dirty="0">
                <a:solidFill>
                  <a:schemeClr val="tx1"/>
                </a:solidFill>
                <a:effectLst/>
                <a:latin typeface="Segoe UI" panose="020B0502040204020203" pitchFamily="34" charset="0"/>
              </a:rPr>
              <a:t>an run multiple copies, or </a:t>
            </a:r>
            <a:r>
              <a:rPr lang="en-US" b="0" i="1" dirty="0">
                <a:solidFill>
                  <a:schemeClr val="tx1"/>
                </a:solidFill>
                <a:effectLst/>
                <a:latin typeface="Segoe UI" panose="020B0502040204020203" pitchFamily="34" charset="0"/>
              </a:rPr>
              <a:t>replicas</a:t>
            </a:r>
            <a:r>
              <a:rPr lang="en-US" b="0" i="0" dirty="0">
                <a:solidFill>
                  <a:schemeClr val="tx1"/>
                </a:solidFill>
                <a:effectLst/>
                <a:latin typeface="Segoe UI" panose="020B0502040204020203" pitchFamily="34" charset="0"/>
              </a:rPr>
              <a:t>, of the same pod. </a:t>
            </a:r>
          </a:p>
          <a:p>
            <a:pPr algn="l"/>
            <a:r>
              <a:rPr lang="en-US" b="0" i="0" dirty="0">
                <a:solidFill>
                  <a:schemeClr val="tx1"/>
                </a:solidFill>
                <a:effectLst/>
                <a:latin typeface="Segoe UI" panose="020B0502040204020203" pitchFamily="34" charset="0"/>
              </a:rPr>
              <a:t>Replicas distribute multiple pods across nodes to provide high availability. </a:t>
            </a:r>
          </a:p>
          <a:p>
            <a:pPr algn="l"/>
            <a:r>
              <a:rPr lang="en-US" b="0" i="0" dirty="0">
                <a:solidFill>
                  <a:schemeClr val="tx1"/>
                </a:solidFill>
                <a:effectLst/>
                <a:latin typeface="Segoe UI" panose="020B0502040204020203" pitchFamily="34" charset="0"/>
              </a:rPr>
              <a:t>With multiple replicas of the pods, application can continue to work if a component running in a pod fails.</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414728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751E6-B330-C4BE-6995-01B02F8DBC49}"/>
              </a:ext>
            </a:extLst>
          </p:cNvPr>
          <p:cNvSpPr>
            <a:spLocks noGrp="1"/>
          </p:cNvSpPr>
          <p:nvPr>
            <p:ph type="title"/>
          </p:nvPr>
        </p:nvSpPr>
        <p:spPr/>
        <p:txBody>
          <a:bodyPr/>
          <a:lstStyle/>
          <a:p>
            <a:r>
              <a:rPr lang="en-IN" dirty="0"/>
              <a:t>Why use a container?</a:t>
            </a:r>
          </a:p>
        </p:txBody>
      </p:sp>
      <p:sp>
        <p:nvSpPr>
          <p:cNvPr id="3" name="Content Placeholder 2">
            <a:extLst>
              <a:ext uri="{FF2B5EF4-FFF2-40B4-BE49-F238E27FC236}">
                <a16:creationId xmlns:a16="http://schemas.microsoft.com/office/drawing/2014/main" id="{D896DF30-1C17-99E1-5DE5-1B7DEE6ECAF9}"/>
              </a:ext>
            </a:extLst>
          </p:cNvPr>
          <p:cNvSpPr>
            <a:spLocks noGrp="1"/>
          </p:cNvSpPr>
          <p:nvPr>
            <p:ph idx="1"/>
          </p:nvPr>
        </p:nvSpPr>
        <p:spPr>
          <a:xfrm>
            <a:off x="1154954" y="2603499"/>
            <a:ext cx="10396344" cy="3820627"/>
          </a:xfrm>
        </p:spPr>
        <p:txBody>
          <a:bodyPr/>
          <a:lstStyle/>
          <a:p>
            <a:pPr algn="l"/>
            <a:r>
              <a:rPr lang="en-US" b="0" i="0" dirty="0">
                <a:solidFill>
                  <a:schemeClr val="tx1"/>
                </a:solidFill>
                <a:effectLst/>
                <a:latin typeface="Segoe UI" panose="020B0502040204020203" pitchFamily="34" charset="0"/>
              </a:rPr>
              <a:t>Suppose your asset-tracking solution included three major applications:</a:t>
            </a:r>
          </a:p>
          <a:p>
            <a:pPr algn="l">
              <a:spcBef>
                <a:spcPts val="1200"/>
              </a:spcBef>
              <a:spcAft>
                <a:spcPts val="1200"/>
              </a:spcAft>
              <a:buFont typeface="Arial" panose="020B0604020202020204" pitchFamily="34" charset="0"/>
              <a:buChar char="•"/>
            </a:pPr>
            <a:r>
              <a:rPr lang="en-US" b="0" i="0" dirty="0">
                <a:solidFill>
                  <a:schemeClr val="tx1"/>
                </a:solidFill>
                <a:effectLst/>
                <a:latin typeface="Segoe UI" panose="020B0502040204020203" pitchFamily="34" charset="0"/>
              </a:rPr>
              <a:t>A tracking website that includes maps and information about the assets being tracked</a:t>
            </a:r>
          </a:p>
          <a:p>
            <a:pPr algn="l">
              <a:spcBef>
                <a:spcPts val="1200"/>
              </a:spcBef>
              <a:spcAft>
                <a:spcPts val="1200"/>
              </a:spcAft>
              <a:buFont typeface="Arial" panose="020B0604020202020204" pitchFamily="34" charset="0"/>
              <a:buChar char="•"/>
            </a:pPr>
            <a:r>
              <a:rPr lang="en-US" b="0" i="0" dirty="0">
                <a:solidFill>
                  <a:schemeClr val="tx1"/>
                </a:solidFill>
                <a:effectLst/>
                <a:latin typeface="Segoe UI" panose="020B0502040204020203" pitchFamily="34" charset="0"/>
              </a:rPr>
              <a:t>A data processing service that collects and processes information sent from tracked assets</a:t>
            </a:r>
          </a:p>
          <a:p>
            <a:pPr algn="l">
              <a:spcBef>
                <a:spcPts val="1200"/>
              </a:spcBef>
              <a:spcAft>
                <a:spcPts val="1200"/>
              </a:spcAft>
              <a:buFont typeface="Arial" panose="020B0604020202020204" pitchFamily="34" charset="0"/>
              <a:buChar char="•"/>
            </a:pPr>
            <a:r>
              <a:rPr lang="en-US" b="0" i="0" dirty="0">
                <a:solidFill>
                  <a:schemeClr val="tx1"/>
                </a:solidFill>
                <a:effectLst/>
                <a:latin typeface="Segoe UI" panose="020B0502040204020203" pitchFamily="34" charset="0"/>
              </a:rPr>
              <a:t>An MSSQL database for storing customer information captured from the website</a:t>
            </a:r>
          </a:p>
          <a:p>
            <a:pPr algn="l"/>
            <a:r>
              <a:rPr lang="en-US" b="0" i="0" dirty="0">
                <a:solidFill>
                  <a:schemeClr val="tx1"/>
                </a:solidFill>
                <a:effectLst/>
                <a:latin typeface="Segoe UI" panose="020B0502040204020203" pitchFamily="34" charset="0"/>
              </a:rPr>
              <a:t>To meet customer demand --have to scale out solution.</a:t>
            </a:r>
          </a:p>
          <a:p>
            <a:endParaRPr lang="en-IN" dirty="0">
              <a:solidFill>
                <a:schemeClr val="tx1"/>
              </a:solidFill>
            </a:endParaRPr>
          </a:p>
        </p:txBody>
      </p:sp>
    </p:spTree>
    <p:extLst>
      <p:ext uri="{BB962C8B-B14F-4D97-AF65-F5344CB8AC3E}">
        <p14:creationId xmlns:p14="http://schemas.microsoft.com/office/powerpoint/2010/main" val="229832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F07F4BF-D36F-E2E4-259F-BEBD0E3C346A}"/>
              </a:ext>
            </a:extLst>
          </p:cNvPr>
          <p:cNvPicPr>
            <a:picLocks noChangeAspect="1"/>
          </p:cNvPicPr>
          <p:nvPr/>
        </p:nvPicPr>
        <p:blipFill>
          <a:blip r:embed="rId2"/>
          <a:stretch>
            <a:fillRect/>
          </a:stretch>
        </p:blipFill>
        <p:spPr>
          <a:xfrm>
            <a:off x="2518566" y="0"/>
            <a:ext cx="7154867" cy="6858000"/>
          </a:xfrm>
          <a:prstGeom prst="rect">
            <a:avLst/>
          </a:prstGeom>
        </p:spPr>
      </p:pic>
    </p:spTree>
    <p:extLst>
      <p:ext uri="{BB962C8B-B14F-4D97-AF65-F5344CB8AC3E}">
        <p14:creationId xmlns:p14="http://schemas.microsoft.com/office/powerpoint/2010/main" val="3359628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65035-8551-72CD-5150-FD156BC76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B1F468-5D48-8AEC-57C3-8226DC45688F}"/>
              </a:ext>
            </a:extLst>
          </p:cNvPr>
          <p:cNvSpPr>
            <a:spLocks noGrp="1"/>
          </p:cNvSpPr>
          <p:nvPr>
            <p:ph type="title"/>
          </p:nvPr>
        </p:nvSpPr>
        <p:spPr/>
        <p:txBody>
          <a:bodyPr/>
          <a:lstStyle/>
          <a:p>
            <a:r>
              <a:rPr lang="en-IN" dirty="0"/>
              <a:t>Pods</a:t>
            </a:r>
            <a:endParaRPr lang="en-IN" b="1" dirty="0"/>
          </a:p>
        </p:txBody>
      </p:sp>
      <p:sp>
        <p:nvSpPr>
          <p:cNvPr id="3" name="Content Placeholder 2">
            <a:extLst>
              <a:ext uri="{FF2B5EF4-FFF2-40B4-BE49-F238E27FC236}">
                <a16:creationId xmlns:a16="http://schemas.microsoft.com/office/drawing/2014/main" id="{1A68D617-304A-F827-73E6-EF10096C7D86}"/>
              </a:ext>
            </a:extLst>
          </p:cNvPr>
          <p:cNvSpPr>
            <a:spLocks noGrp="1"/>
          </p:cNvSpPr>
          <p:nvPr>
            <p:ph idx="1"/>
          </p:nvPr>
        </p:nvSpPr>
        <p:spPr>
          <a:xfrm>
            <a:off x="1154954" y="2603499"/>
            <a:ext cx="10396344" cy="3820627"/>
          </a:xfrm>
        </p:spPr>
        <p:txBody>
          <a:bodyPr>
            <a:normAutofit fontScale="92500" lnSpcReduction="10000"/>
          </a:bodyPr>
          <a:lstStyle/>
          <a:p>
            <a:pPr algn="l"/>
            <a:r>
              <a:rPr lang="en-US" b="0" i="0" dirty="0">
                <a:solidFill>
                  <a:schemeClr val="tx1"/>
                </a:solidFill>
                <a:effectLst/>
                <a:latin typeface="Segoe UI" panose="020B0502040204020203" pitchFamily="34" charset="0"/>
              </a:rPr>
              <a:t>Can add or remove pods in response to the level of demand on the cluster. </a:t>
            </a:r>
          </a:p>
          <a:p>
            <a:pPr algn="l"/>
            <a:r>
              <a:rPr lang="en-US" dirty="0">
                <a:solidFill>
                  <a:schemeClr val="tx1"/>
                </a:solidFill>
                <a:latin typeface="Segoe UI" panose="020B0502040204020203" pitchFamily="34" charset="0"/>
              </a:rPr>
              <a:t>S</a:t>
            </a:r>
            <a:r>
              <a:rPr lang="en-US" b="0" i="0" dirty="0">
                <a:solidFill>
                  <a:schemeClr val="tx1"/>
                </a:solidFill>
                <a:effectLst/>
                <a:latin typeface="Segoe UI" panose="020B0502040204020203" pitchFamily="34" charset="0"/>
              </a:rPr>
              <a:t>elf-healing abilities in Kubernetes can replace any pod that fails, and the built-in support for rolling updates automates the deployment of new versions of an application without any downtime.</a:t>
            </a:r>
          </a:p>
          <a:p>
            <a:pPr algn="l"/>
            <a:r>
              <a:rPr lang="en-US" b="0" i="0" dirty="0">
                <a:solidFill>
                  <a:schemeClr val="tx1"/>
                </a:solidFill>
                <a:effectLst/>
                <a:latin typeface="Segoe UI" panose="020B0502040204020203" pitchFamily="34" charset="0"/>
              </a:rPr>
              <a:t>Pods are assigned a new IP address during their initial deployment. </a:t>
            </a:r>
          </a:p>
          <a:p>
            <a:pPr algn="l"/>
            <a:r>
              <a:rPr lang="en-US" b="0" i="0" dirty="0">
                <a:solidFill>
                  <a:schemeClr val="tx1"/>
                </a:solidFill>
                <a:effectLst/>
                <a:latin typeface="Segoe UI" panose="020B0502040204020203" pitchFamily="34" charset="0"/>
              </a:rPr>
              <a:t>This IP address is used for all network communication with the pod. </a:t>
            </a:r>
          </a:p>
          <a:p>
            <a:pPr algn="l"/>
            <a:r>
              <a:rPr lang="en-US" dirty="0">
                <a:solidFill>
                  <a:schemeClr val="tx1"/>
                </a:solidFill>
                <a:latin typeface="Segoe UI" panose="020B0502040204020203" pitchFamily="34" charset="0"/>
              </a:rPr>
              <a:t>M</a:t>
            </a:r>
            <a:r>
              <a:rPr lang="en-US" b="0" i="0" dirty="0">
                <a:solidFill>
                  <a:schemeClr val="tx1"/>
                </a:solidFill>
                <a:effectLst/>
                <a:latin typeface="Segoe UI" panose="020B0502040204020203" pitchFamily="34" charset="0"/>
              </a:rPr>
              <a:t>any scenarios where a pod is assigned a new IP address. </a:t>
            </a:r>
          </a:p>
          <a:p>
            <a:pPr lvl="1"/>
            <a:r>
              <a:rPr lang="en-US" b="0" i="0" dirty="0">
                <a:solidFill>
                  <a:schemeClr val="tx1"/>
                </a:solidFill>
                <a:effectLst/>
                <a:latin typeface="Segoe UI" panose="020B0502040204020203" pitchFamily="34" charset="0"/>
              </a:rPr>
              <a:t>When cluster demand is high and scaling occurs, new pods are deployed. </a:t>
            </a:r>
          </a:p>
          <a:p>
            <a:pPr lvl="1"/>
            <a:r>
              <a:rPr lang="en-US" b="0" i="0" dirty="0">
                <a:solidFill>
                  <a:schemeClr val="tx1"/>
                </a:solidFill>
                <a:effectLst/>
                <a:latin typeface="Segoe UI" panose="020B0502040204020203" pitchFamily="34" charset="0"/>
              </a:rPr>
              <a:t>When you update an application, new pods are deployed to replace the old pods. </a:t>
            </a:r>
          </a:p>
          <a:p>
            <a:pPr lvl="1"/>
            <a:r>
              <a:rPr lang="en-US" b="0" i="0" dirty="0">
                <a:solidFill>
                  <a:schemeClr val="tx1"/>
                </a:solidFill>
                <a:effectLst/>
                <a:latin typeface="Segoe UI" panose="020B0502040204020203" pitchFamily="34" charset="0"/>
              </a:rPr>
              <a:t>If a pod fails, a new pod automatically replaces it. </a:t>
            </a:r>
          </a:p>
          <a:p>
            <a:pPr algn="l"/>
            <a:r>
              <a:rPr lang="en-US" b="0" i="0" dirty="0">
                <a:solidFill>
                  <a:schemeClr val="tx1"/>
                </a:solidFill>
                <a:effectLst/>
                <a:latin typeface="Segoe UI" panose="020B0502040204020203" pitchFamily="34" charset="0"/>
              </a:rPr>
              <a:t>If pod IP addresses experience frequent changes, how does Kubernetes know where to send network traffic to reach our application? The answer is </a:t>
            </a:r>
            <a:r>
              <a:rPr lang="en-US" b="1" i="1" dirty="0">
                <a:solidFill>
                  <a:schemeClr val="tx1"/>
                </a:solidFill>
                <a:effectLst/>
                <a:latin typeface="Segoe UI" panose="020B0502040204020203" pitchFamily="34" charset="0"/>
              </a:rPr>
              <a:t>services</a:t>
            </a:r>
            <a:r>
              <a:rPr lang="en-US" b="0" i="0" dirty="0">
                <a:solidFill>
                  <a:schemeClr val="tx1"/>
                </a:solidFill>
                <a:effectLst/>
                <a:latin typeface="Segoe UI" panose="020B0502040204020203" pitchFamily="34" charset="0"/>
              </a:rPr>
              <a:t>.</a:t>
            </a:r>
          </a:p>
          <a:p>
            <a:endParaRPr lang="en-IN" dirty="0">
              <a:solidFill>
                <a:schemeClr val="tx1"/>
              </a:solidFill>
            </a:endParaRPr>
          </a:p>
        </p:txBody>
      </p:sp>
    </p:spTree>
    <p:extLst>
      <p:ext uri="{BB962C8B-B14F-4D97-AF65-F5344CB8AC3E}">
        <p14:creationId xmlns:p14="http://schemas.microsoft.com/office/powerpoint/2010/main" val="3978280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DE5DD-B21D-7103-F1DE-18BC05F44D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D6DA18-39CD-FD60-E79E-981138D14B13}"/>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597D6BAA-2519-7828-37F6-4DD5AA171DBC}"/>
              </a:ext>
            </a:extLst>
          </p:cNvPr>
          <p:cNvSpPr>
            <a:spLocks noGrp="1"/>
          </p:cNvSpPr>
          <p:nvPr>
            <p:ph idx="1"/>
          </p:nvPr>
        </p:nvSpPr>
        <p:spPr>
          <a:xfrm>
            <a:off x="1154954" y="2603499"/>
            <a:ext cx="10396344" cy="3820627"/>
          </a:xfrm>
        </p:spPr>
        <p:txBody>
          <a:bodyPr/>
          <a:lstStyle/>
          <a:p>
            <a:pPr algn="l"/>
            <a:r>
              <a:rPr lang="en-US" b="0" i="0" dirty="0">
                <a:solidFill>
                  <a:schemeClr val="tx1"/>
                </a:solidFill>
                <a:effectLst/>
                <a:latin typeface="Segoe UI" panose="020B0502040204020203" pitchFamily="34" charset="0"/>
              </a:rPr>
              <a:t>A Kubernetes </a:t>
            </a:r>
            <a:r>
              <a:rPr lang="en-US" b="0" i="1" dirty="0">
                <a:solidFill>
                  <a:schemeClr val="tx1"/>
                </a:solidFill>
                <a:effectLst/>
                <a:latin typeface="Segoe UI" panose="020B0502040204020203" pitchFamily="34" charset="0"/>
              </a:rPr>
              <a:t>service</a:t>
            </a:r>
            <a:r>
              <a:rPr lang="en-US" b="0" i="0" dirty="0">
                <a:solidFill>
                  <a:schemeClr val="tx1"/>
                </a:solidFill>
                <a:effectLst/>
                <a:latin typeface="Segoe UI" panose="020B0502040204020203" pitchFamily="34" charset="0"/>
              </a:rPr>
              <a:t> sits in front of a group of pods and provides a static IP address. </a:t>
            </a:r>
          </a:p>
          <a:p>
            <a:pPr algn="l"/>
            <a:r>
              <a:rPr lang="en-US" b="0" i="0" dirty="0">
                <a:solidFill>
                  <a:schemeClr val="tx1"/>
                </a:solidFill>
                <a:effectLst/>
                <a:latin typeface="Segoe UI" panose="020B0502040204020203" pitchFamily="34" charset="0"/>
              </a:rPr>
              <a:t>When traffic arrives at a service, the service distributes it in a round-robin manner to a set of backend pods. </a:t>
            </a:r>
          </a:p>
          <a:p>
            <a:pPr algn="l"/>
            <a:r>
              <a:rPr lang="en-US" dirty="0">
                <a:solidFill>
                  <a:schemeClr val="tx1"/>
                </a:solidFill>
                <a:latin typeface="Segoe UI" panose="020B0502040204020203" pitchFamily="34" charset="0"/>
              </a:rPr>
              <a:t>S</a:t>
            </a:r>
            <a:r>
              <a:rPr lang="en-US" b="0" i="0" dirty="0">
                <a:solidFill>
                  <a:schemeClr val="tx1"/>
                </a:solidFill>
                <a:effectLst/>
                <a:latin typeface="Segoe UI" panose="020B0502040204020203" pitchFamily="34" charset="0"/>
              </a:rPr>
              <a:t>ervice tracks changes in the IP addresses of the pods to ensure network traffic is sent to the correct pods.</a:t>
            </a:r>
          </a:p>
          <a:p>
            <a:endParaRPr lang="en-IN" dirty="0">
              <a:solidFill>
                <a:schemeClr val="tx1"/>
              </a:solidFill>
            </a:endParaRPr>
          </a:p>
        </p:txBody>
      </p:sp>
    </p:spTree>
    <p:extLst>
      <p:ext uri="{BB962C8B-B14F-4D97-AF65-F5344CB8AC3E}">
        <p14:creationId xmlns:p14="http://schemas.microsoft.com/office/powerpoint/2010/main" val="661097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08366-0407-3277-6007-DC3324B2DAA9}"/>
              </a:ext>
            </a:extLst>
          </p:cNvPr>
          <p:cNvPicPr>
            <a:picLocks noChangeAspect="1"/>
          </p:cNvPicPr>
          <p:nvPr/>
        </p:nvPicPr>
        <p:blipFill>
          <a:blip r:embed="rId2"/>
          <a:stretch>
            <a:fillRect/>
          </a:stretch>
        </p:blipFill>
        <p:spPr>
          <a:xfrm>
            <a:off x="882944" y="0"/>
            <a:ext cx="10426112" cy="6858000"/>
          </a:xfrm>
          <a:prstGeom prst="rect">
            <a:avLst/>
          </a:prstGeom>
        </p:spPr>
      </p:pic>
    </p:spTree>
    <p:extLst>
      <p:ext uri="{BB962C8B-B14F-4D97-AF65-F5344CB8AC3E}">
        <p14:creationId xmlns:p14="http://schemas.microsoft.com/office/powerpoint/2010/main" val="2765711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81B3D-59E1-7B7C-BBA3-273CAA994B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CE261B-7602-C70C-4E24-BE77029E389C}"/>
              </a:ext>
            </a:extLst>
          </p:cNvPr>
          <p:cNvSpPr>
            <a:spLocks noGrp="1"/>
          </p:cNvSpPr>
          <p:nvPr>
            <p:ph type="title"/>
          </p:nvPr>
        </p:nvSpPr>
        <p:spPr/>
        <p:txBody>
          <a:bodyPr/>
          <a:lstStyle/>
          <a:p>
            <a:r>
              <a:rPr lang="en-IN" dirty="0"/>
              <a:t>Estimating cluster size - Pods</a:t>
            </a:r>
          </a:p>
        </p:txBody>
      </p:sp>
      <p:sp>
        <p:nvSpPr>
          <p:cNvPr id="3" name="Content Placeholder 2">
            <a:extLst>
              <a:ext uri="{FF2B5EF4-FFF2-40B4-BE49-F238E27FC236}">
                <a16:creationId xmlns:a16="http://schemas.microsoft.com/office/drawing/2014/main" id="{D5643C18-92A9-C65A-04E0-08970CAB702E}"/>
              </a:ext>
            </a:extLst>
          </p:cNvPr>
          <p:cNvSpPr>
            <a:spLocks noGrp="1"/>
          </p:cNvSpPr>
          <p:nvPr>
            <p:ph idx="1"/>
          </p:nvPr>
        </p:nvSpPr>
        <p:spPr>
          <a:xfrm>
            <a:off x="1154954" y="2603499"/>
            <a:ext cx="10396344" cy="3820627"/>
          </a:xfrm>
        </p:spPr>
        <p:txBody>
          <a:bodyPr/>
          <a:lstStyle/>
          <a:p>
            <a:pPr algn="l"/>
            <a:r>
              <a:rPr lang="en-US" b="0" i="0" dirty="0">
                <a:solidFill>
                  <a:schemeClr val="tx1"/>
                </a:solidFill>
                <a:effectLst/>
                <a:latin typeface="Segoe UI" panose="020B0502040204020203" pitchFamily="34" charset="0"/>
              </a:rPr>
              <a:t>Nodes, pods, and services need IP addresses. </a:t>
            </a:r>
          </a:p>
          <a:p>
            <a:pPr algn="l"/>
            <a:r>
              <a:rPr lang="en-US" b="0" i="0" dirty="0">
                <a:solidFill>
                  <a:schemeClr val="tx1"/>
                </a:solidFill>
                <a:effectLst/>
                <a:latin typeface="Segoe UI" panose="020B0502040204020203" pitchFamily="34" charset="0"/>
              </a:rPr>
              <a:t>But, how do you determine how many IP addresses you need? </a:t>
            </a:r>
          </a:p>
          <a:p>
            <a:pPr algn="l"/>
            <a:r>
              <a:rPr lang="en-US" b="0" i="0" dirty="0">
                <a:solidFill>
                  <a:schemeClr val="tx1"/>
                </a:solidFill>
                <a:effectLst/>
                <a:latin typeface="Segoe UI" panose="020B0502040204020203" pitchFamily="34" charset="0"/>
              </a:rPr>
              <a:t>To determine the number of addresses, you must understand the characteristics of the application. </a:t>
            </a:r>
          </a:p>
          <a:p>
            <a:pPr algn="l"/>
            <a:r>
              <a:rPr lang="en-US" b="0" i="0" dirty="0">
                <a:solidFill>
                  <a:schemeClr val="tx1"/>
                </a:solidFill>
                <a:effectLst/>
                <a:latin typeface="Segoe UI" panose="020B0502040204020203" pitchFamily="34" charset="0"/>
              </a:rPr>
              <a:t>First, you determine how many pods you need. </a:t>
            </a:r>
          </a:p>
          <a:p>
            <a:pPr algn="l"/>
            <a:r>
              <a:rPr lang="en-US" b="0" i="0" dirty="0">
                <a:solidFill>
                  <a:schemeClr val="tx1"/>
                </a:solidFill>
                <a:effectLst/>
                <a:latin typeface="Segoe UI" panose="020B0502040204020203" pitchFamily="34" charset="0"/>
              </a:rPr>
              <a:t>Then, you can look at what size nodes are required and how many nodes you need to run.</a:t>
            </a:r>
          </a:p>
          <a:p>
            <a:endParaRPr lang="en-IN" dirty="0">
              <a:solidFill>
                <a:schemeClr val="tx1"/>
              </a:solidFill>
            </a:endParaRPr>
          </a:p>
        </p:txBody>
      </p:sp>
    </p:spTree>
    <p:extLst>
      <p:ext uri="{BB962C8B-B14F-4D97-AF65-F5344CB8AC3E}">
        <p14:creationId xmlns:p14="http://schemas.microsoft.com/office/powerpoint/2010/main" val="1216215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9763B-2017-7B4E-BD69-8B6BF180D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6EDBC5-E19D-758B-0652-98ABF7B01A81}"/>
              </a:ext>
            </a:extLst>
          </p:cNvPr>
          <p:cNvSpPr>
            <a:spLocks noGrp="1"/>
          </p:cNvSpPr>
          <p:nvPr>
            <p:ph type="title"/>
          </p:nvPr>
        </p:nvSpPr>
        <p:spPr/>
        <p:txBody>
          <a:bodyPr/>
          <a:lstStyle/>
          <a:p>
            <a:r>
              <a:rPr lang="en-US" dirty="0"/>
              <a:t>How many pods do you need?</a:t>
            </a:r>
            <a:endParaRPr lang="en-IN" dirty="0"/>
          </a:p>
        </p:txBody>
      </p:sp>
      <p:sp>
        <p:nvSpPr>
          <p:cNvPr id="3" name="Content Placeholder 2">
            <a:extLst>
              <a:ext uri="{FF2B5EF4-FFF2-40B4-BE49-F238E27FC236}">
                <a16:creationId xmlns:a16="http://schemas.microsoft.com/office/drawing/2014/main" id="{DF59D705-D0A9-5821-B1A8-1264DCB47809}"/>
              </a:ext>
            </a:extLst>
          </p:cNvPr>
          <p:cNvSpPr>
            <a:spLocks noGrp="1"/>
          </p:cNvSpPr>
          <p:nvPr>
            <p:ph idx="1"/>
          </p:nvPr>
        </p:nvSpPr>
        <p:spPr>
          <a:xfrm>
            <a:off x="1154954" y="2603499"/>
            <a:ext cx="10396344" cy="3820627"/>
          </a:xfrm>
        </p:spPr>
        <p:txBody>
          <a:bodyPr>
            <a:normAutofit fontScale="85000" lnSpcReduction="20000"/>
          </a:bodyPr>
          <a:lstStyle/>
          <a:p>
            <a:pPr algn="l"/>
            <a:r>
              <a:rPr lang="en-US" b="0" i="0" dirty="0">
                <a:solidFill>
                  <a:schemeClr val="tx1"/>
                </a:solidFill>
                <a:effectLst/>
                <a:latin typeface="Segoe UI" panose="020B0502040204020203" pitchFamily="34" charset="0"/>
              </a:rPr>
              <a:t>Your application runs in a pod. </a:t>
            </a:r>
          </a:p>
          <a:p>
            <a:pPr algn="l"/>
            <a:r>
              <a:rPr lang="en-US" b="0" i="0" dirty="0">
                <a:solidFill>
                  <a:schemeClr val="tx1"/>
                </a:solidFill>
                <a:effectLst/>
                <a:latin typeface="Segoe UI" panose="020B0502040204020203" pitchFamily="34" charset="0"/>
              </a:rPr>
              <a:t>A simple application might run entirely in a single pod. </a:t>
            </a:r>
          </a:p>
          <a:p>
            <a:pPr algn="l"/>
            <a:r>
              <a:rPr lang="en-US" b="0" i="0" dirty="0">
                <a:solidFill>
                  <a:schemeClr val="tx1"/>
                </a:solidFill>
                <a:effectLst/>
                <a:latin typeface="Segoe UI" panose="020B0502040204020203" pitchFamily="34" charset="0"/>
              </a:rPr>
              <a:t>A more complex application, such as a microservices architecture application consisting of multiple separate services, might have each service running in its own pod, with the pods distributed across multiple nodes.</a:t>
            </a:r>
          </a:p>
          <a:p>
            <a:pPr algn="l"/>
            <a:r>
              <a:rPr lang="en-US" b="0" i="0" dirty="0">
                <a:solidFill>
                  <a:schemeClr val="tx1"/>
                </a:solidFill>
                <a:effectLst/>
                <a:latin typeface="Segoe UI" panose="020B0502040204020203" pitchFamily="34" charset="0"/>
              </a:rPr>
              <a:t>Need to fully understand the architecture of your application. </a:t>
            </a:r>
          </a:p>
          <a:p>
            <a:pPr algn="l"/>
            <a:r>
              <a:rPr lang="en-US" b="0" i="0" dirty="0">
                <a:solidFill>
                  <a:schemeClr val="tx1"/>
                </a:solidFill>
                <a:effectLst/>
                <a:latin typeface="Segoe UI" panose="020B0502040204020203" pitchFamily="34" charset="0"/>
              </a:rPr>
              <a:t>From there, you can work out how many pods the application requires. </a:t>
            </a:r>
          </a:p>
          <a:p>
            <a:pPr algn="l"/>
            <a:r>
              <a:rPr lang="en-US" b="0" i="0" dirty="0">
                <a:solidFill>
                  <a:schemeClr val="tx1"/>
                </a:solidFill>
                <a:effectLst/>
                <a:latin typeface="Segoe UI" panose="020B0502040204020203" pitchFamily="34" charset="0"/>
              </a:rPr>
              <a:t>Can then review how many replicas of each pod you want to run. </a:t>
            </a:r>
          </a:p>
          <a:p>
            <a:pPr algn="l"/>
            <a:r>
              <a:rPr lang="en-US" b="0" i="0" dirty="0">
                <a:solidFill>
                  <a:schemeClr val="tx1"/>
                </a:solidFill>
                <a:effectLst/>
                <a:latin typeface="Segoe UI" panose="020B0502040204020203" pitchFamily="34" charset="0"/>
              </a:rPr>
              <a:t>You might know your application has fairly predictable usage patterns, and through testing, you determine it runs best with a fixed number of pods. </a:t>
            </a:r>
          </a:p>
          <a:p>
            <a:pPr algn="l"/>
            <a:r>
              <a:rPr lang="en-US" b="0" i="0" dirty="0">
                <a:solidFill>
                  <a:schemeClr val="tx1"/>
                </a:solidFill>
                <a:effectLst/>
                <a:latin typeface="Segoe UI" panose="020B0502040204020203" pitchFamily="34" charset="0"/>
              </a:rPr>
              <a:t>Or, your application might experience periods of higher or lower demand that requires the number of pods to change in response to the fluctuating traffic. </a:t>
            </a:r>
          </a:p>
          <a:p>
            <a:pPr lvl="1"/>
            <a:r>
              <a:rPr lang="en-US" b="0" i="0" dirty="0">
                <a:solidFill>
                  <a:schemeClr val="tx1"/>
                </a:solidFill>
                <a:effectLst/>
                <a:latin typeface="Segoe UI" panose="020B0502040204020203" pitchFamily="34" charset="0"/>
              </a:rPr>
              <a:t>Even in scenarios with unpredictable usage patterns, you should still set limits on the maximum number of pods that your application can scale up to. This limit ensures that your application doesn't consume all the resources in your cluster.</a:t>
            </a:r>
          </a:p>
          <a:p>
            <a:endParaRPr lang="en-IN" dirty="0">
              <a:solidFill>
                <a:schemeClr val="tx1"/>
              </a:solidFill>
            </a:endParaRPr>
          </a:p>
        </p:txBody>
      </p:sp>
    </p:spTree>
    <p:extLst>
      <p:ext uri="{BB962C8B-B14F-4D97-AF65-F5344CB8AC3E}">
        <p14:creationId xmlns:p14="http://schemas.microsoft.com/office/powerpoint/2010/main" val="741387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C87C3-B60C-2B0B-44EF-4ABF650D4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A6FECD-C22F-3DB8-7B5E-2439AFB84AD9}"/>
              </a:ext>
            </a:extLst>
          </p:cNvPr>
          <p:cNvSpPr>
            <a:spLocks noGrp="1"/>
          </p:cNvSpPr>
          <p:nvPr>
            <p:ph type="title"/>
          </p:nvPr>
        </p:nvSpPr>
        <p:spPr/>
        <p:txBody>
          <a:bodyPr/>
          <a:lstStyle/>
          <a:p>
            <a:r>
              <a:rPr lang="en-IN" dirty="0"/>
              <a:t>Estimating cluster size - Nodes</a:t>
            </a:r>
          </a:p>
        </p:txBody>
      </p:sp>
      <p:sp>
        <p:nvSpPr>
          <p:cNvPr id="3" name="Content Placeholder 2">
            <a:extLst>
              <a:ext uri="{FF2B5EF4-FFF2-40B4-BE49-F238E27FC236}">
                <a16:creationId xmlns:a16="http://schemas.microsoft.com/office/drawing/2014/main" id="{2764B4B5-6FA2-36E7-CA92-805428C00FD9}"/>
              </a:ext>
            </a:extLst>
          </p:cNvPr>
          <p:cNvSpPr>
            <a:spLocks noGrp="1"/>
          </p:cNvSpPr>
          <p:nvPr>
            <p:ph idx="1"/>
          </p:nvPr>
        </p:nvSpPr>
        <p:spPr>
          <a:xfrm>
            <a:off x="1154954" y="2603499"/>
            <a:ext cx="10396344" cy="3820627"/>
          </a:xfrm>
        </p:spPr>
        <p:txBody>
          <a:bodyPr>
            <a:normAutofit fontScale="92500" lnSpcReduction="20000"/>
          </a:bodyPr>
          <a:lstStyle/>
          <a:p>
            <a:pPr algn="l"/>
            <a:r>
              <a:rPr lang="en-US" b="0" i="0" dirty="0">
                <a:solidFill>
                  <a:schemeClr val="tx1"/>
                </a:solidFill>
                <a:effectLst/>
                <a:latin typeface="Segoe UI" panose="020B0502040204020203" pitchFamily="34" charset="0"/>
              </a:rPr>
              <a:t>In Azure Kubernetes Service (AKS), each node in your cluster is an Azure VM. </a:t>
            </a:r>
          </a:p>
          <a:p>
            <a:pPr algn="l"/>
            <a:r>
              <a:rPr lang="en-US" b="0" i="0" dirty="0">
                <a:solidFill>
                  <a:schemeClr val="tx1"/>
                </a:solidFill>
                <a:effectLst/>
                <a:latin typeface="Segoe UI" panose="020B0502040204020203" pitchFamily="34" charset="0"/>
              </a:rPr>
              <a:t>VMs come in various specifications to help support the demands of different types of applications. </a:t>
            </a:r>
          </a:p>
          <a:p>
            <a:pPr algn="l"/>
            <a:r>
              <a:rPr lang="en-US" b="0" i="0" dirty="0">
                <a:solidFill>
                  <a:schemeClr val="tx1"/>
                </a:solidFill>
                <a:effectLst/>
                <a:latin typeface="Segoe UI" panose="020B0502040204020203" pitchFamily="34" charset="0"/>
              </a:rPr>
              <a:t>Some applications might need more processing power or memory, or faster storage. </a:t>
            </a:r>
          </a:p>
          <a:p>
            <a:pPr algn="l"/>
            <a:r>
              <a:rPr lang="en-US" b="0" i="0" dirty="0">
                <a:solidFill>
                  <a:schemeClr val="tx1"/>
                </a:solidFill>
                <a:effectLst/>
                <a:latin typeface="Segoe UI" panose="020B0502040204020203" pitchFamily="34" charset="0"/>
              </a:rPr>
              <a:t>Need to select a VM category and instance that meets the needs of application.</a:t>
            </a:r>
          </a:p>
          <a:p>
            <a:pPr algn="l"/>
            <a:r>
              <a:rPr lang="en-US" b="0" i="0" dirty="0">
                <a:solidFill>
                  <a:schemeClr val="tx1"/>
                </a:solidFill>
                <a:effectLst/>
                <a:latin typeface="Segoe UI" panose="020B0502040204020203" pitchFamily="34" charset="0"/>
              </a:rPr>
              <a:t>Want to make sure the type has enough memory and processing power for your application. </a:t>
            </a:r>
          </a:p>
          <a:p>
            <a:pPr algn="l"/>
            <a:r>
              <a:rPr lang="en-US" b="0" i="0" dirty="0">
                <a:solidFill>
                  <a:schemeClr val="tx1"/>
                </a:solidFill>
                <a:effectLst/>
                <a:latin typeface="Segoe UI" panose="020B0502040204020203" pitchFamily="34" charset="0"/>
              </a:rPr>
              <a:t>Keep in mind that not all of the memory and processing power is available for your application. </a:t>
            </a:r>
          </a:p>
          <a:p>
            <a:pPr algn="l"/>
            <a:r>
              <a:rPr lang="en-US" b="0" i="0" dirty="0">
                <a:solidFill>
                  <a:schemeClr val="tx1"/>
                </a:solidFill>
                <a:effectLst/>
                <a:latin typeface="Segoe UI" panose="020B0502040204020203" pitchFamily="34" charset="0"/>
              </a:rPr>
              <a:t>Some of this power is needed for the operating system and for Kubernetes system components. AKS automatically reserves a certain amount of memory and processing power to ensure these critical system components can operate as needed.</a:t>
            </a:r>
          </a:p>
          <a:p>
            <a:pPr algn="l"/>
            <a:r>
              <a:rPr lang="en-US" b="1" i="0" dirty="0">
                <a:solidFill>
                  <a:schemeClr val="tx1"/>
                </a:solidFill>
                <a:effectLst/>
                <a:latin typeface="Segoe UI" panose="020B0502040204020203" pitchFamily="34" charset="0"/>
              </a:rPr>
              <a:t>Default VM type deployed as part of an AKS cluster is the </a:t>
            </a:r>
            <a:r>
              <a:rPr lang="en-US" b="1" i="1" dirty="0">
                <a:solidFill>
                  <a:schemeClr val="tx1"/>
                </a:solidFill>
                <a:effectLst/>
                <a:latin typeface="Segoe UI" panose="020B0502040204020203" pitchFamily="34" charset="0"/>
              </a:rPr>
              <a:t>D2 v3 general purpose virtual machine</a:t>
            </a:r>
            <a:r>
              <a:rPr lang="en-US" b="1" i="0" dirty="0">
                <a:solidFill>
                  <a:schemeClr val="tx1"/>
                </a:solidFill>
                <a:effectLst/>
                <a:latin typeface="Segoe UI" panose="020B0502040204020203" pitchFamily="34" charset="0"/>
              </a:rPr>
              <a:t>, a two core VM with 8 gigabytes of memory. AKS reserves 100 </a:t>
            </a:r>
            <a:r>
              <a:rPr lang="en-US" b="1" i="0" dirty="0" err="1">
                <a:solidFill>
                  <a:schemeClr val="tx1"/>
                </a:solidFill>
                <a:effectLst/>
                <a:latin typeface="Segoe UI" panose="020B0502040204020203" pitchFamily="34" charset="0"/>
              </a:rPr>
              <a:t>millicores</a:t>
            </a:r>
            <a:r>
              <a:rPr lang="en-US" b="1" i="0" dirty="0">
                <a:solidFill>
                  <a:schemeClr val="tx1"/>
                </a:solidFill>
                <a:effectLst/>
                <a:latin typeface="Segoe UI" panose="020B0502040204020203" pitchFamily="34" charset="0"/>
              </a:rPr>
              <a:t> of processor and 3.55 GiB of memory, leaving 1,900 </a:t>
            </a:r>
            <a:r>
              <a:rPr lang="en-US" b="1" i="0" dirty="0" err="1">
                <a:solidFill>
                  <a:schemeClr val="tx1"/>
                </a:solidFill>
                <a:effectLst/>
                <a:latin typeface="Segoe UI" panose="020B0502040204020203" pitchFamily="34" charset="0"/>
              </a:rPr>
              <a:t>millicores</a:t>
            </a:r>
            <a:r>
              <a:rPr lang="en-US" b="1" i="0" dirty="0">
                <a:solidFill>
                  <a:schemeClr val="tx1"/>
                </a:solidFill>
                <a:effectLst/>
                <a:latin typeface="Segoe UI" panose="020B0502040204020203" pitchFamily="34" charset="0"/>
              </a:rPr>
              <a:t> (1.9 cores) and 5.45Gi of memory free for your application.</a:t>
            </a:r>
          </a:p>
          <a:p>
            <a:endParaRPr lang="en-IN" dirty="0">
              <a:solidFill>
                <a:schemeClr val="tx1"/>
              </a:solidFill>
            </a:endParaRPr>
          </a:p>
        </p:txBody>
      </p:sp>
    </p:spTree>
    <p:extLst>
      <p:ext uri="{BB962C8B-B14F-4D97-AF65-F5344CB8AC3E}">
        <p14:creationId xmlns:p14="http://schemas.microsoft.com/office/powerpoint/2010/main" val="3873138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E8A4D-E134-AF8C-8A30-635C1EB2B8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EE68D7-254E-8FF7-43E7-7A8A29C9279A}"/>
              </a:ext>
            </a:extLst>
          </p:cNvPr>
          <p:cNvSpPr>
            <a:spLocks noGrp="1"/>
          </p:cNvSpPr>
          <p:nvPr>
            <p:ph type="title"/>
          </p:nvPr>
        </p:nvSpPr>
        <p:spPr/>
        <p:txBody>
          <a:bodyPr/>
          <a:lstStyle/>
          <a:p>
            <a:r>
              <a:rPr lang="en-IN" dirty="0"/>
              <a:t>stranded resources</a:t>
            </a:r>
          </a:p>
        </p:txBody>
      </p:sp>
      <p:sp>
        <p:nvSpPr>
          <p:cNvPr id="3" name="Content Placeholder 2">
            <a:extLst>
              <a:ext uri="{FF2B5EF4-FFF2-40B4-BE49-F238E27FC236}">
                <a16:creationId xmlns:a16="http://schemas.microsoft.com/office/drawing/2014/main" id="{EA1F7C8F-8A2F-4B83-E63E-A345EA935255}"/>
              </a:ext>
            </a:extLst>
          </p:cNvPr>
          <p:cNvSpPr>
            <a:spLocks noGrp="1"/>
          </p:cNvSpPr>
          <p:nvPr>
            <p:ph idx="1"/>
          </p:nvPr>
        </p:nvSpPr>
        <p:spPr>
          <a:xfrm>
            <a:off x="1154954" y="2603499"/>
            <a:ext cx="10396344" cy="3820627"/>
          </a:xfrm>
        </p:spPr>
        <p:txBody>
          <a:bodyPr>
            <a:normAutofit lnSpcReduction="10000"/>
          </a:bodyPr>
          <a:lstStyle/>
          <a:p>
            <a:pPr algn="l"/>
            <a:r>
              <a:rPr lang="en-US" b="0" i="0" dirty="0">
                <a:solidFill>
                  <a:schemeClr val="tx1"/>
                </a:solidFill>
                <a:effectLst/>
                <a:latin typeface="Segoe UI" panose="020B0502040204020203" pitchFamily="34" charset="0"/>
              </a:rPr>
              <a:t>Imagine that you deploy three applications to a D2 v3 node. </a:t>
            </a:r>
          </a:p>
          <a:p>
            <a:pPr algn="l"/>
            <a:r>
              <a:rPr lang="en-US" b="0" i="0" dirty="0">
                <a:solidFill>
                  <a:schemeClr val="tx1"/>
                </a:solidFill>
                <a:effectLst/>
                <a:latin typeface="Segoe UI" panose="020B0502040204020203" pitchFamily="34" charset="0"/>
              </a:rPr>
              <a:t>Each of those applications requires 600 </a:t>
            </a:r>
            <a:r>
              <a:rPr lang="en-US" b="0" i="0" dirty="0" err="1">
                <a:solidFill>
                  <a:schemeClr val="tx1"/>
                </a:solidFill>
                <a:effectLst/>
                <a:latin typeface="Segoe UI" panose="020B0502040204020203" pitchFamily="34" charset="0"/>
              </a:rPr>
              <a:t>millicores</a:t>
            </a:r>
            <a:r>
              <a:rPr lang="en-US" b="0" i="0" dirty="0">
                <a:solidFill>
                  <a:schemeClr val="tx1"/>
                </a:solidFill>
                <a:effectLst/>
                <a:latin typeface="Segoe UI" panose="020B0502040204020203" pitchFamily="34" charset="0"/>
              </a:rPr>
              <a:t> of processor and 500Mi of memory. </a:t>
            </a:r>
          </a:p>
          <a:p>
            <a:pPr algn="l"/>
            <a:r>
              <a:rPr lang="en-US" b="0" i="0" dirty="0">
                <a:solidFill>
                  <a:schemeClr val="tx1"/>
                </a:solidFill>
                <a:effectLst/>
                <a:latin typeface="Segoe UI" panose="020B0502040204020203" pitchFamily="34" charset="0"/>
              </a:rPr>
              <a:t>Once you deploy those applications, 100 </a:t>
            </a:r>
            <a:r>
              <a:rPr lang="en-US" b="0" i="0" dirty="0" err="1">
                <a:solidFill>
                  <a:schemeClr val="tx1"/>
                </a:solidFill>
                <a:effectLst/>
                <a:latin typeface="Segoe UI" panose="020B0502040204020203" pitchFamily="34" charset="0"/>
              </a:rPr>
              <a:t>millicores</a:t>
            </a:r>
            <a:r>
              <a:rPr lang="en-US" b="0" i="0" dirty="0">
                <a:solidFill>
                  <a:schemeClr val="tx1"/>
                </a:solidFill>
                <a:effectLst/>
                <a:latin typeface="Segoe UI" panose="020B0502040204020203" pitchFamily="34" charset="0"/>
              </a:rPr>
              <a:t> of processor remains, and there's about 2.05 GiB of unused memory. </a:t>
            </a:r>
          </a:p>
          <a:p>
            <a:pPr algn="l"/>
            <a:r>
              <a:rPr lang="en-US" b="0" i="0" dirty="0">
                <a:solidFill>
                  <a:schemeClr val="tx1"/>
                </a:solidFill>
                <a:effectLst/>
                <a:latin typeface="Segoe UI" panose="020B0502040204020203" pitchFamily="34" charset="0"/>
              </a:rPr>
              <a:t>If you deployed a fourth instance of the application, you would need to send it to a new node because the remaining 100 </a:t>
            </a:r>
            <a:r>
              <a:rPr lang="en-US" b="0" i="0" dirty="0" err="1">
                <a:solidFill>
                  <a:schemeClr val="tx1"/>
                </a:solidFill>
                <a:effectLst/>
                <a:latin typeface="Segoe UI" panose="020B0502040204020203" pitchFamily="34" charset="0"/>
              </a:rPr>
              <a:t>millicores</a:t>
            </a:r>
            <a:r>
              <a:rPr lang="en-US" b="0" i="0" dirty="0">
                <a:solidFill>
                  <a:schemeClr val="tx1"/>
                </a:solidFill>
                <a:effectLst/>
                <a:latin typeface="Segoe UI" panose="020B0502040204020203" pitchFamily="34" charset="0"/>
              </a:rPr>
              <a:t> aren't sufficient. </a:t>
            </a:r>
          </a:p>
          <a:p>
            <a:pPr algn="l"/>
            <a:r>
              <a:rPr lang="en-US" b="0" i="0" dirty="0">
                <a:solidFill>
                  <a:schemeClr val="tx1"/>
                </a:solidFill>
                <a:effectLst/>
                <a:latin typeface="Segoe UI" panose="020B0502040204020203" pitchFamily="34" charset="0"/>
              </a:rPr>
              <a:t>However, that leaves 2 GiB of memory on the node that can't be used. That memory resource is referred to as </a:t>
            </a:r>
            <a:r>
              <a:rPr lang="en-US" b="0" i="1" dirty="0">
                <a:solidFill>
                  <a:schemeClr val="tx1"/>
                </a:solidFill>
                <a:effectLst/>
                <a:latin typeface="Segoe UI" panose="020B0502040204020203" pitchFamily="34" charset="0"/>
              </a:rPr>
              <a:t>stranded</a:t>
            </a:r>
            <a:r>
              <a:rPr lang="en-US" b="0" i="0" dirty="0">
                <a:solidFill>
                  <a:schemeClr val="tx1"/>
                </a:solidFill>
                <a:effectLst/>
                <a:latin typeface="Segoe UI" panose="020B0502040204020203" pitchFamily="34" charset="0"/>
              </a:rPr>
              <a:t>.</a:t>
            </a:r>
          </a:p>
          <a:p>
            <a:pPr algn="l"/>
            <a:r>
              <a:rPr lang="en-US" b="1" i="0" dirty="0">
                <a:solidFill>
                  <a:schemeClr val="tx1"/>
                </a:solidFill>
                <a:effectLst/>
                <a:latin typeface="Segoe UI" panose="020B0502040204020203" pitchFamily="34" charset="0"/>
              </a:rPr>
              <a:t>An ideal VM choice is one with enough capacity to run your workloads without leaving resources stranded. </a:t>
            </a:r>
          </a:p>
          <a:p>
            <a:pPr algn="l"/>
            <a:r>
              <a:rPr lang="en-US" b="0" i="0" dirty="0">
                <a:solidFill>
                  <a:schemeClr val="tx1"/>
                </a:solidFill>
                <a:effectLst/>
                <a:latin typeface="Segoe UI" panose="020B0502040204020203" pitchFamily="34" charset="0"/>
              </a:rPr>
              <a:t>If workloads scale up and down dynamically, you want enough resources to cover typical usage scenarios, but the flexibility to scale up when needed.</a:t>
            </a:r>
          </a:p>
          <a:p>
            <a:endParaRPr lang="en-IN" dirty="0">
              <a:solidFill>
                <a:schemeClr val="tx1"/>
              </a:solidFill>
            </a:endParaRPr>
          </a:p>
        </p:txBody>
      </p:sp>
    </p:spTree>
    <p:extLst>
      <p:ext uri="{BB962C8B-B14F-4D97-AF65-F5344CB8AC3E}">
        <p14:creationId xmlns:p14="http://schemas.microsoft.com/office/powerpoint/2010/main" val="1558826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EBB8E-8794-52DF-8B38-78275399C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603C3A-37A5-137E-F417-34F28A3DE55C}"/>
              </a:ext>
            </a:extLst>
          </p:cNvPr>
          <p:cNvSpPr>
            <a:spLocks noGrp="1"/>
          </p:cNvSpPr>
          <p:nvPr>
            <p:ph type="title"/>
          </p:nvPr>
        </p:nvSpPr>
        <p:spPr/>
        <p:txBody>
          <a:bodyPr/>
          <a:lstStyle/>
          <a:p>
            <a:r>
              <a:rPr lang="en-US" dirty="0"/>
              <a:t>How many nodes do you need?</a:t>
            </a:r>
            <a:endParaRPr lang="en-IN" dirty="0"/>
          </a:p>
        </p:txBody>
      </p:sp>
      <p:sp>
        <p:nvSpPr>
          <p:cNvPr id="3" name="Content Placeholder 2">
            <a:extLst>
              <a:ext uri="{FF2B5EF4-FFF2-40B4-BE49-F238E27FC236}">
                <a16:creationId xmlns:a16="http://schemas.microsoft.com/office/drawing/2014/main" id="{007DB1BB-8A54-71B0-7EDF-01D290A2D292}"/>
              </a:ext>
            </a:extLst>
          </p:cNvPr>
          <p:cNvSpPr>
            <a:spLocks noGrp="1"/>
          </p:cNvSpPr>
          <p:nvPr>
            <p:ph idx="1"/>
          </p:nvPr>
        </p:nvSpPr>
        <p:spPr>
          <a:xfrm>
            <a:off x="1154954" y="2603499"/>
            <a:ext cx="10396344" cy="3820627"/>
          </a:xfrm>
        </p:spPr>
        <p:txBody>
          <a:bodyPr>
            <a:normAutofit fontScale="92500" lnSpcReduction="20000"/>
          </a:bodyPr>
          <a:lstStyle/>
          <a:p>
            <a:pPr algn="l"/>
            <a:r>
              <a:rPr lang="en-US" dirty="0">
                <a:solidFill>
                  <a:schemeClr val="tx1"/>
                </a:solidFill>
                <a:latin typeface="Segoe UI" panose="020B0502040204020203" pitchFamily="34" charset="0"/>
              </a:rPr>
              <a:t>A</a:t>
            </a:r>
            <a:r>
              <a:rPr lang="en-US" b="0" i="0" dirty="0">
                <a:solidFill>
                  <a:schemeClr val="tx1"/>
                </a:solidFill>
                <a:effectLst/>
                <a:latin typeface="Segoe UI" panose="020B0502040204020203" pitchFamily="34" charset="0"/>
              </a:rPr>
              <a:t>pplication should always be available and able to handle failure of the underlying nodes. </a:t>
            </a:r>
          </a:p>
          <a:p>
            <a:pPr algn="l"/>
            <a:r>
              <a:rPr lang="en-US" dirty="0">
                <a:solidFill>
                  <a:schemeClr val="tx1"/>
                </a:solidFill>
                <a:latin typeface="Segoe UI" panose="020B0502040204020203" pitchFamily="34" charset="0"/>
              </a:rPr>
              <a:t>C</a:t>
            </a:r>
            <a:r>
              <a:rPr lang="en-US" b="0" i="0" dirty="0">
                <a:solidFill>
                  <a:schemeClr val="tx1"/>
                </a:solidFill>
                <a:effectLst/>
                <a:latin typeface="Segoe UI" panose="020B0502040204020203" pitchFamily="34" charset="0"/>
              </a:rPr>
              <a:t>an provide resilience with multiple replicas of the application spread across multiple nodes.</a:t>
            </a:r>
          </a:p>
          <a:p>
            <a:pPr algn="l"/>
            <a:r>
              <a:rPr lang="en-US" b="0" i="0" dirty="0">
                <a:solidFill>
                  <a:schemeClr val="tx1"/>
                </a:solidFill>
                <a:effectLst/>
                <a:latin typeface="Segoe UI" panose="020B0502040204020203" pitchFamily="34" charset="0"/>
              </a:rPr>
              <a:t>AKS has </a:t>
            </a:r>
            <a:r>
              <a:rPr lang="en-US" b="0" i="1" dirty="0">
                <a:solidFill>
                  <a:schemeClr val="tx1"/>
                </a:solidFill>
                <a:effectLst/>
                <a:latin typeface="Segoe UI" panose="020B0502040204020203" pitchFamily="34" charset="0"/>
              </a:rPr>
              <a:t>node pools</a:t>
            </a:r>
            <a:r>
              <a:rPr lang="en-US" b="0" i="0" dirty="0">
                <a:solidFill>
                  <a:schemeClr val="tx1"/>
                </a:solidFill>
                <a:effectLst/>
                <a:latin typeface="Segoe UI" panose="020B0502040204020203" pitchFamily="34" charset="0"/>
              </a:rPr>
              <a:t>, which are groups of VMs of the same type. </a:t>
            </a:r>
          </a:p>
          <a:p>
            <a:pPr algn="l"/>
            <a:r>
              <a:rPr lang="en-US" dirty="0">
                <a:solidFill>
                  <a:schemeClr val="tx1"/>
                </a:solidFill>
                <a:latin typeface="Segoe UI" panose="020B0502040204020203" pitchFamily="34" charset="0"/>
              </a:rPr>
              <a:t>C</a:t>
            </a:r>
            <a:r>
              <a:rPr lang="en-US" b="0" i="0" dirty="0">
                <a:solidFill>
                  <a:schemeClr val="tx1"/>
                </a:solidFill>
                <a:effectLst/>
                <a:latin typeface="Segoe UI" panose="020B0502040204020203" pitchFamily="34" charset="0"/>
              </a:rPr>
              <a:t>an have multiple node pools. </a:t>
            </a:r>
          </a:p>
          <a:p>
            <a:pPr algn="l"/>
            <a:r>
              <a:rPr lang="en-US" b="0" i="0" dirty="0">
                <a:solidFill>
                  <a:schemeClr val="tx1"/>
                </a:solidFill>
                <a:effectLst/>
                <a:latin typeface="Segoe UI" panose="020B0502040204020203" pitchFamily="34" charset="0"/>
              </a:rPr>
              <a:t>For example, you could have a node pool that contains general purpose VMs, a node pool with memory-optimized VMs, and a node pool with GPU-equipped VMs. </a:t>
            </a:r>
          </a:p>
          <a:p>
            <a:pPr algn="l"/>
            <a:r>
              <a:rPr lang="en-US" b="0" i="0" dirty="0">
                <a:solidFill>
                  <a:schemeClr val="tx1"/>
                </a:solidFill>
                <a:effectLst/>
                <a:latin typeface="Segoe UI" panose="020B0502040204020203" pitchFamily="34" charset="0"/>
              </a:rPr>
              <a:t>Can then use the native Kubernetes scheduling feature to ensure your workloads are deployed to the appropriate node pool and VM type.</a:t>
            </a:r>
          </a:p>
          <a:p>
            <a:pPr algn="l"/>
            <a:r>
              <a:rPr lang="en-US" b="0" i="0" dirty="0">
                <a:solidFill>
                  <a:schemeClr val="tx1"/>
                </a:solidFill>
                <a:effectLst/>
                <a:latin typeface="Segoe UI" panose="020B0502040204020203" pitchFamily="34" charset="0"/>
              </a:rPr>
              <a:t>Node pools can support one of two modes: </a:t>
            </a:r>
            <a:r>
              <a:rPr lang="en-US" b="0" i="1" dirty="0">
                <a:solidFill>
                  <a:schemeClr val="tx1"/>
                </a:solidFill>
                <a:effectLst/>
                <a:latin typeface="Segoe UI" panose="020B0502040204020203" pitchFamily="34" charset="0"/>
              </a:rPr>
              <a:t>System</a:t>
            </a:r>
            <a:r>
              <a:rPr lang="en-US" b="0" i="0" dirty="0">
                <a:solidFill>
                  <a:schemeClr val="tx1"/>
                </a:solidFill>
                <a:effectLst/>
                <a:latin typeface="Segoe UI" panose="020B0502040204020203" pitchFamily="34" charset="0"/>
              </a:rPr>
              <a:t> or </a:t>
            </a:r>
            <a:r>
              <a:rPr lang="en-US" b="0" i="1" dirty="0">
                <a:solidFill>
                  <a:schemeClr val="tx1"/>
                </a:solidFill>
                <a:effectLst/>
                <a:latin typeface="Segoe UI" panose="020B0502040204020203" pitchFamily="34" charset="0"/>
              </a:rPr>
              <a:t>User</a:t>
            </a:r>
            <a:r>
              <a:rPr lang="en-US" b="0" i="0" dirty="0">
                <a:solidFill>
                  <a:schemeClr val="tx1"/>
                </a:solidFill>
                <a:effectLst/>
                <a:latin typeface="Segoe UI" panose="020B0502040204020203" pitchFamily="34" charset="0"/>
              </a:rPr>
              <a:t>. </a:t>
            </a:r>
          </a:p>
          <a:p>
            <a:pPr algn="l"/>
            <a:r>
              <a:rPr lang="en-US" b="1" i="1" dirty="0">
                <a:solidFill>
                  <a:schemeClr val="tx1"/>
                </a:solidFill>
                <a:effectLst/>
                <a:latin typeface="Segoe UI" panose="020B0502040204020203" pitchFamily="34" charset="0"/>
              </a:rPr>
              <a:t>System node pools</a:t>
            </a:r>
            <a:r>
              <a:rPr lang="en-US" b="1" i="0" dirty="0">
                <a:solidFill>
                  <a:schemeClr val="tx1"/>
                </a:solidFill>
                <a:effectLst/>
                <a:latin typeface="Segoe UI" panose="020B0502040204020203" pitchFamily="34" charset="0"/>
              </a:rPr>
              <a:t> run critical system pods that are essential to the operation of your Kubernetes cluster, including services such as storage drivers, DNS, or metrics servers. </a:t>
            </a:r>
          </a:p>
          <a:p>
            <a:pPr algn="l"/>
            <a:r>
              <a:rPr lang="en-US" b="1" i="1" dirty="0">
                <a:solidFill>
                  <a:schemeClr val="tx1"/>
                </a:solidFill>
                <a:effectLst/>
                <a:latin typeface="Segoe UI" panose="020B0502040204020203" pitchFamily="34" charset="0"/>
              </a:rPr>
              <a:t>User node pools</a:t>
            </a:r>
            <a:r>
              <a:rPr lang="en-US" b="1" i="0" dirty="0">
                <a:solidFill>
                  <a:schemeClr val="tx1"/>
                </a:solidFill>
                <a:effectLst/>
                <a:latin typeface="Segoe UI" panose="020B0502040204020203" pitchFamily="34" charset="0"/>
              </a:rPr>
              <a:t> run your applications.</a:t>
            </a:r>
          </a:p>
          <a:p>
            <a:endParaRPr lang="en-IN" dirty="0">
              <a:solidFill>
                <a:schemeClr val="tx1"/>
              </a:solidFill>
            </a:endParaRPr>
          </a:p>
        </p:txBody>
      </p:sp>
    </p:spTree>
    <p:extLst>
      <p:ext uri="{BB962C8B-B14F-4D97-AF65-F5344CB8AC3E}">
        <p14:creationId xmlns:p14="http://schemas.microsoft.com/office/powerpoint/2010/main" val="276519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3BCAC-E86B-5388-B19D-C3806D1BB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BF5B4-F9AE-BE79-7A6A-6AA6BAB010AB}"/>
              </a:ext>
            </a:extLst>
          </p:cNvPr>
          <p:cNvSpPr>
            <a:spLocks noGrp="1"/>
          </p:cNvSpPr>
          <p:nvPr>
            <p:ph type="title"/>
          </p:nvPr>
        </p:nvSpPr>
        <p:spPr/>
        <p:txBody>
          <a:bodyPr/>
          <a:lstStyle/>
          <a:p>
            <a:r>
              <a:rPr lang="en-US" dirty="0"/>
              <a:t>How many nodes do you need?</a:t>
            </a:r>
            <a:endParaRPr lang="en-IN" dirty="0"/>
          </a:p>
        </p:txBody>
      </p:sp>
      <p:sp>
        <p:nvSpPr>
          <p:cNvPr id="3" name="Content Placeholder 2">
            <a:extLst>
              <a:ext uri="{FF2B5EF4-FFF2-40B4-BE49-F238E27FC236}">
                <a16:creationId xmlns:a16="http://schemas.microsoft.com/office/drawing/2014/main" id="{83625CAC-EEDB-66C1-EDC9-38D787FD44BF}"/>
              </a:ext>
            </a:extLst>
          </p:cNvPr>
          <p:cNvSpPr>
            <a:spLocks noGrp="1"/>
          </p:cNvSpPr>
          <p:nvPr>
            <p:ph idx="1"/>
          </p:nvPr>
        </p:nvSpPr>
        <p:spPr>
          <a:xfrm>
            <a:off x="1154954" y="2603499"/>
            <a:ext cx="10396344" cy="3820627"/>
          </a:xfrm>
        </p:spPr>
        <p:txBody>
          <a:bodyPr>
            <a:normAutofit fontScale="92500" lnSpcReduction="10000"/>
          </a:bodyPr>
          <a:lstStyle/>
          <a:p>
            <a:pPr algn="l"/>
            <a:r>
              <a:rPr lang="en-US" b="0" i="0" dirty="0">
                <a:solidFill>
                  <a:schemeClr val="tx1"/>
                </a:solidFill>
                <a:effectLst/>
                <a:latin typeface="Segoe UI" panose="020B0502040204020203" pitchFamily="34" charset="0"/>
              </a:rPr>
              <a:t>In a default configuration, an AKS cluster contains a single System node pool, which is used to run everything. </a:t>
            </a:r>
          </a:p>
          <a:p>
            <a:pPr algn="l"/>
            <a:r>
              <a:rPr lang="en-US" b="0" i="0" dirty="0">
                <a:solidFill>
                  <a:schemeClr val="tx1"/>
                </a:solidFill>
                <a:effectLst/>
                <a:latin typeface="Segoe UI" panose="020B0502040204020203" pitchFamily="34" charset="0"/>
              </a:rPr>
              <a:t>If you want, you can add extra System or User node pools and configure your application pods to run exclusively in the User node pools. </a:t>
            </a:r>
          </a:p>
          <a:p>
            <a:pPr algn="l"/>
            <a:r>
              <a:rPr lang="en-US" b="0" i="0" dirty="0">
                <a:solidFill>
                  <a:schemeClr val="tx1"/>
                </a:solidFill>
                <a:effectLst/>
                <a:latin typeface="Segoe UI" panose="020B0502040204020203" pitchFamily="34" charset="0"/>
              </a:rPr>
              <a:t>Critical system pods run only in the System node pools. </a:t>
            </a:r>
          </a:p>
          <a:p>
            <a:pPr algn="l"/>
            <a:r>
              <a:rPr lang="en-US" b="1" i="0" dirty="0">
                <a:solidFill>
                  <a:schemeClr val="tx1"/>
                </a:solidFill>
                <a:effectLst/>
                <a:latin typeface="Segoe UI" panose="020B0502040204020203" pitchFamily="34" charset="0"/>
              </a:rPr>
              <a:t>Using System and User node pools can prevent incorrectly configured applications from affecting the operation of critical system services and potentially causing the cluster to fail.</a:t>
            </a:r>
          </a:p>
          <a:p>
            <a:pPr algn="l"/>
            <a:r>
              <a:rPr lang="en-US" b="0" i="0" dirty="0">
                <a:solidFill>
                  <a:schemeClr val="tx1"/>
                </a:solidFill>
                <a:effectLst/>
                <a:latin typeface="Segoe UI" panose="020B0502040204020203" pitchFamily="34" charset="0"/>
              </a:rPr>
              <a:t>Kubernetes can also add or remove nodes when necessary. </a:t>
            </a:r>
          </a:p>
          <a:p>
            <a:pPr algn="l"/>
            <a:r>
              <a:rPr lang="en-US" b="0" i="0" dirty="0">
                <a:solidFill>
                  <a:schemeClr val="tx1"/>
                </a:solidFill>
                <a:effectLst/>
                <a:latin typeface="Segoe UI" panose="020B0502040204020203" pitchFamily="34" charset="0"/>
              </a:rPr>
              <a:t>Need to define an upper limit for the maximum number of nodes that Kubernetes can scale up to.</a:t>
            </a:r>
          </a:p>
          <a:p>
            <a:pPr algn="l"/>
            <a:r>
              <a:rPr lang="en-US" b="0" i="0" dirty="0">
                <a:solidFill>
                  <a:schemeClr val="tx1"/>
                </a:solidFill>
                <a:effectLst/>
                <a:latin typeface="Segoe UI" panose="020B0502040204020203" pitchFamily="34" charset="0"/>
              </a:rPr>
              <a:t> Then, plan your network design around that maximum number. </a:t>
            </a:r>
          </a:p>
          <a:p>
            <a:pPr algn="l"/>
            <a:r>
              <a:rPr lang="en-US" b="0" i="0" dirty="0">
                <a:solidFill>
                  <a:schemeClr val="tx1"/>
                </a:solidFill>
                <a:effectLst/>
                <a:latin typeface="Segoe UI" panose="020B0502040204020203" pitchFamily="34" charset="0"/>
              </a:rPr>
              <a:t>Keep in mind that you need to account for at least one extra node per cluster to allow for the update process to run properly.</a:t>
            </a:r>
          </a:p>
          <a:p>
            <a:endParaRPr lang="en-IN" dirty="0">
              <a:solidFill>
                <a:schemeClr val="tx1"/>
              </a:solidFill>
            </a:endParaRPr>
          </a:p>
        </p:txBody>
      </p:sp>
    </p:spTree>
    <p:extLst>
      <p:ext uri="{BB962C8B-B14F-4D97-AF65-F5344CB8AC3E}">
        <p14:creationId xmlns:p14="http://schemas.microsoft.com/office/powerpoint/2010/main" val="123010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709D-DCE1-A76C-CA65-863C732DEF91}"/>
              </a:ext>
            </a:extLst>
          </p:cNvPr>
          <p:cNvSpPr>
            <a:spLocks noGrp="1"/>
          </p:cNvSpPr>
          <p:nvPr>
            <p:ph type="title"/>
          </p:nvPr>
        </p:nvSpPr>
        <p:spPr/>
        <p:txBody>
          <a:bodyPr/>
          <a:lstStyle/>
          <a:p>
            <a:r>
              <a:rPr lang="en-IN" dirty="0"/>
              <a:t>Virtual Machines (VMs)</a:t>
            </a:r>
          </a:p>
        </p:txBody>
      </p:sp>
      <p:sp>
        <p:nvSpPr>
          <p:cNvPr id="3" name="Content Placeholder 2">
            <a:extLst>
              <a:ext uri="{FF2B5EF4-FFF2-40B4-BE49-F238E27FC236}">
                <a16:creationId xmlns:a16="http://schemas.microsoft.com/office/drawing/2014/main" id="{B74587BC-7B41-C0E6-3245-17801ED11C7E}"/>
              </a:ext>
            </a:extLst>
          </p:cNvPr>
          <p:cNvSpPr>
            <a:spLocks noGrp="1"/>
          </p:cNvSpPr>
          <p:nvPr>
            <p:ph idx="1"/>
          </p:nvPr>
        </p:nvSpPr>
        <p:spPr>
          <a:xfrm>
            <a:off x="1154954" y="2603499"/>
            <a:ext cx="10862875" cy="3885941"/>
          </a:xfrm>
        </p:spPr>
        <p:txBody>
          <a:bodyPr>
            <a:normAutofit fontScale="92500"/>
          </a:bodyPr>
          <a:lstStyle/>
          <a:p>
            <a:pPr algn="l"/>
            <a:r>
              <a:rPr lang="en-US" b="0" i="0" dirty="0">
                <a:solidFill>
                  <a:schemeClr val="tx1"/>
                </a:solidFill>
                <a:effectLst/>
                <a:latin typeface="Segoe UI" panose="020B0502040204020203" pitchFamily="34" charset="0"/>
              </a:rPr>
              <a:t>One option is to deploy a new virtual machine for every application, hosted across multiple regions. </a:t>
            </a:r>
          </a:p>
          <a:p>
            <a:pPr algn="l"/>
            <a:r>
              <a:rPr lang="en-US" b="0" i="0" dirty="0">
                <a:solidFill>
                  <a:schemeClr val="tx1"/>
                </a:solidFill>
                <a:effectLst/>
                <a:latin typeface="Segoe UI" panose="020B0502040204020203" pitchFamily="34" charset="0"/>
              </a:rPr>
              <a:t>Then, copy the applications to your new VMs. </a:t>
            </a:r>
          </a:p>
          <a:p>
            <a:pPr algn="l"/>
            <a:r>
              <a:rPr lang="en-US" dirty="0">
                <a:solidFill>
                  <a:schemeClr val="tx1"/>
                </a:solidFill>
                <a:latin typeface="Segoe UI" panose="020B0502040204020203" pitchFamily="34" charset="0"/>
              </a:rPr>
              <a:t>D</a:t>
            </a:r>
            <a:r>
              <a:rPr lang="en-US" b="0" i="0" dirty="0">
                <a:solidFill>
                  <a:schemeClr val="tx1"/>
                </a:solidFill>
                <a:effectLst/>
                <a:latin typeface="Segoe UI" panose="020B0502040204020203" pitchFamily="34" charset="0"/>
              </a:rPr>
              <a:t>oing so makes you responsible for managing each VM that you use.</a:t>
            </a:r>
          </a:p>
          <a:p>
            <a:pPr algn="l"/>
            <a:r>
              <a:rPr lang="en-US" b="0" i="0" dirty="0">
                <a:solidFill>
                  <a:schemeClr val="tx1"/>
                </a:solidFill>
                <a:effectLst/>
                <a:latin typeface="Segoe UI" panose="020B0502040204020203" pitchFamily="34" charset="0"/>
              </a:rPr>
              <a:t>Maintenance overhead increases as you scale. </a:t>
            </a:r>
          </a:p>
          <a:p>
            <a:pPr algn="l"/>
            <a:r>
              <a:rPr lang="en-US" dirty="0">
                <a:solidFill>
                  <a:schemeClr val="tx1"/>
                </a:solidFill>
                <a:latin typeface="Segoe UI" panose="020B0502040204020203" pitchFamily="34" charset="0"/>
              </a:rPr>
              <a:t>N</a:t>
            </a:r>
            <a:r>
              <a:rPr lang="en-US" b="0" i="0" dirty="0">
                <a:solidFill>
                  <a:schemeClr val="tx1"/>
                </a:solidFill>
                <a:effectLst/>
                <a:latin typeface="Segoe UI" panose="020B0502040204020203" pitchFamily="34" charset="0"/>
              </a:rPr>
              <a:t>eed to provision and configure VM operating system (OS) versions and dependencies for each application to match. </a:t>
            </a:r>
          </a:p>
          <a:p>
            <a:pPr algn="l"/>
            <a:r>
              <a:rPr lang="en-US" b="0" i="0" dirty="0">
                <a:solidFill>
                  <a:schemeClr val="tx1"/>
                </a:solidFill>
                <a:effectLst/>
                <a:latin typeface="Segoe UI" panose="020B0502040204020203" pitchFamily="34" charset="0"/>
              </a:rPr>
              <a:t>When you apply upgrades for your applications that affect the OS and major changes, there are precautions. </a:t>
            </a:r>
          </a:p>
          <a:p>
            <a:pPr algn="l"/>
            <a:r>
              <a:rPr lang="en-US" b="0" i="0" dirty="0">
                <a:solidFill>
                  <a:schemeClr val="tx1"/>
                </a:solidFill>
                <a:effectLst/>
                <a:latin typeface="Segoe UI" panose="020B0502040204020203" pitchFamily="34" charset="0"/>
              </a:rPr>
              <a:t>If any errors appear during the upgrade, you need to roll back the installation, which causes disruption such as downtime or delays.</a:t>
            </a:r>
          </a:p>
          <a:p>
            <a:pPr algn="l"/>
            <a:r>
              <a:rPr lang="en-US" b="1" i="0" dirty="0">
                <a:solidFill>
                  <a:schemeClr val="tx1"/>
                </a:solidFill>
                <a:effectLst/>
                <a:latin typeface="Segoe UI" panose="020B0502040204020203" pitchFamily="34" charset="0"/>
              </a:rPr>
              <a:t>Deployment is cumbersome, sometimes error-prone, and doesn't easily scale single services. For example, you can't easily scale only the caching service used in the web application.</a:t>
            </a:r>
          </a:p>
          <a:p>
            <a:endParaRPr lang="en-IN" dirty="0">
              <a:solidFill>
                <a:schemeClr val="tx1"/>
              </a:solidFill>
            </a:endParaRPr>
          </a:p>
        </p:txBody>
      </p:sp>
    </p:spTree>
    <p:extLst>
      <p:ext uri="{BB962C8B-B14F-4D97-AF65-F5344CB8AC3E}">
        <p14:creationId xmlns:p14="http://schemas.microsoft.com/office/powerpoint/2010/main" val="1169799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3E9B-4AC6-157C-9271-004EB9A3A355}"/>
              </a:ext>
            </a:extLst>
          </p:cNvPr>
          <p:cNvSpPr>
            <a:spLocks noGrp="1"/>
          </p:cNvSpPr>
          <p:nvPr>
            <p:ph type="title"/>
          </p:nvPr>
        </p:nvSpPr>
        <p:spPr>
          <a:xfrm>
            <a:off x="582843" y="763404"/>
            <a:ext cx="8761413" cy="706964"/>
          </a:xfrm>
        </p:spPr>
        <p:txBody>
          <a:bodyPr/>
          <a:lstStyle/>
          <a:p>
            <a:r>
              <a:rPr lang="en-IN" dirty="0"/>
              <a:t>AKS resources</a:t>
            </a:r>
          </a:p>
        </p:txBody>
      </p:sp>
      <p:sp>
        <p:nvSpPr>
          <p:cNvPr id="3" name="Content Placeholder 2">
            <a:extLst>
              <a:ext uri="{FF2B5EF4-FFF2-40B4-BE49-F238E27FC236}">
                <a16:creationId xmlns:a16="http://schemas.microsoft.com/office/drawing/2014/main" id="{038F4EDD-ECB1-EFD5-3A36-121A9AB7931B}"/>
              </a:ext>
            </a:extLst>
          </p:cNvPr>
          <p:cNvSpPr>
            <a:spLocks noGrp="1"/>
          </p:cNvSpPr>
          <p:nvPr>
            <p:ph idx="1"/>
          </p:nvPr>
        </p:nvSpPr>
        <p:spPr/>
        <p:txBody>
          <a:bodyPr/>
          <a:lstStyle/>
          <a:p>
            <a:endParaRPr lang="en-IN"/>
          </a:p>
        </p:txBody>
      </p:sp>
      <p:pic>
        <p:nvPicPr>
          <p:cNvPr id="6146" name="Picture 2" descr="Diagram that shows various AKS components, including AKS components hosted by Microsoft and AKS components in your Azure subscription.">
            <a:extLst>
              <a:ext uri="{FF2B5EF4-FFF2-40B4-BE49-F238E27FC236}">
                <a16:creationId xmlns:a16="http://schemas.microsoft.com/office/drawing/2014/main" id="{08ECC9DE-E3C8-56FC-8C8B-EC9A7A2C3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211" y="154870"/>
            <a:ext cx="7882872" cy="637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270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8CAA0-7679-C0CA-7BEB-D45E8311D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B846F6-30CC-E819-E563-5B84CF3F637F}"/>
              </a:ext>
            </a:extLst>
          </p:cNvPr>
          <p:cNvSpPr>
            <a:spLocks noGrp="1"/>
          </p:cNvSpPr>
          <p:nvPr>
            <p:ph type="title"/>
          </p:nvPr>
        </p:nvSpPr>
        <p:spPr/>
        <p:txBody>
          <a:bodyPr/>
          <a:lstStyle/>
          <a:p>
            <a:r>
              <a:rPr lang="en-IN" dirty="0"/>
              <a:t>Load balancers</a:t>
            </a:r>
          </a:p>
        </p:txBody>
      </p:sp>
      <p:sp>
        <p:nvSpPr>
          <p:cNvPr id="6" name="Content Placeholder 5">
            <a:extLst>
              <a:ext uri="{FF2B5EF4-FFF2-40B4-BE49-F238E27FC236}">
                <a16:creationId xmlns:a16="http://schemas.microsoft.com/office/drawing/2014/main" id="{ED2EF04E-705B-02EA-E0E6-170E9AE1121B}"/>
              </a:ext>
            </a:extLst>
          </p:cNvPr>
          <p:cNvSpPr>
            <a:spLocks noGrp="1"/>
          </p:cNvSpPr>
          <p:nvPr>
            <p:ph idx="1"/>
          </p:nvPr>
        </p:nvSpPr>
        <p:spPr>
          <a:xfrm>
            <a:off x="1154954" y="2603500"/>
            <a:ext cx="10443745" cy="4100470"/>
          </a:xfrm>
        </p:spPr>
        <p:txBody>
          <a:bodyPr>
            <a:normAutofit fontScale="62500" lnSpcReduction="20000"/>
          </a:bodyPr>
          <a:lstStyle/>
          <a:p>
            <a:r>
              <a:rPr lang="en-US" sz="2900" b="0" i="0" dirty="0">
                <a:solidFill>
                  <a:srgbClr val="161616"/>
                </a:solidFill>
                <a:effectLst/>
                <a:latin typeface="Segoe UI" panose="020B0502040204020203" pitchFamily="34" charset="0"/>
              </a:rPr>
              <a:t>Kubernetes deploys Azure Standard Load Balancer by default, which balances inbound traffic across all zones in a region. If a node becomes unavailable, the load balancer reroutes traffic to healthy nodes.</a:t>
            </a:r>
          </a:p>
          <a:p>
            <a:pPr algn="l"/>
            <a:r>
              <a:rPr lang="en-US" b="0" i="0" dirty="0">
                <a:solidFill>
                  <a:srgbClr val="161616"/>
                </a:solidFill>
                <a:effectLst/>
                <a:latin typeface="Segoe UI" panose="020B0502040204020203" pitchFamily="34" charset="0"/>
              </a:rPr>
              <a:t>An example service that uses Azure Load Balancer:</a:t>
            </a:r>
          </a:p>
          <a:p>
            <a:pPr marL="0" indent="0" algn="l">
              <a:buNone/>
            </a:pPr>
            <a:r>
              <a:rPr lang="en-US" b="0" i="0" dirty="0" err="1">
                <a:solidFill>
                  <a:srgbClr val="161616"/>
                </a:solidFill>
                <a:effectLst/>
                <a:latin typeface="Segoe UI" panose="020B0502040204020203" pitchFamily="34" charset="0"/>
              </a:rPr>
              <a:t>apiVersion</a:t>
            </a:r>
            <a:r>
              <a:rPr lang="en-US" b="0" i="0" dirty="0">
                <a:solidFill>
                  <a:srgbClr val="161616"/>
                </a:solidFill>
                <a:effectLst/>
                <a:latin typeface="Segoe UI" panose="020B0502040204020203" pitchFamily="34" charset="0"/>
              </a:rPr>
              <a:t>: v1</a:t>
            </a:r>
          </a:p>
          <a:p>
            <a:pPr marL="0" indent="0" algn="l">
              <a:buNone/>
            </a:pPr>
            <a:r>
              <a:rPr lang="en-US" b="0" i="0" dirty="0">
                <a:solidFill>
                  <a:srgbClr val="161616"/>
                </a:solidFill>
                <a:effectLst/>
                <a:latin typeface="Segoe UI" panose="020B0502040204020203" pitchFamily="34" charset="0"/>
              </a:rPr>
              <a:t>kind: Service</a:t>
            </a:r>
          </a:p>
          <a:p>
            <a:pPr marL="0" indent="0" algn="l">
              <a:buNone/>
            </a:pPr>
            <a:r>
              <a:rPr lang="en-US" b="0" i="0" dirty="0">
                <a:solidFill>
                  <a:srgbClr val="161616"/>
                </a:solidFill>
                <a:effectLst/>
                <a:latin typeface="Segoe UI" panose="020B0502040204020203" pitchFamily="34" charset="0"/>
              </a:rPr>
              <a:t>metadata:</a:t>
            </a:r>
          </a:p>
          <a:p>
            <a:pPr marL="0" indent="0" algn="l">
              <a:buNone/>
            </a:pPr>
            <a:r>
              <a:rPr lang="en-US" b="0" i="0" dirty="0">
                <a:solidFill>
                  <a:srgbClr val="161616"/>
                </a:solidFill>
                <a:effectLst/>
                <a:latin typeface="Segoe UI" panose="020B0502040204020203" pitchFamily="34" charset="0"/>
              </a:rPr>
              <a:t>  name: example</a:t>
            </a:r>
          </a:p>
          <a:p>
            <a:pPr marL="0" indent="0" algn="l">
              <a:buNone/>
            </a:pPr>
            <a:r>
              <a:rPr lang="en-US" b="0" i="0" dirty="0">
                <a:solidFill>
                  <a:srgbClr val="161616"/>
                </a:solidFill>
                <a:effectLst/>
                <a:latin typeface="Segoe UI" panose="020B0502040204020203" pitchFamily="34" charset="0"/>
              </a:rPr>
              <a:t>spec:</a:t>
            </a:r>
          </a:p>
          <a:p>
            <a:pPr marL="0" indent="0" algn="l">
              <a:buNone/>
            </a:pPr>
            <a:r>
              <a:rPr lang="en-US" b="0" i="0" dirty="0">
                <a:solidFill>
                  <a:srgbClr val="161616"/>
                </a:solidFill>
                <a:effectLst/>
                <a:latin typeface="Segoe UI" panose="020B0502040204020203" pitchFamily="34" charset="0"/>
              </a:rPr>
              <a:t>  type: </a:t>
            </a:r>
            <a:r>
              <a:rPr lang="en-US" b="0" i="0" dirty="0" err="1">
                <a:solidFill>
                  <a:srgbClr val="161616"/>
                </a:solidFill>
                <a:effectLst/>
                <a:latin typeface="Segoe UI" panose="020B0502040204020203" pitchFamily="34" charset="0"/>
              </a:rPr>
              <a:t>LoadBalancer</a:t>
            </a:r>
            <a:endParaRPr lang="en-US" b="0" i="0" dirty="0">
              <a:solidFill>
                <a:srgbClr val="161616"/>
              </a:solidFill>
              <a:effectLst/>
              <a:latin typeface="Segoe UI" panose="020B0502040204020203" pitchFamily="34" charset="0"/>
            </a:endParaRPr>
          </a:p>
          <a:p>
            <a:pPr marL="0" indent="0" algn="l">
              <a:buNone/>
            </a:pPr>
            <a:r>
              <a:rPr lang="en-US" b="0" i="0" dirty="0">
                <a:solidFill>
                  <a:srgbClr val="161616"/>
                </a:solidFill>
                <a:effectLst/>
                <a:latin typeface="Segoe UI" panose="020B0502040204020203" pitchFamily="34" charset="0"/>
              </a:rPr>
              <a:t>  selector:</a:t>
            </a:r>
          </a:p>
          <a:p>
            <a:pPr marL="0" indent="0" algn="l">
              <a:buNone/>
            </a:pPr>
            <a:r>
              <a:rPr lang="en-US" b="0" i="0" dirty="0">
                <a:solidFill>
                  <a:srgbClr val="161616"/>
                </a:solidFill>
                <a:effectLst/>
                <a:latin typeface="Segoe UI" panose="020B0502040204020203" pitchFamily="34" charset="0"/>
              </a:rPr>
              <a:t>    app: </a:t>
            </a:r>
            <a:r>
              <a:rPr lang="en-US" b="0" i="0" dirty="0" err="1">
                <a:solidFill>
                  <a:srgbClr val="161616"/>
                </a:solidFill>
                <a:effectLst/>
                <a:latin typeface="Segoe UI" panose="020B0502040204020203" pitchFamily="34" charset="0"/>
              </a:rPr>
              <a:t>myapp</a:t>
            </a:r>
            <a:endParaRPr lang="en-US" b="0" i="0" dirty="0">
              <a:solidFill>
                <a:srgbClr val="161616"/>
              </a:solidFill>
              <a:effectLst/>
              <a:latin typeface="Segoe UI" panose="020B0502040204020203" pitchFamily="34" charset="0"/>
            </a:endParaRPr>
          </a:p>
          <a:p>
            <a:pPr marL="0" indent="0" algn="l">
              <a:buNone/>
            </a:pPr>
            <a:r>
              <a:rPr lang="en-US" b="0" i="0" dirty="0">
                <a:solidFill>
                  <a:srgbClr val="161616"/>
                </a:solidFill>
                <a:effectLst/>
                <a:latin typeface="Segoe UI" panose="020B0502040204020203" pitchFamily="34" charset="0"/>
              </a:rPr>
              <a:t>  ports:</a:t>
            </a:r>
          </a:p>
          <a:p>
            <a:pPr marL="0" indent="0" algn="l">
              <a:buNone/>
            </a:pPr>
            <a:r>
              <a:rPr lang="en-US" b="0" i="0" dirty="0">
                <a:solidFill>
                  <a:srgbClr val="161616"/>
                </a:solidFill>
                <a:effectLst/>
                <a:latin typeface="Segoe UI" panose="020B0502040204020203" pitchFamily="34" charset="0"/>
              </a:rPr>
              <a:t>    - port: 80</a:t>
            </a:r>
          </a:p>
          <a:p>
            <a:pPr marL="0" indent="0" algn="l">
              <a:buNone/>
            </a:pP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targetPort</a:t>
            </a:r>
            <a:r>
              <a:rPr lang="en-US" b="0" i="0" dirty="0">
                <a:solidFill>
                  <a:srgbClr val="161616"/>
                </a:solidFill>
                <a:effectLst/>
                <a:latin typeface="Segoe UI" panose="020B0502040204020203" pitchFamily="34" charset="0"/>
              </a:rPr>
              <a:t>: 8080</a:t>
            </a:r>
          </a:p>
          <a:p>
            <a:endParaRPr lang="en-IN" dirty="0"/>
          </a:p>
        </p:txBody>
      </p:sp>
    </p:spTree>
    <p:extLst>
      <p:ext uri="{BB962C8B-B14F-4D97-AF65-F5344CB8AC3E}">
        <p14:creationId xmlns:p14="http://schemas.microsoft.com/office/powerpoint/2010/main" val="3605538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4A740-6270-4940-D1E0-86635F72B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E17AA-9FCC-880E-FC18-AA0395B53706}"/>
              </a:ext>
            </a:extLst>
          </p:cNvPr>
          <p:cNvSpPr>
            <a:spLocks noGrp="1"/>
          </p:cNvSpPr>
          <p:nvPr>
            <p:ph type="title"/>
          </p:nvPr>
        </p:nvSpPr>
        <p:spPr/>
        <p:txBody>
          <a:bodyPr/>
          <a:lstStyle/>
          <a:p>
            <a:r>
              <a:rPr lang="en-IN" dirty="0"/>
              <a:t>Reliability architecture overview</a:t>
            </a:r>
          </a:p>
        </p:txBody>
      </p:sp>
      <p:sp>
        <p:nvSpPr>
          <p:cNvPr id="3" name="Content Placeholder 2">
            <a:extLst>
              <a:ext uri="{FF2B5EF4-FFF2-40B4-BE49-F238E27FC236}">
                <a16:creationId xmlns:a16="http://schemas.microsoft.com/office/drawing/2014/main" id="{F190A422-A74E-34D4-DF6E-D35B32A6418B}"/>
              </a:ext>
            </a:extLst>
          </p:cNvPr>
          <p:cNvSpPr>
            <a:spLocks noGrp="1"/>
          </p:cNvSpPr>
          <p:nvPr>
            <p:ph idx="1"/>
          </p:nvPr>
        </p:nvSpPr>
        <p:spPr>
          <a:xfrm>
            <a:off x="1154954" y="2603499"/>
            <a:ext cx="10396344" cy="3820627"/>
          </a:xfrm>
        </p:spPr>
        <p:txBody>
          <a:bodyPr/>
          <a:lstStyle/>
          <a:p>
            <a:pPr algn="l">
              <a:buNone/>
            </a:pPr>
            <a:r>
              <a:rPr lang="en-US" b="0" i="0" dirty="0">
                <a:solidFill>
                  <a:srgbClr val="161616"/>
                </a:solidFill>
                <a:effectLst/>
                <a:latin typeface="Segoe UI" panose="020B0502040204020203" pitchFamily="34" charset="0"/>
              </a:rPr>
              <a:t>When you create an AKS cluster, the Azure platform automatically creates and configures:</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A </a:t>
            </a:r>
            <a:r>
              <a:rPr lang="en-US" b="0" i="0" u="none" strike="noStrike" dirty="0">
                <a:solidFill>
                  <a:srgbClr val="0065B3"/>
                </a:solidFill>
                <a:effectLst/>
                <a:latin typeface="Segoe UI" panose="020B0502040204020203" pitchFamily="34" charset="0"/>
              </a:rPr>
              <a:t>control plane</a:t>
            </a:r>
            <a:r>
              <a:rPr lang="en-US" b="0" i="0" dirty="0">
                <a:solidFill>
                  <a:srgbClr val="161616"/>
                </a:solidFill>
                <a:effectLst/>
                <a:latin typeface="Segoe UI" panose="020B0502040204020203" pitchFamily="34" charset="0"/>
              </a:rPr>
              <a:t> that has the API server, </a:t>
            </a:r>
            <a:r>
              <a:rPr lang="en-US" b="0" i="0" dirty="0" err="1">
                <a:solidFill>
                  <a:srgbClr val="161616"/>
                </a:solidFill>
                <a:effectLst/>
                <a:latin typeface="Segoe UI" panose="020B0502040204020203" pitchFamily="34" charset="0"/>
              </a:rPr>
              <a:t>etcd</a:t>
            </a:r>
            <a:r>
              <a:rPr lang="en-US" b="0" i="0" dirty="0">
                <a:solidFill>
                  <a:srgbClr val="161616"/>
                </a:solidFill>
                <a:effectLst/>
                <a:latin typeface="Segoe UI" panose="020B0502040204020203" pitchFamily="34" charset="0"/>
              </a:rPr>
              <a:t>, the scheduler, and other pods that are required to manage your workload.</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A </a:t>
            </a:r>
            <a:r>
              <a:rPr lang="en-US" b="0" i="0" u="none" strike="noStrike" dirty="0">
                <a:solidFill>
                  <a:srgbClr val="0065B3"/>
                </a:solidFill>
                <a:effectLst/>
                <a:latin typeface="Segoe UI" panose="020B0502040204020203" pitchFamily="34" charset="0"/>
              </a:rPr>
              <a:t>system node pool</a:t>
            </a:r>
            <a:r>
              <a:rPr lang="en-US" b="0" i="0" dirty="0">
                <a:solidFill>
                  <a:srgbClr val="161616"/>
                </a:solidFill>
                <a:effectLst/>
                <a:latin typeface="Segoe UI" panose="020B0502040204020203" pitchFamily="34" charset="0"/>
              </a:rPr>
              <a:t> to your subscription that hosts your add-ons and other pods that run in the </a:t>
            </a:r>
            <a:r>
              <a:rPr lang="en-US" b="0" i="1" dirty="0">
                <a:solidFill>
                  <a:srgbClr val="161616"/>
                </a:solidFill>
                <a:effectLst/>
                <a:latin typeface="Segoe UI" panose="020B0502040204020203" pitchFamily="34" charset="0"/>
              </a:rPr>
              <a:t>kube-system</a:t>
            </a:r>
            <a:r>
              <a:rPr lang="en-US" b="0" i="0" dirty="0">
                <a:solidFill>
                  <a:srgbClr val="161616"/>
                </a:solidFill>
                <a:effectLst/>
                <a:latin typeface="Segoe UI" panose="020B0502040204020203" pitchFamily="34" charset="0"/>
              </a:rPr>
              <a:t> namespace.</a:t>
            </a:r>
          </a:p>
          <a:p>
            <a:pPr algn="l"/>
            <a:r>
              <a:rPr lang="en-US" b="0" i="0" dirty="0">
                <a:solidFill>
                  <a:srgbClr val="161616"/>
                </a:solidFill>
                <a:effectLst/>
                <a:latin typeface="Segoe UI" panose="020B0502040204020203" pitchFamily="34" charset="0"/>
              </a:rPr>
              <a:t>After this initial node pool setup is complete, you can </a:t>
            </a:r>
            <a:r>
              <a:rPr lang="en-US" b="0" i="0" u="none" strike="noStrike" dirty="0">
                <a:solidFill>
                  <a:srgbClr val="0065B3"/>
                </a:solidFill>
                <a:effectLst/>
                <a:latin typeface="Segoe UI" panose="020B0502040204020203" pitchFamily="34" charset="0"/>
              </a:rPr>
              <a:t>add or delete node pools</a:t>
            </a:r>
            <a:r>
              <a:rPr lang="en-US" b="0" i="0" dirty="0">
                <a:solidFill>
                  <a:srgbClr val="161616"/>
                </a:solidFill>
                <a:effectLst/>
                <a:latin typeface="Segoe UI" panose="020B0502040204020203" pitchFamily="34" charset="0"/>
              </a:rPr>
              <a:t> for your own user workloads. </a:t>
            </a:r>
          </a:p>
          <a:p>
            <a:pPr algn="l"/>
            <a:r>
              <a:rPr lang="en-US" b="0" i="0" dirty="0">
                <a:solidFill>
                  <a:srgbClr val="161616"/>
                </a:solidFill>
                <a:effectLst/>
                <a:latin typeface="Segoe UI" panose="020B0502040204020203" pitchFamily="34" charset="0"/>
              </a:rPr>
              <a:t>AKS doesn't manage node pools for reliability, and you must ensure that your workloads are resilient to infrastructure failures.</a:t>
            </a:r>
          </a:p>
          <a:p>
            <a:endParaRPr lang="en-IN" dirty="0"/>
          </a:p>
        </p:txBody>
      </p:sp>
    </p:spTree>
    <p:extLst>
      <p:ext uri="{BB962C8B-B14F-4D97-AF65-F5344CB8AC3E}">
        <p14:creationId xmlns:p14="http://schemas.microsoft.com/office/powerpoint/2010/main" val="2623299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0EDC80-C2E8-1336-3EE9-460FA5BF6678}"/>
              </a:ext>
            </a:extLst>
          </p:cNvPr>
          <p:cNvSpPr>
            <a:spLocks noGrp="1"/>
          </p:cNvSpPr>
          <p:nvPr>
            <p:ph type="title"/>
          </p:nvPr>
        </p:nvSpPr>
        <p:spPr/>
        <p:txBody>
          <a:bodyPr/>
          <a:lstStyle/>
          <a:p>
            <a:r>
              <a:rPr lang="en-IN" dirty="0"/>
              <a:t>Reliability architecture overview</a:t>
            </a:r>
          </a:p>
        </p:txBody>
      </p:sp>
      <p:pic>
        <p:nvPicPr>
          <p:cNvPr id="11266" name="Picture 2" descr="Diagram that shows the Kubernetes control plane and node components.">
            <a:extLst>
              <a:ext uri="{FF2B5EF4-FFF2-40B4-BE49-F238E27FC236}">
                <a16:creationId xmlns:a16="http://schemas.microsoft.com/office/drawing/2014/main" id="{AD96A9A5-4462-A2C0-649F-8C07512D8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75473"/>
            <a:ext cx="12192000" cy="410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006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50B7E-69E6-AFD1-4E78-3B6CCA465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53EA5-BAB4-8C12-58C7-D5C9DD571215}"/>
              </a:ext>
            </a:extLst>
          </p:cNvPr>
          <p:cNvSpPr>
            <a:spLocks noGrp="1"/>
          </p:cNvSpPr>
          <p:nvPr>
            <p:ph type="title"/>
          </p:nvPr>
        </p:nvSpPr>
        <p:spPr/>
        <p:txBody>
          <a:bodyPr/>
          <a:lstStyle/>
          <a:p>
            <a:r>
              <a:rPr lang="en-IN" dirty="0"/>
              <a:t>Resiliency</a:t>
            </a:r>
          </a:p>
        </p:txBody>
      </p:sp>
      <p:sp>
        <p:nvSpPr>
          <p:cNvPr id="3" name="Content Placeholder 2">
            <a:extLst>
              <a:ext uri="{FF2B5EF4-FFF2-40B4-BE49-F238E27FC236}">
                <a16:creationId xmlns:a16="http://schemas.microsoft.com/office/drawing/2014/main" id="{3B66C6FA-698F-12A5-77DF-3E1319C16ABB}"/>
              </a:ext>
            </a:extLst>
          </p:cNvPr>
          <p:cNvSpPr>
            <a:spLocks noGrp="1"/>
          </p:cNvSpPr>
          <p:nvPr>
            <p:ph idx="1"/>
          </p:nvPr>
        </p:nvSpPr>
        <p:spPr>
          <a:xfrm>
            <a:off x="665017" y="2249326"/>
            <a:ext cx="11241741" cy="4608673"/>
          </a:xfrm>
        </p:spPr>
        <p:txBody>
          <a:bodyPr>
            <a:normAutofit/>
          </a:bodyPr>
          <a:lstStyle/>
          <a:p>
            <a:pPr algn="l">
              <a:buNone/>
            </a:pPr>
            <a:r>
              <a:rPr lang="en-US" sz="1400" b="0" i="0" dirty="0">
                <a:solidFill>
                  <a:srgbClr val="161616"/>
                </a:solidFill>
                <a:effectLst/>
                <a:latin typeface="Segoe UI" panose="020B0502040204020203" pitchFamily="34" charset="0"/>
              </a:rPr>
              <a:t>Resiliency is a shared responsibility between you and Microsoft. </a:t>
            </a:r>
          </a:p>
          <a:p>
            <a:r>
              <a:rPr lang="en-US" sz="1400" b="0" i="0" dirty="0">
                <a:solidFill>
                  <a:srgbClr val="161616"/>
                </a:solidFill>
                <a:effectLst/>
                <a:latin typeface="Segoe UI" panose="020B0502040204020203" pitchFamily="34" charset="0"/>
              </a:rPr>
              <a:t>As a compute service, AKS manages some aspects of your cluster's reliability, but you're responsible for managing other aspects.</a:t>
            </a:r>
          </a:p>
          <a:p>
            <a:pPr algn="l">
              <a:spcBef>
                <a:spcPts val="1200"/>
              </a:spcBef>
              <a:spcAft>
                <a:spcPts val="1200"/>
              </a:spcAft>
              <a:buFont typeface="Arial" panose="020B0604020202020204" pitchFamily="34" charset="0"/>
              <a:buChar char="•"/>
            </a:pPr>
            <a:r>
              <a:rPr lang="en-US" sz="1400" b="1" i="0" dirty="0">
                <a:solidFill>
                  <a:srgbClr val="161616"/>
                </a:solidFill>
                <a:effectLst/>
                <a:latin typeface="Segoe UI" panose="020B0502040204020203" pitchFamily="34" charset="0"/>
              </a:rPr>
              <a:t>Microsoft manages</a:t>
            </a:r>
            <a:r>
              <a:rPr lang="en-US" sz="1400" b="0" i="0" dirty="0">
                <a:solidFill>
                  <a:srgbClr val="161616"/>
                </a:solidFill>
                <a:effectLst/>
                <a:latin typeface="Segoe UI" panose="020B0502040204020203" pitchFamily="34" charset="0"/>
              </a:rPr>
              <a:t> the control plane and other managed components of AKS.</a:t>
            </a:r>
          </a:p>
          <a:p>
            <a:pPr algn="l">
              <a:spcBef>
                <a:spcPts val="1200"/>
              </a:spcBef>
              <a:spcAft>
                <a:spcPts val="1200"/>
              </a:spcAft>
              <a:buFont typeface="Arial" panose="020B0604020202020204" pitchFamily="34" charset="0"/>
              <a:buChar char="•"/>
            </a:pPr>
            <a:r>
              <a:rPr lang="en-US" sz="1400" b="1" i="0" dirty="0">
                <a:solidFill>
                  <a:srgbClr val="161616"/>
                </a:solidFill>
                <a:effectLst/>
                <a:latin typeface="Segoe UI" panose="020B0502040204020203" pitchFamily="34" charset="0"/>
              </a:rPr>
              <a:t>It's your responsibility to</a:t>
            </a:r>
            <a:r>
              <a:rPr lang="en-US" sz="1400" b="0" i="0" dirty="0">
                <a:solidFill>
                  <a:srgbClr val="161616"/>
                </a:solidFill>
                <a:effectLst/>
                <a:latin typeface="Segoe UI" panose="020B0502040204020203" pitchFamily="34" charset="0"/>
              </a:rPr>
              <a:t>:</a:t>
            </a:r>
          </a:p>
          <a:p>
            <a:pPr marL="742950" lvl="1" indent="-285750" algn="l">
              <a:spcBef>
                <a:spcPts val="1200"/>
              </a:spcBef>
              <a:spcAft>
                <a:spcPts val="1200"/>
              </a:spcAft>
              <a:buFont typeface="Arial" panose="020B0604020202020204" pitchFamily="34" charset="0"/>
              <a:buChar char="•"/>
            </a:pPr>
            <a:r>
              <a:rPr lang="en-US" sz="1400" b="0" i="1" dirty="0">
                <a:solidFill>
                  <a:srgbClr val="161616"/>
                </a:solidFill>
                <a:effectLst/>
                <a:latin typeface="Segoe UI" panose="020B0502040204020203" pitchFamily="34" charset="0"/>
              </a:rPr>
              <a:t>Define how components, including node pools and load balancers that attach to services, should be configured to meet your reliability requirements.</a:t>
            </a:r>
            <a:r>
              <a:rPr lang="en-US" sz="1400" b="0" i="0" dirty="0">
                <a:solidFill>
                  <a:srgbClr val="161616"/>
                </a:solidFill>
                <a:effectLst/>
                <a:latin typeface="Segoe UI" panose="020B0502040204020203" pitchFamily="34" charset="0"/>
              </a:rPr>
              <a:t> </a:t>
            </a:r>
          </a:p>
          <a:p>
            <a:pPr lvl="2" indent="-285750">
              <a:spcBef>
                <a:spcPts val="1200"/>
              </a:spcBef>
              <a:spcAft>
                <a:spcPts val="1200"/>
              </a:spcAft>
              <a:buFont typeface="Arial" panose="020B0604020202020204" pitchFamily="34" charset="0"/>
              <a:buChar char="•"/>
            </a:pPr>
            <a:r>
              <a:rPr lang="en-US" sz="1300" b="0" i="0" dirty="0">
                <a:solidFill>
                  <a:srgbClr val="161616"/>
                </a:solidFill>
                <a:effectLst/>
                <a:latin typeface="Segoe UI" panose="020B0502040204020203" pitchFamily="34" charset="0"/>
              </a:rPr>
              <a:t>After you define the components, Microsoft then deploys and manages them on your behalf.</a:t>
            </a:r>
          </a:p>
          <a:p>
            <a:pPr marL="742950" lvl="1" indent="-285750" algn="l">
              <a:spcBef>
                <a:spcPts val="1200"/>
              </a:spcBef>
              <a:spcAft>
                <a:spcPts val="1200"/>
              </a:spcAft>
              <a:buFont typeface="Arial" panose="020B0604020202020204" pitchFamily="34" charset="0"/>
              <a:buChar char="•"/>
            </a:pPr>
            <a:r>
              <a:rPr lang="en-US" sz="1400" b="0" i="1" dirty="0">
                <a:solidFill>
                  <a:srgbClr val="161616"/>
                </a:solidFill>
                <a:effectLst/>
                <a:latin typeface="Segoe UI" panose="020B0502040204020203" pitchFamily="34" charset="0"/>
              </a:rPr>
              <a:t>Manage any components outside of the AKS cluster, including storage and databases.</a:t>
            </a:r>
          </a:p>
          <a:p>
            <a:pPr lvl="2" indent="-285750">
              <a:spcBef>
                <a:spcPts val="1200"/>
              </a:spcBef>
              <a:spcAft>
                <a:spcPts val="1200"/>
              </a:spcAft>
              <a:buFont typeface="Arial" panose="020B0604020202020204" pitchFamily="34" charset="0"/>
              <a:buChar char="•"/>
            </a:pPr>
            <a:r>
              <a:rPr lang="en-US" sz="1300" b="0" i="0" dirty="0">
                <a:solidFill>
                  <a:srgbClr val="161616"/>
                </a:solidFill>
                <a:effectLst/>
                <a:latin typeface="Segoe UI" panose="020B0502040204020203" pitchFamily="34" charset="0"/>
              </a:rPr>
              <a:t> Verify that these components meet your reliability requirements. </a:t>
            </a:r>
          </a:p>
          <a:p>
            <a:pPr lvl="2" indent="-285750">
              <a:spcBef>
                <a:spcPts val="1200"/>
              </a:spcBef>
              <a:spcAft>
                <a:spcPts val="1200"/>
              </a:spcAft>
              <a:buFont typeface="Arial" panose="020B0604020202020204" pitchFamily="34" charset="0"/>
              <a:buChar char="•"/>
            </a:pPr>
            <a:r>
              <a:rPr lang="en-US" sz="1300" b="0" i="0" dirty="0">
                <a:solidFill>
                  <a:srgbClr val="161616"/>
                </a:solidFill>
                <a:effectLst/>
                <a:latin typeface="Segoe UI" panose="020B0502040204020203" pitchFamily="34" charset="0"/>
              </a:rPr>
              <a:t>When you deploy your workloads, ensure that other Azure components are also configured for resiliency by following the best practices for those services.</a:t>
            </a:r>
            <a:endParaRPr lang="en-IN" sz="1400" dirty="0"/>
          </a:p>
        </p:txBody>
      </p:sp>
    </p:spTree>
    <p:extLst>
      <p:ext uri="{BB962C8B-B14F-4D97-AF65-F5344CB8AC3E}">
        <p14:creationId xmlns:p14="http://schemas.microsoft.com/office/powerpoint/2010/main" val="2650781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AC28C-3FD8-2C12-941C-FDFA8AB56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09E890-4097-4906-D785-0B44C04ADD84}"/>
              </a:ext>
            </a:extLst>
          </p:cNvPr>
          <p:cNvSpPr>
            <a:spLocks noGrp="1"/>
          </p:cNvSpPr>
          <p:nvPr>
            <p:ph type="title"/>
          </p:nvPr>
        </p:nvSpPr>
        <p:spPr/>
        <p:txBody>
          <a:bodyPr/>
          <a:lstStyle/>
          <a:p>
            <a:r>
              <a:rPr lang="en-IN" dirty="0"/>
              <a:t>Networking in AKS</a:t>
            </a:r>
          </a:p>
        </p:txBody>
      </p:sp>
      <p:sp>
        <p:nvSpPr>
          <p:cNvPr id="3" name="Content Placeholder 2">
            <a:extLst>
              <a:ext uri="{FF2B5EF4-FFF2-40B4-BE49-F238E27FC236}">
                <a16:creationId xmlns:a16="http://schemas.microsoft.com/office/drawing/2014/main" id="{D1DEE73A-4F63-C5AD-3138-A3677C76F31E}"/>
              </a:ext>
            </a:extLst>
          </p:cNvPr>
          <p:cNvSpPr>
            <a:spLocks noGrp="1"/>
          </p:cNvSpPr>
          <p:nvPr>
            <p:ph idx="1"/>
          </p:nvPr>
        </p:nvSpPr>
        <p:spPr>
          <a:xfrm>
            <a:off x="1154954" y="2603499"/>
            <a:ext cx="10396344" cy="3820627"/>
          </a:xfrm>
        </p:spPr>
        <p:txBody>
          <a:bodyPr/>
          <a:lstStyle/>
          <a:p>
            <a:pPr algn="l">
              <a:buNone/>
            </a:pPr>
            <a:r>
              <a:rPr lang="en-US" b="0" i="0" dirty="0">
                <a:solidFill>
                  <a:srgbClr val="161616"/>
                </a:solidFill>
                <a:effectLst/>
                <a:latin typeface="Segoe UI" panose="020B0502040204020203" pitchFamily="34" charset="0"/>
              </a:rPr>
              <a:t>In a container-based, microservices approach to application development, application components work together to process their tasks. </a:t>
            </a:r>
          </a:p>
          <a:p>
            <a:r>
              <a:rPr lang="en-US" b="0" i="0" dirty="0">
                <a:solidFill>
                  <a:srgbClr val="161616"/>
                </a:solidFill>
                <a:effectLst/>
                <a:latin typeface="Segoe UI" panose="020B0502040204020203" pitchFamily="34" charset="0"/>
              </a:rPr>
              <a:t>Kubernetes provides various resources enabling this cooperation:</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Can connect to and expose applications internally or externally.</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Can build highly available applications by load balancing your applications.</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Can restrict the flow of network traffic into or between pods and nodes to improve security.</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Can configure Ingress traffic for SSL/TLS termination or routing of multiple components for your more complex applications.</a:t>
            </a:r>
          </a:p>
          <a:p>
            <a:endParaRPr lang="en-IN" dirty="0"/>
          </a:p>
        </p:txBody>
      </p:sp>
    </p:spTree>
    <p:extLst>
      <p:ext uri="{BB962C8B-B14F-4D97-AF65-F5344CB8AC3E}">
        <p14:creationId xmlns:p14="http://schemas.microsoft.com/office/powerpoint/2010/main" val="1152722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E791E-0EDD-A9AC-76EB-37ECB1B25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AAAA4-8846-722A-6222-F1AE46D4C203}"/>
              </a:ext>
            </a:extLst>
          </p:cNvPr>
          <p:cNvSpPr>
            <a:spLocks noGrp="1"/>
          </p:cNvSpPr>
          <p:nvPr>
            <p:ph type="title"/>
          </p:nvPr>
        </p:nvSpPr>
        <p:spPr/>
        <p:txBody>
          <a:bodyPr/>
          <a:lstStyle/>
          <a:p>
            <a:r>
              <a:rPr lang="en-IN" dirty="0"/>
              <a:t>Kubernetes networking</a:t>
            </a:r>
          </a:p>
        </p:txBody>
      </p:sp>
      <p:sp>
        <p:nvSpPr>
          <p:cNvPr id="3" name="Content Placeholder 2">
            <a:extLst>
              <a:ext uri="{FF2B5EF4-FFF2-40B4-BE49-F238E27FC236}">
                <a16:creationId xmlns:a16="http://schemas.microsoft.com/office/drawing/2014/main" id="{F4C84F04-BF31-0441-9555-DC021EEE832A}"/>
              </a:ext>
            </a:extLst>
          </p:cNvPr>
          <p:cNvSpPr>
            <a:spLocks noGrp="1"/>
          </p:cNvSpPr>
          <p:nvPr>
            <p:ph idx="1"/>
          </p:nvPr>
        </p:nvSpPr>
        <p:spPr>
          <a:xfrm>
            <a:off x="1154954" y="2603499"/>
            <a:ext cx="10396344" cy="3820627"/>
          </a:xfrm>
        </p:spPr>
        <p:txBody>
          <a:bodyPr/>
          <a:lstStyle/>
          <a:p>
            <a:pPr algn="l">
              <a:buNone/>
            </a:pPr>
            <a:r>
              <a:rPr lang="en-US" b="0" i="0" dirty="0">
                <a:solidFill>
                  <a:srgbClr val="161616"/>
                </a:solidFill>
                <a:effectLst/>
                <a:latin typeface="Segoe UI" panose="020B0502040204020203" pitchFamily="34" charset="0"/>
              </a:rPr>
              <a:t>Kubernetes employs a virtual networking layer to manage access within and between your applications or their components:</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Kubernetes nodes and virtual network</a:t>
            </a:r>
            <a:r>
              <a:rPr lang="en-US" b="0" i="0" dirty="0">
                <a:solidFill>
                  <a:srgbClr val="161616"/>
                </a:solidFill>
                <a:effectLst/>
                <a:latin typeface="Segoe UI" panose="020B0502040204020203" pitchFamily="34" charset="0"/>
              </a:rPr>
              <a:t>: Kubernetes nodes are connected to a virtual network. This setup enables pods (basic units of deployment in Kubernetes) to have both inbound and outbound connectivity.</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Kube-proxy component</a:t>
            </a:r>
            <a:r>
              <a:rPr lang="en-US" b="0" i="0" dirty="0">
                <a:solidFill>
                  <a:srgbClr val="161616"/>
                </a:solidFill>
                <a:effectLst/>
                <a:latin typeface="Segoe UI" panose="020B0502040204020203" pitchFamily="34" charset="0"/>
              </a:rPr>
              <a:t>: kube-proxy runs on each node and is responsible for providing the necessary network features.</a:t>
            </a:r>
          </a:p>
          <a:p>
            <a:endParaRPr lang="en-IN" dirty="0"/>
          </a:p>
        </p:txBody>
      </p:sp>
    </p:spTree>
    <p:extLst>
      <p:ext uri="{BB962C8B-B14F-4D97-AF65-F5344CB8AC3E}">
        <p14:creationId xmlns:p14="http://schemas.microsoft.com/office/powerpoint/2010/main" val="1458879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F1BAF-4CFC-66B8-9B43-0116BA1ED1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006898-0AF0-7817-2814-FEC4F0486D99}"/>
              </a:ext>
            </a:extLst>
          </p:cNvPr>
          <p:cNvSpPr>
            <a:spLocks noGrp="1"/>
          </p:cNvSpPr>
          <p:nvPr>
            <p:ph type="title"/>
          </p:nvPr>
        </p:nvSpPr>
        <p:spPr/>
        <p:txBody>
          <a:bodyPr/>
          <a:lstStyle/>
          <a:p>
            <a:r>
              <a:rPr lang="en-IN" dirty="0"/>
              <a:t>Networking in AKS</a:t>
            </a:r>
          </a:p>
        </p:txBody>
      </p:sp>
      <p:sp>
        <p:nvSpPr>
          <p:cNvPr id="3" name="Content Placeholder 2">
            <a:extLst>
              <a:ext uri="{FF2B5EF4-FFF2-40B4-BE49-F238E27FC236}">
                <a16:creationId xmlns:a16="http://schemas.microsoft.com/office/drawing/2014/main" id="{DEA19210-0575-2E9C-9E41-60C09690F1CF}"/>
              </a:ext>
            </a:extLst>
          </p:cNvPr>
          <p:cNvSpPr>
            <a:spLocks noGrp="1"/>
          </p:cNvSpPr>
          <p:nvPr>
            <p:ph idx="1"/>
          </p:nvPr>
        </p:nvSpPr>
        <p:spPr>
          <a:xfrm>
            <a:off x="1154954" y="2603499"/>
            <a:ext cx="10396344" cy="3820627"/>
          </a:xfrm>
        </p:spPr>
        <p:txBody>
          <a:bodyPr/>
          <a:lstStyle/>
          <a:p>
            <a:pPr algn="l">
              <a:buNone/>
            </a:pPr>
            <a:r>
              <a:rPr lang="en-US" b="0" i="0" dirty="0">
                <a:solidFill>
                  <a:srgbClr val="161616"/>
                </a:solidFill>
                <a:effectLst/>
                <a:latin typeface="Segoe UI" panose="020B0502040204020203" pitchFamily="34" charset="0"/>
              </a:rPr>
              <a:t>Regarding specific Kubernetes functionalities:</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Load balancer</a:t>
            </a:r>
            <a:r>
              <a:rPr lang="en-US" b="0" i="0" dirty="0">
                <a:solidFill>
                  <a:srgbClr val="161616"/>
                </a:solidFill>
                <a:effectLst/>
                <a:latin typeface="Segoe UI" panose="020B0502040204020203" pitchFamily="34" charset="0"/>
              </a:rPr>
              <a:t>: You can use a load balancer to distribute network traffic evenly across various resources.</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Ingress controllers</a:t>
            </a:r>
            <a:r>
              <a:rPr lang="en-US" b="0" i="0" dirty="0">
                <a:solidFill>
                  <a:srgbClr val="161616"/>
                </a:solidFill>
                <a:effectLst/>
                <a:latin typeface="Segoe UI" panose="020B0502040204020203" pitchFamily="34" charset="0"/>
              </a:rPr>
              <a:t>: These facilitate Layer 7 routing, which is essential for directing application traffic.</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Egress traffic control</a:t>
            </a:r>
            <a:r>
              <a:rPr lang="en-US" b="0" i="0" dirty="0">
                <a:solidFill>
                  <a:srgbClr val="161616"/>
                </a:solidFill>
                <a:effectLst/>
                <a:latin typeface="Segoe UI" panose="020B0502040204020203" pitchFamily="34" charset="0"/>
              </a:rPr>
              <a:t>: Kubernetes allows you to manage and control outbound traffic from cluster nodes.</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Network policies</a:t>
            </a:r>
            <a:r>
              <a:rPr lang="en-US" b="0" i="0" dirty="0">
                <a:solidFill>
                  <a:srgbClr val="161616"/>
                </a:solidFill>
                <a:effectLst/>
                <a:latin typeface="Segoe UI" panose="020B0502040204020203" pitchFamily="34" charset="0"/>
              </a:rPr>
              <a:t>: These policies enable security measures and filtering for network traffic in pods.</a:t>
            </a:r>
          </a:p>
          <a:p>
            <a:endParaRPr lang="en-IN" dirty="0"/>
          </a:p>
        </p:txBody>
      </p:sp>
    </p:spTree>
    <p:extLst>
      <p:ext uri="{BB962C8B-B14F-4D97-AF65-F5344CB8AC3E}">
        <p14:creationId xmlns:p14="http://schemas.microsoft.com/office/powerpoint/2010/main" val="3706823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20356-1FA3-387A-F6A2-5BF902DC62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CDDDF-94BB-D244-B92A-28773098AA48}"/>
              </a:ext>
            </a:extLst>
          </p:cNvPr>
          <p:cNvSpPr>
            <a:spLocks noGrp="1"/>
          </p:cNvSpPr>
          <p:nvPr>
            <p:ph type="title"/>
          </p:nvPr>
        </p:nvSpPr>
        <p:spPr/>
        <p:txBody>
          <a:bodyPr/>
          <a:lstStyle/>
          <a:p>
            <a:r>
              <a:rPr lang="en-IN" dirty="0"/>
              <a:t>Networking in AKS</a:t>
            </a:r>
          </a:p>
        </p:txBody>
      </p:sp>
      <p:sp>
        <p:nvSpPr>
          <p:cNvPr id="3" name="Content Placeholder 2">
            <a:extLst>
              <a:ext uri="{FF2B5EF4-FFF2-40B4-BE49-F238E27FC236}">
                <a16:creationId xmlns:a16="http://schemas.microsoft.com/office/drawing/2014/main" id="{478F4366-3575-C98C-BF7C-6FDAA52E31DA}"/>
              </a:ext>
            </a:extLst>
          </p:cNvPr>
          <p:cNvSpPr>
            <a:spLocks noGrp="1"/>
          </p:cNvSpPr>
          <p:nvPr>
            <p:ph idx="1"/>
          </p:nvPr>
        </p:nvSpPr>
        <p:spPr>
          <a:xfrm>
            <a:off x="1154954" y="2603499"/>
            <a:ext cx="10396344" cy="3820627"/>
          </a:xfrm>
        </p:spPr>
        <p:txBody>
          <a:bodyPr/>
          <a:lstStyle/>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Azure streamlines virtual networking for AKS (Azure Kubernetes Service) clusters.</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Creating a Kubernetes load balancer on Azure simultaneously sets up the corresponding Azure load balancer resource.</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As you open network ports to pods, Azure automatically configures the necessary network security group rules.</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Azure can also manage external DNS configurations for HTTP application routing as new Ingress routes are established.</a:t>
            </a:r>
          </a:p>
          <a:p>
            <a:endParaRPr lang="en-IN" dirty="0"/>
          </a:p>
        </p:txBody>
      </p:sp>
    </p:spTree>
    <p:extLst>
      <p:ext uri="{BB962C8B-B14F-4D97-AF65-F5344CB8AC3E}">
        <p14:creationId xmlns:p14="http://schemas.microsoft.com/office/powerpoint/2010/main" val="41317235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8D41B-68B7-BFE4-C319-BEC786553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D271C-07F9-0D1F-4DC4-48D47BA21460}"/>
              </a:ext>
            </a:extLst>
          </p:cNvPr>
          <p:cNvSpPr>
            <a:spLocks noGrp="1"/>
          </p:cNvSpPr>
          <p:nvPr>
            <p:ph type="title"/>
          </p:nvPr>
        </p:nvSpPr>
        <p:spPr/>
        <p:txBody>
          <a:bodyPr/>
          <a:lstStyle/>
          <a:p>
            <a:r>
              <a:rPr lang="en-IN" dirty="0"/>
              <a:t>Azure virtual networks</a:t>
            </a:r>
          </a:p>
        </p:txBody>
      </p:sp>
      <p:sp>
        <p:nvSpPr>
          <p:cNvPr id="3" name="Content Placeholder 2">
            <a:extLst>
              <a:ext uri="{FF2B5EF4-FFF2-40B4-BE49-F238E27FC236}">
                <a16:creationId xmlns:a16="http://schemas.microsoft.com/office/drawing/2014/main" id="{EF28E164-04A2-E587-D858-624C306ED61F}"/>
              </a:ext>
            </a:extLst>
          </p:cNvPr>
          <p:cNvSpPr>
            <a:spLocks noGrp="1"/>
          </p:cNvSpPr>
          <p:nvPr>
            <p:ph idx="1"/>
          </p:nvPr>
        </p:nvSpPr>
        <p:spPr>
          <a:xfrm>
            <a:off x="1154954" y="2603499"/>
            <a:ext cx="10396344" cy="3820627"/>
          </a:xfrm>
        </p:spPr>
        <p:txBody>
          <a:bodyPr>
            <a:normAutofit fontScale="85000" lnSpcReduction="10000"/>
          </a:bodyPr>
          <a:lstStyle/>
          <a:p>
            <a:pPr algn="l">
              <a:buNone/>
            </a:pPr>
            <a:r>
              <a:rPr lang="en-US" b="0" i="0" dirty="0">
                <a:solidFill>
                  <a:srgbClr val="161616"/>
                </a:solidFill>
                <a:effectLst/>
                <a:latin typeface="Segoe UI" panose="020B0502040204020203" pitchFamily="34" charset="0"/>
              </a:rPr>
              <a:t>In AKS, you can deploy a cluster that uses one of the following network models:</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Overlay network model</a:t>
            </a:r>
            <a:r>
              <a:rPr lang="en-US" b="0" i="0" dirty="0">
                <a:solidFill>
                  <a:srgbClr val="161616"/>
                </a:solidFill>
                <a:effectLst/>
                <a:latin typeface="Segoe UI" panose="020B0502040204020203" pitchFamily="34" charset="0"/>
              </a:rPr>
              <a:t>: Overlay networking is the most common networking model used in Kubernetes. </a:t>
            </a:r>
          </a:p>
          <a:p>
            <a:pPr lvl="1">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Pods are given an IP address from a private, logically separate CIDR from the Azure virtual network subnet where AKS nodes are deployed. </a:t>
            </a:r>
          </a:p>
          <a:p>
            <a:pPr lvl="1">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This model enables simpler, improved scalability when compared to the flat network model.</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Flat network model</a:t>
            </a:r>
            <a:r>
              <a:rPr lang="en-US" b="0" i="0" dirty="0">
                <a:solidFill>
                  <a:srgbClr val="161616"/>
                </a:solidFill>
                <a:effectLst/>
                <a:latin typeface="Segoe UI" panose="020B0502040204020203" pitchFamily="34" charset="0"/>
              </a:rPr>
              <a:t>: A flat network model in AKS assigns IP addresses to pods from a subnet from the same Azure virtual network as the AKS nodes. </a:t>
            </a:r>
          </a:p>
          <a:p>
            <a:pPr lvl="1">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Any traffic leaving your clusters isn't </a:t>
            </a:r>
            <a:r>
              <a:rPr lang="en-US" b="0" i="0" dirty="0" err="1">
                <a:solidFill>
                  <a:srgbClr val="161616"/>
                </a:solidFill>
                <a:effectLst/>
                <a:latin typeface="Segoe UI" panose="020B0502040204020203" pitchFamily="34" charset="0"/>
              </a:rPr>
              <a:t>SNAT'd</a:t>
            </a:r>
            <a:r>
              <a:rPr lang="en-US" b="0" i="0" dirty="0">
                <a:solidFill>
                  <a:srgbClr val="161616"/>
                </a:solidFill>
                <a:effectLst/>
                <a:latin typeface="Segoe UI" panose="020B0502040204020203" pitchFamily="34" charset="0"/>
              </a:rPr>
              <a:t>, and the pod IP address is directly exposed to the destination. </a:t>
            </a:r>
          </a:p>
          <a:p>
            <a:pPr lvl="1">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This model can be useful for scenarios like exposing pod IP addresses to external services.</a:t>
            </a:r>
          </a:p>
          <a:p>
            <a:endParaRPr lang="en-IN" dirty="0"/>
          </a:p>
        </p:txBody>
      </p:sp>
    </p:spTree>
    <p:extLst>
      <p:ext uri="{BB962C8B-B14F-4D97-AF65-F5344CB8AC3E}">
        <p14:creationId xmlns:p14="http://schemas.microsoft.com/office/powerpoint/2010/main" val="415118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53B7D-8581-081E-038A-E24D4846FD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E3B3A1-363C-B1CD-114F-45F537160762}"/>
              </a:ext>
            </a:extLst>
          </p:cNvPr>
          <p:cNvSpPr>
            <a:spLocks noGrp="1"/>
          </p:cNvSpPr>
          <p:nvPr>
            <p:ph type="title"/>
          </p:nvPr>
        </p:nvSpPr>
        <p:spPr/>
        <p:txBody>
          <a:bodyPr/>
          <a:lstStyle/>
          <a:p>
            <a:r>
              <a:rPr lang="en-IN" dirty="0"/>
              <a:t>Why container?</a:t>
            </a:r>
          </a:p>
        </p:txBody>
      </p:sp>
      <p:sp>
        <p:nvSpPr>
          <p:cNvPr id="3" name="Content Placeholder 2">
            <a:extLst>
              <a:ext uri="{FF2B5EF4-FFF2-40B4-BE49-F238E27FC236}">
                <a16:creationId xmlns:a16="http://schemas.microsoft.com/office/drawing/2014/main" id="{1ED023CF-F7C5-99CB-D3A2-8FCC82B002F7}"/>
              </a:ext>
            </a:extLst>
          </p:cNvPr>
          <p:cNvSpPr>
            <a:spLocks noGrp="1"/>
          </p:cNvSpPr>
          <p:nvPr>
            <p:ph idx="1"/>
          </p:nvPr>
        </p:nvSpPr>
        <p:spPr>
          <a:xfrm>
            <a:off x="1154954" y="2603499"/>
            <a:ext cx="10396344" cy="3820627"/>
          </a:xfrm>
        </p:spPr>
        <p:txBody>
          <a:bodyPr>
            <a:normAutofit fontScale="70000" lnSpcReduction="20000"/>
          </a:bodyPr>
          <a:lstStyle/>
          <a:p>
            <a:pPr algn="l">
              <a:spcBef>
                <a:spcPts val="1200"/>
              </a:spcBef>
              <a:spcAft>
                <a:spcPts val="1200"/>
              </a:spcAft>
              <a:buFont typeface="+mj-lt"/>
              <a:buAutoNum type="arabicPeriod"/>
            </a:pPr>
            <a:r>
              <a:rPr lang="en-US" b="1" i="0" dirty="0">
                <a:solidFill>
                  <a:schemeClr val="tx1"/>
                </a:solidFill>
                <a:effectLst/>
                <a:latin typeface="Segoe UI" panose="020B0502040204020203" pitchFamily="34" charset="0"/>
              </a:rPr>
              <a:t>Immutability</a:t>
            </a:r>
            <a:r>
              <a:rPr lang="en-US" b="0" i="0" dirty="0">
                <a:solidFill>
                  <a:schemeClr val="tx1"/>
                </a:solidFill>
                <a:effectLst/>
                <a:latin typeface="Segoe UI" panose="020B0502040204020203" pitchFamily="34" charset="0"/>
              </a:rPr>
              <a:t>: Unchanging nature of a container allows it to deploy and run reliably with the same behavior from one compute environment to another. </a:t>
            </a:r>
          </a:p>
          <a:p>
            <a:pPr lvl="1">
              <a:spcBef>
                <a:spcPts val="1200"/>
              </a:spcBef>
              <a:spcAft>
                <a:spcPts val="1200"/>
              </a:spcAft>
            </a:pPr>
            <a:r>
              <a:rPr lang="en-US" b="0" i="0" dirty="0">
                <a:solidFill>
                  <a:schemeClr val="tx1"/>
                </a:solidFill>
                <a:effectLst/>
                <a:latin typeface="Segoe UI" panose="020B0502040204020203" pitchFamily="34" charset="0"/>
              </a:rPr>
              <a:t>A container image tested in a QA environment is the same container image deployed to production.</a:t>
            </a:r>
          </a:p>
          <a:p>
            <a:pPr algn="l">
              <a:spcBef>
                <a:spcPts val="1200"/>
              </a:spcBef>
              <a:spcAft>
                <a:spcPts val="1200"/>
              </a:spcAft>
              <a:buFont typeface="+mj-lt"/>
              <a:buAutoNum type="arabicPeriod"/>
            </a:pPr>
            <a:r>
              <a:rPr lang="en-US" b="1" i="0" dirty="0">
                <a:solidFill>
                  <a:schemeClr val="tx1"/>
                </a:solidFill>
                <a:effectLst/>
                <a:latin typeface="Segoe UI" panose="020B0502040204020203" pitchFamily="34" charset="0"/>
              </a:rPr>
              <a:t>Smaller Size</a:t>
            </a:r>
            <a:r>
              <a:rPr lang="en-US" b="0" i="0" dirty="0">
                <a:solidFill>
                  <a:schemeClr val="tx1"/>
                </a:solidFill>
                <a:effectLst/>
                <a:latin typeface="Segoe UI" panose="020B0502040204020203" pitchFamily="34" charset="0"/>
              </a:rPr>
              <a:t>: A container is similar to a VM, but without the kernel for each machine. </a:t>
            </a:r>
          </a:p>
          <a:p>
            <a:pPr lvl="1">
              <a:spcBef>
                <a:spcPts val="1200"/>
              </a:spcBef>
              <a:spcAft>
                <a:spcPts val="1200"/>
              </a:spcAft>
            </a:pPr>
            <a:r>
              <a:rPr lang="en-US" b="0" i="0" dirty="0">
                <a:solidFill>
                  <a:schemeClr val="tx1"/>
                </a:solidFill>
                <a:effectLst/>
                <a:latin typeface="Segoe UI" panose="020B0502040204020203" pitchFamily="34" charset="0"/>
              </a:rPr>
              <a:t>Instead, they share a host kernel. VMs use a large image file to store both the OS and the application you want to run. </a:t>
            </a:r>
          </a:p>
          <a:p>
            <a:pPr lvl="1">
              <a:spcBef>
                <a:spcPts val="1200"/>
              </a:spcBef>
              <a:spcAft>
                <a:spcPts val="1200"/>
              </a:spcAft>
            </a:pPr>
            <a:r>
              <a:rPr lang="en-US" b="0" i="0" dirty="0">
                <a:solidFill>
                  <a:schemeClr val="tx1"/>
                </a:solidFill>
                <a:effectLst/>
                <a:latin typeface="Segoe UI" panose="020B0502040204020203" pitchFamily="34" charset="0"/>
              </a:rPr>
              <a:t>In contrast, a container doesn't need an OS, only the application.</a:t>
            </a:r>
          </a:p>
          <a:p>
            <a:pPr algn="l">
              <a:spcBef>
                <a:spcPts val="1200"/>
              </a:spcBef>
              <a:spcAft>
                <a:spcPts val="1200"/>
              </a:spcAft>
              <a:buFont typeface="+mj-lt"/>
              <a:buAutoNum type="arabicPeriod"/>
            </a:pPr>
            <a:r>
              <a:rPr lang="en-US" b="1" i="0" dirty="0">
                <a:solidFill>
                  <a:schemeClr val="tx1"/>
                </a:solidFill>
                <a:effectLst/>
                <a:latin typeface="Segoe UI" panose="020B0502040204020203" pitchFamily="34" charset="0"/>
              </a:rPr>
              <a:t>Lightweight</a:t>
            </a:r>
            <a:r>
              <a:rPr lang="en-US" b="0" i="0" dirty="0">
                <a:solidFill>
                  <a:schemeClr val="tx1"/>
                </a:solidFill>
                <a:effectLst/>
                <a:latin typeface="Segoe UI" panose="020B0502040204020203" pitchFamily="34" charset="0"/>
              </a:rPr>
              <a:t>: Container always relies on the host-installed OS for kernel-specific services. </a:t>
            </a:r>
          </a:p>
          <a:p>
            <a:pPr lvl="1">
              <a:spcBef>
                <a:spcPts val="1200"/>
              </a:spcBef>
              <a:spcAft>
                <a:spcPts val="1200"/>
              </a:spcAft>
              <a:buFont typeface="+mj-lt"/>
              <a:buAutoNum type="arabicPeriod"/>
            </a:pPr>
            <a:r>
              <a:rPr lang="en-US" b="0" i="0" dirty="0">
                <a:solidFill>
                  <a:schemeClr val="tx1"/>
                </a:solidFill>
                <a:effectLst/>
                <a:latin typeface="Segoe UI" panose="020B0502040204020203" pitchFamily="34" charset="0"/>
              </a:rPr>
              <a:t>Lightweight property makes containers less resource-intensive, so installing multiple containers is possible within the same compute environment.</a:t>
            </a:r>
          </a:p>
          <a:p>
            <a:pPr algn="l">
              <a:spcBef>
                <a:spcPts val="1200"/>
              </a:spcBef>
              <a:spcAft>
                <a:spcPts val="1200"/>
              </a:spcAft>
              <a:buFont typeface="+mj-lt"/>
              <a:buAutoNum type="arabicPeriod"/>
            </a:pPr>
            <a:r>
              <a:rPr lang="en-US" b="1" i="0" dirty="0">
                <a:solidFill>
                  <a:schemeClr val="tx1"/>
                </a:solidFill>
                <a:effectLst/>
                <a:latin typeface="Segoe UI" panose="020B0502040204020203" pitchFamily="34" charset="0"/>
              </a:rPr>
              <a:t>Startup is fast</a:t>
            </a:r>
            <a:r>
              <a:rPr lang="en-US" b="0" i="0" dirty="0">
                <a:solidFill>
                  <a:schemeClr val="tx1"/>
                </a:solidFill>
                <a:effectLst/>
                <a:latin typeface="Segoe UI" panose="020B0502040204020203" pitchFamily="34" charset="0"/>
              </a:rPr>
              <a:t>: Containers start up in few seconds, unlike VMs, which can take minutes to start.</a:t>
            </a:r>
          </a:p>
          <a:p>
            <a:endParaRPr lang="en-IN" dirty="0">
              <a:solidFill>
                <a:schemeClr val="tx1"/>
              </a:solidFill>
            </a:endParaRPr>
          </a:p>
        </p:txBody>
      </p:sp>
    </p:spTree>
    <p:extLst>
      <p:ext uri="{BB962C8B-B14F-4D97-AF65-F5344CB8AC3E}">
        <p14:creationId xmlns:p14="http://schemas.microsoft.com/office/powerpoint/2010/main" val="11323378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704B0-E566-2166-B92F-3A231338A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D600C1-4712-A396-3E83-BB917967EFC5}"/>
              </a:ext>
            </a:extLst>
          </p:cNvPr>
          <p:cNvSpPr>
            <a:spLocks noGrp="1"/>
          </p:cNvSpPr>
          <p:nvPr>
            <p:ph type="title"/>
          </p:nvPr>
        </p:nvSpPr>
        <p:spPr/>
        <p:txBody>
          <a:bodyPr/>
          <a:lstStyle/>
          <a:p>
            <a:r>
              <a:rPr lang="en-IN" dirty="0"/>
              <a:t>Control outbound (egress) traffic</a:t>
            </a:r>
          </a:p>
        </p:txBody>
      </p:sp>
      <p:sp>
        <p:nvSpPr>
          <p:cNvPr id="3" name="Content Placeholder 2">
            <a:extLst>
              <a:ext uri="{FF2B5EF4-FFF2-40B4-BE49-F238E27FC236}">
                <a16:creationId xmlns:a16="http://schemas.microsoft.com/office/drawing/2014/main" id="{FC90CA59-1B0B-229C-FC43-A402F2BACE36}"/>
              </a:ext>
            </a:extLst>
          </p:cNvPr>
          <p:cNvSpPr>
            <a:spLocks noGrp="1"/>
          </p:cNvSpPr>
          <p:nvPr>
            <p:ph idx="1"/>
          </p:nvPr>
        </p:nvSpPr>
        <p:spPr>
          <a:xfrm>
            <a:off x="1154954" y="2603499"/>
            <a:ext cx="10396344" cy="3820627"/>
          </a:xfrm>
        </p:spPr>
        <p:txBody>
          <a:bodyPr/>
          <a:lstStyle/>
          <a:p>
            <a:r>
              <a:rPr lang="en-US" b="0" i="0" dirty="0">
                <a:solidFill>
                  <a:srgbClr val="161616"/>
                </a:solidFill>
                <a:effectLst/>
                <a:latin typeface="Segoe UI" panose="020B0502040204020203" pitchFamily="34" charset="0"/>
              </a:rPr>
              <a:t>AKS clusters are deployed on a virtual network and have outbound dependencies on services outside of that virtual network, which are almost entirely defined with fully qualified domain names (FQDNs). </a:t>
            </a:r>
          </a:p>
          <a:p>
            <a:r>
              <a:rPr lang="en-US" b="0" i="0" dirty="0">
                <a:solidFill>
                  <a:srgbClr val="161616"/>
                </a:solidFill>
                <a:effectLst/>
                <a:latin typeface="Segoe UI" panose="020B0502040204020203" pitchFamily="34" charset="0"/>
              </a:rPr>
              <a:t>AKS provides several outbound configuration options which allow you to customize the way in which these external resources are accessed.</a:t>
            </a:r>
          </a:p>
          <a:p>
            <a:pPr algn="l"/>
            <a:r>
              <a:rPr lang="en-US" b="0" i="0" dirty="0">
                <a:solidFill>
                  <a:srgbClr val="161616"/>
                </a:solidFill>
                <a:effectLst/>
                <a:latin typeface="Segoe UI" panose="020B0502040204020203" pitchFamily="34" charset="0"/>
              </a:rPr>
              <a:t>By default, AKS clusters have unrestricted outbound (egress) Internet access, which allows the nodes and services you run to access external resources as needed. </a:t>
            </a:r>
          </a:p>
          <a:p>
            <a:pPr algn="l"/>
            <a:r>
              <a:rPr lang="en-US" b="0" i="0" dirty="0">
                <a:solidFill>
                  <a:srgbClr val="161616"/>
                </a:solidFill>
                <a:effectLst/>
                <a:latin typeface="Segoe UI" panose="020B0502040204020203" pitchFamily="34" charset="0"/>
              </a:rPr>
              <a:t>If desired, you can restrict outbound traffic.</a:t>
            </a:r>
          </a:p>
          <a:p>
            <a:endParaRPr lang="en-IN" dirty="0"/>
          </a:p>
        </p:txBody>
      </p:sp>
    </p:spTree>
    <p:extLst>
      <p:ext uri="{BB962C8B-B14F-4D97-AF65-F5344CB8AC3E}">
        <p14:creationId xmlns:p14="http://schemas.microsoft.com/office/powerpoint/2010/main" val="21177233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27FF5-B833-06AA-C036-ED80915DA7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FB0EF2-D054-DCDD-991C-D49D74153351}"/>
              </a:ext>
            </a:extLst>
          </p:cNvPr>
          <p:cNvSpPr>
            <a:spLocks noGrp="1"/>
          </p:cNvSpPr>
          <p:nvPr>
            <p:ph type="title"/>
          </p:nvPr>
        </p:nvSpPr>
        <p:spPr/>
        <p:txBody>
          <a:bodyPr/>
          <a:lstStyle/>
          <a:p>
            <a:r>
              <a:rPr lang="en-IN" dirty="0"/>
              <a:t>Scaling in AKS</a:t>
            </a:r>
          </a:p>
        </p:txBody>
      </p:sp>
      <p:sp>
        <p:nvSpPr>
          <p:cNvPr id="3" name="Content Placeholder 2">
            <a:extLst>
              <a:ext uri="{FF2B5EF4-FFF2-40B4-BE49-F238E27FC236}">
                <a16:creationId xmlns:a16="http://schemas.microsoft.com/office/drawing/2014/main" id="{39746D01-5E91-AA29-05D6-659924683D78}"/>
              </a:ext>
            </a:extLst>
          </p:cNvPr>
          <p:cNvSpPr>
            <a:spLocks noGrp="1"/>
          </p:cNvSpPr>
          <p:nvPr>
            <p:ph idx="1"/>
          </p:nvPr>
        </p:nvSpPr>
        <p:spPr>
          <a:xfrm>
            <a:off x="1154954" y="2603499"/>
            <a:ext cx="10396344" cy="3820627"/>
          </a:xfrm>
        </p:spPr>
        <p:txBody>
          <a:bodyPr/>
          <a:lstStyle/>
          <a:p>
            <a:r>
              <a:rPr lang="en-US" b="0" i="0" dirty="0">
                <a:solidFill>
                  <a:srgbClr val="161616"/>
                </a:solidFill>
                <a:effectLst/>
                <a:latin typeface="Segoe UI" panose="020B0502040204020203" pitchFamily="34" charset="0"/>
              </a:rPr>
              <a:t>When running applications in Azure Kubernetes Service (AKS), you may need to increase or decrease the amount of compute resources. </a:t>
            </a:r>
          </a:p>
          <a:p>
            <a:r>
              <a:rPr lang="en-US" b="0" i="0" dirty="0">
                <a:solidFill>
                  <a:srgbClr val="161616"/>
                </a:solidFill>
                <a:effectLst/>
                <a:latin typeface="Segoe UI" panose="020B0502040204020203" pitchFamily="34" charset="0"/>
              </a:rPr>
              <a:t>As you change the number of application instances you have, you may need to change the number of underlying Kubernetes nodes. </a:t>
            </a:r>
          </a:p>
          <a:p>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lso may need to provision a large number of other application instances.</a:t>
            </a:r>
            <a:endParaRPr lang="en-IN" dirty="0"/>
          </a:p>
        </p:txBody>
      </p:sp>
    </p:spTree>
    <p:extLst>
      <p:ext uri="{BB962C8B-B14F-4D97-AF65-F5344CB8AC3E}">
        <p14:creationId xmlns:p14="http://schemas.microsoft.com/office/powerpoint/2010/main" val="39398504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0BF8C-49CD-F965-EC1B-4E8136CB23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AB3A3C-A064-24D8-5B76-FCF993A8DDC1}"/>
              </a:ext>
            </a:extLst>
          </p:cNvPr>
          <p:cNvSpPr>
            <a:spLocks noGrp="1"/>
          </p:cNvSpPr>
          <p:nvPr>
            <p:ph type="title"/>
          </p:nvPr>
        </p:nvSpPr>
        <p:spPr/>
        <p:txBody>
          <a:bodyPr/>
          <a:lstStyle/>
          <a:p>
            <a:r>
              <a:rPr lang="en-US" dirty="0"/>
              <a:t>Manually scale pods or nodes</a:t>
            </a:r>
            <a:endParaRPr lang="en-IN" dirty="0"/>
          </a:p>
        </p:txBody>
      </p:sp>
      <p:sp>
        <p:nvSpPr>
          <p:cNvPr id="3" name="Content Placeholder 2">
            <a:extLst>
              <a:ext uri="{FF2B5EF4-FFF2-40B4-BE49-F238E27FC236}">
                <a16:creationId xmlns:a16="http://schemas.microsoft.com/office/drawing/2014/main" id="{52B2173E-6724-7BE0-3003-E77D0891E291}"/>
              </a:ext>
            </a:extLst>
          </p:cNvPr>
          <p:cNvSpPr>
            <a:spLocks noGrp="1"/>
          </p:cNvSpPr>
          <p:nvPr>
            <p:ph idx="1"/>
          </p:nvPr>
        </p:nvSpPr>
        <p:spPr>
          <a:xfrm>
            <a:off x="1154954" y="2603499"/>
            <a:ext cx="10396344" cy="3820627"/>
          </a:xfrm>
        </p:spPr>
        <p:txBody>
          <a:bodyPr/>
          <a:lstStyle/>
          <a:p>
            <a:r>
              <a:rPr lang="en-US" b="0" i="0" dirty="0">
                <a:solidFill>
                  <a:srgbClr val="161616"/>
                </a:solidFill>
                <a:effectLst/>
                <a:latin typeface="Segoe UI" panose="020B0502040204020203" pitchFamily="34" charset="0"/>
              </a:rPr>
              <a:t>Can manually scale replicas, or pods, and nodes to test how your application responds to a change in available resources and state. </a:t>
            </a:r>
          </a:p>
          <a:p>
            <a:r>
              <a:rPr lang="en-US" b="0" i="0" dirty="0">
                <a:solidFill>
                  <a:srgbClr val="161616"/>
                </a:solidFill>
                <a:effectLst/>
                <a:latin typeface="Segoe UI" panose="020B0502040204020203" pitchFamily="34" charset="0"/>
              </a:rPr>
              <a:t>Manually scaling resources lets you define a set amount of resources to use to maintain a fixed cost, such as the number of nodes. </a:t>
            </a:r>
          </a:p>
          <a:p>
            <a:r>
              <a:rPr lang="en-US" b="0" i="0" dirty="0">
                <a:solidFill>
                  <a:srgbClr val="161616"/>
                </a:solidFill>
                <a:effectLst/>
                <a:latin typeface="Segoe UI" panose="020B0502040204020203" pitchFamily="34" charset="0"/>
              </a:rPr>
              <a:t>To manually scale, you define the replica or node count.</a:t>
            </a:r>
          </a:p>
          <a:p>
            <a:r>
              <a:rPr lang="en-US" b="0" i="0" dirty="0">
                <a:solidFill>
                  <a:srgbClr val="161616"/>
                </a:solidFill>
                <a:effectLst/>
                <a:latin typeface="Segoe UI" panose="020B0502040204020203" pitchFamily="34" charset="0"/>
              </a:rPr>
              <a:t> The Kubernetes API then schedules creating more pods or the draining of nodes based on that replica or node count.</a:t>
            </a:r>
          </a:p>
          <a:p>
            <a:pPr algn="l"/>
            <a:r>
              <a:rPr lang="en-US" b="0" i="0" dirty="0">
                <a:solidFill>
                  <a:srgbClr val="161616"/>
                </a:solidFill>
                <a:effectLst/>
                <a:latin typeface="Segoe UI" panose="020B0502040204020203" pitchFamily="34" charset="0"/>
              </a:rPr>
              <a:t>When scaling down nodes, the Kubernetes API calls the relevant Azure Compute API tied to the compute type used by your cluster. </a:t>
            </a:r>
          </a:p>
          <a:p>
            <a:pPr algn="l"/>
            <a:r>
              <a:rPr lang="en-US" b="0" i="0" dirty="0">
                <a:solidFill>
                  <a:srgbClr val="161616"/>
                </a:solidFill>
                <a:effectLst/>
                <a:latin typeface="Segoe UI" panose="020B0502040204020203" pitchFamily="34" charset="0"/>
              </a:rPr>
              <a:t>For example, for clusters built on Virtual Machine Scale Sets, Virtual Machine Scale Sets API determines which nodes to remove. </a:t>
            </a:r>
          </a:p>
          <a:p>
            <a:endParaRPr lang="en-IN" dirty="0"/>
          </a:p>
        </p:txBody>
      </p:sp>
    </p:spTree>
    <p:extLst>
      <p:ext uri="{BB962C8B-B14F-4D97-AF65-F5344CB8AC3E}">
        <p14:creationId xmlns:p14="http://schemas.microsoft.com/office/powerpoint/2010/main" val="36698180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F98B7-2808-666D-85B9-57D05FDFC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A8BCEF-6D2E-1E69-98A9-10C540D6F773}"/>
              </a:ext>
            </a:extLst>
          </p:cNvPr>
          <p:cNvSpPr>
            <a:spLocks noGrp="1"/>
          </p:cNvSpPr>
          <p:nvPr>
            <p:ph type="title"/>
          </p:nvPr>
        </p:nvSpPr>
        <p:spPr/>
        <p:txBody>
          <a:bodyPr/>
          <a:lstStyle/>
          <a:p>
            <a:r>
              <a:rPr lang="en-IN" dirty="0"/>
              <a:t>Horizontal pod </a:t>
            </a:r>
            <a:r>
              <a:rPr lang="en-IN" dirty="0" err="1"/>
              <a:t>autoscaler</a:t>
            </a:r>
            <a:endParaRPr lang="en-IN" dirty="0"/>
          </a:p>
        </p:txBody>
      </p:sp>
      <p:sp>
        <p:nvSpPr>
          <p:cNvPr id="3" name="Content Placeholder 2">
            <a:extLst>
              <a:ext uri="{FF2B5EF4-FFF2-40B4-BE49-F238E27FC236}">
                <a16:creationId xmlns:a16="http://schemas.microsoft.com/office/drawing/2014/main" id="{5EE0C125-30A4-C755-20A0-7712AF074062}"/>
              </a:ext>
            </a:extLst>
          </p:cNvPr>
          <p:cNvSpPr>
            <a:spLocks noGrp="1"/>
          </p:cNvSpPr>
          <p:nvPr>
            <p:ph idx="1"/>
          </p:nvPr>
        </p:nvSpPr>
        <p:spPr>
          <a:xfrm>
            <a:off x="1154954" y="2603499"/>
            <a:ext cx="10396344" cy="3820627"/>
          </a:xfrm>
        </p:spPr>
        <p:txBody>
          <a:bodyPr/>
          <a:lstStyle/>
          <a:p>
            <a:pPr algn="l"/>
            <a:r>
              <a:rPr lang="en-US" b="0" i="0" dirty="0">
                <a:solidFill>
                  <a:srgbClr val="161616"/>
                </a:solidFill>
                <a:effectLst/>
                <a:latin typeface="Segoe UI" panose="020B0502040204020203" pitchFamily="34" charset="0"/>
              </a:rPr>
              <a:t>Kubernetes uses the horizontal pod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(HPA) to monitor the resource demand and automatically scale the number of pods. </a:t>
            </a:r>
          </a:p>
          <a:p>
            <a:pPr algn="l"/>
            <a:r>
              <a:rPr lang="en-US" b="0" i="0" dirty="0">
                <a:solidFill>
                  <a:srgbClr val="161616"/>
                </a:solidFill>
                <a:effectLst/>
                <a:latin typeface="Segoe UI" panose="020B0502040204020203" pitchFamily="34" charset="0"/>
              </a:rPr>
              <a:t>By default, the HPA checks the Metrics API every 15 seconds for any required changes in replica count, and the Metrics API retrieves data from the </a:t>
            </a:r>
            <a:r>
              <a:rPr lang="en-US" b="0" i="0" dirty="0" err="1">
                <a:solidFill>
                  <a:srgbClr val="161616"/>
                </a:solidFill>
                <a:effectLst/>
                <a:latin typeface="Segoe UI" panose="020B0502040204020203" pitchFamily="34" charset="0"/>
              </a:rPr>
              <a:t>Kubelet</a:t>
            </a:r>
            <a:r>
              <a:rPr lang="en-US" b="0" i="0" dirty="0">
                <a:solidFill>
                  <a:srgbClr val="161616"/>
                </a:solidFill>
                <a:effectLst/>
                <a:latin typeface="Segoe UI" panose="020B0502040204020203" pitchFamily="34" charset="0"/>
              </a:rPr>
              <a:t> every 60 seconds. </a:t>
            </a:r>
          </a:p>
          <a:p>
            <a:pPr algn="l"/>
            <a:r>
              <a:rPr lang="en-US" b="0" i="0" dirty="0">
                <a:solidFill>
                  <a:srgbClr val="161616"/>
                </a:solidFill>
                <a:effectLst/>
                <a:latin typeface="Segoe UI" panose="020B0502040204020203" pitchFamily="34" charset="0"/>
              </a:rPr>
              <a:t>So, the HPA is updated every 60 seconds. </a:t>
            </a:r>
          </a:p>
          <a:p>
            <a:pPr algn="l"/>
            <a:r>
              <a:rPr lang="en-US" b="0" i="0" dirty="0">
                <a:solidFill>
                  <a:srgbClr val="161616"/>
                </a:solidFill>
                <a:effectLst/>
                <a:latin typeface="Segoe UI" panose="020B0502040204020203" pitchFamily="34" charset="0"/>
              </a:rPr>
              <a:t>When changes are required, the number of replicas is increased or decreased accordingly. HPA works with AKS clusters that deployed the Metrics Server for Kubernetes version 1.8 and higher.</a:t>
            </a:r>
          </a:p>
          <a:p>
            <a:pPr algn="l"/>
            <a:r>
              <a:rPr lang="en-US" b="0" i="0" dirty="0">
                <a:solidFill>
                  <a:srgbClr val="161616"/>
                </a:solidFill>
                <a:effectLst/>
                <a:latin typeface="Segoe UI" panose="020B0502040204020203" pitchFamily="34" charset="0"/>
              </a:rPr>
              <a:t>When you configure the HPA for a given deployment, you define the minimum and maximum number of replicas that can run. </a:t>
            </a:r>
          </a:p>
          <a:p>
            <a:pPr algn="l"/>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lso define the metric to monitor and base any scaling decisions on, such as CPU usage.</a:t>
            </a:r>
          </a:p>
          <a:p>
            <a:endParaRPr lang="en-IN" dirty="0"/>
          </a:p>
        </p:txBody>
      </p:sp>
    </p:spTree>
    <p:extLst>
      <p:ext uri="{BB962C8B-B14F-4D97-AF65-F5344CB8AC3E}">
        <p14:creationId xmlns:p14="http://schemas.microsoft.com/office/powerpoint/2010/main" val="3243833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DCC0-F433-CB88-42A3-7D1ADC414B17}"/>
              </a:ext>
            </a:extLst>
          </p:cNvPr>
          <p:cNvSpPr>
            <a:spLocks noGrp="1"/>
          </p:cNvSpPr>
          <p:nvPr>
            <p:ph type="title"/>
          </p:nvPr>
        </p:nvSpPr>
        <p:spPr/>
        <p:txBody>
          <a:bodyPr/>
          <a:lstStyle/>
          <a:p>
            <a:r>
              <a:rPr lang="en-IN" dirty="0"/>
              <a:t>Horizontal pod </a:t>
            </a:r>
            <a:r>
              <a:rPr lang="en-IN" dirty="0" err="1"/>
              <a:t>autoscaler</a:t>
            </a:r>
            <a:endParaRPr lang="en-IN" dirty="0"/>
          </a:p>
        </p:txBody>
      </p:sp>
      <p:pic>
        <p:nvPicPr>
          <p:cNvPr id="12290" name="Picture 2" descr="Kubernetes horizontal pod autoscaling">
            <a:extLst>
              <a:ext uri="{FF2B5EF4-FFF2-40B4-BE49-F238E27FC236}">
                <a16:creationId xmlns:a16="http://schemas.microsoft.com/office/drawing/2014/main" id="{376D25DD-E18A-F1E0-7BDC-B8A0ADA2D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034" y="3143352"/>
            <a:ext cx="6378207" cy="2641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1402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DD535-67E7-EA4A-3E43-FEDBC0430B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393B92-5E64-8961-4B6B-38876BC4AC75}"/>
              </a:ext>
            </a:extLst>
          </p:cNvPr>
          <p:cNvSpPr>
            <a:spLocks noGrp="1"/>
          </p:cNvSpPr>
          <p:nvPr>
            <p:ph type="title"/>
          </p:nvPr>
        </p:nvSpPr>
        <p:spPr/>
        <p:txBody>
          <a:bodyPr/>
          <a:lstStyle/>
          <a:p>
            <a:r>
              <a:rPr lang="en-IN" dirty="0"/>
              <a:t>Horizontal pod </a:t>
            </a:r>
            <a:r>
              <a:rPr lang="en-IN" dirty="0" err="1"/>
              <a:t>autoscaler</a:t>
            </a:r>
            <a:endParaRPr lang="en-IN" dirty="0"/>
          </a:p>
        </p:txBody>
      </p:sp>
      <p:sp>
        <p:nvSpPr>
          <p:cNvPr id="3" name="Content Placeholder 2">
            <a:extLst>
              <a:ext uri="{FF2B5EF4-FFF2-40B4-BE49-F238E27FC236}">
                <a16:creationId xmlns:a16="http://schemas.microsoft.com/office/drawing/2014/main" id="{952083D6-3C04-9C09-5CE8-675B12FF6273}"/>
              </a:ext>
            </a:extLst>
          </p:cNvPr>
          <p:cNvSpPr>
            <a:spLocks noGrp="1"/>
          </p:cNvSpPr>
          <p:nvPr>
            <p:ph idx="1"/>
          </p:nvPr>
        </p:nvSpPr>
        <p:spPr>
          <a:xfrm>
            <a:off x="1154954" y="2603499"/>
            <a:ext cx="10396344" cy="3820627"/>
          </a:xfrm>
        </p:spPr>
        <p:txBody>
          <a:bodyPr>
            <a:normAutofit fontScale="92500" lnSpcReduction="20000"/>
          </a:bodyPr>
          <a:lstStyle/>
          <a:p>
            <a:pPr algn="l">
              <a:spcBef>
                <a:spcPts val="2250"/>
              </a:spcBef>
              <a:spcAft>
                <a:spcPts val="1350"/>
              </a:spcAft>
              <a:buNone/>
            </a:pPr>
            <a:r>
              <a:rPr lang="en-US" b="1" i="0" dirty="0">
                <a:solidFill>
                  <a:srgbClr val="161616"/>
                </a:solidFill>
                <a:effectLst/>
                <a:latin typeface="Segoe UI" panose="020B0502040204020203" pitchFamily="34" charset="0"/>
              </a:rPr>
              <a:t>Cooldown of scaling events</a:t>
            </a:r>
          </a:p>
          <a:p>
            <a:r>
              <a:rPr lang="en-US" b="0" i="0" dirty="0">
                <a:solidFill>
                  <a:srgbClr val="161616"/>
                </a:solidFill>
                <a:effectLst/>
                <a:latin typeface="Segoe UI" panose="020B0502040204020203" pitchFamily="34" charset="0"/>
              </a:rPr>
              <a:t>As the HPA is effectively updated every 60 seconds, previous scale events may not have successfully completed before another check is made. </a:t>
            </a:r>
          </a:p>
          <a:p>
            <a:r>
              <a:rPr lang="en-US" b="0" i="0" dirty="0">
                <a:solidFill>
                  <a:srgbClr val="161616"/>
                </a:solidFill>
                <a:effectLst/>
                <a:latin typeface="Segoe UI" panose="020B0502040204020203" pitchFamily="34" charset="0"/>
              </a:rPr>
              <a:t>This behavior could cause the HPA to change the number of replicas before the previous scale event could receive application workload and the resource demands to adjust accordingly.</a:t>
            </a:r>
          </a:p>
          <a:p>
            <a:pPr algn="l"/>
            <a:r>
              <a:rPr lang="en-US" b="0" i="0" dirty="0">
                <a:solidFill>
                  <a:srgbClr val="161616"/>
                </a:solidFill>
                <a:effectLst/>
                <a:latin typeface="Segoe UI" panose="020B0502040204020203" pitchFamily="34" charset="0"/>
              </a:rPr>
              <a:t>To minimize race events, a delay value is set. </a:t>
            </a:r>
          </a:p>
          <a:p>
            <a:pPr algn="l"/>
            <a:r>
              <a:rPr lang="en-US" b="0" i="0" dirty="0">
                <a:solidFill>
                  <a:srgbClr val="161616"/>
                </a:solidFill>
                <a:effectLst/>
                <a:latin typeface="Segoe UI" panose="020B0502040204020203" pitchFamily="34" charset="0"/>
              </a:rPr>
              <a:t>This value defines how long the HPA must wait after a scale event before another scale event can be triggered. </a:t>
            </a:r>
          </a:p>
          <a:p>
            <a:pPr algn="l"/>
            <a:r>
              <a:rPr lang="en-US" b="0" i="0" dirty="0">
                <a:solidFill>
                  <a:srgbClr val="161616"/>
                </a:solidFill>
                <a:effectLst/>
                <a:latin typeface="Segoe UI" panose="020B0502040204020203" pitchFamily="34" charset="0"/>
              </a:rPr>
              <a:t>This behavior allows the new replica count to take effect and the Metrics API to reflect the distributed workload. </a:t>
            </a:r>
          </a:p>
          <a:p>
            <a:pPr algn="l"/>
            <a:r>
              <a:rPr lang="en-US" b="0" i="0" dirty="0">
                <a:solidFill>
                  <a:srgbClr val="161616"/>
                </a:solidFill>
                <a:effectLst/>
                <a:latin typeface="Segoe UI" panose="020B0502040204020203" pitchFamily="34" charset="0"/>
              </a:rPr>
              <a:t>There's </a:t>
            </a:r>
            <a:r>
              <a:rPr lang="en-US" b="0" i="0" u="none" strike="noStrike" dirty="0">
                <a:solidFill>
                  <a:srgbClr val="0065B3"/>
                </a:solidFill>
                <a:effectLst/>
                <a:latin typeface="Segoe UI" panose="020B0502040204020203" pitchFamily="34" charset="0"/>
              </a:rPr>
              <a:t>no delay for scale-up events as of Kubernetes 1.12</a:t>
            </a:r>
            <a:r>
              <a:rPr lang="en-US" b="0" i="0" dirty="0">
                <a:solidFill>
                  <a:srgbClr val="161616"/>
                </a:solidFill>
                <a:effectLst/>
                <a:latin typeface="Segoe UI" panose="020B0502040204020203" pitchFamily="34" charset="0"/>
              </a:rPr>
              <a:t>, however, the default delay on scale down events is </a:t>
            </a:r>
            <a:r>
              <a:rPr lang="en-US" b="0" i="1" dirty="0">
                <a:solidFill>
                  <a:srgbClr val="161616"/>
                </a:solidFill>
                <a:effectLst/>
                <a:latin typeface="Segoe UI" panose="020B0502040204020203" pitchFamily="34" charset="0"/>
              </a:rPr>
              <a:t>5 minutes</a:t>
            </a:r>
            <a:r>
              <a:rPr lang="en-US" b="0" i="0" dirty="0">
                <a:solidFill>
                  <a:srgbClr val="161616"/>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5978034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43F15-43F2-A56A-E514-4253A4DC31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234CB7-31CE-83F2-231D-398ECF56F925}"/>
              </a:ext>
            </a:extLst>
          </p:cNvPr>
          <p:cNvSpPr>
            <a:spLocks noGrp="1"/>
          </p:cNvSpPr>
          <p:nvPr>
            <p:ph type="title"/>
          </p:nvPr>
        </p:nvSpPr>
        <p:spPr/>
        <p:txBody>
          <a:bodyPr/>
          <a:lstStyle/>
          <a:p>
            <a:r>
              <a:rPr lang="en-IN" dirty="0"/>
              <a:t>Cluster </a:t>
            </a:r>
            <a:r>
              <a:rPr lang="en-IN" dirty="0" err="1"/>
              <a:t>autoscaler</a:t>
            </a:r>
            <a:endParaRPr lang="en-IN" dirty="0"/>
          </a:p>
        </p:txBody>
      </p:sp>
      <p:sp>
        <p:nvSpPr>
          <p:cNvPr id="3" name="Content Placeholder 2">
            <a:extLst>
              <a:ext uri="{FF2B5EF4-FFF2-40B4-BE49-F238E27FC236}">
                <a16:creationId xmlns:a16="http://schemas.microsoft.com/office/drawing/2014/main" id="{6F99D13C-26C0-ECF7-32E1-0B15E519ADFF}"/>
              </a:ext>
            </a:extLst>
          </p:cNvPr>
          <p:cNvSpPr>
            <a:spLocks noGrp="1"/>
          </p:cNvSpPr>
          <p:nvPr>
            <p:ph idx="1"/>
          </p:nvPr>
        </p:nvSpPr>
        <p:spPr>
          <a:xfrm>
            <a:off x="1154954" y="2603499"/>
            <a:ext cx="10396344" cy="3820627"/>
          </a:xfrm>
        </p:spPr>
        <p:txBody>
          <a:bodyPr/>
          <a:lstStyle/>
          <a:p>
            <a:pPr algn="l"/>
            <a:r>
              <a:rPr lang="en-US" b="0" i="0" dirty="0">
                <a:solidFill>
                  <a:srgbClr val="161616"/>
                </a:solidFill>
                <a:effectLst/>
                <a:latin typeface="Segoe UI" panose="020B0502040204020203" pitchFamily="34" charset="0"/>
              </a:rPr>
              <a:t>To respond to changing pod demands, the Kubernetes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adjusts the number of nodes based on the requested compute resources in the node pool. </a:t>
            </a:r>
          </a:p>
          <a:p>
            <a:pPr algn="l"/>
            <a:r>
              <a:rPr lang="en-US" b="0" i="0" dirty="0">
                <a:solidFill>
                  <a:srgbClr val="161616"/>
                </a:solidFill>
                <a:effectLst/>
                <a:latin typeface="Segoe UI" panose="020B0502040204020203" pitchFamily="34" charset="0"/>
              </a:rPr>
              <a:t>By default, 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checks the Metrics API server every 10 seconds for any required changes in node count.</a:t>
            </a:r>
          </a:p>
          <a:p>
            <a:pPr algn="l"/>
            <a:r>
              <a:rPr lang="en-US" b="0" i="0" dirty="0">
                <a:solidFill>
                  <a:srgbClr val="161616"/>
                </a:solidFill>
                <a:effectLst/>
                <a:latin typeface="Segoe UI" panose="020B0502040204020203" pitchFamily="34" charset="0"/>
              </a:rPr>
              <a:t> If 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determines that a change is required, the number of nodes in your AKS cluster is increased or decreased accordingly. </a:t>
            </a:r>
          </a:p>
          <a:p>
            <a:pPr algn="l"/>
            <a:r>
              <a:rPr lang="en-US" b="0" i="0" dirty="0">
                <a:solidFill>
                  <a:srgbClr val="161616"/>
                </a:solidFill>
                <a:effectLst/>
                <a:latin typeface="Segoe UI" panose="020B0502040204020203" pitchFamily="34" charset="0"/>
              </a:rPr>
              <a:t>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works with Kubernetes RBAC-enabled AKS clusters that run Kubernetes 1.10.x or higher.</a:t>
            </a:r>
          </a:p>
          <a:p>
            <a:endParaRPr lang="en-IN" dirty="0"/>
          </a:p>
        </p:txBody>
      </p:sp>
    </p:spTree>
    <p:extLst>
      <p:ext uri="{BB962C8B-B14F-4D97-AF65-F5344CB8AC3E}">
        <p14:creationId xmlns:p14="http://schemas.microsoft.com/office/powerpoint/2010/main" val="9157914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C6EDC-CB84-9786-5121-87BE881C08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6749CC-94F3-8531-4516-26AFDAE4A3B1}"/>
              </a:ext>
            </a:extLst>
          </p:cNvPr>
          <p:cNvSpPr>
            <a:spLocks noGrp="1"/>
          </p:cNvSpPr>
          <p:nvPr>
            <p:ph type="title"/>
          </p:nvPr>
        </p:nvSpPr>
        <p:spPr/>
        <p:txBody>
          <a:bodyPr/>
          <a:lstStyle/>
          <a:p>
            <a:r>
              <a:rPr lang="en-IN" dirty="0"/>
              <a:t>Cluster </a:t>
            </a:r>
            <a:r>
              <a:rPr lang="en-IN" dirty="0" err="1"/>
              <a:t>autoscaler</a:t>
            </a:r>
            <a:endParaRPr lang="en-IN" dirty="0"/>
          </a:p>
        </p:txBody>
      </p:sp>
      <p:pic>
        <p:nvPicPr>
          <p:cNvPr id="13314" name="Picture 2" descr="Kubernetes cluster autoscaler">
            <a:extLst>
              <a:ext uri="{FF2B5EF4-FFF2-40B4-BE49-F238E27FC236}">
                <a16:creationId xmlns:a16="http://schemas.microsoft.com/office/drawing/2014/main" id="{B2DD3812-BD6F-60B7-BDCE-8B6D72565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079" y="2596912"/>
            <a:ext cx="6558488" cy="345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8916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D44E0-2EB8-0213-94D3-EFB5531802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C7209A-85B1-7A85-C63C-C1C2BB95F334}"/>
              </a:ext>
            </a:extLst>
          </p:cNvPr>
          <p:cNvSpPr>
            <a:spLocks noGrp="1"/>
          </p:cNvSpPr>
          <p:nvPr>
            <p:ph type="title"/>
          </p:nvPr>
        </p:nvSpPr>
        <p:spPr/>
        <p:txBody>
          <a:bodyPr/>
          <a:lstStyle/>
          <a:p>
            <a:r>
              <a:rPr lang="en-IN" dirty="0"/>
              <a:t>Cluster </a:t>
            </a:r>
            <a:r>
              <a:rPr lang="en-IN" dirty="0" err="1"/>
              <a:t>autoscaler</a:t>
            </a:r>
            <a:endParaRPr lang="en-IN" dirty="0"/>
          </a:p>
        </p:txBody>
      </p:sp>
      <p:sp>
        <p:nvSpPr>
          <p:cNvPr id="3" name="Content Placeholder 2">
            <a:extLst>
              <a:ext uri="{FF2B5EF4-FFF2-40B4-BE49-F238E27FC236}">
                <a16:creationId xmlns:a16="http://schemas.microsoft.com/office/drawing/2014/main" id="{919B0F79-4797-8F8C-9915-379B745926CA}"/>
              </a:ext>
            </a:extLst>
          </p:cNvPr>
          <p:cNvSpPr>
            <a:spLocks noGrp="1"/>
          </p:cNvSpPr>
          <p:nvPr>
            <p:ph idx="1"/>
          </p:nvPr>
        </p:nvSpPr>
        <p:spPr>
          <a:xfrm>
            <a:off x="1154954" y="2603499"/>
            <a:ext cx="10396344" cy="3820627"/>
          </a:xfrm>
        </p:spPr>
        <p:txBody>
          <a:bodyPr/>
          <a:lstStyle/>
          <a:p>
            <a:r>
              <a:rPr lang="en-US" b="0" i="0" dirty="0">
                <a:solidFill>
                  <a:srgbClr val="161616"/>
                </a:solidFill>
                <a:effectLst/>
                <a:latin typeface="Segoe UI" panose="020B0502040204020203" pitchFamily="34" charset="0"/>
              </a:rPr>
              <a:t>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is typically used alongside the </a:t>
            </a:r>
            <a:r>
              <a:rPr lang="en-US" b="0" i="0" u="none" strike="noStrike" dirty="0">
                <a:solidFill>
                  <a:srgbClr val="0065B3"/>
                </a:solidFill>
                <a:effectLst/>
                <a:latin typeface="Segoe UI" panose="020B0502040204020203" pitchFamily="34" charset="0"/>
              </a:rPr>
              <a:t>horizontal pod </a:t>
            </a:r>
            <a:r>
              <a:rPr lang="en-US" b="0" i="0" u="none" strike="noStrike" dirty="0" err="1">
                <a:solidFill>
                  <a:srgbClr val="0065B3"/>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a:t>
            </a:r>
          </a:p>
          <a:p>
            <a:r>
              <a:rPr lang="en-US" b="0" i="0" dirty="0">
                <a:solidFill>
                  <a:srgbClr val="161616"/>
                </a:solidFill>
                <a:effectLst/>
                <a:latin typeface="Segoe UI" panose="020B0502040204020203" pitchFamily="34" charset="0"/>
              </a:rPr>
              <a:t>When combined, the horizontal pod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increases or decreases the number of pods based on application demand, and 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adjusts the number of nodes to run more pods.</a:t>
            </a:r>
            <a:endParaRPr lang="en-IN" dirty="0"/>
          </a:p>
        </p:txBody>
      </p:sp>
    </p:spTree>
    <p:extLst>
      <p:ext uri="{BB962C8B-B14F-4D97-AF65-F5344CB8AC3E}">
        <p14:creationId xmlns:p14="http://schemas.microsoft.com/office/powerpoint/2010/main" val="341871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32353-0396-37BE-0F3E-D288670E90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2DCBD9-9DD1-E26D-46DA-01D1850EC07D}"/>
              </a:ext>
            </a:extLst>
          </p:cNvPr>
          <p:cNvSpPr>
            <a:spLocks noGrp="1"/>
          </p:cNvSpPr>
          <p:nvPr>
            <p:ph type="title"/>
          </p:nvPr>
        </p:nvSpPr>
        <p:spPr/>
        <p:txBody>
          <a:bodyPr/>
          <a:lstStyle/>
          <a:p>
            <a:r>
              <a:rPr lang="en-IN" dirty="0"/>
              <a:t>Scale out events</a:t>
            </a:r>
          </a:p>
        </p:txBody>
      </p:sp>
      <p:sp>
        <p:nvSpPr>
          <p:cNvPr id="3" name="Content Placeholder 2">
            <a:extLst>
              <a:ext uri="{FF2B5EF4-FFF2-40B4-BE49-F238E27FC236}">
                <a16:creationId xmlns:a16="http://schemas.microsoft.com/office/drawing/2014/main" id="{3D4A82D3-7098-E56D-1745-B0A7F0CE7E6F}"/>
              </a:ext>
            </a:extLst>
          </p:cNvPr>
          <p:cNvSpPr>
            <a:spLocks noGrp="1"/>
          </p:cNvSpPr>
          <p:nvPr>
            <p:ph idx="1"/>
          </p:nvPr>
        </p:nvSpPr>
        <p:spPr>
          <a:xfrm>
            <a:off x="1154954" y="2603499"/>
            <a:ext cx="10396344" cy="3820627"/>
          </a:xfrm>
        </p:spPr>
        <p:txBody>
          <a:bodyPr>
            <a:normAutofit lnSpcReduction="10000"/>
          </a:bodyPr>
          <a:lstStyle/>
          <a:p>
            <a:r>
              <a:rPr lang="en-US" b="0" i="0" dirty="0">
                <a:solidFill>
                  <a:srgbClr val="161616"/>
                </a:solidFill>
                <a:effectLst/>
                <a:latin typeface="Segoe UI" panose="020B0502040204020203" pitchFamily="34" charset="0"/>
              </a:rPr>
              <a:t>If a node doesn't have sufficient compute resources to run a requested pod, that pod can't progress through the scheduling process. </a:t>
            </a:r>
          </a:p>
          <a:p>
            <a:r>
              <a:rPr lang="en-US" dirty="0">
                <a:solidFill>
                  <a:srgbClr val="161616"/>
                </a:solidFill>
                <a:latin typeface="Segoe UI" panose="020B0502040204020203" pitchFamily="34" charset="0"/>
              </a:rPr>
              <a:t>P</a:t>
            </a:r>
            <a:r>
              <a:rPr lang="en-US" b="0" i="0" dirty="0">
                <a:solidFill>
                  <a:srgbClr val="161616"/>
                </a:solidFill>
                <a:effectLst/>
                <a:latin typeface="Segoe UI" panose="020B0502040204020203" pitchFamily="34" charset="0"/>
              </a:rPr>
              <a:t>od can't start unless more compute resources are available within the node pool.</a:t>
            </a:r>
          </a:p>
          <a:p>
            <a:r>
              <a:rPr lang="en-US" b="0" i="0" dirty="0">
                <a:solidFill>
                  <a:srgbClr val="161616"/>
                </a:solidFill>
                <a:effectLst/>
                <a:latin typeface="Segoe UI" panose="020B0502040204020203" pitchFamily="34" charset="0"/>
              </a:rPr>
              <a:t>When 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notices pods that can't be scheduled because of node pool resource constraints, the number of nodes within the node pool is increased to provide extra compute resources. </a:t>
            </a:r>
          </a:p>
          <a:p>
            <a:r>
              <a:rPr lang="en-US" b="0" i="0" dirty="0">
                <a:solidFill>
                  <a:srgbClr val="161616"/>
                </a:solidFill>
                <a:effectLst/>
                <a:latin typeface="Segoe UI" panose="020B0502040204020203" pitchFamily="34" charset="0"/>
              </a:rPr>
              <a:t>When the nodes are successfully deployed and available for use within the node pool, the pods are then scheduled to run on them.</a:t>
            </a:r>
          </a:p>
          <a:p>
            <a:pPr algn="l"/>
            <a:r>
              <a:rPr lang="en-US" b="0" i="0" dirty="0">
                <a:solidFill>
                  <a:srgbClr val="161616"/>
                </a:solidFill>
                <a:effectLst/>
                <a:latin typeface="Segoe UI" panose="020B0502040204020203" pitchFamily="34" charset="0"/>
              </a:rPr>
              <a:t>If your application needs to scale rapidly, some pods may remain in a state waiting to be scheduled until more nodes deployed by 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can accept the scheduled pods.</a:t>
            </a:r>
          </a:p>
          <a:p>
            <a:pPr algn="l"/>
            <a:r>
              <a:rPr lang="en-US" b="0" i="0" dirty="0">
                <a:solidFill>
                  <a:srgbClr val="161616"/>
                </a:solidFill>
                <a:effectLst/>
                <a:latin typeface="Segoe UI" panose="020B0502040204020203" pitchFamily="34" charset="0"/>
              </a:rPr>
              <a:t> For applications that have high burst demands, you can scale with virtual nodes and </a:t>
            </a:r>
            <a:r>
              <a:rPr lang="en-US" b="0" i="0" u="none" strike="noStrike" dirty="0">
                <a:solidFill>
                  <a:srgbClr val="0065B3"/>
                </a:solidFill>
                <a:effectLst/>
                <a:latin typeface="Segoe UI" panose="020B0502040204020203" pitchFamily="34" charset="0"/>
              </a:rPr>
              <a:t>Azure Container Instances</a:t>
            </a:r>
            <a:r>
              <a:rPr lang="en-US" b="0" i="0" dirty="0">
                <a:solidFill>
                  <a:srgbClr val="161616"/>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89099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8E796-3099-DC10-869E-90AD9B005C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6735CC-E181-1E91-BC00-AF8A2472DD2C}"/>
              </a:ext>
            </a:extLst>
          </p:cNvPr>
          <p:cNvSpPr>
            <a:spLocks noGrp="1"/>
          </p:cNvSpPr>
          <p:nvPr>
            <p:ph type="title"/>
          </p:nvPr>
        </p:nvSpPr>
        <p:spPr/>
        <p:txBody>
          <a:bodyPr/>
          <a:lstStyle/>
          <a:p>
            <a:r>
              <a:rPr lang="en-IN" dirty="0"/>
              <a:t>What is container management?</a:t>
            </a:r>
          </a:p>
        </p:txBody>
      </p:sp>
      <p:sp>
        <p:nvSpPr>
          <p:cNvPr id="3" name="Content Placeholder 2">
            <a:extLst>
              <a:ext uri="{FF2B5EF4-FFF2-40B4-BE49-F238E27FC236}">
                <a16:creationId xmlns:a16="http://schemas.microsoft.com/office/drawing/2014/main" id="{5E29FB53-F373-2A0C-5037-69711EDB5027}"/>
              </a:ext>
            </a:extLst>
          </p:cNvPr>
          <p:cNvSpPr>
            <a:spLocks noGrp="1"/>
          </p:cNvSpPr>
          <p:nvPr>
            <p:ph idx="1"/>
          </p:nvPr>
        </p:nvSpPr>
        <p:spPr>
          <a:xfrm>
            <a:off x="1154954" y="2603499"/>
            <a:ext cx="10396344" cy="3820627"/>
          </a:xfrm>
        </p:spPr>
        <p:txBody>
          <a:bodyPr>
            <a:normAutofit lnSpcReduction="10000"/>
          </a:bodyPr>
          <a:lstStyle/>
          <a:p>
            <a:pPr algn="l"/>
            <a:r>
              <a:rPr lang="en-US" b="0" i="0" dirty="0">
                <a:solidFill>
                  <a:schemeClr val="tx1"/>
                </a:solidFill>
                <a:effectLst/>
                <a:latin typeface="Segoe UI" panose="020B0502040204020203" pitchFamily="34" charset="0"/>
              </a:rPr>
              <a:t>Container has a distinct lifecycle that exists as a temporary machine. </a:t>
            </a:r>
          </a:p>
          <a:p>
            <a:pPr algn="l"/>
            <a:r>
              <a:rPr lang="en-US" dirty="0">
                <a:solidFill>
                  <a:schemeClr val="tx1"/>
                </a:solidFill>
                <a:latin typeface="Segoe UI" panose="020B0502040204020203" pitchFamily="34" charset="0"/>
              </a:rPr>
              <a:t>S</a:t>
            </a:r>
            <a:r>
              <a:rPr lang="en-US" b="0" i="0" dirty="0">
                <a:solidFill>
                  <a:schemeClr val="tx1"/>
                </a:solidFill>
                <a:effectLst/>
                <a:latin typeface="Segoe UI" panose="020B0502040204020203" pitchFamily="34" charset="0"/>
              </a:rPr>
              <a:t>tate passes through the stages of pending, running, and terminated. </a:t>
            </a:r>
          </a:p>
          <a:p>
            <a:pPr algn="l"/>
            <a:r>
              <a:rPr lang="en-US" dirty="0">
                <a:solidFill>
                  <a:schemeClr val="tx1"/>
                </a:solidFill>
                <a:latin typeface="Segoe UI" panose="020B0502040204020203" pitchFamily="34" charset="0"/>
              </a:rPr>
              <a:t>L</a:t>
            </a:r>
            <a:r>
              <a:rPr lang="en-US" b="0" i="0" dirty="0">
                <a:solidFill>
                  <a:schemeClr val="tx1"/>
                </a:solidFill>
                <a:effectLst/>
                <a:latin typeface="Segoe UI" panose="020B0502040204020203" pitchFamily="34" charset="0"/>
              </a:rPr>
              <a:t>ifecycle makes containers more disposable and affects how developers and IT operations think about the management of large interconnected applications. </a:t>
            </a:r>
          </a:p>
          <a:p>
            <a:pPr algn="l"/>
            <a:r>
              <a:rPr lang="en-US" b="0" i="0" dirty="0">
                <a:solidFill>
                  <a:schemeClr val="tx1"/>
                </a:solidFill>
                <a:effectLst/>
                <a:latin typeface="Segoe UI" panose="020B0502040204020203" pitchFamily="34" charset="0"/>
              </a:rPr>
              <a:t>Container management involves deploying, upgrading, monitoring, and removing containers.</a:t>
            </a:r>
          </a:p>
          <a:p>
            <a:pPr algn="l"/>
            <a:r>
              <a:rPr lang="en-US" b="0" i="0" dirty="0">
                <a:solidFill>
                  <a:schemeClr val="tx1"/>
                </a:solidFill>
                <a:effectLst/>
                <a:latin typeface="Segoe UI" panose="020B0502040204020203" pitchFamily="34" charset="0"/>
              </a:rPr>
              <a:t>For example, suppose that you discover that at noon there's more site traffic, so you need more instances of the site's caching service to manage performance. You plan to solve this problem by adding more caching service containers.</a:t>
            </a:r>
          </a:p>
          <a:p>
            <a:pPr algn="l"/>
            <a:r>
              <a:rPr lang="en-US" b="0" i="0" dirty="0">
                <a:solidFill>
                  <a:schemeClr val="tx1"/>
                </a:solidFill>
                <a:effectLst/>
                <a:latin typeface="Segoe UI" panose="020B0502040204020203" pitchFamily="34" charset="0"/>
              </a:rPr>
              <a:t>Now it's time to roll out a new version of your caching service. How do you update all the containers? How do you remove all the older versions?</a:t>
            </a:r>
          </a:p>
          <a:p>
            <a:pPr algn="l"/>
            <a:r>
              <a:rPr lang="en-US" b="0" i="0" dirty="0">
                <a:solidFill>
                  <a:schemeClr val="tx1"/>
                </a:solidFill>
                <a:effectLst/>
                <a:latin typeface="Segoe UI" panose="020B0502040204020203" pitchFamily="34" charset="0"/>
              </a:rPr>
              <a:t>These types of load-balancing questions require a system to manage your container deployment.</a:t>
            </a:r>
          </a:p>
          <a:p>
            <a:endParaRPr lang="en-IN" dirty="0">
              <a:solidFill>
                <a:schemeClr val="tx1"/>
              </a:solidFill>
            </a:endParaRPr>
          </a:p>
        </p:txBody>
      </p:sp>
    </p:spTree>
    <p:extLst>
      <p:ext uri="{BB962C8B-B14F-4D97-AF65-F5344CB8AC3E}">
        <p14:creationId xmlns:p14="http://schemas.microsoft.com/office/powerpoint/2010/main" val="8569582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6A763-95DA-7972-0CF4-41AEE4C500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BFD3CC-33A0-1178-FE9E-FEBA0C1CC0F4}"/>
              </a:ext>
            </a:extLst>
          </p:cNvPr>
          <p:cNvSpPr>
            <a:spLocks noGrp="1"/>
          </p:cNvSpPr>
          <p:nvPr>
            <p:ph type="title"/>
          </p:nvPr>
        </p:nvSpPr>
        <p:spPr/>
        <p:txBody>
          <a:bodyPr/>
          <a:lstStyle/>
          <a:p>
            <a:r>
              <a:rPr lang="en-IN" dirty="0"/>
              <a:t>Scale in events</a:t>
            </a:r>
          </a:p>
        </p:txBody>
      </p:sp>
      <p:sp>
        <p:nvSpPr>
          <p:cNvPr id="3" name="Content Placeholder 2">
            <a:extLst>
              <a:ext uri="{FF2B5EF4-FFF2-40B4-BE49-F238E27FC236}">
                <a16:creationId xmlns:a16="http://schemas.microsoft.com/office/drawing/2014/main" id="{2A6492AB-D53E-89C4-37EE-DFAC4B0B8D0A}"/>
              </a:ext>
            </a:extLst>
          </p:cNvPr>
          <p:cNvSpPr>
            <a:spLocks noGrp="1"/>
          </p:cNvSpPr>
          <p:nvPr>
            <p:ph idx="1"/>
          </p:nvPr>
        </p:nvSpPr>
        <p:spPr>
          <a:xfrm>
            <a:off x="1154954" y="2603499"/>
            <a:ext cx="10396344" cy="3820627"/>
          </a:xfrm>
        </p:spPr>
        <p:txBody>
          <a:bodyPr/>
          <a:lstStyle/>
          <a:p>
            <a:r>
              <a:rPr lang="en-US" b="0" i="0" dirty="0">
                <a:solidFill>
                  <a:srgbClr val="161616"/>
                </a:solidFill>
                <a:effectLst/>
                <a:latin typeface="Segoe UI" panose="020B0502040204020203" pitchFamily="34" charset="0"/>
              </a:rPr>
              <a:t>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also monitors the pod scheduling status for nodes that haven't recently received new scheduling requests. </a:t>
            </a:r>
          </a:p>
          <a:p>
            <a:r>
              <a:rPr lang="en-US" b="0" i="0" dirty="0">
                <a:solidFill>
                  <a:srgbClr val="161616"/>
                </a:solidFill>
                <a:effectLst/>
                <a:latin typeface="Segoe UI" panose="020B0502040204020203" pitchFamily="34" charset="0"/>
              </a:rPr>
              <a:t>This scenario indicates the node pool has more compute resources than required, and the number of nodes can be decreased. </a:t>
            </a:r>
          </a:p>
          <a:p>
            <a:r>
              <a:rPr lang="en-US" b="0" i="0" dirty="0">
                <a:solidFill>
                  <a:srgbClr val="161616"/>
                </a:solidFill>
                <a:effectLst/>
                <a:latin typeface="Segoe UI" panose="020B0502040204020203" pitchFamily="34" charset="0"/>
              </a:rPr>
              <a:t>By default, nodes that pass a threshold for no longer being needed for 10 minutes is scheduled for deletion. </a:t>
            </a:r>
          </a:p>
          <a:p>
            <a:r>
              <a:rPr lang="en-US" b="0" i="0" dirty="0">
                <a:solidFill>
                  <a:srgbClr val="161616"/>
                </a:solidFill>
                <a:effectLst/>
                <a:latin typeface="Segoe UI" panose="020B0502040204020203" pitchFamily="34" charset="0"/>
              </a:rPr>
              <a:t>When this situation occurs, pods are scheduled to run on other nodes within the node pool, and 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decreases the number of nodes.</a:t>
            </a:r>
          </a:p>
          <a:p>
            <a:pPr algn="l"/>
            <a:r>
              <a:rPr lang="en-US" b="0" i="0" dirty="0">
                <a:solidFill>
                  <a:srgbClr val="161616"/>
                </a:solidFill>
                <a:effectLst/>
                <a:latin typeface="Segoe UI" panose="020B0502040204020203" pitchFamily="34" charset="0"/>
              </a:rPr>
              <a:t>Your applications may experience some disruption as pods are scheduled on different nodes when 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decreases the number of nodes. </a:t>
            </a:r>
          </a:p>
          <a:p>
            <a:pPr algn="l"/>
            <a:r>
              <a:rPr lang="en-US" b="0" i="0" dirty="0">
                <a:solidFill>
                  <a:srgbClr val="161616"/>
                </a:solidFill>
                <a:effectLst/>
                <a:latin typeface="Segoe UI" panose="020B0502040204020203" pitchFamily="34" charset="0"/>
              </a:rPr>
              <a:t>To minimize disruption, avoid applications that use a single pod instance.</a:t>
            </a:r>
          </a:p>
          <a:p>
            <a:endParaRPr lang="en-IN" dirty="0"/>
          </a:p>
        </p:txBody>
      </p:sp>
    </p:spTree>
    <p:extLst>
      <p:ext uri="{BB962C8B-B14F-4D97-AF65-F5344CB8AC3E}">
        <p14:creationId xmlns:p14="http://schemas.microsoft.com/office/powerpoint/2010/main" val="13806221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4E9AB-1C8C-A92B-0174-0E3780CFD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F0E089-0A9F-24F2-A675-BE8A8E09759F}"/>
              </a:ext>
            </a:extLst>
          </p:cNvPr>
          <p:cNvSpPr>
            <a:spLocks noGrp="1"/>
          </p:cNvSpPr>
          <p:nvPr>
            <p:ph type="title"/>
          </p:nvPr>
        </p:nvSpPr>
        <p:spPr>
          <a:xfrm>
            <a:off x="1154954" y="973668"/>
            <a:ext cx="10292160" cy="706964"/>
          </a:xfrm>
        </p:spPr>
        <p:txBody>
          <a:bodyPr/>
          <a:lstStyle/>
          <a:p>
            <a:r>
              <a:rPr lang="en-IN" dirty="0"/>
              <a:t>Kubernetes Event-driven Autoscaling (KEDA)</a:t>
            </a:r>
          </a:p>
        </p:txBody>
      </p:sp>
      <p:sp>
        <p:nvSpPr>
          <p:cNvPr id="3" name="Content Placeholder 2">
            <a:extLst>
              <a:ext uri="{FF2B5EF4-FFF2-40B4-BE49-F238E27FC236}">
                <a16:creationId xmlns:a16="http://schemas.microsoft.com/office/drawing/2014/main" id="{C67542B0-1A59-E88E-A357-9540F20412C7}"/>
              </a:ext>
            </a:extLst>
          </p:cNvPr>
          <p:cNvSpPr>
            <a:spLocks noGrp="1"/>
          </p:cNvSpPr>
          <p:nvPr>
            <p:ph idx="1"/>
          </p:nvPr>
        </p:nvSpPr>
        <p:spPr>
          <a:xfrm>
            <a:off x="1154954" y="2603499"/>
            <a:ext cx="10396344" cy="3820627"/>
          </a:xfrm>
        </p:spPr>
        <p:txBody>
          <a:bodyPr/>
          <a:lstStyle/>
          <a:p>
            <a:r>
              <a:rPr lang="en-US" b="0" i="0" dirty="0">
                <a:solidFill>
                  <a:srgbClr val="161616"/>
                </a:solidFill>
                <a:effectLst/>
                <a:latin typeface="Segoe UI" panose="020B0502040204020203" pitchFamily="34" charset="0"/>
              </a:rPr>
              <a:t>(KEDA) is an open source component for event-driven autoscaling of workloads. </a:t>
            </a:r>
          </a:p>
          <a:p>
            <a:r>
              <a:rPr lang="en-US" dirty="0">
                <a:solidFill>
                  <a:srgbClr val="161616"/>
                </a:solidFill>
                <a:latin typeface="Segoe UI" panose="020B0502040204020203" pitchFamily="34" charset="0"/>
              </a:rPr>
              <a:t>S</a:t>
            </a:r>
            <a:r>
              <a:rPr lang="en-US" b="0" i="0" dirty="0">
                <a:solidFill>
                  <a:srgbClr val="161616"/>
                </a:solidFill>
                <a:effectLst/>
                <a:latin typeface="Segoe UI" panose="020B0502040204020203" pitchFamily="34" charset="0"/>
              </a:rPr>
              <a:t>cales workloads dynamically based on the number of events received. </a:t>
            </a:r>
          </a:p>
          <a:p>
            <a:r>
              <a:rPr lang="en-US" b="0" i="0" dirty="0">
                <a:solidFill>
                  <a:srgbClr val="161616"/>
                </a:solidFill>
                <a:effectLst/>
                <a:latin typeface="Segoe UI" panose="020B0502040204020203" pitchFamily="34" charset="0"/>
              </a:rPr>
              <a:t>KEDA extends Kubernetes with a custom resource definition (CRD), referred to as a </a:t>
            </a:r>
            <a:r>
              <a:rPr lang="en-US" b="0" i="1" dirty="0" err="1">
                <a:solidFill>
                  <a:srgbClr val="161616"/>
                </a:solidFill>
                <a:effectLst/>
                <a:latin typeface="Segoe UI" panose="020B0502040204020203" pitchFamily="34" charset="0"/>
              </a:rPr>
              <a:t>ScaledObject</a:t>
            </a:r>
            <a:r>
              <a:rPr lang="en-US" b="0" i="0" dirty="0">
                <a:solidFill>
                  <a:srgbClr val="161616"/>
                </a:solidFill>
                <a:effectLst/>
                <a:latin typeface="Segoe UI" panose="020B0502040204020203" pitchFamily="34" charset="0"/>
              </a:rPr>
              <a:t>, to describe how applications should be scaled in response to specific traffic.</a:t>
            </a:r>
          </a:p>
          <a:p>
            <a:pPr algn="l"/>
            <a:r>
              <a:rPr lang="en-US" b="0" i="0" dirty="0">
                <a:solidFill>
                  <a:srgbClr val="161616"/>
                </a:solidFill>
                <a:effectLst/>
                <a:latin typeface="Segoe UI" panose="020B0502040204020203" pitchFamily="34" charset="0"/>
              </a:rPr>
              <a:t>KEDA scaling is useful in scenarios where workloads receive bursts of traffic or handle high volumes of data. </a:t>
            </a:r>
          </a:p>
          <a:p>
            <a:pPr algn="l"/>
            <a:r>
              <a:rPr lang="en-US" dirty="0">
                <a:solidFill>
                  <a:srgbClr val="161616"/>
                </a:solidFill>
                <a:latin typeface="Segoe UI" panose="020B0502040204020203" pitchFamily="34" charset="0"/>
              </a:rPr>
              <a:t>D</a:t>
            </a:r>
            <a:r>
              <a:rPr lang="en-US" b="0" i="0" dirty="0">
                <a:solidFill>
                  <a:srgbClr val="161616"/>
                </a:solidFill>
                <a:effectLst/>
                <a:latin typeface="Segoe UI" panose="020B0502040204020203" pitchFamily="34" charset="0"/>
              </a:rPr>
              <a:t>ifferent from Horizontal Pod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as KEDA is event-driven and scales based on the number of events, while HPA is metrics-driven based on the resource utilization (for example, CPU and memory).</a:t>
            </a:r>
          </a:p>
          <a:p>
            <a:endParaRPr lang="en-IN" dirty="0"/>
          </a:p>
        </p:txBody>
      </p:sp>
    </p:spTree>
    <p:extLst>
      <p:ext uri="{BB962C8B-B14F-4D97-AF65-F5344CB8AC3E}">
        <p14:creationId xmlns:p14="http://schemas.microsoft.com/office/powerpoint/2010/main" val="20270971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55B3-9EA5-E367-BFB4-545366FED0D5}"/>
              </a:ext>
            </a:extLst>
          </p:cNvPr>
          <p:cNvSpPr>
            <a:spLocks noGrp="1"/>
          </p:cNvSpPr>
          <p:nvPr>
            <p:ph type="title"/>
          </p:nvPr>
        </p:nvSpPr>
        <p:spPr/>
        <p:txBody>
          <a:bodyPr/>
          <a:lstStyle/>
          <a:p>
            <a:r>
              <a:rPr lang="en-US" dirty="0"/>
              <a:t>KEDA</a:t>
            </a:r>
            <a:endParaRPr lang="en-IN" dirty="0"/>
          </a:p>
        </p:txBody>
      </p:sp>
      <p:sp>
        <p:nvSpPr>
          <p:cNvPr id="3" name="Content Placeholder 2">
            <a:extLst>
              <a:ext uri="{FF2B5EF4-FFF2-40B4-BE49-F238E27FC236}">
                <a16:creationId xmlns:a16="http://schemas.microsoft.com/office/drawing/2014/main" id="{E3706A3E-9633-BB5D-2CE9-2C1C57335C7E}"/>
              </a:ext>
            </a:extLst>
          </p:cNvPr>
          <p:cNvSpPr>
            <a:spLocks noGrp="1"/>
          </p:cNvSpPr>
          <p:nvPr>
            <p:ph idx="1"/>
          </p:nvPr>
        </p:nvSpPr>
        <p:spPr>
          <a:xfrm>
            <a:off x="1154954" y="2603500"/>
            <a:ext cx="10023219" cy="3924436"/>
          </a:xfrm>
        </p:spPr>
        <p:txBody>
          <a:bodyPr/>
          <a:lstStyle/>
          <a:p>
            <a:r>
              <a:rPr lang="en-US" b="0" i="0" dirty="0">
                <a:solidFill>
                  <a:srgbClr val="161616"/>
                </a:solidFill>
                <a:effectLst/>
                <a:latin typeface="Segoe UI" panose="020B0502040204020203" pitchFamily="34" charset="0"/>
              </a:rPr>
              <a:t> KEDA add-on makes it even easier by deploying a managed KEDA installation, providing you with </a:t>
            </a:r>
            <a:r>
              <a:rPr lang="en-US" b="0" i="0" u="none" strike="noStrike" dirty="0">
                <a:solidFill>
                  <a:srgbClr val="0065B3"/>
                </a:solidFill>
                <a:effectLst/>
                <a:latin typeface="Segoe UI" panose="020B0502040204020203" pitchFamily="34" charset="0"/>
              </a:rPr>
              <a:t>a rich catalog of Azure KEDA scalers</a:t>
            </a:r>
            <a:r>
              <a:rPr lang="en-US" b="0" i="0" dirty="0">
                <a:solidFill>
                  <a:srgbClr val="161616"/>
                </a:solidFill>
                <a:effectLst/>
                <a:latin typeface="Segoe UI" panose="020B0502040204020203" pitchFamily="34" charset="0"/>
              </a:rPr>
              <a:t> that you can scale your applications with on your Azure Kubernetes Services (AKS) cluster.</a:t>
            </a:r>
          </a:p>
          <a:p>
            <a:r>
              <a:rPr lang="en-US" b="0" i="0" dirty="0">
                <a:solidFill>
                  <a:srgbClr val="161616"/>
                </a:solidFill>
                <a:effectLst/>
                <a:latin typeface="Segoe UI" panose="020B0502040204020203" pitchFamily="34" charset="0"/>
              </a:rPr>
              <a:t>KEDA add-on for AKS doesn't currently support modifying the CPU requests or limits for the Metrics Server or Operator. Keep this limitation in mind when using the add-on. </a:t>
            </a:r>
            <a:endParaRPr lang="en-IN" dirty="0"/>
          </a:p>
        </p:txBody>
      </p:sp>
    </p:spTree>
    <p:extLst>
      <p:ext uri="{BB962C8B-B14F-4D97-AF65-F5344CB8AC3E}">
        <p14:creationId xmlns:p14="http://schemas.microsoft.com/office/powerpoint/2010/main" val="33508787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9477-BCC0-9118-4BD5-6A1ED443FE18}"/>
              </a:ext>
            </a:extLst>
          </p:cNvPr>
          <p:cNvSpPr>
            <a:spLocks noGrp="1"/>
          </p:cNvSpPr>
          <p:nvPr>
            <p:ph type="title"/>
          </p:nvPr>
        </p:nvSpPr>
        <p:spPr/>
        <p:txBody>
          <a:bodyPr/>
          <a:lstStyle/>
          <a:p>
            <a:r>
              <a:rPr lang="en-IN" dirty="0"/>
              <a:t>Architecture</a:t>
            </a:r>
          </a:p>
        </p:txBody>
      </p:sp>
      <p:sp>
        <p:nvSpPr>
          <p:cNvPr id="4" name="Rectangle 1">
            <a:extLst>
              <a:ext uri="{FF2B5EF4-FFF2-40B4-BE49-F238E27FC236}">
                <a16:creationId xmlns:a16="http://schemas.microsoft.com/office/drawing/2014/main" id="{D8DA16F1-DA3B-0B14-33E3-1F829890E78D}"/>
              </a:ext>
            </a:extLst>
          </p:cNvPr>
          <p:cNvSpPr>
            <a:spLocks noGrp="1" noChangeArrowheads="1"/>
          </p:cNvSpPr>
          <p:nvPr>
            <p:ph idx="1"/>
          </p:nvPr>
        </p:nvSpPr>
        <p:spPr bwMode="auto">
          <a:xfrm>
            <a:off x="1154954" y="2674444"/>
            <a:ext cx="10483326" cy="3980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0612" tIns="50784"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buClrTx/>
              <a:buSzTx/>
              <a:buFont typeface="Wingdings" panose="05000000000000000000" pitchFamily="2" charset="2"/>
              <a:buChar char="Ø"/>
            </a:pPr>
            <a:r>
              <a:rPr kumimoji="0" lang="en-US" altLang="en-US" sz="2400" b="0" i="0" u="none" strike="noStrike" cap="none" normalizeH="0" baseline="0" dirty="0">
                <a:ln>
                  <a:noFill/>
                </a:ln>
                <a:solidFill>
                  <a:srgbClr val="0065B3"/>
                </a:solidFill>
                <a:effectLst/>
                <a:latin typeface="Segoe UI" panose="020B0502040204020203" pitchFamily="34" charset="0"/>
                <a:cs typeface="Segoe UI" panose="020B0502040204020203" pitchFamily="34" charset="0"/>
              </a:rPr>
              <a:t>KEDA</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provides two main components:</a:t>
            </a:r>
            <a:endParaRPr kumimoji="0" lang="en-US" altLang="en-US" sz="9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KEDA operator</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allows end-users to scale workloads in/out from 0 to N instances with support for Kubernetes Deployments, Jobs, </a:t>
            </a:r>
            <a:r>
              <a:rPr kumimoji="0" lang="en-US" altLang="en-US" sz="2400" b="0" i="0" u="none" strike="noStrike" cap="none" normalizeH="0" baseline="0" dirty="0" err="1">
                <a:ln>
                  <a:noFill/>
                </a:ln>
                <a:solidFill>
                  <a:srgbClr val="161616"/>
                </a:solidFill>
                <a:effectLst/>
                <a:latin typeface="Segoe UI" panose="020B0502040204020203" pitchFamily="34" charset="0"/>
                <a:cs typeface="Segoe UI" panose="020B0502040204020203" pitchFamily="34" charset="0"/>
              </a:rPr>
              <a:t>StatefulSets</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or any custom resource that defines/scale  </a:t>
            </a:r>
            <a:r>
              <a:rPr kumimoji="0" lang="en-US" altLang="en-US" sz="2400" b="0" i="0" u="none" strike="noStrike" cap="none" normalizeH="0" baseline="0" dirty="0" err="1">
                <a:ln>
                  <a:noFill/>
                </a:ln>
                <a:solidFill>
                  <a:srgbClr val="161616"/>
                </a:solidFill>
                <a:effectLst/>
                <a:latin typeface="Segoe UI" panose="020B0502040204020203" pitchFamily="34" charset="0"/>
                <a:cs typeface="Segoe UI" panose="020B0502040204020203" pitchFamily="34" charset="0"/>
              </a:rPr>
              <a:t>subresource</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Metrics server</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exposes external metrics to Horizontal Pod </a:t>
            </a:r>
            <a:r>
              <a:rPr kumimoji="0" lang="en-US" altLang="en-US" sz="2400" b="0" i="0" u="none" strike="noStrike" cap="none" normalizeH="0" baseline="0" dirty="0" err="1">
                <a:ln>
                  <a:noFill/>
                </a:ln>
                <a:solidFill>
                  <a:srgbClr val="161616"/>
                </a:solidFill>
                <a:effectLst/>
                <a:latin typeface="Segoe UI" panose="020B0502040204020203" pitchFamily="34" charset="0"/>
                <a:cs typeface="Segoe UI" panose="020B0502040204020203" pitchFamily="34" charset="0"/>
              </a:rPr>
              <a:t>Autoscaler</a:t>
            </a: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(HPA) in Kubernetes for autoscaling purposes such as messages in a Kafka topic, or number of events in an Azure event hub.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Due to upstream limitations, KEDA must be the only installed external metric adapter.</a:t>
            </a:r>
          </a:p>
          <a:p>
            <a:pPr defTabSz="914400">
              <a:buClrTx/>
              <a:buSzTx/>
              <a:buFont typeface="Wingdings" panose="05000000000000000000" pitchFamily="2" charset="2"/>
              <a:buChar char="Ø"/>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62122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F06D-70F4-C62F-E8E5-B698CEEA30AB}"/>
              </a:ext>
            </a:extLst>
          </p:cNvPr>
          <p:cNvSpPr>
            <a:spLocks noGrp="1"/>
          </p:cNvSpPr>
          <p:nvPr>
            <p:ph type="title"/>
          </p:nvPr>
        </p:nvSpPr>
        <p:spPr/>
        <p:txBody>
          <a:bodyPr/>
          <a:lstStyle/>
          <a:p>
            <a:r>
              <a:rPr lang="en-IN" dirty="0"/>
              <a:t>Installation of KEDA</a:t>
            </a:r>
          </a:p>
        </p:txBody>
      </p:sp>
      <p:sp>
        <p:nvSpPr>
          <p:cNvPr id="3" name="Content Placeholder 2">
            <a:extLst>
              <a:ext uri="{FF2B5EF4-FFF2-40B4-BE49-F238E27FC236}">
                <a16:creationId xmlns:a16="http://schemas.microsoft.com/office/drawing/2014/main" id="{7F746A1B-F07D-A0E5-DF7F-41F6FCD205DD}"/>
              </a:ext>
            </a:extLst>
          </p:cNvPr>
          <p:cNvSpPr>
            <a:spLocks noGrp="1"/>
          </p:cNvSpPr>
          <p:nvPr>
            <p:ph idx="1"/>
          </p:nvPr>
        </p:nvSpPr>
        <p:spPr/>
        <p:txBody>
          <a:bodyPr/>
          <a:lstStyle/>
          <a:p>
            <a:pPr algn="l">
              <a:buNone/>
            </a:pPr>
            <a:r>
              <a:rPr lang="en-US" b="0" i="0" dirty="0">
                <a:solidFill>
                  <a:srgbClr val="161616"/>
                </a:solidFill>
                <a:effectLst/>
                <a:latin typeface="Segoe UI" panose="020B0502040204020203" pitchFamily="34" charset="0"/>
              </a:rPr>
              <a:t>KEDA can be added to your Azure Kubernetes Service (AKS) cluster by enabling the KEDA add-on using an </a:t>
            </a:r>
            <a:r>
              <a:rPr lang="en-US" b="0" i="0" u="none" strike="noStrike" dirty="0">
                <a:solidFill>
                  <a:srgbClr val="0065B3"/>
                </a:solidFill>
                <a:effectLst/>
                <a:latin typeface="Segoe UI" panose="020B0502040204020203" pitchFamily="34" charset="0"/>
              </a:rPr>
              <a:t>ARM template</a:t>
            </a:r>
            <a:r>
              <a:rPr lang="en-US" b="0" i="0" dirty="0">
                <a:solidFill>
                  <a:srgbClr val="161616"/>
                </a:solidFill>
                <a:effectLst/>
                <a:latin typeface="Segoe UI" panose="020B0502040204020203" pitchFamily="34" charset="0"/>
              </a:rPr>
              <a:t> or </a:t>
            </a:r>
            <a:r>
              <a:rPr lang="en-US" b="0" i="0" u="none" strike="noStrike" dirty="0">
                <a:solidFill>
                  <a:srgbClr val="0065B3"/>
                </a:solidFill>
                <a:effectLst/>
                <a:latin typeface="Segoe UI" panose="020B0502040204020203" pitchFamily="34" charset="0"/>
              </a:rPr>
              <a:t>Azure CLI</a:t>
            </a:r>
            <a:r>
              <a:rPr lang="en-US" b="0" i="0" dirty="0">
                <a:solidFill>
                  <a:srgbClr val="161616"/>
                </a:solidFill>
                <a:effectLst/>
                <a:latin typeface="Segoe UI" panose="020B0502040204020203" pitchFamily="34" charset="0"/>
              </a:rPr>
              <a:t>.</a:t>
            </a:r>
          </a:p>
          <a:p>
            <a:pPr algn="l"/>
            <a:r>
              <a:rPr lang="en-US" b="0" i="0" dirty="0">
                <a:solidFill>
                  <a:srgbClr val="161616"/>
                </a:solidFill>
                <a:effectLst/>
                <a:latin typeface="Segoe UI" panose="020B0502040204020203" pitchFamily="34" charset="0"/>
              </a:rPr>
              <a:t>The KEDA add-on provides a fully supported installation of KEDA that is integrated with AKS.</a:t>
            </a:r>
          </a:p>
          <a:p>
            <a:endParaRPr lang="en-IN" dirty="0"/>
          </a:p>
        </p:txBody>
      </p:sp>
    </p:spTree>
    <p:extLst>
      <p:ext uri="{BB962C8B-B14F-4D97-AF65-F5344CB8AC3E}">
        <p14:creationId xmlns:p14="http://schemas.microsoft.com/office/powerpoint/2010/main" val="7295043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C3856-45EA-0C1E-7C1C-4945D2F7A7BC}"/>
              </a:ext>
            </a:extLst>
          </p:cNvPr>
          <p:cNvSpPr>
            <a:spLocks noGrp="1"/>
          </p:cNvSpPr>
          <p:nvPr>
            <p:ph type="title"/>
          </p:nvPr>
        </p:nvSpPr>
        <p:spPr/>
        <p:txBody>
          <a:bodyPr/>
          <a:lstStyle/>
          <a:p>
            <a:r>
              <a:rPr lang="en-IN" dirty="0"/>
              <a:t>Capabilities and features</a:t>
            </a:r>
          </a:p>
        </p:txBody>
      </p:sp>
      <p:sp>
        <p:nvSpPr>
          <p:cNvPr id="3" name="Content Placeholder 2">
            <a:extLst>
              <a:ext uri="{FF2B5EF4-FFF2-40B4-BE49-F238E27FC236}">
                <a16:creationId xmlns:a16="http://schemas.microsoft.com/office/drawing/2014/main" id="{D1CB4BCD-936B-74F8-37FC-25C183C029E6}"/>
              </a:ext>
            </a:extLst>
          </p:cNvPr>
          <p:cNvSpPr>
            <a:spLocks noGrp="1"/>
          </p:cNvSpPr>
          <p:nvPr>
            <p:ph idx="1"/>
          </p:nvPr>
        </p:nvSpPr>
        <p:spPr>
          <a:xfrm>
            <a:off x="1154954" y="2603500"/>
            <a:ext cx="10233482" cy="3992894"/>
          </a:xfrm>
        </p:spPr>
        <p:txBody>
          <a:bodyPr>
            <a:normAutofit lnSpcReduction="10000"/>
          </a:bodyPr>
          <a:lstStyle/>
          <a:p>
            <a:pPr marL="0" indent="0">
              <a:buNone/>
            </a:pPr>
            <a:r>
              <a:rPr lang="en-US" dirty="0"/>
              <a:t>KEDA provides the following capabilities and features:</a:t>
            </a:r>
          </a:p>
          <a:p>
            <a:r>
              <a:rPr lang="en-US" dirty="0"/>
              <a:t>Build sustainable and cost-efficient applications with scale-to-zero</a:t>
            </a:r>
          </a:p>
          <a:p>
            <a:r>
              <a:rPr lang="en-US" dirty="0"/>
              <a:t>Scale application workloads to meet demand using a rich catalog of Azure KEDA scalers</a:t>
            </a:r>
          </a:p>
          <a:p>
            <a:r>
              <a:rPr lang="en-US" dirty="0" err="1"/>
              <a:t>Autoscale</a:t>
            </a:r>
            <a:r>
              <a:rPr lang="en-US" dirty="0"/>
              <a:t> applications with </a:t>
            </a:r>
            <a:r>
              <a:rPr lang="en-US" dirty="0" err="1"/>
              <a:t>ScaledObjects</a:t>
            </a:r>
            <a:r>
              <a:rPr lang="en-US" dirty="0"/>
              <a:t>, such as Deployments, </a:t>
            </a:r>
            <a:r>
              <a:rPr lang="en-US" dirty="0" err="1"/>
              <a:t>StatefulSets</a:t>
            </a:r>
            <a:r>
              <a:rPr lang="en-US" dirty="0"/>
              <a:t> or any custom resource that defines /scale </a:t>
            </a:r>
            <a:r>
              <a:rPr lang="en-US" dirty="0" err="1"/>
              <a:t>subresource</a:t>
            </a:r>
            <a:endParaRPr lang="en-US" dirty="0"/>
          </a:p>
          <a:p>
            <a:r>
              <a:rPr lang="en-US" dirty="0" err="1"/>
              <a:t>Autoscale</a:t>
            </a:r>
            <a:r>
              <a:rPr lang="en-US" dirty="0"/>
              <a:t> job-like workloads with </a:t>
            </a:r>
            <a:r>
              <a:rPr lang="en-US" dirty="0" err="1"/>
              <a:t>ScaledJobs</a:t>
            </a:r>
            <a:endParaRPr lang="en-US" dirty="0"/>
          </a:p>
          <a:p>
            <a:r>
              <a:rPr lang="en-US" dirty="0"/>
              <a:t>Use production-grade security by decoupling autoscaling authentication from workloads</a:t>
            </a:r>
          </a:p>
          <a:p>
            <a:r>
              <a:rPr lang="en-US" dirty="0"/>
              <a:t>Bring-your-own external scaler to use tailor-made autoscaling decisions</a:t>
            </a:r>
          </a:p>
          <a:p>
            <a:r>
              <a:rPr lang="en-US" dirty="0"/>
              <a:t>Integrate with Microsoft Entra Workload ID for authentication</a:t>
            </a:r>
            <a:endParaRPr lang="en-IN" dirty="0"/>
          </a:p>
        </p:txBody>
      </p:sp>
    </p:spTree>
    <p:extLst>
      <p:ext uri="{BB962C8B-B14F-4D97-AF65-F5344CB8AC3E}">
        <p14:creationId xmlns:p14="http://schemas.microsoft.com/office/powerpoint/2010/main" val="13758478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488C-7D41-3F4A-63CC-2E4C6B111C89}"/>
              </a:ext>
            </a:extLst>
          </p:cNvPr>
          <p:cNvSpPr>
            <a:spLocks noGrp="1"/>
          </p:cNvSpPr>
          <p:nvPr>
            <p:ph type="title"/>
          </p:nvPr>
        </p:nvSpPr>
        <p:spPr/>
        <p:txBody>
          <a:bodyPr/>
          <a:lstStyle/>
          <a:p>
            <a:r>
              <a:rPr lang="en-US" dirty="0"/>
              <a:t>Add-on limitations</a:t>
            </a:r>
            <a:endParaRPr lang="en-IN" dirty="0"/>
          </a:p>
        </p:txBody>
      </p:sp>
      <p:sp>
        <p:nvSpPr>
          <p:cNvPr id="3" name="Content Placeholder 2">
            <a:extLst>
              <a:ext uri="{FF2B5EF4-FFF2-40B4-BE49-F238E27FC236}">
                <a16:creationId xmlns:a16="http://schemas.microsoft.com/office/drawing/2014/main" id="{9FC4096D-9490-843B-2DE5-4BDACA31C58E}"/>
              </a:ext>
            </a:extLst>
          </p:cNvPr>
          <p:cNvSpPr>
            <a:spLocks noGrp="1"/>
          </p:cNvSpPr>
          <p:nvPr>
            <p:ph idx="1"/>
          </p:nvPr>
        </p:nvSpPr>
        <p:spPr>
          <a:xfrm>
            <a:off x="1154954" y="2603500"/>
            <a:ext cx="10213923" cy="4032012"/>
          </a:xfrm>
        </p:spPr>
        <p:txBody>
          <a:bodyPr>
            <a:normAutofit/>
          </a:bodyPr>
          <a:lstStyle/>
          <a:p>
            <a:pPr marL="0" indent="0">
              <a:buNone/>
            </a:pPr>
            <a:r>
              <a:rPr lang="en-US" dirty="0"/>
              <a:t>The KEDA AKS add-on has the following limitations:</a:t>
            </a:r>
          </a:p>
          <a:p>
            <a:endParaRPr lang="en-US" dirty="0"/>
          </a:p>
          <a:p>
            <a:r>
              <a:rPr lang="en-US" dirty="0"/>
              <a:t>KEDA's HTTP add-on (preview) to scale HTTP workloads isn't installed with the extension, but can be deployed separately.</a:t>
            </a:r>
          </a:p>
          <a:p>
            <a:r>
              <a:rPr lang="en-US" dirty="0"/>
              <a:t>KEDA's external scaler for Azure Cosmos DB to scale based on Azure Cosmos DB change feed isn't installed with the extension, but can be deployed separately.</a:t>
            </a:r>
          </a:p>
          <a:p>
            <a:r>
              <a:rPr lang="en-US" dirty="0"/>
              <a:t>Only one external metric server is allowed in the Kubernetes cluster. Because of that the KEDA add-on should be the only external metrics server inside the cluster.</a:t>
            </a:r>
          </a:p>
          <a:p>
            <a:r>
              <a:rPr lang="en-US" dirty="0"/>
              <a:t>Multiple KEDA installations aren't supported</a:t>
            </a:r>
            <a:endParaRPr lang="en-IN" dirty="0"/>
          </a:p>
        </p:txBody>
      </p:sp>
    </p:spTree>
    <p:extLst>
      <p:ext uri="{BB962C8B-B14F-4D97-AF65-F5344CB8AC3E}">
        <p14:creationId xmlns:p14="http://schemas.microsoft.com/office/powerpoint/2010/main" val="21267052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4A38B-3195-B287-D5E7-4480A3265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B3D42C-96EC-AFEB-803D-D686C9A0BEC0}"/>
              </a:ext>
            </a:extLst>
          </p:cNvPr>
          <p:cNvSpPr>
            <a:spLocks noGrp="1"/>
          </p:cNvSpPr>
          <p:nvPr>
            <p:ph type="title"/>
          </p:nvPr>
        </p:nvSpPr>
        <p:spPr/>
        <p:txBody>
          <a:bodyPr/>
          <a:lstStyle/>
          <a:p>
            <a:r>
              <a:rPr lang="en-IN" dirty="0"/>
              <a:t>Burst to Azure Container Instances (ACI)</a:t>
            </a:r>
          </a:p>
        </p:txBody>
      </p:sp>
      <p:sp>
        <p:nvSpPr>
          <p:cNvPr id="3" name="Content Placeholder 2">
            <a:extLst>
              <a:ext uri="{FF2B5EF4-FFF2-40B4-BE49-F238E27FC236}">
                <a16:creationId xmlns:a16="http://schemas.microsoft.com/office/drawing/2014/main" id="{988CC97E-5DE3-75E5-AD1E-DBD68533838F}"/>
              </a:ext>
            </a:extLst>
          </p:cNvPr>
          <p:cNvSpPr>
            <a:spLocks noGrp="1"/>
          </p:cNvSpPr>
          <p:nvPr>
            <p:ph idx="1"/>
          </p:nvPr>
        </p:nvSpPr>
        <p:spPr>
          <a:xfrm>
            <a:off x="1154954" y="2603499"/>
            <a:ext cx="10396344" cy="3820627"/>
          </a:xfrm>
        </p:spPr>
        <p:txBody>
          <a:bodyPr/>
          <a:lstStyle/>
          <a:p>
            <a:r>
              <a:rPr lang="en-US" b="0" i="0" dirty="0">
                <a:solidFill>
                  <a:srgbClr val="161616"/>
                </a:solidFill>
                <a:effectLst/>
                <a:latin typeface="Segoe UI" panose="020B0502040204020203" pitchFamily="34" charset="0"/>
              </a:rPr>
              <a:t>To rapidly scale your AKS cluster, you can integrate with Azure Container Instances (ACI).</a:t>
            </a:r>
          </a:p>
          <a:p>
            <a:r>
              <a:rPr lang="en-US" b="0" i="0" dirty="0">
                <a:solidFill>
                  <a:srgbClr val="161616"/>
                </a:solidFill>
                <a:effectLst/>
                <a:latin typeface="Segoe UI" panose="020B0502040204020203" pitchFamily="34" charset="0"/>
              </a:rPr>
              <a:t> Kubernetes has built-in components to scale the replica and node count. </a:t>
            </a:r>
          </a:p>
          <a:p>
            <a:r>
              <a:rPr lang="en-US" b="0" i="0" dirty="0">
                <a:solidFill>
                  <a:srgbClr val="161616"/>
                </a:solidFill>
                <a:effectLst/>
                <a:latin typeface="Segoe UI" panose="020B0502040204020203" pitchFamily="34" charset="0"/>
              </a:rPr>
              <a:t>However, if your application needs to rapidly scale, the </a:t>
            </a:r>
            <a:r>
              <a:rPr lang="en-US" b="0" i="0" u="none" strike="noStrike" dirty="0">
                <a:solidFill>
                  <a:srgbClr val="0065B3"/>
                </a:solidFill>
                <a:effectLst/>
                <a:latin typeface="Segoe UI" panose="020B0502040204020203" pitchFamily="34" charset="0"/>
              </a:rPr>
              <a:t>horizontal pod </a:t>
            </a:r>
            <a:r>
              <a:rPr lang="en-US" b="0" i="0" u="none" strike="noStrike" dirty="0" err="1">
                <a:solidFill>
                  <a:srgbClr val="0065B3"/>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may schedule more pods than can be provided by the existing compute resources in the node pool. </a:t>
            </a:r>
          </a:p>
          <a:p>
            <a:r>
              <a:rPr lang="en-US" b="0" i="0" dirty="0">
                <a:solidFill>
                  <a:srgbClr val="161616"/>
                </a:solidFill>
                <a:effectLst/>
                <a:latin typeface="Segoe UI" panose="020B0502040204020203" pitchFamily="34" charset="0"/>
              </a:rPr>
              <a:t>If configured, this scenario would then trigger the </a:t>
            </a:r>
            <a:r>
              <a:rPr lang="en-US" b="0" i="0" u="none" strike="noStrike" dirty="0">
                <a:solidFill>
                  <a:srgbClr val="0065B3"/>
                </a:solidFill>
                <a:effectLst/>
                <a:latin typeface="Segoe UI" panose="020B0502040204020203" pitchFamily="34" charset="0"/>
              </a:rPr>
              <a:t>cluster </a:t>
            </a:r>
            <a:r>
              <a:rPr lang="en-US" b="0" i="0" u="none" strike="noStrike" dirty="0" err="1">
                <a:solidFill>
                  <a:srgbClr val="0065B3"/>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to deploy more nodes in the node pool, but it may take a few minutes for those nodes to successfully provision and allow the Kubernetes scheduler to run pods on them.</a:t>
            </a:r>
          </a:p>
          <a:p>
            <a:pPr>
              <a:buNone/>
            </a:pPr>
            <a:br>
              <a:rPr lang="en-US" dirty="0"/>
            </a:br>
            <a:endParaRPr lang="en-IN" dirty="0"/>
          </a:p>
        </p:txBody>
      </p:sp>
    </p:spTree>
    <p:extLst>
      <p:ext uri="{BB962C8B-B14F-4D97-AF65-F5344CB8AC3E}">
        <p14:creationId xmlns:p14="http://schemas.microsoft.com/office/powerpoint/2010/main" val="3378526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31052-9E5D-AD08-2296-DAB14C3DF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D868DE-193F-3B0A-C6E7-8761D4116767}"/>
              </a:ext>
            </a:extLst>
          </p:cNvPr>
          <p:cNvSpPr>
            <a:spLocks noGrp="1"/>
          </p:cNvSpPr>
          <p:nvPr>
            <p:ph type="title"/>
          </p:nvPr>
        </p:nvSpPr>
        <p:spPr/>
        <p:txBody>
          <a:bodyPr/>
          <a:lstStyle/>
          <a:p>
            <a:r>
              <a:rPr lang="en-IN" dirty="0"/>
              <a:t>Burst to Azure Container Instances (ACI)</a:t>
            </a:r>
          </a:p>
        </p:txBody>
      </p:sp>
      <p:sp>
        <p:nvSpPr>
          <p:cNvPr id="3" name="Content Placeholder 2">
            <a:extLst>
              <a:ext uri="{FF2B5EF4-FFF2-40B4-BE49-F238E27FC236}">
                <a16:creationId xmlns:a16="http://schemas.microsoft.com/office/drawing/2014/main" id="{6A93F57E-8B97-C611-0785-53C3931EF426}"/>
              </a:ext>
            </a:extLst>
          </p:cNvPr>
          <p:cNvSpPr>
            <a:spLocks noGrp="1"/>
          </p:cNvSpPr>
          <p:nvPr>
            <p:ph idx="1"/>
          </p:nvPr>
        </p:nvSpPr>
        <p:spPr>
          <a:xfrm>
            <a:off x="1154954" y="2603499"/>
            <a:ext cx="10396344" cy="3820627"/>
          </a:xfrm>
        </p:spPr>
        <p:txBody>
          <a:bodyPr>
            <a:normAutofit fontScale="92500" lnSpcReduction="20000"/>
          </a:bodyPr>
          <a:lstStyle/>
          <a:p>
            <a:r>
              <a:rPr lang="en-US" b="0" i="0" dirty="0">
                <a:solidFill>
                  <a:srgbClr val="161616"/>
                </a:solidFill>
                <a:effectLst/>
                <a:latin typeface="Segoe UI" panose="020B0502040204020203" pitchFamily="34" charset="0"/>
              </a:rPr>
              <a:t>ACI lets you quickly deploy container instances without extra infrastructure overhead. </a:t>
            </a:r>
          </a:p>
          <a:p>
            <a:r>
              <a:rPr lang="en-US" b="0" i="0" dirty="0">
                <a:solidFill>
                  <a:srgbClr val="161616"/>
                </a:solidFill>
                <a:effectLst/>
                <a:latin typeface="Segoe UI" panose="020B0502040204020203" pitchFamily="34" charset="0"/>
              </a:rPr>
              <a:t>When you connect with AKS, ACI becomes a secured, logical extension of your AKS cluster.</a:t>
            </a:r>
          </a:p>
          <a:p>
            <a:r>
              <a:rPr lang="en-US" u="none" strike="noStrike" dirty="0">
                <a:solidFill>
                  <a:srgbClr val="161616"/>
                </a:solidFill>
                <a:latin typeface="Segoe UI" panose="020B0502040204020203" pitchFamily="34" charset="0"/>
              </a:rPr>
              <a:t>V</a:t>
            </a:r>
            <a:r>
              <a:rPr lang="en-US" b="0" i="0" u="none" strike="noStrike" dirty="0">
                <a:solidFill>
                  <a:srgbClr val="0065B3"/>
                </a:solidFill>
                <a:effectLst/>
                <a:latin typeface="Segoe UI" panose="020B0502040204020203" pitchFamily="34" charset="0"/>
              </a:rPr>
              <a:t>irtual nodes</a:t>
            </a:r>
            <a:r>
              <a:rPr lang="en-US" b="0" i="0" dirty="0">
                <a:solidFill>
                  <a:srgbClr val="161616"/>
                </a:solidFill>
                <a:effectLst/>
                <a:latin typeface="Segoe UI" panose="020B0502040204020203" pitchFamily="34" charset="0"/>
              </a:rPr>
              <a:t> component, which is based on </a:t>
            </a:r>
            <a:r>
              <a:rPr lang="en-US" b="0" i="0" u="none" strike="noStrike" dirty="0">
                <a:solidFill>
                  <a:srgbClr val="0065B3"/>
                </a:solidFill>
                <a:effectLst/>
                <a:latin typeface="Segoe UI" panose="020B0502040204020203" pitchFamily="34" charset="0"/>
              </a:rPr>
              <a:t>virtual </a:t>
            </a:r>
            <a:r>
              <a:rPr lang="en-US" b="0" i="0" u="none" strike="noStrike" dirty="0" err="1">
                <a:solidFill>
                  <a:srgbClr val="0065B3"/>
                </a:solidFill>
                <a:effectLst/>
                <a:latin typeface="Segoe UI" panose="020B0502040204020203" pitchFamily="34" charset="0"/>
              </a:rPr>
              <a:t>Kubelet</a:t>
            </a:r>
            <a:r>
              <a:rPr lang="en-US" b="0" i="0" dirty="0">
                <a:solidFill>
                  <a:srgbClr val="161616"/>
                </a:solidFill>
                <a:effectLst/>
                <a:latin typeface="Segoe UI" panose="020B0502040204020203" pitchFamily="34" charset="0"/>
              </a:rPr>
              <a:t>, is installed in your AKS cluster that presents ACI as a virtual Kubernetes node. </a:t>
            </a:r>
          </a:p>
          <a:p>
            <a:r>
              <a:rPr lang="en-US" b="0" i="0" dirty="0">
                <a:solidFill>
                  <a:srgbClr val="161616"/>
                </a:solidFill>
                <a:effectLst/>
                <a:latin typeface="Segoe UI" panose="020B0502040204020203" pitchFamily="34" charset="0"/>
              </a:rPr>
              <a:t>Kubernetes can then schedule pods that run as ACI instances through virtual nodes, not as pods on VM nodes directly in your AKS cluster.</a:t>
            </a:r>
          </a:p>
          <a:p>
            <a:r>
              <a:rPr lang="en-US" b="0" i="0" dirty="0">
                <a:solidFill>
                  <a:srgbClr val="161616"/>
                </a:solidFill>
                <a:effectLst/>
                <a:latin typeface="Segoe UI" panose="020B0502040204020203" pitchFamily="34" charset="0"/>
              </a:rPr>
              <a:t>Application requires no modifications to use virtual nodes. </a:t>
            </a:r>
          </a:p>
          <a:p>
            <a:r>
              <a:rPr lang="en-US" b="0" i="0" dirty="0">
                <a:solidFill>
                  <a:srgbClr val="161616"/>
                </a:solidFill>
                <a:effectLst/>
                <a:latin typeface="Segoe UI" panose="020B0502040204020203" pitchFamily="34" charset="0"/>
              </a:rPr>
              <a:t>Deployments can scale across AKS and ACI and with no delay as 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deploys new nodes in your AKS cluster.</a:t>
            </a:r>
          </a:p>
          <a:p>
            <a:pPr algn="l"/>
            <a:r>
              <a:rPr lang="en-US" b="0" i="0" dirty="0">
                <a:solidFill>
                  <a:srgbClr val="161616"/>
                </a:solidFill>
                <a:effectLst/>
                <a:latin typeface="Segoe UI" panose="020B0502040204020203" pitchFamily="34" charset="0"/>
              </a:rPr>
              <a:t>Virtual nodes are deployed to another subnet in the same virtual network as your AKS cluster. </a:t>
            </a:r>
          </a:p>
          <a:p>
            <a:pPr algn="l"/>
            <a:r>
              <a:rPr lang="en-US" b="0" i="0" dirty="0">
                <a:solidFill>
                  <a:srgbClr val="161616"/>
                </a:solidFill>
                <a:effectLst/>
                <a:latin typeface="Segoe UI" panose="020B0502040204020203" pitchFamily="34" charset="0"/>
              </a:rPr>
              <a:t>This virtual network configuration secures the traffic between ACI and AKS. </a:t>
            </a:r>
          </a:p>
          <a:p>
            <a:pPr algn="l"/>
            <a:r>
              <a:rPr lang="en-US" b="0" i="0" dirty="0">
                <a:solidFill>
                  <a:srgbClr val="161616"/>
                </a:solidFill>
                <a:effectLst/>
                <a:latin typeface="Segoe UI" panose="020B0502040204020203" pitchFamily="34" charset="0"/>
              </a:rPr>
              <a:t>Like an AKS cluster, an ACI instance is a secure, logical compute resource isolated from other users.</a:t>
            </a:r>
          </a:p>
          <a:p>
            <a:endParaRPr lang="en-IN" dirty="0"/>
          </a:p>
        </p:txBody>
      </p:sp>
    </p:spTree>
    <p:extLst>
      <p:ext uri="{BB962C8B-B14F-4D97-AF65-F5344CB8AC3E}">
        <p14:creationId xmlns:p14="http://schemas.microsoft.com/office/powerpoint/2010/main" val="33749361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C6591-6DD9-C776-C1E0-D45C82D2CB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1E5B6-EF8B-B3C2-66B5-B22A0E87A522}"/>
              </a:ext>
            </a:extLst>
          </p:cNvPr>
          <p:cNvSpPr>
            <a:spLocks noGrp="1"/>
          </p:cNvSpPr>
          <p:nvPr>
            <p:ph type="title"/>
          </p:nvPr>
        </p:nvSpPr>
        <p:spPr/>
        <p:txBody>
          <a:bodyPr/>
          <a:lstStyle/>
          <a:p>
            <a:r>
              <a:rPr lang="en-US" dirty="0"/>
              <a:t>Best practices to build and manage applications on AKS</a:t>
            </a:r>
            <a:endParaRPr lang="en-IN" dirty="0"/>
          </a:p>
        </p:txBody>
      </p:sp>
      <p:sp>
        <p:nvSpPr>
          <p:cNvPr id="3" name="Content Placeholder 2">
            <a:extLst>
              <a:ext uri="{FF2B5EF4-FFF2-40B4-BE49-F238E27FC236}">
                <a16:creationId xmlns:a16="http://schemas.microsoft.com/office/drawing/2014/main" id="{B0DE14B9-334C-D2E9-7F52-FFA9E4A58B90}"/>
              </a:ext>
            </a:extLst>
          </p:cNvPr>
          <p:cNvSpPr>
            <a:spLocks noGrp="1"/>
          </p:cNvSpPr>
          <p:nvPr>
            <p:ph idx="1"/>
          </p:nvPr>
        </p:nvSpPr>
        <p:spPr>
          <a:xfrm>
            <a:off x="1154954" y="2603499"/>
            <a:ext cx="10396344" cy="3820627"/>
          </a:xfrm>
        </p:spPr>
        <p:txBody>
          <a:bodyPr/>
          <a:lstStyle/>
          <a:p>
            <a:pPr algn="l">
              <a:spcBef>
                <a:spcPts val="2400"/>
              </a:spcBef>
              <a:spcAft>
                <a:spcPts val="900"/>
              </a:spcAft>
              <a:buNone/>
            </a:pPr>
            <a:r>
              <a:rPr lang="en-US" b="1" i="0" dirty="0">
                <a:solidFill>
                  <a:srgbClr val="161616"/>
                </a:solidFill>
                <a:effectLst/>
                <a:latin typeface="Segoe UI" panose="020B0502040204020203" pitchFamily="34" charset="0"/>
              </a:rPr>
              <a:t>Cluster operator best practices</a:t>
            </a:r>
          </a:p>
          <a:p>
            <a:r>
              <a:rPr lang="en-US" b="0" i="0" dirty="0">
                <a:solidFill>
                  <a:srgbClr val="161616"/>
                </a:solidFill>
                <a:effectLst/>
                <a:latin typeface="Segoe UI" panose="020B0502040204020203" pitchFamily="34" charset="0"/>
              </a:rPr>
              <a:t>If you're a cluster operator, work with application owners and developers to understand their needs. Then, you can use the following best practices to configure your AKS clusters to fit your needs.</a:t>
            </a:r>
          </a:p>
          <a:p>
            <a:pPr algn="l"/>
            <a:r>
              <a:rPr lang="en-US" b="0" i="0" dirty="0">
                <a:solidFill>
                  <a:srgbClr val="161616"/>
                </a:solidFill>
                <a:effectLst/>
                <a:latin typeface="Segoe UI" panose="020B0502040204020203" pitchFamily="34" charset="0"/>
              </a:rPr>
              <a:t>An important practice that you should include as part of your application development and deployment process is remembering to follow commonly used deployment and testing patterns.</a:t>
            </a:r>
          </a:p>
          <a:p>
            <a:pPr algn="l"/>
            <a:r>
              <a:rPr lang="en-US" b="0" i="0" dirty="0">
                <a:solidFill>
                  <a:srgbClr val="161616"/>
                </a:solidFill>
                <a:effectLst/>
                <a:latin typeface="Segoe UI" panose="020B0502040204020203" pitchFamily="34" charset="0"/>
              </a:rPr>
              <a:t> Testing your application before deployment is an important step to ensure its quality, functionality, and compatibility with the target environment. </a:t>
            </a:r>
          </a:p>
          <a:p>
            <a:pPr algn="l"/>
            <a:r>
              <a:rPr lang="en-US" dirty="0">
                <a:solidFill>
                  <a:srgbClr val="161616"/>
                </a:solidFill>
                <a:latin typeface="Segoe UI" panose="020B0502040204020203" pitchFamily="34" charset="0"/>
              </a:rPr>
              <a:t>C</a:t>
            </a:r>
            <a:r>
              <a:rPr lang="en-US" b="0" i="0" dirty="0">
                <a:solidFill>
                  <a:srgbClr val="161616"/>
                </a:solidFill>
                <a:effectLst/>
                <a:latin typeface="Segoe UI" panose="020B0502040204020203" pitchFamily="34" charset="0"/>
              </a:rPr>
              <a:t>an help you identify and fix any errors, bugs, or issues that might affect the performance, security, or usability of the application or underlying infrastructure.</a:t>
            </a:r>
          </a:p>
          <a:p>
            <a:endParaRPr lang="en-IN" dirty="0"/>
          </a:p>
        </p:txBody>
      </p:sp>
    </p:spTree>
    <p:extLst>
      <p:ext uri="{BB962C8B-B14F-4D97-AF65-F5344CB8AC3E}">
        <p14:creationId xmlns:p14="http://schemas.microsoft.com/office/powerpoint/2010/main" val="2479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B90B1-D07E-9EAA-501F-A81779B457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4636FB-A488-1AFF-4A8A-B93299CA537A}"/>
              </a:ext>
            </a:extLst>
          </p:cNvPr>
          <p:cNvSpPr>
            <a:spLocks noGrp="1"/>
          </p:cNvSpPr>
          <p:nvPr>
            <p:ph type="title"/>
          </p:nvPr>
        </p:nvSpPr>
        <p:spPr/>
        <p:txBody>
          <a:bodyPr/>
          <a:lstStyle/>
          <a:p>
            <a:r>
              <a:rPr lang="en-IN" dirty="0"/>
              <a:t>What is Kubernetes?</a:t>
            </a:r>
          </a:p>
        </p:txBody>
      </p:sp>
      <p:sp>
        <p:nvSpPr>
          <p:cNvPr id="3" name="Content Placeholder 2">
            <a:extLst>
              <a:ext uri="{FF2B5EF4-FFF2-40B4-BE49-F238E27FC236}">
                <a16:creationId xmlns:a16="http://schemas.microsoft.com/office/drawing/2014/main" id="{3A6495F3-5A34-FACA-3A57-1287B41F1BA2}"/>
              </a:ext>
            </a:extLst>
          </p:cNvPr>
          <p:cNvSpPr>
            <a:spLocks noGrp="1"/>
          </p:cNvSpPr>
          <p:nvPr>
            <p:ph idx="1"/>
          </p:nvPr>
        </p:nvSpPr>
        <p:spPr>
          <a:xfrm>
            <a:off x="1154954" y="2603499"/>
            <a:ext cx="10396344" cy="3820627"/>
          </a:xfrm>
        </p:spPr>
        <p:txBody>
          <a:bodyPr/>
          <a:lstStyle/>
          <a:p>
            <a:pPr algn="l"/>
            <a:r>
              <a:rPr lang="en-US" b="0" i="0" dirty="0">
                <a:solidFill>
                  <a:schemeClr val="tx1"/>
                </a:solidFill>
                <a:effectLst/>
                <a:latin typeface="Segoe UI" panose="020B0502040204020203" pitchFamily="34" charset="0"/>
              </a:rPr>
              <a:t>Kubernetes is a portable, extensible, open-source platform that automates deploying, scaling, and managing containerized workloads. </a:t>
            </a:r>
          </a:p>
          <a:p>
            <a:pPr algn="l"/>
            <a:r>
              <a:rPr lang="en-US" b="0" i="0" dirty="0">
                <a:solidFill>
                  <a:schemeClr val="tx1"/>
                </a:solidFill>
                <a:effectLst/>
                <a:latin typeface="Segoe UI" panose="020B0502040204020203" pitchFamily="34" charset="0"/>
              </a:rPr>
              <a:t>Kubernetes abstracts away complex container management and provides us with a declarative configuration to orchestrate containers in different compute environments. </a:t>
            </a:r>
          </a:p>
          <a:p>
            <a:pPr algn="l"/>
            <a:r>
              <a:rPr lang="en-US" b="0" i="0" dirty="0">
                <a:solidFill>
                  <a:schemeClr val="tx1"/>
                </a:solidFill>
                <a:effectLst/>
                <a:latin typeface="Segoe UI" panose="020B0502040204020203" pitchFamily="34" charset="0"/>
              </a:rPr>
              <a:t>This orchestration platform gives us the same ease of use and flexibility as with Platform as a Service (PaaS) and Infrastructure as a Service (IaaS) offerings.</a:t>
            </a:r>
          </a:p>
          <a:p>
            <a:endParaRPr lang="en-IN" dirty="0">
              <a:solidFill>
                <a:schemeClr val="tx1"/>
              </a:solidFill>
            </a:endParaRPr>
          </a:p>
        </p:txBody>
      </p:sp>
    </p:spTree>
    <p:extLst>
      <p:ext uri="{BB962C8B-B14F-4D97-AF65-F5344CB8AC3E}">
        <p14:creationId xmlns:p14="http://schemas.microsoft.com/office/powerpoint/2010/main" val="2310976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632E9-637A-E511-4D0B-48372AAAD8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FB35F-A280-5032-8FAA-5C1641FDC29E}"/>
              </a:ext>
            </a:extLst>
          </p:cNvPr>
          <p:cNvSpPr>
            <a:spLocks noGrp="1"/>
          </p:cNvSpPr>
          <p:nvPr>
            <p:ph type="title"/>
          </p:nvPr>
        </p:nvSpPr>
        <p:spPr/>
        <p:txBody>
          <a:bodyPr/>
          <a:lstStyle/>
          <a:p>
            <a:r>
              <a:rPr lang="en-US" dirty="0"/>
              <a:t>Best practices to build and manage applications on AKS</a:t>
            </a:r>
            <a:endParaRPr lang="en-IN" dirty="0"/>
          </a:p>
        </p:txBody>
      </p:sp>
      <p:sp>
        <p:nvSpPr>
          <p:cNvPr id="3" name="Content Placeholder 2">
            <a:extLst>
              <a:ext uri="{FF2B5EF4-FFF2-40B4-BE49-F238E27FC236}">
                <a16:creationId xmlns:a16="http://schemas.microsoft.com/office/drawing/2014/main" id="{334DAE15-BB51-36CE-F7AD-ECE4322B4638}"/>
              </a:ext>
            </a:extLst>
          </p:cNvPr>
          <p:cNvSpPr>
            <a:spLocks noGrp="1"/>
          </p:cNvSpPr>
          <p:nvPr>
            <p:ph idx="1"/>
          </p:nvPr>
        </p:nvSpPr>
        <p:spPr>
          <a:xfrm>
            <a:off x="1154954" y="2603499"/>
            <a:ext cx="10396344" cy="3820627"/>
          </a:xfrm>
        </p:spPr>
        <p:txBody>
          <a:bodyPr/>
          <a:lstStyle/>
          <a:p>
            <a:pPr algn="l">
              <a:spcBef>
                <a:spcPts val="2250"/>
              </a:spcBef>
              <a:spcAft>
                <a:spcPts val="1350"/>
              </a:spcAft>
              <a:buNone/>
            </a:pPr>
            <a:r>
              <a:rPr lang="en-US" b="1" i="0" dirty="0">
                <a:solidFill>
                  <a:srgbClr val="161616"/>
                </a:solidFill>
                <a:effectLst/>
                <a:latin typeface="Segoe UI" panose="020B0502040204020203" pitchFamily="34" charset="0"/>
              </a:rPr>
              <a:t>Application autoscaling</a:t>
            </a:r>
          </a:p>
          <a:p>
            <a:r>
              <a:rPr lang="en-US" b="0" i="0" dirty="0">
                <a:solidFill>
                  <a:srgbClr val="161616"/>
                </a:solidFill>
                <a:effectLst/>
                <a:latin typeface="Segoe UI" panose="020B0502040204020203" pitchFamily="34" charset="0"/>
              </a:rPr>
              <a:t>Application autoscaling is useful when dealing with cost optimization or infrastructure limitations. </a:t>
            </a:r>
          </a:p>
          <a:p>
            <a:r>
              <a:rPr lang="en-US" b="0" i="0" dirty="0">
                <a:solidFill>
                  <a:srgbClr val="161616"/>
                </a:solidFill>
                <a:effectLst/>
                <a:latin typeface="Segoe UI" panose="020B0502040204020203" pitchFamily="34" charset="0"/>
              </a:rPr>
              <a:t>A well-configured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maintains high availability for your application while also minimizing costs.</a:t>
            </a:r>
          </a:p>
          <a:p>
            <a:r>
              <a:rPr lang="en-US" dirty="0">
                <a:solidFill>
                  <a:srgbClr val="161616"/>
                </a:solidFill>
                <a:latin typeface="Segoe UI" panose="020B0502040204020203" pitchFamily="34" charset="0"/>
              </a:rPr>
              <a:t>O</a:t>
            </a:r>
            <a:r>
              <a:rPr lang="en-US" b="0" i="0" dirty="0">
                <a:solidFill>
                  <a:srgbClr val="161616"/>
                </a:solidFill>
                <a:effectLst/>
                <a:latin typeface="Segoe UI" panose="020B0502040204020203" pitchFamily="34" charset="0"/>
              </a:rPr>
              <a:t>nly pay for the resources required to maintain availability, regardless of the demand.</a:t>
            </a:r>
          </a:p>
          <a:p>
            <a:pPr algn="l"/>
            <a:r>
              <a:rPr lang="en-US" b="0" i="0" dirty="0">
                <a:solidFill>
                  <a:srgbClr val="161616"/>
                </a:solidFill>
                <a:effectLst/>
                <a:latin typeface="Segoe UI" panose="020B0502040204020203" pitchFamily="34" charset="0"/>
              </a:rPr>
              <a:t>For example, if an existing node has space but not enough IPs in the subnet, it might be able to skip the creation of a new node and instead immediately start running the application on a new pod.</a:t>
            </a:r>
          </a:p>
          <a:p>
            <a:endParaRPr lang="en-IN" dirty="0"/>
          </a:p>
        </p:txBody>
      </p:sp>
    </p:spTree>
    <p:extLst>
      <p:ext uri="{BB962C8B-B14F-4D97-AF65-F5344CB8AC3E}">
        <p14:creationId xmlns:p14="http://schemas.microsoft.com/office/powerpoint/2010/main" val="696482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F88E6-5155-F1A5-510E-1ABE80CF0C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984D9-4AC9-D1F6-AE04-302ECECA8020}"/>
              </a:ext>
            </a:extLst>
          </p:cNvPr>
          <p:cNvSpPr>
            <a:spLocks noGrp="1"/>
          </p:cNvSpPr>
          <p:nvPr>
            <p:ph type="title"/>
          </p:nvPr>
        </p:nvSpPr>
        <p:spPr/>
        <p:txBody>
          <a:bodyPr/>
          <a:lstStyle/>
          <a:p>
            <a:r>
              <a:rPr lang="en-US" dirty="0"/>
              <a:t>Best practices to build and manage applications on AKS</a:t>
            </a:r>
            <a:endParaRPr lang="en-IN" dirty="0"/>
          </a:p>
        </p:txBody>
      </p:sp>
      <p:sp>
        <p:nvSpPr>
          <p:cNvPr id="3" name="Content Placeholder 2">
            <a:extLst>
              <a:ext uri="{FF2B5EF4-FFF2-40B4-BE49-F238E27FC236}">
                <a16:creationId xmlns:a16="http://schemas.microsoft.com/office/drawing/2014/main" id="{D383C0F5-9B01-5A4B-1C1D-B1F04E7AC023}"/>
              </a:ext>
            </a:extLst>
          </p:cNvPr>
          <p:cNvSpPr>
            <a:spLocks noGrp="1"/>
          </p:cNvSpPr>
          <p:nvPr>
            <p:ph idx="1"/>
          </p:nvPr>
        </p:nvSpPr>
        <p:spPr>
          <a:xfrm>
            <a:off x="1154954" y="2603499"/>
            <a:ext cx="10396344" cy="3820627"/>
          </a:xfrm>
        </p:spPr>
        <p:txBody>
          <a:bodyPr>
            <a:normAutofit fontScale="92500" lnSpcReduction="10000"/>
          </a:bodyPr>
          <a:lstStyle/>
          <a:p>
            <a:pPr algn="l">
              <a:spcBef>
                <a:spcPts val="2700"/>
              </a:spcBef>
              <a:spcAft>
                <a:spcPts val="450"/>
              </a:spcAft>
              <a:buNone/>
            </a:pPr>
            <a:r>
              <a:rPr lang="en-US" b="1" i="0" dirty="0">
                <a:solidFill>
                  <a:srgbClr val="161616"/>
                </a:solidFill>
                <a:effectLst/>
                <a:latin typeface="Segoe UI" panose="020B0502040204020203" pitchFamily="34" charset="0"/>
              </a:rPr>
              <a:t>Horizontal Pod autoscaling</a:t>
            </a:r>
          </a:p>
          <a:p>
            <a:r>
              <a:rPr lang="en-US" b="0" i="0" dirty="0">
                <a:solidFill>
                  <a:srgbClr val="161616"/>
                </a:solidFill>
                <a:effectLst/>
                <a:latin typeface="Segoe UI" panose="020B0502040204020203" pitchFamily="34" charset="0"/>
              </a:rPr>
              <a:t>Implementing </a:t>
            </a:r>
            <a:r>
              <a:rPr lang="en-US" b="0" i="0" u="none" strike="noStrike" dirty="0">
                <a:solidFill>
                  <a:srgbClr val="0065B3"/>
                </a:solidFill>
                <a:effectLst/>
                <a:latin typeface="Segoe UI" panose="020B0502040204020203" pitchFamily="34" charset="0"/>
              </a:rPr>
              <a:t>horizontal pod autoscaling</a:t>
            </a:r>
            <a:r>
              <a:rPr lang="en-US" b="0" i="0" dirty="0">
                <a:solidFill>
                  <a:srgbClr val="161616"/>
                </a:solidFill>
                <a:effectLst/>
                <a:latin typeface="Segoe UI" panose="020B0502040204020203" pitchFamily="34" charset="0"/>
              </a:rPr>
              <a:t> is useful for applications with a steady and predictable resource demand. </a:t>
            </a:r>
          </a:p>
          <a:p>
            <a:r>
              <a:rPr lang="en-US" b="0" i="0" dirty="0">
                <a:solidFill>
                  <a:srgbClr val="161616"/>
                </a:solidFill>
                <a:effectLst/>
                <a:latin typeface="Segoe UI" panose="020B0502040204020203" pitchFamily="34" charset="0"/>
              </a:rPr>
              <a:t>HPA dynamically scales the number of pod replicas, which effectively distributes the load across multiple pods and nodes. </a:t>
            </a:r>
          </a:p>
          <a:p>
            <a:r>
              <a:rPr lang="en-US" b="0" i="0" dirty="0">
                <a:solidFill>
                  <a:srgbClr val="161616"/>
                </a:solidFill>
                <a:effectLst/>
                <a:latin typeface="Segoe UI" panose="020B0502040204020203" pitchFamily="34" charset="0"/>
              </a:rPr>
              <a:t>Most beneficial for applications that can be decomposed into smaller, independent components capable of running in parallel.</a:t>
            </a:r>
          </a:p>
          <a:p>
            <a:pPr algn="l"/>
            <a:r>
              <a:rPr lang="en-US" b="0" i="0" dirty="0">
                <a:solidFill>
                  <a:srgbClr val="161616"/>
                </a:solidFill>
                <a:effectLst/>
                <a:latin typeface="Segoe UI" panose="020B0502040204020203" pitchFamily="34" charset="0"/>
              </a:rPr>
              <a:t>HPA provides resource utilization metrics by default. You can also integrate custom metrics or leverage tools like </a:t>
            </a:r>
            <a:r>
              <a:rPr lang="en-US" b="0" i="0" u="none" strike="noStrike" dirty="0">
                <a:solidFill>
                  <a:srgbClr val="0065B3"/>
                </a:solidFill>
                <a:effectLst/>
                <a:latin typeface="Segoe UI" panose="020B0502040204020203" pitchFamily="34" charset="0"/>
              </a:rPr>
              <a:t>KEDA</a:t>
            </a:r>
            <a:r>
              <a:rPr lang="en-US" b="0" i="0" dirty="0">
                <a:solidFill>
                  <a:srgbClr val="161616"/>
                </a:solidFill>
                <a:effectLst/>
                <a:latin typeface="Segoe UI" panose="020B0502040204020203" pitchFamily="34" charset="0"/>
              </a:rPr>
              <a:t> </a:t>
            </a:r>
          </a:p>
          <a:p>
            <a:pPr algn="l"/>
            <a:r>
              <a:rPr lang="en-US" b="0" i="0" dirty="0">
                <a:solidFill>
                  <a:srgbClr val="161616"/>
                </a:solidFill>
                <a:effectLst/>
                <a:latin typeface="Segoe UI" panose="020B0502040204020203" pitchFamily="34" charset="0"/>
              </a:rPr>
              <a:t>These extensions allow the HPA to make scaling decisions based on multiple perspectives and criteria, providing a more holistic view of your application's performance. </a:t>
            </a:r>
          </a:p>
          <a:p>
            <a:pPr algn="l"/>
            <a:r>
              <a:rPr lang="en-US" b="0" i="0" dirty="0">
                <a:solidFill>
                  <a:srgbClr val="161616"/>
                </a:solidFill>
                <a:effectLst/>
                <a:latin typeface="Segoe UI" panose="020B0502040204020203" pitchFamily="34" charset="0"/>
              </a:rPr>
              <a:t>Especially helpful for applications with varying complex scaling requirements.</a:t>
            </a:r>
          </a:p>
          <a:p>
            <a:endParaRPr lang="en-IN" dirty="0"/>
          </a:p>
        </p:txBody>
      </p:sp>
    </p:spTree>
    <p:extLst>
      <p:ext uri="{BB962C8B-B14F-4D97-AF65-F5344CB8AC3E}">
        <p14:creationId xmlns:p14="http://schemas.microsoft.com/office/powerpoint/2010/main" val="42631698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497B9-94A0-79FD-5E37-FC3584FB29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59FEA1-BEC5-46B9-3A6B-063DFFDB8D76}"/>
              </a:ext>
            </a:extLst>
          </p:cNvPr>
          <p:cNvSpPr>
            <a:spLocks noGrp="1"/>
          </p:cNvSpPr>
          <p:nvPr>
            <p:ph type="title"/>
          </p:nvPr>
        </p:nvSpPr>
        <p:spPr/>
        <p:txBody>
          <a:bodyPr/>
          <a:lstStyle/>
          <a:p>
            <a:r>
              <a:rPr lang="en-US" dirty="0"/>
              <a:t>Best practices to build and manage applications on AKS</a:t>
            </a:r>
            <a:endParaRPr lang="en-IN" dirty="0"/>
          </a:p>
        </p:txBody>
      </p:sp>
      <p:sp>
        <p:nvSpPr>
          <p:cNvPr id="3" name="Content Placeholder 2">
            <a:extLst>
              <a:ext uri="{FF2B5EF4-FFF2-40B4-BE49-F238E27FC236}">
                <a16:creationId xmlns:a16="http://schemas.microsoft.com/office/drawing/2014/main" id="{3B971BC2-FE23-324A-F248-9E3E63D13745}"/>
              </a:ext>
            </a:extLst>
          </p:cNvPr>
          <p:cNvSpPr>
            <a:spLocks noGrp="1"/>
          </p:cNvSpPr>
          <p:nvPr>
            <p:ph idx="1"/>
          </p:nvPr>
        </p:nvSpPr>
        <p:spPr>
          <a:xfrm>
            <a:off x="1154954" y="2603499"/>
            <a:ext cx="10396344" cy="3820627"/>
          </a:xfrm>
        </p:spPr>
        <p:txBody>
          <a:bodyPr/>
          <a:lstStyle/>
          <a:p>
            <a:pPr algn="l">
              <a:spcBef>
                <a:spcPts val="2700"/>
              </a:spcBef>
              <a:spcAft>
                <a:spcPts val="450"/>
              </a:spcAft>
              <a:buNone/>
            </a:pPr>
            <a:r>
              <a:rPr lang="en-US" b="1" i="0" dirty="0">
                <a:solidFill>
                  <a:srgbClr val="161616"/>
                </a:solidFill>
                <a:effectLst/>
                <a:latin typeface="Segoe UI" panose="020B0502040204020203" pitchFamily="34" charset="0"/>
              </a:rPr>
              <a:t>Vertical Pod autoscaling</a:t>
            </a:r>
          </a:p>
          <a:p>
            <a:pPr algn="l"/>
            <a:r>
              <a:rPr lang="en-US" b="0" i="0" dirty="0">
                <a:solidFill>
                  <a:srgbClr val="161616"/>
                </a:solidFill>
                <a:effectLst/>
                <a:latin typeface="Segoe UI" panose="020B0502040204020203" pitchFamily="34" charset="0"/>
              </a:rPr>
              <a:t>Implementing </a:t>
            </a:r>
            <a:r>
              <a:rPr lang="en-US" b="0" i="0" u="none" strike="noStrike" dirty="0">
                <a:solidFill>
                  <a:srgbClr val="0065B3"/>
                </a:solidFill>
                <a:effectLst/>
                <a:latin typeface="Segoe UI" panose="020B0502040204020203" pitchFamily="34" charset="0"/>
              </a:rPr>
              <a:t>vertical pod autoscaling</a:t>
            </a:r>
            <a:r>
              <a:rPr lang="en-US" b="0" i="0" dirty="0">
                <a:solidFill>
                  <a:srgbClr val="161616"/>
                </a:solidFill>
                <a:effectLst/>
                <a:latin typeface="Segoe UI" panose="020B0502040204020203" pitchFamily="34" charset="0"/>
              </a:rPr>
              <a:t> is useful for applications with fluctuating and unpredictable resource demands. </a:t>
            </a:r>
          </a:p>
          <a:p>
            <a:pPr algn="l"/>
            <a:r>
              <a:rPr lang="en-US" b="0" i="0" dirty="0">
                <a:solidFill>
                  <a:srgbClr val="161616"/>
                </a:solidFill>
                <a:effectLst/>
                <a:latin typeface="Segoe UI" panose="020B0502040204020203" pitchFamily="34" charset="0"/>
              </a:rPr>
              <a:t>VPA allows you to fine-tune resource requests, including CPU and memory, for individual pods, enabling precise control over resource allocation. </a:t>
            </a:r>
          </a:p>
          <a:p>
            <a:pPr algn="l"/>
            <a:r>
              <a:rPr lang="en-US" b="0" i="0" dirty="0">
                <a:solidFill>
                  <a:srgbClr val="161616"/>
                </a:solidFill>
                <a:effectLst/>
                <a:latin typeface="Segoe UI" panose="020B0502040204020203" pitchFamily="34" charset="0"/>
              </a:rPr>
              <a:t>This granularity minimizes resource waste and enhances the overall efficiency of cluster utilization. </a:t>
            </a:r>
          </a:p>
          <a:p>
            <a:pPr algn="l"/>
            <a:r>
              <a:rPr lang="en-US" b="0" i="0" dirty="0">
                <a:solidFill>
                  <a:srgbClr val="161616"/>
                </a:solidFill>
                <a:effectLst/>
                <a:latin typeface="Segoe UI" panose="020B0502040204020203" pitchFamily="34" charset="0"/>
              </a:rPr>
              <a:t>VPA also streamlines application management by automating resource allocation, freeing up resources for critical tasks.</a:t>
            </a:r>
          </a:p>
          <a:p>
            <a:endParaRPr lang="en-IN" dirty="0"/>
          </a:p>
        </p:txBody>
      </p:sp>
    </p:spTree>
    <p:extLst>
      <p:ext uri="{BB962C8B-B14F-4D97-AF65-F5344CB8AC3E}">
        <p14:creationId xmlns:p14="http://schemas.microsoft.com/office/powerpoint/2010/main" val="28589801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FCBEF-F41B-D75C-E512-46BDB06FA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F389D-9E59-760A-7688-C4BED36E98BA}"/>
              </a:ext>
            </a:extLst>
          </p:cNvPr>
          <p:cNvSpPr>
            <a:spLocks noGrp="1"/>
          </p:cNvSpPr>
          <p:nvPr>
            <p:ph type="title"/>
          </p:nvPr>
        </p:nvSpPr>
        <p:spPr/>
        <p:txBody>
          <a:bodyPr/>
          <a:lstStyle/>
          <a:p>
            <a:r>
              <a:rPr lang="en-US" dirty="0"/>
              <a:t>Best practices to build and manage applications on AKS</a:t>
            </a:r>
            <a:endParaRPr lang="en-IN" dirty="0"/>
          </a:p>
        </p:txBody>
      </p:sp>
      <p:sp>
        <p:nvSpPr>
          <p:cNvPr id="3" name="Content Placeholder 2">
            <a:extLst>
              <a:ext uri="{FF2B5EF4-FFF2-40B4-BE49-F238E27FC236}">
                <a16:creationId xmlns:a16="http://schemas.microsoft.com/office/drawing/2014/main" id="{B2862950-61F8-2073-6038-9850DAF6403C}"/>
              </a:ext>
            </a:extLst>
          </p:cNvPr>
          <p:cNvSpPr>
            <a:spLocks noGrp="1"/>
          </p:cNvSpPr>
          <p:nvPr>
            <p:ph idx="1"/>
          </p:nvPr>
        </p:nvSpPr>
        <p:spPr>
          <a:xfrm>
            <a:off x="1154954" y="2603499"/>
            <a:ext cx="10396344" cy="3820627"/>
          </a:xfrm>
        </p:spPr>
        <p:txBody>
          <a:bodyPr/>
          <a:lstStyle/>
          <a:p>
            <a:r>
              <a:rPr lang="en-US" b="0" i="0" dirty="0">
                <a:solidFill>
                  <a:srgbClr val="161616"/>
                </a:solidFill>
                <a:effectLst/>
                <a:latin typeface="Segoe UI" panose="020B0502040204020203" pitchFamily="34" charset="0"/>
              </a:rPr>
              <a:t>shouldn't use the VPA in conjunction with the HPA on the same CPU or memory metrics. </a:t>
            </a:r>
          </a:p>
          <a:p>
            <a:r>
              <a:rPr lang="en-US" b="0" i="0" dirty="0">
                <a:solidFill>
                  <a:srgbClr val="161616"/>
                </a:solidFill>
                <a:effectLst/>
                <a:latin typeface="Segoe UI" panose="020B0502040204020203" pitchFamily="34" charset="0"/>
              </a:rPr>
              <a:t>This combination can lead to conflicts, as both </a:t>
            </a:r>
            <a:r>
              <a:rPr lang="en-US" b="0" i="0" dirty="0" err="1">
                <a:solidFill>
                  <a:srgbClr val="161616"/>
                </a:solidFill>
                <a:effectLst/>
                <a:latin typeface="Segoe UI" panose="020B0502040204020203" pitchFamily="34" charset="0"/>
              </a:rPr>
              <a:t>autoscalers</a:t>
            </a:r>
            <a:r>
              <a:rPr lang="en-US" b="0" i="0" dirty="0">
                <a:solidFill>
                  <a:srgbClr val="161616"/>
                </a:solidFill>
                <a:effectLst/>
                <a:latin typeface="Segoe UI" panose="020B0502040204020203" pitchFamily="34" charset="0"/>
              </a:rPr>
              <a:t> attempt to respond to changes in demand using the same metrics.</a:t>
            </a:r>
          </a:p>
          <a:p>
            <a:r>
              <a:rPr lang="en-US" b="0" i="0" dirty="0">
                <a:solidFill>
                  <a:srgbClr val="161616"/>
                </a:solidFill>
                <a:effectLst/>
                <a:latin typeface="Segoe UI" panose="020B0502040204020203" pitchFamily="34" charset="0"/>
              </a:rPr>
              <a:t> However, you can use the VPA for CPU or memory in conjunction with the HPA for custom metrics to prevent overlap and ensure that each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focuses on distinct aspects of workload scaling.</a:t>
            </a:r>
            <a:endParaRPr lang="en-IN" dirty="0"/>
          </a:p>
        </p:txBody>
      </p:sp>
    </p:spTree>
    <p:extLst>
      <p:ext uri="{BB962C8B-B14F-4D97-AF65-F5344CB8AC3E}">
        <p14:creationId xmlns:p14="http://schemas.microsoft.com/office/powerpoint/2010/main" val="36717790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F966B-96C8-BC17-4389-D8F6C480B2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CD996C-A2CD-3BA0-918E-86CB1C7F4C50}"/>
              </a:ext>
            </a:extLst>
          </p:cNvPr>
          <p:cNvSpPr>
            <a:spLocks noGrp="1"/>
          </p:cNvSpPr>
          <p:nvPr>
            <p:ph type="title"/>
          </p:nvPr>
        </p:nvSpPr>
        <p:spPr/>
        <p:txBody>
          <a:bodyPr/>
          <a:lstStyle/>
          <a:p>
            <a:r>
              <a:rPr lang="en-US" dirty="0"/>
              <a:t>Best practices to build and manage applications on AKS</a:t>
            </a:r>
            <a:endParaRPr lang="en-IN" dirty="0"/>
          </a:p>
        </p:txBody>
      </p:sp>
      <p:sp>
        <p:nvSpPr>
          <p:cNvPr id="3" name="Content Placeholder 2">
            <a:extLst>
              <a:ext uri="{FF2B5EF4-FFF2-40B4-BE49-F238E27FC236}">
                <a16:creationId xmlns:a16="http://schemas.microsoft.com/office/drawing/2014/main" id="{A25B2376-9D43-17DC-FBD5-EF270ECF880D}"/>
              </a:ext>
            </a:extLst>
          </p:cNvPr>
          <p:cNvSpPr>
            <a:spLocks noGrp="1"/>
          </p:cNvSpPr>
          <p:nvPr>
            <p:ph idx="1"/>
          </p:nvPr>
        </p:nvSpPr>
        <p:spPr>
          <a:xfrm>
            <a:off x="1154954" y="2603499"/>
            <a:ext cx="10396344" cy="3820627"/>
          </a:xfrm>
        </p:spPr>
        <p:txBody>
          <a:bodyPr/>
          <a:lstStyle/>
          <a:p>
            <a:pPr marL="0" indent="0">
              <a:buNone/>
            </a:pPr>
            <a:r>
              <a:rPr lang="en-US" b="1" dirty="0"/>
              <a:t>Node scaling and efficiency</a:t>
            </a:r>
          </a:p>
          <a:p>
            <a:r>
              <a:rPr lang="en-US" dirty="0"/>
              <a:t>Carefully monitor resource utilization and scheduling policies to ensure nodes are being used efficiently.</a:t>
            </a:r>
          </a:p>
          <a:p>
            <a:r>
              <a:rPr lang="en-US" dirty="0"/>
              <a:t>Node scaling allows you to dynamically adjust the number of nodes in your cluster based on workload demands. </a:t>
            </a:r>
          </a:p>
          <a:p>
            <a:r>
              <a:rPr lang="en-US" dirty="0"/>
              <a:t>It's important to understand that adding more nodes to a cluster isn't always the best solution for improving performance. </a:t>
            </a:r>
          </a:p>
          <a:p>
            <a:r>
              <a:rPr lang="en-US" dirty="0"/>
              <a:t>To ensure optimal performance, you should carefully monitor resource utilization and scheduling policies to ensure nodes are being used efficiently.</a:t>
            </a:r>
            <a:endParaRPr lang="en-IN" dirty="0"/>
          </a:p>
        </p:txBody>
      </p:sp>
    </p:spTree>
    <p:extLst>
      <p:ext uri="{BB962C8B-B14F-4D97-AF65-F5344CB8AC3E}">
        <p14:creationId xmlns:p14="http://schemas.microsoft.com/office/powerpoint/2010/main" val="22905988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1F325-6C65-A52F-2C56-BC6FF1E9AA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07853-1392-0C2F-C5D2-F689F9F4E817}"/>
              </a:ext>
            </a:extLst>
          </p:cNvPr>
          <p:cNvSpPr>
            <a:spLocks noGrp="1"/>
          </p:cNvSpPr>
          <p:nvPr>
            <p:ph type="title"/>
          </p:nvPr>
        </p:nvSpPr>
        <p:spPr/>
        <p:txBody>
          <a:bodyPr/>
          <a:lstStyle/>
          <a:p>
            <a:r>
              <a:rPr lang="en-US" dirty="0"/>
              <a:t>Best practices to build and manage applications on AKS</a:t>
            </a:r>
            <a:endParaRPr lang="en-IN" dirty="0"/>
          </a:p>
        </p:txBody>
      </p:sp>
      <p:sp>
        <p:nvSpPr>
          <p:cNvPr id="3" name="Content Placeholder 2">
            <a:extLst>
              <a:ext uri="{FF2B5EF4-FFF2-40B4-BE49-F238E27FC236}">
                <a16:creationId xmlns:a16="http://schemas.microsoft.com/office/drawing/2014/main" id="{F94120B4-72CD-C82B-837B-1CC5ED09CEE4}"/>
              </a:ext>
            </a:extLst>
          </p:cNvPr>
          <p:cNvSpPr>
            <a:spLocks noGrp="1"/>
          </p:cNvSpPr>
          <p:nvPr>
            <p:ph idx="1"/>
          </p:nvPr>
        </p:nvSpPr>
        <p:spPr>
          <a:xfrm>
            <a:off x="1154954" y="2603499"/>
            <a:ext cx="10396344" cy="3820627"/>
          </a:xfrm>
        </p:spPr>
        <p:txBody>
          <a:bodyPr/>
          <a:lstStyle/>
          <a:p>
            <a:pPr algn="l">
              <a:spcBef>
                <a:spcPts val="2250"/>
              </a:spcBef>
              <a:spcAft>
                <a:spcPts val="1350"/>
              </a:spcAft>
              <a:buNone/>
            </a:pPr>
            <a:r>
              <a:rPr lang="en-US" b="1" i="0" dirty="0">
                <a:solidFill>
                  <a:srgbClr val="161616"/>
                </a:solidFill>
                <a:effectLst/>
                <a:latin typeface="Segoe UI" panose="020B0502040204020203" pitchFamily="34" charset="0"/>
              </a:rPr>
              <a:t>Use dedicated system node pools</a:t>
            </a:r>
          </a:p>
          <a:p>
            <a:pPr algn="l"/>
            <a:r>
              <a:rPr lang="en-US" b="0" i="0" dirty="0">
                <a:solidFill>
                  <a:srgbClr val="161616"/>
                </a:solidFill>
                <a:effectLst/>
                <a:latin typeface="Segoe UI" panose="020B0502040204020203" pitchFamily="34" charset="0"/>
              </a:rPr>
              <a:t>For scaling performance and reliability, we recommend using a dedicated system node pool. </a:t>
            </a:r>
          </a:p>
          <a:p>
            <a:pPr algn="l"/>
            <a:r>
              <a:rPr lang="en-US" b="0" i="0" dirty="0">
                <a:solidFill>
                  <a:srgbClr val="161616"/>
                </a:solidFill>
                <a:effectLst/>
                <a:latin typeface="Segoe UI" panose="020B0502040204020203" pitchFamily="34" charset="0"/>
              </a:rPr>
              <a:t>With this configuration, the dedicated system node pool reserves space for critical system resources such as system OS daemons. </a:t>
            </a:r>
          </a:p>
          <a:p>
            <a:pPr algn="l"/>
            <a:r>
              <a:rPr lang="en-US" b="0" i="0" dirty="0">
                <a:solidFill>
                  <a:srgbClr val="161616"/>
                </a:solidFill>
                <a:effectLst/>
                <a:latin typeface="Segoe UI" panose="020B0502040204020203" pitchFamily="34" charset="0"/>
              </a:rPr>
              <a:t>Your application workload can then run in a user node pool to increase the availability of allocatable resources for your application. </a:t>
            </a:r>
          </a:p>
          <a:p>
            <a:pPr algn="l"/>
            <a:r>
              <a:rPr lang="en-US" b="0" i="0" dirty="0">
                <a:solidFill>
                  <a:srgbClr val="161616"/>
                </a:solidFill>
                <a:effectLst/>
                <a:latin typeface="Segoe UI" panose="020B0502040204020203" pitchFamily="34" charset="0"/>
              </a:rPr>
              <a:t>This configuration also helps mitigate the risk of resource competition between the system and application.</a:t>
            </a:r>
          </a:p>
          <a:p>
            <a:endParaRPr lang="en-IN" dirty="0"/>
          </a:p>
        </p:txBody>
      </p:sp>
    </p:spTree>
    <p:extLst>
      <p:ext uri="{BB962C8B-B14F-4D97-AF65-F5344CB8AC3E}">
        <p14:creationId xmlns:p14="http://schemas.microsoft.com/office/powerpoint/2010/main" val="26553553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07E8E-B67A-36F5-8BBF-F26F3CF041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BE900-6E15-9A13-A909-13907BF15FDC}"/>
              </a:ext>
            </a:extLst>
          </p:cNvPr>
          <p:cNvSpPr>
            <a:spLocks noGrp="1"/>
          </p:cNvSpPr>
          <p:nvPr>
            <p:ph type="title"/>
          </p:nvPr>
        </p:nvSpPr>
        <p:spPr/>
        <p:txBody>
          <a:bodyPr/>
          <a:lstStyle/>
          <a:p>
            <a:r>
              <a:rPr lang="en-US" dirty="0"/>
              <a:t>Introduction - What is Garbage Collection in AKS?</a:t>
            </a:r>
            <a:endParaRPr lang="en-IN" dirty="0"/>
          </a:p>
        </p:txBody>
      </p:sp>
      <p:sp>
        <p:nvSpPr>
          <p:cNvPr id="3" name="Content Placeholder 2">
            <a:extLst>
              <a:ext uri="{FF2B5EF4-FFF2-40B4-BE49-F238E27FC236}">
                <a16:creationId xmlns:a16="http://schemas.microsoft.com/office/drawing/2014/main" id="{6F17DC6C-D590-1B34-3A54-F7495FC002B5}"/>
              </a:ext>
            </a:extLst>
          </p:cNvPr>
          <p:cNvSpPr>
            <a:spLocks noGrp="1"/>
          </p:cNvSpPr>
          <p:nvPr>
            <p:ph idx="1"/>
          </p:nvPr>
        </p:nvSpPr>
        <p:spPr>
          <a:xfrm>
            <a:off x="1154954" y="2603499"/>
            <a:ext cx="10396344" cy="3820627"/>
          </a:xfrm>
        </p:spPr>
        <p:txBody>
          <a:bodyPr/>
          <a:lstStyle/>
          <a:p>
            <a:pPr>
              <a:lnSpc>
                <a:spcPts val="1500"/>
              </a:lnSpc>
              <a:spcAft>
                <a:spcPts val="225"/>
              </a:spcAft>
            </a:pPr>
            <a:r>
              <a:rPr lang="en-US" b="1" i="0" dirty="0">
                <a:solidFill>
                  <a:srgbClr val="1A1C1E"/>
                </a:solidFill>
                <a:effectLst/>
                <a:latin typeface="Google Sans Text"/>
              </a:rPr>
              <a:t>Definition:</a:t>
            </a:r>
            <a:r>
              <a:rPr lang="en-US" b="0" i="0" dirty="0">
                <a:solidFill>
                  <a:srgbClr val="1A1C1E"/>
                </a:solidFill>
                <a:effectLst/>
                <a:latin typeface="Google Sans Text"/>
              </a:rPr>
              <a:t> A set of mechanisms designed to automatically clean up unused or unneeded resources within an AKS cluster and associated cloud infrastructure.</a:t>
            </a:r>
          </a:p>
          <a:p>
            <a:pPr>
              <a:lnSpc>
                <a:spcPts val="1500"/>
              </a:lnSpc>
              <a:spcAft>
                <a:spcPts val="225"/>
              </a:spcAft>
            </a:pPr>
            <a:r>
              <a:rPr lang="en-US" b="1" i="0" dirty="0">
                <a:solidFill>
                  <a:srgbClr val="1A1C1E"/>
                </a:solidFill>
                <a:effectLst/>
                <a:latin typeface="Google Sans Text"/>
              </a:rPr>
              <a:t>Purpose:</a:t>
            </a:r>
            <a:endParaRPr lang="en-US" b="0" i="0" dirty="0">
              <a:solidFill>
                <a:srgbClr val="1A1C1E"/>
              </a:solidFill>
              <a:effectLst/>
              <a:latin typeface="Google Sans Text"/>
            </a:endParaRPr>
          </a:p>
          <a:p>
            <a:pPr lvl="1">
              <a:lnSpc>
                <a:spcPts val="1500"/>
              </a:lnSpc>
              <a:spcAft>
                <a:spcPts val="225"/>
              </a:spcAft>
            </a:pPr>
            <a:r>
              <a:rPr lang="en-US" b="0" i="0" dirty="0">
                <a:solidFill>
                  <a:srgbClr val="1A1C1E"/>
                </a:solidFill>
                <a:effectLst/>
                <a:latin typeface="Google Sans Text"/>
              </a:rPr>
              <a:t>Prevents resource leakage (disk space, API objects).</a:t>
            </a:r>
          </a:p>
          <a:p>
            <a:pPr lvl="1">
              <a:lnSpc>
                <a:spcPts val="1500"/>
              </a:lnSpc>
              <a:spcAft>
                <a:spcPts val="225"/>
              </a:spcAft>
            </a:pPr>
            <a:r>
              <a:rPr lang="en-US" b="0" i="0" dirty="0">
                <a:solidFill>
                  <a:srgbClr val="1A1C1E"/>
                </a:solidFill>
                <a:effectLst/>
                <a:latin typeface="Google Sans Text"/>
              </a:rPr>
              <a:t>Improves cluster performance and stability.</a:t>
            </a:r>
          </a:p>
          <a:p>
            <a:pPr lvl="1">
              <a:lnSpc>
                <a:spcPts val="1500"/>
              </a:lnSpc>
              <a:spcAft>
                <a:spcPts val="225"/>
              </a:spcAft>
            </a:pPr>
            <a:r>
              <a:rPr lang="en-US" b="0" i="0" dirty="0">
                <a:solidFill>
                  <a:srgbClr val="1A1C1E"/>
                </a:solidFill>
                <a:effectLst/>
                <a:latin typeface="Google Sans Text"/>
              </a:rPr>
              <a:t>Optimizes costs by removing unused cloud resources.</a:t>
            </a:r>
          </a:p>
          <a:p>
            <a:pPr>
              <a:lnSpc>
                <a:spcPts val="1500"/>
              </a:lnSpc>
              <a:spcAft>
                <a:spcPts val="225"/>
              </a:spcAft>
            </a:pPr>
            <a:r>
              <a:rPr lang="en-US" b="1" i="0" dirty="0">
                <a:solidFill>
                  <a:srgbClr val="1A1C1E"/>
                </a:solidFill>
                <a:effectLst/>
                <a:latin typeface="Google Sans Text"/>
              </a:rPr>
              <a:t>Multi-Level Operation:</a:t>
            </a:r>
            <a:r>
              <a:rPr lang="en-US" b="0" i="0" dirty="0">
                <a:solidFill>
                  <a:srgbClr val="1A1C1E"/>
                </a:solidFill>
                <a:effectLst/>
                <a:latin typeface="Google Sans Text"/>
              </a:rPr>
              <a:t> GC functions at:</a:t>
            </a:r>
          </a:p>
          <a:p>
            <a:pPr lvl="1">
              <a:lnSpc>
                <a:spcPts val="1500"/>
              </a:lnSpc>
              <a:spcAft>
                <a:spcPts val="225"/>
              </a:spcAft>
            </a:pPr>
            <a:r>
              <a:rPr lang="en-US" b="0" i="0" dirty="0">
                <a:solidFill>
                  <a:srgbClr val="1A1C1E"/>
                </a:solidFill>
                <a:effectLst/>
                <a:latin typeface="Google Sans Text"/>
              </a:rPr>
              <a:t>Kubernetes Control Plane (API objects).</a:t>
            </a:r>
          </a:p>
          <a:p>
            <a:pPr lvl="1">
              <a:lnSpc>
                <a:spcPts val="1500"/>
              </a:lnSpc>
              <a:spcAft>
                <a:spcPts val="225"/>
              </a:spcAft>
            </a:pPr>
            <a:r>
              <a:rPr lang="en-US" b="0" i="0" dirty="0">
                <a:solidFill>
                  <a:srgbClr val="1A1C1E"/>
                </a:solidFill>
                <a:effectLst/>
                <a:latin typeface="Google Sans Text"/>
              </a:rPr>
              <a:t>Individual Nodes (</a:t>
            </a:r>
            <a:r>
              <a:rPr lang="en-US" b="0" i="0" dirty="0" err="1">
                <a:solidFill>
                  <a:srgbClr val="1A1C1E"/>
                </a:solidFill>
                <a:effectLst/>
                <a:latin typeface="Google Sans Text"/>
              </a:rPr>
              <a:t>Kubelet</a:t>
            </a:r>
            <a:r>
              <a:rPr lang="en-US" b="0" i="0" dirty="0">
                <a:solidFill>
                  <a:srgbClr val="1A1C1E"/>
                </a:solidFill>
                <a:effectLst/>
                <a:latin typeface="Google Sans Text"/>
              </a:rPr>
              <a:t>).</a:t>
            </a:r>
          </a:p>
          <a:p>
            <a:pPr lvl="1">
              <a:lnSpc>
                <a:spcPts val="1500"/>
              </a:lnSpc>
              <a:spcAft>
                <a:spcPts val="225"/>
              </a:spcAft>
            </a:pPr>
            <a:r>
              <a:rPr lang="en-US" b="0" i="0" dirty="0">
                <a:solidFill>
                  <a:srgbClr val="1A1C1E"/>
                </a:solidFill>
                <a:effectLst/>
                <a:latin typeface="Google Sans Text"/>
              </a:rPr>
              <a:t>Cloud Provider Level (Azure resources).</a:t>
            </a:r>
          </a:p>
          <a:p>
            <a:endParaRPr lang="en-IN" dirty="0"/>
          </a:p>
        </p:txBody>
      </p:sp>
    </p:spTree>
    <p:extLst>
      <p:ext uri="{BB962C8B-B14F-4D97-AF65-F5344CB8AC3E}">
        <p14:creationId xmlns:p14="http://schemas.microsoft.com/office/powerpoint/2010/main" val="14176476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40A1A-7DF9-731B-5A5B-558CB2821A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014576-8B82-B4C8-5533-25D01B0CC5B3}"/>
              </a:ext>
            </a:extLst>
          </p:cNvPr>
          <p:cNvSpPr>
            <a:spLocks noGrp="1"/>
          </p:cNvSpPr>
          <p:nvPr>
            <p:ph type="title"/>
          </p:nvPr>
        </p:nvSpPr>
        <p:spPr/>
        <p:txBody>
          <a:bodyPr/>
          <a:lstStyle/>
          <a:p>
            <a:r>
              <a:rPr lang="en-US" dirty="0"/>
              <a:t>Key Garbage Collection Mechanisms - Overview</a:t>
            </a:r>
            <a:endParaRPr lang="en-IN" dirty="0"/>
          </a:p>
        </p:txBody>
      </p:sp>
      <p:sp>
        <p:nvSpPr>
          <p:cNvPr id="3" name="Content Placeholder 2">
            <a:extLst>
              <a:ext uri="{FF2B5EF4-FFF2-40B4-BE49-F238E27FC236}">
                <a16:creationId xmlns:a16="http://schemas.microsoft.com/office/drawing/2014/main" id="{5D638232-EE48-DE07-24A5-7285581FD98A}"/>
              </a:ext>
            </a:extLst>
          </p:cNvPr>
          <p:cNvSpPr>
            <a:spLocks noGrp="1"/>
          </p:cNvSpPr>
          <p:nvPr>
            <p:ph idx="1"/>
          </p:nvPr>
        </p:nvSpPr>
        <p:spPr>
          <a:xfrm>
            <a:off x="1154954" y="2603499"/>
            <a:ext cx="10396344" cy="3820627"/>
          </a:xfrm>
        </p:spPr>
        <p:txBody>
          <a:bodyPr/>
          <a:lstStyle/>
          <a:p>
            <a:pPr algn="l">
              <a:lnSpc>
                <a:spcPts val="1500"/>
              </a:lnSpc>
              <a:spcAft>
                <a:spcPts val="225"/>
              </a:spcAft>
              <a:buFont typeface="+mj-lt"/>
              <a:buAutoNum type="arabicPeriod"/>
            </a:pPr>
            <a:r>
              <a:rPr lang="en-IN" b="1" i="0" dirty="0">
                <a:solidFill>
                  <a:srgbClr val="1A1C1E"/>
                </a:solidFill>
                <a:effectLst/>
                <a:latin typeface="Google Sans Text"/>
              </a:rPr>
              <a:t>Kubernetes Object Garbage Collection:</a:t>
            </a:r>
            <a:endParaRPr lang="en-IN" b="0" i="0" dirty="0">
              <a:solidFill>
                <a:srgbClr val="1A1C1E"/>
              </a:solidFill>
              <a:effectLst/>
              <a:latin typeface="Google Sans Text"/>
            </a:endParaRPr>
          </a:p>
          <a:p>
            <a:pPr marL="742950" lvl="1" indent="-285750" algn="l">
              <a:lnSpc>
                <a:spcPts val="1500"/>
              </a:lnSpc>
              <a:spcAft>
                <a:spcPts val="225"/>
              </a:spcAft>
              <a:buFont typeface="+mj-lt"/>
              <a:buAutoNum type="arabicPeriod"/>
            </a:pPr>
            <a:r>
              <a:rPr lang="en-IN" b="0" i="0" dirty="0">
                <a:solidFill>
                  <a:srgbClr val="1A1C1E"/>
                </a:solidFill>
                <a:effectLst/>
                <a:latin typeface="Google Sans Text"/>
              </a:rPr>
              <a:t>Managed by the Kubernetes Controller Manager.</a:t>
            </a:r>
          </a:p>
          <a:p>
            <a:pPr marL="742950" lvl="1" indent="-285750" algn="l">
              <a:lnSpc>
                <a:spcPts val="1500"/>
              </a:lnSpc>
              <a:spcAft>
                <a:spcPts val="225"/>
              </a:spcAft>
              <a:buFont typeface="+mj-lt"/>
              <a:buAutoNum type="arabicPeriod"/>
            </a:pPr>
            <a:r>
              <a:rPr lang="en-IN" b="0" i="0" dirty="0">
                <a:solidFill>
                  <a:srgbClr val="1A1C1E"/>
                </a:solidFill>
                <a:effectLst/>
                <a:latin typeface="Google Sans Text"/>
              </a:rPr>
              <a:t>Cleans up Kubernetes API objects (Pods, </a:t>
            </a:r>
            <a:r>
              <a:rPr lang="en-IN" b="0" i="0" dirty="0" err="1">
                <a:solidFill>
                  <a:srgbClr val="1A1C1E"/>
                </a:solidFill>
                <a:effectLst/>
                <a:latin typeface="Google Sans Text"/>
              </a:rPr>
              <a:t>ReplicaSets</a:t>
            </a:r>
            <a:r>
              <a:rPr lang="en-IN" b="0" i="0" dirty="0">
                <a:solidFill>
                  <a:srgbClr val="1A1C1E"/>
                </a:solidFill>
                <a:effectLst/>
                <a:latin typeface="Google Sans Text"/>
              </a:rPr>
              <a:t>, etc.).</a:t>
            </a:r>
          </a:p>
          <a:p>
            <a:pPr algn="l">
              <a:lnSpc>
                <a:spcPts val="1500"/>
              </a:lnSpc>
              <a:spcAft>
                <a:spcPts val="225"/>
              </a:spcAft>
              <a:buFont typeface="+mj-lt"/>
              <a:buAutoNum type="arabicPeriod"/>
            </a:pPr>
            <a:r>
              <a:rPr lang="en-IN" b="1" i="0" dirty="0" err="1">
                <a:solidFill>
                  <a:srgbClr val="1A1C1E"/>
                </a:solidFill>
                <a:effectLst/>
                <a:latin typeface="Google Sans Text"/>
              </a:rPr>
              <a:t>Kubelet</a:t>
            </a:r>
            <a:r>
              <a:rPr lang="en-IN" b="1" i="0" dirty="0">
                <a:solidFill>
                  <a:srgbClr val="1A1C1E"/>
                </a:solidFill>
                <a:effectLst/>
                <a:latin typeface="Google Sans Text"/>
              </a:rPr>
              <a:t> Garbage Collection:</a:t>
            </a:r>
            <a:endParaRPr lang="en-IN" b="0" i="0" dirty="0">
              <a:solidFill>
                <a:srgbClr val="1A1C1E"/>
              </a:solidFill>
              <a:effectLst/>
              <a:latin typeface="Google Sans Text"/>
            </a:endParaRPr>
          </a:p>
          <a:p>
            <a:pPr marL="742950" lvl="1" indent="-285750" algn="l">
              <a:lnSpc>
                <a:spcPts val="1500"/>
              </a:lnSpc>
              <a:spcAft>
                <a:spcPts val="225"/>
              </a:spcAft>
              <a:buFont typeface="+mj-lt"/>
              <a:buAutoNum type="arabicPeriod"/>
            </a:pPr>
            <a:r>
              <a:rPr lang="en-IN" b="0" i="0" dirty="0">
                <a:solidFill>
                  <a:srgbClr val="1A1C1E"/>
                </a:solidFill>
                <a:effectLst/>
                <a:latin typeface="Google Sans Text"/>
              </a:rPr>
              <a:t>Operates on each AKS node.</a:t>
            </a:r>
          </a:p>
          <a:p>
            <a:pPr marL="742950" lvl="1" indent="-285750" algn="l">
              <a:lnSpc>
                <a:spcPts val="1500"/>
              </a:lnSpc>
              <a:spcAft>
                <a:spcPts val="225"/>
              </a:spcAft>
              <a:buFont typeface="+mj-lt"/>
              <a:buAutoNum type="arabicPeriod"/>
            </a:pPr>
            <a:r>
              <a:rPr lang="en-IN" b="0" i="0" dirty="0">
                <a:solidFill>
                  <a:srgbClr val="1A1C1E"/>
                </a:solidFill>
                <a:effectLst/>
                <a:latin typeface="Google Sans Text"/>
              </a:rPr>
              <a:t>Manages unused container images and dead containers.</a:t>
            </a:r>
          </a:p>
          <a:p>
            <a:pPr marL="742950" lvl="1" indent="-285750" algn="l">
              <a:lnSpc>
                <a:spcPts val="1500"/>
              </a:lnSpc>
              <a:spcAft>
                <a:spcPts val="225"/>
              </a:spcAft>
              <a:buFont typeface="+mj-lt"/>
              <a:buAutoNum type="arabicPeriod"/>
            </a:pPr>
            <a:r>
              <a:rPr lang="en-IN" b="0" i="0" dirty="0">
                <a:solidFill>
                  <a:srgbClr val="1A1C1E"/>
                </a:solidFill>
                <a:effectLst/>
                <a:latin typeface="Google Sans Text"/>
              </a:rPr>
              <a:t>Handles node-level resource pressure (e.g., disk eviction).</a:t>
            </a:r>
          </a:p>
          <a:p>
            <a:pPr algn="l">
              <a:lnSpc>
                <a:spcPts val="1500"/>
              </a:lnSpc>
              <a:spcAft>
                <a:spcPts val="225"/>
              </a:spcAft>
              <a:buFont typeface="+mj-lt"/>
              <a:buAutoNum type="arabicPeriod"/>
            </a:pPr>
            <a:r>
              <a:rPr lang="en-IN" b="1" i="0" dirty="0">
                <a:solidFill>
                  <a:srgbClr val="1A1C1E"/>
                </a:solidFill>
                <a:effectLst/>
                <a:latin typeface="Google Sans Text"/>
              </a:rPr>
              <a:t>Cloud Resource Garbage Collection (Indirect):</a:t>
            </a:r>
            <a:endParaRPr lang="en-IN" b="0" i="0" dirty="0">
              <a:solidFill>
                <a:srgbClr val="1A1C1E"/>
              </a:solidFill>
              <a:effectLst/>
              <a:latin typeface="Google Sans Text"/>
            </a:endParaRPr>
          </a:p>
          <a:p>
            <a:pPr marL="742950" lvl="1" indent="-285750" algn="l">
              <a:lnSpc>
                <a:spcPts val="1500"/>
              </a:lnSpc>
              <a:spcAft>
                <a:spcPts val="225"/>
              </a:spcAft>
              <a:buFont typeface="+mj-lt"/>
              <a:buAutoNum type="arabicPeriod"/>
            </a:pPr>
            <a:r>
              <a:rPr lang="en-IN" b="0" i="0" dirty="0">
                <a:solidFill>
                  <a:srgbClr val="1A1C1E"/>
                </a:solidFill>
                <a:effectLst/>
                <a:latin typeface="Google Sans Text"/>
              </a:rPr>
              <a:t>Deletion of Azure resources (Load Balancers, Disks) tied to Kubernetes objects.</a:t>
            </a:r>
          </a:p>
          <a:p>
            <a:pPr marL="742950" lvl="1" indent="-285750" algn="l">
              <a:lnSpc>
                <a:spcPts val="1500"/>
              </a:lnSpc>
              <a:spcAft>
                <a:spcPts val="225"/>
              </a:spcAft>
              <a:buFont typeface="+mj-lt"/>
              <a:buAutoNum type="arabicPeriod"/>
            </a:pPr>
            <a:r>
              <a:rPr lang="en-IN" b="0" i="0" dirty="0">
                <a:solidFill>
                  <a:srgbClr val="1A1C1E"/>
                </a:solidFill>
                <a:effectLst/>
                <a:latin typeface="Google Sans Text"/>
              </a:rPr>
              <a:t>Managed by AKS integration with Azure (Cloud Controller Manager).</a:t>
            </a:r>
          </a:p>
          <a:p>
            <a:endParaRPr lang="en-IN" dirty="0"/>
          </a:p>
        </p:txBody>
      </p:sp>
    </p:spTree>
    <p:extLst>
      <p:ext uri="{BB962C8B-B14F-4D97-AF65-F5344CB8AC3E}">
        <p14:creationId xmlns:p14="http://schemas.microsoft.com/office/powerpoint/2010/main" val="10185297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089C1-F01D-7CF6-3D97-B64CCCB39B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B8929A-0B0C-A191-1C23-4166A4DC6C97}"/>
              </a:ext>
            </a:extLst>
          </p:cNvPr>
          <p:cNvSpPr>
            <a:spLocks noGrp="1"/>
          </p:cNvSpPr>
          <p:nvPr>
            <p:ph type="title"/>
          </p:nvPr>
        </p:nvSpPr>
        <p:spPr/>
        <p:txBody>
          <a:bodyPr/>
          <a:lstStyle/>
          <a:p>
            <a:r>
              <a:rPr lang="en-US" dirty="0"/>
              <a:t>Kubernetes Object GC - Details (Controller Manager)</a:t>
            </a:r>
            <a:endParaRPr lang="en-IN" dirty="0"/>
          </a:p>
        </p:txBody>
      </p:sp>
      <p:sp>
        <p:nvSpPr>
          <p:cNvPr id="3" name="Content Placeholder 2">
            <a:extLst>
              <a:ext uri="{FF2B5EF4-FFF2-40B4-BE49-F238E27FC236}">
                <a16:creationId xmlns:a16="http://schemas.microsoft.com/office/drawing/2014/main" id="{DF721AC3-E8AD-725B-D12D-D6CFBE9E1FE0}"/>
              </a:ext>
            </a:extLst>
          </p:cNvPr>
          <p:cNvSpPr>
            <a:spLocks noGrp="1"/>
          </p:cNvSpPr>
          <p:nvPr>
            <p:ph idx="1"/>
          </p:nvPr>
        </p:nvSpPr>
        <p:spPr>
          <a:xfrm>
            <a:off x="1154954" y="2603499"/>
            <a:ext cx="10396344" cy="3820627"/>
          </a:xfrm>
        </p:spPr>
        <p:txBody>
          <a:bodyPr/>
          <a:lstStyle/>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Owner References &amp; Cascading Deletion:</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Core mechanism: Higher-level objects (e.g., Deployment) "own" lower-level ones (</a:t>
            </a:r>
            <a:r>
              <a:rPr lang="en-US" b="0" i="0" dirty="0" err="1">
                <a:solidFill>
                  <a:srgbClr val="1A1C1E"/>
                </a:solidFill>
                <a:effectLst/>
                <a:latin typeface="Google Sans Text"/>
              </a:rPr>
              <a:t>ReplicaSet</a:t>
            </a:r>
            <a:r>
              <a:rPr lang="en-US" b="0" i="0" dirty="0">
                <a:solidFill>
                  <a:srgbClr val="1A1C1E"/>
                </a:solidFill>
                <a:effectLst/>
                <a:latin typeface="Google Sans Text"/>
              </a:rPr>
              <a:t>, Pods).</a:t>
            </a: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Deleting an owner automatically deletes its dependents.</a:t>
            </a:r>
          </a:p>
          <a:p>
            <a:pPr marL="742950" lvl="1" indent="-285750" algn="l">
              <a:lnSpc>
                <a:spcPts val="1500"/>
              </a:lnSpc>
              <a:spcAft>
                <a:spcPts val="225"/>
              </a:spcAft>
              <a:buFont typeface="Arial" panose="020B0604020202020204" pitchFamily="34" charset="0"/>
              <a:buChar char="•"/>
            </a:pPr>
            <a:r>
              <a:rPr lang="en-US" b="0" i="1" dirty="0">
                <a:solidFill>
                  <a:srgbClr val="1A1C1E"/>
                </a:solidFill>
                <a:effectLst/>
                <a:latin typeface="Google Sans Text"/>
              </a:rPr>
              <a:t>Best Practice: Use controllers like Deployments, </a:t>
            </a:r>
            <a:r>
              <a:rPr lang="en-US" b="0" i="1" dirty="0" err="1">
                <a:solidFill>
                  <a:srgbClr val="1A1C1E"/>
                </a:solidFill>
                <a:effectLst/>
                <a:latin typeface="Google Sans Text"/>
              </a:rPr>
              <a:t>StatefulSets</a:t>
            </a:r>
            <a:r>
              <a:rPr lang="en-US" b="0" i="1" dirty="0">
                <a:solidFill>
                  <a:srgbClr val="1A1C1E"/>
                </a:solidFill>
                <a:effectLst/>
                <a:latin typeface="Google Sans Text"/>
              </a:rPr>
              <a:t>, Jobs.</a:t>
            </a:r>
            <a:endParaRPr lang="en-US" b="0" i="0" dirty="0">
              <a:solidFill>
                <a:srgbClr val="1A1C1E"/>
              </a:solidFill>
              <a:effectLst/>
              <a:latin typeface="Google Sans Text"/>
            </a:endParaRP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Finalizers:</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Special keys on objects that block deletion until specific cleanup logic is executed by controllers.</a:t>
            </a: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Ensures orderly teardown (e.g., detaching a cloud disk before PV deletion).</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TTL Controller for Finished Resources:</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1" i="0" dirty="0">
                <a:solidFill>
                  <a:srgbClr val="1A1C1E"/>
                </a:solidFill>
                <a:effectLst/>
                <a:latin typeface="Google Sans Text"/>
              </a:rPr>
              <a:t>Jobs:</a:t>
            </a:r>
            <a:r>
              <a:rPr lang="en-US" b="0" i="0" dirty="0">
                <a:solidFill>
                  <a:srgbClr val="1A1C1E"/>
                </a:solidFill>
                <a:effectLst/>
                <a:latin typeface="Google Sans Text"/>
              </a:rPr>
              <a:t> </a:t>
            </a:r>
            <a:r>
              <a:rPr lang="en-US" b="0" i="0" dirty="0" err="1">
                <a:solidFill>
                  <a:srgbClr val="1A1C1E"/>
                </a:solidFill>
                <a:effectLst/>
                <a:latin typeface="DM Mono" panose="020B0509040201040103" pitchFamily="49" charset="0"/>
              </a:rPr>
              <a:t>spec.ttlSecondsAfterFinished</a:t>
            </a:r>
            <a:r>
              <a:rPr lang="en-US" b="0" i="0" dirty="0">
                <a:solidFill>
                  <a:srgbClr val="1A1C1E"/>
                </a:solidFill>
                <a:effectLst/>
                <a:latin typeface="Google Sans Text"/>
              </a:rPr>
              <a:t> field allows automatic cleanup of completed Jobs (and their Pods) after a set duration.</a:t>
            </a:r>
          </a:p>
          <a:p>
            <a:pPr marL="742950" lvl="1" indent="-285750" algn="l">
              <a:lnSpc>
                <a:spcPts val="1500"/>
              </a:lnSpc>
              <a:spcAft>
                <a:spcPts val="225"/>
              </a:spcAft>
              <a:buFont typeface="Arial" panose="020B0604020202020204" pitchFamily="34" charset="0"/>
              <a:buChar char="•"/>
            </a:pPr>
            <a:r>
              <a:rPr lang="en-US" b="1" i="0" dirty="0">
                <a:solidFill>
                  <a:srgbClr val="1A1C1E"/>
                </a:solidFill>
                <a:effectLst/>
                <a:latin typeface="Google Sans Text"/>
              </a:rPr>
              <a:t>Pods:</a:t>
            </a:r>
            <a:r>
              <a:rPr lang="en-US" b="0" i="0" dirty="0">
                <a:solidFill>
                  <a:srgbClr val="1A1C1E"/>
                </a:solidFill>
                <a:effectLst/>
                <a:latin typeface="Google Sans Text"/>
              </a:rPr>
              <a:t> Similar TTL mechanism for orphaned Pods (Succeeded/Failed state, no owner) is often enabled via the </a:t>
            </a:r>
            <a:r>
              <a:rPr lang="en-US" b="0" i="0" dirty="0" err="1">
                <a:solidFill>
                  <a:srgbClr val="1A1C1E"/>
                </a:solidFill>
                <a:effectLst/>
                <a:latin typeface="DM Mono" panose="020B0509040201040103" pitchFamily="49" charset="0"/>
              </a:rPr>
              <a:t>TTLAfterFinished</a:t>
            </a:r>
            <a:r>
              <a:rPr lang="en-US" b="0" i="0" dirty="0">
                <a:solidFill>
                  <a:srgbClr val="1A1C1E"/>
                </a:solidFill>
                <a:effectLst/>
                <a:latin typeface="Google Sans Text"/>
              </a:rPr>
              <a:t> feature gate.</a:t>
            </a:r>
          </a:p>
          <a:p>
            <a:endParaRPr lang="en-IN" dirty="0"/>
          </a:p>
        </p:txBody>
      </p:sp>
    </p:spTree>
    <p:extLst>
      <p:ext uri="{BB962C8B-B14F-4D97-AF65-F5344CB8AC3E}">
        <p14:creationId xmlns:p14="http://schemas.microsoft.com/office/powerpoint/2010/main" val="25757234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17328-B61F-FBF4-940F-4B54D4D2CE92}"/>
              </a:ext>
            </a:extLst>
          </p:cNvPr>
          <p:cNvSpPr>
            <a:spLocks noGrp="1"/>
          </p:cNvSpPr>
          <p:nvPr>
            <p:ph type="title"/>
          </p:nvPr>
        </p:nvSpPr>
        <p:spPr/>
        <p:txBody>
          <a:bodyPr/>
          <a:lstStyle/>
          <a:p>
            <a:r>
              <a:rPr lang="en-US" dirty="0"/>
              <a:t>Kubernetes Object GC - Details (Controller Manager)</a:t>
            </a:r>
            <a:endParaRPr lang="en-IN" dirty="0"/>
          </a:p>
        </p:txBody>
      </p:sp>
      <p:sp>
        <p:nvSpPr>
          <p:cNvPr id="3" name="Content Placeholder 2">
            <a:extLst>
              <a:ext uri="{FF2B5EF4-FFF2-40B4-BE49-F238E27FC236}">
                <a16:creationId xmlns:a16="http://schemas.microsoft.com/office/drawing/2014/main" id="{6DE61B2A-A981-FB63-F984-AC40638F2745}"/>
              </a:ext>
            </a:extLst>
          </p:cNvPr>
          <p:cNvSpPr>
            <a:spLocks noGrp="1"/>
          </p:cNvSpPr>
          <p:nvPr>
            <p:ph idx="1"/>
          </p:nvPr>
        </p:nvSpPr>
        <p:spPr>
          <a:xfrm>
            <a:off x="1154954" y="2603500"/>
            <a:ext cx="10008550" cy="3851088"/>
          </a:xfrm>
        </p:spPr>
        <p:txBody>
          <a:bodyPr/>
          <a:lstStyle/>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Owner References &amp; Cascading Deletion:</a:t>
            </a:r>
            <a:r>
              <a:rPr lang="en-US" b="0" i="0" dirty="0">
                <a:solidFill>
                  <a:srgbClr val="1A1C1E"/>
                </a:solidFill>
                <a:effectLst/>
                <a:latin typeface="Google Sans Text"/>
              </a:rPr>
              <a:t> This is the primary mechanism. </a:t>
            </a:r>
          </a:p>
          <a:p>
            <a:pPr lvl="1">
              <a:lnSpc>
                <a:spcPts val="1500"/>
              </a:lnSpc>
              <a:spcAft>
                <a:spcPts val="225"/>
              </a:spcAft>
              <a:buFont typeface="Arial" panose="020B0604020202020204" pitchFamily="34" charset="0"/>
              <a:buChar char="•"/>
            </a:pPr>
            <a:r>
              <a:rPr lang="en-US" b="0" i="0" dirty="0">
                <a:solidFill>
                  <a:srgbClr val="1A1C1E"/>
                </a:solidFill>
                <a:effectLst/>
                <a:latin typeface="Google Sans Text"/>
              </a:rPr>
              <a:t>When you create an object (e.g., a Pod through a Deployment), the Deployment becomes the "owner" of the </a:t>
            </a:r>
            <a:r>
              <a:rPr lang="en-US" b="0" i="0" dirty="0" err="1">
                <a:solidFill>
                  <a:srgbClr val="1A1C1E"/>
                </a:solidFill>
                <a:effectLst/>
                <a:latin typeface="Google Sans Text"/>
              </a:rPr>
              <a:t>ReplicaSet</a:t>
            </a:r>
            <a:r>
              <a:rPr lang="en-US" b="0" i="0" dirty="0">
                <a:solidFill>
                  <a:srgbClr val="1A1C1E"/>
                </a:solidFill>
                <a:effectLst/>
                <a:latin typeface="Google Sans Text"/>
              </a:rPr>
              <a:t> it creates, and the </a:t>
            </a:r>
            <a:r>
              <a:rPr lang="en-US" b="0" i="0" dirty="0" err="1">
                <a:solidFill>
                  <a:srgbClr val="1A1C1E"/>
                </a:solidFill>
                <a:effectLst/>
                <a:latin typeface="Google Sans Text"/>
              </a:rPr>
              <a:t>ReplicaSet</a:t>
            </a:r>
            <a:r>
              <a:rPr lang="en-US" b="0" i="0" dirty="0">
                <a:solidFill>
                  <a:srgbClr val="1A1C1E"/>
                </a:solidFill>
                <a:effectLst/>
                <a:latin typeface="Google Sans Text"/>
              </a:rPr>
              <a:t> becomes the "owner" of the Pods it creates. </a:t>
            </a:r>
          </a:p>
          <a:p>
            <a:pPr lvl="1">
              <a:lnSpc>
                <a:spcPts val="1500"/>
              </a:lnSpc>
              <a:spcAft>
                <a:spcPts val="225"/>
              </a:spcAft>
              <a:buFont typeface="Arial" panose="020B0604020202020204" pitchFamily="34" charset="0"/>
              <a:buChar char="•"/>
            </a:pPr>
            <a:r>
              <a:rPr lang="en-US" b="0" i="0" dirty="0">
                <a:solidFill>
                  <a:srgbClr val="1A1C1E"/>
                </a:solidFill>
                <a:effectLst/>
                <a:latin typeface="Google Sans Text"/>
              </a:rPr>
              <a:t>If you delete the Deployment, Kubernetes automatically deletes the dependent </a:t>
            </a:r>
            <a:r>
              <a:rPr lang="en-US" b="0" i="0" dirty="0" err="1">
                <a:solidFill>
                  <a:srgbClr val="1A1C1E"/>
                </a:solidFill>
                <a:effectLst/>
                <a:latin typeface="Google Sans Text"/>
              </a:rPr>
              <a:t>ReplicaSets</a:t>
            </a:r>
            <a:r>
              <a:rPr lang="en-US" b="0" i="0" dirty="0">
                <a:solidFill>
                  <a:srgbClr val="1A1C1E"/>
                </a:solidFill>
                <a:effectLst/>
                <a:latin typeface="Google Sans Text"/>
              </a:rPr>
              <a:t> and Pods. </a:t>
            </a:r>
          </a:p>
          <a:p>
            <a:pPr lvl="1">
              <a:lnSpc>
                <a:spcPts val="1500"/>
              </a:lnSpc>
              <a:spcAft>
                <a:spcPts val="225"/>
              </a:spcAft>
              <a:buFont typeface="Arial" panose="020B0604020202020204" pitchFamily="34" charset="0"/>
              <a:buChar char="•"/>
            </a:pPr>
            <a:r>
              <a:rPr lang="en-US" b="0" i="0" dirty="0">
                <a:solidFill>
                  <a:srgbClr val="1A1C1E"/>
                </a:solidFill>
                <a:effectLst/>
                <a:latin typeface="Google Sans Text"/>
              </a:rPr>
              <a:t>This is "cascading deletion."</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Finalizers:</a:t>
            </a:r>
            <a:r>
              <a:rPr lang="en-US" b="0" i="0" dirty="0">
                <a:solidFill>
                  <a:srgbClr val="1A1C1E"/>
                </a:solidFill>
                <a:effectLst/>
                <a:latin typeface="Google Sans Text"/>
              </a:rPr>
              <a:t> These are special keys on objects that tell Kubernetes to wait for specific controllers to clean up resources </a:t>
            </a:r>
            <a:r>
              <a:rPr lang="en-US" b="0" i="1" dirty="0">
                <a:solidFill>
                  <a:srgbClr val="1A1C1E"/>
                </a:solidFill>
                <a:effectLst/>
                <a:latin typeface="Google Sans Text"/>
              </a:rPr>
              <a:t>before</a:t>
            </a:r>
            <a:r>
              <a:rPr lang="en-US" b="0" i="0" dirty="0">
                <a:solidFill>
                  <a:srgbClr val="1A1C1E"/>
                </a:solidFill>
                <a:effectLst/>
                <a:latin typeface="Google Sans Text"/>
              </a:rPr>
              <a:t> actually deleting the object. </a:t>
            </a:r>
          </a:p>
          <a:p>
            <a:pPr lvl="1">
              <a:lnSpc>
                <a:spcPts val="1500"/>
              </a:lnSpc>
              <a:spcAft>
                <a:spcPts val="225"/>
              </a:spcAft>
              <a:buFont typeface="Arial" panose="020B0604020202020204" pitchFamily="34" charset="0"/>
              <a:buChar char="•"/>
            </a:pPr>
            <a:r>
              <a:rPr lang="en-US" b="0" i="0" dirty="0">
                <a:solidFill>
                  <a:srgbClr val="1A1C1E"/>
                </a:solidFill>
                <a:effectLst/>
                <a:latin typeface="Google Sans Text"/>
              </a:rPr>
              <a:t>For example, a </a:t>
            </a:r>
            <a:r>
              <a:rPr lang="en-US" b="0" i="0" dirty="0" err="1">
                <a:solidFill>
                  <a:srgbClr val="1A1C1E"/>
                </a:solidFill>
                <a:effectLst/>
                <a:latin typeface="Google Sans Text"/>
              </a:rPr>
              <a:t>PersistentVolume</a:t>
            </a:r>
            <a:r>
              <a:rPr lang="en-US" b="0" i="0" dirty="0">
                <a:solidFill>
                  <a:srgbClr val="1A1C1E"/>
                </a:solidFill>
                <a:effectLst/>
                <a:latin typeface="Google Sans Text"/>
              </a:rPr>
              <a:t> (PV) might have a finalizer that prevents its deletion until the associated cloud disk is detached and deleted.</a:t>
            </a:r>
          </a:p>
          <a:p>
            <a:endParaRPr lang="en-IN" dirty="0"/>
          </a:p>
        </p:txBody>
      </p:sp>
    </p:spTree>
    <p:extLst>
      <p:ext uri="{BB962C8B-B14F-4D97-AF65-F5344CB8AC3E}">
        <p14:creationId xmlns:p14="http://schemas.microsoft.com/office/powerpoint/2010/main" val="229790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84544-69C8-9DFC-9316-D481A08BEF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489DDB-1F5E-E622-FA6B-8F9714D98258}"/>
              </a:ext>
            </a:extLst>
          </p:cNvPr>
          <p:cNvSpPr>
            <a:spLocks noGrp="1"/>
          </p:cNvSpPr>
          <p:nvPr>
            <p:ph type="title"/>
          </p:nvPr>
        </p:nvSpPr>
        <p:spPr/>
        <p:txBody>
          <a:bodyPr/>
          <a:lstStyle/>
          <a:p>
            <a:r>
              <a:rPr lang="en-IN" dirty="0"/>
              <a:t>What is Kubernetes?</a:t>
            </a:r>
          </a:p>
        </p:txBody>
      </p:sp>
      <p:sp>
        <p:nvSpPr>
          <p:cNvPr id="3" name="Content Placeholder 2">
            <a:extLst>
              <a:ext uri="{FF2B5EF4-FFF2-40B4-BE49-F238E27FC236}">
                <a16:creationId xmlns:a16="http://schemas.microsoft.com/office/drawing/2014/main" id="{64A8A5AC-27A2-B7CB-CE36-FC89DBC42728}"/>
              </a:ext>
            </a:extLst>
          </p:cNvPr>
          <p:cNvSpPr>
            <a:spLocks noGrp="1"/>
          </p:cNvSpPr>
          <p:nvPr>
            <p:ph idx="1"/>
          </p:nvPr>
        </p:nvSpPr>
        <p:spPr>
          <a:xfrm>
            <a:off x="1154954" y="2603499"/>
            <a:ext cx="10396344" cy="3820627"/>
          </a:xfrm>
        </p:spPr>
        <p:txBody>
          <a:bodyPr>
            <a:normAutofit fontScale="70000" lnSpcReduction="20000"/>
          </a:bodyPr>
          <a:lstStyle/>
          <a:p>
            <a:pPr>
              <a:spcBef>
                <a:spcPts val="1200"/>
              </a:spcBef>
              <a:spcAft>
                <a:spcPts val="1200"/>
              </a:spcAft>
            </a:pPr>
            <a:r>
              <a:rPr lang="en-US" b="0" i="0" dirty="0">
                <a:solidFill>
                  <a:schemeClr val="tx1"/>
                </a:solidFill>
                <a:effectLst/>
                <a:latin typeface="Segoe UI" panose="020B0502040204020203" pitchFamily="34" charset="0"/>
              </a:rPr>
              <a:t>Kubernetes isn't a full PaaS offering. </a:t>
            </a:r>
          </a:p>
          <a:p>
            <a:pPr>
              <a:spcBef>
                <a:spcPts val="1200"/>
              </a:spcBef>
              <a:spcAft>
                <a:spcPts val="1200"/>
              </a:spcAft>
            </a:pPr>
            <a:r>
              <a:rPr lang="en-US" b="0" i="0" dirty="0">
                <a:solidFill>
                  <a:schemeClr val="tx1"/>
                </a:solidFill>
                <a:effectLst/>
                <a:latin typeface="Segoe UI" panose="020B0502040204020203" pitchFamily="34" charset="0"/>
              </a:rPr>
              <a:t>Operates at the container level and offers only a common set of PaaS features.</a:t>
            </a:r>
          </a:p>
          <a:p>
            <a:pPr>
              <a:spcBef>
                <a:spcPts val="1200"/>
              </a:spcBef>
              <a:spcAft>
                <a:spcPts val="1200"/>
              </a:spcAft>
            </a:pPr>
            <a:r>
              <a:rPr lang="en-US" b="0" i="0" dirty="0">
                <a:solidFill>
                  <a:schemeClr val="tx1"/>
                </a:solidFill>
                <a:effectLst/>
                <a:latin typeface="Segoe UI" panose="020B0502040204020203" pitchFamily="34" charset="0"/>
              </a:rPr>
              <a:t>Kubernetes isn't monolithic. It's not a single application that's installed. Aspects such as deployment, scaling, load balancing, logging, and monitoring are all optional.</a:t>
            </a:r>
          </a:p>
          <a:p>
            <a:pPr>
              <a:spcBef>
                <a:spcPts val="1200"/>
              </a:spcBef>
              <a:spcAft>
                <a:spcPts val="1200"/>
              </a:spcAft>
            </a:pPr>
            <a:r>
              <a:rPr lang="en-US" b="0" i="0" dirty="0">
                <a:solidFill>
                  <a:schemeClr val="tx1"/>
                </a:solidFill>
                <a:effectLst/>
                <a:latin typeface="Segoe UI" panose="020B0502040204020203" pitchFamily="34" charset="0"/>
              </a:rPr>
              <a:t>Kubernetes doesn't limit the types of applications you can run. If your application can run in a container, it runs on Kubernetes.</a:t>
            </a:r>
          </a:p>
          <a:p>
            <a:pPr>
              <a:spcBef>
                <a:spcPts val="1200"/>
              </a:spcBef>
              <a:spcAft>
                <a:spcPts val="1200"/>
              </a:spcAft>
            </a:pPr>
            <a:r>
              <a:rPr lang="en-US" b="0" i="0" dirty="0">
                <a:solidFill>
                  <a:schemeClr val="tx1"/>
                </a:solidFill>
                <a:effectLst/>
                <a:latin typeface="Segoe UI" panose="020B0502040204020203" pitchFamily="34" charset="0"/>
              </a:rPr>
              <a:t>Kubernetes doesn't provide middleware, data-processing frameworks, databases, caches, or cluster-storage systems. All these items are run as containers or as part of another service offering.</a:t>
            </a:r>
          </a:p>
          <a:p>
            <a:pPr>
              <a:spcBef>
                <a:spcPts val="1200"/>
              </a:spcBef>
              <a:spcAft>
                <a:spcPts val="1200"/>
              </a:spcAft>
            </a:pPr>
            <a:r>
              <a:rPr lang="en-US" b="0" i="0" dirty="0">
                <a:solidFill>
                  <a:schemeClr val="tx1"/>
                </a:solidFill>
                <a:effectLst/>
                <a:latin typeface="Segoe UI" panose="020B0502040204020203" pitchFamily="34" charset="0"/>
              </a:rPr>
              <a:t>A Kubernetes deployment is configured as a cluster. </a:t>
            </a:r>
          </a:p>
          <a:p>
            <a:pPr>
              <a:spcBef>
                <a:spcPts val="1200"/>
              </a:spcBef>
              <a:spcAft>
                <a:spcPts val="1200"/>
              </a:spcAft>
            </a:pPr>
            <a:r>
              <a:rPr lang="en-US" b="1" i="0" dirty="0">
                <a:solidFill>
                  <a:schemeClr val="tx1"/>
                </a:solidFill>
                <a:effectLst/>
                <a:latin typeface="Segoe UI" panose="020B0502040204020203" pitchFamily="34" charset="0"/>
              </a:rPr>
              <a:t>A cluster consists of at least one primary machine or control plane and one or more worker machines. For production deployments, the preferred configuration is a high availability deployment with three to five replicated control-plane machines that are referred to as nodes or agent nodes.</a:t>
            </a:r>
          </a:p>
          <a:p>
            <a:endParaRPr lang="en-IN" dirty="0">
              <a:solidFill>
                <a:schemeClr val="tx1"/>
              </a:solidFill>
            </a:endParaRPr>
          </a:p>
        </p:txBody>
      </p:sp>
    </p:spTree>
    <p:extLst>
      <p:ext uri="{BB962C8B-B14F-4D97-AF65-F5344CB8AC3E}">
        <p14:creationId xmlns:p14="http://schemas.microsoft.com/office/powerpoint/2010/main" val="18143615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1AFF-8824-EC93-8B7D-D74E8DC363D8}"/>
              </a:ext>
            </a:extLst>
          </p:cNvPr>
          <p:cNvSpPr>
            <a:spLocks noGrp="1"/>
          </p:cNvSpPr>
          <p:nvPr>
            <p:ph type="title"/>
          </p:nvPr>
        </p:nvSpPr>
        <p:spPr/>
        <p:txBody>
          <a:bodyPr/>
          <a:lstStyle/>
          <a:p>
            <a:r>
              <a:rPr lang="en-US" dirty="0"/>
              <a:t>Kubernetes Object GC - Details (Controller Manager)</a:t>
            </a:r>
            <a:endParaRPr lang="en-IN" dirty="0"/>
          </a:p>
        </p:txBody>
      </p:sp>
      <p:sp>
        <p:nvSpPr>
          <p:cNvPr id="3" name="Content Placeholder 2">
            <a:extLst>
              <a:ext uri="{FF2B5EF4-FFF2-40B4-BE49-F238E27FC236}">
                <a16:creationId xmlns:a16="http://schemas.microsoft.com/office/drawing/2014/main" id="{BDC3315F-7C62-F740-B575-73F62D3D804E}"/>
              </a:ext>
            </a:extLst>
          </p:cNvPr>
          <p:cNvSpPr>
            <a:spLocks noGrp="1"/>
          </p:cNvSpPr>
          <p:nvPr>
            <p:ph idx="1"/>
          </p:nvPr>
        </p:nvSpPr>
        <p:spPr>
          <a:xfrm>
            <a:off x="1154954" y="2603499"/>
            <a:ext cx="10199253" cy="3831529"/>
          </a:xfrm>
        </p:spPr>
        <p:txBody>
          <a:bodyPr/>
          <a:lstStyle/>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TTL Controller for Finished Resources (Jobs &amp; Pods):</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1" i="0" dirty="0">
                <a:solidFill>
                  <a:srgbClr val="1A1C1E"/>
                </a:solidFill>
                <a:effectLst/>
                <a:latin typeface="Google Sans Text"/>
              </a:rPr>
              <a:t>Jobs:</a:t>
            </a:r>
            <a:r>
              <a:rPr lang="en-US" b="0" i="0" dirty="0">
                <a:solidFill>
                  <a:srgbClr val="1A1C1E"/>
                </a:solidFill>
                <a:effectLst/>
                <a:latin typeface="Google Sans Text"/>
              </a:rPr>
              <a:t> You can specify </a:t>
            </a:r>
            <a:r>
              <a:rPr lang="en-US" b="0" i="0" dirty="0">
                <a:solidFill>
                  <a:srgbClr val="1A1C1E"/>
                </a:solidFill>
                <a:effectLst/>
                <a:latin typeface="DM Mono" panose="020B0509040201040103" pitchFamily="49" charset="0"/>
              </a:rPr>
              <a:t>.</a:t>
            </a:r>
            <a:r>
              <a:rPr lang="en-US" b="0" i="0" dirty="0" err="1">
                <a:solidFill>
                  <a:srgbClr val="1A1C1E"/>
                </a:solidFill>
                <a:effectLst/>
                <a:latin typeface="DM Mono" panose="020B0509040201040103" pitchFamily="49" charset="0"/>
              </a:rPr>
              <a:t>spec.ttlSecondsAfterFinished</a:t>
            </a:r>
            <a:r>
              <a:rPr lang="en-US" b="0" i="0" dirty="0">
                <a:solidFill>
                  <a:srgbClr val="1A1C1E"/>
                </a:solidFill>
                <a:effectLst/>
                <a:latin typeface="Google Sans Text"/>
              </a:rPr>
              <a:t> in a Job manifest. </a:t>
            </a: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Once a Job completes (either successfully or failed), the TTL controller will clean up the Job (and its dependent Pods) after the specified duration.</a:t>
            </a:r>
          </a:p>
          <a:p>
            <a:pPr marL="742950" lvl="1" indent="-285750" algn="l">
              <a:lnSpc>
                <a:spcPts val="1500"/>
              </a:lnSpc>
              <a:spcAft>
                <a:spcPts val="225"/>
              </a:spcAft>
              <a:buFont typeface="Arial" panose="020B0604020202020204" pitchFamily="34" charset="0"/>
              <a:buChar char="•"/>
            </a:pPr>
            <a:r>
              <a:rPr lang="en-US" b="1" i="0" dirty="0">
                <a:solidFill>
                  <a:srgbClr val="1A1C1E"/>
                </a:solidFill>
                <a:effectLst/>
                <a:latin typeface="Google Sans Text"/>
              </a:rPr>
              <a:t>Pods:</a:t>
            </a:r>
            <a:r>
              <a:rPr lang="en-US" b="0" i="0" dirty="0">
                <a:solidFill>
                  <a:srgbClr val="1A1C1E"/>
                </a:solidFill>
                <a:effectLst/>
                <a:latin typeface="Google Sans Text"/>
              </a:rPr>
              <a:t> A similar feature exists for Pods (alpha/beta stages in different K8s versions, often enabled by default in recent AKS). </a:t>
            </a: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Pods that reach a Succeeded or Failed phase and are </a:t>
            </a:r>
            <a:r>
              <a:rPr lang="en-US" b="0" i="1" dirty="0">
                <a:solidFill>
                  <a:srgbClr val="1A1C1E"/>
                </a:solidFill>
                <a:effectLst/>
                <a:latin typeface="Google Sans Text"/>
              </a:rPr>
              <a:t>not</a:t>
            </a:r>
            <a:r>
              <a:rPr lang="en-US" b="0" i="0" dirty="0">
                <a:solidFill>
                  <a:srgbClr val="1A1C1E"/>
                </a:solidFill>
                <a:effectLst/>
                <a:latin typeface="Google Sans Text"/>
              </a:rPr>
              <a:t> owned by a controller (like a Job or </a:t>
            </a:r>
            <a:r>
              <a:rPr lang="en-US" b="0" i="0" dirty="0" err="1">
                <a:solidFill>
                  <a:srgbClr val="1A1C1E"/>
                </a:solidFill>
                <a:effectLst/>
                <a:latin typeface="Google Sans Text"/>
              </a:rPr>
              <a:t>ReplicaSet</a:t>
            </a:r>
            <a:r>
              <a:rPr lang="en-US" b="0" i="0" dirty="0">
                <a:solidFill>
                  <a:srgbClr val="1A1C1E"/>
                </a:solidFill>
                <a:effectLst/>
                <a:latin typeface="Google Sans Text"/>
              </a:rPr>
              <a:t>) can be automatically cleaned up. </a:t>
            </a: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This is controlled by the </a:t>
            </a:r>
            <a:r>
              <a:rPr lang="en-US" b="0" i="0" dirty="0" err="1">
                <a:solidFill>
                  <a:srgbClr val="1A1C1E"/>
                </a:solidFill>
                <a:effectLst/>
                <a:latin typeface="DM Mono" panose="020B0509040201040103" pitchFamily="49" charset="0"/>
              </a:rPr>
              <a:t>TTLAfterFinished</a:t>
            </a:r>
            <a:r>
              <a:rPr lang="en-US" b="0" i="0" dirty="0">
                <a:solidFill>
                  <a:srgbClr val="1A1C1E"/>
                </a:solidFill>
                <a:effectLst/>
                <a:latin typeface="Google Sans Text"/>
              </a:rPr>
              <a:t> feature gate and the </a:t>
            </a:r>
            <a:r>
              <a:rPr lang="en-US" b="0" i="0" dirty="0" err="1">
                <a:solidFill>
                  <a:srgbClr val="1A1C1E"/>
                </a:solidFill>
                <a:effectLst/>
                <a:latin typeface="DM Mono" panose="020B0509040201040103" pitchFamily="49" charset="0"/>
              </a:rPr>
              <a:t>ttlSecondsAfterFinished</a:t>
            </a:r>
            <a:r>
              <a:rPr lang="en-US" b="0" i="0" dirty="0">
                <a:solidFill>
                  <a:srgbClr val="1A1C1E"/>
                </a:solidFill>
                <a:effectLst/>
                <a:latin typeface="Google Sans Text"/>
              </a:rPr>
              <a:t> field on the Pod spec (though less commonly set directly on Pods unless they are orphaned).</a:t>
            </a:r>
          </a:p>
          <a:p>
            <a:endParaRPr lang="en-IN" dirty="0"/>
          </a:p>
        </p:txBody>
      </p:sp>
    </p:spTree>
    <p:extLst>
      <p:ext uri="{BB962C8B-B14F-4D97-AF65-F5344CB8AC3E}">
        <p14:creationId xmlns:p14="http://schemas.microsoft.com/office/powerpoint/2010/main" val="40697821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816D0-C59A-ED93-CF18-441541DE4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A640E5-E75F-3B4A-A588-C741AD001E7B}"/>
              </a:ext>
            </a:extLst>
          </p:cNvPr>
          <p:cNvSpPr>
            <a:spLocks noGrp="1"/>
          </p:cNvSpPr>
          <p:nvPr>
            <p:ph type="title"/>
          </p:nvPr>
        </p:nvSpPr>
        <p:spPr/>
        <p:txBody>
          <a:bodyPr/>
          <a:lstStyle/>
          <a:p>
            <a:r>
              <a:rPr lang="en-IN" dirty="0" err="1"/>
              <a:t>Kubelet</a:t>
            </a:r>
            <a:r>
              <a:rPr lang="en-IN" dirty="0"/>
              <a:t> GC - Details (Node-Level)</a:t>
            </a:r>
          </a:p>
        </p:txBody>
      </p:sp>
      <p:sp>
        <p:nvSpPr>
          <p:cNvPr id="3" name="Content Placeholder 2">
            <a:extLst>
              <a:ext uri="{FF2B5EF4-FFF2-40B4-BE49-F238E27FC236}">
                <a16:creationId xmlns:a16="http://schemas.microsoft.com/office/drawing/2014/main" id="{A1346566-2AC5-FFD5-309B-0039151F15CC}"/>
              </a:ext>
            </a:extLst>
          </p:cNvPr>
          <p:cNvSpPr>
            <a:spLocks noGrp="1"/>
          </p:cNvSpPr>
          <p:nvPr>
            <p:ph idx="1"/>
          </p:nvPr>
        </p:nvSpPr>
        <p:spPr>
          <a:xfrm>
            <a:off x="1154954" y="2603499"/>
            <a:ext cx="10396344" cy="3820627"/>
          </a:xfrm>
        </p:spPr>
        <p:txBody>
          <a:bodyPr>
            <a:normAutofit fontScale="85000" lnSpcReduction="20000"/>
          </a:bodyPr>
          <a:lstStyle/>
          <a:p>
            <a:r>
              <a:rPr lang="en-IN" dirty="0"/>
              <a:t>Managed by the </a:t>
            </a:r>
            <a:r>
              <a:rPr lang="en-IN" dirty="0" err="1"/>
              <a:t>Kubelet</a:t>
            </a:r>
            <a:r>
              <a:rPr lang="en-IN" dirty="0"/>
              <a:t> agent on each AKS node.</a:t>
            </a:r>
          </a:p>
          <a:p>
            <a:r>
              <a:rPr lang="en-IN" b="1" dirty="0"/>
              <a:t>Unused Container Image Collection:</a:t>
            </a:r>
          </a:p>
          <a:p>
            <a:pPr lvl="1"/>
            <a:r>
              <a:rPr lang="en-IN" dirty="0"/>
              <a:t>Periodically removes images not referenced by running or recently created Pods on the node.</a:t>
            </a:r>
          </a:p>
          <a:p>
            <a:pPr lvl="1"/>
            <a:r>
              <a:rPr lang="en-IN" dirty="0"/>
              <a:t>Frees up node disk space.</a:t>
            </a:r>
          </a:p>
          <a:p>
            <a:pPr lvl="1"/>
            <a:r>
              <a:rPr lang="en-IN" dirty="0"/>
              <a:t>Configurable via:</a:t>
            </a:r>
          </a:p>
          <a:p>
            <a:pPr lvl="2"/>
            <a:r>
              <a:rPr lang="en-IN" dirty="0" err="1"/>
              <a:t>imageGCHighThresholdPercent</a:t>
            </a:r>
            <a:r>
              <a:rPr lang="en-IN" dirty="0"/>
              <a:t> (start GC if disk usage &gt; X%)</a:t>
            </a:r>
          </a:p>
          <a:p>
            <a:pPr lvl="2"/>
            <a:r>
              <a:rPr lang="en-IN" dirty="0" err="1"/>
              <a:t>imageGCLowThresholdPercent</a:t>
            </a:r>
            <a:r>
              <a:rPr lang="en-IN" dirty="0"/>
              <a:t> (stop GC if disk usage &lt; Y%)</a:t>
            </a:r>
          </a:p>
          <a:p>
            <a:pPr lvl="2"/>
            <a:r>
              <a:rPr lang="en-IN" dirty="0" err="1"/>
              <a:t>imageMinimumGCAge</a:t>
            </a:r>
            <a:r>
              <a:rPr lang="en-IN" dirty="0"/>
              <a:t> (minimum age of image to be </a:t>
            </a:r>
            <a:r>
              <a:rPr lang="en-IN" dirty="0" err="1"/>
              <a:t>GC'd</a:t>
            </a:r>
            <a:r>
              <a:rPr lang="en-IN" dirty="0"/>
              <a:t>)</a:t>
            </a:r>
          </a:p>
          <a:p>
            <a:r>
              <a:rPr lang="en-IN" b="1" dirty="0"/>
              <a:t>Unused Container Collection:</a:t>
            </a:r>
          </a:p>
          <a:p>
            <a:pPr lvl="1"/>
            <a:r>
              <a:rPr lang="en-IN" dirty="0"/>
              <a:t>Removes dead/exited containers.</a:t>
            </a:r>
          </a:p>
          <a:p>
            <a:r>
              <a:rPr lang="en-IN" b="1" dirty="0"/>
              <a:t>Eviction Policies (Node Pressure):</a:t>
            </a:r>
          </a:p>
          <a:p>
            <a:pPr lvl="1"/>
            <a:r>
              <a:rPr lang="en-IN" dirty="0" err="1"/>
              <a:t>Kubelet</a:t>
            </a:r>
            <a:r>
              <a:rPr lang="en-IN" dirty="0"/>
              <a:t> monitors node resources (disk, memory).</a:t>
            </a:r>
          </a:p>
          <a:p>
            <a:pPr lvl="1"/>
            <a:r>
              <a:rPr lang="en-IN" dirty="0"/>
              <a:t>If thresholds (</a:t>
            </a:r>
            <a:r>
              <a:rPr lang="en-IN" dirty="0" err="1"/>
              <a:t>evictionHard</a:t>
            </a:r>
            <a:r>
              <a:rPr lang="en-IN" dirty="0"/>
              <a:t>, </a:t>
            </a:r>
            <a:r>
              <a:rPr lang="en-IN" dirty="0" err="1"/>
              <a:t>evictionSoft</a:t>
            </a:r>
            <a:r>
              <a:rPr lang="en-IN" dirty="0"/>
              <a:t>) are breached, </a:t>
            </a:r>
            <a:r>
              <a:rPr lang="en-IN" dirty="0" err="1"/>
              <a:t>Kubelet</a:t>
            </a:r>
            <a:r>
              <a:rPr lang="en-IN" dirty="0"/>
              <a:t> evicts Pods to reclaim resources.</a:t>
            </a:r>
          </a:p>
        </p:txBody>
      </p:sp>
    </p:spTree>
    <p:extLst>
      <p:ext uri="{BB962C8B-B14F-4D97-AF65-F5344CB8AC3E}">
        <p14:creationId xmlns:p14="http://schemas.microsoft.com/office/powerpoint/2010/main" val="16579856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37AA-DFE6-657B-F80B-8630A83F7D09}"/>
              </a:ext>
            </a:extLst>
          </p:cNvPr>
          <p:cNvSpPr>
            <a:spLocks noGrp="1"/>
          </p:cNvSpPr>
          <p:nvPr>
            <p:ph type="title"/>
          </p:nvPr>
        </p:nvSpPr>
        <p:spPr/>
        <p:txBody>
          <a:bodyPr/>
          <a:lstStyle/>
          <a:p>
            <a:r>
              <a:rPr lang="en-IN" dirty="0" err="1"/>
              <a:t>Kubelet</a:t>
            </a:r>
            <a:r>
              <a:rPr lang="en-IN" dirty="0"/>
              <a:t> GC - Details (Node-Level)</a:t>
            </a:r>
          </a:p>
        </p:txBody>
      </p:sp>
      <p:sp>
        <p:nvSpPr>
          <p:cNvPr id="3" name="Content Placeholder 2">
            <a:extLst>
              <a:ext uri="{FF2B5EF4-FFF2-40B4-BE49-F238E27FC236}">
                <a16:creationId xmlns:a16="http://schemas.microsoft.com/office/drawing/2014/main" id="{74221F6E-1C41-C458-F5E2-D767E9FB4F91}"/>
              </a:ext>
            </a:extLst>
          </p:cNvPr>
          <p:cNvSpPr>
            <a:spLocks noGrp="1"/>
          </p:cNvSpPr>
          <p:nvPr>
            <p:ph idx="1"/>
          </p:nvPr>
        </p:nvSpPr>
        <p:spPr>
          <a:xfrm>
            <a:off x="1154954" y="2603500"/>
            <a:ext cx="10272601" cy="3929326"/>
          </a:xfrm>
        </p:spPr>
        <p:txBody>
          <a:bodyPr>
            <a:normAutofit/>
          </a:bodyPr>
          <a:lstStyle/>
          <a:p>
            <a:pPr algn="l">
              <a:lnSpc>
                <a:spcPts val="1500"/>
              </a:lnSpc>
              <a:spcAft>
                <a:spcPts val="225"/>
              </a:spcAft>
              <a:buFont typeface="Arial" panose="020B0604020202020204" pitchFamily="34" charset="0"/>
              <a:buChar char="•"/>
            </a:pPr>
            <a:r>
              <a:rPr lang="en-US" sz="2400" b="0" i="0" dirty="0">
                <a:solidFill>
                  <a:srgbClr val="1A1C1E"/>
                </a:solidFill>
                <a:effectLst/>
                <a:latin typeface="Google Sans Text"/>
              </a:rPr>
              <a:t>The </a:t>
            </a:r>
            <a:r>
              <a:rPr lang="en-US" sz="2400" b="0" i="0" dirty="0" err="1">
                <a:solidFill>
                  <a:srgbClr val="1A1C1E"/>
                </a:solidFill>
                <a:effectLst/>
                <a:latin typeface="Google Sans Text"/>
              </a:rPr>
              <a:t>Kubelet</a:t>
            </a:r>
            <a:r>
              <a:rPr lang="en-US" sz="2400" b="0" i="0" dirty="0">
                <a:solidFill>
                  <a:srgbClr val="1A1C1E"/>
                </a:solidFill>
                <a:effectLst/>
                <a:latin typeface="Google Sans Text"/>
              </a:rPr>
              <a:t> running on each AKS node is responsible for:</a:t>
            </a:r>
          </a:p>
          <a:p>
            <a:pPr marL="742950" lvl="1" indent="-285750" algn="l">
              <a:lnSpc>
                <a:spcPts val="1500"/>
              </a:lnSpc>
              <a:spcAft>
                <a:spcPts val="225"/>
              </a:spcAft>
              <a:buFont typeface="Arial" panose="020B0604020202020204" pitchFamily="34" charset="0"/>
              <a:buChar char="•"/>
            </a:pPr>
            <a:r>
              <a:rPr lang="en-US" sz="2000" b="1" i="0" dirty="0">
                <a:solidFill>
                  <a:srgbClr val="1A1C1E"/>
                </a:solidFill>
                <a:effectLst/>
                <a:latin typeface="Google Sans Text"/>
              </a:rPr>
              <a:t>Unused Container Image Collection:</a:t>
            </a:r>
            <a:r>
              <a:rPr lang="en-US" sz="2000" b="0" i="0" dirty="0">
                <a:solidFill>
                  <a:srgbClr val="1A1C1E"/>
                </a:solidFill>
                <a:effectLst/>
                <a:latin typeface="Google Sans Text"/>
              </a:rPr>
              <a:t> </a:t>
            </a:r>
            <a:r>
              <a:rPr lang="en-US" sz="2000" b="0" i="0" dirty="0" err="1">
                <a:solidFill>
                  <a:srgbClr val="1A1C1E"/>
                </a:solidFill>
                <a:effectLst/>
                <a:latin typeface="Google Sans Text"/>
              </a:rPr>
              <a:t>Kubelet</a:t>
            </a:r>
            <a:r>
              <a:rPr lang="en-US" sz="2000" b="0" i="0" dirty="0">
                <a:solidFill>
                  <a:srgbClr val="1A1C1E"/>
                </a:solidFill>
                <a:effectLst/>
                <a:latin typeface="Google Sans Text"/>
              </a:rPr>
              <a:t> periodically checks for container images that are no longer referenced by any running or recently created Pods on that node.</a:t>
            </a:r>
          </a:p>
          <a:p>
            <a:pPr lvl="2" indent="-285750">
              <a:lnSpc>
                <a:spcPts val="1500"/>
              </a:lnSpc>
              <a:spcAft>
                <a:spcPts val="225"/>
              </a:spcAft>
              <a:buFont typeface="Arial" panose="020B0604020202020204" pitchFamily="34" charset="0"/>
              <a:buChar char="•"/>
            </a:pPr>
            <a:r>
              <a:rPr lang="en-US" sz="1800" b="0" i="0" dirty="0">
                <a:solidFill>
                  <a:srgbClr val="1A1C1E"/>
                </a:solidFill>
                <a:effectLst/>
                <a:latin typeface="Google Sans Text"/>
              </a:rPr>
              <a:t> It removes them to free up disk space. </a:t>
            </a:r>
          </a:p>
          <a:p>
            <a:pPr lvl="2" indent="-285750">
              <a:lnSpc>
                <a:spcPts val="1500"/>
              </a:lnSpc>
              <a:spcAft>
                <a:spcPts val="225"/>
              </a:spcAft>
              <a:buFont typeface="Arial" panose="020B0604020202020204" pitchFamily="34" charset="0"/>
              <a:buChar char="•"/>
            </a:pPr>
            <a:r>
              <a:rPr lang="en-US" sz="1800" b="0" i="0" dirty="0">
                <a:solidFill>
                  <a:srgbClr val="1A1C1E"/>
                </a:solidFill>
                <a:effectLst/>
                <a:latin typeface="Google Sans Text"/>
              </a:rPr>
              <a:t>This is configured by </a:t>
            </a:r>
            <a:r>
              <a:rPr lang="en-US" sz="1800" b="0" i="0" dirty="0" err="1">
                <a:solidFill>
                  <a:srgbClr val="1A1C1E"/>
                </a:solidFill>
                <a:effectLst/>
                <a:latin typeface="DM Mono" panose="020B0509040201040103" pitchFamily="49" charset="0"/>
              </a:rPr>
              <a:t>imageGCHighThresholdPercent</a:t>
            </a:r>
            <a:r>
              <a:rPr lang="en-US" sz="1800" b="0" i="0" dirty="0">
                <a:solidFill>
                  <a:srgbClr val="1A1C1E"/>
                </a:solidFill>
                <a:effectLst/>
                <a:latin typeface="Google Sans Text"/>
              </a:rPr>
              <a:t>, </a:t>
            </a:r>
            <a:r>
              <a:rPr lang="en-US" sz="1800" b="0" i="0" dirty="0" err="1">
                <a:solidFill>
                  <a:srgbClr val="1A1C1E"/>
                </a:solidFill>
                <a:effectLst/>
                <a:latin typeface="DM Mono" panose="020B0509040201040103" pitchFamily="49" charset="0"/>
              </a:rPr>
              <a:t>imageGCLowThresholdPercent</a:t>
            </a:r>
            <a:r>
              <a:rPr lang="en-US" sz="1800" b="0" i="0" dirty="0">
                <a:solidFill>
                  <a:srgbClr val="1A1C1E"/>
                </a:solidFill>
                <a:effectLst/>
                <a:latin typeface="Google Sans Text"/>
              </a:rPr>
              <a:t>, and </a:t>
            </a:r>
            <a:r>
              <a:rPr lang="en-US" sz="1800" b="0" i="0" dirty="0" err="1">
                <a:solidFill>
                  <a:srgbClr val="1A1C1E"/>
                </a:solidFill>
                <a:effectLst/>
                <a:latin typeface="DM Mono" panose="020B0509040201040103" pitchFamily="49" charset="0"/>
              </a:rPr>
              <a:t>imageMinimumGCAge</a:t>
            </a:r>
            <a:r>
              <a:rPr lang="en-US" sz="1800" b="0" i="0" dirty="0">
                <a:solidFill>
                  <a:srgbClr val="1A1C1E"/>
                </a:solidFill>
                <a:effectLst/>
                <a:latin typeface="Google Sans Text"/>
              </a:rPr>
              <a:t>.</a:t>
            </a:r>
          </a:p>
          <a:p>
            <a:pPr marL="742950" lvl="1" indent="-285750" algn="l">
              <a:lnSpc>
                <a:spcPts val="1500"/>
              </a:lnSpc>
              <a:spcAft>
                <a:spcPts val="225"/>
              </a:spcAft>
              <a:buFont typeface="Arial" panose="020B0604020202020204" pitchFamily="34" charset="0"/>
              <a:buChar char="•"/>
            </a:pPr>
            <a:r>
              <a:rPr lang="en-US" sz="2000" b="1" i="0" dirty="0">
                <a:solidFill>
                  <a:srgbClr val="1A1C1E"/>
                </a:solidFill>
                <a:effectLst/>
                <a:latin typeface="Google Sans Text"/>
              </a:rPr>
              <a:t>Unused Container Collection:</a:t>
            </a:r>
            <a:r>
              <a:rPr lang="en-US" sz="2000" b="0" i="0" dirty="0">
                <a:solidFill>
                  <a:srgbClr val="1A1C1E"/>
                </a:solidFill>
                <a:effectLst/>
                <a:latin typeface="Google Sans Text"/>
              </a:rPr>
              <a:t> </a:t>
            </a:r>
            <a:r>
              <a:rPr lang="en-US" sz="2000" b="0" i="0" dirty="0" err="1">
                <a:solidFill>
                  <a:srgbClr val="1A1C1E"/>
                </a:solidFill>
                <a:effectLst/>
                <a:latin typeface="Google Sans Text"/>
              </a:rPr>
              <a:t>Kubelet</a:t>
            </a:r>
            <a:r>
              <a:rPr lang="en-US" sz="2000" b="0" i="0" dirty="0">
                <a:solidFill>
                  <a:srgbClr val="1A1C1E"/>
                </a:solidFill>
                <a:effectLst/>
                <a:latin typeface="Google Sans Text"/>
              </a:rPr>
              <a:t> removes dead containers (those that have exited). This is usually very frequent.</a:t>
            </a:r>
          </a:p>
          <a:p>
            <a:pPr marL="742950" lvl="1" indent="-285750" algn="l">
              <a:lnSpc>
                <a:spcPts val="1500"/>
              </a:lnSpc>
              <a:spcAft>
                <a:spcPts val="225"/>
              </a:spcAft>
              <a:buFont typeface="Arial" panose="020B0604020202020204" pitchFamily="34" charset="0"/>
              <a:buChar char="•"/>
            </a:pPr>
            <a:r>
              <a:rPr lang="en-US" sz="2000" b="1" i="0" dirty="0">
                <a:solidFill>
                  <a:srgbClr val="1A1C1E"/>
                </a:solidFill>
                <a:effectLst/>
                <a:latin typeface="Google Sans Text"/>
              </a:rPr>
              <a:t>Eviction Policies (Disk Pressure):</a:t>
            </a:r>
            <a:r>
              <a:rPr lang="en-US" sz="2000" b="0" i="0" dirty="0">
                <a:solidFill>
                  <a:srgbClr val="1A1C1E"/>
                </a:solidFill>
                <a:effectLst/>
                <a:latin typeface="Google Sans Text"/>
              </a:rPr>
              <a:t> </a:t>
            </a:r>
            <a:r>
              <a:rPr lang="en-US" sz="2000" b="0" i="0" dirty="0" err="1">
                <a:solidFill>
                  <a:srgbClr val="1A1C1E"/>
                </a:solidFill>
                <a:effectLst/>
                <a:latin typeface="Google Sans Text"/>
              </a:rPr>
              <a:t>Kubelet</a:t>
            </a:r>
            <a:r>
              <a:rPr lang="en-US" sz="2000" b="0" i="0" dirty="0">
                <a:solidFill>
                  <a:srgbClr val="1A1C1E"/>
                </a:solidFill>
                <a:effectLst/>
                <a:latin typeface="Google Sans Text"/>
              </a:rPr>
              <a:t> monitors node resources like disk space.</a:t>
            </a:r>
          </a:p>
          <a:p>
            <a:pPr lvl="2" indent="-285750">
              <a:lnSpc>
                <a:spcPts val="1500"/>
              </a:lnSpc>
              <a:spcAft>
                <a:spcPts val="225"/>
              </a:spcAft>
              <a:buFont typeface="Arial" panose="020B0604020202020204" pitchFamily="34" charset="0"/>
              <a:buChar char="•"/>
            </a:pPr>
            <a:r>
              <a:rPr lang="en-US" sz="1800" b="0" i="0" dirty="0">
                <a:solidFill>
                  <a:srgbClr val="1A1C1E"/>
                </a:solidFill>
                <a:effectLst/>
                <a:latin typeface="Google Sans Text"/>
              </a:rPr>
              <a:t> If disk usage exceeds certain thresholds (</a:t>
            </a:r>
            <a:r>
              <a:rPr lang="en-US" sz="1800" b="0" i="0" dirty="0" err="1">
                <a:solidFill>
                  <a:srgbClr val="1A1C1E"/>
                </a:solidFill>
                <a:effectLst/>
                <a:latin typeface="DM Mono" panose="020B0509040201040103" pitchFamily="49" charset="0"/>
              </a:rPr>
              <a:t>evictionHard</a:t>
            </a:r>
            <a:r>
              <a:rPr lang="en-US" sz="1800" b="0" i="0" dirty="0">
                <a:solidFill>
                  <a:srgbClr val="1A1C1E"/>
                </a:solidFill>
                <a:effectLst/>
                <a:latin typeface="Google Sans Text"/>
              </a:rPr>
              <a:t>, </a:t>
            </a:r>
            <a:r>
              <a:rPr lang="en-US" sz="1800" b="0" i="0" dirty="0" err="1">
                <a:solidFill>
                  <a:srgbClr val="1A1C1E"/>
                </a:solidFill>
                <a:effectLst/>
                <a:latin typeface="DM Mono" panose="020B0509040201040103" pitchFamily="49" charset="0"/>
              </a:rPr>
              <a:t>evictionSoft</a:t>
            </a:r>
            <a:r>
              <a:rPr lang="en-US" sz="1800" b="0" i="0" dirty="0">
                <a:solidFill>
                  <a:srgbClr val="1A1C1E"/>
                </a:solidFill>
                <a:effectLst/>
                <a:latin typeface="Google Sans Text"/>
              </a:rPr>
              <a:t>), </a:t>
            </a:r>
            <a:r>
              <a:rPr lang="en-US" sz="1800" b="0" i="0" dirty="0" err="1">
                <a:solidFill>
                  <a:srgbClr val="1A1C1E"/>
                </a:solidFill>
                <a:effectLst/>
                <a:latin typeface="Google Sans Text"/>
              </a:rPr>
              <a:t>Kubelet</a:t>
            </a:r>
            <a:r>
              <a:rPr lang="en-US" sz="1800" b="0" i="0" dirty="0">
                <a:solidFill>
                  <a:srgbClr val="1A1C1E"/>
                </a:solidFill>
                <a:effectLst/>
                <a:latin typeface="Google Sans Text"/>
              </a:rPr>
              <a:t> will start evicting Pods (and thereby cleaning up their containers and potentially images) to reclaim resources.</a:t>
            </a:r>
          </a:p>
          <a:p>
            <a:endParaRPr lang="en-IN" sz="2400" dirty="0"/>
          </a:p>
        </p:txBody>
      </p:sp>
    </p:spTree>
    <p:extLst>
      <p:ext uri="{BB962C8B-B14F-4D97-AF65-F5344CB8AC3E}">
        <p14:creationId xmlns:p14="http://schemas.microsoft.com/office/powerpoint/2010/main" val="14757319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73AA6-0008-FDD0-3099-0B45566B5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8FE45-F196-3BD3-599C-273AB113C25B}"/>
              </a:ext>
            </a:extLst>
          </p:cNvPr>
          <p:cNvSpPr>
            <a:spLocks noGrp="1"/>
          </p:cNvSpPr>
          <p:nvPr>
            <p:ph type="title"/>
          </p:nvPr>
        </p:nvSpPr>
        <p:spPr/>
        <p:txBody>
          <a:bodyPr/>
          <a:lstStyle/>
          <a:p>
            <a:r>
              <a:rPr lang="en-IN" dirty="0"/>
              <a:t> Cloud Resource GC - Details (Indirect)</a:t>
            </a:r>
          </a:p>
        </p:txBody>
      </p:sp>
      <p:sp>
        <p:nvSpPr>
          <p:cNvPr id="3" name="Content Placeholder 2">
            <a:extLst>
              <a:ext uri="{FF2B5EF4-FFF2-40B4-BE49-F238E27FC236}">
                <a16:creationId xmlns:a16="http://schemas.microsoft.com/office/drawing/2014/main" id="{B8EAC579-C3C4-9B77-A737-A64F2BFD76F5}"/>
              </a:ext>
            </a:extLst>
          </p:cNvPr>
          <p:cNvSpPr>
            <a:spLocks noGrp="1"/>
          </p:cNvSpPr>
          <p:nvPr>
            <p:ph idx="1"/>
          </p:nvPr>
        </p:nvSpPr>
        <p:spPr>
          <a:xfrm>
            <a:off x="1154954" y="2603499"/>
            <a:ext cx="10396344" cy="3820627"/>
          </a:xfrm>
        </p:spPr>
        <p:txBody>
          <a:bodyPr/>
          <a:lstStyle/>
          <a:p>
            <a:pPr algn="l">
              <a:lnSpc>
                <a:spcPts val="1500"/>
              </a:lnSpc>
              <a:spcAft>
                <a:spcPts val="225"/>
              </a:spcAft>
              <a:buFont typeface="Arial" panose="020B0604020202020204" pitchFamily="34" charset="0"/>
              <a:buChar char="•"/>
            </a:pPr>
            <a:r>
              <a:rPr lang="en-US" b="0" i="0" dirty="0">
                <a:solidFill>
                  <a:srgbClr val="1A1C1E"/>
                </a:solidFill>
                <a:effectLst/>
                <a:latin typeface="Google Sans Text"/>
              </a:rPr>
              <a:t>AKS integrates with Azure to manage underlying cloud resources.</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Examples:</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Deleting a Kubernetes </a:t>
            </a:r>
            <a:r>
              <a:rPr lang="en-US" b="0" i="0" dirty="0">
                <a:solidFill>
                  <a:srgbClr val="1A1C1E"/>
                </a:solidFill>
                <a:effectLst/>
                <a:latin typeface="DM Mono" panose="020B0509040201040103" pitchFamily="49" charset="0"/>
              </a:rPr>
              <a:t>Service</a:t>
            </a:r>
            <a:r>
              <a:rPr lang="en-US" b="0" i="0" dirty="0">
                <a:solidFill>
                  <a:srgbClr val="1A1C1E"/>
                </a:solidFill>
                <a:effectLst/>
                <a:latin typeface="Google Sans Text"/>
              </a:rPr>
              <a:t> of type </a:t>
            </a:r>
            <a:r>
              <a:rPr lang="en-US" b="0" i="0" dirty="0" err="1">
                <a:solidFill>
                  <a:srgbClr val="1A1C1E"/>
                </a:solidFill>
                <a:effectLst/>
                <a:latin typeface="DM Mono" panose="020B0509040201040103" pitchFamily="49" charset="0"/>
              </a:rPr>
              <a:t>LoadBalancer</a:t>
            </a:r>
            <a:r>
              <a:rPr lang="en-US" b="0" i="0" dirty="0">
                <a:solidFill>
                  <a:srgbClr val="1A1C1E"/>
                </a:solidFill>
                <a:effectLst/>
                <a:latin typeface="Google Sans Text"/>
              </a:rPr>
              <a:t> triggers AKS to delete the associated Azure Load Balancer.</a:t>
            </a: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Deleting a </a:t>
            </a:r>
            <a:r>
              <a:rPr lang="en-US" b="0" i="0" dirty="0" err="1">
                <a:solidFill>
                  <a:srgbClr val="1A1C1E"/>
                </a:solidFill>
                <a:effectLst/>
                <a:latin typeface="DM Mono" panose="020B0509040201040103" pitchFamily="49" charset="0"/>
              </a:rPr>
              <a:t>PersistentVolumeClaim</a:t>
            </a:r>
            <a:r>
              <a:rPr lang="en-US" b="0" i="0" dirty="0">
                <a:solidFill>
                  <a:srgbClr val="1A1C1E"/>
                </a:solidFill>
                <a:effectLst/>
                <a:latin typeface="Google Sans Text"/>
              </a:rPr>
              <a:t> (PVC) that dynamically provisioned an Azure Disk can lead to the deletion of the </a:t>
            </a:r>
            <a:r>
              <a:rPr lang="en-US" b="0" i="0" dirty="0" err="1">
                <a:solidFill>
                  <a:srgbClr val="1A1C1E"/>
                </a:solidFill>
                <a:effectLst/>
                <a:latin typeface="DM Mono" panose="020B0509040201040103" pitchFamily="49" charset="0"/>
              </a:rPr>
              <a:t>PersistentVolume</a:t>
            </a:r>
            <a:r>
              <a:rPr lang="en-US" b="0" i="0" dirty="0">
                <a:solidFill>
                  <a:srgbClr val="1A1C1E"/>
                </a:solidFill>
                <a:effectLst/>
                <a:latin typeface="Google Sans Text"/>
              </a:rPr>
              <a:t> (PV) and the actual Azure Disk, based on the </a:t>
            </a:r>
            <a:r>
              <a:rPr lang="en-US" b="0" i="0" dirty="0" err="1">
                <a:solidFill>
                  <a:srgbClr val="1A1C1E"/>
                </a:solidFill>
                <a:effectLst/>
                <a:latin typeface="DM Mono" panose="020B0509040201040103" pitchFamily="49" charset="0"/>
              </a:rPr>
              <a:t>reclaimPolicy</a:t>
            </a:r>
            <a:r>
              <a:rPr lang="en-US" b="0" i="0" dirty="0">
                <a:solidFill>
                  <a:srgbClr val="1A1C1E"/>
                </a:solidFill>
                <a:effectLst/>
                <a:latin typeface="Google Sans Text"/>
              </a:rPr>
              <a:t>.</a:t>
            </a:r>
          </a:p>
          <a:p>
            <a:pPr algn="l">
              <a:lnSpc>
                <a:spcPts val="1500"/>
              </a:lnSpc>
              <a:spcAft>
                <a:spcPts val="225"/>
              </a:spcAft>
              <a:buFont typeface="Arial" panose="020B0604020202020204" pitchFamily="34" charset="0"/>
              <a:buChar char="•"/>
            </a:pPr>
            <a:r>
              <a:rPr lang="en-US" b="0" i="0" dirty="0">
                <a:solidFill>
                  <a:srgbClr val="1A1C1E"/>
                </a:solidFill>
                <a:effectLst/>
                <a:latin typeface="Google Sans Text"/>
              </a:rPr>
              <a:t>When you delete a Kubernetes Service of type </a:t>
            </a:r>
            <a:r>
              <a:rPr lang="en-US" b="0" i="0" dirty="0" err="1">
                <a:solidFill>
                  <a:srgbClr val="1A1C1E"/>
                </a:solidFill>
                <a:effectLst/>
                <a:latin typeface="DM Mono" panose="020B0509040201040103" pitchFamily="49" charset="0"/>
              </a:rPr>
              <a:t>LoadBalancer</a:t>
            </a:r>
            <a:r>
              <a:rPr lang="en-US" b="0" i="0" dirty="0">
                <a:solidFill>
                  <a:srgbClr val="1A1C1E"/>
                </a:solidFill>
                <a:effectLst/>
                <a:latin typeface="Google Sans Text"/>
              </a:rPr>
              <a:t>, AKS (via the cloud controller manager) will delete the associated Azure Load Balancer.</a:t>
            </a:r>
          </a:p>
          <a:p>
            <a:pPr algn="l">
              <a:lnSpc>
                <a:spcPts val="1500"/>
              </a:lnSpc>
              <a:spcAft>
                <a:spcPts val="225"/>
              </a:spcAft>
              <a:buFont typeface="Arial" panose="020B0604020202020204" pitchFamily="34" charset="0"/>
              <a:buChar char="•"/>
            </a:pPr>
            <a:r>
              <a:rPr lang="en-US" b="0" i="0" dirty="0">
                <a:solidFill>
                  <a:srgbClr val="1A1C1E"/>
                </a:solidFill>
                <a:effectLst/>
                <a:latin typeface="Google Sans Text"/>
              </a:rPr>
              <a:t>When you delete a </a:t>
            </a:r>
            <a:r>
              <a:rPr lang="en-US" b="0" i="0" dirty="0" err="1">
                <a:solidFill>
                  <a:srgbClr val="1A1C1E"/>
                </a:solidFill>
                <a:effectLst/>
                <a:latin typeface="Google Sans Text"/>
              </a:rPr>
              <a:t>PersistentVolumeClaim</a:t>
            </a:r>
            <a:r>
              <a:rPr lang="en-US" b="0" i="0" dirty="0">
                <a:solidFill>
                  <a:srgbClr val="1A1C1E"/>
                </a:solidFill>
                <a:effectLst/>
                <a:latin typeface="Google Sans Text"/>
              </a:rPr>
              <a:t> (PVC) that dynamically provisioned an Azure Disk, the associated </a:t>
            </a:r>
            <a:r>
              <a:rPr lang="en-US" b="0" i="0" dirty="0" err="1">
                <a:solidFill>
                  <a:srgbClr val="1A1C1E"/>
                </a:solidFill>
                <a:effectLst/>
                <a:latin typeface="Google Sans Text"/>
              </a:rPr>
              <a:t>PersistentVolume</a:t>
            </a:r>
            <a:r>
              <a:rPr lang="en-US" b="0" i="0" dirty="0">
                <a:solidFill>
                  <a:srgbClr val="1A1C1E"/>
                </a:solidFill>
                <a:effectLst/>
                <a:latin typeface="Google Sans Text"/>
              </a:rPr>
              <a:t> (PV) and the Azure Disk itself might be deleted or retained based on the </a:t>
            </a:r>
            <a:r>
              <a:rPr lang="en-US" b="0" i="0" dirty="0" err="1">
                <a:solidFill>
                  <a:srgbClr val="1A1C1E"/>
                </a:solidFill>
                <a:effectLst/>
                <a:latin typeface="DM Mono" panose="020B0509040201040103" pitchFamily="49" charset="0"/>
              </a:rPr>
              <a:t>reclaimPolicy</a:t>
            </a:r>
            <a:r>
              <a:rPr lang="en-US" b="0" i="0" dirty="0">
                <a:solidFill>
                  <a:srgbClr val="1A1C1E"/>
                </a:solidFill>
                <a:effectLst/>
                <a:latin typeface="Google Sans Text"/>
              </a:rPr>
              <a:t> of the </a:t>
            </a:r>
            <a:r>
              <a:rPr lang="en-US" b="0" i="0" dirty="0" err="1">
                <a:solidFill>
                  <a:srgbClr val="1A1C1E"/>
                </a:solidFill>
                <a:effectLst/>
                <a:latin typeface="Google Sans Text"/>
              </a:rPr>
              <a:t>StorageClass</a:t>
            </a:r>
            <a:r>
              <a:rPr lang="en-US" b="0" i="0" dirty="0">
                <a:solidFill>
                  <a:srgbClr val="1A1C1E"/>
                </a:solidFill>
                <a:effectLst/>
                <a:latin typeface="Google Sans Text"/>
              </a:rPr>
              <a:t> and PV.</a:t>
            </a:r>
          </a:p>
          <a:p>
            <a:pPr indent="-285750">
              <a:lnSpc>
                <a:spcPts val="1500"/>
              </a:lnSpc>
              <a:spcAft>
                <a:spcPts val="225"/>
              </a:spcAft>
              <a:buFont typeface="Arial" panose="020B0604020202020204" pitchFamily="34" charset="0"/>
              <a:buChar char="•"/>
            </a:pPr>
            <a:endParaRPr lang="en-US" b="0" i="0" dirty="0">
              <a:solidFill>
                <a:srgbClr val="1A1C1E"/>
              </a:solidFill>
              <a:effectLst/>
              <a:latin typeface="Google Sans Text"/>
            </a:endParaRPr>
          </a:p>
          <a:p>
            <a:endParaRPr lang="en-IN" dirty="0"/>
          </a:p>
        </p:txBody>
      </p:sp>
    </p:spTree>
    <p:extLst>
      <p:ext uri="{BB962C8B-B14F-4D97-AF65-F5344CB8AC3E}">
        <p14:creationId xmlns:p14="http://schemas.microsoft.com/office/powerpoint/2010/main" val="35999464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5C30F-9BA5-FED6-8D59-E60E3112A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1F6C8D-85DC-4A1F-1875-5A6E3E48EECB}"/>
              </a:ext>
            </a:extLst>
          </p:cNvPr>
          <p:cNvSpPr>
            <a:spLocks noGrp="1"/>
          </p:cNvSpPr>
          <p:nvPr>
            <p:ph type="title"/>
          </p:nvPr>
        </p:nvSpPr>
        <p:spPr/>
        <p:txBody>
          <a:bodyPr/>
          <a:lstStyle/>
          <a:p>
            <a:r>
              <a:rPr lang="en-IN" dirty="0"/>
              <a:t>Configuration Scope: Azure-Managed vs. User-Configurable</a:t>
            </a:r>
          </a:p>
        </p:txBody>
      </p:sp>
      <p:sp>
        <p:nvSpPr>
          <p:cNvPr id="3" name="Content Placeholder 2">
            <a:extLst>
              <a:ext uri="{FF2B5EF4-FFF2-40B4-BE49-F238E27FC236}">
                <a16:creationId xmlns:a16="http://schemas.microsoft.com/office/drawing/2014/main" id="{A14F8003-F8EB-C2E8-7772-DAF34877D306}"/>
              </a:ext>
            </a:extLst>
          </p:cNvPr>
          <p:cNvSpPr>
            <a:spLocks noGrp="1"/>
          </p:cNvSpPr>
          <p:nvPr>
            <p:ph idx="1"/>
          </p:nvPr>
        </p:nvSpPr>
        <p:spPr>
          <a:xfrm>
            <a:off x="679688" y="2376463"/>
            <a:ext cx="10871610" cy="4047664"/>
          </a:xfrm>
        </p:spPr>
        <p:txBody>
          <a:bodyPr>
            <a:noAutofit/>
          </a:bodyPr>
          <a:lstStyle/>
          <a:p>
            <a:pPr algn="l">
              <a:lnSpc>
                <a:spcPts val="1500"/>
              </a:lnSpc>
              <a:spcAft>
                <a:spcPts val="225"/>
              </a:spcAft>
              <a:buFont typeface="Arial" panose="020B0604020202020204" pitchFamily="34" charset="0"/>
              <a:buChar char="•"/>
            </a:pPr>
            <a:r>
              <a:rPr lang="en-IN" sz="2000" b="1" i="0" dirty="0">
                <a:solidFill>
                  <a:srgbClr val="1A1C1E"/>
                </a:solidFill>
                <a:effectLst/>
                <a:latin typeface="Google Sans Text"/>
              </a:rPr>
              <a:t>Azure-Managed (AKS Control Plane):</a:t>
            </a:r>
            <a:endParaRPr lang="en-IN" sz="2000"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IN" sz="1800" b="0" i="0" dirty="0">
                <a:solidFill>
                  <a:srgbClr val="1A1C1E"/>
                </a:solidFill>
                <a:effectLst/>
                <a:latin typeface="Google Sans Text"/>
              </a:rPr>
              <a:t>Global settings for Kubernetes Controller Manager.</a:t>
            </a:r>
          </a:p>
          <a:p>
            <a:pPr marL="742950" lvl="1" indent="-285750" algn="l">
              <a:lnSpc>
                <a:spcPts val="1500"/>
              </a:lnSpc>
              <a:spcAft>
                <a:spcPts val="225"/>
              </a:spcAft>
              <a:buFont typeface="Arial" panose="020B0604020202020204" pitchFamily="34" charset="0"/>
              <a:buChar char="•"/>
            </a:pPr>
            <a:r>
              <a:rPr lang="en-IN" sz="1800" b="0" i="0" dirty="0">
                <a:solidFill>
                  <a:srgbClr val="1A1C1E"/>
                </a:solidFill>
                <a:effectLst/>
                <a:latin typeface="Google Sans Text"/>
              </a:rPr>
              <a:t>API server feature gates (e.g., </a:t>
            </a:r>
            <a:r>
              <a:rPr lang="en-IN" sz="1800" b="0" i="0" dirty="0" err="1">
                <a:solidFill>
                  <a:srgbClr val="1A1C1E"/>
                </a:solidFill>
                <a:effectLst/>
                <a:latin typeface="DM Mono" panose="020B0509040201040103" pitchFamily="49" charset="0"/>
              </a:rPr>
              <a:t>TTLAfterFinished</a:t>
            </a:r>
            <a:r>
              <a:rPr lang="en-IN" sz="1800" b="0" i="0" dirty="0">
                <a:solidFill>
                  <a:srgbClr val="1A1C1E"/>
                </a:solidFill>
                <a:effectLst/>
                <a:latin typeface="Google Sans Text"/>
              </a:rPr>
              <a:t> for Pods typically enabled by default in modern AKS).</a:t>
            </a:r>
          </a:p>
          <a:p>
            <a:pPr marL="742950" lvl="1" indent="-285750" algn="l">
              <a:lnSpc>
                <a:spcPts val="1500"/>
              </a:lnSpc>
              <a:spcAft>
                <a:spcPts val="225"/>
              </a:spcAft>
              <a:buFont typeface="Arial" panose="020B0604020202020204" pitchFamily="34" charset="0"/>
              <a:buChar char="•"/>
            </a:pPr>
            <a:r>
              <a:rPr lang="en-IN" sz="1800" b="0" i="0" dirty="0">
                <a:solidFill>
                  <a:srgbClr val="1A1C1E"/>
                </a:solidFill>
                <a:effectLst/>
                <a:latin typeface="Google Sans Text"/>
              </a:rPr>
              <a:t>Users do not directly modify these.</a:t>
            </a:r>
          </a:p>
          <a:p>
            <a:pPr algn="l">
              <a:lnSpc>
                <a:spcPts val="1500"/>
              </a:lnSpc>
              <a:spcAft>
                <a:spcPts val="225"/>
              </a:spcAft>
              <a:buFont typeface="Arial" panose="020B0604020202020204" pitchFamily="34" charset="0"/>
              <a:buChar char="•"/>
            </a:pPr>
            <a:r>
              <a:rPr lang="en-IN" sz="2000" b="1" i="0" dirty="0">
                <a:solidFill>
                  <a:srgbClr val="1A1C1E"/>
                </a:solidFill>
                <a:effectLst/>
                <a:latin typeface="Google Sans Text"/>
              </a:rPr>
              <a:t>User-Configurable:</a:t>
            </a:r>
            <a:endParaRPr lang="en-IN" sz="2000"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IN" sz="1800" b="1" i="0" dirty="0">
                <a:solidFill>
                  <a:srgbClr val="1A1C1E"/>
                </a:solidFill>
                <a:effectLst/>
                <a:latin typeface="Google Sans Text"/>
              </a:rPr>
              <a:t>Object Manifests:</a:t>
            </a:r>
            <a:endParaRPr lang="en-IN" sz="1800" b="0" i="0" dirty="0">
              <a:solidFill>
                <a:srgbClr val="1A1C1E"/>
              </a:solidFill>
              <a:effectLst/>
              <a:latin typeface="Google Sans Text"/>
            </a:endParaRPr>
          </a:p>
          <a:p>
            <a:pPr marL="1143000" lvl="2" indent="-228600" algn="l">
              <a:lnSpc>
                <a:spcPts val="1500"/>
              </a:lnSpc>
              <a:spcAft>
                <a:spcPts val="225"/>
              </a:spcAft>
              <a:buFont typeface="Arial" panose="020B0604020202020204" pitchFamily="34" charset="0"/>
              <a:buChar char="•"/>
            </a:pPr>
            <a:r>
              <a:rPr lang="en-IN" sz="1800" b="0" i="0" dirty="0">
                <a:solidFill>
                  <a:srgbClr val="1A1C1E"/>
                </a:solidFill>
                <a:effectLst/>
                <a:latin typeface="Google Sans Text"/>
              </a:rPr>
              <a:t>Owner References (implicit in resource creation).</a:t>
            </a:r>
          </a:p>
          <a:p>
            <a:pPr marL="1143000" lvl="2" indent="-228600" algn="l">
              <a:lnSpc>
                <a:spcPts val="1500"/>
              </a:lnSpc>
              <a:spcAft>
                <a:spcPts val="225"/>
              </a:spcAft>
              <a:buFont typeface="Arial" panose="020B0604020202020204" pitchFamily="34" charset="0"/>
              <a:buChar char="•"/>
            </a:pPr>
            <a:r>
              <a:rPr lang="en-IN" sz="1800" b="0" i="0" dirty="0">
                <a:solidFill>
                  <a:srgbClr val="1A1C1E"/>
                </a:solidFill>
                <a:effectLst/>
                <a:latin typeface="Google Sans Text"/>
              </a:rPr>
              <a:t>Job </a:t>
            </a:r>
            <a:r>
              <a:rPr lang="en-IN" sz="1800" b="0" i="0" dirty="0" err="1">
                <a:solidFill>
                  <a:srgbClr val="1A1C1E"/>
                </a:solidFill>
                <a:effectLst/>
                <a:latin typeface="DM Mono" panose="020B0509040201040103" pitchFamily="49" charset="0"/>
              </a:rPr>
              <a:t>spec.ttlSecondsAfterFinished</a:t>
            </a:r>
            <a:r>
              <a:rPr lang="en-IN" sz="1800" b="0" i="0" dirty="0">
                <a:solidFill>
                  <a:srgbClr val="1A1C1E"/>
                </a:solidFill>
                <a:effectLst/>
                <a:latin typeface="Google Sans Text"/>
              </a:rPr>
              <a:t>.</a:t>
            </a:r>
          </a:p>
          <a:p>
            <a:pPr marL="742950" lvl="1" indent="-285750" algn="l">
              <a:lnSpc>
                <a:spcPts val="1500"/>
              </a:lnSpc>
              <a:spcAft>
                <a:spcPts val="225"/>
              </a:spcAft>
              <a:buFont typeface="Arial" panose="020B0604020202020204" pitchFamily="34" charset="0"/>
              <a:buChar char="•"/>
            </a:pPr>
            <a:r>
              <a:rPr lang="en-IN" sz="1800" b="1" i="0" dirty="0" err="1">
                <a:solidFill>
                  <a:srgbClr val="1A1C1E"/>
                </a:solidFill>
                <a:effectLst/>
                <a:latin typeface="Google Sans Text"/>
              </a:rPr>
              <a:t>KubeletConfiguration</a:t>
            </a:r>
            <a:r>
              <a:rPr lang="en-IN" sz="1800" b="1" i="0" dirty="0">
                <a:solidFill>
                  <a:srgbClr val="1A1C1E"/>
                </a:solidFill>
                <a:effectLst/>
                <a:latin typeface="Google Sans Text"/>
              </a:rPr>
              <a:t> (per Node Pool):</a:t>
            </a:r>
            <a:endParaRPr lang="en-IN" sz="1800" b="0" i="0" dirty="0">
              <a:solidFill>
                <a:srgbClr val="1A1C1E"/>
              </a:solidFill>
              <a:effectLst/>
              <a:latin typeface="Google Sans Text"/>
            </a:endParaRPr>
          </a:p>
          <a:p>
            <a:pPr marL="1143000" lvl="2" indent="-228600" algn="l">
              <a:lnSpc>
                <a:spcPts val="1500"/>
              </a:lnSpc>
              <a:spcAft>
                <a:spcPts val="225"/>
              </a:spcAft>
              <a:buFont typeface="Arial" panose="020B0604020202020204" pitchFamily="34" charset="0"/>
              <a:buChar char="•"/>
            </a:pPr>
            <a:r>
              <a:rPr lang="en-IN" sz="1800" b="0" i="0" dirty="0">
                <a:solidFill>
                  <a:srgbClr val="1A1C1E"/>
                </a:solidFill>
                <a:effectLst/>
                <a:latin typeface="Google Sans Text"/>
              </a:rPr>
              <a:t>Image GC thresholds.</a:t>
            </a:r>
          </a:p>
          <a:p>
            <a:pPr marL="1143000" lvl="2" indent="-228600" algn="l">
              <a:lnSpc>
                <a:spcPts val="1500"/>
              </a:lnSpc>
              <a:spcAft>
                <a:spcPts val="225"/>
              </a:spcAft>
              <a:buFont typeface="Arial" panose="020B0604020202020204" pitchFamily="34" charset="0"/>
              <a:buChar char="•"/>
            </a:pPr>
            <a:r>
              <a:rPr lang="en-IN" sz="1800" b="0" i="0" dirty="0">
                <a:solidFill>
                  <a:srgbClr val="1A1C1E"/>
                </a:solidFill>
                <a:effectLst/>
                <a:latin typeface="Google Sans Text"/>
              </a:rPr>
              <a:t>Node eviction policies.</a:t>
            </a:r>
          </a:p>
          <a:p>
            <a:pPr marL="742950" lvl="1" indent="-285750" algn="l">
              <a:lnSpc>
                <a:spcPts val="1500"/>
              </a:lnSpc>
              <a:spcAft>
                <a:spcPts val="225"/>
              </a:spcAft>
              <a:buFont typeface="Arial" panose="020B0604020202020204" pitchFamily="34" charset="0"/>
              <a:buChar char="•"/>
            </a:pPr>
            <a:r>
              <a:rPr lang="en-IN" sz="1800" b="1" i="0" dirty="0" err="1">
                <a:solidFill>
                  <a:srgbClr val="1A1C1E"/>
                </a:solidFill>
                <a:effectLst/>
                <a:latin typeface="Google Sans Text"/>
              </a:rPr>
              <a:t>StorageClass</a:t>
            </a:r>
            <a:r>
              <a:rPr lang="en-IN" sz="1800" b="1" i="0" dirty="0">
                <a:solidFill>
                  <a:srgbClr val="1A1C1E"/>
                </a:solidFill>
                <a:effectLst/>
                <a:latin typeface="Google Sans Text"/>
              </a:rPr>
              <a:t> Definitions:</a:t>
            </a:r>
            <a:endParaRPr lang="en-IN" sz="1800" b="0" i="0" dirty="0">
              <a:solidFill>
                <a:srgbClr val="1A1C1E"/>
              </a:solidFill>
              <a:effectLst/>
              <a:latin typeface="Google Sans Text"/>
            </a:endParaRPr>
          </a:p>
          <a:p>
            <a:pPr marL="1143000" lvl="2" indent="-228600" algn="l">
              <a:lnSpc>
                <a:spcPts val="1500"/>
              </a:lnSpc>
              <a:spcAft>
                <a:spcPts val="225"/>
              </a:spcAft>
              <a:buFont typeface="Arial" panose="020B0604020202020204" pitchFamily="34" charset="0"/>
              <a:buChar char="•"/>
            </a:pPr>
            <a:r>
              <a:rPr lang="en-IN" sz="1800" b="0" i="0" dirty="0" err="1">
                <a:solidFill>
                  <a:srgbClr val="1A1C1E"/>
                </a:solidFill>
                <a:effectLst/>
                <a:latin typeface="DM Mono" panose="020B0509040201040103" pitchFamily="49" charset="0"/>
              </a:rPr>
              <a:t>reclaimPolicy</a:t>
            </a:r>
            <a:r>
              <a:rPr lang="en-IN" sz="1800" b="0" i="0" dirty="0">
                <a:solidFill>
                  <a:srgbClr val="1A1C1E"/>
                </a:solidFill>
                <a:effectLst/>
                <a:latin typeface="Google Sans Text"/>
              </a:rPr>
              <a:t> for dynamically provisioned storage.</a:t>
            </a:r>
          </a:p>
          <a:p>
            <a:endParaRPr lang="en-IN" sz="2000" dirty="0"/>
          </a:p>
        </p:txBody>
      </p:sp>
    </p:spTree>
    <p:extLst>
      <p:ext uri="{BB962C8B-B14F-4D97-AF65-F5344CB8AC3E}">
        <p14:creationId xmlns:p14="http://schemas.microsoft.com/office/powerpoint/2010/main" val="9680018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9506-A1A3-4375-22B1-E18359808CF9}"/>
              </a:ext>
            </a:extLst>
          </p:cNvPr>
          <p:cNvSpPr>
            <a:spLocks noGrp="1"/>
          </p:cNvSpPr>
          <p:nvPr>
            <p:ph type="title"/>
          </p:nvPr>
        </p:nvSpPr>
        <p:spPr/>
        <p:txBody>
          <a:bodyPr/>
          <a:lstStyle/>
          <a:p>
            <a:r>
              <a:rPr lang="en-US" dirty="0"/>
              <a:t>What You Can Configure in AKS vs. What Azure Manages:</a:t>
            </a:r>
            <a:endParaRPr lang="en-IN" dirty="0"/>
          </a:p>
        </p:txBody>
      </p:sp>
      <p:sp>
        <p:nvSpPr>
          <p:cNvPr id="3" name="Content Placeholder 2">
            <a:extLst>
              <a:ext uri="{FF2B5EF4-FFF2-40B4-BE49-F238E27FC236}">
                <a16:creationId xmlns:a16="http://schemas.microsoft.com/office/drawing/2014/main" id="{F3463108-D4DB-1BD2-9697-6096E4F49FDD}"/>
              </a:ext>
            </a:extLst>
          </p:cNvPr>
          <p:cNvSpPr>
            <a:spLocks noGrp="1"/>
          </p:cNvSpPr>
          <p:nvPr>
            <p:ph idx="1"/>
          </p:nvPr>
        </p:nvSpPr>
        <p:spPr>
          <a:xfrm>
            <a:off x="1154954" y="2603500"/>
            <a:ext cx="10492644" cy="3723952"/>
          </a:xfrm>
        </p:spPr>
        <p:txBody>
          <a:bodyPr>
            <a:noAutofit/>
          </a:bodyPr>
          <a:lstStyle/>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Azure Manages (Control Plane):</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The Kubernetes Controller Manager (which handles owner references, finalizers, and the Job TTL controller) is part of the Azure-managed control plane. You don't directly configure its global parameters.</a:t>
            </a: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The API server feature gates (like </a:t>
            </a:r>
            <a:r>
              <a:rPr lang="en-US" b="0" i="0" dirty="0" err="1">
                <a:solidFill>
                  <a:srgbClr val="1A1C1E"/>
                </a:solidFill>
                <a:effectLst/>
                <a:latin typeface="DM Mono" panose="020B0509040201040103" pitchFamily="49" charset="0"/>
              </a:rPr>
              <a:t>TTLAfterFinished</a:t>
            </a:r>
            <a:r>
              <a:rPr lang="en-US" b="0" i="0" dirty="0">
                <a:solidFill>
                  <a:srgbClr val="1A1C1E"/>
                </a:solidFill>
                <a:effectLst/>
                <a:latin typeface="Google Sans Text"/>
              </a:rPr>
              <a:t> for Pods) are typically managed by Azure, though often enabled by default in modern AKS versions.</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User Configurable (via manifests or </a:t>
            </a:r>
            <a:r>
              <a:rPr lang="en-US" b="1" i="0" dirty="0" err="1">
                <a:solidFill>
                  <a:srgbClr val="1A1C1E"/>
                </a:solidFill>
                <a:effectLst/>
                <a:latin typeface="Google Sans Text"/>
              </a:rPr>
              <a:t>KubeletConfiguration</a:t>
            </a:r>
            <a:r>
              <a:rPr lang="en-US" b="1" i="0" dirty="0">
                <a:solidFill>
                  <a:srgbClr val="1A1C1E"/>
                </a:solidFill>
                <a:effectLst/>
                <a:latin typeface="Google Sans Text"/>
              </a:rPr>
              <a:t>):</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1" i="0" dirty="0">
                <a:solidFill>
                  <a:srgbClr val="1A1C1E"/>
                </a:solidFill>
                <a:effectLst/>
                <a:latin typeface="Google Sans Text"/>
              </a:rPr>
              <a:t>Owner References:</a:t>
            </a:r>
            <a:r>
              <a:rPr lang="en-US" b="0" i="0" dirty="0">
                <a:solidFill>
                  <a:srgbClr val="1A1C1E"/>
                </a:solidFill>
                <a:effectLst/>
                <a:latin typeface="Google Sans Text"/>
              </a:rPr>
              <a:t> You define these implicitly by how you create resources (e.g., a Deployment creating </a:t>
            </a:r>
            <a:r>
              <a:rPr lang="en-US" b="0" i="0" dirty="0" err="1">
                <a:solidFill>
                  <a:srgbClr val="1A1C1E"/>
                </a:solidFill>
                <a:effectLst/>
                <a:latin typeface="Google Sans Text"/>
              </a:rPr>
              <a:t>ReplicaSets</a:t>
            </a:r>
            <a:r>
              <a:rPr lang="en-US" b="0" i="0" dirty="0">
                <a:solidFill>
                  <a:srgbClr val="1A1C1E"/>
                </a:solidFill>
                <a:effectLst/>
                <a:latin typeface="Google Sans Text"/>
              </a:rPr>
              <a:t>/Pods).</a:t>
            </a:r>
          </a:p>
          <a:p>
            <a:pPr marL="742950" lvl="1" indent="-285750" algn="l">
              <a:lnSpc>
                <a:spcPts val="1500"/>
              </a:lnSpc>
              <a:spcAft>
                <a:spcPts val="225"/>
              </a:spcAft>
              <a:buFont typeface="Arial" panose="020B0604020202020204" pitchFamily="34" charset="0"/>
              <a:buChar char="•"/>
            </a:pPr>
            <a:r>
              <a:rPr lang="en-US" b="1" i="0" dirty="0">
                <a:solidFill>
                  <a:srgbClr val="1A1C1E"/>
                </a:solidFill>
                <a:effectLst/>
                <a:latin typeface="Google Sans Text"/>
              </a:rPr>
              <a:t>Finalizers:</a:t>
            </a:r>
            <a:r>
              <a:rPr lang="en-US" b="0" i="0" dirty="0">
                <a:solidFill>
                  <a:srgbClr val="1A1C1E"/>
                </a:solidFill>
                <a:effectLst/>
                <a:latin typeface="Google Sans Text"/>
              </a:rPr>
              <a:t> Can be added to custom resources or observed on standard resources.</a:t>
            </a:r>
          </a:p>
          <a:p>
            <a:pPr marL="742950" lvl="1" indent="-285750" algn="l">
              <a:lnSpc>
                <a:spcPts val="1500"/>
              </a:lnSpc>
              <a:spcAft>
                <a:spcPts val="225"/>
              </a:spcAft>
              <a:buFont typeface="Arial" panose="020B0604020202020204" pitchFamily="34" charset="0"/>
              <a:buChar char="•"/>
            </a:pPr>
            <a:r>
              <a:rPr lang="en-US" b="1" i="0" dirty="0">
                <a:solidFill>
                  <a:srgbClr val="1A1C1E"/>
                </a:solidFill>
                <a:effectLst/>
                <a:latin typeface="Google Sans Text"/>
              </a:rPr>
              <a:t>Job </a:t>
            </a:r>
            <a:r>
              <a:rPr lang="en-US" b="1" i="0" dirty="0">
                <a:solidFill>
                  <a:srgbClr val="1A1C1E"/>
                </a:solidFill>
                <a:effectLst/>
                <a:latin typeface="DM Mono" panose="020B0509040201040103" pitchFamily="49" charset="0"/>
              </a:rPr>
              <a:t>.</a:t>
            </a:r>
            <a:r>
              <a:rPr lang="en-US" b="1" i="0" dirty="0" err="1">
                <a:solidFill>
                  <a:srgbClr val="1A1C1E"/>
                </a:solidFill>
                <a:effectLst/>
                <a:latin typeface="DM Mono" panose="020B0509040201040103" pitchFamily="49" charset="0"/>
              </a:rPr>
              <a:t>spec.ttlSecondsAfterFinished</a:t>
            </a:r>
            <a:r>
              <a:rPr lang="en-US" b="1" i="0" dirty="0">
                <a:solidFill>
                  <a:srgbClr val="1A1C1E"/>
                </a:solidFill>
                <a:effectLst/>
                <a:latin typeface="Google Sans Text"/>
              </a:rPr>
              <a:t>:</a:t>
            </a:r>
            <a:r>
              <a:rPr lang="en-US" b="0" i="0" dirty="0">
                <a:solidFill>
                  <a:srgbClr val="1A1C1E"/>
                </a:solidFill>
                <a:effectLst/>
                <a:latin typeface="Google Sans Text"/>
              </a:rPr>
              <a:t> You set this directly in your Job manifests.</a:t>
            </a:r>
          </a:p>
          <a:p>
            <a:pPr marL="742950" lvl="1" indent="-285750" algn="l">
              <a:lnSpc>
                <a:spcPts val="1500"/>
              </a:lnSpc>
              <a:spcAft>
                <a:spcPts val="225"/>
              </a:spcAft>
              <a:buFont typeface="Arial" panose="020B0604020202020204" pitchFamily="34" charset="0"/>
              <a:buChar char="•"/>
            </a:pPr>
            <a:r>
              <a:rPr lang="en-US" b="1" i="0" dirty="0" err="1">
                <a:solidFill>
                  <a:srgbClr val="1A1C1E"/>
                </a:solidFill>
                <a:effectLst/>
                <a:latin typeface="Google Sans Text"/>
              </a:rPr>
              <a:t>Kubelet</a:t>
            </a:r>
            <a:r>
              <a:rPr lang="en-US" b="1" i="0" dirty="0">
                <a:solidFill>
                  <a:srgbClr val="1A1C1E"/>
                </a:solidFill>
                <a:effectLst/>
                <a:latin typeface="Google Sans Text"/>
              </a:rPr>
              <a:t> Image GC &amp; Eviction Policies:</a:t>
            </a:r>
            <a:r>
              <a:rPr lang="en-US" b="0" i="0" dirty="0">
                <a:solidFill>
                  <a:srgbClr val="1A1C1E"/>
                </a:solidFill>
                <a:effectLst/>
                <a:latin typeface="Google Sans Text"/>
              </a:rPr>
              <a:t> These can be customized per node pool using </a:t>
            </a:r>
            <a:r>
              <a:rPr lang="en-US" b="0" i="0" dirty="0" err="1">
                <a:solidFill>
                  <a:srgbClr val="1A1C1E"/>
                </a:solidFill>
                <a:effectLst/>
                <a:latin typeface="Google Sans Text"/>
              </a:rPr>
              <a:t>KubeletConfiguration</a:t>
            </a:r>
            <a:r>
              <a:rPr lang="en-US" b="0" i="0" dirty="0">
                <a:solidFill>
                  <a:srgbClr val="1A1C1E"/>
                </a:solidFill>
                <a:effectLst/>
                <a:latin typeface="Google Sans Text"/>
              </a:rPr>
              <a:t> in AKS.</a:t>
            </a:r>
          </a:p>
          <a:p>
            <a:pPr marL="742950" lvl="1" indent="-285750" algn="l">
              <a:lnSpc>
                <a:spcPts val="1500"/>
              </a:lnSpc>
              <a:spcAft>
                <a:spcPts val="225"/>
              </a:spcAft>
              <a:buFont typeface="Arial" panose="020B0604020202020204" pitchFamily="34" charset="0"/>
              <a:buChar char="•"/>
            </a:pPr>
            <a:r>
              <a:rPr lang="en-US" b="1" i="0" dirty="0" err="1">
                <a:solidFill>
                  <a:srgbClr val="1A1C1E"/>
                </a:solidFill>
                <a:effectLst/>
                <a:latin typeface="Google Sans Text"/>
              </a:rPr>
              <a:t>StorageClass</a:t>
            </a:r>
            <a:r>
              <a:rPr lang="en-US" b="1" i="0" dirty="0">
                <a:solidFill>
                  <a:srgbClr val="1A1C1E"/>
                </a:solidFill>
                <a:effectLst/>
                <a:latin typeface="Google Sans Text"/>
              </a:rPr>
              <a:t> </a:t>
            </a:r>
            <a:r>
              <a:rPr lang="en-US" b="1" i="0" dirty="0" err="1">
                <a:solidFill>
                  <a:srgbClr val="1A1C1E"/>
                </a:solidFill>
                <a:effectLst/>
                <a:latin typeface="DM Mono" panose="020B0509040201040103" pitchFamily="49" charset="0"/>
              </a:rPr>
              <a:t>reclaimPolicy</a:t>
            </a:r>
            <a:r>
              <a:rPr lang="en-US" b="1" i="0" dirty="0">
                <a:solidFill>
                  <a:srgbClr val="1A1C1E"/>
                </a:solidFill>
                <a:effectLst/>
                <a:latin typeface="Google Sans Text"/>
              </a:rPr>
              <a:t>:</a:t>
            </a:r>
            <a:r>
              <a:rPr lang="en-US" b="0" i="0" dirty="0">
                <a:solidFill>
                  <a:srgbClr val="1A1C1E"/>
                </a:solidFill>
                <a:effectLst/>
                <a:latin typeface="Google Sans Text"/>
              </a:rPr>
              <a:t> You define this when creating a </a:t>
            </a:r>
            <a:r>
              <a:rPr lang="en-US" b="0" i="0" dirty="0" err="1">
                <a:solidFill>
                  <a:srgbClr val="1A1C1E"/>
                </a:solidFill>
                <a:effectLst/>
                <a:latin typeface="Google Sans Text"/>
              </a:rPr>
              <a:t>StorageClass</a:t>
            </a:r>
            <a:r>
              <a:rPr lang="en-US" b="0" i="0" dirty="0">
                <a:solidFill>
                  <a:srgbClr val="1A1C1E"/>
                </a:solidFill>
                <a:effectLst/>
                <a:latin typeface="Google Sans Text"/>
              </a:rPr>
              <a:t>.</a:t>
            </a:r>
          </a:p>
          <a:p>
            <a:endParaRPr lang="en-IN" dirty="0"/>
          </a:p>
        </p:txBody>
      </p:sp>
    </p:spTree>
    <p:extLst>
      <p:ext uri="{BB962C8B-B14F-4D97-AF65-F5344CB8AC3E}">
        <p14:creationId xmlns:p14="http://schemas.microsoft.com/office/powerpoint/2010/main" val="10440028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D648-0FA6-0681-0C16-BEB8243C7F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22E09E-539B-CE9F-DB34-55224CF79B15}"/>
              </a:ext>
            </a:extLst>
          </p:cNvPr>
          <p:cNvSpPr>
            <a:spLocks noGrp="1"/>
          </p:cNvSpPr>
          <p:nvPr>
            <p:ph idx="1"/>
          </p:nvPr>
        </p:nvSpPr>
        <p:spPr/>
        <p:txBody>
          <a:bodyPr/>
          <a:lstStyle/>
          <a:p>
            <a:r>
              <a:rPr lang="en-US" dirty="0">
                <a:hlinkClick r:id="rId2" action="ppaction://hlinkfile"/>
              </a:rPr>
              <a:t>Step-by-Step</a:t>
            </a:r>
            <a:r>
              <a:rPr lang="en-US" dirty="0"/>
              <a:t> Guide to Configuring Garbage Collection Aspects in AKS:</a:t>
            </a:r>
          </a:p>
          <a:p>
            <a:endParaRPr lang="en-US" dirty="0"/>
          </a:p>
          <a:p>
            <a:r>
              <a:rPr lang="en-IN" dirty="0">
                <a:hlinkClick r:id="rId3"/>
              </a:rPr>
              <a:t>Customize the node configuration for Azure Kubernetes Service (AKS) node pools - Azure Kubernetes Service | Microsoft Learn</a:t>
            </a:r>
            <a:endParaRPr lang="en-US" dirty="0"/>
          </a:p>
          <a:p>
            <a:endParaRPr lang="en-IN" dirty="0"/>
          </a:p>
        </p:txBody>
      </p:sp>
    </p:spTree>
    <p:extLst>
      <p:ext uri="{BB962C8B-B14F-4D97-AF65-F5344CB8AC3E}">
        <p14:creationId xmlns:p14="http://schemas.microsoft.com/office/powerpoint/2010/main" val="26743805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EF436-7745-837D-E286-55D8692B3A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30322-6142-C340-4F0C-15E5E5ABCD4A}"/>
              </a:ext>
            </a:extLst>
          </p:cNvPr>
          <p:cNvSpPr>
            <a:spLocks noGrp="1"/>
          </p:cNvSpPr>
          <p:nvPr>
            <p:ph type="title"/>
          </p:nvPr>
        </p:nvSpPr>
        <p:spPr/>
        <p:txBody>
          <a:bodyPr/>
          <a:lstStyle/>
          <a:p>
            <a:r>
              <a:rPr lang="en-IN" dirty="0"/>
              <a:t>Configuring Job TTL (Time-To-Live)</a:t>
            </a:r>
          </a:p>
        </p:txBody>
      </p:sp>
      <p:sp>
        <p:nvSpPr>
          <p:cNvPr id="3" name="Content Placeholder 2">
            <a:extLst>
              <a:ext uri="{FF2B5EF4-FFF2-40B4-BE49-F238E27FC236}">
                <a16:creationId xmlns:a16="http://schemas.microsoft.com/office/drawing/2014/main" id="{4FE2EA58-DA2F-C2AC-A4C2-7765A882A772}"/>
              </a:ext>
            </a:extLst>
          </p:cNvPr>
          <p:cNvSpPr>
            <a:spLocks noGrp="1"/>
          </p:cNvSpPr>
          <p:nvPr>
            <p:ph idx="1"/>
          </p:nvPr>
        </p:nvSpPr>
        <p:spPr>
          <a:xfrm>
            <a:off x="1154954" y="2603499"/>
            <a:ext cx="10396344" cy="3820627"/>
          </a:xfrm>
        </p:spPr>
        <p:txBody>
          <a:bodyPr/>
          <a:lstStyle/>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Purpose:</a:t>
            </a:r>
            <a:r>
              <a:rPr lang="en-US" b="0" i="0" dirty="0">
                <a:solidFill>
                  <a:srgbClr val="1A1C1E"/>
                </a:solidFill>
                <a:effectLst/>
                <a:latin typeface="Google Sans Text"/>
              </a:rPr>
              <a:t> Automatically clean up finished Jobs and their Pods.</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Method:</a:t>
            </a:r>
            <a:r>
              <a:rPr lang="en-US" b="0" i="0" dirty="0">
                <a:solidFill>
                  <a:srgbClr val="1A1C1E"/>
                </a:solidFill>
                <a:effectLst/>
                <a:latin typeface="Google Sans Text"/>
              </a:rPr>
              <a:t> Set </a:t>
            </a:r>
            <a:r>
              <a:rPr lang="en-US" b="0" i="0" dirty="0" err="1">
                <a:solidFill>
                  <a:srgbClr val="1A1C1E"/>
                </a:solidFill>
                <a:effectLst/>
                <a:latin typeface="DM Mono" panose="020B0509040201040103" pitchFamily="49" charset="0"/>
              </a:rPr>
              <a:t>spec.ttlSecondsAfterFinished</a:t>
            </a:r>
            <a:r>
              <a:rPr lang="en-US" b="0" i="0" dirty="0">
                <a:solidFill>
                  <a:srgbClr val="1A1C1E"/>
                </a:solidFill>
                <a:effectLst/>
                <a:latin typeface="Google Sans Text"/>
              </a:rPr>
              <a:t> in the Job manifest.</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Action:</a:t>
            </a:r>
            <a:r>
              <a:rPr lang="en-US" b="0" i="0" dirty="0">
                <a:solidFill>
                  <a:srgbClr val="1A1C1E"/>
                </a:solidFill>
                <a:effectLst/>
                <a:latin typeface="Google Sans Text"/>
              </a:rPr>
              <a:t> Apply the Job manifest using </a:t>
            </a:r>
            <a:r>
              <a:rPr lang="en-US" b="0" i="0" dirty="0" err="1">
                <a:solidFill>
                  <a:srgbClr val="1A1C1E"/>
                </a:solidFill>
                <a:effectLst/>
                <a:latin typeface="DM Mono" panose="020B0509040201040103" pitchFamily="49" charset="0"/>
              </a:rPr>
              <a:t>kubectl</a:t>
            </a:r>
            <a:r>
              <a:rPr lang="en-US" b="0" i="0" dirty="0">
                <a:solidFill>
                  <a:srgbClr val="1A1C1E"/>
                </a:solidFill>
                <a:effectLst/>
                <a:latin typeface="DM Mono" panose="020B0509040201040103" pitchFamily="49" charset="0"/>
              </a:rPr>
              <a:t> apply -f &lt;job-</a:t>
            </a:r>
            <a:r>
              <a:rPr lang="en-US" b="0" i="0" dirty="0" err="1">
                <a:solidFill>
                  <a:srgbClr val="1A1C1E"/>
                </a:solidFill>
                <a:effectLst/>
                <a:latin typeface="DM Mono" panose="020B0509040201040103" pitchFamily="49" charset="0"/>
              </a:rPr>
              <a:t>file.yaml</a:t>
            </a:r>
            <a:r>
              <a:rPr lang="en-US" b="0" i="0" dirty="0">
                <a:solidFill>
                  <a:srgbClr val="1A1C1E"/>
                </a:solidFill>
                <a:effectLst/>
                <a:latin typeface="DM Mono" panose="020B0509040201040103" pitchFamily="49" charset="0"/>
              </a:rPr>
              <a:t>&gt;</a:t>
            </a:r>
            <a:r>
              <a:rPr lang="en-US" b="0" i="0" dirty="0">
                <a:solidFill>
                  <a:srgbClr val="1A1C1E"/>
                </a:solidFill>
                <a:effectLst/>
                <a:latin typeface="Google Sans Text"/>
              </a:rPr>
              <a:t>.</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Result:</a:t>
            </a:r>
            <a:r>
              <a:rPr lang="en-US" b="0" i="0" dirty="0">
                <a:solidFill>
                  <a:srgbClr val="1A1C1E"/>
                </a:solidFill>
                <a:effectLst/>
                <a:latin typeface="Google Sans Text"/>
              </a:rPr>
              <a:t> Job and its Pods are deleted after the specified TTL once the Job status is Complete or Failed.</a:t>
            </a:r>
          </a:p>
          <a:p>
            <a:endParaRPr lang="en-IN" dirty="0"/>
          </a:p>
        </p:txBody>
      </p:sp>
    </p:spTree>
    <p:extLst>
      <p:ext uri="{BB962C8B-B14F-4D97-AF65-F5344CB8AC3E}">
        <p14:creationId xmlns:p14="http://schemas.microsoft.com/office/powerpoint/2010/main" val="1538806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A0979-8094-1A6C-0464-7A69CDF8B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B2C4F4-897D-60EE-F9B9-298EC57930C1}"/>
              </a:ext>
            </a:extLst>
          </p:cNvPr>
          <p:cNvSpPr>
            <a:spLocks noGrp="1"/>
          </p:cNvSpPr>
          <p:nvPr>
            <p:ph type="title"/>
          </p:nvPr>
        </p:nvSpPr>
        <p:spPr/>
        <p:txBody>
          <a:bodyPr/>
          <a:lstStyle/>
          <a:p>
            <a:r>
              <a:rPr lang="en-IN" dirty="0"/>
              <a:t>Configuring Job TTL (Time-To-Live)</a:t>
            </a:r>
          </a:p>
        </p:txBody>
      </p:sp>
      <p:sp>
        <p:nvSpPr>
          <p:cNvPr id="3" name="Content Placeholder 2">
            <a:extLst>
              <a:ext uri="{FF2B5EF4-FFF2-40B4-BE49-F238E27FC236}">
                <a16:creationId xmlns:a16="http://schemas.microsoft.com/office/drawing/2014/main" id="{F6B6EBCF-33EA-166C-CD34-55B67B598D2A}"/>
              </a:ext>
            </a:extLst>
          </p:cNvPr>
          <p:cNvSpPr>
            <a:spLocks noGrp="1"/>
          </p:cNvSpPr>
          <p:nvPr>
            <p:ph idx="1"/>
          </p:nvPr>
        </p:nvSpPr>
        <p:spPr>
          <a:xfrm>
            <a:off x="1154954" y="2603499"/>
            <a:ext cx="10396344" cy="3820627"/>
          </a:xfrm>
        </p:spPr>
        <p:txBody>
          <a:bodyPr>
            <a:normAutofit lnSpcReduction="10000"/>
          </a:bodyPr>
          <a:lstStyle/>
          <a:p>
            <a:pPr marL="0" indent="0">
              <a:buNone/>
            </a:pPr>
            <a:r>
              <a:rPr lang="en-IN" b="1" i="0" dirty="0">
                <a:solidFill>
                  <a:srgbClr val="1A1C1E"/>
                </a:solidFill>
                <a:effectLst/>
                <a:latin typeface="Google Sans Text"/>
              </a:rPr>
              <a:t>Example (Job YAML):</a:t>
            </a:r>
            <a:endParaRPr lang="en-US" dirty="0"/>
          </a:p>
          <a:p>
            <a:pPr marL="0" indent="0">
              <a:buNone/>
            </a:pPr>
            <a:endParaRPr lang="en-US" dirty="0"/>
          </a:p>
          <a:p>
            <a:pPr marL="0" indent="0">
              <a:buNone/>
            </a:pPr>
            <a:r>
              <a:rPr lang="en-US" dirty="0" err="1"/>
              <a:t>apiVersion</a:t>
            </a:r>
            <a:r>
              <a:rPr lang="en-US" dirty="0"/>
              <a:t>: batch/v1</a:t>
            </a:r>
          </a:p>
          <a:p>
            <a:pPr marL="0" indent="0">
              <a:buNone/>
            </a:pPr>
            <a:r>
              <a:rPr lang="en-US" dirty="0"/>
              <a:t>kind: Job</a:t>
            </a:r>
          </a:p>
          <a:p>
            <a:pPr marL="0" indent="0">
              <a:buNone/>
            </a:pPr>
            <a:r>
              <a:rPr lang="en-US" dirty="0"/>
              <a:t>metadata:</a:t>
            </a:r>
          </a:p>
          <a:p>
            <a:pPr marL="0" indent="0">
              <a:buNone/>
            </a:pPr>
            <a:r>
              <a:rPr lang="en-US" dirty="0"/>
              <a:t>  name: pi-with-</a:t>
            </a:r>
            <a:r>
              <a:rPr lang="en-US" dirty="0" err="1"/>
              <a:t>ttl</a:t>
            </a:r>
            <a:endParaRPr lang="en-US" dirty="0"/>
          </a:p>
          <a:p>
            <a:pPr marL="0" indent="0">
              <a:buNone/>
            </a:pPr>
            <a:r>
              <a:rPr lang="en-US" dirty="0"/>
              <a:t>spec:</a:t>
            </a:r>
          </a:p>
          <a:p>
            <a:pPr marL="0" indent="0">
              <a:buNone/>
            </a:pPr>
            <a:r>
              <a:rPr lang="en-US" dirty="0"/>
              <a:t>  </a:t>
            </a:r>
            <a:r>
              <a:rPr lang="en-US" dirty="0" err="1"/>
              <a:t>ttlSecondsAfterFinished</a:t>
            </a:r>
            <a:r>
              <a:rPr lang="en-US" dirty="0"/>
              <a:t>: 120 # Deletes 120s after completion</a:t>
            </a:r>
          </a:p>
          <a:p>
            <a:pPr marL="0" indent="0">
              <a:buNone/>
            </a:pPr>
            <a:r>
              <a:rPr lang="en-US" dirty="0"/>
              <a:t>  template:</a:t>
            </a:r>
          </a:p>
          <a:p>
            <a:pPr marL="0" indent="0">
              <a:buNone/>
            </a:pPr>
            <a:r>
              <a:rPr lang="en-US" dirty="0"/>
              <a:t>    # ... Pod template ...</a:t>
            </a:r>
            <a:endParaRPr lang="en-IN" dirty="0"/>
          </a:p>
        </p:txBody>
      </p:sp>
    </p:spTree>
    <p:extLst>
      <p:ext uri="{BB962C8B-B14F-4D97-AF65-F5344CB8AC3E}">
        <p14:creationId xmlns:p14="http://schemas.microsoft.com/office/powerpoint/2010/main" val="922983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17527-21FD-1C0C-131E-970BA9B0CC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0D427C-B93C-F59D-34C0-69A73FEAF4CB}"/>
              </a:ext>
            </a:extLst>
          </p:cNvPr>
          <p:cNvSpPr>
            <a:spLocks noGrp="1"/>
          </p:cNvSpPr>
          <p:nvPr>
            <p:ph type="title"/>
          </p:nvPr>
        </p:nvSpPr>
        <p:spPr/>
        <p:txBody>
          <a:bodyPr/>
          <a:lstStyle/>
          <a:p>
            <a:r>
              <a:rPr lang="en-IN" dirty="0"/>
              <a:t>Configuring </a:t>
            </a:r>
            <a:r>
              <a:rPr lang="en-IN" dirty="0" err="1"/>
              <a:t>Kubelet</a:t>
            </a:r>
            <a:r>
              <a:rPr lang="en-IN" dirty="0"/>
              <a:t> Image GC (Node Pool Level)</a:t>
            </a:r>
            <a:br>
              <a:rPr lang="en-IN" dirty="0"/>
            </a:br>
            <a:endParaRPr lang="en-IN" dirty="0"/>
          </a:p>
        </p:txBody>
      </p:sp>
      <p:sp>
        <p:nvSpPr>
          <p:cNvPr id="3" name="Content Placeholder 2">
            <a:extLst>
              <a:ext uri="{FF2B5EF4-FFF2-40B4-BE49-F238E27FC236}">
                <a16:creationId xmlns:a16="http://schemas.microsoft.com/office/drawing/2014/main" id="{F0B55088-5A1E-4D0B-488C-DDA4C18ECD41}"/>
              </a:ext>
            </a:extLst>
          </p:cNvPr>
          <p:cNvSpPr>
            <a:spLocks noGrp="1"/>
          </p:cNvSpPr>
          <p:nvPr>
            <p:ph idx="1"/>
          </p:nvPr>
        </p:nvSpPr>
        <p:spPr>
          <a:xfrm>
            <a:off x="1154954" y="2603499"/>
            <a:ext cx="10396344" cy="3820627"/>
          </a:xfrm>
        </p:spPr>
        <p:txBody>
          <a:bodyPr/>
          <a:lstStyle/>
          <a:p>
            <a:pPr>
              <a:lnSpc>
                <a:spcPts val="1500"/>
              </a:lnSpc>
              <a:spcAft>
                <a:spcPts val="1350"/>
              </a:spcAft>
            </a:pPr>
            <a:r>
              <a:rPr lang="en-IN" b="1" i="0" dirty="0">
                <a:solidFill>
                  <a:srgbClr val="1A1C1E"/>
                </a:solidFill>
                <a:effectLst/>
                <a:latin typeface="Google Sans Text"/>
              </a:rPr>
              <a:t> Purpose:</a:t>
            </a:r>
            <a:r>
              <a:rPr lang="en-IN" b="0" i="0" dirty="0">
                <a:solidFill>
                  <a:srgbClr val="1A1C1E"/>
                </a:solidFill>
                <a:effectLst/>
                <a:latin typeface="Google Sans Text"/>
              </a:rPr>
              <a:t> Customize how aggressively </a:t>
            </a:r>
            <a:r>
              <a:rPr lang="en-IN" b="0" i="0" dirty="0" err="1">
                <a:solidFill>
                  <a:srgbClr val="1A1C1E"/>
                </a:solidFill>
                <a:effectLst/>
                <a:latin typeface="Google Sans Text"/>
              </a:rPr>
              <a:t>Kubelet</a:t>
            </a:r>
            <a:r>
              <a:rPr lang="en-IN" b="0" i="0" dirty="0">
                <a:solidFill>
                  <a:srgbClr val="1A1C1E"/>
                </a:solidFill>
                <a:effectLst/>
                <a:latin typeface="Google Sans Text"/>
              </a:rPr>
              <a:t> reclaims disk space used by unused images.</a:t>
            </a:r>
          </a:p>
          <a:p>
            <a:pPr>
              <a:lnSpc>
                <a:spcPts val="1500"/>
              </a:lnSpc>
              <a:spcAft>
                <a:spcPts val="225"/>
              </a:spcAft>
            </a:pPr>
            <a:r>
              <a:rPr lang="en-IN" b="1" i="0" dirty="0">
                <a:solidFill>
                  <a:srgbClr val="1A1C1E"/>
                </a:solidFill>
                <a:effectLst/>
                <a:latin typeface="Google Sans Text"/>
              </a:rPr>
              <a:t>Method:</a:t>
            </a:r>
            <a:r>
              <a:rPr lang="en-IN" b="0" i="0" dirty="0">
                <a:solidFill>
                  <a:srgbClr val="1A1C1E"/>
                </a:solidFill>
                <a:effectLst/>
                <a:latin typeface="Google Sans Text"/>
              </a:rPr>
              <a:t> Via a </a:t>
            </a:r>
            <a:r>
              <a:rPr lang="en-IN" b="0" i="0" dirty="0" err="1">
                <a:solidFill>
                  <a:srgbClr val="1A1C1E"/>
                </a:solidFill>
                <a:effectLst/>
                <a:latin typeface="Google Sans Text"/>
              </a:rPr>
              <a:t>KubeletConfiguration</a:t>
            </a:r>
            <a:r>
              <a:rPr lang="en-IN" b="0" i="0" dirty="0">
                <a:solidFill>
                  <a:srgbClr val="1A1C1E"/>
                </a:solidFill>
                <a:effectLst/>
                <a:latin typeface="Google Sans Text"/>
              </a:rPr>
              <a:t> file applied to an AKS node pool.</a:t>
            </a:r>
          </a:p>
          <a:p>
            <a:r>
              <a:rPr lang="en-IN" dirty="0"/>
              <a:t>Step 1: Create </a:t>
            </a:r>
            <a:r>
              <a:rPr lang="en-IN" dirty="0" err="1"/>
              <a:t>kubeletconfig.json</a:t>
            </a:r>
            <a:r>
              <a:rPr lang="en-IN" dirty="0"/>
              <a:t>:</a:t>
            </a:r>
          </a:p>
          <a:p>
            <a:pPr marL="0" indent="0">
              <a:buNone/>
            </a:pPr>
            <a:r>
              <a:rPr lang="en-IN" dirty="0"/>
              <a:t>{</a:t>
            </a:r>
          </a:p>
          <a:p>
            <a:pPr marL="0" indent="0">
              <a:buNone/>
            </a:pPr>
            <a:r>
              <a:rPr lang="en-IN" dirty="0"/>
              <a:t>  "</a:t>
            </a:r>
            <a:r>
              <a:rPr lang="en-IN" dirty="0" err="1"/>
              <a:t>imageGCHighThresholdPercent</a:t>
            </a:r>
            <a:r>
              <a:rPr lang="en-IN" dirty="0"/>
              <a:t>": 80,</a:t>
            </a:r>
          </a:p>
          <a:p>
            <a:pPr marL="0" indent="0">
              <a:buNone/>
            </a:pPr>
            <a:r>
              <a:rPr lang="en-IN" dirty="0"/>
              <a:t>  "</a:t>
            </a:r>
            <a:r>
              <a:rPr lang="en-IN" dirty="0" err="1"/>
              <a:t>imageGCLowThresholdPercent</a:t>
            </a:r>
            <a:r>
              <a:rPr lang="en-IN" dirty="0"/>
              <a:t>": 70,</a:t>
            </a:r>
          </a:p>
          <a:p>
            <a:pPr marL="0" indent="0">
              <a:buNone/>
            </a:pPr>
            <a:r>
              <a:rPr lang="en-IN" dirty="0"/>
              <a:t>  "</a:t>
            </a:r>
            <a:r>
              <a:rPr lang="en-IN" dirty="0" err="1"/>
              <a:t>imageMinimumGCAge</a:t>
            </a:r>
            <a:r>
              <a:rPr lang="en-IN" dirty="0"/>
              <a:t>": "2m"</a:t>
            </a:r>
          </a:p>
          <a:p>
            <a:pPr marL="0" indent="0">
              <a:buNone/>
            </a:pPr>
            <a:r>
              <a:rPr lang="en-IN" dirty="0"/>
              <a:t>}</a:t>
            </a:r>
          </a:p>
        </p:txBody>
      </p:sp>
    </p:spTree>
    <p:extLst>
      <p:ext uri="{BB962C8B-B14F-4D97-AF65-F5344CB8AC3E}">
        <p14:creationId xmlns:p14="http://schemas.microsoft.com/office/powerpoint/2010/main" val="2716386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7EFCE-C1FD-2D2B-2704-84F1A18B6C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64FFC-7E37-0B96-CA7A-A9F60EA95B0B}"/>
              </a:ext>
            </a:extLst>
          </p:cNvPr>
          <p:cNvSpPr>
            <a:spLocks noGrp="1"/>
          </p:cNvSpPr>
          <p:nvPr>
            <p:ph type="title"/>
          </p:nvPr>
        </p:nvSpPr>
        <p:spPr/>
        <p:txBody>
          <a:bodyPr/>
          <a:lstStyle/>
          <a:p>
            <a:r>
              <a:rPr lang="en-IN" dirty="0"/>
              <a:t>Azure Kubernetes Service (AKS)?</a:t>
            </a:r>
          </a:p>
        </p:txBody>
      </p:sp>
      <p:sp>
        <p:nvSpPr>
          <p:cNvPr id="3" name="Content Placeholder 2">
            <a:extLst>
              <a:ext uri="{FF2B5EF4-FFF2-40B4-BE49-F238E27FC236}">
                <a16:creationId xmlns:a16="http://schemas.microsoft.com/office/drawing/2014/main" id="{5964BAA6-0E84-D07C-C1C9-79DF9B8AAF21}"/>
              </a:ext>
            </a:extLst>
          </p:cNvPr>
          <p:cNvSpPr>
            <a:spLocks noGrp="1"/>
          </p:cNvSpPr>
          <p:nvPr>
            <p:ph idx="1"/>
          </p:nvPr>
        </p:nvSpPr>
        <p:spPr>
          <a:xfrm>
            <a:off x="1154954" y="2603499"/>
            <a:ext cx="10396344" cy="3820627"/>
          </a:xfrm>
        </p:spPr>
        <p:txBody>
          <a:bodyPr>
            <a:normAutofit fontScale="92500" lnSpcReduction="10000"/>
          </a:bodyPr>
          <a:lstStyle/>
          <a:p>
            <a:pPr algn="l"/>
            <a:r>
              <a:rPr lang="en-US" b="0" i="0" dirty="0">
                <a:solidFill>
                  <a:schemeClr val="tx1"/>
                </a:solidFill>
                <a:effectLst/>
                <a:latin typeface="Segoe UI" panose="020B0502040204020203" pitchFamily="34" charset="0"/>
              </a:rPr>
              <a:t>AKS manages hosted Kubernetes environment and makes it simple to deploy and manage containerized applications in Azure. </a:t>
            </a:r>
          </a:p>
          <a:p>
            <a:pPr algn="l"/>
            <a:r>
              <a:rPr lang="en-US" b="0" i="0" dirty="0">
                <a:solidFill>
                  <a:schemeClr val="tx1"/>
                </a:solidFill>
                <a:effectLst/>
                <a:latin typeface="Segoe UI" panose="020B0502040204020203" pitchFamily="34" charset="0"/>
              </a:rPr>
              <a:t>AKS environment is enabled with features such as automated updates, self-healing, and easy scaling. </a:t>
            </a:r>
          </a:p>
          <a:p>
            <a:pPr algn="l"/>
            <a:r>
              <a:rPr lang="en-US" b="0" i="0" dirty="0">
                <a:solidFill>
                  <a:schemeClr val="tx1"/>
                </a:solidFill>
                <a:effectLst/>
                <a:latin typeface="Segoe UI" panose="020B0502040204020203" pitchFamily="34" charset="0"/>
              </a:rPr>
              <a:t>Azure manages your Kubernetes cluster's control plane for free. You manage the agent nodes in the cluster and only pay for the VMs on which your nodes run.</a:t>
            </a:r>
          </a:p>
          <a:p>
            <a:pPr algn="l"/>
            <a:r>
              <a:rPr lang="en-US" b="0" i="0" dirty="0">
                <a:solidFill>
                  <a:schemeClr val="tx1"/>
                </a:solidFill>
                <a:effectLst/>
                <a:latin typeface="Segoe UI" panose="020B0502040204020203" pitchFamily="34" charset="0"/>
              </a:rPr>
              <a:t>Can create and manage your cluster in the Azure portal or with the Azure CLI. </a:t>
            </a:r>
          </a:p>
          <a:p>
            <a:pPr algn="l"/>
            <a:r>
              <a:rPr lang="en-US" b="0" i="0" dirty="0">
                <a:solidFill>
                  <a:schemeClr val="tx1"/>
                </a:solidFill>
                <a:effectLst/>
                <a:latin typeface="Segoe UI" panose="020B0502040204020203" pitchFamily="34" charset="0"/>
              </a:rPr>
              <a:t>When you create the cluster, there are Resource Manager templates to automate cluster creation. </a:t>
            </a:r>
          </a:p>
          <a:p>
            <a:pPr algn="l"/>
            <a:r>
              <a:rPr lang="en-US" b="0" i="0" dirty="0">
                <a:solidFill>
                  <a:schemeClr val="tx1"/>
                </a:solidFill>
                <a:effectLst/>
                <a:latin typeface="Segoe UI" panose="020B0502040204020203" pitchFamily="34" charset="0"/>
              </a:rPr>
              <a:t>With these templates, you have access to features such as advanced networking options, Microsoft Entra Identity, and resource monitoring. </a:t>
            </a:r>
          </a:p>
          <a:p>
            <a:pPr algn="l"/>
            <a:r>
              <a:rPr lang="en-US" dirty="0">
                <a:solidFill>
                  <a:schemeClr val="tx1"/>
                </a:solidFill>
                <a:latin typeface="Segoe UI" panose="020B0502040204020203" pitchFamily="34" charset="0"/>
              </a:rPr>
              <a:t>C</a:t>
            </a:r>
            <a:r>
              <a:rPr lang="en-US" b="0" i="0" dirty="0">
                <a:solidFill>
                  <a:schemeClr val="tx1"/>
                </a:solidFill>
                <a:effectLst/>
                <a:latin typeface="Segoe UI" panose="020B0502040204020203" pitchFamily="34" charset="0"/>
              </a:rPr>
              <a:t>an set up triggers and events to automate the cluster deployment for multiple scenarios.</a:t>
            </a:r>
          </a:p>
          <a:p>
            <a:pPr algn="l"/>
            <a:r>
              <a:rPr lang="en-US" b="1" i="0" dirty="0">
                <a:solidFill>
                  <a:schemeClr val="tx1"/>
                </a:solidFill>
                <a:effectLst/>
                <a:latin typeface="Segoe UI" panose="020B0502040204020203" pitchFamily="34" charset="0"/>
              </a:rPr>
              <a:t>With AKS--get the benefits of open-source Kubernetes without the added complexity or operational overhead that using only Kubernetes can entail.</a:t>
            </a:r>
          </a:p>
          <a:p>
            <a:endParaRPr lang="en-IN" dirty="0">
              <a:solidFill>
                <a:schemeClr val="tx1"/>
              </a:solidFill>
            </a:endParaRPr>
          </a:p>
        </p:txBody>
      </p:sp>
    </p:spTree>
    <p:extLst>
      <p:ext uri="{BB962C8B-B14F-4D97-AF65-F5344CB8AC3E}">
        <p14:creationId xmlns:p14="http://schemas.microsoft.com/office/powerpoint/2010/main" val="22561748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176E9-28DE-A411-0002-2A40D914D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354412-1BD4-9EB0-42AE-528BA22BAA4E}"/>
              </a:ext>
            </a:extLst>
          </p:cNvPr>
          <p:cNvSpPr>
            <a:spLocks noGrp="1"/>
          </p:cNvSpPr>
          <p:nvPr>
            <p:ph type="title"/>
          </p:nvPr>
        </p:nvSpPr>
        <p:spPr/>
        <p:txBody>
          <a:bodyPr/>
          <a:lstStyle/>
          <a:p>
            <a:r>
              <a:rPr lang="en-IN" dirty="0"/>
              <a:t>Configuring </a:t>
            </a:r>
            <a:r>
              <a:rPr lang="en-IN" dirty="0" err="1"/>
              <a:t>Kubelet</a:t>
            </a:r>
            <a:r>
              <a:rPr lang="en-IN" dirty="0"/>
              <a:t> Image GC (Node Pool Level)</a:t>
            </a:r>
            <a:br>
              <a:rPr lang="en-IN" dirty="0"/>
            </a:br>
            <a:endParaRPr lang="en-IN" dirty="0"/>
          </a:p>
        </p:txBody>
      </p:sp>
      <p:sp>
        <p:nvSpPr>
          <p:cNvPr id="3" name="Content Placeholder 2">
            <a:extLst>
              <a:ext uri="{FF2B5EF4-FFF2-40B4-BE49-F238E27FC236}">
                <a16:creationId xmlns:a16="http://schemas.microsoft.com/office/drawing/2014/main" id="{0077FED1-C369-D959-441A-9A1BAECAF62A}"/>
              </a:ext>
            </a:extLst>
          </p:cNvPr>
          <p:cNvSpPr>
            <a:spLocks noGrp="1"/>
          </p:cNvSpPr>
          <p:nvPr>
            <p:ph idx="1"/>
          </p:nvPr>
        </p:nvSpPr>
        <p:spPr>
          <a:xfrm>
            <a:off x="1154954" y="2603499"/>
            <a:ext cx="10396344" cy="3820627"/>
          </a:xfrm>
        </p:spPr>
        <p:txBody>
          <a:bodyPr/>
          <a:lstStyle/>
          <a:p>
            <a:pPr algn="l">
              <a:lnSpc>
                <a:spcPts val="1500"/>
              </a:lnSpc>
              <a:spcAft>
                <a:spcPts val="225"/>
              </a:spcAft>
              <a:buFont typeface="Arial" panose="020B0604020202020204" pitchFamily="34" charset="0"/>
              <a:buChar char="•"/>
            </a:pPr>
            <a:r>
              <a:rPr lang="en-IN" b="1" i="0" dirty="0">
                <a:solidFill>
                  <a:srgbClr val="1A1C1E"/>
                </a:solidFill>
                <a:effectLst/>
                <a:latin typeface="Google Sans Text"/>
              </a:rPr>
              <a:t>Step 2: Apply to Node Pool (Azure CLI):</a:t>
            </a:r>
            <a:endParaRPr lang="en-IN"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IN" b="0" i="0" dirty="0">
                <a:solidFill>
                  <a:srgbClr val="1A1C1E"/>
                </a:solidFill>
                <a:effectLst/>
                <a:latin typeface="Google Sans Text"/>
              </a:rPr>
              <a:t>For a </a:t>
            </a:r>
            <a:r>
              <a:rPr lang="en-IN" b="0" i="1" dirty="0">
                <a:solidFill>
                  <a:srgbClr val="1A1C1E"/>
                </a:solidFill>
                <a:effectLst/>
                <a:latin typeface="Google Sans Text"/>
              </a:rPr>
              <a:t>new</a:t>
            </a:r>
            <a:r>
              <a:rPr lang="en-IN" b="0" i="0" dirty="0">
                <a:solidFill>
                  <a:srgbClr val="1A1C1E"/>
                </a:solidFill>
                <a:effectLst/>
                <a:latin typeface="Google Sans Text"/>
              </a:rPr>
              <a:t> node pool:</a:t>
            </a:r>
            <a:br>
              <a:rPr lang="en-IN" b="0" i="0" dirty="0">
                <a:solidFill>
                  <a:srgbClr val="1A1C1E"/>
                </a:solidFill>
                <a:effectLst/>
                <a:latin typeface="Google Sans Text"/>
              </a:rPr>
            </a:br>
            <a:r>
              <a:rPr lang="en-IN" b="0" i="0" dirty="0" err="1">
                <a:solidFill>
                  <a:srgbClr val="1A1C1E"/>
                </a:solidFill>
                <a:effectLst/>
                <a:latin typeface="DM Mono" panose="020B0509040201040103" pitchFamily="49" charset="0"/>
              </a:rPr>
              <a:t>az</a:t>
            </a:r>
            <a:r>
              <a:rPr lang="en-IN" b="0" i="0" dirty="0">
                <a:solidFill>
                  <a:srgbClr val="1A1C1E"/>
                </a:solidFill>
                <a:effectLst/>
                <a:latin typeface="DM Mono" panose="020B0509040201040103" pitchFamily="49" charset="0"/>
              </a:rPr>
              <a:t> </a:t>
            </a:r>
            <a:r>
              <a:rPr lang="en-IN" b="0" i="0" dirty="0" err="1">
                <a:solidFill>
                  <a:srgbClr val="1A1C1E"/>
                </a:solidFill>
                <a:effectLst/>
                <a:latin typeface="DM Mono" panose="020B0509040201040103" pitchFamily="49" charset="0"/>
              </a:rPr>
              <a:t>aks</a:t>
            </a:r>
            <a:r>
              <a:rPr lang="en-IN" b="0" i="0" dirty="0">
                <a:solidFill>
                  <a:srgbClr val="1A1C1E"/>
                </a:solidFill>
                <a:effectLst/>
                <a:latin typeface="DM Mono" panose="020B0509040201040103" pitchFamily="49" charset="0"/>
              </a:rPr>
              <a:t> </a:t>
            </a:r>
            <a:r>
              <a:rPr lang="en-IN" b="0" i="0" dirty="0" err="1">
                <a:solidFill>
                  <a:srgbClr val="1A1C1E"/>
                </a:solidFill>
                <a:effectLst/>
                <a:latin typeface="DM Mono" panose="020B0509040201040103" pitchFamily="49" charset="0"/>
              </a:rPr>
              <a:t>nodepool</a:t>
            </a:r>
            <a:r>
              <a:rPr lang="en-IN" b="0" i="0" dirty="0">
                <a:solidFill>
                  <a:srgbClr val="1A1C1E"/>
                </a:solidFill>
                <a:effectLst/>
                <a:latin typeface="DM Mono" panose="020B0509040201040103" pitchFamily="49" charset="0"/>
              </a:rPr>
              <a:t> add --cluster-name &lt;AKS_NAME&gt; -g &lt;RG_NAME&gt; --name &lt;POOL_NAME&gt; --</a:t>
            </a:r>
            <a:r>
              <a:rPr lang="en-IN" b="0" i="0" dirty="0" err="1">
                <a:solidFill>
                  <a:srgbClr val="1A1C1E"/>
                </a:solidFill>
                <a:effectLst/>
                <a:latin typeface="DM Mono" panose="020B0509040201040103" pitchFamily="49" charset="0"/>
              </a:rPr>
              <a:t>kubelet</a:t>
            </a:r>
            <a:r>
              <a:rPr lang="en-IN" b="0" i="0" dirty="0">
                <a:solidFill>
                  <a:srgbClr val="1A1C1E"/>
                </a:solidFill>
                <a:effectLst/>
                <a:latin typeface="DM Mono" panose="020B0509040201040103" pitchFamily="49" charset="0"/>
              </a:rPr>
              <a:t>-config ./</a:t>
            </a:r>
            <a:r>
              <a:rPr lang="en-IN" b="0" i="0" dirty="0" err="1">
                <a:solidFill>
                  <a:srgbClr val="1A1C1E"/>
                </a:solidFill>
                <a:effectLst/>
                <a:latin typeface="DM Mono" panose="020B0509040201040103" pitchFamily="49" charset="0"/>
              </a:rPr>
              <a:t>kubeletconfig.json</a:t>
            </a:r>
            <a:endParaRPr lang="en-IN"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IN" b="0" i="0" dirty="0">
                <a:solidFill>
                  <a:srgbClr val="1A1C1E"/>
                </a:solidFill>
                <a:effectLst/>
                <a:latin typeface="Google Sans Text"/>
              </a:rPr>
              <a:t>For an </a:t>
            </a:r>
            <a:r>
              <a:rPr lang="en-IN" b="0" i="1" dirty="0">
                <a:solidFill>
                  <a:srgbClr val="1A1C1E"/>
                </a:solidFill>
                <a:effectLst/>
                <a:latin typeface="Google Sans Text"/>
              </a:rPr>
              <a:t>existing</a:t>
            </a:r>
            <a:r>
              <a:rPr lang="en-IN" b="0" i="0" dirty="0">
                <a:solidFill>
                  <a:srgbClr val="1A1C1E"/>
                </a:solidFill>
                <a:effectLst/>
                <a:latin typeface="Google Sans Text"/>
              </a:rPr>
              <a:t> node pool:</a:t>
            </a:r>
            <a:br>
              <a:rPr lang="en-IN" b="0" i="0" dirty="0">
                <a:solidFill>
                  <a:srgbClr val="1A1C1E"/>
                </a:solidFill>
                <a:effectLst/>
                <a:latin typeface="Google Sans Text"/>
              </a:rPr>
            </a:br>
            <a:r>
              <a:rPr lang="en-IN" b="0" i="0" dirty="0" err="1">
                <a:solidFill>
                  <a:srgbClr val="1A1C1E"/>
                </a:solidFill>
                <a:effectLst/>
                <a:latin typeface="DM Mono" panose="020B0509040201040103" pitchFamily="49" charset="0"/>
              </a:rPr>
              <a:t>az</a:t>
            </a:r>
            <a:r>
              <a:rPr lang="en-IN" b="0" i="0" dirty="0">
                <a:solidFill>
                  <a:srgbClr val="1A1C1E"/>
                </a:solidFill>
                <a:effectLst/>
                <a:latin typeface="DM Mono" panose="020B0509040201040103" pitchFamily="49" charset="0"/>
              </a:rPr>
              <a:t> </a:t>
            </a:r>
            <a:r>
              <a:rPr lang="en-IN" b="0" i="0" dirty="0" err="1">
                <a:solidFill>
                  <a:srgbClr val="1A1C1E"/>
                </a:solidFill>
                <a:effectLst/>
                <a:latin typeface="DM Mono" panose="020B0509040201040103" pitchFamily="49" charset="0"/>
              </a:rPr>
              <a:t>aks</a:t>
            </a:r>
            <a:r>
              <a:rPr lang="en-IN" b="0" i="0" dirty="0">
                <a:solidFill>
                  <a:srgbClr val="1A1C1E"/>
                </a:solidFill>
                <a:effectLst/>
                <a:latin typeface="DM Mono" panose="020B0509040201040103" pitchFamily="49" charset="0"/>
              </a:rPr>
              <a:t> </a:t>
            </a:r>
            <a:r>
              <a:rPr lang="en-IN" b="0" i="0" dirty="0" err="1">
                <a:solidFill>
                  <a:srgbClr val="1A1C1E"/>
                </a:solidFill>
                <a:effectLst/>
                <a:latin typeface="DM Mono" panose="020B0509040201040103" pitchFamily="49" charset="0"/>
              </a:rPr>
              <a:t>nodepool</a:t>
            </a:r>
            <a:r>
              <a:rPr lang="en-IN" b="0" i="0" dirty="0">
                <a:solidFill>
                  <a:srgbClr val="1A1C1E"/>
                </a:solidFill>
                <a:effectLst/>
                <a:latin typeface="DM Mono" panose="020B0509040201040103" pitchFamily="49" charset="0"/>
              </a:rPr>
              <a:t> update --cluster-name &lt;AKS_NAME&gt; -g &lt;RG_NAME&gt; --name &lt;POOL_NAME&gt; --</a:t>
            </a:r>
            <a:r>
              <a:rPr lang="en-IN" b="0" i="0" dirty="0" err="1">
                <a:solidFill>
                  <a:srgbClr val="1A1C1E"/>
                </a:solidFill>
                <a:effectLst/>
                <a:latin typeface="DM Mono" panose="020B0509040201040103" pitchFamily="49" charset="0"/>
              </a:rPr>
              <a:t>kubelet</a:t>
            </a:r>
            <a:r>
              <a:rPr lang="en-IN" b="0" i="0" dirty="0">
                <a:solidFill>
                  <a:srgbClr val="1A1C1E"/>
                </a:solidFill>
                <a:effectLst/>
                <a:latin typeface="DM Mono" panose="020B0509040201040103" pitchFamily="49" charset="0"/>
              </a:rPr>
              <a:t>-config ./</a:t>
            </a:r>
            <a:r>
              <a:rPr lang="en-IN" b="0" i="0" dirty="0" err="1">
                <a:solidFill>
                  <a:srgbClr val="1A1C1E"/>
                </a:solidFill>
                <a:effectLst/>
                <a:latin typeface="DM Mono" panose="020B0509040201040103" pitchFamily="49" charset="0"/>
              </a:rPr>
              <a:t>kubeletconfig.json</a:t>
            </a:r>
            <a:endParaRPr lang="en-IN"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IN" b="1" i="0" dirty="0">
                <a:solidFill>
                  <a:srgbClr val="1A1C1E"/>
                </a:solidFill>
                <a:effectLst/>
                <a:latin typeface="Google Sans Text"/>
              </a:rPr>
              <a:t>Caution:</a:t>
            </a:r>
            <a:r>
              <a:rPr lang="en-IN" b="0" i="0" dirty="0">
                <a:solidFill>
                  <a:srgbClr val="1A1C1E"/>
                </a:solidFill>
                <a:effectLst/>
                <a:latin typeface="Google Sans Text"/>
              </a:rPr>
              <a:t> Updating an existing node pool causes nodes to be re-imaged one by one. Plan for potential workload disruption.</a:t>
            </a:r>
          </a:p>
          <a:p>
            <a:endParaRPr lang="en-IN" dirty="0"/>
          </a:p>
        </p:txBody>
      </p:sp>
    </p:spTree>
    <p:extLst>
      <p:ext uri="{BB962C8B-B14F-4D97-AF65-F5344CB8AC3E}">
        <p14:creationId xmlns:p14="http://schemas.microsoft.com/office/powerpoint/2010/main" val="17122804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BA868-961E-798A-0A42-67A11D4841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CF9D4-CC2B-12F6-A7EE-319BC13C97CE}"/>
              </a:ext>
            </a:extLst>
          </p:cNvPr>
          <p:cNvSpPr>
            <a:spLocks noGrp="1"/>
          </p:cNvSpPr>
          <p:nvPr>
            <p:ph type="title"/>
          </p:nvPr>
        </p:nvSpPr>
        <p:spPr/>
        <p:txBody>
          <a:bodyPr/>
          <a:lstStyle/>
          <a:p>
            <a:r>
              <a:rPr lang="en-US" dirty="0"/>
              <a:t>Configuring </a:t>
            </a:r>
            <a:r>
              <a:rPr lang="en-US" dirty="0" err="1"/>
              <a:t>Kubelet</a:t>
            </a:r>
            <a:r>
              <a:rPr lang="en-US" dirty="0"/>
              <a:t> Eviction Policies (Node Pool Level)</a:t>
            </a:r>
            <a:endParaRPr lang="en-IN" dirty="0"/>
          </a:p>
        </p:txBody>
      </p:sp>
      <p:sp>
        <p:nvSpPr>
          <p:cNvPr id="3" name="Content Placeholder 2">
            <a:extLst>
              <a:ext uri="{FF2B5EF4-FFF2-40B4-BE49-F238E27FC236}">
                <a16:creationId xmlns:a16="http://schemas.microsoft.com/office/drawing/2014/main" id="{BCEEB666-BC0C-3E42-B68C-1D99FF4AD294}"/>
              </a:ext>
            </a:extLst>
          </p:cNvPr>
          <p:cNvSpPr>
            <a:spLocks noGrp="1"/>
          </p:cNvSpPr>
          <p:nvPr>
            <p:ph idx="1"/>
          </p:nvPr>
        </p:nvSpPr>
        <p:spPr>
          <a:xfrm>
            <a:off x="1154954" y="2603499"/>
            <a:ext cx="10396344" cy="3820627"/>
          </a:xfrm>
        </p:spPr>
        <p:txBody>
          <a:bodyPr/>
          <a:lstStyle/>
          <a:p>
            <a:pPr>
              <a:lnSpc>
                <a:spcPts val="1500"/>
              </a:lnSpc>
              <a:spcAft>
                <a:spcPts val="225"/>
              </a:spcAft>
              <a:buFont typeface="Arial" panose="020B0604020202020204" pitchFamily="34" charset="0"/>
              <a:buChar char="•"/>
            </a:pPr>
            <a:r>
              <a:rPr lang="en-IN" b="1" dirty="0">
                <a:solidFill>
                  <a:srgbClr val="1A1C1E"/>
                </a:solidFill>
                <a:latin typeface="Google Sans Text"/>
              </a:rPr>
              <a:t>Purpose: </a:t>
            </a:r>
            <a:r>
              <a:rPr lang="en-IN" dirty="0">
                <a:solidFill>
                  <a:srgbClr val="1A1C1E"/>
                </a:solidFill>
                <a:latin typeface="Google Sans Text"/>
              </a:rPr>
              <a:t>Define rules for </a:t>
            </a:r>
            <a:r>
              <a:rPr lang="en-IN" dirty="0" err="1">
                <a:solidFill>
                  <a:srgbClr val="1A1C1E"/>
                </a:solidFill>
                <a:latin typeface="Google Sans Text"/>
              </a:rPr>
              <a:t>Kubelet</a:t>
            </a:r>
            <a:r>
              <a:rPr lang="en-IN" dirty="0">
                <a:solidFill>
                  <a:srgbClr val="1A1C1E"/>
                </a:solidFill>
                <a:latin typeface="Google Sans Text"/>
              </a:rPr>
              <a:t> to evict Pods when node resources (disk, memory) are low.</a:t>
            </a:r>
          </a:p>
          <a:p>
            <a:pPr>
              <a:lnSpc>
                <a:spcPts val="1500"/>
              </a:lnSpc>
              <a:spcAft>
                <a:spcPts val="225"/>
              </a:spcAft>
              <a:buFont typeface="Arial" panose="020B0604020202020204" pitchFamily="34" charset="0"/>
              <a:buChar char="•"/>
            </a:pPr>
            <a:r>
              <a:rPr lang="en-IN" b="1" dirty="0">
                <a:solidFill>
                  <a:srgbClr val="1A1C1E"/>
                </a:solidFill>
                <a:latin typeface="Google Sans Text"/>
              </a:rPr>
              <a:t>Method: </a:t>
            </a:r>
            <a:r>
              <a:rPr lang="en-IN" dirty="0">
                <a:solidFill>
                  <a:srgbClr val="1A1C1E"/>
                </a:solidFill>
                <a:latin typeface="Google Sans Text"/>
              </a:rPr>
              <a:t>Via the same </a:t>
            </a:r>
            <a:r>
              <a:rPr lang="en-IN" dirty="0" err="1">
                <a:solidFill>
                  <a:srgbClr val="1A1C1E"/>
                </a:solidFill>
                <a:latin typeface="Google Sans Text"/>
              </a:rPr>
              <a:t>KubeletConfiguration</a:t>
            </a:r>
            <a:r>
              <a:rPr lang="en-IN" dirty="0">
                <a:solidFill>
                  <a:srgbClr val="1A1C1E"/>
                </a:solidFill>
                <a:latin typeface="Google Sans Text"/>
              </a:rPr>
              <a:t> file applied to an AKS node pool.</a:t>
            </a:r>
          </a:p>
          <a:p>
            <a:pPr>
              <a:lnSpc>
                <a:spcPts val="1500"/>
              </a:lnSpc>
              <a:spcAft>
                <a:spcPts val="225"/>
              </a:spcAft>
              <a:buFont typeface="Arial" panose="020B0604020202020204" pitchFamily="34" charset="0"/>
              <a:buChar char="•"/>
            </a:pPr>
            <a:r>
              <a:rPr lang="en-IN" b="1" dirty="0">
                <a:solidFill>
                  <a:srgbClr val="1A1C1E"/>
                </a:solidFill>
                <a:latin typeface="Google Sans Text"/>
              </a:rPr>
              <a:t>Step 1: </a:t>
            </a:r>
            <a:r>
              <a:rPr lang="en-IN" dirty="0">
                <a:solidFill>
                  <a:srgbClr val="1A1C1E"/>
                </a:solidFill>
                <a:latin typeface="Google Sans Text"/>
              </a:rPr>
              <a:t>Update/Create </a:t>
            </a:r>
            <a:r>
              <a:rPr lang="en-IN" dirty="0" err="1">
                <a:solidFill>
                  <a:srgbClr val="1A1C1E"/>
                </a:solidFill>
                <a:latin typeface="Google Sans Text"/>
              </a:rPr>
              <a:t>kubeletconfig.json</a:t>
            </a:r>
            <a:r>
              <a:rPr lang="en-IN" dirty="0">
                <a:solidFill>
                  <a:srgbClr val="1A1C1E"/>
                </a:solidFill>
                <a:latin typeface="Google Sans Text"/>
              </a:rPr>
              <a:t>:</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Step 2: Apply to Node Pool (Azure CLI):</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Use </a:t>
            </a:r>
            <a:r>
              <a:rPr lang="en-US" b="0" i="0" dirty="0" err="1">
                <a:solidFill>
                  <a:srgbClr val="1A1C1E"/>
                </a:solidFill>
                <a:effectLst/>
                <a:latin typeface="DM Mono" panose="020B0509040201040103" pitchFamily="49" charset="0"/>
              </a:rPr>
              <a:t>az</a:t>
            </a:r>
            <a:r>
              <a:rPr lang="en-US" b="0" i="0" dirty="0">
                <a:solidFill>
                  <a:srgbClr val="1A1C1E"/>
                </a:solidFill>
                <a:effectLst/>
                <a:latin typeface="DM Mono" panose="020B0509040201040103" pitchFamily="49" charset="0"/>
              </a:rPr>
              <a:t> </a:t>
            </a:r>
            <a:r>
              <a:rPr lang="en-US" b="0" i="0" dirty="0" err="1">
                <a:solidFill>
                  <a:srgbClr val="1A1C1E"/>
                </a:solidFill>
                <a:effectLst/>
                <a:latin typeface="DM Mono" panose="020B0509040201040103" pitchFamily="49" charset="0"/>
              </a:rPr>
              <a:t>aks</a:t>
            </a:r>
            <a:r>
              <a:rPr lang="en-US" b="0" i="0" dirty="0">
                <a:solidFill>
                  <a:srgbClr val="1A1C1E"/>
                </a:solidFill>
                <a:effectLst/>
                <a:latin typeface="DM Mono" panose="020B0509040201040103" pitchFamily="49" charset="0"/>
              </a:rPr>
              <a:t> </a:t>
            </a:r>
            <a:r>
              <a:rPr lang="en-US" b="0" i="0" dirty="0" err="1">
                <a:solidFill>
                  <a:srgbClr val="1A1C1E"/>
                </a:solidFill>
                <a:effectLst/>
                <a:latin typeface="DM Mono" panose="020B0509040201040103" pitchFamily="49" charset="0"/>
              </a:rPr>
              <a:t>nodepool</a:t>
            </a:r>
            <a:r>
              <a:rPr lang="en-US" b="0" i="0" dirty="0">
                <a:solidFill>
                  <a:srgbClr val="1A1C1E"/>
                </a:solidFill>
                <a:effectLst/>
                <a:latin typeface="DM Mono" panose="020B0509040201040103" pitchFamily="49" charset="0"/>
              </a:rPr>
              <a:t> add/update</a:t>
            </a:r>
            <a:r>
              <a:rPr lang="en-US" b="0" i="0" dirty="0">
                <a:solidFill>
                  <a:srgbClr val="1A1C1E"/>
                </a:solidFill>
                <a:effectLst/>
                <a:latin typeface="Google Sans Text"/>
              </a:rPr>
              <a:t> commands as shown for Image GC.</a:t>
            </a:r>
          </a:p>
          <a:p>
            <a:pPr marL="742950" lvl="1" indent="-285750" algn="l">
              <a:lnSpc>
                <a:spcPts val="1500"/>
              </a:lnSpc>
              <a:spcAft>
                <a:spcPts val="225"/>
              </a:spcAft>
              <a:buFont typeface="Arial" panose="020B0604020202020204" pitchFamily="34" charset="0"/>
              <a:buChar char="•"/>
            </a:pPr>
            <a:r>
              <a:rPr lang="en-US" b="1" i="0" dirty="0">
                <a:solidFill>
                  <a:srgbClr val="1A1C1E"/>
                </a:solidFill>
                <a:effectLst/>
                <a:latin typeface="Google Sans Text"/>
              </a:rPr>
              <a:t>Caution:</a:t>
            </a:r>
            <a:r>
              <a:rPr lang="en-US" b="0" i="0" dirty="0">
                <a:solidFill>
                  <a:srgbClr val="1A1C1E"/>
                </a:solidFill>
                <a:effectLst/>
                <a:latin typeface="Google Sans Text"/>
              </a:rPr>
              <a:t> Node re-imaging applies.</a:t>
            </a:r>
          </a:p>
          <a:p>
            <a:endParaRPr lang="en-IN" dirty="0"/>
          </a:p>
          <a:p>
            <a:endParaRPr lang="en-IN" dirty="0"/>
          </a:p>
        </p:txBody>
      </p:sp>
    </p:spTree>
    <p:extLst>
      <p:ext uri="{BB962C8B-B14F-4D97-AF65-F5344CB8AC3E}">
        <p14:creationId xmlns:p14="http://schemas.microsoft.com/office/powerpoint/2010/main" val="33586705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E517F-4793-A5DE-2CC9-F5A46B074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D6B5A-2337-2E81-43B3-F48417E9CB25}"/>
              </a:ext>
            </a:extLst>
          </p:cNvPr>
          <p:cNvSpPr>
            <a:spLocks noGrp="1"/>
          </p:cNvSpPr>
          <p:nvPr>
            <p:ph type="title"/>
          </p:nvPr>
        </p:nvSpPr>
        <p:spPr/>
        <p:txBody>
          <a:bodyPr/>
          <a:lstStyle/>
          <a:p>
            <a:r>
              <a:rPr lang="en-IN" dirty="0" err="1"/>
              <a:t>kubeletconfig.json</a:t>
            </a:r>
            <a:r>
              <a:rPr lang="en-IN" dirty="0"/>
              <a:t>:</a:t>
            </a:r>
          </a:p>
        </p:txBody>
      </p:sp>
      <p:sp>
        <p:nvSpPr>
          <p:cNvPr id="3" name="Content Placeholder 2">
            <a:extLst>
              <a:ext uri="{FF2B5EF4-FFF2-40B4-BE49-F238E27FC236}">
                <a16:creationId xmlns:a16="http://schemas.microsoft.com/office/drawing/2014/main" id="{2DEBD131-BD4B-AF20-74B7-D7B291951C5C}"/>
              </a:ext>
            </a:extLst>
          </p:cNvPr>
          <p:cNvSpPr>
            <a:spLocks noGrp="1"/>
          </p:cNvSpPr>
          <p:nvPr>
            <p:ph idx="1"/>
          </p:nvPr>
        </p:nvSpPr>
        <p:spPr>
          <a:xfrm>
            <a:off x="1154954" y="2603499"/>
            <a:ext cx="10396344" cy="3820627"/>
          </a:xfrm>
        </p:spPr>
        <p:txBody>
          <a:bodyPr>
            <a:normAutofit fontScale="62500" lnSpcReduction="20000"/>
          </a:bodyPr>
          <a:lstStyle/>
          <a:p>
            <a:pPr marL="0" indent="0">
              <a:buNone/>
            </a:pPr>
            <a:r>
              <a:rPr lang="en-IN" dirty="0"/>
              <a:t>{</a:t>
            </a:r>
          </a:p>
          <a:p>
            <a:pPr marL="0" indent="0">
              <a:buNone/>
            </a:pPr>
            <a:r>
              <a:rPr lang="en-IN" dirty="0"/>
              <a:t>  // ... image GC settings ...</a:t>
            </a:r>
          </a:p>
          <a:p>
            <a:pPr marL="0" indent="0">
              <a:buNone/>
            </a:pPr>
            <a:r>
              <a:rPr lang="en-IN" dirty="0"/>
              <a:t>  "</a:t>
            </a:r>
            <a:r>
              <a:rPr lang="en-IN" dirty="0" err="1"/>
              <a:t>evictionHard</a:t>
            </a:r>
            <a:r>
              <a:rPr lang="en-IN" dirty="0"/>
              <a:t>": {</a:t>
            </a:r>
          </a:p>
          <a:p>
            <a:pPr marL="0" indent="0">
              <a:buNone/>
            </a:pPr>
            <a:r>
              <a:rPr lang="en-IN" dirty="0"/>
              <a:t>    "</a:t>
            </a:r>
            <a:r>
              <a:rPr lang="en-IN" dirty="0" err="1"/>
              <a:t>memory.available</a:t>
            </a:r>
            <a:r>
              <a:rPr lang="en-IN" dirty="0"/>
              <a:t>": "100Mi",</a:t>
            </a:r>
          </a:p>
          <a:p>
            <a:pPr marL="0" indent="0">
              <a:buNone/>
            </a:pPr>
            <a:r>
              <a:rPr lang="en-IN" dirty="0"/>
              <a:t>    "</a:t>
            </a:r>
            <a:r>
              <a:rPr lang="en-IN" dirty="0" err="1"/>
              <a:t>nodefs.available</a:t>
            </a:r>
            <a:r>
              <a:rPr lang="en-IN" dirty="0"/>
              <a:t>": "5%"   // Evict if node root FS available &lt; 5%</a:t>
            </a:r>
          </a:p>
          <a:p>
            <a:pPr marL="0" indent="0">
              <a:buNone/>
            </a:pPr>
            <a:r>
              <a:rPr lang="en-IN" dirty="0"/>
              <a:t>  },</a:t>
            </a:r>
          </a:p>
          <a:p>
            <a:pPr marL="0" indent="0">
              <a:buNone/>
            </a:pPr>
            <a:r>
              <a:rPr lang="en-IN" dirty="0"/>
              <a:t>  "</a:t>
            </a:r>
            <a:r>
              <a:rPr lang="en-IN" dirty="0" err="1"/>
              <a:t>evictionSoft</a:t>
            </a:r>
            <a:r>
              <a:rPr lang="en-IN" dirty="0"/>
              <a:t>": {</a:t>
            </a:r>
          </a:p>
          <a:p>
            <a:pPr marL="0" indent="0">
              <a:buNone/>
            </a:pPr>
            <a:r>
              <a:rPr lang="en-IN" dirty="0"/>
              <a:t>    "</a:t>
            </a:r>
            <a:r>
              <a:rPr lang="en-IN" dirty="0" err="1"/>
              <a:t>memory.available</a:t>
            </a:r>
            <a:r>
              <a:rPr lang="en-IN" dirty="0"/>
              <a:t>": "200Mi",</a:t>
            </a:r>
          </a:p>
          <a:p>
            <a:pPr marL="0" indent="0">
              <a:buNone/>
            </a:pPr>
            <a:r>
              <a:rPr lang="en-IN" dirty="0"/>
              <a:t>    "</a:t>
            </a:r>
            <a:r>
              <a:rPr lang="en-IN" dirty="0" err="1"/>
              <a:t>nodefs.available</a:t>
            </a:r>
            <a:r>
              <a:rPr lang="en-IN" dirty="0"/>
              <a:t>": "10%"</a:t>
            </a:r>
          </a:p>
          <a:p>
            <a:pPr marL="0" indent="0">
              <a:buNone/>
            </a:pPr>
            <a:r>
              <a:rPr lang="en-IN" dirty="0"/>
              <a:t>  },</a:t>
            </a:r>
          </a:p>
          <a:p>
            <a:pPr marL="0" indent="0">
              <a:buNone/>
            </a:pPr>
            <a:r>
              <a:rPr lang="en-IN" dirty="0"/>
              <a:t>  "</a:t>
            </a:r>
            <a:r>
              <a:rPr lang="en-IN" dirty="0" err="1"/>
              <a:t>evictionSoftGracePeriod</a:t>
            </a:r>
            <a:r>
              <a:rPr lang="en-IN" dirty="0"/>
              <a:t>": { // Grace period for soft limits</a:t>
            </a:r>
          </a:p>
          <a:p>
            <a:pPr marL="0" indent="0">
              <a:buNone/>
            </a:pPr>
            <a:r>
              <a:rPr lang="en-IN" dirty="0"/>
              <a:t>    "</a:t>
            </a:r>
            <a:r>
              <a:rPr lang="en-IN" dirty="0" err="1"/>
              <a:t>nodefs.available</a:t>
            </a:r>
            <a:r>
              <a:rPr lang="en-IN" dirty="0"/>
              <a:t>": "1m30s"</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0407230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551D2-CE47-17C0-0EC9-7A961E360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F8E58A-5675-BF30-DAD7-6D26DD74B023}"/>
              </a:ext>
            </a:extLst>
          </p:cNvPr>
          <p:cNvSpPr>
            <a:spLocks noGrp="1"/>
          </p:cNvSpPr>
          <p:nvPr>
            <p:ph type="title"/>
          </p:nvPr>
        </p:nvSpPr>
        <p:spPr/>
        <p:txBody>
          <a:bodyPr/>
          <a:lstStyle/>
          <a:p>
            <a:r>
              <a:rPr lang="en-IN" dirty="0"/>
              <a:t>Best Practices &amp; Considerations</a:t>
            </a:r>
          </a:p>
        </p:txBody>
      </p:sp>
      <p:sp>
        <p:nvSpPr>
          <p:cNvPr id="3" name="Content Placeholder 2">
            <a:extLst>
              <a:ext uri="{FF2B5EF4-FFF2-40B4-BE49-F238E27FC236}">
                <a16:creationId xmlns:a16="http://schemas.microsoft.com/office/drawing/2014/main" id="{7D226E19-DBBC-0B09-2EB0-CB87ED11C7AF}"/>
              </a:ext>
            </a:extLst>
          </p:cNvPr>
          <p:cNvSpPr>
            <a:spLocks noGrp="1"/>
          </p:cNvSpPr>
          <p:nvPr>
            <p:ph idx="1"/>
          </p:nvPr>
        </p:nvSpPr>
        <p:spPr>
          <a:xfrm>
            <a:off x="856673" y="2334558"/>
            <a:ext cx="10396344" cy="3820627"/>
          </a:xfrm>
        </p:spPr>
        <p:txBody>
          <a:bodyPr>
            <a:noAutofit/>
          </a:bodyPr>
          <a:lstStyle/>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Monitoring is Key:</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Utilize Azure Monitor for Containers to track node disk usage, memory, image counts, and eviction events.</a:t>
            </a: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Observe </a:t>
            </a:r>
            <a:r>
              <a:rPr lang="en-US" b="0" i="0" dirty="0" err="1">
                <a:solidFill>
                  <a:srgbClr val="1A1C1E"/>
                </a:solidFill>
                <a:effectLst/>
                <a:latin typeface="DM Mono" panose="020B0509040201040103" pitchFamily="49" charset="0"/>
              </a:rPr>
              <a:t>kubectl</a:t>
            </a:r>
            <a:r>
              <a:rPr lang="en-US" b="0" i="0" dirty="0">
                <a:solidFill>
                  <a:srgbClr val="1A1C1E"/>
                </a:solidFill>
                <a:effectLst/>
                <a:latin typeface="DM Mono" panose="020B0509040201040103" pitchFamily="49" charset="0"/>
              </a:rPr>
              <a:t> get events</a:t>
            </a:r>
            <a:r>
              <a:rPr lang="en-US" b="0" i="0" dirty="0">
                <a:solidFill>
                  <a:srgbClr val="1A1C1E"/>
                </a:solidFill>
                <a:effectLst/>
                <a:latin typeface="Google Sans Text"/>
              </a:rPr>
              <a:t> for GC-related activities.</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Test Configuration Changes:</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Apply </a:t>
            </a:r>
            <a:r>
              <a:rPr lang="en-US" b="0" i="0" dirty="0" err="1">
                <a:solidFill>
                  <a:srgbClr val="1A1C1E"/>
                </a:solidFill>
                <a:effectLst/>
                <a:latin typeface="Google Sans Text"/>
              </a:rPr>
              <a:t>Kubelet</a:t>
            </a:r>
            <a:r>
              <a:rPr lang="en-US" b="0" i="0" dirty="0">
                <a:solidFill>
                  <a:srgbClr val="1A1C1E"/>
                </a:solidFill>
                <a:effectLst/>
                <a:latin typeface="Google Sans Text"/>
              </a:rPr>
              <a:t> configurations in non-production environments first.</a:t>
            </a: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Understand the impact of node re-imaging on workloads. Use </a:t>
            </a:r>
            <a:r>
              <a:rPr lang="en-US" b="0" i="0" dirty="0" err="1">
                <a:solidFill>
                  <a:srgbClr val="1A1C1E"/>
                </a:solidFill>
                <a:effectLst/>
                <a:latin typeface="Google Sans Text"/>
              </a:rPr>
              <a:t>PodDisruptionBudgets</a:t>
            </a:r>
            <a:r>
              <a:rPr lang="en-US" b="0" i="0" dirty="0">
                <a:solidFill>
                  <a:srgbClr val="1A1C1E"/>
                </a:solidFill>
                <a:effectLst/>
                <a:latin typeface="Google Sans Text"/>
              </a:rPr>
              <a:t>.</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AKS Defaults:</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AKS often provides sensible defaults. Customize only when specific issues arise (e.g., frequent disk pressure).</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Orphaned Resources:</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Periodically scan for resources without owners (e.g., old </a:t>
            </a:r>
            <a:r>
              <a:rPr lang="en-US" b="0" i="0" dirty="0" err="1">
                <a:solidFill>
                  <a:srgbClr val="1A1C1E"/>
                </a:solidFill>
                <a:effectLst/>
                <a:latin typeface="Google Sans Text"/>
              </a:rPr>
              <a:t>ConfigMaps</a:t>
            </a:r>
            <a:r>
              <a:rPr lang="en-US" b="0" i="0" dirty="0">
                <a:solidFill>
                  <a:srgbClr val="1A1C1E"/>
                </a:solidFill>
                <a:effectLst/>
                <a:latin typeface="Google Sans Text"/>
              </a:rPr>
              <a:t>, Secrets, PVs with </a:t>
            </a:r>
            <a:r>
              <a:rPr lang="en-US" b="0" i="0" dirty="0">
                <a:solidFill>
                  <a:srgbClr val="1A1C1E"/>
                </a:solidFill>
                <a:effectLst/>
                <a:latin typeface="DM Mono" panose="020B0509040201040103" pitchFamily="49" charset="0"/>
              </a:rPr>
              <a:t>Retain</a:t>
            </a:r>
            <a:r>
              <a:rPr lang="en-US" b="0" i="0" dirty="0">
                <a:solidFill>
                  <a:srgbClr val="1A1C1E"/>
                </a:solidFill>
                <a:effectLst/>
                <a:latin typeface="Google Sans Text"/>
              </a:rPr>
              <a:t> policy).</a:t>
            </a: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Consider tools or scripts for cleanup.</a:t>
            </a:r>
          </a:p>
          <a:p>
            <a:pPr algn="l">
              <a:lnSpc>
                <a:spcPts val="1500"/>
              </a:lnSpc>
              <a:spcAft>
                <a:spcPts val="225"/>
              </a:spcAft>
              <a:buFont typeface="Arial" panose="020B0604020202020204" pitchFamily="34" charset="0"/>
              <a:buChar char="•"/>
            </a:pPr>
            <a:r>
              <a:rPr lang="en-US" b="1" i="0" dirty="0">
                <a:solidFill>
                  <a:srgbClr val="1A1C1E"/>
                </a:solidFill>
                <a:effectLst/>
                <a:latin typeface="Google Sans Text"/>
              </a:rPr>
              <a:t>Azure Policy:</a:t>
            </a:r>
            <a:endParaRPr lang="en-US" b="0" i="0" dirty="0">
              <a:solidFill>
                <a:srgbClr val="1A1C1E"/>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0" i="0" dirty="0">
                <a:solidFill>
                  <a:srgbClr val="1A1C1E"/>
                </a:solidFill>
                <a:effectLst/>
                <a:latin typeface="Google Sans Text"/>
              </a:rPr>
              <a:t>Can be used to identify or remediate orphaned Azure resources not directly managed by Kubernetes GC.</a:t>
            </a:r>
          </a:p>
          <a:p>
            <a:endParaRPr lang="en-IN" dirty="0"/>
          </a:p>
        </p:txBody>
      </p:sp>
    </p:spTree>
    <p:extLst>
      <p:ext uri="{BB962C8B-B14F-4D97-AF65-F5344CB8AC3E}">
        <p14:creationId xmlns:p14="http://schemas.microsoft.com/office/powerpoint/2010/main" val="21507089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C67C2-536E-9B31-F516-AFF8B7322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690AC-644D-DA46-4A8C-7924AA237384}"/>
              </a:ext>
            </a:extLst>
          </p:cNvPr>
          <p:cNvSpPr>
            <a:spLocks noGrp="1"/>
          </p:cNvSpPr>
          <p:nvPr>
            <p:ph type="title"/>
          </p:nvPr>
        </p:nvSpPr>
        <p:spPr/>
        <p:txBody>
          <a:bodyPr/>
          <a:lstStyle/>
          <a:p>
            <a:r>
              <a:rPr lang="en-US" dirty="0"/>
              <a:t>Memory Management in AKS</a:t>
            </a:r>
            <a:endParaRPr lang="en-IN" dirty="0"/>
          </a:p>
        </p:txBody>
      </p:sp>
      <p:sp>
        <p:nvSpPr>
          <p:cNvPr id="3" name="Content Placeholder 2">
            <a:extLst>
              <a:ext uri="{FF2B5EF4-FFF2-40B4-BE49-F238E27FC236}">
                <a16:creationId xmlns:a16="http://schemas.microsoft.com/office/drawing/2014/main" id="{F41DB7DE-BC11-783C-1B51-4CEEE9087A1F}"/>
              </a:ext>
            </a:extLst>
          </p:cNvPr>
          <p:cNvSpPr>
            <a:spLocks noGrp="1"/>
          </p:cNvSpPr>
          <p:nvPr>
            <p:ph idx="1"/>
          </p:nvPr>
        </p:nvSpPr>
        <p:spPr>
          <a:xfrm>
            <a:off x="1154954" y="2603499"/>
            <a:ext cx="10396344" cy="3820627"/>
          </a:xfrm>
        </p:spPr>
        <p:txBody>
          <a:bodyPr/>
          <a:lstStyle/>
          <a:p>
            <a:pPr>
              <a:lnSpc>
                <a:spcPts val="1500"/>
              </a:lnSpc>
              <a:spcAft>
                <a:spcPts val="225"/>
              </a:spcAft>
            </a:pPr>
            <a:r>
              <a:rPr lang="en-US" b="1" i="0" dirty="0">
                <a:solidFill>
                  <a:srgbClr val="1A1C1E"/>
                </a:solidFill>
                <a:effectLst/>
                <a:latin typeface="Google Sans Text"/>
              </a:rPr>
              <a:t>Pod Memory Requests (</a:t>
            </a:r>
            <a:r>
              <a:rPr lang="en-US" b="1" i="0" dirty="0" err="1">
                <a:solidFill>
                  <a:srgbClr val="1A1C1E"/>
                </a:solidFill>
                <a:effectLst/>
                <a:latin typeface="DM Mono" panose="020B0509040201040103" pitchFamily="49" charset="0"/>
              </a:rPr>
              <a:t>spec.containers</a:t>
            </a:r>
            <a:r>
              <a:rPr lang="en-US" b="1" i="0" dirty="0">
                <a:solidFill>
                  <a:srgbClr val="1A1C1E"/>
                </a:solidFill>
                <a:effectLst/>
                <a:latin typeface="DM Mono" panose="020B0509040201040103" pitchFamily="49" charset="0"/>
              </a:rPr>
              <a:t>[].</a:t>
            </a:r>
            <a:r>
              <a:rPr lang="en-US" b="1" i="0" dirty="0" err="1">
                <a:solidFill>
                  <a:srgbClr val="1A1C1E"/>
                </a:solidFill>
                <a:effectLst/>
                <a:latin typeface="DM Mono" panose="020B0509040201040103" pitchFamily="49" charset="0"/>
              </a:rPr>
              <a:t>resources.requests.memory</a:t>
            </a:r>
            <a:r>
              <a:rPr lang="en-US" b="1" i="0" dirty="0">
                <a:solidFill>
                  <a:srgbClr val="1A1C1E"/>
                </a:solidFill>
                <a:effectLst/>
                <a:latin typeface="Google Sans Text"/>
              </a:rPr>
              <a:t>):</a:t>
            </a:r>
            <a:endParaRPr lang="en-US" b="0" i="0" dirty="0">
              <a:solidFill>
                <a:srgbClr val="1A1C1E"/>
              </a:solidFill>
              <a:effectLst/>
              <a:latin typeface="Google Sans Text"/>
            </a:endParaRPr>
          </a:p>
          <a:p>
            <a:pPr lvl="1">
              <a:lnSpc>
                <a:spcPts val="1500"/>
              </a:lnSpc>
              <a:spcAft>
                <a:spcPts val="225"/>
              </a:spcAft>
            </a:pPr>
            <a:r>
              <a:rPr lang="en-US" b="1" i="0" dirty="0">
                <a:solidFill>
                  <a:srgbClr val="1A1C1E"/>
                </a:solidFill>
                <a:effectLst/>
                <a:latin typeface="Google Sans Text"/>
              </a:rPr>
              <a:t>What it is:</a:t>
            </a:r>
            <a:r>
              <a:rPr lang="en-US" b="0" i="0" dirty="0">
                <a:solidFill>
                  <a:srgbClr val="1A1C1E"/>
                </a:solidFill>
                <a:effectLst/>
                <a:latin typeface="Google Sans Text"/>
              </a:rPr>
              <a:t> The amount of memory guaranteed to be available to a container.</a:t>
            </a:r>
          </a:p>
          <a:p>
            <a:pPr lvl="1">
              <a:lnSpc>
                <a:spcPts val="1500"/>
              </a:lnSpc>
              <a:spcAft>
                <a:spcPts val="225"/>
              </a:spcAft>
            </a:pPr>
            <a:r>
              <a:rPr lang="en-US" b="1" i="0" dirty="0">
                <a:solidFill>
                  <a:srgbClr val="1A1C1E"/>
                </a:solidFill>
                <a:effectLst/>
                <a:latin typeface="Google Sans Text"/>
              </a:rPr>
              <a:t>Scheduling:</a:t>
            </a:r>
            <a:r>
              <a:rPr lang="en-US" b="0" i="0" dirty="0">
                <a:solidFill>
                  <a:srgbClr val="1A1C1E"/>
                </a:solidFill>
                <a:effectLst/>
                <a:latin typeface="Google Sans Text"/>
              </a:rPr>
              <a:t> The Kubernetes scheduler uses requests to find a node that has enough </a:t>
            </a:r>
            <a:r>
              <a:rPr lang="en-US" b="0" i="1" dirty="0">
                <a:solidFill>
                  <a:srgbClr val="1A1C1E"/>
                </a:solidFill>
                <a:effectLst/>
                <a:latin typeface="Google Sans Text"/>
              </a:rPr>
              <a:t>allocatable</a:t>
            </a:r>
            <a:r>
              <a:rPr lang="en-US" b="0" i="0" dirty="0">
                <a:solidFill>
                  <a:srgbClr val="1A1C1E"/>
                </a:solidFill>
                <a:effectLst/>
                <a:latin typeface="Google Sans Text"/>
              </a:rPr>
              <a:t> memory to accommodate the Pod. If a node doesn't have enough unallocated memory (sum of requests of existing Pods + new Pod's request &lt;= node allocatable memory), the Pod won't be scheduled there.</a:t>
            </a:r>
          </a:p>
          <a:p>
            <a:pPr lvl="1">
              <a:lnSpc>
                <a:spcPts val="1500"/>
              </a:lnSpc>
              <a:spcAft>
                <a:spcPts val="225"/>
              </a:spcAft>
            </a:pPr>
            <a:r>
              <a:rPr lang="en-US" b="1" i="0" dirty="0">
                <a:solidFill>
                  <a:srgbClr val="1A1C1E"/>
                </a:solidFill>
                <a:effectLst/>
                <a:latin typeface="Google Sans Text"/>
              </a:rPr>
              <a:t>Not a Limit:</a:t>
            </a:r>
            <a:r>
              <a:rPr lang="en-US" b="0" i="0" dirty="0">
                <a:solidFill>
                  <a:srgbClr val="1A1C1E"/>
                </a:solidFill>
                <a:effectLst/>
                <a:latin typeface="Google Sans Text"/>
              </a:rPr>
              <a:t> A container can use </a:t>
            </a:r>
            <a:r>
              <a:rPr lang="en-US" b="0" i="1" dirty="0">
                <a:solidFill>
                  <a:srgbClr val="1A1C1E"/>
                </a:solidFill>
                <a:effectLst/>
                <a:latin typeface="Google Sans Text"/>
              </a:rPr>
              <a:t>more</a:t>
            </a:r>
            <a:r>
              <a:rPr lang="en-US" b="0" i="0" dirty="0">
                <a:solidFill>
                  <a:srgbClr val="1A1C1E"/>
                </a:solidFill>
                <a:effectLst/>
                <a:latin typeface="Google Sans Text"/>
              </a:rPr>
              <a:t> memory than its request, up to its limit (or up to node capacity if no limit is set).</a:t>
            </a:r>
          </a:p>
          <a:p>
            <a:pPr lvl="1">
              <a:lnSpc>
                <a:spcPts val="1500"/>
              </a:lnSpc>
              <a:spcAft>
                <a:spcPts val="225"/>
              </a:spcAft>
            </a:pPr>
            <a:r>
              <a:rPr lang="en-US" b="1" i="0" dirty="0">
                <a:solidFill>
                  <a:srgbClr val="1A1C1E"/>
                </a:solidFill>
                <a:effectLst/>
                <a:latin typeface="Google Sans Text"/>
              </a:rPr>
              <a:t>QoS Class:</a:t>
            </a:r>
            <a:r>
              <a:rPr lang="en-US" b="0" i="0" dirty="0">
                <a:solidFill>
                  <a:srgbClr val="1A1C1E"/>
                </a:solidFill>
                <a:effectLst/>
                <a:latin typeface="Google Sans Text"/>
              </a:rPr>
              <a:t> Contributes to the Pod's Quality of Service (QoS) class.</a:t>
            </a:r>
          </a:p>
          <a:p>
            <a:endParaRPr lang="en-IN" dirty="0"/>
          </a:p>
        </p:txBody>
      </p:sp>
    </p:spTree>
    <p:extLst>
      <p:ext uri="{BB962C8B-B14F-4D97-AF65-F5344CB8AC3E}">
        <p14:creationId xmlns:p14="http://schemas.microsoft.com/office/powerpoint/2010/main" val="30592439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B3375-FF13-B3C5-3547-40A30ECD13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6959FD-2022-AA89-1617-149517C20E05}"/>
              </a:ext>
            </a:extLst>
          </p:cNvPr>
          <p:cNvSpPr>
            <a:spLocks noGrp="1"/>
          </p:cNvSpPr>
          <p:nvPr>
            <p:ph type="title"/>
          </p:nvPr>
        </p:nvSpPr>
        <p:spPr/>
        <p:txBody>
          <a:bodyPr/>
          <a:lstStyle/>
          <a:p>
            <a:r>
              <a:rPr lang="en-US" dirty="0"/>
              <a:t>Memory Management in AKS</a:t>
            </a:r>
            <a:endParaRPr lang="en-IN" dirty="0"/>
          </a:p>
        </p:txBody>
      </p:sp>
      <p:sp>
        <p:nvSpPr>
          <p:cNvPr id="3" name="Content Placeholder 2">
            <a:extLst>
              <a:ext uri="{FF2B5EF4-FFF2-40B4-BE49-F238E27FC236}">
                <a16:creationId xmlns:a16="http://schemas.microsoft.com/office/drawing/2014/main" id="{64AC2EDB-F9C8-95CF-F4D9-59641A86C903}"/>
              </a:ext>
            </a:extLst>
          </p:cNvPr>
          <p:cNvSpPr>
            <a:spLocks noGrp="1"/>
          </p:cNvSpPr>
          <p:nvPr>
            <p:ph idx="1"/>
          </p:nvPr>
        </p:nvSpPr>
        <p:spPr>
          <a:xfrm>
            <a:off x="1154954" y="2603499"/>
            <a:ext cx="10396344" cy="3820627"/>
          </a:xfrm>
        </p:spPr>
        <p:txBody>
          <a:bodyPr/>
          <a:lstStyle/>
          <a:p>
            <a:pPr>
              <a:lnSpc>
                <a:spcPts val="1500"/>
              </a:lnSpc>
              <a:spcAft>
                <a:spcPts val="225"/>
              </a:spcAft>
            </a:pPr>
            <a:r>
              <a:rPr lang="en-US" b="1" i="0" dirty="0">
                <a:solidFill>
                  <a:srgbClr val="1A1C1E"/>
                </a:solidFill>
                <a:effectLst/>
                <a:latin typeface="Google Sans Text"/>
              </a:rPr>
              <a:t>Pod Memory Limits (</a:t>
            </a:r>
            <a:r>
              <a:rPr lang="en-US" b="1" i="0" dirty="0" err="1">
                <a:solidFill>
                  <a:srgbClr val="1A1C1E"/>
                </a:solidFill>
                <a:effectLst/>
                <a:latin typeface="DM Mono" panose="020B0509040201040103" pitchFamily="49" charset="0"/>
              </a:rPr>
              <a:t>spec.containers</a:t>
            </a:r>
            <a:r>
              <a:rPr lang="en-US" b="1" i="0" dirty="0">
                <a:solidFill>
                  <a:srgbClr val="1A1C1E"/>
                </a:solidFill>
                <a:effectLst/>
                <a:latin typeface="DM Mono" panose="020B0509040201040103" pitchFamily="49" charset="0"/>
              </a:rPr>
              <a:t>[].</a:t>
            </a:r>
            <a:r>
              <a:rPr lang="en-US" b="1" i="0" dirty="0" err="1">
                <a:solidFill>
                  <a:srgbClr val="1A1C1E"/>
                </a:solidFill>
                <a:effectLst/>
                <a:latin typeface="DM Mono" panose="020B0509040201040103" pitchFamily="49" charset="0"/>
              </a:rPr>
              <a:t>resources.limits.memory</a:t>
            </a:r>
            <a:r>
              <a:rPr lang="en-US" b="1" i="0" dirty="0">
                <a:solidFill>
                  <a:srgbClr val="1A1C1E"/>
                </a:solidFill>
                <a:effectLst/>
                <a:latin typeface="Google Sans Text"/>
              </a:rPr>
              <a:t>):</a:t>
            </a:r>
            <a:endParaRPr lang="en-US" b="0" i="0" dirty="0">
              <a:solidFill>
                <a:srgbClr val="1A1C1E"/>
              </a:solidFill>
              <a:effectLst/>
              <a:latin typeface="Google Sans Text"/>
            </a:endParaRPr>
          </a:p>
          <a:p>
            <a:pPr lvl="1">
              <a:lnSpc>
                <a:spcPts val="1500"/>
              </a:lnSpc>
              <a:spcAft>
                <a:spcPts val="225"/>
              </a:spcAft>
            </a:pPr>
            <a:r>
              <a:rPr lang="en-US" b="1" i="0" dirty="0">
                <a:solidFill>
                  <a:srgbClr val="1A1C1E"/>
                </a:solidFill>
                <a:effectLst/>
                <a:latin typeface="Google Sans Text"/>
              </a:rPr>
              <a:t>What it is:</a:t>
            </a:r>
            <a:r>
              <a:rPr lang="en-US" b="0" i="0" dirty="0">
                <a:solidFill>
                  <a:srgbClr val="1A1C1E"/>
                </a:solidFill>
                <a:effectLst/>
                <a:latin typeface="Google Sans Text"/>
              </a:rPr>
              <a:t> The maximum amount of memory a container is allowed to consume.</a:t>
            </a:r>
          </a:p>
          <a:p>
            <a:pPr lvl="1">
              <a:lnSpc>
                <a:spcPts val="1500"/>
              </a:lnSpc>
              <a:spcAft>
                <a:spcPts val="225"/>
              </a:spcAft>
            </a:pPr>
            <a:r>
              <a:rPr lang="en-US" b="1" i="0" dirty="0">
                <a:solidFill>
                  <a:srgbClr val="1A1C1E"/>
                </a:solidFill>
                <a:effectLst/>
                <a:latin typeface="Google Sans Text"/>
              </a:rPr>
              <a:t>Enforcement:</a:t>
            </a:r>
            <a:r>
              <a:rPr lang="en-US" b="0" i="0" dirty="0">
                <a:solidFill>
                  <a:srgbClr val="1A1C1E"/>
                </a:solidFill>
                <a:effectLst/>
                <a:latin typeface="Google Sans Text"/>
              </a:rPr>
              <a:t> If a container tries to exceed its memory limit, it will be terminated by the runtime (</a:t>
            </a:r>
            <a:r>
              <a:rPr lang="en-US" b="0" i="0" dirty="0" err="1">
                <a:solidFill>
                  <a:srgbClr val="1A1C1E"/>
                </a:solidFill>
                <a:effectLst/>
                <a:latin typeface="Google Sans Text"/>
              </a:rPr>
              <a:t>OOMKilled</a:t>
            </a:r>
            <a:r>
              <a:rPr lang="en-US" b="0" i="0" dirty="0">
                <a:solidFill>
                  <a:srgbClr val="1A1C1E"/>
                </a:solidFill>
                <a:effectLst/>
                <a:latin typeface="Google Sans Text"/>
              </a:rPr>
              <a:t> - Out Of Memory Killed).</a:t>
            </a:r>
          </a:p>
          <a:p>
            <a:pPr lvl="1">
              <a:lnSpc>
                <a:spcPts val="1500"/>
              </a:lnSpc>
              <a:spcAft>
                <a:spcPts val="225"/>
              </a:spcAft>
            </a:pPr>
            <a:r>
              <a:rPr lang="en-US" b="1" i="0" dirty="0">
                <a:solidFill>
                  <a:srgbClr val="1A1C1E"/>
                </a:solidFill>
                <a:effectLst/>
                <a:latin typeface="Google Sans Text"/>
              </a:rPr>
              <a:t>QoS Class:</a:t>
            </a:r>
            <a:r>
              <a:rPr lang="en-US" b="0" i="0" dirty="0">
                <a:solidFill>
                  <a:srgbClr val="1A1C1E"/>
                </a:solidFill>
                <a:effectLst/>
                <a:latin typeface="Google Sans Text"/>
              </a:rPr>
              <a:t> Also contributes to the Pod's QoS class.</a:t>
            </a:r>
          </a:p>
          <a:p>
            <a:endParaRPr lang="en-IN" dirty="0"/>
          </a:p>
        </p:txBody>
      </p:sp>
    </p:spTree>
    <p:extLst>
      <p:ext uri="{BB962C8B-B14F-4D97-AF65-F5344CB8AC3E}">
        <p14:creationId xmlns:p14="http://schemas.microsoft.com/office/powerpoint/2010/main" val="26911855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DA6A6-4FB2-5220-57C4-A51CC1FE1E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0E7F6-526F-4073-FFC6-5BB0ABC79CE5}"/>
              </a:ext>
            </a:extLst>
          </p:cNvPr>
          <p:cNvSpPr>
            <a:spLocks noGrp="1"/>
          </p:cNvSpPr>
          <p:nvPr>
            <p:ph type="title"/>
          </p:nvPr>
        </p:nvSpPr>
        <p:spPr/>
        <p:txBody>
          <a:bodyPr/>
          <a:lstStyle/>
          <a:p>
            <a:r>
              <a:rPr lang="en-US" dirty="0"/>
              <a:t>Memory Management in AKS</a:t>
            </a:r>
            <a:endParaRPr lang="en-IN" dirty="0"/>
          </a:p>
        </p:txBody>
      </p:sp>
      <p:sp>
        <p:nvSpPr>
          <p:cNvPr id="3" name="Content Placeholder 2">
            <a:extLst>
              <a:ext uri="{FF2B5EF4-FFF2-40B4-BE49-F238E27FC236}">
                <a16:creationId xmlns:a16="http://schemas.microsoft.com/office/drawing/2014/main" id="{F2974F9A-DB6E-C346-9725-7EB544654D46}"/>
              </a:ext>
            </a:extLst>
          </p:cNvPr>
          <p:cNvSpPr>
            <a:spLocks noGrp="1"/>
          </p:cNvSpPr>
          <p:nvPr>
            <p:ph idx="1"/>
          </p:nvPr>
        </p:nvSpPr>
        <p:spPr>
          <a:xfrm>
            <a:off x="1154954" y="2603499"/>
            <a:ext cx="10396344" cy="3820627"/>
          </a:xfrm>
        </p:spPr>
        <p:txBody>
          <a:bodyPr>
            <a:normAutofit/>
          </a:bodyPr>
          <a:lstStyle/>
          <a:p>
            <a:pPr>
              <a:lnSpc>
                <a:spcPts val="1500"/>
              </a:lnSpc>
              <a:spcAft>
                <a:spcPts val="225"/>
              </a:spcAft>
            </a:pPr>
            <a:r>
              <a:rPr lang="en-US" b="1" i="0" dirty="0">
                <a:solidFill>
                  <a:srgbClr val="1A1C1E"/>
                </a:solidFill>
                <a:effectLst/>
                <a:latin typeface="Google Sans Text"/>
              </a:rPr>
              <a:t>Quality of Service (QoS) Classes:</a:t>
            </a:r>
            <a:r>
              <a:rPr lang="en-US" b="0" i="0" dirty="0">
                <a:solidFill>
                  <a:srgbClr val="1A1C1E"/>
                </a:solidFill>
                <a:effectLst/>
                <a:latin typeface="Google Sans Text"/>
              </a:rPr>
              <a:t> Kubernetes categorizes Pods based on their requests and limits:</a:t>
            </a:r>
          </a:p>
          <a:p>
            <a:pPr lvl="1">
              <a:lnSpc>
                <a:spcPts val="1500"/>
              </a:lnSpc>
              <a:spcAft>
                <a:spcPts val="225"/>
              </a:spcAft>
            </a:pPr>
            <a:r>
              <a:rPr lang="en-US" b="1" i="0" dirty="0">
                <a:solidFill>
                  <a:srgbClr val="1A1C1E"/>
                </a:solidFill>
                <a:effectLst/>
                <a:latin typeface="Google Sans Text"/>
              </a:rPr>
              <a:t>Guaranteed:</a:t>
            </a:r>
            <a:endParaRPr lang="en-US" b="0" i="0" dirty="0">
              <a:solidFill>
                <a:srgbClr val="1A1C1E"/>
              </a:solidFill>
              <a:effectLst/>
              <a:latin typeface="Google Sans Text"/>
            </a:endParaRPr>
          </a:p>
          <a:p>
            <a:pPr lvl="2">
              <a:lnSpc>
                <a:spcPts val="1500"/>
              </a:lnSpc>
              <a:spcAft>
                <a:spcPts val="225"/>
              </a:spcAft>
            </a:pPr>
            <a:r>
              <a:rPr lang="en-US" b="0" i="0" dirty="0">
                <a:solidFill>
                  <a:srgbClr val="1A1C1E"/>
                </a:solidFill>
                <a:effectLst/>
                <a:latin typeface="Google Sans Text"/>
              </a:rPr>
              <a:t>Every container in the Pod has a memory limit and a memory request.</a:t>
            </a:r>
          </a:p>
          <a:p>
            <a:pPr lvl="2">
              <a:lnSpc>
                <a:spcPts val="1500"/>
              </a:lnSpc>
              <a:spcAft>
                <a:spcPts val="225"/>
              </a:spcAft>
            </a:pPr>
            <a:r>
              <a:rPr lang="en-US" b="0" i="0" dirty="0">
                <a:solidFill>
                  <a:srgbClr val="1A1C1E"/>
                </a:solidFill>
                <a:effectLst/>
                <a:latin typeface="Google Sans Text"/>
              </a:rPr>
              <a:t>For every container, the memory limit is equal to the memory request.</a:t>
            </a:r>
          </a:p>
          <a:p>
            <a:pPr lvl="2">
              <a:lnSpc>
                <a:spcPts val="1500"/>
              </a:lnSpc>
              <a:spcAft>
                <a:spcPts val="225"/>
              </a:spcAft>
            </a:pPr>
            <a:r>
              <a:rPr lang="en-US" b="0" i="0" dirty="0">
                <a:solidFill>
                  <a:srgbClr val="1A1C1E"/>
                </a:solidFill>
                <a:effectLst/>
                <a:latin typeface="Google Sans Text"/>
              </a:rPr>
              <a:t>These Pods are considered the highest priority and are least likely to be killed if the node runs out of memory (after </a:t>
            </a:r>
            <a:r>
              <a:rPr lang="en-US" b="0" i="0" dirty="0" err="1">
                <a:solidFill>
                  <a:srgbClr val="1A1C1E"/>
                </a:solidFill>
                <a:effectLst/>
                <a:latin typeface="Google Sans Text"/>
              </a:rPr>
              <a:t>BestEffort</a:t>
            </a:r>
            <a:r>
              <a:rPr lang="en-US" b="0" i="0" dirty="0">
                <a:solidFill>
                  <a:srgbClr val="1A1C1E"/>
                </a:solidFill>
                <a:effectLst/>
                <a:latin typeface="Google Sans Text"/>
              </a:rPr>
              <a:t> and Burstable).</a:t>
            </a:r>
          </a:p>
        </p:txBody>
      </p:sp>
    </p:spTree>
    <p:extLst>
      <p:ext uri="{BB962C8B-B14F-4D97-AF65-F5344CB8AC3E}">
        <p14:creationId xmlns:p14="http://schemas.microsoft.com/office/powerpoint/2010/main" val="16527484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E3907-8C14-C5C9-F701-972390E13F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C7298A-F5CF-70ED-54D0-98D4245AA685}"/>
              </a:ext>
            </a:extLst>
          </p:cNvPr>
          <p:cNvSpPr>
            <a:spLocks noGrp="1"/>
          </p:cNvSpPr>
          <p:nvPr>
            <p:ph type="title"/>
          </p:nvPr>
        </p:nvSpPr>
        <p:spPr/>
        <p:txBody>
          <a:bodyPr/>
          <a:lstStyle/>
          <a:p>
            <a:r>
              <a:rPr lang="en-US" dirty="0"/>
              <a:t>Memory Management in AKS</a:t>
            </a:r>
            <a:endParaRPr lang="en-IN" dirty="0"/>
          </a:p>
        </p:txBody>
      </p:sp>
      <p:sp>
        <p:nvSpPr>
          <p:cNvPr id="3" name="Content Placeholder 2">
            <a:extLst>
              <a:ext uri="{FF2B5EF4-FFF2-40B4-BE49-F238E27FC236}">
                <a16:creationId xmlns:a16="http://schemas.microsoft.com/office/drawing/2014/main" id="{E5B3088B-534B-94F9-B1FD-8E396CBBF251}"/>
              </a:ext>
            </a:extLst>
          </p:cNvPr>
          <p:cNvSpPr>
            <a:spLocks noGrp="1"/>
          </p:cNvSpPr>
          <p:nvPr>
            <p:ph idx="1"/>
          </p:nvPr>
        </p:nvSpPr>
        <p:spPr>
          <a:xfrm>
            <a:off x="1154954" y="2603499"/>
            <a:ext cx="10396344" cy="3820627"/>
          </a:xfrm>
        </p:spPr>
        <p:txBody>
          <a:bodyPr>
            <a:normAutofit/>
          </a:bodyPr>
          <a:lstStyle/>
          <a:p>
            <a:pPr>
              <a:lnSpc>
                <a:spcPts val="1500"/>
              </a:lnSpc>
              <a:spcAft>
                <a:spcPts val="225"/>
              </a:spcAft>
            </a:pPr>
            <a:r>
              <a:rPr lang="en-US" b="1" i="0" dirty="0">
                <a:solidFill>
                  <a:srgbClr val="1A1C1E"/>
                </a:solidFill>
                <a:effectLst/>
                <a:latin typeface="Google Sans Text"/>
              </a:rPr>
              <a:t>Quality of Service (QoS) Classes:</a:t>
            </a:r>
            <a:r>
              <a:rPr lang="en-US" b="0" i="0" dirty="0">
                <a:solidFill>
                  <a:srgbClr val="1A1C1E"/>
                </a:solidFill>
                <a:effectLst/>
                <a:latin typeface="Google Sans Text"/>
              </a:rPr>
              <a:t> Kubernetes categorizes Pods based on their requests and limits:</a:t>
            </a:r>
          </a:p>
          <a:p>
            <a:pPr lvl="1">
              <a:lnSpc>
                <a:spcPts val="1500"/>
              </a:lnSpc>
              <a:spcAft>
                <a:spcPts val="225"/>
              </a:spcAft>
            </a:pPr>
            <a:r>
              <a:rPr lang="en-US" b="1" i="0" dirty="0">
                <a:solidFill>
                  <a:srgbClr val="1A1C1E"/>
                </a:solidFill>
                <a:effectLst/>
                <a:latin typeface="Google Sans Text"/>
              </a:rPr>
              <a:t>Burstable:</a:t>
            </a:r>
            <a:endParaRPr lang="en-US" b="0" i="0" dirty="0">
              <a:solidFill>
                <a:srgbClr val="1A1C1E"/>
              </a:solidFill>
              <a:effectLst/>
              <a:latin typeface="Google Sans Text"/>
            </a:endParaRPr>
          </a:p>
          <a:p>
            <a:pPr lvl="2">
              <a:lnSpc>
                <a:spcPts val="1500"/>
              </a:lnSpc>
              <a:spcAft>
                <a:spcPts val="225"/>
              </a:spcAft>
            </a:pPr>
            <a:r>
              <a:rPr lang="en-US" b="0" i="0" dirty="0">
                <a:solidFill>
                  <a:srgbClr val="1A1C1E"/>
                </a:solidFill>
                <a:effectLst/>
                <a:latin typeface="Google Sans Text"/>
              </a:rPr>
              <a:t>At least one container in the Pod has a memory request but its limit might be higher, or some containers might have requests/limits while others don't (but not all are </a:t>
            </a:r>
            <a:r>
              <a:rPr lang="en-US" b="0" i="0" dirty="0" err="1">
                <a:solidFill>
                  <a:srgbClr val="1A1C1E"/>
                </a:solidFill>
                <a:effectLst/>
                <a:latin typeface="Google Sans Text"/>
              </a:rPr>
              <a:t>BestEffort</a:t>
            </a:r>
            <a:r>
              <a:rPr lang="en-US" b="0" i="0" dirty="0">
                <a:solidFill>
                  <a:srgbClr val="1A1C1E"/>
                </a:solidFill>
                <a:effectLst/>
                <a:latin typeface="Google Sans Text"/>
              </a:rPr>
              <a:t>).</a:t>
            </a:r>
          </a:p>
          <a:p>
            <a:pPr lvl="2">
              <a:lnSpc>
                <a:spcPts val="1500"/>
              </a:lnSpc>
              <a:spcAft>
                <a:spcPts val="225"/>
              </a:spcAft>
            </a:pPr>
            <a:r>
              <a:rPr lang="en-US" b="0" i="0" dirty="0">
                <a:solidFill>
                  <a:srgbClr val="1A1C1E"/>
                </a:solidFill>
                <a:effectLst/>
                <a:latin typeface="Google Sans Text"/>
              </a:rPr>
              <a:t>These Pods can use more memory than requested (burst) up to their limits.</a:t>
            </a:r>
          </a:p>
          <a:p>
            <a:pPr lvl="2">
              <a:lnSpc>
                <a:spcPts val="1500"/>
              </a:lnSpc>
              <a:spcAft>
                <a:spcPts val="225"/>
              </a:spcAft>
            </a:pPr>
            <a:r>
              <a:rPr lang="en-US" b="0" i="0" dirty="0">
                <a:solidFill>
                  <a:srgbClr val="1A1C1E"/>
                </a:solidFill>
                <a:effectLst/>
                <a:latin typeface="Google Sans Text"/>
              </a:rPr>
              <a:t>If the node is under memory pressure, these Pods are killed after </a:t>
            </a:r>
            <a:r>
              <a:rPr lang="en-US" b="0" i="0" dirty="0" err="1">
                <a:solidFill>
                  <a:srgbClr val="1A1C1E"/>
                </a:solidFill>
                <a:effectLst/>
                <a:latin typeface="Google Sans Text"/>
              </a:rPr>
              <a:t>BestEffort</a:t>
            </a:r>
            <a:r>
              <a:rPr lang="en-US" b="0" i="0" dirty="0">
                <a:solidFill>
                  <a:srgbClr val="1A1C1E"/>
                </a:solidFill>
                <a:effectLst/>
                <a:latin typeface="Google Sans Text"/>
              </a:rPr>
              <a:t> Pods.</a:t>
            </a:r>
          </a:p>
        </p:txBody>
      </p:sp>
    </p:spTree>
    <p:extLst>
      <p:ext uri="{BB962C8B-B14F-4D97-AF65-F5344CB8AC3E}">
        <p14:creationId xmlns:p14="http://schemas.microsoft.com/office/powerpoint/2010/main" val="22024319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FFFEA-1C71-E4F4-3B7A-7569EC4D2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3CD1E7-0AA0-B7EC-B86E-87CA788D8A53}"/>
              </a:ext>
            </a:extLst>
          </p:cNvPr>
          <p:cNvSpPr>
            <a:spLocks noGrp="1"/>
          </p:cNvSpPr>
          <p:nvPr>
            <p:ph type="title"/>
          </p:nvPr>
        </p:nvSpPr>
        <p:spPr/>
        <p:txBody>
          <a:bodyPr/>
          <a:lstStyle/>
          <a:p>
            <a:r>
              <a:rPr lang="en-US" dirty="0"/>
              <a:t>Memory Management in AKS</a:t>
            </a:r>
            <a:endParaRPr lang="en-IN" dirty="0"/>
          </a:p>
        </p:txBody>
      </p:sp>
      <p:sp>
        <p:nvSpPr>
          <p:cNvPr id="3" name="Content Placeholder 2">
            <a:extLst>
              <a:ext uri="{FF2B5EF4-FFF2-40B4-BE49-F238E27FC236}">
                <a16:creationId xmlns:a16="http://schemas.microsoft.com/office/drawing/2014/main" id="{A13ACD0E-7CDF-712C-FB86-975113740388}"/>
              </a:ext>
            </a:extLst>
          </p:cNvPr>
          <p:cNvSpPr>
            <a:spLocks noGrp="1"/>
          </p:cNvSpPr>
          <p:nvPr>
            <p:ph idx="1"/>
          </p:nvPr>
        </p:nvSpPr>
        <p:spPr>
          <a:xfrm>
            <a:off x="1154954" y="2603499"/>
            <a:ext cx="10396344" cy="3820627"/>
          </a:xfrm>
        </p:spPr>
        <p:txBody>
          <a:bodyPr>
            <a:normAutofit/>
          </a:bodyPr>
          <a:lstStyle/>
          <a:p>
            <a:pPr>
              <a:lnSpc>
                <a:spcPts val="1500"/>
              </a:lnSpc>
              <a:spcAft>
                <a:spcPts val="225"/>
              </a:spcAft>
            </a:pPr>
            <a:r>
              <a:rPr lang="en-US" b="1" i="0" dirty="0">
                <a:solidFill>
                  <a:srgbClr val="1A1C1E"/>
                </a:solidFill>
                <a:effectLst/>
                <a:latin typeface="Google Sans Text"/>
              </a:rPr>
              <a:t>Quality of Service (QoS) Classes:</a:t>
            </a:r>
            <a:r>
              <a:rPr lang="en-US" b="0" i="0" dirty="0">
                <a:solidFill>
                  <a:srgbClr val="1A1C1E"/>
                </a:solidFill>
                <a:effectLst/>
                <a:latin typeface="Google Sans Text"/>
              </a:rPr>
              <a:t> Kubernetes categorizes Pods based on their requests and limits:</a:t>
            </a:r>
          </a:p>
          <a:p>
            <a:pPr lvl="1">
              <a:lnSpc>
                <a:spcPts val="1500"/>
              </a:lnSpc>
              <a:spcAft>
                <a:spcPts val="225"/>
              </a:spcAft>
            </a:pPr>
            <a:r>
              <a:rPr lang="en-US" b="1" i="0" dirty="0" err="1">
                <a:solidFill>
                  <a:srgbClr val="1A1C1E"/>
                </a:solidFill>
                <a:effectLst/>
                <a:latin typeface="Google Sans Text"/>
              </a:rPr>
              <a:t>BestEffort</a:t>
            </a:r>
            <a:r>
              <a:rPr lang="en-US" b="1" i="0" dirty="0">
                <a:solidFill>
                  <a:srgbClr val="1A1C1E"/>
                </a:solidFill>
                <a:effectLst/>
                <a:latin typeface="Google Sans Text"/>
              </a:rPr>
              <a:t>:</a:t>
            </a:r>
            <a:endParaRPr lang="en-US" b="0" i="0" dirty="0">
              <a:solidFill>
                <a:srgbClr val="1A1C1E"/>
              </a:solidFill>
              <a:effectLst/>
              <a:latin typeface="Google Sans Text"/>
            </a:endParaRPr>
          </a:p>
          <a:p>
            <a:pPr lvl="2">
              <a:lnSpc>
                <a:spcPts val="1500"/>
              </a:lnSpc>
              <a:spcAft>
                <a:spcPts val="225"/>
              </a:spcAft>
            </a:pPr>
            <a:r>
              <a:rPr lang="en-US" b="0" i="0" dirty="0">
                <a:solidFill>
                  <a:srgbClr val="1A1C1E"/>
                </a:solidFill>
                <a:effectLst/>
                <a:latin typeface="Google Sans Text"/>
              </a:rPr>
              <a:t>No containers in the Pod have memory requests or limits specified.</a:t>
            </a:r>
          </a:p>
          <a:p>
            <a:pPr lvl="2">
              <a:lnSpc>
                <a:spcPts val="1500"/>
              </a:lnSpc>
              <a:spcAft>
                <a:spcPts val="225"/>
              </a:spcAft>
            </a:pPr>
            <a:r>
              <a:rPr lang="en-US" b="0" i="0" dirty="0">
                <a:solidFill>
                  <a:srgbClr val="1A1C1E"/>
                </a:solidFill>
                <a:effectLst/>
                <a:latin typeface="Google Sans Text"/>
              </a:rPr>
              <a:t>These are the lowest priority and are the first to be killed if the node runs out of memory.</a:t>
            </a:r>
          </a:p>
          <a:p>
            <a:pPr lvl="2">
              <a:lnSpc>
                <a:spcPts val="1500"/>
              </a:lnSpc>
              <a:spcAft>
                <a:spcPts val="225"/>
              </a:spcAft>
            </a:pPr>
            <a:r>
              <a:rPr lang="en-US" b="1" i="0" dirty="0">
                <a:solidFill>
                  <a:srgbClr val="1A1C1E"/>
                </a:solidFill>
                <a:effectLst/>
                <a:latin typeface="Google Sans Text"/>
              </a:rPr>
              <a:t>Generally discouraged for production workloads.</a:t>
            </a:r>
            <a:endParaRPr lang="en-US" b="0" i="0" dirty="0">
              <a:solidFill>
                <a:srgbClr val="1A1C1E"/>
              </a:solidFill>
              <a:effectLst/>
              <a:latin typeface="Google Sans Text"/>
            </a:endParaRPr>
          </a:p>
          <a:p>
            <a:endParaRPr lang="en-IN" dirty="0"/>
          </a:p>
        </p:txBody>
      </p:sp>
    </p:spTree>
    <p:extLst>
      <p:ext uri="{BB962C8B-B14F-4D97-AF65-F5344CB8AC3E}">
        <p14:creationId xmlns:p14="http://schemas.microsoft.com/office/powerpoint/2010/main" val="42758523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07FC0-4293-5749-E011-3C88D4230A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B7BEC3-69DB-F2DD-7BC3-093EA5C21194}"/>
              </a:ext>
            </a:extLst>
          </p:cNvPr>
          <p:cNvSpPr>
            <a:spLocks noGrp="1"/>
          </p:cNvSpPr>
          <p:nvPr>
            <p:ph type="title"/>
          </p:nvPr>
        </p:nvSpPr>
        <p:spPr/>
        <p:txBody>
          <a:bodyPr/>
          <a:lstStyle/>
          <a:p>
            <a:r>
              <a:rPr lang="en-US" dirty="0"/>
              <a:t>Memory Management in AKS</a:t>
            </a:r>
            <a:endParaRPr lang="en-IN" dirty="0"/>
          </a:p>
        </p:txBody>
      </p:sp>
      <p:sp>
        <p:nvSpPr>
          <p:cNvPr id="3" name="Content Placeholder 2">
            <a:extLst>
              <a:ext uri="{FF2B5EF4-FFF2-40B4-BE49-F238E27FC236}">
                <a16:creationId xmlns:a16="http://schemas.microsoft.com/office/drawing/2014/main" id="{1CC9B25B-ECEA-1292-6566-FC08E2078AC5}"/>
              </a:ext>
            </a:extLst>
          </p:cNvPr>
          <p:cNvSpPr>
            <a:spLocks noGrp="1"/>
          </p:cNvSpPr>
          <p:nvPr>
            <p:ph idx="1"/>
          </p:nvPr>
        </p:nvSpPr>
        <p:spPr>
          <a:xfrm>
            <a:off x="1154954" y="2603499"/>
            <a:ext cx="10396344" cy="3820627"/>
          </a:xfrm>
        </p:spPr>
        <p:txBody>
          <a:bodyPr/>
          <a:lstStyle/>
          <a:p>
            <a:pPr>
              <a:lnSpc>
                <a:spcPts val="1500"/>
              </a:lnSpc>
              <a:spcAft>
                <a:spcPts val="225"/>
              </a:spcAft>
            </a:pPr>
            <a:r>
              <a:rPr lang="en-US" b="1" i="0" dirty="0">
                <a:solidFill>
                  <a:srgbClr val="1A1C1E"/>
                </a:solidFill>
                <a:effectLst/>
                <a:latin typeface="Google Sans Text"/>
              </a:rPr>
              <a:t>Node Allocatable Memory:</a:t>
            </a:r>
            <a:endParaRPr lang="en-US" b="0" i="0" dirty="0">
              <a:solidFill>
                <a:srgbClr val="1A1C1E"/>
              </a:solidFill>
              <a:effectLst/>
              <a:latin typeface="Google Sans Text"/>
            </a:endParaRPr>
          </a:p>
          <a:p>
            <a:pPr lvl="1">
              <a:lnSpc>
                <a:spcPts val="1500"/>
              </a:lnSpc>
              <a:spcAft>
                <a:spcPts val="225"/>
              </a:spcAft>
            </a:pPr>
            <a:r>
              <a:rPr lang="en-US" b="0" i="0" dirty="0">
                <a:solidFill>
                  <a:srgbClr val="1A1C1E"/>
                </a:solidFill>
                <a:effectLst/>
                <a:latin typeface="Google Sans Text"/>
              </a:rPr>
              <a:t>Not all memory on a node is available for Pods. Some is reserved for the OS, the </a:t>
            </a:r>
            <a:r>
              <a:rPr lang="en-US" b="0" i="0" dirty="0" err="1">
                <a:solidFill>
                  <a:srgbClr val="1A1C1E"/>
                </a:solidFill>
                <a:effectLst/>
                <a:latin typeface="Google Sans Text"/>
              </a:rPr>
              <a:t>Kubelet</a:t>
            </a:r>
            <a:r>
              <a:rPr lang="en-US" b="0" i="0" dirty="0">
                <a:solidFill>
                  <a:srgbClr val="1A1C1E"/>
                </a:solidFill>
                <a:effectLst/>
                <a:latin typeface="Google Sans Text"/>
              </a:rPr>
              <a:t>, and other system daemons.</a:t>
            </a:r>
          </a:p>
          <a:p>
            <a:pPr lvl="1">
              <a:lnSpc>
                <a:spcPts val="1500"/>
              </a:lnSpc>
              <a:spcAft>
                <a:spcPts val="225"/>
              </a:spcAft>
            </a:pPr>
            <a:r>
              <a:rPr lang="en-US" b="0" i="0" dirty="0">
                <a:solidFill>
                  <a:srgbClr val="1A1C1E"/>
                </a:solidFill>
                <a:effectLst/>
                <a:latin typeface="DM Mono" panose="020B0509040201040103" pitchFamily="49" charset="0"/>
              </a:rPr>
              <a:t>Allocatable = Node Capacity - Kube-Reserved - System-Reserved - Eviction Thresholds</a:t>
            </a:r>
            <a:endParaRPr lang="en-US" b="0" i="0" dirty="0">
              <a:solidFill>
                <a:srgbClr val="1A1C1E"/>
              </a:solidFill>
              <a:effectLst/>
              <a:latin typeface="Google Sans Text"/>
            </a:endParaRPr>
          </a:p>
          <a:p>
            <a:pPr lvl="1">
              <a:lnSpc>
                <a:spcPts val="1500"/>
              </a:lnSpc>
              <a:spcAft>
                <a:spcPts val="225"/>
              </a:spcAft>
            </a:pPr>
            <a:r>
              <a:rPr lang="en-US" b="0" i="0" dirty="0">
                <a:solidFill>
                  <a:srgbClr val="1A1C1E"/>
                </a:solidFill>
                <a:effectLst/>
                <a:latin typeface="Google Sans Text"/>
              </a:rPr>
              <a:t>The sum of memory </a:t>
            </a:r>
            <a:r>
              <a:rPr lang="en-US" b="0" i="1" dirty="0">
                <a:solidFill>
                  <a:srgbClr val="1A1C1E"/>
                </a:solidFill>
                <a:effectLst/>
                <a:latin typeface="Google Sans Text"/>
              </a:rPr>
              <a:t>requests</a:t>
            </a:r>
            <a:r>
              <a:rPr lang="en-US" b="0" i="0" dirty="0">
                <a:solidFill>
                  <a:srgbClr val="1A1C1E"/>
                </a:solidFill>
                <a:effectLst/>
                <a:latin typeface="Google Sans Text"/>
              </a:rPr>
              <a:t> of all Pods on a node cannot exceed the node's allocatable memory.</a:t>
            </a:r>
          </a:p>
          <a:p>
            <a:endParaRPr lang="en-IN" dirty="0"/>
          </a:p>
        </p:txBody>
      </p:sp>
    </p:spTree>
    <p:extLst>
      <p:ext uri="{BB962C8B-B14F-4D97-AF65-F5344CB8AC3E}">
        <p14:creationId xmlns:p14="http://schemas.microsoft.com/office/powerpoint/2010/main" val="1337479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{06878725-D4A9-4F97-979D-14C7146576A2}tf02900722</Template>
  <TotalTime>1460</TotalTime>
  <Words>10289</Words>
  <Application>Microsoft Office PowerPoint</Application>
  <PresentationFormat>Widescreen</PresentationFormat>
  <Paragraphs>738</Paragraphs>
  <Slides>131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131</vt:i4>
      </vt:variant>
    </vt:vector>
  </HeadingPairs>
  <TitlesOfParts>
    <vt:vector size="141" baseType="lpstr">
      <vt:lpstr>Arial</vt:lpstr>
      <vt:lpstr>Arial Black</vt:lpstr>
      <vt:lpstr>Arial Unicode MS</vt:lpstr>
      <vt:lpstr>Century Gothic</vt:lpstr>
      <vt:lpstr>DM Mono</vt:lpstr>
      <vt:lpstr>Google Sans Text</vt:lpstr>
      <vt:lpstr>Segoe UI</vt:lpstr>
      <vt:lpstr>Wingdings</vt:lpstr>
      <vt:lpstr>Wingdings 3</vt:lpstr>
      <vt:lpstr>Ion Boardroom</vt:lpstr>
      <vt:lpstr>Azure Kubernetes services</vt:lpstr>
      <vt:lpstr>Container</vt:lpstr>
      <vt:lpstr>Why use a container?</vt:lpstr>
      <vt:lpstr>Virtual Machines (VMs)</vt:lpstr>
      <vt:lpstr>Why container?</vt:lpstr>
      <vt:lpstr>What is container management?</vt:lpstr>
      <vt:lpstr>What is Kubernetes?</vt:lpstr>
      <vt:lpstr>What is Kubernetes?</vt:lpstr>
      <vt:lpstr>Azure Kubernetes Service (AKS)?</vt:lpstr>
      <vt:lpstr>PowerPoint Presentation</vt:lpstr>
      <vt:lpstr>PowerPoint Presentation</vt:lpstr>
      <vt:lpstr>Cluster components</vt:lpstr>
      <vt:lpstr>Cluster components</vt:lpstr>
      <vt:lpstr>Control plane</vt:lpstr>
      <vt:lpstr>Nodes</vt:lpstr>
      <vt:lpstr>PowerPoint Presentation</vt:lpstr>
      <vt:lpstr>Nodes</vt:lpstr>
      <vt:lpstr>Nodes</vt:lpstr>
      <vt:lpstr>Node configuration</vt:lpstr>
      <vt:lpstr>Node configuration</vt:lpstr>
      <vt:lpstr>Node configuration</vt:lpstr>
      <vt:lpstr>Node configuration</vt:lpstr>
      <vt:lpstr>Node configuration</vt:lpstr>
      <vt:lpstr>Node configuration</vt:lpstr>
      <vt:lpstr>Node configuration</vt:lpstr>
      <vt:lpstr>Node configuration</vt:lpstr>
      <vt:lpstr>Node configuration</vt:lpstr>
      <vt:lpstr>Cluster modes</vt:lpstr>
      <vt:lpstr>Pods</vt:lpstr>
      <vt:lpstr>PowerPoint Presentation</vt:lpstr>
      <vt:lpstr>Pods</vt:lpstr>
      <vt:lpstr>Services</vt:lpstr>
      <vt:lpstr>PowerPoint Presentation</vt:lpstr>
      <vt:lpstr>Estimating cluster size - Pods</vt:lpstr>
      <vt:lpstr>How many pods do you need?</vt:lpstr>
      <vt:lpstr>Estimating cluster size - Nodes</vt:lpstr>
      <vt:lpstr>stranded resources</vt:lpstr>
      <vt:lpstr>How many nodes do you need?</vt:lpstr>
      <vt:lpstr>How many nodes do you need?</vt:lpstr>
      <vt:lpstr>AKS resources</vt:lpstr>
      <vt:lpstr>Load balancers</vt:lpstr>
      <vt:lpstr>Reliability architecture overview</vt:lpstr>
      <vt:lpstr>Reliability architecture overview</vt:lpstr>
      <vt:lpstr>Resiliency</vt:lpstr>
      <vt:lpstr>Networking in AKS</vt:lpstr>
      <vt:lpstr>Kubernetes networking</vt:lpstr>
      <vt:lpstr>Networking in AKS</vt:lpstr>
      <vt:lpstr>Networking in AKS</vt:lpstr>
      <vt:lpstr>Azure virtual networks</vt:lpstr>
      <vt:lpstr>Control outbound (egress) traffic</vt:lpstr>
      <vt:lpstr>Scaling in AKS</vt:lpstr>
      <vt:lpstr>Manually scale pods or nodes</vt:lpstr>
      <vt:lpstr>Horizontal pod autoscaler</vt:lpstr>
      <vt:lpstr>Horizontal pod autoscaler</vt:lpstr>
      <vt:lpstr>Horizontal pod autoscaler</vt:lpstr>
      <vt:lpstr>Cluster autoscaler</vt:lpstr>
      <vt:lpstr>Cluster autoscaler</vt:lpstr>
      <vt:lpstr>Cluster autoscaler</vt:lpstr>
      <vt:lpstr>Scale out events</vt:lpstr>
      <vt:lpstr>Scale in events</vt:lpstr>
      <vt:lpstr>Kubernetes Event-driven Autoscaling (KEDA)</vt:lpstr>
      <vt:lpstr>KEDA</vt:lpstr>
      <vt:lpstr>Architecture</vt:lpstr>
      <vt:lpstr>Installation of KEDA</vt:lpstr>
      <vt:lpstr>Capabilities and features</vt:lpstr>
      <vt:lpstr>Add-on limitations</vt:lpstr>
      <vt:lpstr>Burst to Azure Container Instances (ACI)</vt:lpstr>
      <vt:lpstr>Burst to Azure Container Instances (ACI)</vt:lpstr>
      <vt:lpstr>Best practices to build and manage applications on AKS</vt:lpstr>
      <vt:lpstr>Best practices to build and manage applications on AKS</vt:lpstr>
      <vt:lpstr>Best practices to build and manage applications on AKS</vt:lpstr>
      <vt:lpstr>Best practices to build and manage applications on AKS</vt:lpstr>
      <vt:lpstr>Best practices to build and manage applications on AKS</vt:lpstr>
      <vt:lpstr>Best practices to build and manage applications on AKS</vt:lpstr>
      <vt:lpstr>Best practices to build and manage applications on AKS</vt:lpstr>
      <vt:lpstr>Introduction - What is Garbage Collection in AKS?</vt:lpstr>
      <vt:lpstr>Key Garbage Collection Mechanisms - Overview</vt:lpstr>
      <vt:lpstr>Kubernetes Object GC - Details (Controller Manager)</vt:lpstr>
      <vt:lpstr>Kubernetes Object GC - Details (Controller Manager)</vt:lpstr>
      <vt:lpstr>Kubernetes Object GC - Details (Controller Manager)</vt:lpstr>
      <vt:lpstr>Kubelet GC - Details (Node-Level)</vt:lpstr>
      <vt:lpstr>Kubelet GC - Details (Node-Level)</vt:lpstr>
      <vt:lpstr> Cloud Resource GC - Details (Indirect)</vt:lpstr>
      <vt:lpstr>Configuration Scope: Azure-Managed vs. User-Configurable</vt:lpstr>
      <vt:lpstr>What You Can Configure in AKS vs. What Azure Manages:</vt:lpstr>
      <vt:lpstr>PowerPoint Presentation</vt:lpstr>
      <vt:lpstr>Configuring Job TTL (Time-To-Live)</vt:lpstr>
      <vt:lpstr>Configuring Job TTL (Time-To-Live)</vt:lpstr>
      <vt:lpstr>Configuring Kubelet Image GC (Node Pool Level) </vt:lpstr>
      <vt:lpstr>Configuring Kubelet Image GC (Node Pool Level) </vt:lpstr>
      <vt:lpstr>Configuring Kubelet Eviction Policies (Node Pool Level)</vt:lpstr>
      <vt:lpstr>kubeletconfig.json:</vt:lpstr>
      <vt:lpstr>Best Practices &amp; Considerations</vt:lpstr>
      <vt:lpstr>Memory Management in AKS</vt:lpstr>
      <vt:lpstr>Memory Management in AKS</vt:lpstr>
      <vt:lpstr>Memory Management in AKS</vt:lpstr>
      <vt:lpstr>Memory Management in AKS</vt:lpstr>
      <vt:lpstr>Memory Management in AKS</vt:lpstr>
      <vt:lpstr>Memory Management in AKS</vt:lpstr>
      <vt:lpstr>Memory Management in AKS</vt:lpstr>
      <vt:lpstr>Memory Management in AKS</vt:lpstr>
      <vt:lpstr>Why Tune Memory Parameters?</vt:lpstr>
      <vt:lpstr>PowerPoint Presentation</vt:lpstr>
      <vt:lpstr>Best Practices for Memory Tuning:</vt:lpstr>
      <vt:lpstr> Create a new AKS cluster with Cluster Autoscaler enabled</vt:lpstr>
      <vt:lpstr> Create a new AKS cluster with Cluster Autoscaler enabled for a node pool</vt:lpstr>
      <vt:lpstr>Enable the cluster autoscaler on an existing cluster</vt:lpstr>
      <vt:lpstr>Disable the cluster autoscaler on a cluster</vt:lpstr>
      <vt:lpstr>Update the cluster autoscaler settings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anju munoth</dc:creator>
  <cp:lastModifiedBy>anju munoth</cp:lastModifiedBy>
  <cp:revision>124</cp:revision>
  <dcterms:created xsi:type="dcterms:W3CDTF">2025-04-04T04:03:36Z</dcterms:created>
  <dcterms:modified xsi:type="dcterms:W3CDTF">2025-05-16T02:21:46Z</dcterms:modified>
</cp:coreProperties>
</file>