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43" r:id="rId3"/>
    <p:sldId id="367" r:id="rId4"/>
    <p:sldId id="344" r:id="rId5"/>
    <p:sldId id="345" r:id="rId6"/>
    <p:sldId id="346" r:id="rId7"/>
    <p:sldId id="347" r:id="rId8"/>
    <p:sldId id="348" r:id="rId9"/>
    <p:sldId id="257" r:id="rId10"/>
    <p:sldId id="350" r:id="rId11"/>
    <p:sldId id="351" r:id="rId12"/>
    <p:sldId id="258" r:id="rId13"/>
    <p:sldId id="259" r:id="rId14"/>
    <p:sldId id="260" r:id="rId15"/>
    <p:sldId id="261" r:id="rId16"/>
    <p:sldId id="368" r:id="rId17"/>
    <p:sldId id="283" r:id="rId18"/>
    <p:sldId id="262" r:id="rId19"/>
    <p:sldId id="372" r:id="rId20"/>
    <p:sldId id="371" r:id="rId21"/>
    <p:sldId id="373" r:id="rId22"/>
    <p:sldId id="374" r:id="rId23"/>
    <p:sldId id="375" r:id="rId24"/>
    <p:sldId id="264" r:id="rId25"/>
    <p:sldId id="265" r:id="rId26"/>
    <p:sldId id="340" r:id="rId27"/>
    <p:sldId id="266" r:id="rId28"/>
    <p:sldId id="369" r:id="rId29"/>
    <p:sldId id="341" r:id="rId30"/>
    <p:sldId id="370" r:id="rId31"/>
    <p:sldId id="342" r:id="rId32"/>
    <p:sldId id="362" r:id="rId33"/>
    <p:sldId id="363" r:id="rId34"/>
    <p:sldId id="364" r:id="rId35"/>
    <p:sldId id="267" r:id="rId36"/>
    <p:sldId id="268" r:id="rId37"/>
    <p:sldId id="269" r:id="rId38"/>
    <p:sldId id="352" r:id="rId39"/>
    <p:sldId id="270" r:id="rId40"/>
    <p:sldId id="271" r:id="rId41"/>
    <p:sldId id="272" r:id="rId42"/>
    <p:sldId id="349" r:id="rId43"/>
    <p:sldId id="273" r:id="rId44"/>
    <p:sldId id="281" r:id="rId45"/>
    <p:sldId id="274" r:id="rId46"/>
    <p:sldId id="275" r:id="rId47"/>
    <p:sldId id="276" r:id="rId48"/>
    <p:sldId id="277" r:id="rId49"/>
    <p:sldId id="278" r:id="rId50"/>
    <p:sldId id="353" r:id="rId51"/>
    <p:sldId id="354" r:id="rId52"/>
    <p:sldId id="366" r:id="rId53"/>
    <p:sldId id="355" r:id="rId54"/>
    <p:sldId id="356" r:id="rId55"/>
    <p:sldId id="357" r:id="rId56"/>
    <p:sldId id="358" r:id="rId57"/>
    <p:sldId id="359" r:id="rId58"/>
    <p:sldId id="360" r:id="rId59"/>
    <p:sldId id="361" r:id="rId60"/>
    <p:sldId id="282" r:id="rId61"/>
    <p:sldId id="284" r:id="rId62"/>
    <p:sldId id="285" r:id="rId63"/>
    <p:sldId id="286" r:id="rId64"/>
    <p:sldId id="287" r:id="rId65"/>
    <p:sldId id="288" r:id="rId66"/>
    <p:sldId id="289" r:id="rId67"/>
    <p:sldId id="290" r:id="rId68"/>
    <p:sldId id="291" r:id="rId69"/>
    <p:sldId id="292" r:id="rId70"/>
    <p:sldId id="293" r:id="rId71"/>
    <p:sldId id="294" r:id="rId72"/>
    <p:sldId id="295" r:id="rId73"/>
    <p:sldId id="296" r:id="rId74"/>
    <p:sldId id="297" r:id="rId75"/>
    <p:sldId id="298" r:id="rId76"/>
    <p:sldId id="299" r:id="rId77"/>
    <p:sldId id="300" r:id="rId78"/>
    <p:sldId id="301" r:id="rId79"/>
    <p:sldId id="302" r:id="rId80"/>
    <p:sldId id="303" r:id="rId81"/>
    <p:sldId id="304" r:id="rId82"/>
    <p:sldId id="305" r:id="rId83"/>
    <p:sldId id="306" r:id="rId84"/>
    <p:sldId id="307" r:id="rId85"/>
    <p:sldId id="308" r:id="rId86"/>
    <p:sldId id="309" r:id="rId87"/>
    <p:sldId id="310" r:id="rId88"/>
    <p:sldId id="311" r:id="rId89"/>
    <p:sldId id="312" r:id="rId90"/>
    <p:sldId id="313" r:id="rId91"/>
    <p:sldId id="314" r:id="rId92"/>
    <p:sldId id="315" r:id="rId93"/>
    <p:sldId id="316" r:id="rId94"/>
    <p:sldId id="317" r:id="rId95"/>
    <p:sldId id="318" r:id="rId96"/>
    <p:sldId id="319" r:id="rId97"/>
    <p:sldId id="320" r:id="rId98"/>
    <p:sldId id="321" r:id="rId99"/>
    <p:sldId id="322" r:id="rId100"/>
    <p:sldId id="323" r:id="rId101"/>
    <p:sldId id="324" r:id="rId102"/>
    <p:sldId id="325" r:id="rId103"/>
    <p:sldId id="326" r:id="rId104"/>
    <p:sldId id="327" r:id="rId105"/>
    <p:sldId id="328" r:id="rId106"/>
    <p:sldId id="329" r:id="rId107"/>
    <p:sldId id="330" r:id="rId108"/>
    <p:sldId id="331" r:id="rId109"/>
    <p:sldId id="332" r:id="rId110"/>
    <p:sldId id="333" r:id="rId111"/>
    <p:sldId id="334" r:id="rId112"/>
    <p:sldId id="335" r:id="rId113"/>
    <p:sldId id="336" r:id="rId114"/>
    <p:sldId id="337" r:id="rId115"/>
    <p:sldId id="338" r:id="rId1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94660"/>
  </p:normalViewPr>
  <p:slideViewPr>
    <p:cSldViewPr snapToGrid="0">
      <p:cViewPr>
        <p:scale>
          <a:sx n="78" d="100"/>
          <a:sy n="78" d="100"/>
        </p:scale>
        <p:origin x="823"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5/4/2025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5/4/2025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5/4/2025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www.geeksforgeeks.org/csharp-programming-languag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geeksforgeeks.org/introduction-to-net-framework/"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www.geeksforgeeks.org/what-is-just-in-time-jit-compiler-in-dot-net/"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6B364-EE03-D26F-B0B3-CA7A157D4FEC}"/>
              </a:ext>
            </a:extLst>
          </p:cNvPr>
          <p:cNvSpPr>
            <a:spLocks noGrp="1"/>
          </p:cNvSpPr>
          <p:nvPr>
            <p:ph type="ctrTitle"/>
          </p:nvPr>
        </p:nvSpPr>
        <p:spPr/>
        <p:txBody>
          <a:bodyPr/>
          <a:lstStyle/>
          <a:p>
            <a:r>
              <a:rPr lang="en-IN" dirty="0"/>
              <a:t>CLR in </a:t>
            </a:r>
            <a:r>
              <a:rPr lang="en-IN" dirty="0" err="1"/>
              <a:t>.net</a:t>
            </a:r>
            <a:r>
              <a:rPr lang="en-IN" dirty="0"/>
              <a:t> </a:t>
            </a:r>
          </a:p>
        </p:txBody>
      </p:sp>
      <p:sp>
        <p:nvSpPr>
          <p:cNvPr id="3" name="Subtitle 2">
            <a:extLst>
              <a:ext uri="{FF2B5EF4-FFF2-40B4-BE49-F238E27FC236}">
                <a16:creationId xmlns:a16="http://schemas.microsoft.com/office/drawing/2014/main" id="{F55F0751-1F5D-82FD-4D7B-716481A3D340}"/>
              </a:ext>
            </a:extLst>
          </p:cNvPr>
          <p:cNvSpPr>
            <a:spLocks noGrp="1"/>
          </p:cNvSpPr>
          <p:nvPr>
            <p:ph type="subTitle" idx="1"/>
          </p:nvPr>
        </p:nvSpPr>
        <p:spPr/>
        <p:txBody>
          <a:bodyPr/>
          <a:lstStyle/>
          <a:p>
            <a:r>
              <a:rPr lang="en-IN" dirty="0"/>
              <a:t>Anju munoth</a:t>
            </a:r>
          </a:p>
        </p:txBody>
      </p:sp>
    </p:spTree>
    <p:extLst>
      <p:ext uri="{BB962C8B-B14F-4D97-AF65-F5344CB8AC3E}">
        <p14:creationId xmlns:p14="http://schemas.microsoft.com/office/powerpoint/2010/main" val="66115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351A3F-D3F5-792D-171B-DE14C9F896BF}"/>
              </a:ext>
            </a:extLst>
          </p:cNvPr>
          <p:cNvSpPr>
            <a:spLocks noGrp="1"/>
          </p:cNvSpPr>
          <p:nvPr>
            <p:ph type="title"/>
          </p:nvPr>
        </p:nvSpPr>
        <p:spPr/>
        <p:txBody>
          <a:bodyPr/>
          <a:lstStyle/>
          <a:p>
            <a:r>
              <a:rPr lang="en-US" dirty="0"/>
              <a:t>Managed and unmanaged code</a:t>
            </a:r>
            <a:endParaRPr lang="en-IN" dirty="0"/>
          </a:p>
        </p:txBody>
      </p:sp>
      <p:sp>
        <p:nvSpPr>
          <p:cNvPr id="4" name="Content Placeholder 3">
            <a:extLst>
              <a:ext uri="{FF2B5EF4-FFF2-40B4-BE49-F238E27FC236}">
                <a16:creationId xmlns:a16="http://schemas.microsoft.com/office/drawing/2014/main" id="{C9F23792-B863-870E-D62E-607F10BC900C}"/>
              </a:ext>
            </a:extLst>
          </p:cNvPr>
          <p:cNvSpPr>
            <a:spLocks noGrp="1"/>
          </p:cNvSpPr>
          <p:nvPr>
            <p:ph idx="1"/>
          </p:nvPr>
        </p:nvSpPr>
        <p:spPr>
          <a:xfrm>
            <a:off x="1154954" y="2603499"/>
            <a:ext cx="10595330" cy="4046683"/>
          </a:xfrm>
        </p:spPr>
        <p:txBody>
          <a:bodyPr>
            <a:normAutofit fontScale="85000" lnSpcReduction="10000"/>
          </a:bodyPr>
          <a:lstStyle/>
          <a:p>
            <a:r>
              <a:rPr lang="en-US" b="1" dirty="0">
                <a:solidFill>
                  <a:srgbClr val="161616"/>
                </a:solidFill>
                <a:latin typeface="Segoe UI" panose="020B0502040204020203" pitchFamily="34" charset="0"/>
              </a:rPr>
              <a:t>M</a:t>
            </a:r>
            <a:r>
              <a:rPr lang="en-US" b="1" i="0" dirty="0">
                <a:solidFill>
                  <a:srgbClr val="161616"/>
                </a:solidFill>
                <a:effectLst/>
                <a:latin typeface="Segoe UI" panose="020B0502040204020203" pitchFamily="34" charset="0"/>
              </a:rPr>
              <a:t>anaged code --</a:t>
            </a:r>
            <a:r>
              <a:rPr lang="en-US" b="0" i="0" dirty="0">
                <a:solidFill>
                  <a:srgbClr val="161616"/>
                </a:solidFill>
                <a:effectLst/>
                <a:latin typeface="Segoe UI" panose="020B0502040204020203" pitchFamily="34" charset="0"/>
              </a:rPr>
              <a:t>code whose execution is managed by a runtime called  the </a:t>
            </a:r>
            <a:r>
              <a:rPr lang="en-US" b="1" i="0" dirty="0">
                <a:solidFill>
                  <a:srgbClr val="161616"/>
                </a:solidFill>
                <a:effectLst/>
                <a:latin typeface="Segoe UI" panose="020B0502040204020203" pitchFamily="34" charset="0"/>
              </a:rPr>
              <a:t>Common Language Runtime</a:t>
            </a:r>
            <a:r>
              <a:rPr lang="en-US" b="0" i="0" dirty="0">
                <a:solidFill>
                  <a:srgbClr val="161616"/>
                </a:solidFill>
                <a:effectLst/>
                <a:latin typeface="Segoe UI" panose="020B0502040204020203" pitchFamily="34" charset="0"/>
              </a:rPr>
              <a:t> or CLR, regardless of the implementation (for example, </a:t>
            </a:r>
            <a:r>
              <a:rPr lang="en-US" b="0" i="0" u="none" strike="noStrike" dirty="0">
                <a:solidFill>
                  <a:srgbClr val="0065B3"/>
                </a:solidFill>
                <a:effectLst/>
                <a:latin typeface="Segoe UI" panose="020B0502040204020203" pitchFamily="34" charset="0"/>
              </a:rPr>
              <a:t>Mono</a:t>
            </a:r>
            <a:r>
              <a:rPr lang="en-US" b="0" i="0" dirty="0">
                <a:solidFill>
                  <a:srgbClr val="161616"/>
                </a:solidFill>
                <a:effectLst/>
                <a:latin typeface="Segoe UI" panose="020B0502040204020203" pitchFamily="34" charset="0"/>
              </a:rPr>
              <a:t>, .NET Framework, or .NET Core/.NET 5+). </a:t>
            </a:r>
          </a:p>
          <a:p>
            <a:pPr lvl="1"/>
            <a:r>
              <a:rPr lang="en-US" b="0" i="0" dirty="0">
                <a:solidFill>
                  <a:srgbClr val="161616"/>
                </a:solidFill>
                <a:effectLst/>
                <a:latin typeface="Segoe UI" panose="020B0502040204020203" pitchFamily="34" charset="0"/>
              </a:rPr>
              <a:t>CLR is in charge of taking the managed code, compiling it into machine code and then executing it.</a:t>
            </a:r>
          </a:p>
          <a:p>
            <a:pPr lvl="1"/>
            <a:r>
              <a:rPr lang="en-US" b="0" i="0" dirty="0">
                <a:solidFill>
                  <a:srgbClr val="161616"/>
                </a:solidFill>
                <a:effectLst/>
                <a:latin typeface="Segoe UI" panose="020B0502040204020203" pitchFamily="34" charset="0"/>
              </a:rPr>
              <a:t> On top of that, the runtime provides several important services such as automatic memory management, security boundaries, and type safety.</a:t>
            </a:r>
          </a:p>
          <a:p>
            <a:r>
              <a:rPr lang="en-US" b="0" i="0" dirty="0">
                <a:solidFill>
                  <a:srgbClr val="161616"/>
                </a:solidFill>
                <a:effectLst/>
                <a:latin typeface="Segoe UI" panose="020B0502040204020203" pitchFamily="34" charset="0"/>
              </a:rPr>
              <a:t>C/C++ program, also called "</a:t>
            </a:r>
            <a:r>
              <a:rPr lang="en-US" b="1" i="0" dirty="0">
                <a:solidFill>
                  <a:srgbClr val="161616"/>
                </a:solidFill>
                <a:effectLst/>
                <a:latin typeface="Segoe UI" panose="020B0502040204020203" pitchFamily="34" charset="0"/>
              </a:rPr>
              <a:t>unmanaged code</a:t>
            </a:r>
            <a:r>
              <a:rPr lang="en-US" b="0" i="0" dirty="0">
                <a:solidFill>
                  <a:srgbClr val="161616"/>
                </a:solidFill>
                <a:effectLst/>
                <a:latin typeface="Segoe UI" panose="020B0502040204020203" pitchFamily="34" charset="0"/>
              </a:rPr>
              <a:t>". </a:t>
            </a:r>
          </a:p>
          <a:p>
            <a:pPr lvl="1"/>
            <a:r>
              <a:rPr lang="en-US" b="0" i="0" dirty="0">
                <a:solidFill>
                  <a:srgbClr val="161616"/>
                </a:solidFill>
                <a:effectLst/>
                <a:latin typeface="Segoe UI" panose="020B0502040204020203" pitchFamily="34" charset="0"/>
              </a:rPr>
              <a:t>In the unmanaged world, the programmer is in charge of pretty much everything. </a:t>
            </a:r>
          </a:p>
          <a:p>
            <a:pPr lvl="1"/>
            <a:r>
              <a:rPr lang="en-US" b="0" i="0" dirty="0">
                <a:solidFill>
                  <a:srgbClr val="161616"/>
                </a:solidFill>
                <a:effectLst/>
                <a:latin typeface="Segoe UI" panose="020B0502040204020203" pitchFamily="34" charset="0"/>
              </a:rPr>
              <a:t>Actual program is, essentially, a binary that the operating system (OS) loads into memory and starts. </a:t>
            </a:r>
          </a:p>
          <a:p>
            <a:pPr lvl="1"/>
            <a:r>
              <a:rPr lang="en-US" b="0" i="0" dirty="0">
                <a:solidFill>
                  <a:srgbClr val="161616"/>
                </a:solidFill>
                <a:effectLst/>
                <a:latin typeface="Segoe UI" panose="020B0502040204020203" pitchFamily="34" charset="0"/>
              </a:rPr>
              <a:t>Everything else, from memory management to security considerations are a burden of the programmer.</a:t>
            </a:r>
          </a:p>
          <a:p>
            <a:pPr algn="l"/>
            <a:r>
              <a:rPr lang="en-US" b="0" i="0" dirty="0">
                <a:solidFill>
                  <a:srgbClr val="161616"/>
                </a:solidFill>
                <a:effectLst/>
                <a:latin typeface="Segoe UI" panose="020B0502040204020203" pitchFamily="34" charset="0"/>
              </a:rPr>
              <a:t>Managed code is written in one of the high-level languages that can be run on top of .NET, such as C#, Visual Basic, F# and others. </a:t>
            </a:r>
          </a:p>
          <a:p>
            <a:pPr algn="l"/>
            <a:r>
              <a:rPr lang="en-US" b="0" i="0" dirty="0">
                <a:solidFill>
                  <a:srgbClr val="161616"/>
                </a:solidFill>
                <a:effectLst/>
                <a:latin typeface="Segoe UI" panose="020B0502040204020203" pitchFamily="34" charset="0"/>
              </a:rPr>
              <a:t>When you compile code written in those languages with their respective compiler, you don't get machine code -get </a:t>
            </a:r>
            <a:r>
              <a:rPr lang="en-US" b="1" i="0" dirty="0">
                <a:solidFill>
                  <a:srgbClr val="161616"/>
                </a:solidFill>
                <a:effectLst/>
                <a:latin typeface="Segoe UI" panose="020B0502040204020203" pitchFamily="34" charset="0"/>
              </a:rPr>
              <a:t>Intermediate Language</a:t>
            </a:r>
            <a:r>
              <a:rPr lang="en-US" b="0" i="0" dirty="0">
                <a:solidFill>
                  <a:srgbClr val="161616"/>
                </a:solidFill>
                <a:effectLst/>
                <a:latin typeface="Segoe UI" panose="020B0502040204020203" pitchFamily="34" charset="0"/>
              </a:rPr>
              <a:t> code which the runtime then compiles and executes. </a:t>
            </a:r>
          </a:p>
          <a:p>
            <a:pPr algn="l"/>
            <a:r>
              <a:rPr lang="en-US" b="0" i="0" dirty="0">
                <a:solidFill>
                  <a:srgbClr val="161616"/>
                </a:solidFill>
                <a:effectLst/>
                <a:latin typeface="Segoe UI" panose="020B0502040204020203" pitchFamily="34" charset="0"/>
              </a:rPr>
              <a:t>C++ is the one exception to this rule, as it can also produce native, unmanaged binaries that run on Windows.</a:t>
            </a:r>
          </a:p>
          <a:p>
            <a:endParaRPr lang="en-IN" dirty="0"/>
          </a:p>
        </p:txBody>
      </p:sp>
    </p:spTree>
    <p:extLst>
      <p:ext uri="{BB962C8B-B14F-4D97-AF65-F5344CB8AC3E}">
        <p14:creationId xmlns:p14="http://schemas.microsoft.com/office/powerpoint/2010/main" val="290647064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FFE5FE-4830-E6F1-7B04-ABCE2D77BD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B85E52-51B3-C36F-BD34-72F95707CB9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E5DAAB4-2346-2BAE-F1A2-01D9617F4CF9}"/>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81920447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5C31A3-19BE-76D3-05E8-367F3036CE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7C8D76-087A-AC38-655F-E9DBAA79648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039BA38-CC7A-9233-27AE-26328BA5D781}"/>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21150524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7C0CF7-2EAF-651D-08B9-F212E3475F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EC5E98-3681-69A9-CD87-FDEB945EAA1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D8CB9C6-882C-53B3-69E8-8E37EA8FC8A1}"/>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386167224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7E8101-D585-DD4C-03E1-C91C712A58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1DADAB-3339-A54D-46F3-7249F09D6C0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894DCB9-DDAF-B1F5-00FD-558731E1D3F6}"/>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44978334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FB008-DF33-3623-B7E3-EC9B0D1CFB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8507A1-9541-5FFB-8099-F7992AF8E25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EBFA55-A38C-086A-AC0F-36241A4E96B6}"/>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344863266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61CCE-F670-FEA0-C74B-D9722F82DB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B3F476-BC12-C089-806D-9F67BA552D7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417F653-9250-BB60-CC53-CC02CAD2F798}"/>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20659613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49B5FF-C6A8-32CF-04AB-8D1B14F24F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45DB06-920D-24CA-FE5A-323C210D50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41307EF-10C3-80FA-2EFA-F43BDE242ADA}"/>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347522365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373D90-FEA7-7E6C-059B-25F4E3D0C6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2BF1D4-C464-4BDF-C210-86A80397B86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CCD29C-7AD6-93EA-DBBE-803915A9529B}"/>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259204882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ED571F-2774-B81C-B5C2-4D269BA8D3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3F1264-90EC-EC8D-7762-AAF6F8CFC7C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B345198-9F0F-1371-5627-9E70D7137007}"/>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12099200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38ABFB-94AC-C53B-F42C-5E400A3B63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60288E-48DB-7879-7BE4-755B7C50802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84AFA40-BDD5-510A-ED50-1611FE9BB114}"/>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2168415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10071-E5F9-879F-022C-A608708C911D}"/>
              </a:ext>
            </a:extLst>
          </p:cNvPr>
          <p:cNvSpPr>
            <a:spLocks noGrp="1"/>
          </p:cNvSpPr>
          <p:nvPr>
            <p:ph type="title"/>
          </p:nvPr>
        </p:nvSpPr>
        <p:spPr/>
        <p:txBody>
          <a:bodyPr/>
          <a:lstStyle/>
          <a:p>
            <a:r>
              <a:rPr lang="en-IN" dirty="0"/>
              <a:t>Intermediate Language &amp; execution</a:t>
            </a:r>
          </a:p>
        </p:txBody>
      </p:sp>
      <p:sp>
        <p:nvSpPr>
          <p:cNvPr id="3" name="Content Placeholder 2">
            <a:extLst>
              <a:ext uri="{FF2B5EF4-FFF2-40B4-BE49-F238E27FC236}">
                <a16:creationId xmlns:a16="http://schemas.microsoft.com/office/drawing/2014/main" id="{ED7C6E32-0384-3ED0-7EA5-63D0761B8EED}"/>
              </a:ext>
            </a:extLst>
          </p:cNvPr>
          <p:cNvSpPr>
            <a:spLocks noGrp="1"/>
          </p:cNvSpPr>
          <p:nvPr>
            <p:ph idx="1"/>
          </p:nvPr>
        </p:nvSpPr>
        <p:spPr>
          <a:xfrm>
            <a:off x="1154954" y="2603500"/>
            <a:ext cx="10394847" cy="3660384"/>
          </a:xfrm>
        </p:spPr>
        <p:txBody>
          <a:bodyPr>
            <a:normAutofit/>
          </a:bodyPr>
          <a:lstStyle/>
          <a:p>
            <a:r>
              <a:rPr lang="en-US" b="0" i="0" dirty="0">
                <a:solidFill>
                  <a:srgbClr val="161616"/>
                </a:solidFill>
                <a:effectLst/>
                <a:latin typeface="Segoe UI" panose="020B0502040204020203" pitchFamily="34" charset="0"/>
              </a:rPr>
              <a:t>IL--Product of compilation of code written in high-level .NET languages. </a:t>
            </a:r>
          </a:p>
          <a:p>
            <a:r>
              <a:rPr lang="en-US" b="0" i="0" dirty="0">
                <a:solidFill>
                  <a:srgbClr val="161616"/>
                </a:solidFill>
                <a:effectLst/>
                <a:latin typeface="Segoe UI" panose="020B0502040204020203" pitchFamily="34" charset="0"/>
              </a:rPr>
              <a:t>Once you compile your code written in one of these languages, you will get a binary that is made out of IL. </a:t>
            </a:r>
          </a:p>
          <a:p>
            <a:r>
              <a:rPr lang="en-US" dirty="0">
                <a:solidFill>
                  <a:srgbClr val="161616"/>
                </a:solidFill>
                <a:latin typeface="Segoe UI" panose="020B0502040204020203" pitchFamily="34" charset="0"/>
              </a:rPr>
              <a:t>I</a:t>
            </a:r>
            <a:r>
              <a:rPr lang="en-US" b="0" i="0" dirty="0">
                <a:solidFill>
                  <a:srgbClr val="161616"/>
                </a:solidFill>
                <a:effectLst/>
                <a:latin typeface="Segoe UI" panose="020B0502040204020203" pitchFamily="34" charset="0"/>
              </a:rPr>
              <a:t>L is independent from any specific language that runs on top of the runtime; there is even a separate specification for it </a:t>
            </a:r>
          </a:p>
          <a:p>
            <a:r>
              <a:rPr lang="en-US" b="0" i="0" dirty="0">
                <a:solidFill>
                  <a:srgbClr val="161616"/>
                </a:solidFill>
                <a:effectLst/>
                <a:latin typeface="Segoe UI" panose="020B0502040204020203" pitchFamily="34" charset="0"/>
              </a:rPr>
              <a:t>Once you produce IL from your high-level code, you will most likely want to run it. </a:t>
            </a:r>
          </a:p>
          <a:p>
            <a:r>
              <a:rPr lang="en-US" b="0" i="0" dirty="0">
                <a:solidFill>
                  <a:srgbClr val="161616"/>
                </a:solidFill>
                <a:effectLst/>
                <a:latin typeface="Segoe UI" panose="020B0502040204020203" pitchFamily="34" charset="0"/>
              </a:rPr>
              <a:t>This is where the CLR takes over and starts the process of </a:t>
            </a:r>
            <a:r>
              <a:rPr lang="en-US" b="1" i="0" dirty="0">
                <a:solidFill>
                  <a:srgbClr val="161616"/>
                </a:solidFill>
                <a:effectLst/>
                <a:latin typeface="Segoe UI" panose="020B0502040204020203" pitchFamily="34" charset="0"/>
              </a:rPr>
              <a:t>Just-In-Time</a:t>
            </a:r>
            <a:r>
              <a:rPr lang="en-US" b="0" i="0" dirty="0">
                <a:solidFill>
                  <a:srgbClr val="161616"/>
                </a:solidFill>
                <a:effectLst/>
                <a:latin typeface="Segoe UI" panose="020B0502040204020203" pitchFamily="34" charset="0"/>
              </a:rPr>
              <a:t> compiling, or </a:t>
            </a:r>
            <a:r>
              <a:rPr lang="en-US" b="1" i="0" dirty="0">
                <a:solidFill>
                  <a:srgbClr val="161616"/>
                </a:solidFill>
                <a:effectLst/>
                <a:latin typeface="Segoe UI" panose="020B0502040204020203" pitchFamily="34" charset="0"/>
              </a:rPr>
              <a:t>JIT-</a:t>
            </a:r>
            <a:r>
              <a:rPr lang="en-US" b="1" i="0" dirty="0" err="1">
                <a:solidFill>
                  <a:srgbClr val="161616"/>
                </a:solidFill>
                <a:effectLst/>
                <a:latin typeface="Segoe UI" panose="020B0502040204020203" pitchFamily="34" charset="0"/>
              </a:rPr>
              <a:t>ing</a:t>
            </a:r>
            <a:r>
              <a:rPr lang="en-US" b="0" i="0" dirty="0">
                <a:solidFill>
                  <a:srgbClr val="161616"/>
                </a:solidFill>
                <a:effectLst/>
                <a:latin typeface="Segoe UI" panose="020B0502040204020203" pitchFamily="34" charset="0"/>
              </a:rPr>
              <a:t> your code from IL to machine code that can actually be run on a CPU. </a:t>
            </a:r>
          </a:p>
          <a:p>
            <a:r>
              <a:rPr lang="en-US" b="0" i="0" dirty="0">
                <a:solidFill>
                  <a:srgbClr val="161616"/>
                </a:solidFill>
                <a:effectLst/>
                <a:latin typeface="Segoe UI" panose="020B0502040204020203" pitchFamily="34" charset="0"/>
              </a:rPr>
              <a:t>In this way, the CLR knows exactly what your code is doing and can effectively </a:t>
            </a:r>
            <a:r>
              <a:rPr lang="en-US" b="0" i="1" dirty="0">
                <a:solidFill>
                  <a:srgbClr val="161616"/>
                </a:solidFill>
                <a:effectLst/>
                <a:latin typeface="Segoe UI" panose="020B0502040204020203" pitchFamily="34" charset="0"/>
              </a:rPr>
              <a:t>manage</a:t>
            </a:r>
            <a:r>
              <a:rPr lang="en-US" b="0" i="0" dirty="0">
                <a:solidFill>
                  <a:srgbClr val="161616"/>
                </a:solidFill>
                <a:effectLst/>
                <a:latin typeface="Segoe UI" panose="020B0502040204020203" pitchFamily="34" charset="0"/>
              </a:rPr>
              <a:t> it.</a:t>
            </a:r>
          </a:p>
          <a:p>
            <a:pPr algn="l"/>
            <a:r>
              <a:rPr lang="en-US" b="0" i="0" dirty="0">
                <a:solidFill>
                  <a:srgbClr val="161616"/>
                </a:solidFill>
                <a:effectLst/>
                <a:latin typeface="Segoe UI" panose="020B0502040204020203" pitchFamily="34" charset="0"/>
              </a:rPr>
              <a:t>Intermediate Language is sometimes also called Common Intermediate Language (CIL).</a:t>
            </a:r>
          </a:p>
          <a:p>
            <a:endParaRPr lang="en-IN" dirty="0"/>
          </a:p>
        </p:txBody>
      </p:sp>
    </p:spTree>
    <p:extLst>
      <p:ext uri="{BB962C8B-B14F-4D97-AF65-F5344CB8AC3E}">
        <p14:creationId xmlns:p14="http://schemas.microsoft.com/office/powerpoint/2010/main" val="259419411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4C6D9-37DC-3EEE-4769-121C8BFEC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C83AED-3BC8-E81C-1335-B01CFCAA8FF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885B066-E003-A501-ACFA-1B67209316D0}"/>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93483442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3A2057-08C1-FAF6-3623-988A25EA22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D61B94-FD0A-4E70-985E-641A36739DA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F096B7A-EFE4-73D6-CC34-E9423F0320EE}"/>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231287377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2BAB8C-ABFC-CDFE-FA54-46F1A1AA72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131F75-5811-4EB2-DE49-06715A34DB2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2520C6D-97A3-27AA-F23F-CA0E4012A8A4}"/>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296948573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A1DA8A-C52A-9494-C7F0-EE61BC21EE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978AEB-0C42-3496-225E-F8F26F44861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5E5010D-54A0-6398-4F54-ED36BE5F448F}"/>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116169960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DFA8D4-9791-3DD4-58A1-388E53B79E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B471DF-4DA0-4CE1-1829-CAEB2ABFC96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F366D7-1C63-58AE-B9F7-A3EA5A8AE616}"/>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217986897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1DCBFC-7B95-9EC3-FEA1-AB13ECE04E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497F1D-6CD2-1F27-0E0F-B592F518921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7B8911D-4FD6-67B3-2C59-DC41320CB5C9}"/>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3117721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ightbox">
            <a:extLst>
              <a:ext uri="{FF2B5EF4-FFF2-40B4-BE49-F238E27FC236}">
                <a16:creationId xmlns:a16="http://schemas.microsoft.com/office/drawing/2014/main" id="{7427CD4D-6FFB-5107-9E3E-BCA3C49DE0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8863" y="1423988"/>
            <a:ext cx="7534275" cy="401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93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54978-BA22-C299-C2C0-1785A64A7AD4}"/>
              </a:ext>
            </a:extLst>
          </p:cNvPr>
          <p:cNvSpPr>
            <a:spLocks noGrp="1"/>
          </p:cNvSpPr>
          <p:nvPr>
            <p:ph type="title"/>
          </p:nvPr>
        </p:nvSpPr>
        <p:spPr/>
        <p:txBody>
          <a:bodyPr/>
          <a:lstStyle/>
          <a:p>
            <a:r>
              <a:rPr lang="en-US" dirty="0"/>
              <a:t>Common Language Runtime (CLR) in C#</a:t>
            </a:r>
            <a:br>
              <a:rPr lang="en-US" dirty="0"/>
            </a:br>
            <a:endParaRPr lang="en-IN" dirty="0"/>
          </a:p>
        </p:txBody>
      </p:sp>
      <p:sp>
        <p:nvSpPr>
          <p:cNvPr id="3" name="Content Placeholder 2">
            <a:extLst>
              <a:ext uri="{FF2B5EF4-FFF2-40B4-BE49-F238E27FC236}">
                <a16:creationId xmlns:a16="http://schemas.microsoft.com/office/drawing/2014/main" id="{9D7003D9-4727-8602-B7B1-1C8C0BDDC32A}"/>
              </a:ext>
            </a:extLst>
          </p:cNvPr>
          <p:cNvSpPr>
            <a:spLocks noGrp="1"/>
          </p:cNvSpPr>
          <p:nvPr>
            <p:ph idx="1"/>
          </p:nvPr>
        </p:nvSpPr>
        <p:spPr>
          <a:xfrm>
            <a:off x="1154954" y="2603499"/>
            <a:ext cx="10415005" cy="3843953"/>
          </a:xfrm>
        </p:spPr>
        <p:txBody>
          <a:bodyPr>
            <a:normAutofit/>
          </a:bodyPr>
          <a:lstStyle/>
          <a:p>
            <a:pPr algn="l" rtl="0" fontAlgn="base">
              <a:spcBef>
                <a:spcPts val="750"/>
              </a:spcBef>
              <a:spcAft>
                <a:spcPts val="750"/>
              </a:spcAft>
            </a:pPr>
            <a:r>
              <a:rPr lang="en-US" b="1" i="0" dirty="0">
                <a:solidFill>
                  <a:schemeClr val="tx1"/>
                </a:solidFill>
                <a:effectLst/>
                <a:latin typeface="var(--font-secondary)"/>
              </a:rPr>
              <a:t>Common Language Runtime (CLR)</a:t>
            </a:r>
            <a:r>
              <a:rPr lang="en-US" b="0" i="0" dirty="0">
                <a:solidFill>
                  <a:schemeClr val="tx1"/>
                </a:solidFill>
                <a:effectLst/>
                <a:latin typeface="var(--font-secondary)"/>
              </a:rPr>
              <a:t> is a component of the Microsoft .NET Framework that manages the execution of .NET applications. </a:t>
            </a:r>
          </a:p>
          <a:p>
            <a:pPr algn="l" rtl="0" fontAlgn="base">
              <a:spcBef>
                <a:spcPts val="750"/>
              </a:spcBef>
              <a:spcAft>
                <a:spcPts val="750"/>
              </a:spcAft>
            </a:pPr>
            <a:r>
              <a:rPr lang="en-US" dirty="0">
                <a:solidFill>
                  <a:schemeClr val="tx1"/>
                </a:solidFill>
                <a:latin typeface="var(--font-secondary)"/>
              </a:rPr>
              <a:t>R</a:t>
            </a:r>
            <a:r>
              <a:rPr lang="en-US" b="0" i="0" dirty="0">
                <a:solidFill>
                  <a:schemeClr val="tx1"/>
                </a:solidFill>
                <a:effectLst/>
                <a:latin typeface="var(--font-secondary)"/>
              </a:rPr>
              <a:t>esponsible for loading and executing the code written in various .NET programming languages, including C#, VB.NET, F#, and others.</a:t>
            </a:r>
          </a:p>
          <a:p>
            <a:pPr algn="l" rtl="0" fontAlgn="base">
              <a:spcBef>
                <a:spcPts val="750"/>
              </a:spcBef>
              <a:spcAft>
                <a:spcPts val="750"/>
              </a:spcAft>
            </a:pPr>
            <a:r>
              <a:rPr lang="en-US" b="0" i="0" dirty="0">
                <a:solidFill>
                  <a:schemeClr val="tx1"/>
                </a:solidFill>
                <a:effectLst/>
                <a:latin typeface="var(--font-secondary)"/>
              </a:rPr>
              <a:t>When a </a:t>
            </a:r>
            <a:r>
              <a:rPr lang="en-US" b="0" i="0" u="sng" dirty="0">
                <a:solidFill>
                  <a:schemeClr val="tx1"/>
                </a:solidFill>
                <a:effectLst/>
                <a:latin typeface="var(--font-secondary)"/>
                <a:hlinkClick r:id="rId2">
                  <a:extLst>
                    <a:ext uri="{A12FA001-AC4F-418D-AE19-62706E023703}">
                      <ahyp:hlinkClr xmlns:ahyp="http://schemas.microsoft.com/office/drawing/2018/hyperlinkcolor" val="tx"/>
                    </a:ext>
                  </a:extLst>
                </a:hlinkClick>
              </a:rPr>
              <a:t>C#</a:t>
            </a:r>
            <a:r>
              <a:rPr lang="en-US" b="0" i="0" dirty="0">
                <a:solidFill>
                  <a:schemeClr val="tx1"/>
                </a:solidFill>
                <a:effectLst/>
                <a:latin typeface="var(--font-secondary)"/>
              </a:rPr>
              <a:t> program is compiled, the resulting executable code is in an intermediate language called Common Intermediate Language (CIL) or Microsoft Intermediate Language (MSIL). </a:t>
            </a:r>
          </a:p>
          <a:p>
            <a:pPr algn="l" rtl="0" fontAlgn="base">
              <a:spcBef>
                <a:spcPts val="750"/>
              </a:spcBef>
              <a:spcAft>
                <a:spcPts val="750"/>
              </a:spcAft>
            </a:pPr>
            <a:r>
              <a:rPr lang="en-US" b="0" i="0" dirty="0">
                <a:solidFill>
                  <a:schemeClr val="tx1"/>
                </a:solidFill>
                <a:effectLst/>
                <a:latin typeface="var(--font-secondary)"/>
              </a:rPr>
              <a:t>Code is not machine-specific, and it can run on any platform that has the CLR installed.</a:t>
            </a:r>
          </a:p>
          <a:p>
            <a:pPr algn="l" rtl="0" fontAlgn="base">
              <a:spcBef>
                <a:spcPts val="750"/>
              </a:spcBef>
              <a:spcAft>
                <a:spcPts val="750"/>
              </a:spcAft>
            </a:pPr>
            <a:r>
              <a:rPr lang="en-US" b="0" i="0" dirty="0">
                <a:solidFill>
                  <a:schemeClr val="tx1"/>
                </a:solidFill>
                <a:effectLst/>
                <a:latin typeface="var(--font-secondary)"/>
              </a:rPr>
              <a:t> When the CIL code is executed, the CLR compiles it into machine code that can be executed by the processor.</a:t>
            </a:r>
          </a:p>
          <a:p>
            <a:endParaRPr lang="en-IN" dirty="0">
              <a:solidFill>
                <a:schemeClr val="tx1"/>
              </a:solidFill>
            </a:endParaRPr>
          </a:p>
        </p:txBody>
      </p:sp>
    </p:spTree>
    <p:extLst>
      <p:ext uri="{BB962C8B-B14F-4D97-AF65-F5344CB8AC3E}">
        <p14:creationId xmlns:p14="http://schemas.microsoft.com/office/powerpoint/2010/main" val="3733539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D9EBF-1024-297E-6939-AA98AABBCA20}"/>
              </a:ext>
            </a:extLst>
          </p:cNvPr>
          <p:cNvSpPr>
            <a:spLocks noGrp="1"/>
          </p:cNvSpPr>
          <p:nvPr>
            <p:ph type="title"/>
          </p:nvPr>
        </p:nvSpPr>
        <p:spPr/>
        <p:txBody>
          <a:bodyPr/>
          <a:lstStyle/>
          <a:p>
            <a:r>
              <a:rPr lang="en-IN" dirty="0"/>
              <a:t>Working of CLR</a:t>
            </a:r>
          </a:p>
        </p:txBody>
      </p:sp>
      <p:sp>
        <p:nvSpPr>
          <p:cNvPr id="3" name="Content Placeholder 2">
            <a:extLst>
              <a:ext uri="{FF2B5EF4-FFF2-40B4-BE49-F238E27FC236}">
                <a16:creationId xmlns:a16="http://schemas.microsoft.com/office/drawing/2014/main" id="{3396D8E2-5807-5576-E6B1-EE3DF8BA65B2}"/>
              </a:ext>
            </a:extLst>
          </p:cNvPr>
          <p:cNvSpPr>
            <a:spLocks noGrp="1"/>
          </p:cNvSpPr>
          <p:nvPr>
            <p:ph idx="1"/>
          </p:nvPr>
        </p:nvSpPr>
        <p:spPr>
          <a:xfrm>
            <a:off x="1154954" y="2603500"/>
            <a:ext cx="10349691" cy="3853284"/>
          </a:xfrm>
        </p:spPr>
        <p:txBody>
          <a:bodyPr>
            <a:normAutofit fontScale="62500" lnSpcReduction="20000"/>
          </a:bodyPr>
          <a:lstStyle/>
          <a:p>
            <a:pPr algn="l" rtl="0" fontAlgn="base">
              <a:spcAft>
                <a:spcPts val="750"/>
              </a:spcAft>
            </a:pPr>
            <a:r>
              <a:rPr lang="en-US" b="1" i="0" dirty="0">
                <a:solidFill>
                  <a:schemeClr val="tx1"/>
                </a:solidFill>
                <a:effectLst/>
                <a:latin typeface="Nunito" pitchFamily="2" charset="0"/>
              </a:rPr>
              <a:t>1. Compilation and Execution:</a:t>
            </a:r>
            <a:endParaRPr lang="en-US" b="0" i="0" dirty="0">
              <a:solidFill>
                <a:schemeClr val="tx1"/>
              </a:solidFill>
              <a:effectLst/>
              <a:latin typeface="Nunito" pitchFamily="2" charset="0"/>
            </a:endParaRPr>
          </a:p>
          <a:p>
            <a:pPr algn="l" fontAlgn="base">
              <a:spcAft>
                <a:spcPts val="1800"/>
              </a:spcAft>
              <a:buFont typeface="Arial" panose="020B0604020202020204" pitchFamily="34" charset="0"/>
              <a:buChar char="•"/>
            </a:pPr>
            <a:r>
              <a:rPr lang="en-US" b="0" i="0" dirty="0">
                <a:solidFill>
                  <a:schemeClr val="tx1"/>
                </a:solidFill>
                <a:effectLst/>
                <a:latin typeface="Nunito" pitchFamily="2" charset="0"/>
              </a:rPr>
              <a:t>C# program gets compiled into Intermediate Language (IL) code, which is platform-independent.</a:t>
            </a:r>
          </a:p>
          <a:p>
            <a:pPr algn="l" fontAlgn="base">
              <a:spcAft>
                <a:spcPts val="1800"/>
              </a:spcAft>
              <a:buFont typeface="Arial" panose="020B0604020202020204" pitchFamily="34" charset="0"/>
              <a:buChar char="•"/>
            </a:pPr>
            <a:r>
              <a:rPr lang="en-US" b="0" i="0" dirty="0">
                <a:solidFill>
                  <a:schemeClr val="tx1"/>
                </a:solidFill>
                <a:effectLst/>
                <a:latin typeface="Nunito" pitchFamily="2" charset="0"/>
              </a:rPr>
              <a:t> CLR then uses a Just-In-Time (JIT) compiler to convert the IL code into machine-specific code while the program runs.</a:t>
            </a:r>
          </a:p>
          <a:p>
            <a:pPr algn="l" rtl="0" fontAlgn="base">
              <a:spcAft>
                <a:spcPts val="750"/>
              </a:spcAft>
            </a:pPr>
            <a:r>
              <a:rPr lang="en-US" b="1" i="0" dirty="0">
                <a:solidFill>
                  <a:schemeClr val="tx1"/>
                </a:solidFill>
                <a:effectLst/>
                <a:latin typeface="Nunito" pitchFamily="2" charset="0"/>
              </a:rPr>
              <a:t>2. Services Provided by CLR:</a:t>
            </a:r>
            <a:endParaRPr lang="en-US" b="0" i="0" dirty="0">
              <a:solidFill>
                <a:schemeClr val="tx1"/>
              </a:solidFill>
              <a:effectLst/>
              <a:latin typeface="Nunito" pitchFamily="2" charset="0"/>
            </a:endParaRPr>
          </a:p>
          <a:p>
            <a:pPr algn="l" fontAlgn="base">
              <a:spcAft>
                <a:spcPts val="1800"/>
              </a:spcAft>
              <a:buFont typeface="Arial" panose="020B0604020202020204" pitchFamily="34" charset="0"/>
              <a:buChar char="•"/>
            </a:pPr>
            <a:r>
              <a:rPr lang="en-US" b="0" i="0" dirty="0">
                <a:solidFill>
                  <a:schemeClr val="tx1"/>
                </a:solidFill>
                <a:effectLst/>
                <a:latin typeface="Nunito" pitchFamily="2" charset="0"/>
              </a:rPr>
              <a:t>CLR handles automatic memory management through Garbage Collection, preventing memory leaks.</a:t>
            </a:r>
          </a:p>
          <a:p>
            <a:pPr algn="l" fontAlgn="base">
              <a:spcAft>
                <a:spcPts val="1800"/>
              </a:spcAft>
              <a:buFont typeface="Arial" panose="020B0604020202020204" pitchFamily="34" charset="0"/>
              <a:buChar char="•"/>
            </a:pPr>
            <a:r>
              <a:rPr lang="en-US" b="0" i="0" dirty="0">
                <a:solidFill>
                  <a:schemeClr val="tx1"/>
                </a:solidFill>
                <a:effectLst/>
                <a:latin typeface="Nunito" pitchFamily="2" charset="0"/>
              </a:rPr>
              <a:t>It ensures that data types are used correctly and safely.</a:t>
            </a:r>
          </a:p>
          <a:p>
            <a:pPr algn="l" fontAlgn="base">
              <a:spcAft>
                <a:spcPts val="1800"/>
              </a:spcAft>
              <a:buFont typeface="Arial" panose="020B0604020202020204" pitchFamily="34" charset="0"/>
              <a:buChar char="•"/>
            </a:pPr>
            <a:r>
              <a:rPr lang="en-US" b="0" i="0" dirty="0">
                <a:solidFill>
                  <a:schemeClr val="tx1"/>
                </a:solidFill>
                <a:effectLst/>
                <a:latin typeface="Nunito" pitchFamily="2" charset="0"/>
              </a:rPr>
              <a:t>The CLR checks the IL code for security risks before running it.</a:t>
            </a:r>
          </a:p>
          <a:p>
            <a:pPr fontAlgn="base">
              <a:spcAft>
                <a:spcPts val="1800"/>
              </a:spcAft>
            </a:pPr>
            <a:r>
              <a:rPr lang="en-US" b="1" dirty="0">
                <a:solidFill>
                  <a:schemeClr val="tx1"/>
                </a:solidFill>
                <a:latin typeface="Nunito" pitchFamily="2" charset="0"/>
              </a:rPr>
              <a:t>3</a:t>
            </a:r>
            <a:r>
              <a:rPr lang="en-US" b="1" i="0" dirty="0">
                <a:solidFill>
                  <a:schemeClr val="tx1"/>
                </a:solidFill>
                <a:effectLst/>
                <a:latin typeface="Nunito" pitchFamily="2" charset="0"/>
              </a:rPr>
              <a:t>. </a:t>
            </a:r>
            <a:r>
              <a:rPr lang="en-IN" b="1" i="0" dirty="0">
                <a:solidFill>
                  <a:schemeClr val="tx1"/>
                </a:solidFill>
                <a:effectLst/>
                <a:latin typeface="Nunito" pitchFamily="2" charset="0"/>
              </a:rPr>
              <a:t>Cross-Language Integration: </a:t>
            </a:r>
            <a:r>
              <a:rPr lang="en-US" b="0" i="0" dirty="0">
                <a:solidFill>
                  <a:schemeClr val="tx1"/>
                </a:solidFill>
                <a:effectLst/>
                <a:latin typeface="Nunito" pitchFamily="2" charset="0"/>
              </a:rPr>
              <a:t>CLR allows code from different </a:t>
            </a:r>
            <a:r>
              <a:rPr lang="en-US" b="0" i="0" u="sng" dirty="0">
                <a:solidFill>
                  <a:schemeClr val="tx1"/>
                </a:solidFill>
                <a:effectLst/>
                <a:latin typeface="Nunito" pitchFamily="2" charset="0"/>
                <a:hlinkClick r:id="rId2">
                  <a:extLst>
                    <a:ext uri="{A12FA001-AC4F-418D-AE19-62706E023703}">
                      <ahyp:hlinkClr xmlns:ahyp="http://schemas.microsoft.com/office/drawing/2018/hyperlinkcolor" val="tx"/>
                    </a:ext>
                  </a:extLst>
                </a:hlinkClick>
              </a:rPr>
              <a:t>.NET</a:t>
            </a:r>
            <a:r>
              <a:rPr lang="en-US" b="0" i="0" dirty="0">
                <a:solidFill>
                  <a:schemeClr val="tx1"/>
                </a:solidFill>
                <a:effectLst/>
                <a:latin typeface="Nunito" pitchFamily="2" charset="0"/>
              </a:rPr>
              <a:t> languages (C#, VB.NET, F#) to work together seamlessly through the Common Type System (CTS).</a:t>
            </a:r>
            <a:endParaRPr lang="en-IN" dirty="0">
              <a:solidFill>
                <a:schemeClr val="tx1"/>
              </a:solidFill>
            </a:endParaRPr>
          </a:p>
          <a:p>
            <a:pPr algn="l" fontAlgn="base">
              <a:spcAft>
                <a:spcPts val="1800"/>
              </a:spcAft>
              <a:buFont typeface="Arial" panose="020B0604020202020204" pitchFamily="34" charset="0"/>
              <a:buChar char="•"/>
            </a:pPr>
            <a:endParaRPr lang="en-US" b="0" i="0" dirty="0">
              <a:solidFill>
                <a:schemeClr val="tx1"/>
              </a:solidFill>
              <a:effectLst/>
              <a:latin typeface="Nunito" pitchFamily="2" charset="0"/>
            </a:endParaRPr>
          </a:p>
          <a:p>
            <a:endParaRPr lang="en-IN" dirty="0">
              <a:solidFill>
                <a:schemeClr val="tx1"/>
              </a:solidFill>
            </a:endParaRPr>
          </a:p>
        </p:txBody>
      </p:sp>
    </p:spTree>
    <p:extLst>
      <p:ext uri="{BB962C8B-B14F-4D97-AF65-F5344CB8AC3E}">
        <p14:creationId xmlns:p14="http://schemas.microsoft.com/office/powerpoint/2010/main" val="4095569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B8D766-D3FA-E432-7E5C-CA31B0239C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6193DF-31B9-7B30-50A3-CA0B0DEB579B}"/>
              </a:ext>
            </a:extLst>
          </p:cNvPr>
          <p:cNvSpPr>
            <a:spLocks noGrp="1"/>
          </p:cNvSpPr>
          <p:nvPr>
            <p:ph type="title"/>
          </p:nvPr>
        </p:nvSpPr>
        <p:spPr/>
        <p:txBody>
          <a:bodyPr/>
          <a:lstStyle/>
          <a:p>
            <a:r>
              <a:rPr lang="en-IN" dirty="0"/>
              <a:t>Key Components of CLR</a:t>
            </a:r>
          </a:p>
        </p:txBody>
      </p:sp>
      <p:sp>
        <p:nvSpPr>
          <p:cNvPr id="3" name="Content Placeholder 2">
            <a:extLst>
              <a:ext uri="{FF2B5EF4-FFF2-40B4-BE49-F238E27FC236}">
                <a16:creationId xmlns:a16="http://schemas.microsoft.com/office/drawing/2014/main" id="{DA3AF4B7-8B8B-AB93-9B65-D656AFA2B58A}"/>
              </a:ext>
            </a:extLst>
          </p:cNvPr>
          <p:cNvSpPr>
            <a:spLocks noGrp="1"/>
          </p:cNvSpPr>
          <p:nvPr>
            <p:ph idx="1"/>
          </p:nvPr>
        </p:nvSpPr>
        <p:spPr>
          <a:xfrm>
            <a:off x="1154954" y="2603500"/>
            <a:ext cx="10349691" cy="3853284"/>
          </a:xfrm>
        </p:spPr>
        <p:txBody>
          <a:bodyPr>
            <a:normAutofit/>
          </a:bodyPr>
          <a:lstStyle/>
          <a:p>
            <a:pPr algn="l" rtl="0" fontAlgn="base">
              <a:spcAft>
                <a:spcPts val="750"/>
              </a:spcAft>
            </a:pPr>
            <a:r>
              <a:rPr lang="en-US" b="0" i="0" dirty="0">
                <a:solidFill>
                  <a:schemeClr val="tx1"/>
                </a:solidFill>
                <a:effectLst/>
                <a:latin typeface="Nunito" pitchFamily="2" charset="0"/>
              </a:rPr>
              <a:t>CLR provides a common runtime or execution environment as there are more than 60 .NET programming languages. </a:t>
            </a:r>
          </a:p>
          <a:p>
            <a:pPr algn="l" fontAlgn="base">
              <a:spcAft>
                <a:spcPts val="1800"/>
              </a:spcAft>
              <a:buFont typeface="Arial" panose="020B0604020202020204" pitchFamily="34" charset="0"/>
              <a:buChar char="•"/>
            </a:pPr>
            <a:r>
              <a:rPr lang="en-US" b="1" i="0" dirty="0">
                <a:solidFill>
                  <a:schemeClr val="tx1"/>
                </a:solidFill>
                <a:effectLst/>
                <a:latin typeface="Nunito" pitchFamily="2" charset="0"/>
              </a:rPr>
              <a:t>Common Language Specification (CLS)</a:t>
            </a:r>
            <a:r>
              <a:rPr lang="en-US" b="0" i="0" dirty="0">
                <a:solidFill>
                  <a:schemeClr val="tx1"/>
                </a:solidFill>
                <a:effectLst/>
                <a:latin typeface="Nunito" pitchFamily="2" charset="0"/>
              </a:rPr>
              <a:t>: It defines common rules so that code written in different languages can interoperate.</a:t>
            </a:r>
          </a:p>
          <a:p>
            <a:pPr marL="742950" lvl="1" indent="-285750" algn="l" fontAlgn="base">
              <a:spcBef>
                <a:spcPts val="375"/>
              </a:spcBef>
              <a:spcAft>
                <a:spcPts val="375"/>
              </a:spcAft>
              <a:buFont typeface="Arial" panose="020B0604020202020204" pitchFamily="34" charset="0"/>
              <a:buChar char="•"/>
            </a:pPr>
            <a:r>
              <a:rPr lang="en-US" b="0" i="0" dirty="0">
                <a:solidFill>
                  <a:schemeClr val="tx1"/>
                </a:solidFill>
                <a:effectLst/>
                <a:latin typeface="Nunito" pitchFamily="2" charset="0"/>
              </a:rPr>
              <a:t>Managed Code: The MSIL code which is managed by the CLR is known as the Managed Code. For managed code CLR provides three .NET facilities: </a:t>
            </a:r>
          </a:p>
          <a:p>
            <a:pPr marL="742950" lvl="1" indent="-285750" algn="l" fontAlgn="base">
              <a:spcBef>
                <a:spcPts val="375"/>
              </a:spcBef>
              <a:spcAft>
                <a:spcPts val="375"/>
              </a:spcAft>
              <a:buFont typeface="Arial" panose="020B0604020202020204" pitchFamily="34" charset="0"/>
              <a:buChar char="•"/>
            </a:pPr>
            <a:r>
              <a:rPr lang="en-US" b="0" i="0" dirty="0">
                <a:solidFill>
                  <a:schemeClr val="tx1"/>
                </a:solidFill>
                <a:effectLst/>
                <a:latin typeface="Nunito" pitchFamily="2" charset="0"/>
              </a:rPr>
              <a:t>Unmanaged Code: Before .NET development, programming languages like.COM Components &amp; Win32 API do not generate the MSIL code. So these are not managed by CLR rather managed by Operating System.</a:t>
            </a:r>
          </a:p>
          <a:p>
            <a:pPr algn="l" rtl="0" fontAlgn="base">
              <a:spcAft>
                <a:spcPts val="750"/>
              </a:spcAft>
            </a:pPr>
            <a:endParaRPr lang="en-IN" dirty="0">
              <a:solidFill>
                <a:schemeClr val="tx1"/>
              </a:solidFill>
            </a:endParaRPr>
          </a:p>
        </p:txBody>
      </p:sp>
    </p:spTree>
    <p:extLst>
      <p:ext uri="{BB962C8B-B14F-4D97-AF65-F5344CB8AC3E}">
        <p14:creationId xmlns:p14="http://schemas.microsoft.com/office/powerpoint/2010/main" val="416053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120DC-33AE-ADC8-FBFD-62CAA2AF7900}"/>
              </a:ext>
            </a:extLst>
          </p:cNvPr>
          <p:cNvSpPr>
            <a:spLocks noGrp="1"/>
          </p:cNvSpPr>
          <p:nvPr>
            <p:ph type="title"/>
          </p:nvPr>
        </p:nvSpPr>
        <p:spPr/>
        <p:txBody>
          <a:bodyPr/>
          <a:lstStyle/>
          <a:p>
            <a:r>
              <a:rPr lang="en-IN" dirty="0"/>
              <a:t>Key Components of CLR</a:t>
            </a:r>
          </a:p>
        </p:txBody>
      </p:sp>
      <p:sp>
        <p:nvSpPr>
          <p:cNvPr id="3" name="Content Placeholder 2">
            <a:extLst>
              <a:ext uri="{FF2B5EF4-FFF2-40B4-BE49-F238E27FC236}">
                <a16:creationId xmlns:a16="http://schemas.microsoft.com/office/drawing/2014/main" id="{1DEFEA05-3627-1766-3EB5-F81DC3E2D9F4}"/>
              </a:ext>
            </a:extLst>
          </p:cNvPr>
          <p:cNvSpPr>
            <a:spLocks noGrp="1"/>
          </p:cNvSpPr>
          <p:nvPr>
            <p:ph idx="1"/>
          </p:nvPr>
        </p:nvSpPr>
        <p:spPr/>
        <p:txBody>
          <a:bodyPr/>
          <a:lstStyle/>
          <a:p>
            <a:pPr algn="just" fontAlgn="base">
              <a:buFont typeface="+mj-lt"/>
              <a:buAutoNum type="arabicPeriod"/>
            </a:pPr>
            <a:r>
              <a:rPr lang="en-US" b="1" i="0" dirty="0">
                <a:solidFill>
                  <a:schemeClr val="tx1"/>
                </a:solidFill>
                <a:effectLst/>
                <a:latin typeface="arial" panose="020B0604020202020204" pitchFamily="34" charset="0"/>
              </a:rPr>
              <a:t>Security Manager</a:t>
            </a:r>
            <a:endParaRPr lang="en-US" b="1" i="0" dirty="0">
              <a:solidFill>
                <a:schemeClr val="tx1"/>
              </a:solidFill>
              <a:effectLst/>
              <a:latin typeface="-apple-system"/>
            </a:endParaRPr>
          </a:p>
          <a:p>
            <a:pPr algn="just" fontAlgn="base">
              <a:buFont typeface="+mj-lt"/>
              <a:buAutoNum type="arabicPeriod"/>
            </a:pPr>
            <a:r>
              <a:rPr lang="en-US" b="1" i="0" dirty="0">
                <a:solidFill>
                  <a:schemeClr val="tx1"/>
                </a:solidFill>
                <a:effectLst/>
                <a:latin typeface="arial" panose="020B0604020202020204" pitchFamily="34" charset="0"/>
              </a:rPr>
              <a:t>JIT Compiler</a:t>
            </a:r>
            <a:endParaRPr lang="en-US" b="1" i="0" dirty="0">
              <a:solidFill>
                <a:schemeClr val="tx1"/>
              </a:solidFill>
              <a:effectLst/>
              <a:latin typeface="-apple-system"/>
            </a:endParaRPr>
          </a:p>
          <a:p>
            <a:pPr algn="just" fontAlgn="base">
              <a:buFont typeface="+mj-lt"/>
              <a:buAutoNum type="arabicPeriod"/>
            </a:pPr>
            <a:r>
              <a:rPr lang="en-US" b="1" i="0" dirty="0">
                <a:solidFill>
                  <a:schemeClr val="tx1"/>
                </a:solidFill>
                <a:effectLst/>
                <a:latin typeface="arial" panose="020B0604020202020204" pitchFamily="34" charset="0"/>
              </a:rPr>
              <a:t>Memory Manager</a:t>
            </a:r>
            <a:endParaRPr lang="en-US" b="1" i="0" dirty="0">
              <a:solidFill>
                <a:schemeClr val="tx1"/>
              </a:solidFill>
              <a:effectLst/>
              <a:latin typeface="-apple-system"/>
            </a:endParaRPr>
          </a:p>
          <a:p>
            <a:pPr algn="just" fontAlgn="base">
              <a:buFont typeface="+mj-lt"/>
              <a:buAutoNum type="arabicPeriod"/>
            </a:pPr>
            <a:r>
              <a:rPr lang="en-US" b="1" i="0" u="none" strike="noStrike" dirty="0">
                <a:solidFill>
                  <a:schemeClr val="tx1"/>
                </a:solidFill>
                <a:effectLst/>
                <a:latin typeface="arial" panose="020B0604020202020204" pitchFamily="34" charset="0"/>
              </a:rPr>
              <a:t>Garbage Collector</a:t>
            </a:r>
            <a:endParaRPr lang="en-US" b="1" i="0" dirty="0">
              <a:solidFill>
                <a:schemeClr val="tx1"/>
              </a:solidFill>
              <a:effectLst/>
              <a:latin typeface="-apple-system"/>
            </a:endParaRPr>
          </a:p>
          <a:p>
            <a:pPr algn="just" fontAlgn="base">
              <a:buFont typeface="+mj-lt"/>
              <a:buAutoNum type="arabicPeriod"/>
            </a:pPr>
            <a:r>
              <a:rPr lang="en-US" b="1" i="0" u="none" strike="noStrike" dirty="0">
                <a:solidFill>
                  <a:schemeClr val="tx1"/>
                </a:solidFill>
                <a:effectLst/>
                <a:latin typeface="arial" panose="020B0604020202020204" pitchFamily="34" charset="0"/>
              </a:rPr>
              <a:t>Exception Manager</a:t>
            </a:r>
            <a:endParaRPr lang="en-US" b="1" i="0" dirty="0">
              <a:solidFill>
                <a:schemeClr val="tx1"/>
              </a:solidFill>
              <a:effectLst/>
              <a:latin typeface="-apple-system"/>
            </a:endParaRPr>
          </a:p>
          <a:p>
            <a:pPr algn="just" fontAlgn="base">
              <a:buFont typeface="+mj-lt"/>
              <a:buAutoNum type="arabicPeriod"/>
            </a:pPr>
            <a:r>
              <a:rPr lang="en-US" b="1" i="0" u="none" strike="noStrike" dirty="0">
                <a:solidFill>
                  <a:schemeClr val="tx1"/>
                </a:solidFill>
                <a:effectLst/>
                <a:latin typeface="arial" panose="020B0604020202020204" pitchFamily="34" charset="0"/>
              </a:rPr>
              <a:t>Common Language Specification (CLS)</a:t>
            </a:r>
            <a:endParaRPr lang="en-US" b="1" i="0" dirty="0">
              <a:solidFill>
                <a:schemeClr val="tx1"/>
              </a:solidFill>
              <a:effectLst/>
              <a:latin typeface="-apple-system"/>
            </a:endParaRPr>
          </a:p>
          <a:p>
            <a:pPr algn="just" fontAlgn="base">
              <a:buFont typeface="+mj-lt"/>
              <a:buAutoNum type="arabicPeriod"/>
            </a:pPr>
            <a:r>
              <a:rPr lang="en-US" b="1" i="0" u="none" strike="noStrike" dirty="0">
                <a:solidFill>
                  <a:schemeClr val="tx1"/>
                </a:solidFill>
                <a:effectLst/>
                <a:latin typeface="arial" panose="020B0604020202020204" pitchFamily="34" charset="0"/>
              </a:rPr>
              <a:t>Common Type System (CTS)</a:t>
            </a:r>
            <a:endParaRPr lang="en-US" b="1" i="0" dirty="0">
              <a:solidFill>
                <a:schemeClr val="tx1"/>
              </a:solidFill>
              <a:effectLst/>
              <a:latin typeface="-apple-system"/>
            </a:endParaRPr>
          </a:p>
          <a:p>
            <a:endParaRPr lang="en-IN" b="1" dirty="0">
              <a:solidFill>
                <a:schemeClr val="tx1"/>
              </a:solidFill>
            </a:endParaRPr>
          </a:p>
        </p:txBody>
      </p:sp>
    </p:spTree>
    <p:extLst>
      <p:ext uri="{BB962C8B-B14F-4D97-AF65-F5344CB8AC3E}">
        <p14:creationId xmlns:p14="http://schemas.microsoft.com/office/powerpoint/2010/main" val="443081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029887-4EE2-35C8-90E6-97CB98E6E0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CC107A-0289-7F02-E8B2-83E4724173FF}"/>
              </a:ext>
            </a:extLst>
          </p:cNvPr>
          <p:cNvSpPr>
            <a:spLocks noGrp="1"/>
          </p:cNvSpPr>
          <p:nvPr>
            <p:ph type="title"/>
          </p:nvPr>
        </p:nvSpPr>
        <p:spPr>
          <a:xfrm>
            <a:off x="1154954" y="973668"/>
            <a:ext cx="10067228" cy="706964"/>
          </a:xfrm>
        </p:spPr>
        <p:txBody>
          <a:bodyPr/>
          <a:lstStyle/>
          <a:p>
            <a:r>
              <a:rPr lang="en-IN" dirty="0"/>
              <a:t>Key Components of CLR – Security Manager</a:t>
            </a:r>
          </a:p>
        </p:txBody>
      </p:sp>
      <p:sp>
        <p:nvSpPr>
          <p:cNvPr id="3" name="Content Placeholder 2">
            <a:extLst>
              <a:ext uri="{FF2B5EF4-FFF2-40B4-BE49-F238E27FC236}">
                <a16:creationId xmlns:a16="http://schemas.microsoft.com/office/drawing/2014/main" id="{E565064A-3D78-C8C9-3DA7-4EB02FCE4808}"/>
              </a:ext>
            </a:extLst>
          </p:cNvPr>
          <p:cNvSpPr>
            <a:spLocks noGrp="1"/>
          </p:cNvSpPr>
          <p:nvPr>
            <p:ph idx="1"/>
          </p:nvPr>
        </p:nvSpPr>
        <p:spPr>
          <a:xfrm>
            <a:off x="1154954" y="2603500"/>
            <a:ext cx="10429001" cy="3867280"/>
          </a:xfrm>
        </p:spPr>
        <p:txBody>
          <a:bodyPr/>
          <a:lstStyle/>
          <a:p>
            <a:pPr algn="just" fontAlgn="base">
              <a:buNone/>
            </a:pPr>
            <a:r>
              <a:rPr lang="en-US" dirty="0">
                <a:solidFill>
                  <a:srgbClr val="000000"/>
                </a:solidFill>
                <a:latin typeface="arial" panose="020B0604020202020204" pitchFamily="34" charset="0"/>
              </a:rPr>
              <a:t>B</a:t>
            </a:r>
            <a:r>
              <a:rPr lang="en-US" b="0" i="0" dirty="0">
                <a:solidFill>
                  <a:srgbClr val="000000"/>
                </a:solidFill>
                <a:effectLst/>
                <a:latin typeface="arial" panose="020B0604020202020204" pitchFamily="34" charset="0"/>
              </a:rPr>
              <a:t>asically two components to managing security. </a:t>
            </a:r>
            <a:endParaRPr lang="en-US" b="0" i="0" dirty="0">
              <a:solidFill>
                <a:srgbClr val="3A3A3A"/>
              </a:solidFill>
              <a:effectLst/>
              <a:latin typeface="-apple-system"/>
            </a:endParaRPr>
          </a:p>
          <a:p>
            <a:pPr algn="just" fontAlgn="base">
              <a:buFont typeface="+mj-lt"/>
              <a:buAutoNum type="arabicPeriod"/>
            </a:pPr>
            <a:r>
              <a:rPr lang="en-US" b="1" i="0" dirty="0">
                <a:solidFill>
                  <a:srgbClr val="000000"/>
                </a:solidFill>
                <a:effectLst/>
                <a:latin typeface="arial" panose="020B0604020202020204" pitchFamily="34" charset="0"/>
              </a:rPr>
              <a:t>CAS (Code Access Security)</a:t>
            </a:r>
            <a:endParaRPr lang="en-US" b="0" i="0" dirty="0">
              <a:solidFill>
                <a:srgbClr val="3A3A3A"/>
              </a:solidFill>
              <a:effectLst/>
              <a:latin typeface="-apple-system"/>
            </a:endParaRPr>
          </a:p>
          <a:p>
            <a:pPr algn="just" fontAlgn="base">
              <a:buFont typeface="+mj-lt"/>
              <a:buAutoNum type="arabicPeriod"/>
            </a:pPr>
            <a:r>
              <a:rPr lang="en-US" b="1" i="0" dirty="0">
                <a:solidFill>
                  <a:srgbClr val="000000"/>
                </a:solidFill>
                <a:effectLst/>
                <a:latin typeface="arial" panose="020B0604020202020204" pitchFamily="34" charset="0"/>
              </a:rPr>
              <a:t>CV (Code Verification)</a:t>
            </a:r>
            <a:endParaRPr lang="en-US" b="0" i="0" dirty="0">
              <a:solidFill>
                <a:srgbClr val="3A3A3A"/>
              </a:solidFill>
              <a:effectLst/>
              <a:latin typeface="-apple-system"/>
            </a:endParaRPr>
          </a:p>
          <a:p>
            <a:pPr algn="just" fontAlgn="base"/>
            <a:r>
              <a:rPr lang="en-US" b="0" i="0" dirty="0">
                <a:solidFill>
                  <a:srgbClr val="000000"/>
                </a:solidFill>
                <a:effectLst/>
                <a:latin typeface="arial" panose="020B0604020202020204" pitchFamily="34" charset="0"/>
              </a:rPr>
              <a:t>Used to check the privileges of the current user and then check whether the user is allowed to access the assembly or not.  </a:t>
            </a:r>
          </a:p>
          <a:p>
            <a:pPr algn="just" fontAlgn="base"/>
            <a:r>
              <a:rPr lang="en-US" dirty="0">
                <a:solidFill>
                  <a:srgbClr val="000000"/>
                </a:solidFill>
                <a:latin typeface="arial" panose="020B0604020202020204" pitchFamily="34" charset="0"/>
              </a:rPr>
              <a:t>Al</a:t>
            </a:r>
            <a:r>
              <a:rPr lang="en-US" b="0" i="0" dirty="0">
                <a:solidFill>
                  <a:srgbClr val="000000"/>
                </a:solidFill>
                <a:effectLst/>
                <a:latin typeface="arial" panose="020B0604020202020204" pitchFamily="34" charset="0"/>
              </a:rPr>
              <a:t>so checks what kind of rights or authorities this code has and whether it is safe to be executed by the Operating System or not. </a:t>
            </a:r>
          </a:p>
          <a:p>
            <a:pPr algn="just" fontAlgn="base"/>
            <a:r>
              <a:rPr lang="en-US" dirty="0">
                <a:solidFill>
                  <a:srgbClr val="000000"/>
                </a:solidFill>
                <a:latin typeface="arial" panose="020B0604020202020204" pitchFamily="34" charset="0"/>
              </a:rPr>
              <a:t>The</a:t>
            </a:r>
            <a:r>
              <a:rPr lang="en-US" b="0" i="0" dirty="0">
                <a:solidFill>
                  <a:srgbClr val="000000"/>
                </a:solidFill>
                <a:effectLst/>
                <a:latin typeface="arial" panose="020B0604020202020204" pitchFamily="34" charset="0"/>
              </a:rPr>
              <a:t>se types of security checks are managed by the Security Manager Component of CLR in .NET Application.</a:t>
            </a:r>
            <a:endParaRPr lang="en-US" b="0" i="0" dirty="0">
              <a:solidFill>
                <a:srgbClr val="3A3A3A"/>
              </a:solidFill>
              <a:effectLst/>
              <a:latin typeface="-apple-system"/>
            </a:endParaRPr>
          </a:p>
          <a:p>
            <a:endParaRPr lang="en-IN" dirty="0"/>
          </a:p>
        </p:txBody>
      </p:sp>
    </p:spTree>
    <p:extLst>
      <p:ext uri="{BB962C8B-B14F-4D97-AF65-F5344CB8AC3E}">
        <p14:creationId xmlns:p14="http://schemas.microsoft.com/office/powerpoint/2010/main" val="1532274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E971B-679A-BD71-589C-93C8848820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FD54AB-AA6D-90EA-A64F-906EA6713975}"/>
              </a:ext>
            </a:extLst>
          </p:cNvPr>
          <p:cNvSpPr>
            <a:spLocks noGrp="1"/>
          </p:cNvSpPr>
          <p:nvPr>
            <p:ph type="title"/>
          </p:nvPr>
        </p:nvSpPr>
        <p:spPr>
          <a:xfrm>
            <a:off x="1154954" y="973668"/>
            <a:ext cx="9856965" cy="706964"/>
          </a:xfrm>
        </p:spPr>
        <p:txBody>
          <a:bodyPr/>
          <a:lstStyle/>
          <a:p>
            <a:r>
              <a:rPr lang="en-IN" dirty="0"/>
              <a:t>Key Components of CLR -JIT Compiler </a:t>
            </a:r>
          </a:p>
        </p:txBody>
      </p:sp>
      <p:sp>
        <p:nvSpPr>
          <p:cNvPr id="3" name="Content Placeholder 2">
            <a:extLst>
              <a:ext uri="{FF2B5EF4-FFF2-40B4-BE49-F238E27FC236}">
                <a16:creationId xmlns:a16="http://schemas.microsoft.com/office/drawing/2014/main" id="{09ADDBE0-DDEE-8828-B778-5E8D077CF09B}"/>
              </a:ext>
            </a:extLst>
          </p:cNvPr>
          <p:cNvSpPr>
            <a:spLocks noGrp="1"/>
          </p:cNvSpPr>
          <p:nvPr>
            <p:ph idx="1"/>
          </p:nvPr>
        </p:nvSpPr>
        <p:spPr>
          <a:xfrm>
            <a:off x="1154954" y="2603500"/>
            <a:ext cx="10349691" cy="3853284"/>
          </a:xfrm>
        </p:spPr>
        <p:txBody>
          <a:bodyPr>
            <a:normAutofit/>
          </a:bodyPr>
          <a:lstStyle/>
          <a:p>
            <a:pPr fontAlgn="base">
              <a:spcAft>
                <a:spcPts val="1800"/>
              </a:spcAft>
            </a:pPr>
            <a:r>
              <a:rPr lang="en-US" b="0" i="0" dirty="0">
                <a:solidFill>
                  <a:schemeClr val="tx1"/>
                </a:solidFill>
                <a:effectLst/>
                <a:latin typeface="Nunito" pitchFamily="2" charset="0"/>
              </a:rPr>
              <a:t>Converts IL code into machine code specific to the system at runtime, optimizing execution.</a:t>
            </a:r>
          </a:p>
          <a:p>
            <a:pPr fontAlgn="base">
              <a:spcAft>
                <a:spcPts val="1800"/>
              </a:spcAft>
            </a:pPr>
            <a:r>
              <a:rPr lang="en-US" dirty="0">
                <a:solidFill>
                  <a:srgbClr val="000000"/>
                </a:solidFill>
                <a:latin typeface="arial" panose="020B0604020202020204" pitchFamily="34" charset="0"/>
              </a:rPr>
              <a:t>R</a:t>
            </a:r>
            <a:r>
              <a:rPr lang="en-US" b="0" i="0" dirty="0">
                <a:solidFill>
                  <a:srgbClr val="000000"/>
                </a:solidFill>
                <a:effectLst/>
                <a:latin typeface="arial" panose="020B0604020202020204" pitchFamily="34" charset="0"/>
              </a:rPr>
              <a:t>esponsible for Converting the MSIL code into Native Code (Machine Code or Binary code) that is going to be executed by the Operating System. </a:t>
            </a:r>
          </a:p>
          <a:p>
            <a:pPr fontAlgn="base">
              <a:spcAft>
                <a:spcPts val="1800"/>
              </a:spcAft>
            </a:pPr>
            <a:r>
              <a:rPr lang="en-US" b="0" i="0" dirty="0">
                <a:solidFill>
                  <a:srgbClr val="000000"/>
                </a:solidFill>
                <a:effectLst/>
                <a:latin typeface="arial" panose="020B0604020202020204" pitchFamily="34" charset="0"/>
              </a:rPr>
              <a:t>Native Code (Machine Code or Binary code) is directly understandable by the system hardware. </a:t>
            </a:r>
          </a:p>
          <a:p>
            <a:pPr fontAlgn="base">
              <a:spcAft>
                <a:spcPts val="1800"/>
              </a:spcAft>
            </a:pPr>
            <a:r>
              <a:rPr lang="en-US" b="0" i="0" dirty="0">
                <a:solidFill>
                  <a:srgbClr val="000000"/>
                </a:solidFill>
                <a:effectLst/>
                <a:latin typeface="arial" panose="020B0604020202020204" pitchFamily="34" charset="0"/>
              </a:rPr>
              <a:t>JIT compiles the code just before the execution and then saves this translation in memory.</a:t>
            </a:r>
            <a:endParaRPr lang="en-US" b="0" i="0" dirty="0">
              <a:solidFill>
                <a:schemeClr val="tx1"/>
              </a:solidFill>
              <a:effectLst/>
              <a:latin typeface="Nunito" pitchFamily="2" charset="0"/>
            </a:endParaRPr>
          </a:p>
          <a:p>
            <a:pPr algn="l" fontAlgn="base">
              <a:spcAft>
                <a:spcPts val="1800"/>
              </a:spcAft>
              <a:buFont typeface="Arial" panose="020B0604020202020204" pitchFamily="34" charset="0"/>
              <a:buChar char="•"/>
            </a:pPr>
            <a:endParaRPr lang="en-US" b="0" i="0" dirty="0">
              <a:solidFill>
                <a:schemeClr val="tx1"/>
              </a:solidFill>
              <a:effectLst/>
              <a:latin typeface="Nunito" pitchFamily="2" charset="0"/>
            </a:endParaRPr>
          </a:p>
          <a:p>
            <a:pPr algn="l" rtl="0" fontAlgn="base">
              <a:spcAft>
                <a:spcPts val="750"/>
              </a:spcAft>
            </a:pPr>
            <a:endParaRPr lang="en-IN" dirty="0">
              <a:solidFill>
                <a:schemeClr val="tx1"/>
              </a:solidFill>
            </a:endParaRPr>
          </a:p>
        </p:txBody>
      </p:sp>
    </p:spTree>
    <p:extLst>
      <p:ext uri="{BB962C8B-B14F-4D97-AF65-F5344CB8AC3E}">
        <p14:creationId xmlns:p14="http://schemas.microsoft.com/office/powerpoint/2010/main" val="3655158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D4489-4737-A29B-E88A-A2F7A557533D}"/>
              </a:ext>
            </a:extLst>
          </p:cNvPr>
          <p:cNvSpPr>
            <a:spLocks noGrp="1"/>
          </p:cNvSpPr>
          <p:nvPr>
            <p:ph type="title"/>
          </p:nvPr>
        </p:nvSpPr>
        <p:spPr/>
        <p:txBody>
          <a:bodyPr/>
          <a:lstStyle/>
          <a:p>
            <a:r>
              <a:rPr lang="en-IN" dirty="0"/>
              <a:t>Key Components of CLR –Exception Manager</a:t>
            </a:r>
          </a:p>
        </p:txBody>
      </p:sp>
      <p:sp>
        <p:nvSpPr>
          <p:cNvPr id="3" name="Content Placeholder 2">
            <a:extLst>
              <a:ext uri="{FF2B5EF4-FFF2-40B4-BE49-F238E27FC236}">
                <a16:creationId xmlns:a16="http://schemas.microsoft.com/office/drawing/2014/main" id="{CB6FF3EB-CABF-C046-2595-70D39D2BC381}"/>
              </a:ext>
            </a:extLst>
          </p:cNvPr>
          <p:cNvSpPr>
            <a:spLocks noGrp="1"/>
          </p:cNvSpPr>
          <p:nvPr>
            <p:ph idx="1"/>
          </p:nvPr>
        </p:nvSpPr>
        <p:spPr>
          <a:xfrm>
            <a:off x="1154954" y="2603500"/>
            <a:ext cx="10272601" cy="3562588"/>
          </a:xfrm>
        </p:spPr>
        <p:txBody>
          <a:bodyPr/>
          <a:lstStyle/>
          <a:p>
            <a:pPr algn="just" fontAlgn="base"/>
            <a:r>
              <a:rPr lang="en-US" b="1" i="0" u="none" strike="noStrike" dirty="0">
                <a:solidFill>
                  <a:srgbClr val="0000FF"/>
                </a:solidFill>
                <a:effectLst/>
                <a:latin typeface="arial" panose="020B0604020202020204" pitchFamily="34" charset="0"/>
              </a:rPr>
              <a:t>Exception Manager</a:t>
            </a:r>
            <a:r>
              <a:rPr lang="en-US" b="0" i="0" dirty="0">
                <a:solidFill>
                  <a:srgbClr val="000000"/>
                </a:solidFill>
                <a:effectLst/>
                <a:latin typeface="arial" panose="020B0604020202020204" pitchFamily="34" charset="0"/>
              </a:rPr>
              <a:t> component of CLR in the .NET Framework redirects the control to execute the catch or finally blocks whenever an exception has occurred at runtime. </a:t>
            </a:r>
          </a:p>
          <a:p>
            <a:pPr algn="just" fontAlgn="base"/>
            <a:r>
              <a:rPr lang="en-US" b="0" i="0" dirty="0">
                <a:solidFill>
                  <a:srgbClr val="000000"/>
                </a:solidFill>
                <a:effectLst/>
                <a:latin typeface="arial" panose="020B0604020202020204" pitchFamily="34" charset="0"/>
              </a:rPr>
              <a:t>If we have not handled the Runtime Exception, then the Exception Manager with throw the exception and abnormally terminate the program execution at the line where the exception has occurred.</a:t>
            </a:r>
            <a:endParaRPr lang="en-US" b="0" i="0" dirty="0">
              <a:solidFill>
                <a:srgbClr val="3A3A3A"/>
              </a:solidFill>
              <a:effectLst/>
              <a:latin typeface="-apple-system"/>
            </a:endParaRPr>
          </a:p>
          <a:p>
            <a:endParaRPr lang="en-IN" dirty="0"/>
          </a:p>
        </p:txBody>
      </p:sp>
    </p:spTree>
    <p:extLst>
      <p:ext uri="{BB962C8B-B14F-4D97-AF65-F5344CB8AC3E}">
        <p14:creationId xmlns:p14="http://schemas.microsoft.com/office/powerpoint/2010/main" val="2182217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7C188-12D4-1BD1-A691-DF8FAB622F5C}"/>
              </a:ext>
            </a:extLst>
          </p:cNvPr>
          <p:cNvSpPr>
            <a:spLocks noGrp="1"/>
          </p:cNvSpPr>
          <p:nvPr>
            <p:ph type="title"/>
          </p:nvPr>
        </p:nvSpPr>
        <p:spPr/>
        <p:txBody>
          <a:bodyPr/>
          <a:lstStyle/>
          <a:p>
            <a:r>
              <a:rPr lang="en-US" dirty="0" err="1"/>
              <a:t>.net</a:t>
            </a:r>
            <a:r>
              <a:rPr lang="en-US" dirty="0"/>
              <a:t> framework</a:t>
            </a:r>
            <a:endParaRPr lang="en-IN" dirty="0"/>
          </a:p>
        </p:txBody>
      </p:sp>
      <p:sp>
        <p:nvSpPr>
          <p:cNvPr id="3" name="Content Placeholder 2">
            <a:extLst>
              <a:ext uri="{FF2B5EF4-FFF2-40B4-BE49-F238E27FC236}">
                <a16:creationId xmlns:a16="http://schemas.microsoft.com/office/drawing/2014/main" id="{431ABE61-B253-2FCB-7C08-D84FB1EF098D}"/>
              </a:ext>
            </a:extLst>
          </p:cNvPr>
          <p:cNvSpPr>
            <a:spLocks noGrp="1"/>
          </p:cNvSpPr>
          <p:nvPr>
            <p:ph idx="1"/>
          </p:nvPr>
        </p:nvSpPr>
        <p:spPr/>
        <p:txBody>
          <a:bodyPr/>
          <a:lstStyle/>
          <a:p>
            <a:pPr algn="l"/>
            <a:r>
              <a:rPr lang="en-US" sz="1800" b="0" i="0" u="none" strike="noStrike" baseline="0" dirty="0">
                <a:latin typeface="LiberationSerif"/>
              </a:rPr>
              <a:t>.NET is a managed programming language that offers the ability to program any kind of application, target any platform, abstract what is usually said to be low-level programming, such as memory management, object initialization, and finalization, and access any operating system, and so on.</a:t>
            </a:r>
            <a:endParaRPr lang="en-IN" dirty="0"/>
          </a:p>
        </p:txBody>
      </p:sp>
    </p:spTree>
    <p:extLst>
      <p:ext uri="{BB962C8B-B14F-4D97-AF65-F5344CB8AC3E}">
        <p14:creationId xmlns:p14="http://schemas.microsoft.com/office/powerpoint/2010/main" val="4131235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F44890-5094-DA99-6BEB-3684394944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B1CA39-08C6-F46E-5A57-16291860F147}"/>
              </a:ext>
            </a:extLst>
          </p:cNvPr>
          <p:cNvSpPr>
            <a:spLocks noGrp="1"/>
          </p:cNvSpPr>
          <p:nvPr>
            <p:ph type="title"/>
          </p:nvPr>
        </p:nvSpPr>
        <p:spPr/>
        <p:txBody>
          <a:bodyPr/>
          <a:lstStyle/>
          <a:p>
            <a:r>
              <a:rPr lang="en-IN" dirty="0"/>
              <a:t>Key Components of CLR</a:t>
            </a:r>
          </a:p>
        </p:txBody>
      </p:sp>
      <p:sp>
        <p:nvSpPr>
          <p:cNvPr id="3" name="Content Placeholder 2">
            <a:extLst>
              <a:ext uri="{FF2B5EF4-FFF2-40B4-BE49-F238E27FC236}">
                <a16:creationId xmlns:a16="http://schemas.microsoft.com/office/drawing/2014/main" id="{00BB6B33-B930-57B8-B5D6-FB95CDC62DBE}"/>
              </a:ext>
            </a:extLst>
          </p:cNvPr>
          <p:cNvSpPr>
            <a:spLocks noGrp="1"/>
          </p:cNvSpPr>
          <p:nvPr>
            <p:ph idx="1"/>
          </p:nvPr>
        </p:nvSpPr>
        <p:spPr>
          <a:xfrm>
            <a:off x="1154954" y="2603500"/>
            <a:ext cx="10349691" cy="3853284"/>
          </a:xfrm>
        </p:spPr>
        <p:txBody>
          <a:bodyPr>
            <a:normAutofit/>
          </a:bodyPr>
          <a:lstStyle/>
          <a:p>
            <a:pPr algn="l" fontAlgn="base">
              <a:spcAft>
                <a:spcPts val="1800"/>
              </a:spcAft>
              <a:buFont typeface="Arial" panose="020B0604020202020204" pitchFamily="34" charset="0"/>
              <a:buChar char="•"/>
            </a:pPr>
            <a:r>
              <a:rPr lang="en-US" b="1" i="0" dirty="0">
                <a:solidFill>
                  <a:schemeClr val="tx1"/>
                </a:solidFill>
                <a:effectLst/>
                <a:latin typeface="Nunito" pitchFamily="2" charset="0"/>
              </a:rPr>
              <a:t>Garbage Collector</a:t>
            </a:r>
            <a:r>
              <a:rPr lang="en-US" b="0" i="0" dirty="0">
                <a:solidFill>
                  <a:schemeClr val="tx1"/>
                </a:solidFill>
                <a:effectLst/>
                <a:latin typeface="Nunito" pitchFamily="2" charset="0"/>
              </a:rPr>
              <a:t>: Automatically manages memory by freeing unused objects, reducing the need for manual memory management.</a:t>
            </a:r>
          </a:p>
          <a:p>
            <a:pPr algn="l" fontAlgn="base">
              <a:spcAft>
                <a:spcPts val="1800"/>
              </a:spcAft>
              <a:buFont typeface="Arial" panose="020B0604020202020204" pitchFamily="34" charset="0"/>
              <a:buChar char="•"/>
            </a:pPr>
            <a:r>
              <a:rPr lang="en-US" b="1" i="0" dirty="0">
                <a:solidFill>
                  <a:schemeClr val="tx1"/>
                </a:solidFill>
                <a:effectLst/>
                <a:latin typeface="Nunito" pitchFamily="2" charset="0"/>
              </a:rPr>
              <a:t>Common Type System (CTS)</a:t>
            </a:r>
            <a:r>
              <a:rPr lang="en-US" b="0" i="0" dirty="0">
                <a:solidFill>
                  <a:schemeClr val="tx1"/>
                </a:solidFill>
                <a:effectLst/>
                <a:latin typeface="Nunito" pitchFamily="2" charset="0"/>
              </a:rPr>
              <a:t>: Ensures that different data types across languages are understood by CLR and can work together. 2 Types of CTS that every .NET programming language have:</a:t>
            </a:r>
          </a:p>
          <a:p>
            <a:pPr marL="742950" lvl="1" indent="-285750" algn="l" fontAlgn="base">
              <a:spcBef>
                <a:spcPts val="375"/>
              </a:spcBef>
              <a:spcAft>
                <a:spcPts val="375"/>
              </a:spcAft>
              <a:buFont typeface="Arial" panose="020B0604020202020204" pitchFamily="34" charset="0"/>
              <a:buChar char="•"/>
            </a:pPr>
            <a:r>
              <a:rPr lang="en-US" b="1" i="0" dirty="0">
                <a:solidFill>
                  <a:schemeClr val="tx1"/>
                </a:solidFill>
                <a:effectLst/>
                <a:latin typeface="Nunito" pitchFamily="2" charset="0"/>
              </a:rPr>
              <a:t>Value Types:</a:t>
            </a:r>
            <a:r>
              <a:rPr lang="en-US" b="0" i="0" dirty="0">
                <a:solidFill>
                  <a:schemeClr val="tx1"/>
                </a:solidFill>
                <a:effectLst/>
                <a:latin typeface="Nunito" pitchFamily="2" charset="0"/>
              </a:rPr>
              <a:t> Value Types will store the value directly into the memory location. These types work with stack mechanisms only. CLR allows memory for these at Compile Time.</a:t>
            </a:r>
          </a:p>
          <a:p>
            <a:pPr marL="742950" lvl="1" indent="-285750" algn="l" fontAlgn="base">
              <a:spcBef>
                <a:spcPts val="375"/>
              </a:spcBef>
              <a:spcAft>
                <a:spcPts val="375"/>
              </a:spcAft>
              <a:buFont typeface="Arial" panose="020B0604020202020204" pitchFamily="34" charset="0"/>
              <a:buChar char="•"/>
            </a:pPr>
            <a:r>
              <a:rPr lang="en-US" b="1" i="0" dirty="0">
                <a:solidFill>
                  <a:schemeClr val="tx1"/>
                </a:solidFill>
                <a:effectLst/>
                <a:latin typeface="Nunito" pitchFamily="2" charset="0"/>
              </a:rPr>
              <a:t>Reference Types</a:t>
            </a:r>
            <a:r>
              <a:rPr lang="en-US" b="0" i="0" dirty="0">
                <a:solidFill>
                  <a:schemeClr val="tx1"/>
                </a:solidFill>
                <a:effectLst/>
                <a:latin typeface="Nunito" pitchFamily="2" charset="0"/>
              </a:rPr>
              <a:t>: Reference Types will contain a memory address of value because the reference types won’t store the variable value directly in memory. These types work with Heap mechanism. CLR allot memory for these at Runtime.</a:t>
            </a:r>
          </a:p>
          <a:p>
            <a:pPr algn="l" rtl="0" fontAlgn="base">
              <a:spcAft>
                <a:spcPts val="750"/>
              </a:spcAft>
            </a:pPr>
            <a:endParaRPr lang="en-IN" dirty="0">
              <a:solidFill>
                <a:schemeClr val="tx1"/>
              </a:solidFill>
            </a:endParaRPr>
          </a:p>
        </p:txBody>
      </p:sp>
    </p:spTree>
    <p:extLst>
      <p:ext uri="{BB962C8B-B14F-4D97-AF65-F5344CB8AC3E}">
        <p14:creationId xmlns:p14="http://schemas.microsoft.com/office/powerpoint/2010/main" val="2953223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CF959-979D-61AC-7102-4E41BCD98A03}"/>
              </a:ext>
            </a:extLst>
          </p:cNvPr>
          <p:cNvSpPr>
            <a:spLocks noGrp="1"/>
          </p:cNvSpPr>
          <p:nvPr>
            <p:ph type="title"/>
          </p:nvPr>
        </p:nvSpPr>
        <p:spPr/>
        <p:txBody>
          <a:bodyPr/>
          <a:lstStyle/>
          <a:p>
            <a:r>
              <a:rPr lang="en-US" dirty="0"/>
              <a:t>Common Type System (CTS) in .NET Framework:</a:t>
            </a:r>
            <a:endParaRPr lang="en-IN" dirty="0"/>
          </a:p>
        </p:txBody>
      </p:sp>
      <p:sp>
        <p:nvSpPr>
          <p:cNvPr id="3" name="Content Placeholder 2">
            <a:extLst>
              <a:ext uri="{FF2B5EF4-FFF2-40B4-BE49-F238E27FC236}">
                <a16:creationId xmlns:a16="http://schemas.microsoft.com/office/drawing/2014/main" id="{97772835-68F1-D184-6673-10440D213E39}"/>
              </a:ext>
            </a:extLst>
          </p:cNvPr>
          <p:cNvSpPr>
            <a:spLocks noGrp="1"/>
          </p:cNvSpPr>
          <p:nvPr>
            <p:ph idx="1"/>
          </p:nvPr>
        </p:nvSpPr>
        <p:spPr>
          <a:xfrm>
            <a:off x="1154954" y="2603499"/>
            <a:ext cx="10663788" cy="3958665"/>
          </a:xfrm>
        </p:spPr>
        <p:txBody>
          <a:bodyPr>
            <a:normAutofit fontScale="85000" lnSpcReduction="10000"/>
          </a:bodyPr>
          <a:lstStyle/>
          <a:p>
            <a:pPr algn="just" fontAlgn="base"/>
            <a:r>
              <a:rPr lang="en-US" b="0" i="0" dirty="0">
                <a:solidFill>
                  <a:srgbClr val="000000"/>
                </a:solidFill>
                <a:effectLst/>
                <a:latin typeface="arial" panose="020B0604020202020204" pitchFamily="34" charset="0"/>
              </a:rPr>
              <a:t>.NET Framework supports many programming languages such as C#, VB.NET, J#, etc. </a:t>
            </a:r>
          </a:p>
          <a:p>
            <a:pPr algn="just" fontAlgn="base"/>
            <a:r>
              <a:rPr lang="en-US" b="0" i="0" dirty="0">
                <a:solidFill>
                  <a:srgbClr val="000000"/>
                </a:solidFill>
                <a:effectLst/>
                <a:latin typeface="arial" panose="020B0604020202020204" pitchFamily="34" charset="0"/>
              </a:rPr>
              <a:t>Every programming language has its own data type. </a:t>
            </a:r>
          </a:p>
          <a:p>
            <a:pPr algn="just" fontAlgn="base"/>
            <a:r>
              <a:rPr lang="en-US" b="0" i="0" dirty="0">
                <a:solidFill>
                  <a:srgbClr val="000000"/>
                </a:solidFill>
                <a:effectLst/>
                <a:latin typeface="arial" panose="020B0604020202020204" pitchFamily="34" charset="0"/>
              </a:rPr>
              <a:t>One programming language data type cannot be understood by other programming languages.</a:t>
            </a:r>
          </a:p>
          <a:p>
            <a:pPr algn="just" fontAlgn="base"/>
            <a:r>
              <a:rPr lang="en-US" b="0" i="0" dirty="0">
                <a:solidFill>
                  <a:srgbClr val="000000"/>
                </a:solidFill>
                <a:effectLst/>
                <a:latin typeface="arial" panose="020B0604020202020204" pitchFamily="34" charset="0"/>
              </a:rPr>
              <a:t> But, there can be situations where we need to communicate between two different programming languages. </a:t>
            </a:r>
          </a:p>
          <a:p>
            <a:pPr algn="just" fontAlgn="base"/>
            <a:r>
              <a:rPr lang="en-US" b="0" i="0" dirty="0">
                <a:solidFill>
                  <a:srgbClr val="000000"/>
                </a:solidFill>
                <a:effectLst/>
                <a:latin typeface="arial" panose="020B0604020202020204" pitchFamily="34" charset="0"/>
              </a:rPr>
              <a:t>For example, we need to write code in the VB.NET language and that code may be called from C# language. </a:t>
            </a:r>
          </a:p>
          <a:p>
            <a:pPr algn="just" fontAlgn="base"/>
            <a:r>
              <a:rPr lang="en-US" b="0" i="0" dirty="0">
                <a:solidFill>
                  <a:srgbClr val="000000"/>
                </a:solidFill>
                <a:effectLst/>
                <a:latin typeface="arial" panose="020B0604020202020204" pitchFamily="34" charset="0"/>
              </a:rPr>
              <a:t>In order to ensure smooth communication between these languages, the most important thing is that they should have a </a:t>
            </a:r>
            <a:r>
              <a:rPr lang="en-US" b="1" i="0" u="none" strike="noStrike" dirty="0">
                <a:solidFill>
                  <a:srgbClr val="0274BE"/>
                </a:solidFill>
                <a:effectLst/>
                <a:latin typeface="arial" panose="020B0604020202020204" pitchFamily="34" charset="0"/>
              </a:rPr>
              <a:t>Common Type System (CTS</a:t>
            </a:r>
            <a:r>
              <a:rPr lang="en-US" b="0" i="0" dirty="0">
                <a:solidFill>
                  <a:srgbClr val="000000"/>
                </a:solidFill>
                <a:effectLst/>
                <a:latin typeface="arial" panose="020B0604020202020204" pitchFamily="34" charset="0"/>
              </a:rPr>
              <a:t>) which ensures that data types defined in two different languages get compiled to a common data type.</a:t>
            </a:r>
            <a:endParaRPr lang="en-US" b="0" i="0" dirty="0">
              <a:solidFill>
                <a:srgbClr val="3A3A3A"/>
              </a:solidFill>
              <a:effectLst/>
              <a:latin typeface="-apple-system"/>
            </a:endParaRPr>
          </a:p>
          <a:p>
            <a:pPr algn="just" fontAlgn="base"/>
            <a:r>
              <a:rPr lang="en-US" b="0" i="0" dirty="0">
                <a:solidFill>
                  <a:srgbClr val="000000"/>
                </a:solidFill>
                <a:effectLst/>
                <a:latin typeface="arial" panose="020B0604020202020204" pitchFamily="34" charset="0"/>
              </a:rPr>
              <a:t>CLR in .NET Framework will execute all programming language’s data types. </a:t>
            </a:r>
          </a:p>
          <a:p>
            <a:pPr algn="just" fontAlgn="base"/>
            <a:r>
              <a:rPr lang="en-US" b="0" i="0" dirty="0">
                <a:solidFill>
                  <a:srgbClr val="000000"/>
                </a:solidFill>
                <a:effectLst/>
                <a:latin typeface="arial" panose="020B0604020202020204" pitchFamily="34" charset="0"/>
              </a:rPr>
              <a:t>This is possible because CLR has its own data types which are common to all programming languages. </a:t>
            </a:r>
          </a:p>
          <a:p>
            <a:pPr algn="just" fontAlgn="base"/>
            <a:r>
              <a:rPr lang="en-US" b="0" i="0" dirty="0">
                <a:solidFill>
                  <a:srgbClr val="000000"/>
                </a:solidFill>
                <a:effectLst/>
                <a:latin typeface="arial" panose="020B0604020202020204" pitchFamily="34" charset="0"/>
              </a:rPr>
              <a:t>At the time of compilation, all language-specific data types are converted into CLR’s data type. </a:t>
            </a:r>
          </a:p>
          <a:p>
            <a:pPr algn="just" fontAlgn="base"/>
            <a:r>
              <a:rPr lang="en-US" b="0" i="0" dirty="0">
                <a:solidFill>
                  <a:srgbClr val="000000"/>
                </a:solidFill>
                <a:effectLst/>
                <a:latin typeface="arial" panose="020B0604020202020204" pitchFamily="34" charset="0"/>
              </a:rPr>
              <a:t>This data type system of CLR is common to all .NET Supported Programming languages and this is known as the </a:t>
            </a:r>
            <a:r>
              <a:rPr lang="en-US" b="1" i="0" u="none" strike="noStrike" dirty="0">
                <a:solidFill>
                  <a:srgbClr val="0000FF"/>
                </a:solidFill>
                <a:effectLst/>
                <a:latin typeface="arial" panose="020B0604020202020204" pitchFamily="34" charset="0"/>
              </a:rPr>
              <a:t>Common Type System</a:t>
            </a:r>
            <a:r>
              <a:rPr lang="en-US" b="0" i="0" u="none" strike="noStrike" dirty="0">
                <a:solidFill>
                  <a:srgbClr val="0000FF"/>
                </a:solidFill>
                <a:effectLst/>
                <a:latin typeface="arial" panose="020B0604020202020204" pitchFamily="34" charset="0"/>
              </a:rPr>
              <a:t> </a:t>
            </a:r>
            <a:r>
              <a:rPr lang="en-US" b="0" i="0" dirty="0">
                <a:solidFill>
                  <a:srgbClr val="000000"/>
                </a:solidFill>
                <a:effectLst/>
                <a:latin typeface="arial" panose="020B0604020202020204" pitchFamily="34" charset="0"/>
              </a:rPr>
              <a:t>(CTS).</a:t>
            </a:r>
            <a:endParaRPr lang="en-US" b="0" i="0" dirty="0">
              <a:solidFill>
                <a:srgbClr val="3A3A3A"/>
              </a:solidFill>
              <a:effectLst/>
              <a:latin typeface="-apple-system"/>
            </a:endParaRPr>
          </a:p>
          <a:p>
            <a:endParaRPr lang="en-IN" dirty="0"/>
          </a:p>
        </p:txBody>
      </p:sp>
    </p:spTree>
    <p:extLst>
      <p:ext uri="{BB962C8B-B14F-4D97-AF65-F5344CB8AC3E}">
        <p14:creationId xmlns:p14="http://schemas.microsoft.com/office/powerpoint/2010/main" val="3634832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7781F-F23B-43E7-65EA-3F4DDC83D0D0}"/>
              </a:ext>
            </a:extLst>
          </p:cNvPr>
          <p:cNvSpPr>
            <a:spLocks noGrp="1"/>
          </p:cNvSpPr>
          <p:nvPr>
            <p:ph type="title"/>
          </p:nvPr>
        </p:nvSpPr>
        <p:spPr/>
        <p:txBody>
          <a:bodyPr/>
          <a:lstStyle/>
          <a:p>
            <a:r>
              <a:rPr lang="en-US" dirty="0"/>
              <a:t>CLS (Common Language Specification) in .NET Framework:</a:t>
            </a:r>
            <a:endParaRPr lang="en-IN" dirty="0"/>
          </a:p>
        </p:txBody>
      </p:sp>
      <p:sp>
        <p:nvSpPr>
          <p:cNvPr id="3" name="Content Placeholder 2">
            <a:extLst>
              <a:ext uri="{FF2B5EF4-FFF2-40B4-BE49-F238E27FC236}">
                <a16:creationId xmlns:a16="http://schemas.microsoft.com/office/drawing/2014/main" id="{6FF7CE36-B86B-74D8-80B7-30CC2465EA79}"/>
              </a:ext>
            </a:extLst>
          </p:cNvPr>
          <p:cNvSpPr>
            <a:spLocks noGrp="1"/>
          </p:cNvSpPr>
          <p:nvPr>
            <p:ph idx="1"/>
          </p:nvPr>
        </p:nvSpPr>
        <p:spPr>
          <a:xfrm>
            <a:off x="1154954" y="2603499"/>
            <a:ext cx="10610000" cy="3841309"/>
          </a:xfrm>
        </p:spPr>
        <p:txBody>
          <a:bodyPr>
            <a:normAutofit/>
          </a:bodyPr>
          <a:lstStyle/>
          <a:p>
            <a:pPr algn="just" fontAlgn="base"/>
            <a:r>
              <a:rPr lang="en-US" b="1" i="0" u="none" strike="noStrike" dirty="0">
                <a:solidFill>
                  <a:srgbClr val="0000FF"/>
                </a:solidFill>
                <a:effectLst/>
                <a:latin typeface="arial" panose="020B0604020202020204" pitchFamily="34" charset="0"/>
              </a:rPr>
              <a:t>CLS (Common Language Specification)</a:t>
            </a:r>
            <a:r>
              <a:rPr lang="en-US" b="0" i="0" u="none" strike="noStrike" dirty="0">
                <a:solidFill>
                  <a:srgbClr val="0000FF"/>
                </a:solidFill>
                <a:effectLst/>
                <a:latin typeface="arial" panose="020B0604020202020204" pitchFamily="34" charset="0"/>
              </a:rPr>
              <a:t> </a:t>
            </a:r>
            <a:r>
              <a:rPr lang="en-US" b="0" i="0" dirty="0">
                <a:solidFill>
                  <a:srgbClr val="000000"/>
                </a:solidFill>
                <a:effectLst/>
                <a:latin typeface="arial" panose="020B0604020202020204" pitchFamily="34" charset="0"/>
              </a:rPr>
              <a:t>is a part of CLR in the .NET Framework. </a:t>
            </a:r>
          </a:p>
          <a:p>
            <a:pPr algn="just" fontAlgn="base"/>
            <a:r>
              <a:rPr lang="en-US" b="0" i="0" dirty="0">
                <a:solidFill>
                  <a:srgbClr val="000000"/>
                </a:solidFill>
                <a:effectLst/>
                <a:latin typeface="arial" panose="020B0604020202020204" pitchFamily="34" charset="0"/>
              </a:rPr>
              <a:t>.NET Framework supports many programming languages such as C#, VB.NET, J#, etc. </a:t>
            </a:r>
          </a:p>
          <a:p>
            <a:pPr algn="just" fontAlgn="base"/>
            <a:r>
              <a:rPr lang="en-US" b="0" i="0" dirty="0">
                <a:solidFill>
                  <a:srgbClr val="000000"/>
                </a:solidFill>
                <a:effectLst/>
                <a:latin typeface="arial" panose="020B0604020202020204" pitchFamily="34" charset="0"/>
              </a:rPr>
              <a:t>Every programming language has its own syntactical rules for writing the code which is known as language specification. </a:t>
            </a:r>
          </a:p>
          <a:p>
            <a:pPr algn="just" fontAlgn="base"/>
            <a:r>
              <a:rPr lang="en-US" b="0" i="0" dirty="0">
                <a:solidFill>
                  <a:srgbClr val="000000"/>
                </a:solidFill>
                <a:effectLst/>
                <a:latin typeface="arial" panose="020B0604020202020204" pitchFamily="34" charset="0"/>
              </a:rPr>
              <a:t>One programming language’s syntactical rules (language specification) cannot be understood by other programming languages. </a:t>
            </a:r>
          </a:p>
          <a:p>
            <a:pPr algn="just" fontAlgn="base"/>
            <a:r>
              <a:rPr lang="en-US" b="0" i="0" dirty="0">
                <a:solidFill>
                  <a:srgbClr val="000000"/>
                </a:solidFill>
                <a:effectLst/>
                <a:latin typeface="arial" panose="020B0604020202020204" pitchFamily="34" charset="0"/>
              </a:rPr>
              <a:t>But, there can be situations where we need to communicate between two different programming languages.</a:t>
            </a:r>
          </a:p>
          <a:p>
            <a:endParaRPr lang="en-IN" dirty="0"/>
          </a:p>
        </p:txBody>
      </p:sp>
    </p:spTree>
    <p:extLst>
      <p:ext uri="{BB962C8B-B14F-4D97-AF65-F5344CB8AC3E}">
        <p14:creationId xmlns:p14="http://schemas.microsoft.com/office/powerpoint/2010/main" val="2170254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15E2F0-BFD4-3D1F-6BB1-F8FF1FA751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63133A-E261-7876-6BB7-8D6B83E97A05}"/>
              </a:ext>
            </a:extLst>
          </p:cNvPr>
          <p:cNvSpPr>
            <a:spLocks noGrp="1"/>
          </p:cNvSpPr>
          <p:nvPr>
            <p:ph type="title"/>
          </p:nvPr>
        </p:nvSpPr>
        <p:spPr/>
        <p:txBody>
          <a:bodyPr/>
          <a:lstStyle/>
          <a:p>
            <a:r>
              <a:rPr lang="en-US" dirty="0"/>
              <a:t>CLS (Common Language Specification) in .NET Framework:</a:t>
            </a:r>
            <a:endParaRPr lang="en-IN" dirty="0"/>
          </a:p>
        </p:txBody>
      </p:sp>
      <p:sp>
        <p:nvSpPr>
          <p:cNvPr id="3" name="Content Placeholder 2">
            <a:extLst>
              <a:ext uri="{FF2B5EF4-FFF2-40B4-BE49-F238E27FC236}">
                <a16:creationId xmlns:a16="http://schemas.microsoft.com/office/drawing/2014/main" id="{BB7EF5F9-3EFE-D1B4-1B0C-6511C30D818F}"/>
              </a:ext>
            </a:extLst>
          </p:cNvPr>
          <p:cNvSpPr>
            <a:spLocks noGrp="1"/>
          </p:cNvSpPr>
          <p:nvPr>
            <p:ph idx="1"/>
          </p:nvPr>
        </p:nvSpPr>
        <p:spPr>
          <a:xfrm>
            <a:off x="1154954" y="2603499"/>
            <a:ext cx="10610000" cy="3841309"/>
          </a:xfrm>
        </p:spPr>
        <p:txBody>
          <a:bodyPr>
            <a:normAutofit/>
          </a:bodyPr>
          <a:lstStyle/>
          <a:p>
            <a:pPr algn="just" fontAlgn="base"/>
            <a:r>
              <a:rPr lang="en-US" b="0" i="0" dirty="0">
                <a:solidFill>
                  <a:srgbClr val="000000"/>
                </a:solidFill>
                <a:effectLst/>
                <a:latin typeface="arial" panose="020B0604020202020204" pitchFamily="34" charset="0"/>
              </a:rPr>
              <a:t>In order to ensure smooth communication between different .NET Supported Programming Languages, the most important thing is that they should have </a:t>
            </a:r>
            <a:r>
              <a:rPr lang="en-US" b="1" i="0" dirty="0">
                <a:solidFill>
                  <a:srgbClr val="000000"/>
                </a:solidFill>
                <a:effectLst/>
                <a:latin typeface="arial" panose="020B0604020202020204" pitchFamily="34" charset="0"/>
              </a:rPr>
              <a:t>Common Language Specifications </a:t>
            </a:r>
            <a:r>
              <a:rPr lang="en-US" b="0" i="0" dirty="0">
                <a:solidFill>
                  <a:srgbClr val="000000"/>
                </a:solidFill>
                <a:effectLst/>
                <a:latin typeface="arial" panose="020B0604020202020204" pitchFamily="34" charset="0"/>
              </a:rPr>
              <a:t>which ensures that language specifications defined in two different languages get compiled into a Common Language Specification.</a:t>
            </a:r>
            <a:endParaRPr lang="en-US" b="0" i="0" dirty="0">
              <a:solidFill>
                <a:srgbClr val="3A3A3A"/>
              </a:solidFill>
              <a:effectLst/>
              <a:latin typeface="-apple-system"/>
            </a:endParaRPr>
          </a:p>
          <a:p>
            <a:pPr algn="just" fontAlgn="base"/>
            <a:r>
              <a:rPr lang="en-US" b="0" i="0" dirty="0">
                <a:solidFill>
                  <a:srgbClr val="000000"/>
                </a:solidFill>
                <a:effectLst/>
                <a:latin typeface="arial" panose="020B0604020202020204" pitchFamily="34" charset="0"/>
              </a:rPr>
              <a:t>CLR in .NET Framework will execute all programming language’s code. </a:t>
            </a:r>
          </a:p>
          <a:p>
            <a:pPr algn="just" fontAlgn="base"/>
            <a:r>
              <a:rPr lang="en-US" b="0" i="0" dirty="0">
                <a:solidFill>
                  <a:srgbClr val="000000"/>
                </a:solidFill>
                <a:effectLst/>
                <a:latin typeface="arial" panose="020B0604020202020204" pitchFamily="34" charset="0"/>
              </a:rPr>
              <a:t>This is possible because CLR has its own language specification (syntactical rules) which are common to all .NET Supported Programming Languages. </a:t>
            </a:r>
          </a:p>
          <a:p>
            <a:pPr algn="just" fontAlgn="base"/>
            <a:r>
              <a:rPr lang="en-US" b="0" i="0" dirty="0">
                <a:solidFill>
                  <a:srgbClr val="000000"/>
                </a:solidFill>
                <a:effectLst/>
                <a:latin typeface="arial" panose="020B0604020202020204" pitchFamily="34" charset="0"/>
              </a:rPr>
              <a:t>At the time of compilation, every language compiler should follow this language specification of CLR and generate the MSIL code. </a:t>
            </a:r>
          </a:p>
          <a:p>
            <a:pPr algn="just" fontAlgn="base"/>
            <a:r>
              <a:rPr lang="en-US" b="0" i="0" dirty="0">
                <a:solidFill>
                  <a:srgbClr val="000000"/>
                </a:solidFill>
                <a:effectLst/>
                <a:latin typeface="arial" panose="020B0604020202020204" pitchFamily="34" charset="0"/>
              </a:rPr>
              <a:t>This language specification of CLR is common for all programming languages and this is known as </a:t>
            </a:r>
            <a:r>
              <a:rPr lang="en-US" b="1" i="0" u="none" strike="noStrike" dirty="0">
                <a:solidFill>
                  <a:srgbClr val="0274BE"/>
                </a:solidFill>
                <a:effectLst/>
                <a:latin typeface="arial" panose="020B0604020202020204" pitchFamily="34" charset="0"/>
              </a:rPr>
              <a:t>Common Language Specifications (CLS)</a:t>
            </a:r>
            <a:r>
              <a:rPr lang="en-US" b="1" i="0" dirty="0">
                <a:solidFill>
                  <a:srgbClr val="000000"/>
                </a:solidFill>
                <a:effectLst/>
                <a:latin typeface="arial" panose="020B0604020202020204" pitchFamily="34" charset="0"/>
              </a:rPr>
              <a:t>.</a:t>
            </a:r>
            <a:endParaRPr lang="en-US" b="0" i="0" dirty="0">
              <a:solidFill>
                <a:srgbClr val="3A3A3A"/>
              </a:solidFill>
              <a:effectLst/>
              <a:latin typeface="-apple-system"/>
            </a:endParaRPr>
          </a:p>
          <a:p>
            <a:endParaRPr lang="en-IN" dirty="0"/>
          </a:p>
        </p:txBody>
      </p:sp>
    </p:spTree>
    <p:extLst>
      <p:ext uri="{BB962C8B-B14F-4D97-AF65-F5344CB8AC3E}">
        <p14:creationId xmlns:p14="http://schemas.microsoft.com/office/powerpoint/2010/main" val="2034138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5C3D22-EF78-94C4-BA53-B0B9CC1025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30D92A-443E-F019-B976-3C67D19AA96E}"/>
              </a:ext>
            </a:extLst>
          </p:cNvPr>
          <p:cNvSpPr>
            <a:spLocks noGrp="1"/>
          </p:cNvSpPr>
          <p:nvPr>
            <p:ph type="title"/>
          </p:nvPr>
        </p:nvSpPr>
        <p:spPr/>
        <p:txBody>
          <a:bodyPr/>
          <a:lstStyle/>
          <a:p>
            <a:r>
              <a:rPr lang="en-US" dirty="0"/>
              <a:t>Role of CLR in the Execution of a C# Program</a:t>
            </a:r>
            <a:endParaRPr lang="en-IN" dirty="0"/>
          </a:p>
        </p:txBody>
      </p:sp>
      <p:sp>
        <p:nvSpPr>
          <p:cNvPr id="3" name="Content Placeholder 2">
            <a:extLst>
              <a:ext uri="{FF2B5EF4-FFF2-40B4-BE49-F238E27FC236}">
                <a16:creationId xmlns:a16="http://schemas.microsoft.com/office/drawing/2014/main" id="{EEA01ED8-88C2-F308-41E3-0275489B76FC}"/>
              </a:ext>
            </a:extLst>
          </p:cNvPr>
          <p:cNvSpPr>
            <a:spLocks noGrp="1"/>
          </p:cNvSpPr>
          <p:nvPr>
            <p:ph idx="1"/>
          </p:nvPr>
        </p:nvSpPr>
        <p:spPr>
          <a:xfrm>
            <a:off x="1154954" y="2603500"/>
            <a:ext cx="10349691" cy="3853284"/>
          </a:xfrm>
        </p:spPr>
        <p:txBody>
          <a:bodyPr>
            <a:normAutofit fontScale="70000" lnSpcReduction="20000"/>
          </a:bodyPr>
          <a:lstStyle/>
          <a:p>
            <a:pPr algn="l" rtl="0" fontAlgn="base">
              <a:spcAft>
                <a:spcPts val="750"/>
              </a:spcAft>
            </a:pPr>
            <a:r>
              <a:rPr lang="en-US" dirty="0">
                <a:solidFill>
                  <a:schemeClr val="tx1"/>
                </a:solidFill>
              </a:rPr>
              <a:t>Suppose we have written a C# program and save it in a file which is known as the source code.</a:t>
            </a:r>
          </a:p>
          <a:p>
            <a:pPr algn="l" rtl="0" fontAlgn="base">
              <a:spcAft>
                <a:spcPts val="750"/>
              </a:spcAft>
            </a:pPr>
            <a:r>
              <a:rPr lang="en-US" dirty="0">
                <a:solidFill>
                  <a:schemeClr val="tx1"/>
                </a:solidFill>
              </a:rPr>
              <a:t>Language specific compiler compiles the source code into the </a:t>
            </a:r>
            <a:r>
              <a:rPr lang="en-US" dirty="0" err="1">
                <a:solidFill>
                  <a:schemeClr val="tx1"/>
                </a:solidFill>
              </a:rPr>
              <a:t>msil</a:t>
            </a:r>
            <a:r>
              <a:rPr lang="en-US" dirty="0">
                <a:solidFill>
                  <a:schemeClr val="tx1"/>
                </a:solidFill>
              </a:rPr>
              <a:t>(</a:t>
            </a:r>
            <a:r>
              <a:rPr lang="en-US" dirty="0" err="1">
                <a:solidFill>
                  <a:schemeClr val="tx1"/>
                </a:solidFill>
              </a:rPr>
              <a:t>microsoft</a:t>
            </a:r>
            <a:r>
              <a:rPr lang="en-US" dirty="0">
                <a:solidFill>
                  <a:schemeClr val="tx1"/>
                </a:solidFill>
              </a:rPr>
              <a:t> intermediate language) which is also known as the </a:t>
            </a:r>
            <a:r>
              <a:rPr lang="en-US" dirty="0" err="1">
                <a:solidFill>
                  <a:schemeClr val="tx1"/>
                </a:solidFill>
              </a:rPr>
              <a:t>cil</a:t>
            </a:r>
            <a:r>
              <a:rPr lang="en-US" dirty="0">
                <a:solidFill>
                  <a:schemeClr val="tx1"/>
                </a:solidFill>
              </a:rPr>
              <a:t>(common intermediate language) or il(intermediate language) along with its metadata. </a:t>
            </a:r>
          </a:p>
          <a:p>
            <a:pPr algn="l" rtl="0" fontAlgn="base">
              <a:spcAft>
                <a:spcPts val="750"/>
              </a:spcAft>
            </a:pPr>
            <a:r>
              <a:rPr lang="en-US" dirty="0">
                <a:solidFill>
                  <a:schemeClr val="tx1"/>
                </a:solidFill>
              </a:rPr>
              <a:t>Metadata includes all the types, actual implementation of each function of the program. MSIL is machine-independent code.</a:t>
            </a:r>
          </a:p>
          <a:p>
            <a:pPr algn="l" rtl="0" fontAlgn="base">
              <a:spcAft>
                <a:spcPts val="750"/>
              </a:spcAft>
            </a:pPr>
            <a:r>
              <a:rPr lang="en-US" dirty="0" err="1">
                <a:solidFill>
                  <a:schemeClr val="tx1"/>
                </a:solidFill>
              </a:rPr>
              <a:t>Clr</a:t>
            </a:r>
            <a:r>
              <a:rPr lang="en-US" dirty="0">
                <a:solidFill>
                  <a:schemeClr val="tx1"/>
                </a:solidFill>
              </a:rPr>
              <a:t> provides the services and runtime environment to the </a:t>
            </a:r>
            <a:r>
              <a:rPr lang="en-US" dirty="0" err="1">
                <a:solidFill>
                  <a:schemeClr val="tx1"/>
                </a:solidFill>
              </a:rPr>
              <a:t>msil</a:t>
            </a:r>
            <a:r>
              <a:rPr lang="en-US" dirty="0">
                <a:solidFill>
                  <a:schemeClr val="tx1"/>
                </a:solidFill>
              </a:rPr>
              <a:t> code. </a:t>
            </a:r>
          </a:p>
          <a:p>
            <a:pPr algn="l" rtl="0" fontAlgn="base">
              <a:spcAft>
                <a:spcPts val="750"/>
              </a:spcAft>
            </a:pPr>
            <a:r>
              <a:rPr lang="en-US" dirty="0">
                <a:solidFill>
                  <a:schemeClr val="tx1"/>
                </a:solidFill>
              </a:rPr>
              <a:t>Internally </a:t>
            </a:r>
            <a:r>
              <a:rPr lang="en-US" dirty="0" err="1">
                <a:solidFill>
                  <a:schemeClr val="tx1"/>
                </a:solidFill>
              </a:rPr>
              <a:t>clr</a:t>
            </a:r>
            <a:r>
              <a:rPr lang="en-US" dirty="0">
                <a:solidFill>
                  <a:schemeClr val="tx1"/>
                </a:solidFill>
              </a:rPr>
              <a:t> includes the </a:t>
            </a:r>
            <a:r>
              <a:rPr lang="en-US" dirty="0" err="1">
                <a:solidFill>
                  <a:schemeClr val="tx1"/>
                </a:solidFill>
              </a:rPr>
              <a:t>jit</a:t>
            </a:r>
            <a:r>
              <a:rPr lang="en-US" dirty="0">
                <a:solidFill>
                  <a:schemeClr val="tx1"/>
                </a:solidFill>
              </a:rPr>
              <a:t>(just-in-time) compiler which converts the </a:t>
            </a:r>
            <a:r>
              <a:rPr lang="en-US" dirty="0" err="1">
                <a:solidFill>
                  <a:schemeClr val="tx1"/>
                </a:solidFill>
              </a:rPr>
              <a:t>msil</a:t>
            </a:r>
            <a:r>
              <a:rPr lang="en-US" dirty="0">
                <a:solidFill>
                  <a:schemeClr val="tx1"/>
                </a:solidFill>
              </a:rPr>
              <a:t> code to machine code which further executed by </a:t>
            </a:r>
            <a:r>
              <a:rPr lang="en-US" dirty="0" err="1">
                <a:solidFill>
                  <a:schemeClr val="tx1"/>
                </a:solidFill>
              </a:rPr>
              <a:t>cpu</a:t>
            </a:r>
            <a:r>
              <a:rPr lang="en-US" dirty="0">
                <a:solidFill>
                  <a:schemeClr val="tx1"/>
                </a:solidFill>
              </a:rPr>
              <a:t>. </a:t>
            </a:r>
          </a:p>
          <a:p>
            <a:pPr algn="l" rtl="0" fontAlgn="base">
              <a:spcAft>
                <a:spcPts val="750"/>
              </a:spcAft>
            </a:pPr>
            <a:r>
              <a:rPr lang="en-US" dirty="0" err="1">
                <a:solidFill>
                  <a:schemeClr val="tx1"/>
                </a:solidFill>
              </a:rPr>
              <a:t>Clr</a:t>
            </a:r>
            <a:r>
              <a:rPr lang="en-US" dirty="0">
                <a:solidFill>
                  <a:schemeClr val="tx1"/>
                </a:solidFill>
              </a:rPr>
              <a:t> also uses the </a:t>
            </a:r>
            <a:r>
              <a:rPr lang="en-US" dirty="0" err="1">
                <a:solidFill>
                  <a:schemeClr val="tx1"/>
                </a:solidFill>
              </a:rPr>
              <a:t>.Net</a:t>
            </a:r>
            <a:r>
              <a:rPr lang="en-US" dirty="0">
                <a:solidFill>
                  <a:schemeClr val="tx1"/>
                </a:solidFill>
              </a:rPr>
              <a:t> framework class libraries. </a:t>
            </a:r>
          </a:p>
          <a:p>
            <a:pPr algn="l" rtl="0" fontAlgn="base">
              <a:spcAft>
                <a:spcPts val="750"/>
              </a:spcAft>
            </a:pPr>
            <a:r>
              <a:rPr lang="en-US" dirty="0">
                <a:solidFill>
                  <a:schemeClr val="tx1"/>
                </a:solidFill>
              </a:rPr>
              <a:t>Metadata provides information about the programming language, environment, version, and class libraries to the </a:t>
            </a:r>
            <a:r>
              <a:rPr lang="en-US" dirty="0" err="1">
                <a:solidFill>
                  <a:schemeClr val="tx1"/>
                </a:solidFill>
              </a:rPr>
              <a:t>clr</a:t>
            </a:r>
            <a:r>
              <a:rPr lang="en-US" dirty="0">
                <a:solidFill>
                  <a:schemeClr val="tx1"/>
                </a:solidFill>
              </a:rPr>
              <a:t> by which </a:t>
            </a:r>
            <a:r>
              <a:rPr lang="en-US" dirty="0" err="1">
                <a:solidFill>
                  <a:schemeClr val="tx1"/>
                </a:solidFill>
              </a:rPr>
              <a:t>clr</a:t>
            </a:r>
            <a:r>
              <a:rPr lang="en-US" dirty="0">
                <a:solidFill>
                  <a:schemeClr val="tx1"/>
                </a:solidFill>
              </a:rPr>
              <a:t> handles the </a:t>
            </a:r>
            <a:r>
              <a:rPr lang="en-US" dirty="0" err="1">
                <a:solidFill>
                  <a:schemeClr val="tx1"/>
                </a:solidFill>
              </a:rPr>
              <a:t>msil</a:t>
            </a:r>
            <a:r>
              <a:rPr lang="en-US" dirty="0">
                <a:solidFill>
                  <a:schemeClr val="tx1"/>
                </a:solidFill>
              </a:rPr>
              <a:t> code. </a:t>
            </a:r>
          </a:p>
          <a:p>
            <a:pPr algn="l" rtl="0" fontAlgn="base">
              <a:spcAft>
                <a:spcPts val="750"/>
              </a:spcAft>
            </a:pPr>
            <a:r>
              <a:rPr lang="en-US" dirty="0">
                <a:solidFill>
                  <a:schemeClr val="tx1"/>
                </a:solidFill>
              </a:rPr>
              <a:t>As </a:t>
            </a:r>
            <a:r>
              <a:rPr lang="en-US" dirty="0" err="1">
                <a:solidFill>
                  <a:schemeClr val="tx1"/>
                </a:solidFill>
              </a:rPr>
              <a:t>clr</a:t>
            </a:r>
            <a:r>
              <a:rPr lang="en-US" dirty="0">
                <a:solidFill>
                  <a:schemeClr val="tx1"/>
                </a:solidFill>
              </a:rPr>
              <a:t> is common so it allows an instance of a class that written in a different language to call a method of the class which written in another language.</a:t>
            </a:r>
          </a:p>
        </p:txBody>
      </p:sp>
    </p:spTree>
    <p:extLst>
      <p:ext uri="{BB962C8B-B14F-4D97-AF65-F5344CB8AC3E}">
        <p14:creationId xmlns:p14="http://schemas.microsoft.com/office/powerpoint/2010/main" val="2099045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897E9-7F8B-6440-0755-BCBE2ED4E21E}"/>
              </a:ext>
            </a:extLst>
          </p:cNvPr>
          <p:cNvSpPr>
            <a:spLocks noGrp="1"/>
          </p:cNvSpPr>
          <p:nvPr>
            <p:ph type="title"/>
          </p:nvPr>
        </p:nvSpPr>
        <p:spPr/>
        <p:txBody>
          <a:bodyPr/>
          <a:lstStyle/>
          <a:p>
            <a:r>
              <a:rPr lang="en-IN" dirty="0"/>
              <a:t>Benefits of CLR</a:t>
            </a:r>
          </a:p>
        </p:txBody>
      </p:sp>
      <p:sp>
        <p:nvSpPr>
          <p:cNvPr id="3" name="Content Placeholder 2">
            <a:extLst>
              <a:ext uri="{FF2B5EF4-FFF2-40B4-BE49-F238E27FC236}">
                <a16:creationId xmlns:a16="http://schemas.microsoft.com/office/drawing/2014/main" id="{566BB860-27A7-0373-F1F9-E630F3A986C6}"/>
              </a:ext>
            </a:extLst>
          </p:cNvPr>
          <p:cNvSpPr>
            <a:spLocks noGrp="1"/>
          </p:cNvSpPr>
          <p:nvPr>
            <p:ph idx="1"/>
          </p:nvPr>
        </p:nvSpPr>
        <p:spPr>
          <a:xfrm>
            <a:off x="1154954" y="2603499"/>
            <a:ext cx="10615613" cy="3895271"/>
          </a:xfrm>
        </p:spPr>
        <p:txBody>
          <a:bodyPr>
            <a:normAutofit/>
          </a:bodyPr>
          <a:lstStyle/>
          <a:p>
            <a:pPr algn="l" fontAlgn="base">
              <a:spcAft>
                <a:spcPts val="1800"/>
              </a:spcAft>
              <a:buFont typeface="Arial" panose="020B0604020202020204" pitchFamily="34" charset="0"/>
              <a:buChar char="•"/>
            </a:pPr>
            <a:r>
              <a:rPr lang="en-US" dirty="0">
                <a:solidFill>
                  <a:schemeClr val="tx1"/>
                </a:solidFill>
                <a:latin typeface="Nunito" pitchFamily="2" charset="0"/>
              </a:rPr>
              <a:t>O</a:t>
            </a:r>
            <a:r>
              <a:rPr lang="en-US" b="0" i="0" dirty="0">
                <a:solidFill>
                  <a:schemeClr val="tx1"/>
                </a:solidFill>
                <a:effectLst/>
                <a:latin typeface="Nunito" pitchFamily="2" charset="0"/>
              </a:rPr>
              <a:t>ptimizes runtime execution and program interaction. </a:t>
            </a:r>
          </a:p>
          <a:p>
            <a:pPr algn="l" fontAlgn="base">
              <a:spcAft>
                <a:spcPts val="1800"/>
              </a:spcAft>
              <a:buFont typeface="Arial" panose="020B0604020202020204" pitchFamily="34" charset="0"/>
              <a:buChar char="•"/>
            </a:pPr>
            <a:r>
              <a:rPr lang="en-US" dirty="0">
                <a:solidFill>
                  <a:schemeClr val="tx1"/>
                </a:solidFill>
                <a:latin typeface="Nunito" pitchFamily="2" charset="0"/>
              </a:rPr>
              <a:t>P</a:t>
            </a:r>
            <a:r>
              <a:rPr lang="en-US" b="0" i="0" dirty="0">
                <a:solidFill>
                  <a:schemeClr val="tx1"/>
                </a:solidFill>
                <a:effectLst/>
                <a:latin typeface="Nunito" pitchFamily="2" charset="0"/>
              </a:rPr>
              <a:t>rograms can run on any system that supports CLR without needing recompilation.</a:t>
            </a:r>
          </a:p>
          <a:p>
            <a:pPr algn="l" fontAlgn="base">
              <a:spcAft>
                <a:spcPts val="1800"/>
              </a:spcAft>
              <a:buFont typeface="Arial" panose="020B0604020202020204" pitchFamily="34" charset="0"/>
              <a:buChar char="•"/>
            </a:pPr>
            <a:r>
              <a:rPr lang="en-US" dirty="0">
                <a:solidFill>
                  <a:schemeClr val="tx1"/>
                </a:solidFill>
                <a:latin typeface="Nunito" pitchFamily="2" charset="0"/>
              </a:rPr>
              <a:t>P</a:t>
            </a:r>
            <a:r>
              <a:rPr lang="en-US" b="0" i="0" dirty="0">
                <a:solidFill>
                  <a:schemeClr val="tx1"/>
                </a:solidFill>
                <a:effectLst/>
                <a:latin typeface="Nunito" pitchFamily="2" charset="0"/>
              </a:rPr>
              <a:t>rovides type safety and checks for potential security risks in code.</a:t>
            </a:r>
          </a:p>
          <a:p>
            <a:pPr algn="l" fontAlgn="base">
              <a:spcAft>
                <a:spcPts val="1800"/>
              </a:spcAft>
              <a:buFont typeface="Arial" panose="020B0604020202020204" pitchFamily="34" charset="0"/>
              <a:buChar char="•"/>
            </a:pPr>
            <a:r>
              <a:rPr lang="en-US" dirty="0">
                <a:solidFill>
                  <a:schemeClr val="tx1"/>
                </a:solidFill>
                <a:latin typeface="Nunito" pitchFamily="2" charset="0"/>
              </a:rPr>
              <a:t>A</a:t>
            </a:r>
            <a:r>
              <a:rPr lang="en-US" b="0" i="0" dirty="0">
                <a:solidFill>
                  <a:schemeClr val="tx1"/>
                </a:solidFill>
                <a:effectLst/>
                <a:latin typeface="Nunito" pitchFamily="2" charset="0"/>
              </a:rPr>
              <a:t>utomatically handles memory allocation and cleanup.</a:t>
            </a:r>
          </a:p>
          <a:p>
            <a:pPr algn="l" fontAlgn="base">
              <a:spcAft>
                <a:spcPts val="1800"/>
              </a:spcAft>
              <a:buFont typeface="Arial" panose="020B0604020202020204" pitchFamily="34" charset="0"/>
              <a:buChar char="•"/>
            </a:pPr>
            <a:r>
              <a:rPr lang="en-US" dirty="0">
                <a:solidFill>
                  <a:schemeClr val="tx1"/>
                </a:solidFill>
                <a:latin typeface="Nunito" pitchFamily="2" charset="0"/>
              </a:rPr>
              <a:t>A</a:t>
            </a:r>
            <a:r>
              <a:rPr lang="en-US" b="0" i="0" dirty="0">
                <a:solidFill>
                  <a:schemeClr val="tx1"/>
                </a:solidFill>
                <a:effectLst/>
                <a:latin typeface="Nunito" pitchFamily="2" charset="0"/>
              </a:rPr>
              <a:t>llows code written in different languages to work together.</a:t>
            </a:r>
          </a:p>
          <a:p>
            <a:pPr algn="l" fontAlgn="base">
              <a:spcAft>
                <a:spcPts val="1800"/>
              </a:spcAft>
              <a:buFont typeface="Arial" panose="020B0604020202020204" pitchFamily="34" charset="0"/>
              <a:buChar char="•"/>
            </a:pPr>
            <a:r>
              <a:rPr lang="en-US" b="0" i="0" dirty="0">
                <a:solidFill>
                  <a:schemeClr val="tx1"/>
                </a:solidFill>
                <a:effectLst/>
                <a:latin typeface="Nunito" pitchFamily="2" charset="0"/>
              </a:rPr>
              <a:t>Makes it easier to build scalable, multithreaded applications.</a:t>
            </a:r>
          </a:p>
          <a:p>
            <a:endParaRPr lang="en-IN" dirty="0">
              <a:solidFill>
                <a:schemeClr val="tx1"/>
              </a:solidFill>
            </a:endParaRPr>
          </a:p>
        </p:txBody>
      </p:sp>
    </p:spTree>
    <p:extLst>
      <p:ext uri="{BB962C8B-B14F-4D97-AF65-F5344CB8AC3E}">
        <p14:creationId xmlns:p14="http://schemas.microsoft.com/office/powerpoint/2010/main" val="1079740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18650366-7E54-1FAC-1737-B98BFF9CC9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73" t="3333" r="8634" b="6530"/>
          <a:stretch/>
        </p:blipFill>
        <p:spPr bwMode="auto">
          <a:xfrm>
            <a:off x="3149082" y="228599"/>
            <a:ext cx="5868955" cy="6181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729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06C18-CD8E-CDD6-A045-E18E712C8FC8}"/>
              </a:ext>
            </a:extLst>
          </p:cNvPr>
          <p:cNvSpPr>
            <a:spLocks noGrp="1"/>
          </p:cNvSpPr>
          <p:nvPr>
            <p:ph type="title"/>
          </p:nvPr>
        </p:nvSpPr>
        <p:spPr/>
        <p:txBody>
          <a:bodyPr/>
          <a:lstStyle/>
          <a:p>
            <a:r>
              <a:rPr lang="en-US" dirty="0"/>
              <a:t>Architecture of Common Language Runtime</a:t>
            </a:r>
            <a:endParaRPr lang="en-IN" dirty="0"/>
          </a:p>
        </p:txBody>
      </p:sp>
      <p:sp>
        <p:nvSpPr>
          <p:cNvPr id="3" name="Content Placeholder 2">
            <a:extLst>
              <a:ext uri="{FF2B5EF4-FFF2-40B4-BE49-F238E27FC236}">
                <a16:creationId xmlns:a16="http://schemas.microsoft.com/office/drawing/2014/main" id="{B3F43BE9-B88D-1453-B8A5-24F9E2FB2E90}"/>
              </a:ext>
            </a:extLst>
          </p:cNvPr>
          <p:cNvSpPr>
            <a:spLocks noGrp="1"/>
          </p:cNvSpPr>
          <p:nvPr>
            <p:ph idx="1"/>
          </p:nvPr>
        </p:nvSpPr>
        <p:spPr>
          <a:xfrm>
            <a:off x="1154954" y="2603500"/>
            <a:ext cx="10429001" cy="3867280"/>
          </a:xfrm>
        </p:spPr>
        <p:txBody>
          <a:bodyPr>
            <a:normAutofit/>
          </a:bodyPr>
          <a:lstStyle/>
          <a:p>
            <a:pPr algn="l" fontAlgn="base">
              <a:spcAft>
                <a:spcPts val="1800"/>
              </a:spcAft>
              <a:buFont typeface="Arial" panose="020B0604020202020204" pitchFamily="34" charset="0"/>
              <a:buChar char="•"/>
            </a:pPr>
            <a:r>
              <a:rPr lang="en-US" b="1" i="0" dirty="0">
                <a:solidFill>
                  <a:schemeClr val="tx1"/>
                </a:solidFill>
                <a:effectLst/>
                <a:latin typeface="Nunito" pitchFamily="2" charset="0"/>
              </a:rPr>
              <a:t>Base Class Library Support:</a:t>
            </a:r>
            <a:r>
              <a:rPr lang="en-US" b="0" i="0" dirty="0">
                <a:solidFill>
                  <a:schemeClr val="tx1"/>
                </a:solidFill>
                <a:effectLst/>
                <a:latin typeface="Nunito" pitchFamily="2" charset="0"/>
              </a:rPr>
              <a:t> CLR provides support for the base class library. </a:t>
            </a:r>
          </a:p>
          <a:p>
            <a:pPr lvl="1" fontAlgn="base">
              <a:spcAft>
                <a:spcPts val="1800"/>
              </a:spcAft>
              <a:buFont typeface="Arial" panose="020B0604020202020204" pitchFamily="34" charset="0"/>
              <a:buChar char="•"/>
            </a:pPr>
            <a:r>
              <a:rPr lang="en-US" b="0" i="0" dirty="0">
                <a:solidFill>
                  <a:schemeClr val="tx1"/>
                </a:solidFill>
                <a:effectLst/>
                <a:latin typeface="Nunito" pitchFamily="2" charset="0"/>
              </a:rPr>
              <a:t> BCL contains multiple libraries that provide various features such as </a:t>
            </a:r>
            <a:r>
              <a:rPr lang="en-US" b="0" i="1" dirty="0">
                <a:solidFill>
                  <a:schemeClr val="tx1"/>
                </a:solidFill>
                <a:effectLst/>
                <a:latin typeface="Nunito" pitchFamily="2" charset="0"/>
              </a:rPr>
              <a:t>Collections</a:t>
            </a:r>
            <a:r>
              <a:rPr lang="en-US" b="0" i="0" dirty="0">
                <a:solidFill>
                  <a:schemeClr val="tx1"/>
                </a:solidFill>
                <a:effectLst/>
                <a:latin typeface="Nunito" pitchFamily="2" charset="0"/>
              </a:rPr>
              <a:t>, </a:t>
            </a:r>
            <a:r>
              <a:rPr lang="en-US" b="0" i="1" dirty="0">
                <a:solidFill>
                  <a:schemeClr val="tx1"/>
                </a:solidFill>
                <a:effectLst/>
                <a:latin typeface="Nunito" pitchFamily="2" charset="0"/>
              </a:rPr>
              <a:t>I/O</a:t>
            </a:r>
            <a:r>
              <a:rPr lang="en-US" b="0" i="0" dirty="0">
                <a:solidFill>
                  <a:schemeClr val="tx1"/>
                </a:solidFill>
                <a:effectLst/>
                <a:latin typeface="Nunito" pitchFamily="2" charset="0"/>
              </a:rPr>
              <a:t>, </a:t>
            </a:r>
            <a:r>
              <a:rPr lang="en-US" b="0" i="1" dirty="0">
                <a:solidFill>
                  <a:schemeClr val="tx1"/>
                </a:solidFill>
                <a:effectLst/>
                <a:latin typeface="Nunito" pitchFamily="2" charset="0"/>
              </a:rPr>
              <a:t>XML</a:t>
            </a:r>
            <a:r>
              <a:rPr lang="en-US" b="0" i="0" dirty="0">
                <a:solidFill>
                  <a:schemeClr val="tx1"/>
                </a:solidFill>
                <a:effectLst/>
                <a:latin typeface="Nunito" pitchFamily="2" charset="0"/>
              </a:rPr>
              <a:t>, </a:t>
            </a:r>
            <a:r>
              <a:rPr lang="en-US" b="0" i="1" dirty="0" err="1">
                <a:solidFill>
                  <a:schemeClr val="tx1"/>
                </a:solidFill>
                <a:effectLst/>
                <a:latin typeface="Nunito" pitchFamily="2" charset="0"/>
              </a:rPr>
              <a:t>DataType</a:t>
            </a:r>
            <a:r>
              <a:rPr lang="en-US" b="0" i="1" dirty="0">
                <a:solidFill>
                  <a:schemeClr val="tx1"/>
                </a:solidFill>
                <a:effectLst/>
                <a:latin typeface="Nunito" pitchFamily="2" charset="0"/>
              </a:rPr>
              <a:t> definitions</a:t>
            </a:r>
            <a:r>
              <a:rPr lang="en-US" b="0" i="0" dirty="0">
                <a:solidFill>
                  <a:schemeClr val="tx1"/>
                </a:solidFill>
                <a:effectLst/>
                <a:latin typeface="Nunito" pitchFamily="2" charset="0"/>
              </a:rPr>
              <a:t>, etc. for the multiple </a:t>
            </a:r>
            <a:r>
              <a:rPr lang="en-US" b="0" i="1" dirty="0">
                <a:solidFill>
                  <a:schemeClr val="tx1"/>
                </a:solidFill>
                <a:effectLst/>
                <a:latin typeface="Nunito" pitchFamily="2" charset="0"/>
              </a:rPr>
              <a:t>.NET</a:t>
            </a:r>
            <a:r>
              <a:rPr lang="en-US" b="0" i="0" dirty="0">
                <a:solidFill>
                  <a:schemeClr val="tx1"/>
                </a:solidFill>
                <a:effectLst/>
                <a:latin typeface="Nunito" pitchFamily="2" charset="0"/>
              </a:rPr>
              <a:t> programming languages.</a:t>
            </a:r>
          </a:p>
          <a:p>
            <a:pPr algn="l" fontAlgn="base">
              <a:spcAft>
                <a:spcPts val="1800"/>
              </a:spcAft>
              <a:buFont typeface="Arial" panose="020B0604020202020204" pitchFamily="34" charset="0"/>
              <a:buChar char="•"/>
            </a:pPr>
            <a:r>
              <a:rPr lang="en-US" b="1" i="0" dirty="0">
                <a:solidFill>
                  <a:schemeClr val="tx1"/>
                </a:solidFill>
                <a:effectLst/>
                <a:latin typeface="Nunito" pitchFamily="2" charset="0"/>
              </a:rPr>
              <a:t>Thread Support:</a:t>
            </a:r>
            <a:r>
              <a:rPr lang="en-US" b="0" i="0" dirty="0">
                <a:solidFill>
                  <a:schemeClr val="tx1"/>
                </a:solidFill>
                <a:effectLst/>
                <a:latin typeface="Nunito" pitchFamily="2" charset="0"/>
              </a:rPr>
              <a:t> CLR provides thread support for managing the parallel execution of multiple threads. </a:t>
            </a:r>
          </a:p>
          <a:p>
            <a:pPr lvl="1" fontAlgn="base">
              <a:spcAft>
                <a:spcPts val="1800"/>
              </a:spcAft>
              <a:buFont typeface="Arial" panose="020B0604020202020204" pitchFamily="34" charset="0"/>
              <a:buChar char="•"/>
            </a:pPr>
            <a:r>
              <a:rPr lang="en-US" i="1" dirty="0" err="1">
                <a:solidFill>
                  <a:schemeClr val="tx1"/>
                </a:solidFill>
                <a:latin typeface="Nunito" pitchFamily="2" charset="0"/>
              </a:rPr>
              <a:t>S</a:t>
            </a:r>
            <a:r>
              <a:rPr lang="en-US" b="0" i="1" dirty="0" err="1">
                <a:solidFill>
                  <a:schemeClr val="tx1"/>
                </a:solidFill>
                <a:effectLst/>
                <a:latin typeface="Nunito" pitchFamily="2" charset="0"/>
              </a:rPr>
              <a:t>ystem.Threading</a:t>
            </a:r>
            <a:r>
              <a:rPr lang="en-US" b="0" i="1" dirty="0">
                <a:solidFill>
                  <a:schemeClr val="tx1"/>
                </a:solidFill>
                <a:effectLst/>
                <a:latin typeface="Nunito" pitchFamily="2" charset="0"/>
              </a:rPr>
              <a:t> class</a:t>
            </a:r>
            <a:r>
              <a:rPr lang="en-US" b="0" i="0" dirty="0">
                <a:solidFill>
                  <a:schemeClr val="tx1"/>
                </a:solidFill>
                <a:effectLst/>
                <a:latin typeface="Nunito" pitchFamily="2" charset="0"/>
              </a:rPr>
              <a:t> is used as the base class for this.</a:t>
            </a:r>
          </a:p>
        </p:txBody>
      </p:sp>
    </p:spTree>
    <p:extLst>
      <p:ext uri="{BB962C8B-B14F-4D97-AF65-F5344CB8AC3E}">
        <p14:creationId xmlns:p14="http://schemas.microsoft.com/office/powerpoint/2010/main" val="1374620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16253-61B7-7325-DB13-34B315E5F6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63BB4D-4080-F385-6757-6F59E8A6517B}"/>
              </a:ext>
            </a:extLst>
          </p:cNvPr>
          <p:cNvSpPr>
            <a:spLocks noGrp="1"/>
          </p:cNvSpPr>
          <p:nvPr>
            <p:ph type="title"/>
          </p:nvPr>
        </p:nvSpPr>
        <p:spPr/>
        <p:txBody>
          <a:bodyPr/>
          <a:lstStyle/>
          <a:p>
            <a:r>
              <a:rPr lang="en-US" dirty="0"/>
              <a:t>Architecture of Common Language Runtime</a:t>
            </a:r>
            <a:endParaRPr lang="en-IN" dirty="0"/>
          </a:p>
        </p:txBody>
      </p:sp>
      <p:sp>
        <p:nvSpPr>
          <p:cNvPr id="3" name="Content Placeholder 2">
            <a:extLst>
              <a:ext uri="{FF2B5EF4-FFF2-40B4-BE49-F238E27FC236}">
                <a16:creationId xmlns:a16="http://schemas.microsoft.com/office/drawing/2014/main" id="{DC25CB74-15D9-FE67-FD23-065B5A60A80B}"/>
              </a:ext>
            </a:extLst>
          </p:cNvPr>
          <p:cNvSpPr>
            <a:spLocks noGrp="1"/>
          </p:cNvSpPr>
          <p:nvPr>
            <p:ph idx="1"/>
          </p:nvPr>
        </p:nvSpPr>
        <p:spPr>
          <a:xfrm>
            <a:off x="1154954" y="2603500"/>
            <a:ext cx="10429001" cy="3867280"/>
          </a:xfrm>
        </p:spPr>
        <p:txBody>
          <a:bodyPr>
            <a:normAutofit/>
          </a:bodyPr>
          <a:lstStyle/>
          <a:p>
            <a:pPr algn="l" fontAlgn="base">
              <a:spcAft>
                <a:spcPts val="1800"/>
              </a:spcAft>
              <a:buFont typeface="Arial" panose="020B0604020202020204" pitchFamily="34" charset="0"/>
              <a:buChar char="•"/>
            </a:pPr>
            <a:r>
              <a:rPr lang="en-US" b="1" i="0" dirty="0">
                <a:solidFill>
                  <a:schemeClr val="tx1"/>
                </a:solidFill>
                <a:effectLst/>
                <a:latin typeface="Nunito" pitchFamily="2" charset="0"/>
              </a:rPr>
              <a:t>COM Marshaller: </a:t>
            </a:r>
            <a:r>
              <a:rPr lang="en-US" b="0" i="0" dirty="0">
                <a:solidFill>
                  <a:schemeClr val="tx1"/>
                </a:solidFill>
                <a:effectLst/>
                <a:latin typeface="Nunito" pitchFamily="2" charset="0"/>
              </a:rPr>
              <a:t>Communication with the COM (Component Object Model) component in the .NET application is provided using the COM marshaller. </a:t>
            </a:r>
          </a:p>
          <a:p>
            <a:pPr lvl="1" fontAlgn="base">
              <a:spcAft>
                <a:spcPts val="1800"/>
              </a:spcAft>
              <a:buFont typeface="Arial" panose="020B0604020202020204" pitchFamily="34" charset="0"/>
              <a:buChar char="•"/>
            </a:pPr>
            <a:r>
              <a:rPr lang="en-US" b="0" i="0" dirty="0">
                <a:solidFill>
                  <a:schemeClr val="tx1"/>
                </a:solidFill>
                <a:effectLst/>
                <a:latin typeface="Nunito" pitchFamily="2" charset="0"/>
              </a:rPr>
              <a:t>Provides the COM interoperability support.</a:t>
            </a:r>
          </a:p>
          <a:p>
            <a:pPr algn="l" fontAlgn="base">
              <a:spcAft>
                <a:spcPts val="1800"/>
              </a:spcAft>
              <a:buFont typeface="Arial" panose="020B0604020202020204" pitchFamily="34" charset="0"/>
              <a:buChar char="•"/>
            </a:pPr>
            <a:r>
              <a:rPr lang="en-US" b="1" i="0" dirty="0">
                <a:solidFill>
                  <a:schemeClr val="tx1"/>
                </a:solidFill>
                <a:effectLst/>
                <a:latin typeface="Nunito" pitchFamily="2" charset="0"/>
              </a:rPr>
              <a:t>Type Checker: </a:t>
            </a:r>
            <a:r>
              <a:rPr lang="en-US" b="0" i="0" dirty="0">
                <a:solidFill>
                  <a:schemeClr val="tx1"/>
                </a:solidFill>
                <a:effectLst/>
                <a:latin typeface="Nunito" pitchFamily="2" charset="0"/>
              </a:rPr>
              <a:t>Type safety is provided by the type checker by using the Common Type System (CTS) and the Common Language Specification (CLS) that are provided in the CLR to verify the types that are used in an application.</a:t>
            </a:r>
          </a:p>
        </p:txBody>
      </p:sp>
    </p:spTree>
    <p:extLst>
      <p:ext uri="{BB962C8B-B14F-4D97-AF65-F5344CB8AC3E}">
        <p14:creationId xmlns:p14="http://schemas.microsoft.com/office/powerpoint/2010/main" val="15566106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A39EDE-A288-89D3-E565-52C7407A24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63D39B-5153-E71E-4A12-58BAC56FC0EF}"/>
              </a:ext>
            </a:extLst>
          </p:cNvPr>
          <p:cNvSpPr>
            <a:spLocks noGrp="1"/>
          </p:cNvSpPr>
          <p:nvPr>
            <p:ph type="title"/>
          </p:nvPr>
        </p:nvSpPr>
        <p:spPr/>
        <p:txBody>
          <a:bodyPr/>
          <a:lstStyle/>
          <a:p>
            <a:r>
              <a:rPr lang="en-US" dirty="0"/>
              <a:t>Architecture of Common Language Runtime</a:t>
            </a:r>
            <a:endParaRPr lang="en-IN" dirty="0"/>
          </a:p>
        </p:txBody>
      </p:sp>
      <p:sp>
        <p:nvSpPr>
          <p:cNvPr id="3" name="Content Placeholder 2">
            <a:extLst>
              <a:ext uri="{FF2B5EF4-FFF2-40B4-BE49-F238E27FC236}">
                <a16:creationId xmlns:a16="http://schemas.microsoft.com/office/drawing/2014/main" id="{9398862D-7F95-B532-FC69-D432AE12C510}"/>
              </a:ext>
            </a:extLst>
          </p:cNvPr>
          <p:cNvSpPr>
            <a:spLocks noGrp="1"/>
          </p:cNvSpPr>
          <p:nvPr>
            <p:ph idx="1"/>
          </p:nvPr>
        </p:nvSpPr>
        <p:spPr>
          <a:xfrm>
            <a:off x="1154954" y="2603500"/>
            <a:ext cx="10429001" cy="3867280"/>
          </a:xfrm>
        </p:spPr>
        <p:txBody>
          <a:bodyPr>
            <a:normAutofit/>
          </a:bodyPr>
          <a:lstStyle/>
          <a:p>
            <a:pPr fontAlgn="base">
              <a:spcAft>
                <a:spcPts val="1800"/>
              </a:spcAft>
            </a:pPr>
            <a:r>
              <a:rPr lang="en-US" b="1" i="0" dirty="0">
                <a:solidFill>
                  <a:schemeClr val="tx1"/>
                </a:solidFill>
                <a:effectLst/>
                <a:latin typeface="Nunito" pitchFamily="2" charset="0"/>
              </a:rPr>
              <a:t>Exception Manager: E</a:t>
            </a:r>
            <a:r>
              <a:rPr lang="en-US" b="0" i="0" dirty="0">
                <a:solidFill>
                  <a:schemeClr val="tx1"/>
                </a:solidFill>
                <a:effectLst/>
                <a:latin typeface="Nunito" pitchFamily="2" charset="0"/>
              </a:rPr>
              <a:t>xception manager in the CLR handles the exceptions regardless of the </a:t>
            </a:r>
            <a:r>
              <a:rPr lang="en-US" b="0" i="1" dirty="0">
                <a:solidFill>
                  <a:schemeClr val="tx1"/>
                </a:solidFill>
                <a:effectLst/>
                <a:latin typeface="Nunito" pitchFamily="2" charset="0"/>
              </a:rPr>
              <a:t>.NET Language</a:t>
            </a:r>
            <a:r>
              <a:rPr lang="en-US" b="0" i="0" dirty="0">
                <a:solidFill>
                  <a:schemeClr val="tx1"/>
                </a:solidFill>
                <a:effectLst/>
                <a:latin typeface="Nunito" pitchFamily="2" charset="0"/>
              </a:rPr>
              <a:t> that created them. </a:t>
            </a:r>
          </a:p>
          <a:p>
            <a:pPr lvl="1" fontAlgn="base">
              <a:spcAft>
                <a:spcPts val="1800"/>
              </a:spcAft>
            </a:pPr>
            <a:r>
              <a:rPr lang="en-US" b="0" i="0" dirty="0">
                <a:solidFill>
                  <a:schemeClr val="tx1"/>
                </a:solidFill>
                <a:effectLst/>
                <a:latin typeface="Nunito" pitchFamily="2" charset="0"/>
              </a:rPr>
              <a:t>For a particular application, the catch block of the exceptions are executed in case they occur and if there is no catch block then the application is terminated.</a:t>
            </a:r>
          </a:p>
          <a:p>
            <a:pPr fontAlgn="base">
              <a:spcAft>
                <a:spcPts val="1800"/>
              </a:spcAft>
            </a:pPr>
            <a:r>
              <a:rPr lang="en-US" b="1" i="0" dirty="0">
                <a:solidFill>
                  <a:schemeClr val="tx1"/>
                </a:solidFill>
                <a:effectLst/>
                <a:latin typeface="Nunito" pitchFamily="2" charset="0"/>
              </a:rPr>
              <a:t>Security Engine: H</a:t>
            </a:r>
            <a:r>
              <a:rPr lang="en-US" b="0" i="0" dirty="0">
                <a:solidFill>
                  <a:schemeClr val="tx1"/>
                </a:solidFill>
                <a:effectLst/>
                <a:latin typeface="Nunito" pitchFamily="2" charset="0"/>
              </a:rPr>
              <a:t>andles the security permissions at various levels such as the code level, folder level, and machine level. </a:t>
            </a:r>
          </a:p>
          <a:p>
            <a:endParaRPr lang="en-IN" dirty="0">
              <a:solidFill>
                <a:schemeClr val="tx1"/>
              </a:solidFill>
            </a:endParaRPr>
          </a:p>
        </p:txBody>
      </p:sp>
    </p:spTree>
    <p:extLst>
      <p:ext uri="{BB962C8B-B14F-4D97-AF65-F5344CB8AC3E}">
        <p14:creationId xmlns:p14="http://schemas.microsoft.com/office/powerpoint/2010/main" val="682688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mmon Language Runtime in .NET (CLR in C#.NET)">
            <a:extLst>
              <a:ext uri="{FF2B5EF4-FFF2-40B4-BE49-F238E27FC236}">
                <a16:creationId xmlns:a16="http://schemas.microsoft.com/office/drawing/2014/main" id="{D183BD74-6411-7223-EE90-DC0414011B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623888"/>
            <a:ext cx="9753600" cy="561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694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79D005-3501-8A93-7EDA-6AB9006780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4B54F8-D14C-97E9-5649-DF37B20FDC7F}"/>
              </a:ext>
            </a:extLst>
          </p:cNvPr>
          <p:cNvSpPr>
            <a:spLocks noGrp="1"/>
          </p:cNvSpPr>
          <p:nvPr>
            <p:ph type="title"/>
          </p:nvPr>
        </p:nvSpPr>
        <p:spPr/>
        <p:txBody>
          <a:bodyPr/>
          <a:lstStyle/>
          <a:p>
            <a:r>
              <a:rPr lang="en-US" dirty="0"/>
              <a:t>Architecture of Common Language Runtime</a:t>
            </a:r>
            <a:endParaRPr lang="en-IN" dirty="0"/>
          </a:p>
        </p:txBody>
      </p:sp>
      <p:sp>
        <p:nvSpPr>
          <p:cNvPr id="3" name="Content Placeholder 2">
            <a:extLst>
              <a:ext uri="{FF2B5EF4-FFF2-40B4-BE49-F238E27FC236}">
                <a16:creationId xmlns:a16="http://schemas.microsoft.com/office/drawing/2014/main" id="{A6276B40-F0FE-64BE-E4A0-7E2C57951FA6}"/>
              </a:ext>
            </a:extLst>
          </p:cNvPr>
          <p:cNvSpPr>
            <a:spLocks noGrp="1"/>
          </p:cNvSpPr>
          <p:nvPr>
            <p:ph idx="1"/>
          </p:nvPr>
        </p:nvSpPr>
        <p:spPr>
          <a:xfrm>
            <a:off x="1154954" y="2603500"/>
            <a:ext cx="10429001" cy="3867280"/>
          </a:xfrm>
        </p:spPr>
        <p:txBody>
          <a:bodyPr>
            <a:normAutofit/>
          </a:bodyPr>
          <a:lstStyle/>
          <a:p>
            <a:pPr fontAlgn="base">
              <a:spcAft>
                <a:spcPts val="1800"/>
              </a:spcAft>
            </a:pPr>
            <a:r>
              <a:rPr lang="en-US" b="1" i="0" dirty="0">
                <a:solidFill>
                  <a:schemeClr val="tx1"/>
                </a:solidFill>
                <a:effectLst/>
                <a:latin typeface="Nunito" pitchFamily="2" charset="0"/>
              </a:rPr>
              <a:t>Debug Engine: </a:t>
            </a:r>
            <a:r>
              <a:rPr lang="en-US" b="0" i="0" dirty="0">
                <a:solidFill>
                  <a:schemeClr val="tx1"/>
                </a:solidFill>
                <a:effectLst/>
                <a:latin typeface="Nunito" pitchFamily="2" charset="0"/>
              </a:rPr>
              <a:t>An application can be debugged during the run-time using the debug engine. </a:t>
            </a:r>
          </a:p>
          <a:p>
            <a:pPr lvl="1" fontAlgn="base">
              <a:spcAft>
                <a:spcPts val="1800"/>
              </a:spcAft>
            </a:pPr>
            <a:r>
              <a:rPr lang="en-US" b="0" i="0" dirty="0">
                <a:solidFill>
                  <a:schemeClr val="tx1"/>
                </a:solidFill>
                <a:effectLst/>
                <a:latin typeface="Nunito" pitchFamily="2" charset="0"/>
              </a:rPr>
              <a:t>There are various </a:t>
            </a:r>
            <a:r>
              <a:rPr lang="en-US" b="0" i="0" dirty="0" err="1">
                <a:solidFill>
                  <a:schemeClr val="tx1"/>
                </a:solidFill>
                <a:effectLst/>
                <a:latin typeface="Nunito" pitchFamily="2" charset="0"/>
              </a:rPr>
              <a:t>ICorDebug</a:t>
            </a:r>
            <a:r>
              <a:rPr lang="en-US" b="0" i="0" dirty="0">
                <a:solidFill>
                  <a:schemeClr val="tx1"/>
                </a:solidFill>
                <a:effectLst/>
                <a:latin typeface="Nunito" pitchFamily="2" charset="0"/>
              </a:rPr>
              <a:t> interfaces that are used to track the managed code of the application that is being debugged.</a:t>
            </a:r>
          </a:p>
          <a:p>
            <a:pPr fontAlgn="base">
              <a:spcAft>
                <a:spcPts val="1800"/>
              </a:spcAft>
            </a:pPr>
            <a:r>
              <a:rPr lang="en-US" b="1" i="0" dirty="0">
                <a:solidFill>
                  <a:schemeClr val="tx1"/>
                </a:solidFill>
                <a:effectLst/>
                <a:latin typeface="Nunito" pitchFamily="2" charset="0"/>
              </a:rPr>
              <a:t>JIT Compiler: </a:t>
            </a:r>
            <a:r>
              <a:rPr lang="en-US" b="0" i="0" dirty="0">
                <a:solidFill>
                  <a:schemeClr val="tx1"/>
                </a:solidFill>
                <a:effectLst/>
                <a:latin typeface="Nunito" pitchFamily="2" charset="0"/>
              </a:rPr>
              <a:t>The </a:t>
            </a:r>
            <a:r>
              <a:rPr lang="en-US" b="0" i="0" u="sng" dirty="0">
                <a:solidFill>
                  <a:schemeClr val="tx1"/>
                </a:solidFill>
                <a:effectLst/>
                <a:latin typeface="Nunito" pitchFamily="2" charset="0"/>
                <a:hlinkClick r:id="rId2">
                  <a:extLst>
                    <a:ext uri="{A12FA001-AC4F-418D-AE19-62706E023703}">
                      <ahyp:hlinkClr xmlns:ahyp="http://schemas.microsoft.com/office/drawing/2018/hyperlinkcolor" val="tx"/>
                    </a:ext>
                  </a:extLst>
                </a:hlinkClick>
              </a:rPr>
              <a:t>JIT compiler</a:t>
            </a:r>
            <a:r>
              <a:rPr lang="en-US" b="0" i="0" dirty="0">
                <a:solidFill>
                  <a:schemeClr val="tx1"/>
                </a:solidFill>
                <a:effectLst/>
                <a:latin typeface="Nunito" pitchFamily="2" charset="0"/>
              </a:rPr>
              <a:t> in the CLR converts the Microsoft Intermediate Language (MSIL) into the machine code that is specific to the computer environment that the JIT compiler runs on. </a:t>
            </a:r>
          </a:p>
          <a:p>
            <a:pPr lvl="1" fontAlgn="base">
              <a:spcAft>
                <a:spcPts val="1800"/>
              </a:spcAft>
            </a:pPr>
            <a:r>
              <a:rPr lang="en-US" b="0" i="0" dirty="0">
                <a:solidFill>
                  <a:schemeClr val="tx1"/>
                </a:solidFill>
                <a:effectLst/>
                <a:latin typeface="Nunito" pitchFamily="2" charset="0"/>
              </a:rPr>
              <a:t>Compiled MSIL is stored so that it is available for subsequent calls if required.</a:t>
            </a:r>
          </a:p>
          <a:p>
            <a:endParaRPr lang="en-IN" dirty="0">
              <a:solidFill>
                <a:schemeClr val="tx1"/>
              </a:solidFill>
            </a:endParaRPr>
          </a:p>
        </p:txBody>
      </p:sp>
    </p:spTree>
    <p:extLst>
      <p:ext uri="{BB962C8B-B14F-4D97-AF65-F5344CB8AC3E}">
        <p14:creationId xmlns:p14="http://schemas.microsoft.com/office/powerpoint/2010/main" val="29598439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5EA311-BAC4-D418-4E5F-AE2A3980AC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1CB023-023B-2F61-DF15-A8484F3F645D}"/>
              </a:ext>
            </a:extLst>
          </p:cNvPr>
          <p:cNvSpPr>
            <a:spLocks noGrp="1"/>
          </p:cNvSpPr>
          <p:nvPr>
            <p:ph type="title"/>
          </p:nvPr>
        </p:nvSpPr>
        <p:spPr/>
        <p:txBody>
          <a:bodyPr/>
          <a:lstStyle/>
          <a:p>
            <a:r>
              <a:rPr lang="en-US" dirty="0"/>
              <a:t>Architecture of Common Language Runtime</a:t>
            </a:r>
            <a:endParaRPr lang="en-IN" dirty="0"/>
          </a:p>
        </p:txBody>
      </p:sp>
      <p:sp>
        <p:nvSpPr>
          <p:cNvPr id="3" name="Content Placeholder 2">
            <a:extLst>
              <a:ext uri="{FF2B5EF4-FFF2-40B4-BE49-F238E27FC236}">
                <a16:creationId xmlns:a16="http://schemas.microsoft.com/office/drawing/2014/main" id="{13D8ED01-E63E-ABA4-44E8-A4815C45CCC6}"/>
              </a:ext>
            </a:extLst>
          </p:cNvPr>
          <p:cNvSpPr>
            <a:spLocks noGrp="1"/>
          </p:cNvSpPr>
          <p:nvPr>
            <p:ph idx="1"/>
          </p:nvPr>
        </p:nvSpPr>
        <p:spPr>
          <a:xfrm>
            <a:off x="1154954" y="2603500"/>
            <a:ext cx="10429001" cy="3867280"/>
          </a:xfrm>
        </p:spPr>
        <p:txBody>
          <a:bodyPr>
            <a:normAutofit fontScale="92500" lnSpcReduction="20000"/>
          </a:bodyPr>
          <a:lstStyle/>
          <a:p>
            <a:pPr algn="l" fontAlgn="base">
              <a:spcAft>
                <a:spcPts val="1800"/>
              </a:spcAft>
              <a:buFont typeface="Arial" panose="020B0604020202020204" pitchFamily="34" charset="0"/>
              <a:buChar char="•"/>
            </a:pPr>
            <a:r>
              <a:rPr lang="en-US" b="1" i="0" dirty="0">
                <a:solidFill>
                  <a:schemeClr val="tx1"/>
                </a:solidFill>
                <a:effectLst/>
                <a:latin typeface="Nunito" pitchFamily="2" charset="0"/>
              </a:rPr>
              <a:t>Code Manager:</a:t>
            </a:r>
            <a:r>
              <a:rPr lang="en-US" b="0" i="0" dirty="0">
                <a:solidFill>
                  <a:schemeClr val="tx1"/>
                </a:solidFill>
                <a:effectLst/>
                <a:latin typeface="Nunito" pitchFamily="2" charset="0"/>
              </a:rPr>
              <a:t> Manages the code developed in the .NET framework i.e. the managed code. </a:t>
            </a:r>
          </a:p>
          <a:p>
            <a:pPr lvl="1" fontAlgn="base">
              <a:spcAft>
                <a:spcPts val="1800"/>
              </a:spcAft>
              <a:buFont typeface="Arial" panose="020B0604020202020204" pitchFamily="34" charset="0"/>
              <a:buChar char="•"/>
            </a:pPr>
            <a:r>
              <a:rPr lang="en-US" b="0" i="0" dirty="0">
                <a:solidFill>
                  <a:schemeClr val="tx1"/>
                </a:solidFill>
                <a:effectLst/>
                <a:latin typeface="Nunito" pitchFamily="2" charset="0"/>
              </a:rPr>
              <a:t>Managed code is converted to intermediate language by a language-specific compiler and then the intermediate language is converted into the machine code by the Just-In-Time (JIT) compiler.</a:t>
            </a:r>
          </a:p>
          <a:p>
            <a:pPr algn="l" fontAlgn="base">
              <a:spcAft>
                <a:spcPts val="1800"/>
              </a:spcAft>
              <a:buFont typeface="Arial" panose="020B0604020202020204" pitchFamily="34" charset="0"/>
              <a:buChar char="•"/>
            </a:pPr>
            <a:r>
              <a:rPr lang="en-US" b="1" i="0" dirty="0">
                <a:solidFill>
                  <a:schemeClr val="tx1"/>
                </a:solidFill>
                <a:effectLst/>
                <a:latin typeface="Nunito" pitchFamily="2" charset="0"/>
              </a:rPr>
              <a:t>Garbage Collector:</a:t>
            </a:r>
            <a:r>
              <a:rPr lang="en-US" b="0" i="0" dirty="0">
                <a:solidFill>
                  <a:schemeClr val="tx1"/>
                </a:solidFill>
                <a:effectLst/>
                <a:latin typeface="Nunito" pitchFamily="2" charset="0"/>
              </a:rPr>
              <a:t> Automatic memory management is made possible using the garbage collector in CLR. </a:t>
            </a:r>
          </a:p>
          <a:p>
            <a:pPr lvl="1" fontAlgn="base">
              <a:spcAft>
                <a:spcPts val="1800"/>
              </a:spcAft>
              <a:buFont typeface="Arial" panose="020B0604020202020204" pitchFamily="34" charset="0"/>
              <a:buChar char="•"/>
            </a:pPr>
            <a:r>
              <a:rPr lang="en-US" b="0" i="0" dirty="0">
                <a:solidFill>
                  <a:schemeClr val="tx1"/>
                </a:solidFill>
                <a:effectLst/>
                <a:latin typeface="Nunito" pitchFamily="2" charset="0"/>
              </a:rPr>
              <a:t>Automatically releases the memory space after it is no longer required so that it can be reallocated.</a:t>
            </a:r>
          </a:p>
          <a:p>
            <a:pPr algn="l" fontAlgn="base">
              <a:spcAft>
                <a:spcPts val="1800"/>
              </a:spcAft>
              <a:buFont typeface="Arial" panose="020B0604020202020204" pitchFamily="34" charset="0"/>
              <a:buChar char="•"/>
            </a:pPr>
            <a:r>
              <a:rPr lang="en-US" b="1" i="0" dirty="0">
                <a:solidFill>
                  <a:schemeClr val="tx1"/>
                </a:solidFill>
                <a:effectLst/>
                <a:latin typeface="Nunito" pitchFamily="2" charset="0"/>
              </a:rPr>
              <a:t>CLR Loader: </a:t>
            </a:r>
            <a:r>
              <a:rPr lang="en-US" b="0" i="0" dirty="0">
                <a:solidFill>
                  <a:schemeClr val="tx1"/>
                </a:solidFill>
                <a:effectLst/>
                <a:latin typeface="Nunito" pitchFamily="2" charset="0"/>
              </a:rPr>
              <a:t>Various modules, resources, assemblies, etc. are loaded by the CLR loader. </a:t>
            </a:r>
          </a:p>
          <a:p>
            <a:pPr lvl="1" fontAlgn="base">
              <a:spcAft>
                <a:spcPts val="1800"/>
              </a:spcAft>
              <a:buFont typeface="Arial" panose="020B0604020202020204" pitchFamily="34" charset="0"/>
              <a:buChar char="•"/>
            </a:pPr>
            <a:r>
              <a:rPr lang="en-US" b="0" i="0" dirty="0">
                <a:solidFill>
                  <a:schemeClr val="tx1"/>
                </a:solidFill>
                <a:effectLst/>
                <a:latin typeface="Nunito" pitchFamily="2" charset="0"/>
              </a:rPr>
              <a:t>Loads the modules on demand if they are actually required so that the program initialization time is faster and the resources consumed are lesser</a:t>
            </a:r>
          </a:p>
          <a:p>
            <a:endParaRPr lang="en-IN" dirty="0">
              <a:solidFill>
                <a:schemeClr val="tx1"/>
              </a:solidFill>
            </a:endParaRPr>
          </a:p>
        </p:txBody>
      </p:sp>
    </p:spTree>
    <p:extLst>
      <p:ext uri="{BB962C8B-B14F-4D97-AF65-F5344CB8AC3E}">
        <p14:creationId xmlns:p14="http://schemas.microsoft.com/office/powerpoint/2010/main" val="7859560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5110E-B961-1D5D-64A0-9531F413C0F1}"/>
              </a:ext>
            </a:extLst>
          </p:cNvPr>
          <p:cNvSpPr>
            <a:spLocks noGrp="1"/>
          </p:cNvSpPr>
          <p:nvPr>
            <p:ph type="title"/>
          </p:nvPr>
        </p:nvSpPr>
        <p:spPr/>
        <p:txBody>
          <a:bodyPr/>
          <a:lstStyle/>
          <a:p>
            <a:r>
              <a:rPr lang="en-IN" dirty="0"/>
              <a:t>Fundamentals of memory</a:t>
            </a:r>
          </a:p>
        </p:txBody>
      </p:sp>
      <p:sp>
        <p:nvSpPr>
          <p:cNvPr id="3" name="Content Placeholder 2">
            <a:extLst>
              <a:ext uri="{FF2B5EF4-FFF2-40B4-BE49-F238E27FC236}">
                <a16:creationId xmlns:a16="http://schemas.microsoft.com/office/drawing/2014/main" id="{E7008260-141F-DAC1-3D49-9B8904A477B5}"/>
              </a:ext>
            </a:extLst>
          </p:cNvPr>
          <p:cNvSpPr>
            <a:spLocks noGrp="1"/>
          </p:cNvSpPr>
          <p:nvPr>
            <p:ph idx="1"/>
          </p:nvPr>
        </p:nvSpPr>
        <p:spPr>
          <a:xfrm>
            <a:off x="1154954" y="2603499"/>
            <a:ext cx="10062338" cy="3836419"/>
          </a:xfrm>
        </p:spPr>
        <p:txBody>
          <a:bodyPr>
            <a:normAutofit fontScale="85000" lnSpcReduction="10000"/>
          </a:bodyPr>
          <a:lstStyle/>
          <a:p>
            <a:pPr algn="l">
              <a:buNone/>
            </a:pPr>
            <a:r>
              <a:rPr lang="en-US" b="0" i="0" dirty="0">
                <a:solidFill>
                  <a:srgbClr val="161616"/>
                </a:solidFill>
                <a:effectLst/>
                <a:latin typeface="Segoe UI" panose="020B0502040204020203" pitchFamily="34" charset="0"/>
              </a:rPr>
              <a:t>The following list summarizes important CLR memory concepts:</a:t>
            </a:r>
          </a:p>
          <a:p>
            <a:pPr>
              <a:spcBef>
                <a:spcPts val="1200"/>
              </a:spcBef>
              <a:spcAft>
                <a:spcPts val="1200"/>
              </a:spcAft>
            </a:pPr>
            <a:r>
              <a:rPr lang="en-US" b="0" i="0" dirty="0">
                <a:solidFill>
                  <a:srgbClr val="161616"/>
                </a:solidFill>
                <a:effectLst/>
                <a:latin typeface="Segoe UI" panose="020B0502040204020203" pitchFamily="34" charset="0"/>
              </a:rPr>
              <a:t>Each process has its own, separate virtual address space. </a:t>
            </a:r>
          </a:p>
          <a:p>
            <a:pPr>
              <a:spcBef>
                <a:spcPts val="1200"/>
              </a:spcBef>
              <a:spcAft>
                <a:spcPts val="1200"/>
              </a:spcAft>
            </a:pPr>
            <a:r>
              <a:rPr lang="en-US" b="0" i="0" dirty="0">
                <a:solidFill>
                  <a:srgbClr val="161616"/>
                </a:solidFill>
                <a:effectLst/>
                <a:latin typeface="Segoe UI" panose="020B0502040204020203" pitchFamily="34" charset="0"/>
              </a:rPr>
              <a:t>All processes on the same computer share the same physical memory and the page file, if there's one.</a:t>
            </a:r>
          </a:p>
          <a:p>
            <a:pPr>
              <a:spcBef>
                <a:spcPts val="1200"/>
              </a:spcBef>
              <a:spcAft>
                <a:spcPts val="1200"/>
              </a:spcAft>
            </a:pPr>
            <a:r>
              <a:rPr lang="en-US" b="0" i="0" dirty="0">
                <a:solidFill>
                  <a:srgbClr val="161616"/>
                </a:solidFill>
                <a:effectLst/>
                <a:latin typeface="Segoe UI" panose="020B0502040204020203" pitchFamily="34" charset="0"/>
              </a:rPr>
              <a:t>By default, on 32-bit computers, each process has a 2-GB user-mode virtual address space.</a:t>
            </a:r>
          </a:p>
          <a:p>
            <a:pPr>
              <a:spcBef>
                <a:spcPts val="1200"/>
              </a:spcBef>
              <a:spcAft>
                <a:spcPts val="1200"/>
              </a:spcAft>
            </a:pPr>
            <a:r>
              <a:rPr lang="en-US" b="0" i="0" dirty="0">
                <a:solidFill>
                  <a:srgbClr val="161616"/>
                </a:solidFill>
                <a:effectLst/>
                <a:latin typeface="Segoe UI" panose="020B0502040204020203" pitchFamily="34" charset="0"/>
              </a:rPr>
              <a:t>As an application developer, you work only with virtual address space and never manipulate physical memory directly. </a:t>
            </a:r>
          </a:p>
          <a:p>
            <a:pPr>
              <a:spcBef>
                <a:spcPts val="1200"/>
              </a:spcBef>
              <a:spcAft>
                <a:spcPts val="1200"/>
              </a:spcAft>
            </a:pPr>
            <a:r>
              <a:rPr lang="en-US" b="0" i="0" dirty="0">
                <a:solidFill>
                  <a:srgbClr val="161616"/>
                </a:solidFill>
                <a:effectLst/>
                <a:latin typeface="Segoe UI" panose="020B0502040204020203" pitchFamily="34" charset="0"/>
              </a:rPr>
              <a:t>Garbage collector allocates and frees virtual memory for you on the managed heap.</a:t>
            </a:r>
          </a:p>
          <a:p>
            <a:pPr>
              <a:spcBef>
                <a:spcPts val="1200"/>
              </a:spcBef>
              <a:spcAft>
                <a:spcPts val="1200"/>
              </a:spcAft>
            </a:pPr>
            <a:r>
              <a:rPr lang="en-US" b="0" i="0" dirty="0">
                <a:solidFill>
                  <a:srgbClr val="161616"/>
                </a:solidFill>
                <a:effectLst/>
                <a:latin typeface="Segoe UI" panose="020B0502040204020203" pitchFamily="34" charset="0"/>
              </a:rPr>
              <a:t>If you're writing native code, you use Windows functions to work with the virtual address space. These functions allocate and free virtual memory for you on native heaps.</a:t>
            </a:r>
          </a:p>
          <a:p>
            <a:endParaRPr lang="en-IN" dirty="0"/>
          </a:p>
        </p:txBody>
      </p:sp>
    </p:spTree>
    <p:extLst>
      <p:ext uri="{BB962C8B-B14F-4D97-AF65-F5344CB8AC3E}">
        <p14:creationId xmlns:p14="http://schemas.microsoft.com/office/powerpoint/2010/main" val="30796081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D21D8-71D3-0CF3-F962-D34F8982D059}"/>
              </a:ext>
            </a:extLst>
          </p:cNvPr>
          <p:cNvSpPr>
            <a:spLocks noGrp="1"/>
          </p:cNvSpPr>
          <p:nvPr>
            <p:ph type="title"/>
          </p:nvPr>
        </p:nvSpPr>
        <p:spPr/>
        <p:txBody>
          <a:bodyPr/>
          <a:lstStyle/>
          <a:p>
            <a:r>
              <a:rPr lang="en-IN" dirty="0"/>
              <a:t>Fundamentals of memory</a:t>
            </a:r>
          </a:p>
        </p:txBody>
      </p:sp>
      <p:sp>
        <p:nvSpPr>
          <p:cNvPr id="3" name="Content Placeholder 2">
            <a:extLst>
              <a:ext uri="{FF2B5EF4-FFF2-40B4-BE49-F238E27FC236}">
                <a16:creationId xmlns:a16="http://schemas.microsoft.com/office/drawing/2014/main" id="{979E1CE0-E5FA-FAA3-6B8E-8E5AB30B9E10}"/>
              </a:ext>
            </a:extLst>
          </p:cNvPr>
          <p:cNvSpPr>
            <a:spLocks noGrp="1"/>
          </p:cNvSpPr>
          <p:nvPr>
            <p:ph idx="1"/>
          </p:nvPr>
        </p:nvSpPr>
        <p:spPr/>
        <p:txBody>
          <a:bodyPr/>
          <a:lstStyle/>
          <a:p>
            <a:r>
              <a:rPr lang="en-US" b="0" i="0" dirty="0">
                <a:solidFill>
                  <a:srgbClr val="161616"/>
                </a:solidFill>
                <a:effectLst/>
                <a:latin typeface="Segoe UI" panose="020B0502040204020203" pitchFamily="34" charset="0"/>
              </a:rPr>
              <a:t>Virtual memory can be in three states:</a:t>
            </a:r>
            <a:endParaRPr lang="en-IN" dirty="0"/>
          </a:p>
        </p:txBody>
      </p:sp>
      <p:graphicFrame>
        <p:nvGraphicFramePr>
          <p:cNvPr id="4" name="Content Placeholder 3">
            <a:extLst>
              <a:ext uri="{FF2B5EF4-FFF2-40B4-BE49-F238E27FC236}">
                <a16:creationId xmlns:a16="http://schemas.microsoft.com/office/drawing/2014/main" id="{3B020375-98CF-6133-FAE4-F572419517FE}"/>
              </a:ext>
            </a:extLst>
          </p:cNvPr>
          <p:cNvGraphicFramePr>
            <a:graphicFrameLocks/>
          </p:cNvGraphicFramePr>
          <p:nvPr>
            <p:extLst>
              <p:ext uri="{D42A27DB-BD31-4B8C-83A1-F6EECF244321}">
                <p14:modId xmlns:p14="http://schemas.microsoft.com/office/powerpoint/2010/main" val="2661278400"/>
              </p:ext>
            </p:extLst>
          </p:nvPr>
        </p:nvGraphicFramePr>
        <p:xfrm>
          <a:off x="1219268" y="3263629"/>
          <a:ext cx="8824912" cy="2570480"/>
        </p:xfrm>
        <a:graphic>
          <a:graphicData uri="http://schemas.openxmlformats.org/drawingml/2006/table">
            <a:tbl>
              <a:tblPr firstRow="1" bandRow="1">
                <a:tableStyleId>{5C22544A-7EE6-4342-B048-85BDC9FD1C3A}</a:tableStyleId>
              </a:tblPr>
              <a:tblGrid>
                <a:gridCol w="2379654">
                  <a:extLst>
                    <a:ext uri="{9D8B030D-6E8A-4147-A177-3AD203B41FA5}">
                      <a16:colId xmlns:a16="http://schemas.microsoft.com/office/drawing/2014/main" val="3176789734"/>
                    </a:ext>
                  </a:extLst>
                </a:gridCol>
                <a:gridCol w="6445258">
                  <a:extLst>
                    <a:ext uri="{9D8B030D-6E8A-4147-A177-3AD203B41FA5}">
                      <a16:colId xmlns:a16="http://schemas.microsoft.com/office/drawing/2014/main" val="4252567760"/>
                    </a:ext>
                  </a:extLst>
                </a:gridCol>
              </a:tblGrid>
              <a:tr h="370840">
                <a:tc>
                  <a:txBody>
                    <a:bodyPr/>
                    <a:lstStyle/>
                    <a:p>
                      <a:pPr algn="l" fontAlgn="t"/>
                      <a:r>
                        <a:rPr lang="en-IN">
                          <a:effectLst/>
                        </a:rPr>
                        <a:t>State</a:t>
                      </a:r>
                      <a:endParaRPr lang="en-IN" dirty="0">
                        <a:effectLst/>
                      </a:endParaRPr>
                    </a:p>
                  </a:txBody>
                  <a:tcPr/>
                </a:tc>
                <a:tc>
                  <a:txBody>
                    <a:bodyPr/>
                    <a:lstStyle/>
                    <a:p>
                      <a:pPr algn="l" fontAlgn="t"/>
                      <a:r>
                        <a:rPr lang="en-IN">
                          <a:effectLst/>
                        </a:rPr>
                        <a:t>Description</a:t>
                      </a:r>
                    </a:p>
                  </a:txBody>
                  <a:tcPr/>
                </a:tc>
                <a:extLst>
                  <a:ext uri="{0D108BD9-81ED-4DB2-BD59-A6C34878D82A}">
                    <a16:rowId xmlns:a16="http://schemas.microsoft.com/office/drawing/2014/main" val="3653661651"/>
                  </a:ext>
                </a:extLst>
              </a:tr>
              <a:tr h="370840">
                <a:tc>
                  <a:txBody>
                    <a:bodyPr/>
                    <a:lstStyle/>
                    <a:p>
                      <a:pPr algn="l" fontAlgn="t"/>
                      <a:r>
                        <a:rPr lang="en-IN">
                          <a:effectLst/>
                        </a:rPr>
                        <a:t>Free</a:t>
                      </a:r>
                    </a:p>
                  </a:txBody>
                  <a:tcPr/>
                </a:tc>
                <a:tc>
                  <a:txBody>
                    <a:bodyPr/>
                    <a:lstStyle/>
                    <a:p>
                      <a:pPr algn="l" fontAlgn="t"/>
                      <a:r>
                        <a:rPr lang="en-US">
                          <a:effectLst/>
                        </a:rPr>
                        <a:t>The block of memory has no references to it and is available for allocation.</a:t>
                      </a:r>
                    </a:p>
                  </a:txBody>
                  <a:tcPr/>
                </a:tc>
                <a:extLst>
                  <a:ext uri="{0D108BD9-81ED-4DB2-BD59-A6C34878D82A}">
                    <a16:rowId xmlns:a16="http://schemas.microsoft.com/office/drawing/2014/main" val="1040490688"/>
                  </a:ext>
                </a:extLst>
              </a:tr>
              <a:tr h="370840">
                <a:tc>
                  <a:txBody>
                    <a:bodyPr/>
                    <a:lstStyle/>
                    <a:p>
                      <a:pPr algn="l" fontAlgn="t"/>
                      <a:r>
                        <a:rPr lang="en-IN">
                          <a:effectLst/>
                        </a:rPr>
                        <a:t>Reserved</a:t>
                      </a:r>
                    </a:p>
                  </a:txBody>
                  <a:tcPr/>
                </a:tc>
                <a:tc>
                  <a:txBody>
                    <a:bodyPr/>
                    <a:lstStyle/>
                    <a:p>
                      <a:pPr algn="l" fontAlgn="t"/>
                      <a:r>
                        <a:rPr lang="en-US" dirty="0">
                          <a:effectLst/>
                        </a:rPr>
                        <a:t>The block of memory is available for your use and can't be used for any other allocation request. </a:t>
                      </a:r>
                    </a:p>
                    <a:p>
                      <a:pPr algn="l" fontAlgn="t"/>
                      <a:r>
                        <a:rPr lang="en-US" dirty="0">
                          <a:effectLst/>
                        </a:rPr>
                        <a:t>However, you can't store data to this memory block until it's committed.</a:t>
                      </a:r>
                    </a:p>
                  </a:txBody>
                  <a:tcPr/>
                </a:tc>
                <a:extLst>
                  <a:ext uri="{0D108BD9-81ED-4DB2-BD59-A6C34878D82A}">
                    <a16:rowId xmlns:a16="http://schemas.microsoft.com/office/drawing/2014/main" val="1166161178"/>
                  </a:ext>
                </a:extLst>
              </a:tr>
              <a:tr h="370840">
                <a:tc>
                  <a:txBody>
                    <a:bodyPr/>
                    <a:lstStyle/>
                    <a:p>
                      <a:pPr algn="l" fontAlgn="t"/>
                      <a:r>
                        <a:rPr lang="en-IN">
                          <a:effectLst/>
                        </a:rPr>
                        <a:t>Committed</a:t>
                      </a:r>
                    </a:p>
                  </a:txBody>
                  <a:tcPr/>
                </a:tc>
                <a:tc>
                  <a:txBody>
                    <a:bodyPr/>
                    <a:lstStyle/>
                    <a:p>
                      <a:pPr algn="l" fontAlgn="t"/>
                      <a:r>
                        <a:rPr lang="en-US" dirty="0">
                          <a:effectLst/>
                        </a:rPr>
                        <a:t>The block of memory is assigned to physical storage.</a:t>
                      </a:r>
                    </a:p>
                  </a:txBody>
                  <a:tcPr/>
                </a:tc>
                <a:extLst>
                  <a:ext uri="{0D108BD9-81ED-4DB2-BD59-A6C34878D82A}">
                    <a16:rowId xmlns:a16="http://schemas.microsoft.com/office/drawing/2014/main" val="1161231239"/>
                  </a:ext>
                </a:extLst>
              </a:tr>
            </a:tbl>
          </a:graphicData>
        </a:graphic>
      </p:graphicFrame>
    </p:spTree>
    <p:extLst>
      <p:ext uri="{BB962C8B-B14F-4D97-AF65-F5344CB8AC3E}">
        <p14:creationId xmlns:p14="http://schemas.microsoft.com/office/powerpoint/2010/main" val="26076228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6C34D-539E-F6D7-771B-66E10220F131}"/>
              </a:ext>
            </a:extLst>
          </p:cNvPr>
          <p:cNvSpPr>
            <a:spLocks noGrp="1"/>
          </p:cNvSpPr>
          <p:nvPr>
            <p:ph type="title"/>
          </p:nvPr>
        </p:nvSpPr>
        <p:spPr/>
        <p:txBody>
          <a:bodyPr/>
          <a:lstStyle/>
          <a:p>
            <a:r>
              <a:rPr lang="en-IN" dirty="0"/>
              <a:t>Fundamentals of memory</a:t>
            </a:r>
          </a:p>
        </p:txBody>
      </p:sp>
      <p:sp>
        <p:nvSpPr>
          <p:cNvPr id="6" name="Content Placeholder 5">
            <a:extLst>
              <a:ext uri="{FF2B5EF4-FFF2-40B4-BE49-F238E27FC236}">
                <a16:creationId xmlns:a16="http://schemas.microsoft.com/office/drawing/2014/main" id="{40710245-96BF-3FA1-47C5-A2C24F933CC7}"/>
              </a:ext>
            </a:extLst>
          </p:cNvPr>
          <p:cNvSpPr>
            <a:spLocks noGrp="1"/>
          </p:cNvSpPr>
          <p:nvPr>
            <p:ph idx="1"/>
          </p:nvPr>
        </p:nvSpPr>
        <p:spPr>
          <a:xfrm>
            <a:off x="151585" y="2182974"/>
            <a:ext cx="11256750" cy="3811970"/>
          </a:xfrm>
        </p:spPr>
        <p:txBody>
          <a:bodyPr>
            <a:noAutofit/>
          </a:bodyPr>
          <a:lstStyle/>
          <a:p>
            <a:pPr>
              <a:spcBef>
                <a:spcPts val="1200"/>
              </a:spcBef>
              <a:spcAft>
                <a:spcPts val="1200"/>
              </a:spcAft>
            </a:pPr>
            <a:r>
              <a:rPr lang="en-US" sz="1600" b="0" i="0" dirty="0">
                <a:solidFill>
                  <a:srgbClr val="161616"/>
                </a:solidFill>
                <a:effectLst/>
                <a:latin typeface="Segoe UI" panose="020B0502040204020203" pitchFamily="34" charset="0"/>
              </a:rPr>
              <a:t>Virtual address space can get fragmented, which means that there are free blocks known as holes in the address space. </a:t>
            </a:r>
          </a:p>
          <a:p>
            <a:pPr>
              <a:spcBef>
                <a:spcPts val="1200"/>
              </a:spcBef>
              <a:spcAft>
                <a:spcPts val="1200"/>
              </a:spcAft>
            </a:pPr>
            <a:r>
              <a:rPr lang="en-US" sz="1600" b="0" i="0" dirty="0">
                <a:solidFill>
                  <a:srgbClr val="161616"/>
                </a:solidFill>
                <a:effectLst/>
                <a:latin typeface="Segoe UI" panose="020B0502040204020203" pitchFamily="34" charset="0"/>
              </a:rPr>
              <a:t>When a virtual memory allocation is requested, the virtual memory manager has to find a single free block that is large enough to satisfy the allocation request.</a:t>
            </a:r>
          </a:p>
          <a:p>
            <a:pPr>
              <a:spcBef>
                <a:spcPts val="1200"/>
              </a:spcBef>
              <a:spcAft>
                <a:spcPts val="1200"/>
              </a:spcAft>
            </a:pPr>
            <a:r>
              <a:rPr lang="en-US" sz="1600" b="0" i="0" dirty="0">
                <a:solidFill>
                  <a:srgbClr val="161616"/>
                </a:solidFill>
                <a:effectLst/>
                <a:latin typeface="Segoe UI" panose="020B0502040204020203" pitchFamily="34" charset="0"/>
              </a:rPr>
              <a:t> Even if you have 2 GB of free space, an allocation that requires 2 GB will be unsuccessful unless all of that free space is in a single address block.</a:t>
            </a:r>
          </a:p>
          <a:p>
            <a:pPr>
              <a:spcBef>
                <a:spcPts val="1200"/>
              </a:spcBef>
              <a:spcAft>
                <a:spcPts val="1200"/>
              </a:spcAft>
            </a:pPr>
            <a:r>
              <a:rPr lang="en-US" sz="1600" b="0" i="0" dirty="0">
                <a:solidFill>
                  <a:srgbClr val="161616"/>
                </a:solidFill>
                <a:effectLst/>
                <a:latin typeface="Segoe UI" panose="020B0502040204020203" pitchFamily="34" charset="0"/>
              </a:rPr>
              <a:t>You can run out of memory if there isn't enough virtual address space to reserve or physical space to commit.</a:t>
            </a:r>
          </a:p>
          <a:p>
            <a:pPr>
              <a:spcBef>
                <a:spcPts val="1200"/>
              </a:spcBef>
              <a:spcAft>
                <a:spcPts val="1200"/>
              </a:spcAft>
            </a:pPr>
            <a:r>
              <a:rPr lang="en-US" sz="1600" b="0" i="0" dirty="0">
                <a:solidFill>
                  <a:srgbClr val="161616"/>
                </a:solidFill>
                <a:effectLst/>
                <a:latin typeface="Segoe UI" panose="020B0502040204020203" pitchFamily="34" charset="0"/>
              </a:rPr>
              <a:t>The page file is used even if physical memory pressure (demand for physical memory) is low. </a:t>
            </a:r>
          </a:p>
          <a:p>
            <a:pPr>
              <a:spcBef>
                <a:spcPts val="1200"/>
              </a:spcBef>
              <a:spcAft>
                <a:spcPts val="1200"/>
              </a:spcAft>
            </a:pPr>
            <a:r>
              <a:rPr lang="en-US" sz="1600" b="0" i="0" dirty="0">
                <a:solidFill>
                  <a:srgbClr val="161616"/>
                </a:solidFill>
                <a:effectLst/>
                <a:latin typeface="Segoe UI" panose="020B0502040204020203" pitchFamily="34" charset="0"/>
              </a:rPr>
              <a:t>The first time that physical memory pressure is high, the operating system must make room in physical memory to store data, and it backs up some of the data that's in physical memory to the page file. </a:t>
            </a:r>
          </a:p>
          <a:p>
            <a:pPr>
              <a:spcBef>
                <a:spcPts val="1200"/>
              </a:spcBef>
              <a:spcAft>
                <a:spcPts val="1200"/>
              </a:spcAft>
            </a:pPr>
            <a:r>
              <a:rPr lang="en-US" sz="1600" b="0" i="0" dirty="0">
                <a:solidFill>
                  <a:srgbClr val="161616"/>
                </a:solidFill>
                <a:effectLst/>
                <a:latin typeface="Segoe UI" panose="020B0502040204020203" pitchFamily="34" charset="0"/>
              </a:rPr>
              <a:t>The data isn't paged until it's needed, so it's possible to encounter paging in situations where the physical memory pressure is low.</a:t>
            </a:r>
          </a:p>
          <a:p>
            <a:endParaRPr lang="en-IN" sz="1600" dirty="0"/>
          </a:p>
        </p:txBody>
      </p:sp>
    </p:spTree>
    <p:extLst>
      <p:ext uri="{BB962C8B-B14F-4D97-AF65-F5344CB8AC3E}">
        <p14:creationId xmlns:p14="http://schemas.microsoft.com/office/powerpoint/2010/main" val="34209879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44ED26-51A5-7BD2-51E4-4E5CB50AE0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9744BF-6C2D-C04E-B96E-B4B360F89A04}"/>
              </a:ext>
            </a:extLst>
          </p:cNvPr>
          <p:cNvSpPr>
            <a:spLocks noGrp="1"/>
          </p:cNvSpPr>
          <p:nvPr>
            <p:ph type="title"/>
          </p:nvPr>
        </p:nvSpPr>
        <p:spPr/>
        <p:txBody>
          <a:bodyPr/>
          <a:lstStyle/>
          <a:p>
            <a:r>
              <a:rPr lang="en-US" dirty="0"/>
              <a:t>Memory</a:t>
            </a:r>
            <a:endParaRPr lang="en-IN" dirty="0"/>
          </a:p>
        </p:txBody>
      </p:sp>
      <p:sp>
        <p:nvSpPr>
          <p:cNvPr id="3" name="Content Placeholder 2">
            <a:extLst>
              <a:ext uri="{FF2B5EF4-FFF2-40B4-BE49-F238E27FC236}">
                <a16:creationId xmlns:a16="http://schemas.microsoft.com/office/drawing/2014/main" id="{33747BCC-EDF9-C91C-85D5-E6E9A2B9B822}"/>
              </a:ext>
            </a:extLst>
          </p:cNvPr>
          <p:cNvSpPr>
            <a:spLocks noGrp="1"/>
          </p:cNvSpPr>
          <p:nvPr>
            <p:ph idx="1"/>
          </p:nvPr>
        </p:nvSpPr>
        <p:spPr>
          <a:xfrm>
            <a:off x="1154954" y="2603500"/>
            <a:ext cx="10429001" cy="3867280"/>
          </a:xfrm>
        </p:spPr>
        <p:txBody>
          <a:bodyPr>
            <a:normAutofit/>
          </a:bodyPr>
          <a:lstStyle/>
          <a:p>
            <a:pPr algn="l"/>
            <a:r>
              <a:rPr lang="en-US" sz="1800" b="0" i="0" u="none" strike="noStrike" baseline="0" dirty="0">
                <a:latin typeface="LiberationSerif"/>
              </a:rPr>
              <a:t>Define a variable of the chosen type</a:t>
            </a:r>
          </a:p>
          <a:p>
            <a:pPr algn="l"/>
            <a:r>
              <a:rPr lang="en-US" sz="1800" b="0" i="0" u="none" strike="noStrike" baseline="0" dirty="0">
                <a:latin typeface="LiberationSerif"/>
              </a:rPr>
              <a:t>Allocate enough free memory to contain the variable:</a:t>
            </a:r>
          </a:p>
          <a:p>
            <a:pPr lvl="1"/>
            <a:r>
              <a:rPr lang="en-US" b="0" i="0" u="none" strike="noStrike" baseline="0" dirty="0">
                <a:latin typeface="LiberationSerif"/>
              </a:rPr>
              <a:t>Reserve some bytes in the operating system's memory stack to </a:t>
            </a:r>
            <a:r>
              <a:rPr lang="en-IN" b="0" i="0" u="none" strike="noStrike" baseline="0" dirty="0">
                <a:latin typeface="LiberationSerif"/>
              </a:rPr>
              <a:t>contain the variable</a:t>
            </a:r>
          </a:p>
          <a:p>
            <a:pPr algn="l"/>
            <a:r>
              <a:rPr lang="en-IN" sz="1800" b="0" i="0" u="none" strike="noStrike" baseline="0" dirty="0">
                <a:latin typeface="LiberationSerif"/>
              </a:rPr>
              <a:t>Use the variable:</a:t>
            </a:r>
          </a:p>
          <a:p>
            <a:pPr lvl="1"/>
            <a:r>
              <a:rPr lang="en-US" b="0" i="0" u="none" strike="noStrike" baseline="0" dirty="0">
                <a:latin typeface="LiberationSerif"/>
              </a:rPr>
              <a:t>Instantiate the variable with the needed value</a:t>
            </a:r>
          </a:p>
          <a:p>
            <a:pPr lvl="1"/>
            <a:r>
              <a:rPr lang="en-US" b="0" i="0" u="none" strike="noStrike" baseline="0" dirty="0">
                <a:latin typeface="LiberationSerif"/>
              </a:rPr>
              <a:t>Do whatever is needed with such variable, for example – Define </a:t>
            </a:r>
            <a:r>
              <a:rPr lang="en-US" sz="1800" b="0" i="0" u="none" strike="noStrike" baseline="0" dirty="0">
                <a:latin typeface="LiberationSerif"/>
              </a:rPr>
              <a:t>variable, allocate memory, use your variable, deallocate memory</a:t>
            </a:r>
          </a:p>
          <a:p>
            <a:pPr algn="l"/>
            <a:r>
              <a:rPr lang="en-IN" sz="1800" b="0" i="0" u="none" strike="noStrike" baseline="0" dirty="0">
                <a:latin typeface="LiberationSerif"/>
              </a:rPr>
              <a:t>De-allocate the freed memory:</a:t>
            </a:r>
          </a:p>
          <a:p>
            <a:pPr lvl="1"/>
            <a:r>
              <a:rPr lang="en-US" b="0" i="0" u="none" strike="noStrike" baseline="0" dirty="0">
                <a:latin typeface="LiberationSerif"/>
              </a:rPr>
              <a:t>Once the variable becomes useless, free the related memory for </a:t>
            </a:r>
            <a:r>
              <a:rPr lang="en-US" sz="1800" b="0" i="0" u="none" strike="noStrike" baseline="0" dirty="0">
                <a:latin typeface="LiberationSerif"/>
              </a:rPr>
              <a:t>further usage by this or other applications</a:t>
            </a:r>
            <a:endParaRPr lang="en-IN" dirty="0"/>
          </a:p>
        </p:txBody>
      </p:sp>
    </p:spTree>
    <p:extLst>
      <p:ext uri="{BB962C8B-B14F-4D97-AF65-F5344CB8AC3E}">
        <p14:creationId xmlns:p14="http://schemas.microsoft.com/office/powerpoint/2010/main" val="2702696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F75DD-4504-1A04-B9EC-6910794BED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367709-71B2-F8BF-8269-0BA37483D45C}"/>
              </a:ext>
            </a:extLst>
          </p:cNvPr>
          <p:cNvSpPr>
            <a:spLocks noGrp="1"/>
          </p:cNvSpPr>
          <p:nvPr>
            <p:ph type="title"/>
          </p:nvPr>
        </p:nvSpPr>
        <p:spPr/>
        <p:txBody>
          <a:bodyPr/>
          <a:lstStyle/>
          <a:p>
            <a:r>
              <a:rPr lang="en-IN" dirty="0"/>
              <a:t>Memory management issues</a:t>
            </a:r>
          </a:p>
        </p:txBody>
      </p:sp>
      <p:sp>
        <p:nvSpPr>
          <p:cNvPr id="3" name="Content Placeholder 2">
            <a:extLst>
              <a:ext uri="{FF2B5EF4-FFF2-40B4-BE49-F238E27FC236}">
                <a16:creationId xmlns:a16="http://schemas.microsoft.com/office/drawing/2014/main" id="{DA3C5298-BA21-B09A-D918-11B659CA9514}"/>
              </a:ext>
            </a:extLst>
          </p:cNvPr>
          <p:cNvSpPr>
            <a:spLocks noGrp="1"/>
          </p:cNvSpPr>
          <p:nvPr>
            <p:ph idx="1"/>
          </p:nvPr>
        </p:nvSpPr>
        <p:spPr>
          <a:xfrm>
            <a:off x="1154954" y="2603500"/>
            <a:ext cx="10429001" cy="3867280"/>
          </a:xfrm>
        </p:spPr>
        <p:txBody>
          <a:bodyPr>
            <a:normAutofit/>
          </a:bodyPr>
          <a:lstStyle/>
          <a:p>
            <a:pPr algn="l"/>
            <a:r>
              <a:rPr lang="en-US" sz="1800" b="0" i="0" u="none" strike="noStrike" baseline="0" dirty="0">
                <a:latin typeface="LiberationSerif"/>
              </a:rPr>
              <a:t>Using the wrong type, wasting memory, or going against an overflow of the type</a:t>
            </a:r>
          </a:p>
          <a:p>
            <a:pPr algn="l"/>
            <a:r>
              <a:rPr lang="en-US" sz="1800" b="1" i="0" u="none" strike="noStrike" baseline="0" dirty="0">
                <a:latin typeface="LiberationSerif-Bold"/>
              </a:rPr>
              <a:t>Memory leak</a:t>
            </a:r>
            <a:r>
              <a:rPr lang="en-US" sz="1800" b="0" i="0" u="none" strike="noStrike" baseline="0" dirty="0">
                <a:latin typeface="LiberationSerif"/>
              </a:rPr>
              <a:t>: This occurs anytime we forget to de-allocate memory, or by letting the application always consume more memory, and offer </a:t>
            </a:r>
            <a:r>
              <a:rPr lang="en-IN" sz="1800" b="0" i="0" u="none" strike="noStrike" baseline="0" dirty="0">
                <a:latin typeface="LiberationSerif"/>
              </a:rPr>
              <a:t>an easy-to-predict result.</a:t>
            </a:r>
          </a:p>
          <a:p>
            <a:pPr algn="l"/>
            <a:r>
              <a:rPr lang="en-US" sz="1800" b="1" i="0" u="none" strike="noStrike" baseline="0" dirty="0">
                <a:latin typeface="LiberationSerif-Bold"/>
              </a:rPr>
              <a:t>Memory corruption</a:t>
            </a:r>
            <a:r>
              <a:rPr lang="en-US" sz="1800" b="0" i="0" u="none" strike="noStrike" baseline="0" dirty="0">
                <a:latin typeface="LiberationSerif"/>
              </a:rPr>
              <a:t>: </a:t>
            </a:r>
            <a:r>
              <a:rPr lang="en-US" dirty="0">
                <a:latin typeface="LiberationSerif"/>
              </a:rPr>
              <a:t>O</a:t>
            </a:r>
            <a:r>
              <a:rPr lang="en-US" sz="1800" b="0" i="0" u="none" strike="noStrike" baseline="0" dirty="0">
                <a:latin typeface="LiberationSerif"/>
              </a:rPr>
              <a:t>ccurs when we free memory by deallocating some variable, but somewhere in our code, we still use this memory (because it is referred by another variable as a pointer),unaware of such de-allocation. </a:t>
            </a:r>
          </a:p>
          <a:p>
            <a:pPr algn="l"/>
            <a:r>
              <a:rPr lang="en-US" sz="1800" b="0" i="0" u="none" strike="noStrike" baseline="0" dirty="0">
                <a:latin typeface="LiberationSerif"/>
              </a:rPr>
              <a:t>This happens because when we deallocate variables and relative memory, we must always be sure of updating (or de-allocating) all eventually related pointers that otherwise may still point to a freed memory area that could also </a:t>
            </a:r>
            <a:r>
              <a:rPr lang="en-IN" sz="1800" b="0" i="0" u="none" strike="noStrike" baseline="0" dirty="0">
                <a:latin typeface="LiberationSerif"/>
              </a:rPr>
              <a:t>contain other data.</a:t>
            </a:r>
          </a:p>
        </p:txBody>
      </p:sp>
    </p:spTree>
    <p:extLst>
      <p:ext uri="{BB962C8B-B14F-4D97-AF65-F5344CB8AC3E}">
        <p14:creationId xmlns:p14="http://schemas.microsoft.com/office/powerpoint/2010/main" val="8141841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17A50-F047-CDEA-6248-C4616D3D87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E1B2FA-6100-EA1B-017E-8EF6C5D55CEA}"/>
              </a:ext>
            </a:extLst>
          </p:cNvPr>
          <p:cNvSpPr>
            <a:spLocks noGrp="1"/>
          </p:cNvSpPr>
          <p:nvPr>
            <p:ph type="title"/>
          </p:nvPr>
        </p:nvSpPr>
        <p:spPr/>
        <p:txBody>
          <a:bodyPr/>
          <a:lstStyle/>
          <a:p>
            <a:r>
              <a:rPr lang="en-IN" sz="3600" b="0" i="0" u="none" strike="noStrike" baseline="0" dirty="0">
                <a:latin typeface="LiberationSerif"/>
              </a:rPr>
              <a:t>CLR and memory</a:t>
            </a:r>
            <a:endParaRPr lang="en-IN" dirty="0"/>
          </a:p>
        </p:txBody>
      </p:sp>
      <p:sp>
        <p:nvSpPr>
          <p:cNvPr id="3" name="Content Placeholder 2">
            <a:extLst>
              <a:ext uri="{FF2B5EF4-FFF2-40B4-BE49-F238E27FC236}">
                <a16:creationId xmlns:a16="http://schemas.microsoft.com/office/drawing/2014/main" id="{854078A6-B745-E409-E5A4-40C8E116ADA3}"/>
              </a:ext>
            </a:extLst>
          </p:cNvPr>
          <p:cNvSpPr>
            <a:spLocks noGrp="1"/>
          </p:cNvSpPr>
          <p:nvPr>
            <p:ph idx="1"/>
          </p:nvPr>
        </p:nvSpPr>
        <p:spPr>
          <a:xfrm>
            <a:off x="1154954" y="2603500"/>
            <a:ext cx="10429001" cy="3867280"/>
          </a:xfrm>
        </p:spPr>
        <p:txBody>
          <a:bodyPr>
            <a:normAutofit/>
          </a:bodyPr>
          <a:lstStyle/>
          <a:p>
            <a:pPr algn="l"/>
            <a:r>
              <a:rPr lang="en-US" sz="1800" b="0" i="0" u="none" strike="noStrike" baseline="0" dirty="0">
                <a:latin typeface="LiberationSerif"/>
              </a:rPr>
              <a:t>Declaring a variable of any type</a:t>
            </a:r>
          </a:p>
          <a:p>
            <a:pPr algn="l"/>
            <a:r>
              <a:rPr lang="en-US" sz="1800" b="0" i="0" u="none" strike="noStrike" baseline="0" dirty="0">
                <a:latin typeface="LiberationSerif"/>
              </a:rPr>
              <a:t>Instantiating the variable with a valid value:</a:t>
            </a:r>
          </a:p>
          <a:p>
            <a:pPr lvl="1"/>
            <a:r>
              <a:rPr lang="en-US" b="0" i="0" u="none" strike="noStrike" baseline="0" dirty="0">
                <a:latin typeface="LiberationSerif"/>
              </a:rPr>
              <a:t>CLR makes the difference between value-types and </a:t>
            </a:r>
            <a:r>
              <a:rPr lang="en-US" b="0" i="0" u="none" strike="noStrike" baseline="0" dirty="0" err="1">
                <a:latin typeface="LiberationSerif"/>
              </a:rPr>
              <a:t>referencetypes</a:t>
            </a:r>
            <a:r>
              <a:rPr lang="en-US" b="0" i="0" u="none" strike="noStrike" baseline="0" dirty="0">
                <a:latin typeface="LiberationSerif"/>
              </a:rPr>
              <a:t> </a:t>
            </a:r>
            <a:r>
              <a:rPr lang="en-US" sz="1800" b="0" i="0" u="none" strike="noStrike" baseline="0" dirty="0">
                <a:latin typeface="LiberationSerif"/>
              </a:rPr>
              <a:t>regarding initial values of variables before assignation.</a:t>
            </a:r>
          </a:p>
          <a:p>
            <a:pPr lvl="1"/>
            <a:r>
              <a:rPr lang="en-US" b="0" i="0" u="none" strike="noStrike" baseline="0" dirty="0">
                <a:latin typeface="LiberationSerif"/>
              </a:rPr>
              <a:t>Reference-types have an initial value of </a:t>
            </a:r>
            <a:r>
              <a:rPr lang="en-US" b="0" i="0" u="none" strike="noStrike" baseline="0" dirty="0">
                <a:latin typeface="LiberationMono"/>
              </a:rPr>
              <a:t>null </a:t>
            </a:r>
            <a:r>
              <a:rPr lang="en-US" b="0" i="0" u="none" strike="noStrike" baseline="0" dirty="0">
                <a:latin typeface="LiberationSerif"/>
              </a:rPr>
              <a:t>(</a:t>
            </a:r>
            <a:r>
              <a:rPr lang="en-US" b="0" i="0" u="none" strike="noStrike" baseline="0" dirty="0">
                <a:latin typeface="LiberationMono"/>
              </a:rPr>
              <a:t>Nothing </a:t>
            </a:r>
            <a:r>
              <a:rPr lang="en-US" b="0" i="0" u="none" strike="noStrike" baseline="0" dirty="0">
                <a:latin typeface="LiberationSerif"/>
              </a:rPr>
              <a:t>in VB).</a:t>
            </a:r>
          </a:p>
          <a:p>
            <a:pPr lvl="1"/>
            <a:r>
              <a:rPr lang="en-US" b="0" i="0" u="none" strike="noStrike" baseline="0" dirty="0">
                <a:latin typeface="LiberationSerif"/>
              </a:rPr>
              <a:t>Value-types (all primitive-types except </a:t>
            </a:r>
            <a:r>
              <a:rPr lang="en-US" b="0" i="0" u="none" strike="noStrike" baseline="0" dirty="0">
                <a:latin typeface="LiberationMono"/>
              </a:rPr>
              <a:t>string </a:t>
            </a:r>
            <a:r>
              <a:rPr lang="en-US" b="0" i="0" u="none" strike="noStrike" baseline="0" dirty="0">
                <a:latin typeface="LiberationSerif"/>
              </a:rPr>
              <a:t>and </a:t>
            </a:r>
            <a:r>
              <a:rPr lang="en-US" b="0" i="0" u="none" strike="noStrike" baseline="0" dirty="0">
                <a:latin typeface="LiberationMono"/>
              </a:rPr>
              <a:t>object</a:t>
            </a:r>
            <a:r>
              <a:rPr lang="en-US" b="0" i="0" u="none" strike="noStrike" baseline="0" dirty="0">
                <a:latin typeface="LiberationSerif"/>
              </a:rPr>
              <a:t>),</a:t>
            </a:r>
            <a:r>
              <a:rPr lang="en-US" sz="1800" b="0" i="0" u="none" strike="noStrike" baseline="0" dirty="0">
                <a:latin typeface="LiberationSerif"/>
              </a:rPr>
              <a:t>instead, are always valued at the default value. </a:t>
            </a:r>
          </a:p>
          <a:p>
            <a:pPr lvl="1"/>
            <a:r>
              <a:rPr lang="en-US" sz="1800" b="0" i="0" u="none" strike="noStrike" baseline="0" dirty="0">
                <a:latin typeface="LiberationSerif"/>
              </a:rPr>
              <a:t>Value-types may support a null value through the class </a:t>
            </a:r>
            <a:r>
              <a:rPr lang="en-US" sz="1800" b="0" i="0" u="none" strike="noStrike" baseline="0" dirty="0">
                <a:latin typeface="LiberationMono"/>
              </a:rPr>
              <a:t>Nullable&lt;T&gt; </a:t>
            </a:r>
            <a:r>
              <a:rPr lang="en-US" sz="1800" b="0" i="0" u="none" strike="noStrike" baseline="0" dirty="0">
                <a:latin typeface="LiberationSerif"/>
              </a:rPr>
              <a:t>or by adding the character </a:t>
            </a:r>
            <a:r>
              <a:rPr lang="en-US" sz="1800" b="0" i="0" u="none" strike="noStrike" baseline="0" dirty="0">
                <a:latin typeface="LiberationMono"/>
              </a:rPr>
              <a:t>?</a:t>
            </a:r>
            <a:r>
              <a:rPr lang="en-US" sz="1800" b="0" i="0" u="none" strike="noStrike" baseline="0" dirty="0">
                <a:latin typeface="LiberationSerif"/>
              </a:rPr>
              <a:t>at the type ending, like </a:t>
            </a:r>
            <a:r>
              <a:rPr lang="en-US" sz="1800" b="0" i="0" u="none" strike="noStrike" baseline="0" dirty="0">
                <a:latin typeface="LiberationMono"/>
              </a:rPr>
              <a:t>int? </a:t>
            </a:r>
            <a:r>
              <a:rPr lang="en-US" sz="1800" b="0" i="0" u="none" strike="noStrike" baseline="0" dirty="0">
                <a:latin typeface="LiberationSerif"/>
              </a:rPr>
              <a:t>(only in C#).</a:t>
            </a:r>
          </a:p>
          <a:p>
            <a:pPr algn="l"/>
            <a:r>
              <a:rPr lang="en-IN" sz="1800" b="0" i="0" u="none" strike="noStrike" baseline="0" dirty="0">
                <a:latin typeface="LiberationSerif"/>
              </a:rPr>
              <a:t>Using the variable</a:t>
            </a:r>
            <a:endParaRPr lang="en-IN" dirty="0"/>
          </a:p>
        </p:txBody>
      </p:sp>
    </p:spTree>
    <p:extLst>
      <p:ext uri="{BB962C8B-B14F-4D97-AF65-F5344CB8AC3E}">
        <p14:creationId xmlns:p14="http://schemas.microsoft.com/office/powerpoint/2010/main" val="13552036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68B96-7344-AEB8-0A4B-0BA21CC8161C}"/>
              </a:ext>
            </a:extLst>
          </p:cNvPr>
          <p:cNvSpPr>
            <a:spLocks noGrp="1"/>
          </p:cNvSpPr>
          <p:nvPr>
            <p:ph type="title"/>
          </p:nvPr>
        </p:nvSpPr>
        <p:spPr/>
        <p:txBody>
          <a:bodyPr/>
          <a:lstStyle/>
          <a:p>
            <a:r>
              <a:rPr lang="en-IN" dirty="0"/>
              <a:t>Automatic Memory Management</a:t>
            </a:r>
          </a:p>
        </p:txBody>
      </p:sp>
      <p:sp>
        <p:nvSpPr>
          <p:cNvPr id="3" name="Content Placeholder 2">
            <a:extLst>
              <a:ext uri="{FF2B5EF4-FFF2-40B4-BE49-F238E27FC236}">
                <a16:creationId xmlns:a16="http://schemas.microsoft.com/office/drawing/2014/main" id="{72767C9F-1703-8E54-2BCF-A0D955F88221}"/>
              </a:ext>
            </a:extLst>
          </p:cNvPr>
          <p:cNvSpPr>
            <a:spLocks noGrp="1"/>
          </p:cNvSpPr>
          <p:nvPr>
            <p:ph idx="1"/>
          </p:nvPr>
        </p:nvSpPr>
        <p:spPr>
          <a:xfrm>
            <a:off x="1154954" y="2603499"/>
            <a:ext cx="10693127" cy="3714173"/>
          </a:xfrm>
        </p:spPr>
        <p:txBody>
          <a:bodyPr/>
          <a:lstStyle/>
          <a:p>
            <a:r>
              <a:rPr lang="en-US" b="0" i="0" dirty="0">
                <a:solidFill>
                  <a:srgbClr val="161616"/>
                </a:solidFill>
                <a:effectLst/>
                <a:latin typeface="Segoe UI" panose="020B0502040204020203" pitchFamily="34" charset="0"/>
              </a:rPr>
              <a:t>Automatic memory management is one of the services that the Common Language Runtime provides during </a:t>
            </a:r>
            <a:r>
              <a:rPr lang="en-US" b="0" i="0" u="none" strike="noStrike" dirty="0">
                <a:solidFill>
                  <a:srgbClr val="0065B3"/>
                </a:solidFill>
                <a:effectLst/>
                <a:latin typeface="Segoe UI" panose="020B0502040204020203" pitchFamily="34" charset="0"/>
              </a:rPr>
              <a:t>Managed Execution</a:t>
            </a:r>
            <a:r>
              <a:rPr lang="en-US" b="0" i="0" dirty="0">
                <a:solidFill>
                  <a:srgbClr val="161616"/>
                </a:solidFill>
                <a:effectLst/>
                <a:latin typeface="Segoe UI" panose="020B0502040204020203" pitchFamily="34" charset="0"/>
              </a:rPr>
              <a:t>. </a:t>
            </a:r>
          </a:p>
          <a:p>
            <a:r>
              <a:rPr lang="en-US" dirty="0">
                <a:solidFill>
                  <a:srgbClr val="161616"/>
                </a:solidFill>
                <a:latin typeface="Segoe UI" panose="020B0502040204020203" pitchFamily="34" charset="0"/>
              </a:rPr>
              <a:t>CLR’</a:t>
            </a:r>
            <a:r>
              <a:rPr lang="en-US" b="0" i="0" dirty="0">
                <a:solidFill>
                  <a:srgbClr val="161616"/>
                </a:solidFill>
                <a:effectLst/>
                <a:latin typeface="Segoe UI" panose="020B0502040204020203" pitchFamily="34" charset="0"/>
              </a:rPr>
              <a:t>s garbage collector manages the allocation and release of memory for an application.</a:t>
            </a:r>
          </a:p>
          <a:p>
            <a:r>
              <a:rPr lang="en-US" b="0" i="0" dirty="0">
                <a:solidFill>
                  <a:srgbClr val="161616"/>
                </a:solidFill>
                <a:effectLst/>
                <a:latin typeface="Segoe UI" panose="020B0502040204020203" pitchFamily="34" charset="0"/>
              </a:rPr>
              <a:t> For developers, this means that you do not have to write code to perform memory management tasks when you develop managed applications. </a:t>
            </a:r>
          </a:p>
          <a:p>
            <a:r>
              <a:rPr lang="en-US" b="0" i="0" dirty="0">
                <a:solidFill>
                  <a:srgbClr val="161616"/>
                </a:solidFill>
                <a:effectLst/>
                <a:latin typeface="Segoe UI" panose="020B0502040204020203" pitchFamily="34" charset="0"/>
              </a:rPr>
              <a:t>Automatic memory management can eliminate common problems, such as forgetting to free an object and causing a memory leak, or attempting to access memory for an object that has already been freed. </a:t>
            </a:r>
            <a:endParaRPr lang="en-IN" dirty="0"/>
          </a:p>
        </p:txBody>
      </p:sp>
    </p:spTree>
    <p:extLst>
      <p:ext uri="{BB962C8B-B14F-4D97-AF65-F5344CB8AC3E}">
        <p14:creationId xmlns:p14="http://schemas.microsoft.com/office/powerpoint/2010/main" val="1012267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C2F35-B177-253F-05C5-5A8D147AB5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6B8406-9F65-01C7-B475-265870A06CBC}"/>
              </a:ext>
            </a:extLst>
          </p:cNvPr>
          <p:cNvSpPr>
            <a:spLocks noGrp="1"/>
          </p:cNvSpPr>
          <p:nvPr>
            <p:ph type="title"/>
          </p:nvPr>
        </p:nvSpPr>
        <p:spPr/>
        <p:txBody>
          <a:bodyPr/>
          <a:lstStyle/>
          <a:p>
            <a:r>
              <a:rPr lang="en-US" sz="3600" b="0" i="0" u="none" strike="noStrike" baseline="0" dirty="0">
                <a:latin typeface="LiberationSerif"/>
              </a:rPr>
              <a:t>Memory management</a:t>
            </a:r>
            <a:r>
              <a:rPr lang="en-US" sz="3600" b="1" i="0" u="none" strike="noStrike" baseline="0" dirty="0">
                <a:latin typeface="LiberationSerif"/>
              </a:rPr>
              <a:t> and CLR</a:t>
            </a:r>
            <a:endParaRPr lang="en-IN" b="1" dirty="0"/>
          </a:p>
        </p:txBody>
      </p:sp>
      <p:sp>
        <p:nvSpPr>
          <p:cNvPr id="3" name="Content Placeholder 2">
            <a:extLst>
              <a:ext uri="{FF2B5EF4-FFF2-40B4-BE49-F238E27FC236}">
                <a16:creationId xmlns:a16="http://schemas.microsoft.com/office/drawing/2014/main" id="{B86121D6-2761-0E12-BD4B-E6A5023532C6}"/>
              </a:ext>
            </a:extLst>
          </p:cNvPr>
          <p:cNvSpPr>
            <a:spLocks noGrp="1"/>
          </p:cNvSpPr>
          <p:nvPr>
            <p:ph idx="1"/>
          </p:nvPr>
        </p:nvSpPr>
        <p:spPr>
          <a:xfrm>
            <a:off x="1154954" y="2603500"/>
            <a:ext cx="10429001" cy="3867280"/>
          </a:xfrm>
        </p:spPr>
        <p:txBody>
          <a:bodyPr>
            <a:normAutofit/>
          </a:bodyPr>
          <a:lstStyle/>
          <a:p>
            <a:pPr algn="l"/>
            <a:r>
              <a:rPr lang="en-US" sz="1800" b="0" i="0" u="none" strike="noStrike" baseline="0" dirty="0">
                <a:latin typeface="LiberationSerif"/>
              </a:rPr>
              <a:t>memory management is done completely by the CLR, which allocates the needed variable memory plus some overhead (a pointer to a </a:t>
            </a:r>
            <a:r>
              <a:rPr lang="en-US" sz="1800" b="0" i="0" u="none" strike="noStrike" baseline="0" dirty="0">
                <a:latin typeface="LiberationMono"/>
              </a:rPr>
              <a:t>type </a:t>
            </a:r>
            <a:r>
              <a:rPr lang="en-US" sz="1800" b="0" i="0" u="none" strike="noStrike" baseline="0" dirty="0">
                <a:latin typeface="LiberationSerif"/>
              </a:rPr>
              <a:t>instance and a </a:t>
            </a:r>
            <a:r>
              <a:rPr lang="en-US" sz="1800" b="0" i="0" u="none" strike="noStrike" baseline="0" dirty="0">
                <a:latin typeface="LiberationMono"/>
              </a:rPr>
              <a:t>sync </a:t>
            </a:r>
            <a:r>
              <a:rPr lang="en-US" sz="1800" b="0" i="0" u="none" strike="noStrike" baseline="0" dirty="0">
                <a:latin typeface="LiberationSerif"/>
              </a:rPr>
              <a:t>block index) as soon as the variable is instantiated. </a:t>
            </a:r>
          </a:p>
          <a:p>
            <a:pPr algn="l"/>
            <a:r>
              <a:rPr lang="en-US" sz="1800" b="0" i="0" u="none" strike="noStrike" baseline="0" dirty="0">
                <a:latin typeface="LiberationSerif"/>
              </a:rPr>
              <a:t>A target-system sized integer pointer that points to an instance of </a:t>
            </a:r>
            <a:r>
              <a:rPr lang="en-US" sz="1800" b="0" i="0" u="none" strike="noStrike" baseline="0" dirty="0">
                <a:latin typeface="LiberationMono"/>
              </a:rPr>
              <a:t>type </a:t>
            </a:r>
            <a:r>
              <a:rPr lang="en-US" sz="1800" b="0" i="0" u="none" strike="noStrike" baseline="0" dirty="0">
                <a:latin typeface="LiberationSerif"/>
              </a:rPr>
              <a:t>class represents the type of the variable and the another value of the same size used for synchronizing the variable usage. </a:t>
            </a:r>
          </a:p>
          <a:p>
            <a:pPr algn="l"/>
            <a:r>
              <a:rPr lang="en-US" sz="1800" b="0" i="0" u="none" strike="noStrike" baseline="0" dirty="0">
                <a:latin typeface="LiberationSerif"/>
              </a:rPr>
              <a:t>This means that on any 32-bit system, any variable will add 2 x 32-bit values, while for 64-bit systems, a variable will add 2 x 64-bit values. </a:t>
            </a:r>
          </a:p>
          <a:p>
            <a:pPr algn="l"/>
            <a:r>
              <a:rPr lang="en-US" sz="1800" b="0" i="0" u="none" strike="noStrike" baseline="0" dirty="0">
                <a:latin typeface="LiberationSerif"/>
              </a:rPr>
              <a:t>This explains the small additional memory usage that occurs on 64-bit systems. </a:t>
            </a:r>
          </a:p>
          <a:p>
            <a:pPr algn="l"/>
            <a:r>
              <a:rPr lang="en-US" sz="1800" b="0" i="0" u="none" strike="noStrike" baseline="0" dirty="0">
                <a:latin typeface="LiberationSerif"/>
              </a:rPr>
              <a:t>All those objects are arranged in sequence in a memory area called the </a:t>
            </a:r>
            <a:r>
              <a:rPr lang="en-US" sz="1800" b="1" i="0" u="none" strike="noStrike" baseline="0" dirty="0">
                <a:latin typeface="LiberationSerif-Bold"/>
              </a:rPr>
              <a:t>managed heap</a:t>
            </a:r>
            <a:r>
              <a:rPr lang="en-US" sz="1800" b="0" i="0" u="none" strike="noStrike" baseline="0" dirty="0">
                <a:latin typeface="LiberationSerif"/>
              </a:rPr>
              <a:t>.</a:t>
            </a:r>
            <a:endParaRPr lang="en-IN" dirty="0"/>
          </a:p>
        </p:txBody>
      </p:sp>
    </p:spTree>
    <p:extLst>
      <p:ext uri="{BB962C8B-B14F-4D97-AF65-F5344CB8AC3E}">
        <p14:creationId xmlns:p14="http://schemas.microsoft.com/office/powerpoint/2010/main" val="2554487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D75D0-A76D-EAC8-27F9-E1C8E6BEC722}"/>
              </a:ext>
            </a:extLst>
          </p:cNvPr>
          <p:cNvSpPr>
            <a:spLocks noGrp="1"/>
          </p:cNvSpPr>
          <p:nvPr>
            <p:ph type="title"/>
          </p:nvPr>
        </p:nvSpPr>
        <p:spPr/>
        <p:txBody>
          <a:bodyPr/>
          <a:lstStyle/>
          <a:p>
            <a:r>
              <a:rPr lang="en-US" dirty="0" err="1"/>
              <a:t>.net</a:t>
            </a:r>
            <a:r>
              <a:rPr lang="en-US" dirty="0"/>
              <a:t> framework</a:t>
            </a:r>
            <a:endParaRPr lang="en-IN" dirty="0"/>
          </a:p>
        </p:txBody>
      </p:sp>
      <p:sp>
        <p:nvSpPr>
          <p:cNvPr id="3" name="Content Placeholder 2">
            <a:extLst>
              <a:ext uri="{FF2B5EF4-FFF2-40B4-BE49-F238E27FC236}">
                <a16:creationId xmlns:a16="http://schemas.microsoft.com/office/drawing/2014/main" id="{CCE243F3-4D1E-14E4-5B6A-0129EAA89ECA}"/>
              </a:ext>
            </a:extLst>
          </p:cNvPr>
          <p:cNvSpPr>
            <a:spLocks noGrp="1"/>
          </p:cNvSpPr>
          <p:nvPr>
            <p:ph idx="1"/>
          </p:nvPr>
        </p:nvSpPr>
        <p:spPr>
          <a:xfrm>
            <a:off x="1154954" y="2603500"/>
            <a:ext cx="10507313" cy="3855978"/>
          </a:xfrm>
        </p:spPr>
        <p:txBody>
          <a:bodyPr>
            <a:normAutofit fontScale="92500"/>
          </a:bodyPr>
          <a:lstStyle/>
          <a:p>
            <a:pPr algn="l"/>
            <a:r>
              <a:rPr lang="en-US" sz="1800" b="0" i="0" u="none" strike="noStrike" baseline="0" dirty="0">
                <a:latin typeface="LiberationSerif"/>
              </a:rPr>
              <a:t>When dealing with .NET Framework, all compliant languages (such as C# and VB) are actually only the frontend a programmer uses to interact with real .NET language, such as Microsoft </a:t>
            </a:r>
            <a:r>
              <a:rPr lang="en-US" sz="1800" b="1" i="0" u="none" strike="noStrike" baseline="0" dirty="0">
                <a:latin typeface="LiberationSerif-Bold"/>
              </a:rPr>
              <a:t>Common Intermediate Language </a:t>
            </a:r>
            <a:r>
              <a:rPr lang="en-IN" sz="1800" b="0" i="0" u="none" strike="noStrike" baseline="0" dirty="0">
                <a:latin typeface="LiberationSerif"/>
              </a:rPr>
              <a:t>(</a:t>
            </a:r>
            <a:r>
              <a:rPr lang="en-IN" sz="1800" b="1" i="0" u="none" strike="noStrike" baseline="0" dirty="0">
                <a:latin typeface="LiberationSerif-Bold"/>
              </a:rPr>
              <a:t>CIL</a:t>
            </a:r>
            <a:r>
              <a:rPr lang="en-IN" sz="1800" b="0" i="0" u="none" strike="noStrike" baseline="0" dirty="0">
                <a:latin typeface="LiberationSerif"/>
              </a:rPr>
              <a:t>).</a:t>
            </a:r>
          </a:p>
          <a:p>
            <a:pPr algn="l"/>
            <a:r>
              <a:rPr lang="en-US" sz="1800" b="0" i="0" u="none" strike="noStrike" baseline="0" dirty="0">
                <a:latin typeface="LiberationSerif"/>
              </a:rPr>
              <a:t>When a programmer builds code with Visual Studio, they trigger the compiler to produce the CIL from the source code. </a:t>
            </a:r>
          </a:p>
          <a:p>
            <a:pPr algn="l"/>
            <a:r>
              <a:rPr lang="en-US" sz="1800" b="0" i="0" u="none" strike="noStrike" baseline="0" dirty="0">
                <a:latin typeface="LiberationSerif"/>
              </a:rPr>
              <a:t>Compiler itself is also usable by any command prompt or script because of being a simple </a:t>
            </a:r>
            <a:r>
              <a:rPr lang="en-IN" sz="1800" b="0" i="0" u="none" strike="noStrike" baseline="0" dirty="0">
                <a:latin typeface="LiberationSerif"/>
              </a:rPr>
              <a:t>console application. </a:t>
            </a:r>
          </a:p>
          <a:p>
            <a:pPr algn="l"/>
            <a:r>
              <a:rPr lang="en-US" sz="1800" b="0" i="0" u="none" strike="noStrike" baseline="0" dirty="0">
                <a:latin typeface="LiberationSerif"/>
              </a:rPr>
              <a:t>Together with the </a:t>
            </a:r>
            <a:r>
              <a:rPr lang="en-US" sz="1800" b="1" i="0" u="none" strike="noStrike" baseline="0" dirty="0">
                <a:latin typeface="LiberationSerif-Bold"/>
              </a:rPr>
              <a:t>Intermediate Language </a:t>
            </a:r>
            <a:r>
              <a:rPr lang="en-US" sz="1800" b="0" i="0" u="none" strike="noStrike" baseline="0" dirty="0">
                <a:latin typeface="LiberationSerif"/>
              </a:rPr>
              <a:t>(</a:t>
            </a:r>
            <a:r>
              <a:rPr lang="en-US" sz="1800" b="1" i="0" u="none" strike="noStrike" baseline="0" dirty="0">
                <a:latin typeface="LiberationSerif-Bold"/>
              </a:rPr>
              <a:t>IL</a:t>
            </a:r>
            <a:r>
              <a:rPr lang="en-US" sz="1800" b="0" i="0" u="none" strike="noStrike" baseline="0" dirty="0">
                <a:latin typeface="LiberationSerif"/>
              </a:rPr>
              <a:t>), any compiler of .NET languages also produces relative metadata that is definitely required for datatype validation in class member invocation, to reflect types, members,</a:t>
            </a:r>
            <a:r>
              <a:rPr lang="en-IN" sz="1800" b="0" i="0" u="none" strike="noStrike" baseline="0" dirty="0">
                <a:latin typeface="LiberationSerif"/>
              </a:rPr>
              <a:t>and so on.</a:t>
            </a:r>
          </a:p>
          <a:p>
            <a:pPr algn="l"/>
            <a:r>
              <a:rPr lang="en-US" sz="1800" b="0" i="0" u="none" strike="noStrike" baseline="0" dirty="0">
                <a:latin typeface="LiberationSerif"/>
              </a:rPr>
              <a:t>This module was made by IL and metadata, together with a Windows Portable Executable (PE32 or PE32+ for a 64-bit target platform) </a:t>
            </a:r>
            <a:r>
              <a:rPr lang="en-US" sz="1800" b="0" i="0" u="none" strike="noStrike" baseline="0" dirty="0" err="1">
                <a:latin typeface="LiberationSerif"/>
              </a:rPr>
              <a:t>header,defines</a:t>
            </a:r>
            <a:r>
              <a:rPr lang="en-US" sz="1800" b="0" i="0" u="none" strike="noStrike" baseline="0" dirty="0">
                <a:latin typeface="LiberationSerif"/>
              </a:rPr>
              <a:t> the kind of module (</a:t>
            </a:r>
            <a:r>
              <a:rPr lang="en-US" sz="1800" b="0" i="0" u="none" strike="noStrike" baseline="0" dirty="0">
                <a:latin typeface="LiberationMono"/>
              </a:rPr>
              <a:t>.</a:t>
            </a:r>
            <a:r>
              <a:rPr lang="en-US" sz="1800" b="0" i="0" u="none" strike="noStrike" baseline="0" dirty="0" err="1">
                <a:latin typeface="LiberationMono"/>
              </a:rPr>
              <a:t>dll</a:t>
            </a:r>
            <a:r>
              <a:rPr lang="en-US" sz="1800" b="0" i="0" u="none" strike="noStrike" baseline="0" dirty="0">
                <a:latin typeface="LiberationMono"/>
              </a:rPr>
              <a:t> </a:t>
            </a:r>
            <a:r>
              <a:rPr lang="en-US" sz="1800" b="0" i="0" u="none" strike="noStrike" baseline="0" dirty="0">
                <a:latin typeface="LiberationSerif"/>
              </a:rPr>
              <a:t>or </a:t>
            </a:r>
            <a:r>
              <a:rPr lang="en-US" sz="1800" b="0" i="0" u="none" strike="noStrike" baseline="0" dirty="0">
                <a:latin typeface="LiberationMono"/>
              </a:rPr>
              <a:t>.exe</a:t>
            </a:r>
            <a:r>
              <a:rPr lang="en-US" sz="1800" b="0" i="0" u="none" strike="noStrike" baseline="0" dirty="0">
                <a:latin typeface="LiberationSerif"/>
              </a:rPr>
              <a:t>) and the CLR header. </a:t>
            </a:r>
          </a:p>
          <a:p>
            <a:pPr algn="l"/>
            <a:r>
              <a:rPr lang="en-US" sz="1800" b="0" i="0" u="none" strike="noStrike" baseline="0" dirty="0">
                <a:latin typeface="LiberationSerif"/>
              </a:rPr>
              <a:t>This header defines the version of .NET used and relative options, produce a file package known as Assembly, which also contains the eventually linked resources such as images, icons, and so on.</a:t>
            </a:r>
            <a:endParaRPr lang="en-IN" dirty="0"/>
          </a:p>
        </p:txBody>
      </p:sp>
    </p:spTree>
    <p:extLst>
      <p:ext uri="{BB962C8B-B14F-4D97-AF65-F5344CB8AC3E}">
        <p14:creationId xmlns:p14="http://schemas.microsoft.com/office/powerpoint/2010/main" val="28338576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4596B4-30E0-80FB-77A1-78E24BE2A2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86EE61-22DC-D078-21E4-C2EDAC249D9C}"/>
              </a:ext>
            </a:extLst>
          </p:cNvPr>
          <p:cNvSpPr>
            <a:spLocks noGrp="1"/>
          </p:cNvSpPr>
          <p:nvPr>
            <p:ph type="title"/>
          </p:nvPr>
        </p:nvSpPr>
        <p:spPr/>
        <p:txBody>
          <a:bodyPr/>
          <a:lstStyle/>
          <a:p>
            <a:r>
              <a:rPr lang="en-IN" dirty="0"/>
              <a:t>Managed stack</a:t>
            </a:r>
          </a:p>
        </p:txBody>
      </p:sp>
      <p:sp>
        <p:nvSpPr>
          <p:cNvPr id="3" name="Content Placeholder 2">
            <a:extLst>
              <a:ext uri="{FF2B5EF4-FFF2-40B4-BE49-F238E27FC236}">
                <a16:creationId xmlns:a16="http://schemas.microsoft.com/office/drawing/2014/main" id="{BC5813AF-5974-8C06-0E27-11697406B43F}"/>
              </a:ext>
            </a:extLst>
          </p:cNvPr>
          <p:cNvSpPr>
            <a:spLocks noGrp="1"/>
          </p:cNvSpPr>
          <p:nvPr>
            <p:ph idx="1"/>
          </p:nvPr>
        </p:nvSpPr>
        <p:spPr>
          <a:xfrm>
            <a:off x="1154954" y="2603500"/>
            <a:ext cx="10429001" cy="3867280"/>
          </a:xfrm>
        </p:spPr>
        <p:txBody>
          <a:bodyPr>
            <a:normAutofit fontScale="92500" lnSpcReduction="10000"/>
          </a:bodyPr>
          <a:lstStyle/>
          <a:p>
            <a:pPr algn="l"/>
            <a:r>
              <a:rPr lang="en-US" sz="1800" b="0" i="0" u="none" strike="noStrike" baseline="0" dirty="0">
                <a:latin typeface="LiberationSerif"/>
              </a:rPr>
              <a:t>CLR also manages another internal memory area called the </a:t>
            </a:r>
            <a:r>
              <a:rPr lang="en-US" sz="1800" b="1" i="0" u="none" strike="noStrike" baseline="0" dirty="0">
                <a:latin typeface="LiberationSerif-Bold"/>
              </a:rPr>
              <a:t>managed stack</a:t>
            </a:r>
            <a:r>
              <a:rPr lang="en-US" sz="1800" b="0" i="0" u="none" strike="noStrike" baseline="0" dirty="0">
                <a:latin typeface="LiberationSerif"/>
              </a:rPr>
              <a:t>. </a:t>
            </a:r>
          </a:p>
          <a:p>
            <a:pPr algn="l"/>
            <a:r>
              <a:rPr lang="en-US" sz="1800" b="0" i="0" u="none" strike="noStrike" baseline="0" dirty="0">
                <a:latin typeface="LiberationSerif"/>
              </a:rPr>
              <a:t>Each thread handles its own stack (this is why often we refer it as the </a:t>
            </a:r>
            <a:r>
              <a:rPr lang="en-US" sz="1800" b="1" i="0" u="none" strike="noStrike" baseline="0" dirty="0">
                <a:latin typeface="LiberationSerif-Bold"/>
              </a:rPr>
              <a:t>thread stack</a:t>
            </a:r>
            <a:r>
              <a:rPr lang="en-US" sz="1800" b="0" i="0" u="none" strike="noStrike" baseline="0" dirty="0">
                <a:latin typeface="LiberationSerif"/>
              </a:rPr>
              <a:t>) by storing all value-types values in a Last-In-First-Out (LIFO) manner. </a:t>
            </a:r>
          </a:p>
          <a:p>
            <a:pPr algn="l"/>
            <a:r>
              <a:rPr lang="en-US" sz="1800" b="0" i="0" u="none" strike="noStrike" baseline="0" dirty="0">
                <a:latin typeface="LiberationSerif"/>
              </a:rPr>
              <a:t>Purpose of CLR is to abstract memory allocation; thus, directly trying to impact that the kind of memory used is actually some kind of inference in CLR itself. </a:t>
            </a:r>
          </a:p>
          <a:p>
            <a:pPr algn="l"/>
            <a:r>
              <a:rPr lang="en-US" sz="1800" b="0" i="0" u="none" strike="noStrike" baseline="0" dirty="0">
                <a:latin typeface="LiberationSerif"/>
              </a:rPr>
              <a:t>Possible to use explicitly stack memory by switching to C# in unmanaged coding (with a proper keyword, such as </a:t>
            </a:r>
            <a:r>
              <a:rPr lang="en-US" sz="1800" b="0" i="0" u="none" strike="noStrike" baseline="0" dirty="0">
                <a:latin typeface="LiberationMono"/>
              </a:rPr>
              <a:t>unsafe</a:t>
            </a:r>
            <a:r>
              <a:rPr lang="en-US" sz="1800" b="0" i="0" u="none" strike="noStrike" baseline="0" dirty="0">
                <a:latin typeface="LiberationSerif"/>
              </a:rPr>
              <a:t>) using C++ related techniques, or using only value-types such as integers, </a:t>
            </a:r>
            <a:r>
              <a:rPr lang="en-US" sz="1800" b="0" i="0" u="none" strike="noStrike" baseline="0" dirty="0">
                <a:latin typeface="LiberationMono"/>
              </a:rPr>
              <a:t>double</a:t>
            </a:r>
            <a:r>
              <a:rPr lang="en-US" sz="1800" b="0" i="0" u="none" strike="noStrike" baseline="0" dirty="0">
                <a:latin typeface="LiberationSerif"/>
              </a:rPr>
              <a:t>, </a:t>
            </a:r>
            <a:r>
              <a:rPr lang="en-US" sz="1800" b="0" i="0" u="none" strike="noStrike" baseline="0" dirty="0">
                <a:latin typeface="LiberationMono"/>
              </a:rPr>
              <a:t>chars</a:t>
            </a:r>
            <a:r>
              <a:rPr lang="en-US" sz="1800" b="0" i="0" u="none" strike="noStrike" baseline="0" dirty="0">
                <a:latin typeface="LiberationSerif"/>
              </a:rPr>
              <a:t>, and so on in managed C#. </a:t>
            </a:r>
          </a:p>
          <a:p>
            <a:pPr algn="l"/>
            <a:r>
              <a:rPr lang="en-US" sz="1800" b="0" i="0" u="none" strike="noStrike" baseline="0" dirty="0">
                <a:latin typeface="LiberationSerif"/>
              </a:rPr>
              <a:t>When using managed C#, the stack memory is available only until we program in a procedural way. </a:t>
            </a:r>
          </a:p>
          <a:p>
            <a:pPr algn="l"/>
            <a:r>
              <a:rPr lang="en-US" sz="1800" b="0" i="0" u="none" strike="noStrike" baseline="0" dirty="0">
                <a:latin typeface="LiberationSerif"/>
              </a:rPr>
              <a:t>This happens because any type within an object (a reference-type) will be stored in the managed heap.</a:t>
            </a:r>
          </a:p>
          <a:p>
            <a:pPr algn="l"/>
            <a:r>
              <a:rPr lang="en-US" sz="1800" b="0" i="0" u="none" strike="noStrike" baseline="0" dirty="0">
                <a:latin typeface="LiberationSerif"/>
              </a:rPr>
              <a:t> Although storing data in the stack will boost the value read/write speed in the memory, it is like </a:t>
            </a:r>
            <a:r>
              <a:rPr lang="en-IN" sz="1800" b="0" i="0" u="none" strike="noStrike" baseline="0" dirty="0">
                <a:latin typeface="LiberationSerif"/>
              </a:rPr>
              <a:t>programming in the 1960s.</a:t>
            </a:r>
            <a:endParaRPr lang="en-IN" dirty="0"/>
          </a:p>
        </p:txBody>
      </p:sp>
    </p:spTree>
    <p:extLst>
      <p:ext uri="{BB962C8B-B14F-4D97-AF65-F5344CB8AC3E}">
        <p14:creationId xmlns:p14="http://schemas.microsoft.com/office/powerpoint/2010/main" val="40169045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DC8281-54DC-02E0-45B4-7A404EA8E8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61AE6B-C438-514E-2EA2-2DC6CB4BC758}"/>
              </a:ext>
            </a:extLst>
          </p:cNvPr>
          <p:cNvSpPr>
            <a:spLocks noGrp="1"/>
          </p:cNvSpPr>
          <p:nvPr>
            <p:ph type="title"/>
          </p:nvPr>
        </p:nvSpPr>
        <p:spPr/>
        <p:txBody>
          <a:bodyPr/>
          <a:lstStyle/>
          <a:p>
            <a:r>
              <a:rPr lang="en-US" dirty="0"/>
              <a:t>Heap</a:t>
            </a:r>
            <a:endParaRPr lang="en-IN" dirty="0"/>
          </a:p>
        </p:txBody>
      </p:sp>
      <p:sp>
        <p:nvSpPr>
          <p:cNvPr id="3" name="Content Placeholder 2">
            <a:extLst>
              <a:ext uri="{FF2B5EF4-FFF2-40B4-BE49-F238E27FC236}">
                <a16:creationId xmlns:a16="http://schemas.microsoft.com/office/drawing/2014/main" id="{42BDE55F-0EC8-6F82-50D9-BE3A2E51B138}"/>
              </a:ext>
            </a:extLst>
          </p:cNvPr>
          <p:cNvSpPr>
            <a:spLocks noGrp="1"/>
          </p:cNvSpPr>
          <p:nvPr>
            <p:ph idx="1"/>
          </p:nvPr>
        </p:nvSpPr>
        <p:spPr>
          <a:xfrm>
            <a:off x="1154954" y="2603500"/>
            <a:ext cx="10429001" cy="3867280"/>
          </a:xfrm>
        </p:spPr>
        <p:txBody>
          <a:bodyPr/>
          <a:lstStyle/>
          <a:p>
            <a:r>
              <a:rPr lang="en-US" dirty="0"/>
              <a:t>heap is a growing list of bytes that contains a First-In-First-Out (FIFO) collection. </a:t>
            </a:r>
          </a:p>
          <a:p>
            <a:r>
              <a:rPr lang="en-US" dirty="0"/>
              <a:t>Always slightly bigger than needed, as it quickly accepts new values, exactly the same as any .NET List&lt;T&gt; collection. </a:t>
            </a:r>
          </a:p>
          <a:p>
            <a:r>
              <a:rPr lang="en-US" dirty="0"/>
              <a:t>CLR also has a pointer or cursor that is always pointing to the newly available space for any future allocation.</a:t>
            </a:r>
            <a:endParaRPr lang="en-IN" dirty="0"/>
          </a:p>
        </p:txBody>
      </p:sp>
    </p:spTree>
    <p:extLst>
      <p:ext uri="{BB962C8B-B14F-4D97-AF65-F5344CB8AC3E}">
        <p14:creationId xmlns:p14="http://schemas.microsoft.com/office/powerpoint/2010/main" val="14965176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D4630F-216E-B988-8049-9CEE5253FE74}"/>
              </a:ext>
            </a:extLst>
          </p:cNvPr>
          <p:cNvSpPr>
            <a:spLocks noGrp="1"/>
          </p:cNvSpPr>
          <p:nvPr>
            <p:ph type="title"/>
          </p:nvPr>
        </p:nvSpPr>
        <p:spPr/>
        <p:txBody>
          <a:bodyPr/>
          <a:lstStyle/>
          <a:p>
            <a:r>
              <a:rPr lang="en-US" dirty="0"/>
              <a:t>Heap memory allocation model</a:t>
            </a:r>
            <a:endParaRPr lang="en-IN" dirty="0"/>
          </a:p>
        </p:txBody>
      </p:sp>
      <p:pic>
        <p:nvPicPr>
          <p:cNvPr id="10" name="Picture 9">
            <a:extLst>
              <a:ext uri="{FF2B5EF4-FFF2-40B4-BE49-F238E27FC236}">
                <a16:creationId xmlns:a16="http://schemas.microsoft.com/office/drawing/2014/main" id="{E4237D08-82D1-AD01-CFF7-5799D16ECC5C}"/>
              </a:ext>
            </a:extLst>
          </p:cNvPr>
          <p:cNvPicPr>
            <a:picLocks noChangeAspect="1"/>
          </p:cNvPicPr>
          <p:nvPr/>
        </p:nvPicPr>
        <p:blipFill>
          <a:blip r:embed="rId2"/>
          <a:stretch>
            <a:fillRect/>
          </a:stretch>
        </p:blipFill>
        <p:spPr>
          <a:xfrm>
            <a:off x="2359459" y="2992649"/>
            <a:ext cx="7834467" cy="2620885"/>
          </a:xfrm>
          <a:prstGeom prst="rect">
            <a:avLst/>
          </a:prstGeom>
        </p:spPr>
      </p:pic>
    </p:spTree>
    <p:extLst>
      <p:ext uri="{BB962C8B-B14F-4D97-AF65-F5344CB8AC3E}">
        <p14:creationId xmlns:p14="http://schemas.microsoft.com/office/powerpoint/2010/main" val="26583239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046C65-1963-ADCB-002E-5956D0F33F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6D481E-E505-AF28-D67C-858D88996339}"/>
              </a:ext>
            </a:extLst>
          </p:cNvPr>
          <p:cNvSpPr>
            <a:spLocks noGrp="1"/>
          </p:cNvSpPr>
          <p:nvPr>
            <p:ph type="title"/>
          </p:nvPr>
        </p:nvSpPr>
        <p:spPr/>
        <p:txBody>
          <a:bodyPr/>
          <a:lstStyle/>
          <a:p>
            <a:r>
              <a:rPr lang="en-US" dirty="0"/>
              <a:t>Heap</a:t>
            </a:r>
            <a:endParaRPr lang="en-IN" dirty="0"/>
          </a:p>
        </p:txBody>
      </p:sp>
      <p:sp>
        <p:nvSpPr>
          <p:cNvPr id="3" name="Content Placeholder 2">
            <a:extLst>
              <a:ext uri="{FF2B5EF4-FFF2-40B4-BE49-F238E27FC236}">
                <a16:creationId xmlns:a16="http://schemas.microsoft.com/office/drawing/2014/main" id="{00BC3043-186C-8DC1-719F-E07DAB5D8230}"/>
              </a:ext>
            </a:extLst>
          </p:cNvPr>
          <p:cNvSpPr>
            <a:spLocks noGrp="1"/>
          </p:cNvSpPr>
          <p:nvPr>
            <p:ph idx="1"/>
          </p:nvPr>
        </p:nvSpPr>
        <p:spPr>
          <a:xfrm>
            <a:off x="1154954" y="2603500"/>
            <a:ext cx="10429001" cy="3867280"/>
          </a:xfrm>
        </p:spPr>
        <p:txBody>
          <a:bodyPr/>
          <a:lstStyle/>
          <a:p>
            <a:pPr algn="l"/>
            <a:r>
              <a:rPr lang="en-US" sz="1800" b="0" i="0" u="none" strike="noStrike" baseline="0" dirty="0">
                <a:latin typeface="LiberationSerif"/>
              </a:rPr>
              <a:t>heap population job occurs on a portion of memory that is assigned to the application by the CLR, the address space, in which the Windows environment is actually a Virtual Address Space because it can span from physical memory to page files. </a:t>
            </a:r>
          </a:p>
          <a:p>
            <a:pPr algn="l"/>
            <a:r>
              <a:rPr lang="en-US" sz="1800" b="0" i="0" u="none" strike="noStrike" baseline="0" dirty="0">
                <a:latin typeface="LiberationSerif"/>
              </a:rPr>
              <a:t>This whole application's memory space is then divided into regions—small memory portions side by side to assemble table pages for the compiled CIL, plus metadata and other regions that are eventually created as more memory requests occur.</a:t>
            </a:r>
            <a:endParaRPr lang="en-IN" dirty="0"/>
          </a:p>
        </p:txBody>
      </p:sp>
    </p:spTree>
    <p:extLst>
      <p:ext uri="{BB962C8B-B14F-4D97-AF65-F5344CB8AC3E}">
        <p14:creationId xmlns:p14="http://schemas.microsoft.com/office/powerpoint/2010/main" val="40542078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C9FB20-7819-4D59-6DAF-D36B3900F1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F3D59D-05A6-475F-823E-316E499FD8B2}"/>
              </a:ext>
            </a:extLst>
          </p:cNvPr>
          <p:cNvSpPr>
            <a:spLocks noGrp="1"/>
          </p:cNvSpPr>
          <p:nvPr>
            <p:ph type="title"/>
          </p:nvPr>
        </p:nvSpPr>
        <p:spPr/>
        <p:txBody>
          <a:bodyPr/>
          <a:lstStyle/>
          <a:p>
            <a:r>
              <a:rPr lang="en-IN" dirty="0"/>
              <a:t>Allocating Memory </a:t>
            </a:r>
          </a:p>
        </p:txBody>
      </p:sp>
      <p:sp>
        <p:nvSpPr>
          <p:cNvPr id="3" name="Content Placeholder 2">
            <a:extLst>
              <a:ext uri="{FF2B5EF4-FFF2-40B4-BE49-F238E27FC236}">
                <a16:creationId xmlns:a16="http://schemas.microsoft.com/office/drawing/2014/main" id="{BB87C8F6-2C53-5363-7BD0-C5E07202FF8B}"/>
              </a:ext>
            </a:extLst>
          </p:cNvPr>
          <p:cNvSpPr>
            <a:spLocks noGrp="1"/>
          </p:cNvSpPr>
          <p:nvPr>
            <p:ph idx="1"/>
          </p:nvPr>
        </p:nvSpPr>
        <p:spPr>
          <a:xfrm>
            <a:off x="1154954" y="2603500"/>
            <a:ext cx="10429001" cy="3867280"/>
          </a:xfrm>
        </p:spPr>
        <p:txBody>
          <a:bodyPr>
            <a:normAutofit fontScale="77500" lnSpcReduction="20000"/>
          </a:bodyPr>
          <a:lstStyle/>
          <a:p>
            <a:r>
              <a:rPr lang="en-US" b="0" i="0" dirty="0">
                <a:solidFill>
                  <a:srgbClr val="161616"/>
                </a:solidFill>
                <a:effectLst/>
                <a:latin typeface="Segoe UI" panose="020B0502040204020203" pitchFamily="34" charset="0"/>
              </a:rPr>
              <a:t>When you initialize a new process, the runtime reserves a contiguous region of address space for the process called the managed heap. </a:t>
            </a:r>
          </a:p>
          <a:p>
            <a:r>
              <a:rPr lang="en-US" b="0" i="0" dirty="0">
                <a:solidFill>
                  <a:srgbClr val="161616"/>
                </a:solidFill>
                <a:effectLst/>
                <a:latin typeface="Segoe UI" panose="020B0502040204020203" pitchFamily="34" charset="0"/>
              </a:rPr>
              <a:t>Managed heap maintains a pointer to the address where the next object in the heap will be allocated.</a:t>
            </a:r>
          </a:p>
          <a:p>
            <a:r>
              <a:rPr lang="en-US" b="0" i="0" dirty="0">
                <a:solidFill>
                  <a:srgbClr val="161616"/>
                </a:solidFill>
                <a:effectLst/>
                <a:latin typeface="Segoe UI" panose="020B0502040204020203" pitchFamily="34" charset="0"/>
              </a:rPr>
              <a:t> Initially, this pointer is set to the managed heap's base address. </a:t>
            </a:r>
          </a:p>
          <a:p>
            <a:r>
              <a:rPr lang="en-US" b="0" i="0" dirty="0">
                <a:solidFill>
                  <a:srgbClr val="161616"/>
                </a:solidFill>
                <a:effectLst/>
                <a:latin typeface="Segoe UI" panose="020B0502040204020203" pitchFamily="34" charset="0"/>
              </a:rPr>
              <a:t>All </a:t>
            </a:r>
            <a:r>
              <a:rPr lang="en-US" b="0" i="0" u="none" strike="noStrike" dirty="0">
                <a:solidFill>
                  <a:srgbClr val="0065B3"/>
                </a:solidFill>
                <a:effectLst/>
                <a:latin typeface="Segoe UI" panose="020B0502040204020203" pitchFamily="34" charset="0"/>
              </a:rPr>
              <a:t>reference types</a:t>
            </a:r>
            <a:r>
              <a:rPr lang="en-US" b="0" i="0" dirty="0">
                <a:solidFill>
                  <a:srgbClr val="161616"/>
                </a:solidFill>
                <a:effectLst/>
                <a:latin typeface="Segoe UI" panose="020B0502040204020203" pitchFamily="34" charset="0"/>
              </a:rPr>
              <a:t> are allocated on the managed heap. </a:t>
            </a:r>
          </a:p>
          <a:p>
            <a:r>
              <a:rPr lang="en-US" b="0" i="0" dirty="0">
                <a:solidFill>
                  <a:srgbClr val="161616"/>
                </a:solidFill>
                <a:effectLst/>
                <a:latin typeface="Segoe UI" panose="020B0502040204020203" pitchFamily="34" charset="0"/>
              </a:rPr>
              <a:t>When an application creates the first reference type, memory is allocated for the type at the base address of the managed heap. </a:t>
            </a:r>
          </a:p>
          <a:p>
            <a:r>
              <a:rPr lang="en-US" b="0" i="0" dirty="0">
                <a:solidFill>
                  <a:srgbClr val="161616"/>
                </a:solidFill>
                <a:effectLst/>
                <a:latin typeface="Segoe UI" panose="020B0502040204020203" pitchFamily="34" charset="0"/>
              </a:rPr>
              <a:t>When the application creates the next object, the garbage collector allocates memory for it in the address space immediately following the first object. </a:t>
            </a:r>
          </a:p>
          <a:p>
            <a:r>
              <a:rPr lang="en-US" b="0" i="0" dirty="0">
                <a:solidFill>
                  <a:srgbClr val="161616"/>
                </a:solidFill>
                <a:effectLst/>
                <a:latin typeface="Segoe UI" panose="020B0502040204020203" pitchFamily="34" charset="0"/>
              </a:rPr>
              <a:t>As long as address space is available, the garbage collector continues to allocate space for new objects in this manner.</a:t>
            </a:r>
          </a:p>
          <a:p>
            <a:pPr algn="l"/>
            <a:r>
              <a:rPr lang="en-US" b="0" i="0" dirty="0">
                <a:solidFill>
                  <a:srgbClr val="161616"/>
                </a:solidFill>
                <a:effectLst/>
                <a:latin typeface="Segoe UI" panose="020B0502040204020203" pitchFamily="34" charset="0"/>
              </a:rPr>
              <a:t>Allocating memory from the managed heap is faster than unmanaged memory allocation.</a:t>
            </a:r>
          </a:p>
          <a:p>
            <a:pPr algn="l"/>
            <a:r>
              <a:rPr lang="en-US" b="0" i="0" dirty="0">
                <a:solidFill>
                  <a:srgbClr val="161616"/>
                </a:solidFill>
                <a:effectLst/>
                <a:latin typeface="Segoe UI" panose="020B0502040204020203" pitchFamily="34" charset="0"/>
              </a:rPr>
              <a:t> Because the runtime allocates memory for an object by adding a value to a pointer, it is almost as fast as allocating memory from the stack. </a:t>
            </a:r>
          </a:p>
          <a:p>
            <a:pPr algn="l"/>
            <a:r>
              <a:rPr lang="en-US" b="0" i="0" dirty="0">
                <a:solidFill>
                  <a:srgbClr val="161616"/>
                </a:solidFill>
                <a:effectLst/>
                <a:latin typeface="Segoe UI" panose="020B0502040204020203" pitchFamily="34" charset="0"/>
              </a:rPr>
              <a:t>In addition, because new objects that are allocated consecutively are stored contiguously in the managed heap, an application can access the objects very quickly.</a:t>
            </a:r>
          </a:p>
          <a:p>
            <a:endParaRPr lang="en-IN" dirty="0"/>
          </a:p>
        </p:txBody>
      </p:sp>
    </p:spTree>
    <p:extLst>
      <p:ext uri="{BB962C8B-B14F-4D97-AF65-F5344CB8AC3E}">
        <p14:creationId xmlns:p14="http://schemas.microsoft.com/office/powerpoint/2010/main" val="41999347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422B6-C48A-349D-1505-B9F98A6C243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2450DED-F0DE-E0EB-6AA8-6452EDB2958E}"/>
              </a:ext>
            </a:extLst>
          </p:cNvPr>
          <p:cNvSpPr>
            <a:spLocks noGrp="1"/>
          </p:cNvSpPr>
          <p:nvPr>
            <p:ph type="title"/>
          </p:nvPr>
        </p:nvSpPr>
        <p:spPr/>
        <p:txBody>
          <a:bodyPr/>
          <a:lstStyle/>
          <a:p>
            <a:r>
              <a:rPr lang="en-US" dirty="0"/>
              <a:t>Memory availability in Microsoft Windows systems and CLR</a:t>
            </a:r>
            <a:endParaRPr lang="en-IN" dirty="0"/>
          </a:p>
        </p:txBody>
      </p:sp>
      <p:pic>
        <p:nvPicPr>
          <p:cNvPr id="6" name="Picture 5">
            <a:extLst>
              <a:ext uri="{FF2B5EF4-FFF2-40B4-BE49-F238E27FC236}">
                <a16:creationId xmlns:a16="http://schemas.microsoft.com/office/drawing/2014/main" id="{9A45C214-2117-160A-D468-EF85388C67C0}"/>
              </a:ext>
            </a:extLst>
          </p:cNvPr>
          <p:cNvPicPr>
            <a:picLocks noChangeAspect="1"/>
          </p:cNvPicPr>
          <p:nvPr/>
        </p:nvPicPr>
        <p:blipFill>
          <a:blip r:embed="rId2"/>
          <a:stretch>
            <a:fillRect/>
          </a:stretch>
        </p:blipFill>
        <p:spPr>
          <a:xfrm>
            <a:off x="1288484" y="2287686"/>
            <a:ext cx="9811451" cy="4434774"/>
          </a:xfrm>
          <a:prstGeom prst="rect">
            <a:avLst/>
          </a:prstGeom>
        </p:spPr>
      </p:pic>
    </p:spTree>
    <p:extLst>
      <p:ext uri="{BB962C8B-B14F-4D97-AF65-F5344CB8AC3E}">
        <p14:creationId xmlns:p14="http://schemas.microsoft.com/office/powerpoint/2010/main" val="27358428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4A5A3D-7492-977B-F4D8-4A1D717E7A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620898-090E-5EF2-5ADB-F0790C616C47}"/>
              </a:ext>
            </a:extLst>
          </p:cNvPr>
          <p:cNvSpPr>
            <a:spLocks noGrp="1"/>
          </p:cNvSpPr>
          <p:nvPr>
            <p:ph type="title"/>
          </p:nvPr>
        </p:nvSpPr>
        <p:spPr/>
        <p:txBody>
          <a:bodyPr/>
          <a:lstStyle/>
          <a:p>
            <a:r>
              <a:rPr lang="en-US" dirty="0"/>
              <a:t>Memory availability in Microsoft Windows systems and CLR</a:t>
            </a:r>
            <a:endParaRPr lang="en-IN" dirty="0"/>
          </a:p>
        </p:txBody>
      </p:sp>
      <p:sp>
        <p:nvSpPr>
          <p:cNvPr id="3" name="Content Placeholder 2">
            <a:extLst>
              <a:ext uri="{FF2B5EF4-FFF2-40B4-BE49-F238E27FC236}">
                <a16:creationId xmlns:a16="http://schemas.microsoft.com/office/drawing/2014/main" id="{2B941F64-5705-300E-34E5-0EF0121A036A}"/>
              </a:ext>
            </a:extLst>
          </p:cNvPr>
          <p:cNvSpPr>
            <a:spLocks noGrp="1"/>
          </p:cNvSpPr>
          <p:nvPr>
            <p:ph idx="1"/>
          </p:nvPr>
        </p:nvSpPr>
        <p:spPr>
          <a:xfrm>
            <a:off x="1154954" y="2603500"/>
            <a:ext cx="10429001" cy="3867280"/>
          </a:xfrm>
        </p:spPr>
        <p:txBody>
          <a:bodyPr/>
          <a:lstStyle/>
          <a:p>
            <a:pPr algn="l"/>
            <a:r>
              <a:rPr lang="en-US" sz="1800" b="0" i="0" u="none" strike="noStrike" baseline="0" dirty="0">
                <a:latin typeface="LiberationSerif"/>
              </a:rPr>
              <a:t>Although for Windows-based systems the theoretic virtual memory available for application address space is 8 GB (64-bit) or 1.5 GB (32-bit), always remember that the address space may be </a:t>
            </a:r>
            <a:r>
              <a:rPr lang="en-US" sz="1800" b="1" i="0" u="none" strike="noStrike" baseline="0" dirty="0">
                <a:latin typeface="LiberationSerif"/>
              </a:rPr>
              <a:t>fragmented</a:t>
            </a:r>
            <a:r>
              <a:rPr lang="en-US" sz="1800" b="0" i="0" u="none" strike="noStrike" baseline="0" dirty="0">
                <a:latin typeface="LiberationSerif"/>
              </a:rPr>
              <a:t>. </a:t>
            </a:r>
          </a:p>
          <a:p>
            <a:pPr algn="l"/>
            <a:r>
              <a:rPr lang="en-US" sz="1800" b="0" i="0" u="none" strike="noStrike" baseline="0" dirty="0">
                <a:latin typeface="LiberationSerif"/>
              </a:rPr>
              <a:t>This will easily reduce real address space availability for simple variables like huge collections. </a:t>
            </a:r>
          </a:p>
          <a:p>
            <a:pPr algn="l"/>
            <a:r>
              <a:rPr lang="en-US" sz="1800" b="0" i="0" u="none" strike="noStrike" baseline="0" dirty="0">
                <a:latin typeface="LiberationSerif"/>
              </a:rPr>
              <a:t>This is why a CLR running at 32-bit usually raises an </a:t>
            </a:r>
            <a:r>
              <a:rPr lang="en-US" sz="1800" b="0" i="0" u="none" strike="noStrike" baseline="0" dirty="0" err="1">
                <a:latin typeface="LiberationMono"/>
              </a:rPr>
              <a:t>OutOfMemoryException</a:t>
            </a:r>
            <a:r>
              <a:rPr lang="en-US" sz="1800" b="0" i="0" u="none" strike="noStrike" baseline="0" dirty="0">
                <a:latin typeface="LiberationMono"/>
              </a:rPr>
              <a:t> </a:t>
            </a:r>
            <a:r>
              <a:rPr lang="en-US" sz="1800" b="0" i="0" u="none" strike="noStrike" baseline="0" dirty="0">
                <a:latin typeface="LiberationSerif"/>
              </a:rPr>
              <a:t>error at around 1 GB of memory consumption if we simply populate a huge </a:t>
            </a:r>
            <a:r>
              <a:rPr lang="en-US" sz="1800" b="0" i="0" u="none" strike="noStrike" baseline="0" dirty="0">
                <a:latin typeface="LiberationMono"/>
              </a:rPr>
              <a:t>List&lt;T&gt;</a:t>
            </a:r>
            <a:r>
              <a:rPr lang="en-US" sz="1800" b="0" i="0" u="none" strike="noStrike" baseline="0" dirty="0">
                <a:latin typeface="LiberationSerif"/>
              </a:rPr>
              <a:t>.</a:t>
            </a:r>
            <a:endParaRPr lang="en-IN" dirty="0"/>
          </a:p>
        </p:txBody>
      </p:sp>
    </p:spTree>
    <p:extLst>
      <p:ext uri="{BB962C8B-B14F-4D97-AF65-F5344CB8AC3E}">
        <p14:creationId xmlns:p14="http://schemas.microsoft.com/office/powerpoint/2010/main" val="40082102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6F089D-FE1C-626B-FEE5-4E4080FB6D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913509-4560-99DA-7C15-8737D1CBD4A6}"/>
              </a:ext>
            </a:extLst>
          </p:cNvPr>
          <p:cNvSpPr>
            <a:spLocks noGrp="1"/>
          </p:cNvSpPr>
          <p:nvPr>
            <p:ph type="title"/>
          </p:nvPr>
        </p:nvSpPr>
        <p:spPr/>
        <p:txBody>
          <a:bodyPr/>
          <a:lstStyle/>
          <a:p>
            <a:br>
              <a:rPr lang="en-US" sz="3600" b="1" i="0" u="none" strike="noStrike" baseline="0" dirty="0">
                <a:latin typeface="LiberationSerif-Bold"/>
              </a:rPr>
            </a:br>
            <a:r>
              <a:rPr lang="en-US" sz="3600" b="1" i="0" u="none" strike="noStrike" baseline="0" dirty="0">
                <a:latin typeface="LiberationSerif-Bold"/>
              </a:rPr>
              <a:t>Garbage collection</a:t>
            </a:r>
            <a:br>
              <a:rPr lang="en-IN" dirty="0"/>
            </a:br>
            <a:endParaRPr lang="en-IN" dirty="0"/>
          </a:p>
        </p:txBody>
      </p:sp>
      <p:sp>
        <p:nvSpPr>
          <p:cNvPr id="3" name="Content Placeholder 2">
            <a:extLst>
              <a:ext uri="{FF2B5EF4-FFF2-40B4-BE49-F238E27FC236}">
                <a16:creationId xmlns:a16="http://schemas.microsoft.com/office/drawing/2014/main" id="{CA960B11-DBF7-E9B6-B302-26703535F8C5}"/>
              </a:ext>
            </a:extLst>
          </p:cNvPr>
          <p:cNvSpPr>
            <a:spLocks noGrp="1"/>
          </p:cNvSpPr>
          <p:nvPr>
            <p:ph idx="1"/>
          </p:nvPr>
        </p:nvSpPr>
        <p:spPr>
          <a:xfrm>
            <a:off x="1154954" y="2603500"/>
            <a:ext cx="10429001" cy="3867280"/>
          </a:xfrm>
        </p:spPr>
        <p:txBody>
          <a:bodyPr>
            <a:normAutofit/>
          </a:bodyPr>
          <a:lstStyle/>
          <a:p>
            <a:pPr algn="l"/>
            <a:r>
              <a:rPr lang="en-US" dirty="0">
                <a:latin typeface="LiberationSerif"/>
              </a:rPr>
              <a:t>D</a:t>
            </a:r>
            <a:r>
              <a:rPr lang="en-US" sz="1800" b="0" i="0" u="none" strike="noStrike" baseline="0" dirty="0">
                <a:latin typeface="LiberationSerif"/>
              </a:rPr>
              <a:t>ifficult part of the job of CLR is freeing such a heap: instead of an unmanaged language in which this job is assigned to the programmer, here, the CLR de-allocates the memory just when the variable exits the scope (</a:t>
            </a:r>
            <a:r>
              <a:rPr lang="en-US" sz="1800" b="0" i="0" u="none" strike="noStrike" baseline="0" dirty="0" err="1">
                <a:latin typeface="LiberationSerif"/>
              </a:rPr>
              <a:t>ifit</a:t>
            </a:r>
            <a:r>
              <a:rPr lang="en-US" sz="1800" b="0" i="0" u="none" strike="noStrike" baseline="0" dirty="0">
                <a:latin typeface="LiberationSerif"/>
              </a:rPr>
              <a:t> lives in a managed stack) or when there is no more reference by any other object and it exits the scope (if it lives in a managed heap). </a:t>
            </a:r>
          </a:p>
          <a:p>
            <a:pPr algn="l"/>
            <a:r>
              <a:rPr lang="en-US" sz="1800" b="0" i="0" u="none" strike="noStrike" baseline="0" dirty="0">
                <a:latin typeface="LiberationSerif"/>
              </a:rPr>
              <a:t>Job occurs in a lazy fashion with an internal heuristic that also looks for memory requests. </a:t>
            </a:r>
          </a:p>
          <a:p>
            <a:pPr algn="l"/>
            <a:r>
              <a:rPr lang="en-US" sz="1800" b="0" i="0" u="none" strike="noStrike" baseline="0" dirty="0">
                <a:latin typeface="LiberationSerif"/>
              </a:rPr>
              <a:t>This is why, on a system with high address space available, an application that consumes 100 MB of memory can simply continue consuming the same amount of memory, although it is not used anymore if the application does nothing. </a:t>
            </a:r>
          </a:p>
          <a:p>
            <a:pPr algn="l"/>
            <a:r>
              <a:rPr lang="en-US" sz="1800" b="0" i="0" u="none" strike="noStrike" baseline="0" dirty="0">
                <a:latin typeface="LiberationSerif"/>
              </a:rPr>
              <a:t>However, as soon as possible, when the application needs to create new objects, it could trigger the memory cleanup of the heap by starting an operation named </a:t>
            </a:r>
            <a:r>
              <a:rPr lang="en-US" sz="1800" b="1" i="0" u="none" strike="noStrike" baseline="0" dirty="0">
                <a:latin typeface="LiberationSerif-Bold"/>
              </a:rPr>
              <a:t>garbage collection</a:t>
            </a:r>
            <a:endParaRPr lang="en-IN" dirty="0"/>
          </a:p>
        </p:txBody>
      </p:sp>
    </p:spTree>
    <p:extLst>
      <p:ext uri="{BB962C8B-B14F-4D97-AF65-F5344CB8AC3E}">
        <p14:creationId xmlns:p14="http://schemas.microsoft.com/office/powerpoint/2010/main" val="35992092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D48BD3-D046-0159-AFEA-BECB78CF2B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FB78B1-7DF8-F289-0DB9-9F2AED3EFB36}"/>
              </a:ext>
            </a:extLst>
          </p:cNvPr>
          <p:cNvSpPr>
            <a:spLocks noGrp="1"/>
          </p:cNvSpPr>
          <p:nvPr>
            <p:ph type="title"/>
          </p:nvPr>
        </p:nvSpPr>
        <p:spPr/>
        <p:txBody>
          <a:bodyPr/>
          <a:lstStyle/>
          <a:p>
            <a:r>
              <a:rPr lang="en-IN" dirty="0"/>
              <a:t>Garbage collection</a:t>
            </a:r>
          </a:p>
        </p:txBody>
      </p:sp>
      <p:sp>
        <p:nvSpPr>
          <p:cNvPr id="3" name="Content Placeholder 2">
            <a:extLst>
              <a:ext uri="{FF2B5EF4-FFF2-40B4-BE49-F238E27FC236}">
                <a16:creationId xmlns:a16="http://schemas.microsoft.com/office/drawing/2014/main" id="{8BF5C06E-D89E-C05D-2610-9E1788A8DF06}"/>
              </a:ext>
            </a:extLst>
          </p:cNvPr>
          <p:cNvSpPr>
            <a:spLocks noGrp="1"/>
          </p:cNvSpPr>
          <p:nvPr>
            <p:ph idx="1"/>
          </p:nvPr>
        </p:nvSpPr>
        <p:spPr>
          <a:xfrm>
            <a:off x="1154954" y="2603500"/>
            <a:ext cx="10429001" cy="3867280"/>
          </a:xfrm>
        </p:spPr>
        <p:txBody>
          <a:bodyPr>
            <a:normAutofit lnSpcReduction="10000"/>
          </a:bodyPr>
          <a:lstStyle/>
          <a:p>
            <a:pPr algn="l"/>
            <a:r>
              <a:rPr lang="en-US" sz="1800" b="0" i="0" u="none" strike="noStrike" baseline="0" dirty="0">
                <a:latin typeface="LiberationSerif"/>
              </a:rPr>
              <a:t>GC is the engine that cleans up the memory of managed heap within the CLR with an internal algorithm and its own triggering engine. </a:t>
            </a:r>
          </a:p>
          <a:p>
            <a:pPr algn="l"/>
            <a:r>
              <a:rPr lang="en-US" sz="1800" b="0" i="0" u="none" strike="noStrike" baseline="0" dirty="0">
                <a:latin typeface="LiberationSerif"/>
              </a:rPr>
              <a:t>Although it is impossible to know exactly when the GC will fire, has known trigger points, for instance, when CLR needs lots of new memory. </a:t>
            </a:r>
          </a:p>
          <a:p>
            <a:pPr algn="l"/>
            <a:r>
              <a:rPr lang="en-US" sz="1800" b="0" i="0" u="none" strike="noStrike" baseline="0" dirty="0">
                <a:latin typeface="LiberationSerif"/>
              </a:rPr>
              <a:t>GC memory cleanup operation is named </a:t>
            </a:r>
            <a:r>
              <a:rPr lang="en-US" sz="1800" b="1" i="0" u="none" strike="noStrike" baseline="0" dirty="0">
                <a:latin typeface="LiberationSerif-Bold"/>
              </a:rPr>
              <a:t>collect</a:t>
            </a:r>
            <a:r>
              <a:rPr lang="en-US" sz="1800" b="0" i="0" u="none" strike="noStrike" baseline="0" dirty="0">
                <a:latin typeface="LiberationSerif"/>
              </a:rPr>
              <a:t>.</a:t>
            </a:r>
          </a:p>
          <a:p>
            <a:pPr algn="l"/>
            <a:r>
              <a:rPr lang="en-US" sz="1800" b="0" i="0" u="none" strike="noStrike" baseline="0" dirty="0">
                <a:latin typeface="LiberationSerif"/>
              </a:rPr>
              <a:t>Microsoft gives us the ability to trigger the collector manually, by invoking the </a:t>
            </a:r>
            <a:r>
              <a:rPr lang="en-US" sz="1800" b="0" i="0" u="none" strike="noStrike" baseline="0" dirty="0" err="1">
                <a:latin typeface="LiberationMono"/>
              </a:rPr>
              <a:t>GC.Collect</a:t>
            </a:r>
            <a:r>
              <a:rPr lang="en-US" sz="1800" b="0" i="0" u="none" strike="noStrike" baseline="0" dirty="0">
                <a:latin typeface="LiberationMono"/>
              </a:rPr>
              <a:t> </a:t>
            </a:r>
            <a:r>
              <a:rPr lang="en-US" sz="1800" b="0" i="0" u="none" strike="noStrike" baseline="0" dirty="0">
                <a:latin typeface="LiberationSerif"/>
              </a:rPr>
              <a:t>method.</a:t>
            </a:r>
          </a:p>
          <a:p>
            <a:pPr algn="l"/>
            <a:r>
              <a:rPr lang="en-US" sz="1800" b="0" i="0" u="none" strike="noStrike" baseline="0" dirty="0">
                <a:latin typeface="LiberationSerif"/>
              </a:rPr>
              <a:t> Although this option is available, manually triggering the GC is something to avoid because every usage will interfere with CLR abstraction of the underlying system.</a:t>
            </a:r>
          </a:p>
          <a:p>
            <a:pPr algn="l"/>
            <a:r>
              <a:rPr lang="en-US" sz="1800" b="0" i="0" u="none" strike="noStrike" baseline="0" dirty="0">
                <a:latin typeface="LiberationSerif"/>
              </a:rPr>
              <a:t>The GC collection occurs multiple times until the process is alive and running. </a:t>
            </a:r>
          </a:p>
          <a:p>
            <a:pPr algn="l"/>
            <a:r>
              <a:rPr lang="en-US" sz="1800" b="0" i="0" u="none" strike="noStrike" baseline="0" dirty="0">
                <a:latin typeface="LiberationSerif"/>
              </a:rPr>
              <a:t>Its execution has the goal of freeing the memory from objects that are not in use anymore by any code block, or that are not referred by any </a:t>
            </a:r>
            <a:r>
              <a:rPr lang="en-IN" sz="1800" b="0" i="0" u="none" strike="noStrike" baseline="0" dirty="0">
                <a:latin typeface="LiberationSerif"/>
              </a:rPr>
              <a:t>other living object.</a:t>
            </a:r>
            <a:endParaRPr lang="en-IN" dirty="0"/>
          </a:p>
        </p:txBody>
      </p:sp>
    </p:spTree>
    <p:extLst>
      <p:ext uri="{BB962C8B-B14F-4D97-AF65-F5344CB8AC3E}">
        <p14:creationId xmlns:p14="http://schemas.microsoft.com/office/powerpoint/2010/main" val="21259379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38621-6B90-4049-C083-3C819A4C38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19F183-66D0-806A-740D-9914BFF62C93}"/>
              </a:ext>
            </a:extLst>
          </p:cNvPr>
          <p:cNvSpPr>
            <a:spLocks noGrp="1"/>
          </p:cNvSpPr>
          <p:nvPr>
            <p:ph type="title"/>
          </p:nvPr>
        </p:nvSpPr>
        <p:spPr/>
        <p:txBody>
          <a:bodyPr/>
          <a:lstStyle/>
          <a:p>
            <a:r>
              <a:rPr lang="en-IN" dirty="0"/>
              <a:t>Garbage collection</a:t>
            </a:r>
          </a:p>
        </p:txBody>
      </p:sp>
      <p:sp>
        <p:nvSpPr>
          <p:cNvPr id="3" name="Content Placeholder 2">
            <a:extLst>
              <a:ext uri="{FF2B5EF4-FFF2-40B4-BE49-F238E27FC236}">
                <a16:creationId xmlns:a16="http://schemas.microsoft.com/office/drawing/2014/main" id="{1290093B-D169-52A2-60D1-75F2BDEC5BB3}"/>
              </a:ext>
            </a:extLst>
          </p:cNvPr>
          <p:cNvSpPr>
            <a:spLocks noGrp="1"/>
          </p:cNvSpPr>
          <p:nvPr>
            <p:ph idx="1"/>
          </p:nvPr>
        </p:nvSpPr>
        <p:spPr>
          <a:xfrm>
            <a:off x="1154954" y="2603500"/>
            <a:ext cx="10429001" cy="3867280"/>
          </a:xfrm>
        </p:spPr>
        <p:txBody>
          <a:bodyPr>
            <a:normAutofit/>
          </a:bodyPr>
          <a:lstStyle/>
          <a:p>
            <a:pPr algn="l"/>
            <a:r>
              <a:rPr lang="en-US" sz="1800" b="0" i="0" u="none" strike="noStrike" baseline="0" dirty="0">
                <a:latin typeface="LiberationSerif"/>
              </a:rPr>
              <a:t>Any surviving object is then marked as a survivor object. </a:t>
            </a:r>
          </a:p>
          <a:p>
            <a:pPr algn="l"/>
            <a:r>
              <a:rPr lang="en-US" sz="1800" b="0" i="0" u="none" strike="noStrike" baseline="0" dirty="0">
                <a:latin typeface="LiberationSerif"/>
              </a:rPr>
              <a:t>This marking phase is crucial in the GC logic. </a:t>
            </a:r>
          </a:p>
          <a:p>
            <a:pPr algn="l"/>
            <a:r>
              <a:rPr lang="en-US" sz="1800" b="0" i="0" u="none" strike="noStrike" baseline="0" dirty="0">
                <a:latin typeface="LiberationSerif"/>
              </a:rPr>
              <a:t>Each survival will increment the survival counter for such an object. </a:t>
            </a:r>
          </a:p>
          <a:p>
            <a:pPr algn="l"/>
            <a:r>
              <a:rPr lang="en-US" sz="1800" b="0" i="0" u="none" strike="noStrike" baseline="0" dirty="0">
                <a:latin typeface="LiberationSerif"/>
              </a:rPr>
              <a:t>The first time an object is analyzed by the GC is in generation zero of its mark counter. </a:t>
            </a:r>
          </a:p>
          <a:p>
            <a:pPr algn="l"/>
            <a:r>
              <a:rPr lang="en-US" sz="1800" b="0" i="0" u="none" strike="noStrike" baseline="0" dirty="0">
                <a:latin typeface="LiberationSerif"/>
              </a:rPr>
              <a:t>Multiple survivals will bring this counter to generation-1 or generation-2. </a:t>
            </a:r>
          </a:p>
          <a:p>
            <a:pPr algn="l"/>
            <a:r>
              <a:rPr lang="en-US" sz="1800" b="0" i="0" u="none" strike="noStrike" baseline="0" dirty="0">
                <a:latin typeface="LiberationSerif"/>
              </a:rPr>
              <a:t>In CLR, the most unchanging objects (survived through all GCs) are marked in generation-2.</a:t>
            </a:r>
          </a:p>
          <a:p>
            <a:pPr algn="l"/>
            <a:r>
              <a:rPr lang="en-US" sz="1800" b="0" i="0" u="none" strike="noStrike" baseline="0" dirty="0">
                <a:latin typeface="LiberationSerif"/>
              </a:rPr>
              <a:t>Garbage collection always starts by pausing all threads of the application, and then the managed heap is scanned to find unused objects and can service </a:t>
            </a:r>
            <a:r>
              <a:rPr lang="en-IN" sz="1800" b="0" i="0" u="none" strike="noStrike" baseline="0" dirty="0">
                <a:latin typeface="LiberationSerif"/>
              </a:rPr>
              <a:t>them. </a:t>
            </a:r>
            <a:endParaRPr lang="en-IN" dirty="0"/>
          </a:p>
        </p:txBody>
      </p:sp>
    </p:spTree>
    <p:extLst>
      <p:ext uri="{BB962C8B-B14F-4D97-AF65-F5344CB8AC3E}">
        <p14:creationId xmlns:p14="http://schemas.microsoft.com/office/powerpoint/2010/main" val="3674752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A8BD93-C76E-3721-EDE4-38969220D238}"/>
              </a:ext>
            </a:extLst>
          </p:cNvPr>
          <p:cNvSpPr>
            <a:spLocks noGrp="1"/>
          </p:cNvSpPr>
          <p:nvPr>
            <p:ph type="title"/>
          </p:nvPr>
        </p:nvSpPr>
        <p:spPr>
          <a:xfrm>
            <a:off x="1154954" y="973668"/>
            <a:ext cx="10365508" cy="706964"/>
          </a:xfrm>
        </p:spPr>
        <p:txBody>
          <a:bodyPr/>
          <a:lstStyle/>
          <a:p>
            <a:r>
              <a:rPr lang="en-US" sz="2800" b="0" i="0" u="none" strike="noStrike" baseline="0" dirty="0">
                <a:latin typeface="LiberationSerif"/>
              </a:rPr>
              <a:t>assembly with all its layers, showing the</a:t>
            </a:r>
            <a:br>
              <a:rPr lang="en-US" sz="2800" b="0" i="0" u="none" strike="noStrike" baseline="0" dirty="0">
                <a:latin typeface="LiberationSerif"/>
              </a:rPr>
            </a:br>
            <a:r>
              <a:rPr lang="en-US" sz="2800" b="0" i="0" u="none" strike="noStrike" baseline="0" dirty="0">
                <a:latin typeface="LiberationSerif"/>
              </a:rPr>
              <a:t>.NET physical file structure with the system headers, CLR header, code</a:t>
            </a:r>
            <a:br>
              <a:rPr lang="en-US" sz="2800" b="0" i="0" u="none" strike="noStrike" baseline="0" dirty="0">
                <a:latin typeface="LiberationSerif"/>
              </a:rPr>
            </a:br>
            <a:r>
              <a:rPr lang="en-IN" sz="2800" b="0" i="0" u="none" strike="noStrike" baseline="0" dirty="0">
                <a:latin typeface="LiberationSerif"/>
              </a:rPr>
              <a:t>metadata, and body:</a:t>
            </a:r>
            <a:endParaRPr lang="en-IN" sz="4800" dirty="0"/>
          </a:p>
        </p:txBody>
      </p:sp>
      <p:pic>
        <p:nvPicPr>
          <p:cNvPr id="5" name="Picture 4">
            <a:extLst>
              <a:ext uri="{FF2B5EF4-FFF2-40B4-BE49-F238E27FC236}">
                <a16:creationId xmlns:a16="http://schemas.microsoft.com/office/drawing/2014/main" id="{8CCA3BDB-0135-B1AE-D159-59E3E7BE99E6}"/>
              </a:ext>
            </a:extLst>
          </p:cNvPr>
          <p:cNvPicPr>
            <a:picLocks noChangeAspect="1"/>
          </p:cNvPicPr>
          <p:nvPr/>
        </p:nvPicPr>
        <p:blipFill>
          <a:blip r:embed="rId2"/>
          <a:stretch>
            <a:fillRect/>
          </a:stretch>
        </p:blipFill>
        <p:spPr>
          <a:xfrm>
            <a:off x="1385342" y="2578284"/>
            <a:ext cx="8653498" cy="4054783"/>
          </a:xfrm>
          <a:prstGeom prst="rect">
            <a:avLst/>
          </a:prstGeom>
        </p:spPr>
      </p:pic>
    </p:spTree>
    <p:extLst>
      <p:ext uri="{BB962C8B-B14F-4D97-AF65-F5344CB8AC3E}">
        <p14:creationId xmlns:p14="http://schemas.microsoft.com/office/powerpoint/2010/main" val="31879301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0E1F-4684-DAC0-DF77-517E11C21DEE}"/>
              </a:ext>
            </a:extLst>
          </p:cNvPr>
          <p:cNvSpPr>
            <a:spLocks noGrp="1"/>
          </p:cNvSpPr>
          <p:nvPr>
            <p:ph type="title"/>
          </p:nvPr>
        </p:nvSpPr>
        <p:spPr/>
        <p:txBody>
          <a:bodyPr/>
          <a:lstStyle/>
          <a:p>
            <a:r>
              <a:rPr lang="en-IN" dirty="0"/>
              <a:t>Releasing Memory</a:t>
            </a:r>
          </a:p>
        </p:txBody>
      </p:sp>
      <p:sp>
        <p:nvSpPr>
          <p:cNvPr id="3" name="Content Placeholder 2">
            <a:extLst>
              <a:ext uri="{FF2B5EF4-FFF2-40B4-BE49-F238E27FC236}">
                <a16:creationId xmlns:a16="http://schemas.microsoft.com/office/drawing/2014/main" id="{4E1096A7-A4DE-DF45-69CB-35BC0937C8E3}"/>
              </a:ext>
            </a:extLst>
          </p:cNvPr>
          <p:cNvSpPr>
            <a:spLocks noGrp="1"/>
          </p:cNvSpPr>
          <p:nvPr>
            <p:ph idx="1"/>
          </p:nvPr>
        </p:nvSpPr>
        <p:spPr>
          <a:xfrm>
            <a:off x="1154954" y="2603499"/>
            <a:ext cx="10649119" cy="3758181"/>
          </a:xfrm>
        </p:spPr>
        <p:txBody>
          <a:bodyPr>
            <a:normAutofit fontScale="92500" lnSpcReduction="20000"/>
          </a:bodyPr>
          <a:lstStyle/>
          <a:p>
            <a:r>
              <a:rPr lang="en-US" dirty="0"/>
              <a:t>Garbage collector's optimizing engine determines the best time to perform a collection based on the allocations being made. </a:t>
            </a:r>
          </a:p>
          <a:p>
            <a:r>
              <a:rPr lang="en-US" dirty="0"/>
              <a:t>When the garbage collector performs a collection, it releases the memory for objects that are no longer being used by the application. </a:t>
            </a:r>
          </a:p>
          <a:p>
            <a:r>
              <a:rPr lang="en-US" dirty="0"/>
              <a:t>Determines which objects are no longer being used by examining the application's roots. </a:t>
            </a:r>
          </a:p>
          <a:p>
            <a:r>
              <a:rPr lang="en-US" dirty="0"/>
              <a:t>Every application has a set of roots. </a:t>
            </a:r>
          </a:p>
          <a:p>
            <a:r>
              <a:rPr lang="en-US" dirty="0"/>
              <a:t>Each root either refers to an object on the managed heap or is set to null. </a:t>
            </a:r>
          </a:p>
          <a:p>
            <a:r>
              <a:rPr lang="en-US" dirty="0"/>
              <a:t>An application's roots include static fields, local variables and parameters on a thread's stack, and CPU registers. </a:t>
            </a:r>
          </a:p>
          <a:p>
            <a:r>
              <a:rPr lang="en-US" dirty="0"/>
              <a:t>Garbage collector has access to the list of active roots that the just-in-time (JIT) compiler and the runtime maintain. </a:t>
            </a:r>
          </a:p>
          <a:p>
            <a:r>
              <a:rPr lang="en-US" dirty="0"/>
              <a:t>Using this list, it examines an application's roots, and in the process creates a graph that contains all the objects that are reachable from the roots.</a:t>
            </a:r>
            <a:endParaRPr lang="en-IN" dirty="0"/>
          </a:p>
        </p:txBody>
      </p:sp>
    </p:spTree>
    <p:extLst>
      <p:ext uri="{BB962C8B-B14F-4D97-AF65-F5344CB8AC3E}">
        <p14:creationId xmlns:p14="http://schemas.microsoft.com/office/powerpoint/2010/main" val="33695496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0B9BE-87D0-8798-209C-B56C6D0B5FE0}"/>
              </a:ext>
            </a:extLst>
          </p:cNvPr>
          <p:cNvSpPr>
            <a:spLocks noGrp="1"/>
          </p:cNvSpPr>
          <p:nvPr>
            <p:ph type="title"/>
          </p:nvPr>
        </p:nvSpPr>
        <p:spPr/>
        <p:txBody>
          <a:bodyPr/>
          <a:lstStyle/>
          <a:p>
            <a:r>
              <a:rPr lang="en-IN" dirty="0"/>
              <a:t>Releasing Memory</a:t>
            </a:r>
          </a:p>
        </p:txBody>
      </p:sp>
      <p:sp>
        <p:nvSpPr>
          <p:cNvPr id="3" name="Content Placeholder 2">
            <a:extLst>
              <a:ext uri="{FF2B5EF4-FFF2-40B4-BE49-F238E27FC236}">
                <a16:creationId xmlns:a16="http://schemas.microsoft.com/office/drawing/2014/main" id="{D45C0D7C-AD9C-6763-DD5B-822484C262E2}"/>
              </a:ext>
            </a:extLst>
          </p:cNvPr>
          <p:cNvSpPr>
            <a:spLocks noGrp="1"/>
          </p:cNvSpPr>
          <p:nvPr>
            <p:ph idx="1"/>
          </p:nvPr>
        </p:nvSpPr>
        <p:spPr>
          <a:xfrm>
            <a:off x="1154954" y="2603500"/>
            <a:ext cx="10253042" cy="3689724"/>
          </a:xfrm>
        </p:spPr>
        <p:txBody>
          <a:bodyPr>
            <a:normAutofit fontScale="92500" lnSpcReduction="10000"/>
          </a:bodyPr>
          <a:lstStyle/>
          <a:p>
            <a:r>
              <a:rPr lang="en-US" dirty="0"/>
              <a:t>Objects that are not in the graph are unreachable from the application's roots. </a:t>
            </a:r>
          </a:p>
          <a:p>
            <a:r>
              <a:rPr lang="en-US" dirty="0"/>
              <a:t>GC considers unreachable objects garbage and will release the memory allocated for them. </a:t>
            </a:r>
          </a:p>
          <a:p>
            <a:r>
              <a:rPr lang="en-US" dirty="0"/>
              <a:t>During a collection, the garbage collector examines the managed heap, looking for the blocks of address space occupied by unreachable objects. </a:t>
            </a:r>
          </a:p>
          <a:p>
            <a:r>
              <a:rPr lang="en-US" dirty="0"/>
              <a:t>As it discovers each unreachable object, it uses a memory-copying function to compact the reachable objects in memory, freeing up the blocks of address spaces allocated to unreachable objects. </a:t>
            </a:r>
          </a:p>
          <a:p>
            <a:r>
              <a:rPr lang="en-US" dirty="0"/>
              <a:t>Once the memory for the reachable objects has been compacted, the garbage collector makes the necessary pointer corrections so that the application's roots point to the objects in their new locations. </a:t>
            </a:r>
          </a:p>
          <a:p>
            <a:r>
              <a:rPr lang="en-US" dirty="0"/>
              <a:t>It also positions the managed heap's pointer after the last reachable object. </a:t>
            </a:r>
          </a:p>
        </p:txBody>
      </p:sp>
    </p:spTree>
    <p:extLst>
      <p:ext uri="{BB962C8B-B14F-4D97-AF65-F5344CB8AC3E}">
        <p14:creationId xmlns:p14="http://schemas.microsoft.com/office/powerpoint/2010/main" val="16031483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8CA19-A5F9-D2DC-3AED-3D7041B0C8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7B7475-EDEF-48ED-9417-290C1E3A0655}"/>
              </a:ext>
            </a:extLst>
          </p:cNvPr>
          <p:cNvSpPr>
            <a:spLocks noGrp="1"/>
          </p:cNvSpPr>
          <p:nvPr>
            <p:ph type="title"/>
          </p:nvPr>
        </p:nvSpPr>
        <p:spPr/>
        <p:txBody>
          <a:bodyPr/>
          <a:lstStyle/>
          <a:p>
            <a:r>
              <a:rPr lang="en-IN" dirty="0"/>
              <a:t>Releasing Memory</a:t>
            </a:r>
          </a:p>
        </p:txBody>
      </p:sp>
      <p:sp>
        <p:nvSpPr>
          <p:cNvPr id="3" name="Content Placeholder 2">
            <a:extLst>
              <a:ext uri="{FF2B5EF4-FFF2-40B4-BE49-F238E27FC236}">
                <a16:creationId xmlns:a16="http://schemas.microsoft.com/office/drawing/2014/main" id="{07123B86-12C5-7F85-4CEB-3BA7BEB7F88B}"/>
              </a:ext>
            </a:extLst>
          </p:cNvPr>
          <p:cNvSpPr>
            <a:spLocks noGrp="1"/>
          </p:cNvSpPr>
          <p:nvPr>
            <p:ph idx="1"/>
          </p:nvPr>
        </p:nvSpPr>
        <p:spPr>
          <a:xfrm>
            <a:off x="1154954" y="2603500"/>
            <a:ext cx="10253042" cy="3689724"/>
          </a:xfrm>
        </p:spPr>
        <p:txBody>
          <a:bodyPr>
            <a:normAutofit/>
          </a:bodyPr>
          <a:lstStyle/>
          <a:p>
            <a:r>
              <a:rPr lang="en-US" dirty="0"/>
              <a:t>Note that memory is compacted only if a collection discovers a significant number of unreachable objects.</a:t>
            </a:r>
          </a:p>
          <a:p>
            <a:r>
              <a:rPr lang="en-US" dirty="0"/>
              <a:t> If all the objects in the managed heap survive a collection, then there is no need for memory compaction.</a:t>
            </a:r>
          </a:p>
          <a:p>
            <a:r>
              <a:rPr lang="en-US" dirty="0"/>
              <a:t>To improve performance, the runtime allocates memory for large objects in a separate heap. </a:t>
            </a:r>
          </a:p>
          <a:p>
            <a:r>
              <a:rPr lang="en-US" dirty="0"/>
              <a:t>GC automatically releases the memory for large objects. </a:t>
            </a:r>
          </a:p>
          <a:p>
            <a:r>
              <a:rPr lang="en-US" dirty="0"/>
              <a:t>However, to avoid moving large objects in memory, this memory is not compacted.</a:t>
            </a:r>
            <a:endParaRPr lang="en-IN" dirty="0"/>
          </a:p>
        </p:txBody>
      </p:sp>
    </p:spTree>
    <p:extLst>
      <p:ext uri="{BB962C8B-B14F-4D97-AF65-F5344CB8AC3E}">
        <p14:creationId xmlns:p14="http://schemas.microsoft.com/office/powerpoint/2010/main" val="8284470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869F6A-696D-EEC8-53FE-2654EF336F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1BE194-73F0-623A-AEF3-708EBF1E27DE}"/>
              </a:ext>
            </a:extLst>
          </p:cNvPr>
          <p:cNvSpPr>
            <a:spLocks noGrp="1"/>
          </p:cNvSpPr>
          <p:nvPr>
            <p:ph type="title"/>
          </p:nvPr>
        </p:nvSpPr>
        <p:spPr/>
        <p:txBody>
          <a:bodyPr/>
          <a:lstStyle/>
          <a:p>
            <a:r>
              <a:rPr lang="en-IN" dirty="0"/>
              <a:t>Generations and Performance</a:t>
            </a:r>
          </a:p>
        </p:txBody>
      </p:sp>
      <p:sp>
        <p:nvSpPr>
          <p:cNvPr id="3" name="Content Placeholder 2">
            <a:extLst>
              <a:ext uri="{FF2B5EF4-FFF2-40B4-BE49-F238E27FC236}">
                <a16:creationId xmlns:a16="http://schemas.microsoft.com/office/drawing/2014/main" id="{D2025471-61BA-1BC3-05B1-572EAA76A997}"/>
              </a:ext>
            </a:extLst>
          </p:cNvPr>
          <p:cNvSpPr>
            <a:spLocks noGrp="1"/>
          </p:cNvSpPr>
          <p:nvPr>
            <p:ph idx="1"/>
          </p:nvPr>
        </p:nvSpPr>
        <p:spPr>
          <a:xfrm>
            <a:off x="1154954" y="2603500"/>
            <a:ext cx="10253042" cy="3689724"/>
          </a:xfrm>
        </p:spPr>
        <p:txBody>
          <a:bodyPr>
            <a:normAutofit/>
          </a:bodyPr>
          <a:lstStyle/>
          <a:p>
            <a:r>
              <a:rPr lang="en-US" b="0" i="0" dirty="0">
                <a:solidFill>
                  <a:srgbClr val="161616"/>
                </a:solidFill>
                <a:effectLst/>
                <a:latin typeface="Segoe UI" panose="020B0502040204020203" pitchFamily="34" charset="0"/>
              </a:rPr>
              <a:t>To optimize the performance of the garbage collector, the managed heap is divided into three </a:t>
            </a:r>
            <a:r>
              <a:rPr lang="en-US" b="1" i="0" dirty="0">
                <a:solidFill>
                  <a:srgbClr val="161616"/>
                </a:solidFill>
                <a:effectLst/>
                <a:latin typeface="Segoe UI" panose="020B0502040204020203" pitchFamily="34" charset="0"/>
              </a:rPr>
              <a:t>generations: 0, 1, and 2. </a:t>
            </a:r>
          </a:p>
          <a:p>
            <a:r>
              <a:rPr lang="en-US" dirty="0">
                <a:solidFill>
                  <a:srgbClr val="161616"/>
                </a:solidFill>
                <a:latin typeface="Segoe UI" panose="020B0502040204020203" pitchFamily="34" charset="0"/>
              </a:rPr>
              <a:t>R</a:t>
            </a:r>
            <a:r>
              <a:rPr lang="en-US" b="0" i="0" dirty="0">
                <a:solidFill>
                  <a:srgbClr val="161616"/>
                </a:solidFill>
                <a:effectLst/>
                <a:latin typeface="Segoe UI" panose="020B0502040204020203" pitchFamily="34" charset="0"/>
              </a:rPr>
              <a:t>untime's garbage collection algorithm is based on several generalizations that the computer software industry has discovered to be true by experimenting with garbage collection schemes. </a:t>
            </a:r>
          </a:p>
          <a:p>
            <a:r>
              <a:rPr lang="en-US" b="0" i="0" dirty="0">
                <a:solidFill>
                  <a:srgbClr val="161616"/>
                </a:solidFill>
                <a:effectLst/>
                <a:latin typeface="Segoe UI" panose="020B0502040204020203" pitchFamily="34" charset="0"/>
              </a:rPr>
              <a:t>First, it is faster to compact the memory for a portion of the managed heap than for the entire managed heap. </a:t>
            </a:r>
          </a:p>
          <a:p>
            <a:r>
              <a:rPr lang="en-US" b="0" i="0" dirty="0">
                <a:solidFill>
                  <a:srgbClr val="161616"/>
                </a:solidFill>
                <a:effectLst/>
                <a:latin typeface="Segoe UI" panose="020B0502040204020203" pitchFamily="34" charset="0"/>
              </a:rPr>
              <a:t>Secondly, newer objects will have shorter lifetimes and older objects will have longer lifetimes. </a:t>
            </a:r>
          </a:p>
          <a:p>
            <a:r>
              <a:rPr lang="en-US" b="0" i="0" dirty="0">
                <a:solidFill>
                  <a:srgbClr val="161616"/>
                </a:solidFill>
                <a:effectLst/>
                <a:latin typeface="Segoe UI" panose="020B0502040204020203" pitchFamily="34" charset="0"/>
              </a:rPr>
              <a:t>Lastly, newer objects tend to be related to each other and accessed by the application around the same time.</a:t>
            </a:r>
          </a:p>
          <a:p>
            <a:endParaRPr lang="en-IN" dirty="0"/>
          </a:p>
        </p:txBody>
      </p:sp>
    </p:spTree>
    <p:extLst>
      <p:ext uri="{BB962C8B-B14F-4D97-AF65-F5344CB8AC3E}">
        <p14:creationId xmlns:p14="http://schemas.microsoft.com/office/powerpoint/2010/main" val="6198818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F118C7-1C21-43F6-9B6F-A29C73BC10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2BF5FF-6B6D-AD10-A2F9-F67533B43283}"/>
              </a:ext>
            </a:extLst>
          </p:cNvPr>
          <p:cNvSpPr>
            <a:spLocks noGrp="1"/>
          </p:cNvSpPr>
          <p:nvPr>
            <p:ph type="title"/>
          </p:nvPr>
        </p:nvSpPr>
        <p:spPr/>
        <p:txBody>
          <a:bodyPr/>
          <a:lstStyle/>
          <a:p>
            <a:r>
              <a:rPr lang="en-IN" dirty="0"/>
              <a:t>Generations and Performance</a:t>
            </a:r>
          </a:p>
        </p:txBody>
      </p:sp>
      <p:sp>
        <p:nvSpPr>
          <p:cNvPr id="3" name="Content Placeholder 2">
            <a:extLst>
              <a:ext uri="{FF2B5EF4-FFF2-40B4-BE49-F238E27FC236}">
                <a16:creationId xmlns:a16="http://schemas.microsoft.com/office/drawing/2014/main" id="{E1D492B9-6C3A-DB0F-0009-B5D0D01F2920}"/>
              </a:ext>
            </a:extLst>
          </p:cNvPr>
          <p:cNvSpPr>
            <a:spLocks noGrp="1"/>
          </p:cNvSpPr>
          <p:nvPr>
            <p:ph idx="1"/>
          </p:nvPr>
        </p:nvSpPr>
        <p:spPr>
          <a:xfrm>
            <a:off x="1154954" y="2603500"/>
            <a:ext cx="10253042" cy="3689724"/>
          </a:xfrm>
        </p:spPr>
        <p:txBody>
          <a:bodyPr/>
          <a:lstStyle/>
          <a:p>
            <a:r>
              <a:rPr lang="en-US" b="0" i="0" dirty="0">
                <a:solidFill>
                  <a:srgbClr val="161616"/>
                </a:solidFill>
                <a:effectLst/>
                <a:latin typeface="Segoe UI" panose="020B0502040204020203" pitchFamily="34" charset="0"/>
              </a:rPr>
              <a:t>Runtime's garbage collector stores new objects in generation 0. </a:t>
            </a:r>
          </a:p>
          <a:p>
            <a:r>
              <a:rPr lang="en-US" b="0" i="0" dirty="0">
                <a:solidFill>
                  <a:srgbClr val="161616"/>
                </a:solidFill>
                <a:effectLst/>
                <a:latin typeface="Segoe UI" panose="020B0502040204020203" pitchFamily="34" charset="0"/>
              </a:rPr>
              <a:t>Objects created early in the application's lifetime that survive collections are promoted and stored in generations 1 and 2. </a:t>
            </a:r>
          </a:p>
          <a:p>
            <a:r>
              <a:rPr lang="en-US" b="0" i="0" dirty="0">
                <a:solidFill>
                  <a:srgbClr val="161616"/>
                </a:solidFill>
                <a:effectLst/>
                <a:latin typeface="Segoe UI" panose="020B0502040204020203" pitchFamily="34" charset="0"/>
              </a:rPr>
              <a:t>Because it is faster to compact a portion of the managed heap than the entire heap, this scheme allows the garbage collector to release the memory in a specific generation rather than release the memory for the entire managed heap each time it performs a collection.</a:t>
            </a:r>
          </a:p>
          <a:p>
            <a:endParaRPr lang="en-US" b="0" i="0" dirty="0">
              <a:solidFill>
                <a:srgbClr val="161616"/>
              </a:solidFill>
              <a:effectLst/>
              <a:latin typeface="Segoe UI" panose="020B0502040204020203" pitchFamily="34" charset="0"/>
            </a:endParaRPr>
          </a:p>
          <a:p>
            <a:endParaRPr lang="en-IN" dirty="0"/>
          </a:p>
        </p:txBody>
      </p:sp>
    </p:spTree>
    <p:extLst>
      <p:ext uri="{BB962C8B-B14F-4D97-AF65-F5344CB8AC3E}">
        <p14:creationId xmlns:p14="http://schemas.microsoft.com/office/powerpoint/2010/main" val="30877130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65E832-800F-A6DE-E344-97F40A2A54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5354A5-5D54-24CF-BD1E-A6670ECF4E6B}"/>
              </a:ext>
            </a:extLst>
          </p:cNvPr>
          <p:cNvSpPr>
            <a:spLocks noGrp="1"/>
          </p:cNvSpPr>
          <p:nvPr>
            <p:ph type="title"/>
          </p:nvPr>
        </p:nvSpPr>
        <p:spPr/>
        <p:txBody>
          <a:bodyPr/>
          <a:lstStyle/>
          <a:p>
            <a:r>
              <a:rPr lang="en-IN" dirty="0"/>
              <a:t>Generations and Performance</a:t>
            </a:r>
          </a:p>
        </p:txBody>
      </p:sp>
      <p:sp>
        <p:nvSpPr>
          <p:cNvPr id="3" name="Content Placeholder 2">
            <a:extLst>
              <a:ext uri="{FF2B5EF4-FFF2-40B4-BE49-F238E27FC236}">
                <a16:creationId xmlns:a16="http://schemas.microsoft.com/office/drawing/2014/main" id="{C718C231-2E44-B6DC-DF08-C6512C821F39}"/>
              </a:ext>
            </a:extLst>
          </p:cNvPr>
          <p:cNvSpPr>
            <a:spLocks noGrp="1"/>
          </p:cNvSpPr>
          <p:nvPr>
            <p:ph idx="1"/>
          </p:nvPr>
        </p:nvSpPr>
        <p:spPr>
          <a:xfrm>
            <a:off x="1154954" y="2603500"/>
            <a:ext cx="10253042" cy="3689724"/>
          </a:xfrm>
        </p:spPr>
        <p:txBody>
          <a:bodyPr/>
          <a:lstStyle/>
          <a:p>
            <a:r>
              <a:rPr lang="en-US" dirty="0">
                <a:solidFill>
                  <a:srgbClr val="161616"/>
                </a:solidFill>
                <a:latin typeface="Segoe UI" panose="020B0502040204020203" pitchFamily="34" charset="0"/>
              </a:rPr>
              <a:t>G</a:t>
            </a:r>
            <a:r>
              <a:rPr lang="en-US" b="0" i="0" dirty="0">
                <a:solidFill>
                  <a:srgbClr val="161616"/>
                </a:solidFill>
                <a:effectLst/>
                <a:latin typeface="Segoe UI" panose="020B0502040204020203" pitchFamily="34" charset="0"/>
              </a:rPr>
              <a:t>arbage collector performs a collection when generation 0 is full. </a:t>
            </a:r>
          </a:p>
          <a:p>
            <a:r>
              <a:rPr lang="en-US" b="0" i="0" dirty="0">
                <a:solidFill>
                  <a:srgbClr val="161616"/>
                </a:solidFill>
                <a:effectLst/>
                <a:latin typeface="Segoe UI" panose="020B0502040204020203" pitchFamily="34" charset="0"/>
              </a:rPr>
              <a:t>If an application attempts to create a new object when generation 0 is full, the garbage collector discovers that there is no address space remaining in generation 0 to allocate for the object. </a:t>
            </a:r>
          </a:p>
          <a:p>
            <a:r>
              <a:rPr lang="en-US" dirty="0">
                <a:solidFill>
                  <a:srgbClr val="161616"/>
                </a:solidFill>
                <a:latin typeface="Segoe UI" panose="020B0502040204020203" pitchFamily="34" charset="0"/>
              </a:rPr>
              <a:t>GC</a:t>
            </a:r>
            <a:r>
              <a:rPr lang="en-US" b="0" i="0" dirty="0">
                <a:solidFill>
                  <a:srgbClr val="161616"/>
                </a:solidFill>
                <a:effectLst/>
                <a:latin typeface="Segoe UI" panose="020B0502040204020203" pitchFamily="34" charset="0"/>
              </a:rPr>
              <a:t> performs a collection in an attempt to free address space in generation 0 for the object. </a:t>
            </a:r>
          </a:p>
          <a:p>
            <a:r>
              <a:rPr lang="en-US" dirty="0">
                <a:solidFill>
                  <a:srgbClr val="161616"/>
                </a:solidFill>
                <a:latin typeface="Segoe UI" panose="020B0502040204020203" pitchFamily="34" charset="0"/>
              </a:rPr>
              <a:t>GC</a:t>
            </a:r>
            <a:r>
              <a:rPr lang="en-US" b="0" i="0" dirty="0">
                <a:solidFill>
                  <a:srgbClr val="161616"/>
                </a:solidFill>
                <a:effectLst/>
                <a:latin typeface="Segoe UI" panose="020B0502040204020203" pitchFamily="34" charset="0"/>
              </a:rPr>
              <a:t> starts by examining the objects in generation 0 rather than all objects in the managed heap.</a:t>
            </a:r>
          </a:p>
          <a:p>
            <a:r>
              <a:rPr lang="en-US" dirty="0">
                <a:solidFill>
                  <a:srgbClr val="161616"/>
                </a:solidFill>
                <a:latin typeface="Segoe UI" panose="020B0502040204020203" pitchFamily="34" charset="0"/>
              </a:rPr>
              <a:t>M</a:t>
            </a:r>
            <a:r>
              <a:rPr lang="en-US" b="0" i="0" dirty="0">
                <a:solidFill>
                  <a:srgbClr val="161616"/>
                </a:solidFill>
                <a:effectLst/>
                <a:latin typeface="Segoe UI" panose="020B0502040204020203" pitchFamily="34" charset="0"/>
              </a:rPr>
              <a:t>ost efficient approach, because new objects tend to have short lifetimes, and it is expected that many of the objects in generation 0 will no longer be in use by the application when a collection is performed. </a:t>
            </a:r>
          </a:p>
          <a:p>
            <a:r>
              <a:rPr lang="en-US" b="0" i="0" dirty="0">
                <a:solidFill>
                  <a:srgbClr val="161616"/>
                </a:solidFill>
                <a:effectLst/>
                <a:latin typeface="Segoe UI" panose="020B0502040204020203" pitchFamily="34" charset="0"/>
              </a:rPr>
              <a:t>In addition, a collection of generation 0 alone often reclaims enough memory to allow the application to continue creating new objects.</a:t>
            </a:r>
            <a:endParaRPr lang="en-IN" dirty="0"/>
          </a:p>
        </p:txBody>
      </p:sp>
    </p:spTree>
    <p:extLst>
      <p:ext uri="{BB962C8B-B14F-4D97-AF65-F5344CB8AC3E}">
        <p14:creationId xmlns:p14="http://schemas.microsoft.com/office/powerpoint/2010/main" val="8110855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9BE22-76F3-DB69-54E6-EE4772A53D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8218E8-BE80-CF83-3FF5-9BFEA51602A6}"/>
              </a:ext>
            </a:extLst>
          </p:cNvPr>
          <p:cNvSpPr>
            <a:spLocks noGrp="1"/>
          </p:cNvSpPr>
          <p:nvPr>
            <p:ph type="title"/>
          </p:nvPr>
        </p:nvSpPr>
        <p:spPr/>
        <p:txBody>
          <a:bodyPr/>
          <a:lstStyle/>
          <a:p>
            <a:r>
              <a:rPr lang="en-IN" dirty="0"/>
              <a:t>Generations and Performance</a:t>
            </a:r>
          </a:p>
        </p:txBody>
      </p:sp>
      <p:sp>
        <p:nvSpPr>
          <p:cNvPr id="3" name="Content Placeholder 2">
            <a:extLst>
              <a:ext uri="{FF2B5EF4-FFF2-40B4-BE49-F238E27FC236}">
                <a16:creationId xmlns:a16="http://schemas.microsoft.com/office/drawing/2014/main" id="{60B75D79-2E54-A780-66E7-8BA3604E99B6}"/>
              </a:ext>
            </a:extLst>
          </p:cNvPr>
          <p:cNvSpPr>
            <a:spLocks noGrp="1"/>
          </p:cNvSpPr>
          <p:nvPr>
            <p:ph idx="1"/>
          </p:nvPr>
        </p:nvSpPr>
        <p:spPr>
          <a:xfrm>
            <a:off x="1154954" y="2603500"/>
            <a:ext cx="10253042" cy="3689724"/>
          </a:xfrm>
        </p:spPr>
        <p:txBody>
          <a:bodyPr/>
          <a:lstStyle/>
          <a:p>
            <a:r>
              <a:rPr lang="en-US" b="0" i="0" dirty="0">
                <a:solidFill>
                  <a:srgbClr val="161616"/>
                </a:solidFill>
                <a:effectLst/>
                <a:latin typeface="Segoe UI" panose="020B0502040204020203" pitchFamily="34" charset="0"/>
              </a:rPr>
              <a:t>After the garbage collector performs a collection of generation 0, it compacts the memory for the reachable objects</a:t>
            </a:r>
          </a:p>
          <a:p>
            <a:r>
              <a:rPr lang="en-US" dirty="0">
                <a:solidFill>
                  <a:srgbClr val="161616"/>
                </a:solidFill>
                <a:latin typeface="Segoe UI" panose="020B0502040204020203" pitchFamily="34" charset="0"/>
              </a:rPr>
              <a:t>GC</a:t>
            </a:r>
            <a:r>
              <a:rPr lang="en-US" b="0" i="0" dirty="0">
                <a:solidFill>
                  <a:srgbClr val="161616"/>
                </a:solidFill>
                <a:effectLst/>
                <a:latin typeface="Segoe UI" panose="020B0502040204020203" pitchFamily="34" charset="0"/>
              </a:rPr>
              <a:t> then promotes these objects and considers this portion of the managed heap generation 1.</a:t>
            </a:r>
          </a:p>
          <a:p>
            <a:r>
              <a:rPr lang="en-US" b="0" i="0" dirty="0">
                <a:solidFill>
                  <a:srgbClr val="161616"/>
                </a:solidFill>
                <a:effectLst/>
                <a:latin typeface="Segoe UI" panose="020B0502040204020203" pitchFamily="34" charset="0"/>
              </a:rPr>
              <a:t>Because objects that survive collections tend to have longer lifetimes, it makes sense to promote them to a higher generation. </a:t>
            </a:r>
          </a:p>
          <a:p>
            <a:r>
              <a:rPr lang="en-US" b="0" i="0" dirty="0">
                <a:solidFill>
                  <a:srgbClr val="161616"/>
                </a:solidFill>
                <a:effectLst/>
                <a:latin typeface="Segoe UI" panose="020B0502040204020203" pitchFamily="34" charset="0"/>
              </a:rPr>
              <a:t>As a result, the garbage collector does not have to reexamine the objects in generations 1 and 2 each time it performs a collection of generation 0.</a:t>
            </a:r>
            <a:endParaRPr lang="en-IN" dirty="0"/>
          </a:p>
        </p:txBody>
      </p:sp>
    </p:spTree>
    <p:extLst>
      <p:ext uri="{BB962C8B-B14F-4D97-AF65-F5344CB8AC3E}">
        <p14:creationId xmlns:p14="http://schemas.microsoft.com/office/powerpoint/2010/main" val="22584253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7CC5A-99FC-4268-936F-D8F588CAF606}"/>
              </a:ext>
            </a:extLst>
          </p:cNvPr>
          <p:cNvSpPr>
            <a:spLocks noGrp="1"/>
          </p:cNvSpPr>
          <p:nvPr>
            <p:ph type="title"/>
          </p:nvPr>
        </p:nvSpPr>
        <p:spPr/>
        <p:txBody>
          <a:bodyPr/>
          <a:lstStyle/>
          <a:p>
            <a:r>
              <a:rPr lang="en-IN" dirty="0"/>
              <a:t>Generations and Performance</a:t>
            </a:r>
          </a:p>
        </p:txBody>
      </p:sp>
      <p:sp>
        <p:nvSpPr>
          <p:cNvPr id="3" name="Content Placeholder 2">
            <a:extLst>
              <a:ext uri="{FF2B5EF4-FFF2-40B4-BE49-F238E27FC236}">
                <a16:creationId xmlns:a16="http://schemas.microsoft.com/office/drawing/2014/main" id="{9B0D8B61-E1B8-AEC6-D50F-34416FB549F7}"/>
              </a:ext>
            </a:extLst>
          </p:cNvPr>
          <p:cNvSpPr>
            <a:spLocks noGrp="1"/>
          </p:cNvSpPr>
          <p:nvPr>
            <p:ph idx="1"/>
          </p:nvPr>
        </p:nvSpPr>
        <p:spPr>
          <a:xfrm>
            <a:off x="1154954" y="2603500"/>
            <a:ext cx="10732246" cy="3988004"/>
          </a:xfrm>
        </p:spPr>
        <p:txBody>
          <a:bodyPr>
            <a:normAutofit fontScale="85000" lnSpcReduction="10000"/>
          </a:bodyPr>
          <a:lstStyle/>
          <a:p>
            <a:r>
              <a:rPr lang="en-US" b="0" i="0" dirty="0">
                <a:solidFill>
                  <a:srgbClr val="161616"/>
                </a:solidFill>
                <a:effectLst/>
                <a:latin typeface="Segoe UI" panose="020B0502040204020203" pitchFamily="34" charset="0"/>
              </a:rPr>
              <a:t>After the GC performs its first collection of generation 0 and promotes the reachable objects to generation 1, it considers the remainder of the managed heap generation 0. </a:t>
            </a:r>
          </a:p>
          <a:p>
            <a:r>
              <a:rPr lang="en-US" dirty="0">
                <a:solidFill>
                  <a:srgbClr val="161616"/>
                </a:solidFill>
                <a:latin typeface="Segoe UI" panose="020B0502040204020203" pitchFamily="34" charset="0"/>
              </a:rPr>
              <a:t>Co</a:t>
            </a:r>
            <a:r>
              <a:rPr lang="en-US" b="0" i="0" dirty="0">
                <a:solidFill>
                  <a:srgbClr val="161616"/>
                </a:solidFill>
                <a:effectLst/>
                <a:latin typeface="Segoe UI" panose="020B0502040204020203" pitchFamily="34" charset="0"/>
              </a:rPr>
              <a:t>ntinues to allocate memory for new objects in generation 0 until generation 0 is full and it is necessary to perform another collection. </a:t>
            </a:r>
          </a:p>
          <a:p>
            <a:r>
              <a:rPr lang="en-US" b="0" i="0" dirty="0">
                <a:solidFill>
                  <a:srgbClr val="161616"/>
                </a:solidFill>
                <a:effectLst/>
                <a:latin typeface="Segoe UI" panose="020B0502040204020203" pitchFamily="34" charset="0"/>
              </a:rPr>
              <a:t>At this point, the garbage collector's optimizing engine determines whether it is necessary to examine the objects in older generations. </a:t>
            </a:r>
          </a:p>
          <a:p>
            <a:r>
              <a:rPr lang="en-US" b="0" i="0" dirty="0">
                <a:solidFill>
                  <a:srgbClr val="161616"/>
                </a:solidFill>
                <a:effectLst/>
                <a:latin typeface="Segoe UI" panose="020B0502040204020203" pitchFamily="34" charset="0"/>
              </a:rPr>
              <a:t>For example, if a collection of generation 0 does not reclaim enough memory for the application to successfully complete its attempt to create a new object, the garbage collector can perform a collection of generation 1, then generation 2. </a:t>
            </a:r>
          </a:p>
          <a:p>
            <a:r>
              <a:rPr lang="en-US" b="0" i="0" dirty="0">
                <a:solidFill>
                  <a:srgbClr val="161616"/>
                </a:solidFill>
                <a:effectLst/>
                <a:latin typeface="Segoe UI" panose="020B0502040204020203" pitchFamily="34" charset="0"/>
              </a:rPr>
              <a:t>If this does not reclaim enough memory, the garbage collector can perform a collection of generations 2, 1, and 0. </a:t>
            </a:r>
          </a:p>
          <a:p>
            <a:r>
              <a:rPr lang="en-US" b="0" i="0" dirty="0">
                <a:solidFill>
                  <a:srgbClr val="161616"/>
                </a:solidFill>
                <a:effectLst/>
                <a:latin typeface="Segoe UI" panose="020B0502040204020203" pitchFamily="34" charset="0"/>
              </a:rPr>
              <a:t>After each collection, the garbage collector compacts the reachable objects in generation 0 and promotes them to generation 1. </a:t>
            </a:r>
          </a:p>
          <a:p>
            <a:r>
              <a:rPr lang="en-US" b="0" i="0" dirty="0">
                <a:solidFill>
                  <a:srgbClr val="161616"/>
                </a:solidFill>
                <a:effectLst/>
                <a:latin typeface="Segoe UI" panose="020B0502040204020203" pitchFamily="34" charset="0"/>
              </a:rPr>
              <a:t>Objects in generation 1 that survive collections are promoted to generation 2. </a:t>
            </a:r>
          </a:p>
          <a:p>
            <a:r>
              <a:rPr lang="en-US" b="0" i="0" dirty="0">
                <a:solidFill>
                  <a:srgbClr val="161616"/>
                </a:solidFill>
                <a:effectLst/>
                <a:latin typeface="Segoe UI" panose="020B0502040204020203" pitchFamily="34" charset="0"/>
              </a:rPr>
              <a:t>Because the garbage collector supports only three generations, objects in generation 2 that survive a collection remain in generation 2 until they are determined to be unreachable in a future collection.</a:t>
            </a:r>
            <a:endParaRPr lang="en-IN" dirty="0"/>
          </a:p>
        </p:txBody>
      </p:sp>
    </p:spTree>
    <p:extLst>
      <p:ext uri="{BB962C8B-B14F-4D97-AF65-F5344CB8AC3E}">
        <p14:creationId xmlns:p14="http://schemas.microsoft.com/office/powerpoint/2010/main" val="29711703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8B695-5E3C-42A9-2488-41470E2EFB00}"/>
              </a:ext>
            </a:extLst>
          </p:cNvPr>
          <p:cNvSpPr>
            <a:spLocks noGrp="1"/>
          </p:cNvSpPr>
          <p:nvPr>
            <p:ph type="title"/>
          </p:nvPr>
        </p:nvSpPr>
        <p:spPr/>
        <p:txBody>
          <a:bodyPr/>
          <a:lstStyle/>
          <a:p>
            <a:r>
              <a:rPr lang="en-US" dirty="0"/>
              <a:t>Releasing Memory for Unmanaged Resources</a:t>
            </a:r>
            <a:endParaRPr lang="en-IN" dirty="0"/>
          </a:p>
        </p:txBody>
      </p:sp>
      <p:sp>
        <p:nvSpPr>
          <p:cNvPr id="3" name="Content Placeholder 2">
            <a:extLst>
              <a:ext uri="{FF2B5EF4-FFF2-40B4-BE49-F238E27FC236}">
                <a16:creationId xmlns:a16="http://schemas.microsoft.com/office/drawing/2014/main" id="{4503670B-768E-A7C6-4EE8-8864EFDD2964}"/>
              </a:ext>
            </a:extLst>
          </p:cNvPr>
          <p:cNvSpPr>
            <a:spLocks noGrp="1"/>
          </p:cNvSpPr>
          <p:nvPr>
            <p:ph idx="1"/>
          </p:nvPr>
        </p:nvSpPr>
        <p:spPr>
          <a:xfrm>
            <a:off x="1154954" y="2603499"/>
            <a:ext cx="10966958" cy="3572367"/>
          </a:xfrm>
        </p:spPr>
        <p:txBody>
          <a:bodyPr>
            <a:normAutofit lnSpcReduction="10000"/>
          </a:bodyPr>
          <a:lstStyle/>
          <a:p>
            <a:r>
              <a:rPr lang="en-US" dirty="0"/>
              <a:t>For the majority of the objects that your application creates, you can rely on the garbage collector to automatically perform the necessary memory management tasks. </a:t>
            </a:r>
          </a:p>
          <a:p>
            <a:r>
              <a:rPr lang="en-US" dirty="0"/>
              <a:t>Unmanaged resources require explicit cleanup. </a:t>
            </a:r>
          </a:p>
          <a:p>
            <a:r>
              <a:rPr lang="en-US" dirty="0"/>
              <a:t>Common type of unmanaged resource  --Object that wraps an operating system resource, such as a file handle, window handle, or network connection. </a:t>
            </a:r>
          </a:p>
          <a:p>
            <a:r>
              <a:rPr lang="en-US" dirty="0"/>
              <a:t>Although the GC is able to track the lifetime of a managed object that encapsulates an unmanaged resource, it does not have specific knowledge about how to clean up the resource.</a:t>
            </a:r>
          </a:p>
          <a:p>
            <a:r>
              <a:rPr lang="en-US" dirty="0"/>
              <a:t> When you create an object that encapsulates an unmanaged resource, it is recommended that you provide the necessary code to clean up the unmanaged resource in a </a:t>
            </a:r>
            <a:r>
              <a:rPr lang="en-US" b="1" dirty="0"/>
              <a:t>public Dispose method.</a:t>
            </a:r>
          </a:p>
        </p:txBody>
      </p:sp>
    </p:spTree>
    <p:extLst>
      <p:ext uri="{BB962C8B-B14F-4D97-AF65-F5344CB8AC3E}">
        <p14:creationId xmlns:p14="http://schemas.microsoft.com/office/powerpoint/2010/main" val="3685351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4B905D-0A4C-524B-6CE2-6CD65DF1EA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677005-28AE-AB4C-7D98-221AD3DED526}"/>
              </a:ext>
            </a:extLst>
          </p:cNvPr>
          <p:cNvSpPr>
            <a:spLocks noGrp="1"/>
          </p:cNvSpPr>
          <p:nvPr>
            <p:ph type="title"/>
          </p:nvPr>
        </p:nvSpPr>
        <p:spPr/>
        <p:txBody>
          <a:bodyPr/>
          <a:lstStyle/>
          <a:p>
            <a:r>
              <a:rPr lang="en-US" dirty="0"/>
              <a:t>Releasing Memory for Unmanaged Resources</a:t>
            </a:r>
            <a:endParaRPr lang="en-IN" dirty="0"/>
          </a:p>
        </p:txBody>
      </p:sp>
      <p:sp>
        <p:nvSpPr>
          <p:cNvPr id="3" name="Content Placeholder 2">
            <a:extLst>
              <a:ext uri="{FF2B5EF4-FFF2-40B4-BE49-F238E27FC236}">
                <a16:creationId xmlns:a16="http://schemas.microsoft.com/office/drawing/2014/main" id="{28282EF0-C536-D74F-8606-EF874E95749B}"/>
              </a:ext>
            </a:extLst>
          </p:cNvPr>
          <p:cNvSpPr>
            <a:spLocks noGrp="1"/>
          </p:cNvSpPr>
          <p:nvPr>
            <p:ph idx="1"/>
          </p:nvPr>
        </p:nvSpPr>
        <p:spPr>
          <a:xfrm>
            <a:off x="1154954" y="2603499"/>
            <a:ext cx="10966958" cy="3572367"/>
          </a:xfrm>
        </p:spPr>
        <p:txBody>
          <a:bodyPr>
            <a:normAutofit/>
          </a:bodyPr>
          <a:lstStyle/>
          <a:p>
            <a:r>
              <a:rPr lang="en-US" dirty="0"/>
              <a:t>By providing a Dispose method, you enable users of your object to explicitly free its memory when they are finished with the object. </a:t>
            </a:r>
          </a:p>
          <a:p>
            <a:r>
              <a:rPr lang="en-US" dirty="0"/>
              <a:t>When you use an object that encapsulates an unmanaged resource, you should be aware of Dispose and call it as necessary. </a:t>
            </a:r>
            <a:endParaRPr lang="en-IN" dirty="0"/>
          </a:p>
        </p:txBody>
      </p:sp>
    </p:spTree>
    <p:extLst>
      <p:ext uri="{BB962C8B-B14F-4D97-AF65-F5344CB8AC3E}">
        <p14:creationId xmlns:p14="http://schemas.microsoft.com/office/powerpoint/2010/main" val="1375482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618FE3-284A-7807-9A63-032CB83E01FA}"/>
              </a:ext>
            </a:extLst>
          </p:cNvPr>
          <p:cNvSpPr>
            <a:spLocks noGrp="1"/>
          </p:cNvSpPr>
          <p:nvPr>
            <p:ph type="title"/>
          </p:nvPr>
        </p:nvSpPr>
        <p:spPr/>
        <p:txBody>
          <a:bodyPr/>
          <a:lstStyle/>
          <a:p>
            <a:r>
              <a:rPr lang="en-US" dirty="0" err="1"/>
              <a:t>.net</a:t>
            </a:r>
            <a:r>
              <a:rPr lang="en-US" dirty="0"/>
              <a:t> framework</a:t>
            </a:r>
            <a:endParaRPr lang="en-IN" dirty="0"/>
          </a:p>
        </p:txBody>
      </p:sp>
      <p:sp>
        <p:nvSpPr>
          <p:cNvPr id="4" name="Content Placeholder 3">
            <a:extLst>
              <a:ext uri="{FF2B5EF4-FFF2-40B4-BE49-F238E27FC236}">
                <a16:creationId xmlns:a16="http://schemas.microsoft.com/office/drawing/2014/main" id="{DA8DBAA4-F6BA-2A34-4DC2-414580B72834}"/>
              </a:ext>
            </a:extLst>
          </p:cNvPr>
          <p:cNvSpPr>
            <a:spLocks noGrp="1"/>
          </p:cNvSpPr>
          <p:nvPr>
            <p:ph idx="1"/>
          </p:nvPr>
        </p:nvSpPr>
        <p:spPr>
          <a:xfrm>
            <a:off x="1154954" y="2603499"/>
            <a:ext cx="10521983" cy="3777741"/>
          </a:xfrm>
        </p:spPr>
        <p:txBody>
          <a:bodyPr>
            <a:normAutofit/>
          </a:bodyPr>
          <a:lstStyle/>
          <a:p>
            <a:pPr algn="l"/>
            <a:r>
              <a:rPr lang="en-US" sz="1800" b="0" i="0" u="none" strike="noStrike" baseline="0" dirty="0">
                <a:latin typeface="LiberationSerif"/>
              </a:rPr>
              <a:t>Once the compilation succeeds, we can launch the application (or link the DLL as a reference to other applications) with the usual double-click. </a:t>
            </a:r>
          </a:p>
          <a:p>
            <a:pPr algn="l"/>
            <a:r>
              <a:rPr lang="en-US" sz="1800" b="0" i="0" u="none" strike="noStrike" baseline="0" dirty="0">
                <a:latin typeface="LiberationSerif"/>
              </a:rPr>
              <a:t>The PE32(+) header will run the executable as an unmanaged application, which will try to load the .NET environment by launching the CLR with relative configuration as available in the assembly file, such as the .NET version, requested target platform, and others.</a:t>
            </a:r>
          </a:p>
          <a:p>
            <a:pPr algn="l"/>
            <a:r>
              <a:rPr lang="en-US" sz="1800" b="0" i="0" u="none" strike="noStrike" baseline="0" dirty="0">
                <a:latin typeface="LiberationSerif"/>
              </a:rPr>
              <a:t> On a system without the proper .NET framework runtime available, the whole application will break execution</a:t>
            </a:r>
          </a:p>
          <a:p>
            <a:pPr algn="l"/>
            <a:r>
              <a:rPr lang="en-US" sz="1800" b="0" i="0" u="none" strike="noStrike" baseline="0" dirty="0">
                <a:latin typeface="LiberationSerif"/>
              </a:rPr>
              <a:t>while on any valid system, the application will run normally.</a:t>
            </a:r>
          </a:p>
        </p:txBody>
      </p:sp>
    </p:spTree>
    <p:extLst>
      <p:ext uri="{BB962C8B-B14F-4D97-AF65-F5344CB8AC3E}">
        <p14:creationId xmlns:p14="http://schemas.microsoft.com/office/powerpoint/2010/main" val="32651726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1784E7-2AAC-3824-EAE3-4C3830168B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D65343-8227-A03D-0461-D8EEDFE2E1AC}"/>
              </a:ext>
            </a:extLst>
          </p:cNvPr>
          <p:cNvSpPr>
            <a:spLocks noGrp="1"/>
          </p:cNvSpPr>
          <p:nvPr>
            <p:ph type="title"/>
          </p:nvPr>
        </p:nvSpPr>
        <p:spPr/>
        <p:txBody>
          <a:bodyPr/>
          <a:lstStyle/>
          <a:p>
            <a:r>
              <a:rPr lang="en-IN" dirty="0"/>
              <a:t>Conditions for a garbage collection</a:t>
            </a:r>
          </a:p>
        </p:txBody>
      </p:sp>
      <p:sp>
        <p:nvSpPr>
          <p:cNvPr id="3" name="Content Placeholder 2">
            <a:extLst>
              <a:ext uri="{FF2B5EF4-FFF2-40B4-BE49-F238E27FC236}">
                <a16:creationId xmlns:a16="http://schemas.microsoft.com/office/drawing/2014/main" id="{52B00DB3-F152-9520-A2AE-DAC620DE0FC1}"/>
              </a:ext>
            </a:extLst>
          </p:cNvPr>
          <p:cNvSpPr>
            <a:spLocks noGrp="1"/>
          </p:cNvSpPr>
          <p:nvPr>
            <p:ph idx="1"/>
          </p:nvPr>
        </p:nvSpPr>
        <p:spPr>
          <a:xfrm>
            <a:off x="1154954" y="2603500"/>
            <a:ext cx="10429001" cy="3867280"/>
          </a:xfrm>
        </p:spPr>
        <p:txBody>
          <a:bodyPr>
            <a:normAutofit fontScale="85000" lnSpcReduction="20000"/>
          </a:bodyPr>
          <a:lstStyle/>
          <a:p>
            <a:pPr algn="l">
              <a:buNone/>
            </a:pPr>
            <a:r>
              <a:rPr lang="en-US" b="0" i="0" dirty="0">
                <a:solidFill>
                  <a:srgbClr val="161616"/>
                </a:solidFill>
                <a:effectLst/>
                <a:latin typeface="Segoe UI" panose="020B0502040204020203" pitchFamily="34" charset="0"/>
              </a:rPr>
              <a:t>Garbage collection occurs when one of the following conditions is true:</a:t>
            </a:r>
          </a:p>
          <a:p>
            <a:pPr algn="l">
              <a:spcBef>
                <a:spcPts val="1200"/>
              </a:spcBef>
              <a:spcAft>
                <a:spcPts val="1200"/>
              </a:spcAft>
              <a:buFont typeface="Arial" panose="020B0604020202020204" pitchFamily="34" charset="0"/>
              <a:buChar char="•"/>
            </a:pPr>
            <a:r>
              <a:rPr lang="en-US" dirty="0">
                <a:solidFill>
                  <a:srgbClr val="161616"/>
                </a:solidFill>
                <a:latin typeface="Segoe UI" panose="020B0502040204020203" pitchFamily="34" charset="0"/>
              </a:rPr>
              <a:t>S</a:t>
            </a:r>
            <a:r>
              <a:rPr lang="en-US" b="0" i="0" dirty="0">
                <a:solidFill>
                  <a:srgbClr val="161616"/>
                </a:solidFill>
                <a:effectLst/>
                <a:latin typeface="Segoe UI" panose="020B0502040204020203" pitchFamily="34" charset="0"/>
              </a:rPr>
              <a:t>ystem has low physical memory. </a:t>
            </a:r>
          </a:p>
          <a:p>
            <a:pPr lvl="1">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The memory size is detected by either the low memory notification from the operating system or low memory as indicated by the host.</a:t>
            </a:r>
          </a:p>
          <a:p>
            <a:pPr algn="l">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Memory that's used by allocated objects on the managed heap surpasses an acceptable threshold. </a:t>
            </a:r>
          </a:p>
          <a:p>
            <a:pPr lvl="1">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This threshold is continuously adjusted as the process runs.</a:t>
            </a:r>
          </a:p>
          <a:p>
            <a:pPr algn="l">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The </a:t>
            </a:r>
            <a:r>
              <a:rPr lang="en-US" b="0" i="0" u="none" strike="noStrike" dirty="0">
                <a:solidFill>
                  <a:srgbClr val="0065B3"/>
                </a:solidFill>
                <a:effectLst/>
                <a:latin typeface="Segoe UI" panose="020B0502040204020203" pitchFamily="34" charset="0"/>
              </a:rPr>
              <a:t>GC.Collect</a:t>
            </a:r>
            <a:r>
              <a:rPr lang="en-US" b="0" i="0" dirty="0">
                <a:solidFill>
                  <a:srgbClr val="161616"/>
                </a:solidFill>
                <a:effectLst/>
                <a:latin typeface="Segoe UI" panose="020B0502040204020203" pitchFamily="34" charset="0"/>
              </a:rPr>
              <a:t> method is called. </a:t>
            </a:r>
          </a:p>
          <a:p>
            <a:pPr lvl="1">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In almost all cases, you don't have to call this method because the garbage collector runs continuously. </a:t>
            </a:r>
          </a:p>
          <a:p>
            <a:pPr lvl="1">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Method is primarily used for unique situations and testing.</a:t>
            </a:r>
          </a:p>
          <a:p>
            <a:endParaRPr lang="en-IN" dirty="0"/>
          </a:p>
        </p:txBody>
      </p:sp>
    </p:spTree>
    <p:extLst>
      <p:ext uri="{BB962C8B-B14F-4D97-AF65-F5344CB8AC3E}">
        <p14:creationId xmlns:p14="http://schemas.microsoft.com/office/powerpoint/2010/main" val="35211175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187160-4B93-3DB5-7579-661AA8FBAC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D1E4F5-F581-BD3D-4C71-9E58BEE7CC33}"/>
              </a:ext>
            </a:extLst>
          </p:cNvPr>
          <p:cNvSpPr>
            <a:spLocks noGrp="1"/>
          </p:cNvSpPr>
          <p:nvPr>
            <p:ph type="title"/>
          </p:nvPr>
        </p:nvSpPr>
        <p:spPr/>
        <p:txBody>
          <a:bodyPr/>
          <a:lstStyle/>
          <a:p>
            <a:r>
              <a:rPr lang="en-US" b="1" dirty="0"/>
              <a:t>Loader Heap</a:t>
            </a:r>
            <a:endParaRPr lang="en-IN" dirty="0"/>
          </a:p>
        </p:txBody>
      </p:sp>
      <p:sp>
        <p:nvSpPr>
          <p:cNvPr id="3" name="Content Placeholder 2">
            <a:extLst>
              <a:ext uri="{FF2B5EF4-FFF2-40B4-BE49-F238E27FC236}">
                <a16:creationId xmlns:a16="http://schemas.microsoft.com/office/drawing/2014/main" id="{F9049A62-87A9-84F1-128F-E3FF4C9349CA}"/>
              </a:ext>
            </a:extLst>
          </p:cNvPr>
          <p:cNvSpPr>
            <a:spLocks noGrp="1"/>
          </p:cNvSpPr>
          <p:nvPr>
            <p:ph idx="1"/>
          </p:nvPr>
        </p:nvSpPr>
        <p:spPr>
          <a:xfrm>
            <a:off x="1154954" y="2603500"/>
            <a:ext cx="10429001" cy="3867280"/>
          </a:xfrm>
        </p:spPr>
        <p:txBody>
          <a:bodyPr/>
          <a:lstStyle/>
          <a:p>
            <a:r>
              <a:rPr lang="en-US" dirty="0"/>
              <a:t>Loader Heap in .NET is a special memory region used by the Common Language Runtime (CLR) to store metadata, method tables, and static variables. </a:t>
            </a:r>
          </a:p>
          <a:p>
            <a:r>
              <a:rPr lang="en-US" dirty="0"/>
              <a:t>Unlike the Object Heap, which is managed by the Garbage Collector (GC), the Loader Heap is not garbage-collected—meaning objects stored there persist for the lifetime of the application.</a:t>
            </a:r>
          </a:p>
          <a:p>
            <a:r>
              <a:rPr lang="en-US" dirty="0"/>
              <a:t>Key Characteristics of the Loader Heap</a:t>
            </a:r>
          </a:p>
          <a:p>
            <a:pPr>
              <a:buFont typeface="Arial" panose="020B0604020202020204" pitchFamily="34" charset="0"/>
              <a:buChar char="•"/>
            </a:pPr>
            <a:r>
              <a:rPr lang="en-US" dirty="0"/>
              <a:t>Stores static objects, method tables, and type metadata.</a:t>
            </a:r>
          </a:p>
          <a:p>
            <a:pPr>
              <a:buFont typeface="Arial" panose="020B0604020202020204" pitchFamily="34" charset="0"/>
              <a:buChar char="•"/>
            </a:pPr>
            <a:r>
              <a:rPr lang="en-US" dirty="0"/>
              <a:t>Used for JIT-compiled code and runtime type information.</a:t>
            </a:r>
          </a:p>
          <a:p>
            <a:pPr>
              <a:buFont typeface="Arial" panose="020B0604020202020204" pitchFamily="34" charset="0"/>
              <a:buChar char="•"/>
            </a:pPr>
            <a:r>
              <a:rPr lang="en-US" dirty="0"/>
              <a:t>Objects in the Loader Heap do not get garbage collected.</a:t>
            </a:r>
          </a:p>
          <a:p>
            <a:pPr>
              <a:buFont typeface="Arial" panose="020B0604020202020204" pitchFamily="34" charset="0"/>
              <a:buChar char="•"/>
            </a:pPr>
            <a:r>
              <a:rPr lang="en-US" dirty="0"/>
              <a:t>Helps optimize performance by reducing memory fragmentation.</a:t>
            </a:r>
          </a:p>
          <a:p>
            <a:endParaRPr lang="en-IN" dirty="0"/>
          </a:p>
        </p:txBody>
      </p:sp>
    </p:spTree>
    <p:extLst>
      <p:ext uri="{BB962C8B-B14F-4D97-AF65-F5344CB8AC3E}">
        <p14:creationId xmlns:p14="http://schemas.microsoft.com/office/powerpoint/2010/main" val="11220693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BA282-112A-4F8A-52F0-E05565F7B2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A3162E-0D70-2AF0-E2D7-824E82A5D817}"/>
              </a:ext>
            </a:extLst>
          </p:cNvPr>
          <p:cNvSpPr>
            <a:spLocks noGrp="1"/>
          </p:cNvSpPr>
          <p:nvPr>
            <p:ph type="title"/>
          </p:nvPr>
        </p:nvSpPr>
        <p:spPr/>
        <p:txBody>
          <a:bodyPr/>
          <a:lstStyle/>
          <a:p>
            <a:r>
              <a:rPr lang="en-US" dirty="0"/>
              <a:t>Difference Between Object Heap &amp; Loader Hea</a:t>
            </a:r>
            <a:endParaRPr lang="en-IN" dirty="0"/>
          </a:p>
        </p:txBody>
      </p:sp>
      <p:graphicFrame>
        <p:nvGraphicFramePr>
          <p:cNvPr id="6" name="Content Placeholder 5">
            <a:extLst>
              <a:ext uri="{FF2B5EF4-FFF2-40B4-BE49-F238E27FC236}">
                <a16:creationId xmlns:a16="http://schemas.microsoft.com/office/drawing/2014/main" id="{832E880B-F5D7-19BD-4B3D-BD687ABBF1B9}"/>
              </a:ext>
            </a:extLst>
          </p:cNvPr>
          <p:cNvGraphicFramePr>
            <a:graphicFrameLocks noGrp="1"/>
          </p:cNvGraphicFramePr>
          <p:nvPr>
            <p:ph idx="1"/>
            <p:extLst>
              <p:ext uri="{D42A27DB-BD31-4B8C-83A1-F6EECF244321}">
                <p14:modId xmlns:p14="http://schemas.microsoft.com/office/powerpoint/2010/main" val="2903642879"/>
              </p:ext>
            </p:extLst>
          </p:nvPr>
        </p:nvGraphicFramePr>
        <p:xfrm>
          <a:off x="1155700" y="2603500"/>
          <a:ext cx="8824911" cy="2123440"/>
        </p:xfrm>
        <a:graphic>
          <a:graphicData uri="http://schemas.openxmlformats.org/drawingml/2006/table">
            <a:tbl>
              <a:tblPr firstRow="1" bandRow="1">
                <a:tableStyleId>{5C22544A-7EE6-4342-B048-85BDC9FD1C3A}</a:tableStyleId>
              </a:tblPr>
              <a:tblGrid>
                <a:gridCol w="2941637">
                  <a:extLst>
                    <a:ext uri="{9D8B030D-6E8A-4147-A177-3AD203B41FA5}">
                      <a16:colId xmlns:a16="http://schemas.microsoft.com/office/drawing/2014/main" val="2173934900"/>
                    </a:ext>
                  </a:extLst>
                </a:gridCol>
                <a:gridCol w="2941637">
                  <a:extLst>
                    <a:ext uri="{9D8B030D-6E8A-4147-A177-3AD203B41FA5}">
                      <a16:colId xmlns:a16="http://schemas.microsoft.com/office/drawing/2014/main" val="3980183595"/>
                    </a:ext>
                  </a:extLst>
                </a:gridCol>
                <a:gridCol w="2941637">
                  <a:extLst>
                    <a:ext uri="{9D8B030D-6E8A-4147-A177-3AD203B41FA5}">
                      <a16:colId xmlns:a16="http://schemas.microsoft.com/office/drawing/2014/main" val="4200938779"/>
                    </a:ext>
                  </a:extLst>
                </a:gridCol>
              </a:tblGrid>
              <a:tr h="370840">
                <a:tc>
                  <a:txBody>
                    <a:bodyPr/>
                    <a:lstStyle/>
                    <a:p>
                      <a:pPr>
                        <a:buNone/>
                      </a:pPr>
                      <a:r>
                        <a:rPr lang="en-IN" dirty="0"/>
                        <a:t>Feature</a:t>
                      </a:r>
                    </a:p>
                  </a:txBody>
                  <a:tcPr anchor="ctr"/>
                </a:tc>
                <a:tc>
                  <a:txBody>
                    <a:bodyPr/>
                    <a:lstStyle/>
                    <a:p>
                      <a:pPr>
                        <a:buNone/>
                      </a:pPr>
                      <a:r>
                        <a:rPr lang="en-IN"/>
                        <a:t>Object Heap</a:t>
                      </a:r>
                    </a:p>
                  </a:txBody>
                  <a:tcPr anchor="ctr"/>
                </a:tc>
                <a:tc>
                  <a:txBody>
                    <a:bodyPr/>
                    <a:lstStyle/>
                    <a:p>
                      <a:pPr>
                        <a:buNone/>
                      </a:pPr>
                      <a:r>
                        <a:rPr lang="en-IN"/>
                        <a:t>Loader Heap</a:t>
                      </a:r>
                    </a:p>
                  </a:txBody>
                  <a:tcPr anchor="ctr"/>
                </a:tc>
                <a:extLst>
                  <a:ext uri="{0D108BD9-81ED-4DB2-BD59-A6C34878D82A}">
                    <a16:rowId xmlns:a16="http://schemas.microsoft.com/office/drawing/2014/main" val="532180209"/>
                  </a:ext>
                </a:extLst>
              </a:tr>
              <a:tr h="370840">
                <a:tc>
                  <a:txBody>
                    <a:bodyPr/>
                    <a:lstStyle/>
                    <a:p>
                      <a:pPr>
                        <a:buNone/>
                      </a:pPr>
                      <a:r>
                        <a:rPr lang="en-IN"/>
                        <a:t>Managed by GC?</a:t>
                      </a:r>
                    </a:p>
                  </a:txBody>
                  <a:tcPr anchor="ctr"/>
                </a:tc>
                <a:tc>
                  <a:txBody>
                    <a:bodyPr/>
                    <a:lstStyle/>
                    <a:p>
                      <a:pPr>
                        <a:buNone/>
                      </a:pPr>
                      <a:r>
                        <a:rPr lang="en-IN"/>
                        <a:t>✅ Yes</a:t>
                      </a:r>
                    </a:p>
                  </a:txBody>
                  <a:tcPr anchor="ctr"/>
                </a:tc>
                <a:tc>
                  <a:txBody>
                    <a:bodyPr/>
                    <a:lstStyle/>
                    <a:p>
                      <a:pPr>
                        <a:buNone/>
                      </a:pPr>
                      <a:r>
                        <a:rPr lang="en-IN"/>
                        <a:t>❌ No</a:t>
                      </a:r>
                    </a:p>
                  </a:txBody>
                  <a:tcPr anchor="ctr"/>
                </a:tc>
                <a:extLst>
                  <a:ext uri="{0D108BD9-81ED-4DB2-BD59-A6C34878D82A}">
                    <a16:rowId xmlns:a16="http://schemas.microsoft.com/office/drawing/2014/main" val="1212585477"/>
                  </a:ext>
                </a:extLst>
              </a:tr>
              <a:tr h="370840">
                <a:tc>
                  <a:txBody>
                    <a:bodyPr/>
                    <a:lstStyle/>
                    <a:p>
                      <a:pPr>
                        <a:buNone/>
                      </a:pPr>
                      <a:r>
                        <a:rPr lang="en-IN"/>
                        <a:t>Stores Static Objects?</a:t>
                      </a:r>
                    </a:p>
                  </a:txBody>
                  <a:tcPr anchor="ctr"/>
                </a:tc>
                <a:tc>
                  <a:txBody>
                    <a:bodyPr/>
                    <a:lstStyle/>
                    <a:p>
                      <a:pPr>
                        <a:buNone/>
                      </a:pPr>
                      <a:r>
                        <a:rPr lang="en-IN"/>
                        <a:t>❌ No</a:t>
                      </a:r>
                    </a:p>
                  </a:txBody>
                  <a:tcPr anchor="ctr"/>
                </a:tc>
                <a:tc>
                  <a:txBody>
                    <a:bodyPr/>
                    <a:lstStyle/>
                    <a:p>
                      <a:pPr>
                        <a:buNone/>
                      </a:pPr>
                      <a:r>
                        <a:rPr lang="en-IN"/>
                        <a:t>✅ Yes</a:t>
                      </a:r>
                    </a:p>
                  </a:txBody>
                  <a:tcPr anchor="ctr"/>
                </a:tc>
                <a:extLst>
                  <a:ext uri="{0D108BD9-81ED-4DB2-BD59-A6C34878D82A}">
                    <a16:rowId xmlns:a16="http://schemas.microsoft.com/office/drawing/2014/main" val="3493889797"/>
                  </a:ext>
                </a:extLst>
              </a:tr>
              <a:tr h="370840">
                <a:tc>
                  <a:txBody>
                    <a:bodyPr/>
                    <a:lstStyle/>
                    <a:p>
                      <a:pPr>
                        <a:buNone/>
                      </a:pPr>
                      <a:r>
                        <a:rPr lang="en-IN"/>
                        <a:t>Stores Metadata?</a:t>
                      </a:r>
                    </a:p>
                  </a:txBody>
                  <a:tcPr anchor="ctr"/>
                </a:tc>
                <a:tc>
                  <a:txBody>
                    <a:bodyPr/>
                    <a:lstStyle/>
                    <a:p>
                      <a:pPr>
                        <a:buNone/>
                      </a:pPr>
                      <a:r>
                        <a:rPr lang="en-IN"/>
                        <a:t>❌ No</a:t>
                      </a:r>
                    </a:p>
                  </a:txBody>
                  <a:tcPr anchor="ctr"/>
                </a:tc>
                <a:tc>
                  <a:txBody>
                    <a:bodyPr/>
                    <a:lstStyle/>
                    <a:p>
                      <a:pPr>
                        <a:buNone/>
                      </a:pPr>
                      <a:r>
                        <a:rPr lang="en-IN"/>
                        <a:t>✅ Yes</a:t>
                      </a:r>
                    </a:p>
                  </a:txBody>
                  <a:tcPr anchor="ctr"/>
                </a:tc>
                <a:extLst>
                  <a:ext uri="{0D108BD9-81ED-4DB2-BD59-A6C34878D82A}">
                    <a16:rowId xmlns:a16="http://schemas.microsoft.com/office/drawing/2014/main" val="2598470963"/>
                  </a:ext>
                </a:extLst>
              </a:tr>
              <a:tr h="370840">
                <a:tc>
                  <a:txBody>
                    <a:bodyPr/>
                    <a:lstStyle/>
                    <a:p>
                      <a:pPr>
                        <a:buNone/>
                      </a:pPr>
                      <a:r>
                        <a:rPr lang="en-IN"/>
                        <a:t>Lifetime</a:t>
                      </a:r>
                    </a:p>
                  </a:txBody>
                  <a:tcPr anchor="ctr"/>
                </a:tc>
                <a:tc>
                  <a:txBody>
                    <a:bodyPr/>
                    <a:lstStyle/>
                    <a:p>
                      <a:pPr>
                        <a:buNone/>
                      </a:pPr>
                      <a:r>
                        <a:rPr lang="en-IN"/>
                        <a:t>Temporary (GC cleans up)</a:t>
                      </a:r>
                    </a:p>
                  </a:txBody>
                  <a:tcPr anchor="ctr"/>
                </a:tc>
                <a:tc>
                  <a:txBody>
                    <a:bodyPr/>
                    <a:lstStyle/>
                    <a:p>
                      <a:pPr>
                        <a:buNone/>
                      </a:pPr>
                      <a:r>
                        <a:rPr lang="en-IN" dirty="0"/>
                        <a:t>Permanent (until app exits)</a:t>
                      </a:r>
                    </a:p>
                  </a:txBody>
                  <a:tcPr anchor="ctr"/>
                </a:tc>
                <a:extLst>
                  <a:ext uri="{0D108BD9-81ED-4DB2-BD59-A6C34878D82A}">
                    <a16:rowId xmlns:a16="http://schemas.microsoft.com/office/drawing/2014/main" val="2065111726"/>
                  </a:ext>
                </a:extLst>
              </a:tr>
            </a:tbl>
          </a:graphicData>
        </a:graphic>
      </p:graphicFrame>
    </p:spTree>
    <p:extLst>
      <p:ext uri="{BB962C8B-B14F-4D97-AF65-F5344CB8AC3E}">
        <p14:creationId xmlns:p14="http://schemas.microsoft.com/office/powerpoint/2010/main" val="25396073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29C1C-1483-3516-B89B-6782AFB773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3DF218-52DF-3DA4-0DB3-66F5A810798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D156C83-3374-1651-86B4-B29DA3532A21}"/>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6290711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D1A575-68E8-C49E-DE0A-DDC4ED82A1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0DB6BB-ED06-ECAF-6AC6-962B8FEFEC4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1BC5075-B5F7-188C-6003-31F82B1E6E24}"/>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19195938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3FAC4D-2AED-5CCA-B687-8E04298D13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F0B36F-363E-58EB-A159-70ED8983E8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A2690F9-C0AF-5672-C8C6-1A114BB34607}"/>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5165388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5B8D11-3C79-657B-CB02-2324AA4F8B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5E5DBF-382C-9E17-6D50-C82F1080079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CEDAFA9-0E09-6653-3038-B4A8C7ECC058}"/>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16108124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03E6D9-7046-89A6-B779-C6EFD2ACF5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6765D2-C8F5-8B65-F7D5-B3857C3A95F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90B04EF-01B4-B581-BB58-A88E50525515}"/>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41351226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4805C8-237D-B65C-7846-1BEA7C98B4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F47D0F-8DDF-4E97-3E37-F84629C97D5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FC18840-A668-E4D9-4B7D-49614C14AABF}"/>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5768011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86BE5-4B1C-C99E-DD9F-D4200ECA46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C293B0-394E-6DE6-EAD9-7E54692E023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6B7F6BD-9E9B-BA2B-965D-F3A6D121D16D}"/>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570229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09711A1-00E1-AB20-B87A-75A4F8C81B73}"/>
              </a:ext>
            </a:extLst>
          </p:cNvPr>
          <p:cNvPicPr>
            <a:picLocks noChangeAspect="1"/>
          </p:cNvPicPr>
          <p:nvPr/>
        </p:nvPicPr>
        <p:blipFill>
          <a:blip r:embed="rId2"/>
          <a:stretch>
            <a:fillRect/>
          </a:stretch>
        </p:blipFill>
        <p:spPr>
          <a:xfrm>
            <a:off x="1251369" y="339102"/>
            <a:ext cx="9442710" cy="6364869"/>
          </a:xfrm>
          <a:prstGeom prst="rect">
            <a:avLst/>
          </a:prstGeom>
        </p:spPr>
      </p:pic>
      <p:sp>
        <p:nvSpPr>
          <p:cNvPr id="10" name="TextBox 9">
            <a:extLst>
              <a:ext uri="{FF2B5EF4-FFF2-40B4-BE49-F238E27FC236}">
                <a16:creationId xmlns:a16="http://schemas.microsoft.com/office/drawing/2014/main" id="{4CA023DD-246C-0CA9-65BA-16655A221088}"/>
              </a:ext>
            </a:extLst>
          </p:cNvPr>
          <p:cNvSpPr txBox="1"/>
          <p:nvPr/>
        </p:nvSpPr>
        <p:spPr>
          <a:xfrm>
            <a:off x="3244002" y="393558"/>
            <a:ext cx="6095184" cy="400110"/>
          </a:xfrm>
          <a:prstGeom prst="rect">
            <a:avLst/>
          </a:prstGeom>
          <a:noFill/>
        </p:spPr>
        <p:txBody>
          <a:bodyPr wrap="square">
            <a:spAutoFit/>
          </a:bodyPr>
          <a:lstStyle/>
          <a:p>
            <a:r>
              <a:rPr lang="en-US" sz="2000" b="0" i="1" u="none" strike="noStrike" baseline="0" dirty="0">
                <a:solidFill>
                  <a:srgbClr val="FF0000"/>
                </a:solidFill>
                <a:latin typeface="LiberationSerif-Italic"/>
              </a:rPr>
              <a:t>Application startup lifecycle within the CLR</a:t>
            </a:r>
            <a:endParaRPr lang="en-IN" sz="2000" dirty="0">
              <a:solidFill>
                <a:srgbClr val="FF0000"/>
              </a:solidFill>
            </a:endParaRPr>
          </a:p>
        </p:txBody>
      </p:sp>
    </p:spTree>
    <p:extLst>
      <p:ext uri="{BB962C8B-B14F-4D97-AF65-F5344CB8AC3E}">
        <p14:creationId xmlns:p14="http://schemas.microsoft.com/office/powerpoint/2010/main" val="36530284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5B59E4-A35E-E9B3-6211-D1AAD92C3E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C1D20E-296F-766C-874D-639165D98D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43EAA9A-B558-348F-E347-32211BC9B77E}"/>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20813548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D789E2-9157-0F46-6CC4-79AF20B87B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85D06C-E074-886F-C2BD-DE58822DBC9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24049B5-536E-4BED-901E-56971F936944}"/>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10499443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EDB8E7-A9D5-45FB-CD0E-20F5A817CB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7A4BA9-FAA2-B172-E510-ACCBD9A53C7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B9C64D0-5FBC-9A81-EDD1-DD0290F8A214}"/>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15184207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72BA57-DEF7-9F4E-62E8-D77DFF7F57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4041CC-B973-C766-55F2-96C961B0C2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B4510CB-3872-8757-C6F4-44B42A875960}"/>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16125110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1E151C-B85E-2248-66B2-6764540990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BFF427-8029-54E2-A907-FE990579EDC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5453B1-C325-4140-5665-F86C0B54CA46}"/>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8653153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B4A7A-A5C5-3AB3-56DB-1021C212D0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3D6C7F-2F86-2E6A-8F1F-D00A79981EA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322220E-90CA-C58D-8F87-011F99CFA8E3}"/>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3306781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504BE-F872-035B-7628-309E040D9F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94995B-CC8C-8EBE-6186-A7FA9F25E80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58A0EE3-23B5-BEAF-B04F-10EAD24330A4}"/>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5309211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30ABD6-3CC9-E0B5-6784-C2442026DB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4713F4-72BF-08BA-E2F7-813AB791797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DE86482-B59A-3AF4-3EB7-9361EA94BF43}"/>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27604571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A9AC1-7ABC-42C6-3144-27AF88CBD3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E64E89-B393-7D70-C8CB-EA5A8099C9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F70A71E-1722-0EF4-B6E6-5F9F8BAAC886}"/>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40667624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5B9C58-6B9C-27B6-D04D-6DAA63F988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4B8C55-A732-9651-42E9-EB3CC2376C3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D579DA6-D6F0-9A56-B738-469B99209E28}"/>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2504061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E93EB-A8A4-51B4-DC1D-4AFAEE89A981}"/>
              </a:ext>
            </a:extLst>
          </p:cNvPr>
          <p:cNvSpPr>
            <a:spLocks noGrp="1"/>
          </p:cNvSpPr>
          <p:nvPr>
            <p:ph type="title"/>
          </p:nvPr>
        </p:nvSpPr>
        <p:spPr/>
        <p:txBody>
          <a:bodyPr/>
          <a:lstStyle/>
          <a:p>
            <a:r>
              <a:rPr lang="en-US" dirty="0" err="1"/>
              <a:t>.net</a:t>
            </a:r>
            <a:r>
              <a:rPr lang="en-US" dirty="0"/>
              <a:t> framework</a:t>
            </a:r>
            <a:endParaRPr lang="en-IN" dirty="0"/>
          </a:p>
        </p:txBody>
      </p:sp>
      <p:sp>
        <p:nvSpPr>
          <p:cNvPr id="3" name="Content Placeholder 2">
            <a:extLst>
              <a:ext uri="{FF2B5EF4-FFF2-40B4-BE49-F238E27FC236}">
                <a16:creationId xmlns:a16="http://schemas.microsoft.com/office/drawing/2014/main" id="{1466400E-E1F1-1EF9-D63A-342338A46216}"/>
              </a:ext>
            </a:extLst>
          </p:cNvPr>
          <p:cNvSpPr>
            <a:spLocks noGrp="1"/>
          </p:cNvSpPr>
          <p:nvPr>
            <p:ph idx="1"/>
          </p:nvPr>
        </p:nvSpPr>
        <p:spPr>
          <a:xfrm>
            <a:off x="1154954" y="2603499"/>
            <a:ext cx="10321499" cy="3645715"/>
          </a:xfrm>
        </p:spPr>
        <p:txBody>
          <a:bodyPr>
            <a:normAutofit/>
          </a:bodyPr>
          <a:lstStyle/>
          <a:p>
            <a:pPr algn="l"/>
            <a:r>
              <a:rPr lang="en-US" sz="1800" b="0" i="0" u="none" strike="noStrike" baseline="0" dirty="0">
                <a:latin typeface="LiberationSerif"/>
              </a:rPr>
              <a:t>Once the metadata loads successfully, any method is ready to run within the </a:t>
            </a:r>
            <a:r>
              <a:rPr lang="en-US" sz="1800" b="1" i="0" u="none" strike="noStrike" baseline="0" dirty="0">
                <a:latin typeface="LiberationSerif-Bold"/>
              </a:rPr>
              <a:t>Just-in-Time </a:t>
            </a:r>
            <a:r>
              <a:rPr lang="en-US" sz="1800" b="0" i="0" u="none" strike="noStrike" baseline="0" dirty="0">
                <a:latin typeface="LiberationSerif"/>
              </a:rPr>
              <a:t>(</a:t>
            </a:r>
            <a:r>
              <a:rPr lang="en-US" sz="1800" b="1" i="0" u="none" strike="noStrike" baseline="0" dirty="0">
                <a:latin typeface="LiberationSerif-Bold"/>
              </a:rPr>
              <a:t>JIT</a:t>
            </a:r>
            <a:r>
              <a:rPr lang="en-US" sz="1800" b="0" i="0" u="none" strike="noStrike" baseline="0" dirty="0">
                <a:latin typeface="LiberationSerif"/>
              </a:rPr>
              <a:t>) compiler of the CLR. </a:t>
            </a:r>
          </a:p>
          <a:p>
            <a:pPr algn="l"/>
            <a:r>
              <a:rPr lang="en-US" sz="1800" b="0" i="0" u="none" strike="noStrike" baseline="0" dirty="0">
                <a:latin typeface="LiberationSerif"/>
              </a:rPr>
              <a:t>JIT compiles the platform independent CIL language in a platform-specific optimized language that can be executed on the underlying system, method by method, in a lazy fashion. </a:t>
            </a:r>
          </a:p>
          <a:p>
            <a:pPr algn="l"/>
            <a:r>
              <a:rPr lang="en-US" sz="1800" b="0" i="0" u="none" strike="noStrike" baseline="0" dirty="0">
                <a:latin typeface="LiberationSerif"/>
              </a:rPr>
              <a:t>Once a method is actually compiled, this compiled code is injected into the in-memory metadata of the assembly, so as to not have to compile it again until the application remains loaded in the memory.</a:t>
            </a:r>
          </a:p>
        </p:txBody>
      </p:sp>
    </p:spTree>
    <p:extLst>
      <p:ext uri="{BB962C8B-B14F-4D97-AF65-F5344CB8AC3E}">
        <p14:creationId xmlns:p14="http://schemas.microsoft.com/office/powerpoint/2010/main" val="150429035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3C3BD-9604-121E-CB4E-08001DF41C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ABAB6D-AD03-7C83-7C79-691C34A01E7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B68607F-C268-7BE3-CF76-E3EC6780DD69}"/>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351680996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0F5AB-DD2B-FC07-517D-52DA844A25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1A757A-14DE-8062-E3C7-CDD288F8CCF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280EA76-51E5-D24A-6B8F-88ED0EAFFC07}"/>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319565756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B21155-6D8E-D1B2-804F-0DF1D4EB2A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2FA12F-65FB-96ED-590F-FE816CC9669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33A31E6-36AF-6DAA-8783-35461FCE8102}"/>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32984634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4F51F-C5AC-0A89-6161-2683F80562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FCE325-3814-6EE8-D0D5-0CC400EBA23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E9BE269-B05D-2983-2EFD-5713900EA315}"/>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31922389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1E582F-0174-4F72-F808-D2711AEE39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D67747-22BE-E1B3-1AD6-D5A1E9D0742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E554CA6-B46A-EE8E-CF96-EAA43A6FE013}"/>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29715725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55DAE8-BD5E-97C2-3D6C-EE11032D92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8DDC76-57F2-7527-BD3D-CAE9F49750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62FA37A-B775-5C47-04B5-B7731F1EDD26}"/>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172658464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AE3DA-51EC-911F-E44C-38126CA311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D40968-2556-255B-F73C-B7AAF60C9EB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50A7DAD-41A0-4CF2-34A5-149D95A665B7}"/>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235194252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5B8CB-5D3B-7A9F-FA07-C306F6D11D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B1E359-AF0B-00BA-B14A-F104746DF78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E3D88C-B6B2-99B7-55AF-05B319A3EA45}"/>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35213541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E988F-031E-C821-FAE4-A56AC133C4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FAF68A-E6CF-52D9-79DB-6F3FD27A2EA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CE6BF2A-F802-EECA-C6CA-DB9871759BCC}"/>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268113131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1473EB-42AD-6F76-7122-4643A6DB21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288B3A-971F-6023-4E0C-86F4D7AF30E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2461911-7BA4-CE28-2F9B-C75EBC33B1B5}"/>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1054752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a:extLst>
              <a:ext uri="{FF2B5EF4-FFF2-40B4-BE49-F238E27FC236}">
                <a16:creationId xmlns:a16="http://schemas.microsoft.com/office/drawing/2014/main" id="{26136970-457F-B395-AAD8-90F3236B77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2488" y="0"/>
            <a:ext cx="79470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527951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41F950-C5C6-05B8-AC29-0218BEB696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A37EAE-031E-E889-B461-C92950C6B39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88C5186-7900-856D-F443-5C735DAD872A}"/>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52100530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05683C-2B82-24C5-DBA5-9CD787C664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7F710C-CCDC-9EDD-4C9C-243DC3D2D0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2C2E501-B2A5-E66F-7B34-8000FDC436EE}"/>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102911291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9341E7-7A0A-C4C8-97F0-AB94FF45DC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4DDB55-FCD1-A2C9-91E0-9E474037240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142338B-F617-B7DE-468A-0D3B535E1284}"/>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247684091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38B07-B55E-F798-350D-4F4CAC404A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1EF236-A4AF-E2C8-C294-BA28935EF6F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984DEBC-3282-2D7C-D3DE-A83138B4A191}"/>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55041552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8AB660-9335-FCF5-7999-626B9AE44A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C19C1A-D3C8-4ABD-AAAB-27BB281C9B2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BD45DE3-C913-86C3-E179-3D93FFB890B8}"/>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292790644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17087-C227-748E-3D54-8E8D86A582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C0BF5F-86AF-E2C2-819F-FD536631F20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A95F23E-57F3-A647-2967-40A7AB3E0873}"/>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267582365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F548E7-9721-8D5B-13E6-C016804BEB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96F391-8B6F-8F9D-0C82-3C37D596D2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9FF2552-7D84-1C30-98A7-3CF8DEE28C7D}"/>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112395579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E94D11-5545-0AFB-EFE4-48FC3222BD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3FF4E1-86EF-7F97-848C-AF76E236094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55E8AB9-B33B-3534-9E2C-D349CB65DFB7}"/>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141197250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A1704-15C9-2828-1730-3F92FB4D0D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38001B-3D96-3F43-6289-2F79ACD3704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2D70062-8620-2D24-D8E5-ECE6099BD03E}"/>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408156487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225CA2-BC7A-7C30-6877-06C5886534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808F6E-85B1-DF07-2D66-AEDECD6044E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C8184C7-5AAF-B50A-A3CA-09A70DDDE509}"/>
              </a:ext>
            </a:extLst>
          </p:cNvPr>
          <p:cNvSpPr>
            <a:spLocks noGrp="1"/>
          </p:cNvSpPr>
          <p:nvPr>
            <p:ph idx="1"/>
          </p:nvPr>
        </p:nvSpPr>
        <p:spPr>
          <a:xfrm>
            <a:off x="1154954" y="2603500"/>
            <a:ext cx="10429001" cy="3867280"/>
          </a:xfrm>
        </p:spPr>
        <p:txBody>
          <a:bodyPr/>
          <a:lstStyle/>
          <a:p>
            <a:endParaRPr lang="en-IN" dirty="0"/>
          </a:p>
        </p:txBody>
      </p:sp>
    </p:spTree>
    <p:extLst>
      <p:ext uri="{BB962C8B-B14F-4D97-AF65-F5344CB8AC3E}">
        <p14:creationId xmlns:p14="http://schemas.microsoft.com/office/powerpoint/2010/main" val="15097169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1503</TotalTime>
  <Words>6332</Words>
  <Application>Microsoft Office PowerPoint</Application>
  <PresentationFormat>Widescreen</PresentationFormat>
  <Paragraphs>361</Paragraphs>
  <Slides>115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115</vt:i4>
      </vt:variant>
    </vt:vector>
  </HeadingPairs>
  <TitlesOfParts>
    <vt:vector size="128" baseType="lpstr">
      <vt:lpstr>-apple-system</vt:lpstr>
      <vt:lpstr>Arial</vt:lpstr>
      <vt:lpstr>Arial</vt:lpstr>
      <vt:lpstr>Century Gothic</vt:lpstr>
      <vt:lpstr>LiberationMono</vt:lpstr>
      <vt:lpstr>LiberationSerif</vt:lpstr>
      <vt:lpstr>LiberationSerif-Bold</vt:lpstr>
      <vt:lpstr>LiberationSerif-Italic</vt:lpstr>
      <vt:lpstr>Nunito</vt:lpstr>
      <vt:lpstr>Segoe UI</vt:lpstr>
      <vt:lpstr>var(--font-secondary)</vt:lpstr>
      <vt:lpstr>Wingdings 3</vt:lpstr>
      <vt:lpstr>Ion Boardroom</vt:lpstr>
      <vt:lpstr>CLR in .net </vt:lpstr>
      <vt:lpstr>.net framework</vt:lpstr>
      <vt:lpstr>PowerPoint Presentation</vt:lpstr>
      <vt:lpstr>.net framework</vt:lpstr>
      <vt:lpstr>assembly with all its layers, showing the .NET physical file structure with the system headers, CLR header, code metadata, and body:</vt:lpstr>
      <vt:lpstr>.net framework</vt:lpstr>
      <vt:lpstr>PowerPoint Presentation</vt:lpstr>
      <vt:lpstr>.net framework</vt:lpstr>
      <vt:lpstr>PowerPoint Presentation</vt:lpstr>
      <vt:lpstr>Managed and unmanaged code</vt:lpstr>
      <vt:lpstr>Intermediate Language &amp; execution</vt:lpstr>
      <vt:lpstr>PowerPoint Presentation</vt:lpstr>
      <vt:lpstr>Common Language Runtime (CLR) in C# </vt:lpstr>
      <vt:lpstr>Working of CLR</vt:lpstr>
      <vt:lpstr>Key Components of CLR</vt:lpstr>
      <vt:lpstr>Key Components of CLR</vt:lpstr>
      <vt:lpstr>Key Components of CLR – Security Manager</vt:lpstr>
      <vt:lpstr>Key Components of CLR -JIT Compiler </vt:lpstr>
      <vt:lpstr>Key Components of CLR –Exception Manager</vt:lpstr>
      <vt:lpstr>Key Components of CLR</vt:lpstr>
      <vt:lpstr>Common Type System (CTS) in .NET Framework:</vt:lpstr>
      <vt:lpstr>CLS (Common Language Specification) in .NET Framework:</vt:lpstr>
      <vt:lpstr>CLS (Common Language Specification) in .NET Framework:</vt:lpstr>
      <vt:lpstr>Role of CLR in the Execution of a C# Program</vt:lpstr>
      <vt:lpstr>Benefits of CLR</vt:lpstr>
      <vt:lpstr>PowerPoint Presentation</vt:lpstr>
      <vt:lpstr>Architecture of Common Language Runtime</vt:lpstr>
      <vt:lpstr>Architecture of Common Language Runtime</vt:lpstr>
      <vt:lpstr>Architecture of Common Language Runtime</vt:lpstr>
      <vt:lpstr>Architecture of Common Language Runtime</vt:lpstr>
      <vt:lpstr>Architecture of Common Language Runtime</vt:lpstr>
      <vt:lpstr>Fundamentals of memory</vt:lpstr>
      <vt:lpstr>Fundamentals of memory</vt:lpstr>
      <vt:lpstr>Fundamentals of memory</vt:lpstr>
      <vt:lpstr>Memory</vt:lpstr>
      <vt:lpstr>Memory management issues</vt:lpstr>
      <vt:lpstr>CLR and memory</vt:lpstr>
      <vt:lpstr>Automatic Memory Management</vt:lpstr>
      <vt:lpstr>Memory management and CLR</vt:lpstr>
      <vt:lpstr>Managed stack</vt:lpstr>
      <vt:lpstr>Heap</vt:lpstr>
      <vt:lpstr>Heap memory allocation model</vt:lpstr>
      <vt:lpstr>Heap</vt:lpstr>
      <vt:lpstr>Allocating Memory </vt:lpstr>
      <vt:lpstr>Memory availability in Microsoft Windows systems and CLR</vt:lpstr>
      <vt:lpstr>Memory availability in Microsoft Windows systems and CLR</vt:lpstr>
      <vt:lpstr> Garbage collection </vt:lpstr>
      <vt:lpstr>Garbage collection</vt:lpstr>
      <vt:lpstr>Garbage collection</vt:lpstr>
      <vt:lpstr>Releasing Memory</vt:lpstr>
      <vt:lpstr>Releasing Memory</vt:lpstr>
      <vt:lpstr>Releasing Memory</vt:lpstr>
      <vt:lpstr>Generations and Performance</vt:lpstr>
      <vt:lpstr>Generations and Performance</vt:lpstr>
      <vt:lpstr>Generations and Performance</vt:lpstr>
      <vt:lpstr>Generations and Performance</vt:lpstr>
      <vt:lpstr>Generations and Performance</vt:lpstr>
      <vt:lpstr>Releasing Memory for Unmanaged Resources</vt:lpstr>
      <vt:lpstr>Releasing Memory for Unmanaged Resources</vt:lpstr>
      <vt:lpstr>Conditions for a garbage collection</vt:lpstr>
      <vt:lpstr>Loader Heap</vt:lpstr>
      <vt:lpstr>Difference Between Object Heap &amp; Loader Hea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anju munoth</dc:creator>
  <cp:lastModifiedBy>anju munoth</cp:lastModifiedBy>
  <cp:revision>67</cp:revision>
  <dcterms:created xsi:type="dcterms:W3CDTF">2025-04-04T05:41:46Z</dcterms:created>
  <dcterms:modified xsi:type="dcterms:W3CDTF">2025-05-05T02:57:09Z</dcterms:modified>
</cp:coreProperties>
</file>