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1" r:id="rId6"/>
    <p:sldId id="260" r:id="rId7"/>
    <p:sldId id="262" r:id="rId8"/>
    <p:sldId id="326" r:id="rId9"/>
    <p:sldId id="329" r:id="rId10"/>
    <p:sldId id="263" r:id="rId11"/>
    <p:sldId id="327" r:id="rId12"/>
    <p:sldId id="264" r:id="rId13"/>
    <p:sldId id="265" r:id="rId14"/>
    <p:sldId id="266" r:id="rId15"/>
    <p:sldId id="328"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33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78" d="100"/>
          <a:sy n="78" d="100"/>
        </p:scale>
        <p:origin x="869"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923F103-BC34-4FE4-A40E-EDDEECFDA5D0}" type="datetimeFigureOut">
              <a:rPr lang="en-US" dirty="0"/>
              <a:pPr/>
              <a:t>5/9/2025</a:t>
            </a:fld>
            <a:endParaRPr lang="en-US" dirty="0"/>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dirty="0"/>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23A1CC3-2375-41D4-9E03-427CAF2A4C1A}"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FF16868-8199-4C2C-A5B1-63AEE139F88E}"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AD9FF7F-6988-44CC-821B-644E70CD2F73}"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12C299-16B2-4475-990D-751901EACC14}"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9FE86839-B9D8-4651-8783-F325ECE74E65}" type="datetimeFigureOut">
              <a:rPr lang="en-US" dirty="0"/>
              <a:t>5/9/2025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D484F64-32F6-45C5-931F-ADC1662401D0}" type="datetimeFigureOut">
              <a:rPr lang="en-US" dirty="0"/>
              <a:t>5/9/2025</a:t>
            </a:fld>
            <a:endParaRPr lang="en-US" dirty="0"/>
          </a:p>
        </p:txBody>
      </p:sp>
      <p:sp>
        <p:nvSpPr>
          <p:cNvPr id="8" name="Footer Placeholder 7"/>
          <p:cNvSpPr>
            <a:spLocks noGrp="1"/>
          </p:cNvSpPr>
          <p:nvPr>
            <p:ph type="ftr" sz="quarter" idx="11"/>
          </p:nvPr>
        </p:nvSpPr>
        <p:spPr>
          <a:xfrm>
            <a:off x="561111" y="6391838"/>
            <a:ext cx="3644282" cy="304801"/>
          </a:xfrm>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3086D93-FCAC-47E0-A2EE-787E62CA814C}"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CDA879A6-0FD0-4734-A311-86BFCA472E6E}"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9C9CA7B-DFD4-44B5-8C60-D14B8CD1FB59}"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4E6425-0181-43F2-84FC-787E803FD2F8}" type="datetimeFigureOut">
              <a:rPr lang="en-US" dirty="0"/>
              <a:t>5/9/2025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DB8791-F1B0-41E7-B7FD-A781E65C4266}"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DD63B2-E120-4ED8-B27B-C685F510A5FE}" type="datetimeFigureOut">
              <a:rPr lang="en-US" dirty="0"/>
              <a:t>5/9/2025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AA18ACC-A947-437B-A130-35BD54FDF1E9}" type="datetimeFigureOut">
              <a:rPr lang="en-US" dirty="0"/>
              <a:t>5/9/2025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8D7E02-BCB8-4D50-A234-369438C08659}" type="datetimeFigureOut">
              <a:rPr lang="en-US" dirty="0"/>
              <a:t>5/9/2025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6E86A4C-8E40-4F87-A4F0-01A0687C5742}"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5E72C73-2D91-4E12-BA25-F0AA0C03599B}" type="datetimeFigureOut">
              <a:rPr lang="en-US" dirty="0"/>
              <a:t>5/9/2025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2BE451C3-0FF4-47C4-B829-773ADF60F88C}" type="datetimeFigureOut">
              <a:rPr lang="en-US" dirty="0"/>
              <a:t>5/9/2025</a:t>
            </a:fld>
            <a:endParaRPr lang="en-US" dirty="0"/>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dirty="0"/>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73"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72"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CABD0-2F04-8301-E09A-43B4661D583A}"/>
              </a:ext>
            </a:extLst>
          </p:cNvPr>
          <p:cNvSpPr>
            <a:spLocks noGrp="1"/>
          </p:cNvSpPr>
          <p:nvPr>
            <p:ph type="ctrTitle"/>
          </p:nvPr>
        </p:nvSpPr>
        <p:spPr/>
        <p:txBody>
          <a:bodyPr/>
          <a:lstStyle/>
          <a:p>
            <a:r>
              <a:rPr lang="en-US" dirty="0"/>
              <a:t>Dot trace profiler</a:t>
            </a:r>
            <a:endParaRPr lang="en-IN" dirty="0"/>
          </a:p>
        </p:txBody>
      </p:sp>
      <p:sp>
        <p:nvSpPr>
          <p:cNvPr id="3" name="Subtitle 2">
            <a:extLst>
              <a:ext uri="{FF2B5EF4-FFF2-40B4-BE49-F238E27FC236}">
                <a16:creationId xmlns:a16="http://schemas.microsoft.com/office/drawing/2014/main" id="{976D709C-0B92-0A88-8937-21B2CAF748ED}"/>
              </a:ext>
            </a:extLst>
          </p:cNvPr>
          <p:cNvSpPr>
            <a:spLocks noGrp="1"/>
          </p:cNvSpPr>
          <p:nvPr>
            <p:ph type="subTitle" idx="1"/>
          </p:nvPr>
        </p:nvSpPr>
        <p:spPr/>
        <p:txBody>
          <a:bodyPr/>
          <a:lstStyle/>
          <a:p>
            <a:r>
              <a:rPr lang="en-US" dirty="0"/>
              <a:t>Anju munoth</a:t>
            </a:r>
            <a:endParaRPr lang="en-IN" dirty="0"/>
          </a:p>
        </p:txBody>
      </p:sp>
    </p:spTree>
    <p:extLst>
      <p:ext uri="{BB962C8B-B14F-4D97-AF65-F5344CB8AC3E}">
        <p14:creationId xmlns:p14="http://schemas.microsoft.com/office/powerpoint/2010/main" val="714580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18D1C-ABFD-B071-1955-E125B65E04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F61E8D-FF93-0334-5B6B-4724143B7201}"/>
              </a:ext>
            </a:extLst>
          </p:cNvPr>
          <p:cNvSpPr>
            <a:spLocks noGrp="1"/>
          </p:cNvSpPr>
          <p:nvPr>
            <p:ph type="title"/>
          </p:nvPr>
        </p:nvSpPr>
        <p:spPr/>
        <p:txBody>
          <a:bodyPr/>
          <a:lstStyle/>
          <a:p>
            <a:r>
              <a:rPr lang="en-US" dirty="0"/>
              <a:t>Timeline</a:t>
            </a:r>
            <a:endParaRPr lang="en-IN" dirty="0"/>
          </a:p>
        </p:txBody>
      </p:sp>
      <p:sp>
        <p:nvSpPr>
          <p:cNvPr id="3" name="Content Placeholder 2">
            <a:extLst>
              <a:ext uri="{FF2B5EF4-FFF2-40B4-BE49-F238E27FC236}">
                <a16:creationId xmlns:a16="http://schemas.microsoft.com/office/drawing/2014/main" id="{574D44EF-E104-967C-04B2-72CEA7790433}"/>
              </a:ext>
            </a:extLst>
          </p:cNvPr>
          <p:cNvSpPr>
            <a:spLocks noGrp="1"/>
          </p:cNvSpPr>
          <p:nvPr>
            <p:ph idx="1"/>
          </p:nvPr>
        </p:nvSpPr>
        <p:spPr>
          <a:xfrm>
            <a:off x="1154954" y="2603500"/>
            <a:ext cx="10424186" cy="3851088"/>
          </a:xfrm>
        </p:spPr>
        <p:txBody>
          <a:bodyPr/>
          <a:lstStyle/>
          <a:p>
            <a:pPr fontAlgn="base"/>
            <a:r>
              <a:rPr lang="en-US" b="0" i="0" dirty="0">
                <a:solidFill>
                  <a:srgbClr val="19191C"/>
                </a:solidFill>
                <a:effectLst/>
                <a:latin typeface="JetBrains Sans"/>
              </a:rPr>
              <a:t>timeline profiling type is very close to the sampling profiling. </a:t>
            </a:r>
          </a:p>
          <a:p>
            <a:pPr fontAlgn="base"/>
            <a:r>
              <a:rPr lang="en-US" b="0" i="0" dirty="0">
                <a:solidFill>
                  <a:srgbClr val="19191C"/>
                </a:solidFill>
                <a:effectLst/>
                <a:latin typeface="JetBrains Sans"/>
              </a:rPr>
              <a:t>Both collect call stack data and allow determining performance bottlenecks. </a:t>
            </a:r>
          </a:p>
          <a:p>
            <a:pPr fontAlgn="base"/>
            <a:r>
              <a:rPr lang="en-US" dirty="0">
                <a:solidFill>
                  <a:srgbClr val="19191C"/>
                </a:solidFill>
                <a:latin typeface="JetBrains Sans"/>
              </a:rPr>
              <a:t>D</a:t>
            </a:r>
            <a:r>
              <a:rPr lang="en-US" b="0" i="0" dirty="0">
                <a:solidFill>
                  <a:srgbClr val="19191C"/>
                </a:solidFill>
                <a:effectLst/>
                <a:latin typeface="JetBrains Sans"/>
              </a:rPr>
              <a:t>uring the timeline profiling, </a:t>
            </a:r>
            <a:r>
              <a:rPr lang="en-US" b="0" i="0" dirty="0" err="1">
                <a:solidFill>
                  <a:srgbClr val="19191C"/>
                </a:solidFill>
                <a:effectLst/>
                <a:latin typeface="JetBrains Sans"/>
              </a:rPr>
              <a:t>dotTrace</a:t>
            </a:r>
            <a:r>
              <a:rPr lang="en-US" b="0" i="0" dirty="0">
                <a:solidFill>
                  <a:srgbClr val="19191C"/>
                </a:solidFill>
                <a:effectLst/>
                <a:latin typeface="JetBrains Sans"/>
              </a:rPr>
              <a:t> doesn't collect samples by itself but gets application data from the Event Tracing for Windows (ETW).</a:t>
            </a:r>
          </a:p>
          <a:p>
            <a:pPr fontAlgn="base">
              <a:spcBef>
                <a:spcPts val="900"/>
              </a:spcBef>
            </a:pPr>
            <a:r>
              <a:rPr lang="en-US" b="0" i="0" dirty="0">
                <a:solidFill>
                  <a:srgbClr val="19191C"/>
                </a:solidFill>
                <a:effectLst/>
                <a:latin typeface="JetBrains Sans"/>
              </a:rPr>
              <a:t>Main benefit of the timeline profiling is that it allows you to see not only what calls were made by your application but also how these calls were distributed in time. </a:t>
            </a:r>
          </a:p>
          <a:p>
            <a:pPr fontAlgn="base">
              <a:spcBef>
                <a:spcPts val="900"/>
              </a:spcBef>
            </a:pPr>
            <a:r>
              <a:rPr lang="en-US" b="0" i="0" dirty="0">
                <a:solidFill>
                  <a:srgbClr val="19191C"/>
                </a:solidFill>
                <a:effectLst/>
                <a:latin typeface="JetBrains Sans"/>
              </a:rPr>
              <a:t>This can be extremely helpful when analyzing behavior of multi-threaded applications where the chronological order of events does matter: for example, in determining sync delays, the cause of UI freezes, and so on.</a:t>
            </a:r>
          </a:p>
          <a:p>
            <a:pPr algn="l" fontAlgn="base">
              <a:spcBef>
                <a:spcPts val="900"/>
              </a:spcBef>
            </a:pPr>
            <a:r>
              <a:rPr lang="en-US" b="0" i="0" dirty="0">
                <a:solidFill>
                  <a:srgbClr val="19191C"/>
                </a:solidFill>
                <a:effectLst/>
                <a:latin typeface="JetBrains Sans"/>
              </a:rPr>
              <a:t>Timeline profiling collects a wider range of data. </a:t>
            </a:r>
          </a:p>
          <a:p>
            <a:pPr algn="l" fontAlgn="base">
              <a:spcBef>
                <a:spcPts val="900"/>
              </a:spcBef>
            </a:pPr>
            <a:r>
              <a:rPr lang="en-US" b="0" i="0" dirty="0">
                <a:solidFill>
                  <a:srgbClr val="19191C"/>
                </a:solidFill>
                <a:effectLst/>
                <a:latin typeface="JetBrains Sans"/>
              </a:rPr>
              <a:t>In addition to call stack data, it records memory allocation, garbage collection, and I/O events.</a:t>
            </a:r>
          </a:p>
          <a:p>
            <a:endParaRPr lang="en-IN" dirty="0"/>
          </a:p>
        </p:txBody>
      </p:sp>
    </p:spTree>
    <p:extLst>
      <p:ext uri="{BB962C8B-B14F-4D97-AF65-F5344CB8AC3E}">
        <p14:creationId xmlns:p14="http://schemas.microsoft.com/office/powerpoint/2010/main" val="7705844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26EED-2BED-D4C0-6AB6-FFD8F7C8BB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340EF-1C86-F827-0CAC-EB79BD060EA0}"/>
              </a:ext>
            </a:extLst>
          </p:cNvPr>
          <p:cNvSpPr>
            <a:spLocks noGrp="1"/>
          </p:cNvSpPr>
          <p:nvPr>
            <p:ph type="title"/>
          </p:nvPr>
        </p:nvSpPr>
        <p:spPr/>
        <p:txBody>
          <a:bodyPr/>
          <a:lstStyle/>
          <a:p>
            <a:r>
              <a:rPr lang="en-IN" dirty="0"/>
              <a:t>Tracing</a:t>
            </a:r>
          </a:p>
        </p:txBody>
      </p:sp>
      <p:sp>
        <p:nvSpPr>
          <p:cNvPr id="3" name="Content Placeholder 2">
            <a:extLst>
              <a:ext uri="{FF2B5EF4-FFF2-40B4-BE49-F238E27FC236}">
                <a16:creationId xmlns:a16="http://schemas.microsoft.com/office/drawing/2014/main" id="{26B1EB68-8C75-DEEF-63E9-0E445BDED7BB}"/>
              </a:ext>
            </a:extLst>
          </p:cNvPr>
          <p:cNvSpPr>
            <a:spLocks noGrp="1"/>
          </p:cNvSpPr>
          <p:nvPr>
            <p:ph idx="1"/>
          </p:nvPr>
        </p:nvSpPr>
        <p:spPr>
          <a:xfrm>
            <a:off x="860612" y="2312894"/>
            <a:ext cx="10718528" cy="4141694"/>
          </a:xfrm>
        </p:spPr>
        <p:txBody>
          <a:bodyPr>
            <a:noAutofit/>
          </a:bodyPr>
          <a:lstStyle/>
          <a:p>
            <a:pPr marL="0" indent="0">
              <a:buNone/>
            </a:pPr>
            <a:r>
              <a:rPr lang="en-US" sz="1600" b="1" dirty="0">
                <a:solidFill>
                  <a:srgbClr val="FF0000"/>
                </a:solidFill>
              </a:rPr>
              <a:t>Short overview</a:t>
            </a:r>
          </a:p>
          <a:p>
            <a:r>
              <a:rPr lang="en-US" sz="1600" b="0" i="0" dirty="0">
                <a:solidFill>
                  <a:srgbClr val="19191C"/>
                </a:solidFill>
                <a:effectLst/>
                <a:latin typeface="JetBrains Sans"/>
              </a:rPr>
              <a:t>CLR notifies </a:t>
            </a:r>
            <a:r>
              <a:rPr lang="en-US" sz="1600" b="0" i="0" dirty="0" err="1">
                <a:solidFill>
                  <a:srgbClr val="19191C"/>
                </a:solidFill>
                <a:effectLst/>
                <a:latin typeface="JetBrains Sans"/>
              </a:rPr>
              <a:t>dotTrace</a:t>
            </a:r>
            <a:r>
              <a:rPr lang="en-US" sz="1600" b="0" i="0" dirty="0">
                <a:solidFill>
                  <a:srgbClr val="19191C"/>
                </a:solidFill>
                <a:effectLst/>
                <a:latin typeface="JetBrains Sans"/>
              </a:rPr>
              <a:t> each time a particular function is entered and when it is left. </a:t>
            </a:r>
            <a:r>
              <a:rPr lang="en-US" sz="1600" b="0" i="0" dirty="0" err="1">
                <a:solidFill>
                  <a:srgbClr val="19191C"/>
                </a:solidFill>
                <a:effectLst/>
                <a:latin typeface="JetBrains Sans"/>
              </a:rPr>
              <a:t>dotTrace</a:t>
            </a:r>
            <a:r>
              <a:rPr lang="en-US" sz="1600" b="0" i="0" dirty="0">
                <a:solidFill>
                  <a:srgbClr val="19191C"/>
                </a:solidFill>
                <a:effectLst/>
                <a:latin typeface="JetBrains Sans"/>
              </a:rPr>
              <a:t> measures time between these two notifications.</a:t>
            </a:r>
          </a:p>
          <a:p>
            <a:pPr marL="0" indent="0">
              <a:buNone/>
            </a:pPr>
            <a:r>
              <a:rPr lang="en-US" sz="1600" b="1" dirty="0">
                <a:solidFill>
                  <a:srgbClr val="FF0000"/>
                </a:solidFill>
              </a:rPr>
              <a:t>Pros:</a:t>
            </a:r>
          </a:p>
          <a:p>
            <a:pPr algn="l" fontAlgn="base">
              <a:spcBef>
                <a:spcPts val="900"/>
              </a:spcBef>
              <a:buFont typeface="Arial" panose="020B0604020202020204" pitchFamily="34" charset="0"/>
              <a:buChar char="•"/>
            </a:pPr>
            <a:r>
              <a:rPr lang="en-US" sz="1600" b="0" i="0" dirty="0">
                <a:solidFill>
                  <a:srgbClr val="19191C"/>
                </a:solidFill>
                <a:effectLst/>
                <a:latin typeface="JetBrains Sans"/>
              </a:rPr>
              <a:t>Accurate measurement of number of function calls</a:t>
            </a:r>
          </a:p>
          <a:p>
            <a:pPr algn="l" fontAlgn="base">
              <a:spcBef>
                <a:spcPts val="900"/>
              </a:spcBef>
              <a:buFont typeface="Arial" panose="020B0604020202020204" pitchFamily="34" charset="0"/>
              <a:buChar char="•"/>
            </a:pPr>
            <a:r>
              <a:rPr lang="en-US" sz="1600" b="0" i="0" dirty="0">
                <a:solidFill>
                  <a:srgbClr val="19191C"/>
                </a:solidFill>
                <a:effectLst/>
                <a:latin typeface="JetBrains Sans"/>
              </a:rPr>
              <a:t>All call stacks and functions are captured, except </a:t>
            </a:r>
            <a:r>
              <a:rPr lang="en-US" sz="1600" b="0" i="0" dirty="0" err="1">
                <a:solidFill>
                  <a:srgbClr val="19191C"/>
                </a:solidFill>
                <a:effectLst/>
                <a:latin typeface="JetBrains Sans"/>
              </a:rPr>
              <a:t>inlined</a:t>
            </a:r>
            <a:r>
              <a:rPr lang="en-US" sz="1600" b="0" i="0" dirty="0">
                <a:solidFill>
                  <a:srgbClr val="19191C"/>
                </a:solidFill>
                <a:effectLst/>
                <a:latin typeface="JetBrains Sans"/>
              </a:rPr>
              <a:t> functions</a:t>
            </a:r>
          </a:p>
          <a:p>
            <a:pPr marL="0" indent="0">
              <a:buNone/>
            </a:pPr>
            <a:r>
              <a:rPr lang="en-US" sz="1600" b="1" dirty="0">
                <a:solidFill>
                  <a:srgbClr val="FF0000"/>
                </a:solidFill>
              </a:rPr>
              <a:t>Cons:</a:t>
            </a:r>
          </a:p>
          <a:p>
            <a:pPr algn="l" fontAlgn="base">
              <a:spcBef>
                <a:spcPts val="900"/>
              </a:spcBef>
              <a:buFont typeface="Arial" panose="020B0604020202020204" pitchFamily="34" charset="0"/>
              <a:buChar char="•"/>
            </a:pPr>
            <a:r>
              <a:rPr lang="en-US" sz="1600" b="0" i="0" dirty="0">
                <a:solidFill>
                  <a:srgbClr val="19191C"/>
                </a:solidFill>
                <a:effectLst/>
                <a:latin typeface="JetBrains Sans"/>
              </a:rPr>
              <a:t>Inaccurate measurement of function execution time due to dependencies between time distortions and number of function calls</a:t>
            </a:r>
          </a:p>
          <a:p>
            <a:pPr algn="l" fontAlgn="base">
              <a:spcBef>
                <a:spcPts val="900"/>
              </a:spcBef>
              <a:buFont typeface="Arial" panose="020B0604020202020204" pitchFamily="34" charset="0"/>
              <a:buChar char="•"/>
            </a:pPr>
            <a:r>
              <a:rPr lang="en-US" sz="1600" b="0" i="0" dirty="0">
                <a:solidFill>
                  <a:srgbClr val="19191C"/>
                </a:solidFill>
                <a:effectLst/>
                <a:latin typeface="JetBrains Sans"/>
              </a:rPr>
              <a:t>Heavyweight: More time required to run an application under profiler; snapshots may be quite large; higher memory usage</a:t>
            </a:r>
          </a:p>
          <a:p>
            <a:pPr algn="l" fontAlgn="base">
              <a:spcBef>
                <a:spcPts val="900"/>
              </a:spcBef>
              <a:buFont typeface="Arial" panose="020B0604020202020204" pitchFamily="34" charset="0"/>
              <a:buChar char="•"/>
            </a:pPr>
            <a:r>
              <a:rPr lang="en-US" sz="1600" b="0" i="0" dirty="0">
                <a:solidFill>
                  <a:srgbClr val="19191C"/>
                </a:solidFill>
                <a:effectLst/>
                <a:latin typeface="JetBrains Sans"/>
              </a:rPr>
              <a:t>No info about ETW events, TPL events, native functions</a:t>
            </a:r>
          </a:p>
          <a:p>
            <a:pPr marL="0" indent="0">
              <a:buNone/>
            </a:pPr>
            <a:r>
              <a:rPr lang="en-US" sz="1600" b="1" dirty="0">
                <a:solidFill>
                  <a:srgbClr val="FF0000"/>
                </a:solidFill>
              </a:rPr>
              <a:t>When to use:</a:t>
            </a:r>
          </a:p>
          <a:p>
            <a:r>
              <a:rPr lang="en-US" sz="1600" b="0" i="0" dirty="0">
                <a:solidFill>
                  <a:srgbClr val="19191C"/>
                </a:solidFill>
                <a:effectLst/>
                <a:latin typeface="JetBrains Sans"/>
              </a:rPr>
              <a:t>Evaluation of algorithm complexity, e.g., when performance issues are related to frequent function calls.</a:t>
            </a:r>
            <a:endParaRPr lang="en-IN" sz="1600" dirty="0"/>
          </a:p>
        </p:txBody>
      </p:sp>
    </p:spTree>
    <p:extLst>
      <p:ext uri="{BB962C8B-B14F-4D97-AF65-F5344CB8AC3E}">
        <p14:creationId xmlns:p14="http://schemas.microsoft.com/office/powerpoint/2010/main" val="2484971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CEEA0-C6F4-7C68-50B4-F9AC870CFE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8ABAE0-72F6-EBA2-F35D-C4DBDFFE28FA}"/>
              </a:ext>
            </a:extLst>
          </p:cNvPr>
          <p:cNvSpPr>
            <a:spLocks noGrp="1"/>
          </p:cNvSpPr>
          <p:nvPr>
            <p:ph type="title"/>
          </p:nvPr>
        </p:nvSpPr>
        <p:spPr/>
        <p:txBody>
          <a:bodyPr/>
          <a:lstStyle/>
          <a:p>
            <a:r>
              <a:rPr lang="en-US" dirty="0"/>
              <a:t>Tracing</a:t>
            </a:r>
            <a:endParaRPr lang="en-IN" dirty="0"/>
          </a:p>
        </p:txBody>
      </p:sp>
      <p:sp>
        <p:nvSpPr>
          <p:cNvPr id="3" name="Content Placeholder 2">
            <a:extLst>
              <a:ext uri="{FF2B5EF4-FFF2-40B4-BE49-F238E27FC236}">
                <a16:creationId xmlns:a16="http://schemas.microsoft.com/office/drawing/2014/main" id="{097F1F87-31B7-D605-66EB-3552AA100421}"/>
              </a:ext>
            </a:extLst>
          </p:cNvPr>
          <p:cNvSpPr>
            <a:spLocks noGrp="1"/>
          </p:cNvSpPr>
          <p:nvPr>
            <p:ph idx="1"/>
          </p:nvPr>
        </p:nvSpPr>
        <p:spPr>
          <a:xfrm>
            <a:off x="1154954" y="2603500"/>
            <a:ext cx="10424186" cy="3851088"/>
          </a:xfrm>
        </p:spPr>
        <p:txBody>
          <a:bodyPr>
            <a:normAutofit fontScale="92500" lnSpcReduction="20000"/>
          </a:bodyPr>
          <a:lstStyle/>
          <a:p>
            <a:r>
              <a:rPr lang="en-US" dirty="0"/>
              <a:t> tracing revolves around a function, or more precisely, around function entry and exit.</a:t>
            </a:r>
          </a:p>
          <a:p>
            <a:r>
              <a:rPr lang="en-US" dirty="0" err="1"/>
              <a:t>dotTrace</a:t>
            </a:r>
            <a:r>
              <a:rPr lang="en-US" dirty="0"/>
              <a:t> receives notifications from CLR when a function is entered and when it is left, even if it is left because of an exception. </a:t>
            </a:r>
          </a:p>
          <a:p>
            <a:r>
              <a:rPr lang="en-US" dirty="0"/>
              <a:t>Time between these two notifications is considered the execution time of the function.</a:t>
            </a:r>
          </a:p>
          <a:p>
            <a:r>
              <a:rPr lang="en-US" dirty="0"/>
              <a:t>Get all functions that were not </a:t>
            </a:r>
            <a:r>
              <a:rPr lang="en-US" dirty="0" err="1"/>
              <a:t>inlined</a:t>
            </a:r>
            <a:r>
              <a:rPr lang="en-US" dirty="0"/>
              <a:t> by the JIT compiler and were executed at that point in time in a snapshot with their detailed timing data. </a:t>
            </a:r>
          </a:p>
          <a:p>
            <a:r>
              <a:rPr lang="en-US" dirty="0"/>
              <a:t>JIT compiler generates a specific prologue and epilogue for each function, which takes some extra time for CLR to execute such pieces of code. </a:t>
            </a:r>
          </a:p>
          <a:p>
            <a:r>
              <a:rPr lang="en-US" dirty="0" err="1"/>
              <a:t>dotTrace</a:t>
            </a:r>
            <a:r>
              <a:rPr lang="en-US" dirty="0"/>
              <a:t> does not count and subtract this time from the total function time. </a:t>
            </a:r>
          </a:p>
          <a:p>
            <a:r>
              <a:rPr lang="en-US" dirty="0"/>
              <a:t>As a result, the total time might be distorted. </a:t>
            </a:r>
          </a:p>
          <a:p>
            <a:r>
              <a:rPr lang="en-US" dirty="0"/>
              <a:t>Degree of distortion depends on the number of function calls.</a:t>
            </a:r>
          </a:p>
          <a:p>
            <a:r>
              <a:rPr lang="en-US" dirty="0"/>
              <a:t> Dependency is linear. </a:t>
            </a:r>
            <a:endParaRPr lang="en-IN" dirty="0"/>
          </a:p>
        </p:txBody>
      </p:sp>
    </p:spTree>
    <p:extLst>
      <p:ext uri="{BB962C8B-B14F-4D97-AF65-F5344CB8AC3E}">
        <p14:creationId xmlns:p14="http://schemas.microsoft.com/office/powerpoint/2010/main" val="1487576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03287-6303-E337-5CA3-0571D3E2C6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790780-B6F0-CDE9-5E28-286950987C30}"/>
              </a:ext>
            </a:extLst>
          </p:cNvPr>
          <p:cNvSpPr>
            <a:spLocks noGrp="1"/>
          </p:cNvSpPr>
          <p:nvPr>
            <p:ph type="title"/>
          </p:nvPr>
        </p:nvSpPr>
        <p:spPr/>
        <p:txBody>
          <a:bodyPr/>
          <a:lstStyle/>
          <a:p>
            <a:r>
              <a:rPr lang="en-US" dirty="0"/>
              <a:t>Tracing</a:t>
            </a:r>
            <a:endParaRPr lang="en-IN" dirty="0"/>
          </a:p>
        </p:txBody>
      </p:sp>
      <p:sp>
        <p:nvSpPr>
          <p:cNvPr id="3" name="Content Placeholder 2">
            <a:extLst>
              <a:ext uri="{FF2B5EF4-FFF2-40B4-BE49-F238E27FC236}">
                <a16:creationId xmlns:a16="http://schemas.microsoft.com/office/drawing/2014/main" id="{AC2E134A-BB17-5849-0B63-C7E19F629176}"/>
              </a:ext>
            </a:extLst>
          </p:cNvPr>
          <p:cNvSpPr>
            <a:spLocks noGrp="1"/>
          </p:cNvSpPr>
          <p:nvPr>
            <p:ph idx="1"/>
          </p:nvPr>
        </p:nvSpPr>
        <p:spPr>
          <a:xfrm>
            <a:off x="1154954" y="2603500"/>
            <a:ext cx="10424186" cy="3851088"/>
          </a:xfrm>
        </p:spPr>
        <p:txBody>
          <a:bodyPr/>
          <a:lstStyle/>
          <a:p>
            <a:r>
              <a:rPr lang="en-US" dirty="0"/>
              <a:t>More times a function is called, the bigger the distortion becomes. </a:t>
            </a:r>
          </a:p>
          <a:p>
            <a:r>
              <a:rPr lang="en-US" dirty="0"/>
              <a:t>And the less time a function executes, the less accurate its total time can be. </a:t>
            </a:r>
          </a:p>
          <a:p>
            <a:r>
              <a:rPr lang="en-US" dirty="0"/>
              <a:t>For example, you have a simple function Inc() { _value++; }, but it is called millions of times. </a:t>
            </a:r>
          </a:p>
          <a:p>
            <a:r>
              <a:rPr lang="en-US" dirty="0"/>
              <a:t>Of course, it can be optimized and will take a little time anyway. </a:t>
            </a:r>
          </a:p>
          <a:p>
            <a:r>
              <a:rPr lang="en-US" dirty="0"/>
              <a:t>However, if it runs under </a:t>
            </a:r>
            <a:r>
              <a:rPr lang="en-US" dirty="0" err="1"/>
              <a:t>dotTrace</a:t>
            </a:r>
            <a:r>
              <a:rPr lang="en-US" dirty="0"/>
              <a:t> and the tracing method has been chosen, each call of this function adds some overhead which can be much more than the actual function execution time. </a:t>
            </a:r>
          </a:p>
          <a:p>
            <a:r>
              <a:rPr lang="en-US" dirty="0"/>
              <a:t>As a result, the total time can be more than it could be after using the sampling method or without using the profiler.</a:t>
            </a:r>
          </a:p>
          <a:p>
            <a:endParaRPr lang="en-IN" dirty="0"/>
          </a:p>
        </p:txBody>
      </p:sp>
    </p:spTree>
    <p:extLst>
      <p:ext uri="{BB962C8B-B14F-4D97-AF65-F5344CB8AC3E}">
        <p14:creationId xmlns:p14="http://schemas.microsoft.com/office/powerpoint/2010/main" val="1429517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CC569-07BE-E6D9-849C-6D3C756302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9204D7-4F13-14E9-B948-B45B66DD0A0D}"/>
              </a:ext>
            </a:extLst>
          </p:cNvPr>
          <p:cNvSpPr>
            <a:spLocks noGrp="1"/>
          </p:cNvSpPr>
          <p:nvPr>
            <p:ph type="title"/>
          </p:nvPr>
        </p:nvSpPr>
        <p:spPr/>
        <p:txBody>
          <a:bodyPr/>
          <a:lstStyle/>
          <a:p>
            <a:r>
              <a:rPr lang="en-US" dirty="0"/>
              <a:t>Tracing</a:t>
            </a:r>
            <a:endParaRPr lang="en-IN" dirty="0"/>
          </a:p>
        </p:txBody>
      </p:sp>
      <p:sp>
        <p:nvSpPr>
          <p:cNvPr id="3" name="Content Placeholder 2">
            <a:extLst>
              <a:ext uri="{FF2B5EF4-FFF2-40B4-BE49-F238E27FC236}">
                <a16:creationId xmlns:a16="http://schemas.microsoft.com/office/drawing/2014/main" id="{AF0F9EF9-8C21-48BA-7E22-5BFACA390288}"/>
              </a:ext>
            </a:extLst>
          </p:cNvPr>
          <p:cNvSpPr>
            <a:spLocks noGrp="1"/>
          </p:cNvSpPr>
          <p:nvPr>
            <p:ph idx="1"/>
          </p:nvPr>
        </p:nvSpPr>
        <p:spPr>
          <a:xfrm>
            <a:off x="1154954" y="2603500"/>
            <a:ext cx="10424186" cy="3851088"/>
          </a:xfrm>
        </p:spPr>
        <p:txBody>
          <a:bodyPr/>
          <a:lstStyle/>
          <a:p>
            <a:pPr fontAlgn="base">
              <a:spcBef>
                <a:spcPts val="900"/>
              </a:spcBef>
            </a:pPr>
            <a:r>
              <a:rPr lang="en-US" b="0" i="0" dirty="0">
                <a:solidFill>
                  <a:srgbClr val="19191C"/>
                </a:solidFill>
                <a:effectLst/>
                <a:latin typeface="JetBrains Sans"/>
              </a:rPr>
              <a:t>CLR may cause another overhead. </a:t>
            </a:r>
          </a:p>
          <a:p>
            <a:pPr fontAlgn="base">
              <a:spcBef>
                <a:spcPts val="900"/>
              </a:spcBef>
            </a:pPr>
            <a:r>
              <a:rPr lang="en-US" b="0" i="0" dirty="0">
                <a:solidFill>
                  <a:srgbClr val="19191C"/>
                </a:solidFill>
                <a:effectLst/>
                <a:latin typeface="JetBrains Sans"/>
              </a:rPr>
              <a:t>CLR provides different kinds of optimizations. </a:t>
            </a:r>
          </a:p>
          <a:p>
            <a:pPr fontAlgn="base">
              <a:spcBef>
                <a:spcPts val="900"/>
              </a:spcBef>
            </a:pPr>
            <a:r>
              <a:rPr lang="en-US" b="0" i="0" dirty="0">
                <a:solidFill>
                  <a:srgbClr val="19191C"/>
                </a:solidFill>
                <a:effectLst/>
                <a:latin typeface="JetBrains Sans"/>
              </a:rPr>
              <a:t>Depending on the CLR version and the chosen profiling method, some optimizations may be turned off or done in a different way, so the results may differ.</a:t>
            </a:r>
          </a:p>
          <a:p>
            <a:pPr algn="l" fontAlgn="base">
              <a:spcBef>
                <a:spcPts val="900"/>
              </a:spcBef>
            </a:pPr>
            <a:r>
              <a:rPr lang="en-US" b="1" dirty="0">
                <a:solidFill>
                  <a:srgbClr val="19191C"/>
                </a:solidFill>
                <a:latin typeface="JetBrains Sans"/>
              </a:rPr>
              <a:t>A</a:t>
            </a:r>
            <a:r>
              <a:rPr lang="en-US" b="1" i="0" dirty="0">
                <a:solidFill>
                  <a:srgbClr val="19191C"/>
                </a:solidFill>
                <a:effectLst/>
                <a:latin typeface="JetBrains Sans"/>
              </a:rPr>
              <a:t>lways get the correct number of function calls, but the total function time may be inaccurate. </a:t>
            </a:r>
          </a:p>
          <a:p>
            <a:pPr algn="l" fontAlgn="base">
              <a:spcBef>
                <a:spcPts val="900"/>
              </a:spcBef>
            </a:pPr>
            <a:r>
              <a:rPr lang="en-US" b="0" i="0" dirty="0">
                <a:solidFill>
                  <a:srgbClr val="19191C"/>
                </a:solidFill>
                <a:effectLst/>
                <a:latin typeface="JetBrains Sans"/>
              </a:rPr>
              <a:t>Because tracing takes more time than sampling and may also slow down your application significantly, it is better to profile individual parts of an application or specific scenarios.</a:t>
            </a:r>
          </a:p>
          <a:p>
            <a:endParaRPr lang="en-IN" dirty="0"/>
          </a:p>
        </p:txBody>
      </p:sp>
    </p:spTree>
    <p:extLst>
      <p:ext uri="{BB962C8B-B14F-4D97-AF65-F5344CB8AC3E}">
        <p14:creationId xmlns:p14="http://schemas.microsoft.com/office/powerpoint/2010/main" val="2568315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46719-C1D5-650C-3176-B9DE94633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BF177F-1E5D-7971-FE34-CF7FE4C81A04}"/>
              </a:ext>
            </a:extLst>
          </p:cNvPr>
          <p:cNvSpPr>
            <a:spLocks noGrp="1"/>
          </p:cNvSpPr>
          <p:nvPr>
            <p:ph type="title"/>
          </p:nvPr>
        </p:nvSpPr>
        <p:spPr/>
        <p:txBody>
          <a:bodyPr/>
          <a:lstStyle/>
          <a:p>
            <a:r>
              <a:rPr lang="en-IN" dirty="0"/>
              <a:t>Line-by-line</a:t>
            </a:r>
          </a:p>
        </p:txBody>
      </p:sp>
      <p:sp>
        <p:nvSpPr>
          <p:cNvPr id="3" name="Content Placeholder 2">
            <a:extLst>
              <a:ext uri="{FF2B5EF4-FFF2-40B4-BE49-F238E27FC236}">
                <a16:creationId xmlns:a16="http://schemas.microsoft.com/office/drawing/2014/main" id="{D5A71534-A4F5-A083-43DA-A9EF7A10A11B}"/>
              </a:ext>
            </a:extLst>
          </p:cNvPr>
          <p:cNvSpPr>
            <a:spLocks noGrp="1"/>
          </p:cNvSpPr>
          <p:nvPr>
            <p:ph idx="1"/>
          </p:nvPr>
        </p:nvSpPr>
        <p:spPr>
          <a:xfrm>
            <a:off x="860612" y="2312894"/>
            <a:ext cx="10718528" cy="4141694"/>
          </a:xfrm>
        </p:spPr>
        <p:txBody>
          <a:bodyPr>
            <a:noAutofit/>
          </a:bodyPr>
          <a:lstStyle/>
          <a:p>
            <a:pPr marL="0" indent="0">
              <a:buNone/>
            </a:pPr>
            <a:r>
              <a:rPr lang="en-US" b="1" dirty="0">
                <a:solidFill>
                  <a:srgbClr val="FF0000"/>
                </a:solidFill>
              </a:rPr>
              <a:t>Short overview</a:t>
            </a:r>
          </a:p>
          <a:p>
            <a:r>
              <a:rPr lang="en-US" b="0" i="0" dirty="0" err="1">
                <a:solidFill>
                  <a:srgbClr val="19191C"/>
                </a:solidFill>
                <a:effectLst/>
                <a:latin typeface="JetBrains Sans"/>
              </a:rPr>
              <a:t>dotTrace</a:t>
            </a:r>
            <a:r>
              <a:rPr lang="en-US" b="0" i="0" dirty="0">
                <a:solidFill>
                  <a:srgbClr val="19191C"/>
                </a:solidFill>
                <a:effectLst/>
                <a:latin typeface="JetBrains Sans"/>
              </a:rPr>
              <a:t> measures execution time of each code line.</a:t>
            </a:r>
          </a:p>
          <a:p>
            <a:pPr marL="0" indent="0">
              <a:buNone/>
            </a:pPr>
            <a:r>
              <a:rPr lang="en-US" b="1" dirty="0">
                <a:solidFill>
                  <a:srgbClr val="FF0000"/>
                </a:solidFill>
              </a:rPr>
              <a:t>Pros:</a:t>
            </a:r>
          </a:p>
          <a:p>
            <a:pPr algn="l" fontAlgn="base">
              <a:spcBef>
                <a:spcPts val="900"/>
              </a:spcBef>
              <a:buFont typeface="Arial" panose="020B0604020202020204" pitchFamily="34" charset="0"/>
              <a:buChar char="•"/>
            </a:pPr>
            <a:r>
              <a:rPr lang="en-US" b="0" i="0" dirty="0">
                <a:solidFill>
                  <a:srgbClr val="19191C"/>
                </a:solidFill>
                <a:effectLst/>
                <a:latin typeface="JetBrains Sans"/>
              </a:rPr>
              <a:t>Possibility to study a function in detail</a:t>
            </a:r>
            <a:endParaRPr lang="en-US" dirty="0"/>
          </a:p>
          <a:p>
            <a:pPr marL="0" indent="0">
              <a:buNone/>
            </a:pPr>
            <a:r>
              <a:rPr lang="en-US" b="1" dirty="0">
                <a:solidFill>
                  <a:srgbClr val="FF0000"/>
                </a:solidFill>
              </a:rPr>
              <a:t>Cons:</a:t>
            </a:r>
          </a:p>
          <a:p>
            <a:pPr algn="l" fontAlgn="base">
              <a:spcBef>
                <a:spcPts val="900"/>
              </a:spcBef>
              <a:buFont typeface="Arial" panose="020B0604020202020204" pitchFamily="34" charset="0"/>
              <a:buChar char="•"/>
            </a:pPr>
            <a:r>
              <a:rPr lang="en-US" b="0" i="0" dirty="0">
                <a:solidFill>
                  <a:srgbClr val="19191C"/>
                </a:solidFill>
                <a:effectLst/>
                <a:latin typeface="JetBrains Sans"/>
              </a:rPr>
              <a:t>Inaccurate measurement of function execution time</a:t>
            </a:r>
          </a:p>
          <a:p>
            <a:pPr algn="l" fontAlgn="base">
              <a:spcBef>
                <a:spcPts val="900"/>
              </a:spcBef>
              <a:buFont typeface="Arial" panose="020B0604020202020204" pitchFamily="34" charset="0"/>
              <a:buChar char="•"/>
            </a:pPr>
            <a:r>
              <a:rPr lang="en-US" b="0" i="0" dirty="0">
                <a:solidFill>
                  <a:srgbClr val="19191C"/>
                </a:solidFill>
                <a:effectLst/>
                <a:latin typeface="JetBrains Sans"/>
              </a:rPr>
              <a:t>Extremely heavyweight: More time required to run an application under profiler compared to tracing; large snapshots; higher memory usage compared to tracing.</a:t>
            </a:r>
          </a:p>
          <a:p>
            <a:pPr algn="l" fontAlgn="base">
              <a:spcBef>
                <a:spcPts val="900"/>
              </a:spcBef>
              <a:buFont typeface="Arial" panose="020B0604020202020204" pitchFamily="34" charset="0"/>
              <a:buChar char="•"/>
            </a:pPr>
            <a:r>
              <a:rPr lang="en-US" b="0" i="0" dirty="0">
                <a:solidFill>
                  <a:srgbClr val="19191C"/>
                </a:solidFill>
                <a:effectLst/>
                <a:latin typeface="JetBrains Sans"/>
              </a:rPr>
              <a:t>No info about ETW events, TPL events, native functions.</a:t>
            </a:r>
          </a:p>
          <a:p>
            <a:pPr algn="l" fontAlgn="base">
              <a:spcBef>
                <a:spcPts val="900"/>
              </a:spcBef>
              <a:buFont typeface="Arial" panose="020B0604020202020204" pitchFamily="34" charset="0"/>
              <a:buChar char="•"/>
            </a:pPr>
            <a:r>
              <a:rPr lang="en-US" b="0" i="0" dirty="0">
                <a:solidFill>
                  <a:srgbClr val="19191C"/>
                </a:solidFill>
                <a:effectLst/>
                <a:latin typeface="JetBrains Sans"/>
              </a:rPr>
              <a:t>Requires PDB files</a:t>
            </a:r>
          </a:p>
          <a:p>
            <a:pPr marL="0" indent="0">
              <a:buNone/>
            </a:pPr>
            <a:r>
              <a:rPr lang="en-US" b="1" dirty="0">
                <a:solidFill>
                  <a:srgbClr val="FF0000"/>
                </a:solidFill>
              </a:rPr>
              <a:t>When to use:</a:t>
            </a:r>
          </a:p>
          <a:p>
            <a:r>
              <a:rPr lang="en-US" b="0" i="0" dirty="0">
                <a:solidFill>
                  <a:srgbClr val="19191C"/>
                </a:solidFill>
                <a:effectLst/>
                <a:latin typeface="JetBrains Sans"/>
              </a:rPr>
              <a:t>Advanced cases, for example, when you want to analyze performance only inside a particular function.</a:t>
            </a:r>
            <a:endParaRPr lang="en-IN" dirty="0"/>
          </a:p>
        </p:txBody>
      </p:sp>
    </p:spTree>
    <p:extLst>
      <p:ext uri="{BB962C8B-B14F-4D97-AF65-F5344CB8AC3E}">
        <p14:creationId xmlns:p14="http://schemas.microsoft.com/office/powerpoint/2010/main" val="69451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1579F-DB39-3BBA-756A-DF624D62E8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19DF6F-C91B-FEB7-CDB8-43DC47A59E81}"/>
              </a:ext>
            </a:extLst>
          </p:cNvPr>
          <p:cNvSpPr>
            <a:spLocks noGrp="1"/>
          </p:cNvSpPr>
          <p:nvPr>
            <p:ph type="title"/>
          </p:nvPr>
        </p:nvSpPr>
        <p:spPr/>
        <p:txBody>
          <a:bodyPr/>
          <a:lstStyle/>
          <a:p>
            <a:r>
              <a:rPr lang="en-IN" dirty="0"/>
              <a:t>Line-by-line</a:t>
            </a:r>
          </a:p>
        </p:txBody>
      </p:sp>
      <p:sp>
        <p:nvSpPr>
          <p:cNvPr id="3" name="Content Placeholder 2">
            <a:extLst>
              <a:ext uri="{FF2B5EF4-FFF2-40B4-BE49-F238E27FC236}">
                <a16:creationId xmlns:a16="http://schemas.microsoft.com/office/drawing/2014/main" id="{85A997DE-CA7A-F83D-977F-5905E3CEF0F6}"/>
              </a:ext>
            </a:extLst>
          </p:cNvPr>
          <p:cNvSpPr>
            <a:spLocks noGrp="1"/>
          </p:cNvSpPr>
          <p:nvPr>
            <p:ph idx="1"/>
          </p:nvPr>
        </p:nvSpPr>
        <p:spPr>
          <a:xfrm>
            <a:off x="1154954" y="2603500"/>
            <a:ext cx="10424186" cy="3851088"/>
          </a:xfrm>
        </p:spPr>
        <p:txBody>
          <a:bodyPr>
            <a:normAutofit/>
          </a:bodyPr>
          <a:lstStyle/>
          <a:p>
            <a:r>
              <a:rPr lang="en-US" dirty="0"/>
              <a:t>Method is similar to tracing, but here the target of investigation is a statement, not a function. </a:t>
            </a:r>
          </a:p>
          <a:p>
            <a:r>
              <a:rPr lang="en-US" dirty="0"/>
              <a:t>In order to profile a function line by line, </a:t>
            </a:r>
            <a:r>
              <a:rPr lang="en-US" dirty="0" err="1"/>
              <a:t>dotTrace</a:t>
            </a:r>
            <a:r>
              <a:rPr lang="en-US" dirty="0"/>
              <a:t> requires PDB files.</a:t>
            </a:r>
          </a:p>
          <a:p>
            <a:r>
              <a:rPr lang="en-US" dirty="0"/>
              <a:t> If you do not have the corresponding PDB files, the method works as tracing.</a:t>
            </a:r>
          </a:p>
          <a:p>
            <a:r>
              <a:rPr lang="en-US" dirty="0" err="1"/>
              <a:t>dotTrace</a:t>
            </a:r>
            <a:r>
              <a:rPr lang="en-US" dirty="0"/>
              <a:t> measures the time required to execute a statement and how many times it is executed. </a:t>
            </a:r>
          </a:p>
          <a:p>
            <a:r>
              <a:rPr lang="en-US" dirty="0"/>
              <a:t>Method is even slower than tracing because </a:t>
            </a:r>
            <a:r>
              <a:rPr lang="en-US" dirty="0" err="1"/>
              <a:t>dotTrace</a:t>
            </a:r>
            <a:r>
              <a:rPr lang="en-US" dirty="0"/>
              <a:t> performs time-counting work for each statement.</a:t>
            </a:r>
          </a:p>
          <a:p>
            <a:r>
              <a:rPr lang="en-US" dirty="0"/>
              <a:t>Line-by-line is an effective method after you have narrowed the scope of investigation and want to focus on certain functions.</a:t>
            </a:r>
            <a:endParaRPr lang="en-IN" dirty="0"/>
          </a:p>
        </p:txBody>
      </p:sp>
    </p:spTree>
    <p:extLst>
      <p:ext uri="{BB962C8B-B14F-4D97-AF65-F5344CB8AC3E}">
        <p14:creationId xmlns:p14="http://schemas.microsoft.com/office/powerpoint/2010/main" val="1477865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38C0D1-0387-15A6-50C6-FDBC8A8CA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88402A-4A9E-542A-8527-0ADE22F054F6}"/>
              </a:ext>
            </a:extLst>
          </p:cNvPr>
          <p:cNvSpPr>
            <a:spLocks noGrp="1"/>
          </p:cNvSpPr>
          <p:nvPr>
            <p:ph type="title"/>
          </p:nvPr>
        </p:nvSpPr>
        <p:spPr/>
        <p:txBody>
          <a:bodyPr/>
          <a:lstStyle/>
          <a:p>
            <a:r>
              <a:rPr lang="en-IN" dirty="0"/>
              <a:t>Time Measurement</a:t>
            </a:r>
          </a:p>
        </p:txBody>
      </p:sp>
      <p:sp>
        <p:nvSpPr>
          <p:cNvPr id="3" name="Content Placeholder 2">
            <a:extLst>
              <a:ext uri="{FF2B5EF4-FFF2-40B4-BE49-F238E27FC236}">
                <a16:creationId xmlns:a16="http://schemas.microsoft.com/office/drawing/2014/main" id="{E8C65A9C-2278-377A-3220-129587C9E1D5}"/>
              </a:ext>
            </a:extLst>
          </p:cNvPr>
          <p:cNvSpPr>
            <a:spLocks noGrp="1"/>
          </p:cNvSpPr>
          <p:nvPr>
            <p:ph idx="1"/>
          </p:nvPr>
        </p:nvSpPr>
        <p:spPr>
          <a:xfrm>
            <a:off x="1154954" y="2603500"/>
            <a:ext cx="10424186" cy="3851088"/>
          </a:xfrm>
        </p:spPr>
        <p:txBody>
          <a:bodyPr/>
          <a:lstStyle/>
          <a:p>
            <a:r>
              <a:rPr lang="en-US" b="0" i="0" dirty="0">
                <a:effectLst/>
                <a:latin typeface="JetBrains Sans"/>
              </a:rPr>
              <a:t>select a time measurement method only for sampling, tracing, and line-by-line profiling types.</a:t>
            </a:r>
          </a:p>
          <a:p>
            <a:pPr fontAlgn="base">
              <a:spcBef>
                <a:spcPts val="2400"/>
              </a:spcBef>
            </a:pPr>
            <a:r>
              <a:rPr lang="en-US" b="0" i="0" dirty="0" err="1">
                <a:solidFill>
                  <a:srgbClr val="19191C"/>
                </a:solidFill>
                <a:effectLst/>
                <a:latin typeface="JetBrains Sans"/>
              </a:rPr>
              <a:t>dotTrace</a:t>
            </a:r>
            <a:r>
              <a:rPr lang="en-US" b="0" i="0" dirty="0">
                <a:solidFill>
                  <a:srgbClr val="19191C"/>
                </a:solidFill>
                <a:effectLst/>
                <a:latin typeface="JetBrains Sans"/>
              </a:rPr>
              <a:t> can measure call execution time in several ways: </a:t>
            </a:r>
            <a:r>
              <a:rPr lang="en-US" b="1" i="0" u="none" strike="noStrike" dirty="0">
                <a:solidFill>
                  <a:srgbClr val="19191C"/>
                </a:solidFill>
                <a:effectLst/>
                <a:latin typeface="JetBrains Sans"/>
              </a:rPr>
              <a:t>real time (performance counter)</a:t>
            </a:r>
            <a:r>
              <a:rPr lang="en-US" b="1" i="0" dirty="0">
                <a:solidFill>
                  <a:srgbClr val="19191C"/>
                </a:solidFill>
                <a:effectLst/>
                <a:latin typeface="JetBrains Sans"/>
              </a:rPr>
              <a:t>, </a:t>
            </a:r>
            <a:r>
              <a:rPr lang="en-US" b="1" i="0" u="none" strike="noStrike" dirty="0">
                <a:solidFill>
                  <a:srgbClr val="19191C"/>
                </a:solidFill>
                <a:effectLst/>
                <a:latin typeface="JetBrains Sans"/>
              </a:rPr>
              <a:t>real time (CPU instruction)</a:t>
            </a:r>
            <a:r>
              <a:rPr lang="en-US" b="1" i="0" dirty="0">
                <a:solidFill>
                  <a:srgbClr val="19191C"/>
                </a:solidFill>
                <a:effectLst/>
                <a:latin typeface="JetBrains Sans"/>
              </a:rPr>
              <a:t>, </a:t>
            </a:r>
            <a:r>
              <a:rPr lang="en-US" b="1" i="0" u="none" strike="noStrike" dirty="0">
                <a:solidFill>
                  <a:srgbClr val="19191C"/>
                </a:solidFill>
                <a:effectLst/>
                <a:latin typeface="JetBrains Sans"/>
              </a:rPr>
              <a:t>thread time</a:t>
            </a:r>
            <a:r>
              <a:rPr lang="en-US" b="1" i="0" dirty="0">
                <a:solidFill>
                  <a:srgbClr val="19191C"/>
                </a:solidFill>
                <a:effectLst/>
                <a:latin typeface="JetBrains Sans"/>
              </a:rPr>
              <a:t>, and </a:t>
            </a:r>
            <a:r>
              <a:rPr lang="en-US" b="1" i="0" u="none" strike="noStrike" dirty="0">
                <a:solidFill>
                  <a:srgbClr val="19191C"/>
                </a:solidFill>
                <a:effectLst/>
                <a:latin typeface="JetBrains Sans"/>
              </a:rPr>
              <a:t>thread cycle time</a:t>
            </a:r>
            <a:r>
              <a:rPr lang="en-US" b="1" i="0" dirty="0">
                <a:solidFill>
                  <a:srgbClr val="19191C"/>
                </a:solidFill>
                <a:effectLst/>
                <a:latin typeface="JetBrains Sans"/>
              </a:rPr>
              <a:t>.</a:t>
            </a:r>
          </a:p>
          <a:p>
            <a:pPr algn="l" fontAlgn="base">
              <a:spcBef>
                <a:spcPts val="2400"/>
              </a:spcBef>
            </a:pPr>
            <a:r>
              <a:rPr lang="en-US" b="0" i="0" dirty="0">
                <a:solidFill>
                  <a:srgbClr val="19191C"/>
                </a:solidFill>
                <a:effectLst/>
                <a:latin typeface="JetBrains Sans"/>
              </a:rPr>
              <a:t>The </a:t>
            </a:r>
            <a:r>
              <a:rPr lang="en-US" b="1" i="0" dirty="0">
                <a:solidFill>
                  <a:srgbClr val="19191C"/>
                </a:solidFill>
                <a:effectLst/>
                <a:latin typeface="inherit"/>
              </a:rPr>
              <a:t>Time measurement</a:t>
            </a:r>
            <a:r>
              <a:rPr lang="en-US" b="0" i="0" dirty="0">
                <a:solidFill>
                  <a:srgbClr val="19191C"/>
                </a:solidFill>
                <a:effectLst/>
                <a:latin typeface="JetBrains Sans"/>
              </a:rPr>
              <a:t> method is selected in </a:t>
            </a:r>
            <a:r>
              <a:rPr lang="en-US" b="0" i="0" u="none" strike="noStrike" dirty="0">
                <a:solidFill>
                  <a:srgbClr val="19191C"/>
                </a:solidFill>
                <a:effectLst/>
                <a:latin typeface="JetBrains Sans"/>
              </a:rPr>
              <a:t>Profiler Options</a:t>
            </a:r>
            <a:r>
              <a:rPr lang="en-US" b="0" i="0" dirty="0">
                <a:solidFill>
                  <a:srgbClr val="19191C"/>
                </a:solidFill>
                <a:effectLst/>
                <a:latin typeface="JetBrains Sans"/>
              </a:rPr>
              <a:t> when configuring a profiling session.</a:t>
            </a:r>
          </a:p>
          <a:p>
            <a:endParaRPr lang="en-IN" dirty="0"/>
          </a:p>
        </p:txBody>
      </p:sp>
      <p:pic>
        <p:nvPicPr>
          <p:cNvPr id="9218" name="Picture 2" descr="Time measurement methods">
            <a:extLst>
              <a:ext uri="{FF2B5EF4-FFF2-40B4-BE49-F238E27FC236}">
                <a16:creationId xmlns:a16="http://schemas.microsoft.com/office/drawing/2014/main" id="{147DE009-C600-26FE-F462-2BE552D044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6499" y="4564002"/>
            <a:ext cx="3384024" cy="21050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423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EA65C6-7153-19AB-A977-8280E657BC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1D790E-564E-7645-796D-FCACB9235BF1}"/>
              </a:ext>
            </a:extLst>
          </p:cNvPr>
          <p:cNvSpPr>
            <a:spLocks noGrp="1"/>
          </p:cNvSpPr>
          <p:nvPr>
            <p:ph type="title"/>
          </p:nvPr>
        </p:nvSpPr>
        <p:spPr/>
        <p:txBody>
          <a:bodyPr/>
          <a:lstStyle/>
          <a:p>
            <a:r>
              <a:rPr lang="en-US" dirty="0"/>
              <a:t>Real time (CPU instruction)﻿</a:t>
            </a:r>
            <a:endParaRPr lang="en-IN" dirty="0"/>
          </a:p>
        </p:txBody>
      </p:sp>
      <p:sp>
        <p:nvSpPr>
          <p:cNvPr id="3" name="Content Placeholder 2">
            <a:extLst>
              <a:ext uri="{FF2B5EF4-FFF2-40B4-BE49-F238E27FC236}">
                <a16:creationId xmlns:a16="http://schemas.microsoft.com/office/drawing/2014/main" id="{E2855273-27C8-CB73-F69E-43E653DCC6A7}"/>
              </a:ext>
            </a:extLst>
          </p:cNvPr>
          <p:cNvSpPr>
            <a:spLocks noGrp="1"/>
          </p:cNvSpPr>
          <p:nvPr>
            <p:ph idx="1"/>
          </p:nvPr>
        </p:nvSpPr>
        <p:spPr>
          <a:xfrm>
            <a:off x="1154954" y="2603500"/>
            <a:ext cx="10424186" cy="3851088"/>
          </a:xfrm>
        </p:spPr>
        <p:txBody>
          <a:bodyPr/>
          <a:lstStyle/>
          <a:p>
            <a:r>
              <a:rPr lang="en-US" dirty="0"/>
              <a:t>Real time (CPU instruction), also called real-world time or wall-clock time, is time elapsed between method entry and method exit. </a:t>
            </a:r>
          </a:p>
          <a:p>
            <a:r>
              <a:rPr lang="en-US" dirty="0"/>
              <a:t>Approach makes no difference between the cases when a method consumes CPU and does some meaningful work and when a method is in a sleep, wait or join. </a:t>
            </a:r>
          </a:p>
          <a:p>
            <a:r>
              <a:rPr lang="en-US" dirty="0" err="1"/>
              <a:t>dotTrace</a:t>
            </a:r>
            <a:r>
              <a:rPr lang="en-US" dirty="0"/>
              <a:t> measures time in both cases. </a:t>
            </a:r>
          </a:p>
          <a:p>
            <a:r>
              <a:rPr lang="en-US" dirty="0"/>
              <a:t>So it reads values of TSC processor register on method entry and on method exit, then calculates the difference.</a:t>
            </a:r>
          </a:p>
          <a:p>
            <a:endParaRPr lang="en-US" dirty="0"/>
          </a:p>
          <a:p>
            <a:endParaRPr lang="en-IN" dirty="0"/>
          </a:p>
        </p:txBody>
      </p:sp>
    </p:spTree>
    <p:extLst>
      <p:ext uri="{BB962C8B-B14F-4D97-AF65-F5344CB8AC3E}">
        <p14:creationId xmlns:p14="http://schemas.microsoft.com/office/powerpoint/2010/main" val="9929388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3B2DC3-1A01-EC65-F8F2-81E4777163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A4A430-FE40-8F88-9550-9F0E5FD9E6DD}"/>
              </a:ext>
            </a:extLst>
          </p:cNvPr>
          <p:cNvSpPr>
            <a:spLocks noGrp="1"/>
          </p:cNvSpPr>
          <p:nvPr>
            <p:ph type="title"/>
          </p:nvPr>
        </p:nvSpPr>
        <p:spPr/>
        <p:txBody>
          <a:bodyPr/>
          <a:lstStyle/>
          <a:p>
            <a:r>
              <a:rPr lang="en-IN" dirty="0"/>
              <a:t>Real time (performance counter)﻿</a:t>
            </a:r>
          </a:p>
        </p:txBody>
      </p:sp>
      <p:sp>
        <p:nvSpPr>
          <p:cNvPr id="3" name="Content Placeholder 2">
            <a:extLst>
              <a:ext uri="{FF2B5EF4-FFF2-40B4-BE49-F238E27FC236}">
                <a16:creationId xmlns:a16="http://schemas.microsoft.com/office/drawing/2014/main" id="{CA7C9501-6F4B-2506-A81D-191ACE3E1CE4}"/>
              </a:ext>
            </a:extLst>
          </p:cNvPr>
          <p:cNvSpPr>
            <a:spLocks noGrp="1"/>
          </p:cNvSpPr>
          <p:nvPr>
            <p:ph idx="1"/>
          </p:nvPr>
        </p:nvSpPr>
        <p:spPr>
          <a:xfrm>
            <a:off x="1154954" y="2603500"/>
            <a:ext cx="10424186" cy="3851088"/>
          </a:xfrm>
        </p:spPr>
        <p:txBody>
          <a:bodyPr/>
          <a:lstStyle/>
          <a:p>
            <a:pPr algn="l" fontAlgn="base">
              <a:spcBef>
                <a:spcPts val="2400"/>
              </a:spcBef>
            </a:pPr>
            <a:r>
              <a:rPr lang="en-US" b="1" i="0" dirty="0">
                <a:solidFill>
                  <a:srgbClr val="19191C"/>
                </a:solidFill>
                <a:effectLst/>
                <a:latin typeface="inherit"/>
              </a:rPr>
              <a:t>Real time (performance counter)</a:t>
            </a:r>
            <a:r>
              <a:rPr lang="en-US" b="0" i="0" dirty="0">
                <a:solidFill>
                  <a:srgbClr val="19191C"/>
                </a:solidFill>
                <a:effectLst/>
                <a:latin typeface="JetBrains Sans"/>
              </a:rPr>
              <a:t> is similar to </a:t>
            </a:r>
            <a:r>
              <a:rPr lang="en-US" b="1" i="0" dirty="0">
                <a:solidFill>
                  <a:srgbClr val="19191C"/>
                </a:solidFill>
                <a:effectLst/>
                <a:latin typeface="inherit"/>
              </a:rPr>
              <a:t>Real time (CPU instruction)</a:t>
            </a:r>
            <a:r>
              <a:rPr lang="en-US" b="0" i="0" dirty="0">
                <a:solidFill>
                  <a:srgbClr val="19191C"/>
                </a:solidFill>
                <a:effectLst/>
                <a:latin typeface="JetBrains Sans"/>
              </a:rPr>
              <a:t> except that it uses a slightly different way of measuring time intervals. </a:t>
            </a:r>
          </a:p>
          <a:p>
            <a:pPr algn="l" fontAlgn="base">
              <a:spcBef>
                <a:spcPts val="2400"/>
              </a:spcBef>
            </a:pPr>
            <a:r>
              <a:rPr lang="en-US" b="0" i="0" dirty="0" err="1">
                <a:solidFill>
                  <a:srgbClr val="19191C"/>
                </a:solidFill>
                <a:effectLst/>
                <a:latin typeface="JetBrains Sans"/>
              </a:rPr>
              <a:t>dotTrace</a:t>
            </a:r>
            <a:r>
              <a:rPr lang="en-US" b="0" i="0" dirty="0">
                <a:solidFill>
                  <a:srgbClr val="19191C"/>
                </a:solidFill>
                <a:effectLst/>
                <a:latin typeface="JetBrains Sans"/>
              </a:rPr>
              <a:t> uses Performance Counter API to retrieve and use performance counter data from the operating system, network and devices for measuring time.</a:t>
            </a:r>
          </a:p>
          <a:p>
            <a:endParaRPr lang="en-IN" dirty="0"/>
          </a:p>
        </p:txBody>
      </p:sp>
    </p:spTree>
    <p:extLst>
      <p:ext uri="{BB962C8B-B14F-4D97-AF65-F5344CB8AC3E}">
        <p14:creationId xmlns:p14="http://schemas.microsoft.com/office/powerpoint/2010/main" val="2087014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6E80-3EF7-DB41-1B4C-711209BB3830}"/>
              </a:ext>
            </a:extLst>
          </p:cNvPr>
          <p:cNvSpPr>
            <a:spLocks noGrp="1"/>
          </p:cNvSpPr>
          <p:nvPr>
            <p:ph type="title"/>
          </p:nvPr>
        </p:nvSpPr>
        <p:spPr/>
        <p:txBody>
          <a:bodyPr/>
          <a:lstStyle/>
          <a:p>
            <a:r>
              <a:rPr lang="en-IN" dirty="0"/>
              <a:t>Profiling Types</a:t>
            </a:r>
          </a:p>
        </p:txBody>
      </p:sp>
      <p:sp>
        <p:nvSpPr>
          <p:cNvPr id="3" name="Content Placeholder 2">
            <a:extLst>
              <a:ext uri="{FF2B5EF4-FFF2-40B4-BE49-F238E27FC236}">
                <a16:creationId xmlns:a16="http://schemas.microsoft.com/office/drawing/2014/main" id="{1B6AEA67-4AC8-F093-D44B-98943C9B0012}"/>
              </a:ext>
            </a:extLst>
          </p:cNvPr>
          <p:cNvSpPr>
            <a:spLocks noGrp="1"/>
          </p:cNvSpPr>
          <p:nvPr>
            <p:ph idx="1"/>
          </p:nvPr>
        </p:nvSpPr>
        <p:spPr>
          <a:xfrm>
            <a:off x="1154954" y="2603500"/>
            <a:ext cx="10424186" cy="3851088"/>
          </a:xfrm>
        </p:spPr>
        <p:txBody>
          <a:bodyPr/>
          <a:lstStyle/>
          <a:p>
            <a:r>
              <a:rPr lang="en-US" dirty="0"/>
              <a:t>profiling type defines what application data and to which extent </a:t>
            </a:r>
            <a:r>
              <a:rPr lang="en-US" dirty="0" err="1"/>
              <a:t>dotTrace</a:t>
            </a:r>
            <a:r>
              <a:rPr lang="en-US" dirty="0"/>
              <a:t> will collect during a profiling session. </a:t>
            </a:r>
          </a:p>
          <a:p>
            <a:r>
              <a:rPr lang="en-US" dirty="0"/>
              <a:t>When configuring a profiling session, you can choose from the following profiling types:</a:t>
            </a:r>
          </a:p>
          <a:p>
            <a:pPr>
              <a:buFont typeface="Wingdings" panose="05000000000000000000" pitchFamily="2" charset="2"/>
              <a:buChar char="Ø"/>
            </a:pPr>
            <a:r>
              <a:rPr lang="en-US" dirty="0"/>
              <a:t> sampling</a:t>
            </a:r>
          </a:p>
          <a:p>
            <a:pPr>
              <a:buFont typeface="Wingdings" panose="05000000000000000000" pitchFamily="2" charset="2"/>
              <a:buChar char="Ø"/>
            </a:pPr>
            <a:r>
              <a:rPr lang="en-US" dirty="0"/>
              <a:t> tracing</a:t>
            </a:r>
          </a:p>
          <a:p>
            <a:pPr>
              <a:buFont typeface="Wingdings" panose="05000000000000000000" pitchFamily="2" charset="2"/>
              <a:buChar char="Ø"/>
            </a:pPr>
            <a:r>
              <a:rPr lang="en-US" dirty="0"/>
              <a:t> line-by-line</a:t>
            </a:r>
          </a:p>
          <a:p>
            <a:pPr>
              <a:buFont typeface="Wingdings" panose="05000000000000000000" pitchFamily="2" charset="2"/>
              <a:buChar char="Ø"/>
            </a:pPr>
            <a:r>
              <a:rPr lang="en-US" dirty="0"/>
              <a:t>timeline.</a:t>
            </a:r>
          </a:p>
          <a:p>
            <a:endParaRPr lang="en-US" dirty="0"/>
          </a:p>
          <a:p>
            <a:endParaRPr lang="en-IN" dirty="0"/>
          </a:p>
        </p:txBody>
      </p:sp>
    </p:spTree>
    <p:extLst>
      <p:ext uri="{BB962C8B-B14F-4D97-AF65-F5344CB8AC3E}">
        <p14:creationId xmlns:p14="http://schemas.microsoft.com/office/powerpoint/2010/main" val="32338296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C4CD3-6238-1C18-E35A-443DDCF2F4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86A3B-0926-3EEA-E6DB-72012D79F4CF}"/>
              </a:ext>
            </a:extLst>
          </p:cNvPr>
          <p:cNvSpPr>
            <a:spLocks noGrp="1"/>
          </p:cNvSpPr>
          <p:nvPr>
            <p:ph type="title"/>
          </p:nvPr>
        </p:nvSpPr>
        <p:spPr/>
        <p:txBody>
          <a:bodyPr/>
          <a:lstStyle/>
          <a:p>
            <a:r>
              <a:rPr lang="en-IN" dirty="0"/>
              <a:t>Thread time﻿</a:t>
            </a:r>
          </a:p>
        </p:txBody>
      </p:sp>
      <p:sp>
        <p:nvSpPr>
          <p:cNvPr id="3" name="Content Placeholder 2">
            <a:extLst>
              <a:ext uri="{FF2B5EF4-FFF2-40B4-BE49-F238E27FC236}">
                <a16:creationId xmlns:a16="http://schemas.microsoft.com/office/drawing/2014/main" id="{7924E838-9562-CB9A-269A-12537AD6F184}"/>
              </a:ext>
            </a:extLst>
          </p:cNvPr>
          <p:cNvSpPr>
            <a:spLocks noGrp="1"/>
          </p:cNvSpPr>
          <p:nvPr>
            <p:ph idx="1"/>
          </p:nvPr>
        </p:nvSpPr>
        <p:spPr>
          <a:xfrm>
            <a:off x="1154954" y="2603500"/>
            <a:ext cx="10424186" cy="3851088"/>
          </a:xfrm>
        </p:spPr>
        <p:txBody>
          <a:bodyPr/>
          <a:lstStyle/>
          <a:p>
            <a:pPr algn="l" fontAlgn="base">
              <a:spcBef>
                <a:spcPts val="2400"/>
              </a:spcBef>
            </a:pPr>
            <a:r>
              <a:rPr lang="en-US" b="1" i="0" dirty="0">
                <a:solidFill>
                  <a:srgbClr val="19191C"/>
                </a:solidFill>
                <a:effectLst/>
                <a:latin typeface="inherit"/>
              </a:rPr>
              <a:t>Thread time</a:t>
            </a:r>
            <a:r>
              <a:rPr lang="en-US" b="0" i="0" dirty="0">
                <a:solidFill>
                  <a:srgbClr val="19191C"/>
                </a:solidFill>
                <a:effectLst/>
                <a:latin typeface="JetBrains Sans"/>
              </a:rPr>
              <a:t> is the time measured by a thread-specific timer which is paused when its thread is paused (waiting for processor or sleeping). </a:t>
            </a:r>
          </a:p>
          <a:p>
            <a:pPr algn="l" fontAlgn="base">
              <a:spcBef>
                <a:spcPts val="2400"/>
              </a:spcBef>
            </a:pPr>
            <a:r>
              <a:rPr lang="en-US" b="0" i="0" dirty="0">
                <a:solidFill>
                  <a:srgbClr val="19191C"/>
                </a:solidFill>
                <a:effectLst/>
                <a:latin typeface="JetBrains Sans"/>
              </a:rPr>
              <a:t>This kind of measurement is supported only for sampling profiling and has lower resolution than other methods (about 10ms).</a:t>
            </a:r>
          </a:p>
          <a:p>
            <a:endParaRPr lang="en-IN" dirty="0"/>
          </a:p>
        </p:txBody>
      </p:sp>
    </p:spTree>
    <p:extLst>
      <p:ext uri="{BB962C8B-B14F-4D97-AF65-F5344CB8AC3E}">
        <p14:creationId xmlns:p14="http://schemas.microsoft.com/office/powerpoint/2010/main" val="4109646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D0696-6259-ED70-AF2B-7B97C82012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0B113B-1719-8396-0592-0454C467314B}"/>
              </a:ext>
            </a:extLst>
          </p:cNvPr>
          <p:cNvSpPr>
            <a:spLocks noGrp="1"/>
          </p:cNvSpPr>
          <p:nvPr>
            <p:ph type="title"/>
          </p:nvPr>
        </p:nvSpPr>
        <p:spPr/>
        <p:txBody>
          <a:bodyPr/>
          <a:lstStyle/>
          <a:p>
            <a:r>
              <a:rPr lang="en-IN" dirty="0"/>
              <a:t>Thread cycle time﻿</a:t>
            </a:r>
          </a:p>
        </p:txBody>
      </p:sp>
      <p:sp>
        <p:nvSpPr>
          <p:cNvPr id="3" name="Content Placeholder 2">
            <a:extLst>
              <a:ext uri="{FF2B5EF4-FFF2-40B4-BE49-F238E27FC236}">
                <a16:creationId xmlns:a16="http://schemas.microsoft.com/office/drawing/2014/main" id="{EF3E9F4B-C028-B6F5-BC82-A6054B062139}"/>
              </a:ext>
            </a:extLst>
          </p:cNvPr>
          <p:cNvSpPr>
            <a:spLocks noGrp="1"/>
          </p:cNvSpPr>
          <p:nvPr>
            <p:ph idx="1"/>
          </p:nvPr>
        </p:nvSpPr>
        <p:spPr>
          <a:xfrm>
            <a:off x="1154954" y="2603500"/>
            <a:ext cx="10424186" cy="3851088"/>
          </a:xfrm>
        </p:spPr>
        <p:txBody>
          <a:bodyPr/>
          <a:lstStyle/>
          <a:p>
            <a:pPr algn="l" fontAlgn="base">
              <a:spcBef>
                <a:spcPts val="2400"/>
              </a:spcBef>
            </a:pPr>
            <a:r>
              <a:rPr lang="en-US" b="1" i="0" dirty="0">
                <a:solidFill>
                  <a:srgbClr val="19191C"/>
                </a:solidFill>
                <a:effectLst/>
                <a:latin typeface="inherit"/>
              </a:rPr>
              <a:t>Thread cycle time</a:t>
            </a:r>
            <a:r>
              <a:rPr lang="en-US" b="0" i="0" dirty="0">
                <a:solidFill>
                  <a:srgbClr val="19191C"/>
                </a:solidFill>
                <a:effectLst/>
                <a:latin typeface="JetBrains Sans"/>
              </a:rPr>
              <a:t> is the time measured by a thread-specific timer which is paused when its thread is paused (waiting for processor or sleeping). </a:t>
            </a:r>
          </a:p>
          <a:p>
            <a:pPr algn="l" fontAlgn="base">
              <a:spcBef>
                <a:spcPts val="2400"/>
              </a:spcBef>
            </a:pPr>
            <a:r>
              <a:rPr lang="en-US" dirty="0">
                <a:solidFill>
                  <a:srgbClr val="19191C"/>
                </a:solidFill>
                <a:latin typeface="JetBrains Sans"/>
              </a:rPr>
              <a:t>B</a:t>
            </a:r>
            <a:r>
              <a:rPr lang="en-US" b="0" i="0" dirty="0">
                <a:solidFill>
                  <a:srgbClr val="19191C"/>
                </a:solidFill>
                <a:effectLst/>
                <a:latin typeface="JetBrains Sans"/>
              </a:rPr>
              <a:t>it more accurate way to time your application code. </a:t>
            </a:r>
          </a:p>
          <a:p>
            <a:pPr algn="l" fontAlgn="base">
              <a:spcBef>
                <a:spcPts val="2400"/>
              </a:spcBef>
            </a:pPr>
            <a:r>
              <a:rPr lang="en-US" b="0" i="0" dirty="0">
                <a:solidFill>
                  <a:srgbClr val="19191C"/>
                </a:solidFill>
                <a:effectLst/>
                <a:latin typeface="JetBrains Sans"/>
              </a:rPr>
              <a:t>Actually, </a:t>
            </a:r>
            <a:r>
              <a:rPr lang="en-US" b="1" i="0" dirty="0">
                <a:solidFill>
                  <a:srgbClr val="19191C"/>
                </a:solidFill>
                <a:effectLst/>
                <a:latin typeface="inherit"/>
              </a:rPr>
              <a:t>Thread cycle time</a:t>
            </a:r>
            <a:r>
              <a:rPr lang="en-US" b="0" i="0" dirty="0">
                <a:solidFill>
                  <a:srgbClr val="19191C"/>
                </a:solidFill>
                <a:effectLst/>
                <a:latin typeface="JetBrains Sans"/>
              </a:rPr>
              <a:t> is similar to </a:t>
            </a:r>
            <a:r>
              <a:rPr lang="en-US" b="1" i="0" dirty="0">
                <a:solidFill>
                  <a:srgbClr val="19191C"/>
                </a:solidFill>
                <a:effectLst/>
                <a:latin typeface="inherit"/>
              </a:rPr>
              <a:t>Real time (CPU instruction)</a:t>
            </a:r>
            <a:r>
              <a:rPr lang="en-US" b="0" i="0" dirty="0">
                <a:solidFill>
                  <a:srgbClr val="19191C"/>
                </a:solidFill>
                <a:effectLst/>
                <a:latin typeface="JetBrains Sans"/>
              </a:rPr>
              <a:t>, it also uses CPU instruction to calculate the time, but does not take into account the time when thread does not do real work.</a:t>
            </a:r>
          </a:p>
          <a:p>
            <a:endParaRPr lang="en-IN" dirty="0"/>
          </a:p>
        </p:txBody>
      </p:sp>
    </p:spTree>
    <p:extLst>
      <p:ext uri="{BB962C8B-B14F-4D97-AF65-F5344CB8AC3E}">
        <p14:creationId xmlns:p14="http://schemas.microsoft.com/office/powerpoint/2010/main" val="34260232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8AD75-5602-A005-D015-E403B60C3F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19B4B3-3A2B-30CE-204C-DCD4C00F8F80}"/>
              </a:ext>
            </a:extLst>
          </p:cNvPr>
          <p:cNvSpPr>
            <a:spLocks noGrp="1"/>
          </p:cNvSpPr>
          <p:nvPr>
            <p:ph type="title"/>
          </p:nvPr>
        </p:nvSpPr>
        <p:spPr/>
        <p:txBody>
          <a:bodyPr/>
          <a:lstStyle/>
          <a:p>
            <a:r>
              <a:rPr lang="en-IN" dirty="0"/>
              <a:t>Example﻿</a:t>
            </a:r>
          </a:p>
        </p:txBody>
      </p:sp>
      <p:sp>
        <p:nvSpPr>
          <p:cNvPr id="3" name="Content Placeholder 2">
            <a:extLst>
              <a:ext uri="{FF2B5EF4-FFF2-40B4-BE49-F238E27FC236}">
                <a16:creationId xmlns:a16="http://schemas.microsoft.com/office/drawing/2014/main" id="{A3F244AC-E464-4E86-1FB9-8906C2DDEA07}"/>
              </a:ext>
            </a:extLst>
          </p:cNvPr>
          <p:cNvSpPr>
            <a:spLocks noGrp="1"/>
          </p:cNvSpPr>
          <p:nvPr>
            <p:ph idx="1"/>
          </p:nvPr>
        </p:nvSpPr>
        <p:spPr>
          <a:xfrm>
            <a:off x="1154954" y="2603499"/>
            <a:ext cx="10727356" cy="4120029"/>
          </a:xfrm>
        </p:spPr>
        <p:txBody>
          <a:bodyPr>
            <a:normAutofit fontScale="92500" lnSpcReduction="20000"/>
          </a:bodyPr>
          <a:lstStyle/>
          <a:p>
            <a:pPr fontAlgn="base">
              <a:spcBef>
                <a:spcPts val="2400"/>
              </a:spcBef>
            </a:pPr>
            <a:r>
              <a:rPr lang="en-US" b="0" i="0" dirty="0">
                <a:solidFill>
                  <a:srgbClr val="19191C"/>
                </a:solidFill>
                <a:effectLst/>
                <a:latin typeface="JetBrains Sans"/>
              </a:rPr>
              <a:t>To see the difference between real time and thread time, consider the following example. </a:t>
            </a:r>
          </a:p>
          <a:p>
            <a:pPr fontAlgn="base">
              <a:spcBef>
                <a:spcPts val="2400"/>
              </a:spcBef>
            </a:pPr>
            <a:r>
              <a:rPr lang="en-US" b="0" i="0" dirty="0">
                <a:solidFill>
                  <a:srgbClr val="19191C"/>
                </a:solidFill>
                <a:effectLst/>
                <a:latin typeface="JetBrains Sans"/>
              </a:rPr>
              <a:t>A function executes for 10 seconds. </a:t>
            </a:r>
          </a:p>
          <a:p>
            <a:pPr fontAlgn="base">
              <a:spcBef>
                <a:spcPts val="2400"/>
              </a:spcBef>
            </a:pPr>
            <a:r>
              <a:rPr lang="en-US" b="0" i="0" dirty="0">
                <a:solidFill>
                  <a:srgbClr val="19191C"/>
                </a:solidFill>
                <a:effectLst/>
                <a:latin typeface="JetBrains Sans"/>
              </a:rPr>
              <a:t>It is waiting for some data from the network for 8 seconds. </a:t>
            </a:r>
          </a:p>
          <a:p>
            <a:pPr fontAlgn="base">
              <a:spcBef>
                <a:spcPts val="2400"/>
              </a:spcBef>
            </a:pPr>
            <a:r>
              <a:rPr lang="en-US" b="0" i="0" dirty="0">
                <a:solidFill>
                  <a:srgbClr val="19191C"/>
                </a:solidFill>
                <a:effectLst/>
                <a:latin typeface="JetBrains Sans"/>
              </a:rPr>
              <a:t>And it is processing the data without sleeping or waiting for the remaining 2 seconds. </a:t>
            </a:r>
          </a:p>
          <a:p>
            <a:pPr fontAlgn="base">
              <a:spcBef>
                <a:spcPts val="2400"/>
              </a:spcBef>
            </a:pPr>
            <a:r>
              <a:rPr lang="en-US" b="0" i="0" dirty="0">
                <a:solidFill>
                  <a:srgbClr val="19191C"/>
                </a:solidFill>
                <a:effectLst/>
                <a:latin typeface="JetBrains Sans"/>
              </a:rPr>
              <a:t>Real time for this function is 10 seconds. </a:t>
            </a:r>
          </a:p>
          <a:p>
            <a:pPr fontAlgn="base">
              <a:spcBef>
                <a:spcPts val="2400"/>
              </a:spcBef>
            </a:pPr>
            <a:r>
              <a:rPr lang="en-US" b="0" i="0" dirty="0">
                <a:solidFill>
                  <a:srgbClr val="19191C"/>
                </a:solidFill>
                <a:effectLst/>
                <a:latin typeface="JetBrains Sans"/>
              </a:rPr>
              <a:t>Thread time for this function is 2 seconds.</a:t>
            </a:r>
          </a:p>
          <a:p>
            <a:pPr algn="l" fontAlgn="base">
              <a:spcBef>
                <a:spcPts val="2400"/>
              </a:spcBef>
            </a:pPr>
            <a:r>
              <a:rPr lang="en-US" b="0" i="0" dirty="0">
                <a:solidFill>
                  <a:srgbClr val="19191C"/>
                </a:solidFill>
                <a:effectLst/>
                <a:latin typeface="JetBrains Sans"/>
              </a:rPr>
              <a:t>In tracing profiling, generally, due to OS limitations, measuring real time is much faster than measuring thread time (up to 10 times faster). </a:t>
            </a:r>
          </a:p>
          <a:p>
            <a:pPr algn="l" fontAlgn="base">
              <a:spcBef>
                <a:spcPts val="2400"/>
              </a:spcBef>
            </a:pPr>
            <a:r>
              <a:rPr lang="en-US" b="0" i="0" dirty="0">
                <a:solidFill>
                  <a:srgbClr val="19191C"/>
                </a:solidFill>
                <a:effectLst/>
                <a:latin typeface="JetBrains Sans"/>
              </a:rPr>
              <a:t>In case sampling profiling is used, measuring both kinds of time consumes the same overhead.</a:t>
            </a:r>
          </a:p>
          <a:p>
            <a:endParaRPr lang="en-IN" dirty="0"/>
          </a:p>
        </p:txBody>
      </p:sp>
    </p:spTree>
    <p:extLst>
      <p:ext uri="{BB962C8B-B14F-4D97-AF65-F5344CB8AC3E}">
        <p14:creationId xmlns:p14="http://schemas.microsoft.com/office/powerpoint/2010/main" val="7865530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7E4A0-97E2-6DBC-405C-714C02B7E07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0DD16CE-87C6-6F8B-16A1-4D6D39023C58}"/>
              </a:ext>
            </a:extLst>
          </p:cNvPr>
          <p:cNvSpPr>
            <a:spLocks noGrp="1"/>
          </p:cNvSpPr>
          <p:nvPr>
            <p:ph type="ctrTitle"/>
          </p:nvPr>
        </p:nvSpPr>
        <p:spPr/>
        <p:txBody>
          <a:bodyPr/>
          <a:lstStyle/>
          <a:p>
            <a:r>
              <a:rPr lang="en-US" dirty="0"/>
              <a:t>Dot memory profiler</a:t>
            </a:r>
            <a:endParaRPr lang="en-IN" dirty="0"/>
          </a:p>
        </p:txBody>
      </p:sp>
      <p:sp>
        <p:nvSpPr>
          <p:cNvPr id="5" name="Subtitle 4">
            <a:extLst>
              <a:ext uri="{FF2B5EF4-FFF2-40B4-BE49-F238E27FC236}">
                <a16:creationId xmlns:a16="http://schemas.microsoft.com/office/drawing/2014/main" id="{655C0A6D-4F24-6424-9605-0A57A2929894}"/>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33497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8C1B0-822A-529F-0850-E06751B4A5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B8503-5E69-83BF-B2F6-7C7D62043B10}"/>
              </a:ext>
            </a:extLst>
          </p:cNvPr>
          <p:cNvSpPr>
            <a:spLocks noGrp="1"/>
          </p:cNvSpPr>
          <p:nvPr>
            <p:ph type="title"/>
          </p:nvPr>
        </p:nvSpPr>
        <p:spPr/>
        <p:txBody>
          <a:bodyPr/>
          <a:lstStyle/>
          <a:p>
            <a:r>
              <a:rPr lang="en-IN" dirty="0" err="1"/>
              <a:t>Analyze</a:t>
            </a:r>
            <a:r>
              <a:rPr lang="en-IN" dirty="0"/>
              <a:t> GC Roots</a:t>
            </a:r>
          </a:p>
        </p:txBody>
      </p:sp>
      <p:sp>
        <p:nvSpPr>
          <p:cNvPr id="3" name="Content Placeholder 2">
            <a:extLst>
              <a:ext uri="{FF2B5EF4-FFF2-40B4-BE49-F238E27FC236}">
                <a16:creationId xmlns:a16="http://schemas.microsoft.com/office/drawing/2014/main" id="{07EE4FCF-E57D-4762-5A98-B43CDD48BA7E}"/>
              </a:ext>
            </a:extLst>
          </p:cNvPr>
          <p:cNvSpPr>
            <a:spLocks noGrp="1"/>
          </p:cNvSpPr>
          <p:nvPr>
            <p:ph idx="1"/>
          </p:nvPr>
        </p:nvSpPr>
        <p:spPr>
          <a:xfrm>
            <a:off x="1154954" y="2603500"/>
            <a:ext cx="10424186" cy="3851088"/>
          </a:xfrm>
        </p:spPr>
        <p:txBody>
          <a:bodyPr/>
          <a:lstStyle/>
          <a:p>
            <a:r>
              <a:rPr lang="en-US" dirty="0"/>
              <a:t>retention path of an object always starts with a GC root. </a:t>
            </a:r>
          </a:p>
          <a:p>
            <a:r>
              <a:rPr lang="en-US" dirty="0"/>
              <a:t>From the point of the Garbage Collector, the root is a reference to an object that must not and will not be collected. </a:t>
            </a:r>
          </a:p>
          <a:p>
            <a:r>
              <a:rPr lang="en-US" dirty="0"/>
              <a:t>This makes roots the only possible starting point for building retention graphs.</a:t>
            </a:r>
          </a:p>
          <a:p>
            <a:r>
              <a:rPr lang="en-US" dirty="0"/>
              <a:t> Understanding root types can be essential during the "Who retains the object?" analysis.</a:t>
            </a:r>
          </a:p>
          <a:p>
            <a:r>
              <a:rPr lang="en-US" dirty="0"/>
              <a:t> Sometimes examining retention paths doesn't answer why the object is still in memory.</a:t>
            </a:r>
          </a:p>
          <a:p>
            <a:r>
              <a:rPr lang="en-US" dirty="0"/>
              <a:t> In this case, it makes sense to look at GC roots. </a:t>
            </a:r>
          </a:p>
          <a:p>
            <a:r>
              <a:rPr lang="en-US" dirty="0"/>
              <a:t>For example, a </a:t>
            </a:r>
            <a:r>
              <a:rPr lang="en-US" dirty="0" err="1"/>
              <a:t>RefCounted</a:t>
            </a:r>
            <a:r>
              <a:rPr lang="en-US" dirty="0"/>
              <a:t> handle indicates that some unmanaged COM library retains the object.</a:t>
            </a:r>
            <a:endParaRPr lang="en-IN" dirty="0"/>
          </a:p>
        </p:txBody>
      </p:sp>
    </p:spTree>
    <p:extLst>
      <p:ext uri="{BB962C8B-B14F-4D97-AF65-F5344CB8AC3E}">
        <p14:creationId xmlns:p14="http://schemas.microsoft.com/office/powerpoint/2010/main" val="3133798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4C790-CBC3-FCB7-E2EC-457FCE4E79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D9DE0-5441-E431-5367-E7B98A5904FD}"/>
              </a:ext>
            </a:extLst>
          </p:cNvPr>
          <p:cNvSpPr>
            <a:spLocks noGrp="1"/>
          </p:cNvSpPr>
          <p:nvPr>
            <p:ph type="title"/>
          </p:nvPr>
        </p:nvSpPr>
        <p:spPr/>
        <p:txBody>
          <a:bodyPr/>
          <a:lstStyle/>
          <a:p>
            <a:r>
              <a:rPr lang="en-IN" dirty="0" err="1"/>
              <a:t>Analyze</a:t>
            </a:r>
            <a:r>
              <a:rPr lang="en-IN" dirty="0"/>
              <a:t> GC Roots</a:t>
            </a:r>
          </a:p>
        </p:txBody>
      </p:sp>
      <p:sp>
        <p:nvSpPr>
          <p:cNvPr id="3" name="Content Placeholder 2">
            <a:extLst>
              <a:ext uri="{FF2B5EF4-FFF2-40B4-BE49-F238E27FC236}">
                <a16:creationId xmlns:a16="http://schemas.microsoft.com/office/drawing/2014/main" id="{04E85981-34C0-FC1E-9C92-FBAA4B902959}"/>
              </a:ext>
            </a:extLst>
          </p:cNvPr>
          <p:cNvSpPr>
            <a:spLocks noGrp="1"/>
          </p:cNvSpPr>
          <p:nvPr>
            <p:ph idx="1"/>
          </p:nvPr>
        </p:nvSpPr>
        <p:spPr>
          <a:xfrm>
            <a:off x="1154954" y="2603500"/>
            <a:ext cx="10424186" cy="3851088"/>
          </a:xfrm>
        </p:spPr>
        <p:txBody>
          <a:bodyPr/>
          <a:lstStyle/>
          <a:p>
            <a:pPr algn="l" fontAlgn="base">
              <a:spcBef>
                <a:spcPts val="2400"/>
              </a:spcBef>
              <a:buNone/>
            </a:pPr>
            <a:r>
              <a:rPr lang="en-US" b="0" i="0" dirty="0">
                <a:solidFill>
                  <a:srgbClr val="19191C"/>
                </a:solidFill>
                <a:effectLst/>
                <a:latin typeface="JetBrains Sans"/>
              </a:rPr>
              <a:t>four possible root types in .NET:</a:t>
            </a:r>
          </a:p>
          <a:p>
            <a:pPr algn="l" fontAlgn="base">
              <a:spcBef>
                <a:spcPts val="2400"/>
              </a:spcBef>
              <a:buFont typeface="Arial" panose="020B0604020202020204" pitchFamily="34" charset="0"/>
              <a:buChar char="•"/>
            </a:pPr>
            <a:r>
              <a:rPr lang="en-US" b="0" i="1" dirty="0">
                <a:solidFill>
                  <a:srgbClr val="19191C"/>
                </a:solidFill>
                <a:effectLst/>
                <a:latin typeface="inherit"/>
              </a:rPr>
              <a:t>Stack references</a:t>
            </a:r>
            <a:r>
              <a:rPr lang="en-US" b="0" i="0" dirty="0">
                <a:solidFill>
                  <a:srgbClr val="19191C"/>
                </a:solidFill>
                <a:effectLst/>
                <a:latin typeface="JetBrains Sans"/>
              </a:rPr>
              <a:t>: references to local objects. Such roots live during method execution.</a:t>
            </a:r>
          </a:p>
          <a:p>
            <a:pPr algn="l" fontAlgn="base">
              <a:spcBef>
                <a:spcPts val="1800"/>
              </a:spcBef>
              <a:buFont typeface="Arial" panose="020B0604020202020204" pitchFamily="34" charset="0"/>
              <a:buChar char="•"/>
            </a:pPr>
            <a:r>
              <a:rPr lang="en-US" b="0" i="1" dirty="0">
                <a:solidFill>
                  <a:srgbClr val="19191C"/>
                </a:solidFill>
                <a:effectLst/>
                <a:latin typeface="inherit"/>
              </a:rPr>
              <a:t>Static references</a:t>
            </a:r>
            <a:r>
              <a:rPr lang="en-US" b="0" i="0" dirty="0">
                <a:solidFill>
                  <a:srgbClr val="19191C"/>
                </a:solidFill>
                <a:effectLst/>
                <a:latin typeface="JetBrains Sans"/>
              </a:rPr>
              <a:t>: references to static objects. These roots live the entire app domain lifetime.</a:t>
            </a:r>
          </a:p>
          <a:p>
            <a:pPr algn="l" fontAlgn="base">
              <a:spcBef>
                <a:spcPts val="1800"/>
              </a:spcBef>
              <a:buFont typeface="Arial" panose="020B0604020202020204" pitchFamily="34" charset="0"/>
              <a:buChar char="•"/>
            </a:pPr>
            <a:r>
              <a:rPr lang="en-US" b="0" i="1" dirty="0">
                <a:solidFill>
                  <a:srgbClr val="19191C"/>
                </a:solidFill>
                <a:effectLst/>
                <a:latin typeface="inherit"/>
              </a:rPr>
              <a:t>Handles</a:t>
            </a:r>
            <a:r>
              <a:rPr lang="en-US" b="0" i="0" dirty="0">
                <a:solidFill>
                  <a:srgbClr val="19191C"/>
                </a:solidFill>
                <a:effectLst/>
                <a:latin typeface="JetBrains Sans"/>
              </a:rPr>
              <a:t>: typically, these are references used for communication between managed and unmanaged code.</a:t>
            </a:r>
          </a:p>
          <a:p>
            <a:pPr lvl="1" fontAlgn="base">
              <a:spcBef>
                <a:spcPts val="1800"/>
              </a:spcBef>
              <a:buFont typeface="Arial" panose="020B0604020202020204" pitchFamily="34" charset="0"/>
              <a:buChar char="•"/>
            </a:pPr>
            <a:r>
              <a:rPr lang="en-US" b="0" i="0" dirty="0">
                <a:solidFill>
                  <a:srgbClr val="19191C"/>
                </a:solidFill>
                <a:effectLst/>
                <a:latin typeface="JetBrains Sans"/>
              </a:rPr>
              <a:t> Such roots must live at least until the unmanaged code needs "managed" objects.</a:t>
            </a:r>
          </a:p>
          <a:p>
            <a:pPr algn="l" fontAlgn="base">
              <a:spcBef>
                <a:spcPts val="1800"/>
              </a:spcBef>
              <a:buFont typeface="Arial" panose="020B0604020202020204" pitchFamily="34" charset="0"/>
              <a:buChar char="•"/>
            </a:pPr>
            <a:r>
              <a:rPr lang="en-US" b="0" i="1" dirty="0">
                <a:solidFill>
                  <a:srgbClr val="19191C"/>
                </a:solidFill>
                <a:effectLst/>
                <a:latin typeface="inherit"/>
              </a:rPr>
              <a:t>Finalizer references</a:t>
            </a:r>
            <a:r>
              <a:rPr lang="en-US" b="0" i="0" dirty="0">
                <a:solidFill>
                  <a:srgbClr val="19191C"/>
                </a:solidFill>
                <a:effectLst/>
                <a:latin typeface="JetBrains Sans"/>
              </a:rPr>
              <a:t>: references to objects waiting to be finalized. These roots live until the finalizer is run.</a:t>
            </a:r>
          </a:p>
          <a:p>
            <a:endParaRPr lang="en-IN" dirty="0"/>
          </a:p>
        </p:txBody>
      </p:sp>
    </p:spTree>
    <p:extLst>
      <p:ext uri="{BB962C8B-B14F-4D97-AF65-F5344CB8AC3E}">
        <p14:creationId xmlns:p14="http://schemas.microsoft.com/office/powerpoint/2010/main" val="26523806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1CE63-9FC2-937A-4EB0-7F1CCC7F6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60FB3-80CD-0588-540F-E1FEFB09A02B}"/>
              </a:ext>
            </a:extLst>
          </p:cNvPr>
          <p:cNvSpPr>
            <a:spLocks noGrp="1"/>
          </p:cNvSpPr>
          <p:nvPr>
            <p:ph type="title"/>
          </p:nvPr>
        </p:nvSpPr>
        <p:spPr/>
        <p:txBody>
          <a:bodyPr/>
          <a:lstStyle/>
          <a:p>
            <a:r>
              <a:rPr lang="en-IN" dirty="0" err="1"/>
              <a:t>Analyze</a:t>
            </a:r>
            <a:r>
              <a:rPr lang="en-IN" dirty="0"/>
              <a:t> GC Roots</a:t>
            </a:r>
          </a:p>
        </p:txBody>
      </p:sp>
      <p:sp>
        <p:nvSpPr>
          <p:cNvPr id="3" name="Content Placeholder 2">
            <a:extLst>
              <a:ext uri="{FF2B5EF4-FFF2-40B4-BE49-F238E27FC236}">
                <a16:creationId xmlns:a16="http://schemas.microsoft.com/office/drawing/2014/main" id="{2EE102CE-CCB6-B312-5075-94B1F0007012}"/>
              </a:ext>
            </a:extLst>
          </p:cNvPr>
          <p:cNvSpPr>
            <a:spLocks noGrp="1"/>
          </p:cNvSpPr>
          <p:nvPr>
            <p:ph idx="1"/>
          </p:nvPr>
        </p:nvSpPr>
        <p:spPr>
          <a:xfrm>
            <a:off x="1154954" y="2603500"/>
            <a:ext cx="10424186" cy="3851088"/>
          </a:xfrm>
        </p:spPr>
        <p:txBody>
          <a:bodyPr/>
          <a:lstStyle/>
          <a:p>
            <a:r>
              <a:rPr lang="en-US" b="0" i="0" dirty="0">
                <a:solidFill>
                  <a:srgbClr val="19191C"/>
                </a:solidFill>
                <a:effectLst/>
                <a:latin typeface="JetBrains Sans"/>
              </a:rPr>
              <a:t>To analyze a root of a retention path, use views that show object retention paths: </a:t>
            </a:r>
            <a:r>
              <a:rPr lang="en-US" b="0" i="0" u="none" strike="noStrike" dirty="0">
                <a:solidFill>
                  <a:srgbClr val="19191C"/>
                </a:solidFill>
                <a:effectLst/>
                <a:latin typeface="JetBrains Sans"/>
              </a:rPr>
              <a:t>Similar Retention</a:t>
            </a:r>
            <a:r>
              <a:rPr lang="en-US" b="0" i="0" dirty="0">
                <a:solidFill>
                  <a:srgbClr val="19191C"/>
                </a:solidFill>
                <a:effectLst/>
                <a:latin typeface="JetBrains Sans"/>
              </a:rPr>
              <a:t>, </a:t>
            </a:r>
            <a:r>
              <a:rPr lang="en-US" b="0" i="0" u="none" strike="noStrike" dirty="0">
                <a:solidFill>
                  <a:srgbClr val="19191C"/>
                </a:solidFill>
                <a:effectLst/>
                <a:latin typeface="JetBrains Sans"/>
              </a:rPr>
              <a:t>Key Retention Paths</a:t>
            </a:r>
            <a:r>
              <a:rPr lang="en-US" b="0" i="0" dirty="0">
                <a:solidFill>
                  <a:srgbClr val="19191C"/>
                </a:solidFill>
                <a:effectLst/>
                <a:latin typeface="JetBrains Sans"/>
              </a:rPr>
              <a:t>, and </a:t>
            </a:r>
            <a:r>
              <a:rPr lang="en-US" b="0" i="0" u="none" strike="noStrike" dirty="0">
                <a:solidFill>
                  <a:srgbClr val="19191C"/>
                </a:solidFill>
                <a:effectLst/>
                <a:latin typeface="JetBrains Sans"/>
              </a:rPr>
              <a:t>Shortest Paths to Roots</a:t>
            </a:r>
            <a:r>
              <a:rPr lang="en-US" b="0" i="0" dirty="0">
                <a:solidFill>
                  <a:srgbClr val="19191C"/>
                </a:solidFill>
                <a:effectLst/>
                <a:latin typeface="JetBrains Sans"/>
              </a:rPr>
              <a:t>. </a:t>
            </a:r>
          </a:p>
          <a:p>
            <a:r>
              <a:rPr lang="en-US" b="0" i="0" dirty="0">
                <a:solidFill>
                  <a:srgbClr val="19191C"/>
                </a:solidFill>
                <a:effectLst/>
                <a:latin typeface="JetBrains Sans"/>
              </a:rPr>
              <a:t>Note that all root types distinguished by </a:t>
            </a:r>
            <a:r>
              <a:rPr lang="en-US" b="0" i="0" dirty="0" err="1">
                <a:solidFill>
                  <a:srgbClr val="19191C"/>
                </a:solidFill>
                <a:effectLst/>
                <a:latin typeface="JetBrains Sans"/>
              </a:rPr>
              <a:t>dotMemory</a:t>
            </a:r>
            <a:r>
              <a:rPr lang="en-US" b="0" i="0" dirty="0">
                <a:solidFill>
                  <a:srgbClr val="19191C"/>
                </a:solidFill>
                <a:effectLst/>
                <a:latin typeface="JetBrains Sans"/>
              </a:rPr>
              <a:t> fall into one of the categories mentioned in the list </a:t>
            </a:r>
            <a:endParaRPr lang="en-IN" dirty="0"/>
          </a:p>
        </p:txBody>
      </p:sp>
    </p:spTree>
    <p:extLst>
      <p:ext uri="{BB962C8B-B14F-4D97-AF65-F5344CB8AC3E}">
        <p14:creationId xmlns:p14="http://schemas.microsoft.com/office/powerpoint/2010/main" val="39405999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D8B1D-7426-8029-3F08-4C5FB168C9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ED2C99-F41C-222A-ADAB-3C0F0E6BA949}"/>
              </a:ext>
            </a:extLst>
          </p:cNvPr>
          <p:cNvSpPr>
            <a:spLocks noGrp="1"/>
          </p:cNvSpPr>
          <p:nvPr>
            <p:ph type="title"/>
          </p:nvPr>
        </p:nvSpPr>
        <p:spPr/>
        <p:txBody>
          <a:bodyPr/>
          <a:lstStyle/>
          <a:p>
            <a:r>
              <a:rPr lang="en-IN" dirty="0"/>
              <a:t>Regular local variable﻿</a:t>
            </a:r>
          </a:p>
        </p:txBody>
      </p:sp>
      <p:sp>
        <p:nvSpPr>
          <p:cNvPr id="3" name="Content Placeholder 2">
            <a:extLst>
              <a:ext uri="{FF2B5EF4-FFF2-40B4-BE49-F238E27FC236}">
                <a16:creationId xmlns:a16="http://schemas.microsoft.com/office/drawing/2014/main" id="{016BD864-38BC-7DED-EF04-EA3F8A145A33}"/>
              </a:ext>
            </a:extLst>
          </p:cNvPr>
          <p:cNvSpPr>
            <a:spLocks noGrp="1"/>
          </p:cNvSpPr>
          <p:nvPr>
            <p:ph idx="1"/>
          </p:nvPr>
        </p:nvSpPr>
        <p:spPr>
          <a:xfrm>
            <a:off x="1154954" y="2603500"/>
            <a:ext cx="10424186" cy="3851088"/>
          </a:xfrm>
        </p:spPr>
        <p:txBody>
          <a:bodyPr>
            <a:normAutofit fontScale="92500" lnSpcReduction="10000"/>
          </a:bodyPr>
          <a:lstStyle/>
          <a:p>
            <a:pPr algn="l" fontAlgn="base">
              <a:spcBef>
                <a:spcPts val="2400"/>
              </a:spcBef>
            </a:pPr>
            <a:r>
              <a:rPr lang="en-US" b="0" i="0" dirty="0">
                <a:solidFill>
                  <a:srgbClr val="19191C"/>
                </a:solidFill>
                <a:effectLst/>
                <a:latin typeface="JetBrains Sans"/>
              </a:rPr>
              <a:t>This is a local variable declared in a method (variable on the stack). </a:t>
            </a:r>
          </a:p>
          <a:p>
            <a:pPr algn="l" fontAlgn="base">
              <a:spcBef>
                <a:spcPts val="2400"/>
              </a:spcBef>
            </a:pPr>
            <a:r>
              <a:rPr lang="en-US" b="0" i="0" dirty="0">
                <a:solidFill>
                  <a:srgbClr val="19191C"/>
                </a:solidFill>
                <a:effectLst/>
                <a:latin typeface="JetBrains Sans"/>
              </a:rPr>
              <a:t>Note that in release builds, root's lifetime may be shorter — JIT can discard the variable right after it is no longer needed.</a:t>
            </a:r>
          </a:p>
          <a:p>
            <a:pPr algn="l" fontAlgn="base">
              <a:spcBef>
                <a:spcPts val="2400"/>
              </a:spcBef>
            </a:pPr>
            <a:r>
              <a:rPr lang="en-US" b="0" i="0" dirty="0">
                <a:solidFill>
                  <a:srgbClr val="19191C"/>
                </a:solidFill>
                <a:effectLst/>
                <a:latin typeface="JetBrains Sans"/>
              </a:rPr>
              <a:t>Reference to this variable becomes a root during the method lifetime. For example:</a:t>
            </a:r>
          </a:p>
          <a:p>
            <a:pPr marL="0" indent="0" algn="l" fontAlgn="base">
              <a:spcBef>
                <a:spcPts val="2400"/>
              </a:spcBef>
              <a:buNone/>
            </a:pPr>
            <a:r>
              <a:rPr lang="en-US" b="0" i="0" dirty="0">
                <a:solidFill>
                  <a:srgbClr val="0033B3"/>
                </a:solidFill>
                <a:effectLst/>
                <a:latin typeface="JetBrains Mono"/>
              </a:rPr>
              <a:t>static</a:t>
            </a:r>
            <a:r>
              <a:rPr lang="en-US" b="0" i="0" dirty="0">
                <a:solidFill>
                  <a:srgbClr val="19191C"/>
                </a:solidFill>
                <a:effectLst/>
                <a:latin typeface="JetBrains Mono"/>
              </a:rPr>
              <a:t> </a:t>
            </a:r>
            <a:r>
              <a:rPr lang="en-US" b="0" i="0" dirty="0">
                <a:solidFill>
                  <a:srgbClr val="0033B3"/>
                </a:solidFill>
                <a:effectLst/>
                <a:latin typeface="JetBrains Mono"/>
              </a:rPr>
              <a:t>void</a:t>
            </a:r>
            <a:r>
              <a:rPr lang="en-US" b="0" i="0" dirty="0">
                <a:solidFill>
                  <a:srgbClr val="19191C"/>
                </a:solidFill>
                <a:effectLst/>
                <a:latin typeface="JetBrains Mono"/>
              </a:rPr>
              <a:t> </a:t>
            </a:r>
            <a:r>
              <a:rPr lang="en-US" b="0" i="0" dirty="0">
                <a:solidFill>
                  <a:srgbClr val="00627A"/>
                </a:solidFill>
                <a:effectLst/>
                <a:latin typeface="JetBrains Mono"/>
              </a:rPr>
              <a:t>Main</a:t>
            </a:r>
            <a:r>
              <a:rPr lang="en-US" b="0" i="0" dirty="0">
                <a:solidFill>
                  <a:srgbClr val="999999"/>
                </a:solidFill>
                <a:effectLst/>
                <a:latin typeface="JetBrains Mono"/>
              </a:rPr>
              <a:t>()</a:t>
            </a:r>
          </a:p>
          <a:p>
            <a:pPr marL="0" indent="0" algn="l" fontAlgn="base">
              <a:spcBef>
                <a:spcPts val="2400"/>
              </a:spcBef>
              <a:buNone/>
            </a:pPr>
            <a:r>
              <a:rPr lang="en-US" b="0" i="0" dirty="0">
                <a:solidFill>
                  <a:srgbClr val="19191C"/>
                </a:solidFill>
                <a:effectLst/>
                <a:latin typeface="JetBrains Mono"/>
              </a:rPr>
              <a:t> </a:t>
            </a:r>
            <a:r>
              <a:rPr lang="en-US" b="0" i="0" dirty="0">
                <a:solidFill>
                  <a:srgbClr val="999999"/>
                </a:solidFill>
                <a:effectLst/>
                <a:latin typeface="JetBrains Mono"/>
              </a:rPr>
              <a:t>{</a:t>
            </a:r>
            <a:r>
              <a:rPr lang="en-US" b="0" i="0" dirty="0">
                <a:solidFill>
                  <a:srgbClr val="19191C"/>
                </a:solidFill>
                <a:effectLst/>
                <a:latin typeface="JetBrains Mono"/>
              </a:rPr>
              <a:t> </a:t>
            </a:r>
            <a:r>
              <a:rPr lang="en-US" b="0" i="0" dirty="0">
                <a:solidFill>
                  <a:srgbClr val="9A6E3A"/>
                </a:solidFill>
                <a:effectLst/>
                <a:latin typeface="JetBrains Mono"/>
              </a:rPr>
              <a:t>..</a:t>
            </a:r>
            <a:r>
              <a:rPr lang="en-US" b="0" i="0" dirty="0">
                <a:solidFill>
                  <a:srgbClr val="999999"/>
                </a:solidFill>
                <a:effectLst/>
                <a:latin typeface="JetBrains Mono"/>
              </a:rPr>
              <a:t>.</a:t>
            </a:r>
            <a:r>
              <a:rPr lang="en-US" b="0" i="0" dirty="0">
                <a:solidFill>
                  <a:srgbClr val="19191C"/>
                </a:solidFill>
                <a:effectLst/>
                <a:latin typeface="JetBrains Mono"/>
              </a:rPr>
              <a:t> </a:t>
            </a:r>
          </a:p>
          <a:p>
            <a:pPr marL="0" indent="0" algn="l" fontAlgn="base">
              <a:spcBef>
                <a:spcPts val="2400"/>
              </a:spcBef>
              <a:buNone/>
            </a:pPr>
            <a:r>
              <a:rPr lang="en-US" b="0" i="0" dirty="0">
                <a:solidFill>
                  <a:srgbClr val="0033B3"/>
                </a:solidFill>
                <a:effectLst/>
                <a:latin typeface="JetBrains Mono"/>
              </a:rPr>
              <a:t>var</a:t>
            </a:r>
            <a:r>
              <a:rPr lang="en-US" b="0" i="0" dirty="0">
                <a:solidFill>
                  <a:srgbClr val="19191C"/>
                </a:solidFill>
                <a:effectLst/>
                <a:latin typeface="JetBrains Mono"/>
              </a:rPr>
              <a:t> collection </a:t>
            </a:r>
            <a:r>
              <a:rPr lang="en-US" b="0" i="0" dirty="0">
                <a:solidFill>
                  <a:srgbClr val="9A6E3A"/>
                </a:solidFill>
                <a:effectLst/>
                <a:latin typeface="JetBrains Mono"/>
              </a:rPr>
              <a:t>=</a:t>
            </a:r>
            <a:r>
              <a:rPr lang="en-US" b="0" i="0" dirty="0">
                <a:solidFill>
                  <a:srgbClr val="19191C"/>
                </a:solidFill>
                <a:effectLst/>
                <a:latin typeface="JetBrains Mono"/>
              </a:rPr>
              <a:t> </a:t>
            </a:r>
            <a:r>
              <a:rPr lang="en-US" b="0" i="0" dirty="0">
                <a:solidFill>
                  <a:srgbClr val="0033B3"/>
                </a:solidFill>
                <a:effectLst/>
                <a:latin typeface="JetBrains Mono"/>
              </a:rPr>
              <a:t>new</a:t>
            </a:r>
            <a:r>
              <a:rPr lang="en-US" b="0" i="0" dirty="0">
                <a:solidFill>
                  <a:srgbClr val="19191C"/>
                </a:solidFill>
                <a:effectLst/>
                <a:latin typeface="JetBrains Mono"/>
              </a:rPr>
              <a:t> </a:t>
            </a:r>
            <a:r>
              <a:rPr lang="en-US" b="0" i="0" dirty="0">
                <a:solidFill>
                  <a:srgbClr val="000000"/>
                </a:solidFill>
                <a:effectLst/>
                <a:latin typeface="JetBrains Mono"/>
              </a:rPr>
              <a:t>Collection </a:t>
            </a:r>
            <a:r>
              <a:rPr lang="en-US" b="0" i="0" dirty="0">
                <a:solidFill>
                  <a:srgbClr val="999999"/>
                </a:solidFill>
                <a:effectLst/>
                <a:latin typeface="JetBrains Mono"/>
              </a:rPr>
              <a:t>&lt;</a:t>
            </a:r>
            <a:r>
              <a:rPr lang="en-US" b="0" i="0" dirty="0">
                <a:solidFill>
                  <a:srgbClr val="0033B3"/>
                </a:solidFill>
                <a:effectLst/>
                <a:latin typeface="JetBrains Mono"/>
              </a:rPr>
              <a:t>int</a:t>
            </a:r>
            <a:r>
              <a:rPr lang="en-US" b="0" i="0" dirty="0">
                <a:solidFill>
                  <a:srgbClr val="999999"/>
                </a:solidFill>
                <a:effectLst/>
                <a:latin typeface="JetBrains Mono"/>
              </a:rPr>
              <a:t>&gt;();</a:t>
            </a:r>
          </a:p>
          <a:p>
            <a:pPr marL="0" indent="0" algn="l" fontAlgn="base">
              <a:spcBef>
                <a:spcPts val="2400"/>
              </a:spcBef>
              <a:buNone/>
            </a:pPr>
            <a:r>
              <a:rPr lang="en-US" b="0" i="0" dirty="0">
                <a:solidFill>
                  <a:srgbClr val="19191C"/>
                </a:solidFill>
                <a:effectLst/>
                <a:latin typeface="JetBrains Mono"/>
              </a:rPr>
              <a:t> </a:t>
            </a:r>
            <a:r>
              <a:rPr lang="en-US" b="0" i="0" dirty="0">
                <a:solidFill>
                  <a:srgbClr val="9A6E3A"/>
                </a:solidFill>
                <a:effectLst/>
                <a:latin typeface="JetBrains Mono"/>
              </a:rPr>
              <a:t>..</a:t>
            </a:r>
            <a:r>
              <a:rPr lang="en-US" b="0" i="0" dirty="0">
                <a:solidFill>
                  <a:srgbClr val="999999"/>
                </a:solidFill>
                <a:effectLst/>
                <a:latin typeface="JetBrains Mono"/>
              </a:rPr>
              <a:t>.</a:t>
            </a:r>
            <a:r>
              <a:rPr lang="en-US" b="0" i="0" dirty="0">
                <a:solidFill>
                  <a:srgbClr val="19191C"/>
                </a:solidFill>
                <a:effectLst/>
                <a:latin typeface="JetBrains Mono"/>
              </a:rPr>
              <a:t> </a:t>
            </a:r>
            <a:r>
              <a:rPr lang="en-US" b="0" i="0" dirty="0">
                <a:solidFill>
                  <a:srgbClr val="999999"/>
                </a:solidFill>
                <a:effectLst/>
                <a:latin typeface="JetBrains Mono"/>
              </a:rPr>
              <a:t>}</a:t>
            </a:r>
            <a:endParaRPr lang="en-US" b="0" i="0" dirty="0">
              <a:solidFill>
                <a:srgbClr val="19191C"/>
              </a:solidFill>
              <a:effectLst/>
              <a:latin typeface="JetBrains Sans"/>
            </a:endParaRPr>
          </a:p>
          <a:p>
            <a:pPr algn="l" fontAlgn="base">
              <a:spcBef>
                <a:spcPts val="2400"/>
              </a:spcBef>
            </a:pPr>
            <a:endParaRPr lang="en-US" b="0" i="0" dirty="0">
              <a:solidFill>
                <a:srgbClr val="19191C"/>
              </a:solidFill>
              <a:effectLst/>
              <a:latin typeface="JetBrains Sans"/>
            </a:endParaRPr>
          </a:p>
          <a:p>
            <a:endParaRPr lang="en-IN" dirty="0"/>
          </a:p>
        </p:txBody>
      </p:sp>
      <p:pic>
        <p:nvPicPr>
          <p:cNvPr id="2050" name="Picture 2" descr="Regular local variable root">
            <a:extLst>
              <a:ext uri="{FF2B5EF4-FFF2-40B4-BE49-F238E27FC236}">
                <a16:creationId xmlns:a16="http://schemas.microsoft.com/office/drawing/2014/main" id="{2D0A48BE-89A8-8983-C0C7-55DAF230D1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07638" y="4796653"/>
            <a:ext cx="2799138" cy="1212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2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B5ED6-BBAE-059D-B48F-B17733CE55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BCE71-7F7D-3C4E-3AF6-E937F29E6061}"/>
              </a:ext>
            </a:extLst>
          </p:cNvPr>
          <p:cNvSpPr>
            <a:spLocks noGrp="1"/>
          </p:cNvSpPr>
          <p:nvPr>
            <p:ph type="title"/>
          </p:nvPr>
        </p:nvSpPr>
        <p:spPr/>
        <p:txBody>
          <a:bodyPr/>
          <a:lstStyle/>
          <a:p>
            <a:r>
              <a:rPr lang="en-US" dirty="0"/>
              <a:t>Static reference﻿</a:t>
            </a:r>
            <a:endParaRPr lang="en-IN" dirty="0"/>
          </a:p>
        </p:txBody>
      </p:sp>
      <p:sp>
        <p:nvSpPr>
          <p:cNvPr id="3" name="Content Placeholder 2">
            <a:extLst>
              <a:ext uri="{FF2B5EF4-FFF2-40B4-BE49-F238E27FC236}">
                <a16:creationId xmlns:a16="http://schemas.microsoft.com/office/drawing/2014/main" id="{6D6D78F3-0378-F50A-E7FB-375FC6EAD1E9}"/>
              </a:ext>
            </a:extLst>
          </p:cNvPr>
          <p:cNvSpPr>
            <a:spLocks noGrp="1"/>
          </p:cNvSpPr>
          <p:nvPr>
            <p:ph idx="1"/>
          </p:nvPr>
        </p:nvSpPr>
        <p:spPr>
          <a:xfrm>
            <a:off x="933959" y="2603500"/>
            <a:ext cx="10645181" cy="4254500"/>
          </a:xfrm>
        </p:spPr>
        <p:txBody>
          <a:bodyPr>
            <a:normAutofit/>
          </a:bodyPr>
          <a:lstStyle/>
          <a:p>
            <a:r>
              <a:rPr lang="en-US" dirty="0"/>
              <a:t>When CLR meets a static object (a class member, a variable, or an event), it creates a global instance of this object. </a:t>
            </a:r>
          </a:p>
          <a:p>
            <a:r>
              <a:rPr lang="en-US" dirty="0"/>
              <a:t>The object can be accessed during the entire app lifetime, so static objects are almost never collected. </a:t>
            </a:r>
          </a:p>
          <a:p>
            <a:r>
              <a:rPr lang="en-US" dirty="0"/>
              <a:t>Thus, references to static objects are one of the main root types.</a:t>
            </a:r>
          </a:p>
          <a:p>
            <a:pPr marL="0" indent="0">
              <a:buNone/>
            </a:pPr>
            <a:r>
              <a:rPr lang="en-US" b="0" i="0" dirty="0">
                <a:solidFill>
                  <a:srgbClr val="0033B3"/>
                </a:solidFill>
                <a:effectLst/>
                <a:latin typeface="JetBrains Mono"/>
              </a:rPr>
              <a:t>class</a:t>
            </a:r>
            <a:r>
              <a:rPr lang="en-US" b="0" i="0" dirty="0">
                <a:solidFill>
                  <a:srgbClr val="19191C"/>
                </a:solidFill>
                <a:effectLst/>
                <a:latin typeface="JetBrains Mono"/>
              </a:rPr>
              <a:t> </a:t>
            </a:r>
            <a:r>
              <a:rPr lang="en-US" b="0" i="0" dirty="0" err="1">
                <a:solidFill>
                  <a:srgbClr val="000000"/>
                </a:solidFill>
                <a:effectLst/>
                <a:latin typeface="JetBrains Mono"/>
              </a:rPr>
              <a:t>SomeClass</a:t>
            </a:r>
            <a:r>
              <a:rPr lang="en-US" b="0" i="0" dirty="0">
                <a:solidFill>
                  <a:srgbClr val="19191C"/>
                </a:solidFill>
                <a:effectLst/>
                <a:latin typeface="JetBrains Mono"/>
              </a:rPr>
              <a:t> </a:t>
            </a:r>
            <a:r>
              <a:rPr lang="en-US" b="0" i="0" dirty="0">
                <a:solidFill>
                  <a:srgbClr val="999999"/>
                </a:solidFill>
                <a:effectLst/>
                <a:latin typeface="JetBrains Mono"/>
              </a:rPr>
              <a:t>{</a:t>
            </a:r>
            <a:r>
              <a:rPr lang="en-US" b="0" i="0" dirty="0">
                <a:solidFill>
                  <a:srgbClr val="19191C"/>
                </a:solidFill>
                <a:effectLst/>
                <a:latin typeface="JetBrains Mono"/>
              </a:rPr>
              <a:t> </a:t>
            </a:r>
          </a:p>
          <a:p>
            <a:pPr marL="0" indent="0">
              <a:buNone/>
            </a:pPr>
            <a:r>
              <a:rPr lang="en-US" b="0" i="0" dirty="0">
                <a:solidFill>
                  <a:srgbClr val="0033B3"/>
                </a:solidFill>
                <a:effectLst/>
                <a:latin typeface="JetBrains Mono"/>
              </a:rPr>
              <a:t>	public</a:t>
            </a:r>
            <a:r>
              <a:rPr lang="en-US" b="0" i="0" dirty="0">
                <a:solidFill>
                  <a:srgbClr val="19191C"/>
                </a:solidFill>
                <a:effectLst/>
                <a:latin typeface="JetBrains Mono"/>
              </a:rPr>
              <a:t> </a:t>
            </a:r>
            <a:r>
              <a:rPr lang="en-US" b="0" i="0" dirty="0">
                <a:solidFill>
                  <a:srgbClr val="0033B3"/>
                </a:solidFill>
                <a:effectLst/>
                <a:latin typeface="JetBrains Mono"/>
              </a:rPr>
              <a:t>static</a:t>
            </a:r>
            <a:r>
              <a:rPr lang="en-US" b="0" i="0" dirty="0">
                <a:solidFill>
                  <a:srgbClr val="19191C"/>
                </a:solidFill>
                <a:effectLst/>
                <a:latin typeface="JetBrains Mono"/>
              </a:rPr>
              <a:t> </a:t>
            </a:r>
            <a:r>
              <a:rPr lang="en-US" b="0" i="0" dirty="0">
                <a:solidFill>
                  <a:srgbClr val="000000"/>
                </a:solidFill>
                <a:effectLst/>
                <a:latin typeface="JetBrains Mono"/>
              </a:rPr>
              <a:t>Collection</a:t>
            </a:r>
            <a:r>
              <a:rPr lang="en-US" b="0" i="0" dirty="0">
                <a:solidFill>
                  <a:srgbClr val="999999"/>
                </a:solidFill>
                <a:effectLst/>
                <a:latin typeface="JetBrains Mono"/>
              </a:rPr>
              <a:t>&lt;</a:t>
            </a:r>
            <a:r>
              <a:rPr lang="en-US" b="0" i="0" dirty="0">
                <a:solidFill>
                  <a:srgbClr val="0033B3"/>
                </a:solidFill>
                <a:effectLst/>
                <a:latin typeface="JetBrains Mono"/>
              </a:rPr>
              <a:t>string</a:t>
            </a:r>
            <a:r>
              <a:rPr lang="en-US" b="0" i="0" dirty="0">
                <a:solidFill>
                  <a:srgbClr val="999999"/>
                </a:solidFill>
                <a:effectLst/>
                <a:latin typeface="JetBrains Mono"/>
              </a:rPr>
              <a:t>&gt;</a:t>
            </a:r>
            <a:r>
              <a:rPr lang="en-US" b="0" i="0" dirty="0">
                <a:solidFill>
                  <a:srgbClr val="19191C"/>
                </a:solidFill>
                <a:effectLst/>
                <a:latin typeface="JetBrains Mono"/>
              </a:rPr>
              <a:t> </a:t>
            </a:r>
            <a:r>
              <a:rPr lang="en-US" b="0" i="0" dirty="0" err="1">
                <a:solidFill>
                  <a:srgbClr val="19191C"/>
                </a:solidFill>
                <a:effectLst/>
                <a:latin typeface="JetBrains Mono"/>
              </a:rPr>
              <a:t>StCollection</a:t>
            </a:r>
            <a:r>
              <a:rPr lang="en-US" b="0" i="0" dirty="0">
                <a:solidFill>
                  <a:srgbClr val="999999"/>
                </a:solidFill>
                <a:effectLst/>
                <a:latin typeface="JetBrains Mono"/>
              </a:rPr>
              <a:t>;</a:t>
            </a:r>
          </a:p>
          <a:p>
            <a:pPr marL="0" indent="0">
              <a:buNone/>
            </a:pPr>
            <a:r>
              <a:rPr lang="en-US" b="0" i="0" dirty="0">
                <a:solidFill>
                  <a:srgbClr val="19191C"/>
                </a:solidFill>
                <a:effectLst/>
                <a:latin typeface="JetBrains Mono"/>
              </a:rPr>
              <a:t> </a:t>
            </a:r>
            <a:r>
              <a:rPr lang="en-US" b="0" i="0" dirty="0">
                <a:solidFill>
                  <a:srgbClr val="999999"/>
                </a:solidFill>
                <a:effectLst/>
                <a:latin typeface="JetBrains Mono"/>
              </a:rPr>
              <a:t>}</a:t>
            </a:r>
          </a:p>
          <a:p>
            <a:r>
              <a:rPr lang="en-US" b="0" i="0" dirty="0">
                <a:solidFill>
                  <a:srgbClr val="19191C"/>
                </a:solidFill>
                <a:effectLst/>
                <a:latin typeface="JetBrains Sans"/>
              </a:rPr>
              <a:t>After the collection is initialized, CLR will create a static instance of the collection. </a:t>
            </a:r>
          </a:p>
          <a:p>
            <a:r>
              <a:rPr lang="en-US" b="0" i="0" dirty="0">
                <a:solidFill>
                  <a:srgbClr val="19191C"/>
                </a:solidFill>
                <a:effectLst/>
                <a:latin typeface="JetBrains Sans"/>
              </a:rPr>
              <a:t>The reference to the instance will exist during the application domain lifetime.</a:t>
            </a:r>
          </a:p>
          <a:p>
            <a:r>
              <a:rPr lang="en-US" b="0" i="0" dirty="0">
                <a:solidFill>
                  <a:srgbClr val="19191C"/>
                </a:solidFill>
                <a:effectLst/>
                <a:latin typeface="JetBrains Sans"/>
              </a:rPr>
              <a:t>When the static object is referenced through a field, </a:t>
            </a:r>
            <a:r>
              <a:rPr lang="en-US" b="0" i="0" dirty="0" err="1">
                <a:solidFill>
                  <a:srgbClr val="19191C"/>
                </a:solidFill>
                <a:effectLst/>
                <a:latin typeface="JetBrains Sans"/>
              </a:rPr>
              <a:t>dotMemory</a:t>
            </a:r>
            <a:r>
              <a:rPr lang="en-US" b="0" i="0" dirty="0">
                <a:solidFill>
                  <a:srgbClr val="19191C"/>
                </a:solidFill>
                <a:effectLst/>
                <a:latin typeface="JetBrains Sans"/>
              </a:rPr>
              <a:t> shows you field's name.</a:t>
            </a:r>
            <a:endParaRPr lang="en-US" dirty="0">
              <a:solidFill>
                <a:srgbClr val="999999"/>
              </a:solidFill>
              <a:latin typeface="JetBrains Mono"/>
            </a:endParaRPr>
          </a:p>
          <a:p>
            <a:pPr marL="0" indent="0">
              <a:buNone/>
            </a:pPr>
            <a:endParaRPr lang="en-IN" dirty="0"/>
          </a:p>
        </p:txBody>
      </p:sp>
      <p:pic>
        <p:nvPicPr>
          <p:cNvPr id="3075" name="Picture 3" descr="Static reference root">
            <a:extLst>
              <a:ext uri="{FF2B5EF4-FFF2-40B4-BE49-F238E27FC236}">
                <a16:creationId xmlns:a16="http://schemas.microsoft.com/office/drawing/2014/main" id="{D65F4738-B01B-373E-B5B0-26DB5C098E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8799" y="4151066"/>
            <a:ext cx="2190341" cy="9734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448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AF5B50-F20C-7333-7C0F-9629B09B8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B9872F-5247-4598-B0DB-44EEDF6DA5E0}"/>
              </a:ext>
            </a:extLst>
          </p:cNvPr>
          <p:cNvSpPr>
            <a:spLocks noGrp="1"/>
          </p:cNvSpPr>
          <p:nvPr>
            <p:ph type="title"/>
          </p:nvPr>
        </p:nvSpPr>
        <p:spPr/>
        <p:txBody>
          <a:bodyPr/>
          <a:lstStyle/>
          <a:p>
            <a:r>
              <a:rPr lang="en-IN" dirty="0"/>
              <a:t>F-reachable queue/Finalization queue﻿</a:t>
            </a:r>
          </a:p>
        </p:txBody>
      </p:sp>
      <p:sp>
        <p:nvSpPr>
          <p:cNvPr id="3" name="Content Placeholder 2">
            <a:extLst>
              <a:ext uri="{FF2B5EF4-FFF2-40B4-BE49-F238E27FC236}">
                <a16:creationId xmlns:a16="http://schemas.microsoft.com/office/drawing/2014/main" id="{E3FDC8F9-7A99-D780-1FC2-FE37976B7644}"/>
              </a:ext>
            </a:extLst>
          </p:cNvPr>
          <p:cNvSpPr>
            <a:spLocks noGrp="1"/>
          </p:cNvSpPr>
          <p:nvPr>
            <p:ph idx="1"/>
          </p:nvPr>
        </p:nvSpPr>
        <p:spPr>
          <a:xfrm>
            <a:off x="1154954" y="2603500"/>
            <a:ext cx="10424186" cy="3851088"/>
          </a:xfrm>
        </p:spPr>
        <p:txBody>
          <a:bodyPr>
            <a:normAutofit/>
          </a:bodyPr>
          <a:lstStyle/>
          <a:p>
            <a:r>
              <a:rPr lang="en-US" dirty="0"/>
              <a:t>CLR provides a helpful mechanism for releasing unmanaged resources: the finalization pattern. </a:t>
            </a:r>
          </a:p>
          <a:p>
            <a:r>
              <a:rPr lang="en-US" dirty="0" err="1"/>
              <a:t>System.Object</a:t>
            </a:r>
            <a:r>
              <a:rPr lang="en-US" dirty="0"/>
              <a:t> type declares a virtual method Finalize (also called the finalizer) that is called by the Garbage Collector before the object's memory is reclaimed. </a:t>
            </a:r>
          </a:p>
          <a:p>
            <a:r>
              <a:rPr lang="en-US" dirty="0"/>
              <a:t>Typically, you override this method to release unmanaged resources. </a:t>
            </a:r>
          </a:p>
          <a:p>
            <a:r>
              <a:rPr lang="en-US" dirty="0"/>
              <a:t>Any object that has a finalizer is put to the Finalization queue (in </a:t>
            </a:r>
            <a:r>
              <a:rPr lang="en-US" dirty="0" err="1"/>
              <a:t>dotMemory</a:t>
            </a:r>
            <a:r>
              <a:rPr lang="en-US" dirty="0"/>
              <a:t> these objects have Finalization Queue root). </a:t>
            </a:r>
          </a:p>
        </p:txBody>
      </p:sp>
    </p:spTree>
    <p:extLst>
      <p:ext uri="{BB962C8B-B14F-4D97-AF65-F5344CB8AC3E}">
        <p14:creationId xmlns:p14="http://schemas.microsoft.com/office/powerpoint/2010/main" val="12637492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19AF3-5785-BEB9-B3B2-006CFE6A48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C2A54B-81F1-3742-4DDE-36E0B5A4E422}"/>
              </a:ext>
            </a:extLst>
          </p:cNvPr>
          <p:cNvSpPr>
            <a:spLocks noGrp="1"/>
          </p:cNvSpPr>
          <p:nvPr>
            <p:ph type="title"/>
          </p:nvPr>
        </p:nvSpPr>
        <p:spPr/>
        <p:txBody>
          <a:bodyPr/>
          <a:lstStyle/>
          <a:p>
            <a:r>
              <a:rPr lang="en-US" dirty="0"/>
              <a:t>Which profiling type to use?</a:t>
            </a:r>
            <a:endParaRPr lang="en-IN" dirty="0"/>
          </a:p>
        </p:txBody>
      </p:sp>
      <p:sp>
        <p:nvSpPr>
          <p:cNvPr id="3" name="Content Placeholder 2">
            <a:extLst>
              <a:ext uri="{FF2B5EF4-FFF2-40B4-BE49-F238E27FC236}">
                <a16:creationId xmlns:a16="http://schemas.microsoft.com/office/drawing/2014/main" id="{415FC7A2-8030-63E5-1521-7A10756A3176}"/>
              </a:ext>
            </a:extLst>
          </p:cNvPr>
          <p:cNvSpPr>
            <a:spLocks noGrp="1"/>
          </p:cNvSpPr>
          <p:nvPr>
            <p:ph idx="1"/>
          </p:nvPr>
        </p:nvSpPr>
        <p:spPr>
          <a:xfrm>
            <a:off x="1154954" y="2603500"/>
            <a:ext cx="10424186" cy="3851088"/>
          </a:xfrm>
        </p:spPr>
        <p:txBody>
          <a:bodyPr/>
          <a:lstStyle/>
          <a:p>
            <a:r>
              <a:rPr lang="en-US" dirty="0"/>
              <a:t>If you are not sure which profiling type to choose, always start with Sampling.</a:t>
            </a:r>
          </a:p>
          <a:p>
            <a:endParaRPr lang="en-US" dirty="0"/>
          </a:p>
          <a:p>
            <a:r>
              <a:rPr lang="en-US" dirty="0"/>
              <a:t>If you want more data to analyze (time range selection, thread states, file I/O, etc.), consider Timeline.</a:t>
            </a:r>
          </a:p>
          <a:p>
            <a:endParaRPr lang="en-US" dirty="0"/>
          </a:p>
          <a:p>
            <a:r>
              <a:rPr lang="en-US" dirty="0"/>
              <a:t>Use Tracing or Line-by-line only if you are sure that this profiling type fits your use case.</a:t>
            </a:r>
          </a:p>
          <a:p>
            <a:endParaRPr lang="en-US" dirty="0"/>
          </a:p>
          <a:p>
            <a:endParaRPr lang="en-IN" dirty="0"/>
          </a:p>
        </p:txBody>
      </p:sp>
    </p:spTree>
    <p:extLst>
      <p:ext uri="{BB962C8B-B14F-4D97-AF65-F5344CB8AC3E}">
        <p14:creationId xmlns:p14="http://schemas.microsoft.com/office/powerpoint/2010/main" val="34822226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5C5B1-685C-BA38-22D4-2D19C328EB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7E81E6-B7D9-A134-3C31-BFCE1E787F20}"/>
              </a:ext>
            </a:extLst>
          </p:cNvPr>
          <p:cNvSpPr>
            <a:spLocks noGrp="1"/>
          </p:cNvSpPr>
          <p:nvPr>
            <p:ph type="title"/>
          </p:nvPr>
        </p:nvSpPr>
        <p:spPr/>
        <p:txBody>
          <a:bodyPr/>
          <a:lstStyle/>
          <a:p>
            <a:r>
              <a:rPr lang="en-IN" dirty="0"/>
              <a:t>F-reachable queue/Finalization queue﻿</a:t>
            </a:r>
          </a:p>
        </p:txBody>
      </p:sp>
      <p:sp>
        <p:nvSpPr>
          <p:cNvPr id="3" name="Content Placeholder 2">
            <a:extLst>
              <a:ext uri="{FF2B5EF4-FFF2-40B4-BE49-F238E27FC236}">
                <a16:creationId xmlns:a16="http://schemas.microsoft.com/office/drawing/2014/main" id="{DF602F92-9973-5DAD-1473-1EEB92DAEF02}"/>
              </a:ext>
            </a:extLst>
          </p:cNvPr>
          <p:cNvSpPr>
            <a:spLocks noGrp="1"/>
          </p:cNvSpPr>
          <p:nvPr>
            <p:ph idx="1"/>
          </p:nvPr>
        </p:nvSpPr>
        <p:spPr>
          <a:xfrm>
            <a:off x="1154954" y="2603500"/>
            <a:ext cx="10424186" cy="3851088"/>
          </a:xfrm>
        </p:spPr>
        <p:txBody>
          <a:bodyPr>
            <a:normAutofit/>
          </a:bodyPr>
          <a:lstStyle/>
          <a:p>
            <a:r>
              <a:rPr lang="en-US" dirty="0"/>
              <a:t>When a garbage collection takes place, the GC finds such an object in the Finalization queue but doesn't run its finalizer directly. </a:t>
            </a:r>
          </a:p>
          <a:p>
            <a:r>
              <a:rPr lang="en-US" dirty="0"/>
              <a:t>Instead, the GC puts the object to the F-reachable queue (the F-Reachable Queue root in </a:t>
            </a:r>
            <a:r>
              <a:rPr lang="en-US" dirty="0" err="1"/>
              <a:t>dotMemory</a:t>
            </a:r>
            <a:r>
              <a:rPr lang="en-US" dirty="0"/>
              <a:t>) and runs the finalizer in a separate Finalization thread. (This is done for the sake of performance as the finalizer can potentially run any amount of code.)</a:t>
            </a:r>
          </a:p>
          <a:p>
            <a:r>
              <a:rPr lang="en-US" dirty="0"/>
              <a:t> On the next GC, the object in the F-reachable queue is garbage collected. </a:t>
            </a:r>
          </a:p>
          <a:p>
            <a:r>
              <a:rPr lang="en-US" dirty="0"/>
              <a:t>The described pattern has drawbacks, and that is why </a:t>
            </a:r>
            <a:r>
              <a:rPr lang="en-US" dirty="0" err="1"/>
              <a:t>dotMemory</a:t>
            </a:r>
            <a:r>
              <a:rPr lang="en-US" dirty="0"/>
              <a:t> offers a special Finalizable objects inspection.</a:t>
            </a:r>
            <a:endParaRPr lang="en-IN" dirty="0"/>
          </a:p>
        </p:txBody>
      </p:sp>
    </p:spTree>
    <p:extLst>
      <p:ext uri="{BB962C8B-B14F-4D97-AF65-F5344CB8AC3E}">
        <p14:creationId xmlns:p14="http://schemas.microsoft.com/office/powerpoint/2010/main" val="32336471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6307EF-3D78-0300-C1FA-CE7E04A875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065FE-BFBE-3D7E-CC6F-8D8CD971C674}"/>
              </a:ext>
            </a:extLst>
          </p:cNvPr>
          <p:cNvSpPr>
            <a:spLocks noGrp="1"/>
          </p:cNvSpPr>
          <p:nvPr>
            <p:ph type="title"/>
          </p:nvPr>
        </p:nvSpPr>
        <p:spPr/>
        <p:txBody>
          <a:bodyPr/>
          <a:lstStyle/>
          <a:p>
            <a:r>
              <a:rPr lang="en-IN" dirty="0"/>
              <a:t>F-reachable queue/Finalization queue﻿</a:t>
            </a:r>
          </a:p>
        </p:txBody>
      </p:sp>
      <p:sp>
        <p:nvSpPr>
          <p:cNvPr id="3" name="Content Placeholder 2">
            <a:extLst>
              <a:ext uri="{FF2B5EF4-FFF2-40B4-BE49-F238E27FC236}">
                <a16:creationId xmlns:a16="http://schemas.microsoft.com/office/drawing/2014/main" id="{59C3A8EB-3437-F629-AF8D-C45A00FD6C51}"/>
              </a:ext>
            </a:extLst>
          </p:cNvPr>
          <p:cNvSpPr>
            <a:spLocks noGrp="1"/>
          </p:cNvSpPr>
          <p:nvPr>
            <p:ph idx="1"/>
          </p:nvPr>
        </p:nvSpPr>
        <p:spPr>
          <a:xfrm>
            <a:off x="1154954" y="2603500"/>
            <a:ext cx="10424186" cy="3851088"/>
          </a:xfrm>
        </p:spPr>
        <p:txBody>
          <a:bodyPr/>
          <a:lstStyle/>
          <a:p>
            <a:pPr fontAlgn="base">
              <a:spcBef>
                <a:spcPts val="2400"/>
              </a:spcBef>
            </a:pPr>
            <a:r>
              <a:rPr lang="en-US" b="0" i="0" dirty="0">
                <a:solidFill>
                  <a:srgbClr val="19191C"/>
                </a:solidFill>
                <a:effectLst/>
                <a:latin typeface="JetBrains Sans"/>
              </a:rPr>
              <a:t>due to the nature of memory profiling, </a:t>
            </a:r>
            <a:r>
              <a:rPr lang="en-US" b="0" i="0" dirty="0" err="1">
                <a:solidFill>
                  <a:srgbClr val="19191C"/>
                </a:solidFill>
                <a:effectLst/>
                <a:latin typeface="JetBrains Sans"/>
              </a:rPr>
              <a:t>dotMemory</a:t>
            </a:r>
            <a:r>
              <a:rPr lang="en-US" b="0" i="0" dirty="0">
                <a:solidFill>
                  <a:srgbClr val="19191C"/>
                </a:solidFill>
                <a:effectLst/>
                <a:latin typeface="JetBrains Sans"/>
              </a:rPr>
              <a:t> always runs a full GC before taking a snapshot. </a:t>
            </a:r>
          </a:p>
          <a:p>
            <a:pPr fontAlgn="base">
              <a:spcBef>
                <a:spcPts val="2400"/>
              </a:spcBef>
            </a:pPr>
            <a:r>
              <a:rPr lang="en-US" b="0" i="0" dirty="0">
                <a:solidFill>
                  <a:srgbClr val="19191C"/>
                </a:solidFill>
                <a:effectLst/>
                <a:latin typeface="JetBrains Sans"/>
              </a:rPr>
              <a:t>That is why you won't find objects with the </a:t>
            </a:r>
            <a:r>
              <a:rPr lang="en-US" b="1" i="0" dirty="0">
                <a:solidFill>
                  <a:srgbClr val="19191C"/>
                </a:solidFill>
                <a:effectLst/>
                <a:latin typeface="inherit"/>
              </a:rPr>
              <a:t>Finalization Queue</a:t>
            </a:r>
            <a:r>
              <a:rPr lang="en-US" b="0" i="0" dirty="0">
                <a:solidFill>
                  <a:srgbClr val="19191C"/>
                </a:solidFill>
                <a:effectLst/>
                <a:latin typeface="JetBrains Sans"/>
              </a:rPr>
              <a:t> root in snapshots taken via </a:t>
            </a:r>
            <a:r>
              <a:rPr lang="en-US" b="0" i="0" dirty="0" err="1">
                <a:solidFill>
                  <a:srgbClr val="19191C"/>
                </a:solidFill>
                <a:effectLst/>
                <a:latin typeface="JetBrains Sans"/>
              </a:rPr>
              <a:t>dotMemory</a:t>
            </a:r>
            <a:r>
              <a:rPr lang="en-US" b="0" i="0" dirty="0">
                <a:solidFill>
                  <a:srgbClr val="19191C"/>
                </a:solidFill>
                <a:effectLst/>
                <a:latin typeface="JetBrains Sans"/>
              </a:rPr>
              <a:t>. </a:t>
            </a:r>
          </a:p>
          <a:p>
            <a:pPr fontAlgn="base">
              <a:spcBef>
                <a:spcPts val="2400"/>
              </a:spcBef>
            </a:pPr>
            <a:r>
              <a:rPr lang="en-US" b="0" i="0" dirty="0">
                <a:solidFill>
                  <a:srgbClr val="19191C"/>
                </a:solidFill>
                <a:effectLst/>
                <a:latin typeface="JetBrains Sans"/>
              </a:rPr>
              <a:t>This root type is possible only in raw memory dumps.</a:t>
            </a:r>
          </a:p>
          <a:p>
            <a:br>
              <a:rPr lang="en-US" dirty="0"/>
            </a:br>
            <a:endParaRPr lang="en-IN" dirty="0"/>
          </a:p>
        </p:txBody>
      </p:sp>
      <p:pic>
        <p:nvPicPr>
          <p:cNvPr id="4098" name="Picture 2" descr="F-Queue root">
            <a:extLst>
              <a:ext uri="{FF2B5EF4-FFF2-40B4-BE49-F238E27FC236}">
                <a16:creationId xmlns:a16="http://schemas.microsoft.com/office/drawing/2014/main" id="{82F869BA-6C3C-8113-0F00-B5677145B9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8200" y="4479093"/>
            <a:ext cx="3612370" cy="18061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672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1CC1E1-259A-F8A6-E1C3-CFD2F7EFCA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959D88-95D3-5986-5F74-BFB14B16B9BB}"/>
              </a:ext>
            </a:extLst>
          </p:cNvPr>
          <p:cNvSpPr>
            <a:spLocks noGrp="1"/>
          </p:cNvSpPr>
          <p:nvPr>
            <p:ph type="title"/>
          </p:nvPr>
        </p:nvSpPr>
        <p:spPr/>
        <p:txBody>
          <a:bodyPr/>
          <a:lstStyle/>
          <a:p>
            <a:r>
              <a:rPr lang="en-US" dirty="0"/>
              <a:t>Pinning handle﻿</a:t>
            </a:r>
            <a:endParaRPr lang="en-IN" dirty="0"/>
          </a:p>
        </p:txBody>
      </p:sp>
      <p:sp>
        <p:nvSpPr>
          <p:cNvPr id="3" name="Content Placeholder 2">
            <a:extLst>
              <a:ext uri="{FF2B5EF4-FFF2-40B4-BE49-F238E27FC236}">
                <a16:creationId xmlns:a16="http://schemas.microsoft.com/office/drawing/2014/main" id="{1B34EFCA-3DCD-B8A2-4822-07C6529BC05B}"/>
              </a:ext>
            </a:extLst>
          </p:cNvPr>
          <p:cNvSpPr>
            <a:spLocks noGrp="1"/>
          </p:cNvSpPr>
          <p:nvPr>
            <p:ph idx="1"/>
          </p:nvPr>
        </p:nvSpPr>
        <p:spPr>
          <a:xfrm>
            <a:off x="1154954" y="2603500"/>
            <a:ext cx="10424186" cy="3851088"/>
          </a:xfrm>
        </p:spPr>
        <p:txBody>
          <a:bodyPr>
            <a:normAutofit fontScale="92500" lnSpcReduction="20000"/>
          </a:bodyPr>
          <a:lstStyle/>
          <a:p>
            <a:r>
              <a:rPr lang="en-US" dirty="0"/>
              <a:t>Can also pin objects intentionally using the fixed block.</a:t>
            </a:r>
          </a:p>
          <a:p>
            <a:r>
              <a:rPr lang="en-US" dirty="0"/>
              <a:t>Interaction of managed and unmanaged code is an additional problem for the Garbage Collector.</a:t>
            </a:r>
          </a:p>
          <a:p>
            <a:r>
              <a:rPr lang="en-US" dirty="0"/>
              <a:t> For example, you need to pass an object from the managed heap to, say, an external API library. </a:t>
            </a:r>
          </a:p>
          <a:p>
            <a:r>
              <a:rPr lang="en-US" dirty="0"/>
              <a:t>As a small object heap is compacted during the collection, the object can be moved.</a:t>
            </a:r>
          </a:p>
          <a:p>
            <a:r>
              <a:rPr lang="en-US" dirty="0"/>
              <a:t> This is a problem for the unmanaged code if it relies on the exact object location. </a:t>
            </a:r>
          </a:p>
          <a:p>
            <a:r>
              <a:rPr lang="en-US" dirty="0"/>
              <a:t>One of the solutions is to fix the object in the heap. </a:t>
            </a:r>
          </a:p>
          <a:p>
            <a:r>
              <a:rPr lang="en-US" dirty="0"/>
              <a:t>In this case, GC gets a pinning handle to the object, which implies that the object can't be moved (pinned object). </a:t>
            </a:r>
          </a:p>
          <a:p>
            <a:r>
              <a:rPr lang="en-US" dirty="0"/>
              <a:t>Thus, if you see a Pinning handle root, then probably the object is retained by some unmanaged code. </a:t>
            </a:r>
          </a:p>
          <a:p>
            <a:r>
              <a:rPr lang="en-US" dirty="0"/>
              <a:t>For example, the App object always has a pinned reference.</a:t>
            </a:r>
            <a:endParaRPr lang="en-IN" dirty="0"/>
          </a:p>
        </p:txBody>
      </p:sp>
    </p:spTree>
    <p:extLst>
      <p:ext uri="{BB962C8B-B14F-4D97-AF65-F5344CB8AC3E}">
        <p14:creationId xmlns:p14="http://schemas.microsoft.com/office/powerpoint/2010/main" val="26030817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6E735-0C7B-AC4B-CA8E-53D6D87D70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7F23-ECEF-E5DD-7B14-4C5119186D6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0DAF916-7BF0-4127-9A3F-07DE4222A3B1}"/>
              </a:ext>
            </a:extLst>
          </p:cNvPr>
          <p:cNvSpPr>
            <a:spLocks noGrp="1"/>
          </p:cNvSpPr>
          <p:nvPr>
            <p:ph idx="1"/>
          </p:nvPr>
        </p:nvSpPr>
        <p:spPr>
          <a:xfrm>
            <a:off x="1154954" y="2603500"/>
            <a:ext cx="10424186" cy="3851088"/>
          </a:xfrm>
        </p:spPr>
        <p:txBody>
          <a:bodyPr/>
          <a:lstStyle/>
          <a:p>
            <a:r>
              <a:rPr lang="en-US" dirty="0"/>
              <a:t>There is one more case when you can see a Pinning handle in a snapshot. </a:t>
            </a:r>
          </a:p>
          <a:p>
            <a:r>
              <a:rPr lang="en-US" dirty="0"/>
              <a:t>Sometimes, it is not possible to correctly identify a static reference: Instead of a Static reference root, you may see an array of objects Object[] retained by the Pinning handle root. </a:t>
            </a:r>
          </a:p>
          <a:p>
            <a:r>
              <a:rPr lang="en-US" dirty="0"/>
              <a:t>This is a true representation of how static references work.</a:t>
            </a:r>
            <a:endParaRPr lang="en-IN" dirty="0"/>
          </a:p>
        </p:txBody>
      </p:sp>
      <p:pic>
        <p:nvPicPr>
          <p:cNvPr id="5123" name="Picture 3" descr="Pinning handle root">
            <a:extLst>
              <a:ext uri="{FF2B5EF4-FFF2-40B4-BE49-F238E27FC236}">
                <a16:creationId xmlns:a16="http://schemas.microsoft.com/office/drawing/2014/main" id="{0F3DE22B-7C04-D310-DBDE-D7E814FFD0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99383" y="4569708"/>
            <a:ext cx="1735286" cy="1884880"/>
          </a:xfrm>
          <a:prstGeom prst="rect">
            <a:avLst/>
          </a:prstGeom>
          <a:noFill/>
          <a:extLst>
            <a:ext uri="{909E8E84-426E-40DD-AFC4-6F175D3DCCD1}">
              <a14:hiddenFill xmlns:a14="http://schemas.microsoft.com/office/drawing/2010/main">
                <a:solidFill>
                  <a:srgbClr val="FFFFFF"/>
                </a:solidFill>
              </a14:hiddenFill>
            </a:ext>
          </a:extLst>
        </p:spPr>
      </p:pic>
      <p:pic>
        <p:nvPicPr>
          <p:cNvPr id="5125" name="Picture 5" descr="Pinning handle root instead of a static reference root">
            <a:extLst>
              <a:ext uri="{FF2B5EF4-FFF2-40B4-BE49-F238E27FC236}">
                <a16:creationId xmlns:a16="http://schemas.microsoft.com/office/drawing/2014/main" id="{CC106FC4-E1D1-A906-1FBA-8B34DE635C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03421" y="4826272"/>
            <a:ext cx="2859619" cy="1462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35834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34294-845C-580A-858E-5F86DCBDAA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30CF20-BC3B-8231-F0E1-0CCC3CDD1245}"/>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9AD85F1-63E9-DBBB-58DC-FDBB7B332535}"/>
              </a:ext>
            </a:extLst>
          </p:cNvPr>
          <p:cNvSpPr>
            <a:spLocks noGrp="1"/>
          </p:cNvSpPr>
          <p:nvPr>
            <p:ph idx="1"/>
          </p:nvPr>
        </p:nvSpPr>
        <p:spPr>
          <a:xfrm>
            <a:off x="1154954" y="2603500"/>
            <a:ext cx="10424186" cy="3851088"/>
          </a:xfrm>
        </p:spPr>
        <p:txBody>
          <a:bodyPr/>
          <a:lstStyle/>
          <a:p>
            <a:pPr fontAlgn="base">
              <a:spcBef>
                <a:spcPts val="2400"/>
              </a:spcBef>
            </a:pPr>
            <a:r>
              <a:rPr lang="en-US" b="0" i="0" dirty="0" err="1">
                <a:solidFill>
                  <a:srgbClr val="19191C"/>
                </a:solidFill>
                <a:effectLst/>
                <a:latin typeface="JetBrains Sans"/>
              </a:rPr>
              <a:t>dotMemory</a:t>
            </a:r>
            <a:r>
              <a:rPr lang="en-US" b="0" i="0" dirty="0">
                <a:solidFill>
                  <a:srgbClr val="19191C"/>
                </a:solidFill>
                <a:effectLst/>
                <a:latin typeface="JetBrains Sans"/>
              </a:rPr>
              <a:t> lets you open all pinned objects in a snapshot as a separate object set.</a:t>
            </a:r>
          </a:p>
          <a:p>
            <a:pPr fontAlgn="base">
              <a:spcBef>
                <a:spcPts val="2400"/>
              </a:spcBef>
            </a:pPr>
            <a:r>
              <a:rPr lang="en-US" b="0" i="0" dirty="0">
                <a:solidFill>
                  <a:srgbClr val="19191C"/>
                </a:solidFill>
                <a:effectLst/>
                <a:latin typeface="JetBrains Sans"/>
              </a:rPr>
              <a:t> To do this, open the </a:t>
            </a:r>
            <a:r>
              <a:rPr lang="en-US" b="1" i="0" dirty="0">
                <a:solidFill>
                  <a:srgbClr val="19191C"/>
                </a:solidFill>
                <a:effectLst/>
                <a:latin typeface="inherit"/>
              </a:rPr>
              <a:t>Inspections</a:t>
            </a:r>
            <a:r>
              <a:rPr lang="en-US" b="0" i="0" dirty="0">
                <a:solidFill>
                  <a:srgbClr val="19191C"/>
                </a:solidFill>
                <a:effectLst/>
                <a:latin typeface="JetBrains Sans"/>
              </a:rPr>
              <a:t> view and in the </a:t>
            </a:r>
            <a:r>
              <a:rPr lang="en-US" b="0" i="0" u="none" strike="noStrike" dirty="0">
                <a:solidFill>
                  <a:srgbClr val="19191C"/>
                </a:solidFill>
                <a:effectLst/>
                <a:latin typeface="JetBrains Sans"/>
              </a:rPr>
              <a:t>Heap Fragmentation</a:t>
            </a:r>
            <a:r>
              <a:rPr lang="en-US" b="0" i="0" dirty="0">
                <a:solidFill>
                  <a:srgbClr val="19191C"/>
                </a:solidFill>
                <a:effectLst/>
                <a:latin typeface="JetBrains Sans"/>
              </a:rPr>
              <a:t> section, click the </a:t>
            </a:r>
            <a:r>
              <a:rPr lang="en-US" b="1" i="0" dirty="0">
                <a:solidFill>
                  <a:srgbClr val="19191C"/>
                </a:solidFill>
                <a:effectLst/>
                <a:latin typeface="inherit"/>
              </a:rPr>
              <a:t>pinned objects</a:t>
            </a:r>
            <a:r>
              <a:rPr lang="en-US" b="0" i="0" dirty="0">
                <a:solidFill>
                  <a:srgbClr val="19191C"/>
                </a:solidFill>
                <a:effectLst/>
                <a:latin typeface="JetBrains Sans"/>
              </a:rPr>
              <a:t> link.</a:t>
            </a:r>
          </a:p>
          <a:p>
            <a:pPr>
              <a:buNone/>
            </a:pPr>
            <a:br>
              <a:rPr lang="en-US" dirty="0"/>
            </a:br>
            <a:endParaRPr lang="en-IN" dirty="0"/>
          </a:p>
        </p:txBody>
      </p:sp>
      <p:pic>
        <p:nvPicPr>
          <p:cNvPr id="6146" name="Picture 2" descr="Pinned objects">
            <a:extLst>
              <a:ext uri="{FF2B5EF4-FFF2-40B4-BE49-F238E27FC236}">
                <a16:creationId xmlns:a16="http://schemas.microsoft.com/office/drawing/2014/main" id="{A1EE2652-A124-8925-A022-323488BBAC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43" y="4277506"/>
            <a:ext cx="12192000" cy="679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66324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612AD-9D75-422D-07E3-04E6C9BA2C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75B84-60C3-7790-E47C-4D2A58A458C9}"/>
              </a:ext>
            </a:extLst>
          </p:cNvPr>
          <p:cNvSpPr>
            <a:spLocks noGrp="1"/>
          </p:cNvSpPr>
          <p:nvPr>
            <p:ph type="title"/>
          </p:nvPr>
        </p:nvSpPr>
        <p:spPr/>
        <p:txBody>
          <a:bodyPr/>
          <a:lstStyle/>
          <a:p>
            <a:r>
              <a:rPr lang="en-IN" dirty="0"/>
              <a:t>Interior local variable﻿</a:t>
            </a:r>
          </a:p>
        </p:txBody>
      </p:sp>
      <p:sp>
        <p:nvSpPr>
          <p:cNvPr id="3" name="Content Placeholder 2">
            <a:extLst>
              <a:ext uri="{FF2B5EF4-FFF2-40B4-BE49-F238E27FC236}">
                <a16:creationId xmlns:a16="http://schemas.microsoft.com/office/drawing/2014/main" id="{4B3D4EFC-D1A9-BAB9-62CF-4ECC4D1F7923}"/>
              </a:ext>
            </a:extLst>
          </p:cNvPr>
          <p:cNvSpPr>
            <a:spLocks noGrp="1"/>
          </p:cNvSpPr>
          <p:nvPr>
            <p:ph idx="1"/>
          </p:nvPr>
        </p:nvSpPr>
        <p:spPr>
          <a:xfrm>
            <a:off x="1154954" y="2603500"/>
            <a:ext cx="10424186" cy="3851088"/>
          </a:xfrm>
        </p:spPr>
        <p:txBody>
          <a:bodyPr/>
          <a:lstStyle/>
          <a:p>
            <a:pPr algn="l" fontAlgn="base">
              <a:spcBef>
                <a:spcPts val="2400"/>
              </a:spcBef>
            </a:pPr>
            <a:r>
              <a:rPr lang="en-US" b="0" i="0" dirty="0">
                <a:solidFill>
                  <a:srgbClr val="19191C"/>
                </a:solidFill>
                <a:effectLst/>
                <a:latin typeface="JetBrains Sans"/>
              </a:rPr>
              <a:t>As managed objects can be moved during Garbage Collection (refer to </a:t>
            </a:r>
            <a:r>
              <a:rPr lang="en-US" b="0" i="0" u="none" strike="noStrike" dirty="0">
                <a:solidFill>
                  <a:srgbClr val="19191C"/>
                </a:solidFill>
                <a:effectLst/>
                <a:latin typeface="JetBrains Sans"/>
              </a:rPr>
              <a:t>Pinning handle</a:t>
            </a:r>
            <a:r>
              <a:rPr lang="en-US" b="0" i="0" dirty="0">
                <a:solidFill>
                  <a:srgbClr val="19191C"/>
                </a:solidFill>
                <a:effectLst/>
                <a:latin typeface="JetBrains Sans"/>
              </a:rPr>
              <a:t>), it is not possible to use native pointers to track their location on the heap.</a:t>
            </a:r>
          </a:p>
          <a:p>
            <a:pPr algn="l" fontAlgn="base">
              <a:spcBef>
                <a:spcPts val="2400"/>
              </a:spcBef>
            </a:pPr>
            <a:r>
              <a:rPr lang="en-US" b="0" i="0" dirty="0">
                <a:solidFill>
                  <a:srgbClr val="19191C"/>
                </a:solidFill>
                <a:effectLst/>
                <a:latin typeface="JetBrains Sans"/>
              </a:rPr>
              <a:t> In such a case, </a:t>
            </a:r>
            <a:r>
              <a:rPr lang="en-US" b="0" i="0" u="none" strike="noStrike" dirty="0">
                <a:solidFill>
                  <a:srgbClr val="19191C"/>
                </a:solidFill>
                <a:effectLst/>
                <a:latin typeface="JetBrains Sans"/>
              </a:rPr>
              <a:t>interior pointers</a:t>
            </a:r>
            <a:r>
              <a:rPr lang="en-US" b="0" i="0" dirty="0">
                <a:solidFill>
                  <a:srgbClr val="19191C"/>
                </a:solidFill>
                <a:effectLst/>
                <a:latin typeface="JetBrains Sans"/>
              </a:rPr>
              <a:t> can be used. </a:t>
            </a:r>
          </a:p>
          <a:p>
            <a:pPr algn="l" fontAlgn="base">
              <a:spcBef>
                <a:spcPts val="2400"/>
              </a:spcBef>
            </a:pPr>
            <a:r>
              <a:rPr lang="en-US" b="0" i="0" dirty="0">
                <a:solidFill>
                  <a:srgbClr val="19191C"/>
                </a:solidFill>
                <a:effectLst/>
                <a:latin typeface="JetBrains Sans"/>
              </a:rPr>
              <a:t>The interior pointer declares a pointer to inside a reference type, but not to the object itself. </a:t>
            </a:r>
          </a:p>
          <a:p>
            <a:pPr algn="l" fontAlgn="base">
              <a:spcBef>
                <a:spcPts val="2400"/>
              </a:spcBef>
            </a:pPr>
            <a:r>
              <a:rPr lang="en-US" b="0" i="0" dirty="0">
                <a:solidFill>
                  <a:srgbClr val="19191C"/>
                </a:solidFill>
                <a:effectLst/>
                <a:latin typeface="JetBrains Sans"/>
              </a:rPr>
              <a:t>If you see an </a:t>
            </a:r>
            <a:r>
              <a:rPr lang="en-US" b="1" i="0" dirty="0">
                <a:solidFill>
                  <a:srgbClr val="19191C"/>
                </a:solidFill>
                <a:effectLst/>
                <a:latin typeface="inherit"/>
              </a:rPr>
              <a:t>Interior local variable</a:t>
            </a:r>
            <a:r>
              <a:rPr lang="en-US" b="0" i="0" dirty="0">
                <a:solidFill>
                  <a:srgbClr val="19191C"/>
                </a:solidFill>
                <a:effectLst/>
                <a:latin typeface="JetBrains Sans"/>
              </a:rPr>
              <a:t> root that holds an object, then there is probably an interior pointer that points to inside this object. To</a:t>
            </a:r>
          </a:p>
          <a:p>
            <a:endParaRPr lang="en-IN" dirty="0"/>
          </a:p>
        </p:txBody>
      </p:sp>
      <p:pic>
        <p:nvPicPr>
          <p:cNvPr id="7170" name="Picture 2" descr="Interior local variable">
            <a:extLst>
              <a:ext uri="{FF2B5EF4-FFF2-40B4-BE49-F238E27FC236}">
                <a16:creationId xmlns:a16="http://schemas.microsoft.com/office/drawing/2014/main" id="{A867E632-B1F4-52D8-A907-03C86942FD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76547" y="5551980"/>
            <a:ext cx="3070383" cy="1122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5184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DAE6E-8985-3FF9-0213-D2ABCBBC6D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6BC124-7A34-9704-D1CE-A8CEDB623C7B}"/>
              </a:ext>
            </a:extLst>
          </p:cNvPr>
          <p:cNvSpPr>
            <a:spLocks noGrp="1"/>
          </p:cNvSpPr>
          <p:nvPr>
            <p:ph type="title"/>
          </p:nvPr>
        </p:nvSpPr>
        <p:spPr/>
        <p:txBody>
          <a:bodyPr/>
          <a:lstStyle/>
          <a:p>
            <a:r>
              <a:rPr lang="en-US" dirty="0" err="1"/>
              <a:t>RefCounted</a:t>
            </a:r>
            <a:r>
              <a:rPr lang="en-US" dirty="0"/>
              <a:t> handle﻿</a:t>
            </a:r>
            <a:endParaRPr lang="en-IN" dirty="0"/>
          </a:p>
        </p:txBody>
      </p:sp>
      <p:sp>
        <p:nvSpPr>
          <p:cNvPr id="3" name="Content Placeholder 2">
            <a:extLst>
              <a:ext uri="{FF2B5EF4-FFF2-40B4-BE49-F238E27FC236}">
                <a16:creationId xmlns:a16="http://schemas.microsoft.com/office/drawing/2014/main" id="{A89D9768-1D6B-5E62-54E7-1EE8556C3C00}"/>
              </a:ext>
            </a:extLst>
          </p:cNvPr>
          <p:cNvSpPr>
            <a:spLocks noGrp="1"/>
          </p:cNvSpPr>
          <p:nvPr>
            <p:ph idx="1"/>
          </p:nvPr>
        </p:nvSpPr>
        <p:spPr>
          <a:xfrm>
            <a:off x="1154954" y="2603500"/>
            <a:ext cx="10424186" cy="3851088"/>
          </a:xfrm>
        </p:spPr>
        <p:txBody>
          <a:bodyPr>
            <a:normAutofit/>
          </a:bodyPr>
          <a:lstStyle/>
          <a:p>
            <a:r>
              <a:rPr lang="en-US" dirty="0"/>
              <a:t>The root prevents garbage collection if the reference count of the object is a certain value. </a:t>
            </a:r>
          </a:p>
          <a:p>
            <a:r>
              <a:rPr lang="en-US" dirty="0"/>
              <a:t>If an object is passed to a COM library using COM Interop, CLR creates a </a:t>
            </a:r>
            <a:r>
              <a:rPr lang="en-US" dirty="0" err="1"/>
              <a:t>RefCounted</a:t>
            </a:r>
            <a:r>
              <a:rPr lang="en-US" dirty="0"/>
              <a:t> handle to this object. </a:t>
            </a:r>
          </a:p>
          <a:p>
            <a:r>
              <a:rPr lang="en-US" dirty="0"/>
              <a:t>This root is needed as COM is unable to perform garbage collection.</a:t>
            </a:r>
          </a:p>
          <a:p>
            <a:r>
              <a:rPr lang="en-US" dirty="0"/>
              <a:t> Instead, it uses reference counting.</a:t>
            </a:r>
          </a:p>
          <a:p>
            <a:r>
              <a:rPr lang="en-US" dirty="0"/>
              <a:t> If the object is no longer needed, COM sets the count to 0. </a:t>
            </a:r>
          </a:p>
          <a:p>
            <a:r>
              <a:rPr lang="en-US" dirty="0"/>
              <a:t>This means that </a:t>
            </a:r>
            <a:r>
              <a:rPr lang="en-US" dirty="0" err="1"/>
              <a:t>RefCounted</a:t>
            </a:r>
            <a:r>
              <a:rPr lang="en-US" dirty="0"/>
              <a:t> handle is no longer a root and the object can be collected.</a:t>
            </a:r>
          </a:p>
          <a:p>
            <a:r>
              <a:rPr lang="en-US" dirty="0"/>
              <a:t>Thus, if you see </a:t>
            </a:r>
            <a:r>
              <a:rPr lang="en-US" dirty="0" err="1"/>
              <a:t>RefCounted</a:t>
            </a:r>
            <a:r>
              <a:rPr lang="en-US" dirty="0"/>
              <a:t> handle, then, probably, the object is passed as an argument to unmanaged code.</a:t>
            </a:r>
            <a:endParaRPr lang="en-IN" dirty="0"/>
          </a:p>
        </p:txBody>
      </p:sp>
      <p:pic>
        <p:nvPicPr>
          <p:cNvPr id="8195" name="Picture 3" descr="RefCounted handle root">
            <a:extLst>
              <a:ext uri="{FF2B5EF4-FFF2-40B4-BE49-F238E27FC236}">
                <a16:creationId xmlns:a16="http://schemas.microsoft.com/office/drawing/2014/main" id="{B7041C31-F527-94AA-959A-40455E3D7C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15116" y="3852914"/>
            <a:ext cx="2400406" cy="10760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152538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5346A-E24E-71E9-F4E8-AB1231D6EF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0A0CEF-BBC7-8516-39A7-F335C263DC3C}"/>
              </a:ext>
            </a:extLst>
          </p:cNvPr>
          <p:cNvSpPr>
            <a:spLocks noGrp="1"/>
          </p:cNvSpPr>
          <p:nvPr>
            <p:ph type="title"/>
          </p:nvPr>
        </p:nvSpPr>
        <p:spPr/>
        <p:txBody>
          <a:bodyPr/>
          <a:lstStyle/>
          <a:p>
            <a:r>
              <a:rPr lang="en-US" dirty="0"/>
              <a:t>Weak handle﻿</a:t>
            </a:r>
            <a:endParaRPr lang="en-IN" dirty="0"/>
          </a:p>
        </p:txBody>
      </p:sp>
      <p:sp>
        <p:nvSpPr>
          <p:cNvPr id="3" name="Content Placeholder 2">
            <a:extLst>
              <a:ext uri="{FF2B5EF4-FFF2-40B4-BE49-F238E27FC236}">
                <a16:creationId xmlns:a16="http://schemas.microsoft.com/office/drawing/2014/main" id="{9EEB71A9-78C6-77E8-1818-35DBB66646C4}"/>
              </a:ext>
            </a:extLst>
          </p:cNvPr>
          <p:cNvSpPr>
            <a:spLocks noGrp="1"/>
          </p:cNvSpPr>
          <p:nvPr>
            <p:ph idx="1"/>
          </p:nvPr>
        </p:nvSpPr>
        <p:spPr>
          <a:xfrm>
            <a:off x="1154954" y="2603500"/>
            <a:ext cx="10424186" cy="3851088"/>
          </a:xfrm>
        </p:spPr>
        <p:txBody>
          <a:bodyPr/>
          <a:lstStyle/>
          <a:p>
            <a:r>
              <a:rPr lang="en-US" dirty="0"/>
              <a:t>As opposed to other roots, the Weak handle doesn't prevent referenced objects from garbage collection. </a:t>
            </a:r>
          </a:p>
          <a:p>
            <a:r>
              <a:rPr lang="en-US" dirty="0"/>
              <a:t>Thus, objects can be collected at any time but still can be accessed by the application.</a:t>
            </a:r>
          </a:p>
          <a:p>
            <a:r>
              <a:rPr lang="en-US" dirty="0"/>
              <a:t> Access to such objects is performed via an intermediate object of the </a:t>
            </a:r>
            <a:r>
              <a:rPr lang="en-US" dirty="0" err="1"/>
              <a:t>WeakReference</a:t>
            </a:r>
            <a:r>
              <a:rPr lang="en-US" dirty="0"/>
              <a:t> type.</a:t>
            </a:r>
          </a:p>
          <a:p>
            <a:r>
              <a:rPr lang="en-US" dirty="0"/>
              <a:t> Such an approach can be efficient when working with temporary data structures like cache. </a:t>
            </a:r>
          </a:p>
          <a:p>
            <a:r>
              <a:rPr lang="en-US" dirty="0"/>
              <a:t>As weak references don't survive full garbage collection, the weak reference handle can come only in combination with other handles. </a:t>
            </a:r>
          </a:p>
          <a:p>
            <a:r>
              <a:rPr lang="en-US" dirty="0"/>
              <a:t>For example, Weak, </a:t>
            </a:r>
            <a:r>
              <a:rPr lang="en-US" dirty="0" err="1"/>
              <a:t>RefCounted</a:t>
            </a:r>
            <a:r>
              <a:rPr lang="en-US" dirty="0"/>
              <a:t> handle.</a:t>
            </a:r>
            <a:endParaRPr lang="en-IN" dirty="0"/>
          </a:p>
        </p:txBody>
      </p:sp>
      <p:pic>
        <p:nvPicPr>
          <p:cNvPr id="9219" name="Picture 3" descr="Weak handle root">
            <a:extLst>
              <a:ext uri="{FF2B5EF4-FFF2-40B4-BE49-F238E27FC236}">
                <a16:creationId xmlns:a16="http://schemas.microsoft.com/office/drawing/2014/main" id="{BFB01A28-32E0-F05F-812D-AC82F3D2BD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84461" y="5369982"/>
            <a:ext cx="2256635" cy="13926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33249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A1D92-83A4-5EFB-C489-C6DD82A6B5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40AEB7-C2C1-6A33-9B17-FEC1FEC265A2}"/>
              </a:ext>
            </a:extLst>
          </p:cNvPr>
          <p:cNvSpPr>
            <a:spLocks noGrp="1"/>
          </p:cNvSpPr>
          <p:nvPr>
            <p:ph type="title"/>
          </p:nvPr>
        </p:nvSpPr>
        <p:spPr/>
        <p:txBody>
          <a:bodyPr/>
          <a:lstStyle/>
          <a:p>
            <a:r>
              <a:rPr lang="en-IN" dirty="0"/>
              <a:t>Regular handle﻿</a:t>
            </a:r>
          </a:p>
        </p:txBody>
      </p:sp>
      <p:sp>
        <p:nvSpPr>
          <p:cNvPr id="3" name="Content Placeholder 2">
            <a:extLst>
              <a:ext uri="{FF2B5EF4-FFF2-40B4-BE49-F238E27FC236}">
                <a16:creationId xmlns:a16="http://schemas.microsoft.com/office/drawing/2014/main" id="{A4F0BF51-E4F8-91FD-1D62-7FFFAF2ECC6B}"/>
              </a:ext>
            </a:extLst>
          </p:cNvPr>
          <p:cNvSpPr>
            <a:spLocks noGrp="1"/>
          </p:cNvSpPr>
          <p:nvPr>
            <p:ph idx="1"/>
          </p:nvPr>
        </p:nvSpPr>
        <p:spPr>
          <a:xfrm>
            <a:off x="1154954" y="2603500"/>
            <a:ext cx="10424186" cy="3851088"/>
          </a:xfrm>
        </p:spPr>
        <p:txBody>
          <a:bodyPr/>
          <a:lstStyle/>
          <a:p>
            <a:r>
              <a:rPr lang="en-US" dirty="0"/>
              <a:t>When the handle type is undefined, </a:t>
            </a:r>
            <a:r>
              <a:rPr lang="en-US" dirty="0" err="1"/>
              <a:t>dotMemory</a:t>
            </a:r>
            <a:r>
              <a:rPr lang="en-US" dirty="0"/>
              <a:t> marks it as a Regular handle. </a:t>
            </a:r>
          </a:p>
          <a:p>
            <a:r>
              <a:rPr lang="en-US" dirty="0"/>
              <a:t>Typically, these are references to system objects required during the entire app lifetime.</a:t>
            </a:r>
          </a:p>
          <a:p>
            <a:r>
              <a:rPr lang="en-US" dirty="0"/>
              <a:t> For example, the </a:t>
            </a:r>
            <a:r>
              <a:rPr lang="en-US" dirty="0" err="1"/>
              <a:t>OutOfMemoryException</a:t>
            </a:r>
            <a:r>
              <a:rPr lang="en-US" dirty="0"/>
              <a:t> </a:t>
            </a:r>
            <a:r>
              <a:rPr lang="en-US"/>
              <a:t>object.</a:t>
            </a:r>
          </a:p>
          <a:p>
            <a:r>
              <a:rPr lang="en-US"/>
              <a:t> </a:t>
            </a:r>
            <a:r>
              <a:rPr lang="en-US" dirty="0"/>
              <a:t>To prevent its collection, the environment references the object through a regular handle.</a:t>
            </a:r>
          </a:p>
          <a:p>
            <a:endParaRPr lang="en-US" dirty="0"/>
          </a:p>
          <a:p>
            <a:endParaRPr lang="en-IN" dirty="0"/>
          </a:p>
        </p:txBody>
      </p:sp>
    </p:spTree>
    <p:extLst>
      <p:ext uri="{BB962C8B-B14F-4D97-AF65-F5344CB8AC3E}">
        <p14:creationId xmlns:p14="http://schemas.microsoft.com/office/powerpoint/2010/main" val="34114526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562A8-030C-4946-1A34-39628DE5DD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94B2DB-1AFA-804E-9346-09E66E75482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7C5D6F63-FE77-DF14-3B17-D5804CCB5895}"/>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379769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5A0ED-97CE-6690-3EBE-D8F303FEB6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ADD51B-0AEC-16F5-B0A9-9E887C78FA1F}"/>
              </a:ext>
            </a:extLst>
          </p:cNvPr>
          <p:cNvSpPr>
            <a:spLocks noGrp="1"/>
          </p:cNvSpPr>
          <p:nvPr>
            <p:ph type="title"/>
          </p:nvPr>
        </p:nvSpPr>
        <p:spPr/>
        <p:txBody>
          <a:bodyPr/>
          <a:lstStyle/>
          <a:p>
            <a:r>
              <a:rPr lang="en-IN" dirty="0"/>
              <a:t>Sampling﻿</a:t>
            </a:r>
          </a:p>
        </p:txBody>
      </p:sp>
      <p:sp>
        <p:nvSpPr>
          <p:cNvPr id="3" name="Content Placeholder 2">
            <a:extLst>
              <a:ext uri="{FF2B5EF4-FFF2-40B4-BE49-F238E27FC236}">
                <a16:creationId xmlns:a16="http://schemas.microsoft.com/office/drawing/2014/main" id="{4119B821-981D-9F58-5BD8-42FBA82B941B}"/>
              </a:ext>
            </a:extLst>
          </p:cNvPr>
          <p:cNvSpPr>
            <a:spLocks noGrp="1"/>
          </p:cNvSpPr>
          <p:nvPr>
            <p:ph idx="1"/>
          </p:nvPr>
        </p:nvSpPr>
        <p:spPr>
          <a:xfrm>
            <a:off x="860612" y="2312894"/>
            <a:ext cx="10718528" cy="4141694"/>
          </a:xfrm>
        </p:spPr>
        <p:txBody>
          <a:bodyPr>
            <a:noAutofit/>
          </a:bodyPr>
          <a:lstStyle/>
          <a:p>
            <a:pPr marL="0" indent="0">
              <a:buNone/>
            </a:pPr>
            <a:r>
              <a:rPr lang="en-US" sz="1400" b="1" dirty="0">
                <a:solidFill>
                  <a:srgbClr val="FF0000"/>
                </a:solidFill>
              </a:rPr>
              <a:t>Short overview</a:t>
            </a:r>
          </a:p>
          <a:p>
            <a:r>
              <a:rPr lang="en-US" sz="1400" dirty="0" err="1"/>
              <a:t>dotTrace</a:t>
            </a:r>
            <a:r>
              <a:rPr lang="en-US" sz="1400" dirty="0"/>
              <a:t> periodically takes samples of call stack data.</a:t>
            </a:r>
          </a:p>
          <a:p>
            <a:pPr marL="0" indent="0">
              <a:buNone/>
            </a:pPr>
            <a:r>
              <a:rPr lang="en-US" sz="1400" b="1" dirty="0">
                <a:solidFill>
                  <a:srgbClr val="FF0000"/>
                </a:solidFill>
              </a:rPr>
              <a:t>Pros:</a:t>
            </a:r>
          </a:p>
          <a:p>
            <a:r>
              <a:rPr lang="en-US" sz="1400" dirty="0"/>
              <a:t>Accurate measurement of function execution time</a:t>
            </a:r>
          </a:p>
          <a:p>
            <a:r>
              <a:rPr lang="en-US" sz="1400" dirty="0"/>
              <a:t>Small snapshot</a:t>
            </a:r>
          </a:p>
          <a:p>
            <a:r>
              <a:rPr lang="en-US" sz="1400" dirty="0"/>
              <a:t>Very lightweight: Low memory usage; time required to run an application under profiler does not change significantly.</a:t>
            </a:r>
          </a:p>
          <a:p>
            <a:pPr marL="0" indent="0">
              <a:buNone/>
            </a:pPr>
            <a:r>
              <a:rPr lang="en-US" sz="1400" b="1" dirty="0">
                <a:solidFill>
                  <a:srgbClr val="FF0000"/>
                </a:solidFill>
              </a:rPr>
              <a:t>Cons:</a:t>
            </a:r>
          </a:p>
          <a:p>
            <a:r>
              <a:rPr lang="en-US" sz="1400" dirty="0"/>
              <a:t>Number of calls for a function is not measured</a:t>
            </a:r>
          </a:p>
          <a:p>
            <a:r>
              <a:rPr lang="en-US" sz="1400" dirty="0"/>
              <a:t>Not all call stacks and functions are captured</a:t>
            </a:r>
          </a:p>
          <a:p>
            <a:r>
              <a:rPr lang="en-US" sz="1400" dirty="0"/>
              <a:t>No info about ETW events, TPL events, native functions.</a:t>
            </a:r>
          </a:p>
          <a:p>
            <a:pPr marL="0" indent="0">
              <a:buNone/>
            </a:pPr>
            <a:r>
              <a:rPr lang="en-US" sz="1400" b="1" dirty="0">
                <a:solidFill>
                  <a:srgbClr val="FF0000"/>
                </a:solidFill>
              </a:rPr>
              <a:t>When to use:</a:t>
            </a:r>
          </a:p>
          <a:p>
            <a:r>
              <a:rPr lang="en-US" sz="1400" dirty="0"/>
              <a:t>Evaluation of overall application performance and finding most obvious performance bottlenecks, i.e., the slowest functions.</a:t>
            </a:r>
            <a:endParaRPr lang="en-IN" sz="1400" dirty="0"/>
          </a:p>
        </p:txBody>
      </p:sp>
    </p:spTree>
    <p:extLst>
      <p:ext uri="{BB962C8B-B14F-4D97-AF65-F5344CB8AC3E}">
        <p14:creationId xmlns:p14="http://schemas.microsoft.com/office/powerpoint/2010/main" val="18863368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DFAB8-D531-7771-DBC8-02E3A6D1F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2959F2-35FB-E3E4-BE50-0DDC972AF3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998E587-376B-2426-324C-5A71AB9D63D9}"/>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7196779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AB4B5-D54F-02DD-88EC-E4F05142EC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FE1CE9-B808-4FDB-7BA5-574D9658E98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C68801C-97B5-4C29-475A-6847FCCB2326}"/>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1179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AA0053-EA95-4808-C0EE-D589C0C96E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C74B99-8CD6-B1CC-6202-236C13FA1B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210383-0D44-15BE-D9AB-43C41DA10619}"/>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5240426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3BB5F-349B-2F94-6978-41B6785E2A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34CCB1-FF85-9856-44B1-BEF28E30A5C6}"/>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76BA40-349C-9AAB-47E2-F7E089811A3C}"/>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862645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3C311-79B9-A1D3-0A86-20F32D0E7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5B1461-261E-20C4-9969-850DEA86E62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4643615-4A73-B566-C6E8-FCDC16179558}"/>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4427517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7635BF-5B94-F697-1473-4A603D9059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C01203-9063-CEEC-F69B-E4A79E7731E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E78CBF0-0F53-E690-18CD-F7056AC6A6F8}"/>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10994428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575D9-D262-2B4D-1178-04C745CFA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7DA8F-6851-4E68-F9C1-A02FFEBBCD6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D295D99-E659-05B1-35CF-7C5E04003299}"/>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030918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52A297-D5AA-1B14-8BB3-BF943A4412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5AA18-B22F-3CA3-6182-79BEA98462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304A2D-AAC0-E039-24A5-C117C2B79001}"/>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5835771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AC9393-1E0F-99CC-E77D-07DB3BB215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D1355C-BD0B-2B07-2B8F-9A4B52CA8A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D183C6-B2E3-ACD5-ADEF-C9C49E3D9ACC}"/>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2689698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B179E-1EE8-4F39-7686-EADADA96A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0E6A8A-56C3-4CB0-0A39-69C3C4A3F13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8C0033-ACED-69D1-1E74-CA2FCCFAB2F1}"/>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244682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981DD-41FA-86A5-0C5D-54E1689A5E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DD814E-1B9C-61C2-30C5-94AF198791FF}"/>
              </a:ext>
            </a:extLst>
          </p:cNvPr>
          <p:cNvSpPr>
            <a:spLocks noGrp="1"/>
          </p:cNvSpPr>
          <p:nvPr>
            <p:ph type="title"/>
          </p:nvPr>
        </p:nvSpPr>
        <p:spPr/>
        <p:txBody>
          <a:bodyPr/>
          <a:lstStyle/>
          <a:p>
            <a:r>
              <a:rPr lang="en-IN" dirty="0"/>
              <a:t>Sampling﻿</a:t>
            </a:r>
          </a:p>
        </p:txBody>
      </p:sp>
      <p:sp>
        <p:nvSpPr>
          <p:cNvPr id="3" name="Content Placeholder 2">
            <a:extLst>
              <a:ext uri="{FF2B5EF4-FFF2-40B4-BE49-F238E27FC236}">
                <a16:creationId xmlns:a16="http://schemas.microsoft.com/office/drawing/2014/main" id="{58E69C4F-D118-2688-1E42-7CC1037F143C}"/>
              </a:ext>
            </a:extLst>
          </p:cNvPr>
          <p:cNvSpPr>
            <a:spLocks noGrp="1"/>
          </p:cNvSpPr>
          <p:nvPr>
            <p:ph idx="1"/>
          </p:nvPr>
        </p:nvSpPr>
        <p:spPr>
          <a:xfrm>
            <a:off x="1154954" y="2603500"/>
            <a:ext cx="10424186" cy="3851088"/>
          </a:xfrm>
        </p:spPr>
        <p:txBody>
          <a:bodyPr/>
          <a:lstStyle/>
          <a:p>
            <a:pPr fontAlgn="base"/>
            <a:r>
              <a:rPr lang="en-US" b="0" i="0" dirty="0">
                <a:solidFill>
                  <a:srgbClr val="19191C"/>
                </a:solidFill>
                <a:effectLst/>
                <a:latin typeface="JetBrains Sans"/>
              </a:rPr>
              <a:t>Sampling is a process or technique of taking samples. </a:t>
            </a:r>
          </a:p>
          <a:p>
            <a:pPr fontAlgn="base"/>
            <a:r>
              <a:rPr lang="en-US" b="0" i="0" dirty="0">
                <a:solidFill>
                  <a:srgbClr val="19191C"/>
                </a:solidFill>
                <a:effectLst/>
                <a:latin typeface="JetBrains Sans"/>
              </a:rPr>
              <a:t>A sample is a set of call stacks taken during a profiling session. </a:t>
            </a:r>
          </a:p>
          <a:p>
            <a:pPr fontAlgn="base"/>
            <a:r>
              <a:rPr lang="en-US" b="0" i="0" dirty="0">
                <a:solidFill>
                  <a:srgbClr val="19191C"/>
                </a:solidFill>
                <a:effectLst/>
                <a:latin typeface="JetBrains Sans"/>
              </a:rPr>
              <a:t> </a:t>
            </a:r>
            <a:r>
              <a:rPr lang="en-US" b="0" i="1" dirty="0">
                <a:solidFill>
                  <a:srgbClr val="19191C"/>
                </a:solidFill>
                <a:effectLst/>
                <a:latin typeface="inherit"/>
              </a:rPr>
              <a:t>(1) how long is the pause between two given samples</a:t>
            </a:r>
            <a:r>
              <a:rPr lang="en-US" b="0" i="0" dirty="0">
                <a:solidFill>
                  <a:srgbClr val="19191C"/>
                </a:solidFill>
                <a:effectLst/>
                <a:latin typeface="JetBrains Sans"/>
              </a:rPr>
              <a:t> </a:t>
            </a:r>
          </a:p>
          <a:p>
            <a:pPr fontAlgn="base"/>
            <a:r>
              <a:rPr lang="en-US" b="0" i="0" dirty="0">
                <a:solidFill>
                  <a:srgbClr val="19191C"/>
                </a:solidFill>
                <a:effectLst/>
                <a:latin typeface="JetBrains Sans"/>
              </a:rPr>
              <a:t> </a:t>
            </a:r>
            <a:r>
              <a:rPr lang="en-US" b="0" i="1" dirty="0">
                <a:solidFill>
                  <a:srgbClr val="19191C"/>
                </a:solidFill>
                <a:effectLst/>
                <a:latin typeface="inherit"/>
              </a:rPr>
              <a:t>(2) how much time does it take to get a sample</a:t>
            </a:r>
            <a:r>
              <a:rPr lang="en-US" b="0" i="0" dirty="0">
                <a:solidFill>
                  <a:srgbClr val="19191C"/>
                </a:solidFill>
                <a:effectLst/>
                <a:latin typeface="JetBrains Sans"/>
              </a:rPr>
              <a:t>. </a:t>
            </a:r>
          </a:p>
          <a:p>
            <a:pPr algn="l" fontAlgn="base">
              <a:spcBef>
                <a:spcPts val="900"/>
              </a:spcBef>
            </a:pPr>
            <a:r>
              <a:rPr lang="en-US" b="0" i="0" dirty="0" err="1">
                <a:solidFill>
                  <a:srgbClr val="19191C"/>
                </a:solidFill>
                <a:effectLst/>
                <a:latin typeface="JetBrains Sans"/>
              </a:rPr>
              <a:t>dotTrace</a:t>
            </a:r>
            <a:r>
              <a:rPr lang="en-US" b="0" i="0" dirty="0">
                <a:solidFill>
                  <a:srgbClr val="19191C"/>
                </a:solidFill>
                <a:effectLst/>
                <a:latin typeface="JetBrains Sans"/>
              </a:rPr>
              <a:t> captures call stacks of all existing threads within the process, sequentially without pauses. </a:t>
            </a:r>
          </a:p>
          <a:p>
            <a:pPr algn="l" fontAlgn="base">
              <a:spcBef>
                <a:spcPts val="900"/>
              </a:spcBef>
            </a:pPr>
            <a:r>
              <a:rPr lang="en-US" dirty="0">
                <a:solidFill>
                  <a:srgbClr val="19191C"/>
                </a:solidFill>
                <a:latin typeface="JetBrains Sans"/>
              </a:rPr>
              <a:t>T</a:t>
            </a:r>
            <a:r>
              <a:rPr lang="en-US" b="0" i="0" dirty="0">
                <a:solidFill>
                  <a:srgbClr val="19191C"/>
                </a:solidFill>
                <a:effectLst/>
                <a:latin typeface="JetBrains Sans"/>
              </a:rPr>
              <a:t>akes into account threads that are locked or sleeping. </a:t>
            </a:r>
          </a:p>
          <a:p>
            <a:pPr algn="l" fontAlgn="base">
              <a:spcBef>
                <a:spcPts val="900"/>
              </a:spcBef>
            </a:pPr>
            <a:r>
              <a:rPr lang="en-US" b="0" i="0" dirty="0">
                <a:solidFill>
                  <a:srgbClr val="19191C"/>
                </a:solidFill>
                <a:effectLst/>
                <a:latin typeface="JetBrains Sans"/>
              </a:rPr>
              <a:t>The time required for capturing a call stack cannot be precisely determined because it depends on the stack depth and the number of native and managed stack frames. </a:t>
            </a:r>
          </a:p>
          <a:p>
            <a:pPr algn="l" fontAlgn="base">
              <a:spcBef>
                <a:spcPts val="900"/>
              </a:spcBef>
            </a:pPr>
            <a:r>
              <a:rPr lang="en-US" b="0" i="0" dirty="0">
                <a:solidFill>
                  <a:srgbClr val="19191C"/>
                </a:solidFill>
                <a:effectLst/>
                <a:latin typeface="JetBrains Sans"/>
              </a:rPr>
              <a:t>Therefore, the time required to take a sample necessarily varies from sample to sample and depends on the number of currently running threads.</a:t>
            </a:r>
          </a:p>
          <a:p>
            <a:endParaRPr lang="en-IN" dirty="0"/>
          </a:p>
        </p:txBody>
      </p:sp>
    </p:spTree>
    <p:extLst>
      <p:ext uri="{BB962C8B-B14F-4D97-AF65-F5344CB8AC3E}">
        <p14:creationId xmlns:p14="http://schemas.microsoft.com/office/powerpoint/2010/main" val="339088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6ED043-94FD-965E-C16A-209083A7F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E52B9-B3E8-3215-897E-4CD6D624F89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75084F7-F1B7-78A2-670F-5FA50451FF09}"/>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9897792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23973-007A-A1FD-A5D2-31AF51913E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0014E-A46A-CCBE-1860-712FD3D0157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A599E9-2EBC-2BFE-3C53-58A5A1B155C3}"/>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25416173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3C68A-825D-DED2-3FB0-2E6390077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C15668-99B6-60EE-A43F-F0AE5353D0A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AEAC1DC-9B05-7BFE-134C-66A2E382D6F5}"/>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926905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3895D4-2F96-8851-AC14-055FD0FB82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FDDD40-1F5C-4C30-1917-5F1904FD3BA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70FB13F-48A2-645B-F994-CEC26E26BD61}"/>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3813946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FC97D4-5443-B077-FB48-936452624A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4E32E6-2D09-979C-43FB-014C82B432F4}"/>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53968E-806F-6C42-F302-ABE21ADB8CCD}"/>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33222374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8B0F3-FC9E-5D7C-3DAB-6FFB1A100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8E61BC-8C83-F2C7-E1FB-2DFD13D3B1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DECCFCA4-E4C7-9D6A-F6EE-A326BCDBFF70}"/>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6097772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1CABE-BBF3-4689-FD14-DCF918DB13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9BCFB5-42A9-D994-2D7C-C891B203B44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61D674-D2C7-58FE-CF25-15970676111E}"/>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4906903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1EF63-8E1B-5BAB-5BC2-610DFDD5B0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AFEBE5-3C1E-B836-1933-56582FC8EBD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2D481F2-EC54-7B38-B52D-B2377403E79F}"/>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8707221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9E9DB-4191-72E5-B645-BF9E5E3F97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5EA244-E1EC-D6A7-5A53-6C099B58BB4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264FF28D-09D9-9565-F7AA-9E83C6D02EED}"/>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5915640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3F8F1-E6E9-3772-5F4B-DD3D43CB7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099541-22BE-FB97-8A43-71AAAB49572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A2B74D0-2DA2-E63C-9B82-E61314633ACE}"/>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522840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1189F3-2B65-3EA6-0FCD-B41E215CF6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3D2556-6F2B-5F1B-1CE7-0A70AFAB432A}"/>
              </a:ext>
            </a:extLst>
          </p:cNvPr>
          <p:cNvSpPr>
            <a:spLocks noGrp="1"/>
          </p:cNvSpPr>
          <p:nvPr>
            <p:ph type="title"/>
          </p:nvPr>
        </p:nvSpPr>
        <p:spPr/>
        <p:txBody>
          <a:bodyPr/>
          <a:lstStyle/>
          <a:p>
            <a:r>
              <a:rPr lang="en-IN" dirty="0"/>
              <a:t>Sampling﻿</a:t>
            </a:r>
          </a:p>
        </p:txBody>
      </p:sp>
      <p:sp>
        <p:nvSpPr>
          <p:cNvPr id="3" name="Content Placeholder 2">
            <a:extLst>
              <a:ext uri="{FF2B5EF4-FFF2-40B4-BE49-F238E27FC236}">
                <a16:creationId xmlns:a16="http://schemas.microsoft.com/office/drawing/2014/main" id="{A0E884C5-C100-5802-E1DB-DC8EE1B6F138}"/>
              </a:ext>
            </a:extLst>
          </p:cNvPr>
          <p:cNvSpPr>
            <a:spLocks noGrp="1"/>
          </p:cNvSpPr>
          <p:nvPr>
            <p:ph idx="1"/>
          </p:nvPr>
        </p:nvSpPr>
        <p:spPr>
          <a:xfrm>
            <a:off x="1154954" y="2603500"/>
            <a:ext cx="10424186" cy="3851088"/>
          </a:xfrm>
        </p:spPr>
        <p:txBody>
          <a:bodyPr>
            <a:normAutofit/>
          </a:bodyPr>
          <a:lstStyle/>
          <a:p>
            <a:pPr fontAlgn="base">
              <a:spcBef>
                <a:spcPts val="900"/>
              </a:spcBef>
            </a:pPr>
            <a:r>
              <a:rPr lang="en-US" b="0" i="0" dirty="0" err="1">
                <a:solidFill>
                  <a:srgbClr val="19191C"/>
                </a:solidFill>
                <a:effectLst/>
                <a:latin typeface="JetBrains Sans"/>
              </a:rPr>
              <a:t>dotTrace</a:t>
            </a:r>
            <a:r>
              <a:rPr lang="en-US" b="0" i="0" dirty="0">
                <a:solidFill>
                  <a:srgbClr val="19191C"/>
                </a:solidFill>
                <a:effectLst/>
                <a:latin typeface="JetBrains Sans"/>
              </a:rPr>
              <a:t> makes pauses between taking samples. </a:t>
            </a:r>
          </a:p>
          <a:p>
            <a:pPr fontAlgn="base">
              <a:spcBef>
                <a:spcPts val="900"/>
              </a:spcBef>
            </a:pPr>
            <a:r>
              <a:rPr lang="en-US" dirty="0">
                <a:solidFill>
                  <a:srgbClr val="19191C"/>
                </a:solidFill>
                <a:latin typeface="JetBrains Sans"/>
              </a:rPr>
              <a:t>P</a:t>
            </a:r>
            <a:r>
              <a:rPr lang="en-US" b="0" i="0" dirty="0">
                <a:solidFill>
                  <a:srgbClr val="19191C"/>
                </a:solidFill>
                <a:effectLst/>
                <a:latin typeface="JetBrains Sans"/>
              </a:rPr>
              <a:t>ause is the time gone by after </a:t>
            </a:r>
            <a:r>
              <a:rPr lang="en-US" b="0" i="0" dirty="0" err="1">
                <a:solidFill>
                  <a:srgbClr val="19191C"/>
                </a:solidFill>
                <a:effectLst/>
                <a:latin typeface="JetBrains Sans"/>
              </a:rPr>
              <a:t>dotTrace</a:t>
            </a:r>
            <a:r>
              <a:rPr lang="en-US" b="0" i="0" dirty="0">
                <a:solidFill>
                  <a:srgbClr val="19191C"/>
                </a:solidFill>
                <a:effectLst/>
                <a:latin typeface="JetBrains Sans"/>
              </a:rPr>
              <a:t> stops processing thread activities for the previous sample and before it starts processing again for the next sample. </a:t>
            </a:r>
          </a:p>
          <a:p>
            <a:pPr fontAlgn="base">
              <a:spcBef>
                <a:spcPts val="900"/>
              </a:spcBef>
            </a:pPr>
            <a:r>
              <a:rPr lang="en-US" dirty="0">
                <a:solidFill>
                  <a:srgbClr val="19191C"/>
                </a:solidFill>
                <a:latin typeface="JetBrains Sans"/>
              </a:rPr>
              <a:t>L</a:t>
            </a:r>
            <a:r>
              <a:rPr lang="en-US" b="0" i="0" dirty="0">
                <a:solidFill>
                  <a:srgbClr val="19191C"/>
                </a:solidFill>
                <a:effectLst/>
                <a:latin typeface="JetBrains Sans"/>
              </a:rPr>
              <a:t>ength of each pause is a random value between 5 and 11 milliseconds. </a:t>
            </a:r>
          </a:p>
          <a:p>
            <a:pPr fontAlgn="base">
              <a:spcBef>
                <a:spcPts val="900"/>
              </a:spcBef>
            </a:pPr>
            <a:r>
              <a:rPr lang="en-US" b="0" i="0" dirty="0">
                <a:solidFill>
                  <a:srgbClr val="19191C"/>
                </a:solidFill>
                <a:effectLst/>
                <a:latin typeface="JetBrains Sans"/>
              </a:rPr>
              <a:t>Random values help decrease the probability of having gaps in call stacks. </a:t>
            </a:r>
          </a:p>
          <a:p>
            <a:pPr fontAlgn="base">
              <a:spcBef>
                <a:spcPts val="900"/>
              </a:spcBef>
            </a:pPr>
            <a:r>
              <a:rPr lang="en-US" b="0" i="0" dirty="0">
                <a:solidFill>
                  <a:srgbClr val="19191C"/>
                </a:solidFill>
                <a:effectLst/>
                <a:latin typeface="JetBrains Sans"/>
              </a:rPr>
              <a:t>During such pauses application continues running normally.</a:t>
            </a:r>
          </a:p>
          <a:p>
            <a:pPr algn="l" fontAlgn="base">
              <a:spcBef>
                <a:spcPts val="900"/>
              </a:spcBef>
            </a:pPr>
            <a:r>
              <a:rPr lang="en-US" b="0" i="0" dirty="0">
                <a:solidFill>
                  <a:srgbClr val="19191C"/>
                </a:solidFill>
                <a:effectLst/>
                <a:latin typeface="JetBrains Sans"/>
              </a:rPr>
              <a:t>Since the time between samples is at least 5 milliseconds, methods that run quickly enough may not be caught and shown in a snapshot. </a:t>
            </a:r>
          </a:p>
          <a:p>
            <a:pPr algn="l" fontAlgn="base">
              <a:spcBef>
                <a:spcPts val="900"/>
              </a:spcBef>
            </a:pPr>
            <a:r>
              <a:rPr lang="en-US" dirty="0">
                <a:solidFill>
                  <a:srgbClr val="19191C"/>
                </a:solidFill>
                <a:latin typeface="JetBrains Sans"/>
              </a:rPr>
              <a:t>D</a:t>
            </a:r>
            <a:r>
              <a:rPr lang="en-US" b="0" i="0" dirty="0">
                <a:solidFill>
                  <a:srgbClr val="19191C"/>
                </a:solidFill>
                <a:effectLst/>
                <a:latin typeface="JetBrains Sans"/>
              </a:rPr>
              <a:t>oes not prevent </a:t>
            </a:r>
            <a:r>
              <a:rPr lang="en-US" b="0" i="0" dirty="0" err="1">
                <a:solidFill>
                  <a:srgbClr val="19191C"/>
                </a:solidFill>
                <a:effectLst/>
                <a:latin typeface="JetBrains Sans"/>
              </a:rPr>
              <a:t>dotTrace</a:t>
            </a:r>
            <a:r>
              <a:rPr lang="en-US" b="0" i="0" dirty="0">
                <a:solidFill>
                  <a:srgbClr val="19191C"/>
                </a:solidFill>
                <a:effectLst/>
                <a:latin typeface="JetBrains Sans"/>
              </a:rPr>
              <a:t> from getting the correct time data. </a:t>
            </a:r>
            <a:endParaRPr lang="en-IN" dirty="0"/>
          </a:p>
        </p:txBody>
      </p:sp>
    </p:spTree>
    <p:extLst>
      <p:ext uri="{BB962C8B-B14F-4D97-AF65-F5344CB8AC3E}">
        <p14:creationId xmlns:p14="http://schemas.microsoft.com/office/powerpoint/2010/main" val="100580309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E4F4A-491E-87A8-8E01-0340D519A0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F73A1-B4B4-DDEE-6C93-070E43CE09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67FB9A2-C6D9-A72E-A64B-5BF651AE7AEE}"/>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1245667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4F00D6-F4AA-081D-5A26-D8EF28A8A3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5F2690-243D-BA9A-5777-BA601EC2AA4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F008622-B960-024E-920D-600D160BCB12}"/>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69525436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3FB51D-56AA-AA7A-2C1C-0DDC78507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2E8AE-4B36-B99B-D393-5C80F5BFF7C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A168481-BDBF-4457-B09C-54F85BD08F20}"/>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3296333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3B9EA1-7AC9-92EC-4473-6B6334E378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786F9-5BBC-4DA9-5F0E-EDF9B572598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EC8FF29C-596A-8185-2D1B-8A37E318DD42}"/>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4506843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8E641-AEBA-A8C4-105B-62CC7049D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B65F18-ECFB-11AA-66B1-682821B6E7A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6344129-E96D-0207-E9EC-B494BC95D80B}"/>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94434355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6BCD2-288B-A9BA-80BA-1FA0A4E2BD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ACEE40-189B-B80D-D03A-5B56BE117F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2B4CBC2-9AB8-2F17-D31B-715185489C5A}"/>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40057199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A812D-C816-6668-E551-47B2858600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C99CA6-AAB4-122D-DF67-1C8A860440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3A73865-2FA0-7754-9D49-DCB91FF1C13F}"/>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2472217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C67333-B327-5769-B723-3F1A4F4B78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4AFD1A-3809-02A9-CE2B-A293349321CB}"/>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45E00081-230D-D60A-83EE-B0BA67065930}"/>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235212836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A5E98-C1A6-4D21-934A-2C3CD7C728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CAC649-D742-B17A-94F8-E422A0EE4F51}"/>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08DB23-49B0-999A-3A2C-96AD186AA02E}"/>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8133939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E9811D-DB30-3A6A-8BEB-C69CF2C2F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D10A82-3D8F-8E59-8478-D84C0F52D01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4140C5C-5A7D-D172-3854-6E0DB26341C7}"/>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7418927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C06EB-5DD0-E1C7-8313-A59730C032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90301B-C916-48F7-0165-315758177BAB}"/>
              </a:ext>
            </a:extLst>
          </p:cNvPr>
          <p:cNvSpPr>
            <a:spLocks noGrp="1"/>
          </p:cNvSpPr>
          <p:nvPr>
            <p:ph type="title"/>
          </p:nvPr>
        </p:nvSpPr>
        <p:spPr/>
        <p:txBody>
          <a:bodyPr/>
          <a:lstStyle/>
          <a:p>
            <a:r>
              <a:rPr lang="en-IN" dirty="0"/>
              <a:t>Sampling</a:t>
            </a:r>
          </a:p>
        </p:txBody>
      </p:sp>
      <p:sp>
        <p:nvSpPr>
          <p:cNvPr id="3" name="Content Placeholder 2">
            <a:extLst>
              <a:ext uri="{FF2B5EF4-FFF2-40B4-BE49-F238E27FC236}">
                <a16:creationId xmlns:a16="http://schemas.microsoft.com/office/drawing/2014/main" id="{0DB7C1EC-8FC9-FB9E-7143-3EA02FF54060}"/>
              </a:ext>
            </a:extLst>
          </p:cNvPr>
          <p:cNvSpPr>
            <a:spLocks noGrp="1"/>
          </p:cNvSpPr>
          <p:nvPr>
            <p:ph idx="1"/>
          </p:nvPr>
        </p:nvSpPr>
        <p:spPr>
          <a:xfrm>
            <a:off x="1154954" y="2603500"/>
            <a:ext cx="10424186" cy="3851088"/>
          </a:xfrm>
        </p:spPr>
        <p:txBody>
          <a:bodyPr/>
          <a:lstStyle/>
          <a:p>
            <a:r>
              <a:rPr lang="en-US" b="0" i="0" dirty="0">
                <a:solidFill>
                  <a:srgbClr val="19191C"/>
                </a:solidFill>
                <a:effectLst/>
                <a:latin typeface="JetBrains Sans"/>
              </a:rPr>
              <a:t>Two situations are possible. </a:t>
            </a:r>
          </a:p>
          <a:p>
            <a:r>
              <a:rPr lang="en-US" b="0" i="0" dirty="0">
                <a:solidFill>
                  <a:srgbClr val="19191C"/>
                </a:solidFill>
                <a:effectLst/>
                <a:latin typeface="JetBrains Sans"/>
              </a:rPr>
              <a:t>If a method is fast and is called many times, it will be caught and shown in a snapshot. </a:t>
            </a:r>
          </a:p>
          <a:p>
            <a:r>
              <a:rPr lang="en-US" b="0" i="0" dirty="0">
                <a:solidFill>
                  <a:srgbClr val="19191C"/>
                </a:solidFill>
                <a:effectLst/>
                <a:latin typeface="JetBrains Sans"/>
              </a:rPr>
              <a:t>If a method is fast, but is called rarely, then it may be omitted in a snapshot, but its time will be included in total time of its parent. </a:t>
            </a:r>
          </a:p>
          <a:p>
            <a:r>
              <a:rPr lang="en-US" dirty="0">
                <a:solidFill>
                  <a:srgbClr val="19191C"/>
                </a:solidFill>
                <a:latin typeface="JetBrains Sans"/>
              </a:rPr>
              <a:t>So I</a:t>
            </a:r>
            <a:r>
              <a:rPr lang="en-US" b="0" i="0" dirty="0">
                <a:solidFill>
                  <a:srgbClr val="19191C"/>
                </a:solidFill>
                <a:effectLst/>
                <a:latin typeface="JetBrains Sans"/>
              </a:rPr>
              <a:t>f the total time of a method is significant, it will be counted.</a:t>
            </a:r>
          </a:p>
          <a:p>
            <a:r>
              <a:rPr lang="en-US" b="0" i="0" dirty="0">
                <a:solidFill>
                  <a:srgbClr val="19191C"/>
                </a:solidFill>
                <a:effectLst/>
                <a:latin typeface="JetBrains Sans"/>
              </a:rPr>
              <a:t>Sampling provides time data that helps reveal problem call stacks, but it f</a:t>
            </a:r>
            <a:r>
              <a:rPr lang="en-US" b="1" i="0" dirty="0">
                <a:solidFill>
                  <a:srgbClr val="19191C"/>
                </a:solidFill>
                <a:effectLst/>
                <a:latin typeface="JetBrains Sans"/>
              </a:rPr>
              <a:t>ails to provide numbers of function calls. </a:t>
            </a:r>
          </a:p>
          <a:p>
            <a:r>
              <a:rPr lang="en-US" b="0" i="0" dirty="0">
                <a:solidFill>
                  <a:srgbClr val="19191C"/>
                </a:solidFill>
                <a:effectLst/>
                <a:latin typeface="JetBrains Sans"/>
              </a:rPr>
              <a:t>Still this method is the </a:t>
            </a:r>
            <a:r>
              <a:rPr lang="en-US" b="1" i="0" dirty="0">
                <a:solidFill>
                  <a:srgbClr val="19191C"/>
                </a:solidFill>
                <a:effectLst/>
                <a:latin typeface="JetBrains Sans"/>
              </a:rPr>
              <a:t>fastest</a:t>
            </a:r>
            <a:r>
              <a:rPr lang="en-US" b="0" i="0" dirty="0">
                <a:solidFill>
                  <a:srgbClr val="19191C"/>
                </a:solidFill>
                <a:effectLst/>
                <a:latin typeface="JetBrains Sans"/>
              </a:rPr>
              <a:t> and can be a solid first step to localize performance problems.</a:t>
            </a:r>
          </a:p>
          <a:p>
            <a:endParaRPr lang="en-IN" dirty="0"/>
          </a:p>
        </p:txBody>
      </p:sp>
    </p:spTree>
    <p:extLst>
      <p:ext uri="{BB962C8B-B14F-4D97-AF65-F5344CB8AC3E}">
        <p14:creationId xmlns:p14="http://schemas.microsoft.com/office/powerpoint/2010/main" val="287482587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C0E622-CBE2-4626-57D9-3EEE872598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F263ED-0BA8-162A-501E-E3C90F3E217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3369D57-5BEB-FF3D-9F50-3B8035801B2C}"/>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0450750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04C4E-8AA7-E5A6-90CA-AC05DABA14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FD1D59-2327-6D9B-76E8-94D54211125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B576EF0B-A7DE-C2FE-CA2C-058EBD37B4A7}"/>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533697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1D6575-B1CE-AC57-7790-2C5B0E806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BCB7F9-0D10-CD1E-A74E-BD688618B8F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B85E84E-662E-718E-C53F-FF0DB71773AE}"/>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347237833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F7D32-0FDB-EE06-F5C3-C82837739F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BD25D-46E4-80F1-5008-2656BE674D9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8D92190-A468-DA92-89B5-000F1FF74349}"/>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83638265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34828-1ECF-7CA9-D2DC-4810676218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8778C-E406-967D-748E-CADD3CF435B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69DA79D-B628-5680-E982-59DACFA63D6C}"/>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5323474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D1765-EE6E-5647-FDEB-1E242F13F8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740DD-32C5-F192-8527-9680548A3BDD}"/>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EE4842C-CBAE-42D1-3BFA-DAC853010638}"/>
              </a:ext>
            </a:extLst>
          </p:cNvPr>
          <p:cNvSpPr>
            <a:spLocks noGrp="1"/>
          </p:cNvSpPr>
          <p:nvPr>
            <p:ph idx="1"/>
          </p:nvPr>
        </p:nvSpPr>
        <p:spPr>
          <a:xfrm>
            <a:off x="1154954" y="2603500"/>
            <a:ext cx="10424186" cy="3851088"/>
          </a:xfrm>
        </p:spPr>
        <p:txBody>
          <a:bodyPr/>
          <a:lstStyle/>
          <a:p>
            <a:endParaRPr lang="en-IN" dirty="0"/>
          </a:p>
        </p:txBody>
      </p:sp>
    </p:spTree>
    <p:extLst>
      <p:ext uri="{BB962C8B-B14F-4D97-AF65-F5344CB8AC3E}">
        <p14:creationId xmlns:p14="http://schemas.microsoft.com/office/powerpoint/2010/main" val="12054510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60557-F2B8-BC88-B740-1570A7FB04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130CB-4B51-3CDF-0B31-7DFF460CE329}"/>
              </a:ext>
            </a:extLst>
          </p:cNvPr>
          <p:cNvSpPr>
            <a:spLocks noGrp="1"/>
          </p:cNvSpPr>
          <p:nvPr>
            <p:ph type="title"/>
          </p:nvPr>
        </p:nvSpPr>
        <p:spPr/>
        <p:txBody>
          <a:bodyPr/>
          <a:lstStyle/>
          <a:p>
            <a:r>
              <a:rPr lang="en-IN" dirty="0"/>
              <a:t>Timeline﻿</a:t>
            </a:r>
          </a:p>
        </p:txBody>
      </p:sp>
      <p:sp>
        <p:nvSpPr>
          <p:cNvPr id="3" name="Content Placeholder 2">
            <a:extLst>
              <a:ext uri="{FF2B5EF4-FFF2-40B4-BE49-F238E27FC236}">
                <a16:creationId xmlns:a16="http://schemas.microsoft.com/office/drawing/2014/main" id="{34E0675D-82A2-5788-FD05-713DB6822075}"/>
              </a:ext>
            </a:extLst>
          </p:cNvPr>
          <p:cNvSpPr>
            <a:spLocks noGrp="1"/>
          </p:cNvSpPr>
          <p:nvPr>
            <p:ph idx="1"/>
          </p:nvPr>
        </p:nvSpPr>
        <p:spPr>
          <a:xfrm>
            <a:off x="860612" y="2312894"/>
            <a:ext cx="10718528" cy="4141694"/>
          </a:xfrm>
        </p:spPr>
        <p:txBody>
          <a:bodyPr>
            <a:noAutofit/>
          </a:bodyPr>
          <a:lstStyle/>
          <a:p>
            <a:pPr marL="0" indent="0">
              <a:buNone/>
            </a:pPr>
            <a:r>
              <a:rPr lang="en-US" b="1" dirty="0">
                <a:solidFill>
                  <a:srgbClr val="FF0000"/>
                </a:solidFill>
              </a:rPr>
              <a:t>Short overview</a:t>
            </a:r>
          </a:p>
          <a:p>
            <a:r>
              <a:rPr lang="en-US" b="0" i="0" dirty="0" err="1">
                <a:solidFill>
                  <a:srgbClr val="19191C"/>
                </a:solidFill>
                <a:effectLst/>
                <a:latin typeface="JetBrains Sans"/>
              </a:rPr>
              <a:t>dotTrace</a:t>
            </a:r>
            <a:r>
              <a:rPr lang="en-US" b="0" i="0" dirty="0">
                <a:solidFill>
                  <a:srgbClr val="19191C"/>
                </a:solidFill>
                <a:effectLst/>
                <a:latin typeface="JetBrains Sans"/>
              </a:rPr>
              <a:t> records application events and writes data about how application state changed.</a:t>
            </a:r>
          </a:p>
          <a:p>
            <a:r>
              <a:rPr lang="en-US" b="0" i="0" dirty="0">
                <a:solidFill>
                  <a:srgbClr val="19191C"/>
                </a:solidFill>
                <a:effectLst/>
                <a:latin typeface="JetBrains Sans"/>
              </a:rPr>
              <a:t> Based on ETW events. </a:t>
            </a:r>
          </a:p>
          <a:p>
            <a:r>
              <a:rPr lang="en-US" b="0" i="0" dirty="0">
                <a:solidFill>
                  <a:srgbClr val="19191C"/>
                </a:solidFill>
                <a:effectLst/>
                <a:latin typeface="JetBrains Sans"/>
              </a:rPr>
              <a:t>Oversimplified – as a result you get data similar to the sampling profiling but with all events shown on the timeline. </a:t>
            </a:r>
          </a:p>
          <a:p>
            <a:pPr marL="0" indent="0">
              <a:buNone/>
            </a:pPr>
            <a:r>
              <a:rPr lang="en-US" b="1" dirty="0">
                <a:solidFill>
                  <a:srgbClr val="FF0000"/>
                </a:solidFill>
              </a:rPr>
              <a:t>Pros:</a:t>
            </a:r>
          </a:p>
          <a:p>
            <a:pPr algn="l" fontAlgn="base">
              <a:spcBef>
                <a:spcPts val="900"/>
              </a:spcBef>
              <a:buFont typeface="Arial" panose="020B0604020202020204" pitchFamily="34" charset="0"/>
              <a:buChar char="•"/>
            </a:pPr>
            <a:r>
              <a:rPr lang="en-US" b="0" i="0" dirty="0">
                <a:solidFill>
                  <a:srgbClr val="19191C"/>
                </a:solidFill>
                <a:effectLst/>
                <a:latin typeface="JetBrains Sans"/>
              </a:rPr>
              <a:t>Accurate measurement of function execution time. Function calls are shown on the timeline</a:t>
            </a:r>
          </a:p>
          <a:p>
            <a:pPr algn="l" fontAlgn="base">
              <a:spcBef>
                <a:spcPts val="900"/>
              </a:spcBef>
              <a:buFont typeface="Arial" panose="020B0604020202020204" pitchFamily="34" charset="0"/>
              <a:buChar char="•"/>
            </a:pPr>
            <a:r>
              <a:rPr lang="en-US" b="0" i="0" dirty="0">
                <a:solidFill>
                  <a:srgbClr val="19191C"/>
                </a:solidFill>
                <a:effectLst/>
                <a:latin typeface="JetBrains Sans"/>
              </a:rPr>
              <a:t>Lightweight: time required to run an application under profiler does not change significantly</a:t>
            </a:r>
          </a:p>
          <a:p>
            <a:pPr algn="l" fontAlgn="base">
              <a:spcBef>
                <a:spcPts val="900"/>
              </a:spcBef>
              <a:buFont typeface="Arial" panose="020B0604020202020204" pitchFamily="34" charset="0"/>
              <a:buChar char="•"/>
            </a:pPr>
            <a:r>
              <a:rPr lang="en-US" b="0" i="0" dirty="0">
                <a:solidFill>
                  <a:srgbClr val="19191C"/>
                </a:solidFill>
                <a:effectLst/>
                <a:latin typeface="JetBrains Sans"/>
              </a:rPr>
              <a:t>Provides ETW event data, e.g., data about memory allocation, garbage collections, I/O operations, and so on</a:t>
            </a:r>
          </a:p>
          <a:p>
            <a:pPr algn="l" fontAlgn="base">
              <a:spcBef>
                <a:spcPts val="900"/>
              </a:spcBef>
              <a:buFont typeface="Arial" panose="020B0604020202020204" pitchFamily="34" charset="0"/>
              <a:buChar char="•"/>
            </a:pPr>
            <a:r>
              <a:rPr lang="en-US" b="0" i="0" dirty="0">
                <a:solidFill>
                  <a:srgbClr val="19191C"/>
                </a:solidFill>
                <a:effectLst/>
                <a:latin typeface="JetBrains Sans"/>
              </a:rPr>
              <a:t>Can provide TPL data: await and continuation blocks for async functions</a:t>
            </a:r>
          </a:p>
          <a:p>
            <a:pPr algn="l" fontAlgn="base">
              <a:spcBef>
                <a:spcPts val="900"/>
              </a:spcBef>
              <a:buFont typeface="Arial" panose="020B0604020202020204" pitchFamily="34" charset="0"/>
              <a:buChar char="•"/>
            </a:pPr>
            <a:r>
              <a:rPr lang="en-US" b="0" i="0" dirty="0">
                <a:solidFill>
                  <a:srgbClr val="19191C"/>
                </a:solidFill>
                <a:effectLst/>
                <a:latin typeface="JetBrains Sans"/>
              </a:rPr>
              <a:t>Can provide data on native functions in the call tree (requires symbol files)</a:t>
            </a:r>
          </a:p>
        </p:txBody>
      </p:sp>
    </p:spTree>
    <p:extLst>
      <p:ext uri="{BB962C8B-B14F-4D97-AF65-F5344CB8AC3E}">
        <p14:creationId xmlns:p14="http://schemas.microsoft.com/office/powerpoint/2010/main" val="2333973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0171A-879B-CD95-3298-B122529AB2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50BC5B-9AAC-1EFF-E250-47DF78417D39}"/>
              </a:ext>
            </a:extLst>
          </p:cNvPr>
          <p:cNvSpPr>
            <a:spLocks noGrp="1"/>
          </p:cNvSpPr>
          <p:nvPr>
            <p:ph type="title"/>
          </p:nvPr>
        </p:nvSpPr>
        <p:spPr/>
        <p:txBody>
          <a:bodyPr/>
          <a:lstStyle/>
          <a:p>
            <a:r>
              <a:rPr lang="en-IN" dirty="0"/>
              <a:t>Timeline﻿</a:t>
            </a:r>
          </a:p>
        </p:txBody>
      </p:sp>
      <p:sp>
        <p:nvSpPr>
          <p:cNvPr id="3" name="Content Placeholder 2">
            <a:extLst>
              <a:ext uri="{FF2B5EF4-FFF2-40B4-BE49-F238E27FC236}">
                <a16:creationId xmlns:a16="http://schemas.microsoft.com/office/drawing/2014/main" id="{A101EA8D-1306-171F-9CB7-5BEF9106484A}"/>
              </a:ext>
            </a:extLst>
          </p:cNvPr>
          <p:cNvSpPr>
            <a:spLocks noGrp="1"/>
          </p:cNvSpPr>
          <p:nvPr>
            <p:ph idx="1"/>
          </p:nvPr>
        </p:nvSpPr>
        <p:spPr>
          <a:xfrm>
            <a:off x="860612" y="2312894"/>
            <a:ext cx="10718528" cy="4141694"/>
          </a:xfrm>
        </p:spPr>
        <p:txBody>
          <a:bodyPr>
            <a:noAutofit/>
          </a:bodyPr>
          <a:lstStyle/>
          <a:p>
            <a:pPr marL="0" indent="0">
              <a:buNone/>
            </a:pPr>
            <a:r>
              <a:rPr lang="en-US" b="1" dirty="0">
                <a:solidFill>
                  <a:srgbClr val="FF0000"/>
                </a:solidFill>
              </a:rPr>
              <a:t>Cons:</a:t>
            </a:r>
          </a:p>
          <a:p>
            <a:pPr algn="l" fontAlgn="base">
              <a:spcBef>
                <a:spcPts val="900"/>
              </a:spcBef>
              <a:buFont typeface="Arial" panose="020B0604020202020204" pitchFamily="34" charset="0"/>
              <a:buChar char="•"/>
            </a:pPr>
            <a:r>
              <a:rPr lang="en-US" b="0" i="0" dirty="0">
                <a:solidFill>
                  <a:srgbClr val="19191C"/>
                </a:solidFill>
                <a:effectLst/>
                <a:latin typeface="JetBrains Sans"/>
              </a:rPr>
              <a:t>Number of calls for a function is not measured</a:t>
            </a:r>
          </a:p>
          <a:p>
            <a:pPr algn="l" fontAlgn="base">
              <a:spcBef>
                <a:spcPts val="900"/>
              </a:spcBef>
              <a:buFont typeface="Arial" panose="020B0604020202020204" pitchFamily="34" charset="0"/>
              <a:buChar char="•"/>
            </a:pPr>
            <a:r>
              <a:rPr lang="en-US" b="0" i="0" dirty="0">
                <a:solidFill>
                  <a:srgbClr val="19191C"/>
                </a:solidFill>
                <a:effectLst/>
                <a:latin typeface="JetBrains Sans"/>
              </a:rPr>
              <a:t>Not all call stacks and functions are captured</a:t>
            </a:r>
          </a:p>
          <a:p>
            <a:pPr algn="l" fontAlgn="base">
              <a:spcBef>
                <a:spcPts val="900"/>
              </a:spcBef>
              <a:buFont typeface="Arial" panose="020B0604020202020204" pitchFamily="34" charset="0"/>
              <a:buChar char="•"/>
            </a:pPr>
            <a:r>
              <a:rPr lang="en-US" b="0" i="0" dirty="0">
                <a:solidFill>
                  <a:srgbClr val="19191C"/>
                </a:solidFill>
                <a:effectLst/>
                <a:latin typeface="JetBrains Sans"/>
              </a:rPr>
              <a:t>Snapshots might be quite large</a:t>
            </a:r>
          </a:p>
          <a:p>
            <a:pPr marL="0" indent="0">
              <a:buNone/>
            </a:pPr>
            <a:r>
              <a:rPr lang="en-US" b="1" dirty="0">
                <a:solidFill>
                  <a:srgbClr val="FF0000"/>
                </a:solidFill>
              </a:rPr>
              <a:t>When to use:</a:t>
            </a:r>
          </a:p>
          <a:p>
            <a:pPr algn="l" fontAlgn="base">
              <a:spcBef>
                <a:spcPts val="900"/>
              </a:spcBef>
              <a:buFont typeface="Arial" panose="020B0604020202020204" pitchFamily="34" charset="0"/>
              <a:buChar char="•"/>
            </a:pPr>
            <a:r>
              <a:rPr lang="en-US" b="0" i="0" dirty="0">
                <a:solidFill>
                  <a:srgbClr val="19191C"/>
                </a:solidFill>
                <a:effectLst/>
                <a:latin typeface="JetBrains Sans"/>
              </a:rPr>
              <a:t>Evaluation of overall application performance and finding most obvious performance bottlenecks, i.e., the slowest functions</a:t>
            </a:r>
          </a:p>
          <a:p>
            <a:pPr algn="l" fontAlgn="base">
              <a:spcBef>
                <a:spcPts val="900"/>
              </a:spcBef>
              <a:buFont typeface="Arial" panose="020B0604020202020204" pitchFamily="34" charset="0"/>
              <a:buChar char="•"/>
            </a:pPr>
            <a:r>
              <a:rPr lang="en-US" b="0" i="0" dirty="0">
                <a:solidFill>
                  <a:srgbClr val="19191C"/>
                </a:solidFill>
                <a:effectLst/>
                <a:latin typeface="JetBrains Sans"/>
              </a:rPr>
              <a:t>Identifying the cause of user interface freezes</a:t>
            </a:r>
          </a:p>
          <a:p>
            <a:pPr algn="l" fontAlgn="base">
              <a:spcBef>
                <a:spcPts val="900"/>
              </a:spcBef>
              <a:buFont typeface="Arial" panose="020B0604020202020204" pitchFamily="34" charset="0"/>
              <a:buChar char="•"/>
            </a:pPr>
            <a:r>
              <a:rPr lang="en-US" b="0" i="0" dirty="0">
                <a:solidFill>
                  <a:srgbClr val="19191C"/>
                </a:solidFill>
                <a:effectLst/>
                <a:latin typeface="JetBrains Sans"/>
              </a:rPr>
              <a:t>Identifying excessive garbage collections and I/O operations</a:t>
            </a:r>
          </a:p>
          <a:p>
            <a:pPr algn="l" fontAlgn="base">
              <a:spcBef>
                <a:spcPts val="900"/>
              </a:spcBef>
              <a:buFont typeface="Arial" panose="020B0604020202020204" pitchFamily="34" charset="0"/>
              <a:buChar char="•"/>
            </a:pPr>
            <a:r>
              <a:rPr lang="en-US" b="0" i="0" dirty="0">
                <a:solidFill>
                  <a:srgbClr val="19191C"/>
                </a:solidFill>
                <a:effectLst/>
                <a:latin typeface="JetBrains Sans"/>
              </a:rPr>
              <a:t>Determining issues in multithreaded applications like irregular work distribution, lock contention, serialized execution, and other</a:t>
            </a:r>
          </a:p>
        </p:txBody>
      </p:sp>
    </p:spTree>
    <p:extLst>
      <p:ext uri="{BB962C8B-B14F-4D97-AF65-F5344CB8AC3E}">
        <p14:creationId xmlns:p14="http://schemas.microsoft.com/office/powerpoint/2010/main" val="144587025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48</TotalTime>
  <Words>3398</Words>
  <Application>Microsoft Office PowerPoint</Application>
  <PresentationFormat>Widescreen</PresentationFormat>
  <Paragraphs>256</Paragraphs>
  <Slides>75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75</vt:i4>
      </vt:variant>
    </vt:vector>
  </HeadingPairs>
  <TitlesOfParts>
    <vt:vector size="83" baseType="lpstr">
      <vt:lpstr>Arial</vt:lpstr>
      <vt:lpstr>Century Gothic</vt:lpstr>
      <vt:lpstr>inherit</vt:lpstr>
      <vt:lpstr>JetBrains Mono</vt:lpstr>
      <vt:lpstr>JetBrains Sans</vt:lpstr>
      <vt:lpstr>Wingdings</vt:lpstr>
      <vt:lpstr>Wingdings 3</vt:lpstr>
      <vt:lpstr>Ion Boardroom</vt:lpstr>
      <vt:lpstr>Dot trace profiler</vt:lpstr>
      <vt:lpstr>Profiling Types</vt:lpstr>
      <vt:lpstr>Which profiling type to use?</vt:lpstr>
      <vt:lpstr>Sampling﻿</vt:lpstr>
      <vt:lpstr>Sampling﻿</vt:lpstr>
      <vt:lpstr>Sampling﻿</vt:lpstr>
      <vt:lpstr>Sampling</vt:lpstr>
      <vt:lpstr>Timeline﻿</vt:lpstr>
      <vt:lpstr>Timeline﻿</vt:lpstr>
      <vt:lpstr>Timeline</vt:lpstr>
      <vt:lpstr>Tracing</vt:lpstr>
      <vt:lpstr>Tracing</vt:lpstr>
      <vt:lpstr>Tracing</vt:lpstr>
      <vt:lpstr>Tracing</vt:lpstr>
      <vt:lpstr>Line-by-line</vt:lpstr>
      <vt:lpstr>Line-by-line</vt:lpstr>
      <vt:lpstr>Time Measurement</vt:lpstr>
      <vt:lpstr>Real time (CPU instruction)﻿</vt:lpstr>
      <vt:lpstr>Real time (performance counter)﻿</vt:lpstr>
      <vt:lpstr>Thread time﻿</vt:lpstr>
      <vt:lpstr>Thread cycle time﻿</vt:lpstr>
      <vt:lpstr>Example﻿</vt:lpstr>
      <vt:lpstr>Dot memory profiler</vt:lpstr>
      <vt:lpstr>Analyze GC Roots</vt:lpstr>
      <vt:lpstr>Analyze GC Roots</vt:lpstr>
      <vt:lpstr>Analyze GC Roots</vt:lpstr>
      <vt:lpstr>Regular local variable﻿</vt:lpstr>
      <vt:lpstr>Static reference﻿</vt:lpstr>
      <vt:lpstr>F-reachable queue/Finalization queue﻿</vt:lpstr>
      <vt:lpstr>F-reachable queue/Finalization queue﻿</vt:lpstr>
      <vt:lpstr>F-reachable queue/Finalization queue﻿</vt:lpstr>
      <vt:lpstr>Pinning handle﻿</vt:lpstr>
      <vt:lpstr>PowerPoint Presentation</vt:lpstr>
      <vt:lpstr>PowerPoint Presentation</vt:lpstr>
      <vt:lpstr>Interior local variable﻿</vt:lpstr>
      <vt:lpstr>RefCounted handle﻿</vt:lpstr>
      <vt:lpstr>Weak handle﻿</vt:lpstr>
      <vt:lpstr>Regular handle﻿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anju munoth</dc:creator>
  <cp:lastModifiedBy>anju munoth</cp:lastModifiedBy>
  <cp:revision>52</cp:revision>
  <dcterms:created xsi:type="dcterms:W3CDTF">2025-05-08T01:12:19Z</dcterms:created>
  <dcterms:modified xsi:type="dcterms:W3CDTF">2025-05-09T02:12:28Z</dcterms:modified>
</cp:coreProperties>
</file>