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330" r:id="rId4"/>
    <p:sldId id="258" r:id="rId5"/>
    <p:sldId id="259" r:id="rId6"/>
    <p:sldId id="260" r:id="rId7"/>
    <p:sldId id="261" r:id="rId8"/>
    <p:sldId id="262" r:id="rId9"/>
    <p:sldId id="263" r:id="rId10"/>
    <p:sldId id="276" r:id="rId11"/>
    <p:sldId id="277" r:id="rId12"/>
    <p:sldId id="278" r:id="rId13"/>
    <p:sldId id="279" r:id="rId14"/>
    <p:sldId id="280" r:id="rId15"/>
    <p:sldId id="354" r:id="rId16"/>
    <p:sldId id="291" r:id="rId17"/>
    <p:sldId id="292" r:id="rId18"/>
    <p:sldId id="355" r:id="rId19"/>
    <p:sldId id="293" r:id="rId20"/>
    <p:sldId id="294" r:id="rId21"/>
    <p:sldId id="295" r:id="rId22"/>
    <p:sldId id="281" r:id="rId23"/>
    <p:sldId id="282" r:id="rId24"/>
    <p:sldId id="283" r:id="rId25"/>
    <p:sldId id="284" r:id="rId26"/>
    <p:sldId id="285" r:id="rId27"/>
    <p:sldId id="286" r:id="rId28"/>
    <p:sldId id="287" r:id="rId29"/>
    <p:sldId id="288" r:id="rId30"/>
    <p:sldId id="289" r:id="rId31"/>
    <p:sldId id="352" r:id="rId32"/>
    <p:sldId id="371" r:id="rId33"/>
    <p:sldId id="353" r:id="rId34"/>
    <p:sldId id="290" r:id="rId35"/>
    <p:sldId id="351" r:id="rId36"/>
    <p:sldId id="360" r:id="rId37"/>
    <p:sldId id="361" r:id="rId38"/>
    <p:sldId id="362" r:id="rId39"/>
    <p:sldId id="363" r:id="rId40"/>
    <p:sldId id="344" r:id="rId41"/>
    <p:sldId id="264" r:id="rId42"/>
    <p:sldId id="345" r:id="rId43"/>
    <p:sldId id="265" r:id="rId44"/>
    <p:sldId id="331" r:id="rId45"/>
    <p:sldId id="266" r:id="rId46"/>
    <p:sldId id="267" r:id="rId47"/>
    <p:sldId id="332" r:id="rId48"/>
    <p:sldId id="335" r:id="rId49"/>
    <p:sldId id="334" r:id="rId50"/>
    <p:sldId id="333" r:id="rId51"/>
    <p:sldId id="268" r:id="rId52"/>
    <p:sldId id="336" r:id="rId53"/>
    <p:sldId id="337" r:id="rId54"/>
    <p:sldId id="338" r:id="rId55"/>
    <p:sldId id="339" r:id="rId56"/>
    <p:sldId id="340" r:id="rId57"/>
    <p:sldId id="347" r:id="rId58"/>
    <p:sldId id="341" r:id="rId59"/>
    <p:sldId id="348" r:id="rId60"/>
    <p:sldId id="349" r:id="rId61"/>
    <p:sldId id="342" r:id="rId62"/>
    <p:sldId id="343" r:id="rId63"/>
    <p:sldId id="350" r:id="rId64"/>
    <p:sldId id="356" r:id="rId65"/>
    <p:sldId id="357" r:id="rId66"/>
    <p:sldId id="358" r:id="rId67"/>
    <p:sldId id="359" r:id="rId68"/>
    <p:sldId id="269" r:id="rId69"/>
    <p:sldId id="270" r:id="rId70"/>
    <p:sldId id="271" r:id="rId71"/>
    <p:sldId id="272" r:id="rId72"/>
    <p:sldId id="273" r:id="rId73"/>
    <p:sldId id="274" r:id="rId74"/>
    <p:sldId id="275" r:id="rId75"/>
    <p:sldId id="296" r:id="rId76"/>
    <p:sldId id="297" r:id="rId77"/>
    <p:sldId id="364" r:id="rId78"/>
    <p:sldId id="365" r:id="rId79"/>
    <p:sldId id="366" r:id="rId80"/>
    <p:sldId id="367" r:id="rId81"/>
    <p:sldId id="368" r:id="rId82"/>
    <p:sldId id="369" r:id="rId83"/>
    <p:sldId id="370" r:id="rId84"/>
    <p:sldId id="298" r:id="rId85"/>
    <p:sldId id="299" r:id="rId86"/>
    <p:sldId id="300" r:id="rId87"/>
    <p:sldId id="301" r:id="rId88"/>
    <p:sldId id="302" r:id="rId89"/>
    <p:sldId id="303" r:id="rId90"/>
    <p:sldId id="304" r:id="rId91"/>
    <p:sldId id="305" r:id="rId92"/>
    <p:sldId id="306" r:id="rId93"/>
    <p:sldId id="307" r:id="rId94"/>
    <p:sldId id="308" r:id="rId95"/>
    <p:sldId id="309" r:id="rId96"/>
    <p:sldId id="310" r:id="rId97"/>
    <p:sldId id="311" r:id="rId98"/>
    <p:sldId id="312" r:id="rId99"/>
    <p:sldId id="313" r:id="rId100"/>
    <p:sldId id="314" r:id="rId101"/>
    <p:sldId id="315" r:id="rId102"/>
    <p:sldId id="316" r:id="rId103"/>
    <p:sldId id="317" r:id="rId104"/>
    <p:sldId id="318" r:id="rId105"/>
    <p:sldId id="319" r:id="rId106"/>
    <p:sldId id="320" r:id="rId107"/>
    <p:sldId id="321" r:id="rId108"/>
    <p:sldId id="322" r:id="rId109"/>
    <p:sldId id="323" r:id="rId110"/>
    <p:sldId id="324" r:id="rId111"/>
    <p:sldId id="325" r:id="rId112"/>
    <p:sldId id="326" r:id="rId113"/>
    <p:sldId id="327" r:id="rId114"/>
    <p:sldId id="328" r:id="rId115"/>
    <p:sldId id="329" r:id="rId1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78" d="100"/>
          <a:sy n="78" d="100"/>
        </p:scale>
        <p:origin x="869"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1991-753D-6644-A819-7523FC413669}"/>
              </a:ext>
            </a:extLst>
          </p:cNvPr>
          <p:cNvSpPr>
            <a:spLocks noGrp="1"/>
          </p:cNvSpPr>
          <p:nvPr>
            <p:ph type="ctrTitle"/>
          </p:nvPr>
        </p:nvSpPr>
        <p:spPr/>
        <p:txBody>
          <a:bodyPr/>
          <a:lstStyle/>
          <a:p>
            <a:r>
              <a:rPr lang="en-US" dirty="0"/>
              <a:t>Garbage collection </a:t>
            </a:r>
            <a:endParaRPr lang="en-IN" dirty="0"/>
          </a:p>
        </p:txBody>
      </p:sp>
      <p:sp>
        <p:nvSpPr>
          <p:cNvPr id="3" name="Subtitle 2">
            <a:extLst>
              <a:ext uri="{FF2B5EF4-FFF2-40B4-BE49-F238E27FC236}">
                <a16:creationId xmlns:a16="http://schemas.microsoft.com/office/drawing/2014/main" id="{556145BF-B0B5-5A15-31E0-8AC8CDB77D80}"/>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224702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5E676-13DC-C9D5-5E12-821B28985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A2F02E-9C21-446C-8A43-D142FAED0CC1}"/>
              </a:ext>
            </a:extLst>
          </p:cNvPr>
          <p:cNvSpPr>
            <a:spLocks noGrp="1"/>
          </p:cNvSpPr>
          <p:nvPr>
            <p:ph type="title"/>
          </p:nvPr>
        </p:nvSpPr>
        <p:spPr/>
        <p:txBody>
          <a:bodyPr/>
          <a:lstStyle/>
          <a:p>
            <a:r>
              <a:rPr lang="en-IN" dirty="0"/>
              <a:t>Managed heap</a:t>
            </a:r>
          </a:p>
        </p:txBody>
      </p:sp>
      <p:sp>
        <p:nvSpPr>
          <p:cNvPr id="3" name="Content Placeholder 2">
            <a:extLst>
              <a:ext uri="{FF2B5EF4-FFF2-40B4-BE49-F238E27FC236}">
                <a16:creationId xmlns:a16="http://schemas.microsoft.com/office/drawing/2014/main" id="{2EA00353-D887-A2AD-984E-02A29B968CC1}"/>
              </a:ext>
            </a:extLst>
          </p:cNvPr>
          <p:cNvSpPr>
            <a:spLocks noGrp="1"/>
          </p:cNvSpPr>
          <p:nvPr>
            <p:ph idx="1"/>
          </p:nvPr>
        </p:nvSpPr>
        <p:spPr>
          <a:xfrm>
            <a:off x="1154954" y="2603499"/>
            <a:ext cx="10429076" cy="3895097"/>
          </a:xfrm>
        </p:spPr>
        <p:txBody>
          <a:bodyPr/>
          <a:lstStyle/>
          <a:p>
            <a:r>
              <a:rPr lang="en-US" b="0" i="0" dirty="0">
                <a:solidFill>
                  <a:srgbClr val="161616"/>
                </a:solidFill>
                <a:effectLst/>
                <a:latin typeface="Segoe UI" panose="020B0502040204020203" pitchFamily="34" charset="0"/>
              </a:rPr>
              <a:t>After the CLR initializes the garbage collector, it allocates a segment of memory to store and manage objects. </a:t>
            </a:r>
          </a:p>
          <a:p>
            <a:r>
              <a:rPr lang="en-US" b="0" i="0" dirty="0">
                <a:solidFill>
                  <a:srgbClr val="161616"/>
                </a:solidFill>
                <a:effectLst/>
                <a:latin typeface="Segoe UI" panose="020B0502040204020203" pitchFamily="34" charset="0"/>
              </a:rPr>
              <a:t>This memory is called the managed heap, as opposed to a native heap in the operating system.</a:t>
            </a:r>
          </a:p>
          <a:p>
            <a:r>
              <a:rPr lang="en-US" b="0" i="0" dirty="0">
                <a:solidFill>
                  <a:srgbClr val="161616"/>
                </a:solidFill>
                <a:effectLst/>
                <a:latin typeface="Segoe UI" panose="020B0502040204020203" pitchFamily="34" charset="0"/>
              </a:rPr>
              <a:t>There's a managed heap for each managed process. </a:t>
            </a:r>
          </a:p>
          <a:p>
            <a:r>
              <a:rPr lang="en-US" b="0" i="0" dirty="0">
                <a:solidFill>
                  <a:srgbClr val="161616"/>
                </a:solidFill>
                <a:effectLst/>
                <a:latin typeface="Segoe UI" panose="020B0502040204020203" pitchFamily="34" charset="0"/>
              </a:rPr>
              <a:t>All threads in the process allocate memory for objects on the same heap.</a:t>
            </a:r>
          </a:p>
          <a:p>
            <a:pPr algn="l"/>
            <a:r>
              <a:rPr lang="en-US" b="0" i="0" dirty="0">
                <a:solidFill>
                  <a:srgbClr val="161616"/>
                </a:solidFill>
                <a:effectLst/>
                <a:latin typeface="Segoe UI" panose="020B0502040204020203" pitchFamily="34" charset="0"/>
              </a:rPr>
              <a:t>To reserve memory, the garbage collector calls the Windows </a:t>
            </a:r>
            <a:r>
              <a:rPr lang="en-US" b="0" i="0" u="none" strike="noStrike" dirty="0">
                <a:solidFill>
                  <a:srgbClr val="0065B3"/>
                </a:solidFill>
                <a:effectLst/>
                <a:latin typeface="Segoe UI" panose="020B0502040204020203" pitchFamily="34" charset="0"/>
              </a:rPr>
              <a:t>VirtualAlloc</a:t>
            </a:r>
            <a:r>
              <a:rPr lang="en-US" b="0" i="0" dirty="0">
                <a:solidFill>
                  <a:srgbClr val="161616"/>
                </a:solidFill>
                <a:effectLst/>
                <a:latin typeface="Segoe UI" panose="020B0502040204020203" pitchFamily="34" charset="0"/>
              </a:rPr>
              <a:t> function and reserves one segment of memory at a time for managed applications. </a:t>
            </a:r>
          </a:p>
          <a:p>
            <a:pPr algn="l"/>
            <a:r>
              <a:rPr lang="en-US" dirty="0">
                <a:solidFill>
                  <a:srgbClr val="161616"/>
                </a:solidFill>
                <a:latin typeface="Segoe UI" panose="020B0502040204020203" pitchFamily="34" charset="0"/>
              </a:rPr>
              <a:t>GC</a:t>
            </a:r>
            <a:r>
              <a:rPr lang="en-US" b="0" i="0" dirty="0">
                <a:solidFill>
                  <a:srgbClr val="161616"/>
                </a:solidFill>
                <a:effectLst/>
                <a:latin typeface="Segoe UI" panose="020B0502040204020203" pitchFamily="34" charset="0"/>
              </a:rPr>
              <a:t> also reserves segments as needed and releases segments back to the operating system (after clearing them of any objects) by calling the Windows </a:t>
            </a:r>
            <a:r>
              <a:rPr lang="en-US" b="0" i="0" u="none" strike="noStrike" dirty="0">
                <a:solidFill>
                  <a:srgbClr val="0065B3"/>
                </a:solidFill>
                <a:effectLst/>
                <a:latin typeface="Segoe UI" panose="020B0502040204020203" pitchFamily="34" charset="0"/>
              </a:rPr>
              <a:t>VirtualFree</a:t>
            </a:r>
            <a:r>
              <a:rPr lang="en-US" b="0" i="0" dirty="0">
                <a:solidFill>
                  <a:srgbClr val="161616"/>
                </a:solidFill>
                <a:effectLst/>
                <a:latin typeface="Segoe UI" panose="020B0502040204020203" pitchFamily="34" charset="0"/>
              </a:rPr>
              <a:t> function.</a:t>
            </a:r>
          </a:p>
          <a:p>
            <a:endParaRPr lang="en-IN" dirty="0"/>
          </a:p>
        </p:txBody>
      </p:sp>
    </p:spTree>
    <p:extLst>
      <p:ext uri="{BB962C8B-B14F-4D97-AF65-F5344CB8AC3E}">
        <p14:creationId xmlns:p14="http://schemas.microsoft.com/office/powerpoint/2010/main" val="145316730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52934-69BD-F853-685C-BA0017FC3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2ADFA-6368-78F7-1795-36146C14D8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1E4E955-B27F-F689-38BA-8910018532C0}"/>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32274454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9CA3F-3323-6D9E-691B-C36B9B3EB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42E9F-0BBE-2A2B-15B5-FE2676C13B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D9A69D-08AB-F2AE-A9EC-128845371219}"/>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26300850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089AE-69B4-F125-5026-34BE539EF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F9C69C-A4FC-BEAD-B893-04573DF9E1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73C5D6-B818-3C4A-4103-61F41FDD12A9}"/>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2132335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A0E8E-4256-FFC2-D6FB-480E65B37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0C6317-A897-6A17-467F-63DAD3C66C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79BE56-95DF-60AF-3BA0-96061A9AB798}"/>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4857836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E9352-9B3F-507C-4BBC-FA76E94D30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078FF0-94FB-CCAF-C15C-E072792ACF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7CE8B0-4D64-C265-B51E-D488EFB4C89D}"/>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3393711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0164-F4B7-70AC-D29B-1371E0E94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0BF0F-00FB-6E3D-253D-93343941C8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354760-F1C5-121A-732C-B4393755AC62}"/>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4674205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76541-98C1-D4A3-D1F9-1B908B1D8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5BC4A-B01D-BFAD-92CD-9902B038C6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C6845F-F4CA-AC3D-E55F-5B39B0E42B5E}"/>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1926505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A4AB8-0DEF-4C64-10AC-58D04B51E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07368E-2063-A87A-F73B-82A1950CDF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5D54E4-1292-BAE8-F27E-D42CDBBD5B4F}"/>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42340125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FDC9C-F8DF-9312-3FF3-52E2E2099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77FCE-E293-0AC0-D593-44445A2A2E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604B6D-BEA6-115D-89F3-468E26A0E012}"/>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315692031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A35EB-3DF4-761B-2273-447FAAC46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987DC-8934-10FF-D8E9-E730CAF35D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B64EB2-8A22-7FB9-C606-A72BE2E622BA}"/>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97763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AE4FC-2D44-3DF1-246C-963FC2589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2D404-6A92-0D72-660A-736C63247661}"/>
              </a:ext>
            </a:extLst>
          </p:cNvPr>
          <p:cNvSpPr>
            <a:spLocks noGrp="1"/>
          </p:cNvSpPr>
          <p:nvPr>
            <p:ph type="title"/>
          </p:nvPr>
        </p:nvSpPr>
        <p:spPr/>
        <p:txBody>
          <a:bodyPr/>
          <a:lstStyle/>
          <a:p>
            <a:r>
              <a:rPr lang="en-IN" dirty="0"/>
              <a:t>Managed heap</a:t>
            </a:r>
          </a:p>
        </p:txBody>
      </p:sp>
      <p:sp>
        <p:nvSpPr>
          <p:cNvPr id="3" name="Content Placeholder 2">
            <a:extLst>
              <a:ext uri="{FF2B5EF4-FFF2-40B4-BE49-F238E27FC236}">
                <a16:creationId xmlns:a16="http://schemas.microsoft.com/office/drawing/2014/main" id="{9DF44438-AFA6-449F-5531-7261DFDE5C69}"/>
              </a:ext>
            </a:extLst>
          </p:cNvPr>
          <p:cNvSpPr>
            <a:spLocks noGrp="1"/>
          </p:cNvSpPr>
          <p:nvPr>
            <p:ph idx="1"/>
          </p:nvPr>
        </p:nvSpPr>
        <p:spPr>
          <a:xfrm>
            <a:off x="1154954" y="2603499"/>
            <a:ext cx="10429076" cy="3895097"/>
          </a:xfrm>
        </p:spPr>
        <p:txBody>
          <a:bodyPr/>
          <a:lstStyle/>
          <a:p>
            <a:r>
              <a:rPr lang="en-US" b="0" i="0" dirty="0">
                <a:solidFill>
                  <a:srgbClr val="161616"/>
                </a:solidFill>
                <a:effectLst/>
                <a:latin typeface="Segoe UI" panose="020B0502040204020203" pitchFamily="34" charset="0"/>
              </a:rPr>
              <a:t>size of segments allocated by the garbage collector is implementation-specific and is subject to change at any time, including in periodic updates. </a:t>
            </a:r>
          </a:p>
          <a:p>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pp should never make assumptions about or depend on a particular segment size, nor should it attempt to configure the amount of memory available for segment allocations.</a:t>
            </a:r>
            <a:endParaRPr lang="en-IN" dirty="0"/>
          </a:p>
        </p:txBody>
      </p:sp>
    </p:spTree>
    <p:extLst>
      <p:ext uri="{BB962C8B-B14F-4D97-AF65-F5344CB8AC3E}">
        <p14:creationId xmlns:p14="http://schemas.microsoft.com/office/powerpoint/2010/main" val="32324405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5ADEB-A218-552B-CDB3-037E3D5E6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A2067-2A47-723A-7863-4F894C9FDE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A538F7-C79D-BC18-E911-EEF4151DD958}"/>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26308034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657B2-2409-BAE0-CF6A-09810620C0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AEB59-BB6B-E2D7-351E-5DCA0CFD11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916921-BE10-1B25-2D4E-9C198F07D360}"/>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26872703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E4284-905A-8C0F-38F1-3C0A28CA84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93E8C-D1D3-FA63-56C2-79B1B3992A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039A81-94D1-DEF3-0ADB-14B58E7B62DE}"/>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496274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2E2E4-7918-232E-F981-C95F68483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76810-85E5-1F2D-3F9E-49DE552D35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19EF77-DEAC-7141-1BB3-674D04B65F79}"/>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9912593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E4EC0-CBD1-B7F7-C7F3-92952A630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D38388-5533-22FA-3F11-2249DC485A3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F06BA5-1A05-B792-6469-360998278DE5}"/>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24564062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63EF9-EDD4-B5F6-5E0C-C2A6B6E36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02CDB-D30B-D0A9-330F-282B68B82B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B77968-10C9-5AC5-8F7C-C5F7AF6C9C3A}"/>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3742917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B8429-81B0-2E2F-BC48-E6939687C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30D8F-F334-3567-C812-BD3E6B6D78A8}"/>
              </a:ext>
            </a:extLst>
          </p:cNvPr>
          <p:cNvSpPr>
            <a:spLocks noGrp="1"/>
          </p:cNvSpPr>
          <p:nvPr>
            <p:ph type="title"/>
          </p:nvPr>
        </p:nvSpPr>
        <p:spPr/>
        <p:txBody>
          <a:bodyPr/>
          <a:lstStyle/>
          <a:p>
            <a:r>
              <a:rPr lang="en-IN" dirty="0"/>
              <a:t>Managed heap</a:t>
            </a:r>
          </a:p>
        </p:txBody>
      </p:sp>
      <p:sp>
        <p:nvSpPr>
          <p:cNvPr id="3" name="Content Placeholder 2">
            <a:extLst>
              <a:ext uri="{FF2B5EF4-FFF2-40B4-BE49-F238E27FC236}">
                <a16:creationId xmlns:a16="http://schemas.microsoft.com/office/drawing/2014/main" id="{48802A70-7839-4B53-EC31-BE2FB75B4C92}"/>
              </a:ext>
            </a:extLst>
          </p:cNvPr>
          <p:cNvSpPr>
            <a:spLocks noGrp="1"/>
          </p:cNvSpPr>
          <p:nvPr>
            <p:ph idx="1"/>
          </p:nvPr>
        </p:nvSpPr>
        <p:spPr>
          <a:xfrm>
            <a:off x="1154954" y="2603499"/>
            <a:ext cx="10429076" cy="3895097"/>
          </a:xfrm>
        </p:spPr>
        <p:txBody>
          <a:bodyPr>
            <a:normAutofit fontScale="92500" lnSpcReduction="10000"/>
          </a:bodyPr>
          <a:lstStyle/>
          <a:p>
            <a:r>
              <a:rPr lang="en-US" dirty="0">
                <a:solidFill>
                  <a:srgbClr val="161616"/>
                </a:solidFill>
                <a:latin typeface="Segoe UI" panose="020B0502040204020203" pitchFamily="34" charset="0"/>
              </a:rPr>
              <a:t>F</a:t>
            </a:r>
            <a:r>
              <a:rPr lang="en-US" b="0" i="0" dirty="0">
                <a:solidFill>
                  <a:srgbClr val="161616"/>
                </a:solidFill>
                <a:effectLst/>
                <a:latin typeface="Segoe UI" panose="020B0502040204020203" pitchFamily="34" charset="0"/>
              </a:rPr>
              <a:t>ewer objects allocated on the heap, the less work the garbage collector has to do. </a:t>
            </a:r>
          </a:p>
          <a:p>
            <a:r>
              <a:rPr lang="en-US" b="0" i="0" dirty="0">
                <a:solidFill>
                  <a:srgbClr val="161616"/>
                </a:solidFill>
                <a:effectLst/>
                <a:latin typeface="Segoe UI" panose="020B0502040204020203" pitchFamily="34" charset="0"/>
              </a:rPr>
              <a:t>When you allocate objects, don't use rounded-up values that exceed your needs, such as allocating an array of 32 bytes when you need only 15 bytes.</a:t>
            </a:r>
          </a:p>
          <a:p>
            <a:r>
              <a:rPr lang="en-US" b="0" i="0" dirty="0">
                <a:solidFill>
                  <a:srgbClr val="161616"/>
                </a:solidFill>
                <a:effectLst/>
                <a:latin typeface="Segoe UI" panose="020B0502040204020203" pitchFamily="34" charset="0"/>
              </a:rPr>
              <a:t>When a garbage collection is triggered, the garbage collector reclaims the memory that's occupied by dead objects. </a:t>
            </a:r>
          </a:p>
          <a:p>
            <a:r>
              <a:rPr lang="en-US" b="0" i="0" dirty="0">
                <a:solidFill>
                  <a:srgbClr val="161616"/>
                </a:solidFill>
                <a:effectLst/>
                <a:latin typeface="Segoe UI" panose="020B0502040204020203" pitchFamily="34" charset="0"/>
              </a:rPr>
              <a:t>Reclaiming process compacts live objects so that they're moved together, and the dead space is removed, thereby making the heap smaller. </a:t>
            </a:r>
          </a:p>
          <a:p>
            <a:r>
              <a:rPr lang="en-US" b="0" i="0" dirty="0">
                <a:solidFill>
                  <a:srgbClr val="161616"/>
                </a:solidFill>
                <a:effectLst/>
                <a:latin typeface="Segoe UI" panose="020B0502040204020203" pitchFamily="34" charset="0"/>
              </a:rPr>
              <a:t>This process ensures that objects that are allocated together stay together on the managed heap to preserve their locality.</a:t>
            </a:r>
          </a:p>
          <a:p>
            <a:r>
              <a:rPr lang="en-US" b="0" i="0" dirty="0">
                <a:solidFill>
                  <a:srgbClr val="161616"/>
                </a:solidFill>
                <a:effectLst/>
                <a:latin typeface="Segoe UI" panose="020B0502040204020203" pitchFamily="34" charset="0"/>
              </a:rPr>
              <a:t>The intrusiveness (frequency and duration) of garbage collections is the result of the volume of allocations and the amount of survived memory on the managed heap.</a:t>
            </a:r>
          </a:p>
          <a:p>
            <a:pPr algn="l"/>
            <a:r>
              <a:rPr lang="en-US" b="0" i="0" dirty="0">
                <a:solidFill>
                  <a:srgbClr val="161616"/>
                </a:solidFill>
                <a:effectLst/>
                <a:latin typeface="Segoe UI" panose="020B0502040204020203" pitchFamily="34" charset="0"/>
              </a:rPr>
              <a:t>The heap can be considered as the accumulation of two heaps: the </a:t>
            </a:r>
            <a:r>
              <a:rPr lang="en-US" b="0" i="0" u="none" strike="noStrike" dirty="0">
                <a:solidFill>
                  <a:srgbClr val="0065B3"/>
                </a:solidFill>
                <a:effectLst/>
                <a:latin typeface="Segoe UI" panose="020B0502040204020203" pitchFamily="34" charset="0"/>
              </a:rPr>
              <a:t>large object heap</a:t>
            </a:r>
            <a:r>
              <a:rPr lang="en-US" b="0" i="0" dirty="0">
                <a:solidFill>
                  <a:srgbClr val="161616"/>
                </a:solidFill>
                <a:effectLst/>
                <a:latin typeface="Segoe UI" panose="020B0502040204020203" pitchFamily="34" charset="0"/>
              </a:rPr>
              <a:t> and the </a:t>
            </a:r>
            <a:r>
              <a:rPr lang="en-US" dirty="0">
                <a:solidFill>
                  <a:srgbClr val="0065B3"/>
                </a:solidFill>
                <a:latin typeface="Segoe UI" panose="020B0502040204020203" pitchFamily="34" charset="0"/>
              </a:rPr>
              <a:t>small object heap.</a:t>
            </a:r>
            <a:r>
              <a:rPr lang="en-US" b="0" i="0" dirty="0">
                <a:solidFill>
                  <a:srgbClr val="161616"/>
                </a:solidFill>
                <a:effectLst/>
                <a:latin typeface="Segoe UI" panose="020B0502040204020203" pitchFamily="34" charset="0"/>
              </a:rPr>
              <a:t> </a:t>
            </a:r>
          </a:p>
          <a:p>
            <a:endParaRPr lang="en-IN" dirty="0"/>
          </a:p>
        </p:txBody>
      </p:sp>
    </p:spTree>
    <p:extLst>
      <p:ext uri="{BB962C8B-B14F-4D97-AF65-F5344CB8AC3E}">
        <p14:creationId xmlns:p14="http://schemas.microsoft.com/office/powerpoint/2010/main" val="4128623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D27A9-C46D-51FC-6625-04906D2B7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448FB-83C4-4E27-D5FC-E8304186C6F1}"/>
              </a:ext>
            </a:extLst>
          </p:cNvPr>
          <p:cNvSpPr>
            <a:spLocks noGrp="1"/>
          </p:cNvSpPr>
          <p:nvPr>
            <p:ph type="title"/>
          </p:nvPr>
        </p:nvSpPr>
        <p:spPr/>
        <p:txBody>
          <a:bodyPr/>
          <a:lstStyle/>
          <a:p>
            <a:r>
              <a:rPr lang="en-IN" dirty="0"/>
              <a:t>Generations</a:t>
            </a:r>
          </a:p>
        </p:txBody>
      </p:sp>
      <p:sp>
        <p:nvSpPr>
          <p:cNvPr id="3" name="Content Placeholder 2">
            <a:extLst>
              <a:ext uri="{FF2B5EF4-FFF2-40B4-BE49-F238E27FC236}">
                <a16:creationId xmlns:a16="http://schemas.microsoft.com/office/drawing/2014/main" id="{12DA27A7-984A-F581-E42E-66923BF5F9E1}"/>
              </a:ext>
            </a:extLst>
          </p:cNvPr>
          <p:cNvSpPr>
            <a:spLocks noGrp="1"/>
          </p:cNvSpPr>
          <p:nvPr>
            <p:ph idx="1"/>
          </p:nvPr>
        </p:nvSpPr>
        <p:spPr>
          <a:xfrm>
            <a:off x="1154954" y="2603499"/>
            <a:ext cx="10429076" cy="3895097"/>
          </a:xfrm>
        </p:spPr>
        <p:txBody>
          <a:bodyPr/>
          <a:lstStyle/>
          <a:p>
            <a:pPr algn="l">
              <a:buNone/>
            </a:pPr>
            <a:r>
              <a:rPr lang="en-US" b="0" i="0" dirty="0">
                <a:solidFill>
                  <a:srgbClr val="161616"/>
                </a:solidFill>
                <a:effectLst/>
                <a:latin typeface="Segoe UI" panose="020B0502040204020203" pitchFamily="34" charset="0"/>
              </a:rPr>
              <a:t>GC algorithm is based on several considerations:</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It's faster to compact the memory for a portion of the managed heap than for the entire managed heap.</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Newer objects have shorter lifetimes, and older objects have longer lifetimes.</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Newer objects tend to be related to each other and accessed by the application around the same time.</a:t>
            </a:r>
          </a:p>
          <a:p>
            <a:endParaRPr lang="en-IN" dirty="0"/>
          </a:p>
        </p:txBody>
      </p:sp>
    </p:spTree>
    <p:extLst>
      <p:ext uri="{BB962C8B-B14F-4D97-AF65-F5344CB8AC3E}">
        <p14:creationId xmlns:p14="http://schemas.microsoft.com/office/powerpoint/2010/main" val="605761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28CBB-FD29-AAAF-E708-A615E69EA7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A3861E-108F-AAB4-B468-5C6500049E2A}"/>
              </a:ext>
            </a:extLst>
          </p:cNvPr>
          <p:cNvSpPr>
            <a:spLocks noGrp="1"/>
          </p:cNvSpPr>
          <p:nvPr>
            <p:ph type="title"/>
          </p:nvPr>
        </p:nvSpPr>
        <p:spPr/>
        <p:txBody>
          <a:bodyPr/>
          <a:lstStyle/>
          <a:p>
            <a:r>
              <a:rPr lang="en-IN" dirty="0"/>
              <a:t>Generations</a:t>
            </a:r>
          </a:p>
        </p:txBody>
      </p:sp>
      <p:sp>
        <p:nvSpPr>
          <p:cNvPr id="3" name="Content Placeholder 2">
            <a:extLst>
              <a:ext uri="{FF2B5EF4-FFF2-40B4-BE49-F238E27FC236}">
                <a16:creationId xmlns:a16="http://schemas.microsoft.com/office/drawing/2014/main" id="{4EEE3A14-37FC-9F9F-E736-19100099859A}"/>
              </a:ext>
            </a:extLst>
          </p:cNvPr>
          <p:cNvSpPr>
            <a:spLocks noGrp="1"/>
          </p:cNvSpPr>
          <p:nvPr>
            <p:ph idx="1"/>
          </p:nvPr>
        </p:nvSpPr>
        <p:spPr>
          <a:xfrm>
            <a:off x="1154954" y="2603499"/>
            <a:ext cx="10429076" cy="3895097"/>
          </a:xfrm>
        </p:spPr>
        <p:txBody>
          <a:bodyPr/>
          <a:lstStyle/>
          <a:p>
            <a:r>
              <a:rPr lang="en-US" b="0" i="0" dirty="0">
                <a:solidFill>
                  <a:srgbClr val="161616"/>
                </a:solidFill>
                <a:effectLst/>
                <a:latin typeface="Segoe UI" panose="020B0502040204020203" pitchFamily="34" charset="0"/>
              </a:rPr>
              <a:t>Garbage collection primarily occurs with the reclamation of short-lived objects. </a:t>
            </a:r>
          </a:p>
          <a:p>
            <a:r>
              <a:rPr lang="en-US" b="0" i="0" dirty="0">
                <a:solidFill>
                  <a:srgbClr val="161616"/>
                </a:solidFill>
                <a:effectLst/>
                <a:latin typeface="Segoe UI" panose="020B0502040204020203" pitchFamily="34" charset="0"/>
              </a:rPr>
              <a:t>To optimize the performance of the garbage collector, the managed heap is divided into three generations, 0, 1, and 2, so it can handle long-lived and short-lived objects separately. </a:t>
            </a:r>
          </a:p>
          <a:p>
            <a:r>
              <a:rPr lang="en-US" dirty="0">
                <a:solidFill>
                  <a:srgbClr val="161616"/>
                </a:solidFill>
                <a:latin typeface="Segoe UI" panose="020B0502040204020203" pitchFamily="34" charset="0"/>
              </a:rPr>
              <a:t>GC</a:t>
            </a:r>
            <a:r>
              <a:rPr lang="en-US" b="0" i="0" dirty="0">
                <a:solidFill>
                  <a:srgbClr val="161616"/>
                </a:solidFill>
                <a:effectLst/>
                <a:latin typeface="Segoe UI" panose="020B0502040204020203" pitchFamily="34" charset="0"/>
              </a:rPr>
              <a:t> stores new objects in generation 0. </a:t>
            </a:r>
          </a:p>
          <a:p>
            <a:r>
              <a:rPr lang="en-US" b="0" i="0" dirty="0">
                <a:solidFill>
                  <a:srgbClr val="161616"/>
                </a:solidFill>
                <a:effectLst/>
                <a:latin typeface="Segoe UI" panose="020B0502040204020203" pitchFamily="34" charset="0"/>
              </a:rPr>
              <a:t>Objects created early in the application's lifetime that survive collections are promoted and stored in generations 1 and 2. </a:t>
            </a:r>
          </a:p>
          <a:p>
            <a:r>
              <a:rPr lang="en-US" b="0" i="0" dirty="0">
                <a:solidFill>
                  <a:srgbClr val="161616"/>
                </a:solidFill>
                <a:effectLst/>
                <a:latin typeface="Segoe UI" panose="020B0502040204020203" pitchFamily="34" charset="0"/>
              </a:rPr>
              <a:t>Because it's faster to compact a portion of the managed heap than the entire heap, this scheme allows the garbage collector to release the memory in a specific generation rather than release the memory for the entire managed heap each time it performs a collection.</a:t>
            </a:r>
            <a:endParaRPr lang="en-IN" dirty="0"/>
          </a:p>
        </p:txBody>
      </p:sp>
    </p:spTree>
    <p:extLst>
      <p:ext uri="{BB962C8B-B14F-4D97-AF65-F5344CB8AC3E}">
        <p14:creationId xmlns:p14="http://schemas.microsoft.com/office/powerpoint/2010/main" val="115252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Lightbox">
            <a:extLst>
              <a:ext uri="{FF2B5EF4-FFF2-40B4-BE49-F238E27FC236}">
                <a16:creationId xmlns:a16="http://schemas.microsoft.com/office/drawing/2014/main" id="{AE2DC306-01F4-131F-A5C0-9EF79420B8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66" t="3494" r="3765" b="10446"/>
          <a:stretch/>
        </p:blipFill>
        <p:spPr bwMode="auto">
          <a:xfrm>
            <a:off x="3144167" y="239602"/>
            <a:ext cx="6009614" cy="5902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798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E2A7C-A542-DE5B-3292-06375908A1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E1A6B8-0DC6-5DD5-C08B-A36A9F49112B}"/>
              </a:ext>
            </a:extLst>
          </p:cNvPr>
          <p:cNvSpPr>
            <a:spLocks noGrp="1"/>
          </p:cNvSpPr>
          <p:nvPr>
            <p:ph type="title"/>
          </p:nvPr>
        </p:nvSpPr>
        <p:spPr/>
        <p:txBody>
          <a:bodyPr>
            <a:normAutofit fontScale="90000"/>
          </a:bodyPr>
          <a:lstStyle/>
          <a:p>
            <a:r>
              <a:rPr lang="en-US" dirty="0"/>
              <a:t>Garbage Collection Generations in .NET Framework:</a:t>
            </a:r>
            <a:endParaRPr lang="en-IN" dirty="0"/>
          </a:p>
        </p:txBody>
      </p:sp>
      <p:sp>
        <p:nvSpPr>
          <p:cNvPr id="5" name="Text Placeholder 4">
            <a:extLst>
              <a:ext uri="{FF2B5EF4-FFF2-40B4-BE49-F238E27FC236}">
                <a16:creationId xmlns:a16="http://schemas.microsoft.com/office/drawing/2014/main" id="{364FFBCD-BA45-1F9E-3087-0C5396EF56BE}"/>
              </a:ext>
            </a:extLst>
          </p:cNvPr>
          <p:cNvSpPr>
            <a:spLocks noGrp="1"/>
          </p:cNvSpPr>
          <p:nvPr>
            <p:ph type="body" sz="half" idx="2"/>
          </p:nvPr>
        </p:nvSpPr>
        <p:spPr>
          <a:xfrm>
            <a:off x="1154954" y="3657599"/>
            <a:ext cx="4082064" cy="2298225"/>
          </a:xfrm>
        </p:spPr>
        <p:txBody>
          <a:bodyPr>
            <a:normAutofit/>
          </a:bodyPr>
          <a:lstStyle/>
          <a:p>
            <a:pPr marL="285750" indent="-285750">
              <a:buFont typeface="Wingdings" panose="05000000000000000000" pitchFamily="2" charset="2"/>
              <a:buChar char="Ø"/>
            </a:pPr>
            <a:r>
              <a:rPr lang="en-US" b="1" dirty="0"/>
              <a:t>Let’s say you have a simple application called App1.</a:t>
            </a:r>
          </a:p>
          <a:p>
            <a:pPr marL="285750" indent="-285750">
              <a:buFont typeface="Wingdings" panose="05000000000000000000" pitchFamily="2" charset="2"/>
              <a:buChar char="Ø"/>
            </a:pPr>
            <a:r>
              <a:rPr lang="en-US" b="1" dirty="0"/>
              <a:t> As soon as the application starts, it creates 5 managed objects. </a:t>
            </a:r>
          </a:p>
          <a:p>
            <a:pPr marL="285750" indent="-285750">
              <a:buFont typeface="Wingdings" panose="05000000000000000000" pitchFamily="2" charset="2"/>
              <a:buChar char="Ø"/>
            </a:pPr>
            <a:r>
              <a:rPr lang="en-US" b="1" dirty="0"/>
              <a:t>Whenever any new objects (fresh objects) are created, they are moved into a bucket called Generation 0. </a:t>
            </a:r>
            <a:endParaRPr lang="en-IN" b="1" dirty="0"/>
          </a:p>
        </p:txBody>
      </p:sp>
      <p:sp>
        <p:nvSpPr>
          <p:cNvPr id="6" name="AutoShape 2" descr="What is Garbage Collector in .NET Application">
            <a:extLst>
              <a:ext uri="{FF2B5EF4-FFF2-40B4-BE49-F238E27FC236}">
                <a16:creationId xmlns:a16="http://schemas.microsoft.com/office/drawing/2014/main" id="{26616074-502E-ECE3-4FBE-A76F835BB7F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6F13B6F8-E7D5-D94C-DFC0-B99B8E70C613}"/>
              </a:ext>
            </a:extLst>
          </p:cNvPr>
          <p:cNvPicPr>
            <a:picLocks noChangeAspect="1"/>
          </p:cNvPicPr>
          <p:nvPr/>
        </p:nvPicPr>
        <p:blipFill>
          <a:blip r:embed="rId2"/>
          <a:stretch>
            <a:fillRect/>
          </a:stretch>
        </p:blipFill>
        <p:spPr>
          <a:xfrm>
            <a:off x="6813330" y="1524000"/>
            <a:ext cx="3181350" cy="3505200"/>
          </a:xfrm>
          <a:prstGeom prst="rect">
            <a:avLst/>
          </a:prstGeom>
        </p:spPr>
      </p:pic>
    </p:spTree>
    <p:extLst>
      <p:ext uri="{BB962C8B-B14F-4D97-AF65-F5344CB8AC3E}">
        <p14:creationId xmlns:p14="http://schemas.microsoft.com/office/powerpoint/2010/main" val="1344536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3EAC9-D833-365C-0513-B4F3FC8F9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77AF06-BB13-B81F-6638-FD6B2BDCCC27}"/>
              </a:ext>
            </a:extLst>
          </p:cNvPr>
          <p:cNvSpPr>
            <a:spLocks noGrp="1"/>
          </p:cNvSpPr>
          <p:nvPr>
            <p:ph type="title"/>
          </p:nvPr>
        </p:nvSpPr>
        <p:spPr/>
        <p:txBody>
          <a:bodyPr/>
          <a:lstStyle/>
          <a:p>
            <a:r>
              <a:rPr lang="en-IN" dirty="0"/>
              <a:t>Understanding Generation 0, 1, and 2:</a:t>
            </a:r>
          </a:p>
        </p:txBody>
      </p:sp>
      <p:sp>
        <p:nvSpPr>
          <p:cNvPr id="3" name="Content Placeholder 2">
            <a:extLst>
              <a:ext uri="{FF2B5EF4-FFF2-40B4-BE49-F238E27FC236}">
                <a16:creationId xmlns:a16="http://schemas.microsoft.com/office/drawing/2014/main" id="{86DF7378-7710-28CD-970B-FD5A83D4D581}"/>
              </a:ext>
            </a:extLst>
          </p:cNvPr>
          <p:cNvSpPr>
            <a:spLocks noGrp="1"/>
          </p:cNvSpPr>
          <p:nvPr>
            <p:ph idx="1"/>
          </p:nvPr>
        </p:nvSpPr>
        <p:spPr>
          <a:xfrm>
            <a:off x="1154954" y="2603499"/>
            <a:ext cx="10429076" cy="3895097"/>
          </a:xfrm>
        </p:spPr>
        <p:txBody>
          <a:bodyPr/>
          <a:lstStyle/>
          <a:p>
            <a:r>
              <a:rPr lang="en-US" b="0" i="0" dirty="0">
                <a:solidFill>
                  <a:srgbClr val="000000"/>
                </a:solidFill>
                <a:effectLst/>
                <a:latin typeface="arial" panose="020B0604020202020204" pitchFamily="34" charset="0"/>
              </a:rPr>
              <a:t>Garbage Collector, runs continuously as a background process thread to check whether there are any unused managed objects so that it reclaims the memory by cleaning those objects. </a:t>
            </a:r>
          </a:p>
          <a:p>
            <a:r>
              <a:rPr lang="en-US" b="0" i="0" dirty="0">
                <a:solidFill>
                  <a:srgbClr val="000000"/>
                </a:solidFill>
                <a:effectLst/>
                <a:latin typeface="arial" panose="020B0604020202020204" pitchFamily="34" charset="0"/>
              </a:rPr>
              <a:t>Now, let’s say the application does not need two objects (Object1 and Object2). </a:t>
            </a:r>
          </a:p>
          <a:p>
            <a:r>
              <a:rPr lang="en-US" b="0" i="0" dirty="0">
                <a:solidFill>
                  <a:srgbClr val="000000"/>
                </a:solidFill>
                <a:effectLst/>
                <a:latin typeface="arial" panose="020B0604020202020204" pitchFamily="34" charset="0"/>
              </a:rPr>
              <a:t>So, the Garbage Collector will destroy these two objects (Object1 and Object2) and reclaim the memory from the Generation 0 bucket. </a:t>
            </a:r>
          </a:p>
          <a:p>
            <a:r>
              <a:rPr lang="en-US" b="0" i="0" dirty="0">
                <a:solidFill>
                  <a:srgbClr val="000000"/>
                </a:solidFill>
                <a:effectLst/>
                <a:latin typeface="arial" panose="020B0604020202020204" pitchFamily="34" charset="0"/>
              </a:rPr>
              <a:t>But the application still needs the remaining three objects (Object3, Object4, and Object5). </a:t>
            </a:r>
          </a:p>
          <a:p>
            <a:r>
              <a:rPr lang="en-US" b="0" i="0" dirty="0">
                <a:solidFill>
                  <a:srgbClr val="000000"/>
                </a:solidFill>
                <a:effectLst/>
                <a:latin typeface="arial" panose="020B0604020202020204" pitchFamily="34" charset="0"/>
              </a:rPr>
              <a:t>Garbage collector will not clean those three objects. </a:t>
            </a:r>
          </a:p>
          <a:p>
            <a:r>
              <a:rPr lang="en-US" b="0" i="0" dirty="0">
                <a:solidFill>
                  <a:srgbClr val="000000"/>
                </a:solidFill>
                <a:effectLst/>
                <a:latin typeface="arial" panose="020B0604020202020204" pitchFamily="34" charset="0"/>
              </a:rPr>
              <a:t>Garbage Collector will move those three managed objects (Object3, Object4, and Object5) to the Generation 1 bucket</a:t>
            </a:r>
            <a:endParaRPr lang="en-IN" dirty="0"/>
          </a:p>
        </p:txBody>
      </p:sp>
    </p:spTree>
    <p:extLst>
      <p:ext uri="{BB962C8B-B14F-4D97-AF65-F5344CB8AC3E}">
        <p14:creationId xmlns:p14="http://schemas.microsoft.com/office/powerpoint/2010/main" val="1997446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6B6E9A-A496-0175-CC8C-2F46E57414C7}"/>
              </a:ext>
            </a:extLst>
          </p:cNvPr>
          <p:cNvSpPr>
            <a:spLocks noGrp="1"/>
          </p:cNvSpPr>
          <p:nvPr>
            <p:ph type="title"/>
          </p:nvPr>
        </p:nvSpPr>
        <p:spPr/>
        <p:txBody>
          <a:bodyPr/>
          <a:lstStyle/>
          <a:p>
            <a:r>
              <a:rPr lang="en-IN" dirty="0"/>
              <a:t>Understanding Generation 0, 1, and 2:</a:t>
            </a:r>
          </a:p>
        </p:txBody>
      </p:sp>
      <p:pic>
        <p:nvPicPr>
          <p:cNvPr id="11266" name="Picture 2" descr="Garbage Collector Generations in .NET">
            <a:extLst>
              <a:ext uri="{FF2B5EF4-FFF2-40B4-BE49-F238E27FC236}">
                <a16:creationId xmlns:a16="http://schemas.microsoft.com/office/drawing/2014/main" id="{F236A1ED-87F6-0DD2-1CC4-7E5AEAB0C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1831" y="2811989"/>
            <a:ext cx="496252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20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21263-C738-57CF-EC76-337B630BA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55098-C524-D402-C186-366D4D53FA77}"/>
              </a:ext>
            </a:extLst>
          </p:cNvPr>
          <p:cNvSpPr>
            <a:spLocks noGrp="1"/>
          </p:cNvSpPr>
          <p:nvPr>
            <p:ph type="title"/>
          </p:nvPr>
        </p:nvSpPr>
        <p:spPr/>
        <p:txBody>
          <a:bodyPr/>
          <a:lstStyle/>
          <a:p>
            <a:r>
              <a:rPr lang="en-IN" dirty="0"/>
              <a:t>Understanding Generation 0, 1, and 2:</a:t>
            </a:r>
          </a:p>
        </p:txBody>
      </p:sp>
      <p:sp>
        <p:nvSpPr>
          <p:cNvPr id="4" name="Content Placeholder 3">
            <a:extLst>
              <a:ext uri="{FF2B5EF4-FFF2-40B4-BE49-F238E27FC236}">
                <a16:creationId xmlns:a16="http://schemas.microsoft.com/office/drawing/2014/main" id="{96E5DEB1-1A15-B00F-A0E9-1C6C3836DE7A}"/>
              </a:ext>
            </a:extLst>
          </p:cNvPr>
          <p:cNvSpPr>
            <a:spLocks noGrp="1"/>
          </p:cNvSpPr>
          <p:nvPr>
            <p:ph sz="half" idx="1"/>
          </p:nvPr>
        </p:nvSpPr>
        <p:spPr>
          <a:ln>
            <a:solidFill>
              <a:schemeClr val="accent1"/>
            </a:solidFill>
          </a:ln>
        </p:spPr>
        <p:txBody>
          <a:bodyPr/>
          <a:lstStyle/>
          <a:p>
            <a:r>
              <a:rPr lang="en-US" b="0" i="0" dirty="0">
                <a:solidFill>
                  <a:srgbClr val="000000"/>
                </a:solidFill>
                <a:effectLst/>
                <a:latin typeface="arial" panose="020B0604020202020204" pitchFamily="34" charset="0"/>
              </a:rPr>
              <a:t>Let’s say your application creates two more fresh objects (Object6 and Object7).</a:t>
            </a:r>
          </a:p>
          <a:p>
            <a:r>
              <a:rPr lang="en-US" b="0" i="0" dirty="0">
                <a:solidFill>
                  <a:srgbClr val="000000"/>
                </a:solidFill>
                <a:effectLst/>
                <a:latin typeface="arial" panose="020B0604020202020204" pitchFamily="34" charset="0"/>
              </a:rPr>
              <a:t> As fresh objects, they should be created in the Generation 0 bucket,</a:t>
            </a:r>
            <a:endParaRPr lang="en-IN" dirty="0"/>
          </a:p>
        </p:txBody>
      </p:sp>
      <p:pic>
        <p:nvPicPr>
          <p:cNvPr id="6" name="Picture 5">
            <a:extLst>
              <a:ext uri="{FF2B5EF4-FFF2-40B4-BE49-F238E27FC236}">
                <a16:creationId xmlns:a16="http://schemas.microsoft.com/office/drawing/2014/main" id="{369F23E8-DAA4-FD59-115B-DC9C473D5BC9}"/>
              </a:ext>
            </a:extLst>
          </p:cNvPr>
          <p:cNvPicPr>
            <a:picLocks noChangeAspect="1"/>
          </p:cNvPicPr>
          <p:nvPr/>
        </p:nvPicPr>
        <p:blipFill>
          <a:blip r:embed="rId2"/>
          <a:stretch>
            <a:fillRect/>
          </a:stretch>
        </p:blipFill>
        <p:spPr>
          <a:xfrm>
            <a:off x="6483978" y="2603500"/>
            <a:ext cx="4514850" cy="3493519"/>
          </a:xfrm>
          <a:prstGeom prst="rect">
            <a:avLst/>
          </a:prstGeom>
        </p:spPr>
      </p:pic>
    </p:spTree>
    <p:extLst>
      <p:ext uri="{BB962C8B-B14F-4D97-AF65-F5344CB8AC3E}">
        <p14:creationId xmlns:p14="http://schemas.microsoft.com/office/powerpoint/2010/main" val="402352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412B-0A19-A6F1-259B-95943AA5F920}"/>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CCECC29A-FFED-5820-9869-04A65E49FDF1}"/>
              </a:ext>
            </a:extLst>
          </p:cNvPr>
          <p:cNvSpPr>
            <a:spLocks noGrp="1"/>
          </p:cNvSpPr>
          <p:nvPr>
            <p:ph idx="1"/>
          </p:nvPr>
        </p:nvSpPr>
        <p:spPr>
          <a:xfrm>
            <a:off x="1154954" y="2603499"/>
            <a:ext cx="10429076" cy="3895097"/>
          </a:xfrm>
        </p:spPr>
        <p:txBody>
          <a:bodyPr>
            <a:normAutofit/>
          </a:bodyPr>
          <a:lstStyle/>
          <a:p>
            <a:pPr algn="l"/>
            <a:r>
              <a:rPr lang="en-US" sz="1800" b="0" i="0" u="none" strike="noStrike" baseline="0" dirty="0">
                <a:latin typeface="LiberationSerif"/>
              </a:rPr>
              <a:t>GC</a:t>
            </a:r>
            <a:r>
              <a:rPr lang="en-US" dirty="0">
                <a:latin typeface="LiberationSerif"/>
              </a:rPr>
              <a:t>--E</a:t>
            </a:r>
            <a:r>
              <a:rPr lang="en-US" sz="1800" b="0" i="0" u="none" strike="noStrike" baseline="0" dirty="0">
                <a:latin typeface="LiberationSerif"/>
              </a:rPr>
              <a:t>ngine that cleans up the memory of managed heap within the CLR with an internal algorithm and its own triggering engine. </a:t>
            </a:r>
          </a:p>
          <a:p>
            <a:pPr algn="l"/>
            <a:r>
              <a:rPr lang="en-US" sz="1800" b="0" i="0" u="none" strike="noStrike" baseline="0" dirty="0">
                <a:latin typeface="LiberationSerif"/>
              </a:rPr>
              <a:t>Impossible to know exactly when the GC will fire</a:t>
            </a:r>
          </a:p>
          <a:p>
            <a:pPr algn="l"/>
            <a:r>
              <a:rPr lang="en-US" sz="1800" b="0" i="0" u="none" strike="noStrike" baseline="0" dirty="0">
                <a:latin typeface="LiberationSerif"/>
              </a:rPr>
              <a:t>GC memory cleanup operation is named </a:t>
            </a:r>
            <a:r>
              <a:rPr lang="en-US" sz="1800" b="1" i="0" u="none" strike="noStrike" baseline="0" dirty="0">
                <a:latin typeface="LiberationSerif-Bold"/>
              </a:rPr>
              <a:t>collect</a:t>
            </a:r>
            <a:r>
              <a:rPr lang="en-US" sz="1800" b="0" i="0" u="none" strike="noStrike" baseline="0" dirty="0">
                <a:latin typeface="LiberationSerif"/>
              </a:rPr>
              <a:t>.</a:t>
            </a:r>
          </a:p>
          <a:p>
            <a:pPr algn="l"/>
            <a:r>
              <a:rPr lang="en-US" sz="1800" b="0" i="0" u="none" strike="noStrike" baseline="0" dirty="0">
                <a:latin typeface="LiberationSerif"/>
              </a:rPr>
              <a:t>Microsoft gives us the ability to trigger the collector manually, by invoking the </a:t>
            </a:r>
            <a:r>
              <a:rPr lang="en-US" sz="1800" b="0" i="0" u="none" strike="noStrike" baseline="0" dirty="0" err="1">
                <a:latin typeface="LiberationMono"/>
              </a:rPr>
              <a:t>GC.Collect</a:t>
            </a:r>
            <a:r>
              <a:rPr lang="en-US" sz="1800" b="0" i="0" u="none" strike="noStrike" baseline="0" dirty="0">
                <a:latin typeface="LiberationMono"/>
              </a:rPr>
              <a:t> </a:t>
            </a:r>
            <a:r>
              <a:rPr lang="en-US" sz="1800" b="0" i="0" u="none" strike="noStrike" baseline="0" dirty="0">
                <a:latin typeface="LiberationSerif"/>
              </a:rPr>
              <a:t>method. </a:t>
            </a:r>
          </a:p>
          <a:p>
            <a:pPr algn="l"/>
            <a:r>
              <a:rPr lang="en-US" sz="1800" b="0" i="0" u="none" strike="noStrike" baseline="0" dirty="0">
                <a:latin typeface="LiberationSerif"/>
              </a:rPr>
              <a:t>Although this option is available, manually triggering the GC is something to avoid because every usage will interfere with CLR abstraction of the underlying system.</a:t>
            </a:r>
            <a:endParaRPr lang="en-IN" dirty="0"/>
          </a:p>
        </p:txBody>
      </p:sp>
    </p:spTree>
    <p:extLst>
      <p:ext uri="{BB962C8B-B14F-4D97-AF65-F5344CB8AC3E}">
        <p14:creationId xmlns:p14="http://schemas.microsoft.com/office/powerpoint/2010/main" val="1855573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5E8AC-A7F7-29D3-93AE-0BF61BE9D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BA2DFB-46BF-C412-3184-EAD32B1BF268}"/>
              </a:ext>
            </a:extLst>
          </p:cNvPr>
          <p:cNvSpPr>
            <a:spLocks noGrp="1"/>
          </p:cNvSpPr>
          <p:nvPr>
            <p:ph type="title"/>
          </p:nvPr>
        </p:nvSpPr>
        <p:spPr/>
        <p:txBody>
          <a:bodyPr/>
          <a:lstStyle/>
          <a:p>
            <a:r>
              <a:rPr lang="en-IN" dirty="0"/>
              <a:t>Understanding Generation 0, 1, and 2:</a:t>
            </a:r>
          </a:p>
        </p:txBody>
      </p:sp>
      <p:sp>
        <p:nvSpPr>
          <p:cNvPr id="3" name="Content Placeholder 2">
            <a:extLst>
              <a:ext uri="{FF2B5EF4-FFF2-40B4-BE49-F238E27FC236}">
                <a16:creationId xmlns:a16="http://schemas.microsoft.com/office/drawing/2014/main" id="{518AF52C-58A5-F5EC-1F72-E3D6C3A48502}"/>
              </a:ext>
            </a:extLst>
          </p:cNvPr>
          <p:cNvSpPr>
            <a:spLocks noGrp="1"/>
          </p:cNvSpPr>
          <p:nvPr>
            <p:ph idx="1"/>
          </p:nvPr>
        </p:nvSpPr>
        <p:spPr>
          <a:xfrm>
            <a:off x="1154954" y="2603499"/>
            <a:ext cx="10429076" cy="3895097"/>
          </a:xfrm>
        </p:spPr>
        <p:txBody>
          <a:bodyPr/>
          <a:lstStyle/>
          <a:p>
            <a:r>
              <a:rPr lang="en-US" dirty="0">
                <a:solidFill>
                  <a:srgbClr val="000000"/>
                </a:solidFill>
                <a:latin typeface="arial" panose="020B0604020202020204" pitchFamily="34" charset="0"/>
              </a:rPr>
              <a:t>A</a:t>
            </a:r>
            <a:r>
              <a:rPr lang="en-US" b="0" i="0" dirty="0">
                <a:solidFill>
                  <a:srgbClr val="000000"/>
                </a:solidFill>
                <a:effectLst/>
                <a:latin typeface="arial" panose="020B0604020202020204" pitchFamily="34" charset="0"/>
              </a:rPr>
              <a:t>gain, the Garbage Collector runs, and it comes to the Generation 0 bucket and checks which objects are used. </a:t>
            </a:r>
          </a:p>
          <a:p>
            <a:r>
              <a:rPr lang="en-US" b="0" i="0" dirty="0">
                <a:solidFill>
                  <a:srgbClr val="000000"/>
                </a:solidFill>
                <a:effectLst/>
                <a:latin typeface="arial" panose="020B0604020202020204" pitchFamily="34" charset="0"/>
              </a:rPr>
              <a:t>Let’s say both objects (Object6 and Object7) are unused by the application, so it will remove both objects and reclaim the memory. </a:t>
            </a:r>
          </a:p>
          <a:p>
            <a:r>
              <a:rPr lang="en-US" b="0" i="0" dirty="0">
                <a:solidFill>
                  <a:srgbClr val="000000"/>
                </a:solidFill>
                <a:effectLst/>
                <a:latin typeface="arial" panose="020B0604020202020204" pitchFamily="34" charset="0"/>
              </a:rPr>
              <a:t>Now, it goes to the Generation 1 bucket and checks which objects are unused. </a:t>
            </a:r>
          </a:p>
          <a:p>
            <a:r>
              <a:rPr lang="en-US" b="0" i="0" dirty="0">
                <a:solidFill>
                  <a:srgbClr val="000000"/>
                </a:solidFill>
                <a:effectLst/>
                <a:latin typeface="arial" panose="020B0604020202020204" pitchFamily="34" charset="0"/>
              </a:rPr>
              <a:t>Let’s say the application still needs Object4 and Object5 while object3 is not needed.</a:t>
            </a:r>
          </a:p>
          <a:p>
            <a:r>
              <a:rPr lang="en-US" b="0" i="0" dirty="0">
                <a:solidFill>
                  <a:srgbClr val="000000"/>
                </a:solidFill>
                <a:effectLst/>
                <a:latin typeface="arial" panose="020B0604020202020204" pitchFamily="34" charset="0"/>
              </a:rPr>
              <a:t> So, what Garbage Collector will do is destroy Object3, reclaim the memory, and move Object4 and Object5 to the Generation 2 bucket</a:t>
            </a:r>
            <a:endParaRPr lang="en-IN" b="1" dirty="0"/>
          </a:p>
        </p:txBody>
      </p:sp>
    </p:spTree>
    <p:extLst>
      <p:ext uri="{BB962C8B-B14F-4D97-AF65-F5344CB8AC3E}">
        <p14:creationId xmlns:p14="http://schemas.microsoft.com/office/powerpoint/2010/main" val="3656533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33A55-BA1E-6E30-5F56-996516EB0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C8197D-5634-8398-1B3E-D2585A2265D6}"/>
              </a:ext>
            </a:extLst>
          </p:cNvPr>
          <p:cNvSpPr>
            <a:spLocks noGrp="1"/>
          </p:cNvSpPr>
          <p:nvPr>
            <p:ph type="title"/>
          </p:nvPr>
        </p:nvSpPr>
        <p:spPr/>
        <p:txBody>
          <a:bodyPr/>
          <a:lstStyle/>
          <a:p>
            <a:r>
              <a:rPr lang="en-IN" dirty="0"/>
              <a:t>Understanding Generation 0, 1, and 2:</a:t>
            </a:r>
          </a:p>
        </p:txBody>
      </p:sp>
      <p:pic>
        <p:nvPicPr>
          <p:cNvPr id="12290" name="Picture 2" descr="What are Generations?">
            <a:extLst>
              <a:ext uri="{FF2B5EF4-FFF2-40B4-BE49-F238E27FC236}">
                <a16:creationId xmlns:a16="http://schemas.microsoft.com/office/drawing/2014/main" id="{4CBC5581-6D94-D3B4-1173-0642F35101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2486" y="2542411"/>
            <a:ext cx="6200775"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327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E99E-AF83-C885-3F0B-6EEE320B41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B9B65D-5F07-A7F6-93BC-BD8891A8907B}"/>
              </a:ext>
            </a:extLst>
          </p:cNvPr>
          <p:cNvSpPr>
            <a:spLocks noGrp="1"/>
          </p:cNvSpPr>
          <p:nvPr>
            <p:ph type="title"/>
          </p:nvPr>
        </p:nvSpPr>
        <p:spPr/>
        <p:txBody>
          <a:bodyPr/>
          <a:lstStyle/>
          <a:p>
            <a:r>
              <a:rPr lang="en-IN" dirty="0"/>
              <a:t>Generation 0</a:t>
            </a:r>
          </a:p>
        </p:txBody>
      </p:sp>
      <p:sp>
        <p:nvSpPr>
          <p:cNvPr id="3" name="Content Placeholder 2">
            <a:extLst>
              <a:ext uri="{FF2B5EF4-FFF2-40B4-BE49-F238E27FC236}">
                <a16:creationId xmlns:a16="http://schemas.microsoft.com/office/drawing/2014/main" id="{454E7F6D-DF1B-CD2C-D4CA-243BD03820E9}"/>
              </a:ext>
            </a:extLst>
          </p:cNvPr>
          <p:cNvSpPr>
            <a:spLocks noGrp="1"/>
          </p:cNvSpPr>
          <p:nvPr>
            <p:ph idx="1"/>
          </p:nvPr>
        </p:nvSpPr>
        <p:spPr>
          <a:xfrm>
            <a:off x="1154954" y="2603499"/>
            <a:ext cx="10429076" cy="3895097"/>
          </a:xfrm>
        </p:spPr>
        <p:txBody>
          <a:bodyPr>
            <a:noAutofit/>
          </a:bodyPr>
          <a:lstStyle/>
          <a:p>
            <a:pPr>
              <a:spcBef>
                <a:spcPts val="1200"/>
              </a:spcBef>
              <a:spcAft>
                <a:spcPts val="1200"/>
              </a:spcAft>
            </a:pPr>
            <a:r>
              <a:rPr lang="en-US" sz="1400" b="0" i="0" dirty="0">
                <a:solidFill>
                  <a:srgbClr val="161616"/>
                </a:solidFill>
                <a:effectLst/>
                <a:latin typeface="Segoe UI" panose="020B0502040204020203" pitchFamily="34" charset="0"/>
              </a:rPr>
              <a:t>Youngest and contains short-lived objects. </a:t>
            </a:r>
          </a:p>
          <a:p>
            <a:pPr>
              <a:spcBef>
                <a:spcPts val="1200"/>
              </a:spcBef>
              <a:spcAft>
                <a:spcPts val="1200"/>
              </a:spcAft>
            </a:pPr>
            <a:r>
              <a:rPr lang="en-US" sz="1400" b="0" i="0" dirty="0">
                <a:solidFill>
                  <a:srgbClr val="161616"/>
                </a:solidFill>
                <a:effectLst/>
                <a:latin typeface="Segoe UI" panose="020B0502040204020203" pitchFamily="34" charset="0"/>
              </a:rPr>
              <a:t>An example of a short-lived object is a temporary variable. </a:t>
            </a:r>
          </a:p>
          <a:p>
            <a:pPr>
              <a:spcBef>
                <a:spcPts val="1200"/>
              </a:spcBef>
              <a:spcAft>
                <a:spcPts val="1200"/>
              </a:spcAft>
            </a:pPr>
            <a:r>
              <a:rPr lang="en-US" sz="1400" b="0" i="0" dirty="0">
                <a:solidFill>
                  <a:srgbClr val="161616"/>
                </a:solidFill>
                <a:effectLst/>
                <a:latin typeface="Segoe UI" panose="020B0502040204020203" pitchFamily="34" charset="0"/>
              </a:rPr>
              <a:t>Garbage collection occurs most frequently in this generation.</a:t>
            </a:r>
          </a:p>
          <a:p>
            <a:pPr>
              <a:spcBef>
                <a:spcPts val="1200"/>
              </a:spcBef>
              <a:spcAft>
                <a:spcPts val="1200"/>
              </a:spcAft>
            </a:pPr>
            <a:r>
              <a:rPr lang="en-US" sz="1400" b="0" i="0" dirty="0">
                <a:solidFill>
                  <a:srgbClr val="161616"/>
                </a:solidFill>
                <a:effectLst/>
                <a:latin typeface="Segoe UI" panose="020B0502040204020203" pitchFamily="34" charset="0"/>
              </a:rPr>
              <a:t>Newly allocated objects form a new generation of objects and are implicitly generation 0 collections. </a:t>
            </a:r>
          </a:p>
          <a:p>
            <a:pPr>
              <a:spcBef>
                <a:spcPts val="1200"/>
              </a:spcBef>
              <a:spcAft>
                <a:spcPts val="1200"/>
              </a:spcAft>
            </a:pPr>
            <a:r>
              <a:rPr lang="en-US" sz="1400" b="0" i="0" dirty="0">
                <a:solidFill>
                  <a:srgbClr val="161616"/>
                </a:solidFill>
                <a:effectLst/>
                <a:latin typeface="Segoe UI" panose="020B0502040204020203" pitchFamily="34" charset="0"/>
              </a:rPr>
              <a:t>However, if they're large objects, they go on the large object heap (LOH), which is sometimes referred to as </a:t>
            </a:r>
            <a:r>
              <a:rPr lang="en-US" sz="1400" b="0" i="1" dirty="0">
                <a:solidFill>
                  <a:srgbClr val="161616"/>
                </a:solidFill>
                <a:effectLst/>
                <a:latin typeface="Segoe UI" panose="020B0502040204020203" pitchFamily="34" charset="0"/>
              </a:rPr>
              <a:t>generation 3</a:t>
            </a:r>
            <a:r>
              <a:rPr lang="en-US" sz="1400" b="0" i="0" dirty="0">
                <a:solidFill>
                  <a:srgbClr val="161616"/>
                </a:solidFill>
                <a:effectLst/>
                <a:latin typeface="Segoe UI" panose="020B0502040204020203" pitchFamily="34" charset="0"/>
              </a:rPr>
              <a:t>. </a:t>
            </a:r>
          </a:p>
          <a:p>
            <a:pPr>
              <a:spcBef>
                <a:spcPts val="1200"/>
              </a:spcBef>
              <a:spcAft>
                <a:spcPts val="1200"/>
              </a:spcAft>
            </a:pPr>
            <a:r>
              <a:rPr lang="en-US" sz="1400" b="0" i="0" dirty="0">
                <a:solidFill>
                  <a:srgbClr val="161616"/>
                </a:solidFill>
                <a:effectLst/>
                <a:latin typeface="Segoe UI" panose="020B0502040204020203" pitchFamily="34" charset="0"/>
              </a:rPr>
              <a:t>Generation 3 is a physical generation that's logically collected as part of generation 2.</a:t>
            </a:r>
          </a:p>
          <a:p>
            <a:pPr>
              <a:spcBef>
                <a:spcPts val="1200"/>
              </a:spcBef>
              <a:spcAft>
                <a:spcPts val="1200"/>
              </a:spcAft>
            </a:pPr>
            <a:r>
              <a:rPr lang="en-US" sz="1400" b="0" i="0" dirty="0">
                <a:solidFill>
                  <a:srgbClr val="161616"/>
                </a:solidFill>
                <a:effectLst/>
                <a:latin typeface="Segoe UI" panose="020B0502040204020203" pitchFamily="34" charset="0"/>
              </a:rPr>
              <a:t>Most objects are reclaimed for garbage collection in generation 0 and don't survive to the next generation.</a:t>
            </a:r>
          </a:p>
          <a:p>
            <a:pPr>
              <a:spcBef>
                <a:spcPts val="1200"/>
              </a:spcBef>
              <a:spcAft>
                <a:spcPts val="1200"/>
              </a:spcAft>
            </a:pPr>
            <a:r>
              <a:rPr lang="en-US" sz="1400" b="0" i="0" dirty="0">
                <a:solidFill>
                  <a:srgbClr val="161616"/>
                </a:solidFill>
                <a:effectLst/>
                <a:latin typeface="Segoe UI" panose="020B0502040204020203" pitchFamily="34" charset="0"/>
              </a:rPr>
              <a:t>If an application attempts to create a new object when generation 0 is full, the garbage collector performs a collection to free address space for the object. </a:t>
            </a:r>
          </a:p>
          <a:p>
            <a:pPr>
              <a:spcBef>
                <a:spcPts val="1200"/>
              </a:spcBef>
              <a:spcAft>
                <a:spcPts val="1200"/>
              </a:spcAft>
            </a:pPr>
            <a:r>
              <a:rPr lang="en-US" sz="1400" b="0" i="0" dirty="0">
                <a:solidFill>
                  <a:srgbClr val="161616"/>
                </a:solidFill>
                <a:effectLst/>
                <a:latin typeface="Segoe UI" panose="020B0502040204020203" pitchFamily="34" charset="0"/>
              </a:rPr>
              <a:t>GC starts by examining the objects in generation 0 rather than all objects in the managed heap. </a:t>
            </a:r>
          </a:p>
          <a:p>
            <a:pPr>
              <a:spcBef>
                <a:spcPts val="1200"/>
              </a:spcBef>
              <a:spcAft>
                <a:spcPts val="1200"/>
              </a:spcAft>
            </a:pPr>
            <a:r>
              <a:rPr lang="en-US" sz="1400" b="0" i="0" dirty="0">
                <a:solidFill>
                  <a:srgbClr val="161616"/>
                </a:solidFill>
                <a:effectLst/>
                <a:latin typeface="Segoe UI" panose="020B0502040204020203" pitchFamily="34" charset="0"/>
              </a:rPr>
              <a:t>A collection of generation 0 alone often reclaims enough memory to enable the application to continue creating new objects.</a:t>
            </a:r>
          </a:p>
          <a:p>
            <a:endParaRPr lang="en-IN" sz="1400" dirty="0"/>
          </a:p>
        </p:txBody>
      </p:sp>
    </p:spTree>
    <p:extLst>
      <p:ext uri="{BB962C8B-B14F-4D97-AF65-F5344CB8AC3E}">
        <p14:creationId xmlns:p14="http://schemas.microsoft.com/office/powerpoint/2010/main" val="277271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59372-DF33-6C25-6E7D-7A79B161E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1B729-C5A2-257B-72EF-CEB58EC7F95E}"/>
              </a:ext>
            </a:extLst>
          </p:cNvPr>
          <p:cNvSpPr>
            <a:spLocks noGrp="1"/>
          </p:cNvSpPr>
          <p:nvPr>
            <p:ph type="title"/>
          </p:nvPr>
        </p:nvSpPr>
        <p:spPr/>
        <p:txBody>
          <a:bodyPr/>
          <a:lstStyle/>
          <a:p>
            <a:r>
              <a:rPr lang="en-IN" dirty="0"/>
              <a:t>Generation 1</a:t>
            </a:r>
          </a:p>
        </p:txBody>
      </p:sp>
      <p:sp>
        <p:nvSpPr>
          <p:cNvPr id="3" name="Content Placeholder 2">
            <a:extLst>
              <a:ext uri="{FF2B5EF4-FFF2-40B4-BE49-F238E27FC236}">
                <a16:creationId xmlns:a16="http://schemas.microsoft.com/office/drawing/2014/main" id="{176059BA-0F9B-6E2F-C71E-EF1995276197}"/>
              </a:ext>
            </a:extLst>
          </p:cNvPr>
          <p:cNvSpPr>
            <a:spLocks noGrp="1"/>
          </p:cNvSpPr>
          <p:nvPr>
            <p:ph idx="1"/>
          </p:nvPr>
        </p:nvSpPr>
        <p:spPr>
          <a:xfrm>
            <a:off x="1154954" y="2603499"/>
            <a:ext cx="10429076" cy="3895097"/>
          </a:xfrm>
        </p:spPr>
        <p:txBody>
          <a:bodyPr/>
          <a:lstStyle/>
          <a:p>
            <a:r>
              <a:rPr lang="en-US" b="0" i="0" dirty="0">
                <a:solidFill>
                  <a:srgbClr val="161616"/>
                </a:solidFill>
                <a:effectLst/>
                <a:latin typeface="Segoe UI" panose="020B0502040204020203" pitchFamily="34" charset="0"/>
              </a:rPr>
              <a:t>contains short-lived objects and serves as a buffer between short-lived objects and long-lived objects.</a:t>
            </a:r>
          </a:p>
          <a:p>
            <a:r>
              <a:rPr lang="en-US" b="0" i="0" dirty="0">
                <a:solidFill>
                  <a:srgbClr val="161616"/>
                </a:solidFill>
                <a:effectLst/>
                <a:latin typeface="Segoe UI" panose="020B0502040204020203" pitchFamily="34" charset="0"/>
              </a:rPr>
              <a:t>After the garbage collector performs a collection of generation 0, it compacts the memory for the reachable objects and promotes them to generation 1. </a:t>
            </a:r>
          </a:p>
          <a:p>
            <a:r>
              <a:rPr lang="en-US" b="0" i="0" dirty="0">
                <a:solidFill>
                  <a:srgbClr val="161616"/>
                </a:solidFill>
                <a:effectLst/>
                <a:latin typeface="Segoe UI" panose="020B0502040204020203" pitchFamily="34" charset="0"/>
              </a:rPr>
              <a:t>Because objects that survive collections tend to have longer lifetimes, it makes sense to promote them to a higher generation. </a:t>
            </a:r>
          </a:p>
          <a:p>
            <a:r>
              <a:rPr lang="en-US" dirty="0">
                <a:solidFill>
                  <a:srgbClr val="161616"/>
                </a:solidFill>
                <a:latin typeface="Segoe UI" panose="020B0502040204020203" pitchFamily="34" charset="0"/>
              </a:rPr>
              <a:t>GC</a:t>
            </a:r>
            <a:r>
              <a:rPr lang="en-US" b="0" i="0" dirty="0">
                <a:solidFill>
                  <a:srgbClr val="161616"/>
                </a:solidFill>
                <a:effectLst/>
                <a:latin typeface="Segoe UI" panose="020B0502040204020203" pitchFamily="34" charset="0"/>
              </a:rPr>
              <a:t> doesn't have to reexamine the objects in generations 1 and 2 each time it performs a collection of generation 0.</a:t>
            </a:r>
          </a:p>
          <a:p>
            <a:pPr algn="l"/>
            <a:r>
              <a:rPr lang="en-US" b="0" i="0" dirty="0">
                <a:solidFill>
                  <a:srgbClr val="161616"/>
                </a:solidFill>
                <a:effectLst/>
                <a:latin typeface="Segoe UI" panose="020B0502040204020203" pitchFamily="34" charset="0"/>
              </a:rPr>
              <a:t>If a collection of generation 0 doesn't reclaim enough memory for the application to create a new object, the garbage collector can perform a collection of generation 1 and then generation 2.</a:t>
            </a:r>
          </a:p>
          <a:p>
            <a:pPr algn="l"/>
            <a:r>
              <a:rPr lang="en-US" b="0" i="0" dirty="0">
                <a:solidFill>
                  <a:srgbClr val="161616"/>
                </a:solidFill>
                <a:effectLst/>
                <a:latin typeface="Segoe UI" panose="020B0502040204020203" pitchFamily="34" charset="0"/>
              </a:rPr>
              <a:t> Objects in generation 1 that survive collections are promoted to generation 2.</a:t>
            </a:r>
          </a:p>
          <a:p>
            <a:endParaRPr lang="en-IN" dirty="0"/>
          </a:p>
        </p:txBody>
      </p:sp>
    </p:spTree>
    <p:extLst>
      <p:ext uri="{BB962C8B-B14F-4D97-AF65-F5344CB8AC3E}">
        <p14:creationId xmlns:p14="http://schemas.microsoft.com/office/powerpoint/2010/main" val="2078924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D8A72-8386-4B83-E0A4-07E93BF78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A762B9-5502-0141-E552-2A12C4939502}"/>
              </a:ext>
            </a:extLst>
          </p:cNvPr>
          <p:cNvSpPr>
            <a:spLocks noGrp="1"/>
          </p:cNvSpPr>
          <p:nvPr>
            <p:ph type="title"/>
          </p:nvPr>
        </p:nvSpPr>
        <p:spPr/>
        <p:txBody>
          <a:bodyPr/>
          <a:lstStyle/>
          <a:p>
            <a:r>
              <a:rPr lang="en-IN" dirty="0"/>
              <a:t>Generation 2</a:t>
            </a:r>
          </a:p>
        </p:txBody>
      </p:sp>
      <p:sp>
        <p:nvSpPr>
          <p:cNvPr id="3" name="Content Placeholder 2">
            <a:extLst>
              <a:ext uri="{FF2B5EF4-FFF2-40B4-BE49-F238E27FC236}">
                <a16:creationId xmlns:a16="http://schemas.microsoft.com/office/drawing/2014/main" id="{E84C6A8D-2666-2A92-AA1E-00D16566426B}"/>
              </a:ext>
            </a:extLst>
          </p:cNvPr>
          <p:cNvSpPr>
            <a:spLocks noGrp="1"/>
          </p:cNvSpPr>
          <p:nvPr>
            <p:ph idx="1"/>
          </p:nvPr>
        </p:nvSpPr>
        <p:spPr>
          <a:xfrm>
            <a:off x="1154954" y="2603499"/>
            <a:ext cx="10429076" cy="3895097"/>
          </a:xfrm>
        </p:spPr>
        <p:txBody>
          <a:bodyPr/>
          <a:lstStyle/>
          <a:p>
            <a:r>
              <a:rPr lang="en-US" b="0" i="0" dirty="0">
                <a:solidFill>
                  <a:srgbClr val="161616"/>
                </a:solidFill>
                <a:effectLst/>
                <a:latin typeface="Segoe UI" panose="020B0502040204020203" pitchFamily="34" charset="0"/>
              </a:rPr>
              <a:t>Contains long-lived objects. </a:t>
            </a:r>
          </a:p>
          <a:p>
            <a:r>
              <a:rPr lang="en-US" b="0" i="0" dirty="0">
                <a:solidFill>
                  <a:srgbClr val="161616"/>
                </a:solidFill>
                <a:effectLst/>
                <a:latin typeface="Segoe UI" panose="020B0502040204020203" pitchFamily="34" charset="0"/>
              </a:rPr>
              <a:t>An example of a long-lived object is an object in a server application that contains static data that's live for the duration of the process.</a:t>
            </a:r>
          </a:p>
          <a:p>
            <a:r>
              <a:rPr lang="en-US" b="0" i="0" dirty="0">
                <a:solidFill>
                  <a:srgbClr val="161616"/>
                </a:solidFill>
                <a:effectLst/>
                <a:latin typeface="Segoe UI" panose="020B0502040204020203" pitchFamily="34" charset="0"/>
              </a:rPr>
              <a:t>Objects in generation 2 that survive a collection remain in generation 2 until they're determined to be unreachable in a future collection.</a:t>
            </a:r>
          </a:p>
          <a:p>
            <a:pPr algn="l"/>
            <a:r>
              <a:rPr lang="en-US" b="0" i="0" dirty="0">
                <a:solidFill>
                  <a:srgbClr val="161616"/>
                </a:solidFill>
                <a:effectLst/>
                <a:latin typeface="Segoe UI" panose="020B0502040204020203" pitchFamily="34" charset="0"/>
              </a:rPr>
              <a:t>Objects on the large object heap (which is sometimes referred to as </a:t>
            </a:r>
            <a:r>
              <a:rPr lang="en-US" b="0" i="1" dirty="0">
                <a:solidFill>
                  <a:srgbClr val="161616"/>
                </a:solidFill>
                <a:effectLst/>
                <a:latin typeface="Segoe UI" panose="020B0502040204020203" pitchFamily="34" charset="0"/>
              </a:rPr>
              <a:t>generation 3</a:t>
            </a:r>
            <a:r>
              <a:rPr lang="en-US" b="0" i="0" dirty="0">
                <a:solidFill>
                  <a:srgbClr val="161616"/>
                </a:solidFill>
                <a:effectLst/>
                <a:latin typeface="Segoe UI" panose="020B0502040204020203" pitchFamily="34" charset="0"/>
              </a:rPr>
              <a:t>) are also collected in generation 2.</a:t>
            </a:r>
          </a:p>
          <a:p>
            <a:endParaRPr lang="en-IN" dirty="0"/>
          </a:p>
        </p:txBody>
      </p:sp>
    </p:spTree>
    <p:extLst>
      <p:ext uri="{BB962C8B-B14F-4D97-AF65-F5344CB8AC3E}">
        <p14:creationId xmlns:p14="http://schemas.microsoft.com/office/powerpoint/2010/main" val="1095728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850B8-1C13-9AF7-1CAC-67BFDF2D82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D8703-1F85-1266-AEF3-8C57965DEB69}"/>
              </a:ext>
            </a:extLst>
          </p:cNvPr>
          <p:cNvSpPr>
            <a:spLocks noGrp="1"/>
          </p:cNvSpPr>
          <p:nvPr>
            <p:ph type="title"/>
          </p:nvPr>
        </p:nvSpPr>
        <p:spPr/>
        <p:txBody>
          <a:bodyPr/>
          <a:lstStyle/>
          <a:p>
            <a:r>
              <a:rPr lang="en-IN" dirty="0"/>
              <a:t>Generations</a:t>
            </a:r>
          </a:p>
        </p:txBody>
      </p:sp>
      <p:sp>
        <p:nvSpPr>
          <p:cNvPr id="3" name="Content Placeholder 2">
            <a:extLst>
              <a:ext uri="{FF2B5EF4-FFF2-40B4-BE49-F238E27FC236}">
                <a16:creationId xmlns:a16="http://schemas.microsoft.com/office/drawing/2014/main" id="{8C5024DD-4C2C-0238-DA6C-670EB60918C0}"/>
              </a:ext>
            </a:extLst>
          </p:cNvPr>
          <p:cNvSpPr>
            <a:spLocks noGrp="1"/>
          </p:cNvSpPr>
          <p:nvPr>
            <p:ph idx="1"/>
          </p:nvPr>
        </p:nvSpPr>
        <p:spPr>
          <a:xfrm>
            <a:off x="1154954" y="2603499"/>
            <a:ext cx="10429076" cy="3895097"/>
          </a:xfrm>
        </p:spPr>
        <p:txBody>
          <a:bodyPr/>
          <a:lstStyle/>
          <a:p>
            <a:r>
              <a:rPr lang="en-US" b="0" i="0" dirty="0">
                <a:solidFill>
                  <a:srgbClr val="161616"/>
                </a:solidFill>
                <a:effectLst/>
                <a:latin typeface="Segoe UI" panose="020B0502040204020203" pitchFamily="34" charset="0"/>
              </a:rPr>
              <a:t>Garbage collections occur in specific generations as conditions warrant. </a:t>
            </a:r>
          </a:p>
          <a:p>
            <a:r>
              <a:rPr lang="en-US" b="0" i="0" dirty="0">
                <a:solidFill>
                  <a:srgbClr val="161616"/>
                </a:solidFill>
                <a:effectLst/>
                <a:latin typeface="Segoe UI" panose="020B0502040204020203" pitchFamily="34" charset="0"/>
              </a:rPr>
              <a:t>Collecting a generation means collecting objects in that generation and all its younger generations. </a:t>
            </a:r>
          </a:p>
          <a:p>
            <a:r>
              <a:rPr lang="en-US" b="0" i="0" dirty="0">
                <a:solidFill>
                  <a:srgbClr val="161616"/>
                </a:solidFill>
                <a:effectLst/>
                <a:latin typeface="Segoe UI" panose="020B0502040204020203" pitchFamily="34" charset="0"/>
              </a:rPr>
              <a:t>A generation 2 garbage collection is also known as a full garbage collection because it reclaims objects in all generations (that is, all objects in the managed heap).</a:t>
            </a:r>
            <a:endParaRPr lang="en-IN" dirty="0"/>
          </a:p>
        </p:txBody>
      </p:sp>
    </p:spTree>
    <p:extLst>
      <p:ext uri="{BB962C8B-B14F-4D97-AF65-F5344CB8AC3E}">
        <p14:creationId xmlns:p14="http://schemas.microsoft.com/office/powerpoint/2010/main" val="2465499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4BB20-ACF7-028E-7E76-A9208C088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C33C77-A481-65DC-4E55-941E4069D938}"/>
              </a:ext>
            </a:extLst>
          </p:cNvPr>
          <p:cNvSpPr>
            <a:spLocks noGrp="1"/>
          </p:cNvSpPr>
          <p:nvPr>
            <p:ph type="title"/>
          </p:nvPr>
        </p:nvSpPr>
        <p:spPr/>
        <p:txBody>
          <a:bodyPr/>
          <a:lstStyle/>
          <a:p>
            <a:r>
              <a:rPr lang="en-IN" dirty="0"/>
              <a:t>Survival and promotions</a:t>
            </a:r>
          </a:p>
        </p:txBody>
      </p:sp>
      <p:sp>
        <p:nvSpPr>
          <p:cNvPr id="3" name="Content Placeholder 2">
            <a:extLst>
              <a:ext uri="{FF2B5EF4-FFF2-40B4-BE49-F238E27FC236}">
                <a16:creationId xmlns:a16="http://schemas.microsoft.com/office/drawing/2014/main" id="{1FC935D4-A6D0-7746-42FD-C01E15207BB3}"/>
              </a:ext>
            </a:extLst>
          </p:cNvPr>
          <p:cNvSpPr>
            <a:spLocks noGrp="1"/>
          </p:cNvSpPr>
          <p:nvPr>
            <p:ph idx="1"/>
          </p:nvPr>
        </p:nvSpPr>
        <p:spPr>
          <a:xfrm>
            <a:off x="1154954" y="2603499"/>
            <a:ext cx="10429076" cy="3895097"/>
          </a:xfrm>
        </p:spPr>
        <p:txBody>
          <a:bodyPr>
            <a:normAutofit/>
          </a:bodyPr>
          <a:lstStyle/>
          <a:p>
            <a:r>
              <a:rPr lang="en-US" dirty="0"/>
              <a:t>Objects that aren't reclaimed in a garbage collection are known as survivors and are promoted to the next generation:</a:t>
            </a:r>
          </a:p>
          <a:p>
            <a:pPr lvl="1"/>
            <a:r>
              <a:rPr lang="en-US" dirty="0"/>
              <a:t>Objects that survive a generation 0 garbage collection are promoted to generation 1.</a:t>
            </a:r>
          </a:p>
          <a:p>
            <a:pPr lvl="1"/>
            <a:r>
              <a:rPr lang="en-US" dirty="0"/>
              <a:t>Objects that survive a generation 1 garbage collection are promoted to generation 2.</a:t>
            </a:r>
          </a:p>
          <a:p>
            <a:pPr lvl="1"/>
            <a:r>
              <a:rPr lang="en-US" dirty="0"/>
              <a:t>Objects that survive a generation 2 garbage collection remain in generation 2.</a:t>
            </a:r>
          </a:p>
          <a:p>
            <a:r>
              <a:rPr lang="en-US" dirty="0"/>
              <a:t>When GC detects that the survival rate is high in a generation, it increases the threshold of allocations for that generation. </a:t>
            </a:r>
          </a:p>
          <a:p>
            <a:r>
              <a:rPr lang="en-US" dirty="0"/>
              <a:t>Next collection gets a substantial size of reclaimed memory. </a:t>
            </a:r>
          </a:p>
          <a:p>
            <a:r>
              <a:rPr lang="en-US" b="1" dirty="0"/>
              <a:t>CLR continually balances two priorities: not letting an application's working set get too large by delaying garbage collection and not letting the garbage collection run too frequently.</a:t>
            </a:r>
            <a:endParaRPr lang="en-IN" b="1" dirty="0"/>
          </a:p>
        </p:txBody>
      </p:sp>
    </p:spTree>
    <p:extLst>
      <p:ext uri="{BB962C8B-B14F-4D97-AF65-F5344CB8AC3E}">
        <p14:creationId xmlns:p14="http://schemas.microsoft.com/office/powerpoint/2010/main" val="3541630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881B1-460B-F479-BA60-24E3AA171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1C010C-8349-DA1D-55BE-EA8F1136EA20}"/>
              </a:ext>
            </a:extLst>
          </p:cNvPr>
          <p:cNvSpPr>
            <a:spLocks noGrp="1"/>
          </p:cNvSpPr>
          <p:nvPr>
            <p:ph type="title"/>
          </p:nvPr>
        </p:nvSpPr>
        <p:spPr/>
        <p:txBody>
          <a:bodyPr/>
          <a:lstStyle/>
          <a:p>
            <a:r>
              <a:rPr lang="en-IN" dirty="0"/>
              <a:t>Ephemeral generations and segments</a:t>
            </a:r>
          </a:p>
        </p:txBody>
      </p:sp>
      <p:sp>
        <p:nvSpPr>
          <p:cNvPr id="3" name="Content Placeholder 2">
            <a:extLst>
              <a:ext uri="{FF2B5EF4-FFF2-40B4-BE49-F238E27FC236}">
                <a16:creationId xmlns:a16="http://schemas.microsoft.com/office/drawing/2014/main" id="{54CC8D66-BE90-CFC7-DBC9-D8272D1EC095}"/>
              </a:ext>
            </a:extLst>
          </p:cNvPr>
          <p:cNvSpPr>
            <a:spLocks noGrp="1"/>
          </p:cNvSpPr>
          <p:nvPr>
            <p:ph idx="1"/>
          </p:nvPr>
        </p:nvSpPr>
        <p:spPr>
          <a:xfrm>
            <a:off x="1154954" y="2603499"/>
            <a:ext cx="10429076" cy="3895097"/>
          </a:xfrm>
        </p:spPr>
        <p:txBody>
          <a:bodyPr/>
          <a:lstStyle/>
          <a:p>
            <a:r>
              <a:rPr lang="en-US" b="0" i="0" dirty="0">
                <a:solidFill>
                  <a:srgbClr val="161616"/>
                </a:solidFill>
                <a:effectLst/>
                <a:latin typeface="Segoe UI" panose="020B0502040204020203" pitchFamily="34" charset="0"/>
              </a:rPr>
              <a:t>Because objects in generations 0 and 1 are short-lived, these generations are known as the </a:t>
            </a:r>
            <a:r>
              <a:rPr lang="en-US" b="0" i="1" dirty="0">
                <a:solidFill>
                  <a:srgbClr val="161616"/>
                </a:solidFill>
                <a:effectLst/>
                <a:latin typeface="Segoe UI" panose="020B0502040204020203" pitchFamily="34" charset="0"/>
              </a:rPr>
              <a:t>ephemeral generations</a:t>
            </a:r>
            <a:r>
              <a:rPr lang="en-US" b="0" i="0" dirty="0">
                <a:solidFill>
                  <a:srgbClr val="161616"/>
                </a:solidFill>
                <a:effectLst/>
                <a:latin typeface="Segoe UI" panose="020B0502040204020203" pitchFamily="34" charset="0"/>
              </a:rPr>
              <a:t>.</a:t>
            </a:r>
          </a:p>
          <a:p>
            <a:r>
              <a:rPr lang="en-US" b="0" i="0" dirty="0">
                <a:solidFill>
                  <a:srgbClr val="161616"/>
                </a:solidFill>
                <a:effectLst/>
                <a:latin typeface="Segoe UI" panose="020B0502040204020203" pitchFamily="34" charset="0"/>
              </a:rPr>
              <a:t>Ephemeral generations are allocated in the memory segment that's known as the ephemeral segment. </a:t>
            </a:r>
          </a:p>
          <a:p>
            <a:r>
              <a:rPr lang="en-US" b="0" i="0" dirty="0">
                <a:solidFill>
                  <a:srgbClr val="161616"/>
                </a:solidFill>
                <a:effectLst/>
                <a:latin typeface="Segoe UI" panose="020B0502040204020203" pitchFamily="34" charset="0"/>
              </a:rPr>
              <a:t>Each new segment acquired by the garbage collector becomes the new ephemeral segment and contains the objects that survived a generation 0 garbage collection. </a:t>
            </a:r>
          </a:p>
          <a:p>
            <a:r>
              <a:rPr lang="en-US" dirty="0">
                <a:solidFill>
                  <a:srgbClr val="161616"/>
                </a:solidFill>
                <a:latin typeface="Segoe UI" panose="020B0502040204020203" pitchFamily="34" charset="0"/>
              </a:rPr>
              <a:t>O</a:t>
            </a:r>
            <a:r>
              <a:rPr lang="en-US" b="0" i="0" dirty="0">
                <a:solidFill>
                  <a:srgbClr val="161616"/>
                </a:solidFill>
                <a:effectLst/>
                <a:latin typeface="Segoe UI" panose="020B0502040204020203" pitchFamily="34" charset="0"/>
              </a:rPr>
              <a:t>ld ephemeral segment becomes the new generation 2 segment.</a:t>
            </a:r>
          </a:p>
          <a:p>
            <a:pPr algn="l"/>
            <a:r>
              <a:rPr lang="en-US" b="0" i="0" dirty="0">
                <a:solidFill>
                  <a:srgbClr val="161616"/>
                </a:solidFill>
                <a:effectLst/>
                <a:latin typeface="Segoe UI" panose="020B0502040204020203" pitchFamily="34" charset="0"/>
              </a:rPr>
              <a:t>Size of the ephemeral segment varies depending on whether a system is 32-bit or 64-bit and on the type of garbage collector it's running (</a:t>
            </a:r>
            <a:r>
              <a:rPr lang="en-US" b="0" i="0" u="none" strike="noStrike" dirty="0">
                <a:solidFill>
                  <a:srgbClr val="0065B3"/>
                </a:solidFill>
                <a:effectLst/>
                <a:latin typeface="Segoe UI" panose="020B0502040204020203" pitchFamily="34" charset="0"/>
              </a:rPr>
              <a:t>workstation or server GC</a:t>
            </a:r>
            <a:r>
              <a:rPr lang="en-US" b="0" i="0" dirty="0">
                <a:solidFill>
                  <a:srgbClr val="161616"/>
                </a:solidFill>
                <a:effectLst/>
                <a:latin typeface="Segoe UI" panose="020B0502040204020203" pitchFamily="34" charset="0"/>
              </a:rPr>
              <a:t>). </a:t>
            </a:r>
          </a:p>
          <a:p>
            <a:endParaRPr lang="en-IN" dirty="0"/>
          </a:p>
        </p:txBody>
      </p:sp>
    </p:spTree>
    <p:extLst>
      <p:ext uri="{BB962C8B-B14F-4D97-AF65-F5344CB8AC3E}">
        <p14:creationId xmlns:p14="http://schemas.microsoft.com/office/powerpoint/2010/main" val="4144165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C6B37-C9B5-251C-D8A0-C8CEA02487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7D7B3E-612E-2DFF-7E09-5130ABA167A4}"/>
              </a:ext>
            </a:extLst>
          </p:cNvPr>
          <p:cNvSpPr>
            <a:spLocks noGrp="1"/>
          </p:cNvSpPr>
          <p:nvPr>
            <p:ph type="title"/>
          </p:nvPr>
        </p:nvSpPr>
        <p:spPr>
          <a:xfrm>
            <a:off x="1154954" y="973668"/>
            <a:ext cx="9441328" cy="706964"/>
          </a:xfrm>
        </p:spPr>
        <p:txBody>
          <a:bodyPr/>
          <a:lstStyle/>
          <a:p>
            <a:r>
              <a:rPr lang="en-US" dirty="0"/>
              <a:t>Default sizes of the ephemeral segment</a:t>
            </a:r>
            <a:endParaRPr lang="en-IN" dirty="0"/>
          </a:p>
        </p:txBody>
      </p:sp>
      <p:graphicFrame>
        <p:nvGraphicFramePr>
          <p:cNvPr id="4" name="Content Placeholder 3">
            <a:extLst>
              <a:ext uri="{FF2B5EF4-FFF2-40B4-BE49-F238E27FC236}">
                <a16:creationId xmlns:a16="http://schemas.microsoft.com/office/drawing/2014/main" id="{46B5E58F-3424-40F3-C694-C2739FE181A8}"/>
              </a:ext>
            </a:extLst>
          </p:cNvPr>
          <p:cNvGraphicFramePr>
            <a:graphicFrameLocks noGrp="1"/>
          </p:cNvGraphicFramePr>
          <p:nvPr>
            <p:ph idx="1"/>
          </p:nvPr>
        </p:nvGraphicFramePr>
        <p:xfrm>
          <a:off x="1155700" y="2603499"/>
          <a:ext cx="9650844" cy="3171399"/>
        </p:xfrm>
        <a:graphic>
          <a:graphicData uri="http://schemas.openxmlformats.org/drawingml/2006/table">
            <a:tbl>
              <a:tblPr firstRow="1" bandRow="1">
                <a:tableStyleId>{5C22544A-7EE6-4342-B048-85BDC9FD1C3A}</a:tableStyleId>
              </a:tblPr>
              <a:tblGrid>
                <a:gridCol w="3216948">
                  <a:extLst>
                    <a:ext uri="{9D8B030D-6E8A-4147-A177-3AD203B41FA5}">
                      <a16:colId xmlns:a16="http://schemas.microsoft.com/office/drawing/2014/main" val="1638860429"/>
                    </a:ext>
                  </a:extLst>
                </a:gridCol>
                <a:gridCol w="3216948">
                  <a:extLst>
                    <a:ext uri="{9D8B030D-6E8A-4147-A177-3AD203B41FA5}">
                      <a16:colId xmlns:a16="http://schemas.microsoft.com/office/drawing/2014/main" val="22593502"/>
                    </a:ext>
                  </a:extLst>
                </a:gridCol>
                <a:gridCol w="3216948">
                  <a:extLst>
                    <a:ext uri="{9D8B030D-6E8A-4147-A177-3AD203B41FA5}">
                      <a16:colId xmlns:a16="http://schemas.microsoft.com/office/drawing/2014/main" val="2918953099"/>
                    </a:ext>
                  </a:extLst>
                </a:gridCol>
              </a:tblGrid>
              <a:tr h="491533">
                <a:tc>
                  <a:txBody>
                    <a:bodyPr/>
                    <a:lstStyle/>
                    <a:p>
                      <a:pPr algn="l" fontAlgn="t"/>
                      <a:r>
                        <a:rPr lang="en-IN" dirty="0">
                          <a:effectLst/>
                        </a:rPr>
                        <a:t>Workstation/server GC</a:t>
                      </a:r>
                    </a:p>
                  </a:txBody>
                  <a:tcPr/>
                </a:tc>
                <a:tc>
                  <a:txBody>
                    <a:bodyPr/>
                    <a:lstStyle/>
                    <a:p>
                      <a:pPr algn="l" fontAlgn="t"/>
                      <a:r>
                        <a:rPr lang="en-IN">
                          <a:effectLst/>
                        </a:rPr>
                        <a:t>32-bit</a:t>
                      </a:r>
                    </a:p>
                  </a:txBody>
                  <a:tcPr/>
                </a:tc>
                <a:tc>
                  <a:txBody>
                    <a:bodyPr/>
                    <a:lstStyle/>
                    <a:p>
                      <a:pPr algn="l" fontAlgn="t"/>
                      <a:r>
                        <a:rPr lang="en-IN">
                          <a:effectLst/>
                        </a:rPr>
                        <a:t>64-bit</a:t>
                      </a:r>
                    </a:p>
                  </a:txBody>
                  <a:tcPr/>
                </a:tc>
                <a:extLst>
                  <a:ext uri="{0D108BD9-81ED-4DB2-BD59-A6C34878D82A}">
                    <a16:rowId xmlns:a16="http://schemas.microsoft.com/office/drawing/2014/main" val="1931362580"/>
                  </a:ext>
                </a:extLst>
              </a:tr>
              <a:tr h="491533">
                <a:tc>
                  <a:txBody>
                    <a:bodyPr/>
                    <a:lstStyle/>
                    <a:p>
                      <a:pPr algn="l" fontAlgn="t"/>
                      <a:r>
                        <a:rPr lang="en-IN">
                          <a:effectLst/>
                        </a:rPr>
                        <a:t>Workstation GC</a:t>
                      </a:r>
                    </a:p>
                  </a:txBody>
                  <a:tcPr/>
                </a:tc>
                <a:tc>
                  <a:txBody>
                    <a:bodyPr/>
                    <a:lstStyle/>
                    <a:p>
                      <a:pPr algn="l" fontAlgn="t"/>
                      <a:r>
                        <a:rPr lang="en-IN">
                          <a:effectLst/>
                        </a:rPr>
                        <a:t>16 MB</a:t>
                      </a:r>
                    </a:p>
                  </a:txBody>
                  <a:tcPr/>
                </a:tc>
                <a:tc>
                  <a:txBody>
                    <a:bodyPr/>
                    <a:lstStyle/>
                    <a:p>
                      <a:pPr algn="l" fontAlgn="t"/>
                      <a:r>
                        <a:rPr lang="en-IN">
                          <a:effectLst/>
                        </a:rPr>
                        <a:t>256 MB</a:t>
                      </a:r>
                    </a:p>
                  </a:txBody>
                  <a:tcPr/>
                </a:tc>
                <a:extLst>
                  <a:ext uri="{0D108BD9-81ED-4DB2-BD59-A6C34878D82A}">
                    <a16:rowId xmlns:a16="http://schemas.microsoft.com/office/drawing/2014/main" val="2472896460"/>
                  </a:ext>
                </a:extLst>
              </a:tr>
              <a:tr h="491533">
                <a:tc>
                  <a:txBody>
                    <a:bodyPr/>
                    <a:lstStyle/>
                    <a:p>
                      <a:pPr algn="l" fontAlgn="t"/>
                      <a:r>
                        <a:rPr lang="en-IN">
                          <a:effectLst/>
                        </a:rPr>
                        <a:t>Server GC</a:t>
                      </a:r>
                    </a:p>
                  </a:txBody>
                  <a:tcPr/>
                </a:tc>
                <a:tc>
                  <a:txBody>
                    <a:bodyPr/>
                    <a:lstStyle/>
                    <a:p>
                      <a:pPr algn="l" fontAlgn="t"/>
                      <a:r>
                        <a:rPr lang="en-IN">
                          <a:effectLst/>
                        </a:rPr>
                        <a:t>64 MB</a:t>
                      </a:r>
                    </a:p>
                  </a:txBody>
                  <a:tcPr/>
                </a:tc>
                <a:tc>
                  <a:txBody>
                    <a:bodyPr/>
                    <a:lstStyle/>
                    <a:p>
                      <a:pPr algn="l" fontAlgn="t"/>
                      <a:r>
                        <a:rPr lang="en-IN">
                          <a:effectLst/>
                        </a:rPr>
                        <a:t>4 GB</a:t>
                      </a:r>
                    </a:p>
                  </a:txBody>
                  <a:tcPr/>
                </a:tc>
                <a:extLst>
                  <a:ext uri="{0D108BD9-81ED-4DB2-BD59-A6C34878D82A}">
                    <a16:rowId xmlns:a16="http://schemas.microsoft.com/office/drawing/2014/main" val="3821960661"/>
                  </a:ext>
                </a:extLst>
              </a:tr>
              <a:tr h="848400">
                <a:tc>
                  <a:txBody>
                    <a:bodyPr/>
                    <a:lstStyle/>
                    <a:p>
                      <a:pPr algn="l" fontAlgn="t"/>
                      <a:r>
                        <a:rPr lang="en-US">
                          <a:effectLst/>
                        </a:rPr>
                        <a:t>Server GC with &gt; 4 logical CPUs</a:t>
                      </a:r>
                    </a:p>
                  </a:txBody>
                  <a:tcPr/>
                </a:tc>
                <a:tc>
                  <a:txBody>
                    <a:bodyPr/>
                    <a:lstStyle/>
                    <a:p>
                      <a:pPr algn="l" fontAlgn="t"/>
                      <a:r>
                        <a:rPr lang="en-IN">
                          <a:effectLst/>
                        </a:rPr>
                        <a:t>32 MB</a:t>
                      </a:r>
                    </a:p>
                  </a:txBody>
                  <a:tcPr/>
                </a:tc>
                <a:tc>
                  <a:txBody>
                    <a:bodyPr/>
                    <a:lstStyle/>
                    <a:p>
                      <a:pPr algn="l" fontAlgn="t"/>
                      <a:r>
                        <a:rPr lang="en-IN">
                          <a:effectLst/>
                        </a:rPr>
                        <a:t>2 GB</a:t>
                      </a:r>
                    </a:p>
                  </a:txBody>
                  <a:tcPr/>
                </a:tc>
                <a:extLst>
                  <a:ext uri="{0D108BD9-81ED-4DB2-BD59-A6C34878D82A}">
                    <a16:rowId xmlns:a16="http://schemas.microsoft.com/office/drawing/2014/main" val="70934520"/>
                  </a:ext>
                </a:extLst>
              </a:tr>
              <a:tr h="848400">
                <a:tc>
                  <a:txBody>
                    <a:bodyPr/>
                    <a:lstStyle/>
                    <a:p>
                      <a:pPr algn="l" fontAlgn="t"/>
                      <a:r>
                        <a:rPr lang="en-US">
                          <a:effectLst/>
                        </a:rPr>
                        <a:t>Server GC with &gt; 8 logical CPUs</a:t>
                      </a:r>
                    </a:p>
                  </a:txBody>
                  <a:tcPr/>
                </a:tc>
                <a:tc>
                  <a:txBody>
                    <a:bodyPr/>
                    <a:lstStyle/>
                    <a:p>
                      <a:pPr algn="l" fontAlgn="t"/>
                      <a:r>
                        <a:rPr lang="en-IN">
                          <a:effectLst/>
                        </a:rPr>
                        <a:t>16 MB</a:t>
                      </a:r>
                    </a:p>
                  </a:txBody>
                  <a:tcPr/>
                </a:tc>
                <a:tc>
                  <a:txBody>
                    <a:bodyPr/>
                    <a:lstStyle/>
                    <a:p>
                      <a:pPr algn="l" fontAlgn="t"/>
                      <a:r>
                        <a:rPr lang="en-IN" dirty="0">
                          <a:effectLst/>
                        </a:rPr>
                        <a:t>1 GB</a:t>
                      </a:r>
                    </a:p>
                  </a:txBody>
                  <a:tcPr/>
                </a:tc>
                <a:extLst>
                  <a:ext uri="{0D108BD9-81ED-4DB2-BD59-A6C34878D82A}">
                    <a16:rowId xmlns:a16="http://schemas.microsoft.com/office/drawing/2014/main" val="2758275146"/>
                  </a:ext>
                </a:extLst>
              </a:tr>
            </a:tbl>
          </a:graphicData>
        </a:graphic>
      </p:graphicFrame>
    </p:spTree>
    <p:extLst>
      <p:ext uri="{BB962C8B-B14F-4D97-AF65-F5344CB8AC3E}">
        <p14:creationId xmlns:p14="http://schemas.microsoft.com/office/powerpoint/2010/main" val="1026660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44140-216E-BA6B-3CFF-F43F5CF30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291232-A95E-BD9B-0662-D219A925CEAB}"/>
              </a:ext>
            </a:extLst>
          </p:cNvPr>
          <p:cNvSpPr>
            <a:spLocks noGrp="1"/>
          </p:cNvSpPr>
          <p:nvPr>
            <p:ph type="title"/>
          </p:nvPr>
        </p:nvSpPr>
        <p:spPr/>
        <p:txBody>
          <a:bodyPr/>
          <a:lstStyle/>
          <a:p>
            <a:r>
              <a:rPr lang="en-IN" dirty="0"/>
              <a:t>Ephemeral generations and segments</a:t>
            </a:r>
          </a:p>
        </p:txBody>
      </p:sp>
      <p:sp>
        <p:nvSpPr>
          <p:cNvPr id="3" name="Content Placeholder 2">
            <a:extLst>
              <a:ext uri="{FF2B5EF4-FFF2-40B4-BE49-F238E27FC236}">
                <a16:creationId xmlns:a16="http://schemas.microsoft.com/office/drawing/2014/main" id="{F3CF9EB1-119B-B717-5677-96E046E7076D}"/>
              </a:ext>
            </a:extLst>
          </p:cNvPr>
          <p:cNvSpPr>
            <a:spLocks noGrp="1"/>
          </p:cNvSpPr>
          <p:nvPr>
            <p:ph idx="1"/>
          </p:nvPr>
        </p:nvSpPr>
        <p:spPr>
          <a:xfrm>
            <a:off x="1154954" y="2603499"/>
            <a:ext cx="10429076" cy="3895097"/>
          </a:xfrm>
        </p:spPr>
        <p:txBody>
          <a:bodyPr/>
          <a:lstStyle/>
          <a:p>
            <a:r>
              <a:rPr lang="en-US" dirty="0">
                <a:solidFill>
                  <a:srgbClr val="161616"/>
                </a:solidFill>
                <a:latin typeface="Segoe UI" panose="020B0502040204020203" pitchFamily="34" charset="0"/>
              </a:rPr>
              <a:t>E</a:t>
            </a:r>
            <a:r>
              <a:rPr lang="en-US" b="0" i="0" dirty="0">
                <a:solidFill>
                  <a:srgbClr val="161616"/>
                </a:solidFill>
                <a:effectLst/>
                <a:latin typeface="Segoe UI" panose="020B0502040204020203" pitchFamily="34" charset="0"/>
              </a:rPr>
              <a:t>phemeral segment can include generation 2 objects. </a:t>
            </a:r>
          </a:p>
          <a:p>
            <a:r>
              <a:rPr lang="en-US" b="0" i="0" dirty="0">
                <a:solidFill>
                  <a:srgbClr val="161616"/>
                </a:solidFill>
                <a:effectLst/>
                <a:latin typeface="Segoe UI" panose="020B0502040204020203" pitchFamily="34" charset="0"/>
              </a:rPr>
              <a:t>Generation 2 objects can use multiple segments as many as your process requires and memory allows for.</a:t>
            </a:r>
          </a:p>
          <a:p>
            <a:pPr algn="l"/>
            <a:r>
              <a:rPr lang="en-US" b="0" i="0" dirty="0">
                <a:solidFill>
                  <a:srgbClr val="161616"/>
                </a:solidFill>
                <a:effectLst/>
                <a:latin typeface="Segoe UI" panose="020B0502040204020203" pitchFamily="34" charset="0"/>
              </a:rPr>
              <a:t>Amount of freed memory from an ephemeral garbage collection is limited to the size of the ephemeral segment. </a:t>
            </a:r>
          </a:p>
          <a:p>
            <a:pPr algn="l"/>
            <a:r>
              <a:rPr lang="en-US" dirty="0">
                <a:solidFill>
                  <a:srgbClr val="161616"/>
                </a:solidFill>
                <a:latin typeface="Segoe UI" panose="020B0502040204020203" pitchFamily="34" charset="0"/>
              </a:rPr>
              <a:t>A</a:t>
            </a:r>
            <a:r>
              <a:rPr lang="en-US" b="0" i="0" dirty="0">
                <a:solidFill>
                  <a:srgbClr val="161616"/>
                </a:solidFill>
                <a:effectLst/>
                <a:latin typeface="Segoe UI" panose="020B0502040204020203" pitchFamily="34" charset="0"/>
              </a:rPr>
              <a:t>mount of memory that's freed is proportional to the space that was occupied by the dead objects.</a:t>
            </a:r>
          </a:p>
          <a:p>
            <a:endParaRPr lang="en-IN" dirty="0"/>
          </a:p>
        </p:txBody>
      </p:sp>
    </p:spTree>
    <p:extLst>
      <p:ext uri="{BB962C8B-B14F-4D97-AF65-F5344CB8AC3E}">
        <p14:creationId xmlns:p14="http://schemas.microsoft.com/office/powerpoint/2010/main" val="4519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50FE-C517-0F09-0C9A-0C74E830EE0C}"/>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C4FF108C-7A52-644B-0905-F6399FC2AEE2}"/>
              </a:ext>
            </a:extLst>
          </p:cNvPr>
          <p:cNvSpPr>
            <a:spLocks noGrp="1"/>
          </p:cNvSpPr>
          <p:nvPr>
            <p:ph idx="1"/>
          </p:nvPr>
        </p:nvSpPr>
        <p:spPr>
          <a:xfrm>
            <a:off x="1154954" y="2603500"/>
            <a:ext cx="10277491" cy="3904876"/>
          </a:xfrm>
        </p:spPr>
        <p:txBody>
          <a:bodyPr>
            <a:normAutofit lnSpcReduction="10000"/>
          </a:bodyPr>
          <a:lstStyle/>
          <a:p>
            <a:r>
              <a:rPr lang="en-US" b="0" i="0" dirty="0">
                <a:solidFill>
                  <a:srgbClr val="161616"/>
                </a:solidFill>
                <a:effectLst/>
                <a:latin typeface="Segoe UI" panose="020B0502040204020203" pitchFamily="34" charset="0"/>
              </a:rPr>
              <a:t>NET's garbage collector manages the allocation and release of memory for your application.</a:t>
            </a:r>
          </a:p>
          <a:p>
            <a:r>
              <a:rPr lang="en-US" b="0" i="0" dirty="0">
                <a:solidFill>
                  <a:srgbClr val="161616"/>
                </a:solidFill>
                <a:effectLst/>
                <a:latin typeface="Segoe UI" panose="020B0502040204020203" pitchFamily="34" charset="0"/>
              </a:rPr>
              <a:t> Each time you create a new object, the common language runtime allocates memory for the object from the managed heap. </a:t>
            </a:r>
          </a:p>
          <a:p>
            <a:r>
              <a:rPr lang="en-US" b="0" i="0" dirty="0">
                <a:solidFill>
                  <a:srgbClr val="161616"/>
                </a:solidFill>
                <a:effectLst/>
                <a:latin typeface="Segoe UI" panose="020B0502040204020203" pitchFamily="34" charset="0"/>
              </a:rPr>
              <a:t>As long as address space is available in the managed heap, the runtime continues to allocate space for new objects. </a:t>
            </a:r>
          </a:p>
          <a:p>
            <a:r>
              <a:rPr lang="en-US" b="0" i="0" dirty="0">
                <a:solidFill>
                  <a:srgbClr val="161616"/>
                </a:solidFill>
                <a:effectLst/>
                <a:latin typeface="Segoe UI" panose="020B0502040204020203" pitchFamily="34" charset="0"/>
              </a:rPr>
              <a:t>However, memory is not infinite. </a:t>
            </a:r>
          </a:p>
          <a:p>
            <a:r>
              <a:rPr lang="en-US" b="0" i="0" dirty="0">
                <a:solidFill>
                  <a:srgbClr val="161616"/>
                </a:solidFill>
                <a:effectLst/>
                <a:latin typeface="Segoe UI" panose="020B0502040204020203" pitchFamily="34" charset="0"/>
              </a:rPr>
              <a:t>Eventually the garbage collector must perform a collection in order to free some memory. </a:t>
            </a:r>
          </a:p>
          <a:p>
            <a:r>
              <a:rPr lang="en-US" dirty="0">
                <a:solidFill>
                  <a:srgbClr val="161616"/>
                </a:solidFill>
                <a:latin typeface="Segoe UI" panose="020B0502040204020203" pitchFamily="34" charset="0"/>
              </a:rPr>
              <a:t>GC</a:t>
            </a:r>
            <a:r>
              <a:rPr lang="en-US" b="0" i="0" dirty="0">
                <a:solidFill>
                  <a:srgbClr val="161616"/>
                </a:solidFill>
                <a:effectLst/>
                <a:latin typeface="Segoe UI" panose="020B0502040204020203" pitchFamily="34" charset="0"/>
              </a:rPr>
              <a:t>'s optimizing engine determines the best time to perform a collection, based upon the allocations being made. </a:t>
            </a:r>
          </a:p>
          <a:p>
            <a:r>
              <a:rPr lang="en-US" b="0" i="0" dirty="0">
                <a:solidFill>
                  <a:srgbClr val="161616"/>
                </a:solidFill>
                <a:effectLst/>
                <a:latin typeface="Segoe UI" panose="020B0502040204020203" pitchFamily="34" charset="0"/>
              </a:rPr>
              <a:t>When the garbage collector performs a collection, it checks for objects in the managed heap that are no longer being used by the application and performs the necessary operations to reclaim their memory.</a:t>
            </a:r>
            <a:endParaRPr lang="en-IN" dirty="0"/>
          </a:p>
        </p:txBody>
      </p:sp>
    </p:spTree>
    <p:extLst>
      <p:ext uri="{BB962C8B-B14F-4D97-AF65-F5344CB8AC3E}">
        <p14:creationId xmlns:p14="http://schemas.microsoft.com/office/powerpoint/2010/main" val="3372001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F18C1-BF6D-402E-0330-DE6DE7F8DB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9A1F4-8A8D-361E-0DEB-0C44569F7884}"/>
              </a:ext>
            </a:extLst>
          </p:cNvPr>
          <p:cNvSpPr>
            <a:spLocks noGrp="1"/>
          </p:cNvSpPr>
          <p:nvPr>
            <p:ph type="title"/>
          </p:nvPr>
        </p:nvSpPr>
        <p:spPr/>
        <p:txBody>
          <a:bodyPr/>
          <a:lstStyle/>
          <a:p>
            <a:r>
              <a:rPr lang="en-US" dirty="0"/>
              <a:t>What happens during a garbage collection ?</a:t>
            </a:r>
            <a:endParaRPr lang="en-IN" dirty="0"/>
          </a:p>
        </p:txBody>
      </p:sp>
      <p:sp>
        <p:nvSpPr>
          <p:cNvPr id="3" name="Content Placeholder 2">
            <a:extLst>
              <a:ext uri="{FF2B5EF4-FFF2-40B4-BE49-F238E27FC236}">
                <a16:creationId xmlns:a16="http://schemas.microsoft.com/office/drawing/2014/main" id="{331A5FCC-8184-A3CB-1511-983B1A6929F0}"/>
              </a:ext>
            </a:extLst>
          </p:cNvPr>
          <p:cNvSpPr>
            <a:spLocks noGrp="1"/>
          </p:cNvSpPr>
          <p:nvPr>
            <p:ph idx="1"/>
          </p:nvPr>
        </p:nvSpPr>
        <p:spPr>
          <a:xfrm>
            <a:off x="1154954" y="2603499"/>
            <a:ext cx="10429076" cy="3895097"/>
          </a:xfrm>
        </p:spPr>
        <p:txBody>
          <a:bodyPr>
            <a:normAutofit fontScale="85000" lnSpcReduction="10000"/>
          </a:bodyPr>
          <a:lstStyle/>
          <a:p>
            <a:pPr marL="0" indent="0">
              <a:buNone/>
            </a:pPr>
            <a:r>
              <a:rPr lang="en-US" b="0" i="0" dirty="0">
                <a:solidFill>
                  <a:srgbClr val="161616"/>
                </a:solidFill>
                <a:effectLst/>
                <a:latin typeface="Segoe UI" panose="020B0502040204020203" pitchFamily="34" charset="0"/>
              </a:rPr>
              <a:t>Garbage collection has the following phases:</a:t>
            </a:r>
          </a:p>
          <a:p>
            <a:pPr>
              <a:spcBef>
                <a:spcPts val="1200"/>
              </a:spcBef>
              <a:spcAft>
                <a:spcPts val="1200"/>
              </a:spcAft>
            </a:pPr>
            <a:r>
              <a:rPr lang="en-US" b="0" i="0" dirty="0">
                <a:solidFill>
                  <a:srgbClr val="161616"/>
                </a:solidFill>
                <a:effectLst/>
                <a:latin typeface="Segoe UI" panose="020B0502040204020203" pitchFamily="34" charset="0"/>
              </a:rPr>
              <a:t>A marking phase that finds and creates a list of all live objects.</a:t>
            </a:r>
          </a:p>
          <a:p>
            <a:pPr>
              <a:spcBef>
                <a:spcPts val="1200"/>
              </a:spcBef>
              <a:spcAft>
                <a:spcPts val="1200"/>
              </a:spcAft>
            </a:pPr>
            <a:r>
              <a:rPr lang="en-US" b="0" i="0" dirty="0">
                <a:solidFill>
                  <a:srgbClr val="161616"/>
                </a:solidFill>
                <a:effectLst/>
                <a:latin typeface="Segoe UI" panose="020B0502040204020203" pitchFamily="34" charset="0"/>
              </a:rPr>
              <a:t>A relocating phase that updates the references to the objects that will be compacted.</a:t>
            </a:r>
          </a:p>
          <a:p>
            <a:pPr>
              <a:spcBef>
                <a:spcPts val="1200"/>
              </a:spcBef>
              <a:spcAft>
                <a:spcPts val="1200"/>
              </a:spcAft>
            </a:pPr>
            <a:r>
              <a:rPr lang="en-US" b="0" i="0" dirty="0">
                <a:solidFill>
                  <a:srgbClr val="161616"/>
                </a:solidFill>
                <a:effectLst/>
                <a:latin typeface="Segoe UI" panose="020B0502040204020203" pitchFamily="34" charset="0"/>
              </a:rPr>
              <a:t>A compacting phase that reclaims the space occupied by the dead objects and compacts the surviving objects. </a:t>
            </a:r>
          </a:p>
          <a:p>
            <a:pPr lvl="1">
              <a:spcBef>
                <a:spcPts val="1200"/>
              </a:spcBef>
              <a:spcAft>
                <a:spcPts val="1200"/>
              </a:spcAft>
            </a:pPr>
            <a:r>
              <a:rPr lang="en-US" dirty="0">
                <a:solidFill>
                  <a:srgbClr val="161616"/>
                </a:solidFill>
                <a:latin typeface="Segoe UI" panose="020B0502040204020203" pitchFamily="34" charset="0"/>
              </a:rPr>
              <a:t>C</a:t>
            </a:r>
            <a:r>
              <a:rPr lang="en-US" b="0" i="0" dirty="0">
                <a:solidFill>
                  <a:srgbClr val="161616"/>
                </a:solidFill>
                <a:effectLst/>
                <a:latin typeface="Segoe UI" panose="020B0502040204020203" pitchFamily="34" charset="0"/>
              </a:rPr>
              <a:t>ompacting phase moves objects that have survived a garbage collection towards the older end of the segment.</a:t>
            </a:r>
          </a:p>
          <a:p>
            <a:pPr>
              <a:spcBef>
                <a:spcPts val="1200"/>
              </a:spcBef>
              <a:spcAft>
                <a:spcPts val="1200"/>
              </a:spcAft>
              <a:buFont typeface="Wingdings" panose="05000000000000000000" pitchFamily="2" charset="2"/>
              <a:buChar char="Ø"/>
            </a:pPr>
            <a:r>
              <a:rPr lang="en-US" b="0" i="0" dirty="0">
                <a:solidFill>
                  <a:srgbClr val="161616"/>
                </a:solidFill>
                <a:effectLst/>
                <a:latin typeface="Segoe UI" panose="020B0502040204020203" pitchFamily="34" charset="0"/>
              </a:rPr>
              <a:t>Because generation 2 collections can occupy multiple segments, objects that are promoted into generation 2 can be moved into an older segment. </a:t>
            </a:r>
          </a:p>
          <a:p>
            <a:pPr>
              <a:spcBef>
                <a:spcPts val="1200"/>
              </a:spcBef>
              <a:spcAft>
                <a:spcPts val="1200"/>
              </a:spcAft>
              <a:buFont typeface="Wingdings" panose="05000000000000000000" pitchFamily="2" charset="2"/>
              <a:buChar char="Ø"/>
            </a:pPr>
            <a:r>
              <a:rPr lang="en-US" b="0" i="0" dirty="0">
                <a:solidFill>
                  <a:srgbClr val="161616"/>
                </a:solidFill>
                <a:effectLst/>
                <a:latin typeface="Segoe UI" panose="020B0502040204020203" pitchFamily="34" charset="0"/>
              </a:rPr>
              <a:t>Both generation 1 and generation 2 survivors can be moved to a different segment because they're promoted to generation 2.</a:t>
            </a:r>
          </a:p>
          <a:p>
            <a:endParaRPr lang="en-IN" dirty="0"/>
          </a:p>
        </p:txBody>
      </p:sp>
    </p:spTree>
    <p:extLst>
      <p:ext uri="{BB962C8B-B14F-4D97-AF65-F5344CB8AC3E}">
        <p14:creationId xmlns:p14="http://schemas.microsoft.com/office/powerpoint/2010/main" val="1486281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7793BA1-B01A-CC9D-F3DA-777CC9779F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97" t="5275" r="8496" b="9590"/>
          <a:stretch/>
        </p:blipFill>
        <p:spPr bwMode="auto">
          <a:xfrm>
            <a:off x="2616064" y="816602"/>
            <a:ext cx="5833579" cy="583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911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395E8-DEC9-7F2D-7CCA-BE498535199A}"/>
              </a:ext>
            </a:extLst>
          </p:cNvPr>
          <p:cNvSpPr>
            <a:spLocks noGrp="1"/>
          </p:cNvSpPr>
          <p:nvPr>
            <p:ph idx="4294967295"/>
          </p:nvPr>
        </p:nvSpPr>
        <p:spPr>
          <a:xfrm>
            <a:off x="391187" y="264051"/>
            <a:ext cx="11800813" cy="6327249"/>
          </a:xfrm>
        </p:spPr>
        <p:txBody>
          <a:bodyPr>
            <a:normAutofit lnSpcReduction="10000"/>
          </a:bodyPr>
          <a:lstStyle/>
          <a:p>
            <a:r>
              <a:rPr lang="en-US" b="0" i="0" dirty="0">
                <a:solidFill>
                  <a:schemeClr val="tx1"/>
                </a:solidFill>
                <a:effectLst/>
                <a:latin typeface="Plus Jakarta Sans"/>
              </a:rPr>
              <a:t>CLR uses a reference tracking algorithm. </a:t>
            </a:r>
          </a:p>
          <a:p>
            <a:r>
              <a:rPr lang="en-US" b="0" i="0" dirty="0">
                <a:solidFill>
                  <a:schemeClr val="tx1"/>
                </a:solidFill>
                <a:effectLst/>
                <a:latin typeface="Plus Jakarta Sans"/>
              </a:rPr>
              <a:t>This algorithm cares only about the reference type variable because these are the only ones that can refer to the object on the heap, which is known as the Root Object. </a:t>
            </a:r>
          </a:p>
          <a:p>
            <a:r>
              <a:rPr lang="en-US" b="0" i="0" dirty="0">
                <a:solidFill>
                  <a:schemeClr val="tx1"/>
                </a:solidFill>
                <a:effectLst/>
                <a:latin typeface="Plus Jakarta Sans"/>
              </a:rPr>
              <a:t>Value type contains the values directly. </a:t>
            </a:r>
          </a:p>
          <a:p>
            <a:r>
              <a:rPr lang="en-US" b="0" i="0" dirty="0">
                <a:solidFill>
                  <a:schemeClr val="tx1"/>
                </a:solidFill>
                <a:effectLst/>
                <a:latin typeface="Plus Jakarta Sans"/>
              </a:rPr>
              <a:t>When CLR starts GC, it suspends all the threads in the process to prevent them from accessing the objects and changing their state while CLR examines them. </a:t>
            </a:r>
          </a:p>
          <a:p>
            <a:r>
              <a:rPr lang="en-US" b="0" i="0" dirty="0">
                <a:solidFill>
                  <a:schemeClr val="tx1"/>
                </a:solidFill>
                <a:effectLst/>
                <a:latin typeface="Plus Jakarta Sans"/>
              </a:rPr>
              <a:t>CLR then performs the Marking phase – it walks through all the objects in the heap and looks for all the active roots to see which object they refer to.</a:t>
            </a:r>
          </a:p>
          <a:p>
            <a:r>
              <a:rPr lang="en-US" b="0" i="0" dirty="0">
                <a:solidFill>
                  <a:schemeClr val="tx1"/>
                </a:solidFill>
                <a:effectLst/>
                <a:latin typeface="Plus Jakarta Sans"/>
              </a:rPr>
              <a:t> This way CLR tracks the reference. </a:t>
            </a:r>
          </a:p>
          <a:p>
            <a:r>
              <a:rPr lang="en-US" b="0" i="0" dirty="0">
                <a:solidFill>
                  <a:schemeClr val="tx1"/>
                </a:solidFill>
                <a:effectLst/>
                <a:latin typeface="Plus Jakarta Sans"/>
              </a:rPr>
              <a:t>Any root referencing to an object on the heap makes the GC to mark that object. </a:t>
            </a:r>
          </a:p>
          <a:p>
            <a:r>
              <a:rPr lang="en-US" b="0" i="0" dirty="0">
                <a:solidFill>
                  <a:schemeClr val="tx1"/>
                </a:solidFill>
                <a:effectLst/>
                <a:latin typeface="Plus Jakarta Sans"/>
              </a:rPr>
              <a:t>When an object is marked CLR examines the root inside and marks the object they refer to and if CLR finds out that the object is already marked it does not examine the object’s field again which prevents an infinite loop from occurring in the case where we have a circular reference.</a:t>
            </a:r>
          </a:p>
          <a:p>
            <a:r>
              <a:rPr lang="en-US" b="0" i="0" dirty="0">
                <a:solidFill>
                  <a:schemeClr val="tx1"/>
                </a:solidFill>
                <a:effectLst/>
                <a:latin typeface="Plus Jakarta Sans"/>
              </a:rPr>
              <a:t> Once marking is done, CLR knows which objects must survive and which object can be deleted, then the Compacting phase kicks in.</a:t>
            </a:r>
          </a:p>
          <a:p>
            <a:r>
              <a:rPr lang="en-US" b="0" i="0" dirty="0">
                <a:solidFill>
                  <a:schemeClr val="tx1"/>
                </a:solidFill>
                <a:effectLst/>
                <a:latin typeface="Plus Jakarta Sans"/>
              </a:rPr>
              <a:t> In the compacting phase – CLR shifts the memory consumed by marked object down in the heap, compacting all the surviving objects together so that they are in continuation in the memory.</a:t>
            </a:r>
          </a:p>
          <a:p>
            <a:pPr algn="l"/>
            <a:r>
              <a:rPr lang="en-US" b="0" i="0" dirty="0">
                <a:solidFill>
                  <a:schemeClr val="tx1"/>
                </a:solidFill>
                <a:effectLst/>
                <a:latin typeface="Plus Jakarta Sans"/>
              </a:rPr>
              <a:t>After the compacting phase is complete CLR resumes all the application’s threads and they continue to access objects as GC never happened at all.</a:t>
            </a:r>
          </a:p>
        </p:txBody>
      </p:sp>
    </p:spTree>
    <p:extLst>
      <p:ext uri="{BB962C8B-B14F-4D97-AF65-F5344CB8AC3E}">
        <p14:creationId xmlns:p14="http://schemas.microsoft.com/office/powerpoint/2010/main" val="3334550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9F20C-1EB4-904F-125E-CD4BADAB4EF6}"/>
              </a:ext>
            </a:extLst>
          </p:cNvPr>
          <p:cNvSpPr>
            <a:spLocks noGrp="1"/>
          </p:cNvSpPr>
          <p:nvPr>
            <p:ph idx="4294967295"/>
          </p:nvPr>
        </p:nvSpPr>
        <p:spPr>
          <a:xfrm>
            <a:off x="312951" y="303170"/>
            <a:ext cx="11879050" cy="6165894"/>
          </a:xfrm>
        </p:spPr>
        <p:txBody>
          <a:bodyPr>
            <a:normAutofit fontScale="77500" lnSpcReduction="20000"/>
          </a:bodyPr>
          <a:lstStyle/>
          <a:p>
            <a:pPr algn="l" fontAlgn="base">
              <a:spcBef>
                <a:spcPts val="1800"/>
              </a:spcBef>
              <a:spcAft>
                <a:spcPts val="1800"/>
              </a:spcAft>
              <a:buNone/>
            </a:pPr>
            <a:r>
              <a:rPr lang="en-US" b="1" i="0" dirty="0">
                <a:solidFill>
                  <a:srgbClr val="273239"/>
                </a:solidFill>
                <a:effectLst/>
                <a:latin typeface="Nunito" pitchFamily="2" charset="0"/>
              </a:rPr>
              <a:t>1. Marking Phase</a:t>
            </a:r>
          </a:p>
          <a:p>
            <a:pPr fontAlgn="base">
              <a:spcAft>
                <a:spcPts val="750"/>
              </a:spcAft>
            </a:pPr>
            <a:r>
              <a:rPr lang="en-US" b="0" i="0" dirty="0">
                <a:solidFill>
                  <a:srgbClr val="273239"/>
                </a:solidFill>
                <a:effectLst/>
                <a:latin typeface="Nunito" pitchFamily="2" charset="0"/>
              </a:rPr>
              <a:t>A list of all the live objects is created during the marking phase. </a:t>
            </a:r>
          </a:p>
          <a:p>
            <a:pPr fontAlgn="base">
              <a:spcAft>
                <a:spcPts val="750"/>
              </a:spcAft>
            </a:pPr>
            <a:r>
              <a:rPr lang="en-US" b="0" i="0" dirty="0">
                <a:solidFill>
                  <a:srgbClr val="273239"/>
                </a:solidFill>
                <a:effectLst/>
                <a:latin typeface="Nunito" pitchFamily="2" charset="0"/>
              </a:rPr>
              <a:t>Done by following the references from all the root objects. </a:t>
            </a:r>
          </a:p>
          <a:p>
            <a:pPr fontAlgn="base">
              <a:spcAft>
                <a:spcPts val="750"/>
              </a:spcAft>
            </a:pPr>
            <a:r>
              <a:rPr lang="en-US" b="0" i="0" dirty="0">
                <a:solidFill>
                  <a:srgbClr val="273239"/>
                </a:solidFill>
                <a:effectLst/>
                <a:latin typeface="Nunito" pitchFamily="2" charset="0"/>
              </a:rPr>
              <a:t>All of the objects that are not on the list of live objects are potentially deleted from the heap memory.</a:t>
            </a:r>
          </a:p>
          <a:p>
            <a:pPr algn="l" fontAlgn="base">
              <a:spcBef>
                <a:spcPts val="1800"/>
              </a:spcBef>
              <a:spcAft>
                <a:spcPts val="1800"/>
              </a:spcAft>
              <a:buNone/>
            </a:pPr>
            <a:r>
              <a:rPr lang="en-US" b="1" i="0" dirty="0">
                <a:solidFill>
                  <a:srgbClr val="273239"/>
                </a:solidFill>
                <a:effectLst/>
                <a:latin typeface="Nunito" pitchFamily="2" charset="0"/>
              </a:rPr>
              <a:t>2. Relocating Phase</a:t>
            </a:r>
          </a:p>
          <a:p>
            <a:pPr fontAlgn="base">
              <a:spcAft>
                <a:spcPts val="750"/>
              </a:spcAft>
            </a:pPr>
            <a:r>
              <a:rPr lang="en-US" b="0" i="0" dirty="0">
                <a:solidFill>
                  <a:srgbClr val="273239"/>
                </a:solidFill>
                <a:effectLst/>
                <a:latin typeface="Nunito" pitchFamily="2" charset="0"/>
              </a:rPr>
              <a:t>The references of all the objects that were on the list of all the live objects are updated in the relocating phase so that they point to the new location where the objects will be relocated to in the compacting phase.</a:t>
            </a:r>
          </a:p>
          <a:p>
            <a:pPr fontAlgn="base">
              <a:spcAft>
                <a:spcPts val="750"/>
              </a:spcAft>
            </a:pPr>
            <a:r>
              <a:rPr lang="en-US" b="0" i="0" dirty="0">
                <a:solidFill>
                  <a:srgbClr val="1C1C1C"/>
                </a:solidFill>
                <a:effectLst/>
                <a:latin typeface="ZohoPuvi"/>
              </a:rPr>
              <a:t>GC does this by maintaining a forwarding address for each relocated object. References to the object are redirected to the new location using the forwarding address.</a:t>
            </a:r>
            <a:endParaRPr lang="en-US" b="0" i="0" dirty="0">
              <a:solidFill>
                <a:srgbClr val="273239"/>
              </a:solidFill>
              <a:effectLst/>
              <a:latin typeface="Nunito" pitchFamily="2" charset="0"/>
            </a:endParaRPr>
          </a:p>
          <a:p>
            <a:pPr algn="l" fontAlgn="base">
              <a:spcBef>
                <a:spcPts val="1800"/>
              </a:spcBef>
              <a:spcAft>
                <a:spcPts val="1800"/>
              </a:spcAft>
              <a:buNone/>
            </a:pPr>
            <a:r>
              <a:rPr lang="en-US" b="1" i="0" dirty="0">
                <a:solidFill>
                  <a:srgbClr val="273239"/>
                </a:solidFill>
                <a:effectLst/>
                <a:latin typeface="Nunito" pitchFamily="2" charset="0"/>
              </a:rPr>
              <a:t>3. Compacting Phase</a:t>
            </a:r>
          </a:p>
          <a:p>
            <a:pPr algn="l" rtl="0" fontAlgn="base">
              <a:spcAft>
                <a:spcPts val="750"/>
              </a:spcAft>
            </a:pPr>
            <a:r>
              <a:rPr lang="en-US" b="0" i="0" dirty="0">
                <a:solidFill>
                  <a:srgbClr val="1C1C1C"/>
                </a:solidFill>
                <a:effectLst/>
                <a:latin typeface="ZohoPuvi"/>
              </a:rPr>
              <a:t>compacting phase reclaims the space occupied by the "dead" objects and compacts the surviving ("live") objects. </a:t>
            </a:r>
          </a:p>
          <a:p>
            <a:pPr algn="l" rtl="0" fontAlgn="base">
              <a:spcAft>
                <a:spcPts val="750"/>
              </a:spcAft>
            </a:pPr>
            <a:r>
              <a:rPr lang="en-US" dirty="0">
                <a:solidFill>
                  <a:srgbClr val="1C1C1C"/>
                </a:solidFill>
                <a:latin typeface="ZohoPuvi"/>
              </a:rPr>
              <a:t>D</a:t>
            </a:r>
            <a:r>
              <a:rPr lang="en-US" b="0" i="0" dirty="0">
                <a:solidFill>
                  <a:srgbClr val="1C1C1C"/>
                </a:solidFill>
                <a:effectLst/>
                <a:latin typeface="ZohoPuvi"/>
              </a:rPr>
              <a:t>oes this by moving live objects into contiguous address space and freeing up fragmented memory regions. </a:t>
            </a:r>
          </a:p>
          <a:p>
            <a:pPr algn="l" rtl="0" fontAlgn="base">
              <a:spcAft>
                <a:spcPts val="750"/>
              </a:spcAft>
            </a:pPr>
            <a:r>
              <a:rPr lang="en-US" b="0" i="0" dirty="0">
                <a:solidFill>
                  <a:srgbClr val="1C1C1C"/>
                </a:solidFill>
                <a:effectLst/>
                <a:latin typeface="ZohoPuvi"/>
              </a:rPr>
              <a:t>Surviving objects are moved toward the older end of the heap memory in their original order. </a:t>
            </a:r>
          </a:p>
          <a:p>
            <a:pPr algn="l" rtl="0" fontAlgn="base">
              <a:spcAft>
                <a:spcPts val="750"/>
              </a:spcAft>
            </a:pPr>
            <a:r>
              <a:rPr lang="en-US" b="0" i="0" dirty="0">
                <a:solidFill>
                  <a:srgbClr val="1C1C1C"/>
                </a:solidFill>
                <a:effectLst/>
                <a:latin typeface="ZohoPuvi"/>
              </a:rPr>
              <a:t>Compacting phase depends on memory allocation and fragmentation patterns.</a:t>
            </a:r>
          </a:p>
          <a:p>
            <a:pPr algn="l" rtl="0" fontAlgn="base">
              <a:spcAft>
                <a:spcPts val="750"/>
              </a:spcAft>
            </a:pPr>
            <a:r>
              <a:rPr lang="en-US" b="0" i="0" dirty="0">
                <a:solidFill>
                  <a:srgbClr val="1C1C1C"/>
                </a:solidFill>
                <a:effectLst/>
                <a:latin typeface="ZohoPuvi"/>
              </a:rPr>
              <a:t> If there is sufficient memory available and the level of fragmentation is low, the compacting phase may not occur during a garbage collection cycle.</a:t>
            </a:r>
            <a:endParaRPr lang="en-IN" dirty="0"/>
          </a:p>
        </p:txBody>
      </p:sp>
    </p:spTree>
    <p:extLst>
      <p:ext uri="{BB962C8B-B14F-4D97-AF65-F5344CB8AC3E}">
        <p14:creationId xmlns:p14="http://schemas.microsoft.com/office/powerpoint/2010/main" val="541962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D4735-509A-2E89-2B44-63950ADC4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80CC5-1388-88DA-C4E3-1EA09B43715B}"/>
              </a:ext>
            </a:extLst>
          </p:cNvPr>
          <p:cNvSpPr>
            <a:spLocks noGrp="1"/>
          </p:cNvSpPr>
          <p:nvPr>
            <p:ph type="title"/>
          </p:nvPr>
        </p:nvSpPr>
        <p:spPr/>
        <p:txBody>
          <a:bodyPr/>
          <a:lstStyle/>
          <a:p>
            <a:r>
              <a:rPr lang="en-US" dirty="0"/>
              <a:t>What happens during a garbage collection ?</a:t>
            </a:r>
            <a:endParaRPr lang="en-IN" dirty="0"/>
          </a:p>
        </p:txBody>
      </p:sp>
      <p:sp>
        <p:nvSpPr>
          <p:cNvPr id="3" name="Content Placeholder 2">
            <a:extLst>
              <a:ext uri="{FF2B5EF4-FFF2-40B4-BE49-F238E27FC236}">
                <a16:creationId xmlns:a16="http://schemas.microsoft.com/office/drawing/2014/main" id="{4DACF2E9-02F1-A04A-8B4B-874C7046C220}"/>
              </a:ext>
            </a:extLst>
          </p:cNvPr>
          <p:cNvSpPr>
            <a:spLocks noGrp="1"/>
          </p:cNvSpPr>
          <p:nvPr>
            <p:ph idx="1"/>
          </p:nvPr>
        </p:nvSpPr>
        <p:spPr>
          <a:xfrm>
            <a:off x="1154954" y="2603499"/>
            <a:ext cx="10429076" cy="3895097"/>
          </a:xfrm>
        </p:spPr>
        <p:txBody>
          <a:bodyPr>
            <a:normAutofit fontScale="92500" lnSpcReduction="20000"/>
          </a:bodyPr>
          <a:lstStyle/>
          <a:p>
            <a:r>
              <a:rPr lang="en-US" b="0" i="0" dirty="0">
                <a:solidFill>
                  <a:srgbClr val="161616"/>
                </a:solidFill>
                <a:effectLst/>
                <a:latin typeface="Segoe UI" panose="020B0502040204020203" pitchFamily="34" charset="0"/>
              </a:rPr>
              <a:t>garbage collector uses the following information to determine whether objects are live:</a:t>
            </a:r>
          </a:p>
          <a:p>
            <a:pPr>
              <a:spcBef>
                <a:spcPts val="1200"/>
              </a:spcBef>
              <a:spcAft>
                <a:spcPts val="1200"/>
              </a:spcAft>
            </a:pPr>
            <a:r>
              <a:rPr lang="en-US" b="1" i="0" dirty="0">
                <a:solidFill>
                  <a:srgbClr val="161616"/>
                </a:solidFill>
                <a:effectLst/>
                <a:latin typeface="Segoe UI" panose="020B0502040204020203" pitchFamily="34" charset="0"/>
              </a:rPr>
              <a:t>Stack roots</a:t>
            </a:r>
            <a:r>
              <a:rPr lang="en-US" b="0" i="0" dirty="0">
                <a:solidFill>
                  <a:srgbClr val="161616"/>
                </a:solidFill>
                <a:effectLst/>
                <a:latin typeface="Segoe UI" panose="020B0502040204020203" pitchFamily="34" charset="0"/>
              </a:rPr>
              <a:t>: Stack variables provided by the just-in-time (JIT) compiler and stack walker. </a:t>
            </a:r>
          </a:p>
          <a:p>
            <a:pPr lvl="1">
              <a:spcBef>
                <a:spcPts val="1200"/>
              </a:spcBef>
              <a:spcAft>
                <a:spcPts val="1200"/>
              </a:spcAft>
            </a:pPr>
            <a:r>
              <a:rPr lang="en-US" b="0" i="0" dirty="0">
                <a:solidFill>
                  <a:srgbClr val="161616"/>
                </a:solidFill>
                <a:effectLst/>
                <a:latin typeface="Segoe UI" panose="020B0502040204020203" pitchFamily="34" charset="0"/>
              </a:rPr>
              <a:t>JIT optimizations can lengthen or shorten regions of code within which stack variables are reported to the garbage collector.</a:t>
            </a:r>
          </a:p>
          <a:p>
            <a:pPr>
              <a:spcBef>
                <a:spcPts val="1200"/>
              </a:spcBef>
              <a:spcAft>
                <a:spcPts val="1200"/>
              </a:spcAft>
            </a:pPr>
            <a:r>
              <a:rPr lang="en-US" b="1" i="0" dirty="0">
                <a:solidFill>
                  <a:srgbClr val="161616"/>
                </a:solidFill>
                <a:effectLst/>
                <a:latin typeface="Segoe UI" panose="020B0502040204020203" pitchFamily="34" charset="0"/>
              </a:rPr>
              <a:t>Garbage collection handles</a:t>
            </a:r>
            <a:r>
              <a:rPr lang="en-US" b="0" i="0" dirty="0">
                <a:solidFill>
                  <a:srgbClr val="161616"/>
                </a:solidFill>
                <a:effectLst/>
                <a:latin typeface="Segoe UI" panose="020B0502040204020203" pitchFamily="34" charset="0"/>
              </a:rPr>
              <a:t>: Handles that point to managed objects and that can be allocated by user code or the common language runtime.</a:t>
            </a:r>
          </a:p>
          <a:p>
            <a:pPr>
              <a:spcBef>
                <a:spcPts val="1200"/>
              </a:spcBef>
              <a:spcAft>
                <a:spcPts val="1200"/>
              </a:spcAft>
            </a:pPr>
            <a:r>
              <a:rPr lang="en-US" b="1" i="0" dirty="0">
                <a:solidFill>
                  <a:srgbClr val="161616"/>
                </a:solidFill>
                <a:effectLst/>
                <a:latin typeface="Segoe UI" panose="020B0502040204020203" pitchFamily="34" charset="0"/>
              </a:rPr>
              <a:t>Static data</a:t>
            </a:r>
            <a:r>
              <a:rPr lang="en-US" b="0" i="0" dirty="0">
                <a:solidFill>
                  <a:srgbClr val="161616"/>
                </a:solidFill>
                <a:effectLst/>
                <a:latin typeface="Segoe UI" panose="020B0502040204020203" pitchFamily="34" charset="0"/>
              </a:rPr>
              <a:t>: Static objects in application domains that could be referencing other objects. </a:t>
            </a:r>
          </a:p>
          <a:p>
            <a:pPr lvl="1">
              <a:spcBef>
                <a:spcPts val="1200"/>
              </a:spcBef>
              <a:spcAft>
                <a:spcPts val="1200"/>
              </a:spcAft>
            </a:pPr>
            <a:r>
              <a:rPr lang="en-US" b="0" i="0" dirty="0">
                <a:solidFill>
                  <a:srgbClr val="161616"/>
                </a:solidFill>
                <a:effectLst/>
                <a:latin typeface="Segoe UI" panose="020B0502040204020203" pitchFamily="34" charset="0"/>
              </a:rPr>
              <a:t>Each application domain keeps track of its static objects.</a:t>
            </a:r>
          </a:p>
          <a:p>
            <a:r>
              <a:rPr lang="en-US" b="0" i="0" dirty="0">
                <a:solidFill>
                  <a:srgbClr val="161616"/>
                </a:solidFill>
                <a:effectLst/>
                <a:latin typeface="Segoe UI" panose="020B0502040204020203" pitchFamily="34" charset="0"/>
              </a:rPr>
              <a:t>Before a garbage collection starts, all managed threads are suspended except for the thread that triggered the garbage collection.</a:t>
            </a:r>
          </a:p>
          <a:p>
            <a:endParaRPr lang="en-IN" dirty="0"/>
          </a:p>
        </p:txBody>
      </p:sp>
    </p:spTree>
    <p:extLst>
      <p:ext uri="{BB962C8B-B14F-4D97-AF65-F5344CB8AC3E}">
        <p14:creationId xmlns:p14="http://schemas.microsoft.com/office/powerpoint/2010/main" val="3045030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445504-4C64-3C57-9012-4B0E8F6B56B9}"/>
              </a:ext>
            </a:extLst>
          </p:cNvPr>
          <p:cNvSpPr>
            <a:spLocks noGrp="1"/>
          </p:cNvSpPr>
          <p:nvPr>
            <p:ph type="title"/>
          </p:nvPr>
        </p:nvSpPr>
        <p:spPr>
          <a:xfrm>
            <a:off x="1154954" y="973668"/>
            <a:ext cx="9235955" cy="706964"/>
          </a:xfrm>
        </p:spPr>
        <p:txBody>
          <a:bodyPr/>
          <a:lstStyle/>
          <a:p>
            <a:r>
              <a:rPr lang="en-US" dirty="0"/>
              <a:t>Thread that triggers a garbage collection and causes the other threads to be suspended:</a:t>
            </a:r>
            <a:endParaRPr lang="en-IN" dirty="0"/>
          </a:p>
        </p:txBody>
      </p:sp>
      <p:pic>
        <p:nvPicPr>
          <p:cNvPr id="6146" name="Picture 2" descr="Screenshot of how a thread triggers a Garbage Collection.">
            <a:extLst>
              <a:ext uri="{FF2B5EF4-FFF2-40B4-BE49-F238E27FC236}">
                <a16:creationId xmlns:a16="http://schemas.microsoft.com/office/drawing/2014/main" id="{ACEAB992-34F4-587B-DBC4-2A697BB686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035" y="3006435"/>
            <a:ext cx="8981357" cy="280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5086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A25FDC-DB47-8A59-9791-8D19179B45DD}"/>
              </a:ext>
            </a:extLst>
          </p:cNvPr>
          <p:cNvSpPr>
            <a:spLocks noGrp="1"/>
          </p:cNvSpPr>
          <p:nvPr>
            <p:ph type="title"/>
          </p:nvPr>
        </p:nvSpPr>
        <p:spPr/>
        <p:txBody>
          <a:bodyPr/>
          <a:lstStyle/>
          <a:p>
            <a:r>
              <a:rPr lang="en-US" dirty="0"/>
              <a:t>When Does Garbage Collection Occur in .NET?</a:t>
            </a:r>
            <a:endParaRPr lang="en-IN" dirty="0"/>
          </a:p>
        </p:txBody>
      </p:sp>
      <p:sp>
        <p:nvSpPr>
          <p:cNvPr id="4" name="Content Placeholder 3">
            <a:extLst>
              <a:ext uri="{FF2B5EF4-FFF2-40B4-BE49-F238E27FC236}">
                <a16:creationId xmlns:a16="http://schemas.microsoft.com/office/drawing/2014/main" id="{B1BCD1EA-30DE-9251-D8F6-DB927A39A069}"/>
              </a:ext>
            </a:extLst>
          </p:cNvPr>
          <p:cNvSpPr>
            <a:spLocks noGrp="1"/>
          </p:cNvSpPr>
          <p:nvPr>
            <p:ph idx="1"/>
          </p:nvPr>
        </p:nvSpPr>
        <p:spPr>
          <a:xfrm>
            <a:off x="1154954" y="2603500"/>
            <a:ext cx="9837405" cy="3811970"/>
          </a:xfrm>
        </p:spPr>
        <p:txBody>
          <a:bodyPr>
            <a:normAutofit/>
          </a:bodyPr>
          <a:lstStyle/>
          <a:p>
            <a:r>
              <a:rPr lang="en-US" dirty="0"/>
              <a:t>In the .NET framework, garbage collection is triggered automatically by specific events or criteria –</a:t>
            </a:r>
          </a:p>
          <a:p>
            <a:r>
              <a:rPr lang="en-US" dirty="0"/>
              <a:t>Low memory</a:t>
            </a:r>
          </a:p>
          <a:p>
            <a:r>
              <a:rPr lang="en-US" dirty="0"/>
              <a:t>An exceeded threshold</a:t>
            </a:r>
          </a:p>
          <a:p>
            <a:r>
              <a:rPr lang="en-US" dirty="0"/>
              <a:t>GC.Collect() method being called.</a:t>
            </a:r>
          </a:p>
          <a:p>
            <a:pPr marL="0" indent="0">
              <a:buNone/>
            </a:pPr>
            <a:endParaRPr lang="en-US" dirty="0"/>
          </a:p>
        </p:txBody>
      </p:sp>
    </p:spTree>
    <p:extLst>
      <p:ext uri="{BB962C8B-B14F-4D97-AF65-F5344CB8AC3E}">
        <p14:creationId xmlns:p14="http://schemas.microsoft.com/office/powerpoint/2010/main" val="3337176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62371-705C-DD9A-D72C-8F40179426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5DE3AD0-6BEF-E76F-28A9-0CB97B508B45}"/>
              </a:ext>
            </a:extLst>
          </p:cNvPr>
          <p:cNvSpPr>
            <a:spLocks noGrp="1"/>
          </p:cNvSpPr>
          <p:nvPr>
            <p:ph type="title"/>
          </p:nvPr>
        </p:nvSpPr>
        <p:spPr/>
        <p:txBody>
          <a:bodyPr/>
          <a:lstStyle/>
          <a:p>
            <a:r>
              <a:rPr lang="en-US" dirty="0"/>
              <a:t>When Does Garbage Collection Occur in .NET?</a:t>
            </a:r>
            <a:endParaRPr lang="en-IN" dirty="0"/>
          </a:p>
        </p:txBody>
      </p:sp>
      <p:sp>
        <p:nvSpPr>
          <p:cNvPr id="4" name="Content Placeholder 3">
            <a:extLst>
              <a:ext uri="{FF2B5EF4-FFF2-40B4-BE49-F238E27FC236}">
                <a16:creationId xmlns:a16="http://schemas.microsoft.com/office/drawing/2014/main" id="{F281FBBE-8C93-C3FD-C4D3-CF8550E511FA}"/>
              </a:ext>
            </a:extLst>
          </p:cNvPr>
          <p:cNvSpPr>
            <a:spLocks noGrp="1"/>
          </p:cNvSpPr>
          <p:nvPr>
            <p:ph idx="1"/>
          </p:nvPr>
        </p:nvSpPr>
        <p:spPr>
          <a:xfrm>
            <a:off x="1154954" y="2603500"/>
            <a:ext cx="9837405" cy="3811970"/>
          </a:xfrm>
        </p:spPr>
        <p:txBody>
          <a:bodyPr>
            <a:normAutofit/>
          </a:bodyPr>
          <a:lstStyle/>
          <a:p>
            <a:pPr marL="0" indent="0">
              <a:buNone/>
            </a:pPr>
            <a:r>
              <a:rPr lang="en-US" b="1" dirty="0"/>
              <a:t>Low Memory</a:t>
            </a:r>
          </a:p>
          <a:p>
            <a:r>
              <a:rPr lang="en-US" dirty="0"/>
              <a:t>The GC monitors the memory available in the system and initiates a garbage collection cycle to free resources and reclaim memory when there is high memory pressure (memory becomes scarce). </a:t>
            </a:r>
          </a:p>
          <a:p>
            <a:r>
              <a:rPr lang="en-US" dirty="0"/>
              <a:t>The memory pressure threshold can vary based on the system configuration and runtime environment.</a:t>
            </a:r>
            <a:endParaRPr lang="en-IN" dirty="0"/>
          </a:p>
        </p:txBody>
      </p:sp>
    </p:spTree>
    <p:extLst>
      <p:ext uri="{BB962C8B-B14F-4D97-AF65-F5344CB8AC3E}">
        <p14:creationId xmlns:p14="http://schemas.microsoft.com/office/powerpoint/2010/main" val="4094166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461F7-3B4E-D11D-6D77-9CA12234AF5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83E86BA-3432-D221-00C6-C3E86F23F6DB}"/>
              </a:ext>
            </a:extLst>
          </p:cNvPr>
          <p:cNvSpPr>
            <a:spLocks noGrp="1"/>
          </p:cNvSpPr>
          <p:nvPr>
            <p:ph type="title"/>
          </p:nvPr>
        </p:nvSpPr>
        <p:spPr/>
        <p:txBody>
          <a:bodyPr/>
          <a:lstStyle/>
          <a:p>
            <a:r>
              <a:rPr lang="en-US" dirty="0"/>
              <a:t>When Does Garbage Collection Occur in .NET?</a:t>
            </a:r>
            <a:endParaRPr lang="en-IN" dirty="0"/>
          </a:p>
        </p:txBody>
      </p:sp>
      <p:sp>
        <p:nvSpPr>
          <p:cNvPr id="4" name="Content Placeholder 3">
            <a:extLst>
              <a:ext uri="{FF2B5EF4-FFF2-40B4-BE49-F238E27FC236}">
                <a16:creationId xmlns:a16="http://schemas.microsoft.com/office/drawing/2014/main" id="{05A15EEE-EF38-F656-BF21-95764EF9F2AB}"/>
              </a:ext>
            </a:extLst>
          </p:cNvPr>
          <p:cNvSpPr>
            <a:spLocks noGrp="1"/>
          </p:cNvSpPr>
          <p:nvPr>
            <p:ph idx="1"/>
          </p:nvPr>
        </p:nvSpPr>
        <p:spPr>
          <a:xfrm>
            <a:off x="1154954" y="2603500"/>
            <a:ext cx="9837405" cy="3811970"/>
          </a:xfrm>
        </p:spPr>
        <p:txBody>
          <a:bodyPr>
            <a:normAutofit/>
          </a:bodyPr>
          <a:lstStyle/>
          <a:p>
            <a:pPr algn="l">
              <a:buNone/>
            </a:pPr>
            <a:r>
              <a:rPr lang="en-US" b="1" i="0" dirty="0">
                <a:solidFill>
                  <a:srgbClr val="1B2329"/>
                </a:solidFill>
                <a:effectLst/>
                <a:latin typeface="ZohoPuvi"/>
              </a:rPr>
              <a:t>Threshold Passed</a:t>
            </a:r>
          </a:p>
          <a:p>
            <a:pPr algn="l"/>
            <a:r>
              <a:rPr lang="en-US" b="0" i="0" dirty="0">
                <a:solidFill>
                  <a:srgbClr val="1C1C1C"/>
                </a:solidFill>
                <a:effectLst/>
                <a:latin typeface="ZohoPuvi"/>
              </a:rPr>
              <a:t>Garbage collection also occurs when the number of allocations for a generation exceeds the acceptable threshold. </a:t>
            </a:r>
          </a:p>
          <a:p>
            <a:pPr algn="l"/>
            <a:r>
              <a:rPr lang="en-US" dirty="0">
                <a:solidFill>
                  <a:srgbClr val="1C1C1C"/>
                </a:solidFill>
                <a:latin typeface="ZohoPuvi"/>
              </a:rPr>
              <a:t>T</a:t>
            </a:r>
            <a:r>
              <a:rPr lang="en-US" b="0" i="0" dirty="0">
                <a:solidFill>
                  <a:srgbClr val="1C1C1C"/>
                </a:solidFill>
                <a:effectLst/>
                <a:latin typeface="ZohoPuvi"/>
              </a:rPr>
              <a:t>hreshold for a generation is set dynamically by the garbage collector based on the application's resource requirements and memory usage patterns. </a:t>
            </a:r>
          </a:p>
          <a:p>
            <a:pPr algn="l"/>
            <a:r>
              <a:rPr lang="en-US" dirty="0">
                <a:solidFill>
                  <a:srgbClr val="1C1C1C"/>
                </a:solidFill>
                <a:latin typeface="ZohoPuvi"/>
              </a:rPr>
              <a:t>T</a:t>
            </a:r>
            <a:r>
              <a:rPr lang="en-US" b="0" i="0" dirty="0">
                <a:solidFill>
                  <a:srgbClr val="1C1C1C"/>
                </a:solidFill>
                <a:effectLst/>
                <a:latin typeface="ZohoPuvi"/>
              </a:rPr>
              <a:t>hreshold is continuously adjusted as the GC allocates objects to the generation. </a:t>
            </a:r>
          </a:p>
          <a:p>
            <a:pPr algn="l"/>
            <a:r>
              <a:rPr lang="en-US" b="0" i="0" dirty="0">
                <a:solidFill>
                  <a:srgbClr val="1C1C1C"/>
                </a:solidFill>
                <a:effectLst/>
                <a:latin typeface="ZohoPuvi"/>
              </a:rPr>
              <a:t>A garbage collection cycle is triggered for that generation when the threshold is exceeded.</a:t>
            </a:r>
          </a:p>
        </p:txBody>
      </p:sp>
    </p:spTree>
    <p:extLst>
      <p:ext uri="{BB962C8B-B14F-4D97-AF65-F5344CB8AC3E}">
        <p14:creationId xmlns:p14="http://schemas.microsoft.com/office/powerpoint/2010/main" val="2879432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9D786-50BC-C2B9-2232-DC9C6599078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202A88-D811-84A2-A284-EFE095F77987}"/>
              </a:ext>
            </a:extLst>
          </p:cNvPr>
          <p:cNvSpPr>
            <a:spLocks noGrp="1"/>
          </p:cNvSpPr>
          <p:nvPr>
            <p:ph type="title"/>
          </p:nvPr>
        </p:nvSpPr>
        <p:spPr/>
        <p:txBody>
          <a:bodyPr/>
          <a:lstStyle/>
          <a:p>
            <a:r>
              <a:rPr lang="en-US" dirty="0"/>
              <a:t>When Does Garbage Collection Occur in .NET?</a:t>
            </a:r>
            <a:endParaRPr lang="en-IN" dirty="0"/>
          </a:p>
        </p:txBody>
      </p:sp>
      <p:sp>
        <p:nvSpPr>
          <p:cNvPr id="4" name="Content Placeholder 3">
            <a:extLst>
              <a:ext uri="{FF2B5EF4-FFF2-40B4-BE49-F238E27FC236}">
                <a16:creationId xmlns:a16="http://schemas.microsoft.com/office/drawing/2014/main" id="{C2939587-D461-5B1A-9AB7-21C3C72ABBB5}"/>
              </a:ext>
            </a:extLst>
          </p:cNvPr>
          <p:cNvSpPr>
            <a:spLocks noGrp="1"/>
          </p:cNvSpPr>
          <p:nvPr>
            <p:ph idx="1"/>
          </p:nvPr>
        </p:nvSpPr>
        <p:spPr>
          <a:xfrm>
            <a:off x="1154954" y="2603500"/>
            <a:ext cx="9837405" cy="3811970"/>
          </a:xfrm>
        </p:spPr>
        <p:txBody>
          <a:bodyPr>
            <a:normAutofit/>
          </a:bodyPr>
          <a:lstStyle/>
          <a:p>
            <a:pPr marL="0" indent="0">
              <a:buNone/>
            </a:pPr>
            <a:r>
              <a:rPr lang="en-US" b="1" dirty="0"/>
              <a:t>GC.Collect() Has Been Called</a:t>
            </a:r>
          </a:p>
          <a:p>
            <a:r>
              <a:rPr lang="en-US" dirty="0"/>
              <a:t>The GC.Collect() method allows developers to trigger garbage collection at a specific point in their code. </a:t>
            </a:r>
          </a:p>
          <a:p>
            <a:r>
              <a:rPr lang="en-US" dirty="0"/>
              <a:t>Bypasses the automatic garbage collection mechanism to trigger a forced garbage collection on the entire managed heap. </a:t>
            </a:r>
          </a:p>
          <a:p>
            <a:r>
              <a:rPr lang="en-US" dirty="0"/>
              <a:t>Calling GC.Collect() without parameters causes all objects in all generations to be considered for garbage collection. </a:t>
            </a:r>
          </a:p>
          <a:p>
            <a:r>
              <a:rPr lang="en-US" dirty="0"/>
              <a:t>Passing </a:t>
            </a:r>
            <a:r>
              <a:rPr lang="en-US" dirty="0" err="1"/>
              <a:t>GC.MaxGeneration</a:t>
            </a:r>
            <a:r>
              <a:rPr lang="en-US" dirty="0"/>
              <a:t> as an argument to GC.Collect() results in the LOH being collected along with the rest of the managed heap.</a:t>
            </a:r>
            <a:endParaRPr lang="en-IN" dirty="0"/>
          </a:p>
        </p:txBody>
      </p:sp>
    </p:spTree>
    <p:extLst>
      <p:ext uri="{BB962C8B-B14F-4D97-AF65-F5344CB8AC3E}">
        <p14:creationId xmlns:p14="http://schemas.microsoft.com/office/powerpoint/2010/main" val="2189217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99E8A-4D6F-9BA2-B5D1-A21D04281C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7387E5-EED3-8BA3-F906-456AD70D91AE}"/>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B5AC2BAB-827E-EC34-7581-AB5F826398BB}"/>
              </a:ext>
            </a:extLst>
          </p:cNvPr>
          <p:cNvSpPr>
            <a:spLocks noGrp="1"/>
          </p:cNvSpPr>
          <p:nvPr>
            <p:ph idx="1"/>
          </p:nvPr>
        </p:nvSpPr>
        <p:spPr>
          <a:xfrm>
            <a:off x="1154954" y="2603499"/>
            <a:ext cx="10429076" cy="3895097"/>
          </a:xfrm>
        </p:spPr>
        <p:txBody>
          <a:bodyPr>
            <a:normAutofit/>
          </a:bodyPr>
          <a:lstStyle/>
          <a:p>
            <a:pPr algn="l"/>
            <a:r>
              <a:rPr lang="en-US" sz="1800" b="0" i="0" u="none" strike="noStrike" baseline="0" dirty="0">
                <a:latin typeface="LiberationSerif"/>
              </a:rPr>
              <a:t>GC collection occurs multiple times until the process is alive and running. </a:t>
            </a:r>
          </a:p>
          <a:p>
            <a:pPr algn="l"/>
            <a:r>
              <a:rPr lang="en-US" sz="1800" b="0" i="0" u="none" strike="noStrike" baseline="0" dirty="0">
                <a:latin typeface="LiberationSerif"/>
              </a:rPr>
              <a:t>Execution has the goal of freeing the memory from objects that are not in use anymore by any code block, or that are not referred by any </a:t>
            </a:r>
            <a:r>
              <a:rPr lang="en-IN" sz="1800" b="0" i="0" u="none" strike="noStrike" baseline="0" dirty="0">
                <a:latin typeface="LiberationSerif"/>
              </a:rPr>
              <a:t>other living object.</a:t>
            </a:r>
          </a:p>
          <a:p>
            <a:pPr algn="l"/>
            <a:r>
              <a:rPr lang="en-US" sz="1800" b="0" i="0" u="none" strike="noStrike" baseline="0" dirty="0">
                <a:latin typeface="LiberationSerif"/>
              </a:rPr>
              <a:t>Any surviving object is then marked as a survivor object. </a:t>
            </a:r>
          </a:p>
          <a:p>
            <a:pPr algn="l"/>
            <a:r>
              <a:rPr lang="en-US" sz="1800" b="0" i="0" u="none" strike="noStrike" baseline="0" dirty="0">
                <a:latin typeface="LiberationSerif"/>
              </a:rPr>
              <a:t>This marking phase is crucial in the GC logic. </a:t>
            </a:r>
          </a:p>
          <a:p>
            <a:pPr algn="l"/>
            <a:r>
              <a:rPr lang="en-US" sz="1800" b="0" i="0" u="none" strike="noStrike" baseline="0" dirty="0">
                <a:latin typeface="LiberationSerif"/>
              </a:rPr>
              <a:t>Each survival will increment the survival counter for such an object. </a:t>
            </a:r>
          </a:p>
          <a:p>
            <a:pPr algn="l"/>
            <a:r>
              <a:rPr lang="en-US" dirty="0">
                <a:latin typeface="LiberationSerif"/>
              </a:rPr>
              <a:t>F</a:t>
            </a:r>
            <a:r>
              <a:rPr lang="en-US" sz="1800" b="0" i="0" u="none" strike="noStrike" baseline="0" dirty="0">
                <a:latin typeface="LiberationSerif"/>
              </a:rPr>
              <a:t>irst time an object is analyzed by the GC is in </a:t>
            </a:r>
            <a:r>
              <a:rPr lang="en-US" sz="1800" b="1" i="0" u="none" strike="noStrike" baseline="0" dirty="0">
                <a:latin typeface="LiberationSerif"/>
              </a:rPr>
              <a:t>generation zero</a:t>
            </a:r>
            <a:r>
              <a:rPr lang="en-US" sz="1800" b="0" i="0" u="none" strike="noStrike" baseline="0" dirty="0">
                <a:latin typeface="LiberationSerif"/>
              </a:rPr>
              <a:t> of its mark counter. </a:t>
            </a:r>
          </a:p>
          <a:p>
            <a:pPr algn="l"/>
            <a:r>
              <a:rPr lang="en-US" sz="1800" b="0" i="0" u="none" strike="noStrike" baseline="0" dirty="0">
                <a:latin typeface="LiberationSerif"/>
              </a:rPr>
              <a:t>Multiple survivals will bring this counter to generation-1 or generation-2. </a:t>
            </a:r>
          </a:p>
          <a:p>
            <a:pPr algn="l"/>
            <a:r>
              <a:rPr lang="en-US" sz="1800" b="0" i="0" u="none" strike="noStrike" baseline="0" dirty="0">
                <a:latin typeface="LiberationSerif"/>
              </a:rPr>
              <a:t>In CLR, the most unchanging objects (survived through all GCs) are marked in generation-2.</a:t>
            </a:r>
            <a:endParaRPr lang="en-IN" dirty="0"/>
          </a:p>
        </p:txBody>
      </p:sp>
    </p:spTree>
    <p:extLst>
      <p:ext uri="{BB962C8B-B14F-4D97-AF65-F5344CB8AC3E}">
        <p14:creationId xmlns:p14="http://schemas.microsoft.com/office/powerpoint/2010/main" val="3902443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12808-97C9-53B6-2391-344C22970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4B5D1-047B-343D-DAED-4F7C32DFD01F}"/>
              </a:ext>
            </a:extLst>
          </p:cNvPr>
          <p:cNvSpPr>
            <a:spLocks noGrp="1"/>
          </p:cNvSpPr>
          <p:nvPr>
            <p:ph type="title"/>
          </p:nvPr>
        </p:nvSpPr>
        <p:spPr/>
        <p:txBody>
          <a:bodyPr/>
          <a:lstStyle/>
          <a:p>
            <a:r>
              <a:rPr lang="en-US" dirty="0"/>
              <a:t>Large object heap</a:t>
            </a:r>
            <a:endParaRPr lang="en-IN" dirty="0"/>
          </a:p>
        </p:txBody>
      </p:sp>
      <p:sp>
        <p:nvSpPr>
          <p:cNvPr id="3" name="Content Placeholder 2">
            <a:extLst>
              <a:ext uri="{FF2B5EF4-FFF2-40B4-BE49-F238E27FC236}">
                <a16:creationId xmlns:a16="http://schemas.microsoft.com/office/drawing/2014/main" id="{96415943-057C-0350-6148-D2A573E25280}"/>
              </a:ext>
            </a:extLst>
          </p:cNvPr>
          <p:cNvSpPr>
            <a:spLocks noGrp="1"/>
          </p:cNvSpPr>
          <p:nvPr>
            <p:ph idx="1"/>
          </p:nvPr>
        </p:nvSpPr>
        <p:spPr>
          <a:xfrm>
            <a:off x="1154954" y="2603500"/>
            <a:ext cx="10277491" cy="3802190"/>
          </a:xfrm>
        </p:spPr>
        <p:txBody>
          <a:bodyPr/>
          <a:lstStyle/>
          <a:p>
            <a:r>
              <a:rPr lang="en-US" b="0" i="0" dirty="0">
                <a:solidFill>
                  <a:srgbClr val="161616"/>
                </a:solidFill>
                <a:effectLst/>
                <a:latin typeface="Segoe UI" panose="020B0502040204020203" pitchFamily="34" charset="0"/>
              </a:rPr>
              <a:t>.NET garbage collector (GC) divides objects up into small and large objects. </a:t>
            </a:r>
          </a:p>
          <a:p>
            <a:r>
              <a:rPr lang="en-US" b="0" i="0" dirty="0">
                <a:solidFill>
                  <a:srgbClr val="161616"/>
                </a:solidFill>
                <a:effectLst/>
                <a:latin typeface="Segoe UI" panose="020B0502040204020203" pitchFamily="34" charset="0"/>
              </a:rPr>
              <a:t>When an object is large, some of its attributes become more significant than if the object is small. </a:t>
            </a:r>
          </a:p>
          <a:p>
            <a:r>
              <a:rPr lang="en-US" b="0" i="0" dirty="0">
                <a:solidFill>
                  <a:srgbClr val="161616"/>
                </a:solidFill>
                <a:effectLst/>
                <a:latin typeface="Segoe UI" panose="020B0502040204020203" pitchFamily="34" charset="0"/>
              </a:rPr>
              <a:t>For instance, compacting it—that is, copying it in memory elsewhere on the heap—can be expensive. </a:t>
            </a:r>
          </a:p>
          <a:p>
            <a:r>
              <a:rPr lang="en-US" b="0" i="0" dirty="0">
                <a:solidFill>
                  <a:srgbClr val="161616"/>
                </a:solidFill>
                <a:effectLst/>
                <a:latin typeface="Segoe UI" panose="020B0502040204020203" pitchFamily="34" charset="0"/>
              </a:rPr>
              <a:t>Because of this, the garbage collector places large objects on the large object heap (LOH). </a:t>
            </a:r>
            <a:endParaRPr lang="en-IN" dirty="0"/>
          </a:p>
        </p:txBody>
      </p:sp>
    </p:spTree>
    <p:extLst>
      <p:ext uri="{BB962C8B-B14F-4D97-AF65-F5344CB8AC3E}">
        <p14:creationId xmlns:p14="http://schemas.microsoft.com/office/powerpoint/2010/main" val="1662067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BD30B-163C-2AEE-3996-6941FFB65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00A99-E365-554D-E370-6783B32F971E}"/>
              </a:ext>
            </a:extLst>
          </p:cNvPr>
          <p:cNvSpPr>
            <a:spLocks noGrp="1"/>
          </p:cNvSpPr>
          <p:nvPr>
            <p:ph type="title"/>
          </p:nvPr>
        </p:nvSpPr>
        <p:spPr/>
        <p:txBody>
          <a:bodyPr/>
          <a:lstStyle/>
          <a:p>
            <a:r>
              <a:rPr lang="en-US" dirty="0"/>
              <a:t>Large object heap</a:t>
            </a:r>
            <a:endParaRPr lang="en-IN" dirty="0"/>
          </a:p>
        </p:txBody>
      </p:sp>
      <p:sp>
        <p:nvSpPr>
          <p:cNvPr id="3" name="Content Placeholder 2">
            <a:extLst>
              <a:ext uri="{FF2B5EF4-FFF2-40B4-BE49-F238E27FC236}">
                <a16:creationId xmlns:a16="http://schemas.microsoft.com/office/drawing/2014/main" id="{2119611E-083D-D61A-2FD5-912A14D33A76}"/>
              </a:ext>
            </a:extLst>
          </p:cNvPr>
          <p:cNvSpPr>
            <a:spLocks noGrp="1"/>
          </p:cNvSpPr>
          <p:nvPr>
            <p:ph idx="1"/>
          </p:nvPr>
        </p:nvSpPr>
        <p:spPr>
          <a:xfrm>
            <a:off x="1154954" y="2603499"/>
            <a:ext cx="10429076" cy="3895097"/>
          </a:xfrm>
        </p:spPr>
        <p:txBody>
          <a:bodyPr/>
          <a:lstStyle/>
          <a:p>
            <a:r>
              <a:rPr lang="en-US" b="0" i="0" dirty="0">
                <a:effectLst/>
                <a:latin typeface="Aptos" panose="020B0004020202020204" pitchFamily="34" charset="0"/>
              </a:rPr>
              <a:t>CLR categorizes objects into two sizes: small (less than 85,000 bytes) and large (equal to or greater than 85,000 bytes). ​ </a:t>
            </a:r>
          </a:p>
          <a:p>
            <a:r>
              <a:rPr lang="en-US" b="0" i="0" dirty="0">
                <a:effectLst/>
                <a:latin typeface="Aptos" panose="020B0004020202020204" pitchFamily="34" charset="0"/>
              </a:rPr>
              <a:t>Large objects are stored in a special heap called the Large Object Heap (LOH). ​</a:t>
            </a:r>
          </a:p>
          <a:p>
            <a:r>
              <a:rPr lang="en-US" b="0" i="0" dirty="0">
                <a:effectLst/>
                <a:latin typeface="Aptos" panose="020B0004020202020204" pitchFamily="34" charset="0"/>
              </a:rPr>
              <a:t> While the managed heap handles both small and large objects, the LOH has limitations due to the size of its objects. ​</a:t>
            </a:r>
          </a:p>
          <a:p>
            <a:r>
              <a:rPr lang="en-US" b="0" i="0" dirty="0">
                <a:effectLst/>
                <a:latin typeface="Aptos" panose="020B0004020202020204" pitchFamily="34" charset="0"/>
              </a:rPr>
              <a:t>For small objects, the Garbage Collector (GC) prevents issues like memory corruption, fragmentation, and leaks by storing each object only once. ​ </a:t>
            </a:r>
          </a:p>
          <a:p>
            <a:r>
              <a:rPr lang="en-US" dirty="0">
                <a:latin typeface="Aptos" panose="020B0004020202020204" pitchFamily="34" charset="0"/>
              </a:rPr>
              <a:t>F</a:t>
            </a:r>
            <a:r>
              <a:rPr lang="en-US" b="0" i="0" dirty="0">
                <a:effectLst/>
                <a:latin typeface="Aptos" panose="020B0004020202020204" pitchFamily="34" charset="0"/>
              </a:rPr>
              <a:t>or large objects in the LOH, the GC skips the compacting phase to reduce thread suspension and avoid CPU-intensive tasks like moving large objects in memory. ​ </a:t>
            </a:r>
          </a:p>
          <a:p>
            <a:r>
              <a:rPr lang="en-US" b="0" i="0" dirty="0">
                <a:effectLst/>
                <a:latin typeface="Aptos" panose="020B0004020202020204" pitchFamily="34" charset="0"/>
              </a:rPr>
              <a:t>This improves collection speed but does not optimize memory usage, as unused space between objects is not reclaimed—only unused space at the edges is released. ​</a:t>
            </a:r>
          </a:p>
          <a:p>
            <a:endParaRPr lang="en-IN" dirty="0"/>
          </a:p>
        </p:txBody>
      </p:sp>
    </p:spTree>
    <p:extLst>
      <p:ext uri="{BB962C8B-B14F-4D97-AF65-F5344CB8AC3E}">
        <p14:creationId xmlns:p14="http://schemas.microsoft.com/office/powerpoint/2010/main" val="1984176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F1A35-BAF1-FCFB-917E-F2E6C1ADDD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997B2-1105-7C48-9E8F-D94D31FDF277}"/>
              </a:ext>
            </a:extLst>
          </p:cNvPr>
          <p:cNvSpPr>
            <a:spLocks noGrp="1"/>
          </p:cNvSpPr>
          <p:nvPr>
            <p:ph type="title"/>
          </p:nvPr>
        </p:nvSpPr>
        <p:spPr/>
        <p:txBody>
          <a:bodyPr/>
          <a:lstStyle/>
          <a:p>
            <a:r>
              <a:rPr lang="en-US" dirty="0"/>
              <a:t>Large object heap</a:t>
            </a:r>
            <a:endParaRPr lang="en-IN" dirty="0"/>
          </a:p>
        </p:txBody>
      </p:sp>
      <p:sp>
        <p:nvSpPr>
          <p:cNvPr id="3" name="Content Placeholder 2">
            <a:extLst>
              <a:ext uri="{FF2B5EF4-FFF2-40B4-BE49-F238E27FC236}">
                <a16:creationId xmlns:a16="http://schemas.microsoft.com/office/drawing/2014/main" id="{7150FAEB-151A-2EA1-189A-7C14D396EB5B}"/>
              </a:ext>
            </a:extLst>
          </p:cNvPr>
          <p:cNvSpPr>
            <a:spLocks noGrp="1"/>
          </p:cNvSpPr>
          <p:nvPr>
            <p:ph idx="1"/>
          </p:nvPr>
        </p:nvSpPr>
        <p:spPr>
          <a:xfrm>
            <a:off x="1154954" y="2603500"/>
            <a:ext cx="10277491" cy="3802190"/>
          </a:xfrm>
        </p:spPr>
        <p:txBody>
          <a:bodyPr>
            <a:normAutofit lnSpcReduction="10000"/>
          </a:bodyPr>
          <a:lstStyle/>
          <a:p>
            <a:r>
              <a:rPr lang="en-US" b="0" i="0" dirty="0">
                <a:solidFill>
                  <a:srgbClr val="161616"/>
                </a:solidFill>
                <a:effectLst/>
                <a:latin typeface="Segoe UI" panose="020B0502040204020203" pitchFamily="34" charset="0"/>
              </a:rPr>
              <a:t>Newly allocated objects form a new generation of objects and are implicitly generation 0 collections. </a:t>
            </a:r>
          </a:p>
          <a:p>
            <a:r>
              <a:rPr lang="en-US" dirty="0">
                <a:solidFill>
                  <a:srgbClr val="161616"/>
                </a:solidFill>
                <a:latin typeface="Segoe UI" panose="020B0502040204020203" pitchFamily="34" charset="0"/>
              </a:rPr>
              <a:t>L</a:t>
            </a:r>
            <a:r>
              <a:rPr lang="en-US" b="0" i="0" dirty="0">
                <a:solidFill>
                  <a:srgbClr val="161616"/>
                </a:solidFill>
                <a:effectLst/>
                <a:latin typeface="Segoe UI" panose="020B0502040204020203" pitchFamily="34" charset="0"/>
              </a:rPr>
              <a:t>arge objects --go on the large object heap (LOH), which is sometimes referred to as generation 3. </a:t>
            </a:r>
          </a:p>
          <a:p>
            <a:r>
              <a:rPr lang="en-US" b="0" i="0" dirty="0">
                <a:solidFill>
                  <a:srgbClr val="161616"/>
                </a:solidFill>
                <a:effectLst/>
                <a:latin typeface="Segoe UI" panose="020B0502040204020203" pitchFamily="34" charset="0"/>
              </a:rPr>
              <a:t>Generation 3 is a physical generation that's logically collected as part of generation 2.</a:t>
            </a:r>
          </a:p>
          <a:p>
            <a:pPr algn="l"/>
            <a:r>
              <a:rPr lang="en-US" b="0" i="0" dirty="0">
                <a:solidFill>
                  <a:srgbClr val="161616"/>
                </a:solidFill>
                <a:effectLst/>
                <a:latin typeface="Segoe UI" panose="020B0502040204020203" pitchFamily="34" charset="0"/>
              </a:rPr>
              <a:t>Large objects belong to generation 2 because they are collected only during a generation 2 collection. </a:t>
            </a:r>
          </a:p>
          <a:p>
            <a:pPr algn="l"/>
            <a:r>
              <a:rPr lang="en-US" b="0" i="0" dirty="0">
                <a:solidFill>
                  <a:srgbClr val="161616"/>
                </a:solidFill>
                <a:effectLst/>
                <a:latin typeface="Segoe UI" panose="020B0502040204020203" pitchFamily="34" charset="0"/>
              </a:rPr>
              <a:t>When a generation is collected, all its younger generation(s) are also collected. </a:t>
            </a:r>
          </a:p>
          <a:p>
            <a:pPr algn="l"/>
            <a:r>
              <a:rPr lang="en-US" b="0" i="0" dirty="0">
                <a:solidFill>
                  <a:srgbClr val="161616"/>
                </a:solidFill>
                <a:effectLst/>
                <a:latin typeface="Segoe UI" panose="020B0502040204020203" pitchFamily="34" charset="0"/>
              </a:rPr>
              <a:t>For example, when a generation 1 GC happens, both generation 1 and 0 are collected. And when a generation 2 GC happens, the whole heap is collected. </a:t>
            </a:r>
          </a:p>
          <a:p>
            <a:pPr algn="l"/>
            <a:r>
              <a:rPr lang="en-US" b="0" i="0" dirty="0">
                <a:solidFill>
                  <a:srgbClr val="161616"/>
                </a:solidFill>
                <a:effectLst/>
                <a:latin typeface="Segoe UI" panose="020B0502040204020203" pitchFamily="34" charset="0"/>
              </a:rPr>
              <a:t>For this reason, a generation 2 GC is also called a </a:t>
            </a:r>
            <a:r>
              <a:rPr lang="en-US" b="0" i="1" dirty="0">
                <a:solidFill>
                  <a:srgbClr val="161616"/>
                </a:solidFill>
                <a:effectLst/>
                <a:latin typeface="Segoe UI" panose="020B0502040204020203" pitchFamily="34" charset="0"/>
              </a:rPr>
              <a:t>full GC</a:t>
            </a:r>
            <a:r>
              <a:rPr lang="en-US" b="0" i="0" dirty="0">
                <a:solidFill>
                  <a:srgbClr val="161616"/>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2463942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C828C-76CC-9188-6B7F-C0819FEF95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D57BA-A7AE-0125-D5FF-7F573CA89F98}"/>
              </a:ext>
            </a:extLst>
          </p:cNvPr>
          <p:cNvSpPr>
            <a:spLocks noGrp="1"/>
          </p:cNvSpPr>
          <p:nvPr>
            <p:ph type="title"/>
          </p:nvPr>
        </p:nvSpPr>
        <p:spPr/>
        <p:txBody>
          <a:bodyPr/>
          <a:lstStyle/>
          <a:p>
            <a:r>
              <a:rPr lang="en-US" dirty="0"/>
              <a:t>Large object heap</a:t>
            </a:r>
            <a:endParaRPr lang="en-IN" dirty="0"/>
          </a:p>
        </p:txBody>
      </p:sp>
      <p:sp>
        <p:nvSpPr>
          <p:cNvPr id="3" name="Content Placeholder 2">
            <a:extLst>
              <a:ext uri="{FF2B5EF4-FFF2-40B4-BE49-F238E27FC236}">
                <a16:creationId xmlns:a16="http://schemas.microsoft.com/office/drawing/2014/main" id="{CD50EBE0-39B8-3C64-6BCF-390DC133CF02}"/>
              </a:ext>
            </a:extLst>
          </p:cNvPr>
          <p:cNvSpPr>
            <a:spLocks noGrp="1"/>
          </p:cNvSpPr>
          <p:nvPr>
            <p:ph idx="1"/>
          </p:nvPr>
        </p:nvSpPr>
        <p:spPr>
          <a:xfrm>
            <a:off x="1154954" y="2603499"/>
            <a:ext cx="10429076" cy="3895097"/>
          </a:xfrm>
        </p:spPr>
        <p:txBody>
          <a:bodyPr>
            <a:normAutofit fontScale="85000" lnSpcReduction="10000"/>
          </a:bodyPr>
          <a:lstStyle/>
          <a:p>
            <a:r>
              <a:rPr lang="en-US" sz="1800" b="0" i="0" u="none" strike="noStrike" baseline="0" dirty="0">
                <a:latin typeface="LiberationSerif"/>
              </a:rPr>
              <a:t>Great limitation to dealing with using LOH is trying to reduce the collection time. </a:t>
            </a:r>
          </a:p>
          <a:p>
            <a:r>
              <a:rPr lang="en-US" sz="1800" b="1" i="0" u="none" strike="noStrike" baseline="0" dirty="0">
                <a:latin typeface="LiberationSerif"/>
              </a:rPr>
              <a:t>All objects within LOH are marked as gen-2. </a:t>
            </a:r>
          </a:p>
          <a:p>
            <a:r>
              <a:rPr lang="en-US" sz="1800" b="0" i="0" u="none" strike="noStrike" baseline="0" dirty="0">
                <a:latin typeface="LiberationSerif"/>
              </a:rPr>
              <a:t>This means that CLR expects that objects always live long. </a:t>
            </a:r>
          </a:p>
          <a:p>
            <a:r>
              <a:rPr lang="en-US" dirty="0">
                <a:latin typeface="LiberationSerif"/>
              </a:rPr>
              <a:t>C</a:t>
            </a:r>
            <a:r>
              <a:rPr lang="en-US" sz="1800" b="0" i="0" u="none" strike="noStrike" baseline="0" dirty="0">
                <a:latin typeface="LiberationSerif"/>
              </a:rPr>
              <a:t>auses a great impact on application performance if their real usage is short-lived because the great size will easily exceed the gen-2 size limit, starting the collection phase of such an internal, and usually never-changing, heap area.</a:t>
            </a:r>
          </a:p>
          <a:p>
            <a:r>
              <a:rPr lang="en-US" b="0" i="0" dirty="0">
                <a:solidFill>
                  <a:srgbClr val="161616"/>
                </a:solidFill>
                <a:effectLst/>
                <a:latin typeface="Segoe UI" panose="020B0502040204020203" pitchFamily="34" charset="0"/>
              </a:rPr>
              <a:t>Ordinarily, the large object heap (LOH) isn't compacted because copying large objects imposes a performance penalty. </a:t>
            </a:r>
          </a:p>
          <a:p>
            <a:r>
              <a:rPr lang="en-US" b="0" i="0" dirty="0">
                <a:solidFill>
                  <a:srgbClr val="161616"/>
                </a:solidFill>
                <a:effectLst/>
                <a:latin typeface="Segoe UI" panose="020B0502040204020203" pitchFamily="34" charset="0"/>
              </a:rPr>
              <a:t>However, in .NET Core and in .NET Framework 4.5.1 and later, you can use the </a:t>
            </a:r>
            <a:r>
              <a:rPr lang="en-US" b="0" i="0" u="none" strike="noStrike" dirty="0">
                <a:solidFill>
                  <a:srgbClr val="0065B3"/>
                </a:solidFill>
                <a:effectLst/>
                <a:latin typeface="Segoe UI" panose="020B0502040204020203" pitchFamily="34" charset="0"/>
              </a:rPr>
              <a:t>GCSettings.LargeObjectHeapCompactionMode</a:t>
            </a:r>
            <a:r>
              <a:rPr lang="en-US" b="0" i="0" dirty="0">
                <a:solidFill>
                  <a:srgbClr val="161616"/>
                </a:solidFill>
                <a:effectLst/>
                <a:latin typeface="Segoe UI" panose="020B0502040204020203" pitchFamily="34" charset="0"/>
              </a:rPr>
              <a:t> property to compact the large object heap on demand. </a:t>
            </a:r>
          </a:p>
          <a:p>
            <a:r>
              <a:rPr lang="en-US" b="0" i="0" dirty="0">
                <a:solidFill>
                  <a:srgbClr val="161616"/>
                </a:solidFill>
                <a:effectLst/>
                <a:latin typeface="Segoe UI" panose="020B0502040204020203" pitchFamily="34" charset="0"/>
              </a:rPr>
              <a:t>LOH is automatically compacted when a hard limit is set by specifying either:</a:t>
            </a:r>
          </a:p>
          <a:p>
            <a:pPr lvl="1"/>
            <a:r>
              <a:rPr lang="en-US" b="0" i="0" dirty="0">
                <a:solidFill>
                  <a:srgbClr val="161616"/>
                </a:solidFill>
                <a:effectLst/>
                <a:latin typeface="Segoe UI" panose="020B0502040204020203" pitchFamily="34" charset="0"/>
              </a:rPr>
              <a:t>A memory limit on a container.</a:t>
            </a:r>
          </a:p>
          <a:p>
            <a:pPr lvl="1"/>
            <a:r>
              <a:rPr lang="en-US" b="0" i="0" dirty="0">
                <a:solidFill>
                  <a:srgbClr val="161616"/>
                </a:solidFill>
                <a:effectLst/>
                <a:latin typeface="Segoe UI" panose="020B0502040204020203" pitchFamily="34" charset="0"/>
              </a:rPr>
              <a:t>The </a:t>
            </a:r>
            <a:r>
              <a:rPr lang="en-US" b="0" i="0" u="none" strike="noStrike" dirty="0">
                <a:solidFill>
                  <a:srgbClr val="0065B3"/>
                </a:solidFill>
                <a:effectLst/>
                <a:latin typeface="Segoe UI" panose="020B0502040204020203" pitchFamily="34" charset="0"/>
              </a:rPr>
              <a:t>GCHeapHardLimit</a:t>
            </a:r>
            <a:r>
              <a:rPr lang="en-US" b="0" i="0" dirty="0">
                <a:solidFill>
                  <a:srgbClr val="161616"/>
                </a:solidFill>
                <a:effectLst/>
                <a:latin typeface="Segoe UI" panose="020B0502040204020203" pitchFamily="34" charset="0"/>
              </a:rPr>
              <a:t> or </a:t>
            </a:r>
            <a:r>
              <a:rPr lang="en-US" b="0" i="0" u="none" strike="noStrike" dirty="0">
                <a:solidFill>
                  <a:srgbClr val="0065B3"/>
                </a:solidFill>
                <a:effectLst/>
                <a:latin typeface="Segoe UI" panose="020B0502040204020203" pitchFamily="34" charset="0"/>
              </a:rPr>
              <a:t>GCHeapHardLimitPercent</a:t>
            </a:r>
            <a:r>
              <a:rPr lang="en-US" b="0" i="0" dirty="0">
                <a:solidFill>
                  <a:srgbClr val="161616"/>
                </a:solidFill>
                <a:effectLst/>
                <a:latin typeface="Segoe UI" panose="020B0502040204020203" pitchFamily="34" charset="0"/>
              </a:rPr>
              <a:t> runtime configuration options.</a:t>
            </a:r>
          </a:p>
          <a:p>
            <a:endParaRPr lang="en-US" sz="1800" b="0" i="0" u="none" strike="noStrike" baseline="0" dirty="0">
              <a:latin typeface="LiberationSerif"/>
            </a:endParaRPr>
          </a:p>
        </p:txBody>
      </p:sp>
    </p:spTree>
    <p:extLst>
      <p:ext uri="{BB962C8B-B14F-4D97-AF65-F5344CB8AC3E}">
        <p14:creationId xmlns:p14="http://schemas.microsoft.com/office/powerpoint/2010/main" val="6539037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B377F-0B8C-6E69-C2A9-DFF7A20CF3B3}"/>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79E4F59A-546E-FF4C-4316-23AA004020DE}"/>
              </a:ext>
            </a:extLst>
          </p:cNvPr>
          <p:cNvSpPr>
            <a:spLocks noGrp="1"/>
          </p:cNvSpPr>
          <p:nvPr>
            <p:ph idx="1"/>
          </p:nvPr>
        </p:nvSpPr>
        <p:spPr>
          <a:xfrm>
            <a:off x="1154954" y="2603499"/>
            <a:ext cx="10282381" cy="3767961"/>
          </a:xfrm>
        </p:spPr>
        <p:txBody>
          <a:bodyPr>
            <a:normAutofit fontScale="92500" lnSpcReduction="10000"/>
          </a:bodyPr>
          <a:lstStyle/>
          <a:p>
            <a:pPr algn="l">
              <a:buNone/>
            </a:pPr>
            <a:r>
              <a:rPr lang="en-US" dirty="0">
                <a:solidFill>
                  <a:srgbClr val="161616"/>
                </a:solidFill>
                <a:latin typeface="Segoe UI" panose="020B0502040204020203" pitchFamily="34" charset="0"/>
              </a:rPr>
              <a:t>GC</a:t>
            </a:r>
            <a:r>
              <a:rPr lang="en-US" b="0" i="0" dirty="0">
                <a:solidFill>
                  <a:srgbClr val="161616"/>
                </a:solidFill>
                <a:effectLst/>
                <a:latin typeface="Segoe UI" panose="020B0502040204020203" pitchFamily="34" charset="0"/>
              </a:rPr>
              <a:t> provides the following benefits:</a:t>
            </a:r>
          </a:p>
          <a:p>
            <a:pPr>
              <a:spcBef>
                <a:spcPts val="1200"/>
              </a:spcBef>
              <a:spcAft>
                <a:spcPts val="1200"/>
              </a:spcAft>
            </a:pPr>
            <a:r>
              <a:rPr lang="en-US" b="0" i="0" dirty="0">
                <a:solidFill>
                  <a:srgbClr val="161616"/>
                </a:solidFill>
                <a:effectLst/>
                <a:latin typeface="Segoe UI" panose="020B0502040204020203" pitchFamily="34" charset="0"/>
              </a:rPr>
              <a:t>Frees developers from having to manually release memory.</a:t>
            </a:r>
          </a:p>
          <a:p>
            <a:pPr>
              <a:spcBef>
                <a:spcPts val="1200"/>
              </a:spcBef>
              <a:spcAft>
                <a:spcPts val="1200"/>
              </a:spcAft>
            </a:pPr>
            <a:r>
              <a:rPr lang="en-US" b="0" i="0" dirty="0">
                <a:solidFill>
                  <a:srgbClr val="161616"/>
                </a:solidFill>
                <a:effectLst/>
                <a:latin typeface="Segoe UI" panose="020B0502040204020203" pitchFamily="34" charset="0"/>
              </a:rPr>
              <a:t>Allocates objects on the managed heap efficiently.</a:t>
            </a:r>
          </a:p>
          <a:p>
            <a:pPr>
              <a:spcBef>
                <a:spcPts val="1200"/>
              </a:spcBef>
              <a:spcAft>
                <a:spcPts val="1200"/>
              </a:spcAft>
            </a:pPr>
            <a:r>
              <a:rPr lang="en-US" b="0" i="0" dirty="0">
                <a:solidFill>
                  <a:srgbClr val="161616"/>
                </a:solidFill>
                <a:effectLst/>
                <a:latin typeface="Segoe UI" panose="020B0502040204020203" pitchFamily="34" charset="0"/>
              </a:rPr>
              <a:t>Reclaims objects that are no longer being used, clears their memory, and keeps the memory available for future allocations. </a:t>
            </a:r>
          </a:p>
          <a:p>
            <a:pPr>
              <a:spcBef>
                <a:spcPts val="1200"/>
              </a:spcBef>
              <a:spcAft>
                <a:spcPts val="1200"/>
              </a:spcAft>
            </a:pPr>
            <a:r>
              <a:rPr lang="en-US" b="0" i="0" dirty="0">
                <a:solidFill>
                  <a:srgbClr val="161616"/>
                </a:solidFill>
                <a:effectLst/>
                <a:latin typeface="Segoe UI" panose="020B0502040204020203" pitchFamily="34" charset="0"/>
              </a:rPr>
              <a:t>Managed objects automatically get clean content to start with, so their constructors don't have to initialize every data field.</a:t>
            </a:r>
          </a:p>
          <a:p>
            <a:pPr>
              <a:spcBef>
                <a:spcPts val="1200"/>
              </a:spcBef>
              <a:spcAft>
                <a:spcPts val="1200"/>
              </a:spcAft>
            </a:pPr>
            <a:r>
              <a:rPr lang="en-US" b="0" i="0" dirty="0">
                <a:solidFill>
                  <a:srgbClr val="161616"/>
                </a:solidFill>
                <a:effectLst/>
                <a:latin typeface="Segoe UI" panose="020B0502040204020203" pitchFamily="34" charset="0"/>
              </a:rPr>
              <a:t>Provides memory safety by making sure that an object can't use for itself the memory allocated for another object.</a:t>
            </a:r>
          </a:p>
          <a:p>
            <a:endParaRPr lang="en-IN" dirty="0"/>
          </a:p>
        </p:txBody>
      </p:sp>
    </p:spTree>
    <p:extLst>
      <p:ext uri="{BB962C8B-B14F-4D97-AF65-F5344CB8AC3E}">
        <p14:creationId xmlns:p14="http://schemas.microsoft.com/office/powerpoint/2010/main" val="3912854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B91AD-E551-4A6C-5943-E72649C857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137C08-69C9-4EB3-5F0F-094B35D13AB4}"/>
              </a:ext>
            </a:extLst>
          </p:cNvPr>
          <p:cNvSpPr>
            <a:spLocks noGrp="1"/>
          </p:cNvSpPr>
          <p:nvPr>
            <p:ph type="title"/>
          </p:nvPr>
        </p:nvSpPr>
        <p:spPr/>
        <p:txBody>
          <a:bodyPr/>
          <a:lstStyle/>
          <a:p>
            <a:r>
              <a:rPr lang="en-IN" dirty="0"/>
              <a:t>Collection tuning</a:t>
            </a:r>
          </a:p>
        </p:txBody>
      </p:sp>
      <p:sp>
        <p:nvSpPr>
          <p:cNvPr id="3" name="Content Placeholder 2">
            <a:extLst>
              <a:ext uri="{FF2B5EF4-FFF2-40B4-BE49-F238E27FC236}">
                <a16:creationId xmlns:a16="http://schemas.microsoft.com/office/drawing/2014/main" id="{B3D027F7-9A11-30FA-DB0C-B6945FD14B51}"/>
              </a:ext>
            </a:extLst>
          </p:cNvPr>
          <p:cNvSpPr>
            <a:spLocks noGrp="1"/>
          </p:cNvSpPr>
          <p:nvPr>
            <p:ph idx="1"/>
          </p:nvPr>
        </p:nvSpPr>
        <p:spPr>
          <a:xfrm>
            <a:off x="1154954" y="2603499"/>
            <a:ext cx="10429076" cy="3895097"/>
          </a:xfrm>
        </p:spPr>
        <p:txBody>
          <a:bodyPr/>
          <a:lstStyle/>
          <a:p>
            <a:pPr algn="l"/>
            <a:r>
              <a:rPr lang="en-US" sz="1800" b="0" i="0" u="none" strike="noStrike" baseline="0" dirty="0">
                <a:latin typeface="LiberationSerif"/>
              </a:rPr>
              <a:t>By invoking the </a:t>
            </a:r>
            <a:r>
              <a:rPr lang="en-US" sz="1800" b="0" i="0" u="none" strike="noStrike" baseline="0" dirty="0" err="1">
                <a:latin typeface="LiberationMono"/>
              </a:rPr>
              <a:t>GC.Collect</a:t>
            </a:r>
            <a:r>
              <a:rPr lang="en-US" sz="1800" b="0" i="0" u="none" strike="noStrike" baseline="0" dirty="0">
                <a:latin typeface="LiberationMono"/>
              </a:rPr>
              <a:t> </a:t>
            </a:r>
            <a:r>
              <a:rPr lang="en-US" sz="1800" b="0" i="0" u="none" strike="noStrike" baseline="0" dirty="0">
                <a:latin typeface="LiberationSerif"/>
              </a:rPr>
              <a:t>method (or when the CLR responds to the Windows low-memory event), it is possible to force start the collection algorithm of any generation. </a:t>
            </a:r>
          </a:p>
          <a:p>
            <a:pPr algn="l"/>
            <a:r>
              <a:rPr lang="en-US" sz="1800" b="0" i="0" u="none" strike="noStrike" baseline="0" dirty="0">
                <a:latin typeface="LiberationSerif"/>
              </a:rPr>
              <a:t>Although this may happen (suggest never invoking it manually), GC usually works in a triggered fashion, trying to balance the lowest application performance impact with the needed </a:t>
            </a:r>
            <a:r>
              <a:rPr lang="en-IN" sz="1800" b="0" i="0" u="none" strike="noStrike" baseline="0" dirty="0">
                <a:latin typeface="LiberationSerif"/>
              </a:rPr>
              <a:t>memory cleanup.</a:t>
            </a:r>
          </a:p>
        </p:txBody>
      </p:sp>
    </p:spTree>
    <p:extLst>
      <p:ext uri="{BB962C8B-B14F-4D97-AF65-F5344CB8AC3E}">
        <p14:creationId xmlns:p14="http://schemas.microsoft.com/office/powerpoint/2010/main" val="2365294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7A4DC-09DB-20CE-FF05-A07A16D93E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C40A1-20F2-C898-4005-D6F4E970AB5D}"/>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F5F3702E-55C4-C063-9047-684DCD635ACE}"/>
              </a:ext>
            </a:extLst>
          </p:cNvPr>
          <p:cNvSpPr>
            <a:spLocks noGrp="1"/>
          </p:cNvSpPr>
          <p:nvPr>
            <p:ph idx="1"/>
          </p:nvPr>
        </p:nvSpPr>
        <p:spPr>
          <a:xfrm>
            <a:off x="1154954" y="2603499"/>
            <a:ext cx="10429076" cy="3895097"/>
          </a:xfrm>
        </p:spPr>
        <p:txBody>
          <a:bodyPr>
            <a:normAutofit fontScale="92500" lnSpcReduction="10000"/>
          </a:bodyPr>
          <a:lstStyle/>
          <a:p>
            <a:pPr algn="l"/>
            <a:r>
              <a:rPr lang="en-US" sz="1800" b="0" i="0" u="none" strike="noStrike" baseline="0" dirty="0">
                <a:latin typeface="LiberationSerif"/>
              </a:rPr>
              <a:t>Garbage collection is divided into two different algorithms that fulfill different application needs. </a:t>
            </a:r>
          </a:p>
          <a:p>
            <a:pPr algn="l"/>
            <a:r>
              <a:rPr lang="en-US" sz="1800" b="0" i="0" u="none" strike="noStrike" baseline="0" dirty="0">
                <a:latin typeface="LiberationSerif"/>
              </a:rPr>
              <a:t>Can choose which </a:t>
            </a:r>
            <a:r>
              <a:rPr lang="en-US" sz="1800" b="0" i="1" u="none" strike="noStrike" baseline="0" dirty="0">
                <a:latin typeface="LiberationSerif-Italic"/>
              </a:rPr>
              <a:t>garbage collection type </a:t>
            </a:r>
            <a:r>
              <a:rPr lang="en-US" sz="1800" b="0" i="0" u="none" strike="noStrike" baseline="0" dirty="0">
                <a:latin typeface="LiberationSerif"/>
              </a:rPr>
              <a:t>to use within our application only once in the application configuration file (</a:t>
            </a:r>
            <a:r>
              <a:rPr lang="en-US" sz="1800" b="0" i="0" u="none" strike="noStrike" baseline="0" dirty="0" err="1">
                <a:latin typeface="LiberationSerif"/>
              </a:rPr>
              <a:t>orWeb</a:t>
            </a:r>
            <a:r>
              <a:rPr lang="en-US" sz="1800" b="0" i="0" u="none" strike="noStrike" baseline="0" dirty="0">
                <a:latin typeface="LiberationSerif"/>
              </a:rPr>
              <a:t> Configuration File), under the </a:t>
            </a:r>
            <a:r>
              <a:rPr lang="en-US" sz="1800" b="0" i="0" u="none" strike="noStrike" baseline="0" dirty="0">
                <a:latin typeface="LiberationMono"/>
              </a:rPr>
              <a:t>runtime </a:t>
            </a:r>
            <a:r>
              <a:rPr lang="en-US" sz="1800" b="0" i="0" u="none" strike="noStrike" baseline="0" dirty="0">
                <a:latin typeface="LiberationSerif"/>
              </a:rPr>
              <a:t>node, where we can switch from the </a:t>
            </a:r>
            <a:r>
              <a:rPr lang="en-US" sz="1800" b="0" i="1" u="none" strike="noStrike" baseline="0" dirty="0">
                <a:latin typeface="LiberationSerif-Italic"/>
              </a:rPr>
              <a:t>workstation </a:t>
            </a:r>
            <a:r>
              <a:rPr lang="en-US" sz="1800" b="0" i="0" u="none" strike="noStrike" baseline="0" dirty="0">
                <a:latin typeface="LiberationSerif"/>
              </a:rPr>
              <a:t>collection (default) to the </a:t>
            </a:r>
            <a:r>
              <a:rPr lang="en-US" sz="1800" b="0" i="1" u="none" strike="noStrike" baseline="0" dirty="0">
                <a:latin typeface="LiberationSerif-Italic"/>
              </a:rPr>
              <a:t>server </a:t>
            </a:r>
            <a:r>
              <a:rPr lang="en-US" sz="1800" b="0" i="0" u="none" strike="noStrike" baseline="0" dirty="0">
                <a:latin typeface="LiberationSerif"/>
              </a:rPr>
              <a:t>collection:</a:t>
            </a:r>
          </a:p>
          <a:p>
            <a:pPr marL="0" indent="0" algn="l">
              <a:buNone/>
            </a:pPr>
            <a:r>
              <a:rPr lang="en-IN" sz="1800" b="0" i="0" u="none" strike="noStrike" baseline="0" dirty="0">
                <a:solidFill>
                  <a:srgbClr val="FF0000"/>
                </a:solidFill>
                <a:latin typeface="LiberationMono"/>
              </a:rPr>
              <a:t>&lt;runtime&gt;</a:t>
            </a:r>
          </a:p>
          <a:p>
            <a:pPr marL="0" indent="0" algn="l">
              <a:buNone/>
            </a:pPr>
            <a:r>
              <a:rPr lang="en-IN" sz="1800" b="0" i="0" u="none" strike="noStrike" baseline="0" dirty="0">
                <a:solidFill>
                  <a:srgbClr val="FF0000"/>
                </a:solidFill>
                <a:latin typeface="LiberationMono"/>
              </a:rPr>
              <a:t>&lt;</a:t>
            </a:r>
            <a:r>
              <a:rPr lang="en-IN" sz="1800" b="0" i="0" u="none" strike="noStrike" baseline="0" dirty="0" err="1">
                <a:solidFill>
                  <a:srgbClr val="FF0000"/>
                </a:solidFill>
                <a:latin typeface="LiberationMono"/>
              </a:rPr>
              <a:t>gcServer</a:t>
            </a:r>
            <a:r>
              <a:rPr lang="en-IN" sz="1800" b="0" i="0" u="none" strike="noStrike" baseline="0" dirty="0">
                <a:solidFill>
                  <a:srgbClr val="FF0000"/>
                </a:solidFill>
                <a:latin typeface="LiberationMono"/>
              </a:rPr>
              <a:t> enabled="true" /&gt; &lt;!-- enables Server mode --&gt;</a:t>
            </a:r>
          </a:p>
          <a:p>
            <a:pPr marL="0" indent="0" algn="l">
              <a:buNone/>
            </a:pPr>
            <a:r>
              <a:rPr lang="en-IN" sz="1800" b="0" i="0" u="none" strike="noStrike" baseline="0" dirty="0">
                <a:solidFill>
                  <a:srgbClr val="FF0000"/>
                </a:solidFill>
                <a:latin typeface="LiberationMono"/>
              </a:rPr>
              <a:t>&lt;/runtime&gt;</a:t>
            </a:r>
          </a:p>
          <a:p>
            <a:pPr algn="l"/>
            <a:r>
              <a:rPr lang="en-US" sz="1800" b="0" i="0" u="none" strike="noStrike" baseline="0" dirty="0">
                <a:latin typeface="LiberationSerif"/>
              </a:rPr>
              <a:t>When the GC works in the </a:t>
            </a:r>
            <a:r>
              <a:rPr lang="en-US" sz="1800" b="1" i="0" u="none" strike="noStrike" baseline="0" dirty="0">
                <a:solidFill>
                  <a:srgbClr val="FF0000"/>
                </a:solidFill>
                <a:latin typeface="LiberationSerif"/>
              </a:rPr>
              <a:t>workstation mode (default),</a:t>
            </a:r>
            <a:r>
              <a:rPr lang="en-US" sz="1800" b="0" i="0" u="none" strike="noStrike" baseline="0" dirty="0">
                <a:latin typeface="LiberationSerif"/>
              </a:rPr>
              <a:t> the CLR tries to balance the overall execution time of the collection with a few resources, by using a single thread at normal priority to analyze and eventually release the </a:t>
            </a:r>
            <a:r>
              <a:rPr lang="en-IN" sz="1800" b="0" i="0" u="none" strike="noStrike" baseline="0" dirty="0">
                <a:latin typeface="LiberationSerif"/>
              </a:rPr>
              <a:t>unused memory blocks.</a:t>
            </a:r>
          </a:p>
          <a:p>
            <a:pPr algn="l"/>
            <a:r>
              <a:rPr lang="en-US" sz="1800" b="0" i="0" u="none" strike="noStrike" baseline="0" dirty="0">
                <a:latin typeface="LiberationSerif"/>
              </a:rPr>
              <a:t>When the GC works in </a:t>
            </a:r>
            <a:r>
              <a:rPr lang="en-US" b="1" dirty="0">
                <a:solidFill>
                  <a:srgbClr val="FF0000"/>
                </a:solidFill>
                <a:latin typeface="LiberationSerif"/>
              </a:rPr>
              <a:t>server mode (</a:t>
            </a:r>
            <a:r>
              <a:rPr lang="en-US" sz="1800" b="0" i="0" u="none" strike="noStrike" baseline="0" dirty="0">
                <a:latin typeface="LiberationSerif"/>
              </a:rPr>
              <a:t>available only for multicore systems),it creates a thread per CPU core and divides the collection work across those threads that will clean up all managed heaps and LOHs related to all application threads executing on the same CPU core.</a:t>
            </a:r>
            <a:endParaRPr lang="en-IN" dirty="0"/>
          </a:p>
        </p:txBody>
      </p:sp>
    </p:spTree>
    <p:extLst>
      <p:ext uri="{BB962C8B-B14F-4D97-AF65-F5344CB8AC3E}">
        <p14:creationId xmlns:p14="http://schemas.microsoft.com/office/powerpoint/2010/main" val="35151236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761CC-FBC9-DBAA-CE62-616B9FA68C85}"/>
              </a:ext>
            </a:extLst>
          </p:cNvPr>
          <p:cNvSpPr>
            <a:spLocks noGrp="1"/>
          </p:cNvSpPr>
          <p:nvPr>
            <p:ph type="title"/>
          </p:nvPr>
        </p:nvSpPr>
        <p:spPr/>
        <p:txBody>
          <a:bodyPr/>
          <a:lstStyle/>
          <a:p>
            <a:r>
              <a:rPr lang="en-IN" dirty="0"/>
              <a:t>Workstation garbage collection (GC)</a:t>
            </a:r>
          </a:p>
        </p:txBody>
      </p:sp>
      <p:sp>
        <p:nvSpPr>
          <p:cNvPr id="3" name="Content Placeholder 2">
            <a:extLst>
              <a:ext uri="{FF2B5EF4-FFF2-40B4-BE49-F238E27FC236}">
                <a16:creationId xmlns:a16="http://schemas.microsoft.com/office/drawing/2014/main" id="{C7300BE7-17D6-3E5C-3A9E-7122F97DF837}"/>
              </a:ext>
            </a:extLst>
          </p:cNvPr>
          <p:cNvSpPr>
            <a:spLocks noGrp="1"/>
          </p:cNvSpPr>
          <p:nvPr>
            <p:ph idx="1"/>
          </p:nvPr>
        </p:nvSpPr>
        <p:spPr>
          <a:xfrm>
            <a:off x="1154954" y="2603499"/>
            <a:ext cx="10096567" cy="3777741"/>
          </a:xfrm>
        </p:spPr>
        <p:txBody>
          <a:bodyPr>
            <a:normAutofit fontScale="92500" lnSpcReduction="10000"/>
          </a:bodyPr>
          <a:lstStyle/>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Designed for client apps. </a:t>
            </a:r>
          </a:p>
          <a:p>
            <a:pPr algn="l">
              <a:spcBef>
                <a:spcPts val="1200"/>
              </a:spcBef>
              <a:spcAft>
                <a:spcPts val="1200"/>
              </a:spcAft>
              <a:buFont typeface="Arial" panose="020B0604020202020204" pitchFamily="34" charset="0"/>
              <a:buChar char="•"/>
            </a:pPr>
            <a:r>
              <a:rPr lang="en-US" dirty="0">
                <a:solidFill>
                  <a:srgbClr val="161616"/>
                </a:solidFill>
                <a:latin typeface="Segoe UI" panose="020B0502040204020203" pitchFamily="34" charset="0"/>
              </a:rPr>
              <a:t>D</a:t>
            </a:r>
            <a:r>
              <a:rPr lang="en-US" b="0" i="0" dirty="0">
                <a:solidFill>
                  <a:srgbClr val="161616"/>
                </a:solidFill>
                <a:effectLst/>
                <a:latin typeface="Segoe UI" panose="020B0502040204020203" pitchFamily="34" charset="0"/>
              </a:rPr>
              <a:t>efault GC flavor for standalone apps. </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For hosted apps, for example, those hosted by ASP.NET, the host determines the default GC flavor.</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Workstation garbage collection can be concurrent or non-concurrent.</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 Concurrent (or </a:t>
            </a:r>
            <a:r>
              <a:rPr lang="en-US" b="0" i="1" dirty="0">
                <a:solidFill>
                  <a:srgbClr val="161616"/>
                </a:solidFill>
                <a:effectLst/>
                <a:latin typeface="Segoe UI" panose="020B0502040204020203" pitchFamily="34" charset="0"/>
              </a:rPr>
              <a:t>background</a:t>
            </a:r>
            <a:r>
              <a:rPr lang="en-US" b="0" i="0" dirty="0">
                <a:solidFill>
                  <a:srgbClr val="161616"/>
                </a:solidFill>
                <a:effectLst/>
                <a:latin typeface="Segoe UI" panose="020B0502040204020203" pitchFamily="34" charset="0"/>
              </a:rPr>
              <a:t>) garbage collection enables managed threads to continue operations during a garbage collection.</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 </a:t>
            </a:r>
            <a:r>
              <a:rPr lang="en-US" b="0" i="0" u="none" strike="noStrike" dirty="0">
                <a:solidFill>
                  <a:srgbClr val="0065B3"/>
                </a:solidFill>
                <a:effectLst/>
                <a:latin typeface="Segoe UI" panose="020B0502040204020203" pitchFamily="34" charset="0"/>
              </a:rPr>
              <a:t>Background garbage collection</a:t>
            </a:r>
            <a:r>
              <a:rPr lang="en-US" b="0" i="0" dirty="0">
                <a:solidFill>
                  <a:srgbClr val="161616"/>
                </a:solidFill>
                <a:effectLst/>
                <a:latin typeface="Segoe UI" panose="020B0502040204020203" pitchFamily="34" charset="0"/>
              </a:rPr>
              <a:t> replaces </a:t>
            </a:r>
            <a:r>
              <a:rPr lang="en-US" b="0" i="0" u="none" strike="noStrike" dirty="0">
                <a:solidFill>
                  <a:srgbClr val="0065B3"/>
                </a:solidFill>
                <a:effectLst/>
                <a:latin typeface="Segoe UI" panose="020B0502040204020203" pitchFamily="34" charset="0"/>
              </a:rPr>
              <a:t>concurrent garbage collection</a:t>
            </a:r>
            <a:r>
              <a:rPr lang="en-US" b="0" i="0" dirty="0">
                <a:solidFill>
                  <a:srgbClr val="161616"/>
                </a:solidFill>
                <a:effectLst/>
                <a:latin typeface="Segoe UI" panose="020B0502040204020203" pitchFamily="34" charset="0"/>
              </a:rPr>
              <a:t> in .NET Framework 4 and later versions.</a:t>
            </a:r>
          </a:p>
          <a:p>
            <a:endParaRPr lang="en-IN" dirty="0"/>
          </a:p>
        </p:txBody>
      </p:sp>
    </p:spTree>
    <p:extLst>
      <p:ext uri="{BB962C8B-B14F-4D97-AF65-F5344CB8AC3E}">
        <p14:creationId xmlns:p14="http://schemas.microsoft.com/office/powerpoint/2010/main" val="1252218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9CD2-AACB-99E8-94F9-2F701900E2DA}"/>
              </a:ext>
            </a:extLst>
          </p:cNvPr>
          <p:cNvSpPr>
            <a:spLocks noGrp="1"/>
          </p:cNvSpPr>
          <p:nvPr>
            <p:ph type="title"/>
          </p:nvPr>
        </p:nvSpPr>
        <p:spPr/>
        <p:txBody>
          <a:bodyPr/>
          <a:lstStyle/>
          <a:p>
            <a:r>
              <a:rPr lang="en-IN" dirty="0"/>
              <a:t>Performance considerations --</a:t>
            </a:r>
            <a:br>
              <a:rPr lang="en-IN" dirty="0"/>
            </a:br>
            <a:r>
              <a:rPr lang="en-IN" dirty="0"/>
              <a:t>Workstation GC</a:t>
            </a:r>
          </a:p>
        </p:txBody>
      </p:sp>
      <p:sp>
        <p:nvSpPr>
          <p:cNvPr id="3" name="Content Placeholder 2">
            <a:extLst>
              <a:ext uri="{FF2B5EF4-FFF2-40B4-BE49-F238E27FC236}">
                <a16:creationId xmlns:a16="http://schemas.microsoft.com/office/drawing/2014/main" id="{20E2A2FE-783A-3DDD-AB5D-B73648F23503}"/>
              </a:ext>
            </a:extLst>
          </p:cNvPr>
          <p:cNvSpPr>
            <a:spLocks noGrp="1"/>
          </p:cNvSpPr>
          <p:nvPr>
            <p:ph idx="1"/>
          </p:nvPr>
        </p:nvSpPr>
        <p:spPr>
          <a:xfrm>
            <a:off x="1154954" y="2603500"/>
            <a:ext cx="10712687" cy="3924436"/>
          </a:xfrm>
        </p:spPr>
        <p:txBody>
          <a:bodyPr>
            <a:normAutofit/>
          </a:bodyPr>
          <a:lstStyle/>
          <a:p>
            <a:pPr>
              <a:spcBef>
                <a:spcPts val="1200"/>
              </a:spcBef>
              <a:spcAft>
                <a:spcPts val="1200"/>
              </a:spcAft>
            </a:pPr>
            <a:r>
              <a:rPr lang="en-US" b="0" i="0" dirty="0">
                <a:solidFill>
                  <a:srgbClr val="161616"/>
                </a:solidFill>
                <a:effectLst/>
                <a:latin typeface="Segoe UI" panose="020B0502040204020203" pitchFamily="34" charset="0"/>
              </a:rPr>
              <a:t>Collection occurs on the user thread that triggered the garbage collection and remains at the same priority. </a:t>
            </a:r>
          </a:p>
          <a:p>
            <a:pPr>
              <a:spcBef>
                <a:spcPts val="1200"/>
              </a:spcBef>
              <a:spcAft>
                <a:spcPts val="1200"/>
              </a:spcAft>
            </a:pPr>
            <a:r>
              <a:rPr lang="en-US" b="0" i="0" dirty="0">
                <a:solidFill>
                  <a:srgbClr val="161616"/>
                </a:solidFill>
                <a:effectLst/>
                <a:latin typeface="Segoe UI" panose="020B0502040204020203" pitchFamily="34" charset="0"/>
              </a:rPr>
              <a:t>Because user threads typically run at normal priority, the garbage collector (which runs on a normal priority thread) must compete with other threads for CPU time.</a:t>
            </a:r>
          </a:p>
          <a:p>
            <a:pPr>
              <a:spcBef>
                <a:spcPts val="1200"/>
              </a:spcBef>
              <a:spcAft>
                <a:spcPts val="1200"/>
              </a:spcAft>
            </a:pPr>
            <a:r>
              <a:rPr lang="en-US" b="0" i="0" dirty="0">
                <a:solidFill>
                  <a:srgbClr val="161616"/>
                </a:solidFill>
                <a:effectLst/>
                <a:latin typeface="Segoe UI" panose="020B0502040204020203" pitchFamily="34" charset="0"/>
              </a:rPr>
              <a:t> Threads that run native code are not suspended on either server or workstation garbage collection.</a:t>
            </a:r>
          </a:p>
          <a:p>
            <a:pPr>
              <a:spcBef>
                <a:spcPts val="1200"/>
              </a:spcBef>
              <a:spcAft>
                <a:spcPts val="1200"/>
              </a:spcAft>
            </a:pPr>
            <a:r>
              <a:rPr lang="en-US" b="0" i="0" dirty="0">
                <a:solidFill>
                  <a:srgbClr val="161616"/>
                </a:solidFill>
                <a:effectLst/>
                <a:latin typeface="Segoe UI" panose="020B0502040204020203" pitchFamily="34" charset="0"/>
              </a:rPr>
              <a:t>Workstation garbage collection is always used on a computer that has only one logical CPU, regardless of the </a:t>
            </a:r>
            <a:r>
              <a:rPr lang="en-US" b="0" i="0" u="none" strike="noStrike" dirty="0">
                <a:solidFill>
                  <a:srgbClr val="0065B3"/>
                </a:solidFill>
                <a:effectLst/>
                <a:latin typeface="Segoe UI" panose="020B0502040204020203" pitchFamily="34" charset="0"/>
              </a:rPr>
              <a:t>configuration setting</a:t>
            </a:r>
            <a:r>
              <a:rPr lang="en-US" b="0" i="0" dirty="0">
                <a:solidFill>
                  <a:srgbClr val="161616"/>
                </a:solidFill>
                <a:effectLst/>
                <a:latin typeface="Segoe UI" panose="020B0502040204020203" pitchFamily="34" charset="0"/>
              </a:rPr>
              <a:t>.</a:t>
            </a:r>
          </a:p>
          <a:p>
            <a:endParaRPr lang="en-IN" dirty="0"/>
          </a:p>
        </p:txBody>
      </p:sp>
    </p:spTree>
    <p:extLst>
      <p:ext uri="{BB962C8B-B14F-4D97-AF65-F5344CB8AC3E}">
        <p14:creationId xmlns:p14="http://schemas.microsoft.com/office/powerpoint/2010/main" val="2415015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CB4E31-C2E0-3BA2-D3D1-03C359C0D48D}"/>
              </a:ext>
            </a:extLst>
          </p:cNvPr>
          <p:cNvSpPr>
            <a:spLocks noGrp="1"/>
          </p:cNvSpPr>
          <p:nvPr>
            <p:ph type="title"/>
          </p:nvPr>
        </p:nvSpPr>
        <p:spPr>
          <a:xfrm>
            <a:off x="1154954" y="973668"/>
            <a:ext cx="10272601" cy="706964"/>
          </a:xfrm>
        </p:spPr>
        <p:txBody>
          <a:bodyPr/>
          <a:lstStyle/>
          <a:p>
            <a:r>
              <a:rPr lang="en-US" dirty="0"/>
              <a:t>Illustration shows the dedicated threads that perform the garbage collection on a server</a:t>
            </a:r>
            <a:endParaRPr lang="en-IN" dirty="0"/>
          </a:p>
        </p:txBody>
      </p:sp>
      <p:pic>
        <p:nvPicPr>
          <p:cNvPr id="1026" name="Picture 2" descr="Server Garbage Collection Threads">
            <a:extLst>
              <a:ext uri="{FF2B5EF4-FFF2-40B4-BE49-F238E27FC236}">
                <a16:creationId xmlns:a16="http://schemas.microsoft.com/office/drawing/2014/main" id="{1A367777-88D3-F0EA-689A-FAF05B5EB6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316" y="2631982"/>
            <a:ext cx="7204752" cy="3436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179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F52E5-553E-77BD-D37E-579A46F1E7E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5918C4CB-721F-1031-248B-0BF95A70D2F3}"/>
              </a:ext>
            </a:extLst>
          </p:cNvPr>
          <p:cNvPicPr>
            <a:picLocks noChangeAspect="1"/>
          </p:cNvPicPr>
          <p:nvPr/>
        </p:nvPicPr>
        <p:blipFill>
          <a:blip r:embed="rId2"/>
          <a:stretch>
            <a:fillRect/>
          </a:stretch>
        </p:blipFill>
        <p:spPr>
          <a:xfrm>
            <a:off x="2577160" y="9228"/>
            <a:ext cx="7037680" cy="6839543"/>
          </a:xfrm>
          <a:prstGeom prst="rect">
            <a:avLst/>
          </a:prstGeom>
        </p:spPr>
      </p:pic>
    </p:spTree>
    <p:extLst>
      <p:ext uri="{BB962C8B-B14F-4D97-AF65-F5344CB8AC3E}">
        <p14:creationId xmlns:p14="http://schemas.microsoft.com/office/powerpoint/2010/main" val="19701062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BF00-193A-8295-E83D-77829696B178}"/>
              </a:ext>
            </a:extLst>
          </p:cNvPr>
          <p:cNvSpPr>
            <a:spLocks noGrp="1"/>
          </p:cNvSpPr>
          <p:nvPr>
            <p:ph type="title"/>
          </p:nvPr>
        </p:nvSpPr>
        <p:spPr/>
        <p:txBody>
          <a:bodyPr/>
          <a:lstStyle/>
          <a:p>
            <a:r>
              <a:rPr lang="en-IN" dirty="0"/>
              <a:t>Server garbage collection</a:t>
            </a:r>
          </a:p>
        </p:txBody>
      </p:sp>
      <p:sp>
        <p:nvSpPr>
          <p:cNvPr id="3" name="Content Placeholder 2">
            <a:extLst>
              <a:ext uri="{FF2B5EF4-FFF2-40B4-BE49-F238E27FC236}">
                <a16:creationId xmlns:a16="http://schemas.microsoft.com/office/drawing/2014/main" id="{F6F22415-7D5D-B214-E3BE-CD8E87DFEB97}"/>
              </a:ext>
            </a:extLst>
          </p:cNvPr>
          <p:cNvSpPr>
            <a:spLocks noGrp="1"/>
          </p:cNvSpPr>
          <p:nvPr>
            <p:ph idx="1"/>
          </p:nvPr>
        </p:nvSpPr>
        <p:spPr>
          <a:xfrm>
            <a:off x="1154954" y="2603499"/>
            <a:ext cx="10077007" cy="3518579"/>
          </a:xfrm>
        </p:spPr>
        <p:txBody>
          <a:bodyPr/>
          <a:lstStyle/>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Intended for server applications that need high throughput and scalability.</a:t>
            </a:r>
          </a:p>
          <a:p>
            <a:pPr indent="-285750">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In .NET Core, server garbage collection can be non-concurrent or background.</a:t>
            </a:r>
          </a:p>
          <a:p>
            <a:pPr indent="-285750">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In .NET Framework 4.5 and later versions, server garbage collection can be non-concurrent or background. </a:t>
            </a:r>
          </a:p>
          <a:p>
            <a:pPr indent="-285750">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In .NET Framework 4 and previous versions, server garbage collection is non-concurrent.</a:t>
            </a:r>
          </a:p>
          <a:p>
            <a:endParaRPr lang="en-IN" dirty="0"/>
          </a:p>
        </p:txBody>
      </p:sp>
    </p:spTree>
    <p:extLst>
      <p:ext uri="{BB962C8B-B14F-4D97-AF65-F5344CB8AC3E}">
        <p14:creationId xmlns:p14="http://schemas.microsoft.com/office/powerpoint/2010/main" val="4024192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4110B-A211-90B5-EFD2-379A2A5DE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2A0D8-EFAC-4EAC-1154-5B489678BD8B}"/>
              </a:ext>
            </a:extLst>
          </p:cNvPr>
          <p:cNvSpPr>
            <a:spLocks noGrp="1"/>
          </p:cNvSpPr>
          <p:nvPr>
            <p:ph type="title"/>
          </p:nvPr>
        </p:nvSpPr>
        <p:spPr/>
        <p:txBody>
          <a:bodyPr/>
          <a:lstStyle/>
          <a:p>
            <a:r>
              <a:rPr lang="en-US" dirty="0"/>
              <a:t>Server collection</a:t>
            </a:r>
            <a:endParaRPr lang="en-IN" dirty="0"/>
          </a:p>
        </p:txBody>
      </p:sp>
      <p:sp>
        <p:nvSpPr>
          <p:cNvPr id="3" name="Content Placeholder 2">
            <a:extLst>
              <a:ext uri="{FF2B5EF4-FFF2-40B4-BE49-F238E27FC236}">
                <a16:creationId xmlns:a16="http://schemas.microsoft.com/office/drawing/2014/main" id="{9D66328A-65DD-8BC7-F6BA-78F6BCB58181}"/>
              </a:ext>
            </a:extLst>
          </p:cNvPr>
          <p:cNvSpPr>
            <a:spLocks noGrp="1"/>
          </p:cNvSpPr>
          <p:nvPr>
            <p:ph idx="1"/>
          </p:nvPr>
        </p:nvSpPr>
        <p:spPr>
          <a:xfrm>
            <a:off x="1154954" y="2603499"/>
            <a:ext cx="10429076" cy="3895097"/>
          </a:xfrm>
        </p:spPr>
        <p:txBody>
          <a:bodyPr/>
          <a:lstStyle/>
          <a:p>
            <a:pPr marL="0" indent="0" algn="l">
              <a:buNone/>
            </a:pPr>
            <a:r>
              <a:rPr lang="en-US" sz="1800" b="0" i="0" u="none" strike="noStrike" baseline="0" dirty="0">
                <a:latin typeface="LiberationSerif"/>
              </a:rPr>
              <a:t>Using server collection,</a:t>
            </a:r>
          </a:p>
          <a:p>
            <a:pPr algn="l"/>
            <a:r>
              <a:rPr lang="en-US" sz="1800" b="0" i="0" u="none" strike="noStrike" baseline="0" dirty="0">
                <a:latin typeface="LiberationSerif"/>
              </a:rPr>
              <a:t>Can definitely boost memory cleanup throughput by using multiple cores and avoiding a single thread crossing all CPU cores available. </a:t>
            </a:r>
          </a:p>
          <a:p>
            <a:pPr algn="l"/>
            <a:r>
              <a:rPr lang="en-US" dirty="0">
                <a:latin typeface="LiberationSerif"/>
              </a:rPr>
              <a:t>D</a:t>
            </a:r>
            <a:r>
              <a:rPr lang="en-US" sz="1800" b="0" i="0" u="none" strike="noStrike" baseline="0" dirty="0">
                <a:latin typeface="LiberationSerif"/>
              </a:rPr>
              <a:t>rawback --Higher resource usage because of the increased thread count. </a:t>
            </a:r>
          </a:p>
          <a:p>
            <a:pPr algn="l"/>
            <a:r>
              <a:rPr lang="en-US" dirty="0">
                <a:latin typeface="LiberationSerif"/>
              </a:rPr>
              <a:t>S</a:t>
            </a:r>
            <a:r>
              <a:rPr lang="en-US" sz="1800" b="0" i="0" u="none" strike="noStrike" baseline="0" dirty="0">
                <a:latin typeface="LiberationSerif"/>
              </a:rPr>
              <a:t>erver collection should be configured only for applications that are specific to the server side (such as a database or web </a:t>
            </a:r>
            <a:r>
              <a:rPr lang="en-IN" sz="1800" b="0" i="0" u="none" strike="noStrike" baseline="0" dirty="0">
                <a:latin typeface="LiberationSerif"/>
              </a:rPr>
              <a:t>server), preferring single-application servers.</a:t>
            </a:r>
          </a:p>
        </p:txBody>
      </p:sp>
    </p:spTree>
    <p:extLst>
      <p:ext uri="{BB962C8B-B14F-4D97-AF65-F5344CB8AC3E}">
        <p14:creationId xmlns:p14="http://schemas.microsoft.com/office/powerpoint/2010/main" val="2562400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A0D5F-A266-C683-D1BA-80189CE4BD93}"/>
              </a:ext>
            </a:extLst>
          </p:cNvPr>
          <p:cNvSpPr>
            <a:spLocks noGrp="1"/>
          </p:cNvSpPr>
          <p:nvPr>
            <p:ph type="title"/>
          </p:nvPr>
        </p:nvSpPr>
        <p:spPr/>
        <p:txBody>
          <a:bodyPr/>
          <a:lstStyle/>
          <a:p>
            <a:r>
              <a:rPr lang="en-IN" dirty="0"/>
              <a:t>Performance considerations --</a:t>
            </a:r>
            <a:br>
              <a:rPr lang="en-IN" dirty="0"/>
            </a:br>
            <a:r>
              <a:rPr lang="en-US" dirty="0"/>
              <a:t>Server</a:t>
            </a:r>
            <a:r>
              <a:rPr lang="en-IN" dirty="0"/>
              <a:t> GC</a:t>
            </a:r>
          </a:p>
        </p:txBody>
      </p:sp>
      <p:sp>
        <p:nvSpPr>
          <p:cNvPr id="3" name="Content Placeholder 2">
            <a:extLst>
              <a:ext uri="{FF2B5EF4-FFF2-40B4-BE49-F238E27FC236}">
                <a16:creationId xmlns:a16="http://schemas.microsoft.com/office/drawing/2014/main" id="{9C84773C-9E9F-64C1-57F8-7C02F010D550}"/>
              </a:ext>
            </a:extLst>
          </p:cNvPr>
          <p:cNvSpPr>
            <a:spLocks noGrp="1"/>
          </p:cNvSpPr>
          <p:nvPr>
            <p:ph idx="1"/>
          </p:nvPr>
        </p:nvSpPr>
        <p:spPr>
          <a:xfrm>
            <a:off x="1154954" y="2603499"/>
            <a:ext cx="10404627" cy="3777741"/>
          </a:xfrm>
        </p:spPr>
        <p:txBody>
          <a:bodyPr/>
          <a:lstStyle/>
          <a:p>
            <a:r>
              <a:rPr lang="en-US" dirty="0"/>
              <a:t>Collection occurs on multiple dedicated threads. </a:t>
            </a:r>
          </a:p>
          <a:p>
            <a:r>
              <a:rPr lang="en-US" dirty="0"/>
              <a:t>On Windows, these threads run at THREAD_PRIORITY_HIGHEST priority level.</a:t>
            </a:r>
          </a:p>
          <a:p>
            <a:r>
              <a:rPr lang="en-US" dirty="0"/>
              <a:t>A heap and a dedicated thread to perform garbage collection are provided for each logical CPU, and the heaps are collected at the same time. </a:t>
            </a:r>
          </a:p>
          <a:p>
            <a:r>
              <a:rPr lang="en-US" dirty="0"/>
              <a:t>Each heap contains a small object heap and a large object heap, and all heaps can be accessed by user code. </a:t>
            </a:r>
          </a:p>
          <a:p>
            <a:r>
              <a:rPr lang="en-US" dirty="0"/>
              <a:t>Objects on different heaps can refer to each other.</a:t>
            </a:r>
          </a:p>
          <a:p>
            <a:r>
              <a:rPr lang="en-US" dirty="0"/>
              <a:t>Because multiple garbage collection threads work together, server garbage collection is faster than workstation garbage collection on the same size heap.</a:t>
            </a:r>
            <a:endParaRPr lang="en-IN" dirty="0"/>
          </a:p>
        </p:txBody>
      </p:sp>
    </p:spTree>
    <p:extLst>
      <p:ext uri="{BB962C8B-B14F-4D97-AF65-F5344CB8AC3E}">
        <p14:creationId xmlns:p14="http://schemas.microsoft.com/office/powerpoint/2010/main" val="278798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B8C8-6690-8A29-2925-669A75CA216D}"/>
              </a:ext>
            </a:extLst>
          </p:cNvPr>
          <p:cNvSpPr>
            <a:spLocks noGrp="1"/>
          </p:cNvSpPr>
          <p:nvPr>
            <p:ph type="title"/>
          </p:nvPr>
        </p:nvSpPr>
        <p:spPr/>
        <p:txBody>
          <a:bodyPr/>
          <a:lstStyle/>
          <a:p>
            <a:r>
              <a:rPr lang="en-IN" dirty="0"/>
              <a:t>Performance considerations --</a:t>
            </a:r>
            <a:br>
              <a:rPr lang="en-IN" dirty="0"/>
            </a:br>
            <a:r>
              <a:rPr lang="en-US" dirty="0"/>
              <a:t>Server</a:t>
            </a:r>
            <a:r>
              <a:rPr lang="en-IN" dirty="0"/>
              <a:t> GC</a:t>
            </a:r>
          </a:p>
        </p:txBody>
      </p:sp>
      <p:sp>
        <p:nvSpPr>
          <p:cNvPr id="3" name="Content Placeholder 2">
            <a:extLst>
              <a:ext uri="{FF2B5EF4-FFF2-40B4-BE49-F238E27FC236}">
                <a16:creationId xmlns:a16="http://schemas.microsoft.com/office/drawing/2014/main" id="{CE60BF7E-A7D2-D55E-C17A-A61935C8CF0E}"/>
              </a:ext>
            </a:extLst>
          </p:cNvPr>
          <p:cNvSpPr>
            <a:spLocks noGrp="1"/>
          </p:cNvSpPr>
          <p:nvPr>
            <p:ph idx="1"/>
          </p:nvPr>
        </p:nvSpPr>
        <p:spPr>
          <a:xfrm>
            <a:off x="1154954" y="2603500"/>
            <a:ext cx="10580661" cy="3851088"/>
          </a:xfrm>
        </p:spPr>
        <p:txBody>
          <a:bodyPr>
            <a:normAutofit lnSpcReduction="10000"/>
          </a:bodyPr>
          <a:lstStyle/>
          <a:p>
            <a:r>
              <a:rPr lang="en-US" dirty="0"/>
              <a:t>Server garbage collection often has larger size segments. </a:t>
            </a:r>
          </a:p>
          <a:p>
            <a:r>
              <a:rPr lang="en-US" dirty="0"/>
              <a:t>However, this is only a generalization: segment size is implementation-specific and is subject to change. </a:t>
            </a:r>
          </a:p>
          <a:p>
            <a:r>
              <a:rPr lang="en-US" dirty="0"/>
              <a:t>Don't make assumptions about the size of segments allocated by the garbage collector when tuning your app.</a:t>
            </a:r>
          </a:p>
          <a:p>
            <a:r>
              <a:rPr lang="en-US" dirty="0"/>
              <a:t>Server garbage collection can be resource-intensive. </a:t>
            </a:r>
          </a:p>
          <a:p>
            <a:r>
              <a:rPr lang="en-US" dirty="0"/>
              <a:t>For example, imagine that there are 12 processes that use server GC running on a computer that has four logical CPUs. </a:t>
            </a:r>
          </a:p>
          <a:p>
            <a:r>
              <a:rPr lang="en-US" dirty="0"/>
              <a:t>If all the processes happen to collect garbage at the same time, they would interfere with each other, as there would be 12 threads scheduled on the same logical CPU. </a:t>
            </a:r>
          </a:p>
          <a:p>
            <a:r>
              <a:rPr lang="en-US" dirty="0"/>
              <a:t>If the processes are active, it's not a good idea to have them all use server GC.</a:t>
            </a:r>
            <a:endParaRPr lang="en-IN" dirty="0"/>
          </a:p>
        </p:txBody>
      </p:sp>
    </p:spTree>
    <p:extLst>
      <p:ext uri="{BB962C8B-B14F-4D97-AF65-F5344CB8AC3E}">
        <p14:creationId xmlns:p14="http://schemas.microsoft.com/office/powerpoint/2010/main" val="174183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6229-8803-6346-3F6A-8CE9FB540458}"/>
              </a:ext>
            </a:extLst>
          </p:cNvPr>
          <p:cNvSpPr>
            <a:spLocks noGrp="1"/>
          </p:cNvSpPr>
          <p:nvPr>
            <p:ph type="title"/>
          </p:nvPr>
        </p:nvSpPr>
        <p:spPr/>
        <p:txBody>
          <a:bodyPr/>
          <a:lstStyle/>
          <a:p>
            <a:r>
              <a:rPr lang="en-IN" dirty="0"/>
              <a:t>Performance considerations --</a:t>
            </a:r>
            <a:br>
              <a:rPr lang="en-IN" dirty="0"/>
            </a:br>
            <a:r>
              <a:rPr lang="en-US" dirty="0"/>
              <a:t>Server</a:t>
            </a:r>
            <a:r>
              <a:rPr lang="en-IN" dirty="0"/>
              <a:t> GC or workstation GC</a:t>
            </a:r>
          </a:p>
        </p:txBody>
      </p:sp>
      <p:sp>
        <p:nvSpPr>
          <p:cNvPr id="3" name="Content Placeholder 2">
            <a:extLst>
              <a:ext uri="{FF2B5EF4-FFF2-40B4-BE49-F238E27FC236}">
                <a16:creationId xmlns:a16="http://schemas.microsoft.com/office/drawing/2014/main" id="{16EED3EC-3C43-7EB8-11B2-5FD5832C7712}"/>
              </a:ext>
            </a:extLst>
          </p:cNvPr>
          <p:cNvSpPr>
            <a:spLocks noGrp="1"/>
          </p:cNvSpPr>
          <p:nvPr>
            <p:ph idx="1"/>
          </p:nvPr>
        </p:nvSpPr>
        <p:spPr/>
        <p:txBody>
          <a:bodyPr/>
          <a:lstStyle/>
          <a:p>
            <a:r>
              <a:rPr lang="en-US" b="0" i="0" dirty="0">
                <a:solidFill>
                  <a:srgbClr val="161616"/>
                </a:solidFill>
                <a:effectLst/>
                <a:latin typeface="Segoe UI" panose="020B0502040204020203" pitchFamily="34" charset="0"/>
              </a:rPr>
              <a:t>If you're running hundreds of instances of an application, consider using workstation garbage collection with concurrent garbage collection disabled. </a:t>
            </a:r>
          </a:p>
          <a:p>
            <a:r>
              <a:rPr lang="en-US" dirty="0">
                <a:solidFill>
                  <a:srgbClr val="161616"/>
                </a:solidFill>
                <a:latin typeface="Segoe UI" panose="020B0502040204020203" pitchFamily="34" charset="0"/>
              </a:rPr>
              <a:t>W</a:t>
            </a:r>
            <a:r>
              <a:rPr lang="en-US" b="0" i="0" dirty="0">
                <a:solidFill>
                  <a:srgbClr val="161616"/>
                </a:solidFill>
                <a:effectLst/>
                <a:latin typeface="Segoe UI" panose="020B0502040204020203" pitchFamily="34" charset="0"/>
              </a:rPr>
              <a:t>ill result in less context switching, which can improve performance.</a:t>
            </a:r>
            <a:endParaRPr lang="en-IN" dirty="0"/>
          </a:p>
        </p:txBody>
      </p:sp>
    </p:spTree>
    <p:extLst>
      <p:ext uri="{BB962C8B-B14F-4D97-AF65-F5344CB8AC3E}">
        <p14:creationId xmlns:p14="http://schemas.microsoft.com/office/powerpoint/2010/main" val="15394340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17D3-0795-C1A5-4C21-2DE52822559A}"/>
              </a:ext>
            </a:extLst>
          </p:cNvPr>
          <p:cNvSpPr>
            <a:spLocks noGrp="1"/>
          </p:cNvSpPr>
          <p:nvPr>
            <p:ph type="title"/>
          </p:nvPr>
        </p:nvSpPr>
        <p:spPr/>
        <p:txBody>
          <a:bodyPr/>
          <a:lstStyle/>
          <a:p>
            <a:r>
              <a:rPr lang="en-IN" dirty="0"/>
              <a:t>Background garbage collection</a:t>
            </a:r>
          </a:p>
        </p:txBody>
      </p:sp>
      <p:sp>
        <p:nvSpPr>
          <p:cNvPr id="3" name="Content Placeholder 2">
            <a:extLst>
              <a:ext uri="{FF2B5EF4-FFF2-40B4-BE49-F238E27FC236}">
                <a16:creationId xmlns:a16="http://schemas.microsoft.com/office/drawing/2014/main" id="{42F58741-F115-351E-C5DB-9DADD5E0169C}"/>
              </a:ext>
            </a:extLst>
          </p:cNvPr>
          <p:cNvSpPr>
            <a:spLocks noGrp="1"/>
          </p:cNvSpPr>
          <p:nvPr>
            <p:ph idx="1"/>
          </p:nvPr>
        </p:nvSpPr>
        <p:spPr>
          <a:xfrm>
            <a:off x="1154954" y="2603500"/>
            <a:ext cx="10160135" cy="3782630"/>
          </a:xfrm>
        </p:spPr>
        <p:txBody>
          <a:bodyPr/>
          <a:lstStyle/>
          <a:p>
            <a:r>
              <a:rPr lang="en-US" dirty="0"/>
              <a:t>In background garbage collection (GC), ephemeral generations (0 and 1) are collected as needed while the collection of generation 2 is in progress. </a:t>
            </a:r>
          </a:p>
          <a:p>
            <a:r>
              <a:rPr lang="en-US" dirty="0"/>
              <a:t>Background garbage collection is performed on one or more dedicated threads, depending on whether it's workstation or server GC, and applies only to generation 2 collections.</a:t>
            </a:r>
          </a:p>
          <a:p>
            <a:r>
              <a:rPr lang="en-US" dirty="0"/>
              <a:t>Background garbage collection is enabled by default. </a:t>
            </a:r>
          </a:p>
          <a:p>
            <a:r>
              <a:rPr lang="en-US" dirty="0"/>
              <a:t>Can be enabled or disabled with the </a:t>
            </a:r>
            <a:r>
              <a:rPr lang="en-US" dirty="0" err="1"/>
              <a:t>gcConcurrent</a:t>
            </a:r>
            <a:r>
              <a:rPr lang="en-US" dirty="0"/>
              <a:t> configuration setting in .NET Framework apps or the </a:t>
            </a:r>
            <a:r>
              <a:rPr lang="en-US" dirty="0" err="1"/>
              <a:t>System.GC.Concurrent</a:t>
            </a:r>
            <a:r>
              <a:rPr lang="en-US" dirty="0"/>
              <a:t> setting in .NET Core and .NET 5 and later apps.</a:t>
            </a:r>
            <a:endParaRPr lang="en-IN" dirty="0"/>
          </a:p>
        </p:txBody>
      </p:sp>
    </p:spTree>
    <p:extLst>
      <p:ext uri="{BB962C8B-B14F-4D97-AF65-F5344CB8AC3E}">
        <p14:creationId xmlns:p14="http://schemas.microsoft.com/office/powerpoint/2010/main" val="547038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F8E9-7AC6-F363-2140-794F608BD8F1}"/>
              </a:ext>
            </a:extLst>
          </p:cNvPr>
          <p:cNvSpPr>
            <a:spLocks noGrp="1"/>
          </p:cNvSpPr>
          <p:nvPr>
            <p:ph type="title"/>
          </p:nvPr>
        </p:nvSpPr>
        <p:spPr/>
        <p:txBody>
          <a:bodyPr/>
          <a:lstStyle/>
          <a:p>
            <a:r>
              <a:rPr lang="en-IN" dirty="0"/>
              <a:t>Background garbage collection</a:t>
            </a:r>
          </a:p>
        </p:txBody>
      </p:sp>
      <p:sp>
        <p:nvSpPr>
          <p:cNvPr id="3" name="Content Placeholder 2">
            <a:extLst>
              <a:ext uri="{FF2B5EF4-FFF2-40B4-BE49-F238E27FC236}">
                <a16:creationId xmlns:a16="http://schemas.microsoft.com/office/drawing/2014/main" id="{2088DB5D-4EF4-7A97-F6D0-0BE08CFFA169}"/>
              </a:ext>
            </a:extLst>
          </p:cNvPr>
          <p:cNvSpPr>
            <a:spLocks noGrp="1"/>
          </p:cNvSpPr>
          <p:nvPr>
            <p:ph idx="1"/>
          </p:nvPr>
        </p:nvSpPr>
        <p:spPr>
          <a:xfrm>
            <a:off x="1154954" y="2603500"/>
            <a:ext cx="10277491" cy="3802190"/>
          </a:xfrm>
        </p:spPr>
        <p:txBody>
          <a:bodyPr>
            <a:normAutofit/>
          </a:bodyPr>
          <a:lstStyle/>
          <a:p>
            <a:r>
              <a:rPr lang="en-US" b="0" i="0" dirty="0">
                <a:solidFill>
                  <a:srgbClr val="161616"/>
                </a:solidFill>
                <a:effectLst/>
                <a:latin typeface="Segoe UI" panose="020B0502040204020203" pitchFamily="34" charset="0"/>
              </a:rPr>
              <a:t>A collection on ephemeral generations during background garbage collection is known as </a:t>
            </a:r>
            <a:r>
              <a:rPr lang="en-US" b="0" i="1" dirty="0">
                <a:solidFill>
                  <a:srgbClr val="161616"/>
                </a:solidFill>
                <a:effectLst/>
                <a:latin typeface="Segoe UI" panose="020B0502040204020203" pitchFamily="34" charset="0"/>
              </a:rPr>
              <a:t>foreground</a:t>
            </a:r>
            <a:r>
              <a:rPr lang="en-US" b="0" i="0" dirty="0">
                <a:solidFill>
                  <a:srgbClr val="161616"/>
                </a:solidFill>
                <a:effectLst/>
                <a:latin typeface="Segoe UI" panose="020B0502040204020203" pitchFamily="34" charset="0"/>
              </a:rPr>
              <a:t> garbage collection. </a:t>
            </a:r>
          </a:p>
          <a:p>
            <a:r>
              <a:rPr lang="en-US" b="0" i="0" dirty="0">
                <a:solidFill>
                  <a:srgbClr val="161616"/>
                </a:solidFill>
                <a:effectLst/>
                <a:latin typeface="Segoe UI" panose="020B0502040204020203" pitchFamily="34" charset="0"/>
              </a:rPr>
              <a:t>When foreground garbage collections occur, all managed threads are suspended.</a:t>
            </a:r>
          </a:p>
          <a:p>
            <a:r>
              <a:rPr lang="en-US" b="0" i="0" dirty="0">
                <a:solidFill>
                  <a:srgbClr val="161616"/>
                </a:solidFill>
                <a:effectLst/>
                <a:latin typeface="Segoe UI" panose="020B0502040204020203" pitchFamily="34" charset="0"/>
              </a:rPr>
              <a:t>When background garbage collection is in progress and you've allocated enough objects in generation 0, the CLR performs a generation 0 or generation 1 foreground garbage collection.</a:t>
            </a:r>
          </a:p>
          <a:p>
            <a:r>
              <a:rPr lang="en-US" b="0" i="0" dirty="0">
                <a:solidFill>
                  <a:srgbClr val="161616"/>
                </a:solidFill>
                <a:effectLst/>
                <a:latin typeface="Segoe UI" panose="020B0502040204020203" pitchFamily="34" charset="0"/>
              </a:rPr>
              <a:t> The dedicated background garbage collection thread checks at frequent safe points to determine whether there is a request for foreground garbage collection. </a:t>
            </a:r>
          </a:p>
          <a:p>
            <a:r>
              <a:rPr lang="en-US" b="0" i="0" dirty="0">
                <a:solidFill>
                  <a:srgbClr val="161616"/>
                </a:solidFill>
                <a:effectLst/>
                <a:latin typeface="Segoe UI" panose="020B0502040204020203" pitchFamily="34" charset="0"/>
              </a:rPr>
              <a:t>If there is, the background collection suspends itself so that foreground garbage collection can occur. </a:t>
            </a:r>
          </a:p>
          <a:p>
            <a:r>
              <a:rPr lang="en-US" b="0" i="0" dirty="0">
                <a:solidFill>
                  <a:srgbClr val="161616"/>
                </a:solidFill>
                <a:effectLst/>
                <a:latin typeface="Segoe UI" panose="020B0502040204020203" pitchFamily="34" charset="0"/>
              </a:rPr>
              <a:t>After the foreground garbage collection is completed, the dedicated background garbage collection threads and user threads resume.</a:t>
            </a:r>
          </a:p>
          <a:p>
            <a:endParaRPr lang="en-IN" dirty="0"/>
          </a:p>
        </p:txBody>
      </p:sp>
    </p:spTree>
    <p:extLst>
      <p:ext uri="{BB962C8B-B14F-4D97-AF65-F5344CB8AC3E}">
        <p14:creationId xmlns:p14="http://schemas.microsoft.com/office/powerpoint/2010/main" val="24961889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DD144-7551-08DE-835F-6EA7717604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B210CE-728D-3198-EA66-A8A764581393}"/>
              </a:ext>
            </a:extLst>
          </p:cNvPr>
          <p:cNvSpPr>
            <a:spLocks noGrp="1"/>
          </p:cNvSpPr>
          <p:nvPr>
            <p:ph type="title"/>
          </p:nvPr>
        </p:nvSpPr>
        <p:spPr/>
        <p:txBody>
          <a:bodyPr/>
          <a:lstStyle/>
          <a:p>
            <a:r>
              <a:rPr lang="en-IN" dirty="0"/>
              <a:t>Background garbage collection</a:t>
            </a:r>
          </a:p>
        </p:txBody>
      </p:sp>
      <p:sp>
        <p:nvSpPr>
          <p:cNvPr id="3" name="Content Placeholder 2">
            <a:extLst>
              <a:ext uri="{FF2B5EF4-FFF2-40B4-BE49-F238E27FC236}">
                <a16:creationId xmlns:a16="http://schemas.microsoft.com/office/drawing/2014/main" id="{80F93E64-CD76-A675-FCFA-E91501BB3B5C}"/>
              </a:ext>
            </a:extLst>
          </p:cNvPr>
          <p:cNvSpPr>
            <a:spLocks noGrp="1"/>
          </p:cNvSpPr>
          <p:nvPr>
            <p:ph idx="1"/>
          </p:nvPr>
        </p:nvSpPr>
        <p:spPr>
          <a:xfrm>
            <a:off x="1154954" y="2603500"/>
            <a:ext cx="10277491" cy="3802190"/>
          </a:xfrm>
        </p:spPr>
        <p:txBody>
          <a:bodyPr>
            <a:normAutofit/>
          </a:bodyPr>
          <a:lstStyle/>
          <a:p>
            <a:pPr algn="l"/>
            <a:r>
              <a:rPr lang="en-US" b="0" i="0" dirty="0">
                <a:solidFill>
                  <a:srgbClr val="161616"/>
                </a:solidFill>
                <a:effectLst/>
                <a:latin typeface="Segoe UI" panose="020B0502040204020203" pitchFamily="34" charset="0"/>
              </a:rPr>
              <a:t>Background garbage collection removes allocation restrictions imposed by concurrent garbage collection, because ephemeral garbage collections can occur during background garbage collection. </a:t>
            </a:r>
          </a:p>
          <a:p>
            <a:pPr algn="l"/>
            <a:r>
              <a:rPr lang="en-US" b="0" i="0" dirty="0">
                <a:solidFill>
                  <a:srgbClr val="161616"/>
                </a:solidFill>
                <a:effectLst/>
                <a:latin typeface="Segoe UI" panose="020B0502040204020203" pitchFamily="34" charset="0"/>
              </a:rPr>
              <a:t>Background garbage collection can remove dead objects in ephemeral generations. </a:t>
            </a:r>
          </a:p>
          <a:p>
            <a:pPr algn="l"/>
            <a:r>
              <a:rPr lang="en-US" dirty="0">
                <a:solidFill>
                  <a:srgbClr val="161616"/>
                </a:solidFill>
                <a:latin typeface="Segoe UI" panose="020B0502040204020203" pitchFamily="34" charset="0"/>
              </a:rPr>
              <a:t>C</a:t>
            </a:r>
            <a:r>
              <a:rPr lang="en-US" b="0" i="0" dirty="0">
                <a:solidFill>
                  <a:srgbClr val="161616"/>
                </a:solidFill>
                <a:effectLst/>
                <a:latin typeface="Segoe UI" panose="020B0502040204020203" pitchFamily="34" charset="0"/>
              </a:rPr>
              <a:t>an also expand the heap if needed during a generation 1 garbage collection.</a:t>
            </a:r>
          </a:p>
          <a:p>
            <a:endParaRPr lang="en-IN" dirty="0"/>
          </a:p>
        </p:txBody>
      </p:sp>
    </p:spTree>
    <p:extLst>
      <p:ext uri="{BB962C8B-B14F-4D97-AF65-F5344CB8AC3E}">
        <p14:creationId xmlns:p14="http://schemas.microsoft.com/office/powerpoint/2010/main" val="17753012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F4F3E-7F95-36CB-E01F-5610F6D9D3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56A1B-3DBB-9F8C-08AC-7E6BCE6615FC}"/>
              </a:ext>
            </a:extLst>
          </p:cNvPr>
          <p:cNvSpPr>
            <a:spLocks noGrp="1"/>
          </p:cNvSpPr>
          <p:nvPr>
            <p:ph type="title"/>
          </p:nvPr>
        </p:nvSpPr>
        <p:spPr/>
        <p:txBody>
          <a:bodyPr/>
          <a:lstStyle/>
          <a:p>
            <a:r>
              <a:rPr lang="en-US" dirty="0"/>
              <a:t>Background workstation vs. server GC</a:t>
            </a:r>
            <a:endParaRPr lang="en-IN" dirty="0"/>
          </a:p>
        </p:txBody>
      </p:sp>
      <p:sp>
        <p:nvSpPr>
          <p:cNvPr id="3" name="Content Placeholder 2">
            <a:extLst>
              <a:ext uri="{FF2B5EF4-FFF2-40B4-BE49-F238E27FC236}">
                <a16:creationId xmlns:a16="http://schemas.microsoft.com/office/drawing/2014/main" id="{FF94E2F8-1D7E-4A57-37BF-7D87354416F8}"/>
              </a:ext>
            </a:extLst>
          </p:cNvPr>
          <p:cNvSpPr>
            <a:spLocks noGrp="1"/>
          </p:cNvSpPr>
          <p:nvPr>
            <p:ph idx="1"/>
          </p:nvPr>
        </p:nvSpPr>
        <p:spPr>
          <a:xfrm>
            <a:off x="1154954" y="2603500"/>
            <a:ext cx="10277491" cy="3802190"/>
          </a:xfrm>
        </p:spPr>
        <p:txBody>
          <a:bodyPr>
            <a:normAutofit/>
          </a:bodyPr>
          <a:lstStyle/>
          <a:p>
            <a:r>
              <a:rPr lang="en-US" b="0" i="0" dirty="0">
                <a:solidFill>
                  <a:srgbClr val="161616"/>
                </a:solidFill>
                <a:effectLst/>
                <a:latin typeface="Segoe UI" panose="020B0502040204020203" pitchFamily="34" charset="0"/>
              </a:rPr>
              <a:t>Starting with .NET Framework 4.5, background garbage collection is available for server GC.</a:t>
            </a:r>
          </a:p>
          <a:p>
            <a:r>
              <a:rPr lang="en-US" b="0" i="0" dirty="0">
                <a:solidFill>
                  <a:srgbClr val="161616"/>
                </a:solidFill>
                <a:effectLst/>
                <a:latin typeface="Segoe UI" panose="020B0502040204020203" pitchFamily="34" charset="0"/>
              </a:rPr>
              <a:t> Background GC is the default mode for server garbage collection.</a:t>
            </a:r>
          </a:p>
          <a:p>
            <a:r>
              <a:rPr lang="en-US" b="0" i="0" dirty="0">
                <a:solidFill>
                  <a:srgbClr val="161616"/>
                </a:solidFill>
                <a:effectLst/>
                <a:latin typeface="Segoe UI" panose="020B0502040204020203" pitchFamily="34" charset="0"/>
              </a:rPr>
              <a:t>Background server garbage collection functions similarly to background workstation garbage collection, but there are a few differences:</a:t>
            </a:r>
          </a:p>
          <a:p>
            <a:pPr>
              <a:spcBef>
                <a:spcPts val="1200"/>
              </a:spcBef>
              <a:spcAft>
                <a:spcPts val="1200"/>
              </a:spcAft>
            </a:pPr>
            <a:r>
              <a:rPr lang="en-US" b="0" i="0" dirty="0">
                <a:solidFill>
                  <a:srgbClr val="161616"/>
                </a:solidFill>
                <a:effectLst/>
                <a:latin typeface="Segoe UI" panose="020B0502040204020203" pitchFamily="34" charset="0"/>
              </a:rPr>
              <a:t>Background workstation garbage collection uses one dedicated background garbage collection thread, whereas background server garbage collection uses multiple threads. </a:t>
            </a:r>
          </a:p>
          <a:p>
            <a:pPr>
              <a:spcBef>
                <a:spcPts val="1200"/>
              </a:spcBef>
              <a:spcAft>
                <a:spcPts val="1200"/>
              </a:spcAft>
            </a:pPr>
            <a:r>
              <a:rPr lang="en-US" b="0" i="0" dirty="0">
                <a:solidFill>
                  <a:srgbClr val="161616"/>
                </a:solidFill>
                <a:effectLst/>
                <a:latin typeface="Segoe UI" panose="020B0502040204020203" pitchFamily="34" charset="0"/>
              </a:rPr>
              <a:t>Typically, there's a dedicated thread for each logical processor.</a:t>
            </a:r>
          </a:p>
          <a:p>
            <a:pPr>
              <a:spcBef>
                <a:spcPts val="1200"/>
              </a:spcBef>
              <a:spcAft>
                <a:spcPts val="1200"/>
              </a:spcAft>
            </a:pPr>
            <a:r>
              <a:rPr lang="en-US" b="0" i="0" dirty="0">
                <a:solidFill>
                  <a:srgbClr val="161616"/>
                </a:solidFill>
                <a:effectLst/>
                <a:latin typeface="Segoe UI" panose="020B0502040204020203" pitchFamily="34" charset="0"/>
              </a:rPr>
              <a:t>Unlike the workstation background garbage collection thread, the background server GC threads do not time out.</a:t>
            </a:r>
          </a:p>
          <a:p>
            <a:pPr marL="0" indent="0">
              <a:buNone/>
            </a:pPr>
            <a:endParaRPr lang="en-IN" dirty="0"/>
          </a:p>
        </p:txBody>
      </p:sp>
    </p:spTree>
    <p:extLst>
      <p:ext uri="{BB962C8B-B14F-4D97-AF65-F5344CB8AC3E}">
        <p14:creationId xmlns:p14="http://schemas.microsoft.com/office/powerpoint/2010/main" val="141191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B5CA77-C385-17B0-85D5-E7D5B26DF941}"/>
              </a:ext>
            </a:extLst>
          </p:cNvPr>
          <p:cNvSpPr>
            <a:spLocks noGrp="1"/>
          </p:cNvSpPr>
          <p:nvPr>
            <p:ph type="title"/>
          </p:nvPr>
        </p:nvSpPr>
        <p:spPr/>
        <p:txBody>
          <a:bodyPr/>
          <a:lstStyle/>
          <a:p>
            <a:r>
              <a:rPr lang="en-US" dirty="0"/>
              <a:t>background workstation garbage collection performed on a separate, dedicated thread</a:t>
            </a:r>
            <a:endParaRPr lang="en-IN" dirty="0"/>
          </a:p>
        </p:txBody>
      </p:sp>
      <p:pic>
        <p:nvPicPr>
          <p:cNvPr id="3074" name="Picture 2" descr="Background workstation garbage collection">
            <a:extLst>
              <a:ext uri="{FF2B5EF4-FFF2-40B4-BE49-F238E27FC236}">
                <a16:creationId xmlns:a16="http://schemas.microsoft.com/office/drawing/2014/main" id="{0AD227D7-8230-9503-B74F-5772700A5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4116" y="2493359"/>
            <a:ext cx="7655015" cy="381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576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0838E-9C70-1199-26F1-43D774ED1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2EFA26-0F89-CF50-4282-1AFC175843ED}"/>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BD0A208B-67DD-C861-2055-1E3271748A6C}"/>
              </a:ext>
            </a:extLst>
          </p:cNvPr>
          <p:cNvSpPr>
            <a:spLocks noGrp="1"/>
          </p:cNvSpPr>
          <p:nvPr>
            <p:ph idx="1"/>
          </p:nvPr>
        </p:nvSpPr>
        <p:spPr>
          <a:xfrm>
            <a:off x="1154954" y="2603499"/>
            <a:ext cx="10429076" cy="3895097"/>
          </a:xfrm>
        </p:spPr>
        <p:txBody>
          <a:bodyPr/>
          <a:lstStyle/>
          <a:p>
            <a:r>
              <a:rPr lang="en-US" b="0" i="0" dirty="0">
                <a:effectLst/>
                <a:latin typeface="Aptos" panose="020B0004020202020204" pitchFamily="34" charset="0"/>
              </a:rPr>
              <a:t>The Garbage Collector (GC) in the Common Language Runtime (CLR) is triggered when an application needs to create new objects and exceeds a defined memory threshold. ​ </a:t>
            </a:r>
          </a:p>
          <a:p>
            <a:r>
              <a:rPr lang="en-US" b="0" i="0" dirty="0">
                <a:effectLst/>
                <a:latin typeface="Aptos" panose="020B0004020202020204" pitchFamily="34" charset="0"/>
              </a:rPr>
              <a:t>Newly created objects are categorized as generation-0 (gen-0) because they are expected to be short-lived. ​ </a:t>
            </a:r>
          </a:p>
          <a:p>
            <a:r>
              <a:rPr lang="en-US" b="0" i="0" dirty="0">
                <a:effectLst/>
                <a:latin typeface="Aptos" panose="020B0004020202020204" pitchFamily="34" charset="0"/>
              </a:rPr>
              <a:t>Objects that survive the marking phase are promoted to generation-1 (gen-1), indicating they are longer-lived. ​ </a:t>
            </a:r>
          </a:p>
          <a:p>
            <a:r>
              <a:rPr lang="en-US" b="0" i="0" dirty="0">
                <a:effectLst/>
                <a:latin typeface="Aptos" panose="020B0004020202020204" pitchFamily="34" charset="0"/>
              </a:rPr>
              <a:t>Each generation has a size limit, and the GC typically collects objects from the generation that exceeds its limit, focusing on newer objects first. ​</a:t>
            </a:r>
          </a:p>
          <a:p>
            <a:endParaRPr lang="en-IN" dirty="0"/>
          </a:p>
        </p:txBody>
      </p:sp>
    </p:spTree>
    <p:extLst>
      <p:ext uri="{BB962C8B-B14F-4D97-AF65-F5344CB8AC3E}">
        <p14:creationId xmlns:p14="http://schemas.microsoft.com/office/powerpoint/2010/main" val="42836811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8205-6DBB-75CA-27FF-A35D7EDC2620}"/>
              </a:ext>
            </a:extLst>
          </p:cNvPr>
          <p:cNvSpPr>
            <a:spLocks noGrp="1"/>
          </p:cNvSpPr>
          <p:nvPr>
            <p:ph type="title"/>
          </p:nvPr>
        </p:nvSpPr>
        <p:spPr/>
        <p:txBody>
          <a:bodyPr/>
          <a:lstStyle/>
          <a:p>
            <a:r>
              <a:rPr lang="en-US" dirty="0"/>
              <a:t>background server garbage collection performed on separate, dedicated threads</a:t>
            </a:r>
            <a:endParaRPr lang="en-IN" dirty="0"/>
          </a:p>
        </p:txBody>
      </p:sp>
      <p:pic>
        <p:nvPicPr>
          <p:cNvPr id="4098" name="Picture 2" descr="Background server garbage collection">
            <a:extLst>
              <a:ext uri="{FF2B5EF4-FFF2-40B4-BE49-F238E27FC236}">
                <a16:creationId xmlns:a16="http://schemas.microsoft.com/office/drawing/2014/main" id="{CB94E26D-0191-4F13-08D3-55290968DB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639" y="2199969"/>
            <a:ext cx="9116898" cy="4542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6494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B5C3E-DD20-8F6F-3921-51976591A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FE8968-64D3-161B-D7B5-6F06F15AB6E2}"/>
              </a:ext>
            </a:extLst>
          </p:cNvPr>
          <p:cNvSpPr>
            <a:spLocks noGrp="1"/>
          </p:cNvSpPr>
          <p:nvPr>
            <p:ph type="title"/>
          </p:nvPr>
        </p:nvSpPr>
        <p:spPr/>
        <p:txBody>
          <a:bodyPr/>
          <a:lstStyle/>
          <a:p>
            <a:r>
              <a:rPr lang="en-IN" dirty="0"/>
              <a:t>Concurrent garbage collection</a:t>
            </a:r>
          </a:p>
        </p:txBody>
      </p:sp>
      <p:sp>
        <p:nvSpPr>
          <p:cNvPr id="3" name="Content Placeholder 2">
            <a:extLst>
              <a:ext uri="{FF2B5EF4-FFF2-40B4-BE49-F238E27FC236}">
                <a16:creationId xmlns:a16="http://schemas.microsoft.com/office/drawing/2014/main" id="{4F2CDC5D-973A-AC5C-D41C-965BA5A8502B}"/>
              </a:ext>
            </a:extLst>
          </p:cNvPr>
          <p:cNvSpPr>
            <a:spLocks noGrp="1"/>
          </p:cNvSpPr>
          <p:nvPr>
            <p:ph idx="1"/>
          </p:nvPr>
        </p:nvSpPr>
        <p:spPr>
          <a:xfrm>
            <a:off x="1154954" y="2603500"/>
            <a:ext cx="10277491" cy="3802190"/>
          </a:xfrm>
        </p:spPr>
        <p:txBody>
          <a:bodyPr/>
          <a:lstStyle/>
          <a:p>
            <a:pPr>
              <a:spcBef>
                <a:spcPts val="1200"/>
              </a:spcBef>
            </a:pPr>
            <a:r>
              <a:rPr lang="en-US" b="0" i="0" dirty="0">
                <a:solidFill>
                  <a:srgbClr val="161616"/>
                </a:solidFill>
                <a:effectLst/>
                <a:latin typeface="Segoe UI" panose="020B0502040204020203" pitchFamily="34" charset="0"/>
              </a:rPr>
              <a:t>Concurrent GC is applicable only to the following </a:t>
            </a:r>
          </a:p>
          <a:p>
            <a:pPr algn="l">
              <a:spcBef>
                <a:spcPts val="1200"/>
              </a:spcBef>
              <a:buFont typeface="Arial" panose="020B0604020202020204" pitchFamily="34" charset="0"/>
              <a:buChar char="•"/>
            </a:pPr>
            <a:r>
              <a:rPr lang="en-US" b="0" i="0" dirty="0">
                <a:solidFill>
                  <a:srgbClr val="161616"/>
                </a:solidFill>
                <a:effectLst/>
                <a:latin typeface="Segoe UI" panose="020B0502040204020203" pitchFamily="34" charset="0"/>
              </a:rPr>
              <a:t>.NET Framework 3.5 and earlier for workstation garbage collection</a:t>
            </a:r>
          </a:p>
          <a:p>
            <a:pPr algn="l">
              <a:spcBef>
                <a:spcPts val="1200"/>
              </a:spcBef>
              <a:buFont typeface="Arial" panose="020B0604020202020204" pitchFamily="34" charset="0"/>
              <a:buChar char="•"/>
            </a:pPr>
            <a:r>
              <a:rPr lang="en-US" b="0" i="0" dirty="0">
                <a:solidFill>
                  <a:srgbClr val="161616"/>
                </a:solidFill>
                <a:effectLst/>
                <a:latin typeface="Segoe UI" panose="020B0502040204020203" pitchFamily="34" charset="0"/>
              </a:rPr>
              <a:t>.NET Framework 4 and earlier for server garbage collection</a:t>
            </a:r>
          </a:p>
          <a:p>
            <a:pPr algn="l"/>
            <a:r>
              <a:rPr lang="en-US" b="0" i="0" dirty="0">
                <a:solidFill>
                  <a:srgbClr val="161616"/>
                </a:solidFill>
                <a:effectLst/>
                <a:latin typeface="Segoe UI" panose="020B0502040204020203" pitchFamily="34" charset="0"/>
              </a:rPr>
              <a:t>Concurrent garbage is replaced by background garbage collection in later versions.</a:t>
            </a:r>
          </a:p>
          <a:p>
            <a:endParaRPr lang="en-IN" dirty="0"/>
          </a:p>
        </p:txBody>
      </p:sp>
    </p:spTree>
    <p:extLst>
      <p:ext uri="{BB962C8B-B14F-4D97-AF65-F5344CB8AC3E}">
        <p14:creationId xmlns:p14="http://schemas.microsoft.com/office/powerpoint/2010/main" val="25561459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47D96-98F5-F357-5BC4-CE5C6FDEC6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E16CA-F947-0E73-A7E8-4D8CD0B15633}"/>
              </a:ext>
            </a:extLst>
          </p:cNvPr>
          <p:cNvSpPr>
            <a:spLocks noGrp="1"/>
          </p:cNvSpPr>
          <p:nvPr>
            <p:ph type="title"/>
          </p:nvPr>
        </p:nvSpPr>
        <p:spPr/>
        <p:txBody>
          <a:bodyPr/>
          <a:lstStyle/>
          <a:p>
            <a:r>
              <a:rPr lang="en-IN" dirty="0"/>
              <a:t>Concurrent garbage collection</a:t>
            </a:r>
          </a:p>
        </p:txBody>
      </p:sp>
      <p:sp>
        <p:nvSpPr>
          <p:cNvPr id="3" name="Content Placeholder 2">
            <a:extLst>
              <a:ext uri="{FF2B5EF4-FFF2-40B4-BE49-F238E27FC236}">
                <a16:creationId xmlns:a16="http://schemas.microsoft.com/office/drawing/2014/main" id="{52179980-3BDA-D70A-ABB0-5AB9F321E071}"/>
              </a:ext>
            </a:extLst>
          </p:cNvPr>
          <p:cNvSpPr>
            <a:spLocks noGrp="1"/>
          </p:cNvSpPr>
          <p:nvPr>
            <p:ph idx="1"/>
          </p:nvPr>
        </p:nvSpPr>
        <p:spPr>
          <a:xfrm>
            <a:off x="1154954" y="2603500"/>
            <a:ext cx="10277491" cy="3802190"/>
          </a:xfrm>
        </p:spPr>
        <p:txBody>
          <a:bodyPr>
            <a:normAutofit fontScale="92500" lnSpcReduction="20000"/>
          </a:bodyPr>
          <a:lstStyle/>
          <a:p>
            <a:r>
              <a:rPr lang="en-US" b="0" i="0" dirty="0">
                <a:solidFill>
                  <a:srgbClr val="161616"/>
                </a:solidFill>
                <a:effectLst/>
                <a:latin typeface="Segoe UI" panose="020B0502040204020203" pitchFamily="34" charset="0"/>
              </a:rPr>
              <a:t>In workstation or server garbage collection, you can </a:t>
            </a:r>
            <a:r>
              <a:rPr lang="en-US" b="0" i="0" u="none" strike="noStrike" dirty="0">
                <a:solidFill>
                  <a:srgbClr val="0065B3"/>
                </a:solidFill>
                <a:effectLst/>
                <a:latin typeface="Segoe UI" panose="020B0502040204020203" pitchFamily="34" charset="0"/>
              </a:rPr>
              <a:t>enable concurrent garbage collection</a:t>
            </a:r>
            <a:r>
              <a:rPr lang="en-US" b="0" i="0" dirty="0">
                <a:solidFill>
                  <a:srgbClr val="161616"/>
                </a:solidFill>
                <a:effectLst/>
                <a:latin typeface="Segoe UI" panose="020B0502040204020203" pitchFamily="34" charset="0"/>
              </a:rPr>
              <a:t>, which enables threads to run concurrently with a dedicated thread that performs the garbage collection for most of the duration of the collection. </a:t>
            </a:r>
          </a:p>
          <a:p>
            <a:r>
              <a:rPr lang="en-US" b="0" i="0" dirty="0">
                <a:solidFill>
                  <a:srgbClr val="161616"/>
                </a:solidFill>
                <a:effectLst/>
                <a:latin typeface="Segoe UI" panose="020B0502040204020203" pitchFamily="34" charset="0"/>
              </a:rPr>
              <a:t>This option affects only garbage collections in generation 2; generations 0 and 1 are always non-concurrent because they finish fast.</a:t>
            </a:r>
          </a:p>
          <a:p>
            <a:r>
              <a:rPr lang="en-US" b="0" i="0" dirty="0">
                <a:solidFill>
                  <a:srgbClr val="161616"/>
                </a:solidFill>
                <a:effectLst/>
                <a:latin typeface="Segoe UI" panose="020B0502040204020203" pitchFamily="34" charset="0"/>
              </a:rPr>
              <a:t>Concurrent garbage collection enables interactive applications to be more responsive by minimizing pauses for a collection. </a:t>
            </a:r>
          </a:p>
          <a:p>
            <a:r>
              <a:rPr lang="en-US" b="0" i="0" dirty="0">
                <a:solidFill>
                  <a:srgbClr val="161616"/>
                </a:solidFill>
                <a:effectLst/>
                <a:latin typeface="Segoe UI" panose="020B0502040204020203" pitchFamily="34" charset="0"/>
              </a:rPr>
              <a:t>Managed threads can continue to run most of the time while the concurrent garbage collection thread is running. </a:t>
            </a:r>
          </a:p>
          <a:p>
            <a:r>
              <a:rPr lang="en-US" b="0" i="0" dirty="0">
                <a:solidFill>
                  <a:srgbClr val="161616"/>
                </a:solidFill>
                <a:effectLst/>
                <a:latin typeface="Segoe UI" panose="020B0502040204020203" pitchFamily="34" charset="0"/>
              </a:rPr>
              <a:t>This design results in shorter pauses while a garbage collection is occurring.</a:t>
            </a:r>
          </a:p>
          <a:p>
            <a:pPr algn="l"/>
            <a:r>
              <a:rPr lang="en-US" b="0" i="0" dirty="0">
                <a:solidFill>
                  <a:srgbClr val="161616"/>
                </a:solidFill>
                <a:effectLst/>
                <a:latin typeface="Segoe UI" panose="020B0502040204020203" pitchFamily="34" charset="0"/>
              </a:rPr>
              <a:t>Concurrent garbage collection is performed on a dedicated thread. </a:t>
            </a:r>
          </a:p>
          <a:p>
            <a:pPr algn="l"/>
            <a:r>
              <a:rPr lang="en-US" b="0" i="0" dirty="0">
                <a:solidFill>
                  <a:srgbClr val="161616"/>
                </a:solidFill>
                <a:effectLst/>
                <a:latin typeface="Segoe UI" panose="020B0502040204020203" pitchFamily="34" charset="0"/>
              </a:rPr>
              <a:t>By default, the CLR runs workstation garbage collection with concurrent garbage collection enabled on both single-processor and multi-processor computers.</a:t>
            </a:r>
          </a:p>
          <a:p>
            <a:endParaRPr lang="en-IN" dirty="0"/>
          </a:p>
        </p:txBody>
      </p:sp>
    </p:spTree>
    <p:extLst>
      <p:ext uri="{BB962C8B-B14F-4D97-AF65-F5344CB8AC3E}">
        <p14:creationId xmlns:p14="http://schemas.microsoft.com/office/powerpoint/2010/main" val="2424026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D28C49-F37D-5A15-2ED3-557C07E4815D}"/>
              </a:ext>
            </a:extLst>
          </p:cNvPr>
          <p:cNvSpPr>
            <a:spLocks noGrp="1"/>
          </p:cNvSpPr>
          <p:nvPr>
            <p:ph type="title"/>
          </p:nvPr>
        </p:nvSpPr>
        <p:spPr/>
        <p:txBody>
          <a:bodyPr/>
          <a:lstStyle/>
          <a:p>
            <a:r>
              <a:rPr lang="en-US" dirty="0"/>
              <a:t>concurrent garbage collection performed on a separate dedicated thread</a:t>
            </a:r>
            <a:endParaRPr lang="en-IN" dirty="0"/>
          </a:p>
        </p:txBody>
      </p:sp>
      <p:pic>
        <p:nvPicPr>
          <p:cNvPr id="5122" name="Picture 2" descr="Concurrent Garbage Collection Threads">
            <a:extLst>
              <a:ext uri="{FF2B5EF4-FFF2-40B4-BE49-F238E27FC236}">
                <a16:creationId xmlns:a16="http://schemas.microsoft.com/office/drawing/2014/main" id="{6C495DDA-6A22-6DD6-05C6-E2F5BC6E2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390" y="2783491"/>
            <a:ext cx="8205562" cy="3358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452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90E3F5-E126-7F8C-5B90-97B50E72D8DC}"/>
              </a:ext>
            </a:extLst>
          </p:cNvPr>
          <p:cNvSpPr>
            <a:spLocks noGrp="1"/>
          </p:cNvSpPr>
          <p:nvPr>
            <p:ph type="title"/>
          </p:nvPr>
        </p:nvSpPr>
        <p:spPr/>
        <p:txBody>
          <a:bodyPr/>
          <a:lstStyle/>
          <a:p>
            <a:r>
              <a:rPr lang="en-US" dirty="0"/>
              <a:t>Summary</a:t>
            </a:r>
            <a:endParaRPr lang="en-IN" dirty="0"/>
          </a:p>
        </p:txBody>
      </p:sp>
      <p:sp>
        <p:nvSpPr>
          <p:cNvPr id="4" name="Content Placeholder 3">
            <a:extLst>
              <a:ext uri="{FF2B5EF4-FFF2-40B4-BE49-F238E27FC236}">
                <a16:creationId xmlns:a16="http://schemas.microsoft.com/office/drawing/2014/main" id="{F09CE976-E56F-C010-A1D2-7E7B1E369301}"/>
              </a:ext>
            </a:extLst>
          </p:cNvPr>
          <p:cNvSpPr>
            <a:spLocks noGrp="1"/>
          </p:cNvSpPr>
          <p:nvPr>
            <p:ph idx="1"/>
          </p:nvPr>
        </p:nvSpPr>
        <p:spPr>
          <a:xfrm>
            <a:off x="1154954" y="2603500"/>
            <a:ext cx="10306830" cy="4041792"/>
          </a:xfrm>
        </p:spPr>
        <p:txBody>
          <a:bodyPr>
            <a:normAutofit fontScale="92500" lnSpcReduction="20000"/>
          </a:bodyPr>
          <a:lstStyle/>
          <a:p>
            <a:pPr algn="just">
              <a:spcAft>
                <a:spcPts val="750"/>
              </a:spcAft>
              <a:buNone/>
            </a:pPr>
            <a:r>
              <a:rPr lang="en-US" b="0" i="0" dirty="0">
                <a:solidFill>
                  <a:srgbClr val="333333"/>
                </a:solidFill>
                <a:effectLst/>
                <a:latin typeface="Helvetica Neue"/>
              </a:rPr>
              <a:t>Each approach to garbage collection is available in three different variations:</a:t>
            </a:r>
          </a:p>
          <a:p>
            <a:pPr algn="just">
              <a:spcAft>
                <a:spcPts val="750"/>
              </a:spcAft>
              <a:buFont typeface="Arial" panose="020B0604020202020204" pitchFamily="34" charset="0"/>
              <a:buChar char="•"/>
            </a:pPr>
            <a:r>
              <a:rPr lang="en-US" b="1" i="0" dirty="0">
                <a:solidFill>
                  <a:srgbClr val="333333"/>
                </a:solidFill>
                <a:effectLst/>
                <a:latin typeface="Helvetica Neue"/>
              </a:rPr>
              <a:t>Non-concurrent garbage collection</a:t>
            </a:r>
            <a:r>
              <a:rPr lang="en-US" b="0" i="0" dirty="0">
                <a:solidFill>
                  <a:srgbClr val="333333"/>
                </a:solidFill>
                <a:effectLst/>
                <a:latin typeface="Helvetica Neue"/>
              </a:rPr>
              <a:t> suspends all non-garbage-collection threads for the full duration of the garbage collection, effectively pausing the application for that time.</a:t>
            </a:r>
          </a:p>
          <a:p>
            <a:pPr algn="just">
              <a:spcAft>
                <a:spcPts val="750"/>
              </a:spcAft>
              <a:buFont typeface="Arial" panose="020B0604020202020204" pitchFamily="34" charset="0"/>
              <a:buChar char="•"/>
            </a:pPr>
            <a:r>
              <a:rPr lang="en-US" b="1" i="0" dirty="0">
                <a:solidFill>
                  <a:srgbClr val="333333"/>
                </a:solidFill>
                <a:effectLst/>
                <a:latin typeface="Helvetica Neue"/>
              </a:rPr>
              <a:t>Concurrent garbage collection</a:t>
            </a:r>
            <a:r>
              <a:rPr lang="en-US" b="0" i="0" dirty="0">
                <a:solidFill>
                  <a:srgbClr val="333333"/>
                </a:solidFill>
                <a:effectLst/>
                <a:latin typeface="Helvetica Neue"/>
              </a:rPr>
              <a:t> allows user threads to run for the most of generation 2 garbage collection. As long as there is still free space in the managed heap for new allocations, user threads are allowed to run and create new objects. This results in a shorter garbage collection pause, at the cost of higher CPU and memory requirements.</a:t>
            </a:r>
          </a:p>
          <a:p>
            <a:pPr algn="just">
              <a:spcAft>
                <a:spcPts val="750"/>
              </a:spcAft>
              <a:buFont typeface="Arial" panose="020B0604020202020204" pitchFamily="34" charset="0"/>
              <a:buChar char="•"/>
            </a:pPr>
            <a:r>
              <a:rPr lang="en-US" b="1" i="0" dirty="0">
                <a:solidFill>
                  <a:srgbClr val="333333"/>
                </a:solidFill>
                <a:effectLst/>
                <a:latin typeface="Helvetica Neue"/>
              </a:rPr>
              <a:t>Background garbage collection</a:t>
            </a:r>
            <a:r>
              <a:rPr lang="en-US" b="0" i="0" dirty="0">
                <a:solidFill>
                  <a:srgbClr val="333333"/>
                </a:solidFill>
                <a:effectLst/>
                <a:latin typeface="Helvetica Neue"/>
              </a:rPr>
              <a:t> is the replacement for concurrent garbage collection. It was introduced in .NET framework 4 for workstation garbage collection, and in .NET framework 4.5 for server garbage collection. It is similar to concurrent garbage collection but allows generation 0 and generation 1 garbage collection to interrupt an ongoing generation 2 garbage collection and temporarily block program execution. After generation 0 and generation 1 garbage collection is completed, both the program execution as well as the generation 2 garbage collection, continues. This even further shortens the time the program execution is paused because of garbage collection.</a:t>
            </a:r>
          </a:p>
          <a:p>
            <a:endParaRPr lang="en-IN" dirty="0"/>
          </a:p>
        </p:txBody>
      </p:sp>
    </p:spTree>
    <p:extLst>
      <p:ext uri="{BB962C8B-B14F-4D97-AF65-F5344CB8AC3E}">
        <p14:creationId xmlns:p14="http://schemas.microsoft.com/office/powerpoint/2010/main" val="4408880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1EB4-3164-5E57-C24B-B6935E7CE381}"/>
              </a:ext>
            </a:extLst>
          </p:cNvPr>
          <p:cNvSpPr>
            <a:spLocks noGrp="1"/>
          </p:cNvSpPr>
          <p:nvPr>
            <p:ph type="title"/>
          </p:nvPr>
        </p:nvSpPr>
        <p:spPr/>
        <p:txBody>
          <a:bodyPr/>
          <a:lstStyle/>
          <a:p>
            <a:r>
              <a:rPr lang="en-US" dirty="0"/>
              <a:t>Configuration settings</a:t>
            </a:r>
            <a:endParaRPr lang="en-IN" dirty="0"/>
          </a:p>
        </p:txBody>
      </p:sp>
      <p:sp>
        <p:nvSpPr>
          <p:cNvPr id="3" name="Content Placeholder 2">
            <a:extLst>
              <a:ext uri="{FF2B5EF4-FFF2-40B4-BE49-F238E27FC236}">
                <a16:creationId xmlns:a16="http://schemas.microsoft.com/office/drawing/2014/main" id="{9ED5EEBE-784B-7976-2129-CB82C4E3744C}"/>
              </a:ext>
            </a:extLst>
          </p:cNvPr>
          <p:cNvSpPr>
            <a:spLocks noGrp="1"/>
          </p:cNvSpPr>
          <p:nvPr>
            <p:ph idx="1"/>
          </p:nvPr>
        </p:nvSpPr>
        <p:spPr>
          <a:xfrm>
            <a:off x="1154954" y="2603499"/>
            <a:ext cx="10267711" cy="3699503"/>
          </a:xfrm>
        </p:spPr>
        <p:txBody>
          <a:bodyPr>
            <a:normAutofit lnSpcReduction="10000"/>
          </a:bodyPr>
          <a:lstStyle/>
          <a:p>
            <a:r>
              <a:rPr lang="en-US" dirty="0"/>
              <a:t>By default, concurrent or background garbage collection will be used (depending on the .NET framework version), but this can be changed with a setting in the application configuration file:</a:t>
            </a:r>
          </a:p>
          <a:p>
            <a:endParaRPr lang="en-US" dirty="0"/>
          </a:p>
          <a:p>
            <a:pPr marL="0" indent="0">
              <a:buNone/>
            </a:pPr>
            <a:r>
              <a:rPr lang="en-US" dirty="0"/>
              <a:t>&lt;?xml version="1.0" encoding="utf-8"?&gt;</a:t>
            </a:r>
          </a:p>
          <a:p>
            <a:pPr marL="0" indent="0">
              <a:buNone/>
            </a:pPr>
            <a:r>
              <a:rPr lang="en-US" dirty="0"/>
              <a:t>&lt;configuration&gt;</a:t>
            </a:r>
          </a:p>
          <a:p>
            <a:pPr marL="0" indent="0">
              <a:buNone/>
            </a:pPr>
            <a:r>
              <a:rPr lang="en-US" dirty="0"/>
              <a:t>  &lt;runtime&gt;</a:t>
            </a:r>
          </a:p>
          <a:p>
            <a:pPr marL="0" indent="0">
              <a:buNone/>
            </a:pPr>
            <a:r>
              <a:rPr lang="en-US" dirty="0"/>
              <a:t>    &lt;</a:t>
            </a:r>
            <a:r>
              <a:rPr lang="en-US" dirty="0" err="1"/>
              <a:t>gcConcurrent</a:t>
            </a:r>
            <a:r>
              <a:rPr lang="en-US" dirty="0"/>
              <a:t> enabled="false"&gt;&lt;/</a:t>
            </a:r>
            <a:r>
              <a:rPr lang="en-US" dirty="0" err="1"/>
              <a:t>gcConcurrent</a:t>
            </a:r>
            <a:r>
              <a:rPr lang="en-US" dirty="0"/>
              <a:t>&gt;</a:t>
            </a:r>
          </a:p>
          <a:p>
            <a:pPr marL="0" indent="0">
              <a:buNone/>
            </a:pPr>
            <a:r>
              <a:rPr lang="en-US" dirty="0"/>
              <a:t>  &lt;/runtime&gt;</a:t>
            </a:r>
          </a:p>
          <a:p>
            <a:pPr marL="0" indent="0">
              <a:buNone/>
            </a:pPr>
            <a:r>
              <a:rPr lang="en-US" dirty="0"/>
              <a:t>&lt;/configuration&gt;</a:t>
            </a:r>
            <a:endParaRPr lang="en-IN" dirty="0"/>
          </a:p>
        </p:txBody>
      </p:sp>
    </p:spTree>
    <p:extLst>
      <p:ext uri="{BB962C8B-B14F-4D97-AF65-F5344CB8AC3E}">
        <p14:creationId xmlns:p14="http://schemas.microsoft.com/office/powerpoint/2010/main" val="41717252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8385-D038-95F5-0CC3-E876F0ACEB9B}"/>
              </a:ext>
            </a:extLst>
          </p:cNvPr>
          <p:cNvSpPr>
            <a:spLocks noGrp="1"/>
          </p:cNvSpPr>
          <p:nvPr>
            <p:ph type="title"/>
          </p:nvPr>
        </p:nvSpPr>
        <p:spPr/>
        <p:txBody>
          <a:bodyPr/>
          <a:lstStyle/>
          <a:p>
            <a:r>
              <a:rPr lang="en-US" dirty="0"/>
              <a:t>Configuration settings  in .NET Core</a:t>
            </a:r>
            <a:endParaRPr lang="en-IN" dirty="0"/>
          </a:p>
        </p:txBody>
      </p:sp>
      <p:sp>
        <p:nvSpPr>
          <p:cNvPr id="3" name="Content Placeholder 2">
            <a:extLst>
              <a:ext uri="{FF2B5EF4-FFF2-40B4-BE49-F238E27FC236}">
                <a16:creationId xmlns:a16="http://schemas.microsoft.com/office/drawing/2014/main" id="{4437C725-F214-7C5F-5D4F-B10F0374F8F3}"/>
              </a:ext>
            </a:extLst>
          </p:cNvPr>
          <p:cNvSpPr>
            <a:spLocks noGrp="1"/>
          </p:cNvSpPr>
          <p:nvPr>
            <p:ph idx="1"/>
          </p:nvPr>
        </p:nvSpPr>
        <p:spPr>
          <a:xfrm>
            <a:off x="1154954" y="2603499"/>
            <a:ext cx="10712687" cy="3885317"/>
          </a:xfrm>
        </p:spPr>
        <p:txBody>
          <a:bodyPr>
            <a:normAutofit fontScale="92500" lnSpcReduction="10000"/>
          </a:bodyPr>
          <a:lstStyle/>
          <a:p>
            <a:r>
              <a:rPr lang="en-US" dirty="0"/>
              <a:t>The same two garbage collection configuration options are available .NET Core.</a:t>
            </a:r>
          </a:p>
          <a:p>
            <a:r>
              <a:rPr lang="en-US" dirty="0"/>
              <a:t> Since there’s no application configuration XML file in .NET Core, the settings are placed in the runtime configuration JSON file (named </a:t>
            </a:r>
            <a:r>
              <a:rPr lang="en-US" dirty="0" err="1"/>
              <a:t>AssemblyName.runtimeconfig.json</a:t>
            </a:r>
            <a:r>
              <a:rPr lang="en-US" dirty="0"/>
              <a:t>) instead:</a:t>
            </a:r>
          </a:p>
          <a:p>
            <a:pPr marL="0" indent="0">
              <a:buNone/>
            </a:pPr>
            <a:r>
              <a:rPr lang="en-US" dirty="0"/>
              <a:t>{</a:t>
            </a:r>
          </a:p>
          <a:p>
            <a:pPr marL="0" indent="0">
              <a:buNone/>
            </a:pPr>
            <a:r>
              <a:rPr lang="en-US" dirty="0"/>
              <a:t>  "</a:t>
            </a:r>
            <a:r>
              <a:rPr lang="en-US" dirty="0" err="1"/>
              <a:t>runtimeOptions</a:t>
            </a:r>
            <a:r>
              <a:rPr lang="en-US" dirty="0"/>
              <a:t>": {</a:t>
            </a:r>
          </a:p>
          <a:p>
            <a:pPr marL="0" indent="0">
              <a:buNone/>
            </a:pPr>
            <a:r>
              <a:rPr lang="en-US" dirty="0"/>
              <a:t>    "</a:t>
            </a:r>
            <a:r>
              <a:rPr lang="en-US" dirty="0" err="1"/>
              <a:t>configProperties</a:t>
            </a:r>
            <a:r>
              <a:rPr lang="en-US" dirty="0"/>
              <a:t>": {</a:t>
            </a:r>
          </a:p>
          <a:p>
            <a:pPr marL="0" indent="0">
              <a:buNone/>
            </a:pPr>
            <a:r>
              <a:rPr lang="en-US" dirty="0"/>
              <a:t>      "</a:t>
            </a:r>
            <a:r>
              <a:rPr lang="en-US" dirty="0" err="1"/>
              <a:t>System.GC.Concurrent</a:t>
            </a:r>
            <a:r>
              <a:rPr lang="en-US" dirty="0"/>
              <a:t>": false,</a:t>
            </a:r>
          </a:p>
          <a:p>
            <a:pPr marL="0" indent="0">
              <a:buNone/>
            </a:pPr>
            <a:r>
              <a:rPr lang="en-US" dirty="0"/>
              <a:t>      "</a:t>
            </a:r>
            <a:r>
              <a:rPr lang="en-US" dirty="0" err="1"/>
              <a:t>System.GC.Server</a:t>
            </a:r>
            <a:r>
              <a:rPr lang="en-US" dirty="0"/>
              <a:t>": true</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197036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CADB1-BCD9-FE8C-E64B-26447AD50F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7F0FEE-E5E7-AE4A-2D3E-4154CA15D858}"/>
              </a:ext>
            </a:extLst>
          </p:cNvPr>
          <p:cNvSpPr>
            <a:spLocks noGrp="1"/>
          </p:cNvSpPr>
          <p:nvPr>
            <p:ph type="title"/>
          </p:nvPr>
        </p:nvSpPr>
        <p:spPr/>
        <p:txBody>
          <a:bodyPr/>
          <a:lstStyle/>
          <a:p>
            <a:r>
              <a:rPr lang="en-US" dirty="0"/>
              <a:t>Configuration settings  in .NET Core</a:t>
            </a:r>
            <a:endParaRPr lang="en-IN" dirty="0"/>
          </a:p>
        </p:txBody>
      </p:sp>
      <p:sp>
        <p:nvSpPr>
          <p:cNvPr id="3" name="Content Placeholder 2">
            <a:extLst>
              <a:ext uri="{FF2B5EF4-FFF2-40B4-BE49-F238E27FC236}">
                <a16:creationId xmlns:a16="http://schemas.microsoft.com/office/drawing/2014/main" id="{1E6BA53B-E56D-4D13-6535-12F7FF360B48}"/>
              </a:ext>
            </a:extLst>
          </p:cNvPr>
          <p:cNvSpPr>
            <a:spLocks noGrp="1"/>
          </p:cNvSpPr>
          <p:nvPr>
            <p:ph idx="1"/>
          </p:nvPr>
        </p:nvSpPr>
        <p:spPr>
          <a:xfrm>
            <a:off x="1154954" y="2603499"/>
            <a:ext cx="10712687" cy="3885317"/>
          </a:xfrm>
        </p:spPr>
        <p:txBody>
          <a:bodyPr>
            <a:normAutofit/>
          </a:bodyPr>
          <a:lstStyle/>
          <a:p>
            <a:r>
              <a:rPr lang="en-US" dirty="0"/>
              <a:t>Typically, this file is not edited manually. </a:t>
            </a:r>
          </a:p>
          <a:p>
            <a:r>
              <a:rPr lang="en-US" dirty="0"/>
              <a:t>Its contents are generated at compile time based on the </a:t>
            </a:r>
            <a:r>
              <a:rPr lang="en-US" dirty="0" err="1"/>
              <a:t>MSBuild</a:t>
            </a:r>
            <a:r>
              <a:rPr lang="en-US" dirty="0"/>
              <a:t> project (.</a:t>
            </a:r>
            <a:r>
              <a:rPr lang="en-US" dirty="0" err="1"/>
              <a:t>csproj</a:t>
            </a:r>
            <a:r>
              <a:rPr lang="en-US" dirty="0"/>
              <a:t>) file. </a:t>
            </a:r>
          </a:p>
          <a:p>
            <a:r>
              <a:rPr lang="en-US" dirty="0"/>
              <a:t>To configure the garbage collector, you can set the following properties in the project file:</a:t>
            </a:r>
          </a:p>
          <a:p>
            <a:pPr marL="0" indent="0">
              <a:buNone/>
            </a:pPr>
            <a:r>
              <a:rPr lang="en-US" dirty="0"/>
              <a:t>&lt;</a:t>
            </a:r>
            <a:r>
              <a:rPr lang="en-US" dirty="0" err="1"/>
              <a:t>PropertyGroup</a:t>
            </a:r>
            <a:r>
              <a:rPr lang="en-US" dirty="0"/>
              <a:t>&gt;</a:t>
            </a:r>
          </a:p>
          <a:p>
            <a:pPr marL="0" indent="0">
              <a:buNone/>
            </a:pPr>
            <a:r>
              <a:rPr lang="en-US" dirty="0"/>
              <a:t>  &lt;</a:t>
            </a:r>
            <a:r>
              <a:rPr lang="en-US" dirty="0" err="1"/>
              <a:t>ServerGarbageCollection</a:t>
            </a:r>
            <a:r>
              <a:rPr lang="en-US" dirty="0"/>
              <a:t>&gt;true&lt;/</a:t>
            </a:r>
            <a:r>
              <a:rPr lang="en-US" dirty="0" err="1"/>
              <a:t>ServerGarbageCollection</a:t>
            </a:r>
            <a:r>
              <a:rPr lang="en-US" dirty="0"/>
              <a:t>&gt;</a:t>
            </a:r>
          </a:p>
          <a:p>
            <a:pPr marL="0" indent="0">
              <a:buNone/>
            </a:pPr>
            <a:r>
              <a:rPr lang="en-US" dirty="0"/>
              <a:t>  &lt;</a:t>
            </a:r>
            <a:r>
              <a:rPr lang="en-US" dirty="0" err="1"/>
              <a:t>ConcurrentGarbageCollection</a:t>
            </a:r>
            <a:r>
              <a:rPr lang="en-US" dirty="0"/>
              <a:t>&gt;false&lt;/</a:t>
            </a:r>
            <a:r>
              <a:rPr lang="en-US" dirty="0" err="1"/>
              <a:t>ConcurrentGarbageCollection</a:t>
            </a:r>
            <a:r>
              <a:rPr lang="en-US" dirty="0"/>
              <a:t>&gt;</a:t>
            </a:r>
          </a:p>
          <a:p>
            <a:pPr marL="0" indent="0">
              <a:buNone/>
            </a:pPr>
            <a:r>
              <a:rPr lang="en-US" dirty="0"/>
              <a:t>&lt;/</a:t>
            </a:r>
            <a:r>
              <a:rPr lang="en-US" dirty="0" err="1"/>
              <a:t>PropertyGroup</a:t>
            </a:r>
            <a:r>
              <a:rPr lang="en-US" dirty="0"/>
              <a:t>&gt;</a:t>
            </a:r>
            <a:endParaRPr lang="en-IN" dirty="0"/>
          </a:p>
        </p:txBody>
      </p:sp>
    </p:spTree>
    <p:extLst>
      <p:ext uri="{BB962C8B-B14F-4D97-AF65-F5344CB8AC3E}">
        <p14:creationId xmlns:p14="http://schemas.microsoft.com/office/powerpoint/2010/main" val="20003783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A89C4-9500-DB76-0B07-208759153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85FF4-65FE-3C96-8FF0-A7F897267DD8}"/>
              </a:ext>
            </a:extLst>
          </p:cNvPr>
          <p:cNvSpPr>
            <a:spLocks noGrp="1"/>
          </p:cNvSpPr>
          <p:nvPr>
            <p:ph type="title"/>
          </p:nvPr>
        </p:nvSpPr>
        <p:spPr/>
        <p:txBody>
          <a:bodyPr/>
          <a:lstStyle/>
          <a:p>
            <a:r>
              <a:rPr lang="en-US" dirty="0" err="1"/>
              <a:t>LatencyMode</a:t>
            </a:r>
            <a:r>
              <a:rPr lang="en-US" dirty="0"/>
              <a:t> property</a:t>
            </a:r>
            <a:endParaRPr lang="en-IN" dirty="0"/>
          </a:p>
        </p:txBody>
      </p:sp>
      <p:sp>
        <p:nvSpPr>
          <p:cNvPr id="3" name="Content Placeholder 2">
            <a:extLst>
              <a:ext uri="{FF2B5EF4-FFF2-40B4-BE49-F238E27FC236}">
                <a16:creationId xmlns:a16="http://schemas.microsoft.com/office/drawing/2014/main" id="{410059F6-290F-C6DC-BB00-22ACEEB60DC5}"/>
              </a:ext>
            </a:extLst>
          </p:cNvPr>
          <p:cNvSpPr>
            <a:spLocks noGrp="1"/>
          </p:cNvSpPr>
          <p:nvPr>
            <p:ph idx="1"/>
          </p:nvPr>
        </p:nvSpPr>
        <p:spPr>
          <a:xfrm>
            <a:off x="1154954" y="2603499"/>
            <a:ext cx="10429076" cy="3895097"/>
          </a:xfrm>
        </p:spPr>
        <p:txBody>
          <a:bodyPr>
            <a:normAutofit fontScale="92500" lnSpcReduction="20000"/>
          </a:bodyPr>
          <a:lstStyle/>
          <a:p>
            <a:pPr algn="l"/>
            <a:r>
              <a:rPr lang="en-IN" sz="1800" b="0" i="0" u="none" strike="noStrike" baseline="0" dirty="0">
                <a:latin typeface="LiberationSerif"/>
              </a:rPr>
              <a:t>Available to optimize collection intrusiveness and triggering.</a:t>
            </a:r>
          </a:p>
          <a:p>
            <a:pPr algn="l"/>
            <a:r>
              <a:rPr lang="en-US" dirty="0">
                <a:latin typeface="LiberationSerif"/>
              </a:rPr>
              <a:t>D</a:t>
            </a:r>
            <a:r>
              <a:rPr lang="en-US" sz="1800" b="0" i="0" u="none" strike="noStrike" baseline="0" dirty="0">
                <a:latin typeface="LiberationSerif"/>
              </a:rPr>
              <a:t>efault collect mode is the </a:t>
            </a:r>
            <a:r>
              <a:rPr lang="en-US" sz="1800" b="1" i="0" u="none" strike="noStrike" baseline="0" dirty="0">
                <a:latin typeface="LiberationSerif-Bold"/>
              </a:rPr>
              <a:t>interactive </a:t>
            </a:r>
            <a:r>
              <a:rPr lang="en-US" sz="1800" b="0" i="0" u="none" strike="noStrike" baseline="0" dirty="0">
                <a:latin typeface="LiberationSerif"/>
              </a:rPr>
              <a:t>(or concurrent) mode. </a:t>
            </a:r>
          </a:p>
          <a:p>
            <a:pPr lvl="1"/>
            <a:r>
              <a:rPr lang="en-US" sz="1800" b="0" i="0" u="none" strike="noStrike" baseline="0" dirty="0">
                <a:latin typeface="LiberationSerif"/>
              </a:rPr>
              <a:t>Collection marking phase works in a background thread (or multiple threads, if using server collection) and only the memory release and compact works by suspending all application threads. </a:t>
            </a:r>
          </a:p>
          <a:p>
            <a:pPr lvl="1"/>
            <a:r>
              <a:rPr lang="en-US" sz="1800" b="0" i="0" u="none" strike="noStrike" baseline="0" dirty="0">
                <a:latin typeface="LiberationSerif"/>
              </a:rPr>
              <a:t>Mode is maybe the most balanced one, trying to have good throughput in memory release without consuming too many resources.</a:t>
            </a:r>
          </a:p>
          <a:p>
            <a:pPr algn="l"/>
            <a:r>
              <a:rPr lang="en-US" dirty="0">
                <a:latin typeface="LiberationSerif"/>
              </a:rPr>
              <a:t>O</a:t>
            </a:r>
            <a:r>
              <a:rPr lang="en-US" sz="1800" b="0" i="0" u="none" strike="noStrike" baseline="0" dirty="0">
                <a:latin typeface="LiberationSerif"/>
              </a:rPr>
              <a:t>pposite is the </a:t>
            </a:r>
            <a:r>
              <a:rPr lang="en-US" sz="1800" b="1" i="0" u="none" strike="noStrike" baseline="0" dirty="0">
                <a:latin typeface="LiberationSerif-Bold"/>
              </a:rPr>
              <a:t>batch </a:t>
            </a:r>
            <a:r>
              <a:rPr lang="en-US" sz="1800" b="0" i="0" u="none" strike="noStrike" baseline="0" dirty="0">
                <a:latin typeface="LiberationSerif"/>
              </a:rPr>
              <a:t>mode (or called as the non-concurrent mode). </a:t>
            </a:r>
          </a:p>
          <a:p>
            <a:pPr lvl="1"/>
            <a:r>
              <a:rPr lang="en-US" b="0" i="0" u="none" strike="noStrike" baseline="0" dirty="0">
                <a:latin typeface="LiberationSerif"/>
              </a:rPr>
              <a:t>Mode is configurable within the configuration file</a:t>
            </a:r>
          </a:p>
          <a:p>
            <a:pPr lvl="1"/>
            <a:r>
              <a:rPr lang="en-US" b="0" i="0" u="none" strike="noStrike" baseline="0" dirty="0">
                <a:latin typeface="LiberationSerif"/>
              </a:rPr>
              <a:t>can be </a:t>
            </a:r>
            <a:r>
              <a:rPr lang="en-US" sz="1800" b="0" i="0" u="none" strike="noStrike" baseline="0" dirty="0">
                <a:latin typeface="LiberationSerif"/>
              </a:rPr>
              <a:t>configured by disabling the concurrent mode</a:t>
            </a:r>
          </a:p>
          <a:p>
            <a:pPr marL="400050" lvl="1" indent="0">
              <a:buNone/>
            </a:pPr>
            <a:r>
              <a:rPr lang="en-IN" b="0" i="0" u="none" strike="noStrike" baseline="0" dirty="0">
                <a:solidFill>
                  <a:srgbClr val="FF0000"/>
                </a:solidFill>
                <a:latin typeface="LiberationMono"/>
              </a:rPr>
              <a:t>&lt;runtime&gt;</a:t>
            </a:r>
          </a:p>
          <a:p>
            <a:pPr marL="400050" lvl="1" indent="0">
              <a:buNone/>
            </a:pPr>
            <a:r>
              <a:rPr lang="en-IN" b="0" i="0" u="none" strike="noStrike" baseline="0" dirty="0">
                <a:solidFill>
                  <a:srgbClr val="FF0000"/>
                </a:solidFill>
                <a:latin typeface="LiberationMono"/>
              </a:rPr>
              <a:t>&lt;</a:t>
            </a:r>
            <a:r>
              <a:rPr lang="en-IN" b="0" i="0" u="none" strike="noStrike" baseline="0" dirty="0" err="1">
                <a:solidFill>
                  <a:srgbClr val="FF0000"/>
                </a:solidFill>
                <a:latin typeface="LiberationMono"/>
              </a:rPr>
              <a:t>gcConcurrent</a:t>
            </a:r>
            <a:r>
              <a:rPr lang="en-IN" b="0" i="0" u="none" strike="noStrike" baseline="0" dirty="0">
                <a:solidFill>
                  <a:srgbClr val="FF0000"/>
                </a:solidFill>
                <a:latin typeface="LiberationMono"/>
              </a:rPr>
              <a:t> enabled="false"/&gt; &lt;!-- enables Batch mode --&gt;</a:t>
            </a:r>
          </a:p>
          <a:p>
            <a:pPr marL="400050" lvl="1" indent="0">
              <a:buNone/>
            </a:pPr>
            <a:r>
              <a:rPr lang="en-IN" b="0" i="0" u="none" strike="noStrike" baseline="0" dirty="0">
                <a:solidFill>
                  <a:srgbClr val="FF0000"/>
                </a:solidFill>
                <a:latin typeface="LiberationMono"/>
              </a:rPr>
              <a:t>&lt;/runtime&gt;</a:t>
            </a:r>
            <a:endParaRPr lang="en-IN" dirty="0">
              <a:solidFill>
                <a:srgbClr val="FF0000"/>
              </a:solidFill>
            </a:endParaRPr>
          </a:p>
        </p:txBody>
      </p:sp>
    </p:spTree>
    <p:extLst>
      <p:ext uri="{BB962C8B-B14F-4D97-AF65-F5344CB8AC3E}">
        <p14:creationId xmlns:p14="http://schemas.microsoft.com/office/powerpoint/2010/main" val="17895920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96145-61F0-D086-1F47-F508B00891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13834-70AE-381A-EE77-FB0705BA145E}"/>
              </a:ext>
            </a:extLst>
          </p:cNvPr>
          <p:cNvSpPr>
            <a:spLocks noGrp="1"/>
          </p:cNvSpPr>
          <p:nvPr>
            <p:ph type="title"/>
          </p:nvPr>
        </p:nvSpPr>
        <p:spPr/>
        <p:txBody>
          <a:bodyPr/>
          <a:lstStyle/>
          <a:p>
            <a:r>
              <a:rPr lang="en-US" dirty="0" err="1"/>
              <a:t>LatencyMode</a:t>
            </a:r>
            <a:r>
              <a:rPr lang="en-US" dirty="0"/>
              <a:t> property</a:t>
            </a:r>
            <a:endParaRPr lang="en-IN" dirty="0"/>
          </a:p>
        </p:txBody>
      </p:sp>
      <p:sp>
        <p:nvSpPr>
          <p:cNvPr id="3" name="Content Placeholder 2">
            <a:extLst>
              <a:ext uri="{FF2B5EF4-FFF2-40B4-BE49-F238E27FC236}">
                <a16:creationId xmlns:a16="http://schemas.microsoft.com/office/drawing/2014/main" id="{487A95B9-3A02-FA90-C6F7-22CE218C654E}"/>
              </a:ext>
            </a:extLst>
          </p:cNvPr>
          <p:cNvSpPr>
            <a:spLocks noGrp="1"/>
          </p:cNvSpPr>
          <p:nvPr>
            <p:ph idx="1"/>
          </p:nvPr>
        </p:nvSpPr>
        <p:spPr>
          <a:xfrm>
            <a:off x="1154954" y="2603499"/>
            <a:ext cx="10429076" cy="3895097"/>
          </a:xfrm>
        </p:spPr>
        <p:txBody>
          <a:bodyPr/>
          <a:lstStyle/>
          <a:p>
            <a:pPr algn="l"/>
            <a:r>
              <a:rPr lang="en-US" dirty="0">
                <a:latin typeface="LiberationSerif"/>
              </a:rPr>
              <a:t>B</a:t>
            </a:r>
            <a:r>
              <a:rPr lang="en-US" sz="1800" b="0" i="0" u="none" strike="noStrike" baseline="0" dirty="0">
                <a:latin typeface="LiberationSerif"/>
              </a:rPr>
              <a:t>atch mode is the most powerful in terms of throughput of memory release because it simply suspends all application thread execution and releases all unused memory. </a:t>
            </a:r>
          </a:p>
          <a:p>
            <a:pPr algn="l"/>
            <a:r>
              <a:rPr lang="en-US" sz="1800" b="0" i="0" u="none" strike="noStrike" baseline="0" dirty="0">
                <a:latin typeface="LiberationSerif"/>
              </a:rPr>
              <a:t>Obviously, this choice can break application latency because an application request must await the completion of the </a:t>
            </a:r>
            <a:r>
              <a:rPr lang="en-IN" sz="1800" b="0" i="0" u="none" strike="noStrike" baseline="0" dirty="0">
                <a:latin typeface="LiberationSerif"/>
              </a:rPr>
              <a:t>collection.</a:t>
            </a:r>
          </a:p>
          <a:p>
            <a:pPr algn="l"/>
            <a:r>
              <a:rPr lang="en-US" sz="1800" b="0" i="0" u="none" strike="noStrike" baseline="0" dirty="0">
                <a:latin typeface="LiberationSerif"/>
              </a:rPr>
              <a:t>Other </a:t>
            </a:r>
            <a:r>
              <a:rPr lang="en-US" sz="1800" b="0" i="0" u="none" strike="noStrike" baseline="0" dirty="0" err="1">
                <a:latin typeface="LiberationMono"/>
              </a:rPr>
              <a:t>LatencyMode</a:t>
            </a:r>
            <a:r>
              <a:rPr lang="en-US" sz="1800" b="0" i="0" u="none" strike="noStrike" baseline="0" dirty="0">
                <a:latin typeface="LiberationMono"/>
              </a:rPr>
              <a:t> </a:t>
            </a:r>
            <a:r>
              <a:rPr lang="en-US" sz="1800" b="0" i="0" u="none" strike="noStrike" baseline="0" dirty="0">
                <a:latin typeface="LiberationSerif"/>
              </a:rPr>
              <a:t>configurations are available only at runtime by setting the </a:t>
            </a:r>
            <a:r>
              <a:rPr lang="en-US" sz="1800" b="0" i="0" u="none" strike="noStrike" baseline="0" dirty="0" err="1">
                <a:latin typeface="LiberationMono"/>
              </a:rPr>
              <a:t>GCSettings.LatencyMode</a:t>
            </a:r>
            <a:r>
              <a:rPr lang="en-US" sz="1800" b="0" i="0" u="none" strike="noStrike" baseline="0" dirty="0">
                <a:latin typeface="LiberationMono"/>
              </a:rPr>
              <a:t> </a:t>
            </a:r>
            <a:r>
              <a:rPr lang="en-US" sz="1800" b="0" i="0" u="none" strike="noStrike" baseline="0" dirty="0">
                <a:latin typeface="LiberationSerif"/>
              </a:rPr>
              <a:t>property with a value of the </a:t>
            </a:r>
            <a:r>
              <a:rPr lang="en-US" sz="1800" b="0" i="0" u="none" strike="noStrike" baseline="0" dirty="0" err="1">
                <a:latin typeface="LiberationMono"/>
              </a:rPr>
              <a:t>GCLatencyMode</a:t>
            </a:r>
            <a:r>
              <a:rPr lang="en-US" sz="1800" b="0" i="0" u="none" strike="noStrike" baseline="0" dirty="0">
                <a:latin typeface="LiberationMono"/>
              </a:rPr>
              <a:t> </a:t>
            </a:r>
            <a:r>
              <a:rPr lang="en-US" sz="1800" b="0" i="0" u="none" strike="noStrike" baseline="0" dirty="0" err="1">
                <a:latin typeface="LiberationSerif"/>
              </a:rPr>
              <a:t>enum</a:t>
            </a:r>
            <a:r>
              <a:rPr lang="en-US" sz="1800" b="0" i="0" u="none" strike="noStrike" baseline="0" dirty="0">
                <a:latin typeface="LiberationSerif"/>
              </a:rPr>
              <a:t> that contains the batch and interactive values, plus the </a:t>
            </a:r>
            <a:r>
              <a:rPr lang="en-US" sz="1800" b="0" i="0" u="none" strike="noStrike" baseline="0" dirty="0" err="1">
                <a:latin typeface="LiberationMono"/>
              </a:rPr>
              <a:t>LowLatency</a:t>
            </a:r>
            <a:r>
              <a:rPr lang="en-US" sz="1800" b="0" i="0" u="none" strike="noStrike" baseline="0" dirty="0">
                <a:latin typeface="LiberationSerif"/>
              </a:rPr>
              <a:t>, </a:t>
            </a:r>
            <a:r>
              <a:rPr lang="en-IN" sz="1800" b="0" i="0" u="none" strike="noStrike" baseline="0" dirty="0">
                <a:latin typeface="LiberationMono"/>
              </a:rPr>
              <a:t>SustainedLowLatency </a:t>
            </a:r>
            <a:r>
              <a:rPr lang="en-IN" sz="1800" b="0" i="0" u="none" strike="noStrike" baseline="0" dirty="0">
                <a:latin typeface="LiberationSerif"/>
              </a:rPr>
              <a:t>and </a:t>
            </a:r>
            <a:r>
              <a:rPr lang="en-IN" sz="1800" b="0" i="0" u="none" strike="noStrike" baseline="0" dirty="0" err="1">
                <a:latin typeface="LiberationMono"/>
              </a:rPr>
              <a:t>NoGCRegion</a:t>
            </a:r>
            <a:r>
              <a:rPr lang="en-IN" sz="1800" b="0" i="0" u="none" strike="noStrike" baseline="0" dirty="0">
                <a:latin typeface="LiberationMono"/>
              </a:rPr>
              <a:t> </a:t>
            </a:r>
            <a:r>
              <a:rPr lang="en-IN" sz="1800" b="0" i="0" u="none" strike="noStrike" baseline="0" dirty="0">
                <a:latin typeface="LiberationSerif"/>
              </a:rPr>
              <a:t>values.</a:t>
            </a:r>
            <a:endParaRPr lang="en-IN" dirty="0"/>
          </a:p>
        </p:txBody>
      </p:sp>
    </p:spTree>
    <p:extLst>
      <p:ext uri="{BB962C8B-B14F-4D97-AF65-F5344CB8AC3E}">
        <p14:creationId xmlns:p14="http://schemas.microsoft.com/office/powerpoint/2010/main" val="244948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E7F5C-AC36-EAF7-E8B6-159FDE826A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117E1-3214-99C9-5D43-B69118E756CE}"/>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8072F168-4FDF-9BB7-4E55-3CB8E280A782}"/>
              </a:ext>
            </a:extLst>
          </p:cNvPr>
          <p:cNvSpPr>
            <a:spLocks noGrp="1"/>
          </p:cNvSpPr>
          <p:nvPr>
            <p:ph idx="1"/>
          </p:nvPr>
        </p:nvSpPr>
        <p:spPr>
          <a:xfrm>
            <a:off x="1154954" y="2603499"/>
            <a:ext cx="10429076" cy="3895097"/>
          </a:xfrm>
        </p:spPr>
        <p:txBody>
          <a:bodyPr/>
          <a:lstStyle/>
          <a:p>
            <a:pPr algn="l"/>
            <a:r>
              <a:rPr lang="en-US" sz="1800" b="0" i="0" u="none" strike="noStrike" baseline="0" dirty="0">
                <a:solidFill>
                  <a:srgbClr val="FF0000"/>
                </a:solidFill>
                <a:latin typeface="LiberationSerif"/>
              </a:rPr>
              <a:t>Once an object survives two collections from gen-0, GC promotes it to gen-1. </a:t>
            </a:r>
          </a:p>
          <a:p>
            <a:pPr algn="l"/>
            <a:r>
              <a:rPr lang="en-US" sz="1800" b="0" i="0" u="none" strike="noStrike" baseline="0" dirty="0">
                <a:solidFill>
                  <a:srgbClr val="FF0000"/>
                </a:solidFill>
                <a:latin typeface="LiberationSerif"/>
              </a:rPr>
              <a:t>Once a gen-1 object survives four collections, it is promoted to gen-2.</a:t>
            </a:r>
          </a:p>
          <a:p>
            <a:pPr algn="l"/>
            <a:r>
              <a:rPr lang="en-US" sz="1800" b="0" i="0" u="none" strike="noStrike" baseline="0" dirty="0">
                <a:solidFill>
                  <a:srgbClr val="FF0000"/>
                </a:solidFill>
                <a:latin typeface="LiberationSerif"/>
              </a:rPr>
              <a:t>Gen-2 is the less-changing generation; it is also the less-collected one.</a:t>
            </a:r>
          </a:p>
          <a:p>
            <a:pPr algn="l"/>
            <a:r>
              <a:rPr lang="en-US" dirty="0">
                <a:latin typeface="LiberationSerif"/>
              </a:rPr>
              <a:t>C</a:t>
            </a:r>
            <a:r>
              <a:rPr lang="en-US" sz="1800" b="0" i="0" u="none" strike="noStrike" baseline="0" dirty="0">
                <a:latin typeface="LiberationSerif"/>
              </a:rPr>
              <a:t>hoice of what generation to collect is ordered from the newer (gen-0) generation up to the older (gen-2) generation. </a:t>
            </a:r>
          </a:p>
          <a:p>
            <a:pPr algn="l"/>
            <a:r>
              <a:rPr lang="en-US" sz="1800" b="0" i="0" u="none" strike="noStrike" baseline="0" dirty="0">
                <a:latin typeface="LiberationSerif"/>
              </a:rPr>
              <a:t>Because of this, it may happen that if a generation always exceeds its limit, the following generations can never be collected, wasting some memory. </a:t>
            </a:r>
          </a:p>
          <a:p>
            <a:pPr algn="l"/>
            <a:r>
              <a:rPr lang="en-US" sz="1800" b="0" i="0" u="none" strike="noStrike" baseline="0" dirty="0">
                <a:latin typeface="LiberationSerif"/>
              </a:rPr>
              <a:t>Obviously, a manual collection trigger will start the collection of all generations</a:t>
            </a:r>
          </a:p>
        </p:txBody>
      </p:sp>
    </p:spTree>
    <p:extLst>
      <p:ext uri="{BB962C8B-B14F-4D97-AF65-F5344CB8AC3E}">
        <p14:creationId xmlns:p14="http://schemas.microsoft.com/office/powerpoint/2010/main" val="39331078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37452-F795-5033-2AF4-427438325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E905B5-86DB-4402-1D50-951CF6210D83}"/>
              </a:ext>
            </a:extLst>
          </p:cNvPr>
          <p:cNvSpPr>
            <a:spLocks noGrp="1"/>
          </p:cNvSpPr>
          <p:nvPr>
            <p:ph type="title"/>
          </p:nvPr>
        </p:nvSpPr>
        <p:spPr/>
        <p:txBody>
          <a:bodyPr/>
          <a:lstStyle/>
          <a:p>
            <a:r>
              <a:rPr lang="en-US" dirty="0" err="1"/>
              <a:t>LatencyMode</a:t>
            </a:r>
            <a:r>
              <a:rPr lang="en-US" dirty="0"/>
              <a:t> property -- </a:t>
            </a:r>
            <a:r>
              <a:rPr lang="en-US" dirty="0" err="1"/>
              <a:t>LowLatency</a:t>
            </a:r>
            <a:endParaRPr lang="en-IN" dirty="0"/>
          </a:p>
        </p:txBody>
      </p:sp>
      <p:sp>
        <p:nvSpPr>
          <p:cNvPr id="3" name="Content Placeholder 2">
            <a:extLst>
              <a:ext uri="{FF2B5EF4-FFF2-40B4-BE49-F238E27FC236}">
                <a16:creationId xmlns:a16="http://schemas.microsoft.com/office/drawing/2014/main" id="{B1D590FC-AFA4-1B97-B1D4-79AC213194EA}"/>
              </a:ext>
            </a:extLst>
          </p:cNvPr>
          <p:cNvSpPr>
            <a:spLocks noGrp="1"/>
          </p:cNvSpPr>
          <p:nvPr>
            <p:ph idx="1"/>
          </p:nvPr>
        </p:nvSpPr>
        <p:spPr>
          <a:xfrm>
            <a:off x="1154954" y="2603499"/>
            <a:ext cx="10429076" cy="3895097"/>
          </a:xfrm>
        </p:spPr>
        <p:txBody>
          <a:bodyPr>
            <a:normAutofit/>
          </a:bodyPr>
          <a:lstStyle/>
          <a:p>
            <a:pPr algn="l"/>
            <a:r>
              <a:rPr lang="en-US" sz="1800" b="0" i="0" u="none" strike="noStrike" baseline="0" dirty="0">
                <a:latin typeface="LiberationSerif"/>
              </a:rPr>
              <a:t>By choosing the </a:t>
            </a:r>
            <a:r>
              <a:rPr lang="en-US" sz="1800" b="0" i="0" u="none" strike="noStrike" baseline="0" dirty="0" err="1">
                <a:latin typeface="LiberationMono"/>
              </a:rPr>
              <a:t>LowLatency</a:t>
            </a:r>
            <a:r>
              <a:rPr lang="en-US" sz="1800" b="0" i="0" u="none" strike="noStrike" baseline="0" dirty="0">
                <a:latin typeface="LiberationMono"/>
              </a:rPr>
              <a:t> </a:t>
            </a:r>
            <a:r>
              <a:rPr lang="en-US" sz="1800" b="0" i="0" u="none" strike="noStrike" baseline="0" dirty="0">
                <a:latin typeface="LiberationSerif"/>
              </a:rPr>
              <a:t>mode (available only for workstation collection), gen-2 collection is suspended completely, while gen-0 and gen-1 are still collected. </a:t>
            </a:r>
          </a:p>
          <a:p>
            <a:pPr algn="l"/>
            <a:r>
              <a:rPr lang="en-US" sz="1800" b="0" i="0" u="none" strike="noStrike" baseline="0" dirty="0">
                <a:latin typeface="LiberationSerif"/>
              </a:rPr>
              <a:t>Option should be used only for short periods when we need a very low interference of the GC during a critical job; otherwise, an </a:t>
            </a:r>
            <a:r>
              <a:rPr lang="en-US" sz="1800" b="0" i="0" u="none" strike="noStrike" baseline="0" dirty="0" err="1">
                <a:latin typeface="LiberationMono"/>
              </a:rPr>
              <a:t>OutOfMemoryException</a:t>
            </a:r>
            <a:r>
              <a:rPr lang="en-US" sz="1800" b="0" i="0" u="none" strike="noStrike" baseline="0" dirty="0">
                <a:latin typeface="LiberationMono"/>
              </a:rPr>
              <a:t> </a:t>
            </a:r>
            <a:r>
              <a:rPr lang="en-US" sz="1800" b="0" i="0" u="none" strike="noStrike" baseline="0" dirty="0">
                <a:latin typeface="LiberationSerif"/>
              </a:rPr>
              <a:t>error may occur. </a:t>
            </a:r>
          </a:p>
          <a:p>
            <a:pPr algn="l"/>
            <a:r>
              <a:rPr lang="en-US" sz="1800" b="0" i="0" u="none" strike="noStrike" baseline="0" dirty="0">
                <a:latin typeface="LiberationSerif"/>
              </a:rPr>
              <a:t>When manually triggering the collector with the related </a:t>
            </a:r>
            <a:r>
              <a:rPr lang="en-US" sz="1800" b="0" i="0" u="none" strike="noStrike" baseline="0" dirty="0" err="1">
                <a:latin typeface="LiberationMono"/>
              </a:rPr>
              <a:t>GC.Collect</a:t>
            </a:r>
            <a:r>
              <a:rPr lang="en-US" sz="1800" b="0" i="0" u="none" strike="noStrike" baseline="0" dirty="0">
                <a:latin typeface="LiberationMono"/>
              </a:rPr>
              <a:t> </a:t>
            </a:r>
            <a:r>
              <a:rPr lang="en-US" sz="1800" b="0" i="0" u="none" strike="noStrike" baseline="0" dirty="0">
                <a:latin typeface="LiberationSerif"/>
              </a:rPr>
              <a:t>method, or when a system is low on memory, a gen-2 collection will occur, although in the </a:t>
            </a:r>
            <a:r>
              <a:rPr lang="en-US" sz="1800" b="0" i="0" u="none" strike="noStrike" baseline="0" dirty="0" err="1">
                <a:latin typeface="LiberationMono"/>
              </a:rPr>
              <a:t>LowLatency</a:t>
            </a:r>
            <a:r>
              <a:rPr lang="en-US" sz="1800" b="0" i="0" u="none" strike="noStrike" baseline="0" dirty="0">
                <a:latin typeface="LiberationMono"/>
              </a:rPr>
              <a:t> </a:t>
            </a:r>
            <a:r>
              <a:rPr lang="en-US" sz="1800" b="0" i="0" u="none" strike="noStrike" baseline="0" dirty="0">
                <a:latin typeface="LiberationSerif"/>
              </a:rPr>
              <a:t>mode.</a:t>
            </a:r>
          </a:p>
          <a:p>
            <a:pPr algn="l"/>
            <a:r>
              <a:rPr lang="en-US" sz="1800" b="0" i="0" u="none" strike="noStrike" baseline="0" dirty="0">
                <a:latin typeface="LiberationSerif"/>
              </a:rPr>
              <a:t>One of the best benefit when using the </a:t>
            </a:r>
            <a:r>
              <a:rPr lang="en-US" sz="1800" b="0" i="0" u="none" strike="noStrike" baseline="0" dirty="0" err="1">
                <a:latin typeface="LiberationMono"/>
              </a:rPr>
              <a:t>LowLatency</a:t>
            </a:r>
            <a:r>
              <a:rPr lang="en-US" sz="1800" b="0" i="0" u="none" strike="noStrike" baseline="0" dirty="0">
                <a:latin typeface="LiberationMono"/>
              </a:rPr>
              <a:t> </a:t>
            </a:r>
            <a:r>
              <a:rPr lang="en-US" sz="1800" b="0" i="0" u="none" strike="noStrike" baseline="0" dirty="0">
                <a:latin typeface="LiberationSerif"/>
              </a:rPr>
              <a:t>mode is increase in application responsiveness because of the collection of only small items. </a:t>
            </a:r>
          </a:p>
          <a:p>
            <a:pPr algn="l"/>
            <a:r>
              <a:rPr lang="en-US" sz="1800" b="0" i="0" u="none" strike="noStrike" baseline="0" dirty="0">
                <a:latin typeface="LiberationSerif"/>
              </a:rPr>
              <a:t>GC itself uses resources minimally, but in the meanwhile, the process can still consume lots of memory because of the inability to collect long visibility </a:t>
            </a:r>
            <a:r>
              <a:rPr lang="en-IN" sz="1800" b="0" i="0" u="none" strike="noStrike" baseline="0" dirty="0">
                <a:latin typeface="LiberationSerif"/>
              </a:rPr>
              <a:t>objects from gen-2.</a:t>
            </a:r>
          </a:p>
          <a:p>
            <a:pPr algn="l"/>
            <a:endParaRPr lang="en-IN" dirty="0"/>
          </a:p>
        </p:txBody>
      </p:sp>
    </p:spTree>
    <p:extLst>
      <p:ext uri="{BB962C8B-B14F-4D97-AF65-F5344CB8AC3E}">
        <p14:creationId xmlns:p14="http://schemas.microsoft.com/office/powerpoint/2010/main" val="12695136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8028E-B7BE-B84D-CC3B-600097F2F4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E8BFD4-FF5F-32EB-EFB7-2E52B92D8B37}"/>
              </a:ext>
            </a:extLst>
          </p:cNvPr>
          <p:cNvSpPr>
            <a:spLocks noGrp="1"/>
          </p:cNvSpPr>
          <p:nvPr>
            <p:ph type="title"/>
          </p:nvPr>
        </p:nvSpPr>
        <p:spPr/>
        <p:txBody>
          <a:bodyPr/>
          <a:lstStyle/>
          <a:p>
            <a:r>
              <a:rPr lang="en-US" dirty="0" err="1"/>
              <a:t>LatencyMode</a:t>
            </a:r>
            <a:r>
              <a:rPr lang="en-US" dirty="0"/>
              <a:t> property -- </a:t>
            </a:r>
            <a:r>
              <a:rPr lang="en-US" dirty="0" err="1"/>
              <a:t>LowLatency</a:t>
            </a:r>
            <a:endParaRPr lang="en-IN" dirty="0"/>
          </a:p>
        </p:txBody>
      </p:sp>
      <p:sp>
        <p:nvSpPr>
          <p:cNvPr id="3" name="Content Placeholder 2">
            <a:extLst>
              <a:ext uri="{FF2B5EF4-FFF2-40B4-BE49-F238E27FC236}">
                <a16:creationId xmlns:a16="http://schemas.microsoft.com/office/drawing/2014/main" id="{8F73C50B-5069-CFCC-5B49-B28090433CB3}"/>
              </a:ext>
            </a:extLst>
          </p:cNvPr>
          <p:cNvSpPr>
            <a:spLocks noGrp="1"/>
          </p:cNvSpPr>
          <p:nvPr>
            <p:ph idx="1"/>
          </p:nvPr>
        </p:nvSpPr>
        <p:spPr>
          <a:xfrm>
            <a:off x="1154954" y="2603499"/>
            <a:ext cx="10429076" cy="3895097"/>
          </a:xfrm>
        </p:spPr>
        <p:txBody>
          <a:bodyPr>
            <a:normAutofit fontScale="92500" lnSpcReduction="20000"/>
          </a:bodyPr>
          <a:lstStyle/>
          <a:p>
            <a:pPr marL="0" indent="0">
              <a:buNone/>
            </a:pPr>
            <a:r>
              <a:rPr lang="en-IN" dirty="0" err="1"/>
              <a:t>LowLatency</a:t>
            </a:r>
            <a:r>
              <a:rPr lang="en-IN" dirty="0"/>
              <a:t> mode is configurable, as shown in the following code:</a:t>
            </a:r>
          </a:p>
          <a:p>
            <a:pPr marL="0" indent="0">
              <a:buNone/>
            </a:pPr>
            <a:r>
              <a:rPr lang="en-IN" sz="1400" dirty="0">
                <a:solidFill>
                  <a:srgbClr val="FF0000"/>
                </a:solidFill>
              </a:rPr>
              <a:t>var </a:t>
            </a:r>
            <a:r>
              <a:rPr lang="en-IN" sz="1400" dirty="0" err="1">
                <a:solidFill>
                  <a:srgbClr val="FF0000"/>
                </a:solidFill>
              </a:rPr>
              <a:t>previousTiming</a:t>
            </a:r>
            <a:r>
              <a:rPr lang="en-IN" sz="1400" dirty="0">
                <a:solidFill>
                  <a:srgbClr val="FF0000"/>
                </a:solidFill>
              </a:rPr>
              <a:t> = </a:t>
            </a:r>
            <a:r>
              <a:rPr lang="en-IN" sz="1400" dirty="0" err="1">
                <a:solidFill>
                  <a:srgbClr val="FF0000"/>
                </a:solidFill>
              </a:rPr>
              <a:t>GCSettings.LatencyMode</a:t>
            </a:r>
            <a:r>
              <a:rPr lang="en-IN" sz="1400" dirty="0">
                <a:solidFill>
                  <a:srgbClr val="FF0000"/>
                </a:solidFill>
              </a:rPr>
              <a:t>;</a:t>
            </a:r>
          </a:p>
          <a:p>
            <a:pPr marL="0" indent="0">
              <a:buNone/>
            </a:pPr>
            <a:r>
              <a:rPr lang="en-IN" sz="1400" dirty="0">
                <a:solidFill>
                  <a:srgbClr val="FF0000"/>
                </a:solidFill>
              </a:rPr>
              <a:t>try</a:t>
            </a:r>
          </a:p>
          <a:p>
            <a:pPr marL="0" indent="0">
              <a:buNone/>
            </a:pPr>
            <a:r>
              <a:rPr lang="en-IN" sz="1400" dirty="0">
                <a:solidFill>
                  <a:srgbClr val="FF0000"/>
                </a:solidFill>
              </a:rPr>
              <a:t>{</a:t>
            </a:r>
          </a:p>
          <a:p>
            <a:pPr marL="0" indent="0">
              <a:buNone/>
            </a:pPr>
            <a:r>
              <a:rPr lang="en-IN" sz="1400" dirty="0">
                <a:solidFill>
                  <a:srgbClr val="FF0000"/>
                </a:solidFill>
              </a:rPr>
              <a:t>//switch to </a:t>
            </a:r>
            <a:r>
              <a:rPr lang="en-IN" sz="1400" dirty="0" err="1">
                <a:solidFill>
                  <a:srgbClr val="FF0000"/>
                </a:solidFill>
              </a:rPr>
              <a:t>LowLatency</a:t>
            </a:r>
            <a:r>
              <a:rPr lang="en-IN" sz="1400" dirty="0">
                <a:solidFill>
                  <a:srgbClr val="FF0000"/>
                </a:solidFill>
              </a:rPr>
              <a:t> mode</a:t>
            </a:r>
          </a:p>
          <a:p>
            <a:pPr marL="0" indent="0">
              <a:buNone/>
            </a:pPr>
            <a:r>
              <a:rPr lang="en-IN" sz="1400" dirty="0">
                <a:solidFill>
                  <a:srgbClr val="FF0000"/>
                </a:solidFill>
              </a:rPr>
              <a:t>	</a:t>
            </a:r>
            <a:r>
              <a:rPr lang="en-IN" sz="1400" dirty="0" err="1">
                <a:solidFill>
                  <a:srgbClr val="FF0000"/>
                </a:solidFill>
              </a:rPr>
              <a:t>GCSettings.LatencyMode</a:t>
            </a:r>
            <a:r>
              <a:rPr lang="en-IN" sz="1400" dirty="0">
                <a:solidFill>
                  <a:srgbClr val="FF0000"/>
                </a:solidFill>
              </a:rPr>
              <a:t> = </a:t>
            </a:r>
            <a:r>
              <a:rPr lang="en-IN" sz="1400" dirty="0" err="1">
                <a:solidFill>
                  <a:srgbClr val="FF0000"/>
                </a:solidFill>
              </a:rPr>
              <a:t>GCLatencyMode.LowLatency</a:t>
            </a:r>
            <a:r>
              <a:rPr lang="en-IN" sz="1400" dirty="0">
                <a:solidFill>
                  <a:srgbClr val="FF0000"/>
                </a:solidFill>
              </a:rPr>
              <a:t>;</a:t>
            </a:r>
          </a:p>
          <a:p>
            <a:pPr marL="0" indent="0">
              <a:buNone/>
            </a:pPr>
            <a:r>
              <a:rPr lang="en-IN" sz="1400" dirty="0">
                <a:solidFill>
                  <a:srgbClr val="FF0000"/>
                </a:solidFill>
              </a:rPr>
              <a:t>//your code</a:t>
            </a:r>
          </a:p>
          <a:p>
            <a:pPr marL="0" indent="0">
              <a:buNone/>
            </a:pPr>
            <a:r>
              <a:rPr lang="en-IN" sz="1400" dirty="0">
                <a:solidFill>
                  <a:srgbClr val="FF0000"/>
                </a:solidFill>
              </a:rPr>
              <a:t>//never use large short-living objects here</a:t>
            </a:r>
          </a:p>
          <a:p>
            <a:pPr marL="0" indent="0">
              <a:buNone/>
            </a:pPr>
            <a:r>
              <a:rPr lang="en-IN" sz="1400" dirty="0">
                <a:solidFill>
                  <a:srgbClr val="FF0000"/>
                </a:solidFill>
              </a:rPr>
              <a:t>}</a:t>
            </a:r>
          </a:p>
          <a:p>
            <a:pPr marL="0" indent="0">
              <a:buNone/>
            </a:pPr>
            <a:r>
              <a:rPr lang="en-IN" sz="1400" dirty="0">
                <a:solidFill>
                  <a:srgbClr val="FF0000"/>
                </a:solidFill>
              </a:rPr>
              <a:t>finally</a:t>
            </a:r>
          </a:p>
          <a:p>
            <a:pPr marL="0" indent="0">
              <a:buNone/>
            </a:pPr>
            <a:r>
              <a:rPr lang="en-IN" sz="1400" dirty="0">
                <a:solidFill>
                  <a:srgbClr val="FF0000"/>
                </a:solidFill>
              </a:rPr>
              <a:t>{</a:t>
            </a:r>
          </a:p>
          <a:p>
            <a:pPr marL="0" indent="0">
              <a:buNone/>
            </a:pPr>
            <a:r>
              <a:rPr lang="en-IN" sz="1400" dirty="0">
                <a:solidFill>
                  <a:srgbClr val="FF0000"/>
                </a:solidFill>
              </a:rPr>
              <a:t>	</a:t>
            </a:r>
            <a:r>
              <a:rPr lang="en-IN" sz="1400" dirty="0" err="1">
                <a:solidFill>
                  <a:srgbClr val="FF0000"/>
                </a:solidFill>
              </a:rPr>
              <a:t>GCSettings.LatencyMode</a:t>
            </a:r>
            <a:r>
              <a:rPr lang="en-IN" sz="1400" dirty="0">
                <a:solidFill>
                  <a:srgbClr val="FF0000"/>
                </a:solidFill>
              </a:rPr>
              <a:t> = </a:t>
            </a:r>
            <a:r>
              <a:rPr lang="en-IN" sz="1400" dirty="0" err="1">
                <a:solidFill>
                  <a:srgbClr val="FF0000"/>
                </a:solidFill>
              </a:rPr>
              <a:t>previousTiming</a:t>
            </a:r>
            <a:r>
              <a:rPr lang="en-IN" sz="1400" dirty="0">
                <a:solidFill>
                  <a:srgbClr val="FF0000"/>
                </a:solidFill>
              </a:rPr>
              <a:t>;</a:t>
            </a:r>
          </a:p>
          <a:p>
            <a:pPr marL="0" indent="0">
              <a:buNone/>
            </a:pPr>
            <a:r>
              <a:rPr lang="en-IN" sz="1400" dirty="0">
                <a:solidFill>
                  <a:srgbClr val="FF0000"/>
                </a:solidFill>
              </a:rPr>
              <a:t>}</a:t>
            </a:r>
          </a:p>
          <a:p>
            <a:pPr marL="0" indent="0">
              <a:buNone/>
            </a:pPr>
            <a:endParaRPr lang="en-IN" sz="1400" dirty="0">
              <a:solidFill>
                <a:srgbClr val="FF0000"/>
              </a:solidFill>
            </a:endParaRPr>
          </a:p>
        </p:txBody>
      </p:sp>
    </p:spTree>
    <p:extLst>
      <p:ext uri="{BB962C8B-B14F-4D97-AF65-F5344CB8AC3E}">
        <p14:creationId xmlns:p14="http://schemas.microsoft.com/office/powerpoint/2010/main" val="36926794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590B4-6178-F813-E539-E4F4A7C18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C8BB4D-AB15-D8A6-FEA9-2243DD633651}"/>
              </a:ext>
            </a:extLst>
          </p:cNvPr>
          <p:cNvSpPr>
            <a:spLocks noGrp="1"/>
          </p:cNvSpPr>
          <p:nvPr>
            <p:ph type="title"/>
          </p:nvPr>
        </p:nvSpPr>
        <p:spPr/>
        <p:txBody>
          <a:bodyPr/>
          <a:lstStyle/>
          <a:p>
            <a:r>
              <a:rPr lang="en-US" dirty="0" err="1"/>
              <a:t>LatencyMode</a:t>
            </a:r>
            <a:r>
              <a:rPr lang="en-US" dirty="0"/>
              <a:t> property -- </a:t>
            </a:r>
            <a:r>
              <a:rPr lang="en-US" sz="3600" b="0" i="0" u="none" strike="noStrike" baseline="0" dirty="0">
                <a:latin typeface="LiberationMono"/>
              </a:rPr>
              <a:t>SustainedLowLatency</a:t>
            </a:r>
            <a:endParaRPr lang="en-IN" dirty="0"/>
          </a:p>
        </p:txBody>
      </p:sp>
      <p:sp>
        <p:nvSpPr>
          <p:cNvPr id="3" name="Content Placeholder 2">
            <a:extLst>
              <a:ext uri="{FF2B5EF4-FFF2-40B4-BE49-F238E27FC236}">
                <a16:creationId xmlns:a16="http://schemas.microsoft.com/office/drawing/2014/main" id="{8EBEFD55-C83E-9DF9-B8A1-D406F4D76C67}"/>
              </a:ext>
            </a:extLst>
          </p:cNvPr>
          <p:cNvSpPr>
            <a:spLocks noGrp="1"/>
          </p:cNvSpPr>
          <p:nvPr>
            <p:ph idx="1"/>
          </p:nvPr>
        </p:nvSpPr>
        <p:spPr>
          <a:xfrm>
            <a:off x="1154954" y="2603499"/>
            <a:ext cx="10429076" cy="3895097"/>
          </a:xfrm>
        </p:spPr>
        <p:txBody>
          <a:bodyPr/>
          <a:lstStyle/>
          <a:p>
            <a:pPr algn="l"/>
            <a:r>
              <a:rPr lang="en-US" sz="1800" b="0" i="0" u="none" strike="noStrike" baseline="0" dirty="0">
                <a:latin typeface="LiberationMono"/>
              </a:rPr>
              <a:t>SustainedLowLatency </a:t>
            </a:r>
            <a:r>
              <a:rPr lang="en-US" sz="1800" b="0" i="0" u="none" strike="noStrike" baseline="0" dirty="0">
                <a:latin typeface="LiberationSerif"/>
              </a:rPr>
              <a:t>mode is similar to an optimized interactive mode that tries to have more memory retention than the interactive mode actually uses. </a:t>
            </a:r>
          </a:p>
          <a:p>
            <a:pPr algn="l"/>
            <a:r>
              <a:rPr lang="en-US" sz="1800" b="0" i="0" u="none" strike="noStrike" baseline="0" dirty="0">
                <a:latin typeface="LiberationSerif"/>
              </a:rPr>
              <a:t>A complete collection usually occurs only when Windows signals a low-on-memory state. </a:t>
            </a:r>
          </a:p>
          <a:p>
            <a:pPr algn="l"/>
            <a:r>
              <a:rPr lang="en-US" sz="1800" b="0" i="0" u="none" strike="noStrike" baseline="0" dirty="0">
                <a:latin typeface="LiberationSerif"/>
              </a:rPr>
              <a:t>Contrary to the </a:t>
            </a:r>
            <a:r>
              <a:rPr lang="en-US" sz="1800" b="0" i="0" u="none" strike="noStrike" baseline="0" dirty="0" err="1">
                <a:latin typeface="LiberationMono"/>
              </a:rPr>
              <a:t>LowLatency</a:t>
            </a:r>
            <a:r>
              <a:rPr lang="en-US" sz="1800" b="0" i="0" u="none" strike="noStrike" baseline="0" dirty="0">
                <a:latin typeface="LiberationMono"/>
              </a:rPr>
              <a:t> </a:t>
            </a:r>
            <a:r>
              <a:rPr lang="en-US" sz="1800" b="0" i="0" u="none" strike="noStrike" baseline="0" dirty="0">
                <a:latin typeface="LiberationSerif"/>
              </a:rPr>
              <a:t>mode, which must be used only for a very short duration, the </a:t>
            </a:r>
            <a:r>
              <a:rPr lang="en-US" sz="1800" b="0" i="0" u="none" strike="noStrike" baseline="0" dirty="0">
                <a:latin typeface="LiberationMono"/>
              </a:rPr>
              <a:t>SustainedLowLatency </a:t>
            </a:r>
            <a:r>
              <a:rPr lang="en-US" sz="1800" b="0" i="0" u="none" strike="noStrike" baseline="0" dirty="0">
                <a:latin typeface="LiberationSerif"/>
              </a:rPr>
              <a:t>mode can be chosen as an interactive or batch mode without the occurrence of an out-</a:t>
            </a:r>
            <a:r>
              <a:rPr lang="en-US" sz="1800" b="0" i="0" u="none" strike="noStrike" baseline="0" dirty="0" err="1">
                <a:latin typeface="LiberationSerif"/>
              </a:rPr>
              <a:t>ofmemory</a:t>
            </a:r>
            <a:r>
              <a:rPr lang="en-US" sz="1800" b="0" i="0" u="none" strike="noStrike" baseline="0" dirty="0">
                <a:latin typeface="LiberationSerif"/>
              </a:rPr>
              <a:t> state. </a:t>
            </a:r>
          </a:p>
          <a:p>
            <a:pPr algn="l"/>
            <a:r>
              <a:rPr lang="en-US" dirty="0">
                <a:latin typeface="LiberationSerif"/>
              </a:rPr>
              <a:t>O</a:t>
            </a:r>
            <a:r>
              <a:rPr lang="en-US" sz="1800" b="0" i="0" u="none" strike="noStrike" baseline="0" dirty="0">
                <a:latin typeface="LiberationSerif"/>
              </a:rPr>
              <a:t>bvious that a system with more physical RAM is the best candidate for such a configuration</a:t>
            </a:r>
            <a:endParaRPr lang="en-IN" dirty="0"/>
          </a:p>
        </p:txBody>
      </p:sp>
    </p:spTree>
    <p:extLst>
      <p:ext uri="{BB962C8B-B14F-4D97-AF65-F5344CB8AC3E}">
        <p14:creationId xmlns:p14="http://schemas.microsoft.com/office/powerpoint/2010/main" val="28847977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2B5D4-73B2-2EE0-08C9-2A413BFC2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E0F3B-31AB-1592-A4E9-8CD3349BA843}"/>
              </a:ext>
            </a:extLst>
          </p:cNvPr>
          <p:cNvSpPr>
            <a:spLocks noGrp="1"/>
          </p:cNvSpPr>
          <p:nvPr>
            <p:ph type="title"/>
          </p:nvPr>
        </p:nvSpPr>
        <p:spPr/>
        <p:txBody>
          <a:bodyPr/>
          <a:lstStyle/>
          <a:p>
            <a:r>
              <a:rPr lang="en-US" dirty="0" err="1"/>
              <a:t>LatencyMode</a:t>
            </a:r>
            <a:r>
              <a:rPr lang="en-US" dirty="0"/>
              <a:t> property --</a:t>
            </a:r>
            <a:r>
              <a:rPr lang="en-US" dirty="0" err="1"/>
              <a:t>NoGCRegion</a:t>
            </a:r>
            <a:r>
              <a:rPr lang="en-US" dirty="0"/>
              <a:t>.</a:t>
            </a:r>
            <a:endParaRPr lang="en-IN" dirty="0"/>
          </a:p>
        </p:txBody>
      </p:sp>
      <p:sp>
        <p:nvSpPr>
          <p:cNvPr id="3" name="Content Placeholder 2">
            <a:extLst>
              <a:ext uri="{FF2B5EF4-FFF2-40B4-BE49-F238E27FC236}">
                <a16:creationId xmlns:a16="http://schemas.microsoft.com/office/drawing/2014/main" id="{C61DD388-6920-D317-BB83-7B626EBBB785}"/>
              </a:ext>
            </a:extLst>
          </p:cNvPr>
          <p:cNvSpPr>
            <a:spLocks noGrp="1"/>
          </p:cNvSpPr>
          <p:nvPr>
            <p:ph idx="1"/>
          </p:nvPr>
        </p:nvSpPr>
        <p:spPr>
          <a:xfrm>
            <a:off x="1154954" y="2603499"/>
            <a:ext cx="10429076" cy="3895097"/>
          </a:xfrm>
        </p:spPr>
        <p:txBody>
          <a:bodyPr>
            <a:normAutofit/>
          </a:bodyPr>
          <a:lstStyle/>
          <a:p>
            <a:pPr algn="l"/>
            <a:r>
              <a:rPr lang="en-US" sz="1800" b="0" i="0" u="none" strike="noStrike" baseline="0" dirty="0">
                <a:latin typeface="LiberationSerif"/>
              </a:rPr>
              <a:t>extreme purpose of disabling the whole garbage collection process. </a:t>
            </a:r>
          </a:p>
          <a:p>
            <a:pPr algn="l"/>
            <a:r>
              <a:rPr lang="en-US" sz="1800" b="0" i="0" u="none" strike="noStrike" baseline="0" dirty="0">
                <a:latin typeface="LiberationSerif"/>
              </a:rPr>
              <a:t>Choice gives all computational resources to application code, disabling any GC threads.</a:t>
            </a:r>
          </a:p>
          <a:p>
            <a:pPr algn="l"/>
            <a:r>
              <a:rPr lang="en-US" sz="1800" b="0" i="0" u="none" strike="noStrike" baseline="0" dirty="0">
                <a:latin typeface="LiberationSerif"/>
              </a:rPr>
              <a:t>Such behavior can easily create an </a:t>
            </a:r>
            <a:r>
              <a:rPr lang="en-US" sz="1800" b="0" i="0" u="none" strike="noStrike" baseline="0" dirty="0" err="1">
                <a:latin typeface="LiberationMono"/>
              </a:rPr>
              <a:t>OutOfMemoryException</a:t>
            </a:r>
            <a:r>
              <a:rPr lang="en-US" sz="1800" b="0" i="0" u="none" strike="noStrike" baseline="0" dirty="0">
                <a:latin typeface="LiberationMono"/>
              </a:rPr>
              <a:t> </a:t>
            </a:r>
            <a:r>
              <a:rPr lang="en-US" sz="1800" b="0" i="0" u="none" strike="noStrike" baseline="0" dirty="0">
                <a:latin typeface="LiberationSerif"/>
              </a:rPr>
              <a:t>condition, and its usage should </a:t>
            </a:r>
            <a:r>
              <a:rPr lang="en-US" sz="1800" b="1" i="0" u="none" strike="noStrike" baseline="0" dirty="0">
                <a:latin typeface="LiberationSerif"/>
              </a:rPr>
              <a:t>occur only for very short time periods in extreme cases.</a:t>
            </a:r>
          </a:p>
          <a:p>
            <a:pPr algn="l"/>
            <a:r>
              <a:rPr lang="en-US" sz="1800" b="0" i="0" u="none" strike="noStrike" baseline="0" dirty="0">
                <a:latin typeface="LiberationSerif"/>
              </a:rPr>
              <a:t>Enumeration value (</a:t>
            </a:r>
            <a:r>
              <a:rPr lang="en-US" sz="1800" b="0" i="0" u="none" strike="noStrike" baseline="0" dirty="0" err="1">
                <a:latin typeface="LiberationSerif"/>
              </a:rPr>
              <a:t>GCSettings.LatencyMode</a:t>
            </a:r>
            <a:r>
              <a:rPr lang="en-US" sz="1800" b="0" i="0" u="none" strike="noStrike" baseline="0" dirty="0">
                <a:latin typeface="LiberationSerif"/>
              </a:rPr>
              <a:t>) is in read-only. </a:t>
            </a:r>
          </a:p>
          <a:p>
            <a:pPr algn="l"/>
            <a:r>
              <a:rPr lang="en-US" sz="1800" b="0" i="0" u="none" strike="noStrike" baseline="0" dirty="0">
                <a:latin typeface="LiberationSerif"/>
              </a:rPr>
              <a:t>Cannot write the </a:t>
            </a:r>
            <a:r>
              <a:rPr lang="en-US" sz="1800" b="0" i="0" u="none" strike="noStrike" baseline="0" dirty="0" err="1">
                <a:latin typeface="LiberationMono"/>
              </a:rPr>
              <a:t>GCSettings.LatencyMode</a:t>
            </a:r>
            <a:r>
              <a:rPr lang="en-US" sz="1800" b="0" i="0" u="none" strike="noStrike" baseline="0" dirty="0">
                <a:latin typeface="LiberationMono"/>
              </a:rPr>
              <a:t> </a:t>
            </a:r>
            <a:r>
              <a:rPr lang="en-US" sz="1800" b="0" i="0" u="none" strike="noStrike" baseline="0" dirty="0">
                <a:latin typeface="LiberationSerif"/>
              </a:rPr>
              <a:t>property specifying the </a:t>
            </a:r>
            <a:r>
              <a:rPr lang="en-US" sz="1800" b="0" i="0" u="none" strike="noStrike" baseline="0" dirty="0" err="1">
                <a:latin typeface="LiberationMono"/>
              </a:rPr>
              <a:t>NoGCRegion</a:t>
            </a:r>
            <a:r>
              <a:rPr lang="en-US" sz="1800" b="0" i="0" u="none" strike="noStrike" baseline="0" dirty="0">
                <a:latin typeface="LiberationMono"/>
              </a:rPr>
              <a:t> </a:t>
            </a:r>
            <a:r>
              <a:rPr lang="en-US" sz="1800" b="0" i="0" u="none" strike="noStrike" baseline="0" dirty="0">
                <a:latin typeface="LiberationSerif"/>
              </a:rPr>
              <a:t>value. </a:t>
            </a:r>
          </a:p>
          <a:p>
            <a:pPr algn="l"/>
            <a:r>
              <a:rPr lang="en-US" sz="1800" b="0" i="0" u="none" strike="noStrike" baseline="0" dirty="0">
                <a:latin typeface="LiberationSerif"/>
              </a:rPr>
              <a:t>Instead, we need to signal such a critical section by invoking a couple of methods, one to enter and one to exit this </a:t>
            </a:r>
            <a:r>
              <a:rPr lang="en-IN" sz="1800" b="0" i="0" u="none" strike="noStrike" baseline="0" dirty="0">
                <a:latin typeface="LiberationSerif"/>
              </a:rPr>
              <a:t>section.</a:t>
            </a:r>
            <a:endParaRPr lang="en-IN" dirty="0"/>
          </a:p>
        </p:txBody>
      </p:sp>
    </p:spTree>
    <p:extLst>
      <p:ext uri="{BB962C8B-B14F-4D97-AF65-F5344CB8AC3E}">
        <p14:creationId xmlns:p14="http://schemas.microsoft.com/office/powerpoint/2010/main" val="1791303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9E8E2-CA95-7831-BB5A-FF67995B60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DBF8-A7D9-9C05-264B-91D3A37334DA}"/>
              </a:ext>
            </a:extLst>
          </p:cNvPr>
          <p:cNvSpPr>
            <a:spLocks noGrp="1"/>
          </p:cNvSpPr>
          <p:nvPr>
            <p:ph type="title"/>
          </p:nvPr>
        </p:nvSpPr>
        <p:spPr/>
        <p:txBody>
          <a:bodyPr/>
          <a:lstStyle/>
          <a:p>
            <a:r>
              <a:rPr lang="en-US" dirty="0" err="1"/>
              <a:t>LatencyMode</a:t>
            </a:r>
            <a:r>
              <a:rPr lang="en-US" dirty="0"/>
              <a:t> property --</a:t>
            </a:r>
            <a:r>
              <a:rPr lang="en-US" dirty="0" err="1"/>
              <a:t>NoGCRegion</a:t>
            </a:r>
            <a:r>
              <a:rPr lang="en-US" dirty="0"/>
              <a:t>.</a:t>
            </a:r>
            <a:endParaRPr lang="en-IN" dirty="0"/>
          </a:p>
        </p:txBody>
      </p:sp>
      <p:sp>
        <p:nvSpPr>
          <p:cNvPr id="3" name="Content Placeholder 2">
            <a:extLst>
              <a:ext uri="{FF2B5EF4-FFF2-40B4-BE49-F238E27FC236}">
                <a16:creationId xmlns:a16="http://schemas.microsoft.com/office/drawing/2014/main" id="{EF9BF99B-E685-CBEC-B918-69626F14E420}"/>
              </a:ext>
            </a:extLst>
          </p:cNvPr>
          <p:cNvSpPr>
            <a:spLocks noGrp="1"/>
          </p:cNvSpPr>
          <p:nvPr>
            <p:ph idx="1"/>
          </p:nvPr>
        </p:nvSpPr>
        <p:spPr>
          <a:xfrm>
            <a:off x="581891" y="2268886"/>
            <a:ext cx="11002139" cy="4229711"/>
          </a:xfrm>
        </p:spPr>
        <p:txBody>
          <a:bodyPr>
            <a:normAutofit/>
          </a:bodyPr>
          <a:lstStyle/>
          <a:p>
            <a:pPr marL="0" indent="0">
              <a:buNone/>
            </a:pPr>
            <a:r>
              <a:rPr lang="en-IN" sz="900" dirty="0">
                <a:latin typeface="Arial Black" panose="020B0A04020102020204" pitchFamily="34" charset="0"/>
              </a:rPr>
              <a:t>try</a:t>
            </a:r>
          </a:p>
          <a:p>
            <a:pPr marL="0" indent="0">
              <a:buNone/>
            </a:pPr>
            <a:r>
              <a:rPr lang="en-IN" sz="900" dirty="0">
                <a:latin typeface="Arial Black" panose="020B0A04020102020204" pitchFamily="34" charset="0"/>
              </a:rPr>
              <a:t>{</a:t>
            </a:r>
          </a:p>
          <a:p>
            <a:pPr marL="0" indent="0">
              <a:buNone/>
            </a:pPr>
            <a:r>
              <a:rPr lang="en-IN" sz="900" dirty="0">
                <a:latin typeface="Arial Black" panose="020B0A04020102020204" pitchFamily="34" charset="0"/>
              </a:rPr>
              <a:t>var </a:t>
            </a:r>
            <a:r>
              <a:rPr lang="en-IN" sz="900" dirty="0" err="1">
                <a:latin typeface="Arial Black" panose="020B0A04020102020204" pitchFamily="34" charset="0"/>
              </a:rPr>
              <a:t>neededMemoryAmount</a:t>
            </a:r>
            <a:r>
              <a:rPr lang="en-IN" sz="900" dirty="0">
                <a:latin typeface="Arial Black" panose="020B0A04020102020204" pitchFamily="34" charset="0"/>
              </a:rPr>
              <a:t> = 1000000000;</a:t>
            </a:r>
          </a:p>
          <a:p>
            <a:pPr marL="0" indent="0">
              <a:buNone/>
            </a:pPr>
            <a:r>
              <a:rPr lang="en-IN" sz="900" dirty="0">
                <a:latin typeface="Arial Black" panose="020B0A04020102020204" pitchFamily="34" charset="0"/>
              </a:rPr>
              <a:t>//asks GC to stop collecting</a:t>
            </a:r>
          </a:p>
          <a:p>
            <a:pPr marL="0" indent="0">
              <a:buNone/>
            </a:pPr>
            <a:r>
              <a:rPr lang="en-IN" sz="900" dirty="0">
                <a:latin typeface="Arial Black" panose="020B0A04020102020204" pitchFamily="34" charset="0"/>
              </a:rPr>
              <a:t>	</a:t>
            </a:r>
            <a:r>
              <a:rPr lang="en-IN" sz="900" dirty="0" err="1">
                <a:latin typeface="Arial Black" panose="020B0A04020102020204" pitchFamily="34" charset="0"/>
              </a:rPr>
              <a:t>GC.TryStartNoGCRegion</a:t>
            </a:r>
            <a:r>
              <a:rPr lang="en-IN" sz="900" dirty="0">
                <a:latin typeface="Arial Black" panose="020B0A04020102020204" pitchFamily="34" charset="0"/>
              </a:rPr>
              <a:t>(</a:t>
            </a:r>
            <a:r>
              <a:rPr lang="en-IN" sz="900" dirty="0" err="1">
                <a:latin typeface="Arial Black" panose="020B0A04020102020204" pitchFamily="34" charset="0"/>
              </a:rPr>
              <a:t>neededMemoryAmount</a:t>
            </a:r>
            <a:r>
              <a:rPr lang="en-IN" sz="900" dirty="0">
                <a:latin typeface="Arial Black" panose="020B0A04020102020204" pitchFamily="34" charset="0"/>
              </a:rPr>
              <a:t>);</a:t>
            </a:r>
          </a:p>
          <a:p>
            <a:pPr marL="0" indent="0">
              <a:buNone/>
            </a:pPr>
            <a:r>
              <a:rPr lang="en-IN" sz="900" dirty="0">
                <a:latin typeface="Arial Black" panose="020B0A04020102020204" pitchFamily="34" charset="0"/>
              </a:rPr>
              <a:t>//do your critical stuffs</a:t>
            </a:r>
          </a:p>
          <a:p>
            <a:pPr marL="0" indent="0">
              <a:buNone/>
            </a:pPr>
            <a:r>
              <a:rPr lang="en-IN" sz="900" dirty="0">
                <a:latin typeface="Arial Black" panose="020B0A04020102020204" pitchFamily="34" charset="0"/>
              </a:rPr>
              <a:t>}</a:t>
            </a:r>
          </a:p>
          <a:p>
            <a:pPr marL="0" indent="0">
              <a:buNone/>
            </a:pPr>
            <a:r>
              <a:rPr lang="en-IN" sz="900" dirty="0">
                <a:latin typeface="Arial Black" panose="020B0A04020102020204" pitchFamily="34" charset="0"/>
              </a:rPr>
              <a:t>catch (Exception)</a:t>
            </a:r>
          </a:p>
          <a:p>
            <a:pPr marL="0" indent="0">
              <a:buNone/>
            </a:pPr>
            <a:r>
              <a:rPr lang="en-IN" sz="900" dirty="0">
                <a:latin typeface="Arial Black" panose="020B0A04020102020204" pitchFamily="34" charset="0"/>
              </a:rPr>
              <a:t>{ 	//handle the exception	}</a:t>
            </a:r>
          </a:p>
          <a:p>
            <a:pPr marL="0" indent="0">
              <a:buNone/>
            </a:pPr>
            <a:r>
              <a:rPr lang="en-IN" sz="900" dirty="0">
                <a:latin typeface="Arial Black" panose="020B0A04020102020204" pitchFamily="34" charset="0"/>
              </a:rPr>
              <a:t>finally</a:t>
            </a:r>
          </a:p>
          <a:p>
            <a:pPr marL="0" indent="0">
              <a:buNone/>
            </a:pPr>
            <a:r>
              <a:rPr lang="en-IN" sz="900" dirty="0">
                <a:latin typeface="Arial Black" panose="020B0A04020102020204" pitchFamily="34" charset="0"/>
              </a:rPr>
              <a:t>{</a:t>
            </a:r>
          </a:p>
          <a:p>
            <a:pPr marL="0" indent="0">
              <a:buNone/>
            </a:pPr>
            <a:r>
              <a:rPr lang="en-IN" sz="900" dirty="0">
                <a:latin typeface="Arial Black" panose="020B0A04020102020204" pitchFamily="34" charset="0"/>
              </a:rPr>
              <a:t>//resume previous collect mode</a:t>
            </a:r>
          </a:p>
          <a:p>
            <a:pPr marL="0" indent="0">
              <a:buNone/>
            </a:pPr>
            <a:r>
              <a:rPr lang="en-IN" sz="900" dirty="0">
                <a:latin typeface="Arial Black" panose="020B0A04020102020204" pitchFamily="34" charset="0"/>
              </a:rPr>
              <a:t>	</a:t>
            </a:r>
            <a:r>
              <a:rPr lang="en-IN" sz="900" dirty="0" err="1">
                <a:latin typeface="Arial Black" panose="020B0A04020102020204" pitchFamily="34" charset="0"/>
              </a:rPr>
              <a:t>GC.EndNoGCRegion</a:t>
            </a:r>
            <a:r>
              <a:rPr lang="en-IN" sz="900" dirty="0">
                <a:latin typeface="Arial Black" panose="020B0A04020102020204" pitchFamily="34" charset="0"/>
              </a:rPr>
              <a:t>();</a:t>
            </a:r>
          </a:p>
          <a:p>
            <a:pPr marL="0" indent="0">
              <a:buNone/>
            </a:pPr>
            <a:r>
              <a:rPr lang="en-IN" sz="900" dirty="0">
                <a:latin typeface="Arial Black" panose="020B0A04020102020204" pitchFamily="34" charset="0"/>
              </a:rPr>
              <a:t>}</a:t>
            </a:r>
          </a:p>
          <a:p>
            <a:pPr marL="0" indent="0">
              <a:buNone/>
            </a:pPr>
            <a:endParaRPr lang="en-IN" sz="900" dirty="0">
              <a:latin typeface="Arial Black" panose="020B0A04020102020204" pitchFamily="34" charset="0"/>
            </a:endParaRPr>
          </a:p>
        </p:txBody>
      </p:sp>
    </p:spTree>
    <p:extLst>
      <p:ext uri="{BB962C8B-B14F-4D97-AF65-F5344CB8AC3E}">
        <p14:creationId xmlns:p14="http://schemas.microsoft.com/office/powerpoint/2010/main" val="25500855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06C7E-4877-684B-0F5F-BDF4F83DB7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5ABCC6-AE8F-8D12-C208-3F4BF9717D86}"/>
              </a:ext>
            </a:extLst>
          </p:cNvPr>
          <p:cNvSpPr>
            <a:spLocks noGrp="1"/>
          </p:cNvSpPr>
          <p:nvPr>
            <p:ph type="title"/>
          </p:nvPr>
        </p:nvSpPr>
        <p:spPr/>
        <p:txBody>
          <a:bodyPr/>
          <a:lstStyle/>
          <a:p>
            <a:r>
              <a:rPr lang="en-IN" dirty="0"/>
              <a:t>Garbage Collection - Best Practices</a:t>
            </a:r>
          </a:p>
        </p:txBody>
      </p:sp>
      <p:sp>
        <p:nvSpPr>
          <p:cNvPr id="3" name="Content Placeholder 2">
            <a:extLst>
              <a:ext uri="{FF2B5EF4-FFF2-40B4-BE49-F238E27FC236}">
                <a16:creationId xmlns:a16="http://schemas.microsoft.com/office/drawing/2014/main" id="{0A03B486-65FF-255E-4363-F90CB1B3A405}"/>
              </a:ext>
            </a:extLst>
          </p:cNvPr>
          <p:cNvSpPr>
            <a:spLocks noGrp="1"/>
          </p:cNvSpPr>
          <p:nvPr>
            <p:ph idx="1"/>
          </p:nvPr>
        </p:nvSpPr>
        <p:spPr>
          <a:xfrm>
            <a:off x="1154954" y="2603499"/>
            <a:ext cx="10429076" cy="3895097"/>
          </a:xfrm>
        </p:spPr>
        <p:txBody>
          <a:bodyPr>
            <a:normAutofit fontScale="77500" lnSpcReduction="20000"/>
          </a:bodyPr>
          <a:lstStyle/>
          <a:p>
            <a:pPr algn="just">
              <a:spcAft>
                <a:spcPts val="750"/>
              </a:spcAft>
            </a:pPr>
            <a:r>
              <a:rPr lang="en-US" b="0" i="0" dirty="0">
                <a:solidFill>
                  <a:srgbClr val="333333"/>
                </a:solidFill>
                <a:effectLst/>
                <a:latin typeface="Helvetica Neue"/>
              </a:rPr>
              <a:t>When a multithreaded application creating a lot of objects is running on a computer which doesn’t host many other processes, switch from workstation to server garbage collection. </a:t>
            </a:r>
          </a:p>
          <a:p>
            <a:pPr lvl="1" algn="just">
              <a:spcAft>
                <a:spcPts val="750"/>
              </a:spcAft>
            </a:pPr>
            <a:r>
              <a:rPr lang="en-US" b="0" i="0" dirty="0">
                <a:solidFill>
                  <a:srgbClr val="333333"/>
                </a:solidFill>
                <a:effectLst/>
                <a:latin typeface="Helvetica Neue"/>
              </a:rPr>
              <a:t>The application will benefit from shorter pauses while not negatively affecting other applications with high priority garbage collection threads.</a:t>
            </a:r>
          </a:p>
          <a:p>
            <a:pPr algn="just">
              <a:spcAft>
                <a:spcPts val="750"/>
              </a:spcAft>
            </a:pPr>
            <a:r>
              <a:rPr lang="en-US" b="0" i="0" dirty="0">
                <a:solidFill>
                  <a:srgbClr val="333333"/>
                </a:solidFill>
                <a:effectLst/>
                <a:latin typeface="Helvetica Neue"/>
              </a:rPr>
              <a:t>Although garbage collection can be triggered manually by calling GC.Collect, it should usually be avoided as the CLR heuristics will be able to better schedule garbage collection based on all the information available. </a:t>
            </a:r>
          </a:p>
          <a:p>
            <a:pPr lvl="1" algn="just">
              <a:spcAft>
                <a:spcPts val="750"/>
              </a:spcAft>
            </a:pPr>
            <a:r>
              <a:rPr lang="en-US" b="0" i="0" dirty="0">
                <a:solidFill>
                  <a:srgbClr val="333333"/>
                </a:solidFill>
                <a:effectLst/>
                <a:latin typeface="Helvetica Neue"/>
              </a:rPr>
              <a:t>Probably the only use case when manual garbage collection could make sense would be when in a short time, a lot of objects were not in use, and the application can afford a deterministic garbage collection pause without negatively affecting the user.</a:t>
            </a:r>
          </a:p>
          <a:p>
            <a:pPr algn="just">
              <a:spcAft>
                <a:spcPts val="750"/>
              </a:spcAft>
            </a:pPr>
            <a:r>
              <a:rPr lang="en-US" b="0" i="0" dirty="0">
                <a:solidFill>
                  <a:srgbClr val="333333"/>
                </a:solidFill>
                <a:effectLst/>
                <a:latin typeface="Helvetica Neue"/>
              </a:rPr>
              <a:t>Allocation of large objects with short life time should be avoided as much as possible. </a:t>
            </a:r>
          </a:p>
          <a:p>
            <a:pPr lvl="1" algn="just">
              <a:spcAft>
                <a:spcPts val="750"/>
              </a:spcAft>
            </a:pPr>
            <a:r>
              <a:rPr lang="en-US" b="0" i="0" dirty="0">
                <a:solidFill>
                  <a:srgbClr val="333333"/>
                </a:solidFill>
                <a:effectLst/>
                <a:latin typeface="Helvetica Neue"/>
              </a:rPr>
              <a:t>Will take a long time before they are released because they are immediately placed in generation 2 and they will make the large object heap fragmented because it is not compacted.</a:t>
            </a:r>
          </a:p>
          <a:p>
            <a:pPr algn="just">
              <a:spcAft>
                <a:spcPts val="750"/>
              </a:spcAft>
            </a:pPr>
            <a:r>
              <a:rPr lang="en-US" b="0" i="0" dirty="0">
                <a:solidFill>
                  <a:srgbClr val="333333"/>
                </a:solidFill>
                <a:effectLst/>
                <a:latin typeface="Helvetica Neue"/>
              </a:rPr>
              <a:t>If possible, avoid allocating large numbers of objects with short lifetimes and try to reuse the objects instead. </a:t>
            </a:r>
          </a:p>
          <a:p>
            <a:pPr lvl="1" algn="just">
              <a:spcAft>
                <a:spcPts val="750"/>
              </a:spcAft>
            </a:pPr>
            <a:r>
              <a:rPr lang="en-US" b="0" i="0" dirty="0">
                <a:solidFill>
                  <a:srgbClr val="333333"/>
                </a:solidFill>
                <a:effectLst/>
                <a:latin typeface="Helvetica Neue"/>
              </a:rPr>
              <a:t>This will avoid frequent triggering of generation 0 garbage collection, which causes pauses in program execution.</a:t>
            </a:r>
          </a:p>
          <a:p>
            <a:endParaRPr lang="en-IN" dirty="0"/>
          </a:p>
        </p:txBody>
      </p:sp>
    </p:spTree>
    <p:extLst>
      <p:ext uri="{BB962C8B-B14F-4D97-AF65-F5344CB8AC3E}">
        <p14:creationId xmlns:p14="http://schemas.microsoft.com/office/powerpoint/2010/main" val="10700980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758BA-483F-7779-D6AC-E594F50EF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93173-89DE-BE52-2E2C-2210D8E164CC}"/>
              </a:ext>
            </a:extLst>
          </p:cNvPr>
          <p:cNvSpPr>
            <a:spLocks noGrp="1"/>
          </p:cNvSpPr>
          <p:nvPr>
            <p:ph type="title"/>
          </p:nvPr>
        </p:nvSpPr>
        <p:spPr/>
        <p:txBody>
          <a:bodyPr/>
          <a:lstStyle/>
          <a:p>
            <a:r>
              <a:rPr lang="en-US" dirty="0"/>
              <a:t>Performance Issues in Garbage Collection and Their Solutions</a:t>
            </a:r>
            <a:endParaRPr lang="en-IN" dirty="0"/>
          </a:p>
        </p:txBody>
      </p:sp>
      <p:sp>
        <p:nvSpPr>
          <p:cNvPr id="3" name="Content Placeholder 2">
            <a:extLst>
              <a:ext uri="{FF2B5EF4-FFF2-40B4-BE49-F238E27FC236}">
                <a16:creationId xmlns:a16="http://schemas.microsoft.com/office/drawing/2014/main" id="{62EA68A2-6708-6E77-627A-C1E3BA6B638D}"/>
              </a:ext>
            </a:extLst>
          </p:cNvPr>
          <p:cNvSpPr>
            <a:spLocks noGrp="1"/>
          </p:cNvSpPr>
          <p:nvPr>
            <p:ph idx="1"/>
          </p:nvPr>
        </p:nvSpPr>
        <p:spPr>
          <a:xfrm>
            <a:off x="1154954" y="2603499"/>
            <a:ext cx="10429076" cy="3895097"/>
          </a:xfrm>
        </p:spPr>
        <p:txBody>
          <a:bodyPr/>
          <a:lstStyle/>
          <a:p>
            <a:pPr algn="l">
              <a:buNone/>
            </a:pPr>
            <a:r>
              <a:rPr lang="en-US" b="1" i="0" dirty="0">
                <a:solidFill>
                  <a:srgbClr val="1B2329"/>
                </a:solidFill>
                <a:effectLst/>
                <a:latin typeface="ZohoPuvi"/>
              </a:rPr>
              <a:t>Out-of-Memory Exception</a:t>
            </a:r>
          </a:p>
          <a:p>
            <a:pPr algn="l"/>
            <a:r>
              <a:rPr lang="en-US" b="0" i="0" dirty="0">
                <a:solidFill>
                  <a:srgbClr val="1C1C1C"/>
                </a:solidFill>
                <a:effectLst/>
                <a:latin typeface="ZohoPuvi"/>
              </a:rPr>
              <a:t>An out-of-memory exception occurs when an application has run out of available memory resources and cannot allocate additional memory to new objects and data structures. </a:t>
            </a:r>
          </a:p>
          <a:p>
            <a:pPr algn="l"/>
            <a:r>
              <a:rPr lang="en-US" b="0" i="0" dirty="0">
                <a:solidFill>
                  <a:srgbClr val="1C1C1C"/>
                </a:solidFill>
                <a:effectLst/>
                <a:latin typeface="ZohoPuvi"/>
              </a:rPr>
              <a:t>Frequent out-of-memory exceptions can cause increased garbage collection cycles and increased CPU usage, leading to application performance degradation.</a:t>
            </a:r>
          </a:p>
          <a:p>
            <a:pPr marL="0" indent="0" algn="l">
              <a:buNone/>
            </a:pPr>
            <a:r>
              <a:rPr lang="en-US" b="1" dirty="0">
                <a:solidFill>
                  <a:srgbClr val="1C1C1C"/>
                </a:solidFill>
                <a:latin typeface="ZohoPuvi"/>
              </a:rPr>
              <a:t>Solution : </a:t>
            </a:r>
          </a:p>
          <a:p>
            <a:pPr algn="l"/>
            <a:r>
              <a:rPr lang="en-US" b="0" i="0" dirty="0">
                <a:solidFill>
                  <a:srgbClr val="1C1C1C"/>
                </a:solidFill>
                <a:effectLst/>
                <a:latin typeface="ZohoPuvi"/>
              </a:rPr>
              <a:t>To resolve this issue, you can use tools such as </a:t>
            </a:r>
            <a:r>
              <a:rPr lang="en-US" b="0" i="0" dirty="0" err="1">
                <a:solidFill>
                  <a:srgbClr val="1C1C1C"/>
                </a:solidFill>
                <a:effectLst/>
                <a:latin typeface="ZohoPuvi"/>
              </a:rPr>
              <a:t>WinDbg</a:t>
            </a:r>
            <a:r>
              <a:rPr lang="en-US" b="0" i="0" dirty="0">
                <a:solidFill>
                  <a:srgbClr val="1C1C1C"/>
                </a:solidFill>
                <a:effectLst/>
                <a:latin typeface="ZohoPuvi"/>
              </a:rPr>
              <a:t> or the Visual Studio debugger to help you determine if the exception is managed or unmanaged, identify and fix memory leaks in the application, and find objects that are not being released properly. </a:t>
            </a:r>
          </a:p>
          <a:p>
            <a:pPr algn="l"/>
            <a:r>
              <a:rPr lang="en-US" b="0" i="0" dirty="0">
                <a:solidFill>
                  <a:srgbClr val="1C1C1C"/>
                </a:solidFill>
                <a:effectLst/>
                <a:latin typeface="ZohoPuvi"/>
              </a:rPr>
              <a:t>The Performance tab in Windows Task Manager can also show you if you are running low on physical memory.</a:t>
            </a:r>
          </a:p>
          <a:p>
            <a:endParaRPr lang="en-IN" dirty="0"/>
          </a:p>
        </p:txBody>
      </p:sp>
    </p:spTree>
    <p:extLst>
      <p:ext uri="{BB962C8B-B14F-4D97-AF65-F5344CB8AC3E}">
        <p14:creationId xmlns:p14="http://schemas.microsoft.com/office/powerpoint/2010/main" val="7905991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14F7F-8E31-FF9A-D18B-98D3F9CF7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9F62F-5C8B-A2C5-29A5-0DEB05192F32}"/>
              </a:ext>
            </a:extLst>
          </p:cNvPr>
          <p:cNvSpPr>
            <a:spLocks noGrp="1"/>
          </p:cNvSpPr>
          <p:nvPr>
            <p:ph type="title"/>
          </p:nvPr>
        </p:nvSpPr>
        <p:spPr/>
        <p:txBody>
          <a:bodyPr/>
          <a:lstStyle/>
          <a:p>
            <a:r>
              <a:rPr lang="en-US" dirty="0"/>
              <a:t>Performance Issues in Garbage Collection and Their Solutions</a:t>
            </a:r>
            <a:endParaRPr lang="en-IN" dirty="0"/>
          </a:p>
        </p:txBody>
      </p:sp>
      <p:sp>
        <p:nvSpPr>
          <p:cNvPr id="3" name="Content Placeholder 2">
            <a:extLst>
              <a:ext uri="{FF2B5EF4-FFF2-40B4-BE49-F238E27FC236}">
                <a16:creationId xmlns:a16="http://schemas.microsoft.com/office/drawing/2014/main" id="{0628FDE4-CEE3-31B8-D60C-D0EA1169D784}"/>
              </a:ext>
            </a:extLst>
          </p:cNvPr>
          <p:cNvSpPr>
            <a:spLocks noGrp="1"/>
          </p:cNvSpPr>
          <p:nvPr>
            <p:ph idx="1"/>
          </p:nvPr>
        </p:nvSpPr>
        <p:spPr>
          <a:xfrm>
            <a:off x="1154954" y="2603499"/>
            <a:ext cx="10429076" cy="3895097"/>
          </a:xfrm>
        </p:spPr>
        <p:txBody>
          <a:bodyPr/>
          <a:lstStyle/>
          <a:p>
            <a:pPr algn="l">
              <a:buNone/>
            </a:pPr>
            <a:r>
              <a:rPr lang="en-US" b="0" i="0" dirty="0">
                <a:solidFill>
                  <a:srgbClr val="1B2329"/>
                </a:solidFill>
                <a:effectLst/>
                <a:latin typeface="ZohoPuvi"/>
              </a:rPr>
              <a:t>Generation 0 Is Too Big</a:t>
            </a:r>
          </a:p>
          <a:p>
            <a:r>
              <a:rPr lang="en-US" b="0" i="0" dirty="0">
                <a:solidFill>
                  <a:srgbClr val="1C1C1C"/>
                </a:solidFill>
                <a:effectLst/>
                <a:latin typeface="ZohoPuvi"/>
              </a:rPr>
              <a:t>A large Generation 0 collection requires more time and resources to scan for live objects. </a:t>
            </a:r>
          </a:p>
          <a:p>
            <a:r>
              <a:rPr lang="en-US" b="0" i="0" dirty="0">
                <a:solidFill>
                  <a:srgbClr val="1C1C1C"/>
                </a:solidFill>
                <a:effectLst/>
                <a:latin typeface="ZohoPuvi"/>
              </a:rPr>
              <a:t>This results in longer pauses for garbage collection and increased CPU usage, which can degrade performance and reduce application responsiveness.</a:t>
            </a:r>
          </a:p>
          <a:p>
            <a:pPr algn="l"/>
            <a:r>
              <a:rPr lang="en-US" b="0" i="0" dirty="0">
                <a:solidFill>
                  <a:srgbClr val="1C1C1C"/>
                </a:solidFill>
                <a:effectLst/>
                <a:latin typeface="ZohoPuvi"/>
              </a:rPr>
              <a:t>Generation 0 performance issues can be resolved by adjusting the thresholds for the collection to help control its size and frequency based on the application's memory usage patterns and performance requirements. </a:t>
            </a:r>
          </a:p>
          <a:p>
            <a:pPr algn="l"/>
            <a:r>
              <a:rPr lang="en-US" dirty="0">
                <a:solidFill>
                  <a:srgbClr val="1C1C1C"/>
                </a:solidFill>
                <a:latin typeface="ZohoPuvi"/>
              </a:rPr>
              <a:t>C</a:t>
            </a:r>
            <a:r>
              <a:rPr lang="en-US" b="0" i="0" dirty="0">
                <a:solidFill>
                  <a:srgbClr val="1C1C1C"/>
                </a:solidFill>
                <a:effectLst/>
                <a:latin typeface="ZohoPuvi"/>
              </a:rPr>
              <a:t>an also use </a:t>
            </a:r>
            <a:r>
              <a:rPr lang="en-US" dirty="0">
                <a:solidFill>
                  <a:srgbClr val="1958D7"/>
                </a:solidFill>
                <a:latin typeface="ZohoPuvi"/>
              </a:rPr>
              <a:t>profiling</a:t>
            </a:r>
            <a:r>
              <a:rPr lang="en-US" b="0" i="0" dirty="0">
                <a:solidFill>
                  <a:srgbClr val="1C1C1C"/>
                </a:solidFill>
                <a:effectLst/>
                <a:latin typeface="ZohoPuvi"/>
              </a:rPr>
              <a:t> and </a:t>
            </a:r>
            <a:r>
              <a:rPr lang="en-US" b="0" i="0" u="none" strike="noStrike" dirty="0">
                <a:solidFill>
                  <a:srgbClr val="1958D7"/>
                </a:solidFill>
                <a:effectLst/>
                <a:latin typeface="ZohoPuvi"/>
              </a:rPr>
              <a:t>performance monitoring tools</a:t>
            </a:r>
            <a:r>
              <a:rPr lang="en-US" b="0" i="0" dirty="0">
                <a:solidFill>
                  <a:srgbClr val="1C1C1C"/>
                </a:solidFill>
                <a:effectLst/>
                <a:latin typeface="ZohoPuvi"/>
              </a:rPr>
              <a:t> to identify when the Generation 0 collection is becoming excessively large, analyze the causes, and perform targeted optimizations to minimize the impact.</a:t>
            </a:r>
          </a:p>
          <a:p>
            <a:endParaRPr lang="en-IN" dirty="0"/>
          </a:p>
        </p:txBody>
      </p:sp>
    </p:spTree>
    <p:extLst>
      <p:ext uri="{BB962C8B-B14F-4D97-AF65-F5344CB8AC3E}">
        <p14:creationId xmlns:p14="http://schemas.microsoft.com/office/powerpoint/2010/main" val="14951065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CE805-C674-5565-2E36-F1FCF08F4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181A8-5C29-D6E3-C701-DF5A5BC652E7}"/>
              </a:ext>
            </a:extLst>
          </p:cNvPr>
          <p:cNvSpPr>
            <a:spLocks noGrp="1"/>
          </p:cNvSpPr>
          <p:nvPr>
            <p:ph type="title"/>
          </p:nvPr>
        </p:nvSpPr>
        <p:spPr/>
        <p:txBody>
          <a:bodyPr/>
          <a:lstStyle/>
          <a:p>
            <a:r>
              <a:rPr lang="en-US" dirty="0"/>
              <a:t>Performance Issues in Garbage Collection and Their Solutions</a:t>
            </a:r>
            <a:endParaRPr lang="en-IN" dirty="0"/>
          </a:p>
        </p:txBody>
      </p:sp>
      <p:sp>
        <p:nvSpPr>
          <p:cNvPr id="3" name="Content Placeholder 2">
            <a:extLst>
              <a:ext uri="{FF2B5EF4-FFF2-40B4-BE49-F238E27FC236}">
                <a16:creationId xmlns:a16="http://schemas.microsoft.com/office/drawing/2014/main" id="{E254CE53-3FD6-7C1B-7125-EAB25A476E1D}"/>
              </a:ext>
            </a:extLst>
          </p:cNvPr>
          <p:cNvSpPr>
            <a:spLocks noGrp="1"/>
          </p:cNvSpPr>
          <p:nvPr>
            <p:ph idx="1"/>
          </p:nvPr>
        </p:nvSpPr>
        <p:spPr>
          <a:xfrm>
            <a:off x="1154954" y="2603499"/>
            <a:ext cx="10429076" cy="3895097"/>
          </a:xfrm>
        </p:spPr>
        <p:txBody>
          <a:bodyPr>
            <a:normAutofit/>
          </a:bodyPr>
          <a:lstStyle/>
          <a:p>
            <a:pPr algn="l">
              <a:buNone/>
            </a:pPr>
            <a:r>
              <a:rPr lang="en-US" b="1" i="0" dirty="0">
                <a:solidFill>
                  <a:srgbClr val="1B2329"/>
                </a:solidFill>
                <a:effectLst/>
                <a:latin typeface="ZohoPuvi"/>
              </a:rPr>
              <a:t>CPU and Memory Usage during Garbage Collection Is High</a:t>
            </a:r>
          </a:p>
          <a:p>
            <a:r>
              <a:rPr lang="en-US" b="0" i="0" dirty="0">
                <a:solidFill>
                  <a:srgbClr val="1C1C1C"/>
                </a:solidFill>
                <a:effectLst/>
                <a:latin typeface="ZohoPuvi"/>
              </a:rPr>
              <a:t>When the number of collections is too frequent or the collection process takes too long, it can cause high CPU or memory usage by the GC, increased memory fragmentation, and a drop in application performance.</a:t>
            </a:r>
          </a:p>
          <a:p>
            <a:r>
              <a:rPr lang="en-US" b="0" i="0" dirty="0">
                <a:solidFill>
                  <a:srgbClr val="1C1C1C"/>
                </a:solidFill>
                <a:effectLst/>
                <a:latin typeface="ZohoPuvi"/>
              </a:rPr>
              <a:t>Using the CPU Usage performance tool, you can see the CPU time and percentage spent executing code in a .NET application to identify high CPU usage and identify bottlenecks to target for optimization. </a:t>
            </a:r>
          </a:p>
          <a:p>
            <a:r>
              <a:rPr lang="en-US" b="0" i="0" dirty="0">
                <a:solidFill>
                  <a:srgbClr val="1C1C1C"/>
                </a:solidFill>
                <a:effectLst/>
                <a:latin typeface="ZohoPuvi"/>
              </a:rPr>
              <a:t>With the Memory Usage diagnostic tool, you can also take snapshots of the managed and native memory heaps to find memory leaks and inefficiencies and understand how objects in the application are using memory. </a:t>
            </a:r>
          </a:p>
          <a:p>
            <a:r>
              <a:rPr lang="en-US" b="0" i="0" dirty="0">
                <a:solidFill>
                  <a:srgbClr val="1C1C1C"/>
                </a:solidFill>
                <a:effectLst/>
                <a:latin typeface="ZohoPuvi"/>
              </a:rPr>
              <a:t>Both of these tools (and others) are available in the Diagnostic Tools window or during a debugging session in Visual Studio.</a:t>
            </a:r>
            <a:br>
              <a:rPr lang="en-US" dirty="0"/>
            </a:br>
            <a:endParaRPr lang="en-IN" dirty="0"/>
          </a:p>
        </p:txBody>
      </p:sp>
    </p:spTree>
    <p:extLst>
      <p:ext uri="{BB962C8B-B14F-4D97-AF65-F5344CB8AC3E}">
        <p14:creationId xmlns:p14="http://schemas.microsoft.com/office/powerpoint/2010/main" val="4214891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4DB26-AFE0-1B50-BDB5-75F84F74F4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E9FFB-69EF-9D91-E970-B60BE9926C8E}"/>
              </a:ext>
            </a:extLst>
          </p:cNvPr>
          <p:cNvSpPr>
            <a:spLocks noGrp="1"/>
          </p:cNvSpPr>
          <p:nvPr>
            <p:ph type="title"/>
          </p:nvPr>
        </p:nvSpPr>
        <p:spPr/>
        <p:txBody>
          <a:bodyPr/>
          <a:lstStyle/>
          <a:p>
            <a:r>
              <a:rPr lang="en-US" dirty="0"/>
              <a:t>Performance Issues in Garbage Collection and Their Solutions</a:t>
            </a:r>
            <a:endParaRPr lang="en-IN" dirty="0"/>
          </a:p>
        </p:txBody>
      </p:sp>
      <p:sp>
        <p:nvSpPr>
          <p:cNvPr id="3" name="Content Placeholder 2">
            <a:extLst>
              <a:ext uri="{FF2B5EF4-FFF2-40B4-BE49-F238E27FC236}">
                <a16:creationId xmlns:a16="http://schemas.microsoft.com/office/drawing/2014/main" id="{2AB426F9-A3A9-3897-4352-0CF8C2DAE4E2}"/>
              </a:ext>
            </a:extLst>
          </p:cNvPr>
          <p:cNvSpPr>
            <a:spLocks noGrp="1"/>
          </p:cNvSpPr>
          <p:nvPr>
            <p:ph idx="1"/>
          </p:nvPr>
        </p:nvSpPr>
        <p:spPr>
          <a:xfrm>
            <a:off x="1154954" y="2603499"/>
            <a:ext cx="10429076" cy="3895097"/>
          </a:xfrm>
        </p:spPr>
        <p:txBody>
          <a:bodyPr/>
          <a:lstStyle/>
          <a:p>
            <a:pPr marL="0" indent="0">
              <a:buNone/>
            </a:pPr>
            <a:r>
              <a:rPr lang="en-US" b="1" dirty="0"/>
              <a:t>Managed Heap Is Fragmented</a:t>
            </a:r>
          </a:p>
          <a:p>
            <a:r>
              <a:rPr lang="en-US" dirty="0"/>
              <a:t>Garbage collection performance issues can also arise if the managed heap becomes too fragmented. </a:t>
            </a:r>
          </a:p>
          <a:p>
            <a:r>
              <a:rPr lang="en-US" dirty="0"/>
              <a:t>Can lead to increased memory allocations and more frequent garbage collection cycles, resulting in performance degradation.</a:t>
            </a:r>
          </a:p>
          <a:p>
            <a:r>
              <a:rPr lang="en-US" dirty="0"/>
              <a:t>Triggering garbage collection with compaction using GC.Collect() will rearrange objects and merge free memory blocks. </a:t>
            </a:r>
          </a:p>
          <a:p>
            <a:r>
              <a:rPr lang="en-US" dirty="0"/>
              <a:t>Continuously monitoring memory usage patterns and optimizing memory-intensive code sections can also help you identify and address memory leaks or inefficient memory usage patterns that are contributing to fragmentation.</a:t>
            </a:r>
            <a:endParaRPr lang="en-IN" dirty="0"/>
          </a:p>
        </p:txBody>
      </p:sp>
    </p:spTree>
    <p:extLst>
      <p:ext uri="{BB962C8B-B14F-4D97-AF65-F5344CB8AC3E}">
        <p14:creationId xmlns:p14="http://schemas.microsoft.com/office/powerpoint/2010/main" val="269050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06290-4699-FD66-48A7-19CCAAE51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8C6A9-2F0C-2D37-EEAF-6E15AF564567}"/>
              </a:ext>
            </a:extLst>
          </p:cNvPr>
          <p:cNvSpPr>
            <a:spLocks noGrp="1"/>
          </p:cNvSpPr>
          <p:nvPr>
            <p:ph type="title"/>
          </p:nvPr>
        </p:nvSpPr>
        <p:spPr/>
        <p:txBody>
          <a:bodyPr/>
          <a:lstStyle/>
          <a:p>
            <a:r>
              <a:rPr lang="en-IN" dirty="0"/>
              <a:t>Garbage collection</a:t>
            </a:r>
          </a:p>
        </p:txBody>
      </p:sp>
      <p:sp>
        <p:nvSpPr>
          <p:cNvPr id="3" name="Content Placeholder 2">
            <a:extLst>
              <a:ext uri="{FF2B5EF4-FFF2-40B4-BE49-F238E27FC236}">
                <a16:creationId xmlns:a16="http://schemas.microsoft.com/office/drawing/2014/main" id="{0A6ED42A-E0A4-0A6D-5D2A-9CE7A80BEAFB}"/>
              </a:ext>
            </a:extLst>
          </p:cNvPr>
          <p:cNvSpPr>
            <a:spLocks noGrp="1"/>
          </p:cNvSpPr>
          <p:nvPr>
            <p:ph idx="1"/>
          </p:nvPr>
        </p:nvSpPr>
        <p:spPr>
          <a:xfrm>
            <a:off x="1154954" y="2603499"/>
            <a:ext cx="10429076" cy="3895097"/>
          </a:xfrm>
        </p:spPr>
        <p:txBody>
          <a:bodyPr/>
          <a:lstStyle/>
          <a:p>
            <a:pPr algn="l"/>
            <a:r>
              <a:rPr lang="en-US" dirty="0">
                <a:latin typeface="LiberationSerif"/>
              </a:rPr>
              <a:t>G</a:t>
            </a:r>
            <a:r>
              <a:rPr lang="en-US" sz="1800" b="0" i="0" u="none" strike="noStrike" baseline="0" dirty="0">
                <a:latin typeface="LiberationSerif"/>
              </a:rPr>
              <a:t>raphical representation of objects within the virtual address space of the managed heap showing different generations. </a:t>
            </a:r>
          </a:p>
          <a:p>
            <a:pPr algn="l"/>
            <a:r>
              <a:rPr lang="en-US" sz="1800" b="0" i="0" u="none" strike="noStrike" baseline="0" dirty="0">
                <a:latin typeface="LiberationSerif"/>
              </a:rPr>
              <a:t>Physical fragmentation may occur, although virtual memory seems to be a straight collection of objects.</a:t>
            </a:r>
            <a:endParaRPr lang="en-IN" dirty="0"/>
          </a:p>
        </p:txBody>
      </p:sp>
      <p:pic>
        <p:nvPicPr>
          <p:cNvPr id="5" name="Picture 4">
            <a:extLst>
              <a:ext uri="{FF2B5EF4-FFF2-40B4-BE49-F238E27FC236}">
                <a16:creationId xmlns:a16="http://schemas.microsoft.com/office/drawing/2014/main" id="{212BC6D7-4D75-11F8-C297-09038134F8DC}"/>
              </a:ext>
            </a:extLst>
          </p:cNvPr>
          <p:cNvPicPr>
            <a:picLocks noChangeAspect="1"/>
          </p:cNvPicPr>
          <p:nvPr/>
        </p:nvPicPr>
        <p:blipFill>
          <a:blip r:embed="rId2"/>
          <a:stretch>
            <a:fillRect/>
          </a:stretch>
        </p:blipFill>
        <p:spPr>
          <a:xfrm>
            <a:off x="2650951" y="4318107"/>
            <a:ext cx="7144369" cy="2065199"/>
          </a:xfrm>
          <a:prstGeom prst="rect">
            <a:avLst/>
          </a:prstGeom>
        </p:spPr>
      </p:pic>
    </p:spTree>
    <p:extLst>
      <p:ext uri="{BB962C8B-B14F-4D97-AF65-F5344CB8AC3E}">
        <p14:creationId xmlns:p14="http://schemas.microsoft.com/office/powerpoint/2010/main" val="24348625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33F8C-12DB-1A4D-BED5-49B45DA03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E008C-9943-A4AD-8882-7E473EB5FB24}"/>
              </a:ext>
            </a:extLst>
          </p:cNvPr>
          <p:cNvSpPr>
            <a:spLocks noGrp="1"/>
          </p:cNvSpPr>
          <p:nvPr>
            <p:ph type="title"/>
          </p:nvPr>
        </p:nvSpPr>
        <p:spPr/>
        <p:txBody>
          <a:bodyPr/>
          <a:lstStyle/>
          <a:p>
            <a:r>
              <a:rPr lang="en-US" dirty="0"/>
              <a:t>Performance Issues in Garbage Collection and Their Solutions</a:t>
            </a:r>
            <a:endParaRPr lang="en-IN" dirty="0"/>
          </a:p>
        </p:txBody>
      </p:sp>
      <p:sp>
        <p:nvSpPr>
          <p:cNvPr id="3" name="Content Placeholder 2">
            <a:extLst>
              <a:ext uri="{FF2B5EF4-FFF2-40B4-BE49-F238E27FC236}">
                <a16:creationId xmlns:a16="http://schemas.microsoft.com/office/drawing/2014/main" id="{E823329D-19D1-B9E6-0D2F-62E0EE3278FA}"/>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30988543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FFF74-B632-F1C9-88AA-59CA31D350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03BD7F-CF34-DC2F-C78C-2A06A7030346}"/>
              </a:ext>
            </a:extLst>
          </p:cNvPr>
          <p:cNvSpPr>
            <a:spLocks noGrp="1"/>
          </p:cNvSpPr>
          <p:nvPr>
            <p:ph type="title"/>
          </p:nvPr>
        </p:nvSpPr>
        <p:spPr/>
        <p:txBody>
          <a:bodyPr/>
          <a:lstStyle/>
          <a:p>
            <a:r>
              <a:rPr lang="en-US" dirty="0"/>
              <a:t>Performance Issues in Garbage Collection and Their Solutions</a:t>
            </a:r>
            <a:endParaRPr lang="en-IN" dirty="0"/>
          </a:p>
        </p:txBody>
      </p:sp>
      <p:sp>
        <p:nvSpPr>
          <p:cNvPr id="3" name="Content Placeholder 2">
            <a:extLst>
              <a:ext uri="{FF2B5EF4-FFF2-40B4-BE49-F238E27FC236}">
                <a16:creationId xmlns:a16="http://schemas.microsoft.com/office/drawing/2014/main" id="{44106400-498C-E892-48C2-E47C6C5FB856}"/>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3029310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E9AEE-9139-B802-FCE7-872F30090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01420-7FC0-84A7-5049-27D076F269BE}"/>
              </a:ext>
            </a:extLst>
          </p:cNvPr>
          <p:cNvSpPr>
            <a:spLocks noGrp="1"/>
          </p:cNvSpPr>
          <p:nvPr>
            <p:ph type="title"/>
          </p:nvPr>
        </p:nvSpPr>
        <p:spPr/>
        <p:txBody>
          <a:bodyPr/>
          <a:lstStyle/>
          <a:p>
            <a:r>
              <a:rPr lang="en-US" dirty="0"/>
              <a:t>Performance Issues in Garbage Collection and Their Solutions</a:t>
            </a:r>
            <a:endParaRPr lang="en-IN" dirty="0"/>
          </a:p>
        </p:txBody>
      </p:sp>
      <p:sp>
        <p:nvSpPr>
          <p:cNvPr id="3" name="Content Placeholder 2">
            <a:extLst>
              <a:ext uri="{FF2B5EF4-FFF2-40B4-BE49-F238E27FC236}">
                <a16:creationId xmlns:a16="http://schemas.microsoft.com/office/drawing/2014/main" id="{A5A16F41-525B-2038-3F82-08D9A4EDE0FD}"/>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6246856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3C353-81F7-5599-3E63-0129E5E84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C3F30-2F64-F8FA-FD06-765119EB2589}"/>
              </a:ext>
            </a:extLst>
          </p:cNvPr>
          <p:cNvSpPr>
            <a:spLocks noGrp="1"/>
          </p:cNvSpPr>
          <p:nvPr>
            <p:ph type="title"/>
          </p:nvPr>
        </p:nvSpPr>
        <p:spPr/>
        <p:txBody>
          <a:bodyPr/>
          <a:lstStyle/>
          <a:p>
            <a:r>
              <a:rPr lang="en-US" dirty="0"/>
              <a:t>Performance Issues in Garbage Collection and Their Solutions</a:t>
            </a:r>
            <a:endParaRPr lang="en-IN" dirty="0"/>
          </a:p>
        </p:txBody>
      </p:sp>
      <p:sp>
        <p:nvSpPr>
          <p:cNvPr id="3" name="Content Placeholder 2">
            <a:extLst>
              <a:ext uri="{FF2B5EF4-FFF2-40B4-BE49-F238E27FC236}">
                <a16:creationId xmlns:a16="http://schemas.microsoft.com/office/drawing/2014/main" id="{1A60BB91-F9DC-5354-3143-C33E6DE05F88}"/>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6195601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E84EB-7118-CF86-0674-C10910ED69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9F6CE-40E6-A7BA-36BB-CCD30465AE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F85C69-ACCC-69F5-E405-90DF6493E213}"/>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414079651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0A11B-595F-744A-5A99-CB05AF6027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94088-4B85-563C-8167-D0AF1DEDFA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9881F2-1AAC-AF97-69B2-11A93B6BE3B7}"/>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3667206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A74AE-9F4F-32AD-E7B9-6EA4F23A3D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90487-C570-1793-AE93-FDEF72831A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F7D35F-EC04-CA8B-5FFA-7250E0CE4521}"/>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5601748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63630-B6AE-B0DE-4886-77715C399C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F2E54A-9D18-BAF6-DB27-A77F6BC0C7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C1599B-576E-A9F8-498C-757019EA3DED}"/>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5906625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F491D-87B2-5F18-9D86-26697015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9F5C6-D67F-73A8-2F9B-75C040E0E4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AEEBE7-56C4-7D66-DB91-207FB8F0C570}"/>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8902514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BEAB8-E52D-0AD2-0439-21359689A0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447CE3-F597-377B-6A95-009AAC1815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177964-4678-A3F1-FA28-BE345518779B}"/>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290631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63076-9099-455F-A0FC-C57A413E8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B954D-4FAA-B043-F728-55BF03622679}"/>
              </a:ext>
            </a:extLst>
          </p:cNvPr>
          <p:cNvSpPr>
            <a:spLocks noGrp="1"/>
          </p:cNvSpPr>
          <p:nvPr>
            <p:ph type="title"/>
          </p:nvPr>
        </p:nvSpPr>
        <p:spPr/>
        <p:txBody>
          <a:bodyPr/>
          <a:lstStyle/>
          <a:p>
            <a:r>
              <a:rPr lang="en-US" dirty="0"/>
              <a:t>Size limit of each generation</a:t>
            </a:r>
            <a:endParaRPr lang="en-IN" dirty="0"/>
          </a:p>
        </p:txBody>
      </p:sp>
      <p:sp>
        <p:nvSpPr>
          <p:cNvPr id="3" name="Content Placeholder 2">
            <a:extLst>
              <a:ext uri="{FF2B5EF4-FFF2-40B4-BE49-F238E27FC236}">
                <a16:creationId xmlns:a16="http://schemas.microsoft.com/office/drawing/2014/main" id="{2F4FDCD4-9917-0D8D-941D-55F0579B9FB1}"/>
              </a:ext>
            </a:extLst>
          </p:cNvPr>
          <p:cNvSpPr>
            <a:spLocks noGrp="1"/>
          </p:cNvSpPr>
          <p:nvPr>
            <p:ph idx="1"/>
          </p:nvPr>
        </p:nvSpPr>
        <p:spPr>
          <a:xfrm>
            <a:off x="1154954" y="2603499"/>
            <a:ext cx="10429076" cy="3895097"/>
          </a:xfrm>
        </p:spPr>
        <p:txBody>
          <a:bodyPr>
            <a:normAutofit/>
          </a:bodyPr>
          <a:lstStyle/>
          <a:p>
            <a:pPr algn="l"/>
            <a:r>
              <a:rPr lang="en-US" sz="1800" b="0" i="0" u="none" strike="noStrike" baseline="0" dirty="0">
                <a:latin typeface="LiberationSerif"/>
              </a:rPr>
              <a:t>When a process starts, the GC logic within the CLR assigns a size limit for each generation. </a:t>
            </a:r>
          </a:p>
          <a:p>
            <a:pPr algn="l"/>
            <a:r>
              <a:rPr lang="en-US" sz="1800" b="0" i="0" u="none" strike="noStrike" baseline="0" dirty="0">
                <a:latin typeface="LiberationSerif"/>
              </a:rPr>
              <a:t>During runtime of a process, the GC increments or decrements the generation size according to the execution of the application.</a:t>
            </a:r>
          </a:p>
          <a:p>
            <a:pPr algn="l"/>
            <a:r>
              <a:rPr lang="en-US" sz="1800" b="0" i="0" u="none" strike="noStrike" baseline="0" dirty="0">
                <a:latin typeface="LiberationSerif"/>
              </a:rPr>
              <a:t>This means that the GC somehow has a self-learning algorithm that tunes itself, based on how many objects it de-allocates or does not de-allocate.</a:t>
            </a:r>
          </a:p>
          <a:p>
            <a:pPr algn="l"/>
            <a:r>
              <a:rPr lang="en-US" sz="1800" b="0" i="0" u="none" strike="noStrike" baseline="0" dirty="0">
                <a:latin typeface="LiberationSerif"/>
              </a:rPr>
              <a:t>Exceeding of the allocation threshold is not the only trigger for the GC to start collecting dead objects; it may also run when Windows signals low physical memory, when an </a:t>
            </a:r>
            <a:r>
              <a:rPr lang="en-US" sz="1800" b="0" i="0" u="none" strike="noStrike" baseline="0" dirty="0" err="1">
                <a:latin typeface="LiberationMono"/>
              </a:rPr>
              <a:t>AppDomain</a:t>
            </a:r>
            <a:r>
              <a:rPr lang="en-US" sz="1800" b="0" i="0" u="none" strike="noStrike" baseline="0" dirty="0">
                <a:latin typeface="LiberationMono"/>
              </a:rPr>
              <a:t> </a:t>
            </a:r>
            <a:r>
              <a:rPr lang="en-US" sz="1800" b="0" i="0" u="none" strike="noStrike" baseline="0" dirty="0">
                <a:latin typeface="LiberationSerif"/>
              </a:rPr>
              <a:t>class exits (including the main one), or when the code fires </a:t>
            </a:r>
            <a:r>
              <a:rPr lang="en-US" sz="1800" b="0" i="0" u="none" strike="noStrike" baseline="0" dirty="0" err="1">
                <a:latin typeface="LiberationMono"/>
              </a:rPr>
              <a:t>GC.Collect</a:t>
            </a:r>
            <a:r>
              <a:rPr lang="en-US" sz="1800" b="0" i="0" u="none" strike="noStrike" baseline="0" dirty="0">
                <a:latin typeface="LiberationMono"/>
              </a:rPr>
              <a:t>() </a:t>
            </a:r>
            <a:r>
              <a:rPr lang="en-US" sz="1800" b="0" i="0" u="none" strike="noStrike" baseline="0" dirty="0">
                <a:latin typeface="LiberationSerif"/>
              </a:rPr>
              <a:t>method.</a:t>
            </a:r>
          </a:p>
        </p:txBody>
      </p:sp>
    </p:spTree>
    <p:extLst>
      <p:ext uri="{BB962C8B-B14F-4D97-AF65-F5344CB8AC3E}">
        <p14:creationId xmlns:p14="http://schemas.microsoft.com/office/powerpoint/2010/main" val="4305178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29061-230A-0D2A-CD58-45B7D168A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04D5B-A0EC-6E72-26E2-5FC2C6AAA1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042DD1-8DED-7D78-19CB-9B7281213C94}"/>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2747948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4C3C5-F4B7-6FD0-777E-82ECD5A8F3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122592-9A81-4295-13D6-D53BEAC65C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FA3DC2-F754-8ABB-2306-72E1F134C827}"/>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2906822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FADBA-A962-7B29-5DEE-35698C479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8356E-904F-9FF8-8FE1-C9320E92E4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60C72A2-B9A7-4242-0088-F49595DC8828}"/>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35631752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B57D3-2B2A-7974-A5B4-D2AC8E561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C0BA24-2FCB-0EF0-D134-487522A55F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A107D2-96B8-2D02-4724-37B0B7E63207}"/>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32413958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B2E73-B5AD-E1CB-6AB8-B90780915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E1F4A-9D0B-C190-664A-882D131ECA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2735B5-FAF2-DBC0-1ED3-F5026E9D7927}"/>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4283685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92C38-1925-9346-ED73-148335CA5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9EC14E-07C8-0AEE-7163-9F830F81B2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358E6D-18A7-B679-3202-CEB470944305}"/>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467860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9895-070E-E35C-788C-3DDD37F41B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5072E-FC5C-10CF-A24B-CD3F54B82F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7AECA2-522F-0D8D-A2DB-679AE0835869}"/>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3317856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5D12F-353B-1E0D-B931-61E687C8D9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91E44-E52C-9ED2-8446-4C5FA08896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50EED5-420B-ABE5-10C5-AB9B6294E7D2}"/>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785148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BDBB1-2268-BEC4-AB0A-E90F7306D3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D1E9F0-D5AD-DA02-5452-7F1EF04891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C6744D-3785-FF57-0346-E5E3DD68FFD9}"/>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33240486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EB7A5-8247-7BA0-240B-DE2B16393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7411E8-0BF9-24E7-8306-9690D40844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14AB92-5113-33AF-448A-CD0F4E9A550A}"/>
              </a:ext>
            </a:extLst>
          </p:cNvPr>
          <p:cNvSpPr>
            <a:spLocks noGrp="1"/>
          </p:cNvSpPr>
          <p:nvPr>
            <p:ph idx="1"/>
          </p:nvPr>
        </p:nvSpPr>
        <p:spPr>
          <a:xfrm>
            <a:off x="1154954" y="2603499"/>
            <a:ext cx="10429076" cy="3895097"/>
          </a:xfrm>
        </p:spPr>
        <p:txBody>
          <a:bodyPr/>
          <a:lstStyle/>
          <a:p>
            <a:endParaRPr lang="en-IN" dirty="0"/>
          </a:p>
        </p:txBody>
      </p:sp>
    </p:spTree>
    <p:extLst>
      <p:ext uri="{BB962C8B-B14F-4D97-AF65-F5344CB8AC3E}">
        <p14:creationId xmlns:p14="http://schemas.microsoft.com/office/powerpoint/2010/main" val="118646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2995</TotalTime>
  <Words>7316</Words>
  <Application>Microsoft Office PowerPoint</Application>
  <PresentationFormat>Widescreen</PresentationFormat>
  <Paragraphs>481</Paragraphs>
  <Slides>115</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115</vt:i4>
      </vt:variant>
    </vt:vector>
  </HeadingPairs>
  <TitlesOfParts>
    <vt:vector size="132" baseType="lpstr">
      <vt:lpstr>Aptos</vt:lpstr>
      <vt:lpstr>Arial</vt:lpstr>
      <vt:lpstr>Arial</vt:lpstr>
      <vt:lpstr>Arial Black</vt:lpstr>
      <vt:lpstr>Century Gothic</vt:lpstr>
      <vt:lpstr>Helvetica Neue</vt:lpstr>
      <vt:lpstr>LiberationMono</vt:lpstr>
      <vt:lpstr>LiberationSerif</vt:lpstr>
      <vt:lpstr>LiberationSerif-Bold</vt:lpstr>
      <vt:lpstr>LiberationSerif-Italic</vt:lpstr>
      <vt:lpstr>Nunito</vt:lpstr>
      <vt:lpstr>Plus Jakarta Sans</vt:lpstr>
      <vt:lpstr>Segoe UI</vt:lpstr>
      <vt:lpstr>Wingdings</vt:lpstr>
      <vt:lpstr>Wingdings 3</vt:lpstr>
      <vt:lpstr>ZohoPuvi</vt:lpstr>
      <vt:lpstr>Ion Boardroom</vt:lpstr>
      <vt:lpstr>Garbage collection </vt:lpstr>
      <vt:lpstr>Garbage collection</vt:lpstr>
      <vt:lpstr>Garbage collection</vt:lpstr>
      <vt:lpstr>Garbage collection</vt:lpstr>
      <vt:lpstr>PowerPoint Presentation</vt:lpstr>
      <vt:lpstr>Garbage collection</vt:lpstr>
      <vt:lpstr>Garbage collection</vt:lpstr>
      <vt:lpstr>Garbage collection</vt:lpstr>
      <vt:lpstr>Size limit of each generation</vt:lpstr>
      <vt:lpstr>Managed heap</vt:lpstr>
      <vt:lpstr>Managed heap</vt:lpstr>
      <vt:lpstr>Managed heap</vt:lpstr>
      <vt:lpstr>Generations</vt:lpstr>
      <vt:lpstr>Generations</vt:lpstr>
      <vt:lpstr>PowerPoint Presentation</vt:lpstr>
      <vt:lpstr>Garbage Collection Generations in .NET Framework:</vt:lpstr>
      <vt:lpstr>Understanding Generation 0, 1, and 2:</vt:lpstr>
      <vt:lpstr>Understanding Generation 0, 1, and 2:</vt:lpstr>
      <vt:lpstr>Understanding Generation 0, 1, and 2:</vt:lpstr>
      <vt:lpstr>Understanding Generation 0, 1, and 2:</vt:lpstr>
      <vt:lpstr>Understanding Generation 0, 1, and 2:</vt:lpstr>
      <vt:lpstr>Generation 0</vt:lpstr>
      <vt:lpstr>Generation 1</vt:lpstr>
      <vt:lpstr>Generation 2</vt:lpstr>
      <vt:lpstr>Generations</vt:lpstr>
      <vt:lpstr>Survival and promotions</vt:lpstr>
      <vt:lpstr>Ephemeral generations and segments</vt:lpstr>
      <vt:lpstr>Default sizes of the ephemeral segment</vt:lpstr>
      <vt:lpstr>Ephemeral generations and segments</vt:lpstr>
      <vt:lpstr>What happens during a garbage collection ?</vt:lpstr>
      <vt:lpstr>PowerPoint Presentation</vt:lpstr>
      <vt:lpstr>PowerPoint Presentation</vt:lpstr>
      <vt:lpstr>PowerPoint Presentation</vt:lpstr>
      <vt:lpstr>What happens during a garbage collection ?</vt:lpstr>
      <vt:lpstr>Thread that triggers a garbage collection and causes the other threads to be suspended:</vt:lpstr>
      <vt:lpstr>When Does Garbage Collection Occur in .NET?</vt:lpstr>
      <vt:lpstr>When Does Garbage Collection Occur in .NET?</vt:lpstr>
      <vt:lpstr>When Does Garbage Collection Occur in .NET?</vt:lpstr>
      <vt:lpstr>When Does Garbage Collection Occur in .NET?</vt:lpstr>
      <vt:lpstr>Large object heap</vt:lpstr>
      <vt:lpstr>Large object heap</vt:lpstr>
      <vt:lpstr>Large object heap</vt:lpstr>
      <vt:lpstr>Large object heap</vt:lpstr>
      <vt:lpstr>Benefits</vt:lpstr>
      <vt:lpstr>Collection tuning</vt:lpstr>
      <vt:lpstr>Garbage collection</vt:lpstr>
      <vt:lpstr>Workstation garbage collection (GC)</vt:lpstr>
      <vt:lpstr>Performance considerations -- Workstation GC</vt:lpstr>
      <vt:lpstr>Illustration shows the dedicated threads that perform the garbage collection on a server</vt:lpstr>
      <vt:lpstr>Server garbage collection</vt:lpstr>
      <vt:lpstr>Server collection</vt:lpstr>
      <vt:lpstr>Performance considerations -- Server GC</vt:lpstr>
      <vt:lpstr>Performance considerations -- Server GC</vt:lpstr>
      <vt:lpstr>Performance considerations -- Server GC or workstation GC</vt:lpstr>
      <vt:lpstr>Background garbage collection</vt:lpstr>
      <vt:lpstr>Background garbage collection</vt:lpstr>
      <vt:lpstr>Background garbage collection</vt:lpstr>
      <vt:lpstr>Background workstation vs. server GC</vt:lpstr>
      <vt:lpstr>background workstation garbage collection performed on a separate, dedicated thread</vt:lpstr>
      <vt:lpstr>background server garbage collection performed on separate, dedicated threads</vt:lpstr>
      <vt:lpstr>Concurrent garbage collection</vt:lpstr>
      <vt:lpstr>Concurrent garbage collection</vt:lpstr>
      <vt:lpstr>concurrent garbage collection performed on a separate dedicated thread</vt:lpstr>
      <vt:lpstr>Summary</vt:lpstr>
      <vt:lpstr>Configuration settings</vt:lpstr>
      <vt:lpstr>Configuration settings  in .NET Core</vt:lpstr>
      <vt:lpstr>Configuration settings  in .NET Core</vt:lpstr>
      <vt:lpstr>LatencyMode property</vt:lpstr>
      <vt:lpstr>LatencyMode property</vt:lpstr>
      <vt:lpstr>LatencyMode property -- LowLatency</vt:lpstr>
      <vt:lpstr>LatencyMode property -- LowLatency</vt:lpstr>
      <vt:lpstr>LatencyMode property -- SustainedLowLatency</vt:lpstr>
      <vt:lpstr>LatencyMode property --NoGCRegion.</vt:lpstr>
      <vt:lpstr>LatencyMode property --NoGCRegion.</vt:lpstr>
      <vt:lpstr>Garbage Collection - Best Practices</vt:lpstr>
      <vt:lpstr>Performance Issues in Garbage Collection and Their Solutions</vt:lpstr>
      <vt:lpstr>Performance Issues in Garbage Collection and Their Solutions</vt:lpstr>
      <vt:lpstr>Performance Issues in Garbage Collection and Their Solutions</vt:lpstr>
      <vt:lpstr>Performance Issues in Garbage Collection and Their Solutions</vt:lpstr>
      <vt:lpstr>Performance Issues in Garbage Collection and Their Solutions</vt:lpstr>
      <vt:lpstr>Performance Issues in Garbage Collection and Their Solutions</vt:lpstr>
      <vt:lpstr>Performance Issues in Garbage Collection and Their Solutions</vt:lpstr>
      <vt:lpstr>Performance Issues in Garbage Collection and Their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anju munoth</dc:creator>
  <cp:lastModifiedBy>anju munoth</cp:lastModifiedBy>
  <cp:revision>109</cp:revision>
  <dcterms:created xsi:type="dcterms:W3CDTF">2025-04-28T07:37:36Z</dcterms:created>
  <dcterms:modified xsi:type="dcterms:W3CDTF">2025-05-05T02:24:01Z</dcterms:modified>
</cp:coreProperties>
</file>