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335" r:id="rId2"/>
    <p:sldId id="328" r:id="rId3"/>
    <p:sldId id="333" r:id="rId4"/>
    <p:sldId id="334" r:id="rId5"/>
    <p:sldId id="330" r:id="rId6"/>
    <p:sldId id="332" r:id="rId7"/>
    <p:sldId id="316" r:id="rId8"/>
    <p:sldId id="259" r:id="rId9"/>
    <p:sldId id="260" r:id="rId10"/>
    <p:sldId id="261" r:id="rId11"/>
    <p:sldId id="262" r:id="rId12"/>
    <p:sldId id="263" r:id="rId13"/>
    <p:sldId id="282" r:id="rId14"/>
    <p:sldId id="283" r:id="rId15"/>
    <p:sldId id="284" r:id="rId16"/>
    <p:sldId id="285" r:id="rId17"/>
    <p:sldId id="286" r:id="rId18"/>
    <p:sldId id="321" r:id="rId19"/>
    <p:sldId id="322" r:id="rId20"/>
    <p:sldId id="323" r:id="rId21"/>
    <p:sldId id="324" r:id="rId22"/>
    <p:sldId id="325" r:id="rId23"/>
    <p:sldId id="326" r:id="rId24"/>
    <p:sldId id="287" r:id="rId25"/>
    <p:sldId id="264" r:id="rId26"/>
    <p:sldId id="265" r:id="rId27"/>
    <p:sldId id="290" r:id="rId28"/>
    <p:sldId id="266" r:id="rId29"/>
    <p:sldId id="267" r:id="rId30"/>
    <p:sldId id="268" r:id="rId31"/>
    <p:sldId id="269" r:id="rId32"/>
    <p:sldId id="270" r:id="rId33"/>
    <p:sldId id="289" r:id="rId34"/>
    <p:sldId id="291" r:id="rId35"/>
    <p:sldId id="292" r:id="rId36"/>
    <p:sldId id="271" r:id="rId37"/>
    <p:sldId id="272" r:id="rId38"/>
    <p:sldId id="294" r:id="rId39"/>
    <p:sldId id="273" r:id="rId40"/>
    <p:sldId id="295" r:id="rId41"/>
    <p:sldId id="320" r:id="rId42"/>
    <p:sldId id="296" r:id="rId43"/>
    <p:sldId id="297" r:id="rId44"/>
    <p:sldId id="298" r:id="rId45"/>
    <p:sldId id="299" r:id="rId46"/>
    <p:sldId id="300" r:id="rId47"/>
    <p:sldId id="301" r:id="rId48"/>
    <p:sldId id="302" r:id="rId49"/>
    <p:sldId id="274" r:id="rId50"/>
    <p:sldId id="275" r:id="rId51"/>
    <p:sldId id="276" r:id="rId52"/>
    <p:sldId id="277" r:id="rId53"/>
    <p:sldId id="278" r:id="rId54"/>
    <p:sldId id="279" r:id="rId55"/>
    <p:sldId id="280" r:id="rId56"/>
    <p:sldId id="281" r:id="rId5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99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73A24A0-196F-4BC3-B90A-E691BD4D5C98}" type="datetimeFigureOut">
              <a:rPr lang="en-US" smtClean="0"/>
              <a:t>1/16/2023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7588832-D71A-49BF-AF68-4475DA63179B}" type="slidenum">
              <a:rPr lang="en-US" smtClean="0"/>
              <a:t>‹#›</a:t>
            </a:fld>
            <a:endParaRPr lang="en-US"/>
          </a:p>
        </p:txBody>
      </p:sp>
    </p:spTree>
    <p:extLst>
      <p:ext uri="{BB962C8B-B14F-4D97-AF65-F5344CB8AC3E}">
        <p14:creationId xmlns:p14="http://schemas.microsoft.com/office/powerpoint/2010/main" val="2413583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69636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8000" b="0" i="0">
                <a:solidFill>
                  <a:srgbClr val="696363"/>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696363"/>
                </a:solidFill>
                <a:latin typeface="Arial"/>
                <a:cs typeface="Arial"/>
              </a:defRPr>
            </a:lvl1pPr>
          </a:lstStyle>
          <a:p>
            <a:endParaRPr/>
          </a:p>
        </p:txBody>
      </p:sp>
      <p:sp>
        <p:nvSpPr>
          <p:cNvPr id="3" name="Holder 3"/>
          <p:cNvSpPr>
            <a:spLocks noGrp="1"/>
          </p:cNvSpPr>
          <p:nvPr>
            <p:ph sz="half" idx="2"/>
          </p:nvPr>
        </p:nvSpPr>
        <p:spPr>
          <a:xfrm>
            <a:off x="601218" y="1701545"/>
            <a:ext cx="5171440" cy="35102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425195"/>
            <a:ext cx="7213600" cy="0"/>
          </a:xfrm>
          <a:custGeom>
            <a:avLst/>
            <a:gdLst/>
            <a:ahLst/>
            <a:cxnLst/>
            <a:rect l="l" t="t" r="r" b="b"/>
            <a:pathLst>
              <a:path w="7213600">
                <a:moveTo>
                  <a:pt x="0" y="0"/>
                </a:moveTo>
                <a:lnTo>
                  <a:pt x="7213092" y="0"/>
                </a:lnTo>
              </a:path>
            </a:pathLst>
          </a:custGeom>
          <a:ln w="51815">
            <a:solidFill>
              <a:srgbClr val="9B2C1F"/>
            </a:solidFill>
          </a:ln>
        </p:spPr>
        <p:txBody>
          <a:bodyPr wrap="square" lIns="0" tIns="0" rIns="0" bIns="0" rtlCol="0"/>
          <a:lstStyle/>
          <a:p>
            <a:endParaRPr/>
          </a:p>
        </p:txBody>
      </p:sp>
      <p:sp>
        <p:nvSpPr>
          <p:cNvPr id="17" name="bk object 17"/>
          <p:cNvSpPr/>
          <p:nvPr/>
        </p:nvSpPr>
        <p:spPr>
          <a:xfrm>
            <a:off x="12190476" y="0"/>
            <a:ext cx="1905" cy="311150"/>
          </a:xfrm>
          <a:custGeom>
            <a:avLst/>
            <a:gdLst/>
            <a:ahLst/>
            <a:cxnLst/>
            <a:rect l="l" t="t" r="r" b="b"/>
            <a:pathLst>
              <a:path w="1904" h="311150">
                <a:moveTo>
                  <a:pt x="0" y="310896"/>
                </a:moveTo>
                <a:lnTo>
                  <a:pt x="1524" y="310896"/>
                </a:lnTo>
                <a:lnTo>
                  <a:pt x="1524" y="0"/>
                </a:lnTo>
                <a:lnTo>
                  <a:pt x="0" y="0"/>
                </a:lnTo>
                <a:lnTo>
                  <a:pt x="0" y="310896"/>
                </a:lnTo>
                <a:close/>
              </a:path>
            </a:pathLst>
          </a:custGeom>
          <a:solidFill>
            <a:srgbClr val="696363"/>
          </a:solidFill>
        </p:spPr>
        <p:txBody>
          <a:bodyPr wrap="square" lIns="0" tIns="0" rIns="0" bIns="0" rtlCol="0"/>
          <a:lstStyle/>
          <a:p>
            <a:endParaRPr/>
          </a:p>
        </p:txBody>
      </p:sp>
      <p:sp>
        <p:nvSpPr>
          <p:cNvPr id="18" name="bk object 18"/>
          <p:cNvSpPr/>
          <p:nvPr/>
        </p:nvSpPr>
        <p:spPr>
          <a:xfrm>
            <a:off x="12095988" y="0"/>
            <a:ext cx="17145" cy="311150"/>
          </a:xfrm>
          <a:custGeom>
            <a:avLst/>
            <a:gdLst/>
            <a:ahLst/>
            <a:cxnLst/>
            <a:rect l="l" t="t" r="r" b="b"/>
            <a:pathLst>
              <a:path w="17145" h="311150">
                <a:moveTo>
                  <a:pt x="0" y="310896"/>
                </a:moveTo>
                <a:lnTo>
                  <a:pt x="16764" y="310896"/>
                </a:lnTo>
                <a:lnTo>
                  <a:pt x="16764" y="0"/>
                </a:lnTo>
                <a:lnTo>
                  <a:pt x="0" y="0"/>
                </a:lnTo>
                <a:lnTo>
                  <a:pt x="0" y="310896"/>
                </a:lnTo>
                <a:close/>
              </a:path>
            </a:pathLst>
          </a:custGeom>
          <a:solidFill>
            <a:srgbClr val="696363"/>
          </a:solidFill>
        </p:spPr>
        <p:txBody>
          <a:bodyPr wrap="square" lIns="0" tIns="0" rIns="0" bIns="0" rtlCol="0"/>
          <a:lstStyle/>
          <a:p>
            <a:endParaRPr/>
          </a:p>
        </p:txBody>
      </p:sp>
      <p:sp>
        <p:nvSpPr>
          <p:cNvPr id="19" name="bk object 19"/>
          <p:cNvSpPr/>
          <p:nvPr/>
        </p:nvSpPr>
        <p:spPr>
          <a:xfrm>
            <a:off x="12004547" y="0"/>
            <a:ext cx="55244" cy="311150"/>
          </a:xfrm>
          <a:custGeom>
            <a:avLst/>
            <a:gdLst/>
            <a:ahLst/>
            <a:cxnLst/>
            <a:rect l="l" t="t" r="r" b="b"/>
            <a:pathLst>
              <a:path w="55245" h="311150">
                <a:moveTo>
                  <a:pt x="0" y="310896"/>
                </a:moveTo>
                <a:lnTo>
                  <a:pt x="54863" y="310896"/>
                </a:lnTo>
                <a:lnTo>
                  <a:pt x="54863" y="0"/>
                </a:lnTo>
                <a:lnTo>
                  <a:pt x="0" y="0"/>
                </a:lnTo>
                <a:lnTo>
                  <a:pt x="0" y="310896"/>
                </a:lnTo>
                <a:close/>
              </a:path>
            </a:pathLst>
          </a:custGeom>
          <a:solidFill>
            <a:srgbClr val="696363"/>
          </a:solidFill>
        </p:spPr>
        <p:txBody>
          <a:bodyPr wrap="square" lIns="0" tIns="0" rIns="0" bIns="0" rtlCol="0"/>
          <a:lstStyle/>
          <a:p>
            <a:endParaRPr/>
          </a:p>
        </p:txBody>
      </p:sp>
      <p:sp>
        <p:nvSpPr>
          <p:cNvPr id="20" name="bk object 20"/>
          <p:cNvSpPr/>
          <p:nvPr/>
        </p:nvSpPr>
        <p:spPr>
          <a:xfrm>
            <a:off x="11960352" y="0"/>
            <a:ext cx="7620" cy="311150"/>
          </a:xfrm>
          <a:custGeom>
            <a:avLst/>
            <a:gdLst/>
            <a:ahLst/>
            <a:cxnLst/>
            <a:rect l="l" t="t" r="r" b="b"/>
            <a:pathLst>
              <a:path w="7620" h="311150">
                <a:moveTo>
                  <a:pt x="0" y="310896"/>
                </a:moveTo>
                <a:lnTo>
                  <a:pt x="7620" y="310896"/>
                </a:lnTo>
                <a:lnTo>
                  <a:pt x="7620" y="0"/>
                </a:lnTo>
                <a:lnTo>
                  <a:pt x="0" y="0"/>
                </a:lnTo>
                <a:lnTo>
                  <a:pt x="0" y="310896"/>
                </a:lnTo>
                <a:close/>
              </a:path>
            </a:pathLst>
          </a:custGeom>
          <a:solidFill>
            <a:srgbClr val="696363"/>
          </a:solidFill>
        </p:spPr>
        <p:txBody>
          <a:bodyPr wrap="square" lIns="0" tIns="0" rIns="0" bIns="0" rtlCol="0"/>
          <a:lstStyle/>
          <a:p>
            <a:endParaRPr/>
          </a:p>
        </p:txBody>
      </p:sp>
      <p:sp>
        <p:nvSpPr>
          <p:cNvPr id="21" name="bk object 21"/>
          <p:cNvSpPr/>
          <p:nvPr/>
        </p:nvSpPr>
        <p:spPr>
          <a:xfrm>
            <a:off x="0" y="0"/>
            <a:ext cx="11887200" cy="311150"/>
          </a:xfrm>
          <a:custGeom>
            <a:avLst/>
            <a:gdLst/>
            <a:ahLst/>
            <a:cxnLst/>
            <a:rect l="l" t="t" r="r" b="b"/>
            <a:pathLst>
              <a:path w="11887200" h="311150">
                <a:moveTo>
                  <a:pt x="0" y="310896"/>
                </a:moveTo>
                <a:lnTo>
                  <a:pt x="11887200" y="310896"/>
                </a:lnTo>
                <a:lnTo>
                  <a:pt x="11887200" y="0"/>
                </a:lnTo>
                <a:lnTo>
                  <a:pt x="0" y="0"/>
                </a:lnTo>
                <a:lnTo>
                  <a:pt x="0" y="310896"/>
                </a:lnTo>
                <a:close/>
              </a:path>
            </a:pathLst>
          </a:custGeom>
          <a:solidFill>
            <a:srgbClr val="696363"/>
          </a:solidFill>
        </p:spPr>
        <p:txBody>
          <a:bodyPr wrap="square" lIns="0" tIns="0" rIns="0" bIns="0" rtlCol="0"/>
          <a:lstStyle/>
          <a:p>
            <a:endParaRPr/>
          </a:p>
        </p:txBody>
      </p:sp>
      <p:sp>
        <p:nvSpPr>
          <p:cNvPr id="22" name="bk object 22"/>
          <p:cNvSpPr/>
          <p:nvPr/>
        </p:nvSpPr>
        <p:spPr>
          <a:xfrm>
            <a:off x="12190476" y="307847"/>
            <a:ext cx="1905" cy="91440"/>
          </a:xfrm>
          <a:custGeom>
            <a:avLst/>
            <a:gdLst/>
            <a:ahLst/>
            <a:cxnLst/>
            <a:rect l="l" t="t" r="r" b="b"/>
            <a:pathLst>
              <a:path w="1904" h="91439">
                <a:moveTo>
                  <a:pt x="0" y="91439"/>
                </a:moveTo>
                <a:lnTo>
                  <a:pt x="1524" y="91439"/>
                </a:lnTo>
                <a:lnTo>
                  <a:pt x="1524" y="0"/>
                </a:lnTo>
                <a:lnTo>
                  <a:pt x="0" y="0"/>
                </a:lnTo>
                <a:lnTo>
                  <a:pt x="0" y="91439"/>
                </a:lnTo>
                <a:close/>
              </a:path>
            </a:pathLst>
          </a:custGeom>
          <a:solidFill>
            <a:srgbClr val="9B2C1F"/>
          </a:solidFill>
        </p:spPr>
        <p:txBody>
          <a:bodyPr wrap="square" lIns="0" tIns="0" rIns="0" bIns="0" rtlCol="0"/>
          <a:lstStyle/>
          <a:p>
            <a:endParaRPr/>
          </a:p>
        </p:txBody>
      </p:sp>
      <p:sp>
        <p:nvSpPr>
          <p:cNvPr id="23" name="bk object 23"/>
          <p:cNvSpPr/>
          <p:nvPr/>
        </p:nvSpPr>
        <p:spPr>
          <a:xfrm>
            <a:off x="12095988" y="307847"/>
            <a:ext cx="17145" cy="91440"/>
          </a:xfrm>
          <a:custGeom>
            <a:avLst/>
            <a:gdLst/>
            <a:ahLst/>
            <a:cxnLst/>
            <a:rect l="l" t="t" r="r" b="b"/>
            <a:pathLst>
              <a:path w="17145" h="91439">
                <a:moveTo>
                  <a:pt x="0" y="91439"/>
                </a:moveTo>
                <a:lnTo>
                  <a:pt x="16764" y="91439"/>
                </a:lnTo>
                <a:lnTo>
                  <a:pt x="16764" y="0"/>
                </a:lnTo>
                <a:lnTo>
                  <a:pt x="0" y="0"/>
                </a:lnTo>
                <a:lnTo>
                  <a:pt x="0" y="91439"/>
                </a:lnTo>
                <a:close/>
              </a:path>
            </a:pathLst>
          </a:custGeom>
          <a:solidFill>
            <a:srgbClr val="9B2C1F"/>
          </a:solidFill>
        </p:spPr>
        <p:txBody>
          <a:bodyPr wrap="square" lIns="0" tIns="0" rIns="0" bIns="0" rtlCol="0"/>
          <a:lstStyle/>
          <a:p>
            <a:endParaRPr/>
          </a:p>
        </p:txBody>
      </p:sp>
      <p:sp>
        <p:nvSpPr>
          <p:cNvPr id="24" name="bk object 24"/>
          <p:cNvSpPr/>
          <p:nvPr/>
        </p:nvSpPr>
        <p:spPr>
          <a:xfrm>
            <a:off x="12004547" y="307847"/>
            <a:ext cx="55244" cy="91440"/>
          </a:xfrm>
          <a:custGeom>
            <a:avLst/>
            <a:gdLst/>
            <a:ahLst/>
            <a:cxnLst/>
            <a:rect l="l" t="t" r="r" b="b"/>
            <a:pathLst>
              <a:path w="55245" h="91439">
                <a:moveTo>
                  <a:pt x="0" y="91439"/>
                </a:moveTo>
                <a:lnTo>
                  <a:pt x="54863" y="91439"/>
                </a:lnTo>
                <a:lnTo>
                  <a:pt x="54863" y="0"/>
                </a:lnTo>
                <a:lnTo>
                  <a:pt x="0" y="0"/>
                </a:lnTo>
                <a:lnTo>
                  <a:pt x="0" y="91439"/>
                </a:lnTo>
                <a:close/>
              </a:path>
            </a:pathLst>
          </a:custGeom>
          <a:solidFill>
            <a:srgbClr val="9B2C1F"/>
          </a:solidFill>
        </p:spPr>
        <p:txBody>
          <a:bodyPr wrap="square" lIns="0" tIns="0" rIns="0" bIns="0" rtlCol="0"/>
          <a:lstStyle/>
          <a:p>
            <a:endParaRPr/>
          </a:p>
        </p:txBody>
      </p:sp>
      <p:sp>
        <p:nvSpPr>
          <p:cNvPr id="25" name="bk object 25"/>
          <p:cNvSpPr/>
          <p:nvPr/>
        </p:nvSpPr>
        <p:spPr>
          <a:xfrm>
            <a:off x="11964161" y="307847"/>
            <a:ext cx="0" cy="132715"/>
          </a:xfrm>
          <a:custGeom>
            <a:avLst/>
            <a:gdLst/>
            <a:ahLst/>
            <a:cxnLst/>
            <a:rect l="l" t="t" r="r" b="b"/>
            <a:pathLst>
              <a:path h="132715">
                <a:moveTo>
                  <a:pt x="0" y="132587"/>
                </a:moveTo>
                <a:lnTo>
                  <a:pt x="0" y="0"/>
                </a:lnTo>
                <a:lnTo>
                  <a:pt x="0" y="132587"/>
                </a:lnTo>
                <a:close/>
              </a:path>
            </a:pathLst>
          </a:custGeom>
          <a:solidFill>
            <a:srgbClr val="9B2C1F"/>
          </a:solidFill>
        </p:spPr>
        <p:txBody>
          <a:bodyPr wrap="square" lIns="0" tIns="0" rIns="0" bIns="0" rtlCol="0"/>
          <a:lstStyle/>
          <a:p>
            <a:endParaRPr/>
          </a:p>
        </p:txBody>
      </p:sp>
      <p:sp>
        <p:nvSpPr>
          <p:cNvPr id="26" name="bk object 26"/>
          <p:cNvSpPr/>
          <p:nvPr/>
        </p:nvSpPr>
        <p:spPr>
          <a:xfrm>
            <a:off x="0" y="307847"/>
            <a:ext cx="11887200" cy="91440"/>
          </a:xfrm>
          <a:custGeom>
            <a:avLst/>
            <a:gdLst/>
            <a:ahLst/>
            <a:cxnLst/>
            <a:rect l="l" t="t" r="r" b="b"/>
            <a:pathLst>
              <a:path w="11887200" h="91439">
                <a:moveTo>
                  <a:pt x="0" y="91439"/>
                </a:moveTo>
                <a:lnTo>
                  <a:pt x="11887200" y="91439"/>
                </a:lnTo>
                <a:lnTo>
                  <a:pt x="11887200" y="0"/>
                </a:lnTo>
                <a:lnTo>
                  <a:pt x="0" y="0"/>
                </a:lnTo>
                <a:lnTo>
                  <a:pt x="0" y="91439"/>
                </a:lnTo>
                <a:close/>
              </a:path>
            </a:pathLst>
          </a:custGeom>
          <a:solidFill>
            <a:srgbClr val="9B2C1F"/>
          </a:solidFill>
        </p:spPr>
        <p:txBody>
          <a:bodyPr wrap="square" lIns="0" tIns="0" rIns="0" bIns="0" rtlCol="0"/>
          <a:lstStyle/>
          <a:p>
            <a:endParaRPr/>
          </a:p>
        </p:txBody>
      </p:sp>
      <p:sp>
        <p:nvSpPr>
          <p:cNvPr id="27" name="bk object 27"/>
          <p:cNvSpPr/>
          <p:nvPr/>
        </p:nvSpPr>
        <p:spPr>
          <a:xfrm>
            <a:off x="12190476" y="359663"/>
            <a:ext cx="1905" cy="81280"/>
          </a:xfrm>
          <a:custGeom>
            <a:avLst/>
            <a:gdLst/>
            <a:ahLst/>
            <a:cxnLst/>
            <a:rect l="l" t="t" r="r" b="b"/>
            <a:pathLst>
              <a:path w="1904" h="81279">
                <a:moveTo>
                  <a:pt x="0" y="80771"/>
                </a:moveTo>
                <a:lnTo>
                  <a:pt x="1524" y="80771"/>
                </a:lnTo>
                <a:lnTo>
                  <a:pt x="1524" y="0"/>
                </a:lnTo>
                <a:lnTo>
                  <a:pt x="0" y="0"/>
                </a:lnTo>
                <a:lnTo>
                  <a:pt x="0" y="80771"/>
                </a:lnTo>
                <a:close/>
              </a:path>
            </a:pathLst>
          </a:custGeom>
          <a:solidFill>
            <a:srgbClr val="9B2C1F"/>
          </a:solidFill>
        </p:spPr>
        <p:txBody>
          <a:bodyPr wrap="square" lIns="0" tIns="0" rIns="0" bIns="0" rtlCol="0"/>
          <a:lstStyle/>
          <a:p>
            <a:endParaRPr/>
          </a:p>
        </p:txBody>
      </p:sp>
      <p:sp>
        <p:nvSpPr>
          <p:cNvPr id="28" name="bk object 28"/>
          <p:cNvSpPr/>
          <p:nvPr/>
        </p:nvSpPr>
        <p:spPr>
          <a:xfrm>
            <a:off x="12095988" y="359663"/>
            <a:ext cx="17145" cy="81280"/>
          </a:xfrm>
          <a:custGeom>
            <a:avLst/>
            <a:gdLst/>
            <a:ahLst/>
            <a:cxnLst/>
            <a:rect l="l" t="t" r="r" b="b"/>
            <a:pathLst>
              <a:path w="17145" h="81279">
                <a:moveTo>
                  <a:pt x="0" y="80771"/>
                </a:moveTo>
                <a:lnTo>
                  <a:pt x="16764" y="80771"/>
                </a:lnTo>
                <a:lnTo>
                  <a:pt x="16764" y="0"/>
                </a:lnTo>
                <a:lnTo>
                  <a:pt x="0" y="0"/>
                </a:lnTo>
                <a:lnTo>
                  <a:pt x="0" y="80771"/>
                </a:lnTo>
                <a:close/>
              </a:path>
            </a:pathLst>
          </a:custGeom>
          <a:solidFill>
            <a:srgbClr val="9B2C1F"/>
          </a:solidFill>
        </p:spPr>
        <p:txBody>
          <a:bodyPr wrap="square" lIns="0" tIns="0" rIns="0" bIns="0" rtlCol="0"/>
          <a:lstStyle/>
          <a:p>
            <a:endParaRPr/>
          </a:p>
        </p:txBody>
      </p:sp>
      <p:sp>
        <p:nvSpPr>
          <p:cNvPr id="29" name="bk object 29"/>
          <p:cNvSpPr/>
          <p:nvPr/>
        </p:nvSpPr>
        <p:spPr>
          <a:xfrm>
            <a:off x="12004547" y="359663"/>
            <a:ext cx="55244" cy="81280"/>
          </a:xfrm>
          <a:custGeom>
            <a:avLst/>
            <a:gdLst/>
            <a:ahLst/>
            <a:cxnLst/>
            <a:rect l="l" t="t" r="r" b="b"/>
            <a:pathLst>
              <a:path w="55245" h="81279">
                <a:moveTo>
                  <a:pt x="0" y="80771"/>
                </a:moveTo>
                <a:lnTo>
                  <a:pt x="54863" y="80771"/>
                </a:lnTo>
                <a:lnTo>
                  <a:pt x="54863" y="0"/>
                </a:lnTo>
                <a:lnTo>
                  <a:pt x="0" y="0"/>
                </a:lnTo>
                <a:lnTo>
                  <a:pt x="0" y="80771"/>
                </a:lnTo>
                <a:close/>
              </a:path>
            </a:pathLst>
          </a:custGeom>
          <a:solidFill>
            <a:srgbClr val="9B2C1F"/>
          </a:solidFill>
        </p:spPr>
        <p:txBody>
          <a:bodyPr wrap="square" lIns="0" tIns="0" rIns="0" bIns="0" rtlCol="0"/>
          <a:lstStyle/>
          <a:p>
            <a:endParaRPr/>
          </a:p>
        </p:txBody>
      </p:sp>
      <p:sp>
        <p:nvSpPr>
          <p:cNvPr id="30" name="bk object 30"/>
          <p:cNvSpPr/>
          <p:nvPr/>
        </p:nvSpPr>
        <p:spPr>
          <a:xfrm>
            <a:off x="7213092" y="359663"/>
            <a:ext cx="4674235" cy="81280"/>
          </a:xfrm>
          <a:custGeom>
            <a:avLst/>
            <a:gdLst/>
            <a:ahLst/>
            <a:cxnLst/>
            <a:rect l="l" t="t" r="r" b="b"/>
            <a:pathLst>
              <a:path w="4674234" h="81279">
                <a:moveTo>
                  <a:pt x="0" y="80771"/>
                </a:moveTo>
                <a:lnTo>
                  <a:pt x="4674108" y="80771"/>
                </a:lnTo>
                <a:lnTo>
                  <a:pt x="4674108" y="0"/>
                </a:lnTo>
                <a:lnTo>
                  <a:pt x="0" y="0"/>
                </a:lnTo>
                <a:lnTo>
                  <a:pt x="0" y="80771"/>
                </a:lnTo>
                <a:close/>
              </a:path>
            </a:pathLst>
          </a:custGeom>
          <a:solidFill>
            <a:srgbClr val="9B2C1F"/>
          </a:solidFill>
        </p:spPr>
        <p:txBody>
          <a:bodyPr wrap="square" lIns="0" tIns="0" rIns="0" bIns="0" rtlCol="0"/>
          <a:lstStyle/>
          <a:p>
            <a:endParaRPr/>
          </a:p>
        </p:txBody>
      </p:sp>
      <p:sp>
        <p:nvSpPr>
          <p:cNvPr id="31" name="bk object 31"/>
          <p:cNvSpPr/>
          <p:nvPr/>
        </p:nvSpPr>
        <p:spPr>
          <a:xfrm>
            <a:off x="12190476" y="440436"/>
            <a:ext cx="1905" cy="180340"/>
          </a:xfrm>
          <a:custGeom>
            <a:avLst/>
            <a:gdLst/>
            <a:ahLst/>
            <a:cxnLst/>
            <a:rect l="l" t="t" r="r" b="b"/>
            <a:pathLst>
              <a:path w="1904" h="180340">
                <a:moveTo>
                  <a:pt x="0" y="179832"/>
                </a:moveTo>
                <a:lnTo>
                  <a:pt x="1524" y="179832"/>
                </a:lnTo>
                <a:lnTo>
                  <a:pt x="1524" y="0"/>
                </a:lnTo>
                <a:lnTo>
                  <a:pt x="0" y="0"/>
                </a:lnTo>
                <a:lnTo>
                  <a:pt x="0" y="179832"/>
                </a:lnTo>
                <a:close/>
              </a:path>
            </a:pathLst>
          </a:custGeom>
          <a:solidFill>
            <a:srgbClr val="9B2C1F">
              <a:alpha val="50195"/>
            </a:srgbClr>
          </a:solidFill>
        </p:spPr>
        <p:txBody>
          <a:bodyPr wrap="square" lIns="0" tIns="0" rIns="0" bIns="0" rtlCol="0"/>
          <a:lstStyle/>
          <a:p>
            <a:endParaRPr/>
          </a:p>
        </p:txBody>
      </p:sp>
      <p:sp>
        <p:nvSpPr>
          <p:cNvPr id="32" name="bk object 32"/>
          <p:cNvSpPr/>
          <p:nvPr/>
        </p:nvSpPr>
        <p:spPr>
          <a:xfrm>
            <a:off x="12095988" y="440436"/>
            <a:ext cx="17145" cy="180340"/>
          </a:xfrm>
          <a:custGeom>
            <a:avLst/>
            <a:gdLst/>
            <a:ahLst/>
            <a:cxnLst/>
            <a:rect l="l" t="t" r="r" b="b"/>
            <a:pathLst>
              <a:path w="17145" h="180340">
                <a:moveTo>
                  <a:pt x="0" y="179832"/>
                </a:moveTo>
                <a:lnTo>
                  <a:pt x="16764" y="179832"/>
                </a:lnTo>
                <a:lnTo>
                  <a:pt x="16764" y="0"/>
                </a:lnTo>
                <a:lnTo>
                  <a:pt x="0" y="0"/>
                </a:lnTo>
                <a:lnTo>
                  <a:pt x="0" y="179832"/>
                </a:lnTo>
                <a:close/>
              </a:path>
            </a:pathLst>
          </a:custGeom>
          <a:solidFill>
            <a:srgbClr val="9B2C1F">
              <a:alpha val="50195"/>
            </a:srgbClr>
          </a:solidFill>
        </p:spPr>
        <p:txBody>
          <a:bodyPr wrap="square" lIns="0" tIns="0" rIns="0" bIns="0" rtlCol="0"/>
          <a:lstStyle/>
          <a:p>
            <a:endParaRPr/>
          </a:p>
        </p:txBody>
      </p:sp>
      <p:sp>
        <p:nvSpPr>
          <p:cNvPr id="33" name="bk object 33"/>
          <p:cNvSpPr/>
          <p:nvPr/>
        </p:nvSpPr>
        <p:spPr>
          <a:xfrm>
            <a:off x="12004547" y="440436"/>
            <a:ext cx="55244" cy="180340"/>
          </a:xfrm>
          <a:custGeom>
            <a:avLst/>
            <a:gdLst/>
            <a:ahLst/>
            <a:cxnLst/>
            <a:rect l="l" t="t" r="r" b="b"/>
            <a:pathLst>
              <a:path w="55245" h="180340">
                <a:moveTo>
                  <a:pt x="0" y="179832"/>
                </a:moveTo>
                <a:lnTo>
                  <a:pt x="54863" y="179832"/>
                </a:lnTo>
                <a:lnTo>
                  <a:pt x="54863" y="0"/>
                </a:lnTo>
                <a:lnTo>
                  <a:pt x="0" y="0"/>
                </a:lnTo>
                <a:lnTo>
                  <a:pt x="0" y="179832"/>
                </a:lnTo>
                <a:close/>
              </a:path>
            </a:pathLst>
          </a:custGeom>
          <a:solidFill>
            <a:srgbClr val="9B2C1F">
              <a:alpha val="50195"/>
            </a:srgbClr>
          </a:solidFill>
        </p:spPr>
        <p:txBody>
          <a:bodyPr wrap="square" lIns="0" tIns="0" rIns="0" bIns="0" rtlCol="0"/>
          <a:lstStyle/>
          <a:p>
            <a:endParaRPr/>
          </a:p>
        </p:txBody>
      </p:sp>
      <p:sp>
        <p:nvSpPr>
          <p:cNvPr id="34" name="bk object 34"/>
          <p:cNvSpPr/>
          <p:nvPr/>
        </p:nvSpPr>
        <p:spPr>
          <a:xfrm>
            <a:off x="7213092" y="440436"/>
            <a:ext cx="4754880" cy="180340"/>
          </a:xfrm>
          <a:custGeom>
            <a:avLst/>
            <a:gdLst/>
            <a:ahLst/>
            <a:cxnLst/>
            <a:rect l="l" t="t" r="r" b="b"/>
            <a:pathLst>
              <a:path w="4754880" h="180340">
                <a:moveTo>
                  <a:pt x="0" y="179832"/>
                </a:moveTo>
                <a:lnTo>
                  <a:pt x="4754880" y="179832"/>
                </a:lnTo>
                <a:lnTo>
                  <a:pt x="4754880" y="0"/>
                </a:lnTo>
                <a:lnTo>
                  <a:pt x="0" y="0"/>
                </a:lnTo>
                <a:lnTo>
                  <a:pt x="0" y="179832"/>
                </a:lnTo>
                <a:close/>
              </a:path>
            </a:pathLst>
          </a:custGeom>
          <a:solidFill>
            <a:srgbClr val="9B2C1F">
              <a:alpha val="50195"/>
            </a:srgbClr>
          </a:solidFill>
        </p:spPr>
        <p:txBody>
          <a:bodyPr wrap="square" lIns="0" tIns="0" rIns="0" bIns="0" rtlCol="0"/>
          <a:lstStyle/>
          <a:p>
            <a:endParaRPr/>
          </a:p>
        </p:txBody>
      </p:sp>
      <p:sp>
        <p:nvSpPr>
          <p:cNvPr id="35" name="bk object 35"/>
          <p:cNvSpPr/>
          <p:nvPr/>
        </p:nvSpPr>
        <p:spPr>
          <a:xfrm>
            <a:off x="7210043" y="510540"/>
            <a:ext cx="4084320" cy="0"/>
          </a:xfrm>
          <a:custGeom>
            <a:avLst/>
            <a:gdLst/>
            <a:ahLst/>
            <a:cxnLst/>
            <a:rect l="l" t="t" r="r" b="b"/>
            <a:pathLst>
              <a:path w="4084320">
                <a:moveTo>
                  <a:pt x="0" y="0"/>
                </a:moveTo>
                <a:lnTo>
                  <a:pt x="4084320" y="0"/>
                </a:lnTo>
              </a:path>
            </a:pathLst>
          </a:custGeom>
          <a:ln w="27431">
            <a:solidFill>
              <a:srgbClr val="FFFFFF"/>
            </a:solidFill>
          </a:ln>
        </p:spPr>
        <p:txBody>
          <a:bodyPr wrap="square" lIns="0" tIns="0" rIns="0" bIns="0" rtlCol="0"/>
          <a:lstStyle/>
          <a:p>
            <a:endParaRPr/>
          </a:p>
        </p:txBody>
      </p:sp>
      <p:sp>
        <p:nvSpPr>
          <p:cNvPr id="36" name="bk object 36"/>
          <p:cNvSpPr/>
          <p:nvPr/>
        </p:nvSpPr>
        <p:spPr>
          <a:xfrm>
            <a:off x="9831323" y="606551"/>
            <a:ext cx="2133600" cy="0"/>
          </a:xfrm>
          <a:custGeom>
            <a:avLst/>
            <a:gdLst/>
            <a:ahLst/>
            <a:cxnLst/>
            <a:rect l="l" t="t" r="r" b="b"/>
            <a:pathLst>
              <a:path w="2133600">
                <a:moveTo>
                  <a:pt x="0" y="0"/>
                </a:moveTo>
                <a:lnTo>
                  <a:pt x="2133600" y="0"/>
                </a:lnTo>
              </a:path>
            </a:pathLst>
          </a:custGeom>
          <a:ln w="36575">
            <a:solidFill>
              <a:srgbClr val="FFFFFF"/>
            </a:solidFill>
          </a:ln>
        </p:spPr>
        <p:txBody>
          <a:bodyPr wrap="square" lIns="0" tIns="0" rIns="0" bIns="0" rtlCol="0"/>
          <a:lstStyle/>
          <a:p>
            <a:endParaRPr/>
          </a:p>
        </p:txBody>
      </p:sp>
      <p:sp>
        <p:nvSpPr>
          <p:cNvPr id="37" name="bk object 37"/>
          <p:cNvSpPr/>
          <p:nvPr/>
        </p:nvSpPr>
        <p:spPr>
          <a:xfrm>
            <a:off x="12039600" y="0"/>
            <a:ext cx="0" cy="622300"/>
          </a:xfrm>
          <a:custGeom>
            <a:avLst/>
            <a:gdLst/>
            <a:ahLst/>
            <a:cxnLst/>
            <a:rect l="l" t="t" r="r" b="b"/>
            <a:pathLst>
              <a:path h="622300">
                <a:moveTo>
                  <a:pt x="0" y="0"/>
                </a:moveTo>
                <a:lnTo>
                  <a:pt x="0" y="621791"/>
                </a:lnTo>
              </a:path>
            </a:pathLst>
          </a:custGeom>
          <a:ln w="12192">
            <a:solidFill>
              <a:srgbClr val="FFFFFF"/>
            </a:solidFill>
          </a:ln>
        </p:spPr>
        <p:txBody>
          <a:bodyPr wrap="square" lIns="0" tIns="0" rIns="0" bIns="0" rtlCol="0"/>
          <a:lstStyle/>
          <a:p>
            <a:endParaRPr/>
          </a:p>
        </p:txBody>
      </p:sp>
      <p:sp>
        <p:nvSpPr>
          <p:cNvPr id="38" name="bk object 38"/>
          <p:cNvSpPr/>
          <p:nvPr/>
        </p:nvSpPr>
        <p:spPr>
          <a:xfrm>
            <a:off x="11923776" y="0"/>
            <a:ext cx="0" cy="585470"/>
          </a:xfrm>
          <a:custGeom>
            <a:avLst/>
            <a:gdLst/>
            <a:ahLst/>
            <a:cxnLst/>
            <a:rect l="l" t="t" r="r" b="b"/>
            <a:pathLst>
              <a:path h="585470">
                <a:moveTo>
                  <a:pt x="0" y="0"/>
                </a:moveTo>
                <a:lnTo>
                  <a:pt x="0" y="585215"/>
                </a:lnTo>
              </a:path>
            </a:pathLst>
          </a:custGeom>
          <a:ln w="73151">
            <a:solidFill>
              <a:srgbClr val="FFFFFF"/>
            </a:solidFill>
          </a:ln>
        </p:spPr>
        <p:txBody>
          <a:bodyPr wrap="square" lIns="0" tIns="0" rIns="0" bIns="0" rtlCol="0"/>
          <a:lstStyle/>
          <a:p>
            <a:endParaRPr/>
          </a:p>
        </p:txBody>
      </p:sp>
      <p:sp>
        <p:nvSpPr>
          <p:cNvPr id="39" name="bk object 39"/>
          <p:cNvSpPr/>
          <p:nvPr/>
        </p:nvSpPr>
        <p:spPr>
          <a:xfrm>
            <a:off x="11836908" y="0"/>
            <a:ext cx="0" cy="585470"/>
          </a:xfrm>
          <a:custGeom>
            <a:avLst/>
            <a:gdLst/>
            <a:ahLst/>
            <a:cxnLst/>
            <a:rect l="l" t="t" r="r" b="b"/>
            <a:pathLst>
              <a:path h="585470">
                <a:moveTo>
                  <a:pt x="0" y="0"/>
                </a:moveTo>
                <a:lnTo>
                  <a:pt x="0" y="585215"/>
                </a:lnTo>
              </a:path>
            </a:pathLst>
          </a:custGeom>
          <a:ln w="12192">
            <a:solidFill>
              <a:srgbClr val="FFFFFF"/>
            </a:solidFill>
          </a:ln>
        </p:spPr>
        <p:txBody>
          <a:bodyPr wrap="square" lIns="0" tIns="0" rIns="0" bIns="0" rtlCol="0"/>
          <a:lstStyle/>
          <a:p>
            <a:endParaRPr/>
          </a:p>
        </p:txBody>
      </p:sp>
      <p:sp>
        <p:nvSpPr>
          <p:cNvPr id="40" name="bk object 40"/>
          <p:cNvSpPr/>
          <p:nvPr/>
        </p:nvSpPr>
        <p:spPr>
          <a:xfrm>
            <a:off x="38100" y="865632"/>
            <a:ext cx="2240280" cy="746760"/>
          </a:xfrm>
          <a:prstGeom prst="rect">
            <a:avLst/>
          </a:prstGeom>
          <a:blipFill>
            <a:blip r:embed="rId2" cstate="print"/>
            <a:stretch>
              <a:fillRect/>
            </a:stretch>
          </a:blipFill>
        </p:spPr>
        <p:txBody>
          <a:bodyPr wrap="square" lIns="0" tIns="0" rIns="0" bIns="0" rtlCol="0"/>
          <a:lstStyle/>
          <a:p>
            <a:endParaRPr/>
          </a:p>
        </p:txBody>
      </p:sp>
      <p:sp>
        <p:nvSpPr>
          <p:cNvPr id="41" name="bk object 41"/>
          <p:cNvSpPr/>
          <p:nvPr/>
        </p:nvSpPr>
        <p:spPr>
          <a:xfrm>
            <a:off x="100584" y="908303"/>
            <a:ext cx="2115312" cy="623316"/>
          </a:xfrm>
          <a:prstGeom prst="rect">
            <a:avLst/>
          </a:prstGeom>
          <a:blipFill>
            <a:blip r:embed="rId3" cstate="print"/>
            <a:stretch>
              <a:fillRect/>
            </a:stretch>
          </a:blipFill>
        </p:spPr>
        <p:txBody>
          <a:bodyPr wrap="square" lIns="0" tIns="0" rIns="0" bIns="0" rtlCol="0"/>
          <a:lstStyle/>
          <a:p>
            <a:endParaRPr/>
          </a:p>
        </p:txBody>
      </p:sp>
      <p:sp>
        <p:nvSpPr>
          <p:cNvPr id="42" name="bk object 42"/>
          <p:cNvSpPr/>
          <p:nvPr/>
        </p:nvSpPr>
        <p:spPr>
          <a:xfrm>
            <a:off x="100584" y="908303"/>
            <a:ext cx="2115820" cy="623570"/>
          </a:xfrm>
          <a:custGeom>
            <a:avLst/>
            <a:gdLst/>
            <a:ahLst/>
            <a:cxnLst/>
            <a:rect l="l" t="t" r="r" b="b"/>
            <a:pathLst>
              <a:path w="2115820" h="623569">
                <a:moveTo>
                  <a:pt x="103911" y="0"/>
                </a:moveTo>
                <a:lnTo>
                  <a:pt x="2011426" y="0"/>
                </a:lnTo>
                <a:lnTo>
                  <a:pt x="2051875" y="8159"/>
                </a:lnTo>
                <a:lnTo>
                  <a:pt x="2084895" y="30416"/>
                </a:lnTo>
                <a:lnTo>
                  <a:pt x="2107152" y="63436"/>
                </a:lnTo>
                <a:lnTo>
                  <a:pt x="2115312" y="103886"/>
                </a:lnTo>
                <a:lnTo>
                  <a:pt x="2115312" y="623316"/>
                </a:lnTo>
                <a:lnTo>
                  <a:pt x="0" y="623316"/>
                </a:lnTo>
                <a:lnTo>
                  <a:pt x="0" y="103886"/>
                </a:lnTo>
                <a:lnTo>
                  <a:pt x="8165" y="63436"/>
                </a:lnTo>
                <a:lnTo>
                  <a:pt x="30433" y="30416"/>
                </a:lnTo>
                <a:lnTo>
                  <a:pt x="63463" y="8159"/>
                </a:lnTo>
                <a:lnTo>
                  <a:pt x="103911" y="0"/>
                </a:lnTo>
                <a:close/>
              </a:path>
            </a:pathLst>
          </a:custGeom>
          <a:ln w="6096">
            <a:solidFill>
              <a:srgbClr val="9B2C1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000" b="0" i="0">
                <a:solidFill>
                  <a:srgbClr val="69636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425195"/>
            <a:ext cx="7213600" cy="0"/>
          </a:xfrm>
          <a:custGeom>
            <a:avLst/>
            <a:gdLst/>
            <a:ahLst/>
            <a:cxnLst/>
            <a:rect l="l" t="t" r="r" b="b"/>
            <a:pathLst>
              <a:path w="7213600">
                <a:moveTo>
                  <a:pt x="0" y="0"/>
                </a:moveTo>
                <a:lnTo>
                  <a:pt x="7213092" y="0"/>
                </a:lnTo>
              </a:path>
            </a:pathLst>
          </a:custGeom>
          <a:ln w="51815">
            <a:solidFill>
              <a:srgbClr val="9B2C1F"/>
            </a:solidFill>
          </a:ln>
        </p:spPr>
        <p:txBody>
          <a:bodyPr wrap="square" lIns="0" tIns="0" rIns="0" bIns="0" rtlCol="0"/>
          <a:lstStyle/>
          <a:p>
            <a:endParaRPr/>
          </a:p>
        </p:txBody>
      </p:sp>
      <p:sp>
        <p:nvSpPr>
          <p:cNvPr id="17" name="bk object 17"/>
          <p:cNvSpPr/>
          <p:nvPr/>
        </p:nvSpPr>
        <p:spPr>
          <a:xfrm>
            <a:off x="12190476" y="0"/>
            <a:ext cx="1905" cy="311150"/>
          </a:xfrm>
          <a:custGeom>
            <a:avLst/>
            <a:gdLst/>
            <a:ahLst/>
            <a:cxnLst/>
            <a:rect l="l" t="t" r="r" b="b"/>
            <a:pathLst>
              <a:path w="1904" h="311150">
                <a:moveTo>
                  <a:pt x="0" y="310896"/>
                </a:moveTo>
                <a:lnTo>
                  <a:pt x="1524" y="310896"/>
                </a:lnTo>
                <a:lnTo>
                  <a:pt x="1524" y="0"/>
                </a:lnTo>
                <a:lnTo>
                  <a:pt x="0" y="0"/>
                </a:lnTo>
                <a:lnTo>
                  <a:pt x="0" y="310896"/>
                </a:lnTo>
                <a:close/>
              </a:path>
            </a:pathLst>
          </a:custGeom>
          <a:solidFill>
            <a:srgbClr val="696363"/>
          </a:solidFill>
        </p:spPr>
        <p:txBody>
          <a:bodyPr wrap="square" lIns="0" tIns="0" rIns="0" bIns="0" rtlCol="0"/>
          <a:lstStyle/>
          <a:p>
            <a:endParaRPr/>
          </a:p>
        </p:txBody>
      </p:sp>
      <p:sp>
        <p:nvSpPr>
          <p:cNvPr id="18" name="bk object 18"/>
          <p:cNvSpPr/>
          <p:nvPr/>
        </p:nvSpPr>
        <p:spPr>
          <a:xfrm>
            <a:off x="12095988" y="0"/>
            <a:ext cx="17145" cy="311150"/>
          </a:xfrm>
          <a:custGeom>
            <a:avLst/>
            <a:gdLst/>
            <a:ahLst/>
            <a:cxnLst/>
            <a:rect l="l" t="t" r="r" b="b"/>
            <a:pathLst>
              <a:path w="17145" h="311150">
                <a:moveTo>
                  <a:pt x="0" y="310896"/>
                </a:moveTo>
                <a:lnTo>
                  <a:pt x="16764" y="310896"/>
                </a:lnTo>
                <a:lnTo>
                  <a:pt x="16764" y="0"/>
                </a:lnTo>
                <a:lnTo>
                  <a:pt x="0" y="0"/>
                </a:lnTo>
                <a:lnTo>
                  <a:pt x="0" y="310896"/>
                </a:lnTo>
                <a:close/>
              </a:path>
            </a:pathLst>
          </a:custGeom>
          <a:solidFill>
            <a:srgbClr val="696363"/>
          </a:solidFill>
        </p:spPr>
        <p:txBody>
          <a:bodyPr wrap="square" lIns="0" tIns="0" rIns="0" bIns="0" rtlCol="0"/>
          <a:lstStyle/>
          <a:p>
            <a:endParaRPr/>
          </a:p>
        </p:txBody>
      </p:sp>
      <p:sp>
        <p:nvSpPr>
          <p:cNvPr id="19" name="bk object 19"/>
          <p:cNvSpPr/>
          <p:nvPr/>
        </p:nvSpPr>
        <p:spPr>
          <a:xfrm>
            <a:off x="12004547" y="0"/>
            <a:ext cx="55244" cy="311150"/>
          </a:xfrm>
          <a:custGeom>
            <a:avLst/>
            <a:gdLst/>
            <a:ahLst/>
            <a:cxnLst/>
            <a:rect l="l" t="t" r="r" b="b"/>
            <a:pathLst>
              <a:path w="55245" h="311150">
                <a:moveTo>
                  <a:pt x="0" y="310896"/>
                </a:moveTo>
                <a:lnTo>
                  <a:pt x="54863" y="310896"/>
                </a:lnTo>
                <a:lnTo>
                  <a:pt x="54863" y="0"/>
                </a:lnTo>
                <a:lnTo>
                  <a:pt x="0" y="0"/>
                </a:lnTo>
                <a:lnTo>
                  <a:pt x="0" y="310896"/>
                </a:lnTo>
                <a:close/>
              </a:path>
            </a:pathLst>
          </a:custGeom>
          <a:solidFill>
            <a:srgbClr val="696363"/>
          </a:solidFill>
        </p:spPr>
        <p:txBody>
          <a:bodyPr wrap="square" lIns="0" tIns="0" rIns="0" bIns="0" rtlCol="0"/>
          <a:lstStyle/>
          <a:p>
            <a:endParaRPr/>
          </a:p>
        </p:txBody>
      </p:sp>
      <p:sp>
        <p:nvSpPr>
          <p:cNvPr id="20" name="bk object 20"/>
          <p:cNvSpPr/>
          <p:nvPr/>
        </p:nvSpPr>
        <p:spPr>
          <a:xfrm>
            <a:off x="11960352" y="0"/>
            <a:ext cx="7620" cy="311150"/>
          </a:xfrm>
          <a:custGeom>
            <a:avLst/>
            <a:gdLst/>
            <a:ahLst/>
            <a:cxnLst/>
            <a:rect l="l" t="t" r="r" b="b"/>
            <a:pathLst>
              <a:path w="7620" h="311150">
                <a:moveTo>
                  <a:pt x="0" y="310896"/>
                </a:moveTo>
                <a:lnTo>
                  <a:pt x="7620" y="310896"/>
                </a:lnTo>
                <a:lnTo>
                  <a:pt x="7620" y="0"/>
                </a:lnTo>
                <a:lnTo>
                  <a:pt x="0" y="0"/>
                </a:lnTo>
                <a:lnTo>
                  <a:pt x="0" y="310896"/>
                </a:lnTo>
                <a:close/>
              </a:path>
            </a:pathLst>
          </a:custGeom>
          <a:solidFill>
            <a:srgbClr val="696363"/>
          </a:solidFill>
        </p:spPr>
        <p:txBody>
          <a:bodyPr wrap="square" lIns="0" tIns="0" rIns="0" bIns="0" rtlCol="0"/>
          <a:lstStyle/>
          <a:p>
            <a:endParaRPr/>
          </a:p>
        </p:txBody>
      </p:sp>
      <p:sp>
        <p:nvSpPr>
          <p:cNvPr id="21" name="bk object 21"/>
          <p:cNvSpPr/>
          <p:nvPr/>
        </p:nvSpPr>
        <p:spPr>
          <a:xfrm>
            <a:off x="0" y="0"/>
            <a:ext cx="11887200" cy="311150"/>
          </a:xfrm>
          <a:custGeom>
            <a:avLst/>
            <a:gdLst/>
            <a:ahLst/>
            <a:cxnLst/>
            <a:rect l="l" t="t" r="r" b="b"/>
            <a:pathLst>
              <a:path w="11887200" h="311150">
                <a:moveTo>
                  <a:pt x="0" y="310896"/>
                </a:moveTo>
                <a:lnTo>
                  <a:pt x="11887200" y="310896"/>
                </a:lnTo>
                <a:lnTo>
                  <a:pt x="11887200" y="0"/>
                </a:lnTo>
                <a:lnTo>
                  <a:pt x="0" y="0"/>
                </a:lnTo>
                <a:lnTo>
                  <a:pt x="0" y="310896"/>
                </a:lnTo>
                <a:close/>
              </a:path>
            </a:pathLst>
          </a:custGeom>
          <a:solidFill>
            <a:srgbClr val="696363"/>
          </a:solidFill>
        </p:spPr>
        <p:txBody>
          <a:bodyPr wrap="square" lIns="0" tIns="0" rIns="0" bIns="0" rtlCol="0"/>
          <a:lstStyle/>
          <a:p>
            <a:endParaRPr/>
          </a:p>
        </p:txBody>
      </p:sp>
      <p:sp>
        <p:nvSpPr>
          <p:cNvPr id="22" name="bk object 22"/>
          <p:cNvSpPr/>
          <p:nvPr/>
        </p:nvSpPr>
        <p:spPr>
          <a:xfrm>
            <a:off x="12190476" y="307847"/>
            <a:ext cx="1905" cy="91440"/>
          </a:xfrm>
          <a:custGeom>
            <a:avLst/>
            <a:gdLst/>
            <a:ahLst/>
            <a:cxnLst/>
            <a:rect l="l" t="t" r="r" b="b"/>
            <a:pathLst>
              <a:path w="1904" h="91439">
                <a:moveTo>
                  <a:pt x="0" y="91439"/>
                </a:moveTo>
                <a:lnTo>
                  <a:pt x="1524" y="91439"/>
                </a:lnTo>
                <a:lnTo>
                  <a:pt x="1524" y="0"/>
                </a:lnTo>
                <a:lnTo>
                  <a:pt x="0" y="0"/>
                </a:lnTo>
                <a:lnTo>
                  <a:pt x="0" y="91439"/>
                </a:lnTo>
                <a:close/>
              </a:path>
            </a:pathLst>
          </a:custGeom>
          <a:solidFill>
            <a:srgbClr val="9B2C1F"/>
          </a:solidFill>
        </p:spPr>
        <p:txBody>
          <a:bodyPr wrap="square" lIns="0" tIns="0" rIns="0" bIns="0" rtlCol="0"/>
          <a:lstStyle/>
          <a:p>
            <a:endParaRPr/>
          </a:p>
        </p:txBody>
      </p:sp>
      <p:sp>
        <p:nvSpPr>
          <p:cNvPr id="23" name="bk object 23"/>
          <p:cNvSpPr/>
          <p:nvPr/>
        </p:nvSpPr>
        <p:spPr>
          <a:xfrm>
            <a:off x="12095988" y="307847"/>
            <a:ext cx="17145" cy="91440"/>
          </a:xfrm>
          <a:custGeom>
            <a:avLst/>
            <a:gdLst/>
            <a:ahLst/>
            <a:cxnLst/>
            <a:rect l="l" t="t" r="r" b="b"/>
            <a:pathLst>
              <a:path w="17145" h="91439">
                <a:moveTo>
                  <a:pt x="0" y="91439"/>
                </a:moveTo>
                <a:lnTo>
                  <a:pt x="16764" y="91439"/>
                </a:lnTo>
                <a:lnTo>
                  <a:pt x="16764" y="0"/>
                </a:lnTo>
                <a:lnTo>
                  <a:pt x="0" y="0"/>
                </a:lnTo>
                <a:lnTo>
                  <a:pt x="0" y="91439"/>
                </a:lnTo>
                <a:close/>
              </a:path>
            </a:pathLst>
          </a:custGeom>
          <a:solidFill>
            <a:srgbClr val="9B2C1F"/>
          </a:solidFill>
        </p:spPr>
        <p:txBody>
          <a:bodyPr wrap="square" lIns="0" tIns="0" rIns="0" bIns="0" rtlCol="0"/>
          <a:lstStyle/>
          <a:p>
            <a:endParaRPr/>
          </a:p>
        </p:txBody>
      </p:sp>
      <p:sp>
        <p:nvSpPr>
          <p:cNvPr id="24" name="bk object 24"/>
          <p:cNvSpPr/>
          <p:nvPr/>
        </p:nvSpPr>
        <p:spPr>
          <a:xfrm>
            <a:off x="12004547" y="307847"/>
            <a:ext cx="55244" cy="91440"/>
          </a:xfrm>
          <a:custGeom>
            <a:avLst/>
            <a:gdLst/>
            <a:ahLst/>
            <a:cxnLst/>
            <a:rect l="l" t="t" r="r" b="b"/>
            <a:pathLst>
              <a:path w="55245" h="91439">
                <a:moveTo>
                  <a:pt x="0" y="91439"/>
                </a:moveTo>
                <a:lnTo>
                  <a:pt x="54863" y="91439"/>
                </a:lnTo>
                <a:lnTo>
                  <a:pt x="54863" y="0"/>
                </a:lnTo>
                <a:lnTo>
                  <a:pt x="0" y="0"/>
                </a:lnTo>
                <a:lnTo>
                  <a:pt x="0" y="91439"/>
                </a:lnTo>
                <a:close/>
              </a:path>
            </a:pathLst>
          </a:custGeom>
          <a:solidFill>
            <a:srgbClr val="9B2C1F"/>
          </a:solidFill>
        </p:spPr>
        <p:txBody>
          <a:bodyPr wrap="square" lIns="0" tIns="0" rIns="0" bIns="0" rtlCol="0"/>
          <a:lstStyle/>
          <a:p>
            <a:endParaRPr/>
          </a:p>
        </p:txBody>
      </p:sp>
      <p:sp>
        <p:nvSpPr>
          <p:cNvPr id="25" name="bk object 25"/>
          <p:cNvSpPr/>
          <p:nvPr/>
        </p:nvSpPr>
        <p:spPr>
          <a:xfrm>
            <a:off x="11964161" y="307847"/>
            <a:ext cx="0" cy="132715"/>
          </a:xfrm>
          <a:custGeom>
            <a:avLst/>
            <a:gdLst/>
            <a:ahLst/>
            <a:cxnLst/>
            <a:rect l="l" t="t" r="r" b="b"/>
            <a:pathLst>
              <a:path h="132715">
                <a:moveTo>
                  <a:pt x="0" y="132587"/>
                </a:moveTo>
                <a:lnTo>
                  <a:pt x="0" y="0"/>
                </a:lnTo>
                <a:lnTo>
                  <a:pt x="0" y="132587"/>
                </a:lnTo>
                <a:close/>
              </a:path>
            </a:pathLst>
          </a:custGeom>
          <a:solidFill>
            <a:srgbClr val="9B2C1F"/>
          </a:solidFill>
        </p:spPr>
        <p:txBody>
          <a:bodyPr wrap="square" lIns="0" tIns="0" rIns="0" bIns="0" rtlCol="0"/>
          <a:lstStyle/>
          <a:p>
            <a:endParaRPr/>
          </a:p>
        </p:txBody>
      </p:sp>
      <p:sp>
        <p:nvSpPr>
          <p:cNvPr id="26" name="bk object 26"/>
          <p:cNvSpPr/>
          <p:nvPr/>
        </p:nvSpPr>
        <p:spPr>
          <a:xfrm>
            <a:off x="0" y="307847"/>
            <a:ext cx="11887200" cy="91440"/>
          </a:xfrm>
          <a:custGeom>
            <a:avLst/>
            <a:gdLst/>
            <a:ahLst/>
            <a:cxnLst/>
            <a:rect l="l" t="t" r="r" b="b"/>
            <a:pathLst>
              <a:path w="11887200" h="91439">
                <a:moveTo>
                  <a:pt x="0" y="91439"/>
                </a:moveTo>
                <a:lnTo>
                  <a:pt x="11887200" y="91439"/>
                </a:lnTo>
                <a:lnTo>
                  <a:pt x="11887200" y="0"/>
                </a:lnTo>
                <a:lnTo>
                  <a:pt x="0" y="0"/>
                </a:lnTo>
                <a:lnTo>
                  <a:pt x="0" y="91439"/>
                </a:lnTo>
                <a:close/>
              </a:path>
            </a:pathLst>
          </a:custGeom>
          <a:solidFill>
            <a:srgbClr val="9B2C1F"/>
          </a:solidFill>
        </p:spPr>
        <p:txBody>
          <a:bodyPr wrap="square" lIns="0" tIns="0" rIns="0" bIns="0" rtlCol="0"/>
          <a:lstStyle/>
          <a:p>
            <a:endParaRPr/>
          </a:p>
        </p:txBody>
      </p:sp>
      <p:sp>
        <p:nvSpPr>
          <p:cNvPr id="27" name="bk object 27"/>
          <p:cNvSpPr/>
          <p:nvPr/>
        </p:nvSpPr>
        <p:spPr>
          <a:xfrm>
            <a:off x="12190476" y="359663"/>
            <a:ext cx="1905" cy="81280"/>
          </a:xfrm>
          <a:custGeom>
            <a:avLst/>
            <a:gdLst/>
            <a:ahLst/>
            <a:cxnLst/>
            <a:rect l="l" t="t" r="r" b="b"/>
            <a:pathLst>
              <a:path w="1904" h="81279">
                <a:moveTo>
                  <a:pt x="0" y="80771"/>
                </a:moveTo>
                <a:lnTo>
                  <a:pt x="1524" y="80771"/>
                </a:lnTo>
                <a:lnTo>
                  <a:pt x="1524" y="0"/>
                </a:lnTo>
                <a:lnTo>
                  <a:pt x="0" y="0"/>
                </a:lnTo>
                <a:lnTo>
                  <a:pt x="0" y="80771"/>
                </a:lnTo>
                <a:close/>
              </a:path>
            </a:pathLst>
          </a:custGeom>
          <a:solidFill>
            <a:srgbClr val="9B2C1F"/>
          </a:solidFill>
        </p:spPr>
        <p:txBody>
          <a:bodyPr wrap="square" lIns="0" tIns="0" rIns="0" bIns="0" rtlCol="0"/>
          <a:lstStyle/>
          <a:p>
            <a:endParaRPr/>
          </a:p>
        </p:txBody>
      </p:sp>
      <p:sp>
        <p:nvSpPr>
          <p:cNvPr id="28" name="bk object 28"/>
          <p:cNvSpPr/>
          <p:nvPr/>
        </p:nvSpPr>
        <p:spPr>
          <a:xfrm>
            <a:off x="12095988" y="359663"/>
            <a:ext cx="17145" cy="81280"/>
          </a:xfrm>
          <a:custGeom>
            <a:avLst/>
            <a:gdLst/>
            <a:ahLst/>
            <a:cxnLst/>
            <a:rect l="l" t="t" r="r" b="b"/>
            <a:pathLst>
              <a:path w="17145" h="81279">
                <a:moveTo>
                  <a:pt x="0" y="80771"/>
                </a:moveTo>
                <a:lnTo>
                  <a:pt x="16764" y="80771"/>
                </a:lnTo>
                <a:lnTo>
                  <a:pt x="16764" y="0"/>
                </a:lnTo>
                <a:lnTo>
                  <a:pt x="0" y="0"/>
                </a:lnTo>
                <a:lnTo>
                  <a:pt x="0" y="80771"/>
                </a:lnTo>
                <a:close/>
              </a:path>
            </a:pathLst>
          </a:custGeom>
          <a:solidFill>
            <a:srgbClr val="9B2C1F"/>
          </a:solidFill>
        </p:spPr>
        <p:txBody>
          <a:bodyPr wrap="square" lIns="0" tIns="0" rIns="0" bIns="0" rtlCol="0"/>
          <a:lstStyle/>
          <a:p>
            <a:endParaRPr/>
          </a:p>
        </p:txBody>
      </p:sp>
      <p:sp>
        <p:nvSpPr>
          <p:cNvPr id="29" name="bk object 29"/>
          <p:cNvSpPr/>
          <p:nvPr/>
        </p:nvSpPr>
        <p:spPr>
          <a:xfrm>
            <a:off x="12004547" y="359663"/>
            <a:ext cx="55244" cy="81280"/>
          </a:xfrm>
          <a:custGeom>
            <a:avLst/>
            <a:gdLst/>
            <a:ahLst/>
            <a:cxnLst/>
            <a:rect l="l" t="t" r="r" b="b"/>
            <a:pathLst>
              <a:path w="55245" h="81279">
                <a:moveTo>
                  <a:pt x="0" y="80771"/>
                </a:moveTo>
                <a:lnTo>
                  <a:pt x="54863" y="80771"/>
                </a:lnTo>
                <a:lnTo>
                  <a:pt x="54863" y="0"/>
                </a:lnTo>
                <a:lnTo>
                  <a:pt x="0" y="0"/>
                </a:lnTo>
                <a:lnTo>
                  <a:pt x="0" y="80771"/>
                </a:lnTo>
                <a:close/>
              </a:path>
            </a:pathLst>
          </a:custGeom>
          <a:solidFill>
            <a:srgbClr val="9B2C1F"/>
          </a:solidFill>
        </p:spPr>
        <p:txBody>
          <a:bodyPr wrap="square" lIns="0" tIns="0" rIns="0" bIns="0" rtlCol="0"/>
          <a:lstStyle/>
          <a:p>
            <a:endParaRPr/>
          </a:p>
        </p:txBody>
      </p:sp>
      <p:sp>
        <p:nvSpPr>
          <p:cNvPr id="30" name="bk object 30"/>
          <p:cNvSpPr/>
          <p:nvPr/>
        </p:nvSpPr>
        <p:spPr>
          <a:xfrm>
            <a:off x="7213092" y="359663"/>
            <a:ext cx="4674235" cy="81280"/>
          </a:xfrm>
          <a:custGeom>
            <a:avLst/>
            <a:gdLst/>
            <a:ahLst/>
            <a:cxnLst/>
            <a:rect l="l" t="t" r="r" b="b"/>
            <a:pathLst>
              <a:path w="4674234" h="81279">
                <a:moveTo>
                  <a:pt x="0" y="80771"/>
                </a:moveTo>
                <a:lnTo>
                  <a:pt x="4674108" y="80771"/>
                </a:lnTo>
                <a:lnTo>
                  <a:pt x="4674108" y="0"/>
                </a:lnTo>
                <a:lnTo>
                  <a:pt x="0" y="0"/>
                </a:lnTo>
                <a:lnTo>
                  <a:pt x="0" y="80771"/>
                </a:lnTo>
                <a:close/>
              </a:path>
            </a:pathLst>
          </a:custGeom>
          <a:solidFill>
            <a:srgbClr val="9B2C1F"/>
          </a:solidFill>
        </p:spPr>
        <p:txBody>
          <a:bodyPr wrap="square" lIns="0" tIns="0" rIns="0" bIns="0" rtlCol="0"/>
          <a:lstStyle/>
          <a:p>
            <a:endParaRPr/>
          </a:p>
        </p:txBody>
      </p:sp>
      <p:sp>
        <p:nvSpPr>
          <p:cNvPr id="31" name="bk object 31"/>
          <p:cNvSpPr/>
          <p:nvPr/>
        </p:nvSpPr>
        <p:spPr>
          <a:xfrm>
            <a:off x="12190476" y="440436"/>
            <a:ext cx="1905" cy="180340"/>
          </a:xfrm>
          <a:custGeom>
            <a:avLst/>
            <a:gdLst/>
            <a:ahLst/>
            <a:cxnLst/>
            <a:rect l="l" t="t" r="r" b="b"/>
            <a:pathLst>
              <a:path w="1904" h="180340">
                <a:moveTo>
                  <a:pt x="0" y="179832"/>
                </a:moveTo>
                <a:lnTo>
                  <a:pt x="1524" y="179832"/>
                </a:lnTo>
                <a:lnTo>
                  <a:pt x="1524" y="0"/>
                </a:lnTo>
                <a:lnTo>
                  <a:pt x="0" y="0"/>
                </a:lnTo>
                <a:lnTo>
                  <a:pt x="0" y="179832"/>
                </a:lnTo>
                <a:close/>
              </a:path>
            </a:pathLst>
          </a:custGeom>
          <a:solidFill>
            <a:srgbClr val="9B2C1F">
              <a:alpha val="50195"/>
            </a:srgbClr>
          </a:solidFill>
        </p:spPr>
        <p:txBody>
          <a:bodyPr wrap="square" lIns="0" tIns="0" rIns="0" bIns="0" rtlCol="0"/>
          <a:lstStyle/>
          <a:p>
            <a:endParaRPr/>
          </a:p>
        </p:txBody>
      </p:sp>
      <p:sp>
        <p:nvSpPr>
          <p:cNvPr id="32" name="bk object 32"/>
          <p:cNvSpPr/>
          <p:nvPr/>
        </p:nvSpPr>
        <p:spPr>
          <a:xfrm>
            <a:off x="12095988" y="440436"/>
            <a:ext cx="17145" cy="180340"/>
          </a:xfrm>
          <a:custGeom>
            <a:avLst/>
            <a:gdLst/>
            <a:ahLst/>
            <a:cxnLst/>
            <a:rect l="l" t="t" r="r" b="b"/>
            <a:pathLst>
              <a:path w="17145" h="180340">
                <a:moveTo>
                  <a:pt x="0" y="179832"/>
                </a:moveTo>
                <a:lnTo>
                  <a:pt x="16764" y="179832"/>
                </a:lnTo>
                <a:lnTo>
                  <a:pt x="16764" y="0"/>
                </a:lnTo>
                <a:lnTo>
                  <a:pt x="0" y="0"/>
                </a:lnTo>
                <a:lnTo>
                  <a:pt x="0" y="179832"/>
                </a:lnTo>
                <a:close/>
              </a:path>
            </a:pathLst>
          </a:custGeom>
          <a:solidFill>
            <a:srgbClr val="9B2C1F">
              <a:alpha val="50195"/>
            </a:srgbClr>
          </a:solidFill>
        </p:spPr>
        <p:txBody>
          <a:bodyPr wrap="square" lIns="0" tIns="0" rIns="0" bIns="0" rtlCol="0"/>
          <a:lstStyle/>
          <a:p>
            <a:endParaRPr/>
          </a:p>
        </p:txBody>
      </p:sp>
      <p:sp>
        <p:nvSpPr>
          <p:cNvPr id="33" name="bk object 33"/>
          <p:cNvSpPr/>
          <p:nvPr/>
        </p:nvSpPr>
        <p:spPr>
          <a:xfrm>
            <a:off x="12004547" y="440436"/>
            <a:ext cx="55244" cy="180340"/>
          </a:xfrm>
          <a:custGeom>
            <a:avLst/>
            <a:gdLst/>
            <a:ahLst/>
            <a:cxnLst/>
            <a:rect l="l" t="t" r="r" b="b"/>
            <a:pathLst>
              <a:path w="55245" h="180340">
                <a:moveTo>
                  <a:pt x="0" y="179832"/>
                </a:moveTo>
                <a:lnTo>
                  <a:pt x="54863" y="179832"/>
                </a:lnTo>
                <a:lnTo>
                  <a:pt x="54863" y="0"/>
                </a:lnTo>
                <a:lnTo>
                  <a:pt x="0" y="0"/>
                </a:lnTo>
                <a:lnTo>
                  <a:pt x="0" y="179832"/>
                </a:lnTo>
                <a:close/>
              </a:path>
            </a:pathLst>
          </a:custGeom>
          <a:solidFill>
            <a:srgbClr val="9B2C1F">
              <a:alpha val="50195"/>
            </a:srgbClr>
          </a:solidFill>
        </p:spPr>
        <p:txBody>
          <a:bodyPr wrap="square" lIns="0" tIns="0" rIns="0" bIns="0" rtlCol="0"/>
          <a:lstStyle/>
          <a:p>
            <a:endParaRPr/>
          </a:p>
        </p:txBody>
      </p:sp>
      <p:sp>
        <p:nvSpPr>
          <p:cNvPr id="34" name="bk object 34"/>
          <p:cNvSpPr/>
          <p:nvPr/>
        </p:nvSpPr>
        <p:spPr>
          <a:xfrm>
            <a:off x="7213092" y="440436"/>
            <a:ext cx="4754880" cy="180340"/>
          </a:xfrm>
          <a:custGeom>
            <a:avLst/>
            <a:gdLst/>
            <a:ahLst/>
            <a:cxnLst/>
            <a:rect l="l" t="t" r="r" b="b"/>
            <a:pathLst>
              <a:path w="4754880" h="180340">
                <a:moveTo>
                  <a:pt x="0" y="179832"/>
                </a:moveTo>
                <a:lnTo>
                  <a:pt x="4754880" y="179832"/>
                </a:lnTo>
                <a:lnTo>
                  <a:pt x="4754880" y="0"/>
                </a:lnTo>
                <a:lnTo>
                  <a:pt x="0" y="0"/>
                </a:lnTo>
                <a:lnTo>
                  <a:pt x="0" y="179832"/>
                </a:lnTo>
                <a:close/>
              </a:path>
            </a:pathLst>
          </a:custGeom>
          <a:solidFill>
            <a:srgbClr val="9B2C1F">
              <a:alpha val="50195"/>
            </a:srgbClr>
          </a:solidFill>
        </p:spPr>
        <p:txBody>
          <a:bodyPr wrap="square" lIns="0" tIns="0" rIns="0" bIns="0" rtlCol="0"/>
          <a:lstStyle/>
          <a:p>
            <a:endParaRPr/>
          </a:p>
        </p:txBody>
      </p:sp>
      <p:sp>
        <p:nvSpPr>
          <p:cNvPr id="35" name="bk object 35"/>
          <p:cNvSpPr/>
          <p:nvPr/>
        </p:nvSpPr>
        <p:spPr>
          <a:xfrm>
            <a:off x="7210043" y="510540"/>
            <a:ext cx="4084320" cy="0"/>
          </a:xfrm>
          <a:custGeom>
            <a:avLst/>
            <a:gdLst/>
            <a:ahLst/>
            <a:cxnLst/>
            <a:rect l="l" t="t" r="r" b="b"/>
            <a:pathLst>
              <a:path w="4084320">
                <a:moveTo>
                  <a:pt x="0" y="0"/>
                </a:moveTo>
                <a:lnTo>
                  <a:pt x="4084320" y="0"/>
                </a:lnTo>
              </a:path>
            </a:pathLst>
          </a:custGeom>
          <a:ln w="27431">
            <a:solidFill>
              <a:srgbClr val="FFFFFF"/>
            </a:solidFill>
          </a:ln>
        </p:spPr>
        <p:txBody>
          <a:bodyPr wrap="square" lIns="0" tIns="0" rIns="0" bIns="0" rtlCol="0"/>
          <a:lstStyle/>
          <a:p>
            <a:endParaRPr/>
          </a:p>
        </p:txBody>
      </p:sp>
      <p:sp>
        <p:nvSpPr>
          <p:cNvPr id="36" name="bk object 36"/>
          <p:cNvSpPr/>
          <p:nvPr/>
        </p:nvSpPr>
        <p:spPr>
          <a:xfrm>
            <a:off x="9831323" y="606551"/>
            <a:ext cx="2133600" cy="0"/>
          </a:xfrm>
          <a:custGeom>
            <a:avLst/>
            <a:gdLst/>
            <a:ahLst/>
            <a:cxnLst/>
            <a:rect l="l" t="t" r="r" b="b"/>
            <a:pathLst>
              <a:path w="2133600">
                <a:moveTo>
                  <a:pt x="0" y="0"/>
                </a:moveTo>
                <a:lnTo>
                  <a:pt x="2133600" y="0"/>
                </a:lnTo>
              </a:path>
            </a:pathLst>
          </a:custGeom>
          <a:ln w="36575">
            <a:solidFill>
              <a:srgbClr val="FFFFFF"/>
            </a:solidFill>
          </a:ln>
        </p:spPr>
        <p:txBody>
          <a:bodyPr wrap="square" lIns="0" tIns="0" rIns="0" bIns="0" rtlCol="0"/>
          <a:lstStyle/>
          <a:p>
            <a:endParaRPr/>
          </a:p>
        </p:txBody>
      </p:sp>
      <p:sp>
        <p:nvSpPr>
          <p:cNvPr id="37" name="bk object 37"/>
          <p:cNvSpPr/>
          <p:nvPr/>
        </p:nvSpPr>
        <p:spPr>
          <a:xfrm>
            <a:off x="12039600" y="0"/>
            <a:ext cx="0" cy="622300"/>
          </a:xfrm>
          <a:custGeom>
            <a:avLst/>
            <a:gdLst/>
            <a:ahLst/>
            <a:cxnLst/>
            <a:rect l="l" t="t" r="r" b="b"/>
            <a:pathLst>
              <a:path h="622300">
                <a:moveTo>
                  <a:pt x="0" y="0"/>
                </a:moveTo>
                <a:lnTo>
                  <a:pt x="0" y="621791"/>
                </a:lnTo>
              </a:path>
            </a:pathLst>
          </a:custGeom>
          <a:ln w="12192">
            <a:solidFill>
              <a:srgbClr val="FFFFFF"/>
            </a:solidFill>
          </a:ln>
        </p:spPr>
        <p:txBody>
          <a:bodyPr wrap="square" lIns="0" tIns="0" rIns="0" bIns="0" rtlCol="0"/>
          <a:lstStyle/>
          <a:p>
            <a:endParaRPr/>
          </a:p>
        </p:txBody>
      </p:sp>
      <p:sp>
        <p:nvSpPr>
          <p:cNvPr id="38" name="bk object 38"/>
          <p:cNvSpPr/>
          <p:nvPr/>
        </p:nvSpPr>
        <p:spPr>
          <a:xfrm>
            <a:off x="11923776" y="0"/>
            <a:ext cx="0" cy="585470"/>
          </a:xfrm>
          <a:custGeom>
            <a:avLst/>
            <a:gdLst/>
            <a:ahLst/>
            <a:cxnLst/>
            <a:rect l="l" t="t" r="r" b="b"/>
            <a:pathLst>
              <a:path h="585470">
                <a:moveTo>
                  <a:pt x="0" y="0"/>
                </a:moveTo>
                <a:lnTo>
                  <a:pt x="0" y="585215"/>
                </a:lnTo>
              </a:path>
            </a:pathLst>
          </a:custGeom>
          <a:ln w="73151">
            <a:solidFill>
              <a:srgbClr val="FFFFFF"/>
            </a:solidFill>
          </a:ln>
        </p:spPr>
        <p:txBody>
          <a:bodyPr wrap="square" lIns="0" tIns="0" rIns="0" bIns="0" rtlCol="0"/>
          <a:lstStyle/>
          <a:p>
            <a:endParaRPr/>
          </a:p>
        </p:txBody>
      </p:sp>
      <p:sp>
        <p:nvSpPr>
          <p:cNvPr id="39" name="bk object 39"/>
          <p:cNvSpPr/>
          <p:nvPr/>
        </p:nvSpPr>
        <p:spPr>
          <a:xfrm>
            <a:off x="11836908" y="0"/>
            <a:ext cx="0" cy="585470"/>
          </a:xfrm>
          <a:custGeom>
            <a:avLst/>
            <a:gdLst/>
            <a:ahLst/>
            <a:cxnLst/>
            <a:rect l="l" t="t" r="r" b="b"/>
            <a:pathLst>
              <a:path h="585470">
                <a:moveTo>
                  <a:pt x="0" y="0"/>
                </a:moveTo>
                <a:lnTo>
                  <a:pt x="0" y="585215"/>
                </a:lnTo>
              </a:path>
            </a:pathLst>
          </a:custGeom>
          <a:ln w="12192">
            <a:solidFill>
              <a:srgbClr val="FFFFFF"/>
            </a:solidFill>
          </a:ln>
        </p:spPr>
        <p:txBody>
          <a:bodyPr wrap="square" lIns="0" tIns="0" rIns="0" bIns="0" rtlCol="0"/>
          <a:lstStyle/>
          <a:p>
            <a:endParaRPr/>
          </a:p>
        </p:txBody>
      </p:sp>
      <p:sp>
        <p:nvSpPr>
          <p:cNvPr id="2" name="Holder 2"/>
          <p:cNvSpPr>
            <a:spLocks noGrp="1"/>
          </p:cNvSpPr>
          <p:nvPr>
            <p:ph type="title"/>
          </p:nvPr>
        </p:nvSpPr>
        <p:spPr>
          <a:xfrm>
            <a:off x="4248150" y="1345133"/>
            <a:ext cx="3695700" cy="635000"/>
          </a:xfrm>
          <a:prstGeom prst="rect">
            <a:avLst/>
          </a:prstGeom>
        </p:spPr>
        <p:txBody>
          <a:bodyPr wrap="square" lIns="0" tIns="0" rIns="0" bIns="0">
            <a:spAutoFit/>
          </a:bodyPr>
          <a:lstStyle>
            <a:lvl1pPr>
              <a:defRPr sz="4000" b="0" i="0">
                <a:solidFill>
                  <a:srgbClr val="696363"/>
                </a:solidFill>
                <a:latin typeface="Arial"/>
                <a:cs typeface="Arial"/>
              </a:defRPr>
            </a:lvl1pPr>
          </a:lstStyle>
          <a:p>
            <a:endParaRPr/>
          </a:p>
        </p:txBody>
      </p:sp>
      <p:sp>
        <p:nvSpPr>
          <p:cNvPr id="3" name="Holder 3"/>
          <p:cNvSpPr>
            <a:spLocks noGrp="1"/>
          </p:cNvSpPr>
          <p:nvPr>
            <p:ph type="body" idx="1"/>
          </p:nvPr>
        </p:nvSpPr>
        <p:spPr>
          <a:xfrm>
            <a:off x="958088" y="2147643"/>
            <a:ext cx="9756140" cy="2288540"/>
          </a:xfrm>
          <a:prstGeom prst="rect">
            <a:avLst/>
          </a:prstGeom>
        </p:spPr>
        <p:txBody>
          <a:bodyPr wrap="square" lIns="0" tIns="0" rIns="0" bIns="0">
            <a:spAutoFit/>
          </a:bodyPr>
          <a:lstStyle>
            <a:lvl1pPr>
              <a:defRPr sz="8000" b="0" i="0">
                <a:solidFill>
                  <a:srgbClr val="696363"/>
                </a:solidFill>
                <a:latin typeface="Microsoft Sans Serif"/>
                <a:cs typeface="Microsoft Sans Serif"/>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hyperlink" Target="https://en.wikipedia.org/wiki/Open-source_software" TargetMode="External"/><Relationship Id="rId7" Type="http://schemas.openxmlformats.org/officeDocument/2006/relationships/hyperlink" Target="https://en.wikipedia.org/wiki/Server-side" TargetMode="External"/><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hyperlink" Target="https://en.wikipedia.org/wiki/Runtime_system" TargetMode="External"/><Relationship Id="rId5" Type="http://schemas.openxmlformats.org/officeDocument/2006/relationships/hyperlink" Target="https://en.wikipedia.org/wiki/JavaScript" TargetMode="External"/><Relationship Id="rId4" Type="http://schemas.openxmlformats.org/officeDocument/2006/relationships/hyperlink" Target="https://en.wikipedia.org/wiki/Cross-platfor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8.jp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0AF55B-6C7E-4B11-AD6A-A1F44011EDD0}"/>
              </a:ext>
            </a:extLst>
          </p:cNvPr>
          <p:cNvSpPr>
            <a:spLocks noGrp="1"/>
          </p:cNvSpPr>
          <p:nvPr>
            <p:ph type="ctrTitle"/>
          </p:nvPr>
        </p:nvSpPr>
        <p:spPr>
          <a:xfrm>
            <a:off x="914400" y="2125980"/>
            <a:ext cx="10363200" cy="1354217"/>
          </a:xfrm>
        </p:spPr>
        <p:txBody>
          <a:bodyPr/>
          <a:lstStyle/>
          <a:p>
            <a:r>
              <a:rPr lang="en-US" sz="8800" dirty="0"/>
              <a:t>Angular Installation</a:t>
            </a:r>
            <a:endParaRPr lang="en-IN" sz="8800" dirty="0"/>
          </a:p>
        </p:txBody>
      </p:sp>
      <p:sp>
        <p:nvSpPr>
          <p:cNvPr id="5" name="Subtitle 4">
            <a:extLst>
              <a:ext uri="{FF2B5EF4-FFF2-40B4-BE49-F238E27FC236}">
                <a16:creationId xmlns:a16="http://schemas.microsoft.com/office/drawing/2014/main" id="{396F7CE3-6ADF-4C8E-98AF-714CA4595BCF}"/>
              </a:ext>
            </a:extLst>
          </p:cNvPr>
          <p:cNvSpPr>
            <a:spLocks noGrp="1"/>
          </p:cNvSpPr>
          <p:nvPr>
            <p:ph type="subTitle" idx="4"/>
          </p:nvPr>
        </p:nvSpPr>
        <p:spPr>
          <a:xfrm>
            <a:off x="1828800" y="3840480"/>
            <a:ext cx="8534400" cy="1231106"/>
          </a:xfrm>
        </p:spPr>
        <p:txBody>
          <a:bodyPr/>
          <a:lstStyle/>
          <a:p>
            <a:r>
              <a:rPr lang="en-US" dirty="0"/>
              <a:t>Anju Munoth</a:t>
            </a:r>
            <a:endParaRPr lang="en-IN" dirty="0"/>
          </a:p>
        </p:txBody>
      </p:sp>
    </p:spTree>
    <p:extLst>
      <p:ext uri="{BB962C8B-B14F-4D97-AF65-F5344CB8AC3E}">
        <p14:creationId xmlns:p14="http://schemas.microsoft.com/office/powerpoint/2010/main" val="2479216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41604"/>
            <a:ext cx="6106668" cy="112166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40588" y="781049"/>
            <a:ext cx="5524500" cy="635000"/>
          </a:xfrm>
          <a:prstGeom prst="rect">
            <a:avLst/>
          </a:prstGeom>
        </p:spPr>
        <p:txBody>
          <a:bodyPr vert="horz" wrap="square" lIns="0" tIns="12065" rIns="0" bIns="0" rtlCol="0">
            <a:spAutoFit/>
          </a:bodyPr>
          <a:lstStyle/>
          <a:p>
            <a:pPr marL="12700">
              <a:lnSpc>
                <a:spcPct val="100000"/>
              </a:lnSpc>
              <a:spcBef>
                <a:spcPts val="95"/>
              </a:spcBef>
            </a:pPr>
            <a:r>
              <a:rPr b="1" spc="-5" dirty="0">
                <a:latin typeface="Microsoft Sans Serif"/>
                <a:cs typeface="Microsoft Sans Serif"/>
              </a:rPr>
              <a:t>Speed and</a:t>
            </a:r>
            <a:r>
              <a:rPr b="1" spc="-70" dirty="0">
                <a:latin typeface="Microsoft Sans Serif"/>
                <a:cs typeface="Microsoft Sans Serif"/>
              </a:rPr>
              <a:t> </a:t>
            </a:r>
            <a:r>
              <a:rPr b="1" spc="-5" dirty="0">
                <a:latin typeface="Microsoft Sans Serif"/>
                <a:cs typeface="Microsoft Sans Serif"/>
              </a:rPr>
              <a:t>Performance</a:t>
            </a:r>
          </a:p>
        </p:txBody>
      </p:sp>
      <p:sp>
        <p:nvSpPr>
          <p:cNvPr id="4" name="object 4"/>
          <p:cNvSpPr txBox="1"/>
          <p:nvPr/>
        </p:nvSpPr>
        <p:spPr>
          <a:xfrm>
            <a:off x="415239" y="2189734"/>
            <a:ext cx="11703050" cy="3317875"/>
          </a:xfrm>
          <a:prstGeom prst="rect">
            <a:avLst/>
          </a:prstGeom>
        </p:spPr>
        <p:txBody>
          <a:bodyPr vert="horz" wrap="square" lIns="0" tIns="12700" rIns="0" bIns="0" rtlCol="0">
            <a:spAutoFit/>
          </a:bodyPr>
          <a:lstStyle/>
          <a:p>
            <a:pPr marL="299085" indent="-286385">
              <a:lnSpc>
                <a:spcPct val="100000"/>
              </a:lnSpc>
              <a:spcBef>
                <a:spcPts val="100"/>
              </a:spcBef>
              <a:buFont typeface="Wingdings"/>
              <a:buChar char=""/>
              <a:tabLst>
                <a:tab pos="380365" algn="l"/>
              </a:tabLst>
            </a:pPr>
            <a:r>
              <a:rPr sz="2400" spc="-10" dirty="0">
                <a:latin typeface="Microsoft Sans Serif"/>
                <a:cs typeface="Microsoft Sans Serif"/>
              </a:rPr>
              <a:t>Angular </a:t>
            </a:r>
            <a:r>
              <a:rPr sz="2400" spc="-5" dirty="0">
                <a:latin typeface="Microsoft Sans Serif"/>
                <a:cs typeface="Microsoft Sans Serif"/>
              </a:rPr>
              <a:t>turns </a:t>
            </a:r>
            <a:r>
              <a:rPr sz="2400" spc="-10" dirty="0">
                <a:latin typeface="Microsoft Sans Serif"/>
                <a:cs typeface="Microsoft Sans Serif"/>
              </a:rPr>
              <a:t>our templates into </a:t>
            </a:r>
            <a:r>
              <a:rPr sz="2400" dirty="0">
                <a:latin typeface="Microsoft Sans Serif"/>
                <a:cs typeface="Microsoft Sans Serif"/>
              </a:rPr>
              <a:t>code </a:t>
            </a:r>
            <a:r>
              <a:rPr sz="2400" spc="-5" dirty="0">
                <a:latin typeface="Microsoft Sans Serif"/>
                <a:cs typeface="Microsoft Sans Serif"/>
              </a:rPr>
              <a:t>that's </a:t>
            </a:r>
            <a:r>
              <a:rPr sz="2400" spc="-15" dirty="0">
                <a:latin typeface="Microsoft Sans Serif"/>
                <a:cs typeface="Microsoft Sans Serif"/>
              </a:rPr>
              <a:t>highly </a:t>
            </a:r>
            <a:r>
              <a:rPr sz="2400" spc="-10" dirty="0">
                <a:latin typeface="Microsoft Sans Serif"/>
                <a:cs typeface="Microsoft Sans Serif"/>
              </a:rPr>
              <a:t>optimized </a:t>
            </a:r>
            <a:r>
              <a:rPr sz="2400" dirty="0">
                <a:latin typeface="Microsoft Sans Serif"/>
                <a:cs typeface="Microsoft Sans Serif"/>
              </a:rPr>
              <a:t>for today's</a:t>
            </a:r>
            <a:r>
              <a:rPr sz="2400" spc="300" dirty="0">
                <a:latin typeface="Microsoft Sans Serif"/>
                <a:cs typeface="Microsoft Sans Serif"/>
              </a:rPr>
              <a:t> </a:t>
            </a:r>
            <a:r>
              <a:rPr sz="2400" spc="-5" dirty="0">
                <a:latin typeface="Microsoft Sans Serif"/>
                <a:cs typeface="Microsoft Sans Serif"/>
              </a:rPr>
              <a:t>JavaScript </a:t>
            </a:r>
            <a:endParaRPr sz="2400">
              <a:latin typeface="Microsoft Sans Serif"/>
              <a:cs typeface="Microsoft Sans Serif"/>
            </a:endParaRPr>
          </a:p>
          <a:p>
            <a:pPr>
              <a:lnSpc>
                <a:spcPct val="100000"/>
              </a:lnSpc>
              <a:spcBef>
                <a:spcPts val="5"/>
              </a:spcBef>
              <a:buFont typeface="Wingdings"/>
              <a:buChar char=""/>
            </a:pPr>
            <a:endParaRPr sz="2500">
              <a:latin typeface="Times New Roman"/>
              <a:cs typeface="Times New Roman"/>
            </a:endParaRPr>
          </a:p>
          <a:p>
            <a:pPr marL="299085">
              <a:lnSpc>
                <a:spcPct val="100000"/>
              </a:lnSpc>
            </a:pPr>
            <a:r>
              <a:rPr sz="2400" spc="-10" dirty="0">
                <a:latin typeface="Microsoft Sans Serif"/>
                <a:cs typeface="Microsoft Sans Serif"/>
              </a:rPr>
              <a:t>machines.</a:t>
            </a:r>
            <a:endParaRPr sz="2400">
              <a:latin typeface="Microsoft Sans Serif"/>
              <a:cs typeface="Microsoft Sans Serif"/>
            </a:endParaRPr>
          </a:p>
          <a:p>
            <a:pPr marL="299085" marR="5080" indent="-286385">
              <a:lnSpc>
                <a:spcPct val="200000"/>
              </a:lnSpc>
              <a:buFont typeface="Wingdings"/>
              <a:buChar char=""/>
              <a:tabLst>
                <a:tab pos="380365" algn="l"/>
              </a:tabLst>
            </a:pPr>
            <a:r>
              <a:rPr sz="2400" spc="-5" dirty="0">
                <a:latin typeface="Microsoft Sans Serif"/>
                <a:cs typeface="Microsoft Sans Serif"/>
              </a:rPr>
              <a:t>Serve </a:t>
            </a:r>
            <a:r>
              <a:rPr sz="2400" dirty="0">
                <a:latin typeface="Microsoft Sans Serif"/>
                <a:cs typeface="Microsoft Sans Serif"/>
              </a:rPr>
              <a:t>the </a:t>
            </a:r>
            <a:r>
              <a:rPr sz="2400" spc="-10" dirty="0">
                <a:latin typeface="Microsoft Sans Serif"/>
                <a:cs typeface="Microsoft Sans Serif"/>
              </a:rPr>
              <a:t>first view </a:t>
            </a:r>
            <a:r>
              <a:rPr sz="2400" spc="-5" dirty="0">
                <a:latin typeface="Microsoft Sans Serif"/>
                <a:cs typeface="Microsoft Sans Serif"/>
              </a:rPr>
              <a:t>of </a:t>
            </a:r>
            <a:r>
              <a:rPr sz="2400" dirty="0">
                <a:latin typeface="Microsoft Sans Serif"/>
                <a:cs typeface="Microsoft Sans Serif"/>
              </a:rPr>
              <a:t>your </a:t>
            </a:r>
            <a:r>
              <a:rPr sz="2400" spc="-10" dirty="0">
                <a:latin typeface="Microsoft Sans Serif"/>
                <a:cs typeface="Microsoft Sans Serif"/>
              </a:rPr>
              <a:t>application </a:t>
            </a:r>
            <a:r>
              <a:rPr sz="2400" spc="-5" dirty="0">
                <a:latin typeface="Microsoft Sans Serif"/>
                <a:cs typeface="Microsoft Sans Serif"/>
              </a:rPr>
              <a:t>on </a:t>
            </a:r>
            <a:r>
              <a:rPr sz="2400" spc="-10" dirty="0">
                <a:latin typeface="Microsoft Sans Serif"/>
                <a:cs typeface="Microsoft Sans Serif"/>
              </a:rPr>
              <a:t>node.js, </a:t>
            </a:r>
            <a:r>
              <a:rPr sz="2400" spc="-5" dirty="0">
                <a:latin typeface="Microsoft Sans Serif"/>
                <a:cs typeface="Microsoft Sans Serif"/>
              </a:rPr>
              <a:t>.NET, PHP, </a:t>
            </a:r>
            <a:r>
              <a:rPr sz="2400" dirty="0">
                <a:latin typeface="Microsoft Sans Serif"/>
                <a:cs typeface="Microsoft Sans Serif"/>
              </a:rPr>
              <a:t>and </a:t>
            </a:r>
            <a:r>
              <a:rPr sz="2400" spc="-5" dirty="0">
                <a:latin typeface="Microsoft Sans Serif"/>
                <a:cs typeface="Microsoft Sans Serif"/>
              </a:rPr>
              <a:t>other servers </a:t>
            </a:r>
            <a:r>
              <a:rPr sz="2400" dirty="0">
                <a:latin typeface="Microsoft Sans Serif"/>
                <a:cs typeface="Microsoft Sans Serif"/>
              </a:rPr>
              <a:t>for  </a:t>
            </a:r>
            <a:r>
              <a:rPr sz="2400" spc="-10" dirty="0">
                <a:latin typeface="Microsoft Sans Serif"/>
                <a:cs typeface="Microsoft Sans Serif"/>
              </a:rPr>
              <a:t>rendering </a:t>
            </a:r>
            <a:r>
              <a:rPr sz="2400" spc="-15" dirty="0">
                <a:latin typeface="Microsoft Sans Serif"/>
                <a:cs typeface="Microsoft Sans Serif"/>
              </a:rPr>
              <a:t>in </a:t>
            </a:r>
            <a:r>
              <a:rPr sz="2400" spc="-10" dirty="0">
                <a:latin typeface="Microsoft Sans Serif"/>
                <a:cs typeface="Microsoft Sans Serif"/>
              </a:rPr>
              <a:t>just HTML and </a:t>
            </a:r>
            <a:r>
              <a:rPr sz="2400" spc="-5" dirty="0">
                <a:latin typeface="Microsoft Sans Serif"/>
                <a:cs typeface="Microsoft Sans Serif"/>
              </a:rPr>
              <a:t>CSS.</a:t>
            </a:r>
            <a:r>
              <a:rPr sz="2400" spc="140" dirty="0">
                <a:latin typeface="Microsoft Sans Serif"/>
                <a:cs typeface="Microsoft Sans Serif"/>
              </a:rPr>
              <a:t> </a:t>
            </a:r>
            <a:r>
              <a:rPr sz="2400" dirty="0">
                <a:latin typeface="Microsoft Sans Serif"/>
                <a:cs typeface="Microsoft Sans Serif"/>
              </a:rPr>
              <a:t>.</a:t>
            </a:r>
            <a:endParaRPr sz="2400">
              <a:latin typeface="Microsoft Sans Serif"/>
              <a:cs typeface="Microsoft Sans Serif"/>
            </a:endParaRPr>
          </a:p>
          <a:p>
            <a:pPr>
              <a:lnSpc>
                <a:spcPct val="100000"/>
              </a:lnSpc>
              <a:spcBef>
                <a:spcPts val="5"/>
              </a:spcBef>
              <a:buFont typeface="Wingdings"/>
              <a:buChar char=""/>
            </a:pPr>
            <a:endParaRPr sz="2500">
              <a:latin typeface="Times New Roman"/>
              <a:cs typeface="Times New Roman"/>
            </a:endParaRPr>
          </a:p>
          <a:p>
            <a:pPr marL="299085" indent="-286385">
              <a:lnSpc>
                <a:spcPct val="100000"/>
              </a:lnSpc>
              <a:buFont typeface="Wingdings"/>
              <a:buChar char=""/>
              <a:tabLst>
                <a:tab pos="380365" algn="l"/>
              </a:tabLst>
            </a:pPr>
            <a:r>
              <a:rPr sz="2400" spc="-10" dirty="0">
                <a:latin typeface="Microsoft Sans Serif"/>
                <a:cs typeface="Microsoft Sans Serif"/>
              </a:rPr>
              <a:t>Angular </a:t>
            </a:r>
            <a:r>
              <a:rPr sz="2400" spc="-5" dirty="0">
                <a:latin typeface="Microsoft Sans Serif"/>
                <a:cs typeface="Microsoft Sans Serif"/>
              </a:rPr>
              <a:t>apps </a:t>
            </a:r>
            <a:r>
              <a:rPr sz="2400" spc="-10" dirty="0">
                <a:latin typeface="Microsoft Sans Serif"/>
                <a:cs typeface="Microsoft Sans Serif"/>
              </a:rPr>
              <a:t>load quickly with </a:t>
            </a:r>
            <a:r>
              <a:rPr sz="2400" dirty="0">
                <a:latin typeface="Microsoft Sans Serif"/>
                <a:cs typeface="Microsoft Sans Serif"/>
              </a:rPr>
              <a:t>the </a:t>
            </a:r>
            <a:r>
              <a:rPr sz="2400" spc="-10" dirty="0">
                <a:latin typeface="Microsoft Sans Serif"/>
                <a:cs typeface="Microsoft Sans Serif"/>
              </a:rPr>
              <a:t>new Component</a:t>
            </a:r>
            <a:r>
              <a:rPr sz="2400" spc="250" dirty="0">
                <a:latin typeface="Microsoft Sans Serif"/>
                <a:cs typeface="Microsoft Sans Serif"/>
              </a:rPr>
              <a:t> </a:t>
            </a:r>
            <a:r>
              <a:rPr sz="2400" spc="-10" dirty="0">
                <a:latin typeface="Microsoft Sans Serif"/>
                <a:cs typeface="Microsoft Sans Serif"/>
              </a:rPr>
              <a:t>Router.</a:t>
            </a:r>
            <a:endParaRPr sz="2400">
              <a:latin typeface="Microsoft Sans Serif"/>
              <a:cs typeface="Microsoft Sans Serif"/>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37387"/>
            <a:ext cx="3256788" cy="112166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56133" y="575513"/>
            <a:ext cx="2664460" cy="635000"/>
          </a:xfrm>
          <a:prstGeom prst="rect">
            <a:avLst/>
          </a:prstGeom>
        </p:spPr>
        <p:txBody>
          <a:bodyPr vert="horz" wrap="square" lIns="0" tIns="12065" rIns="0" bIns="0" rtlCol="0">
            <a:spAutoFit/>
          </a:bodyPr>
          <a:lstStyle/>
          <a:p>
            <a:pPr marL="12700">
              <a:lnSpc>
                <a:spcPct val="100000"/>
              </a:lnSpc>
              <a:spcBef>
                <a:spcPts val="95"/>
              </a:spcBef>
            </a:pPr>
            <a:r>
              <a:rPr b="1" spc="-5" dirty="0">
                <a:latin typeface="Microsoft Sans Serif"/>
                <a:cs typeface="Microsoft Sans Serif"/>
              </a:rPr>
              <a:t>Productivity</a:t>
            </a:r>
          </a:p>
        </p:txBody>
      </p:sp>
      <p:sp>
        <p:nvSpPr>
          <p:cNvPr id="4" name="object 4"/>
          <p:cNvSpPr txBox="1"/>
          <p:nvPr/>
        </p:nvSpPr>
        <p:spPr>
          <a:xfrm>
            <a:off x="868172" y="1536319"/>
            <a:ext cx="10341610" cy="4964430"/>
          </a:xfrm>
          <a:prstGeom prst="rect">
            <a:avLst/>
          </a:prstGeom>
        </p:spPr>
        <p:txBody>
          <a:bodyPr vert="horz" wrap="square" lIns="0" tIns="12700" rIns="0" bIns="0" rtlCol="0">
            <a:spAutoFit/>
          </a:bodyPr>
          <a:lstStyle/>
          <a:p>
            <a:pPr marL="379730" indent="-367030">
              <a:lnSpc>
                <a:spcPct val="100000"/>
              </a:lnSpc>
              <a:spcBef>
                <a:spcPts val="100"/>
              </a:spcBef>
              <a:buFont typeface="Wingdings"/>
              <a:buChar char=""/>
              <a:tabLst>
                <a:tab pos="380365" algn="l"/>
              </a:tabLst>
            </a:pPr>
            <a:r>
              <a:rPr sz="2400" spc="-10" dirty="0">
                <a:latin typeface="Microsoft Sans Serif"/>
                <a:cs typeface="Microsoft Sans Serif"/>
              </a:rPr>
              <a:t>Quickly </a:t>
            </a:r>
            <a:r>
              <a:rPr sz="2400" dirty="0">
                <a:latin typeface="Microsoft Sans Serif"/>
                <a:cs typeface="Microsoft Sans Serif"/>
              </a:rPr>
              <a:t>create UI </a:t>
            </a:r>
            <a:r>
              <a:rPr sz="2400" spc="-10" dirty="0">
                <a:latin typeface="Microsoft Sans Serif"/>
                <a:cs typeface="Microsoft Sans Serif"/>
              </a:rPr>
              <a:t>views with simple and powerful template</a:t>
            </a:r>
            <a:r>
              <a:rPr sz="2400" spc="275" dirty="0">
                <a:latin typeface="Microsoft Sans Serif"/>
                <a:cs typeface="Microsoft Sans Serif"/>
              </a:rPr>
              <a:t> </a:t>
            </a:r>
            <a:r>
              <a:rPr sz="2400" dirty="0">
                <a:latin typeface="Microsoft Sans Serif"/>
                <a:cs typeface="Microsoft Sans Serif"/>
              </a:rPr>
              <a:t>syntax.</a:t>
            </a:r>
            <a:endParaRPr sz="2400">
              <a:latin typeface="Microsoft Sans Serif"/>
              <a:cs typeface="Microsoft Sans Serif"/>
            </a:endParaRPr>
          </a:p>
          <a:p>
            <a:pPr>
              <a:lnSpc>
                <a:spcPct val="100000"/>
              </a:lnSpc>
              <a:spcBef>
                <a:spcPts val="5"/>
              </a:spcBef>
              <a:buFont typeface="Wingdings"/>
              <a:buChar char=""/>
            </a:pPr>
            <a:endParaRPr sz="3750">
              <a:latin typeface="Times New Roman"/>
              <a:cs typeface="Times New Roman"/>
            </a:endParaRPr>
          </a:p>
          <a:p>
            <a:pPr marL="379730" indent="-367030">
              <a:lnSpc>
                <a:spcPct val="100000"/>
              </a:lnSpc>
              <a:spcBef>
                <a:spcPts val="5"/>
              </a:spcBef>
              <a:buFont typeface="Wingdings"/>
              <a:buChar char=""/>
              <a:tabLst>
                <a:tab pos="380365" algn="l"/>
              </a:tabLst>
            </a:pPr>
            <a:r>
              <a:rPr sz="2400" spc="-10" dirty="0">
                <a:latin typeface="Microsoft Sans Serif"/>
                <a:cs typeface="Microsoft Sans Serif"/>
              </a:rPr>
              <a:t>Command </a:t>
            </a:r>
            <a:r>
              <a:rPr sz="2400" spc="-15" dirty="0">
                <a:latin typeface="Microsoft Sans Serif"/>
                <a:cs typeface="Microsoft Sans Serif"/>
              </a:rPr>
              <a:t>line</a:t>
            </a:r>
            <a:r>
              <a:rPr sz="2400" spc="75" dirty="0">
                <a:latin typeface="Microsoft Sans Serif"/>
                <a:cs typeface="Microsoft Sans Serif"/>
              </a:rPr>
              <a:t> </a:t>
            </a:r>
            <a:r>
              <a:rPr sz="2400" spc="-5" dirty="0">
                <a:latin typeface="Microsoft Sans Serif"/>
                <a:cs typeface="Microsoft Sans Serif"/>
              </a:rPr>
              <a:t>tools: </a:t>
            </a:r>
            <a:endParaRPr sz="2400">
              <a:latin typeface="Microsoft Sans Serif"/>
              <a:cs typeface="Microsoft Sans Serif"/>
            </a:endParaRPr>
          </a:p>
          <a:p>
            <a:pPr>
              <a:lnSpc>
                <a:spcPct val="100000"/>
              </a:lnSpc>
              <a:spcBef>
                <a:spcPts val="5"/>
              </a:spcBef>
              <a:buFont typeface="Wingdings"/>
              <a:buChar char=""/>
            </a:pPr>
            <a:endParaRPr sz="3750">
              <a:latin typeface="Times New Roman"/>
              <a:cs typeface="Times New Roman"/>
            </a:endParaRPr>
          </a:p>
          <a:p>
            <a:pPr marL="836930" lvl="1" indent="-367030">
              <a:lnSpc>
                <a:spcPct val="100000"/>
              </a:lnSpc>
              <a:buFont typeface="Wingdings"/>
              <a:buChar char=""/>
              <a:tabLst>
                <a:tab pos="837565" algn="l"/>
              </a:tabLst>
            </a:pPr>
            <a:r>
              <a:rPr sz="2400" dirty="0">
                <a:latin typeface="Microsoft Sans Serif"/>
                <a:cs typeface="Microsoft Sans Serif"/>
              </a:rPr>
              <a:t>Start </a:t>
            </a:r>
            <a:r>
              <a:rPr sz="2400" spc="-10" dirty="0">
                <a:latin typeface="Microsoft Sans Serif"/>
                <a:cs typeface="Microsoft Sans Serif"/>
              </a:rPr>
              <a:t>building</a:t>
            </a:r>
            <a:r>
              <a:rPr sz="2400" spc="25" dirty="0">
                <a:latin typeface="Microsoft Sans Serif"/>
                <a:cs typeface="Microsoft Sans Serif"/>
              </a:rPr>
              <a:t> </a:t>
            </a:r>
            <a:r>
              <a:rPr sz="2400" dirty="0">
                <a:latin typeface="Microsoft Sans Serif"/>
                <a:cs typeface="Microsoft Sans Serif"/>
              </a:rPr>
              <a:t>fast</a:t>
            </a:r>
            <a:endParaRPr sz="2400">
              <a:latin typeface="Microsoft Sans Serif"/>
              <a:cs typeface="Microsoft Sans Serif"/>
            </a:endParaRPr>
          </a:p>
          <a:p>
            <a:pPr lvl="1">
              <a:lnSpc>
                <a:spcPct val="100000"/>
              </a:lnSpc>
              <a:spcBef>
                <a:spcPts val="10"/>
              </a:spcBef>
              <a:buFont typeface="Wingdings"/>
              <a:buChar char=""/>
            </a:pPr>
            <a:endParaRPr sz="3750">
              <a:latin typeface="Times New Roman"/>
              <a:cs typeface="Times New Roman"/>
            </a:endParaRPr>
          </a:p>
          <a:p>
            <a:pPr marL="836930" lvl="1" indent="-367030">
              <a:lnSpc>
                <a:spcPct val="100000"/>
              </a:lnSpc>
              <a:buFont typeface="Wingdings"/>
              <a:buChar char=""/>
              <a:tabLst>
                <a:tab pos="837565" algn="l"/>
              </a:tabLst>
            </a:pPr>
            <a:r>
              <a:rPr sz="2400" spc="-5" dirty="0">
                <a:latin typeface="Microsoft Sans Serif"/>
                <a:cs typeface="Microsoft Sans Serif"/>
              </a:rPr>
              <a:t>Add components </a:t>
            </a:r>
            <a:r>
              <a:rPr sz="2400" spc="-10" dirty="0">
                <a:latin typeface="Microsoft Sans Serif"/>
                <a:cs typeface="Microsoft Sans Serif"/>
              </a:rPr>
              <a:t>and</a:t>
            </a:r>
            <a:r>
              <a:rPr sz="2400" spc="30" dirty="0">
                <a:latin typeface="Microsoft Sans Serif"/>
                <a:cs typeface="Microsoft Sans Serif"/>
              </a:rPr>
              <a:t> </a:t>
            </a:r>
            <a:r>
              <a:rPr sz="2400" dirty="0">
                <a:latin typeface="Microsoft Sans Serif"/>
                <a:cs typeface="Microsoft Sans Serif"/>
              </a:rPr>
              <a:t>tests</a:t>
            </a:r>
            <a:endParaRPr sz="2400">
              <a:latin typeface="Microsoft Sans Serif"/>
              <a:cs typeface="Microsoft Sans Serif"/>
            </a:endParaRPr>
          </a:p>
          <a:p>
            <a:pPr lvl="1">
              <a:lnSpc>
                <a:spcPct val="100000"/>
              </a:lnSpc>
              <a:spcBef>
                <a:spcPts val="10"/>
              </a:spcBef>
              <a:buFont typeface="Wingdings"/>
              <a:buChar char=""/>
            </a:pPr>
            <a:endParaRPr sz="3750">
              <a:latin typeface="Times New Roman"/>
              <a:cs typeface="Times New Roman"/>
            </a:endParaRPr>
          </a:p>
          <a:p>
            <a:pPr marL="836930" lvl="1" indent="-367030">
              <a:lnSpc>
                <a:spcPct val="100000"/>
              </a:lnSpc>
              <a:buFont typeface="Wingdings"/>
              <a:buChar char=""/>
              <a:tabLst>
                <a:tab pos="837565" algn="l"/>
              </a:tabLst>
            </a:pPr>
            <a:r>
              <a:rPr sz="2400" spc="-10" dirty="0">
                <a:latin typeface="Microsoft Sans Serif"/>
                <a:cs typeface="Microsoft Sans Serif"/>
              </a:rPr>
              <a:t>Then instantly</a:t>
            </a:r>
            <a:r>
              <a:rPr sz="2400" spc="50" dirty="0">
                <a:latin typeface="Microsoft Sans Serif"/>
                <a:cs typeface="Microsoft Sans Serif"/>
              </a:rPr>
              <a:t> </a:t>
            </a:r>
            <a:r>
              <a:rPr sz="2400" spc="-10" dirty="0">
                <a:latin typeface="Microsoft Sans Serif"/>
                <a:cs typeface="Microsoft Sans Serif"/>
              </a:rPr>
              <a:t>deploy.</a:t>
            </a:r>
            <a:endParaRPr sz="2400">
              <a:latin typeface="Microsoft Sans Serif"/>
              <a:cs typeface="Microsoft Sans Serif"/>
            </a:endParaRPr>
          </a:p>
          <a:p>
            <a:pPr lvl="1">
              <a:lnSpc>
                <a:spcPct val="100000"/>
              </a:lnSpc>
              <a:spcBef>
                <a:spcPts val="10"/>
              </a:spcBef>
              <a:buFont typeface="Wingdings"/>
              <a:buChar char=""/>
            </a:pPr>
            <a:endParaRPr sz="3750">
              <a:latin typeface="Times New Roman"/>
              <a:cs typeface="Times New Roman"/>
            </a:endParaRPr>
          </a:p>
          <a:p>
            <a:pPr marL="379730" indent="-367030">
              <a:lnSpc>
                <a:spcPct val="100000"/>
              </a:lnSpc>
              <a:buFont typeface="Wingdings"/>
              <a:buChar char=""/>
              <a:tabLst>
                <a:tab pos="380365" algn="l"/>
              </a:tabLst>
            </a:pPr>
            <a:r>
              <a:rPr sz="2400" dirty="0">
                <a:latin typeface="Microsoft Sans Serif"/>
                <a:cs typeface="Microsoft Sans Serif"/>
              </a:rPr>
              <a:t>Get </a:t>
            </a:r>
            <a:r>
              <a:rPr sz="2400" spc="-10" dirty="0">
                <a:latin typeface="Microsoft Sans Serif"/>
                <a:cs typeface="Microsoft Sans Serif"/>
              </a:rPr>
              <a:t>intelligent </a:t>
            </a:r>
            <a:r>
              <a:rPr sz="2400" dirty="0">
                <a:latin typeface="Microsoft Sans Serif"/>
                <a:cs typeface="Microsoft Sans Serif"/>
              </a:rPr>
              <a:t>code </a:t>
            </a:r>
            <a:r>
              <a:rPr sz="2400" spc="-10" dirty="0">
                <a:latin typeface="Microsoft Sans Serif"/>
                <a:cs typeface="Microsoft Sans Serif"/>
              </a:rPr>
              <a:t>completion, instant </a:t>
            </a:r>
            <a:r>
              <a:rPr sz="2400" spc="-5" dirty="0">
                <a:latin typeface="Microsoft Sans Serif"/>
                <a:cs typeface="Microsoft Sans Serif"/>
              </a:rPr>
              <a:t>errors </a:t>
            </a:r>
            <a:r>
              <a:rPr sz="2400" spc="-15" dirty="0">
                <a:latin typeface="Microsoft Sans Serif"/>
                <a:cs typeface="Microsoft Sans Serif"/>
              </a:rPr>
              <a:t>in </a:t>
            </a:r>
            <a:r>
              <a:rPr sz="2400" spc="-10" dirty="0">
                <a:latin typeface="Microsoft Sans Serif"/>
                <a:cs typeface="Microsoft Sans Serif"/>
              </a:rPr>
              <a:t>popular </a:t>
            </a:r>
            <a:r>
              <a:rPr sz="2400" spc="-5" dirty="0">
                <a:latin typeface="Microsoft Sans Serif"/>
                <a:cs typeface="Microsoft Sans Serif"/>
              </a:rPr>
              <a:t>editors </a:t>
            </a:r>
            <a:r>
              <a:rPr sz="2400" spc="-10" dirty="0">
                <a:latin typeface="Microsoft Sans Serif"/>
                <a:cs typeface="Microsoft Sans Serif"/>
              </a:rPr>
              <a:t>and</a:t>
            </a:r>
            <a:r>
              <a:rPr sz="2400" spc="280" dirty="0">
                <a:latin typeface="Microsoft Sans Serif"/>
                <a:cs typeface="Microsoft Sans Serif"/>
              </a:rPr>
              <a:t> </a:t>
            </a:r>
            <a:r>
              <a:rPr sz="2400" dirty="0">
                <a:latin typeface="Microsoft Sans Serif"/>
                <a:cs typeface="Microsoft Sans Serif"/>
              </a:rPr>
              <a:t>IDEs.</a:t>
            </a:r>
            <a:endParaRPr sz="2400">
              <a:latin typeface="Microsoft Sans Serif"/>
              <a:cs typeface="Microsoft Sans Serif"/>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8204" y="626363"/>
            <a:ext cx="5949696" cy="112166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10667" y="765174"/>
            <a:ext cx="5304155" cy="635000"/>
          </a:xfrm>
          <a:prstGeom prst="rect">
            <a:avLst/>
          </a:prstGeom>
        </p:spPr>
        <p:txBody>
          <a:bodyPr vert="horz" wrap="square" lIns="0" tIns="12065" rIns="0" bIns="0" rtlCol="0">
            <a:spAutoFit/>
          </a:bodyPr>
          <a:lstStyle/>
          <a:p>
            <a:pPr marL="12700">
              <a:lnSpc>
                <a:spcPct val="100000"/>
              </a:lnSpc>
              <a:spcBef>
                <a:spcPts val="95"/>
              </a:spcBef>
            </a:pPr>
            <a:r>
              <a:rPr b="1" spc="-5" dirty="0">
                <a:latin typeface="Microsoft Sans Serif"/>
                <a:cs typeface="Microsoft Sans Serif"/>
              </a:rPr>
              <a:t>Full Development</a:t>
            </a:r>
            <a:r>
              <a:rPr b="1" spc="-85" dirty="0">
                <a:latin typeface="Microsoft Sans Serif"/>
                <a:cs typeface="Microsoft Sans Serif"/>
              </a:rPr>
              <a:t> </a:t>
            </a:r>
            <a:r>
              <a:rPr b="1" spc="-5" dirty="0">
                <a:latin typeface="Microsoft Sans Serif"/>
                <a:cs typeface="Microsoft Sans Serif"/>
              </a:rPr>
              <a:t>Story</a:t>
            </a:r>
          </a:p>
        </p:txBody>
      </p:sp>
      <p:sp>
        <p:nvSpPr>
          <p:cNvPr id="4" name="object 4"/>
          <p:cNvSpPr txBox="1"/>
          <p:nvPr/>
        </p:nvSpPr>
        <p:spPr>
          <a:xfrm>
            <a:off x="868172" y="1991105"/>
            <a:ext cx="10645140" cy="3683635"/>
          </a:xfrm>
          <a:prstGeom prst="rect">
            <a:avLst/>
          </a:prstGeom>
        </p:spPr>
        <p:txBody>
          <a:bodyPr vert="horz" wrap="square" lIns="0" tIns="12700" rIns="0" bIns="0" rtlCol="0">
            <a:spAutoFit/>
          </a:bodyPr>
          <a:lstStyle/>
          <a:p>
            <a:pPr marL="299085" indent="-286385">
              <a:lnSpc>
                <a:spcPct val="100000"/>
              </a:lnSpc>
              <a:spcBef>
                <a:spcPts val="100"/>
              </a:spcBef>
              <a:buFont typeface="Wingdings"/>
              <a:buChar char=""/>
              <a:tabLst>
                <a:tab pos="380365" algn="l"/>
              </a:tabLst>
            </a:pPr>
            <a:r>
              <a:rPr sz="2400" spc="-5" dirty="0">
                <a:latin typeface="Microsoft Sans Serif"/>
                <a:cs typeface="Microsoft Sans Serif"/>
              </a:rPr>
              <a:t>Karma </a:t>
            </a:r>
            <a:r>
              <a:rPr sz="2400" dirty="0">
                <a:latin typeface="Microsoft Sans Serif"/>
                <a:cs typeface="Microsoft Sans Serif"/>
              </a:rPr>
              <a:t>for </a:t>
            </a:r>
            <a:r>
              <a:rPr sz="2400" spc="-10" dirty="0">
                <a:latin typeface="Microsoft Sans Serif"/>
                <a:cs typeface="Microsoft Sans Serif"/>
              </a:rPr>
              <a:t>unit</a:t>
            </a:r>
            <a:r>
              <a:rPr sz="2400" spc="0" dirty="0">
                <a:latin typeface="Microsoft Sans Serif"/>
                <a:cs typeface="Microsoft Sans Serif"/>
              </a:rPr>
              <a:t> </a:t>
            </a:r>
            <a:r>
              <a:rPr sz="2400" dirty="0">
                <a:latin typeface="Microsoft Sans Serif"/>
                <a:cs typeface="Microsoft Sans Serif"/>
              </a:rPr>
              <a:t>tests.</a:t>
            </a:r>
          </a:p>
          <a:p>
            <a:pPr>
              <a:lnSpc>
                <a:spcPct val="100000"/>
              </a:lnSpc>
              <a:buFont typeface="Wingdings"/>
              <a:buChar char=""/>
            </a:pPr>
            <a:endParaRPr sz="2700" dirty="0">
              <a:latin typeface="Times New Roman"/>
              <a:cs typeface="Times New Roman"/>
            </a:endParaRPr>
          </a:p>
          <a:p>
            <a:pPr>
              <a:lnSpc>
                <a:spcPct val="100000"/>
              </a:lnSpc>
              <a:spcBef>
                <a:spcPts val="10"/>
              </a:spcBef>
              <a:buFont typeface="Wingdings"/>
              <a:buChar char=""/>
            </a:pPr>
            <a:endParaRPr sz="2300" dirty="0">
              <a:latin typeface="Times New Roman"/>
              <a:cs typeface="Times New Roman"/>
            </a:endParaRPr>
          </a:p>
          <a:p>
            <a:pPr marL="299085" indent="-286385">
              <a:lnSpc>
                <a:spcPct val="100000"/>
              </a:lnSpc>
              <a:buFont typeface="Wingdings"/>
              <a:buChar char=""/>
              <a:tabLst>
                <a:tab pos="380365" algn="l"/>
              </a:tabLst>
            </a:pPr>
            <a:r>
              <a:rPr sz="2400" dirty="0">
                <a:latin typeface="Microsoft Sans Serif"/>
                <a:cs typeface="Microsoft Sans Serif"/>
              </a:rPr>
              <a:t>Protractor </a:t>
            </a:r>
            <a:r>
              <a:rPr sz="2400" spc="-5" dirty="0">
                <a:latin typeface="Microsoft Sans Serif"/>
                <a:cs typeface="Microsoft Sans Serif"/>
              </a:rPr>
              <a:t>makes our scenario </a:t>
            </a:r>
            <a:r>
              <a:rPr sz="2400" dirty="0">
                <a:latin typeface="Microsoft Sans Serif"/>
                <a:cs typeface="Microsoft Sans Serif"/>
              </a:rPr>
              <a:t>tests </a:t>
            </a:r>
            <a:r>
              <a:rPr sz="2400" spc="-5" dirty="0">
                <a:latin typeface="Microsoft Sans Serif"/>
                <a:cs typeface="Microsoft Sans Serif"/>
              </a:rPr>
              <a:t>run faster </a:t>
            </a:r>
            <a:r>
              <a:rPr sz="2400" spc="-10" dirty="0">
                <a:latin typeface="Microsoft Sans Serif"/>
                <a:cs typeface="Microsoft Sans Serif"/>
              </a:rPr>
              <a:t>and </a:t>
            </a:r>
            <a:r>
              <a:rPr sz="2400" spc="-15" dirty="0">
                <a:latin typeface="Microsoft Sans Serif"/>
                <a:cs typeface="Microsoft Sans Serif"/>
              </a:rPr>
              <a:t>in </a:t>
            </a:r>
            <a:r>
              <a:rPr sz="2400" spc="-5" dirty="0">
                <a:latin typeface="Microsoft Sans Serif"/>
                <a:cs typeface="Microsoft Sans Serif"/>
              </a:rPr>
              <a:t>a </a:t>
            </a:r>
            <a:r>
              <a:rPr sz="2400" spc="-10" dirty="0">
                <a:latin typeface="Microsoft Sans Serif"/>
                <a:cs typeface="Microsoft Sans Serif"/>
              </a:rPr>
              <a:t>stable</a:t>
            </a:r>
            <a:r>
              <a:rPr sz="2400" spc="50" dirty="0">
                <a:latin typeface="Microsoft Sans Serif"/>
                <a:cs typeface="Microsoft Sans Serif"/>
              </a:rPr>
              <a:t> </a:t>
            </a:r>
            <a:r>
              <a:rPr sz="2400" spc="-5" dirty="0">
                <a:latin typeface="Microsoft Sans Serif"/>
                <a:cs typeface="Microsoft Sans Serif"/>
              </a:rPr>
              <a:t>manner.</a:t>
            </a:r>
            <a:endParaRPr sz="2400" dirty="0">
              <a:latin typeface="Microsoft Sans Serif"/>
              <a:cs typeface="Microsoft Sans Serif"/>
            </a:endParaRPr>
          </a:p>
          <a:p>
            <a:pPr marL="299085" marR="5080" indent="-286385">
              <a:lnSpc>
                <a:spcPct val="300100"/>
              </a:lnSpc>
              <a:buFont typeface="Wingdings"/>
              <a:buChar char=""/>
              <a:tabLst>
                <a:tab pos="380365" algn="l"/>
              </a:tabLst>
            </a:pPr>
            <a:r>
              <a:rPr sz="2400" spc="-5" dirty="0">
                <a:latin typeface="Microsoft Sans Serif"/>
                <a:cs typeface="Microsoft Sans Serif"/>
              </a:rPr>
              <a:t>Create high-performance, complex choreographies and </a:t>
            </a:r>
            <a:r>
              <a:rPr sz="2400" spc="-10" dirty="0">
                <a:latin typeface="Microsoft Sans Serif"/>
                <a:cs typeface="Microsoft Sans Serif"/>
              </a:rPr>
              <a:t>animation timelines  with </a:t>
            </a:r>
            <a:r>
              <a:rPr sz="2400" dirty="0">
                <a:latin typeface="Microsoft Sans Serif"/>
                <a:cs typeface="Microsoft Sans Serif"/>
              </a:rPr>
              <a:t>very </a:t>
            </a:r>
            <a:r>
              <a:rPr sz="2400" spc="-15" dirty="0">
                <a:latin typeface="Microsoft Sans Serif"/>
                <a:cs typeface="Microsoft Sans Serif"/>
              </a:rPr>
              <a:t>little </a:t>
            </a:r>
            <a:r>
              <a:rPr sz="2400" dirty="0">
                <a:latin typeface="Microsoft Sans Serif"/>
                <a:cs typeface="Microsoft Sans Serif"/>
              </a:rPr>
              <a:t>code </a:t>
            </a:r>
            <a:r>
              <a:rPr sz="2400" spc="-5" dirty="0">
                <a:latin typeface="Microsoft Sans Serif"/>
                <a:cs typeface="Microsoft Sans Serif"/>
              </a:rPr>
              <a:t>through </a:t>
            </a:r>
            <a:r>
              <a:rPr sz="2400" spc="-10" dirty="0">
                <a:latin typeface="Microsoft Sans Serif"/>
                <a:cs typeface="Microsoft Sans Serif"/>
              </a:rPr>
              <a:t>Angular's intuitive</a:t>
            </a:r>
            <a:r>
              <a:rPr sz="2400" spc="229" dirty="0">
                <a:latin typeface="Microsoft Sans Serif"/>
                <a:cs typeface="Microsoft Sans Serif"/>
              </a:rPr>
              <a:t> </a:t>
            </a:r>
            <a:r>
              <a:rPr sz="2400" spc="-5" dirty="0">
                <a:latin typeface="Microsoft Sans Serif"/>
                <a:cs typeface="Microsoft Sans Serif"/>
              </a:rPr>
              <a:t>API.</a:t>
            </a:r>
            <a:endParaRPr sz="2400" dirty="0">
              <a:latin typeface="Microsoft Sans Serif"/>
              <a:cs typeface="Microsoft Sans Serif"/>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2667000"/>
            <a:ext cx="7924800" cy="3416320"/>
          </a:xfrm>
          <a:prstGeom prst="rect">
            <a:avLst/>
          </a:prstGeom>
        </p:spPr>
        <p:txBody>
          <a:bodyPr wrap="square">
            <a:spAutoFit/>
          </a:bodyPr>
          <a:lstStyle/>
          <a:p>
            <a:pPr marL="342900" indent="-342900">
              <a:buFont typeface="Wingdings" panose="05000000000000000000" pitchFamily="2" charset="2"/>
              <a:buChar char="q"/>
            </a:pP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Speed &amp; Performance,</a:t>
            </a:r>
          </a:p>
          <a:p>
            <a:pPr marL="342900" indent="-342900">
              <a:buFont typeface="Wingdings" panose="05000000000000000000" pitchFamily="2" charset="2"/>
              <a:buChar char="q"/>
            </a:pP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Smaller application,</a:t>
            </a:r>
          </a:p>
          <a:p>
            <a:pPr marL="342900" indent="-342900">
              <a:buFont typeface="Wingdings" panose="05000000000000000000" pitchFamily="2" charset="2"/>
              <a:buChar char="q"/>
            </a:pP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Modular application,</a:t>
            </a:r>
          </a:p>
          <a:p>
            <a:pPr marL="342900" indent="-342900">
              <a:buFont typeface="Wingdings" panose="05000000000000000000" pitchFamily="2" charset="2"/>
              <a:buChar char="q"/>
            </a:pP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Cross-platform Web, Mobile &amp; Desktop,</a:t>
            </a:r>
          </a:p>
          <a:p>
            <a:pPr marL="342900" indent="-342900">
              <a:buFont typeface="Wingdings" panose="05000000000000000000" pitchFamily="2" charset="2"/>
              <a:buChar char="q"/>
            </a:pP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SPA,</a:t>
            </a:r>
          </a:p>
          <a:p>
            <a:pPr marL="342900" indent="-342900">
              <a:buFont typeface="Wingdings" panose="05000000000000000000" pitchFamily="2" charset="2"/>
              <a:buChar char="q"/>
            </a:pPr>
            <a:r>
              <a:rPr lang="en-US" sz="2400" dirty="0" err="1">
                <a:latin typeface="Microsoft Sans Serif" panose="020B0604020202020204" pitchFamily="34" charset="0"/>
                <a:ea typeface="Microsoft Sans Serif" panose="020B0604020202020204" pitchFamily="34" charset="0"/>
                <a:cs typeface="Microsoft Sans Serif" panose="020B0604020202020204" pitchFamily="34" charset="0"/>
              </a:rPr>
              <a:t>RESTful</a:t>
            </a: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 API,</a:t>
            </a:r>
          </a:p>
          <a:p>
            <a:pPr marL="342900" indent="-342900">
              <a:buFont typeface="Wingdings" panose="05000000000000000000" pitchFamily="2" charset="2"/>
              <a:buChar char="q"/>
            </a:pP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Uses </a:t>
            </a:r>
            <a:r>
              <a:rPr lang="en-US" sz="2400" dirty="0" err="1">
                <a:latin typeface="Microsoft Sans Serif" panose="020B0604020202020204" pitchFamily="34" charset="0"/>
                <a:ea typeface="Microsoft Sans Serif" panose="020B0604020202020204" pitchFamily="34" charset="0"/>
                <a:cs typeface="Microsoft Sans Serif" panose="020B0604020202020204" pitchFamily="34" charset="0"/>
              </a:rPr>
              <a:t>TypeScript</a:t>
            </a: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342900" indent="-342900">
              <a:buFont typeface="Wingdings" panose="05000000000000000000" pitchFamily="2" charset="2"/>
              <a:buChar char="q"/>
            </a:pPr>
            <a:r>
              <a:rPr lang="en-US" sz="2400" dirty="0" err="1">
                <a:latin typeface="Microsoft Sans Serif" panose="020B0604020202020204" pitchFamily="34" charset="0"/>
                <a:ea typeface="Microsoft Sans Serif" panose="020B0604020202020204" pitchFamily="34" charset="0"/>
                <a:cs typeface="Microsoft Sans Serif" panose="020B0604020202020204" pitchFamily="34" charset="0"/>
              </a:rPr>
              <a:t>Rxjs</a:t>
            </a: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 API Integration,</a:t>
            </a:r>
          </a:p>
          <a:p>
            <a:pPr marL="342900" indent="-342900">
              <a:buFont typeface="Wingdings" panose="05000000000000000000" pitchFamily="2" charset="2"/>
              <a:buChar char="q"/>
            </a:pP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&amp; It has a huge community on </a:t>
            </a:r>
            <a:r>
              <a:rPr lang="en-US" sz="2400" dirty="0" err="1">
                <a:latin typeface="Microsoft Sans Serif" panose="020B0604020202020204" pitchFamily="34" charset="0"/>
                <a:ea typeface="Microsoft Sans Serif" panose="020B0604020202020204" pitchFamily="34" charset="0"/>
                <a:cs typeface="Microsoft Sans Serif" panose="020B0604020202020204" pitchFamily="34" charset="0"/>
              </a:rPr>
              <a:t>GitHub</a:t>
            </a: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a:t>
            </a:r>
          </a:p>
        </p:txBody>
      </p:sp>
      <p:pic>
        <p:nvPicPr>
          <p:cNvPr id="7" name="Picture 6"/>
          <p:cNvPicPr>
            <a:picLocks noChangeAspect="1"/>
          </p:cNvPicPr>
          <p:nvPr/>
        </p:nvPicPr>
        <p:blipFill>
          <a:blip r:embed="rId2"/>
          <a:stretch>
            <a:fillRect/>
          </a:stretch>
        </p:blipFill>
        <p:spPr>
          <a:xfrm>
            <a:off x="3429000" y="1066800"/>
            <a:ext cx="5060119" cy="1066892"/>
          </a:xfrm>
          <a:prstGeom prst="rect">
            <a:avLst/>
          </a:prstGeom>
        </p:spPr>
      </p:pic>
    </p:spTree>
    <p:extLst>
      <p:ext uri="{BB962C8B-B14F-4D97-AF65-F5344CB8AC3E}">
        <p14:creationId xmlns:p14="http://schemas.microsoft.com/office/powerpoint/2010/main" val="2642248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a:spLocks noGrp="1"/>
          </p:cNvSpPr>
          <p:nvPr>
            <p:ph type="title"/>
          </p:nvPr>
        </p:nvSpPr>
        <p:spPr>
          <a:xfrm>
            <a:off x="609600" y="990600"/>
            <a:ext cx="2059305" cy="452120"/>
          </a:xfrm>
          <a:prstGeom prst="rect">
            <a:avLst/>
          </a:prstGeom>
        </p:spPr>
        <p:txBody>
          <a:bodyPr vert="horz" wrap="square" lIns="0" tIns="12065" rIns="0" bIns="0" rtlCol="0">
            <a:spAutoFit/>
          </a:bodyPr>
          <a:lstStyle/>
          <a:p>
            <a:pPr marL="12700">
              <a:lnSpc>
                <a:spcPct val="100000"/>
              </a:lnSpc>
              <a:spcBef>
                <a:spcPts val="95"/>
              </a:spcBef>
            </a:pPr>
            <a:r>
              <a:rPr sz="2800" spc="-65" dirty="0">
                <a:solidFill>
                  <a:srgbClr val="1E90FF"/>
                </a:solidFill>
                <a:latin typeface="Arial"/>
                <a:cs typeface="Arial"/>
              </a:rPr>
              <a:t>TypeScript</a:t>
            </a:r>
            <a:r>
              <a:rPr sz="2800" spc="-130" dirty="0">
                <a:solidFill>
                  <a:srgbClr val="1E90FF"/>
                </a:solidFill>
                <a:latin typeface="Arial"/>
                <a:cs typeface="Arial"/>
              </a:rPr>
              <a:t> </a:t>
            </a:r>
            <a:r>
              <a:rPr sz="2800" spc="-290" dirty="0">
                <a:solidFill>
                  <a:srgbClr val="1E90FF"/>
                </a:solidFill>
                <a:latin typeface="Arial"/>
                <a:cs typeface="Arial"/>
              </a:rPr>
              <a:t>?</a:t>
            </a:r>
            <a:endParaRPr sz="2800">
              <a:latin typeface="Arial"/>
              <a:cs typeface="Arial"/>
            </a:endParaRPr>
          </a:p>
        </p:txBody>
      </p:sp>
      <p:sp>
        <p:nvSpPr>
          <p:cNvPr id="6" name="object 3"/>
          <p:cNvSpPr txBox="1"/>
          <p:nvPr/>
        </p:nvSpPr>
        <p:spPr>
          <a:xfrm>
            <a:off x="4766792" y="1513839"/>
            <a:ext cx="6684009" cy="5207635"/>
          </a:xfrm>
          <a:prstGeom prst="rect">
            <a:avLst/>
          </a:prstGeom>
        </p:spPr>
        <p:txBody>
          <a:bodyPr vert="horz" wrap="square" lIns="0" tIns="12065" rIns="0" bIns="0" rtlCol="0">
            <a:spAutoFit/>
          </a:bodyPr>
          <a:lstStyle/>
          <a:p>
            <a:pPr marL="12700" marR="1186815">
              <a:lnSpc>
                <a:spcPct val="100000"/>
              </a:lnSpc>
              <a:spcBef>
                <a:spcPts val="95"/>
              </a:spcBef>
            </a:pPr>
            <a:r>
              <a:rPr sz="2800" b="1" spc="-120" dirty="0">
                <a:solidFill>
                  <a:srgbClr val="0079CC"/>
                </a:solidFill>
                <a:latin typeface="Trebuchet MS"/>
                <a:cs typeface="Trebuchet MS"/>
              </a:rPr>
              <a:t>Free </a:t>
            </a:r>
            <a:r>
              <a:rPr sz="2800" b="1" spc="-145" dirty="0">
                <a:latin typeface="Trebuchet MS"/>
                <a:cs typeface="Trebuchet MS"/>
              </a:rPr>
              <a:t>&amp; </a:t>
            </a:r>
            <a:r>
              <a:rPr sz="2800" b="1" spc="-30" dirty="0">
                <a:solidFill>
                  <a:srgbClr val="0079CC"/>
                </a:solidFill>
                <a:latin typeface="Trebuchet MS"/>
                <a:cs typeface="Trebuchet MS"/>
              </a:rPr>
              <a:t>Open-Source</a:t>
            </a:r>
            <a:r>
              <a:rPr sz="2800" b="1" spc="-150" dirty="0">
                <a:solidFill>
                  <a:srgbClr val="0079CC"/>
                </a:solidFill>
                <a:latin typeface="Trebuchet MS"/>
                <a:cs typeface="Trebuchet MS"/>
              </a:rPr>
              <a:t> </a:t>
            </a:r>
            <a:r>
              <a:rPr sz="2800" b="1" spc="-20" dirty="0">
                <a:latin typeface="Trebuchet MS"/>
                <a:cs typeface="Trebuchet MS"/>
              </a:rPr>
              <a:t>programming  </a:t>
            </a:r>
            <a:r>
              <a:rPr sz="2800" b="1" spc="-40" dirty="0">
                <a:latin typeface="Trebuchet MS"/>
                <a:cs typeface="Trebuchet MS"/>
              </a:rPr>
              <a:t>language,</a:t>
            </a:r>
            <a:endParaRPr sz="2800">
              <a:latin typeface="Trebuchet MS"/>
              <a:cs typeface="Trebuchet MS"/>
            </a:endParaRPr>
          </a:p>
          <a:p>
            <a:pPr marL="12700" marR="586105">
              <a:lnSpc>
                <a:spcPct val="142900"/>
              </a:lnSpc>
            </a:pPr>
            <a:r>
              <a:rPr sz="2800" b="1" spc="-60" dirty="0">
                <a:latin typeface="Trebuchet MS"/>
                <a:cs typeface="Trebuchet MS"/>
              </a:rPr>
              <a:t>Developed </a:t>
            </a:r>
            <a:r>
              <a:rPr sz="2800" b="1" spc="-145" dirty="0">
                <a:latin typeface="Trebuchet MS"/>
                <a:cs typeface="Trebuchet MS"/>
              </a:rPr>
              <a:t>&amp; </a:t>
            </a:r>
            <a:r>
              <a:rPr sz="2800" b="1" spc="-70" dirty="0">
                <a:latin typeface="Trebuchet MS"/>
                <a:cs typeface="Trebuchet MS"/>
              </a:rPr>
              <a:t>maintained </a:t>
            </a:r>
            <a:r>
              <a:rPr sz="2800" b="1" spc="-80" dirty="0">
                <a:latin typeface="Trebuchet MS"/>
                <a:cs typeface="Trebuchet MS"/>
              </a:rPr>
              <a:t>by</a:t>
            </a:r>
            <a:r>
              <a:rPr sz="2800" b="1" spc="-300" dirty="0">
                <a:latin typeface="Trebuchet MS"/>
                <a:cs typeface="Trebuchet MS"/>
              </a:rPr>
              <a:t> </a:t>
            </a:r>
            <a:r>
              <a:rPr sz="2800" b="1" spc="-25" dirty="0">
                <a:solidFill>
                  <a:srgbClr val="0079CC"/>
                </a:solidFill>
                <a:latin typeface="Trebuchet MS"/>
                <a:cs typeface="Trebuchet MS"/>
              </a:rPr>
              <a:t>Microsoft</a:t>
            </a:r>
            <a:r>
              <a:rPr sz="2800" b="1" spc="-25" dirty="0">
                <a:latin typeface="Trebuchet MS"/>
                <a:cs typeface="Trebuchet MS"/>
              </a:rPr>
              <a:t>,  </a:t>
            </a:r>
            <a:r>
              <a:rPr sz="2800" b="1" spc="100" dirty="0">
                <a:latin typeface="Trebuchet MS"/>
                <a:cs typeface="Trebuchet MS"/>
              </a:rPr>
              <a:t>A </a:t>
            </a:r>
            <a:r>
              <a:rPr sz="2800" b="1" spc="-35" dirty="0">
                <a:solidFill>
                  <a:srgbClr val="0079CC"/>
                </a:solidFill>
                <a:latin typeface="Trebuchet MS"/>
                <a:cs typeface="Trebuchet MS"/>
              </a:rPr>
              <a:t>superset </a:t>
            </a:r>
            <a:r>
              <a:rPr sz="2800" b="1" spc="-25" dirty="0">
                <a:latin typeface="Trebuchet MS"/>
                <a:cs typeface="Trebuchet MS"/>
              </a:rPr>
              <a:t>of</a:t>
            </a:r>
            <a:r>
              <a:rPr sz="2800" b="1" spc="-480" dirty="0">
                <a:latin typeface="Trebuchet MS"/>
                <a:cs typeface="Trebuchet MS"/>
              </a:rPr>
              <a:t> </a:t>
            </a:r>
            <a:r>
              <a:rPr sz="2800" b="1" spc="-50" dirty="0">
                <a:solidFill>
                  <a:srgbClr val="0079CC"/>
                </a:solidFill>
                <a:latin typeface="Trebuchet MS"/>
                <a:cs typeface="Trebuchet MS"/>
              </a:rPr>
              <a:t>JavaScript</a:t>
            </a:r>
            <a:r>
              <a:rPr sz="2800" b="1" spc="-50" dirty="0">
                <a:latin typeface="Trebuchet MS"/>
                <a:cs typeface="Trebuchet MS"/>
              </a:rPr>
              <a:t>,</a:t>
            </a:r>
            <a:endParaRPr sz="2800">
              <a:latin typeface="Trebuchet MS"/>
              <a:cs typeface="Trebuchet MS"/>
            </a:endParaRPr>
          </a:p>
          <a:p>
            <a:pPr marL="12700" marR="396875">
              <a:lnSpc>
                <a:spcPct val="100000"/>
              </a:lnSpc>
              <a:spcBef>
                <a:spcPts val="1445"/>
              </a:spcBef>
            </a:pPr>
            <a:r>
              <a:rPr sz="2800" b="1" spc="-95" dirty="0">
                <a:solidFill>
                  <a:srgbClr val="0079CC"/>
                </a:solidFill>
                <a:latin typeface="Trebuchet MS"/>
                <a:cs typeface="Trebuchet MS"/>
              </a:rPr>
              <a:t>Full </a:t>
            </a:r>
            <a:r>
              <a:rPr sz="2800" b="1" spc="-100" dirty="0">
                <a:solidFill>
                  <a:srgbClr val="0079CC"/>
                </a:solidFill>
                <a:latin typeface="Trebuchet MS"/>
                <a:cs typeface="Trebuchet MS"/>
              </a:rPr>
              <a:t>Object-Oriented </a:t>
            </a:r>
            <a:r>
              <a:rPr sz="2800" b="1" spc="-5" dirty="0">
                <a:solidFill>
                  <a:srgbClr val="0079CC"/>
                </a:solidFill>
                <a:latin typeface="Trebuchet MS"/>
                <a:cs typeface="Trebuchet MS"/>
              </a:rPr>
              <a:t>Programming</a:t>
            </a:r>
            <a:r>
              <a:rPr sz="2800" b="1" spc="-140" dirty="0">
                <a:solidFill>
                  <a:srgbClr val="0079CC"/>
                </a:solidFill>
                <a:latin typeface="Trebuchet MS"/>
                <a:cs typeface="Trebuchet MS"/>
              </a:rPr>
              <a:t> </a:t>
            </a:r>
            <a:r>
              <a:rPr sz="2800" b="1" spc="-125" dirty="0">
                <a:latin typeface="Trebuchet MS"/>
                <a:cs typeface="Trebuchet MS"/>
              </a:rPr>
              <a:t>with  </a:t>
            </a:r>
            <a:r>
              <a:rPr sz="2800" b="1" spc="-55" dirty="0">
                <a:latin typeface="Trebuchet MS"/>
                <a:cs typeface="Trebuchet MS"/>
              </a:rPr>
              <a:t>features </a:t>
            </a:r>
            <a:r>
              <a:rPr sz="2800" b="1" spc="-85" dirty="0">
                <a:latin typeface="Trebuchet MS"/>
                <a:cs typeface="Trebuchet MS"/>
              </a:rPr>
              <a:t>like </a:t>
            </a:r>
            <a:r>
              <a:rPr sz="2800" b="1" spc="15" dirty="0">
                <a:latin typeface="Trebuchet MS"/>
                <a:cs typeface="Trebuchet MS"/>
              </a:rPr>
              <a:t>classes, </a:t>
            </a:r>
            <a:r>
              <a:rPr sz="2800" b="1" spc="-55" dirty="0">
                <a:latin typeface="Trebuchet MS"/>
                <a:cs typeface="Trebuchet MS"/>
              </a:rPr>
              <a:t>interfaces </a:t>
            </a:r>
            <a:r>
              <a:rPr sz="2800" b="1" spc="-145" dirty="0">
                <a:latin typeface="Trebuchet MS"/>
                <a:cs typeface="Trebuchet MS"/>
              </a:rPr>
              <a:t>&amp;  </a:t>
            </a:r>
            <a:r>
              <a:rPr sz="2800" b="1" spc="-10" dirty="0">
                <a:latin typeface="Trebuchet MS"/>
                <a:cs typeface="Trebuchet MS"/>
              </a:rPr>
              <a:t>modules…</a:t>
            </a:r>
            <a:endParaRPr sz="2800">
              <a:latin typeface="Trebuchet MS"/>
              <a:cs typeface="Trebuchet MS"/>
            </a:endParaRPr>
          </a:p>
          <a:p>
            <a:pPr marL="12700" marR="5080">
              <a:lnSpc>
                <a:spcPct val="100000"/>
              </a:lnSpc>
              <a:spcBef>
                <a:spcPts val="1440"/>
              </a:spcBef>
            </a:pPr>
            <a:r>
              <a:rPr sz="2800" b="1" spc="-40" dirty="0">
                <a:latin typeface="Trebuchet MS"/>
                <a:cs typeface="Trebuchet MS"/>
              </a:rPr>
              <a:t>Support </a:t>
            </a:r>
            <a:r>
              <a:rPr sz="2800" b="1" spc="-75" dirty="0">
                <a:latin typeface="Trebuchet MS"/>
                <a:cs typeface="Trebuchet MS"/>
              </a:rPr>
              <a:t>for </a:t>
            </a:r>
            <a:r>
              <a:rPr sz="2800" b="1" spc="30" dirty="0">
                <a:solidFill>
                  <a:srgbClr val="0079CC"/>
                </a:solidFill>
                <a:latin typeface="Trebuchet MS"/>
                <a:cs typeface="Trebuchet MS"/>
              </a:rPr>
              <a:t>ECMAScript </a:t>
            </a:r>
            <a:r>
              <a:rPr sz="2800" b="1" spc="-40" dirty="0">
                <a:solidFill>
                  <a:srgbClr val="0079CC"/>
                </a:solidFill>
                <a:latin typeface="Trebuchet MS"/>
                <a:cs typeface="Trebuchet MS"/>
              </a:rPr>
              <a:t>5 </a:t>
            </a:r>
            <a:r>
              <a:rPr sz="2800" b="1" spc="-50" dirty="0">
                <a:latin typeface="Trebuchet MS"/>
                <a:cs typeface="Trebuchet MS"/>
              </a:rPr>
              <a:t>and </a:t>
            </a:r>
            <a:r>
              <a:rPr sz="2800" b="1" spc="60" dirty="0">
                <a:latin typeface="Trebuchet MS"/>
                <a:cs typeface="Trebuchet MS"/>
              </a:rPr>
              <a:t>uses</a:t>
            </a:r>
            <a:r>
              <a:rPr sz="2800" b="1" spc="-635" dirty="0">
                <a:latin typeface="Trebuchet MS"/>
                <a:cs typeface="Trebuchet MS"/>
              </a:rPr>
              <a:t> </a:t>
            </a:r>
            <a:r>
              <a:rPr sz="2800" b="1" spc="-105" dirty="0">
                <a:latin typeface="Trebuchet MS"/>
                <a:cs typeface="Trebuchet MS"/>
              </a:rPr>
              <a:t>arrow  </a:t>
            </a:r>
            <a:r>
              <a:rPr sz="2800" b="1" spc="-75" dirty="0">
                <a:latin typeface="Trebuchet MS"/>
                <a:cs typeface="Trebuchet MS"/>
              </a:rPr>
              <a:t>function</a:t>
            </a:r>
            <a:r>
              <a:rPr sz="2800" b="1" spc="-155" dirty="0">
                <a:latin typeface="Trebuchet MS"/>
                <a:cs typeface="Trebuchet MS"/>
              </a:rPr>
              <a:t> </a:t>
            </a:r>
            <a:r>
              <a:rPr sz="2800" b="1" spc="-90" dirty="0">
                <a:latin typeface="Trebuchet MS"/>
                <a:cs typeface="Trebuchet MS"/>
              </a:rPr>
              <a:t>syntax,</a:t>
            </a:r>
            <a:endParaRPr sz="2800">
              <a:latin typeface="Trebuchet MS"/>
              <a:cs typeface="Trebuchet MS"/>
            </a:endParaRPr>
          </a:p>
          <a:p>
            <a:pPr marL="12700">
              <a:lnSpc>
                <a:spcPct val="100000"/>
              </a:lnSpc>
              <a:spcBef>
                <a:spcPts val="1440"/>
              </a:spcBef>
            </a:pPr>
            <a:r>
              <a:rPr sz="2800" b="1" dirty="0">
                <a:solidFill>
                  <a:srgbClr val="0079CC"/>
                </a:solidFill>
                <a:latin typeface="Trebuchet MS"/>
                <a:cs typeface="Trebuchet MS"/>
              </a:rPr>
              <a:t>Compiles </a:t>
            </a:r>
            <a:r>
              <a:rPr sz="2800" b="1" spc="-85" dirty="0">
                <a:latin typeface="Trebuchet MS"/>
                <a:cs typeface="Trebuchet MS"/>
              </a:rPr>
              <a:t>to </a:t>
            </a:r>
            <a:r>
              <a:rPr sz="2800" b="1" spc="-65" dirty="0">
                <a:latin typeface="Trebuchet MS"/>
                <a:cs typeface="Trebuchet MS"/>
              </a:rPr>
              <a:t>plain</a:t>
            </a:r>
            <a:r>
              <a:rPr sz="2800" b="1" spc="-365" dirty="0">
                <a:latin typeface="Trebuchet MS"/>
                <a:cs typeface="Trebuchet MS"/>
              </a:rPr>
              <a:t> </a:t>
            </a:r>
            <a:r>
              <a:rPr sz="2800" b="1" spc="-35" dirty="0">
                <a:solidFill>
                  <a:srgbClr val="0079CC"/>
                </a:solidFill>
                <a:latin typeface="Trebuchet MS"/>
                <a:cs typeface="Trebuchet MS"/>
              </a:rPr>
              <a:t>JavaScript</a:t>
            </a:r>
            <a:r>
              <a:rPr sz="2800" b="1" spc="-35" dirty="0">
                <a:latin typeface="Trebuchet MS"/>
                <a:cs typeface="Trebuchet MS"/>
              </a:rPr>
              <a:t>.</a:t>
            </a:r>
            <a:endParaRPr sz="2800">
              <a:latin typeface="Trebuchet MS"/>
              <a:cs typeface="Trebuchet MS"/>
            </a:endParaRPr>
          </a:p>
        </p:txBody>
      </p:sp>
      <p:sp>
        <p:nvSpPr>
          <p:cNvPr id="7" name="object 4"/>
          <p:cNvSpPr/>
          <p:nvPr/>
        </p:nvSpPr>
        <p:spPr>
          <a:xfrm>
            <a:off x="674726" y="2823210"/>
            <a:ext cx="2889504" cy="289102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8839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81000" y="762000"/>
            <a:ext cx="11357832" cy="5645385"/>
          </a:xfrm>
          <a:prstGeom prst="rect">
            <a:avLst/>
          </a:prstGeom>
        </p:spPr>
      </p:pic>
    </p:spTree>
    <p:extLst>
      <p:ext uri="{BB962C8B-B14F-4D97-AF65-F5344CB8AC3E}">
        <p14:creationId xmlns:p14="http://schemas.microsoft.com/office/powerpoint/2010/main" val="140332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1600" y="457200"/>
            <a:ext cx="9425233" cy="6139204"/>
          </a:xfrm>
          <a:prstGeom prst="rect">
            <a:avLst/>
          </a:prstGeom>
        </p:spPr>
      </p:pic>
    </p:spTree>
    <p:extLst>
      <p:ext uri="{BB962C8B-B14F-4D97-AF65-F5344CB8AC3E}">
        <p14:creationId xmlns:p14="http://schemas.microsoft.com/office/powerpoint/2010/main" val="3287252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1600" y="457200"/>
            <a:ext cx="9419136" cy="6133108"/>
          </a:xfrm>
          <a:prstGeom prst="rect">
            <a:avLst/>
          </a:prstGeom>
        </p:spPr>
      </p:pic>
    </p:spTree>
    <p:extLst>
      <p:ext uri="{BB962C8B-B14F-4D97-AF65-F5344CB8AC3E}">
        <p14:creationId xmlns:p14="http://schemas.microsoft.com/office/powerpoint/2010/main" val="1267525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2188" r="2269" b="8588"/>
          <a:stretch/>
        </p:blipFill>
        <p:spPr>
          <a:xfrm>
            <a:off x="1905001" y="1828801"/>
            <a:ext cx="8686800" cy="3962400"/>
          </a:xfrm>
          <a:prstGeom prst="rect">
            <a:avLst/>
          </a:prstGeom>
        </p:spPr>
      </p:pic>
    </p:spTree>
    <p:extLst>
      <p:ext uri="{BB962C8B-B14F-4D97-AF65-F5344CB8AC3E}">
        <p14:creationId xmlns:p14="http://schemas.microsoft.com/office/powerpoint/2010/main" val="4249207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723" t="12829" r="1105" b="7635"/>
          <a:stretch/>
        </p:blipFill>
        <p:spPr>
          <a:xfrm>
            <a:off x="762001" y="1447800"/>
            <a:ext cx="10363200" cy="4724400"/>
          </a:xfrm>
          <a:prstGeom prst="rect">
            <a:avLst/>
          </a:prstGeom>
        </p:spPr>
      </p:pic>
      <p:pic>
        <p:nvPicPr>
          <p:cNvPr id="6" name="Picture 2" descr="Image result for angular 4 edureka slides"/>
          <p:cNvPicPr>
            <a:picLocks noChangeAspect="1" noChangeArrowheads="1"/>
          </p:cNvPicPr>
          <p:nvPr/>
        </p:nvPicPr>
        <p:blipFill rotWithShape="1">
          <a:blip r:embed="rId3">
            <a:extLst>
              <a:ext uri="{28A0092B-C50C-407E-A947-70E740481C1C}">
                <a14:useLocalDpi xmlns:a14="http://schemas.microsoft.com/office/drawing/2010/main" val="0"/>
              </a:ext>
            </a:extLst>
          </a:blip>
          <a:srcRect r="17980" b="88136"/>
          <a:stretch/>
        </p:blipFill>
        <p:spPr bwMode="auto">
          <a:xfrm>
            <a:off x="762001" y="921224"/>
            <a:ext cx="10363200"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338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73760" y="685800"/>
            <a:ext cx="11413440" cy="1243289"/>
          </a:xfrm>
          <a:prstGeom prst="rect">
            <a:avLst/>
          </a:prstGeom>
        </p:spPr>
        <p:txBody>
          <a:bodyPr vert="horz" wrap="square" lIns="0" tIns="12065" rIns="0" bIns="0" rtlCol="0">
            <a:spAutoFit/>
          </a:bodyPr>
          <a:lstStyle/>
          <a:p>
            <a:pPr marL="12700">
              <a:lnSpc>
                <a:spcPct val="100000"/>
              </a:lnSpc>
              <a:spcBef>
                <a:spcPts val="95"/>
              </a:spcBef>
            </a:pPr>
            <a:r>
              <a:rPr lang="en-US" b="1" dirty="0"/>
              <a:t>A brief  History</a:t>
            </a:r>
            <a:br>
              <a:rPr lang="en-US" b="1" dirty="0"/>
            </a:br>
            <a:endParaRPr b="1" spc="-5" dirty="0">
              <a:latin typeface="Microsoft Sans Serif"/>
              <a:cs typeface="Microsoft Sans Serif"/>
            </a:endParaRPr>
          </a:p>
        </p:txBody>
      </p:sp>
      <p:sp>
        <p:nvSpPr>
          <p:cNvPr id="4" name="object 4"/>
          <p:cNvSpPr txBox="1"/>
          <p:nvPr/>
        </p:nvSpPr>
        <p:spPr>
          <a:xfrm>
            <a:off x="381000" y="1651989"/>
            <a:ext cx="11028680" cy="5183470"/>
          </a:xfrm>
          <a:prstGeom prst="rect">
            <a:avLst/>
          </a:prstGeom>
        </p:spPr>
        <p:txBody>
          <a:bodyPr vert="horz" wrap="square" lIns="0" tIns="12700" rIns="0" bIns="0" rtlCol="0">
            <a:spAutoFit/>
          </a:bodyPr>
          <a:lstStyle/>
          <a:p>
            <a:pPr marL="342900" indent="-342900">
              <a:buFont typeface="Wingdings" panose="05000000000000000000" pitchFamily="2" charset="2"/>
              <a:buChar char="q"/>
            </a:pPr>
            <a:r>
              <a:rPr lang="en-US" sz="2400" dirty="0"/>
              <a:t>Three major Angular versions have been released – Angular v1.x (</a:t>
            </a:r>
            <a:r>
              <a:rPr lang="en-US" sz="2400" dirty="0" err="1"/>
              <a:t>a.k.a</a:t>
            </a:r>
            <a:r>
              <a:rPr lang="en-US" sz="2400" dirty="0"/>
              <a:t> </a:t>
            </a:r>
            <a:r>
              <a:rPr lang="en-US" sz="2400" dirty="0" err="1"/>
              <a:t>AngularJS</a:t>
            </a:r>
            <a:r>
              <a:rPr lang="en-US" sz="2400" dirty="0"/>
              <a:t>), Angular 2 and Angular 4 (also known as Angular). </a:t>
            </a:r>
          </a:p>
          <a:p>
            <a:pPr marL="342900" indent="-342900">
              <a:buFont typeface="Wingdings" panose="05000000000000000000" pitchFamily="2" charset="2"/>
              <a:buChar char="q"/>
            </a:pPr>
            <a:r>
              <a:rPr lang="en-US" sz="2400" dirty="0" err="1"/>
              <a:t>AngularJS</a:t>
            </a:r>
            <a:r>
              <a:rPr lang="en-US" sz="2400" dirty="0"/>
              <a:t> has had a few major releases of its own with v1.1, v1.2 and so on, but will stick with v1.x for all purposes of discussion.</a:t>
            </a:r>
          </a:p>
          <a:p>
            <a:pPr marL="342900" indent="-342900">
              <a:buFont typeface="Wingdings" panose="05000000000000000000" pitchFamily="2" charset="2"/>
              <a:buChar char="q"/>
            </a:pPr>
            <a:r>
              <a:rPr lang="en-US" sz="2400" dirty="0"/>
              <a:t>Angular v1.x and v2 are quite different in terms of architecture.</a:t>
            </a:r>
          </a:p>
          <a:p>
            <a:pPr marL="342900" indent="-342900">
              <a:buFont typeface="Wingdings" panose="05000000000000000000" pitchFamily="2" charset="2"/>
              <a:buChar char="q"/>
            </a:pPr>
            <a:r>
              <a:rPr lang="en-US" sz="2400" dirty="0"/>
              <a:t>While Angular v1.x was based on an MVC architecture, Angular 2 is based on a component/services architecture. </a:t>
            </a:r>
          </a:p>
          <a:p>
            <a:pPr marL="342900" indent="-342900">
              <a:buFont typeface="Wingdings" panose="05000000000000000000" pitchFamily="2" charset="2"/>
              <a:buChar char="q"/>
            </a:pPr>
            <a:r>
              <a:rPr lang="en-US" sz="2400" dirty="0"/>
              <a:t>Considering Angular was moving from MV* (Model View Whatever) pattern to components focused approach, the framework features were very different from each other and caused many application developers to rewrite a major portion of their code base.</a:t>
            </a:r>
          </a:p>
          <a:p>
            <a:pPr marL="342900" indent="-342900">
              <a:buFont typeface="Wingdings" panose="05000000000000000000" pitchFamily="2" charset="2"/>
              <a:buChar char="q"/>
            </a:pPr>
            <a:r>
              <a:rPr lang="en-US" sz="2400" dirty="0"/>
              <a:t>However, Angular v2 to v4 is a very different story. It is a rather progressive enhancement. A majority of changes are non-breaking.</a:t>
            </a:r>
          </a:p>
          <a:p>
            <a:pPr marL="342900" indent="-342900">
              <a:buFont typeface="Wingdings" panose="05000000000000000000" pitchFamily="2" charset="2"/>
              <a:buChar char="q"/>
            </a:pPr>
            <a:r>
              <a:rPr lang="en-US" sz="2400" dirty="0"/>
              <a:t>Angular 4 was released on 23</a:t>
            </a:r>
            <a:r>
              <a:rPr lang="en-US" sz="2400" baseline="30000" dirty="0"/>
              <a:t>rd</a:t>
            </a:r>
            <a:r>
              <a:rPr lang="en-US" sz="2400" dirty="0"/>
              <a:t> March ’17 and the latest version being Angular 15</a:t>
            </a:r>
          </a:p>
        </p:txBody>
      </p:sp>
    </p:spTree>
    <p:extLst>
      <p:ext uri="{BB962C8B-B14F-4D97-AF65-F5344CB8AC3E}">
        <p14:creationId xmlns:p14="http://schemas.microsoft.com/office/powerpoint/2010/main" val="1986524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57" t="12117" r="1098" b="7660"/>
          <a:stretch/>
        </p:blipFill>
        <p:spPr>
          <a:xfrm>
            <a:off x="596900" y="1473844"/>
            <a:ext cx="10310281" cy="4698356"/>
          </a:xfrm>
          <a:prstGeom prst="rect">
            <a:avLst/>
          </a:prstGeom>
        </p:spPr>
      </p:pic>
      <p:pic>
        <p:nvPicPr>
          <p:cNvPr id="3" name="Picture 4" descr="Image result for angular 4 edureka slides"/>
          <p:cNvPicPr>
            <a:picLocks noChangeAspect="1" noChangeArrowheads="1"/>
          </p:cNvPicPr>
          <p:nvPr/>
        </p:nvPicPr>
        <p:blipFill rotWithShape="1">
          <a:blip r:embed="rId3">
            <a:extLst>
              <a:ext uri="{28A0092B-C50C-407E-A947-70E740481C1C}">
                <a14:useLocalDpi xmlns:a14="http://schemas.microsoft.com/office/drawing/2010/main" val="0"/>
              </a:ext>
            </a:extLst>
          </a:blip>
          <a:srcRect r="17242" b="88858"/>
          <a:stretch/>
        </p:blipFill>
        <p:spPr bwMode="auto">
          <a:xfrm>
            <a:off x="596900" y="1092844"/>
            <a:ext cx="61849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913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2401" r="1534" b="7682"/>
          <a:stretch/>
        </p:blipFill>
        <p:spPr>
          <a:xfrm>
            <a:off x="1066801" y="1676401"/>
            <a:ext cx="9677399" cy="4419600"/>
          </a:xfrm>
          <a:prstGeom prst="rect">
            <a:avLst/>
          </a:prstGeom>
        </p:spPr>
      </p:pic>
      <p:pic>
        <p:nvPicPr>
          <p:cNvPr id="5" name="Picture 4"/>
          <p:cNvPicPr>
            <a:picLocks noChangeAspect="1"/>
          </p:cNvPicPr>
          <p:nvPr/>
        </p:nvPicPr>
        <p:blipFill rotWithShape="1">
          <a:blip r:embed="rId2"/>
          <a:srcRect r="17040" b="87599"/>
          <a:stretch/>
        </p:blipFill>
        <p:spPr>
          <a:xfrm>
            <a:off x="1066800" y="990601"/>
            <a:ext cx="9677399" cy="685800"/>
          </a:xfrm>
          <a:prstGeom prst="rect">
            <a:avLst/>
          </a:prstGeom>
        </p:spPr>
      </p:pic>
    </p:spTree>
    <p:extLst>
      <p:ext uri="{BB962C8B-B14F-4D97-AF65-F5344CB8AC3E}">
        <p14:creationId xmlns:p14="http://schemas.microsoft.com/office/powerpoint/2010/main" val="3671972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angular 4 edureka slides SINGLE PAGE APPLICATION"/>
          <p:cNvPicPr>
            <a:picLocks noChangeAspect="1" noChangeArrowheads="1"/>
          </p:cNvPicPr>
          <p:nvPr/>
        </p:nvPicPr>
        <p:blipFill rotWithShape="1">
          <a:blip r:embed="rId2">
            <a:extLst>
              <a:ext uri="{28A0092B-C50C-407E-A947-70E740481C1C}">
                <a14:useLocalDpi xmlns:a14="http://schemas.microsoft.com/office/drawing/2010/main" val="0"/>
              </a:ext>
            </a:extLst>
          </a:blip>
          <a:srcRect r="910" b="6020"/>
          <a:stretch/>
        </p:blipFill>
        <p:spPr bwMode="auto">
          <a:xfrm>
            <a:off x="1447801" y="1109439"/>
            <a:ext cx="8915399" cy="4757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231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result for angular 4 edureka slides SINGLE PAGE APPLICATION"/>
          <p:cNvPicPr>
            <a:picLocks noChangeAspect="1" noChangeArrowheads="1"/>
          </p:cNvPicPr>
          <p:nvPr/>
        </p:nvPicPr>
        <p:blipFill rotWithShape="1">
          <a:blip r:embed="rId2">
            <a:extLst>
              <a:ext uri="{28A0092B-C50C-407E-A947-70E740481C1C}">
                <a14:useLocalDpi xmlns:a14="http://schemas.microsoft.com/office/drawing/2010/main" val="0"/>
              </a:ext>
            </a:extLst>
          </a:blip>
          <a:srcRect t="11039" r="-116" b="6740"/>
          <a:stretch/>
        </p:blipFill>
        <p:spPr bwMode="auto">
          <a:xfrm>
            <a:off x="1219200" y="1524000"/>
            <a:ext cx="10058400" cy="4648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angular 4 edureka slides SINGLE PAGE APPLICATION"/>
          <p:cNvPicPr>
            <a:picLocks noChangeAspect="1" noChangeArrowheads="1"/>
          </p:cNvPicPr>
          <p:nvPr/>
        </p:nvPicPr>
        <p:blipFill rotWithShape="1">
          <a:blip r:embed="rId2">
            <a:extLst>
              <a:ext uri="{28A0092B-C50C-407E-A947-70E740481C1C}">
                <a14:useLocalDpi xmlns:a14="http://schemas.microsoft.com/office/drawing/2010/main" val="0"/>
              </a:ext>
            </a:extLst>
          </a:blip>
          <a:srcRect r="16570" b="88961"/>
          <a:stretch/>
        </p:blipFill>
        <p:spPr bwMode="auto">
          <a:xfrm>
            <a:off x="1219200" y="899948"/>
            <a:ext cx="8382000" cy="624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52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535330" y="669798"/>
            <a:ext cx="4771390" cy="45212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2800" kern="0" spc="-165">
                <a:solidFill>
                  <a:srgbClr val="1E90FF"/>
                </a:solidFill>
                <a:latin typeface="Arial"/>
                <a:cs typeface="Arial"/>
              </a:rPr>
              <a:t>ANGULAR </a:t>
            </a:r>
            <a:r>
              <a:rPr lang="en-US" sz="2800" kern="0" spc="-35">
                <a:solidFill>
                  <a:srgbClr val="1E90FF"/>
                </a:solidFill>
                <a:latin typeface="Arial"/>
                <a:cs typeface="Arial"/>
              </a:rPr>
              <a:t>for </a:t>
            </a:r>
            <a:r>
              <a:rPr lang="en-US" sz="2800" kern="0" spc="-65">
                <a:solidFill>
                  <a:srgbClr val="1E90FF"/>
                </a:solidFill>
                <a:latin typeface="Arial"/>
                <a:cs typeface="Arial"/>
              </a:rPr>
              <a:t>Client </a:t>
            </a:r>
            <a:r>
              <a:rPr lang="en-US" sz="2800" kern="0" spc="-130">
                <a:solidFill>
                  <a:srgbClr val="1E90FF"/>
                </a:solidFill>
                <a:latin typeface="Arial"/>
                <a:cs typeface="Arial"/>
              </a:rPr>
              <a:t>Web</a:t>
            </a:r>
            <a:r>
              <a:rPr lang="en-US" sz="2800" kern="0" spc="-45">
                <a:solidFill>
                  <a:srgbClr val="1E90FF"/>
                </a:solidFill>
                <a:latin typeface="Arial"/>
                <a:cs typeface="Arial"/>
              </a:rPr>
              <a:t> </a:t>
            </a:r>
            <a:r>
              <a:rPr lang="en-US" sz="2800" kern="0" spc="-140">
                <a:solidFill>
                  <a:srgbClr val="1E90FF"/>
                </a:solidFill>
                <a:latin typeface="Arial"/>
                <a:cs typeface="Arial"/>
              </a:rPr>
              <a:t>App</a:t>
            </a:r>
            <a:endParaRPr lang="en-US" sz="2800" kern="0">
              <a:solidFill>
                <a:sysClr val="windowText" lastClr="000000"/>
              </a:solidFill>
              <a:latin typeface="Arial"/>
              <a:cs typeface="Arial"/>
            </a:endParaRPr>
          </a:p>
        </p:txBody>
      </p:sp>
      <p:sp>
        <p:nvSpPr>
          <p:cNvPr id="3" name="object 3"/>
          <p:cNvSpPr/>
          <p:nvPr/>
        </p:nvSpPr>
        <p:spPr>
          <a:xfrm>
            <a:off x="1219200" y="1905000"/>
            <a:ext cx="9630156" cy="41148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1017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91668"/>
            <a:ext cx="7900417" cy="112166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8739" y="531367"/>
            <a:ext cx="7474584" cy="635000"/>
          </a:xfrm>
          <a:prstGeom prst="rect">
            <a:avLst/>
          </a:prstGeom>
        </p:spPr>
        <p:txBody>
          <a:bodyPr vert="horz" wrap="square" lIns="0" tIns="12065" rIns="0" bIns="0" rtlCol="0">
            <a:spAutoFit/>
          </a:bodyPr>
          <a:lstStyle/>
          <a:p>
            <a:pPr marL="12700">
              <a:lnSpc>
                <a:spcPct val="100000"/>
              </a:lnSpc>
              <a:spcBef>
                <a:spcPts val="95"/>
              </a:spcBef>
            </a:pPr>
            <a:r>
              <a:rPr b="1" spc="-5" dirty="0">
                <a:latin typeface="Microsoft Sans Serif"/>
                <a:cs typeface="Microsoft Sans Serif"/>
              </a:rPr>
              <a:t>Development Environment</a:t>
            </a:r>
            <a:r>
              <a:rPr b="1" spc="-95" dirty="0">
                <a:latin typeface="Microsoft Sans Serif"/>
                <a:cs typeface="Microsoft Sans Serif"/>
              </a:rPr>
              <a:t> </a:t>
            </a:r>
            <a:r>
              <a:rPr b="1" spc="-5" dirty="0">
                <a:latin typeface="Microsoft Sans Serif"/>
                <a:cs typeface="Microsoft Sans Serif"/>
              </a:rPr>
              <a:t>Setup</a:t>
            </a:r>
          </a:p>
        </p:txBody>
      </p:sp>
      <p:sp>
        <p:nvSpPr>
          <p:cNvPr id="4" name="object 4"/>
          <p:cNvSpPr/>
          <p:nvPr/>
        </p:nvSpPr>
        <p:spPr>
          <a:xfrm>
            <a:off x="475487" y="5106923"/>
            <a:ext cx="11619230" cy="0"/>
          </a:xfrm>
          <a:custGeom>
            <a:avLst/>
            <a:gdLst/>
            <a:ahLst/>
            <a:cxnLst/>
            <a:rect l="l" t="t" r="r" b="b"/>
            <a:pathLst>
              <a:path w="11619230">
                <a:moveTo>
                  <a:pt x="0" y="0"/>
                </a:moveTo>
                <a:lnTo>
                  <a:pt x="11618976" y="0"/>
                </a:lnTo>
              </a:path>
            </a:pathLst>
          </a:custGeom>
          <a:ln w="12192">
            <a:solidFill>
              <a:srgbClr val="7A2116"/>
            </a:solidFill>
          </a:ln>
        </p:spPr>
        <p:txBody>
          <a:bodyPr wrap="square" lIns="0" tIns="0" rIns="0" bIns="0" rtlCol="0"/>
          <a:lstStyle/>
          <a:p>
            <a:endParaRPr/>
          </a:p>
        </p:txBody>
      </p:sp>
      <p:sp>
        <p:nvSpPr>
          <p:cNvPr id="5" name="object 5"/>
          <p:cNvSpPr/>
          <p:nvPr/>
        </p:nvSpPr>
        <p:spPr>
          <a:xfrm>
            <a:off x="268224" y="2270760"/>
            <a:ext cx="11619230" cy="0"/>
          </a:xfrm>
          <a:custGeom>
            <a:avLst/>
            <a:gdLst/>
            <a:ahLst/>
            <a:cxnLst/>
            <a:rect l="l" t="t" r="r" b="b"/>
            <a:pathLst>
              <a:path w="11619230">
                <a:moveTo>
                  <a:pt x="0" y="0"/>
                </a:moveTo>
                <a:lnTo>
                  <a:pt x="11618976" y="0"/>
                </a:lnTo>
              </a:path>
            </a:pathLst>
          </a:custGeom>
          <a:ln w="12192">
            <a:solidFill>
              <a:srgbClr val="7A2116"/>
            </a:solidFill>
          </a:ln>
        </p:spPr>
        <p:txBody>
          <a:bodyPr wrap="square" lIns="0" tIns="0" rIns="0" bIns="0" rtlCol="0"/>
          <a:lstStyle/>
          <a:p>
            <a:endParaRPr/>
          </a:p>
        </p:txBody>
      </p:sp>
      <p:sp>
        <p:nvSpPr>
          <p:cNvPr id="6" name="object 6"/>
          <p:cNvSpPr txBox="1"/>
          <p:nvPr/>
        </p:nvSpPr>
        <p:spPr>
          <a:xfrm>
            <a:off x="3398265" y="1846834"/>
            <a:ext cx="425894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6FC0"/>
                </a:solidFill>
                <a:latin typeface="Microsoft Sans Serif"/>
                <a:cs typeface="Microsoft Sans Serif"/>
              </a:rPr>
              <a:t>https://nodejs.org/en/download/</a:t>
            </a:r>
            <a:endParaRPr sz="2400">
              <a:latin typeface="Microsoft Sans Serif"/>
              <a:cs typeface="Microsoft Sans Serif"/>
            </a:endParaRPr>
          </a:p>
        </p:txBody>
      </p:sp>
      <p:sp>
        <p:nvSpPr>
          <p:cNvPr id="7" name="object 7"/>
          <p:cNvSpPr/>
          <p:nvPr/>
        </p:nvSpPr>
        <p:spPr>
          <a:xfrm>
            <a:off x="268224" y="1339596"/>
            <a:ext cx="3020695" cy="929640"/>
          </a:xfrm>
          <a:custGeom>
            <a:avLst/>
            <a:gdLst/>
            <a:ahLst/>
            <a:cxnLst/>
            <a:rect l="l" t="t" r="r" b="b"/>
            <a:pathLst>
              <a:path w="3020695" h="929639">
                <a:moveTo>
                  <a:pt x="2865628" y="0"/>
                </a:moveTo>
                <a:lnTo>
                  <a:pt x="154965" y="0"/>
                </a:lnTo>
                <a:lnTo>
                  <a:pt x="105984" y="7896"/>
                </a:lnTo>
                <a:lnTo>
                  <a:pt x="63444" y="29886"/>
                </a:lnTo>
                <a:lnTo>
                  <a:pt x="29899" y="63422"/>
                </a:lnTo>
                <a:lnTo>
                  <a:pt x="7900" y="105956"/>
                </a:lnTo>
                <a:lnTo>
                  <a:pt x="0" y="154939"/>
                </a:lnTo>
                <a:lnTo>
                  <a:pt x="0" y="929639"/>
                </a:lnTo>
                <a:lnTo>
                  <a:pt x="3020567" y="929639"/>
                </a:lnTo>
                <a:lnTo>
                  <a:pt x="3020567" y="154939"/>
                </a:lnTo>
                <a:lnTo>
                  <a:pt x="3012671" y="105956"/>
                </a:lnTo>
                <a:lnTo>
                  <a:pt x="2990681" y="63422"/>
                </a:lnTo>
                <a:lnTo>
                  <a:pt x="2957145" y="29886"/>
                </a:lnTo>
                <a:lnTo>
                  <a:pt x="2914611" y="7896"/>
                </a:lnTo>
                <a:lnTo>
                  <a:pt x="2865628" y="0"/>
                </a:lnTo>
                <a:close/>
              </a:path>
            </a:pathLst>
          </a:custGeom>
          <a:solidFill>
            <a:srgbClr val="9B2C1F"/>
          </a:solidFill>
        </p:spPr>
        <p:txBody>
          <a:bodyPr wrap="square" lIns="0" tIns="0" rIns="0" bIns="0" rtlCol="0"/>
          <a:lstStyle/>
          <a:p>
            <a:endParaRPr/>
          </a:p>
        </p:txBody>
      </p:sp>
      <p:sp>
        <p:nvSpPr>
          <p:cNvPr id="8" name="object 8"/>
          <p:cNvSpPr/>
          <p:nvPr/>
        </p:nvSpPr>
        <p:spPr>
          <a:xfrm>
            <a:off x="268224" y="1339596"/>
            <a:ext cx="3020695" cy="929640"/>
          </a:xfrm>
          <a:custGeom>
            <a:avLst/>
            <a:gdLst/>
            <a:ahLst/>
            <a:cxnLst/>
            <a:rect l="l" t="t" r="r" b="b"/>
            <a:pathLst>
              <a:path w="3020695" h="929639">
                <a:moveTo>
                  <a:pt x="154965" y="0"/>
                </a:moveTo>
                <a:lnTo>
                  <a:pt x="2865628" y="0"/>
                </a:lnTo>
                <a:lnTo>
                  <a:pt x="2914611" y="7896"/>
                </a:lnTo>
                <a:lnTo>
                  <a:pt x="2957145" y="29886"/>
                </a:lnTo>
                <a:lnTo>
                  <a:pt x="2990681" y="63422"/>
                </a:lnTo>
                <a:lnTo>
                  <a:pt x="3012671" y="105956"/>
                </a:lnTo>
                <a:lnTo>
                  <a:pt x="3020567" y="154939"/>
                </a:lnTo>
                <a:lnTo>
                  <a:pt x="3020567" y="929639"/>
                </a:lnTo>
                <a:lnTo>
                  <a:pt x="0" y="929639"/>
                </a:lnTo>
                <a:lnTo>
                  <a:pt x="0" y="154939"/>
                </a:lnTo>
                <a:lnTo>
                  <a:pt x="7900" y="105956"/>
                </a:lnTo>
                <a:lnTo>
                  <a:pt x="29899" y="63422"/>
                </a:lnTo>
                <a:lnTo>
                  <a:pt x="63444" y="29886"/>
                </a:lnTo>
                <a:lnTo>
                  <a:pt x="105984" y="7896"/>
                </a:lnTo>
                <a:lnTo>
                  <a:pt x="154965" y="0"/>
                </a:lnTo>
                <a:close/>
              </a:path>
            </a:pathLst>
          </a:custGeom>
          <a:ln w="12192">
            <a:solidFill>
              <a:srgbClr val="9B2C1F"/>
            </a:solidFill>
          </a:ln>
        </p:spPr>
        <p:txBody>
          <a:bodyPr wrap="square" lIns="0" tIns="0" rIns="0" bIns="0" rtlCol="0"/>
          <a:lstStyle/>
          <a:p>
            <a:endParaRPr/>
          </a:p>
        </p:txBody>
      </p:sp>
      <p:sp>
        <p:nvSpPr>
          <p:cNvPr id="9" name="object 9"/>
          <p:cNvSpPr txBox="1"/>
          <p:nvPr/>
        </p:nvSpPr>
        <p:spPr>
          <a:xfrm>
            <a:off x="1158951" y="1567053"/>
            <a:ext cx="1235710"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FFFFFF"/>
                </a:solidFill>
                <a:latin typeface="Microsoft Sans Serif"/>
                <a:cs typeface="Microsoft Sans Serif"/>
              </a:rPr>
              <a:t>Node.js</a:t>
            </a:r>
            <a:endParaRPr sz="2800">
              <a:latin typeface="Microsoft Sans Serif"/>
              <a:cs typeface="Microsoft Sans Serif"/>
            </a:endParaRPr>
          </a:p>
        </p:txBody>
      </p:sp>
      <p:sp>
        <p:nvSpPr>
          <p:cNvPr id="10" name="object 10"/>
          <p:cNvSpPr txBox="1"/>
          <p:nvPr/>
        </p:nvSpPr>
        <p:spPr>
          <a:xfrm>
            <a:off x="300939" y="2237994"/>
            <a:ext cx="10873740" cy="1628775"/>
          </a:xfrm>
          <a:prstGeom prst="rect">
            <a:avLst/>
          </a:prstGeom>
        </p:spPr>
        <p:txBody>
          <a:bodyPr vert="horz" wrap="square" lIns="0" tIns="12700" rIns="0" bIns="0" rtlCol="0">
            <a:spAutoFit/>
          </a:bodyPr>
          <a:lstStyle/>
          <a:p>
            <a:pPr marL="241300" marR="5080" indent="-228600">
              <a:lnSpc>
                <a:spcPct val="141200"/>
              </a:lnSpc>
              <a:spcBef>
                <a:spcPts val="100"/>
              </a:spcBef>
              <a:buFont typeface="Microsoft Sans Serif"/>
              <a:buChar char="•"/>
              <a:tabLst>
                <a:tab pos="241935" algn="l"/>
              </a:tabLst>
            </a:pPr>
            <a:r>
              <a:rPr sz="2400" b="1" spc="-5" dirty="0">
                <a:latin typeface="Microsoft Sans Serif"/>
                <a:cs typeface="Microsoft Sans Serif"/>
              </a:rPr>
              <a:t>Node.js </a:t>
            </a:r>
            <a:r>
              <a:rPr sz="2400" spc="-10" dirty="0">
                <a:latin typeface="Microsoft Sans Serif"/>
                <a:cs typeface="Microsoft Sans Serif"/>
              </a:rPr>
              <a:t>is </a:t>
            </a:r>
            <a:r>
              <a:rPr sz="2400" spc="-5" dirty="0">
                <a:latin typeface="Microsoft Sans Serif"/>
                <a:cs typeface="Microsoft Sans Serif"/>
              </a:rPr>
              <a:t>an</a:t>
            </a:r>
            <a:r>
              <a:rPr sz="2400" spc="-5" dirty="0">
                <a:solidFill>
                  <a:srgbClr val="CC9900"/>
                </a:solidFill>
                <a:latin typeface="Microsoft Sans Serif"/>
                <a:cs typeface="Microsoft Sans Serif"/>
              </a:rPr>
              <a:t> </a:t>
            </a:r>
            <a:r>
              <a:rPr sz="2400" u="heavy" spc="-5" dirty="0">
                <a:solidFill>
                  <a:srgbClr val="CC9900"/>
                </a:solidFill>
                <a:uFill>
                  <a:solidFill>
                    <a:srgbClr val="CC9900"/>
                  </a:solidFill>
                </a:uFill>
                <a:latin typeface="Microsoft Sans Serif"/>
                <a:cs typeface="Microsoft Sans Serif"/>
                <a:hlinkClick r:id="rId3"/>
              </a:rPr>
              <a:t>open-source</a:t>
            </a:r>
            <a:r>
              <a:rPr sz="2400" spc="-5" dirty="0">
                <a:latin typeface="Microsoft Sans Serif"/>
                <a:cs typeface="Microsoft Sans Serif"/>
              </a:rPr>
              <a:t>,</a:t>
            </a:r>
            <a:r>
              <a:rPr sz="2400" spc="-5" dirty="0">
                <a:solidFill>
                  <a:srgbClr val="CC9900"/>
                </a:solidFill>
                <a:latin typeface="Microsoft Sans Serif"/>
                <a:cs typeface="Microsoft Sans Serif"/>
                <a:hlinkClick r:id="rId4"/>
              </a:rPr>
              <a:t> </a:t>
            </a:r>
            <a:r>
              <a:rPr sz="2400" u="heavy" spc="-5" dirty="0">
                <a:solidFill>
                  <a:srgbClr val="CC9900"/>
                </a:solidFill>
                <a:uFill>
                  <a:solidFill>
                    <a:srgbClr val="CC9900"/>
                  </a:solidFill>
                </a:uFill>
                <a:latin typeface="Microsoft Sans Serif"/>
                <a:cs typeface="Microsoft Sans Serif"/>
                <a:hlinkClick r:id="rId4"/>
              </a:rPr>
              <a:t>cross-platform</a:t>
            </a:r>
            <a:r>
              <a:rPr sz="2400" spc="-5" dirty="0">
                <a:solidFill>
                  <a:srgbClr val="CC9900"/>
                </a:solidFill>
                <a:latin typeface="Microsoft Sans Serif"/>
                <a:cs typeface="Microsoft Sans Serif"/>
                <a:hlinkClick r:id="rId5"/>
              </a:rPr>
              <a:t> </a:t>
            </a:r>
            <a:r>
              <a:rPr sz="2400" u="heavy" spc="-5" dirty="0">
                <a:solidFill>
                  <a:srgbClr val="CC9900"/>
                </a:solidFill>
                <a:uFill>
                  <a:solidFill>
                    <a:srgbClr val="CC9900"/>
                  </a:solidFill>
                </a:uFill>
                <a:latin typeface="Microsoft Sans Serif"/>
                <a:cs typeface="Microsoft Sans Serif"/>
                <a:hlinkClick r:id="rId5"/>
              </a:rPr>
              <a:t>JavaScript</a:t>
            </a:r>
            <a:r>
              <a:rPr sz="2400" spc="-5" dirty="0">
                <a:solidFill>
                  <a:srgbClr val="CC9900"/>
                </a:solidFill>
                <a:latin typeface="Microsoft Sans Serif"/>
                <a:cs typeface="Microsoft Sans Serif"/>
                <a:hlinkClick r:id="rId6"/>
              </a:rPr>
              <a:t> </a:t>
            </a:r>
            <a:r>
              <a:rPr sz="2400" u="heavy" spc="-5" dirty="0">
                <a:solidFill>
                  <a:srgbClr val="CC9900"/>
                </a:solidFill>
                <a:uFill>
                  <a:solidFill>
                    <a:srgbClr val="CC9900"/>
                  </a:solidFill>
                </a:uFill>
                <a:latin typeface="Microsoft Sans Serif"/>
                <a:cs typeface="Microsoft Sans Serif"/>
                <a:hlinkClick r:id="rId6"/>
              </a:rPr>
              <a:t>run-time </a:t>
            </a:r>
            <a:r>
              <a:rPr sz="2400" u="heavy" spc="-10" dirty="0">
                <a:solidFill>
                  <a:srgbClr val="CC9900"/>
                </a:solidFill>
                <a:uFill>
                  <a:solidFill>
                    <a:srgbClr val="CC9900"/>
                  </a:solidFill>
                </a:uFill>
                <a:latin typeface="Microsoft Sans Serif"/>
                <a:cs typeface="Microsoft Sans Serif"/>
                <a:hlinkClick r:id="rId6"/>
              </a:rPr>
              <a:t>environment</a:t>
            </a:r>
            <a:r>
              <a:rPr sz="2400" spc="-10" dirty="0">
                <a:solidFill>
                  <a:srgbClr val="CC9900"/>
                </a:solidFill>
                <a:latin typeface="Microsoft Sans Serif"/>
                <a:cs typeface="Microsoft Sans Serif"/>
                <a:hlinkClick r:id="rId6"/>
              </a:rPr>
              <a:t> </a:t>
            </a:r>
            <a:r>
              <a:rPr sz="2400" dirty="0">
                <a:latin typeface="Microsoft Sans Serif"/>
                <a:cs typeface="Microsoft Sans Serif"/>
              </a:rPr>
              <a:t>for  </a:t>
            </a:r>
            <a:r>
              <a:rPr sz="2400" spc="-10" dirty="0">
                <a:latin typeface="Microsoft Sans Serif"/>
                <a:cs typeface="Microsoft Sans Serif"/>
              </a:rPr>
              <a:t>executing </a:t>
            </a:r>
            <a:r>
              <a:rPr sz="2400" spc="-5" dirty="0">
                <a:latin typeface="Microsoft Sans Serif"/>
                <a:cs typeface="Microsoft Sans Serif"/>
              </a:rPr>
              <a:t>JavaScript </a:t>
            </a:r>
            <a:r>
              <a:rPr sz="2400" dirty="0">
                <a:latin typeface="Microsoft Sans Serif"/>
                <a:cs typeface="Microsoft Sans Serif"/>
              </a:rPr>
              <a:t>code</a:t>
            </a:r>
            <a:r>
              <a:rPr sz="2400" spc="60" dirty="0">
                <a:solidFill>
                  <a:srgbClr val="CC9900"/>
                </a:solidFill>
                <a:latin typeface="Microsoft Sans Serif"/>
                <a:cs typeface="Microsoft Sans Serif"/>
                <a:hlinkClick r:id="rId7"/>
              </a:rPr>
              <a:t> </a:t>
            </a:r>
            <a:r>
              <a:rPr sz="2400" u="heavy" spc="-5" dirty="0">
                <a:solidFill>
                  <a:srgbClr val="CC9900"/>
                </a:solidFill>
                <a:uFill>
                  <a:solidFill>
                    <a:srgbClr val="CC9900"/>
                  </a:solidFill>
                </a:uFill>
                <a:latin typeface="Microsoft Sans Serif"/>
                <a:cs typeface="Microsoft Sans Serif"/>
                <a:hlinkClick r:id="rId7"/>
              </a:rPr>
              <a:t>server-side</a:t>
            </a:r>
            <a:r>
              <a:rPr sz="2400" spc="-5" dirty="0">
                <a:latin typeface="Microsoft Sans Serif"/>
                <a:cs typeface="Microsoft Sans Serif"/>
              </a:rPr>
              <a:t>. </a:t>
            </a:r>
            <a:endParaRPr sz="2400" dirty="0">
              <a:latin typeface="Microsoft Sans Serif"/>
              <a:cs typeface="Microsoft Sans Serif"/>
            </a:endParaRPr>
          </a:p>
          <a:p>
            <a:pPr marL="241300" indent="-228600">
              <a:lnSpc>
                <a:spcPct val="100000"/>
              </a:lnSpc>
              <a:spcBef>
                <a:spcPts val="1610"/>
              </a:spcBef>
              <a:buChar char="•"/>
              <a:tabLst>
                <a:tab pos="241935" algn="l"/>
              </a:tabLst>
            </a:pPr>
            <a:r>
              <a:rPr sz="2400" spc="-10" dirty="0">
                <a:latin typeface="Microsoft Sans Serif"/>
                <a:cs typeface="Microsoft Sans Serif"/>
              </a:rPr>
              <a:t>Download latest </a:t>
            </a:r>
            <a:r>
              <a:rPr sz="2400" spc="-5" dirty="0">
                <a:latin typeface="Microsoft Sans Serif"/>
                <a:cs typeface="Microsoft Sans Serif"/>
              </a:rPr>
              <a:t>version </a:t>
            </a:r>
            <a:endParaRPr sz="2400" dirty="0">
              <a:latin typeface="Microsoft Sans Serif"/>
              <a:cs typeface="Microsoft Sans Serif"/>
            </a:endParaRPr>
          </a:p>
        </p:txBody>
      </p:sp>
      <p:sp>
        <p:nvSpPr>
          <p:cNvPr id="11" name="object 11"/>
          <p:cNvSpPr txBox="1"/>
          <p:nvPr/>
        </p:nvSpPr>
        <p:spPr>
          <a:xfrm>
            <a:off x="4339844" y="4665979"/>
            <a:ext cx="2484120" cy="391160"/>
          </a:xfrm>
          <a:prstGeom prst="rect">
            <a:avLst/>
          </a:prstGeom>
        </p:spPr>
        <p:txBody>
          <a:bodyPr vert="horz" wrap="square" lIns="0" tIns="12700" rIns="0" bIns="0" rtlCol="0">
            <a:spAutoFit/>
          </a:bodyPr>
          <a:lstStyle/>
          <a:p>
            <a:pPr marL="12700">
              <a:lnSpc>
                <a:spcPct val="100000"/>
              </a:lnSpc>
              <a:spcBef>
                <a:spcPts val="100"/>
              </a:spcBef>
              <a:tabLst>
                <a:tab pos="1454150" algn="l"/>
              </a:tabLst>
            </a:pPr>
            <a:r>
              <a:rPr sz="2400" spc="-5" dirty="0">
                <a:solidFill>
                  <a:srgbClr val="006FC0"/>
                </a:solidFill>
                <a:latin typeface="Microsoft Sans Serif"/>
                <a:cs typeface="Microsoft Sans Serif"/>
              </a:rPr>
              <a:t>Syntax</a:t>
            </a:r>
            <a:r>
              <a:rPr sz="2400" spc="10" dirty="0">
                <a:solidFill>
                  <a:srgbClr val="006FC0"/>
                </a:solidFill>
                <a:latin typeface="Microsoft Sans Serif"/>
                <a:cs typeface="Microsoft Sans Serif"/>
              </a:rPr>
              <a:t> </a:t>
            </a:r>
            <a:r>
              <a:rPr sz="2400" dirty="0">
                <a:solidFill>
                  <a:srgbClr val="006FC0"/>
                </a:solidFill>
                <a:latin typeface="Microsoft Sans Serif"/>
                <a:cs typeface="Microsoft Sans Serif"/>
              </a:rPr>
              <a:t>:</a:t>
            </a:r>
            <a:r>
              <a:rPr sz="2400" spc="0" dirty="0">
                <a:solidFill>
                  <a:srgbClr val="006FC0"/>
                </a:solidFill>
                <a:latin typeface="Microsoft Sans Serif"/>
                <a:cs typeface="Microsoft Sans Serif"/>
              </a:rPr>
              <a:t> </a:t>
            </a:r>
            <a:r>
              <a:rPr sz="2400" dirty="0">
                <a:solidFill>
                  <a:srgbClr val="006FC0"/>
                </a:solidFill>
                <a:latin typeface="Microsoft Sans Serif"/>
                <a:cs typeface="Microsoft Sans Serif"/>
              </a:rPr>
              <a:t>-	</a:t>
            </a:r>
            <a:r>
              <a:rPr sz="2400" b="1" spc="-5" dirty="0">
                <a:solidFill>
                  <a:srgbClr val="006FC0"/>
                </a:solidFill>
                <a:latin typeface="Microsoft Sans Serif"/>
                <a:cs typeface="Microsoft Sans Serif"/>
              </a:rPr>
              <a:t>node</a:t>
            </a:r>
            <a:r>
              <a:rPr sz="2400" b="1" spc="-70" dirty="0">
                <a:solidFill>
                  <a:srgbClr val="006FC0"/>
                </a:solidFill>
                <a:latin typeface="Microsoft Sans Serif"/>
                <a:cs typeface="Microsoft Sans Serif"/>
              </a:rPr>
              <a:t> </a:t>
            </a:r>
            <a:r>
              <a:rPr sz="2400" b="1" dirty="0">
                <a:solidFill>
                  <a:srgbClr val="006FC0"/>
                </a:solidFill>
                <a:latin typeface="Microsoft Sans Serif"/>
                <a:cs typeface="Microsoft Sans Serif"/>
              </a:rPr>
              <a:t>-v</a:t>
            </a:r>
            <a:endParaRPr sz="2400">
              <a:latin typeface="Microsoft Sans Serif"/>
              <a:cs typeface="Microsoft Sans Serif"/>
            </a:endParaRPr>
          </a:p>
        </p:txBody>
      </p:sp>
      <p:sp>
        <p:nvSpPr>
          <p:cNvPr id="12" name="object 12"/>
          <p:cNvSpPr/>
          <p:nvPr/>
        </p:nvSpPr>
        <p:spPr>
          <a:xfrm>
            <a:off x="312420" y="4177284"/>
            <a:ext cx="3853179" cy="929640"/>
          </a:xfrm>
          <a:custGeom>
            <a:avLst/>
            <a:gdLst/>
            <a:ahLst/>
            <a:cxnLst/>
            <a:rect l="l" t="t" r="r" b="b"/>
            <a:pathLst>
              <a:path w="3853179" h="929639">
                <a:moveTo>
                  <a:pt x="3697731" y="0"/>
                </a:moveTo>
                <a:lnTo>
                  <a:pt x="154965" y="0"/>
                </a:lnTo>
                <a:lnTo>
                  <a:pt x="105984" y="7896"/>
                </a:lnTo>
                <a:lnTo>
                  <a:pt x="63444" y="29886"/>
                </a:lnTo>
                <a:lnTo>
                  <a:pt x="29899" y="63422"/>
                </a:lnTo>
                <a:lnTo>
                  <a:pt x="7900" y="105956"/>
                </a:lnTo>
                <a:lnTo>
                  <a:pt x="0" y="154940"/>
                </a:lnTo>
                <a:lnTo>
                  <a:pt x="0" y="929640"/>
                </a:lnTo>
                <a:lnTo>
                  <a:pt x="3852671" y="929640"/>
                </a:lnTo>
                <a:lnTo>
                  <a:pt x="3852671" y="154940"/>
                </a:lnTo>
                <a:lnTo>
                  <a:pt x="3844775" y="105956"/>
                </a:lnTo>
                <a:lnTo>
                  <a:pt x="3822785" y="63422"/>
                </a:lnTo>
                <a:lnTo>
                  <a:pt x="3789249" y="29886"/>
                </a:lnTo>
                <a:lnTo>
                  <a:pt x="3746715" y="7896"/>
                </a:lnTo>
                <a:lnTo>
                  <a:pt x="3697731" y="0"/>
                </a:lnTo>
                <a:close/>
              </a:path>
            </a:pathLst>
          </a:custGeom>
          <a:solidFill>
            <a:srgbClr val="9B2C1F"/>
          </a:solidFill>
        </p:spPr>
        <p:txBody>
          <a:bodyPr wrap="square" lIns="0" tIns="0" rIns="0" bIns="0" rtlCol="0"/>
          <a:lstStyle/>
          <a:p>
            <a:endParaRPr/>
          </a:p>
        </p:txBody>
      </p:sp>
      <p:sp>
        <p:nvSpPr>
          <p:cNvPr id="13" name="object 13"/>
          <p:cNvSpPr/>
          <p:nvPr/>
        </p:nvSpPr>
        <p:spPr>
          <a:xfrm>
            <a:off x="312420" y="4177284"/>
            <a:ext cx="3853179" cy="929640"/>
          </a:xfrm>
          <a:custGeom>
            <a:avLst/>
            <a:gdLst/>
            <a:ahLst/>
            <a:cxnLst/>
            <a:rect l="l" t="t" r="r" b="b"/>
            <a:pathLst>
              <a:path w="3853179" h="929639">
                <a:moveTo>
                  <a:pt x="154965" y="0"/>
                </a:moveTo>
                <a:lnTo>
                  <a:pt x="3697731" y="0"/>
                </a:lnTo>
                <a:lnTo>
                  <a:pt x="3746715" y="7896"/>
                </a:lnTo>
                <a:lnTo>
                  <a:pt x="3789249" y="29886"/>
                </a:lnTo>
                <a:lnTo>
                  <a:pt x="3822785" y="63422"/>
                </a:lnTo>
                <a:lnTo>
                  <a:pt x="3844775" y="105956"/>
                </a:lnTo>
                <a:lnTo>
                  <a:pt x="3852671" y="154940"/>
                </a:lnTo>
                <a:lnTo>
                  <a:pt x="3852671" y="929640"/>
                </a:lnTo>
                <a:lnTo>
                  <a:pt x="0" y="929640"/>
                </a:lnTo>
                <a:lnTo>
                  <a:pt x="0" y="154940"/>
                </a:lnTo>
                <a:lnTo>
                  <a:pt x="7900" y="105956"/>
                </a:lnTo>
                <a:lnTo>
                  <a:pt x="29899" y="63422"/>
                </a:lnTo>
                <a:lnTo>
                  <a:pt x="63444" y="29886"/>
                </a:lnTo>
                <a:lnTo>
                  <a:pt x="105984" y="7896"/>
                </a:lnTo>
                <a:lnTo>
                  <a:pt x="154965" y="0"/>
                </a:lnTo>
                <a:close/>
              </a:path>
            </a:pathLst>
          </a:custGeom>
          <a:ln w="12192">
            <a:solidFill>
              <a:srgbClr val="9B2C1F"/>
            </a:solidFill>
          </a:ln>
        </p:spPr>
        <p:txBody>
          <a:bodyPr wrap="square" lIns="0" tIns="0" rIns="0" bIns="0" rtlCol="0"/>
          <a:lstStyle/>
          <a:p>
            <a:endParaRPr/>
          </a:p>
        </p:txBody>
      </p:sp>
      <p:sp>
        <p:nvSpPr>
          <p:cNvPr id="14" name="object 14"/>
          <p:cNvSpPr txBox="1"/>
          <p:nvPr/>
        </p:nvSpPr>
        <p:spPr>
          <a:xfrm>
            <a:off x="474675" y="4405376"/>
            <a:ext cx="3521710"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FFFFFF"/>
                </a:solidFill>
                <a:latin typeface="Microsoft Sans Serif"/>
                <a:cs typeface="Microsoft Sans Serif"/>
              </a:rPr>
              <a:t>Check node.js</a:t>
            </a:r>
            <a:r>
              <a:rPr sz="2800" b="1" spc="-90" dirty="0">
                <a:solidFill>
                  <a:srgbClr val="FFFFFF"/>
                </a:solidFill>
                <a:latin typeface="Microsoft Sans Serif"/>
                <a:cs typeface="Microsoft Sans Serif"/>
              </a:rPr>
              <a:t> </a:t>
            </a:r>
            <a:r>
              <a:rPr sz="2800" b="1" spc="-5" dirty="0">
                <a:solidFill>
                  <a:srgbClr val="FFFFFF"/>
                </a:solidFill>
                <a:latin typeface="Microsoft Sans Serif"/>
                <a:cs typeface="Microsoft Sans Serif"/>
              </a:rPr>
              <a:t>version</a:t>
            </a:r>
            <a:endParaRPr sz="2800">
              <a:latin typeface="Microsoft Sans Serif"/>
              <a:cs typeface="Microsoft Sans Serif"/>
            </a:endParaRPr>
          </a:p>
        </p:txBody>
      </p:sp>
      <p:sp>
        <p:nvSpPr>
          <p:cNvPr id="15" name="object 15"/>
          <p:cNvSpPr txBox="1"/>
          <p:nvPr/>
        </p:nvSpPr>
        <p:spPr>
          <a:xfrm>
            <a:off x="301243" y="5076139"/>
            <a:ext cx="5095240" cy="1059180"/>
          </a:xfrm>
          <a:prstGeom prst="rect">
            <a:avLst/>
          </a:prstGeom>
        </p:spPr>
        <p:txBody>
          <a:bodyPr vert="horz" wrap="square" lIns="0" tIns="12065" rIns="0" bIns="0" rtlCol="0">
            <a:spAutoFit/>
          </a:bodyPr>
          <a:lstStyle/>
          <a:p>
            <a:pPr marL="241300" marR="5080" indent="-228600">
              <a:lnSpc>
                <a:spcPct val="141300"/>
              </a:lnSpc>
              <a:spcBef>
                <a:spcPts val="95"/>
              </a:spcBef>
              <a:buChar char="•"/>
              <a:tabLst>
                <a:tab pos="241300" algn="l"/>
              </a:tabLst>
            </a:pPr>
            <a:r>
              <a:rPr sz="2400" spc="-10" dirty="0">
                <a:latin typeface="Microsoft Sans Serif"/>
                <a:cs typeface="Microsoft Sans Serif"/>
              </a:rPr>
              <a:t>This </a:t>
            </a:r>
            <a:r>
              <a:rPr sz="2400" spc="-5" dirty="0">
                <a:latin typeface="Microsoft Sans Serif"/>
                <a:cs typeface="Microsoft Sans Serif"/>
              </a:rPr>
              <a:t>command </a:t>
            </a:r>
            <a:r>
              <a:rPr sz="2400" spc="-15" dirty="0">
                <a:latin typeface="Microsoft Sans Serif"/>
                <a:cs typeface="Microsoft Sans Serif"/>
              </a:rPr>
              <a:t>is </a:t>
            </a:r>
            <a:r>
              <a:rPr sz="2400" spc="-5" dirty="0">
                <a:latin typeface="Microsoft Sans Serif"/>
                <a:cs typeface="Microsoft Sans Serif"/>
              </a:rPr>
              <a:t>used for </a:t>
            </a:r>
            <a:r>
              <a:rPr sz="2400" spc="-10" dirty="0">
                <a:latin typeface="Microsoft Sans Serif"/>
                <a:cs typeface="Microsoft Sans Serif"/>
              </a:rPr>
              <a:t>checking  </a:t>
            </a:r>
            <a:r>
              <a:rPr sz="2400" spc="-5" dirty="0">
                <a:latin typeface="Microsoft Sans Serif"/>
                <a:cs typeface="Microsoft Sans Serif"/>
              </a:rPr>
              <a:t>current </a:t>
            </a:r>
            <a:r>
              <a:rPr sz="2400" spc="-15" dirty="0">
                <a:latin typeface="Microsoft Sans Serif"/>
                <a:cs typeface="Microsoft Sans Serif"/>
              </a:rPr>
              <a:t>installed </a:t>
            </a:r>
            <a:r>
              <a:rPr sz="2400" spc="-5" dirty="0">
                <a:latin typeface="Microsoft Sans Serif"/>
                <a:cs typeface="Microsoft Sans Serif"/>
              </a:rPr>
              <a:t>version </a:t>
            </a:r>
            <a:r>
              <a:rPr sz="2400" dirty="0">
                <a:latin typeface="Microsoft Sans Serif"/>
                <a:cs typeface="Microsoft Sans Serif"/>
              </a:rPr>
              <a:t>of</a:t>
            </a:r>
            <a:r>
              <a:rPr sz="2400" spc="60" dirty="0">
                <a:latin typeface="Microsoft Sans Serif"/>
                <a:cs typeface="Microsoft Sans Serif"/>
              </a:rPr>
              <a:t> </a:t>
            </a:r>
            <a:r>
              <a:rPr sz="2400" spc="-5" dirty="0">
                <a:latin typeface="Microsoft Sans Serif"/>
                <a:cs typeface="Microsoft Sans Serif"/>
              </a:rPr>
              <a:t>node.</a:t>
            </a:r>
            <a:endParaRPr sz="2400">
              <a:latin typeface="Microsoft Sans Serif"/>
              <a:cs typeface="Microsoft Sans Serif"/>
            </a:endParaRPr>
          </a:p>
        </p:txBody>
      </p:sp>
      <p:sp>
        <p:nvSpPr>
          <p:cNvPr id="17" name="object 17"/>
          <p:cNvSpPr/>
          <p:nvPr/>
        </p:nvSpPr>
        <p:spPr>
          <a:xfrm>
            <a:off x="9169907" y="3060192"/>
            <a:ext cx="2095500" cy="1284731"/>
          </a:xfrm>
          <a:prstGeom prst="rect">
            <a:avLst/>
          </a:prstGeom>
          <a:blipFill>
            <a:blip r:embed="rId8"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22852" y="1275029"/>
            <a:ext cx="2399030" cy="391795"/>
          </a:xfrm>
          <a:prstGeom prst="rect">
            <a:avLst/>
          </a:prstGeom>
        </p:spPr>
        <p:txBody>
          <a:bodyPr vert="horz" wrap="square" lIns="0" tIns="12700" rIns="0" bIns="0" rtlCol="0">
            <a:spAutoFit/>
          </a:bodyPr>
          <a:lstStyle/>
          <a:p>
            <a:pPr marL="12700">
              <a:lnSpc>
                <a:spcPct val="100000"/>
              </a:lnSpc>
              <a:spcBef>
                <a:spcPts val="100"/>
              </a:spcBef>
              <a:tabLst>
                <a:tab pos="1454150" algn="l"/>
              </a:tabLst>
            </a:pPr>
            <a:r>
              <a:rPr sz="2400" spc="-5" dirty="0">
                <a:solidFill>
                  <a:srgbClr val="006FC0"/>
                </a:solidFill>
                <a:latin typeface="Microsoft Sans Serif"/>
                <a:cs typeface="Microsoft Sans Serif"/>
              </a:rPr>
              <a:t>Syntax </a:t>
            </a:r>
            <a:r>
              <a:rPr sz="2400" dirty="0">
                <a:solidFill>
                  <a:srgbClr val="006FC0"/>
                </a:solidFill>
                <a:latin typeface="Microsoft Sans Serif"/>
                <a:cs typeface="Microsoft Sans Serif"/>
              </a:rPr>
              <a:t>:</a:t>
            </a:r>
            <a:r>
              <a:rPr sz="2400" spc="-15" dirty="0">
                <a:solidFill>
                  <a:srgbClr val="006FC0"/>
                </a:solidFill>
                <a:latin typeface="Microsoft Sans Serif"/>
                <a:cs typeface="Microsoft Sans Serif"/>
              </a:rPr>
              <a:t> </a:t>
            </a:r>
            <a:r>
              <a:rPr sz="2400" dirty="0">
                <a:solidFill>
                  <a:srgbClr val="006FC0"/>
                </a:solidFill>
                <a:latin typeface="Microsoft Sans Serif"/>
                <a:cs typeface="Microsoft Sans Serif"/>
              </a:rPr>
              <a:t>-	</a:t>
            </a:r>
            <a:r>
              <a:rPr sz="2400" b="1" dirty="0">
                <a:solidFill>
                  <a:srgbClr val="006FC0"/>
                </a:solidFill>
                <a:latin typeface="Microsoft Sans Serif"/>
                <a:cs typeface="Microsoft Sans Serif"/>
              </a:rPr>
              <a:t>npm</a:t>
            </a:r>
            <a:r>
              <a:rPr sz="2400" b="1" spc="-80" dirty="0">
                <a:solidFill>
                  <a:srgbClr val="006FC0"/>
                </a:solidFill>
                <a:latin typeface="Microsoft Sans Serif"/>
                <a:cs typeface="Microsoft Sans Serif"/>
              </a:rPr>
              <a:t> </a:t>
            </a:r>
            <a:r>
              <a:rPr sz="2400" b="1" dirty="0">
                <a:solidFill>
                  <a:srgbClr val="006FC0"/>
                </a:solidFill>
                <a:latin typeface="Microsoft Sans Serif"/>
                <a:cs typeface="Microsoft Sans Serif"/>
              </a:rPr>
              <a:t>-v</a:t>
            </a:r>
            <a:endParaRPr sz="2400">
              <a:latin typeface="Microsoft Sans Serif"/>
              <a:cs typeface="Microsoft Sans Serif"/>
            </a:endParaRPr>
          </a:p>
        </p:txBody>
      </p:sp>
      <p:sp>
        <p:nvSpPr>
          <p:cNvPr id="3" name="object 3"/>
          <p:cNvSpPr/>
          <p:nvPr/>
        </p:nvSpPr>
        <p:spPr>
          <a:xfrm>
            <a:off x="286511" y="914400"/>
            <a:ext cx="3390900" cy="919480"/>
          </a:xfrm>
          <a:custGeom>
            <a:avLst/>
            <a:gdLst/>
            <a:ahLst/>
            <a:cxnLst/>
            <a:rect l="l" t="t" r="r" b="b"/>
            <a:pathLst>
              <a:path w="3390900" h="919480">
                <a:moveTo>
                  <a:pt x="3237738" y="0"/>
                </a:moveTo>
                <a:lnTo>
                  <a:pt x="153187" y="0"/>
                </a:lnTo>
                <a:lnTo>
                  <a:pt x="104766" y="7808"/>
                </a:lnTo>
                <a:lnTo>
                  <a:pt x="62715" y="29553"/>
                </a:lnTo>
                <a:lnTo>
                  <a:pt x="29555" y="62709"/>
                </a:lnTo>
                <a:lnTo>
                  <a:pt x="7809" y="104753"/>
                </a:lnTo>
                <a:lnTo>
                  <a:pt x="0" y="153162"/>
                </a:lnTo>
                <a:lnTo>
                  <a:pt x="0" y="918972"/>
                </a:lnTo>
                <a:lnTo>
                  <a:pt x="3390900" y="918972"/>
                </a:lnTo>
                <a:lnTo>
                  <a:pt x="3390900" y="153162"/>
                </a:lnTo>
                <a:lnTo>
                  <a:pt x="3383091" y="104753"/>
                </a:lnTo>
                <a:lnTo>
                  <a:pt x="3361346" y="62709"/>
                </a:lnTo>
                <a:lnTo>
                  <a:pt x="3328190" y="29553"/>
                </a:lnTo>
                <a:lnTo>
                  <a:pt x="3286146" y="7808"/>
                </a:lnTo>
                <a:lnTo>
                  <a:pt x="3237738" y="0"/>
                </a:lnTo>
                <a:close/>
              </a:path>
            </a:pathLst>
          </a:custGeom>
          <a:solidFill>
            <a:srgbClr val="9B2C1F"/>
          </a:solidFill>
        </p:spPr>
        <p:txBody>
          <a:bodyPr wrap="square" lIns="0" tIns="0" rIns="0" bIns="0" rtlCol="0"/>
          <a:lstStyle/>
          <a:p>
            <a:endParaRPr/>
          </a:p>
        </p:txBody>
      </p:sp>
      <p:sp>
        <p:nvSpPr>
          <p:cNvPr id="4" name="object 4"/>
          <p:cNvSpPr/>
          <p:nvPr/>
        </p:nvSpPr>
        <p:spPr>
          <a:xfrm>
            <a:off x="286511" y="914400"/>
            <a:ext cx="3390900" cy="919480"/>
          </a:xfrm>
          <a:custGeom>
            <a:avLst/>
            <a:gdLst/>
            <a:ahLst/>
            <a:cxnLst/>
            <a:rect l="l" t="t" r="r" b="b"/>
            <a:pathLst>
              <a:path w="3390900" h="919480">
                <a:moveTo>
                  <a:pt x="153187" y="0"/>
                </a:moveTo>
                <a:lnTo>
                  <a:pt x="3237738" y="0"/>
                </a:lnTo>
                <a:lnTo>
                  <a:pt x="3286146" y="7808"/>
                </a:lnTo>
                <a:lnTo>
                  <a:pt x="3328190" y="29553"/>
                </a:lnTo>
                <a:lnTo>
                  <a:pt x="3361346" y="62709"/>
                </a:lnTo>
                <a:lnTo>
                  <a:pt x="3383091" y="104753"/>
                </a:lnTo>
                <a:lnTo>
                  <a:pt x="3390900" y="153162"/>
                </a:lnTo>
                <a:lnTo>
                  <a:pt x="3390900" y="918972"/>
                </a:lnTo>
                <a:lnTo>
                  <a:pt x="0" y="918972"/>
                </a:lnTo>
                <a:lnTo>
                  <a:pt x="0" y="153162"/>
                </a:lnTo>
                <a:lnTo>
                  <a:pt x="7809" y="104753"/>
                </a:lnTo>
                <a:lnTo>
                  <a:pt x="29555" y="62709"/>
                </a:lnTo>
                <a:lnTo>
                  <a:pt x="62715" y="29553"/>
                </a:lnTo>
                <a:lnTo>
                  <a:pt x="104766" y="7808"/>
                </a:lnTo>
                <a:lnTo>
                  <a:pt x="153187" y="0"/>
                </a:lnTo>
                <a:close/>
              </a:path>
            </a:pathLst>
          </a:custGeom>
          <a:ln w="12192">
            <a:solidFill>
              <a:srgbClr val="9B2C1F"/>
            </a:solidFill>
          </a:ln>
        </p:spPr>
        <p:txBody>
          <a:bodyPr wrap="square" lIns="0" tIns="0" rIns="0" bIns="0" rtlCol="0"/>
          <a:lstStyle/>
          <a:p>
            <a:endParaRPr/>
          </a:p>
        </p:txBody>
      </p:sp>
      <p:sp>
        <p:nvSpPr>
          <p:cNvPr id="5" name="object 5"/>
          <p:cNvSpPr txBox="1">
            <a:spLocks noGrp="1"/>
          </p:cNvSpPr>
          <p:nvPr>
            <p:ph type="title"/>
          </p:nvPr>
        </p:nvSpPr>
        <p:spPr>
          <a:xfrm>
            <a:off x="443585" y="1141603"/>
            <a:ext cx="316801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FFFFFF"/>
                </a:solidFill>
                <a:latin typeface="Microsoft Sans Serif"/>
                <a:cs typeface="Microsoft Sans Serif"/>
              </a:rPr>
              <a:t>Check </a:t>
            </a:r>
            <a:r>
              <a:rPr sz="2800" b="1" dirty="0">
                <a:solidFill>
                  <a:srgbClr val="FFFFFF"/>
                </a:solidFill>
                <a:latin typeface="Microsoft Sans Serif"/>
                <a:cs typeface="Microsoft Sans Serif"/>
              </a:rPr>
              <a:t>npm</a:t>
            </a:r>
            <a:r>
              <a:rPr sz="2800" b="1" spc="-20" dirty="0">
                <a:solidFill>
                  <a:srgbClr val="FFFFFF"/>
                </a:solidFill>
                <a:latin typeface="Microsoft Sans Serif"/>
                <a:cs typeface="Microsoft Sans Serif"/>
              </a:rPr>
              <a:t> </a:t>
            </a:r>
            <a:r>
              <a:rPr sz="2800" b="1" spc="-5" dirty="0">
                <a:solidFill>
                  <a:srgbClr val="FFFFFF"/>
                </a:solidFill>
                <a:latin typeface="Microsoft Sans Serif"/>
                <a:cs typeface="Microsoft Sans Serif"/>
              </a:rPr>
              <a:t>version </a:t>
            </a:r>
            <a:endParaRPr sz="2800">
              <a:latin typeface="Microsoft Sans Serif"/>
              <a:cs typeface="Microsoft Sans Serif"/>
            </a:endParaRPr>
          </a:p>
        </p:txBody>
      </p:sp>
      <p:sp>
        <p:nvSpPr>
          <p:cNvPr id="6" name="object 6"/>
          <p:cNvSpPr txBox="1"/>
          <p:nvPr/>
        </p:nvSpPr>
        <p:spPr>
          <a:xfrm>
            <a:off x="319531" y="1777999"/>
            <a:ext cx="5967730" cy="1671320"/>
          </a:xfrm>
          <a:prstGeom prst="rect">
            <a:avLst/>
          </a:prstGeom>
        </p:spPr>
        <p:txBody>
          <a:bodyPr vert="horz" wrap="square" lIns="0" tIns="12700" rIns="0" bIns="0" rtlCol="0">
            <a:spAutoFit/>
          </a:bodyPr>
          <a:lstStyle/>
          <a:p>
            <a:pPr marL="241300" marR="5080" indent="-228600" algn="just">
              <a:lnSpc>
                <a:spcPct val="150000"/>
              </a:lnSpc>
              <a:spcBef>
                <a:spcPts val="100"/>
              </a:spcBef>
              <a:buChar char="•"/>
              <a:tabLst>
                <a:tab pos="241300" algn="l"/>
              </a:tabLst>
            </a:pPr>
            <a:r>
              <a:rPr sz="2400" spc="-10" dirty="0">
                <a:latin typeface="Microsoft Sans Serif"/>
                <a:cs typeface="Microsoft Sans Serif"/>
              </a:rPr>
              <a:t>This </a:t>
            </a:r>
            <a:r>
              <a:rPr sz="2400" spc="-5" dirty="0">
                <a:latin typeface="Microsoft Sans Serif"/>
                <a:cs typeface="Microsoft Sans Serif"/>
              </a:rPr>
              <a:t>command </a:t>
            </a:r>
            <a:r>
              <a:rPr sz="2400" spc="-10" dirty="0">
                <a:latin typeface="Microsoft Sans Serif"/>
                <a:cs typeface="Microsoft Sans Serif"/>
              </a:rPr>
              <a:t>is </a:t>
            </a:r>
            <a:r>
              <a:rPr sz="2400" spc="-5" dirty="0">
                <a:latin typeface="Microsoft Sans Serif"/>
                <a:cs typeface="Microsoft Sans Serif"/>
              </a:rPr>
              <a:t>used for </a:t>
            </a:r>
            <a:r>
              <a:rPr sz="2400" spc="-10" dirty="0">
                <a:latin typeface="Microsoft Sans Serif"/>
                <a:cs typeface="Microsoft Sans Serif"/>
              </a:rPr>
              <a:t>checking  </a:t>
            </a:r>
            <a:r>
              <a:rPr sz="2400" spc="-5" dirty="0">
                <a:latin typeface="Microsoft Sans Serif"/>
                <a:cs typeface="Microsoft Sans Serif"/>
              </a:rPr>
              <a:t>current </a:t>
            </a:r>
            <a:r>
              <a:rPr sz="2400" spc="-10" dirty="0">
                <a:latin typeface="Microsoft Sans Serif"/>
                <a:cs typeface="Microsoft Sans Serif"/>
              </a:rPr>
              <a:t>installed </a:t>
            </a:r>
            <a:r>
              <a:rPr sz="2400" spc="-5" dirty="0">
                <a:latin typeface="Microsoft Sans Serif"/>
                <a:cs typeface="Microsoft Sans Serif"/>
              </a:rPr>
              <a:t>version of </a:t>
            </a:r>
            <a:r>
              <a:rPr sz="2400" spc="-10" dirty="0">
                <a:latin typeface="Microsoft Sans Serif"/>
                <a:cs typeface="Microsoft Sans Serif"/>
              </a:rPr>
              <a:t>Node </a:t>
            </a:r>
            <a:r>
              <a:rPr sz="2400" spc="-5" dirty="0">
                <a:latin typeface="Microsoft Sans Serif"/>
                <a:cs typeface="Microsoft Sans Serif"/>
              </a:rPr>
              <a:t>Package  Manager</a:t>
            </a:r>
            <a:r>
              <a:rPr sz="2400" spc="5" dirty="0">
                <a:latin typeface="Microsoft Sans Serif"/>
                <a:cs typeface="Microsoft Sans Serif"/>
              </a:rPr>
              <a:t> </a:t>
            </a:r>
            <a:r>
              <a:rPr sz="2400" spc="-5" dirty="0">
                <a:latin typeface="Microsoft Sans Serif"/>
                <a:cs typeface="Microsoft Sans Serif"/>
              </a:rPr>
              <a:t>(npm).</a:t>
            </a:r>
            <a:endParaRPr sz="2400">
              <a:latin typeface="Microsoft Sans Serif"/>
              <a:cs typeface="Microsoft Sans Serif"/>
            </a:endParaRPr>
          </a:p>
        </p:txBody>
      </p:sp>
      <p:sp>
        <p:nvSpPr>
          <p:cNvPr id="8" name="object 8"/>
          <p:cNvSpPr/>
          <p:nvPr/>
        </p:nvSpPr>
        <p:spPr>
          <a:xfrm>
            <a:off x="573023" y="1821179"/>
            <a:ext cx="11619230" cy="0"/>
          </a:xfrm>
          <a:custGeom>
            <a:avLst/>
            <a:gdLst/>
            <a:ahLst/>
            <a:cxnLst/>
            <a:rect l="l" t="t" r="r" b="b"/>
            <a:pathLst>
              <a:path w="11619230">
                <a:moveTo>
                  <a:pt x="0" y="0"/>
                </a:moveTo>
                <a:lnTo>
                  <a:pt x="11618976" y="0"/>
                </a:lnTo>
              </a:path>
            </a:pathLst>
          </a:custGeom>
          <a:ln w="12192">
            <a:solidFill>
              <a:srgbClr val="7A2116"/>
            </a:solidFill>
          </a:ln>
        </p:spPr>
        <p:txBody>
          <a:bodyPr wrap="square" lIns="0" tIns="0" rIns="0" bIns="0" rtlCol="0"/>
          <a:lstStyle/>
          <a:p>
            <a:endParaRPr/>
          </a:p>
        </p:txBody>
      </p:sp>
      <p:sp>
        <p:nvSpPr>
          <p:cNvPr id="9" name="object 9"/>
          <p:cNvSpPr/>
          <p:nvPr/>
        </p:nvSpPr>
        <p:spPr>
          <a:xfrm>
            <a:off x="256031" y="3918203"/>
            <a:ext cx="3020695" cy="919480"/>
          </a:xfrm>
          <a:custGeom>
            <a:avLst/>
            <a:gdLst/>
            <a:ahLst/>
            <a:cxnLst/>
            <a:rect l="l" t="t" r="r" b="b"/>
            <a:pathLst>
              <a:path w="3020695" h="919479">
                <a:moveTo>
                  <a:pt x="2867406" y="0"/>
                </a:moveTo>
                <a:lnTo>
                  <a:pt x="153187" y="0"/>
                </a:lnTo>
                <a:lnTo>
                  <a:pt x="104771" y="7808"/>
                </a:lnTo>
                <a:lnTo>
                  <a:pt x="62720" y="29553"/>
                </a:lnTo>
                <a:lnTo>
                  <a:pt x="29558" y="62709"/>
                </a:lnTo>
                <a:lnTo>
                  <a:pt x="7810" y="104753"/>
                </a:lnTo>
                <a:lnTo>
                  <a:pt x="0" y="153162"/>
                </a:lnTo>
                <a:lnTo>
                  <a:pt x="0" y="918972"/>
                </a:lnTo>
                <a:lnTo>
                  <a:pt x="3020568" y="918972"/>
                </a:lnTo>
                <a:lnTo>
                  <a:pt x="3020568" y="153162"/>
                </a:lnTo>
                <a:lnTo>
                  <a:pt x="3012759" y="104753"/>
                </a:lnTo>
                <a:lnTo>
                  <a:pt x="2991014" y="62709"/>
                </a:lnTo>
                <a:lnTo>
                  <a:pt x="2957858" y="29553"/>
                </a:lnTo>
                <a:lnTo>
                  <a:pt x="2915814" y="7808"/>
                </a:lnTo>
                <a:lnTo>
                  <a:pt x="2867406" y="0"/>
                </a:lnTo>
                <a:close/>
              </a:path>
            </a:pathLst>
          </a:custGeom>
          <a:solidFill>
            <a:srgbClr val="9B2C1F"/>
          </a:solidFill>
        </p:spPr>
        <p:txBody>
          <a:bodyPr wrap="square" lIns="0" tIns="0" rIns="0" bIns="0" rtlCol="0"/>
          <a:lstStyle/>
          <a:p>
            <a:endParaRPr/>
          </a:p>
        </p:txBody>
      </p:sp>
      <p:sp>
        <p:nvSpPr>
          <p:cNvPr id="10" name="object 10"/>
          <p:cNvSpPr/>
          <p:nvPr/>
        </p:nvSpPr>
        <p:spPr>
          <a:xfrm>
            <a:off x="256031" y="3918203"/>
            <a:ext cx="3020695" cy="919480"/>
          </a:xfrm>
          <a:custGeom>
            <a:avLst/>
            <a:gdLst/>
            <a:ahLst/>
            <a:cxnLst/>
            <a:rect l="l" t="t" r="r" b="b"/>
            <a:pathLst>
              <a:path w="3020695" h="919479">
                <a:moveTo>
                  <a:pt x="153187" y="0"/>
                </a:moveTo>
                <a:lnTo>
                  <a:pt x="2867406" y="0"/>
                </a:lnTo>
                <a:lnTo>
                  <a:pt x="2915814" y="7808"/>
                </a:lnTo>
                <a:lnTo>
                  <a:pt x="2957858" y="29553"/>
                </a:lnTo>
                <a:lnTo>
                  <a:pt x="2991014" y="62709"/>
                </a:lnTo>
                <a:lnTo>
                  <a:pt x="3012759" y="104753"/>
                </a:lnTo>
                <a:lnTo>
                  <a:pt x="3020568" y="153162"/>
                </a:lnTo>
                <a:lnTo>
                  <a:pt x="3020568" y="918972"/>
                </a:lnTo>
                <a:lnTo>
                  <a:pt x="0" y="918972"/>
                </a:lnTo>
                <a:lnTo>
                  <a:pt x="0" y="153162"/>
                </a:lnTo>
                <a:lnTo>
                  <a:pt x="7810" y="104753"/>
                </a:lnTo>
                <a:lnTo>
                  <a:pt x="29558" y="62709"/>
                </a:lnTo>
                <a:lnTo>
                  <a:pt x="62720" y="29553"/>
                </a:lnTo>
                <a:lnTo>
                  <a:pt x="104771" y="7808"/>
                </a:lnTo>
                <a:lnTo>
                  <a:pt x="153187" y="0"/>
                </a:lnTo>
                <a:close/>
              </a:path>
            </a:pathLst>
          </a:custGeom>
          <a:ln w="12192">
            <a:solidFill>
              <a:srgbClr val="9B2C1F"/>
            </a:solidFill>
          </a:ln>
        </p:spPr>
        <p:txBody>
          <a:bodyPr wrap="square" lIns="0" tIns="0" rIns="0" bIns="0" rtlCol="0"/>
          <a:lstStyle/>
          <a:p>
            <a:endParaRPr/>
          </a:p>
        </p:txBody>
      </p:sp>
      <p:sp>
        <p:nvSpPr>
          <p:cNvPr id="11" name="object 11"/>
          <p:cNvSpPr txBox="1"/>
          <p:nvPr/>
        </p:nvSpPr>
        <p:spPr>
          <a:xfrm>
            <a:off x="891336" y="4146550"/>
            <a:ext cx="1747520" cy="452120"/>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Microsoft Sans Serif"/>
                <a:cs typeface="Microsoft Sans Serif"/>
              </a:rPr>
              <a:t>Text</a:t>
            </a:r>
            <a:r>
              <a:rPr sz="2800" b="1" spc="-70" dirty="0">
                <a:solidFill>
                  <a:srgbClr val="FFFFFF"/>
                </a:solidFill>
                <a:latin typeface="Microsoft Sans Serif"/>
                <a:cs typeface="Microsoft Sans Serif"/>
              </a:rPr>
              <a:t> </a:t>
            </a:r>
            <a:r>
              <a:rPr sz="2800" b="1" spc="-5" dirty="0">
                <a:solidFill>
                  <a:srgbClr val="FFFFFF"/>
                </a:solidFill>
                <a:latin typeface="Microsoft Sans Serif"/>
                <a:cs typeface="Microsoft Sans Serif"/>
              </a:rPr>
              <a:t>Editor</a:t>
            </a:r>
            <a:endParaRPr sz="2800">
              <a:latin typeface="Microsoft Sans Serif"/>
              <a:cs typeface="Microsoft Sans Serif"/>
            </a:endParaRPr>
          </a:p>
        </p:txBody>
      </p:sp>
      <p:sp>
        <p:nvSpPr>
          <p:cNvPr id="12" name="object 12"/>
          <p:cNvSpPr/>
          <p:nvPr/>
        </p:nvSpPr>
        <p:spPr>
          <a:xfrm>
            <a:off x="542544" y="4824984"/>
            <a:ext cx="11619230" cy="0"/>
          </a:xfrm>
          <a:custGeom>
            <a:avLst/>
            <a:gdLst/>
            <a:ahLst/>
            <a:cxnLst/>
            <a:rect l="l" t="t" r="r" b="b"/>
            <a:pathLst>
              <a:path w="11619230">
                <a:moveTo>
                  <a:pt x="0" y="0"/>
                </a:moveTo>
                <a:lnTo>
                  <a:pt x="11618976" y="0"/>
                </a:lnTo>
              </a:path>
            </a:pathLst>
          </a:custGeom>
          <a:ln w="12192">
            <a:solidFill>
              <a:srgbClr val="7A2116"/>
            </a:solidFill>
          </a:ln>
        </p:spPr>
        <p:txBody>
          <a:bodyPr wrap="square" lIns="0" tIns="0" rIns="0" bIns="0" rtlCol="0"/>
          <a:lstStyle/>
          <a:p>
            <a:endParaRPr/>
          </a:p>
        </p:txBody>
      </p:sp>
      <p:sp>
        <p:nvSpPr>
          <p:cNvPr id="13" name="object 13"/>
          <p:cNvSpPr txBox="1"/>
          <p:nvPr/>
        </p:nvSpPr>
        <p:spPr>
          <a:xfrm>
            <a:off x="310083" y="5208219"/>
            <a:ext cx="9683115" cy="391795"/>
          </a:xfrm>
          <a:prstGeom prst="rect">
            <a:avLst/>
          </a:prstGeom>
        </p:spPr>
        <p:txBody>
          <a:bodyPr vert="horz" wrap="square" lIns="0" tIns="12700" rIns="0" bIns="0" rtlCol="0">
            <a:spAutoFit/>
          </a:bodyPr>
          <a:lstStyle/>
          <a:p>
            <a:pPr marL="241300" indent="-228600">
              <a:lnSpc>
                <a:spcPct val="100000"/>
              </a:lnSpc>
              <a:spcBef>
                <a:spcPts val="100"/>
              </a:spcBef>
              <a:buChar char="•"/>
              <a:tabLst>
                <a:tab pos="241300" algn="l"/>
              </a:tabLst>
            </a:pPr>
            <a:r>
              <a:rPr sz="2400" spc="-10" dirty="0">
                <a:latin typeface="Microsoft Sans Serif"/>
                <a:cs typeface="Microsoft Sans Serif"/>
              </a:rPr>
              <a:t>Visual </a:t>
            </a:r>
            <a:r>
              <a:rPr sz="2400" spc="-5" dirty="0">
                <a:latin typeface="Microsoft Sans Serif"/>
                <a:cs typeface="Microsoft Sans Serif"/>
              </a:rPr>
              <a:t>Studio </a:t>
            </a:r>
            <a:r>
              <a:rPr sz="2400" spc="-10" dirty="0">
                <a:latin typeface="Microsoft Sans Serif"/>
                <a:cs typeface="Microsoft Sans Serif"/>
              </a:rPr>
              <a:t>Code, </a:t>
            </a:r>
            <a:r>
              <a:rPr sz="2400" dirty="0">
                <a:latin typeface="Microsoft Sans Serif"/>
                <a:cs typeface="Microsoft Sans Serif"/>
              </a:rPr>
              <a:t>WebStrome , </a:t>
            </a:r>
            <a:r>
              <a:rPr sz="2400" spc="-10" dirty="0">
                <a:latin typeface="Microsoft Sans Serif"/>
                <a:cs typeface="Microsoft Sans Serif"/>
              </a:rPr>
              <a:t>Sublime </a:t>
            </a:r>
            <a:r>
              <a:rPr sz="2400" spc="-5" dirty="0">
                <a:latin typeface="Microsoft Sans Serif"/>
                <a:cs typeface="Microsoft Sans Serif"/>
              </a:rPr>
              <a:t>or any other text editor</a:t>
            </a:r>
            <a:r>
              <a:rPr sz="2400" spc="160" dirty="0">
                <a:latin typeface="Microsoft Sans Serif"/>
                <a:cs typeface="Microsoft Sans Serif"/>
              </a:rPr>
              <a:t> </a:t>
            </a:r>
            <a:r>
              <a:rPr sz="2400" dirty="0">
                <a:latin typeface="Microsoft Sans Serif"/>
                <a:cs typeface="Microsoft Sans Serif"/>
              </a:rPr>
              <a:t>IDE</a:t>
            </a:r>
            <a:endParaRPr sz="2400">
              <a:latin typeface="Microsoft Sans Serif"/>
              <a:cs typeface="Microsoft Sans Serif"/>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p:cNvSpPr>
          <p:nvPr/>
        </p:nvSpPr>
        <p:spPr>
          <a:xfrm>
            <a:off x="535330" y="761238"/>
            <a:ext cx="5306060" cy="45212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2800" kern="0" spc="-85">
                <a:solidFill>
                  <a:srgbClr val="1E90FF"/>
                </a:solidFill>
                <a:latin typeface="Arial"/>
                <a:cs typeface="Arial"/>
              </a:rPr>
              <a:t>Development </a:t>
            </a:r>
            <a:r>
              <a:rPr lang="en-US" sz="2800" kern="0" spc="-105">
                <a:solidFill>
                  <a:srgbClr val="1E90FF"/>
                </a:solidFill>
                <a:latin typeface="Arial"/>
                <a:cs typeface="Arial"/>
              </a:rPr>
              <a:t>Environment</a:t>
            </a:r>
            <a:r>
              <a:rPr lang="en-US" sz="2800" kern="0" spc="-25">
                <a:solidFill>
                  <a:srgbClr val="1E90FF"/>
                </a:solidFill>
                <a:latin typeface="Arial"/>
                <a:cs typeface="Arial"/>
              </a:rPr>
              <a:t> </a:t>
            </a:r>
            <a:r>
              <a:rPr lang="en-US" sz="2800" kern="0" spc="-80">
                <a:solidFill>
                  <a:srgbClr val="1E90FF"/>
                </a:solidFill>
                <a:latin typeface="Arial"/>
                <a:cs typeface="Arial"/>
              </a:rPr>
              <a:t>Setup</a:t>
            </a:r>
            <a:endParaRPr lang="en-US" sz="2800" kern="0">
              <a:solidFill>
                <a:sysClr val="windowText" lastClr="000000"/>
              </a:solidFill>
              <a:latin typeface="Arial"/>
              <a:cs typeface="Arial"/>
            </a:endParaRPr>
          </a:p>
        </p:txBody>
      </p:sp>
      <p:sp>
        <p:nvSpPr>
          <p:cNvPr id="5" name="object 3"/>
          <p:cNvSpPr txBox="1"/>
          <p:nvPr/>
        </p:nvSpPr>
        <p:spPr>
          <a:xfrm>
            <a:off x="535330" y="1531061"/>
            <a:ext cx="6054090" cy="1123950"/>
          </a:xfrm>
          <a:prstGeom prst="rect">
            <a:avLst/>
          </a:prstGeom>
        </p:spPr>
        <p:txBody>
          <a:bodyPr vert="horz" wrap="square" lIns="0" tIns="12700" rIns="0" bIns="0" rtlCol="0">
            <a:spAutoFit/>
          </a:bodyPr>
          <a:lstStyle/>
          <a:p>
            <a:pPr marL="12700" marR="5080">
              <a:lnSpc>
                <a:spcPct val="100000"/>
              </a:lnSpc>
              <a:spcBef>
                <a:spcPts val="100"/>
              </a:spcBef>
            </a:pPr>
            <a:r>
              <a:rPr sz="2400" b="1" spc="0" dirty="0">
                <a:latin typeface="Trebuchet MS"/>
                <a:cs typeface="Trebuchet MS"/>
              </a:rPr>
              <a:t>To </a:t>
            </a:r>
            <a:r>
              <a:rPr sz="2400" b="1" spc="-60" dirty="0">
                <a:latin typeface="Trebuchet MS"/>
                <a:cs typeface="Trebuchet MS"/>
              </a:rPr>
              <a:t>develop </a:t>
            </a:r>
            <a:r>
              <a:rPr sz="2400" b="1" spc="-100" dirty="0">
                <a:latin typeface="Trebuchet MS"/>
                <a:cs typeface="Trebuchet MS"/>
              </a:rPr>
              <a:t>the </a:t>
            </a:r>
            <a:r>
              <a:rPr sz="2400" b="1" spc="-50" dirty="0">
                <a:latin typeface="Trebuchet MS"/>
                <a:cs typeface="Trebuchet MS"/>
              </a:rPr>
              <a:t>application </a:t>
            </a:r>
            <a:r>
              <a:rPr sz="2400" b="1" spc="25" dirty="0">
                <a:latin typeface="Trebuchet MS"/>
                <a:cs typeface="Trebuchet MS"/>
              </a:rPr>
              <a:t>using</a:t>
            </a:r>
            <a:r>
              <a:rPr sz="2400" b="1" spc="-420" dirty="0">
                <a:latin typeface="Trebuchet MS"/>
                <a:cs typeface="Trebuchet MS"/>
              </a:rPr>
              <a:t> </a:t>
            </a:r>
            <a:r>
              <a:rPr sz="2400" b="1" spc="-35" dirty="0">
                <a:solidFill>
                  <a:srgbClr val="0079CC"/>
                </a:solidFill>
                <a:latin typeface="Trebuchet MS"/>
                <a:cs typeface="Trebuchet MS"/>
              </a:rPr>
              <a:t>TypeScript  </a:t>
            </a:r>
            <a:r>
              <a:rPr sz="2400" b="1" spc="-100" dirty="0">
                <a:latin typeface="Trebuchet MS"/>
                <a:cs typeface="Trebuchet MS"/>
              </a:rPr>
              <a:t>we </a:t>
            </a:r>
            <a:r>
              <a:rPr sz="2400" b="1" spc="-75" dirty="0">
                <a:latin typeface="Trebuchet MS"/>
                <a:cs typeface="Trebuchet MS"/>
              </a:rPr>
              <a:t>need to </a:t>
            </a:r>
            <a:r>
              <a:rPr sz="2400" b="1" spc="-40" dirty="0">
                <a:latin typeface="Trebuchet MS"/>
                <a:cs typeface="Trebuchet MS"/>
              </a:rPr>
              <a:t>install </a:t>
            </a:r>
            <a:r>
              <a:rPr sz="2400" b="1" spc="-105" dirty="0">
                <a:latin typeface="Trebuchet MS"/>
                <a:cs typeface="Trebuchet MS"/>
              </a:rPr>
              <a:t>the </a:t>
            </a:r>
            <a:r>
              <a:rPr sz="2400" b="1" spc="-35" dirty="0">
                <a:solidFill>
                  <a:srgbClr val="0079CC"/>
                </a:solidFill>
                <a:latin typeface="Trebuchet MS"/>
                <a:cs typeface="Trebuchet MS"/>
              </a:rPr>
              <a:t>TypeScript </a:t>
            </a:r>
            <a:r>
              <a:rPr sz="2400" b="1" spc="0" dirty="0">
                <a:solidFill>
                  <a:srgbClr val="0079CC"/>
                </a:solidFill>
                <a:latin typeface="Trebuchet MS"/>
                <a:cs typeface="Trebuchet MS"/>
              </a:rPr>
              <a:t>package  </a:t>
            </a:r>
            <a:r>
              <a:rPr sz="2400" b="1" spc="25" dirty="0">
                <a:latin typeface="Trebuchet MS"/>
                <a:cs typeface="Trebuchet MS"/>
              </a:rPr>
              <a:t>using </a:t>
            </a:r>
            <a:r>
              <a:rPr sz="2400" b="1" spc="-105" dirty="0">
                <a:latin typeface="Trebuchet MS"/>
                <a:cs typeface="Trebuchet MS"/>
              </a:rPr>
              <a:t>the</a:t>
            </a:r>
            <a:r>
              <a:rPr sz="2400" b="1" spc="-270" dirty="0">
                <a:latin typeface="Trebuchet MS"/>
                <a:cs typeface="Trebuchet MS"/>
              </a:rPr>
              <a:t> </a:t>
            </a:r>
            <a:r>
              <a:rPr sz="2400" b="1" spc="-55" dirty="0">
                <a:latin typeface="Trebuchet MS"/>
                <a:cs typeface="Trebuchet MS"/>
              </a:rPr>
              <a:t>command,</a:t>
            </a:r>
            <a:endParaRPr sz="2400">
              <a:latin typeface="Trebuchet MS"/>
              <a:cs typeface="Trebuchet MS"/>
            </a:endParaRPr>
          </a:p>
        </p:txBody>
      </p:sp>
      <p:sp>
        <p:nvSpPr>
          <p:cNvPr id="6" name="object 4"/>
          <p:cNvSpPr txBox="1"/>
          <p:nvPr/>
        </p:nvSpPr>
        <p:spPr>
          <a:xfrm>
            <a:off x="535330" y="3971036"/>
            <a:ext cx="6459855" cy="1485900"/>
          </a:xfrm>
          <a:prstGeom prst="rect">
            <a:avLst/>
          </a:prstGeom>
        </p:spPr>
        <p:txBody>
          <a:bodyPr vert="horz" wrap="square" lIns="0" tIns="13335" rIns="0" bIns="0" rtlCol="0">
            <a:spAutoFit/>
          </a:bodyPr>
          <a:lstStyle/>
          <a:p>
            <a:pPr marL="12700" marR="5080">
              <a:lnSpc>
                <a:spcPct val="99700"/>
              </a:lnSpc>
              <a:spcBef>
                <a:spcPts val="105"/>
              </a:spcBef>
              <a:tabLst>
                <a:tab pos="2539365" algn="l"/>
              </a:tabLst>
            </a:pPr>
            <a:r>
              <a:rPr sz="2400" b="1" spc="-15" dirty="0">
                <a:solidFill>
                  <a:srgbClr val="DD032F"/>
                </a:solidFill>
                <a:latin typeface="Trebuchet MS"/>
                <a:cs typeface="Trebuchet MS"/>
              </a:rPr>
              <a:t>Angular</a:t>
            </a:r>
            <a:r>
              <a:rPr sz="2400" b="1" spc="-130" dirty="0">
                <a:solidFill>
                  <a:srgbClr val="DD032F"/>
                </a:solidFill>
                <a:latin typeface="Trebuchet MS"/>
                <a:cs typeface="Trebuchet MS"/>
              </a:rPr>
              <a:t> </a:t>
            </a:r>
            <a:r>
              <a:rPr sz="2400" b="1" spc="25" dirty="0">
                <a:solidFill>
                  <a:srgbClr val="DD032F"/>
                </a:solidFill>
                <a:latin typeface="Trebuchet MS"/>
                <a:cs typeface="Trebuchet MS"/>
              </a:rPr>
              <a:t>CLI</a:t>
            </a:r>
            <a:r>
              <a:rPr sz="2400" b="1" spc="-120" dirty="0">
                <a:solidFill>
                  <a:srgbClr val="DD032F"/>
                </a:solidFill>
                <a:latin typeface="Trebuchet MS"/>
                <a:cs typeface="Trebuchet MS"/>
              </a:rPr>
              <a:t> </a:t>
            </a:r>
            <a:r>
              <a:rPr sz="2400" b="1" spc="-10" dirty="0">
                <a:latin typeface="Trebuchet MS"/>
                <a:cs typeface="Trebuchet MS"/>
              </a:rPr>
              <a:t>(</a:t>
            </a:r>
            <a:r>
              <a:rPr sz="2400" b="1" spc="-10" dirty="0">
                <a:solidFill>
                  <a:srgbClr val="DD032F"/>
                </a:solidFill>
                <a:latin typeface="Trebuchet MS"/>
                <a:cs typeface="Trebuchet MS"/>
              </a:rPr>
              <a:t>Command</a:t>
            </a:r>
            <a:r>
              <a:rPr sz="2400" b="1" spc="-120" dirty="0">
                <a:solidFill>
                  <a:srgbClr val="DD032F"/>
                </a:solidFill>
                <a:latin typeface="Trebuchet MS"/>
                <a:cs typeface="Trebuchet MS"/>
              </a:rPr>
              <a:t> </a:t>
            </a:r>
            <a:r>
              <a:rPr sz="2400" b="1" spc="-70" dirty="0">
                <a:solidFill>
                  <a:srgbClr val="DD032F"/>
                </a:solidFill>
                <a:latin typeface="Trebuchet MS"/>
                <a:cs typeface="Trebuchet MS"/>
              </a:rPr>
              <a:t>Line</a:t>
            </a:r>
            <a:r>
              <a:rPr sz="2400" b="1" spc="-125" dirty="0">
                <a:solidFill>
                  <a:srgbClr val="DD032F"/>
                </a:solidFill>
                <a:latin typeface="Trebuchet MS"/>
                <a:cs typeface="Trebuchet MS"/>
              </a:rPr>
              <a:t> </a:t>
            </a:r>
            <a:r>
              <a:rPr sz="2400" b="1" spc="-55" dirty="0">
                <a:solidFill>
                  <a:srgbClr val="DD032F"/>
                </a:solidFill>
                <a:latin typeface="Trebuchet MS"/>
                <a:cs typeface="Trebuchet MS"/>
              </a:rPr>
              <a:t>Interface</a:t>
            </a:r>
            <a:r>
              <a:rPr sz="2400" b="1" spc="-55" dirty="0">
                <a:latin typeface="Trebuchet MS"/>
                <a:cs typeface="Trebuchet MS"/>
              </a:rPr>
              <a:t>)</a:t>
            </a:r>
            <a:r>
              <a:rPr sz="2400" b="1" spc="-114" dirty="0">
                <a:latin typeface="Trebuchet MS"/>
                <a:cs typeface="Trebuchet MS"/>
              </a:rPr>
              <a:t> </a:t>
            </a:r>
            <a:r>
              <a:rPr sz="2400" b="1" spc="50" dirty="0">
                <a:latin typeface="Trebuchet MS"/>
                <a:cs typeface="Trebuchet MS"/>
              </a:rPr>
              <a:t>is</a:t>
            </a:r>
            <a:r>
              <a:rPr sz="2400" b="1" spc="-120" dirty="0">
                <a:latin typeface="Trebuchet MS"/>
                <a:cs typeface="Trebuchet MS"/>
              </a:rPr>
              <a:t> </a:t>
            </a:r>
            <a:r>
              <a:rPr sz="2400" b="1" spc="0" dirty="0">
                <a:latin typeface="Trebuchet MS"/>
                <a:cs typeface="Trebuchet MS"/>
              </a:rPr>
              <a:t>a</a:t>
            </a:r>
            <a:r>
              <a:rPr sz="2400" b="1" spc="-135" dirty="0">
                <a:latin typeface="Trebuchet MS"/>
                <a:cs typeface="Trebuchet MS"/>
              </a:rPr>
              <a:t> </a:t>
            </a:r>
            <a:r>
              <a:rPr sz="2400" b="1" spc="-55" dirty="0">
                <a:latin typeface="Trebuchet MS"/>
                <a:cs typeface="Trebuchet MS"/>
              </a:rPr>
              <a:t>tool  </a:t>
            </a:r>
            <a:r>
              <a:rPr sz="2400" b="1" spc="-90" dirty="0">
                <a:latin typeface="Trebuchet MS"/>
                <a:cs typeface="Trebuchet MS"/>
              </a:rPr>
              <a:t>that </a:t>
            </a:r>
            <a:r>
              <a:rPr sz="2400" b="1" spc="-15" dirty="0">
                <a:latin typeface="Trebuchet MS"/>
                <a:cs typeface="Trebuchet MS"/>
              </a:rPr>
              <a:t>allows </a:t>
            </a:r>
            <a:r>
              <a:rPr sz="2400" b="1" spc="55" dirty="0">
                <a:latin typeface="Trebuchet MS"/>
                <a:cs typeface="Trebuchet MS"/>
              </a:rPr>
              <a:t>us </a:t>
            </a:r>
            <a:r>
              <a:rPr sz="2400" b="1" spc="-75" dirty="0">
                <a:latin typeface="Trebuchet MS"/>
                <a:cs typeface="Trebuchet MS"/>
              </a:rPr>
              <a:t>to </a:t>
            </a:r>
            <a:r>
              <a:rPr sz="2400" b="1" spc="-75" dirty="0">
                <a:solidFill>
                  <a:srgbClr val="DD032F"/>
                </a:solidFill>
                <a:latin typeface="Trebuchet MS"/>
                <a:cs typeface="Trebuchet MS"/>
              </a:rPr>
              <a:t>create </a:t>
            </a:r>
            <a:r>
              <a:rPr sz="2400" b="1" spc="0" dirty="0">
                <a:latin typeface="Trebuchet MS"/>
                <a:cs typeface="Trebuchet MS"/>
              </a:rPr>
              <a:t>a </a:t>
            </a:r>
            <a:r>
              <a:rPr sz="2400" b="1" spc="-120" dirty="0">
                <a:latin typeface="Trebuchet MS"/>
                <a:cs typeface="Trebuchet MS"/>
              </a:rPr>
              <a:t>project, </a:t>
            </a:r>
            <a:r>
              <a:rPr sz="2400" b="1" spc="-60" dirty="0">
                <a:solidFill>
                  <a:srgbClr val="DD032F"/>
                </a:solidFill>
                <a:latin typeface="Trebuchet MS"/>
                <a:cs typeface="Trebuchet MS"/>
              </a:rPr>
              <a:t>generate </a:t>
            </a:r>
            <a:r>
              <a:rPr sz="2400" b="1" spc="-95" dirty="0">
                <a:latin typeface="Trebuchet MS"/>
                <a:cs typeface="Trebuchet MS"/>
              </a:rPr>
              <a:t>it’s  </a:t>
            </a:r>
            <a:r>
              <a:rPr sz="2400" b="1" spc="-75" dirty="0">
                <a:latin typeface="Trebuchet MS"/>
                <a:cs typeface="Trebuchet MS"/>
              </a:rPr>
              <a:t>parts, </a:t>
            </a:r>
            <a:r>
              <a:rPr sz="2400" b="1" spc="-65" dirty="0">
                <a:solidFill>
                  <a:srgbClr val="DD032F"/>
                </a:solidFill>
                <a:latin typeface="Trebuchet MS"/>
                <a:cs typeface="Trebuchet MS"/>
              </a:rPr>
              <a:t>build</a:t>
            </a:r>
            <a:r>
              <a:rPr sz="2400" b="1" spc="-165" dirty="0">
                <a:solidFill>
                  <a:srgbClr val="DD032F"/>
                </a:solidFill>
                <a:latin typeface="Trebuchet MS"/>
                <a:cs typeface="Trebuchet MS"/>
              </a:rPr>
              <a:t> </a:t>
            </a:r>
            <a:r>
              <a:rPr sz="2400" b="1" spc="-114" dirty="0">
                <a:latin typeface="Trebuchet MS"/>
                <a:cs typeface="Trebuchet MS"/>
              </a:rPr>
              <a:t>it </a:t>
            </a:r>
            <a:r>
              <a:rPr sz="2400" b="1" spc="-40" dirty="0">
                <a:latin typeface="Trebuchet MS"/>
                <a:cs typeface="Trebuchet MS"/>
              </a:rPr>
              <a:t>and	</a:t>
            </a:r>
            <a:r>
              <a:rPr sz="2400" b="1" spc="-100" dirty="0">
                <a:solidFill>
                  <a:srgbClr val="DD032F"/>
                </a:solidFill>
                <a:latin typeface="Trebuchet MS"/>
                <a:cs typeface="Trebuchet MS"/>
              </a:rPr>
              <a:t>run </a:t>
            </a:r>
            <a:r>
              <a:rPr sz="2400" b="1" spc="-114" dirty="0">
                <a:latin typeface="Trebuchet MS"/>
                <a:cs typeface="Trebuchet MS"/>
              </a:rPr>
              <a:t>it </a:t>
            </a:r>
            <a:r>
              <a:rPr sz="2400" b="1" spc="-40" dirty="0">
                <a:latin typeface="Trebuchet MS"/>
                <a:cs typeface="Trebuchet MS"/>
              </a:rPr>
              <a:t>on </a:t>
            </a:r>
            <a:r>
              <a:rPr sz="2400" b="1" spc="-105" dirty="0">
                <a:latin typeface="Trebuchet MS"/>
                <a:cs typeface="Trebuchet MS"/>
              </a:rPr>
              <a:t>the </a:t>
            </a:r>
            <a:r>
              <a:rPr sz="2400" b="1" spc="-60" dirty="0">
                <a:latin typeface="Trebuchet MS"/>
                <a:cs typeface="Trebuchet MS"/>
              </a:rPr>
              <a:t>development  server </a:t>
            </a:r>
            <a:r>
              <a:rPr sz="2400" b="1" spc="-85" dirty="0">
                <a:latin typeface="Trebuchet MS"/>
                <a:cs typeface="Trebuchet MS"/>
              </a:rPr>
              <a:t>directly </a:t>
            </a:r>
            <a:r>
              <a:rPr sz="2400" b="1" spc="-55" dirty="0">
                <a:latin typeface="Trebuchet MS"/>
                <a:cs typeface="Trebuchet MS"/>
              </a:rPr>
              <a:t>through </a:t>
            </a:r>
            <a:r>
              <a:rPr sz="2400" b="1" spc="-100" dirty="0">
                <a:latin typeface="Trebuchet MS"/>
                <a:cs typeface="Trebuchet MS"/>
              </a:rPr>
              <a:t>the </a:t>
            </a:r>
            <a:r>
              <a:rPr sz="2400" b="1" spc="-15" dirty="0">
                <a:solidFill>
                  <a:srgbClr val="DD032F"/>
                </a:solidFill>
                <a:latin typeface="Trebuchet MS"/>
                <a:cs typeface="Trebuchet MS"/>
              </a:rPr>
              <a:t>command</a:t>
            </a:r>
            <a:r>
              <a:rPr sz="2400" b="1" spc="-320" dirty="0">
                <a:solidFill>
                  <a:srgbClr val="DD032F"/>
                </a:solidFill>
                <a:latin typeface="Trebuchet MS"/>
                <a:cs typeface="Trebuchet MS"/>
              </a:rPr>
              <a:t> </a:t>
            </a:r>
            <a:r>
              <a:rPr sz="2400" b="1" spc="-125" dirty="0">
                <a:solidFill>
                  <a:srgbClr val="DD032F"/>
                </a:solidFill>
                <a:latin typeface="Trebuchet MS"/>
                <a:cs typeface="Trebuchet MS"/>
              </a:rPr>
              <a:t>line</a:t>
            </a:r>
            <a:r>
              <a:rPr sz="2400" b="1" spc="-125" dirty="0">
                <a:latin typeface="Trebuchet MS"/>
                <a:cs typeface="Trebuchet MS"/>
              </a:rPr>
              <a:t>,</a:t>
            </a:r>
            <a:endParaRPr sz="2400">
              <a:latin typeface="Trebuchet MS"/>
              <a:cs typeface="Trebuchet MS"/>
            </a:endParaRPr>
          </a:p>
        </p:txBody>
      </p:sp>
      <p:sp>
        <p:nvSpPr>
          <p:cNvPr id="7" name="object 5"/>
          <p:cNvSpPr/>
          <p:nvPr/>
        </p:nvSpPr>
        <p:spPr>
          <a:xfrm>
            <a:off x="8974836" y="1513332"/>
            <a:ext cx="1891283" cy="1891283"/>
          </a:xfrm>
          <a:prstGeom prst="rect">
            <a:avLst/>
          </a:prstGeom>
          <a:blipFill>
            <a:blip r:embed="rId2" cstate="print"/>
            <a:stretch>
              <a:fillRect/>
            </a:stretch>
          </a:blipFill>
        </p:spPr>
        <p:txBody>
          <a:bodyPr wrap="square" lIns="0" tIns="0" rIns="0" bIns="0" rtlCol="0"/>
          <a:lstStyle/>
          <a:p>
            <a:endParaRPr/>
          </a:p>
        </p:txBody>
      </p:sp>
      <p:sp>
        <p:nvSpPr>
          <p:cNvPr id="8" name="object 6"/>
          <p:cNvSpPr/>
          <p:nvPr/>
        </p:nvSpPr>
        <p:spPr>
          <a:xfrm>
            <a:off x="457200" y="2959608"/>
            <a:ext cx="6513576" cy="571500"/>
          </a:xfrm>
          <a:prstGeom prst="rect">
            <a:avLst/>
          </a:prstGeom>
          <a:blipFill>
            <a:blip r:embed="rId3" cstate="print"/>
            <a:stretch>
              <a:fillRect/>
            </a:stretch>
          </a:blipFill>
        </p:spPr>
        <p:txBody>
          <a:bodyPr wrap="square" lIns="0" tIns="0" rIns="0" bIns="0" rtlCol="0"/>
          <a:lstStyle/>
          <a:p>
            <a:endParaRPr/>
          </a:p>
        </p:txBody>
      </p:sp>
      <p:sp>
        <p:nvSpPr>
          <p:cNvPr id="9" name="object 7"/>
          <p:cNvSpPr/>
          <p:nvPr/>
        </p:nvSpPr>
        <p:spPr>
          <a:xfrm>
            <a:off x="8811767" y="3892295"/>
            <a:ext cx="2217420" cy="2382012"/>
          </a:xfrm>
          <a:prstGeom prst="rect">
            <a:avLst/>
          </a:prstGeom>
          <a:blipFill>
            <a:blip r:embed="rId4" cstate="print"/>
            <a:stretch>
              <a:fillRect/>
            </a:stretch>
          </a:blipFill>
        </p:spPr>
        <p:txBody>
          <a:bodyPr wrap="square" lIns="0" tIns="0" rIns="0" bIns="0" rtlCol="0"/>
          <a:lstStyle/>
          <a:p>
            <a:endParaRPr/>
          </a:p>
        </p:txBody>
      </p:sp>
      <p:sp>
        <p:nvSpPr>
          <p:cNvPr id="10" name="object 8"/>
          <p:cNvSpPr/>
          <p:nvPr/>
        </p:nvSpPr>
        <p:spPr>
          <a:xfrm>
            <a:off x="762000" y="5826252"/>
            <a:ext cx="7082028" cy="541020"/>
          </a:xfrm>
          <a:prstGeom prst="rect">
            <a:avLst/>
          </a:prstGeom>
          <a:blipFill>
            <a:blip r:embed="rId5"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1696683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11480"/>
            <a:ext cx="3496055" cy="112166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8739" y="549910"/>
            <a:ext cx="3074670" cy="635000"/>
          </a:xfrm>
          <a:prstGeom prst="rect">
            <a:avLst/>
          </a:prstGeom>
        </p:spPr>
        <p:txBody>
          <a:bodyPr vert="horz" wrap="square" lIns="0" tIns="12065" rIns="0" bIns="0" rtlCol="0">
            <a:spAutoFit/>
          </a:bodyPr>
          <a:lstStyle/>
          <a:p>
            <a:pPr marL="12700">
              <a:lnSpc>
                <a:spcPct val="100000"/>
              </a:lnSpc>
              <a:spcBef>
                <a:spcPts val="95"/>
              </a:spcBef>
            </a:pPr>
            <a:r>
              <a:rPr b="1" spc="-5" dirty="0">
                <a:latin typeface="Microsoft Sans Serif"/>
                <a:cs typeface="Microsoft Sans Serif"/>
              </a:rPr>
              <a:t>Project</a:t>
            </a:r>
            <a:r>
              <a:rPr b="1" spc="-80" dirty="0">
                <a:latin typeface="Microsoft Sans Serif"/>
                <a:cs typeface="Microsoft Sans Serif"/>
              </a:rPr>
              <a:t> </a:t>
            </a:r>
            <a:r>
              <a:rPr b="1" spc="-5" dirty="0">
                <a:latin typeface="Microsoft Sans Serif"/>
                <a:cs typeface="Microsoft Sans Serif"/>
              </a:rPr>
              <a:t>Setup</a:t>
            </a:r>
          </a:p>
        </p:txBody>
      </p:sp>
      <p:sp>
        <p:nvSpPr>
          <p:cNvPr id="4" name="object 4"/>
          <p:cNvSpPr/>
          <p:nvPr/>
        </p:nvSpPr>
        <p:spPr>
          <a:xfrm>
            <a:off x="38100" y="1368552"/>
            <a:ext cx="3552444" cy="74676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0584" y="1411224"/>
            <a:ext cx="3427476" cy="62331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00584" y="1411224"/>
            <a:ext cx="3427729" cy="623570"/>
          </a:xfrm>
          <a:custGeom>
            <a:avLst/>
            <a:gdLst/>
            <a:ahLst/>
            <a:cxnLst/>
            <a:rect l="l" t="t" r="r" b="b"/>
            <a:pathLst>
              <a:path w="3427729" h="623569">
                <a:moveTo>
                  <a:pt x="103911" y="0"/>
                </a:moveTo>
                <a:lnTo>
                  <a:pt x="3323590" y="0"/>
                </a:lnTo>
                <a:lnTo>
                  <a:pt x="3364039" y="8159"/>
                </a:lnTo>
                <a:lnTo>
                  <a:pt x="3397059" y="30416"/>
                </a:lnTo>
                <a:lnTo>
                  <a:pt x="3419316" y="63436"/>
                </a:lnTo>
                <a:lnTo>
                  <a:pt x="3427476" y="103886"/>
                </a:lnTo>
                <a:lnTo>
                  <a:pt x="3427476" y="623315"/>
                </a:lnTo>
                <a:lnTo>
                  <a:pt x="0" y="623315"/>
                </a:lnTo>
                <a:lnTo>
                  <a:pt x="0" y="103886"/>
                </a:lnTo>
                <a:lnTo>
                  <a:pt x="8165" y="63436"/>
                </a:lnTo>
                <a:lnTo>
                  <a:pt x="30433" y="30416"/>
                </a:lnTo>
                <a:lnTo>
                  <a:pt x="63463" y="8159"/>
                </a:lnTo>
                <a:lnTo>
                  <a:pt x="103911" y="0"/>
                </a:lnTo>
                <a:close/>
              </a:path>
            </a:pathLst>
          </a:custGeom>
          <a:ln w="6096">
            <a:solidFill>
              <a:srgbClr val="9B2C1F"/>
            </a:solidFill>
          </a:ln>
        </p:spPr>
        <p:txBody>
          <a:bodyPr wrap="square" lIns="0" tIns="0" rIns="0" bIns="0" rtlCol="0"/>
          <a:lstStyle/>
          <a:p>
            <a:endParaRPr/>
          </a:p>
        </p:txBody>
      </p:sp>
      <p:sp>
        <p:nvSpPr>
          <p:cNvPr id="7" name="object 7"/>
          <p:cNvSpPr txBox="1"/>
          <p:nvPr/>
        </p:nvSpPr>
        <p:spPr>
          <a:xfrm>
            <a:off x="344525" y="1483233"/>
            <a:ext cx="2933700"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FFFFFF"/>
                </a:solidFill>
                <a:latin typeface="Microsoft Sans Serif"/>
                <a:cs typeface="Microsoft Sans Serif"/>
              </a:rPr>
              <a:t>Install Angular</a:t>
            </a:r>
            <a:r>
              <a:rPr sz="2800" b="1" spc="-50" dirty="0">
                <a:solidFill>
                  <a:srgbClr val="FFFFFF"/>
                </a:solidFill>
                <a:latin typeface="Microsoft Sans Serif"/>
                <a:cs typeface="Microsoft Sans Serif"/>
              </a:rPr>
              <a:t> </a:t>
            </a:r>
            <a:r>
              <a:rPr sz="2800" b="1" spc="-5" dirty="0">
                <a:solidFill>
                  <a:srgbClr val="FFFFFF"/>
                </a:solidFill>
                <a:latin typeface="Microsoft Sans Serif"/>
                <a:cs typeface="Microsoft Sans Serif"/>
              </a:rPr>
              <a:t>CLI</a:t>
            </a:r>
            <a:endParaRPr sz="2800">
              <a:latin typeface="Microsoft Sans Serif"/>
              <a:cs typeface="Microsoft Sans Serif"/>
            </a:endParaRPr>
          </a:p>
        </p:txBody>
      </p:sp>
      <p:sp>
        <p:nvSpPr>
          <p:cNvPr id="8" name="object 8"/>
          <p:cNvSpPr/>
          <p:nvPr/>
        </p:nvSpPr>
        <p:spPr>
          <a:xfrm>
            <a:off x="100584" y="2034539"/>
            <a:ext cx="11734800" cy="0"/>
          </a:xfrm>
          <a:custGeom>
            <a:avLst/>
            <a:gdLst/>
            <a:ahLst/>
            <a:cxnLst/>
            <a:rect l="l" t="t" r="r" b="b"/>
            <a:pathLst>
              <a:path w="11734800">
                <a:moveTo>
                  <a:pt x="0" y="0"/>
                </a:moveTo>
                <a:lnTo>
                  <a:pt x="11734800" y="0"/>
                </a:lnTo>
              </a:path>
            </a:pathLst>
          </a:custGeom>
          <a:ln w="12192">
            <a:solidFill>
              <a:srgbClr val="7A2116"/>
            </a:solidFill>
          </a:ln>
        </p:spPr>
        <p:txBody>
          <a:bodyPr wrap="square" lIns="0" tIns="0" rIns="0" bIns="0" rtlCol="0"/>
          <a:lstStyle/>
          <a:p>
            <a:endParaRPr/>
          </a:p>
        </p:txBody>
      </p:sp>
      <p:sp>
        <p:nvSpPr>
          <p:cNvPr id="9" name="object 9"/>
          <p:cNvSpPr txBox="1"/>
          <p:nvPr/>
        </p:nvSpPr>
        <p:spPr>
          <a:xfrm>
            <a:off x="3655567" y="1562480"/>
            <a:ext cx="674179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6FC0"/>
                </a:solidFill>
                <a:latin typeface="Microsoft Sans Serif"/>
                <a:cs typeface="Microsoft Sans Serif"/>
              </a:rPr>
              <a:t>Angular </a:t>
            </a:r>
            <a:r>
              <a:rPr sz="2400" b="1" dirty="0">
                <a:solidFill>
                  <a:srgbClr val="006FC0"/>
                </a:solidFill>
                <a:latin typeface="Microsoft Sans Serif"/>
                <a:cs typeface="Microsoft Sans Serif"/>
              </a:rPr>
              <a:t>CLI </a:t>
            </a:r>
            <a:r>
              <a:rPr sz="2400" b="1" spc="-10" dirty="0">
                <a:solidFill>
                  <a:srgbClr val="006FC0"/>
                </a:solidFill>
                <a:latin typeface="Microsoft Sans Serif"/>
                <a:cs typeface="Microsoft Sans Serif"/>
              </a:rPr>
              <a:t>is </a:t>
            </a:r>
            <a:r>
              <a:rPr sz="2400" b="1" spc="-5" dirty="0">
                <a:solidFill>
                  <a:srgbClr val="006FC0"/>
                </a:solidFill>
                <a:latin typeface="Microsoft Sans Serif"/>
                <a:cs typeface="Microsoft Sans Serif"/>
              </a:rPr>
              <a:t>command </a:t>
            </a:r>
            <a:r>
              <a:rPr sz="2400" b="1" spc="-10" dirty="0">
                <a:solidFill>
                  <a:srgbClr val="006FC0"/>
                </a:solidFill>
                <a:latin typeface="Microsoft Sans Serif"/>
                <a:cs typeface="Microsoft Sans Serif"/>
              </a:rPr>
              <a:t>line </a:t>
            </a:r>
            <a:r>
              <a:rPr sz="2400" b="1" spc="-5" dirty="0">
                <a:solidFill>
                  <a:srgbClr val="006FC0"/>
                </a:solidFill>
                <a:latin typeface="Microsoft Sans Serif"/>
                <a:cs typeface="Microsoft Sans Serif"/>
              </a:rPr>
              <a:t>interface </a:t>
            </a:r>
            <a:r>
              <a:rPr sz="2400" b="1" dirty="0">
                <a:solidFill>
                  <a:srgbClr val="006FC0"/>
                </a:solidFill>
                <a:latin typeface="Microsoft Sans Serif"/>
                <a:cs typeface="Microsoft Sans Serif"/>
              </a:rPr>
              <a:t>for</a:t>
            </a:r>
            <a:r>
              <a:rPr sz="2400" b="1" spc="-35" dirty="0">
                <a:solidFill>
                  <a:srgbClr val="006FC0"/>
                </a:solidFill>
                <a:latin typeface="Microsoft Sans Serif"/>
                <a:cs typeface="Microsoft Sans Serif"/>
              </a:rPr>
              <a:t> </a:t>
            </a:r>
            <a:r>
              <a:rPr sz="2400" b="1" spc="-5" dirty="0">
                <a:solidFill>
                  <a:srgbClr val="006FC0"/>
                </a:solidFill>
                <a:latin typeface="Microsoft Sans Serif"/>
                <a:cs typeface="Microsoft Sans Serif"/>
              </a:rPr>
              <a:t>Angular</a:t>
            </a:r>
            <a:endParaRPr sz="2400">
              <a:latin typeface="Microsoft Sans Serif"/>
              <a:cs typeface="Microsoft Sans Serif"/>
            </a:endParaRPr>
          </a:p>
        </p:txBody>
      </p:sp>
      <p:sp>
        <p:nvSpPr>
          <p:cNvPr id="10" name="object 10"/>
          <p:cNvSpPr txBox="1"/>
          <p:nvPr/>
        </p:nvSpPr>
        <p:spPr>
          <a:xfrm>
            <a:off x="1127760" y="2391155"/>
            <a:ext cx="8966200" cy="462280"/>
          </a:xfrm>
          <a:prstGeom prst="rect">
            <a:avLst/>
          </a:prstGeom>
          <a:ln w="12192">
            <a:solidFill>
              <a:srgbClr val="9B2C1F"/>
            </a:solidFill>
          </a:ln>
        </p:spPr>
        <p:txBody>
          <a:bodyPr vert="horz" wrap="square" lIns="0" tIns="38100" rIns="0" bIns="0" rtlCol="0">
            <a:spAutoFit/>
          </a:bodyPr>
          <a:lstStyle/>
          <a:p>
            <a:pPr marL="1439545" indent="-342900">
              <a:lnSpc>
                <a:spcPct val="100000"/>
              </a:lnSpc>
              <a:spcBef>
                <a:spcPts val="300"/>
              </a:spcBef>
              <a:buFont typeface="Wingdings"/>
              <a:buChar char=""/>
              <a:tabLst>
                <a:tab pos="1439545" algn="l"/>
              </a:tabLst>
            </a:pPr>
            <a:r>
              <a:rPr sz="2400" b="1" dirty="0">
                <a:latin typeface="Microsoft Sans Serif"/>
                <a:cs typeface="Microsoft Sans Serif"/>
              </a:rPr>
              <a:t>Open node </a:t>
            </a:r>
            <a:r>
              <a:rPr sz="2400" b="1" spc="-10" dirty="0">
                <a:latin typeface="Microsoft Sans Serif"/>
                <a:cs typeface="Microsoft Sans Serif"/>
              </a:rPr>
              <a:t>js </a:t>
            </a:r>
            <a:r>
              <a:rPr sz="2400" b="1" spc="-5" dirty="0">
                <a:latin typeface="Microsoft Sans Serif"/>
                <a:cs typeface="Microsoft Sans Serif"/>
              </a:rPr>
              <a:t>command prompt </a:t>
            </a:r>
            <a:r>
              <a:rPr sz="2400" b="1" spc="-10" dirty="0">
                <a:latin typeface="Microsoft Sans Serif"/>
                <a:cs typeface="Microsoft Sans Serif"/>
              </a:rPr>
              <a:t>in </a:t>
            </a:r>
            <a:r>
              <a:rPr sz="2400" b="1" dirty="0">
                <a:latin typeface="Microsoft Sans Serif"/>
                <a:cs typeface="Microsoft Sans Serif"/>
              </a:rPr>
              <a:t>admin</a:t>
            </a:r>
            <a:r>
              <a:rPr sz="2400" b="1" spc="-110" dirty="0">
                <a:latin typeface="Microsoft Sans Serif"/>
                <a:cs typeface="Microsoft Sans Serif"/>
              </a:rPr>
              <a:t> </a:t>
            </a:r>
            <a:r>
              <a:rPr sz="2400" b="1" dirty="0">
                <a:latin typeface="Microsoft Sans Serif"/>
                <a:cs typeface="Microsoft Sans Serif"/>
              </a:rPr>
              <a:t>mode.</a:t>
            </a:r>
            <a:endParaRPr sz="2400">
              <a:latin typeface="Microsoft Sans Serif"/>
              <a:cs typeface="Microsoft Sans Serif"/>
            </a:endParaRPr>
          </a:p>
        </p:txBody>
      </p:sp>
      <p:sp>
        <p:nvSpPr>
          <p:cNvPr id="11" name="object 11"/>
          <p:cNvSpPr txBox="1"/>
          <p:nvPr/>
        </p:nvSpPr>
        <p:spPr>
          <a:xfrm>
            <a:off x="1494282" y="3307841"/>
            <a:ext cx="8277225" cy="462280"/>
          </a:xfrm>
          <a:prstGeom prst="rect">
            <a:avLst/>
          </a:prstGeom>
          <a:solidFill>
            <a:srgbClr val="9B2C1F"/>
          </a:solidFill>
        </p:spPr>
        <p:txBody>
          <a:bodyPr vert="horz" wrap="square" lIns="0" tIns="38100" rIns="0" bIns="0" rtlCol="0">
            <a:spAutoFit/>
          </a:bodyPr>
          <a:lstStyle/>
          <a:p>
            <a:pPr marL="1376680">
              <a:lnSpc>
                <a:spcPct val="100000"/>
              </a:lnSpc>
              <a:spcBef>
                <a:spcPts val="300"/>
              </a:spcBef>
            </a:pPr>
            <a:r>
              <a:rPr sz="2400" b="1" spc="-5" dirty="0">
                <a:solidFill>
                  <a:srgbClr val="FFFFFF"/>
                </a:solidFill>
                <a:latin typeface="Microsoft Sans Serif"/>
                <a:cs typeface="Microsoft Sans Serif"/>
              </a:rPr>
              <a:t>Syntax </a:t>
            </a:r>
            <a:r>
              <a:rPr sz="2400" b="1" dirty="0">
                <a:solidFill>
                  <a:srgbClr val="FFFFFF"/>
                </a:solidFill>
                <a:latin typeface="Microsoft Sans Serif"/>
                <a:cs typeface="Microsoft Sans Serif"/>
              </a:rPr>
              <a:t>: </a:t>
            </a:r>
            <a:r>
              <a:rPr sz="2400" b="1" spc="-5" dirty="0">
                <a:solidFill>
                  <a:srgbClr val="FFFFFF"/>
                </a:solidFill>
                <a:latin typeface="Microsoft Sans Serif"/>
                <a:cs typeface="Microsoft Sans Serif"/>
              </a:rPr>
              <a:t>- npm install </a:t>
            </a:r>
            <a:r>
              <a:rPr sz="2400" b="1" dirty="0">
                <a:solidFill>
                  <a:srgbClr val="FFFFFF"/>
                </a:solidFill>
                <a:latin typeface="Microsoft Sans Serif"/>
                <a:cs typeface="Microsoft Sans Serif"/>
              </a:rPr>
              <a:t>–g</a:t>
            </a:r>
            <a:r>
              <a:rPr sz="2400" b="1" spc="-70" dirty="0">
                <a:solidFill>
                  <a:srgbClr val="FFFFFF"/>
                </a:solidFill>
                <a:latin typeface="Microsoft Sans Serif"/>
                <a:cs typeface="Microsoft Sans Serif"/>
              </a:rPr>
              <a:t> </a:t>
            </a:r>
            <a:r>
              <a:rPr sz="2400" b="1" spc="-5" dirty="0">
                <a:solidFill>
                  <a:srgbClr val="FFFFFF"/>
                </a:solidFill>
                <a:latin typeface="Microsoft Sans Serif"/>
                <a:cs typeface="Microsoft Sans Serif"/>
              </a:rPr>
              <a:t>&lt;packagename&gt;</a:t>
            </a:r>
            <a:endParaRPr sz="2400">
              <a:latin typeface="Microsoft Sans Serif"/>
              <a:cs typeface="Microsoft Sans Serif"/>
            </a:endParaRPr>
          </a:p>
        </p:txBody>
      </p:sp>
      <p:sp>
        <p:nvSpPr>
          <p:cNvPr id="12" name="object 12"/>
          <p:cNvSpPr/>
          <p:nvPr/>
        </p:nvSpPr>
        <p:spPr>
          <a:xfrm>
            <a:off x="1790700" y="4546091"/>
            <a:ext cx="5651500" cy="462280"/>
          </a:xfrm>
          <a:custGeom>
            <a:avLst/>
            <a:gdLst/>
            <a:ahLst/>
            <a:cxnLst/>
            <a:rect l="l" t="t" r="r" b="b"/>
            <a:pathLst>
              <a:path w="5651500" h="462279">
                <a:moveTo>
                  <a:pt x="0" y="461772"/>
                </a:moveTo>
                <a:lnTo>
                  <a:pt x="5650992" y="461772"/>
                </a:lnTo>
                <a:lnTo>
                  <a:pt x="5650992" y="0"/>
                </a:lnTo>
                <a:lnTo>
                  <a:pt x="0" y="0"/>
                </a:lnTo>
                <a:lnTo>
                  <a:pt x="0" y="461772"/>
                </a:lnTo>
                <a:close/>
              </a:path>
            </a:pathLst>
          </a:custGeom>
          <a:solidFill>
            <a:srgbClr val="000000"/>
          </a:solidFill>
        </p:spPr>
        <p:txBody>
          <a:bodyPr wrap="square" lIns="0" tIns="0" rIns="0" bIns="0" rtlCol="0"/>
          <a:lstStyle/>
          <a:p>
            <a:endParaRPr/>
          </a:p>
        </p:txBody>
      </p:sp>
      <p:sp>
        <p:nvSpPr>
          <p:cNvPr id="13" name="object 13"/>
          <p:cNvSpPr/>
          <p:nvPr/>
        </p:nvSpPr>
        <p:spPr>
          <a:xfrm>
            <a:off x="1790700" y="4546091"/>
            <a:ext cx="5651500" cy="462280"/>
          </a:xfrm>
          <a:custGeom>
            <a:avLst/>
            <a:gdLst/>
            <a:ahLst/>
            <a:cxnLst/>
            <a:rect l="l" t="t" r="r" b="b"/>
            <a:pathLst>
              <a:path w="5651500" h="462279">
                <a:moveTo>
                  <a:pt x="0" y="461772"/>
                </a:moveTo>
                <a:lnTo>
                  <a:pt x="5650992" y="461772"/>
                </a:lnTo>
                <a:lnTo>
                  <a:pt x="5650992" y="0"/>
                </a:lnTo>
                <a:lnTo>
                  <a:pt x="0" y="0"/>
                </a:lnTo>
                <a:lnTo>
                  <a:pt x="0" y="461772"/>
                </a:lnTo>
                <a:close/>
              </a:path>
            </a:pathLst>
          </a:custGeom>
          <a:ln w="12192">
            <a:solidFill>
              <a:srgbClr val="000000"/>
            </a:solidFill>
          </a:ln>
        </p:spPr>
        <p:txBody>
          <a:bodyPr wrap="square" lIns="0" tIns="0" rIns="0" bIns="0" rtlCol="0"/>
          <a:lstStyle/>
          <a:p>
            <a:endParaRPr/>
          </a:p>
        </p:txBody>
      </p:sp>
      <p:sp>
        <p:nvSpPr>
          <p:cNvPr id="14" name="object 14"/>
          <p:cNvSpPr txBox="1"/>
          <p:nvPr/>
        </p:nvSpPr>
        <p:spPr>
          <a:xfrm>
            <a:off x="1870075" y="4572761"/>
            <a:ext cx="544449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Microsoft Sans Serif"/>
                <a:cs typeface="Microsoft Sans Serif"/>
              </a:rPr>
              <a:t>F:/Angular4&gt; npm </a:t>
            </a:r>
            <a:r>
              <a:rPr sz="2400" spc="-10" dirty="0">
                <a:solidFill>
                  <a:srgbClr val="FFFFFF"/>
                </a:solidFill>
                <a:latin typeface="Microsoft Sans Serif"/>
                <a:cs typeface="Microsoft Sans Serif"/>
              </a:rPr>
              <a:t>install </a:t>
            </a:r>
            <a:r>
              <a:rPr sz="2400" spc="-5" dirty="0">
                <a:solidFill>
                  <a:srgbClr val="FFFFFF"/>
                </a:solidFill>
                <a:latin typeface="Microsoft Sans Serif"/>
                <a:cs typeface="Microsoft Sans Serif"/>
              </a:rPr>
              <a:t>–g</a:t>
            </a:r>
            <a:r>
              <a:rPr sz="2400" spc="60" dirty="0">
                <a:solidFill>
                  <a:srgbClr val="FFFFFF"/>
                </a:solidFill>
                <a:latin typeface="Microsoft Sans Serif"/>
                <a:cs typeface="Microsoft Sans Serif"/>
              </a:rPr>
              <a:t> </a:t>
            </a:r>
            <a:r>
              <a:rPr sz="2400" spc="-10" dirty="0">
                <a:solidFill>
                  <a:srgbClr val="FFFFFF"/>
                </a:solidFill>
                <a:latin typeface="Microsoft Sans Serif"/>
                <a:cs typeface="Microsoft Sans Serif"/>
              </a:rPr>
              <a:t>@angular/cli</a:t>
            </a:r>
            <a:endParaRPr sz="2400">
              <a:latin typeface="Microsoft Sans Serif"/>
              <a:cs typeface="Microsoft Sans Serif"/>
            </a:endParaRPr>
          </a:p>
        </p:txBody>
      </p:sp>
      <p:sp>
        <p:nvSpPr>
          <p:cNvPr id="15" name="object 15"/>
          <p:cNvSpPr/>
          <p:nvPr/>
        </p:nvSpPr>
        <p:spPr>
          <a:xfrm>
            <a:off x="7442454" y="4740402"/>
            <a:ext cx="711200" cy="76200"/>
          </a:xfrm>
          <a:custGeom>
            <a:avLst/>
            <a:gdLst/>
            <a:ahLst/>
            <a:cxnLst/>
            <a:rect l="l" t="t" r="r" b="b"/>
            <a:pathLst>
              <a:path w="711200" h="76200">
                <a:moveTo>
                  <a:pt x="634619" y="0"/>
                </a:moveTo>
                <a:lnTo>
                  <a:pt x="634619" y="76200"/>
                </a:lnTo>
                <a:lnTo>
                  <a:pt x="691007" y="48006"/>
                </a:lnTo>
                <a:lnTo>
                  <a:pt x="647319" y="48006"/>
                </a:lnTo>
                <a:lnTo>
                  <a:pt x="647319" y="28193"/>
                </a:lnTo>
                <a:lnTo>
                  <a:pt x="691007" y="28193"/>
                </a:lnTo>
                <a:lnTo>
                  <a:pt x="634619" y="0"/>
                </a:lnTo>
                <a:close/>
              </a:path>
              <a:path w="711200" h="76200">
                <a:moveTo>
                  <a:pt x="345440" y="28193"/>
                </a:moveTo>
                <a:lnTo>
                  <a:pt x="0" y="28193"/>
                </a:lnTo>
                <a:lnTo>
                  <a:pt x="0" y="48006"/>
                </a:lnTo>
                <a:lnTo>
                  <a:pt x="355346" y="48006"/>
                </a:lnTo>
                <a:lnTo>
                  <a:pt x="365251" y="38100"/>
                </a:lnTo>
                <a:lnTo>
                  <a:pt x="345440" y="38100"/>
                </a:lnTo>
                <a:lnTo>
                  <a:pt x="345440" y="28193"/>
                </a:lnTo>
                <a:close/>
              </a:path>
              <a:path w="711200" h="76200">
                <a:moveTo>
                  <a:pt x="365251" y="38100"/>
                </a:moveTo>
                <a:lnTo>
                  <a:pt x="355346" y="48006"/>
                </a:lnTo>
                <a:lnTo>
                  <a:pt x="365251" y="48006"/>
                </a:lnTo>
                <a:lnTo>
                  <a:pt x="365251" y="38100"/>
                </a:lnTo>
                <a:close/>
              </a:path>
              <a:path w="711200" h="76200">
                <a:moveTo>
                  <a:pt x="634619" y="28193"/>
                </a:moveTo>
                <a:lnTo>
                  <a:pt x="355346" y="28193"/>
                </a:lnTo>
                <a:lnTo>
                  <a:pt x="345440" y="38100"/>
                </a:lnTo>
                <a:lnTo>
                  <a:pt x="365251" y="38100"/>
                </a:lnTo>
                <a:lnTo>
                  <a:pt x="365251" y="48006"/>
                </a:lnTo>
                <a:lnTo>
                  <a:pt x="634619" y="48006"/>
                </a:lnTo>
                <a:lnTo>
                  <a:pt x="634619" y="28193"/>
                </a:lnTo>
                <a:close/>
              </a:path>
              <a:path w="711200" h="76200">
                <a:moveTo>
                  <a:pt x="691007" y="28193"/>
                </a:moveTo>
                <a:lnTo>
                  <a:pt x="647319" y="28193"/>
                </a:lnTo>
                <a:lnTo>
                  <a:pt x="647319" y="48006"/>
                </a:lnTo>
                <a:lnTo>
                  <a:pt x="691007" y="48006"/>
                </a:lnTo>
                <a:lnTo>
                  <a:pt x="710819" y="38100"/>
                </a:lnTo>
                <a:lnTo>
                  <a:pt x="691007" y="28193"/>
                </a:lnTo>
                <a:close/>
              </a:path>
              <a:path w="711200" h="76200">
                <a:moveTo>
                  <a:pt x="355346" y="28193"/>
                </a:moveTo>
                <a:lnTo>
                  <a:pt x="345440" y="28193"/>
                </a:lnTo>
                <a:lnTo>
                  <a:pt x="345440" y="38100"/>
                </a:lnTo>
                <a:lnTo>
                  <a:pt x="355346" y="28193"/>
                </a:lnTo>
                <a:close/>
              </a:path>
            </a:pathLst>
          </a:custGeom>
          <a:solidFill>
            <a:srgbClr val="9B2C1F"/>
          </a:solidFill>
        </p:spPr>
        <p:txBody>
          <a:bodyPr wrap="square" lIns="0" tIns="0" rIns="0" bIns="0" rtlCol="0"/>
          <a:lstStyle/>
          <a:p>
            <a:endParaRPr/>
          </a:p>
        </p:txBody>
      </p:sp>
      <p:sp>
        <p:nvSpPr>
          <p:cNvPr id="16" name="object 16"/>
          <p:cNvSpPr txBox="1"/>
          <p:nvPr/>
        </p:nvSpPr>
        <p:spPr>
          <a:xfrm>
            <a:off x="8232393" y="4621783"/>
            <a:ext cx="263969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Microsoft Sans Serif"/>
                <a:cs typeface="Microsoft Sans Serif"/>
              </a:rPr>
              <a:t>Node.js command</a:t>
            </a:r>
            <a:r>
              <a:rPr sz="1800" b="1" spc="-40" dirty="0">
                <a:latin typeface="Microsoft Sans Serif"/>
                <a:cs typeface="Microsoft Sans Serif"/>
              </a:rPr>
              <a:t> </a:t>
            </a:r>
            <a:r>
              <a:rPr sz="1800" b="1" spc="-5" dirty="0">
                <a:latin typeface="Microsoft Sans Serif"/>
                <a:cs typeface="Microsoft Sans Serif"/>
              </a:rPr>
              <a:t>prompt</a:t>
            </a:r>
            <a:endParaRPr sz="1800">
              <a:latin typeface="Microsoft Sans Serif"/>
              <a:cs typeface="Microsoft Sans Serif"/>
            </a:endParaRPr>
          </a:p>
        </p:txBody>
      </p:sp>
      <p:sp>
        <p:nvSpPr>
          <p:cNvPr id="17" name="object 17"/>
          <p:cNvSpPr/>
          <p:nvPr/>
        </p:nvSpPr>
        <p:spPr>
          <a:xfrm>
            <a:off x="1828038" y="4962905"/>
            <a:ext cx="1567180" cy="416559"/>
          </a:xfrm>
          <a:custGeom>
            <a:avLst/>
            <a:gdLst/>
            <a:ahLst/>
            <a:cxnLst/>
            <a:rect l="l" t="t" r="r" b="b"/>
            <a:pathLst>
              <a:path w="1567179" h="416560">
                <a:moveTo>
                  <a:pt x="1566672" y="0"/>
                </a:moveTo>
                <a:lnTo>
                  <a:pt x="1563951" y="80992"/>
                </a:lnTo>
                <a:lnTo>
                  <a:pt x="1556527" y="147113"/>
                </a:lnTo>
                <a:lnTo>
                  <a:pt x="1545508" y="191684"/>
                </a:lnTo>
                <a:lnTo>
                  <a:pt x="1532001" y="208026"/>
                </a:lnTo>
                <a:lnTo>
                  <a:pt x="818007" y="208026"/>
                </a:lnTo>
                <a:lnTo>
                  <a:pt x="804499" y="224367"/>
                </a:lnTo>
                <a:lnTo>
                  <a:pt x="793480" y="268938"/>
                </a:lnTo>
                <a:lnTo>
                  <a:pt x="786056" y="335059"/>
                </a:lnTo>
                <a:lnTo>
                  <a:pt x="783336" y="416052"/>
                </a:lnTo>
                <a:lnTo>
                  <a:pt x="780615" y="335059"/>
                </a:lnTo>
                <a:lnTo>
                  <a:pt x="773191" y="268938"/>
                </a:lnTo>
                <a:lnTo>
                  <a:pt x="762172" y="224367"/>
                </a:lnTo>
                <a:lnTo>
                  <a:pt x="748664" y="208026"/>
                </a:lnTo>
                <a:lnTo>
                  <a:pt x="34670" y="208026"/>
                </a:lnTo>
                <a:lnTo>
                  <a:pt x="21163" y="191684"/>
                </a:lnTo>
                <a:lnTo>
                  <a:pt x="10144" y="147113"/>
                </a:lnTo>
                <a:lnTo>
                  <a:pt x="2720" y="80992"/>
                </a:lnTo>
                <a:lnTo>
                  <a:pt x="0" y="0"/>
                </a:lnTo>
              </a:path>
            </a:pathLst>
          </a:custGeom>
          <a:ln w="19812">
            <a:solidFill>
              <a:srgbClr val="9B2C1F"/>
            </a:solidFill>
          </a:ln>
        </p:spPr>
        <p:txBody>
          <a:bodyPr wrap="square" lIns="0" tIns="0" rIns="0" bIns="0" rtlCol="0"/>
          <a:lstStyle/>
          <a:p>
            <a:endParaRPr/>
          </a:p>
        </p:txBody>
      </p:sp>
      <p:sp>
        <p:nvSpPr>
          <p:cNvPr id="18" name="object 18"/>
          <p:cNvSpPr txBox="1"/>
          <p:nvPr/>
        </p:nvSpPr>
        <p:spPr>
          <a:xfrm>
            <a:off x="1438783" y="5419750"/>
            <a:ext cx="257746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Microsoft Sans Serif"/>
                <a:cs typeface="Microsoft Sans Serif"/>
              </a:rPr>
              <a:t>Current working</a:t>
            </a:r>
            <a:r>
              <a:rPr sz="1800" b="1" spc="-30" dirty="0">
                <a:latin typeface="Microsoft Sans Serif"/>
                <a:cs typeface="Microsoft Sans Serif"/>
              </a:rPr>
              <a:t> </a:t>
            </a:r>
            <a:r>
              <a:rPr sz="1800" b="1" spc="-5" dirty="0">
                <a:latin typeface="Microsoft Sans Serif"/>
                <a:cs typeface="Microsoft Sans Serif"/>
              </a:rPr>
              <a:t>directory</a:t>
            </a:r>
            <a:endParaRPr sz="1800">
              <a:latin typeface="Microsoft Sans Serif"/>
              <a:cs typeface="Microsoft Sans Serif"/>
            </a:endParaRPr>
          </a:p>
        </p:txBody>
      </p:sp>
      <p:sp>
        <p:nvSpPr>
          <p:cNvPr id="19" name="object 19"/>
          <p:cNvSpPr/>
          <p:nvPr/>
        </p:nvSpPr>
        <p:spPr>
          <a:xfrm>
            <a:off x="5165597" y="4962905"/>
            <a:ext cx="76200" cy="911225"/>
          </a:xfrm>
          <a:custGeom>
            <a:avLst/>
            <a:gdLst/>
            <a:ahLst/>
            <a:cxnLst/>
            <a:rect l="l" t="t" r="r" b="b"/>
            <a:pathLst>
              <a:path w="76200" h="911225">
                <a:moveTo>
                  <a:pt x="28193" y="834821"/>
                </a:moveTo>
                <a:lnTo>
                  <a:pt x="0" y="834821"/>
                </a:lnTo>
                <a:lnTo>
                  <a:pt x="38100" y="911021"/>
                </a:lnTo>
                <a:lnTo>
                  <a:pt x="69850" y="847521"/>
                </a:lnTo>
                <a:lnTo>
                  <a:pt x="28193" y="847521"/>
                </a:lnTo>
                <a:lnTo>
                  <a:pt x="28193" y="834821"/>
                </a:lnTo>
                <a:close/>
              </a:path>
              <a:path w="76200" h="911225">
                <a:moveTo>
                  <a:pt x="48005" y="0"/>
                </a:moveTo>
                <a:lnTo>
                  <a:pt x="28193" y="0"/>
                </a:lnTo>
                <a:lnTo>
                  <a:pt x="28193" y="847521"/>
                </a:lnTo>
                <a:lnTo>
                  <a:pt x="48005" y="847521"/>
                </a:lnTo>
                <a:lnTo>
                  <a:pt x="48005" y="0"/>
                </a:lnTo>
                <a:close/>
              </a:path>
              <a:path w="76200" h="911225">
                <a:moveTo>
                  <a:pt x="76200" y="834821"/>
                </a:moveTo>
                <a:lnTo>
                  <a:pt x="48005" y="834821"/>
                </a:lnTo>
                <a:lnTo>
                  <a:pt x="48005" y="847521"/>
                </a:lnTo>
                <a:lnTo>
                  <a:pt x="69850" y="847521"/>
                </a:lnTo>
                <a:lnTo>
                  <a:pt x="76200" y="834821"/>
                </a:lnTo>
                <a:close/>
              </a:path>
            </a:pathLst>
          </a:custGeom>
          <a:solidFill>
            <a:srgbClr val="9B2C1F"/>
          </a:solidFill>
        </p:spPr>
        <p:txBody>
          <a:bodyPr wrap="square" lIns="0" tIns="0" rIns="0" bIns="0" rtlCol="0"/>
          <a:lstStyle/>
          <a:p>
            <a:endParaRPr/>
          </a:p>
        </p:txBody>
      </p:sp>
      <p:sp>
        <p:nvSpPr>
          <p:cNvPr id="20" name="object 20"/>
          <p:cNvSpPr txBox="1"/>
          <p:nvPr/>
        </p:nvSpPr>
        <p:spPr>
          <a:xfrm>
            <a:off x="4881117" y="5814771"/>
            <a:ext cx="85979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Microsoft Sans Serif"/>
                <a:cs typeface="Microsoft Sans Serif"/>
              </a:rPr>
              <a:t>Globally</a:t>
            </a:r>
            <a:endParaRPr sz="1800">
              <a:latin typeface="Microsoft Sans Serif"/>
              <a:cs typeface="Microsoft Sans Serif"/>
            </a:endParaRPr>
          </a:p>
        </p:txBody>
      </p:sp>
      <p:sp>
        <p:nvSpPr>
          <p:cNvPr id="21" name="object 21"/>
          <p:cNvSpPr/>
          <p:nvPr/>
        </p:nvSpPr>
        <p:spPr>
          <a:xfrm>
            <a:off x="6172200" y="4962905"/>
            <a:ext cx="486409" cy="798195"/>
          </a:xfrm>
          <a:custGeom>
            <a:avLst/>
            <a:gdLst/>
            <a:ahLst/>
            <a:cxnLst/>
            <a:rect l="l" t="t" r="r" b="b"/>
            <a:pathLst>
              <a:path w="486409" h="798195">
                <a:moveTo>
                  <a:pt x="437896" y="721436"/>
                </a:moveTo>
                <a:lnTo>
                  <a:pt x="409701" y="721436"/>
                </a:lnTo>
                <a:lnTo>
                  <a:pt x="447801" y="797636"/>
                </a:lnTo>
                <a:lnTo>
                  <a:pt x="479551" y="734136"/>
                </a:lnTo>
                <a:lnTo>
                  <a:pt x="437896" y="734136"/>
                </a:lnTo>
                <a:lnTo>
                  <a:pt x="437896" y="721436"/>
                </a:lnTo>
                <a:close/>
              </a:path>
              <a:path w="486409" h="798195">
                <a:moveTo>
                  <a:pt x="437896" y="398780"/>
                </a:moveTo>
                <a:lnTo>
                  <a:pt x="437896" y="734136"/>
                </a:lnTo>
                <a:lnTo>
                  <a:pt x="457707" y="734136"/>
                </a:lnTo>
                <a:lnTo>
                  <a:pt x="457707" y="408686"/>
                </a:lnTo>
                <a:lnTo>
                  <a:pt x="447801" y="408686"/>
                </a:lnTo>
                <a:lnTo>
                  <a:pt x="437896" y="398780"/>
                </a:lnTo>
                <a:close/>
              </a:path>
              <a:path w="486409" h="798195">
                <a:moveTo>
                  <a:pt x="485901" y="721436"/>
                </a:moveTo>
                <a:lnTo>
                  <a:pt x="457707" y="721436"/>
                </a:lnTo>
                <a:lnTo>
                  <a:pt x="457707" y="734136"/>
                </a:lnTo>
                <a:lnTo>
                  <a:pt x="479551" y="734136"/>
                </a:lnTo>
                <a:lnTo>
                  <a:pt x="485901" y="721436"/>
                </a:lnTo>
                <a:close/>
              </a:path>
              <a:path w="486409" h="798195">
                <a:moveTo>
                  <a:pt x="19812" y="0"/>
                </a:moveTo>
                <a:lnTo>
                  <a:pt x="0" y="0"/>
                </a:lnTo>
                <a:lnTo>
                  <a:pt x="0" y="408686"/>
                </a:lnTo>
                <a:lnTo>
                  <a:pt x="437896" y="408686"/>
                </a:lnTo>
                <a:lnTo>
                  <a:pt x="437896" y="398780"/>
                </a:lnTo>
                <a:lnTo>
                  <a:pt x="19812" y="398780"/>
                </a:lnTo>
                <a:lnTo>
                  <a:pt x="9905" y="388874"/>
                </a:lnTo>
                <a:lnTo>
                  <a:pt x="19812" y="388874"/>
                </a:lnTo>
                <a:lnTo>
                  <a:pt x="19812" y="0"/>
                </a:lnTo>
                <a:close/>
              </a:path>
              <a:path w="486409" h="798195">
                <a:moveTo>
                  <a:pt x="457707" y="388874"/>
                </a:moveTo>
                <a:lnTo>
                  <a:pt x="19812" y="388874"/>
                </a:lnTo>
                <a:lnTo>
                  <a:pt x="19812" y="398780"/>
                </a:lnTo>
                <a:lnTo>
                  <a:pt x="437896" y="398780"/>
                </a:lnTo>
                <a:lnTo>
                  <a:pt x="447801" y="408686"/>
                </a:lnTo>
                <a:lnTo>
                  <a:pt x="457707" y="408686"/>
                </a:lnTo>
                <a:lnTo>
                  <a:pt x="457707" y="388874"/>
                </a:lnTo>
                <a:close/>
              </a:path>
              <a:path w="486409" h="798195">
                <a:moveTo>
                  <a:pt x="19812" y="388874"/>
                </a:moveTo>
                <a:lnTo>
                  <a:pt x="9905" y="388874"/>
                </a:lnTo>
                <a:lnTo>
                  <a:pt x="19812" y="398780"/>
                </a:lnTo>
                <a:lnTo>
                  <a:pt x="19812" y="388874"/>
                </a:lnTo>
                <a:close/>
              </a:path>
            </a:pathLst>
          </a:custGeom>
          <a:solidFill>
            <a:srgbClr val="9B2C1F"/>
          </a:solidFill>
        </p:spPr>
        <p:txBody>
          <a:bodyPr wrap="square" lIns="0" tIns="0" rIns="0" bIns="0" rtlCol="0"/>
          <a:lstStyle/>
          <a:p>
            <a:endParaRPr/>
          </a:p>
        </p:txBody>
      </p:sp>
      <p:sp>
        <p:nvSpPr>
          <p:cNvPr id="22" name="object 22"/>
          <p:cNvSpPr txBox="1"/>
          <p:nvPr/>
        </p:nvSpPr>
        <p:spPr>
          <a:xfrm>
            <a:off x="5866638" y="5666333"/>
            <a:ext cx="158686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Microsoft Sans Serif"/>
                <a:cs typeface="Microsoft Sans Serif"/>
              </a:rPr>
              <a:t>Package</a:t>
            </a:r>
            <a:r>
              <a:rPr sz="1800" b="1" spc="-75" dirty="0">
                <a:latin typeface="Microsoft Sans Serif"/>
                <a:cs typeface="Microsoft Sans Serif"/>
              </a:rPr>
              <a:t> </a:t>
            </a:r>
            <a:r>
              <a:rPr sz="1800" b="1" dirty="0">
                <a:latin typeface="Microsoft Sans Serif"/>
                <a:cs typeface="Microsoft Sans Serif"/>
              </a:rPr>
              <a:t>Name</a:t>
            </a:r>
            <a:endParaRPr sz="1800">
              <a:latin typeface="Microsoft Sans Serif"/>
              <a:cs typeface="Microsoft Sans Serif"/>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100" y="865632"/>
            <a:ext cx="2240280" cy="74676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00584" y="908303"/>
            <a:ext cx="2115312" cy="62331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00584" y="908303"/>
            <a:ext cx="2115820" cy="623570"/>
          </a:xfrm>
          <a:custGeom>
            <a:avLst/>
            <a:gdLst/>
            <a:ahLst/>
            <a:cxnLst/>
            <a:rect l="l" t="t" r="r" b="b"/>
            <a:pathLst>
              <a:path w="2115820" h="623569">
                <a:moveTo>
                  <a:pt x="103911" y="0"/>
                </a:moveTo>
                <a:lnTo>
                  <a:pt x="2011426" y="0"/>
                </a:lnTo>
                <a:lnTo>
                  <a:pt x="2051875" y="8159"/>
                </a:lnTo>
                <a:lnTo>
                  <a:pt x="2084895" y="30416"/>
                </a:lnTo>
                <a:lnTo>
                  <a:pt x="2107152" y="63436"/>
                </a:lnTo>
                <a:lnTo>
                  <a:pt x="2115312" y="103886"/>
                </a:lnTo>
                <a:lnTo>
                  <a:pt x="2115312" y="623316"/>
                </a:lnTo>
                <a:lnTo>
                  <a:pt x="0" y="623316"/>
                </a:lnTo>
                <a:lnTo>
                  <a:pt x="0" y="103886"/>
                </a:lnTo>
                <a:lnTo>
                  <a:pt x="8165" y="63436"/>
                </a:lnTo>
                <a:lnTo>
                  <a:pt x="30433" y="30416"/>
                </a:lnTo>
                <a:lnTo>
                  <a:pt x="63463" y="8159"/>
                </a:lnTo>
                <a:lnTo>
                  <a:pt x="103911" y="0"/>
                </a:lnTo>
                <a:close/>
              </a:path>
            </a:pathLst>
          </a:custGeom>
          <a:ln w="6096">
            <a:solidFill>
              <a:srgbClr val="9B2C1F"/>
            </a:solidFill>
          </a:ln>
        </p:spPr>
        <p:txBody>
          <a:bodyPr wrap="square" lIns="0" tIns="0" rIns="0" bIns="0" rtlCol="0"/>
          <a:lstStyle/>
          <a:p>
            <a:endParaRPr/>
          </a:p>
        </p:txBody>
      </p:sp>
      <p:sp>
        <p:nvSpPr>
          <p:cNvPr id="5" name="object 5"/>
          <p:cNvSpPr txBox="1">
            <a:spLocks noGrp="1"/>
          </p:cNvSpPr>
          <p:nvPr>
            <p:ph type="title"/>
          </p:nvPr>
        </p:nvSpPr>
        <p:spPr>
          <a:xfrm>
            <a:off x="631037" y="980948"/>
            <a:ext cx="1051560" cy="452120"/>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Microsoft Sans Serif"/>
                <a:cs typeface="Microsoft Sans Serif"/>
              </a:rPr>
              <a:t>Step</a:t>
            </a:r>
            <a:r>
              <a:rPr sz="2800" b="1" spc="-90" dirty="0">
                <a:solidFill>
                  <a:srgbClr val="FFFFFF"/>
                </a:solidFill>
                <a:latin typeface="Microsoft Sans Serif"/>
                <a:cs typeface="Microsoft Sans Serif"/>
              </a:rPr>
              <a:t> </a:t>
            </a:r>
            <a:r>
              <a:rPr sz="2800" b="1" spc="-5" dirty="0">
                <a:solidFill>
                  <a:srgbClr val="FFFFFF"/>
                </a:solidFill>
                <a:latin typeface="Microsoft Sans Serif"/>
                <a:cs typeface="Microsoft Sans Serif"/>
              </a:rPr>
              <a:t>2</a:t>
            </a:r>
            <a:endParaRPr sz="2800">
              <a:latin typeface="Microsoft Sans Serif"/>
              <a:cs typeface="Microsoft Sans Serif"/>
            </a:endParaRPr>
          </a:p>
        </p:txBody>
      </p:sp>
      <p:sp>
        <p:nvSpPr>
          <p:cNvPr id="6" name="object 6"/>
          <p:cNvSpPr/>
          <p:nvPr/>
        </p:nvSpPr>
        <p:spPr>
          <a:xfrm>
            <a:off x="100584" y="1531619"/>
            <a:ext cx="11734800" cy="0"/>
          </a:xfrm>
          <a:custGeom>
            <a:avLst/>
            <a:gdLst/>
            <a:ahLst/>
            <a:cxnLst/>
            <a:rect l="l" t="t" r="r" b="b"/>
            <a:pathLst>
              <a:path w="11734800">
                <a:moveTo>
                  <a:pt x="0" y="0"/>
                </a:moveTo>
                <a:lnTo>
                  <a:pt x="11734800" y="0"/>
                </a:lnTo>
              </a:path>
            </a:pathLst>
          </a:custGeom>
          <a:ln w="12192">
            <a:solidFill>
              <a:srgbClr val="7A2116"/>
            </a:solidFill>
          </a:ln>
        </p:spPr>
        <p:txBody>
          <a:bodyPr wrap="square" lIns="0" tIns="0" rIns="0" bIns="0" rtlCol="0"/>
          <a:lstStyle/>
          <a:p>
            <a:endParaRPr/>
          </a:p>
        </p:txBody>
      </p:sp>
      <p:sp>
        <p:nvSpPr>
          <p:cNvPr id="7" name="object 7"/>
          <p:cNvSpPr txBox="1"/>
          <p:nvPr/>
        </p:nvSpPr>
        <p:spPr>
          <a:xfrm>
            <a:off x="2414397" y="1042542"/>
            <a:ext cx="468058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6FC0"/>
                </a:solidFill>
                <a:latin typeface="Microsoft Sans Serif"/>
                <a:cs typeface="Microsoft Sans Serif"/>
              </a:rPr>
              <a:t>Creating project using Angular</a:t>
            </a:r>
            <a:r>
              <a:rPr sz="2400" b="1" spc="-60" dirty="0">
                <a:solidFill>
                  <a:srgbClr val="006FC0"/>
                </a:solidFill>
                <a:latin typeface="Microsoft Sans Serif"/>
                <a:cs typeface="Microsoft Sans Serif"/>
              </a:rPr>
              <a:t> </a:t>
            </a:r>
            <a:r>
              <a:rPr sz="2400" b="1" spc="-5" dirty="0">
                <a:solidFill>
                  <a:srgbClr val="006FC0"/>
                </a:solidFill>
                <a:latin typeface="Microsoft Sans Serif"/>
                <a:cs typeface="Microsoft Sans Serif"/>
              </a:rPr>
              <a:t>CLI</a:t>
            </a:r>
            <a:endParaRPr sz="2400">
              <a:latin typeface="Microsoft Sans Serif"/>
              <a:cs typeface="Microsoft Sans Serif"/>
            </a:endParaRPr>
          </a:p>
        </p:txBody>
      </p:sp>
      <p:sp>
        <p:nvSpPr>
          <p:cNvPr id="8" name="object 8"/>
          <p:cNvSpPr txBox="1"/>
          <p:nvPr/>
        </p:nvSpPr>
        <p:spPr>
          <a:xfrm>
            <a:off x="3283458" y="1893570"/>
            <a:ext cx="5842000" cy="524510"/>
          </a:xfrm>
          <a:prstGeom prst="rect">
            <a:avLst/>
          </a:prstGeom>
          <a:solidFill>
            <a:srgbClr val="9B2C1F"/>
          </a:solidFill>
        </p:spPr>
        <p:txBody>
          <a:bodyPr vert="horz" wrap="square" lIns="0" tIns="38100" rIns="0" bIns="0" rtlCol="0">
            <a:spAutoFit/>
          </a:bodyPr>
          <a:lstStyle/>
          <a:p>
            <a:pPr marL="90170">
              <a:lnSpc>
                <a:spcPct val="100000"/>
              </a:lnSpc>
              <a:spcBef>
                <a:spcPts val="300"/>
              </a:spcBef>
            </a:pPr>
            <a:r>
              <a:rPr sz="2800" b="1" spc="-5" dirty="0">
                <a:solidFill>
                  <a:srgbClr val="FFFFFF"/>
                </a:solidFill>
                <a:latin typeface="Microsoft Sans Serif"/>
                <a:cs typeface="Microsoft Sans Serif"/>
              </a:rPr>
              <a:t>Syntax </a:t>
            </a:r>
            <a:r>
              <a:rPr sz="2800" b="1" dirty="0">
                <a:solidFill>
                  <a:srgbClr val="FFFFFF"/>
                </a:solidFill>
                <a:latin typeface="Microsoft Sans Serif"/>
                <a:cs typeface="Microsoft Sans Serif"/>
              </a:rPr>
              <a:t>: </a:t>
            </a:r>
            <a:r>
              <a:rPr sz="2800" b="1" spc="-5" dirty="0">
                <a:solidFill>
                  <a:srgbClr val="FFFFFF"/>
                </a:solidFill>
                <a:latin typeface="Microsoft Sans Serif"/>
                <a:cs typeface="Microsoft Sans Serif"/>
              </a:rPr>
              <a:t>- </a:t>
            </a:r>
            <a:r>
              <a:rPr sz="2800" b="1" dirty="0">
                <a:solidFill>
                  <a:srgbClr val="FFFFFF"/>
                </a:solidFill>
                <a:latin typeface="Microsoft Sans Serif"/>
                <a:cs typeface="Microsoft Sans Serif"/>
              </a:rPr>
              <a:t>ng </a:t>
            </a:r>
            <a:r>
              <a:rPr sz="2800" b="1" spc="-5" dirty="0">
                <a:solidFill>
                  <a:srgbClr val="FFFFFF"/>
                </a:solidFill>
                <a:latin typeface="Microsoft Sans Serif"/>
                <a:cs typeface="Microsoft Sans Serif"/>
              </a:rPr>
              <a:t>new</a:t>
            </a:r>
            <a:r>
              <a:rPr sz="2800" b="1" spc="-40" dirty="0">
                <a:solidFill>
                  <a:srgbClr val="FFFFFF"/>
                </a:solidFill>
                <a:latin typeface="Microsoft Sans Serif"/>
                <a:cs typeface="Microsoft Sans Serif"/>
              </a:rPr>
              <a:t> </a:t>
            </a:r>
            <a:r>
              <a:rPr sz="2800" b="1" dirty="0">
                <a:solidFill>
                  <a:srgbClr val="FFFFFF"/>
                </a:solidFill>
                <a:latin typeface="Microsoft Sans Serif"/>
                <a:cs typeface="Microsoft Sans Serif"/>
              </a:rPr>
              <a:t>&lt;project_name&gt;</a:t>
            </a:r>
            <a:endParaRPr sz="2800">
              <a:latin typeface="Microsoft Sans Serif"/>
              <a:cs typeface="Microsoft Sans Serif"/>
            </a:endParaRPr>
          </a:p>
        </p:txBody>
      </p:sp>
      <p:sp>
        <p:nvSpPr>
          <p:cNvPr id="9" name="object 9"/>
          <p:cNvSpPr/>
          <p:nvPr/>
        </p:nvSpPr>
        <p:spPr>
          <a:xfrm>
            <a:off x="542544" y="2935223"/>
            <a:ext cx="5649595" cy="462280"/>
          </a:xfrm>
          <a:custGeom>
            <a:avLst/>
            <a:gdLst/>
            <a:ahLst/>
            <a:cxnLst/>
            <a:rect l="l" t="t" r="r" b="b"/>
            <a:pathLst>
              <a:path w="5649595" h="462279">
                <a:moveTo>
                  <a:pt x="0" y="461772"/>
                </a:moveTo>
                <a:lnTo>
                  <a:pt x="5649467" y="461772"/>
                </a:lnTo>
                <a:lnTo>
                  <a:pt x="5649467" y="0"/>
                </a:lnTo>
                <a:lnTo>
                  <a:pt x="0" y="0"/>
                </a:lnTo>
                <a:lnTo>
                  <a:pt x="0" y="461772"/>
                </a:lnTo>
                <a:close/>
              </a:path>
            </a:pathLst>
          </a:custGeom>
          <a:solidFill>
            <a:srgbClr val="000000"/>
          </a:solidFill>
        </p:spPr>
        <p:txBody>
          <a:bodyPr wrap="square" lIns="0" tIns="0" rIns="0" bIns="0" rtlCol="0"/>
          <a:lstStyle/>
          <a:p>
            <a:endParaRPr/>
          </a:p>
        </p:txBody>
      </p:sp>
      <p:sp>
        <p:nvSpPr>
          <p:cNvPr id="10" name="object 10"/>
          <p:cNvSpPr/>
          <p:nvPr/>
        </p:nvSpPr>
        <p:spPr>
          <a:xfrm>
            <a:off x="542544" y="2935223"/>
            <a:ext cx="5649595" cy="462280"/>
          </a:xfrm>
          <a:custGeom>
            <a:avLst/>
            <a:gdLst/>
            <a:ahLst/>
            <a:cxnLst/>
            <a:rect l="l" t="t" r="r" b="b"/>
            <a:pathLst>
              <a:path w="5649595" h="462279">
                <a:moveTo>
                  <a:pt x="0" y="461772"/>
                </a:moveTo>
                <a:lnTo>
                  <a:pt x="5649467" y="461772"/>
                </a:lnTo>
                <a:lnTo>
                  <a:pt x="5649467" y="0"/>
                </a:lnTo>
                <a:lnTo>
                  <a:pt x="0" y="0"/>
                </a:lnTo>
                <a:lnTo>
                  <a:pt x="0" y="461772"/>
                </a:lnTo>
                <a:close/>
              </a:path>
            </a:pathLst>
          </a:custGeom>
          <a:ln w="12192">
            <a:solidFill>
              <a:srgbClr val="000000"/>
            </a:solidFill>
          </a:ln>
        </p:spPr>
        <p:txBody>
          <a:bodyPr wrap="square" lIns="0" tIns="0" rIns="0" bIns="0" rtlCol="0"/>
          <a:lstStyle/>
          <a:p>
            <a:endParaRPr/>
          </a:p>
        </p:txBody>
      </p:sp>
      <p:sp>
        <p:nvSpPr>
          <p:cNvPr id="11" name="object 11"/>
          <p:cNvSpPr txBox="1"/>
          <p:nvPr/>
        </p:nvSpPr>
        <p:spPr>
          <a:xfrm>
            <a:off x="620674" y="2960878"/>
            <a:ext cx="527812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Microsoft Sans Serif"/>
                <a:cs typeface="Microsoft Sans Serif"/>
              </a:rPr>
              <a:t>F:/Angular4&gt; ng new</a:t>
            </a:r>
            <a:r>
              <a:rPr sz="2400" spc="15" dirty="0">
                <a:solidFill>
                  <a:srgbClr val="FFFFFF"/>
                </a:solidFill>
                <a:latin typeface="Microsoft Sans Serif"/>
                <a:cs typeface="Microsoft Sans Serif"/>
              </a:rPr>
              <a:t> </a:t>
            </a:r>
            <a:r>
              <a:rPr sz="2400" spc="-10" dirty="0">
                <a:solidFill>
                  <a:srgbClr val="FFFFFF"/>
                </a:solidFill>
                <a:latin typeface="Microsoft Sans Serif"/>
                <a:cs typeface="Microsoft Sans Serif"/>
              </a:rPr>
              <a:t>MyFirstDemoApp</a:t>
            </a:r>
            <a:endParaRPr sz="2400">
              <a:latin typeface="Microsoft Sans Serif"/>
              <a:cs typeface="Microsoft Sans Serif"/>
            </a:endParaRPr>
          </a:p>
        </p:txBody>
      </p:sp>
      <p:sp>
        <p:nvSpPr>
          <p:cNvPr id="12" name="object 12"/>
          <p:cNvSpPr/>
          <p:nvPr/>
        </p:nvSpPr>
        <p:spPr>
          <a:xfrm>
            <a:off x="6192773" y="3128010"/>
            <a:ext cx="711200" cy="76200"/>
          </a:xfrm>
          <a:custGeom>
            <a:avLst/>
            <a:gdLst/>
            <a:ahLst/>
            <a:cxnLst/>
            <a:rect l="l" t="t" r="r" b="b"/>
            <a:pathLst>
              <a:path w="711200" h="76200">
                <a:moveTo>
                  <a:pt x="634619" y="0"/>
                </a:moveTo>
                <a:lnTo>
                  <a:pt x="634619" y="76200"/>
                </a:lnTo>
                <a:lnTo>
                  <a:pt x="691007" y="48005"/>
                </a:lnTo>
                <a:lnTo>
                  <a:pt x="647319" y="48005"/>
                </a:lnTo>
                <a:lnTo>
                  <a:pt x="647319" y="28193"/>
                </a:lnTo>
                <a:lnTo>
                  <a:pt x="691006" y="28193"/>
                </a:lnTo>
                <a:lnTo>
                  <a:pt x="634619" y="0"/>
                </a:lnTo>
                <a:close/>
              </a:path>
              <a:path w="711200" h="76200">
                <a:moveTo>
                  <a:pt x="345440" y="28193"/>
                </a:moveTo>
                <a:lnTo>
                  <a:pt x="0" y="28193"/>
                </a:lnTo>
                <a:lnTo>
                  <a:pt x="0" y="48005"/>
                </a:lnTo>
                <a:lnTo>
                  <a:pt x="355346" y="48005"/>
                </a:lnTo>
                <a:lnTo>
                  <a:pt x="365251" y="38100"/>
                </a:lnTo>
                <a:lnTo>
                  <a:pt x="345440" y="38100"/>
                </a:lnTo>
                <a:lnTo>
                  <a:pt x="345440" y="28193"/>
                </a:lnTo>
                <a:close/>
              </a:path>
              <a:path w="711200" h="76200">
                <a:moveTo>
                  <a:pt x="365251" y="38100"/>
                </a:moveTo>
                <a:lnTo>
                  <a:pt x="355346" y="48005"/>
                </a:lnTo>
                <a:lnTo>
                  <a:pt x="365251" y="48005"/>
                </a:lnTo>
                <a:lnTo>
                  <a:pt x="365251" y="38100"/>
                </a:lnTo>
                <a:close/>
              </a:path>
              <a:path w="711200" h="76200">
                <a:moveTo>
                  <a:pt x="634619" y="28193"/>
                </a:moveTo>
                <a:lnTo>
                  <a:pt x="355346" y="28193"/>
                </a:lnTo>
                <a:lnTo>
                  <a:pt x="345440" y="38100"/>
                </a:lnTo>
                <a:lnTo>
                  <a:pt x="365251" y="38100"/>
                </a:lnTo>
                <a:lnTo>
                  <a:pt x="365251" y="48005"/>
                </a:lnTo>
                <a:lnTo>
                  <a:pt x="634619" y="48005"/>
                </a:lnTo>
                <a:lnTo>
                  <a:pt x="634619" y="28193"/>
                </a:lnTo>
                <a:close/>
              </a:path>
              <a:path w="711200" h="76200">
                <a:moveTo>
                  <a:pt x="691006" y="28193"/>
                </a:moveTo>
                <a:lnTo>
                  <a:pt x="647319" y="28193"/>
                </a:lnTo>
                <a:lnTo>
                  <a:pt x="647319" y="48005"/>
                </a:lnTo>
                <a:lnTo>
                  <a:pt x="691007" y="48005"/>
                </a:lnTo>
                <a:lnTo>
                  <a:pt x="710819" y="38100"/>
                </a:lnTo>
                <a:lnTo>
                  <a:pt x="691006" y="28193"/>
                </a:lnTo>
                <a:close/>
              </a:path>
              <a:path w="711200" h="76200">
                <a:moveTo>
                  <a:pt x="355346" y="28193"/>
                </a:moveTo>
                <a:lnTo>
                  <a:pt x="345440" y="28193"/>
                </a:lnTo>
                <a:lnTo>
                  <a:pt x="345440" y="38100"/>
                </a:lnTo>
                <a:lnTo>
                  <a:pt x="355346" y="28193"/>
                </a:lnTo>
                <a:close/>
              </a:path>
            </a:pathLst>
          </a:custGeom>
          <a:solidFill>
            <a:srgbClr val="9B2C1F"/>
          </a:solidFill>
        </p:spPr>
        <p:txBody>
          <a:bodyPr wrap="square" lIns="0" tIns="0" rIns="0" bIns="0" rtlCol="0"/>
          <a:lstStyle/>
          <a:p>
            <a:endParaRPr/>
          </a:p>
        </p:txBody>
      </p:sp>
      <p:sp>
        <p:nvSpPr>
          <p:cNvPr id="13" name="object 13"/>
          <p:cNvSpPr txBox="1"/>
          <p:nvPr/>
        </p:nvSpPr>
        <p:spPr>
          <a:xfrm>
            <a:off x="6983094" y="3010280"/>
            <a:ext cx="2639695" cy="299720"/>
          </a:xfrm>
          <a:prstGeom prst="rect">
            <a:avLst/>
          </a:prstGeom>
        </p:spPr>
        <p:txBody>
          <a:bodyPr vert="horz" wrap="square" lIns="0" tIns="12700" rIns="0" bIns="0" rtlCol="0">
            <a:spAutoFit/>
          </a:bodyPr>
          <a:lstStyle/>
          <a:p>
            <a:pPr marL="12700">
              <a:lnSpc>
                <a:spcPct val="100000"/>
              </a:lnSpc>
              <a:spcBef>
                <a:spcPts val="100"/>
              </a:spcBef>
            </a:pPr>
            <a:r>
              <a:rPr sz="1800" b="1" u="sng" spc="-5" dirty="0">
                <a:uFill>
                  <a:solidFill>
                    <a:srgbClr val="000000"/>
                  </a:solidFill>
                </a:uFill>
                <a:latin typeface="Microsoft Sans Serif"/>
                <a:cs typeface="Microsoft Sans Serif"/>
              </a:rPr>
              <a:t>Node.js command</a:t>
            </a:r>
            <a:r>
              <a:rPr sz="1800" b="1" u="sng" spc="-40" dirty="0">
                <a:uFill>
                  <a:solidFill>
                    <a:srgbClr val="000000"/>
                  </a:solidFill>
                </a:uFill>
                <a:latin typeface="Microsoft Sans Serif"/>
                <a:cs typeface="Microsoft Sans Serif"/>
              </a:rPr>
              <a:t> </a:t>
            </a:r>
            <a:r>
              <a:rPr sz="1800" b="1" u="sng" spc="-5" dirty="0">
                <a:uFill>
                  <a:solidFill>
                    <a:srgbClr val="000000"/>
                  </a:solidFill>
                </a:uFill>
                <a:latin typeface="Microsoft Sans Serif"/>
                <a:cs typeface="Microsoft Sans Serif"/>
              </a:rPr>
              <a:t>prompt</a:t>
            </a:r>
            <a:endParaRPr sz="1800">
              <a:latin typeface="Microsoft Sans Serif"/>
              <a:cs typeface="Microsoft Sans Serif"/>
            </a:endParaRPr>
          </a:p>
        </p:txBody>
      </p:sp>
      <p:sp>
        <p:nvSpPr>
          <p:cNvPr id="14" name="object 14"/>
          <p:cNvSpPr/>
          <p:nvPr/>
        </p:nvSpPr>
        <p:spPr>
          <a:xfrm>
            <a:off x="578358" y="3350514"/>
            <a:ext cx="1568450" cy="417830"/>
          </a:xfrm>
          <a:custGeom>
            <a:avLst/>
            <a:gdLst/>
            <a:ahLst/>
            <a:cxnLst/>
            <a:rect l="l" t="t" r="r" b="b"/>
            <a:pathLst>
              <a:path w="1568450" h="417829">
                <a:moveTo>
                  <a:pt x="1568196" y="0"/>
                </a:moveTo>
                <a:lnTo>
                  <a:pt x="1566418" y="65995"/>
                </a:lnTo>
                <a:lnTo>
                  <a:pt x="1561470" y="123309"/>
                </a:lnTo>
                <a:lnTo>
                  <a:pt x="1553931" y="168505"/>
                </a:lnTo>
                <a:lnTo>
                  <a:pt x="1533398" y="208787"/>
                </a:lnTo>
                <a:lnTo>
                  <a:pt x="818895" y="208787"/>
                </a:lnTo>
                <a:lnTo>
                  <a:pt x="807913" y="219431"/>
                </a:lnTo>
                <a:lnTo>
                  <a:pt x="798362" y="249070"/>
                </a:lnTo>
                <a:lnTo>
                  <a:pt x="790823" y="294266"/>
                </a:lnTo>
                <a:lnTo>
                  <a:pt x="785876" y="351580"/>
                </a:lnTo>
                <a:lnTo>
                  <a:pt x="784098" y="417575"/>
                </a:lnTo>
                <a:lnTo>
                  <a:pt x="782320" y="351580"/>
                </a:lnTo>
                <a:lnTo>
                  <a:pt x="777372" y="294266"/>
                </a:lnTo>
                <a:lnTo>
                  <a:pt x="769833" y="249070"/>
                </a:lnTo>
                <a:lnTo>
                  <a:pt x="760282" y="219431"/>
                </a:lnTo>
                <a:lnTo>
                  <a:pt x="749300" y="208787"/>
                </a:lnTo>
                <a:lnTo>
                  <a:pt x="34798" y="208787"/>
                </a:lnTo>
                <a:lnTo>
                  <a:pt x="23800" y="198144"/>
                </a:lnTo>
                <a:lnTo>
                  <a:pt x="14248" y="168505"/>
                </a:lnTo>
                <a:lnTo>
                  <a:pt x="6714" y="123309"/>
                </a:lnTo>
                <a:lnTo>
                  <a:pt x="1774" y="65995"/>
                </a:lnTo>
                <a:lnTo>
                  <a:pt x="0" y="0"/>
                </a:lnTo>
              </a:path>
            </a:pathLst>
          </a:custGeom>
          <a:ln w="19812">
            <a:solidFill>
              <a:srgbClr val="9B2C1F"/>
            </a:solidFill>
          </a:ln>
        </p:spPr>
        <p:txBody>
          <a:bodyPr wrap="square" lIns="0" tIns="0" rIns="0" bIns="0" rtlCol="0"/>
          <a:lstStyle/>
          <a:p>
            <a:endParaRPr/>
          </a:p>
        </p:txBody>
      </p:sp>
      <p:sp>
        <p:nvSpPr>
          <p:cNvPr id="15" name="object 15"/>
          <p:cNvSpPr txBox="1"/>
          <p:nvPr/>
        </p:nvSpPr>
        <p:spPr>
          <a:xfrm>
            <a:off x="189382" y="3807967"/>
            <a:ext cx="2577465" cy="299720"/>
          </a:xfrm>
          <a:prstGeom prst="rect">
            <a:avLst/>
          </a:prstGeom>
        </p:spPr>
        <p:txBody>
          <a:bodyPr vert="horz" wrap="square" lIns="0" tIns="12700" rIns="0" bIns="0" rtlCol="0">
            <a:spAutoFit/>
          </a:bodyPr>
          <a:lstStyle/>
          <a:p>
            <a:pPr marL="12700">
              <a:lnSpc>
                <a:spcPct val="100000"/>
              </a:lnSpc>
              <a:spcBef>
                <a:spcPts val="100"/>
              </a:spcBef>
            </a:pPr>
            <a:r>
              <a:rPr sz="1800" b="1" u="sng" spc="-5" dirty="0">
                <a:uFill>
                  <a:solidFill>
                    <a:srgbClr val="000000"/>
                  </a:solidFill>
                </a:uFill>
                <a:latin typeface="Microsoft Sans Serif"/>
                <a:cs typeface="Microsoft Sans Serif"/>
              </a:rPr>
              <a:t>Current working</a:t>
            </a:r>
            <a:r>
              <a:rPr sz="1800" b="1" u="sng" spc="-30" dirty="0">
                <a:uFill>
                  <a:solidFill>
                    <a:srgbClr val="000000"/>
                  </a:solidFill>
                </a:uFill>
                <a:latin typeface="Microsoft Sans Serif"/>
                <a:cs typeface="Microsoft Sans Serif"/>
              </a:rPr>
              <a:t> </a:t>
            </a:r>
            <a:r>
              <a:rPr sz="1800" b="1" u="sng" spc="-5" dirty="0">
                <a:uFill>
                  <a:solidFill>
                    <a:srgbClr val="000000"/>
                  </a:solidFill>
                </a:uFill>
                <a:latin typeface="Microsoft Sans Serif"/>
                <a:cs typeface="Microsoft Sans Serif"/>
              </a:rPr>
              <a:t>directory</a:t>
            </a:r>
            <a:endParaRPr sz="1800">
              <a:latin typeface="Microsoft Sans Serif"/>
              <a:cs typeface="Microsoft Sans Serif"/>
            </a:endParaRPr>
          </a:p>
        </p:txBody>
      </p:sp>
      <p:sp>
        <p:nvSpPr>
          <p:cNvPr id="16" name="object 16"/>
          <p:cNvSpPr/>
          <p:nvPr/>
        </p:nvSpPr>
        <p:spPr>
          <a:xfrm>
            <a:off x="4924044" y="3350514"/>
            <a:ext cx="486409" cy="798195"/>
          </a:xfrm>
          <a:custGeom>
            <a:avLst/>
            <a:gdLst/>
            <a:ahLst/>
            <a:cxnLst/>
            <a:rect l="l" t="t" r="r" b="b"/>
            <a:pathLst>
              <a:path w="486410" h="798195">
                <a:moveTo>
                  <a:pt x="437895" y="721487"/>
                </a:moveTo>
                <a:lnTo>
                  <a:pt x="409701" y="721487"/>
                </a:lnTo>
                <a:lnTo>
                  <a:pt x="447801" y="797687"/>
                </a:lnTo>
                <a:lnTo>
                  <a:pt x="479551" y="734187"/>
                </a:lnTo>
                <a:lnTo>
                  <a:pt x="437895" y="734187"/>
                </a:lnTo>
                <a:lnTo>
                  <a:pt x="437895" y="721487"/>
                </a:lnTo>
                <a:close/>
              </a:path>
              <a:path w="486410" h="798195">
                <a:moveTo>
                  <a:pt x="437895" y="398780"/>
                </a:moveTo>
                <a:lnTo>
                  <a:pt x="437895" y="734187"/>
                </a:lnTo>
                <a:lnTo>
                  <a:pt x="457707" y="734187"/>
                </a:lnTo>
                <a:lnTo>
                  <a:pt x="457707" y="408686"/>
                </a:lnTo>
                <a:lnTo>
                  <a:pt x="447801" y="408686"/>
                </a:lnTo>
                <a:lnTo>
                  <a:pt x="437895" y="398780"/>
                </a:lnTo>
                <a:close/>
              </a:path>
              <a:path w="486410" h="798195">
                <a:moveTo>
                  <a:pt x="485901" y="721487"/>
                </a:moveTo>
                <a:lnTo>
                  <a:pt x="457707" y="721487"/>
                </a:lnTo>
                <a:lnTo>
                  <a:pt x="457707" y="734187"/>
                </a:lnTo>
                <a:lnTo>
                  <a:pt x="479551" y="734187"/>
                </a:lnTo>
                <a:lnTo>
                  <a:pt x="485901" y="721487"/>
                </a:lnTo>
                <a:close/>
              </a:path>
              <a:path w="486410" h="798195">
                <a:moveTo>
                  <a:pt x="19811" y="0"/>
                </a:moveTo>
                <a:lnTo>
                  <a:pt x="0" y="0"/>
                </a:lnTo>
                <a:lnTo>
                  <a:pt x="0" y="408686"/>
                </a:lnTo>
                <a:lnTo>
                  <a:pt x="437895" y="408686"/>
                </a:lnTo>
                <a:lnTo>
                  <a:pt x="437895" y="398780"/>
                </a:lnTo>
                <a:lnTo>
                  <a:pt x="19811" y="398780"/>
                </a:lnTo>
                <a:lnTo>
                  <a:pt x="9905" y="388874"/>
                </a:lnTo>
                <a:lnTo>
                  <a:pt x="19811" y="388874"/>
                </a:lnTo>
                <a:lnTo>
                  <a:pt x="19811" y="0"/>
                </a:lnTo>
                <a:close/>
              </a:path>
              <a:path w="486410" h="798195">
                <a:moveTo>
                  <a:pt x="457707" y="388874"/>
                </a:moveTo>
                <a:lnTo>
                  <a:pt x="19811" y="388874"/>
                </a:lnTo>
                <a:lnTo>
                  <a:pt x="19811" y="398780"/>
                </a:lnTo>
                <a:lnTo>
                  <a:pt x="437895" y="398780"/>
                </a:lnTo>
                <a:lnTo>
                  <a:pt x="447801" y="408686"/>
                </a:lnTo>
                <a:lnTo>
                  <a:pt x="457707" y="408686"/>
                </a:lnTo>
                <a:lnTo>
                  <a:pt x="457707" y="388874"/>
                </a:lnTo>
                <a:close/>
              </a:path>
              <a:path w="486410" h="798195">
                <a:moveTo>
                  <a:pt x="19811" y="388874"/>
                </a:moveTo>
                <a:lnTo>
                  <a:pt x="9905" y="388874"/>
                </a:lnTo>
                <a:lnTo>
                  <a:pt x="19811" y="398780"/>
                </a:lnTo>
                <a:lnTo>
                  <a:pt x="19811" y="388874"/>
                </a:lnTo>
                <a:close/>
              </a:path>
            </a:pathLst>
          </a:custGeom>
          <a:solidFill>
            <a:srgbClr val="9B2C1F"/>
          </a:solidFill>
        </p:spPr>
        <p:txBody>
          <a:bodyPr wrap="square" lIns="0" tIns="0" rIns="0" bIns="0" rtlCol="0"/>
          <a:lstStyle/>
          <a:p>
            <a:endParaRPr/>
          </a:p>
        </p:txBody>
      </p:sp>
      <p:sp>
        <p:nvSpPr>
          <p:cNvPr id="17" name="object 17"/>
          <p:cNvSpPr txBox="1"/>
          <p:nvPr/>
        </p:nvSpPr>
        <p:spPr>
          <a:xfrm>
            <a:off x="4707382" y="4093209"/>
            <a:ext cx="1409700" cy="299720"/>
          </a:xfrm>
          <a:prstGeom prst="rect">
            <a:avLst/>
          </a:prstGeom>
        </p:spPr>
        <p:txBody>
          <a:bodyPr vert="horz" wrap="square" lIns="0" tIns="12700" rIns="0" bIns="0" rtlCol="0">
            <a:spAutoFit/>
          </a:bodyPr>
          <a:lstStyle/>
          <a:p>
            <a:pPr marL="12700">
              <a:lnSpc>
                <a:spcPct val="100000"/>
              </a:lnSpc>
              <a:spcBef>
                <a:spcPts val="100"/>
              </a:spcBef>
            </a:pPr>
            <a:r>
              <a:rPr sz="1800" b="1" u="sng" spc="-5" dirty="0">
                <a:uFill>
                  <a:solidFill>
                    <a:srgbClr val="000000"/>
                  </a:solidFill>
                </a:uFill>
                <a:latin typeface="Microsoft Sans Serif"/>
                <a:cs typeface="Microsoft Sans Serif"/>
              </a:rPr>
              <a:t>Project</a:t>
            </a:r>
            <a:r>
              <a:rPr sz="1800" b="1" u="sng" spc="-90" dirty="0">
                <a:uFill>
                  <a:solidFill>
                    <a:srgbClr val="000000"/>
                  </a:solidFill>
                </a:uFill>
                <a:latin typeface="Microsoft Sans Serif"/>
                <a:cs typeface="Microsoft Sans Serif"/>
              </a:rPr>
              <a:t> </a:t>
            </a:r>
            <a:r>
              <a:rPr sz="1800" b="1" u="sng" dirty="0">
                <a:uFill>
                  <a:solidFill>
                    <a:srgbClr val="000000"/>
                  </a:solidFill>
                </a:uFill>
                <a:latin typeface="Microsoft Sans Serif"/>
                <a:cs typeface="Microsoft Sans Serif"/>
              </a:rPr>
              <a:t>Name</a:t>
            </a:r>
            <a:endParaRPr sz="1800">
              <a:latin typeface="Microsoft Sans Serif"/>
              <a:cs typeface="Microsoft Sans Serif"/>
            </a:endParaRPr>
          </a:p>
        </p:txBody>
      </p:sp>
      <p:sp>
        <p:nvSpPr>
          <p:cNvPr id="18" name="object 18"/>
          <p:cNvSpPr/>
          <p:nvPr/>
        </p:nvSpPr>
        <p:spPr>
          <a:xfrm>
            <a:off x="6315455" y="3767328"/>
            <a:ext cx="5373624" cy="3028188"/>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73760" y="685800"/>
            <a:ext cx="11413440" cy="627736"/>
          </a:xfrm>
          <a:prstGeom prst="rect">
            <a:avLst/>
          </a:prstGeom>
        </p:spPr>
        <p:txBody>
          <a:bodyPr vert="horz" wrap="square" lIns="0" tIns="12065" rIns="0" bIns="0" rtlCol="0">
            <a:spAutoFit/>
          </a:bodyPr>
          <a:lstStyle/>
          <a:p>
            <a:pPr marL="12700">
              <a:lnSpc>
                <a:spcPct val="100000"/>
              </a:lnSpc>
              <a:spcBef>
                <a:spcPts val="95"/>
              </a:spcBef>
            </a:pPr>
            <a:r>
              <a:rPr lang="en-US" dirty="0"/>
              <a:t>Angular uses SEMVER (Semantic Versioning)</a:t>
            </a:r>
            <a:endParaRPr b="1" spc="-5" dirty="0">
              <a:latin typeface="Microsoft Sans Serif"/>
              <a:cs typeface="Microsoft Sans Serif"/>
            </a:endParaRPr>
          </a:p>
        </p:txBody>
      </p:sp>
      <p:sp>
        <p:nvSpPr>
          <p:cNvPr id="4" name="object 4"/>
          <p:cNvSpPr txBox="1"/>
          <p:nvPr/>
        </p:nvSpPr>
        <p:spPr>
          <a:xfrm>
            <a:off x="304800" y="2514600"/>
            <a:ext cx="11028680" cy="2228815"/>
          </a:xfrm>
          <a:prstGeom prst="rect">
            <a:avLst/>
          </a:prstGeom>
        </p:spPr>
        <p:txBody>
          <a:bodyPr vert="horz" wrap="square" lIns="0" tIns="12700" rIns="0" bIns="0" rtlCol="0">
            <a:spAutoFit/>
          </a:bodyPr>
          <a:lstStyle/>
          <a:p>
            <a:pPr marL="342900" indent="-342900">
              <a:buFont typeface="Wingdings" panose="05000000000000000000" pitchFamily="2" charset="2"/>
              <a:buChar char="q"/>
            </a:pPr>
            <a:r>
              <a:rPr lang="en-US" sz="2400" dirty="0"/>
              <a:t>Angular v2 was released in September 2016 </a:t>
            </a:r>
          </a:p>
          <a:p>
            <a:pPr marL="342900" indent="-342900">
              <a:buFont typeface="Wingdings" panose="05000000000000000000" pitchFamily="2" charset="2"/>
              <a:buChar char="q"/>
            </a:pPr>
            <a:r>
              <a:rPr lang="en-US" sz="2400" dirty="0"/>
              <a:t>At the same time the angular team announced that they are going to switch to SEMVER i.e. Semantic Versioning. </a:t>
            </a:r>
          </a:p>
          <a:p>
            <a:pPr marL="342900" indent="-342900">
              <a:buFont typeface="Wingdings" panose="05000000000000000000" pitchFamily="2" charset="2"/>
              <a:buChar char="q"/>
            </a:pPr>
            <a:r>
              <a:rPr lang="en-US" sz="2400" dirty="0"/>
              <a:t>In Semantic versioning, the type of release is classified into major, minor, or patch release and based on the nature of the software release, the software version will get bumped up accordingly</a:t>
            </a:r>
          </a:p>
        </p:txBody>
      </p:sp>
    </p:spTree>
    <p:extLst>
      <p:ext uri="{BB962C8B-B14F-4D97-AF65-F5344CB8AC3E}">
        <p14:creationId xmlns:p14="http://schemas.microsoft.com/office/powerpoint/2010/main" val="17349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100" y="518159"/>
            <a:ext cx="2240280" cy="74676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00584" y="560831"/>
            <a:ext cx="2115312" cy="62331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00584" y="560831"/>
            <a:ext cx="2115820" cy="623570"/>
          </a:xfrm>
          <a:custGeom>
            <a:avLst/>
            <a:gdLst/>
            <a:ahLst/>
            <a:cxnLst/>
            <a:rect l="l" t="t" r="r" b="b"/>
            <a:pathLst>
              <a:path w="2115820" h="623569">
                <a:moveTo>
                  <a:pt x="103911" y="0"/>
                </a:moveTo>
                <a:lnTo>
                  <a:pt x="2011426" y="0"/>
                </a:lnTo>
                <a:lnTo>
                  <a:pt x="2051875" y="8159"/>
                </a:lnTo>
                <a:lnTo>
                  <a:pt x="2084895" y="30416"/>
                </a:lnTo>
                <a:lnTo>
                  <a:pt x="2107152" y="63436"/>
                </a:lnTo>
                <a:lnTo>
                  <a:pt x="2115312" y="103885"/>
                </a:lnTo>
                <a:lnTo>
                  <a:pt x="2115312" y="623315"/>
                </a:lnTo>
                <a:lnTo>
                  <a:pt x="0" y="623315"/>
                </a:lnTo>
                <a:lnTo>
                  <a:pt x="0" y="103885"/>
                </a:lnTo>
                <a:lnTo>
                  <a:pt x="8165" y="63436"/>
                </a:lnTo>
                <a:lnTo>
                  <a:pt x="30433" y="30416"/>
                </a:lnTo>
                <a:lnTo>
                  <a:pt x="63463" y="8159"/>
                </a:lnTo>
                <a:lnTo>
                  <a:pt x="103911" y="0"/>
                </a:lnTo>
                <a:close/>
              </a:path>
            </a:pathLst>
          </a:custGeom>
          <a:ln w="6096">
            <a:solidFill>
              <a:srgbClr val="9B2C1F"/>
            </a:solidFill>
          </a:ln>
        </p:spPr>
        <p:txBody>
          <a:bodyPr wrap="square" lIns="0" tIns="0" rIns="0" bIns="0" rtlCol="0"/>
          <a:lstStyle/>
          <a:p>
            <a:endParaRPr/>
          </a:p>
        </p:txBody>
      </p:sp>
      <p:sp>
        <p:nvSpPr>
          <p:cNvPr id="5" name="object 5"/>
          <p:cNvSpPr txBox="1">
            <a:spLocks noGrp="1"/>
          </p:cNvSpPr>
          <p:nvPr>
            <p:ph type="title"/>
          </p:nvPr>
        </p:nvSpPr>
        <p:spPr>
          <a:xfrm>
            <a:off x="631037" y="633222"/>
            <a:ext cx="1051560" cy="452120"/>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Microsoft Sans Serif"/>
                <a:cs typeface="Microsoft Sans Serif"/>
              </a:rPr>
              <a:t>Step</a:t>
            </a:r>
            <a:r>
              <a:rPr sz="2800" b="1" spc="-90" dirty="0">
                <a:solidFill>
                  <a:srgbClr val="FFFFFF"/>
                </a:solidFill>
                <a:latin typeface="Microsoft Sans Serif"/>
                <a:cs typeface="Microsoft Sans Serif"/>
              </a:rPr>
              <a:t> </a:t>
            </a:r>
            <a:r>
              <a:rPr sz="2800" b="1" spc="-5" dirty="0">
                <a:solidFill>
                  <a:srgbClr val="FFFFFF"/>
                </a:solidFill>
                <a:latin typeface="Microsoft Sans Serif"/>
                <a:cs typeface="Microsoft Sans Serif"/>
              </a:rPr>
              <a:t>3</a:t>
            </a:r>
            <a:endParaRPr sz="2800">
              <a:latin typeface="Microsoft Sans Serif"/>
              <a:cs typeface="Microsoft Sans Serif"/>
            </a:endParaRPr>
          </a:p>
        </p:txBody>
      </p:sp>
      <p:sp>
        <p:nvSpPr>
          <p:cNvPr id="6" name="object 6"/>
          <p:cNvSpPr/>
          <p:nvPr/>
        </p:nvSpPr>
        <p:spPr>
          <a:xfrm>
            <a:off x="100584" y="1184147"/>
            <a:ext cx="11734800" cy="0"/>
          </a:xfrm>
          <a:custGeom>
            <a:avLst/>
            <a:gdLst/>
            <a:ahLst/>
            <a:cxnLst/>
            <a:rect l="l" t="t" r="r" b="b"/>
            <a:pathLst>
              <a:path w="11734800">
                <a:moveTo>
                  <a:pt x="0" y="0"/>
                </a:moveTo>
                <a:lnTo>
                  <a:pt x="11734800" y="0"/>
                </a:lnTo>
              </a:path>
            </a:pathLst>
          </a:custGeom>
          <a:ln w="12192">
            <a:solidFill>
              <a:srgbClr val="7A2116"/>
            </a:solidFill>
          </a:ln>
        </p:spPr>
        <p:txBody>
          <a:bodyPr wrap="square" lIns="0" tIns="0" rIns="0" bIns="0" rtlCol="0"/>
          <a:lstStyle/>
          <a:p>
            <a:endParaRPr/>
          </a:p>
        </p:txBody>
      </p:sp>
      <p:sp>
        <p:nvSpPr>
          <p:cNvPr id="7" name="object 7"/>
          <p:cNvSpPr txBox="1"/>
          <p:nvPr/>
        </p:nvSpPr>
        <p:spPr>
          <a:xfrm>
            <a:off x="2414397" y="694690"/>
            <a:ext cx="806640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6FC0"/>
                </a:solidFill>
                <a:latin typeface="Microsoft Sans Serif"/>
                <a:cs typeface="Microsoft Sans Serif"/>
              </a:rPr>
              <a:t>Enter into newly created project folder i.e.</a:t>
            </a:r>
            <a:r>
              <a:rPr sz="2400" b="1" spc="-20" dirty="0">
                <a:solidFill>
                  <a:srgbClr val="006FC0"/>
                </a:solidFill>
                <a:latin typeface="Microsoft Sans Serif"/>
                <a:cs typeface="Microsoft Sans Serif"/>
              </a:rPr>
              <a:t> </a:t>
            </a:r>
            <a:r>
              <a:rPr sz="2400" b="1" spc="-5" dirty="0">
                <a:solidFill>
                  <a:srgbClr val="006FC0"/>
                </a:solidFill>
                <a:latin typeface="Microsoft Sans Serif"/>
                <a:cs typeface="Microsoft Sans Serif"/>
              </a:rPr>
              <a:t>MyFirstDemoApp</a:t>
            </a:r>
            <a:endParaRPr sz="2400">
              <a:latin typeface="Microsoft Sans Serif"/>
              <a:cs typeface="Microsoft Sans Serif"/>
            </a:endParaRPr>
          </a:p>
        </p:txBody>
      </p:sp>
      <p:sp>
        <p:nvSpPr>
          <p:cNvPr id="8" name="object 8"/>
          <p:cNvSpPr/>
          <p:nvPr/>
        </p:nvSpPr>
        <p:spPr>
          <a:xfrm>
            <a:off x="3233927" y="1246559"/>
            <a:ext cx="6697980" cy="3247716"/>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9144" y="4018788"/>
            <a:ext cx="2238756" cy="74676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71627" y="4061459"/>
            <a:ext cx="2113788" cy="623315"/>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71627" y="4061459"/>
            <a:ext cx="2113915" cy="623570"/>
          </a:xfrm>
          <a:custGeom>
            <a:avLst/>
            <a:gdLst/>
            <a:ahLst/>
            <a:cxnLst/>
            <a:rect l="l" t="t" r="r" b="b"/>
            <a:pathLst>
              <a:path w="2113915" h="623570">
                <a:moveTo>
                  <a:pt x="103911" y="0"/>
                </a:moveTo>
                <a:lnTo>
                  <a:pt x="2009902" y="0"/>
                </a:lnTo>
                <a:lnTo>
                  <a:pt x="2050351" y="8159"/>
                </a:lnTo>
                <a:lnTo>
                  <a:pt x="2083371" y="30416"/>
                </a:lnTo>
                <a:lnTo>
                  <a:pt x="2105628" y="63436"/>
                </a:lnTo>
                <a:lnTo>
                  <a:pt x="2113788" y="103885"/>
                </a:lnTo>
                <a:lnTo>
                  <a:pt x="2113788" y="623315"/>
                </a:lnTo>
                <a:lnTo>
                  <a:pt x="0" y="623315"/>
                </a:lnTo>
                <a:lnTo>
                  <a:pt x="0" y="103885"/>
                </a:lnTo>
                <a:lnTo>
                  <a:pt x="8165" y="63436"/>
                </a:lnTo>
                <a:lnTo>
                  <a:pt x="30434" y="30416"/>
                </a:lnTo>
                <a:lnTo>
                  <a:pt x="63463" y="8159"/>
                </a:lnTo>
                <a:lnTo>
                  <a:pt x="103911" y="0"/>
                </a:lnTo>
                <a:close/>
              </a:path>
            </a:pathLst>
          </a:custGeom>
          <a:ln w="6096">
            <a:solidFill>
              <a:srgbClr val="9B2C1F"/>
            </a:solidFill>
          </a:ln>
        </p:spPr>
        <p:txBody>
          <a:bodyPr wrap="square" lIns="0" tIns="0" rIns="0" bIns="0" rtlCol="0"/>
          <a:lstStyle/>
          <a:p>
            <a:endParaRPr/>
          </a:p>
        </p:txBody>
      </p:sp>
      <p:sp>
        <p:nvSpPr>
          <p:cNvPr id="12" name="object 12"/>
          <p:cNvSpPr txBox="1"/>
          <p:nvPr/>
        </p:nvSpPr>
        <p:spPr>
          <a:xfrm>
            <a:off x="601167" y="4133850"/>
            <a:ext cx="1050925" cy="452120"/>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Microsoft Sans Serif"/>
                <a:cs typeface="Microsoft Sans Serif"/>
              </a:rPr>
              <a:t>Step</a:t>
            </a:r>
            <a:r>
              <a:rPr sz="2800" b="1" spc="-95" dirty="0">
                <a:solidFill>
                  <a:srgbClr val="FFFFFF"/>
                </a:solidFill>
                <a:latin typeface="Microsoft Sans Serif"/>
                <a:cs typeface="Microsoft Sans Serif"/>
              </a:rPr>
              <a:t> </a:t>
            </a:r>
            <a:r>
              <a:rPr sz="2800" b="1" spc="-5" dirty="0">
                <a:solidFill>
                  <a:srgbClr val="FFFFFF"/>
                </a:solidFill>
                <a:latin typeface="Microsoft Sans Serif"/>
                <a:cs typeface="Microsoft Sans Serif"/>
              </a:rPr>
              <a:t>4</a:t>
            </a:r>
            <a:endParaRPr sz="2800">
              <a:latin typeface="Microsoft Sans Serif"/>
              <a:cs typeface="Microsoft Sans Serif"/>
            </a:endParaRPr>
          </a:p>
        </p:txBody>
      </p:sp>
      <p:sp>
        <p:nvSpPr>
          <p:cNvPr id="13" name="object 13"/>
          <p:cNvSpPr/>
          <p:nvPr/>
        </p:nvSpPr>
        <p:spPr>
          <a:xfrm>
            <a:off x="71627" y="4684776"/>
            <a:ext cx="11734800" cy="0"/>
          </a:xfrm>
          <a:custGeom>
            <a:avLst/>
            <a:gdLst/>
            <a:ahLst/>
            <a:cxnLst/>
            <a:rect l="l" t="t" r="r" b="b"/>
            <a:pathLst>
              <a:path w="11734800">
                <a:moveTo>
                  <a:pt x="0" y="0"/>
                </a:moveTo>
                <a:lnTo>
                  <a:pt x="11734800" y="0"/>
                </a:lnTo>
              </a:path>
            </a:pathLst>
          </a:custGeom>
          <a:ln w="12192">
            <a:solidFill>
              <a:srgbClr val="7A2116"/>
            </a:solidFill>
          </a:ln>
        </p:spPr>
        <p:txBody>
          <a:bodyPr wrap="square" lIns="0" tIns="0" rIns="0" bIns="0" rtlCol="0"/>
          <a:lstStyle/>
          <a:p>
            <a:endParaRPr/>
          </a:p>
        </p:txBody>
      </p:sp>
      <p:sp>
        <p:nvSpPr>
          <p:cNvPr id="14" name="object 14"/>
          <p:cNvSpPr txBox="1"/>
          <p:nvPr/>
        </p:nvSpPr>
        <p:spPr>
          <a:xfrm>
            <a:off x="2384298" y="4195317"/>
            <a:ext cx="213423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6FC0"/>
                </a:solidFill>
                <a:latin typeface="Microsoft Sans Serif"/>
                <a:cs typeface="Microsoft Sans Serif"/>
              </a:rPr>
              <a:t>Run</a:t>
            </a:r>
            <a:r>
              <a:rPr sz="2400" b="1" spc="-50" dirty="0">
                <a:solidFill>
                  <a:srgbClr val="006FC0"/>
                </a:solidFill>
                <a:latin typeface="Microsoft Sans Serif"/>
                <a:cs typeface="Microsoft Sans Serif"/>
              </a:rPr>
              <a:t> </a:t>
            </a:r>
            <a:r>
              <a:rPr sz="2400" b="1" spc="-5" dirty="0">
                <a:solidFill>
                  <a:srgbClr val="006FC0"/>
                </a:solidFill>
                <a:latin typeface="Microsoft Sans Serif"/>
                <a:cs typeface="Microsoft Sans Serif"/>
              </a:rPr>
              <a:t>application</a:t>
            </a:r>
            <a:endParaRPr sz="2400">
              <a:latin typeface="Microsoft Sans Serif"/>
              <a:cs typeface="Microsoft Sans Serif"/>
            </a:endParaRPr>
          </a:p>
        </p:txBody>
      </p:sp>
      <p:sp>
        <p:nvSpPr>
          <p:cNvPr id="15" name="object 15"/>
          <p:cNvSpPr txBox="1"/>
          <p:nvPr/>
        </p:nvSpPr>
        <p:spPr>
          <a:xfrm>
            <a:off x="1369313" y="5464302"/>
            <a:ext cx="3732529" cy="462280"/>
          </a:xfrm>
          <a:prstGeom prst="rect">
            <a:avLst/>
          </a:prstGeom>
          <a:solidFill>
            <a:srgbClr val="9B2C1F"/>
          </a:solidFill>
        </p:spPr>
        <p:txBody>
          <a:bodyPr vert="horz" wrap="square" lIns="0" tIns="37465" rIns="0" bIns="0" rtlCol="0">
            <a:spAutoFit/>
          </a:bodyPr>
          <a:lstStyle/>
          <a:p>
            <a:pPr marL="598170">
              <a:lnSpc>
                <a:spcPct val="100000"/>
              </a:lnSpc>
              <a:spcBef>
                <a:spcPts val="295"/>
              </a:spcBef>
            </a:pPr>
            <a:r>
              <a:rPr sz="2400" b="1" spc="-5" dirty="0">
                <a:solidFill>
                  <a:srgbClr val="FFFFFF"/>
                </a:solidFill>
                <a:latin typeface="Microsoft Sans Serif"/>
                <a:cs typeface="Microsoft Sans Serif"/>
              </a:rPr>
              <a:t>Syntax </a:t>
            </a:r>
            <a:r>
              <a:rPr sz="2400" b="1" dirty="0">
                <a:solidFill>
                  <a:srgbClr val="FFFFFF"/>
                </a:solidFill>
                <a:latin typeface="Microsoft Sans Serif"/>
                <a:cs typeface="Microsoft Sans Serif"/>
              </a:rPr>
              <a:t>: </a:t>
            </a:r>
            <a:r>
              <a:rPr sz="2400" b="1" spc="-5" dirty="0">
                <a:solidFill>
                  <a:srgbClr val="FFFFFF"/>
                </a:solidFill>
                <a:latin typeface="Microsoft Sans Serif"/>
                <a:cs typeface="Microsoft Sans Serif"/>
              </a:rPr>
              <a:t>- ng</a:t>
            </a:r>
            <a:r>
              <a:rPr sz="2400" b="1" spc="-45" dirty="0">
                <a:solidFill>
                  <a:srgbClr val="FFFFFF"/>
                </a:solidFill>
                <a:latin typeface="Microsoft Sans Serif"/>
                <a:cs typeface="Microsoft Sans Serif"/>
              </a:rPr>
              <a:t> </a:t>
            </a:r>
            <a:r>
              <a:rPr sz="2400" b="1" spc="-5" dirty="0">
                <a:solidFill>
                  <a:srgbClr val="FFFFFF"/>
                </a:solidFill>
                <a:latin typeface="Microsoft Sans Serif"/>
                <a:cs typeface="Microsoft Sans Serif"/>
              </a:rPr>
              <a:t>serve</a:t>
            </a:r>
            <a:endParaRPr sz="2400">
              <a:latin typeface="Microsoft Sans Serif"/>
              <a:cs typeface="Microsoft Sans Serif"/>
            </a:endParaRPr>
          </a:p>
        </p:txBody>
      </p:sp>
      <p:sp>
        <p:nvSpPr>
          <p:cNvPr id="16" name="object 16"/>
          <p:cNvSpPr/>
          <p:nvPr/>
        </p:nvSpPr>
        <p:spPr>
          <a:xfrm>
            <a:off x="100584" y="6239255"/>
            <a:ext cx="5808345" cy="462280"/>
          </a:xfrm>
          <a:custGeom>
            <a:avLst/>
            <a:gdLst/>
            <a:ahLst/>
            <a:cxnLst/>
            <a:rect l="l" t="t" r="r" b="b"/>
            <a:pathLst>
              <a:path w="5808345" h="462279">
                <a:moveTo>
                  <a:pt x="0" y="461772"/>
                </a:moveTo>
                <a:lnTo>
                  <a:pt x="5807964" y="461772"/>
                </a:lnTo>
                <a:lnTo>
                  <a:pt x="5807964" y="0"/>
                </a:lnTo>
                <a:lnTo>
                  <a:pt x="0" y="0"/>
                </a:lnTo>
                <a:lnTo>
                  <a:pt x="0" y="461772"/>
                </a:lnTo>
                <a:close/>
              </a:path>
            </a:pathLst>
          </a:custGeom>
          <a:solidFill>
            <a:srgbClr val="000000"/>
          </a:solidFill>
        </p:spPr>
        <p:txBody>
          <a:bodyPr wrap="square" lIns="0" tIns="0" rIns="0" bIns="0" rtlCol="0"/>
          <a:lstStyle/>
          <a:p>
            <a:endParaRPr/>
          </a:p>
        </p:txBody>
      </p:sp>
      <p:sp>
        <p:nvSpPr>
          <p:cNvPr id="17" name="object 17"/>
          <p:cNvSpPr/>
          <p:nvPr/>
        </p:nvSpPr>
        <p:spPr>
          <a:xfrm>
            <a:off x="100584" y="6239255"/>
            <a:ext cx="5808345" cy="462280"/>
          </a:xfrm>
          <a:custGeom>
            <a:avLst/>
            <a:gdLst/>
            <a:ahLst/>
            <a:cxnLst/>
            <a:rect l="l" t="t" r="r" b="b"/>
            <a:pathLst>
              <a:path w="5808345" h="462279">
                <a:moveTo>
                  <a:pt x="0" y="461772"/>
                </a:moveTo>
                <a:lnTo>
                  <a:pt x="5807964" y="461772"/>
                </a:lnTo>
                <a:lnTo>
                  <a:pt x="5807964" y="0"/>
                </a:lnTo>
                <a:lnTo>
                  <a:pt x="0" y="0"/>
                </a:lnTo>
                <a:lnTo>
                  <a:pt x="0" y="461772"/>
                </a:lnTo>
                <a:close/>
              </a:path>
            </a:pathLst>
          </a:custGeom>
          <a:ln w="12192">
            <a:solidFill>
              <a:srgbClr val="000000"/>
            </a:solidFill>
          </a:ln>
        </p:spPr>
        <p:txBody>
          <a:bodyPr wrap="square" lIns="0" tIns="0" rIns="0" bIns="0" rtlCol="0"/>
          <a:lstStyle/>
          <a:p>
            <a:endParaRPr/>
          </a:p>
        </p:txBody>
      </p:sp>
      <p:sp>
        <p:nvSpPr>
          <p:cNvPr id="18" name="object 18"/>
          <p:cNvSpPr txBox="1"/>
          <p:nvPr/>
        </p:nvSpPr>
        <p:spPr>
          <a:xfrm>
            <a:off x="179933" y="6265570"/>
            <a:ext cx="546989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Microsoft Sans Serif"/>
                <a:cs typeface="Microsoft Sans Serif"/>
              </a:rPr>
              <a:t>F:/Angular4/MyFirstDemoApp&gt; ng</a:t>
            </a:r>
            <a:r>
              <a:rPr sz="2400" spc="-15" dirty="0">
                <a:solidFill>
                  <a:srgbClr val="FFFFFF"/>
                </a:solidFill>
                <a:latin typeface="Microsoft Sans Serif"/>
                <a:cs typeface="Microsoft Sans Serif"/>
              </a:rPr>
              <a:t> </a:t>
            </a:r>
            <a:r>
              <a:rPr sz="2400" dirty="0">
                <a:solidFill>
                  <a:srgbClr val="FFFFFF"/>
                </a:solidFill>
                <a:latin typeface="Microsoft Sans Serif"/>
                <a:cs typeface="Microsoft Sans Serif"/>
              </a:rPr>
              <a:t>serve</a:t>
            </a:r>
            <a:endParaRPr sz="2400">
              <a:latin typeface="Microsoft Sans Serif"/>
              <a:cs typeface="Microsoft Sans Serif"/>
            </a:endParaRPr>
          </a:p>
        </p:txBody>
      </p:sp>
      <p:sp>
        <p:nvSpPr>
          <p:cNvPr id="19" name="object 19"/>
          <p:cNvSpPr txBox="1"/>
          <p:nvPr/>
        </p:nvSpPr>
        <p:spPr>
          <a:xfrm>
            <a:off x="78739" y="4909184"/>
            <a:ext cx="6922134" cy="391160"/>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5600" algn="l"/>
              </a:tabLst>
            </a:pPr>
            <a:r>
              <a:rPr sz="2400" b="1" spc="-5" dirty="0">
                <a:latin typeface="Microsoft Sans Serif"/>
                <a:cs typeface="Microsoft Sans Serif"/>
              </a:rPr>
              <a:t>ng serve command </a:t>
            </a:r>
            <a:r>
              <a:rPr sz="2400" b="1" spc="-10" dirty="0">
                <a:latin typeface="Microsoft Sans Serif"/>
                <a:cs typeface="Microsoft Sans Serif"/>
              </a:rPr>
              <a:t>is </a:t>
            </a:r>
            <a:r>
              <a:rPr sz="2400" b="1" spc="-5" dirty="0">
                <a:latin typeface="Microsoft Sans Serif"/>
                <a:cs typeface="Microsoft Sans Serif"/>
              </a:rPr>
              <a:t>used for </a:t>
            </a:r>
            <a:r>
              <a:rPr sz="2400" b="1" dirty="0">
                <a:latin typeface="Microsoft Sans Serif"/>
                <a:cs typeface="Microsoft Sans Serif"/>
              </a:rPr>
              <a:t>to run</a:t>
            </a:r>
            <a:r>
              <a:rPr sz="2400" b="1" spc="-85" dirty="0">
                <a:latin typeface="Microsoft Sans Serif"/>
                <a:cs typeface="Microsoft Sans Serif"/>
              </a:rPr>
              <a:t> </a:t>
            </a:r>
            <a:r>
              <a:rPr sz="2400" b="1" spc="-5" dirty="0">
                <a:latin typeface="Microsoft Sans Serif"/>
                <a:cs typeface="Microsoft Sans Serif"/>
              </a:rPr>
              <a:t>application.</a:t>
            </a:r>
            <a:endParaRPr sz="2400">
              <a:latin typeface="Microsoft Sans Serif"/>
              <a:cs typeface="Microsoft Sans Serif"/>
            </a:endParaRPr>
          </a:p>
        </p:txBody>
      </p:sp>
      <p:sp>
        <p:nvSpPr>
          <p:cNvPr id="20" name="object 20"/>
          <p:cNvSpPr/>
          <p:nvPr/>
        </p:nvSpPr>
        <p:spPr>
          <a:xfrm>
            <a:off x="5939028" y="5343142"/>
            <a:ext cx="6053328" cy="1435608"/>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1037" y="980948"/>
            <a:ext cx="1051560" cy="452120"/>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FFFFFF"/>
                </a:solidFill>
                <a:latin typeface="Microsoft Sans Serif"/>
                <a:cs typeface="Microsoft Sans Serif"/>
              </a:rPr>
              <a:t>Step</a:t>
            </a:r>
            <a:r>
              <a:rPr sz="2800" b="1" spc="-90" dirty="0">
                <a:solidFill>
                  <a:srgbClr val="FFFFFF"/>
                </a:solidFill>
                <a:latin typeface="Microsoft Sans Serif"/>
                <a:cs typeface="Microsoft Sans Serif"/>
              </a:rPr>
              <a:t> </a:t>
            </a:r>
            <a:r>
              <a:rPr sz="2800" b="1" spc="-5" dirty="0">
                <a:solidFill>
                  <a:srgbClr val="FFFFFF"/>
                </a:solidFill>
                <a:latin typeface="Microsoft Sans Serif"/>
                <a:cs typeface="Microsoft Sans Serif"/>
              </a:rPr>
              <a:t>5</a:t>
            </a:r>
            <a:endParaRPr sz="2800">
              <a:latin typeface="Microsoft Sans Serif"/>
              <a:cs typeface="Microsoft Sans Serif"/>
            </a:endParaRPr>
          </a:p>
        </p:txBody>
      </p:sp>
      <p:sp>
        <p:nvSpPr>
          <p:cNvPr id="3" name="object 3"/>
          <p:cNvSpPr/>
          <p:nvPr/>
        </p:nvSpPr>
        <p:spPr>
          <a:xfrm>
            <a:off x="100584" y="1531619"/>
            <a:ext cx="11734800" cy="0"/>
          </a:xfrm>
          <a:custGeom>
            <a:avLst/>
            <a:gdLst/>
            <a:ahLst/>
            <a:cxnLst/>
            <a:rect l="l" t="t" r="r" b="b"/>
            <a:pathLst>
              <a:path w="11734800">
                <a:moveTo>
                  <a:pt x="0" y="0"/>
                </a:moveTo>
                <a:lnTo>
                  <a:pt x="11734800" y="0"/>
                </a:lnTo>
              </a:path>
            </a:pathLst>
          </a:custGeom>
          <a:ln w="12192">
            <a:solidFill>
              <a:srgbClr val="7A2116"/>
            </a:solidFill>
          </a:ln>
        </p:spPr>
        <p:txBody>
          <a:bodyPr wrap="square" lIns="0" tIns="0" rIns="0" bIns="0" rtlCol="0"/>
          <a:lstStyle/>
          <a:p>
            <a:endParaRPr/>
          </a:p>
        </p:txBody>
      </p:sp>
      <p:sp>
        <p:nvSpPr>
          <p:cNvPr id="4" name="object 4"/>
          <p:cNvSpPr txBox="1"/>
          <p:nvPr/>
        </p:nvSpPr>
        <p:spPr>
          <a:xfrm>
            <a:off x="2414397" y="1026058"/>
            <a:ext cx="4899025" cy="411480"/>
          </a:xfrm>
          <a:prstGeom prst="rect">
            <a:avLst/>
          </a:prstGeom>
        </p:spPr>
        <p:txBody>
          <a:bodyPr vert="horz" wrap="square" lIns="0" tIns="16510" rIns="0" bIns="0" rtlCol="0">
            <a:spAutoFit/>
          </a:bodyPr>
          <a:lstStyle/>
          <a:p>
            <a:pPr marL="12700">
              <a:lnSpc>
                <a:spcPct val="100000"/>
              </a:lnSpc>
              <a:spcBef>
                <a:spcPts val="130"/>
              </a:spcBef>
              <a:tabLst>
                <a:tab pos="2912745" algn="l"/>
              </a:tabLst>
            </a:pPr>
            <a:r>
              <a:rPr sz="2400" b="1" dirty="0">
                <a:solidFill>
                  <a:srgbClr val="006FC0"/>
                </a:solidFill>
                <a:latin typeface="Microsoft Sans Serif"/>
                <a:cs typeface="Microsoft Sans Serif"/>
              </a:rPr>
              <a:t>Open </a:t>
            </a:r>
            <a:r>
              <a:rPr sz="2400" b="1" spc="-5" dirty="0">
                <a:solidFill>
                  <a:srgbClr val="006FC0"/>
                </a:solidFill>
                <a:latin typeface="Microsoft Sans Serif"/>
                <a:cs typeface="Microsoft Sans Serif"/>
              </a:rPr>
              <a:t>web</a:t>
            </a:r>
            <a:r>
              <a:rPr sz="2400" b="1" spc="-30" dirty="0">
                <a:solidFill>
                  <a:srgbClr val="006FC0"/>
                </a:solidFill>
                <a:latin typeface="Microsoft Sans Serif"/>
                <a:cs typeface="Microsoft Sans Serif"/>
              </a:rPr>
              <a:t> </a:t>
            </a:r>
            <a:r>
              <a:rPr sz="2400" b="1" spc="-5" dirty="0">
                <a:solidFill>
                  <a:srgbClr val="006FC0"/>
                </a:solidFill>
                <a:latin typeface="Microsoft Sans Serif"/>
                <a:cs typeface="Microsoft Sans Serif"/>
              </a:rPr>
              <a:t>browser</a:t>
            </a:r>
            <a:r>
              <a:rPr sz="2400" b="1" spc="0" dirty="0">
                <a:solidFill>
                  <a:srgbClr val="006FC0"/>
                </a:solidFill>
                <a:latin typeface="Microsoft Sans Serif"/>
                <a:cs typeface="Microsoft Sans Serif"/>
              </a:rPr>
              <a:t> </a:t>
            </a:r>
            <a:r>
              <a:rPr sz="2400" b="1" spc="-5" dirty="0">
                <a:solidFill>
                  <a:srgbClr val="006FC0"/>
                </a:solidFill>
                <a:latin typeface="Microsoft Sans Serif"/>
                <a:cs typeface="Microsoft Sans Serif"/>
              </a:rPr>
              <a:t>-	</a:t>
            </a:r>
            <a:r>
              <a:rPr sz="2500" b="1" i="1" spc="-50" dirty="0">
                <a:solidFill>
                  <a:srgbClr val="006FC0"/>
                </a:solidFill>
                <a:latin typeface="Microsoft Sans Serif"/>
                <a:cs typeface="Microsoft Sans Serif"/>
              </a:rPr>
              <a:t>localhost:4200</a:t>
            </a:r>
            <a:endParaRPr sz="2500">
              <a:latin typeface="Microsoft Sans Serif"/>
              <a:cs typeface="Microsoft Sans Serif"/>
            </a:endParaRPr>
          </a:p>
        </p:txBody>
      </p:sp>
      <p:sp>
        <p:nvSpPr>
          <p:cNvPr id="5" name="object 5"/>
          <p:cNvSpPr/>
          <p:nvPr/>
        </p:nvSpPr>
        <p:spPr>
          <a:xfrm>
            <a:off x="2177795" y="2101595"/>
            <a:ext cx="7045452" cy="140031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898" y="517905"/>
            <a:ext cx="4314825" cy="635000"/>
          </a:xfrm>
          <a:prstGeom prst="rect">
            <a:avLst/>
          </a:prstGeom>
        </p:spPr>
        <p:txBody>
          <a:bodyPr vert="horz" wrap="square" lIns="0" tIns="12065" rIns="0" bIns="0" rtlCol="0">
            <a:spAutoFit/>
          </a:bodyPr>
          <a:lstStyle/>
          <a:p>
            <a:pPr marL="12700">
              <a:lnSpc>
                <a:spcPct val="100000"/>
              </a:lnSpc>
              <a:spcBef>
                <a:spcPts val="95"/>
              </a:spcBef>
            </a:pPr>
            <a:r>
              <a:rPr b="1" spc="-5" dirty="0">
                <a:latin typeface="Microsoft Sans Serif"/>
                <a:cs typeface="Microsoft Sans Serif"/>
              </a:rPr>
              <a:t>Structure </a:t>
            </a:r>
            <a:r>
              <a:rPr b="1" dirty="0">
                <a:latin typeface="Microsoft Sans Serif"/>
                <a:cs typeface="Microsoft Sans Serif"/>
              </a:rPr>
              <a:t>of</a:t>
            </a:r>
            <a:r>
              <a:rPr b="1" spc="-55" dirty="0">
                <a:latin typeface="Microsoft Sans Serif"/>
                <a:cs typeface="Microsoft Sans Serif"/>
              </a:rPr>
              <a:t> </a:t>
            </a:r>
            <a:r>
              <a:rPr b="1" spc="-5" dirty="0">
                <a:latin typeface="Microsoft Sans Serif"/>
                <a:cs typeface="Microsoft Sans Serif"/>
              </a:rPr>
              <a:t>project</a:t>
            </a:r>
          </a:p>
        </p:txBody>
      </p:sp>
      <p:sp>
        <p:nvSpPr>
          <p:cNvPr id="3" name="object 3"/>
          <p:cNvSpPr/>
          <p:nvPr/>
        </p:nvSpPr>
        <p:spPr>
          <a:xfrm>
            <a:off x="437966" y="1314945"/>
            <a:ext cx="2738295" cy="520431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124455" y="1674876"/>
            <a:ext cx="3464560" cy="76200"/>
          </a:xfrm>
          <a:custGeom>
            <a:avLst/>
            <a:gdLst/>
            <a:ahLst/>
            <a:cxnLst/>
            <a:rect l="l" t="t" r="r" b="b"/>
            <a:pathLst>
              <a:path w="3464560" h="76200">
                <a:moveTo>
                  <a:pt x="3388232" y="0"/>
                </a:moveTo>
                <a:lnTo>
                  <a:pt x="3388232" y="76200"/>
                </a:lnTo>
                <a:lnTo>
                  <a:pt x="3451732" y="44450"/>
                </a:lnTo>
                <a:lnTo>
                  <a:pt x="3400932" y="44450"/>
                </a:lnTo>
                <a:lnTo>
                  <a:pt x="3400932" y="31750"/>
                </a:lnTo>
                <a:lnTo>
                  <a:pt x="3451732" y="31750"/>
                </a:lnTo>
                <a:lnTo>
                  <a:pt x="3388232" y="0"/>
                </a:lnTo>
                <a:close/>
              </a:path>
              <a:path w="3464560" h="76200">
                <a:moveTo>
                  <a:pt x="3388232" y="31750"/>
                </a:moveTo>
                <a:lnTo>
                  <a:pt x="0" y="31750"/>
                </a:lnTo>
                <a:lnTo>
                  <a:pt x="0" y="44450"/>
                </a:lnTo>
                <a:lnTo>
                  <a:pt x="3388232" y="44450"/>
                </a:lnTo>
                <a:lnTo>
                  <a:pt x="3388232" y="31750"/>
                </a:lnTo>
                <a:close/>
              </a:path>
              <a:path w="3464560" h="76200">
                <a:moveTo>
                  <a:pt x="3451732" y="31750"/>
                </a:moveTo>
                <a:lnTo>
                  <a:pt x="3400932" y="31750"/>
                </a:lnTo>
                <a:lnTo>
                  <a:pt x="3400932" y="44450"/>
                </a:lnTo>
                <a:lnTo>
                  <a:pt x="3451732" y="44450"/>
                </a:lnTo>
                <a:lnTo>
                  <a:pt x="3464432" y="38100"/>
                </a:lnTo>
                <a:lnTo>
                  <a:pt x="3451732" y="31750"/>
                </a:lnTo>
                <a:close/>
              </a:path>
            </a:pathLst>
          </a:custGeom>
          <a:solidFill>
            <a:srgbClr val="D24717"/>
          </a:solidFill>
        </p:spPr>
        <p:txBody>
          <a:bodyPr wrap="square" lIns="0" tIns="0" rIns="0" bIns="0" rtlCol="0"/>
          <a:lstStyle/>
          <a:p>
            <a:endParaRPr/>
          </a:p>
        </p:txBody>
      </p:sp>
      <p:sp>
        <p:nvSpPr>
          <p:cNvPr id="5" name="object 5"/>
          <p:cNvSpPr txBox="1"/>
          <p:nvPr/>
        </p:nvSpPr>
        <p:spPr>
          <a:xfrm>
            <a:off x="5615940" y="1391411"/>
            <a:ext cx="6460490" cy="923925"/>
          </a:xfrm>
          <a:prstGeom prst="rect">
            <a:avLst/>
          </a:prstGeom>
          <a:ln w="12192">
            <a:solidFill>
              <a:srgbClr val="D24717"/>
            </a:solidFill>
          </a:ln>
        </p:spPr>
        <p:txBody>
          <a:bodyPr vert="horz" wrap="square" lIns="0" tIns="40640" rIns="0" bIns="0" rtlCol="0">
            <a:spAutoFit/>
          </a:bodyPr>
          <a:lstStyle/>
          <a:p>
            <a:pPr marL="192405" marR="182245" algn="ctr">
              <a:lnSpc>
                <a:spcPct val="100000"/>
              </a:lnSpc>
              <a:spcBef>
                <a:spcPts val="320"/>
              </a:spcBef>
            </a:pPr>
            <a:r>
              <a:rPr sz="1800" spc="-5" dirty="0">
                <a:latin typeface="Microsoft Sans Serif"/>
                <a:cs typeface="Microsoft Sans Serif"/>
              </a:rPr>
              <a:t>NPM is </a:t>
            </a:r>
            <a:r>
              <a:rPr sz="1800" spc="-10" dirty="0">
                <a:latin typeface="Microsoft Sans Serif"/>
                <a:cs typeface="Microsoft Sans Serif"/>
              </a:rPr>
              <a:t>the node package manager, which </a:t>
            </a:r>
            <a:r>
              <a:rPr sz="1800" spc="-5" dirty="0">
                <a:latin typeface="Microsoft Sans Serif"/>
                <a:cs typeface="Microsoft Sans Serif"/>
              </a:rPr>
              <a:t>installs packages  locally into </a:t>
            </a:r>
            <a:r>
              <a:rPr sz="1800" dirty="0">
                <a:latin typeface="Microsoft Sans Serif"/>
                <a:cs typeface="Microsoft Sans Serif"/>
              </a:rPr>
              <a:t>a </a:t>
            </a:r>
            <a:r>
              <a:rPr sz="1800" spc="-10" dirty="0">
                <a:latin typeface="Microsoft Sans Serif"/>
                <a:cs typeface="Microsoft Sans Serif"/>
              </a:rPr>
              <a:t>project, </a:t>
            </a:r>
            <a:r>
              <a:rPr sz="1800" spc="-5" dirty="0">
                <a:latin typeface="Microsoft Sans Serif"/>
                <a:cs typeface="Microsoft Sans Serif"/>
              </a:rPr>
              <a:t>specifically, into </a:t>
            </a:r>
            <a:r>
              <a:rPr sz="1800" dirty="0">
                <a:latin typeface="Microsoft Sans Serif"/>
                <a:cs typeface="Microsoft Sans Serif"/>
              </a:rPr>
              <a:t>the </a:t>
            </a:r>
            <a:r>
              <a:rPr sz="1800" b="1" spc="-5" dirty="0">
                <a:latin typeface="Microsoft Sans Serif"/>
                <a:cs typeface="Microsoft Sans Serif"/>
              </a:rPr>
              <a:t>node_modules  </a:t>
            </a:r>
            <a:r>
              <a:rPr sz="1800" spc="-5" dirty="0">
                <a:latin typeface="Microsoft Sans Serif"/>
                <a:cs typeface="Microsoft Sans Serif"/>
              </a:rPr>
              <a:t>folder.</a:t>
            </a:r>
            <a:endParaRPr sz="1800">
              <a:latin typeface="Microsoft Sans Serif"/>
              <a:cs typeface="Microsoft Sans Serif"/>
            </a:endParaRPr>
          </a:p>
        </p:txBody>
      </p:sp>
      <p:sp>
        <p:nvSpPr>
          <p:cNvPr id="6" name="object 6"/>
          <p:cNvSpPr/>
          <p:nvPr/>
        </p:nvSpPr>
        <p:spPr>
          <a:xfrm>
            <a:off x="1388363" y="4660138"/>
            <a:ext cx="3376295" cy="76200"/>
          </a:xfrm>
          <a:custGeom>
            <a:avLst/>
            <a:gdLst/>
            <a:ahLst/>
            <a:cxnLst/>
            <a:rect l="l" t="t" r="r" b="b"/>
            <a:pathLst>
              <a:path w="3376295" h="76200">
                <a:moveTo>
                  <a:pt x="3299819" y="44415"/>
                </a:moveTo>
                <a:lnTo>
                  <a:pt x="3299714" y="76200"/>
                </a:lnTo>
                <a:lnTo>
                  <a:pt x="3363532" y="44450"/>
                </a:lnTo>
                <a:lnTo>
                  <a:pt x="3312541" y="44450"/>
                </a:lnTo>
                <a:lnTo>
                  <a:pt x="3299819" y="44415"/>
                </a:lnTo>
                <a:close/>
              </a:path>
              <a:path w="3376295" h="76200">
                <a:moveTo>
                  <a:pt x="3299862" y="31715"/>
                </a:moveTo>
                <a:lnTo>
                  <a:pt x="3299819" y="44415"/>
                </a:lnTo>
                <a:lnTo>
                  <a:pt x="3312541" y="44450"/>
                </a:lnTo>
                <a:lnTo>
                  <a:pt x="3312541" y="31750"/>
                </a:lnTo>
                <a:lnTo>
                  <a:pt x="3299862" y="31715"/>
                </a:lnTo>
                <a:close/>
              </a:path>
              <a:path w="3376295" h="76200">
                <a:moveTo>
                  <a:pt x="3299968" y="0"/>
                </a:moveTo>
                <a:lnTo>
                  <a:pt x="3299862" y="31715"/>
                </a:lnTo>
                <a:lnTo>
                  <a:pt x="3312541" y="31750"/>
                </a:lnTo>
                <a:lnTo>
                  <a:pt x="3312541" y="44450"/>
                </a:lnTo>
                <a:lnTo>
                  <a:pt x="3363532" y="44450"/>
                </a:lnTo>
                <a:lnTo>
                  <a:pt x="3376041" y="38226"/>
                </a:lnTo>
                <a:lnTo>
                  <a:pt x="3299968" y="0"/>
                </a:lnTo>
                <a:close/>
              </a:path>
              <a:path w="3376295" h="76200">
                <a:moveTo>
                  <a:pt x="0" y="22860"/>
                </a:moveTo>
                <a:lnTo>
                  <a:pt x="0" y="35560"/>
                </a:lnTo>
                <a:lnTo>
                  <a:pt x="3299819" y="44415"/>
                </a:lnTo>
                <a:lnTo>
                  <a:pt x="3299862" y="31715"/>
                </a:lnTo>
                <a:lnTo>
                  <a:pt x="0" y="22860"/>
                </a:lnTo>
                <a:close/>
              </a:path>
            </a:pathLst>
          </a:custGeom>
          <a:solidFill>
            <a:srgbClr val="D24717"/>
          </a:solidFill>
        </p:spPr>
        <p:txBody>
          <a:bodyPr wrap="square" lIns="0" tIns="0" rIns="0" bIns="0" rtlCol="0"/>
          <a:lstStyle/>
          <a:p>
            <a:endParaRPr/>
          </a:p>
        </p:txBody>
      </p:sp>
      <p:sp>
        <p:nvSpPr>
          <p:cNvPr id="7" name="object 7"/>
          <p:cNvSpPr txBox="1"/>
          <p:nvPr/>
        </p:nvSpPr>
        <p:spPr>
          <a:xfrm>
            <a:off x="4765547" y="4575047"/>
            <a:ext cx="7310755" cy="646430"/>
          </a:xfrm>
          <a:prstGeom prst="rect">
            <a:avLst/>
          </a:prstGeom>
          <a:ln w="12192">
            <a:solidFill>
              <a:srgbClr val="D24717"/>
            </a:solidFill>
          </a:ln>
        </p:spPr>
        <p:txBody>
          <a:bodyPr vert="horz" wrap="square" lIns="0" tIns="41275" rIns="0" bIns="0" rtlCol="0">
            <a:spAutoFit/>
          </a:bodyPr>
          <a:lstStyle/>
          <a:p>
            <a:pPr marL="3325495" marR="266065" indent="-2992120">
              <a:lnSpc>
                <a:spcPct val="100000"/>
              </a:lnSpc>
              <a:spcBef>
                <a:spcPts val="325"/>
              </a:spcBef>
            </a:pPr>
            <a:r>
              <a:rPr sz="1800" spc="-5" dirty="0">
                <a:latin typeface="Microsoft Sans Serif"/>
                <a:cs typeface="Microsoft Sans Serif"/>
              </a:rPr>
              <a:t>All images, stylesheets, JavaScript or </a:t>
            </a:r>
            <a:r>
              <a:rPr sz="1800" spc="-10" dirty="0">
                <a:latin typeface="Microsoft Sans Serif"/>
                <a:cs typeface="Microsoft Sans Serif"/>
              </a:rPr>
              <a:t>third party libraries reside in  </a:t>
            </a:r>
            <a:r>
              <a:rPr sz="1800" spc="-5" dirty="0">
                <a:latin typeface="Microsoft Sans Serif"/>
                <a:cs typeface="Microsoft Sans Serif"/>
              </a:rPr>
              <a:t>assets</a:t>
            </a:r>
            <a:endParaRPr sz="1800">
              <a:latin typeface="Microsoft Sans Serif"/>
              <a:cs typeface="Microsoft Sans Serif"/>
            </a:endParaRPr>
          </a:p>
        </p:txBody>
      </p:sp>
      <p:sp>
        <p:nvSpPr>
          <p:cNvPr id="8" name="object 8"/>
          <p:cNvSpPr/>
          <p:nvPr/>
        </p:nvSpPr>
        <p:spPr>
          <a:xfrm>
            <a:off x="2691383" y="2395727"/>
            <a:ext cx="1165860" cy="1251585"/>
          </a:xfrm>
          <a:custGeom>
            <a:avLst/>
            <a:gdLst/>
            <a:ahLst/>
            <a:cxnLst/>
            <a:rect l="l" t="t" r="r" b="b"/>
            <a:pathLst>
              <a:path w="1165860" h="1251585">
                <a:moveTo>
                  <a:pt x="0" y="0"/>
                </a:moveTo>
                <a:lnTo>
                  <a:pt x="73121" y="755"/>
                </a:lnTo>
                <a:lnTo>
                  <a:pt x="143533" y="2963"/>
                </a:lnTo>
                <a:lnTo>
                  <a:pt x="210687" y="6531"/>
                </a:lnTo>
                <a:lnTo>
                  <a:pt x="274039" y="11370"/>
                </a:lnTo>
                <a:lnTo>
                  <a:pt x="333041" y="17389"/>
                </a:lnTo>
                <a:lnTo>
                  <a:pt x="387147" y="24497"/>
                </a:lnTo>
                <a:lnTo>
                  <a:pt x="435812" y="32604"/>
                </a:lnTo>
                <a:lnTo>
                  <a:pt x="478488" y="41620"/>
                </a:lnTo>
                <a:lnTo>
                  <a:pt x="543692" y="62014"/>
                </a:lnTo>
                <a:lnTo>
                  <a:pt x="578388" y="84955"/>
                </a:lnTo>
                <a:lnTo>
                  <a:pt x="582930" y="97155"/>
                </a:lnTo>
                <a:lnTo>
                  <a:pt x="582930" y="518413"/>
                </a:lnTo>
                <a:lnTo>
                  <a:pt x="587471" y="530588"/>
                </a:lnTo>
                <a:lnTo>
                  <a:pt x="622167" y="553502"/>
                </a:lnTo>
                <a:lnTo>
                  <a:pt x="687371" y="573893"/>
                </a:lnTo>
                <a:lnTo>
                  <a:pt x="730047" y="582913"/>
                </a:lnTo>
                <a:lnTo>
                  <a:pt x="778712" y="591027"/>
                </a:lnTo>
                <a:lnTo>
                  <a:pt x="832818" y="598144"/>
                </a:lnTo>
                <a:lnTo>
                  <a:pt x="891820" y="604173"/>
                </a:lnTo>
                <a:lnTo>
                  <a:pt x="955172" y="609021"/>
                </a:lnTo>
                <a:lnTo>
                  <a:pt x="1022326" y="612597"/>
                </a:lnTo>
                <a:lnTo>
                  <a:pt x="1092738" y="614810"/>
                </a:lnTo>
                <a:lnTo>
                  <a:pt x="1165860" y="615569"/>
                </a:lnTo>
                <a:lnTo>
                  <a:pt x="1092738" y="616324"/>
                </a:lnTo>
                <a:lnTo>
                  <a:pt x="1022326" y="618532"/>
                </a:lnTo>
                <a:lnTo>
                  <a:pt x="955172" y="622100"/>
                </a:lnTo>
                <a:lnTo>
                  <a:pt x="891820" y="626939"/>
                </a:lnTo>
                <a:lnTo>
                  <a:pt x="832818" y="632958"/>
                </a:lnTo>
                <a:lnTo>
                  <a:pt x="778712" y="640066"/>
                </a:lnTo>
                <a:lnTo>
                  <a:pt x="730047" y="648173"/>
                </a:lnTo>
                <a:lnTo>
                  <a:pt x="687371" y="657189"/>
                </a:lnTo>
                <a:lnTo>
                  <a:pt x="622167" y="677583"/>
                </a:lnTo>
                <a:lnTo>
                  <a:pt x="587471" y="700524"/>
                </a:lnTo>
                <a:lnTo>
                  <a:pt x="582930" y="712724"/>
                </a:lnTo>
                <a:lnTo>
                  <a:pt x="582930" y="1154049"/>
                </a:lnTo>
                <a:lnTo>
                  <a:pt x="578388" y="1166248"/>
                </a:lnTo>
                <a:lnTo>
                  <a:pt x="543692" y="1189189"/>
                </a:lnTo>
                <a:lnTo>
                  <a:pt x="478488" y="1209583"/>
                </a:lnTo>
                <a:lnTo>
                  <a:pt x="435812" y="1218599"/>
                </a:lnTo>
                <a:lnTo>
                  <a:pt x="387147" y="1226706"/>
                </a:lnTo>
                <a:lnTo>
                  <a:pt x="333041" y="1233814"/>
                </a:lnTo>
                <a:lnTo>
                  <a:pt x="274039" y="1239833"/>
                </a:lnTo>
                <a:lnTo>
                  <a:pt x="210687" y="1244672"/>
                </a:lnTo>
                <a:lnTo>
                  <a:pt x="143533" y="1248240"/>
                </a:lnTo>
                <a:lnTo>
                  <a:pt x="73121" y="1250448"/>
                </a:lnTo>
                <a:lnTo>
                  <a:pt x="0" y="1251204"/>
                </a:lnTo>
              </a:path>
            </a:pathLst>
          </a:custGeom>
          <a:ln w="6096">
            <a:solidFill>
              <a:srgbClr val="D24717"/>
            </a:solidFill>
          </a:ln>
        </p:spPr>
        <p:txBody>
          <a:bodyPr wrap="square" lIns="0" tIns="0" rIns="0" bIns="0" rtlCol="0"/>
          <a:lstStyle/>
          <a:p>
            <a:endParaRPr/>
          </a:p>
        </p:txBody>
      </p:sp>
      <p:sp>
        <p:nvSpPr>
          <p:cNvPr id="9" name="object 9"/>
          <p:cNvSpPr/>
          <p:nvPr/>
        </p:nvSpPr>
        <p:spPr>
          <a:xfrm>
            <a:off x="1802892" y="5731764"/>
            <a:ext cx="1498600" cy="868680"/>
          </a:xfrm>
          <a:custGeom>
            <a:avLst/>
            <a:gdLst/>
            <a:ahLst/>
            <a:cxnLst/>
            <a:rect l="l" t="t" r="r" b="b"/>
            <a:pathLst>
              <a:path w="1498600" h="868679">
                <a:moveTo>
                  <a:pt x="0" y="0"/>
                </a:moveTo>
                <a:lnTo>
                  <a:pt x="76577" y="373"/>
                </a:lnTo>
                <a:lnTo>
                  <a:pt x="150945" y="1470"/>
                </a:lnTo>
                <a:lnTo>
                  <a:pt x="222725" y="3254"/>
                </a:lnTo>
                <a:lnTo>
                  <a:pt x="291542" y="5688"/>
                </a:lnTo>
                <a:lnTo>
                  <a:pt x="357018" y="8737"/>
                </a:lnTo>
                <a:lnTo>
                  <a:pt x="418777" y="12363"/>
                </a:lnTo>
                <a:lnTo>
                  <a:pt x="476443" y="16530"/>
                </a:lnTo>
                <a:lnTo>
                  <a:pt x="529637" y="21202"/>
                </a:lnTo>
                <a:lnTo>
                  <a:pt x="577984" y="26343"/>
                </a:lnTo>
                <a:lnTo>
                  <a:pt x="621108" y="31916"/>
                </a:lnTo>
                <a:lnTo>
                  <a:pt x="690175" y="44212"/>
                </a:lnTo>
                <a:lnTo>
                  <a:pt x="733826" y="57800"/>
                </a:lnTo>
                <a:lnTo>
                  <a:pt x="749045" y="72390"/>
                </a:lnTo>
                <a:lnTo>
                  <a:pt x="749045" y="354952"/>
                </a:lnTo>
                <a:lnTo>
                  <a:pt x="752913" y="362353"/>
                </a:lnTo>
                <a:lnTo>
                  <a:pt x="807916" y="383129"/>
                </a:lnTo>
                <a:lnTo>
                  <a:pt x="876983" y="395426"/>
                </a:lnTo>
                <a:lnTo>
                  <a:pt x="920107" y="400998"/>
                </a:lnTo>
                <a:lnTo>
                  <a:pt x="968454" y="406139"/>
                </a:lnTo>
                <a:lnTo>
                  <a:pt x="1021648" y="410811"/>
                </a:lnTo>
                <a:lnTo>
                  <a:pt x="1079314" y="414979"/>
                </a:lnTo>
                <a:lnTo>
                  <a:pt x="1141073" y="418605"/>
                </a:lnTo>
                <a:lnTo>
                  <a:pt x="1206549" y="421653"/>
                </a:lnTo>
                <a:lnTo>
                  <a:pt x="1275366" y="424087"/>
                </a:lnTo>
                <a:lnTo>
                  <a:pt x="1347146" y="425871"/>
                </a:lnTo>
                <a:lnTo>
                  <a:pt x="1421514" y="426968"/>
                </a:lnTo>
                <a:lnTo>
                  <a:pt x="1498092" y="427342"/>
                </a:lnTo>
                <a:lnTo>
                  <a:pt x="1421514" y="427716"/>
                </a:lnTo>
                <a:lnTo>
                  <a:pt x="1347146" y="428812"/>
                </a:lnTo>
                <a:lnTo>
                  <a:pt x="1275366" y="430596"/>
                </a:lnTo>
                <a:lnTo>
                  <a:pt x="1206549" y="433030"/>
                </a:lnTo>
                <a:lnTo>
                  <a:pt x="1141073" y="436079"/>
                </a:lnTo>
                <a:lnTo>
                  <a:pt x="1079314" y="439704"/>
                </a:lnTo>
                <a:lnTo>
                  <a:pt x="1021648" y="443871"/>
                </a:lnTo>
                <a:lnTo>
                  <a:pt x="968454" y="448543"/>
                </a:lnTo>
                <a:lnTo>
                  <a:pt x="920107" y="453683"/>
                </a:lnTo>
                <a:lnTo>
                  <a:pt x="876983" y="459255"/>
                </a:lnTo>
                <a:lnTo>
                  <a:pt x="807916" y="471549"/>
                </a:lnTo>
                <a:lnTo>
                  <a:pt x="764265" y="485134"/>
                </a:lnTo>
                <a:lnTo>
                  <a:pt x="749045" y="499719"/>
                </a:lnTo>
                <a:lnTo>
                  <a:pt x="749045" y="796290"/>
                </a:lnTo>
                <a:lnTo>
                  <a:pt x="745178" y="803691"/>
                </a:lnTo>
                <a:lnTo>
                  <a:pt x="690175" y="824467"/>
                </a:lnTo>
                <a:lnTo>
                  <a:pt x="621108" y="836763"/>
                </a:lnTo>
                <a:lnTo>
                  <a:pt x="577984" y="842336"/>
                </a:lnTo>
                <a:lnTo>
                  <a:pt x="529637" y="847477"/>
                </a:lnTo>
                <a:lnTo>
                  <a:pt x="476443" y="852149"/>
                </a:lnTo>
                <a:lnTo>
                  <a:pt x="418777" y="856316"/>
                </a:lnTo>
                <a:lnTo>
                  <a:pt x="357018" y="859942"/>
                </a:lnTo>
                <a:lnTo>
                  <a:pt x="291542" y="862991"/>
                </a:lnTo>
                <a:lnTo>
                  <a:pt x="222725" y="865425"/>
                </a:lnTo>
                <a:lnTo>
                  <a:pt x="150945" y="867209"/>
                </a:lnTo>
                <a:lnTo>
                  <a:pt x="76577" y="868306"/>
                </a:lnTo>
                <a:lnTo>
                  <a:pt x="0" y="868680"/>
                </a:lnTo>
              </a:path>
            </a:pathLst>
          </a:custGeom>
          <a:ln w="6096">
            <a:solidFill>
              <a:srgbClr val="D24717"/>
            </a:solidFill>
          </a:ln>
        </p:spPr>
        <p:txBody>
          <a:bodyPr wrap="square" lIns="0" tIns="0" rIns="0" bIns="0" rtlCol="0"/>
          <a:lstStyle/>
          <a:p>
            <a:endParaRPr/>
          </a:p>
        </p:txBody>
      </p:sp>
      <p:sp>
        <p:nvSpPr>
          <p:cNvPr id="10" name="object 10"/>
          <p:cNvSpPr txBox="1"/>
          <p:nvPr/>
        </p:nvSpPr>
        <p:spPr>
          <a:xfrm>
            <a:off x="3313176" y="5967984"/>
            <a:ext cx="2277110" cy="370840"/>
          </a:xfrm>
          <a:prstGeom prst="rect">
            <a:avLst/>
          </a:prstGeom>
          <a:ln w="12192">
            <a:solidFill>
              <a:srgbClr val="D24717"/>
            </a:solidFill>
          </a:ln>
        </p:spPr>
        <p:txBody>
          <a:bodyPr vert="horz" wrap="square" lIns="0" tIns="42545" rIns="0" bIns="0" rtlCol="0">
            <a:spAutoFit/>
          </a:bodyPr>
          <a:lstStyle/>
          <a:p>
            <a:pPr marL="184785">
              <a:lnSpc>
                <a:spcPct val="100000"/>
              </a:lnSpc>
              <a:spcBef>
                <a:spcPts val="335"/>
              </a:spcBef>
            </a:pPr>
            <a:r>
              <a:rPr sz="1800" spc="-10" dirty="0">
                <a:latin typeface="Microsoft Sans Serif"/>
                <a:cs typeface="Microsoft Sans Serif"/>
              </a:rPr>
              <a:t>Configuration</a:t>
            </a:r>
            <a:r>
              <a:rPr sz="1800" spc="5" dirty="0">
                <a:latin typeface="Microsoft Sans Serif"/>
                <a:cs typeface="Microsoft Sans Serif"/>
              </a:rPr>
              <a:t> </a:t>
            </a:r>
            <a:r>
              <a:rPr sz="1800" dirty="0">
                <a:latin typeface="Microsoft Sans Serif"/>
                <a:cs typeface="Microsoft Sans Serif"/>
              </a:rPr>
              <a:t>Files</a:t>
            </a:r>
            <a:endParaRPr sz="1800">
              <a:latin typeface="Microsoft Sans Serif"/>
              <a:cs typeface="Microsoft Sans Serif"/>
            </a:endParaRPr>
          </a:p>
        </p:txBody>
      </p:sp>
      <p:sp>
        <p:nvSpPr>
          <p:cNvPr id="11" name="object 11"/>
          <p:cNvSpPr txBox="1"/>
          <p:nvPr/>
        </p:nvSpPr>
        <p:spPr>
          <a:xfrm>
            <a:off x="4091940" y="2820923"/>
            <a:ext cx="5698490" cy="646430"/>
          </a:xfrm>
          <a:prstGeom prst="rect">
            <a:avLst/>
          </a:prstGeom>
          <a:ln w="12192">
            <a:solidFill>
              <a:srgbClr val="D24717"/>
            </a:solidFill>
          </a:ln>
        </p:spPr>
        <p:txBody>
          <a:bodyPr vert="horz" wrap="square" lIns="0" tIns="41275" rIns="0" bIns="0" rtlCol="0">
            <a:spAutoFit/>
          </a:bodyPr>
          <a:lstStyle/>
          <a:p>
            <a:pPr marL="2531745" marR="343535" indent="-2120265">
              <a:lnSpc>
                <a:spcPct val="100000"/>
              </a:lnSpc>
              <a:spcBef>
                <a:spcPts val="325"/>
              </a:spcBef>
            </a:pPr>
            <a:r>
              <a:rPr sz="1800" spc="-10" dirty="0">
                <a:latin typeface="Microsoft Sans Serif"/>
                <a:cs typeface="Microsoft Sans Serif"/>
              </a:rPr>
              <a:t>Root </a:t>
            </a:r>
            <a:r>
              <a:rPr sz="1800" spc="-5" dirty="0">
                <a:latin typeface="Microsoft Sans Serif"/>
                <a:cs typeface="Microsoft Sans Serif"/>
              </a:rPr>
              <a:t>project folder, </a:t>
            </a:r>
            <a:r>
              <a:rPr sz="1800" spc="-10" dirty="0">
                <a:latin typeface="Microsoft Sans Serif"/>
                <a:cs typeface="Microsoft Sans Serif"/>
              </a:rPr>
              <a:t>all </a:t>
            </a:r>
            <a:r>
              <a:rPr sz="1800" spc="-5" dirty="0">
                <a:latin typeface="Microsoft Sans Serif"/>
                <a:cs typeface="Microsoft Sans Serif"/>
              </a:rPr>
              <a:t>components </a:t>
            </a:r>
            <a:r>
              <a:rPr sz="1800" spc="-10" dirty="0">
                <a:latin typeface="Microsoft Sans Serif"/>
                <a:cs typeface="Microsoft Sans Serif"/>
              </a:rPr>
              <a:t>reside </a:t>
            </a:r>
            <a:r>
              <a:rPr sz="1800" spc="-5" dirty="0">
                <a:latin typeface="Microsoft Sans Serif"/>
                <a:cs typeface="Microsoft Sans Serif"/>
              </a:rPr>
              <a:t>is </a:t>
            </a:r>
            <a:r>
              <a:rPr sz="1800" spc="-10" dirty="0">
                <a:latin typeface="Microsoft Sans Serif"/>
                <a:cs typeface="Microsoft Sans Serif"/>
              </a:rPr>
              <a:t>app  </a:t>
            </a:r>
            <a:r>
              <a:rPr sz="1800" spc="-5" dirty="0">
                <a:latin typeface="Microsoft Sans Serif"/>
                <a:cs typeface="Microsoft Sans Serif"/>
              </a:rPr>
              <a:t>folder.</a:t>
            </a:r>
            <a:endParaRPr sz="1800">
              <a:latin typeface="Microsoft Sans Serif"/>
              <a:cs typeface="Microsoft Sans Serif"/>
            </a:endParaRPr>
          </a:p>
        </p:txBody>
      </p:sp>
      <p:sp>
        <p:nvSpPr>
          <p:cNvPr id="12" name="object 12"/>
          <p:cNvSpPr txBox="1"/>
          <p:nvPr/>
        </p:nvSpPr>
        <p:spPr>
          <a:xfrm>
            <a:off x="3444240" y="3729228"/>
            <a:ext cx="2560320" cy="368935"/>
          </a:xfrm>
          <a:prstGeom prst="rect">
            <a:avLst/>
          </a:prstGeom>
          <a:ln w="12192">
            <a:solidFill>
              <a:srgbClr val="D24717"/>
            </a:solidFill>
          </a:ln>
        </p:spPr>
        <p:txBody>
          <a:bodyPr vert="horz" wrap="square" lIns="0" tIns="41275" rIns="0" bIns="0" rtlCol="0">
            <a:spAutoFit/>
          </a:bodyPr>
          <a:lstStyle/>
          <a:p>
            <a:pPr marL="33020">
              <a:lnSpc>
                <a:spcPct val="100000"/>
              </a:lnSpc>
              <a:spcBef>
                <a:spcPts val="325"/>
              </a:spcBef>
            </a:pPr>
            <a:r>
              <a:rPr sz="1800" dirty="0">
                <a:latin typeface="Microsoft Sans Serif"/>
                <a:cs typeface="Microsoft Sans Serif"/>
              </a:rPr>
              <a:t>Entry </a:t>
            </a:r>
            <a:r>
              <a:rPr sz="1800" spc="-5" dirty="0">
                <a:latin typeface="Microsoft Sans Serif"/>
                <a:cs typeface="Microsoft Sans Serif"/>
              </a:rPr>
              <a:t>point </a:t>
            </a:r>
            <a:r>
              <a:rPr sz="1800" dirty="0">
                <a:latin typeface="Microsoft Sans Serif"/>
                <a:cs typeface="Microsoft Sans Serif"/>
              </a:rPr>
              <a:t>of</a:t>
            </a:r>
            <a:r>
              <a:rPr sz="1800" spc="-65" dirty="0">
                <a:latin typeface="Microsoft Sans Serif"/>
                <a:cs typeface="Microsoft Sans Serif"/>
              </a:rPr>
              <a:t> </a:t>
            </a:r>
            <a:r>
              <a:rPr sz="1800" spc="-5" dirty="0">
                <a:latin typeface="Microsoft Sans Serif"/>
                <a:cs typeface="Microsoft Sans Serif"/>
              </a:rPr>
              <a:t>application</a:t>
            </a:r>
            <a:endParaRPr sz="1800">
              <a:latin typeface="Microsoft Sans Serif"/>
              <a:cs typeface="Microsoft Sans Serif"/>
            </a:endParaRPr>
          </a:p>
        </p:txBody>
      </p:sp>
      <p:sp>
        <p:nvSpPr>
          <p:cNvPr id="13" name="object 13"/>
          <p:cNvSpPr/>
          <p:nvPr/>
        </p:nvSpPr>
        <p:spPr>
          <a:xfrm>
            <a:off x="2147316" y="3674364"/>
            <a:ext cx="1165860" cy="481965"/>
          </a:xfrm>
          <a:custGeom>
            <a:avLst/>
            <a:gdLst/>
            <a:ahLst/>
            <a:cxnLst/>
            <a:rect l="l" t="t" r="r" b="b"/>
            <a:pathLst>
              <a:path w="1165860" h="481964">
                <a:moveTo>
                  <a:pt x="0" y="0"/>
                </a:moveTo>
                <a:lnTo>
                  <a:pt x="79100" y="365"/>
                </a:lnTo>
                <a:lnTo>
                  <a:pt x="154966" y="1429"/>
                </a:lnTo>
                <a:lnTo>
                  <a:pt x="226903" y="3145"/>
                </a:lnTo>
                <a:lnTo>
                  <a:pt x="294216" y="5465"/>
                </a:lnTo>
                <a:lnTo>
                  <a:pt x="356211" y="8343"/>
                </a:lnTo>
                <a:lnTo>
                  <a:pt x="412194" y="11731"/>
                </a:lnTo>
                <a:lnTo>
                  <a:pt x="461469" y="15582"/>
                </a:lnTo>
                <a:lnTo>
                  <a:pt x="503343" y="19849"/>
                </a:lnTo>
                <a:lnTo>
                  <a:pt x="562107" y="29442"/>
                </a:lnTo>
                <a:lnTo>
                  <a:pt x="582929" y="40131"/>
                </a:lnTo>
                <a:lnTo>
                  <a:pt x="582929" y="196723"/>
                </a:lnTo>
                <a:lnTo>
                  <a:pt x="588251" y="202181"/>
                </a:lnTo>
                <a:lnTo>
                  <a:pt x="628739" y="212369"/>
                </a:lnTo>
                <a:lnTo>
                  <a:pt x="704390" y="221272"/>
                </a:lnTo>
                <a:lnTo>
                  <a:pt x="753665" y="225123"/>
                </a:lnTo>
                <a:lnTo>
                  <a:pt x="809648" y="228511"/>
                </a:lnTo>
                <a:lnTo>
                  <a:pt x="871643" y="231389"/>
                </a:lnTo>
                <a:lnTo>
                  <a:pt x="938956" y="233709"/>
                </a:lnTo>
                <a:lnTo>
                  <a:pt x="1010893" y="235425"/>
                </a:lnTo>
                <a:lnTo>
                  <a:pt x="1086759" y="236489"/>
                </a:lnTo>
                <a:lnTo>
                  <a:pt x="1165859" y="236855"/>
                </a:lnTo>
                <a:lnTo>
                  <a:pt x="1086759" y="237222"/>
                </a:lnTo>
                <a:lnTo>
                  <a:pt x="1010893" y="238293"/>
                </a:lnTo>
                <a:lnTo>
                  <a:pt x="938956" y="240018"/>
                </a:lnTo>
                <a:lnTo>
                  <a:pt x="871643" y="242348"/>
                </a:lnTo>
                <a:lnTo>
                  <a:pt x="809648" y="245237"/>
                </a:lnTo>
                <a:lnTo>
                  <a:pt x="753665" y="248634"/>
                </a:lnTo>
                <a:lnTo>
                  <a:pt x="704390" y="252491"/>
                </a:lnTo>
                <a:lnTo>
                  <a:pt x="662516" y="256761"/>
                </a:lnTo>
                <a:lnTo>
                  <a:pt x="603752" y="266341"/>
                </a:lnTo>
                <a:lnTo>
                  <a:pt x="582929" y="276987"/>
                </a:lnTo>
                <a:lnTo>
                  <a:pt x="582929" y="441452"/>
                </a:lnTo>
                <a:lnTo>
                  <a:pt x="577608" y="446910"/>
                </a:lnTo>
                <a:lnTo>
                  <a:pt x="537120" y="457098"/>
                </a:lnTo>
                <a:lnTo>
                  <a:pt x="461469" y="466001"/>
                </a:lnTo>
                <a:lnTo>
                  <a:pt x="412194" y="469852"/>
                </a:lnTo>
                <a:lnTo>
                  <a:pt x="356211" y="473240"/>
                </a:lnTo>
                <a:lnTo>
                  <a:pt x="294216" y="476118"/>
                </a:lnTo>
                <a:lnTo>
                  <a:pt x="226903" y="478438"/>
                </a:lnTo>
                <a:lnTo>
                  <a:pt x="154966" y="480154"/>
                </a:lnTo>
                <a:lnTo>
                  <a:pt x="79100" y="481218"/>
                </a:lnTo>
                <a:lnTo>
                  <a:pt x="0" y="481584"/>
                </a:lnTo>
              </a:path>
            </a:pathLst>
          </a:custGeom>
          <a:ln w="6096">
            <a:solidFill>
              <a:srgbClr val="D24717"/>
            </a:solidFill>
          </a:ln>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p:nvPr/>
        </p:nvSpPr>
        <p:spPr>
          <a:xfrm>
            <a:off x="953897" y="1515109"/>
            <a:ext cx="2862072" cy="4901184"/>
          </a:xfrm>
          <a:prstGeom prst="rect">
            <a:avLst/>
          </a:prstGeom>
          <a:blipFill>
            <a:blip r:embed="rId2" cstate="print"/>
            <a:stretch>
              <a:fillRect/>
            </a:stretch>
          </a:blipFill>
        </p:spPr>
        <p:txBody>
          <a:bodyPr wrap="square" lIns="0" tIns="0" rIns="0" bIns="0" rtlCol="0"/>
          <a:lstStyle/>
          <a:p>
            <a:endParaRPr/>
          </a:p>
        </p:txBody>
      </p:sp>
      <p:sp>
        <p:nvSpPr>
          <p:cNvPr id="5" name="object 3"/>
          <p:cNvSpPr txBox="1">
            <a:spLocks/>
          </p:cNvSpPr>
          <p:nvPr/>
        </p:nvSpPr>
        <p:spPr>
          <a:xfrm>
            <a:off x="579399" y="578612"/>
            <a:ext cx="6572250" cy="45212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2800" kern="0" spc="-114">
                <a:solidFill>
                  <a:srgbClr val="1E90FF"/>
                </a:solidFill>
                <a:latin typeface="Arial"/>
                <a:cs typeface="Arial"/>
              </a:rPr>
              <a:t>Basic </a:t>
            </a:r>
            <a:r>
              <a:rPr lang="en-US" sz="2800" kern="0" spc="-65">
                <a:solidFill>
                  <a:srgbClr val="1E90FF"/>
                </a:solidFill>
                <a:latin typeface="Arial"/>
                <a:cs typeface="Arial"/>
              </a:rPr>
              <a:t>Structure </a:t>
            </a:r>
            <a:r>
              <a:rPr lang="en-US" sz="2800" kern="0" spc="-30">
                <a:solidFill>
                  <a:srgbClr val="1E90FF"/>
                </a:solidFill>
                <a:latin typeface="Arial"/>
                <a:cs typeface="Arial"/>
              </a:rPr>
              <a:t>of </a:t>
            </a:r>
            <a:r>
              <a:rPr lang="en-US" sz="2800" kern="0" spc="-165">
                <a:solidFill>
                  <a:srgbClr val="1E90FF"/>
                </a:solidFill>
                <a:latin typeface="Arial"/>
                <a:cs typeface="Arial"/>
              </a:rPr>
              <a:t>ANGULAR</a:t>
            </a:r>
            <a:r>
              <a:rPr lang="en-US" sz="2800" kern="0" spc="-65">
                <a:solidFill>
                  <a:srgbClr val="1E90FF"/>
                </a:solidFill>
                <a:latin typeface="Arial"/>
                <a:cs typeface="Arial"/>
              </a:rPr>
              <a:t> </a:t>
            </a:r>
            <a:r>
              <a:rPr lang="en-US" sz="2800" kern="0" spc="-85">
                <a:solidFill>
                  <a:srgbClr val="1E90FF"/>
                </a:solidFill>
                <a:latin typeface="Arial"/>
                <a:cs typeface="Arial"/>
              </a:rPr>
              <a:t>Application</a:t>
            </a:r>
            <a:endParaRPr lang="en-US" sz="2800" kern="0">
              <a:solidFill>
                <a:sysClr val="windowText" lastClr="000000"/>
              </a:solidFill>
              <a:latin typeface="Arial"/>
              <a:cs typeface="Arial"/>
            </a:endParaRPr>
          </a:p>
        </p:txBody>
      </p:sp>
      <p:sp>
        <p:nvSpPr>
          <p:cNvPr id="6" name="object 4"/>
          <p:cNvSpPr/>
          <p:nvPr/>
        </p:nvSpPr>
        <p:spPr>
          <a:xfrm>
            <a:off x="1073530" y="2892044"/>
            <a:ext cx="2420620" cy="325120"/>
          </a:xfrm>
          <a:custGeom>
            <a:avLst/>
            <a:gdLst/>
            <a:ahLst/>
            <a:cxnLst/>
            <a:rect l="l" t="t" r="r" b="b"/>
            <a:pathLst>
              <a:path w="2420620" h="325119">
                <a:moveTo>
                  <a:pt x="0" y="324612"/>
                </a:moveTo>
                <a:lnTo>
                  <a:pt x="2420112" y="324612"/>
                </a:lnTo>
                <a:lnTo>
                  <a:pt x="2420112" y="0"/>
                </a:lnTo>
                <a:lnTo>
                  <a:pt x="0" y="0"/>
                </a:lnTo>
                <a:lnTo>
                  <a:pt x="0" y="324612"/>
                </a:lnTo>
                <a:close/>
              </a:path>
            </a:pathLst>
          </a:custGeom>
          <a:ln w="38099">
            <a:solidFill>
              <a:srgbClr val="FFFF00"/>
            </a:solidFill>
          </a:ln>
        </p:spPr>
        <p:txBody>
          <a:bodyPr wrap="square" lIns="0" tIns="0" rIns="0" bIns="0" rtlCol="0"/>
          <a:lstStyle/>
          <a:p>
            <a:endParaRPr/>
          </a:p>
        </p:txBody>
      </p:sp>
      <p:sp>
        <p:nvSpPr>
          <p:cNvPr id="7" name="object 5"/>
          <p:cNvSpPr/>
          <p:nvPr/>
        </p:nvSpPr>
        <p:spPr>
          <a:xfrm>
            <a:off x="1073530" y="4605019"/>
            <a:ext cx="2420620" cy="325120"/>
          </a:xfrm>
          <a:custGeom>
            <a:avLst/>
            <a:gdLst/>
            <a:ahLst/>
            <a:cxnLst/>
            <a:rect l="l" t="t" r="r" b="b"/>
            <a:pathLst>
              <a:path w="2420620" h="325120">
                <a:moveTo>
                  <a:pt x="0" y="324612"/>
                </a:moveTo>
                <a:lnTo>
                  <a:pt x="2420112" y="324612"/>
                </a:lnTo>
                <a:lnTo>
                  <a:pt x="2420112" y="0"/>
                </a:lnTo>
                <a:lnTo>
                  <a:pt x="0" y="0"/>
                </a:lnTo>
                <a:lnTo>
                  <a:pt x="0" y="324612"/>
                </a:lnTo>
                <a:close/>
              </a:path>
            </a:pathLst>
          </a:custGeom>
          <a:ln w="38099">
            <a:solidFill>
              <a:srgbClr val="FFFF00"/>
            </a:solidFill>
          </a:ln>
        </p:spPr>
        <p:txBody>
          <a:bodyPr wrap="square" lIns="0" tIns="0" rIns="0" bIns="0" rtlCol="0"/>
          <a:lstStyle/>
          <a:p>
            <a:endParaRPr/>
          </a:p>
        </p:txBody>
      </p:sp>
      <p:sp>
        <p:nvSpPr>
          <p:cNvPr id="8" name="object 6"/>
          <p:cNvSpPr/>
          <p:nvPr/>
        </p:nvSpPr>
        <p:spPr>
          <a:xfrm>
            <a:off x="1073530" y="5632195"/>
            <a:ext cx="2420620" cy="325120"/>
          </a:xfrm>
          <a:custGeom>
            <a:avLst/>
            <a:gdLst/>
            <a:ahLst/>
            <a:cxnLst/>
            <a:rect l="l" t="t" r="r" b="b"/>
            <a:pathLst>
              <a:path w="2420620" h="325120">
                <a:moveTo>
                  <a:pt x="0" y="324612"/>
                </a:moveTo>
                <a:lnTo>
                  <a:pt x="2420112" y="324612"/>
                </a:lnTo>
                <a:lnTo>
                  <a:pt x="2420112" y="0"/>
                </a:lnTo>
                <a:lnTo>
                  <a:pt x="0" y="0"/>
                </a:lnTo>
                <a:lnTo>
                  <a:pt x="0" y="324612"/>
                </a:lnTo>
                <a:close/>
              </a:path>
            </a:pathLst>
          </a:custGeom>
          <a:ln w="38099">
            <a:solidFill>
              <a:srgbClr val="FFFF00"/>
            </a:solidFill>
          </a:ln>
        </p:spPr>
        <p:txBody>
          <a:bodyPr wrap="square" lIns="0" tIns="0" rIns="0" bIns="0" rtlCol="0"/>
          <a:lstStyle/>
          <a:p>
            <a:endParaRPr/>
          </a:p>
        </p:txBody>
      </p:sp>
      <p:sp>
        <p:nvSpPr>
          <p:cNvPr id="9" name="object 7"/>
          <p:cNvSpPr txBox="1"/>
          <p:nvPr/>
        </p:nvSpPr>
        <p:spPr>
          <a:xfrm>
            <a:off x="5105400" y="2209800"/>
            <a:ext cx="6009005" cy="2952750"/>
          </a:xfrm>
          <a:prstGeom prst="rect">
            <a:avLst/>
          </a:prstGeom>
        </p:spPr>
        <p:txBody>
          <a:bodyPr vert="horz" wrap="square" lIns="0" tIns="13335" rIns="0" bIns="0" rtlCol="0">
            <a:spAutoFit/>
          </a:bodyPr>
          <a:lstStyle/>
          <a:p>
            <a:pPr marL="12700" marR="5080" algn="just">
              <a:lnSpc>
                <a:spcPct val="100000"/>
              </a:lnSpc>
              <a:spcBef>
                <a:spcPts val="105"/>
              </a:spcBef>
            </a:pPr>
            <a:r>
              <a:rPr sz="3200" b="1" spc="-50" dirty="0">
                <a:solidFill>
                  <a:srgbClr val="DD032F"/>
                </a:solidFill>
                <a:latin typeface="Arial"/>
                <a:cs typeface="Arial"/>
              </a:rPr>
              <a:t>.angular-cli.json </a:t>
            </a:r>
            <a:r>
              <a:rPr sz="3200" b="1" spc="-30" dirty="0">
                <a:latin typeface="Arial"/>
                <a:cs typeface="Arial"/>
              </a:rPr>
              <a:t>, </a:t>
            </a:r>
            <a:r>
              <a:rPr sz="3200" b="1" spc="-90" dirty="0">
                <a:solidFill>
                  <a:srgbClr val="DD032F"/>
                </a:solidFill>
                <a:latin typeface="Arial"/>
                <a:cs typeface="Arial"/>
              </a:rPr>
              <a:t>package.json  </a:t>
            </a:r>
            <a:r>
              <a:rPr sz="3200" b="1" spc="-130" dirty="0">
                <a:latin typeface="Arial"/>
                <a:cs typeface="Arial"/>
              </a:rPr>
              <a:t>and </a:t>
            </a:r>
            <a:r>
              <a:rPr sz="3200" b="1" spc="-80" dirty="0">
                <a:solidFill>
                  <a:srgbClr val="DD032F"/>
                </a:solidFill>
                <a:latin typeface="Arial"/>
                <a:cs typeface="Arial"/>
              </a:rPr>
              <a:t>tsconfig.json </a:t>
            </a:r>
            <a:r>
              <a:rPr sz="3200" b="1" spc="-50" dirty="0">
                <a:latin typeface="Arial"/>
                <a:cs typeface="Arial"/>
              </a:rPr>
              <a:t>are the  </a:t>
            </a:r>
            <a:r>
              <a:rPr sz="3200" b="1" spc="-95" dirty="0">
                <a:latin typeface="Arial"/>
                <a:cs typeface="Arial"/>
              </a:rPr>
              <a:t>responsible </a:t>
            </a:r>
            <a:r>
              <a:rPr sz="3200" b="1" spc="-25" dirty="0">
                <a:latin typeface="Arial"/>
                <a:cs typeface="Arial"/>
              </a:rPr>
              <a:t>files </a:t>
            </a:r>
            <a:r>
              <a:rPr sz="3200" b="1" spc="-155" dirty="0">
                <a:latin typeface="Arial"/>
                <a:cs typeface="Arial"/>
              </a:rPr>
              <a:t>on </a:t>
            </a:r>
            <a:r>
              <a:rPr sz="3200" b="1" spc="-50" dirty="0">
                <a:latin typeface="Arial"/>
                <a:cs typeface="Arial"/>
              </a:rPr>
              <a:t>the </a:t>
            </a:r>
            <a:r>
              <a:rPr sz="3200" b="1" spc="-75" dirty="0">
                <a:latin typeface="Arial"/>
                <a:cs typeface="Arial"/>
              </a:rPr>
              <a:t>project  </a:t>
            </a:r>
            <a:r>
              <a:rPr sz="3200" b="1" spc="-80" dirty="0">
                <a:solidFill>
                  <a:srgbClr val="DD032F"/>
                </a:solidFill>
                <a:latin typeface="Arial"/>
                <a:cs typeface="Arial"/>
              </a:rPr>
              <a:t>configuration</a:t>
            </a:r>
            <a:r>
              <a:rPr sz="3200" b="1" spc="-80" dirty="0">
                <a:latin typeface="Arial"/>
                <a:cs typeface="Arial"/>
              </a:rPr>
              <a:t>, </a:t>
            </a:r>
            <a:r>
              <a:rPr sz="3200" b="1" dirty="0">
                <a:latin typeface="Gill Sans MT"/>
                <a:cs typeface="Gill Sans MT"/>
              </a:rPr>
              <a:t>it’s </a:t>
            </a:r>
            <a:r>
              <a:rPr sz="3200" b="1" spc="-120" dirty="0">
                <a:solidFill>
                  <a:srgbClr val="DD032F"/>
                </a:solidFill>
                <a:latin typeface="Arial"/>
                <a:cs typeface="Arial"/>
              </a:rPr>
              <a:t>dependency  </a:t>
            </a:r>
            <a:r>
              <a:rPr sz="3200" b="1" spc="-85" dirty="0">
                <a:solidFill>
                  <a:srgbClr val="DD032F"/>
                </a:solidFill>
                <a:latin typeface="Arial"/>
                <a:cs typeface="Arial"/>
              </a:rPr>
              <a:t>management </a:t>
            </a:r>
            <a:r>
              <a:rPr sz="3200" b="1" spc="-130" dirty="0">
                <a:latin typeface="Arial"/>
                <a:cs typeface="Arial"/>
              </a:rPr>
              <a:t>and </a:t>
            </a:r>
            <a:r>
              <a:rPr sz="3200" b="1" dirty="0">
                <a:latin typeface="Gill Sans MT"/>
                <a:cs typeface="Gill Sans MT"/>
              </a:rPr>
              <a:t>it’s </a:t>
            </a:r>
            <a:r>
              <a:rPr sz="3200" b="1" spc="-60" dirty="0">
                <a:solidFill>
                  <a:srgbClr val="DD032F"/>
                </a:solidFill>
                <a:latin typeface="Arial"/>
                <a:cs typeface="Arial"/>
              </a:rPr>
              <a:t>external  </a:t>
            </a:r>
            <a:r>
              <a:rPr sz="3200" b="1" spc="-75" dirty="0">
                <a:solidFill>
                  <a:srgbClr val="DD032F"/>
                </a:solidFill>
                <a:latin typeface="Arial"/>
                <a:cs typeface="Arial"/>
              </a:rPr>
              <a:t>packages</a:t>
            </a:r>
            <a:r>
              <a:rPr sz="3200" b="1" spc="-75" dirty="0">
                <a:latin typeface="Arial"/>
                <a:cs typeface="Arial"/>
              </a:rPr>
              <a:t>.</a:t>
            </a:r>
            <a:endParaRPr sz="3200">
              <a:latin typeface="Arial"/>
              <a:cs typeface="Arial"/>
            </a:endParaRPr>
          </a:p>
        </p:txBody>
      </p:sp>
    </p:spTree>
    <p:extLst>
      <p:ext uri="{BB962C8B-B14F-4D97-AF65-F5344CB8AC3E}">
        <p14:creationId xmlns:p14="http://schemas.microsoft.com/office/powerpoint/2010/main" val="2685016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41755" y="1500124"/>
            <a:ext cx="2692908" cy="504596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p:cNvSpPr>
          <p:nvPr/>
        </p:nvSpPr>
        <p:spPr>
          <a:xfrm>
            <a:off x="532790" y="615442"/>
            <a:ext cx="6572250" cy="45212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2800" kern="0" spc="-114">
                <a:solidFill>
                  <a:srgbClr val="1E90FF"/>
                </a:solidFill>
                <a:latin typeface="Arial"/>
                <a:cs typeface="Arial"/>
              </a:rPr>
              <a:t>Basic </a:t>
            </a:r>
            <a:r>
              <a:rPr lang="en-US" sz="2800" kern="0" spc="-65">
                <a:solidFill>
                  <a:srgbClr val="1E90FF"/>
                </a:solidFill>
                <a:latin typeface="Arial"/>
                <a:cs typeface="Arial"/>
              </a:rPr>
              <a:t>Structure </a:t>
            </a:r>
            <a:r>
              <a:rPr lang="en-US" sz="2800" kern="0" spc="-30">
                <a:solidFill>
                  <a:srgbClr val="1E90FF"/>
                </a:solidFill>
                <a:latin typeface="Arial"/>
                <a:cs typeface="Arial"/>
              </a:rPr>
              <a:t>of </a:t>
            </a:r>
            <a:r>
              <a:rPr lang="en-US" sz="2800" kern="0" spc="-165">
                <a:solidFill>
                  <a:srgbClr val="1E90FF"/>
                </a:solidFill>
                <a:latin typeface="Arial"/>
                <a:cs typeface="Arial"/>
              </a:rPr>
              <a:t>ANGULAR</a:t>
            </a:r>
            <a:r>
              <a:rPr lang="en-US" sz="2800" kern="0" spc="-65">
                <a:solidFill>
                  <a:srgbClr val="1E90FF"/>
                </a:solidFill>
                <a:latin typeface="Arial"/>
                <a:cs typeface="Arial"/>
              </a:rPr>
              <a:t> </a:t>
            </a:r>
            <a:r>
              <a:rPr lang="en-US" sz="2800" kern="0" spc="-85">
                <a:solidFill>
                  <a:srgbClr val="1E90FF"/>
                </a:solidFill>
                <a:latin typeface="Arial"/>
                <a:cs typeface="Arial"/>
              </a:rPr>
              <a:t>Application</a:t>
            </a:r>
            <a:endParaRPr lang="en-US" sz="2800" kern="0">
              <a:solidFill>
                <a:sysClr val="windowText" lastClr="000000"/>
              </a:solidFill>
              <a:latin typeface="Arial"/>
              <a:cs typeface="Arial"/>
            </a:endParaRPr>
          </a:p>
        </p:txBody>
      </p:sp>
      <p:sp>
        <p:nvSpPr>
          <p:cNvPr id="4" name="object 4"/>
          <p:cNvSpPr/>
          <p:nvPr/>
        </p:nvSpPr>
        <p:spPr>
          <a:xfrm>
            <a:off x="979677" y="3786885"/>
            <a:ext cx="2418715" cy="253365"/>
          </a:xfrm>
          <a:custGeom>
            <a:avLst/>
            <a:gdLst/>
            <a:ahLst/>
            <a:cxnLst/>
            <a:rect l="l" t="t" r="r" b="b"/>
            <a:pathLst>
              <a:path w="2418715" h="253364">
                <a:moveTo>
                  <a:pt x="0" y="252983"/>
                </a:moveTo>
                <a:lnTo>
                  <a:pt x="2418588" y="252983"/>
                </a:lnTo>
                <a:lnTo>
                  <a:pt x="2418588" y="0"/>
                </a:lnTo>
                <a:lnTo>
                  <a:pt x="0" y="0"/>
                </a:lnTo>
                <a:lnTo>
                  <a:pt x="0" y="252983"/>
                </a:lnTo>
                <a:close/>
              </a:path>
            </a:pathLst>
          </a:custGeom>
          <a:ln w="38099">
            <a:solidFill>
              <a:srgbClr val="FFFF00"/>
            </a:solidFill>
          </a:ln>
        </p:spPr>
        <p:txBody>
          <a:bodyPr wrap="square" lIns="0" tIns="0" rIns="0" bIns="0" rtlCol="0"/>
          <a:lstStyle/>
          <a:p>
            <a:endParaRPr/>
          </a:p>
        </p:txBody>
      </p:sp>
      <p:sp>
        <p:nvSpPr>
          <p:cNvPr id="5" name="object 5"/>
          <p:cNvSpPr/>
          <p:nvPr/>
        </p:nvSpPr>
        <p:spPr>
          <a:xfrm>
            <a:off x="979677" y="4082542"/>
            <a:ext cx="2418715" cy="251460"/>
          </a:xfrm>
          <a:custGeom>
            <a:avLst/>
            <a:gdLst/>
            <a:ahLst/>
            <a:cxnLst/>
            <a:rect l="l" t="t" r="r" b="b"/>
            <a:pathLst>
              <a:path w="2418715" h="251460">
                <a:moveTo>
                  <a:pt x="0" y="251460"/>
                </a:moveTo>
                <a:lnTo>
                  <a:pt x="2418588" y="251460"/>
                </a:lnTo>
                <a:lnTo>
                  <a:pt x="2418588" y="0"/>
                </a:lnTo>
                <a:lnTo>
                  <a:pt x="0" y="0"/>
                </a:lnTo>
                <a:lnTo>
                  <a:pt x="0" y="251460"/>
                </a:lnTo>
                <a:close/>
              </a:path>
            </a:pathLst>
          </a:custGeom>
          <a:ln w="38099">
            <a:solidFill>
              <a:srgbClr val="FFFF00"/>
            </a:solidFill>
          </a:ln>
        </p:spPr>
        <p:txBody>
          <a:bodyPr wrap="square" lIns="0" tIns="0" rIns="0" bIns="0" rtlCol="0"/>
          <a:lstStyle/>
          <a:p>
            <a:endParaRPr/>
          </a:p>
        </p:txBody>
      </p:sp>
      <p:sp>
        <p:nvSpPr>
          <p:cNvPr id="6" name="object 6"/>
          <p:cNvSpPr/>
          <p:nvPr/>
        </p:nvSpPr>
        <p:spPr>
          <a:xfrm>
            <a:off x="979677" y="4652517"/>
            <a:ext cx="2418715" cy="251460"/>
          </a:xfrm>
          <a:custGeom>
            <a:avLst/>
            <a:gdLst/>
            <a:ahLst/>
            <a:cxnLst/>
            <a:rect l="l" t="t" r="r" b="b"/>
            <a:pathLst>
              <a:path w="2418715" h="251460">
                <a:moveTo>
                  <a:pt x="0" y="251460"/>
                </a:moveTo>
                <a:lnTo>
                  <a:pt x="2418588" y="251460"/>
                </a:lnTo>
                <a:lnTo>
                  <a:pt x="2418588" y="0"/>
                </a:lnTo>
                <a:lnTo>
                  <a:pt x="0" y="0"/>
                </a:lnTo>
                <a:lnTo>
                  <a:pt x="0" y="251460"/>
                </a:lnTo>
                <a:close/>
              </a:path>
            </a:pathLst>
          </a:custGeom>
          <a:ln w="38099">
            <a:solidFill>
              <a:srgbClr val="FFFF00"/>
            </a:solidFill>
          </a:ln>
        </p:spPr>
        <p:txBody>
          <a:bodyPr wrap="square" lIns="0" tIns="0" rIns="0" bIns="0" rtlCol="0"/>
          <a:lstStyle/>
          <a:p>
            <a:endParaRPr/>
          </a:p>
        </p:txBody>
      </p:sp>
      <p:sp>
        <p:nvSpPr>
          <p:cNvPr id="7" name="object 7"/>
          <p:cNvSpPr txBox="1"/>
          <p:nvPr/>
        </p:nvSpPr>
        <p:spPr>
          <a:xfrm>
            <a:off x="5029200" y="2057400"/>
            <a:ext cx="6009640" cy="3775710"/>
          </a:xfrm>
          <a:prstGeom prst="rect">
            <a:avLst/>
          </a:prstGeom>
        </p:spPr>
        <p:txBody>
          <a:bodyPr vert="horz" wrap="square" lIns="0" tIns="13335" rIns="0" bIns="0" rtlCol="0">
            <a:spAutoFit/>
          </a:bodyPr>
          <a:lstStyle/>
          <a:p>
            <a:pPr marL="12700" marR="6350" algn="just">
              <a:lnSpc>
                <a:spcPct val="100000"/>
              </a:lnSpc>
              <a:spcBef>
                <a:spcPts val="105"/>
              </a:spcBef>
            </a:pPr>
            <a:r>
              <a:rPr sz="3200" b="1" spc="-55" dirty="0">
                <a:solidFill>
                  <a:srgbClr val="DD032F"/>
                </a:solidFill>
                <a:latin typeface="Arial"/>
                <a:cs typeface="Arial"/>
              </a:rPr>
              <a:t>main.ts </a:t>
            </a:r>
            <a:r>
              <a:rPr sz="3200" b="1" spc="-130" dirty="0">
                <a:latin typeface="Arial"/>
                <a:cs typeface="Arial"/>
              </a:rPr>
              <a:t>and </a:t>
            </a:r>
            <a:r>
              <a:rPr sz="3200" b="1" spc="-65" dirty="0">
                <a:solidFill>
                  <a:srgbClr val="DD032F"/>
                </a:solidFill>
                <a:latin typeface="Arial"/>
                <a:cs typeface="Arial"/>
              </a:rPr>
              <a:t>index.html </a:t>
            </a:r>
            <a:r>
              <a:rPr sz="3200" b="1" spc="-50" dirty="0">
                <a:latin typeface="Arial"/>
                <a:cs typeface="Arial"/>
              </a:rPr>
              <a:t>are the  </a:t>
            </a:r>
            <a:r>
              <a:rPr sz="3200" b="1" spc="-65" dirty="0">
                <a:solidFill>
                  <a:srgbClr val="DD032F"/>
                </a:solidFill>
                <a:latin typeface="Arial"/>
                <a:cs typeface="Arial"/>
              </a:rPr>
              <a:t>entry </a:t>
            </a:r>
            <a:r>
              <a:rPr sz="3200" b="1" spc="-90" dirty="0">
                <a:solidFill>
                  <a:srgbClr val="DD032F"/>
                </a:solidFill>
                <a:latin typeface="Arial"/>
                <a:cs typeface="Arial"/>
              </a:rPr>
              <a:t>point </a:t>
            </a:r>
            <a:r>
              <a:rPr sz="3200" b="1" spc="-65" dirty="0">
                <a:latin typeface="Arial"/>
                <a:cs typeface="Arial"/>
              </a:rPr>
              <a:t>to </a:t>
            </a:r>
            <a:r>
              <a:rPr sz="3200" b="1" spc="-50" dirty="0">
                <a:latin typeface="Arial"/>
                <a:cs typeface="Arial"/>
              </a:rPr>
              <a:t>the</a:t>
            </a:r>
            <a:r>
              <a:rPr sz="3200" b="1" spc="-195" dirty="0">
                <a:latin typeface="Arial"/>
                <a:cs typeface="Arial"/>
              </a:rPr>
              <a:t> </a:t>
            </a:r>
            <a:r>
              <a:rPr sz="3200" b="1" spc="-80" dirty="0">
                <a:latin typeface="Arial"/>
                <a:cs typeface="Arial"/>
              </a:rPr>
              <a:t>application,</a:t>
            </a:r>
            <a:endParaRPr sz="3200">
              <a:latin typeface="Arial"/>
              <a:cs typeface="Arial"/>
            </a:endParaRPr>
          </a:p>
          <a:p>
            <a:pPr marL="12700" marR="5080" algn="just">
              <a:lnSpc>
                <a:spcPct val="100000"/>
              </a:lnSpc>
              <a:spcBef>
                <a:spcPts val="1320"/>
              </a:spcBef>
            </a:pPr>
            <a:r>
              <a:rPr sz="3200" b="1" spc="-90" dirty="0">
                <a:latin typeface="Arial"/>
                <a:cs typeface="Arial"/>
              </a:rPr>
              <a:t>Since </a:t>
            </a:r>
            <a:r>
              <a:rPr sz="3200" b="1" spc="-105" dirty="0">
                <a:latin typeface="Arial"/>
                <a:cs typeface="Arial"/>
              </a:rPr>
              <a:t>we </a:t>
            </a:r>
            <a:r>
              <a:rPr sz="3200" b="1" spc="-50" dirty="0">
                <a:latin typeface="Arial"/>
                <a:cs typeface="Arial"/>
              </a:rPr>
              <a:t>are </a:t>
            </a:r>
            <a:r>
              <a:rPr sz="3200" b="1" spc="-100" dirty="0">
                <a:latin typeface="Arial"/>
                <a:cs typeface="Arial"/>
              </a:rPr>
              <a:t>developing </a:t>
            </a:r>
            <a:r>
              <a:rPr sz="3200" b="1" spc="-80" dirty="0">
                <a:latin typeface="Arial"/>
                <a:cs typeface="Arial"/>
              </a:rPr>
              <a:t>a </a:t>
            </a:r>
            <a:r>
              <a:rPr sz="3200" b="1" spc="-110" dirty="0">
                <a:solidFill>
                  <a:srgbClr val="DD032F"/>
                </a:solidFill>
                <a:latin typeface="Arial"/>
                <a:cs typeface="Arial"/>
              </a:rPr>
              <a:t>SPA  </a:t>
            </a:r>
            <a:r>
              <a:rPr sz="3200" b="1" spc="-65" dirty="0">
                <a:solidFill>
                  <a:srgbClr val="DD032F"/>
                </a:solidFill>
                <a:latin typeface="Arial"/>
                <a:cs typeface="Arial"/>
              </a:rPr>
              <a:t>index.html </a:t>
            </a:r>
            <a:r>
              <a:rPr sz="3200" b="1" spc="-80" dirty="0">
                <a:latin typeface="Arial"/>
                <a:cs typeface="Arial"/>
              </a:rPr>
              <a:t>is </a:t>
            </a:r>
            <a:r>
              <a:rPr sz="3200" b="1" spc="-50" dirty="0">
                <a:latin typeface="Arial"/>
                <a:cs typeface="Arial"/>
              </a:rPr>
              <a:t>the </a:t>
            </a:r>
            <a:r>
              <a:rPr sz="3200" b="1" spc="-110" dirty="0">
                <a:solidFill>
                  <a:srgbClr val="DD032F"/>
                </a:solidFill>
                <a:latin typeface="Arial"/>
                <a:cs typeface="Arial"/>
              </a:rPr>
              <a:t>only </a:t>
            </a:r>
            <a:r>
              <a:rPr sz="3200" b="1" spc="-20" dirty="0">
                <a:solidFill>
                  <a:srgbClr val="DD032F"/>
                </a:solidFill>
                <a:latin typeface="Arial"/>
                <a:cs typeface="Arial"/>
              </a:rPr>
              <a:t>HTML  </a:t>
            </a:r>
            <a:r>
              <a:rPr sz="3200" b="1" spc="-95" dirty="0">
                <a:solidFill>
                  <a:srgbClr val="DD032F"/>
                </a:solidFill>
                <a:latin typeface="Arial"/>
                <a:cs typeface="Arial"/>
              </a:rPr>
              <a:t>page </a:t>
            </a:r>
            <a:r>
              <a:rPr sz="3200" b="1" spc="-85" dirty="0">
                <a:latin typeface="Arial"/>
                <a:cs typeface="Arial"/>
              </a:rPr>
              <a:t>in </a:t>
            </a:r>
            <a:r>
              <a:rPr sz="3200" b="1" spc="-50" dirty="0">
                <a:latin typeface="Arial"/>
                <a:cs typeface="Arial"/>
              </a:rPr>
              <a:t>the </a:t>
            </a:r>
            <a:r>
              <a:rPr sz="3200" b="1" spc="-110" dirty="0">
                <a:latin typeface="Arial"/>
                <a:cs typeface="Arial"/>
              </a:rPr>
              <a:t>whole</a:t>
            </a:r>
            <a:r>
              <a:rPr sz="3200" b="1" spc="-195" dirty="0">
                <a:latin typeface="Arial"/>
                <a:cs typeface="Arial"/>
              </a:rPr>
              <a:t> </a:t>
            </a:r>
            <a:r>
              <a:rPr sz="3200" b="1" spc="-65" dirty="0">
                <a:latin typeface="Arial"/>
                <a:cs typeface="Arial"/>
              </a:rPr>
              <a:t>project,</a:t>
            </a:r>
            <a:endParaRPr sz="3200">
              <a:latin typeface="Arial"/>
              <a:cs typeface="Arial"/>
            </a:endParaRPr>
          </a:p>
          <a:p>
            <a:pPr marL="12700" marR="5080" algn="just">
              <a:lnSpc>
                <a:spcPct val="100000"/>
              </a:lnSpc>
              <a:spcBef>
                <a:spcPts val="1320"/>
              </a:spcBef>
            </a:pPr>
            <a:r>
              <a:rPr sz="3200" b="1" spc="-70" dirty="0">
                <a:solidFill>
                  <a:srgbClr val="DD032F"/>
                </a:solidFill>
                <a:latin typeface="Arial"/>
                <a:cs typeface="Arial"/>
              </a:rPr>
              <a:t>style.css </a:t>
            </a:r>
            <a:r>
              <a:rPr sz="3200" b="1" spc="-80" dirty="0">
                <a:latin typeface="Arial"/>
                <a:cs typeface="Arial"/>
              </a:rPr>
              <a:t>is </a:t>
            </a:r>
            <a:r>
              <a:rPr sz="3200" b="1" spc="-50" dirty="0">
                <a:latin typeface="Arial"/>
                <a:cs typeface="Arial"/>
              </a:rPr>
              <a:t>the </a:t>
            </a:r>
            <a:r>
              <a:rPr sz="3200" b="1" spc="-60" dirty="0">
                <a:latin typeface="Arial"/>
                <a:cs typeface="Arial"/>
              </a:rPr>
              <a:t>style </a:t>
            </a:r>
            <a:r>
              <a:rPr sz="3200" b="1" spc="-70" dirty="0">
                <a:latin typeface="Arial"/>
                <a:cs typeface="Arial"/>
              </a:rPr>
              <a:t>sheet </a:t>
            </a:r>
            <a:r>
              <a:rPr sz="3200" b="1" spc="-35" dirty="0">
                <a:latin typeface="Arial"/>
                <a:cs typeface="Arial"/>
              </a:rPr>
              <a:t>for  </a:t>
            </a:r>
            <a:r>
              <a:rPr sz="3200" b="1" spc="-50" dirty="0">
                <a:latin typeface="Arial"/>
                <a:cs typeface="Arial"/>
              </a:rPr>
              <a:t>the </a:t>
            </a:r>
            <a:r>
              <a:rPr sz="3200" b="1" spc="-90" dirty="0">
                <a:solidFill>
                  <a:srgbClr val="DD032F"/>
                </a:solidFill>
                <a:latin typeface="Arial"/>
                <a:cs typeface="Arial"/>
              </a:rPr>
              <a:t>global </a:t>
            </a:r>
            <a:r>
              <a:rPr sz="3200" b="1" spc="-130" dirty="0">
                <a:solidFill>
                  <a:srgbClr val="DD032F"/>
                </a:solidFill>
                <a:latin typeface="Arial"/>
                <a:cs typeface="Arial"/>
              </a:rPr>
              <a:t>app</a:t>
            </a:r>
            <a:r>
              <a:rPr sz="3200" b="1" spc="-185" dirty="0">
                <a:solidFill>
                  <a:srgbClr val="DD032F"/>
                </a:solidFill>
                <a:latin typeface="Arial"/>
                <a:cs typeface="Arial"/>
              </a:rPr>
              <a:t> </a:t>
            </a:r>
            <a:r>
              <a:rPr sz="3200" b="1" spc="-75" dirty="0">
                <a:solidFill>
                  <a:srgbClr val="DD032F"/>
                </a:solidFill>
                <a:latin typeface="Arial"/>
                <a:cs typeface="Arial"/>
              </a:rPr>
              <a:t>design</a:t>
            </a:r>
            <a:r>
              <a:rPr sz="3200" b="1" spc="-75" dirty="0">
                <a:latin typeface="Arial"/>
                <a:cs typeface="Arial"/>
              </a:rPr>
              <a:t>.</a:t>
            </a:r>
            <a:endParaRPr sz="3200">
              <a:latin typeface="Arial"/>
              <a:cs typeface="Arial"/>
            </a:endParaRPr>
          </a:p>
        </p:txBody>
      </p:sp>
    </p:spTree>
    <p:extLst>
      <p:ext uri="{BB962C8B-B14F-4D97-AF65-F5344CB8AC3E}">
        <p14:creationId xmlns:p14="http://schemas.microsoft.com/office/powerpoint/2010/main" val="1453710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594004" y="703580"/>
            <a:ext cx="6572250" cy="45212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2800" kern="0" spc="-114">
                <a:solidFill>
                  <a:srgbClr val="1E90FF"/>
                </a:solidFill>
                <a:latin typeface="Arial"/>
                <a:cs typeface="Arial"/>
              </a:rPr>
              <a:t>Basic </a:t>
            </a:r>
            <a:r>
              <a:rPr lang="en-US" sz="2800" kern="0" spc="-65">
                <a:solidFill>
                  <a:srgbClr val="1E90FF"/>
                </a:solidFill>
                <a:latin typeface="Arial"/>
                <a:cs typeface="Arial"/>
              </a:rPr>
              <a:t>Structure </a:t>
            </a:r>
            <a:r>
              <a:rPr lang="en-US" sz="2800" kern="0" spc="-30">
                <a:solidFill>
                  <a:srgbClr val="1E90FF"/>
                </a:solidFill>
                <a:latin typeface="Arial"/>
                <a:cs typeface="Arial"/>
              </a:rPr>
              <a:t>of </a:t>
            </a:r>
            <a:r>
              <a:rPr lang="en-US" sz="2800" kern="0" spc="-165">
                <a:solidFill>
                  <a:srgbClr val="1E90FF"/>
                </a:solidFill>
                <a:latin typeface="Arial"/>
                <a:cs typeface="Arial"/>
              </a:rPr>
              <a:t>ANGULAR</a:t>
            </a:r>
            <a:r>
              <a:rPr lang="en-US" sz="2800" kern="0" spc="-65">
                <a:solidFill>
                  <a:srgbClr val="1E90FF"/>
                </a:solidFill>
                <a:latin typeface="Arial"/>
                <a:cs typeface="Arial"/>
              </a:rPr>
              <a:t> </a:t>
            </a:r>
            <a:r>
              <a:rPr lang="en-US" sz="2800" kern="0" spc="-85">
                <a:solidFill>
                  <a:srgbClr val="1E90FF"/>
                </a:solidFill>
                <a:latin typeface="Arial"/>
                <a:cs typeface="Arial"/>
              </a:rPr>
              <a:t>Application</a:t>
            </a:r>
            <a:endParaRPr lang="en-US" sz="2800" kern="0">
              <a:solidFill>
                <a:sysClr val="windowText" lastClr="000000"/>
              </a:solidFill>
              <a:latin typeface="Arial"/>
              <a:cs typeface="Arial"/>
            </a:endParaRPr>
          </a:p>
        </p:txBody>
      </p:sp>
      <p:sp>
        <p:nvSpPr>
          <p:cNvPr id="3" name="object 3"/>
          <p:cNvSpPr/>
          <p:nvPr/>
        </p:nvSpPr>
        <p:spPr>
          <a:xfrm>
            <a:off x="895349" y="2153665"/>
            <a:ext cx="3217164" cy="372922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87196" y="2838703"/>
            <a:ext cx="2546985" cy="1918970"/>
          </a:xfrm>
          <a:custGeom>
            <a:avLst/>
            <a:gdLst/>
            <a:ahLst/>
            <a:cxnLst/>
            <a:rect l="l" t="t" r="r" b="b"/>
            <a:pathLst>
              <a:path w="2546985" h="1918970">
                <a:moveTo>
                  <a:pt x="0" y="1918716"/>
                </a:moveTo>
                <a:lnTo>
                  <a:pt x="2546604" y="1918716"/>
                </a:lnTo>
                <a:lnTo>
                  <a:pt x="2546604" y="0"/>
                </a:lnTo>
                <a:lnTo>
                  <a:pt x="0" y="0"/>
                </a:lnTo>
                <a:lnTo>
                  <a:pt x="0" y="1918716"/>
                </a:lnTo>
                <a:close/>
              </a:path>
            </a:pathLst>
          </a:custGeom>
          <a:ln w="38100">
            <a:solidFill>
              <a:srgbClr val="FFFF00"/>
            </a:solidFill>
          </a:ln>
        </p:spPr>
        <p:txBody>
          <a:bodyPr wrap="square" lIns="0" tIns="0" rIns="0" bIns="0" rtlCol="0"/>
          <a:lstStyle/>
          <a:p>
            <a:endParaRPr/>
          </a:p>
        </p:txBody>
      </p:sp>
      <p:sp>
        <p:nvSpPr>
          <p:cNvPr id="5" name="object 5"/>
          <p:cNvSpPr/>
          <p:nvPr/>
        </p:nvSpPr>
        <p:spPr>
          <a:xfrm>
            <a:off x="986027" y="2198624"/>
            <a:ext cx="2519680" cy="288290"/>
          </a:xfrm>
          <a:custGeom>
            <a:avLst/>
            <a:gdLst/>
            <a:ahLst/>
            <a:cxnLst/>
            <a:rect l="l" t="t" r="r" b="b"/>
            <a:pathLst>
              <a:path w="2519679" h="288289">
                <a:moveTo>
                  <a:pt x="0" y="288036"/>
                </a:moveTo>
                <a:lnTo>
                  <a:pt x="2519172" y="288036"/>
                </a:lnTo>
                <a:lnTo>
                  <a:pt x="2519172" y="0"/>
                </a:lnTo>
                <a:lnTo>
                  <a:pt x="0" y="0"/>
                </a:lnTo>
                <a:lnTo>
                  <a:pt x="0" y="288036"/>
                </a:lnTo>
                <a:close/>
              </a:path>
            </a:pathLst>
          </a:custGeom>
          <a:ln w="38100">
            <a:solidFill>
              <a:srgbClr val="FFFF00"/>
            </a:solidFill>
          </a:ln>
        </p:spPr>
        <p:txBody>
          <a:bodyPr wrap="square" lIns="0" tIns="0" rIns="0" bIns="0" rtlCol="0"/>
          <a:lstStyle/>
          <a:p>
            <a:endParaRPr/>
          </a:p>
        </p:txBody>
      </p:sp>
      <p:sp>
        <p:nvSpPr>
          <p:cNvPr id="6" name="object 6"/>
          <p:cNvSpPr txBox="1"/>
          <p:nvPr/>
        </p:nvSpPr>
        <p:spPr>
          <a:xfrm>
            <a:off x="5105400" y="2286000"/>
            <a:ext cx="6010275" cy="2952750"/>
          </a:xfrm>
          <a:prstGeom prst="rect">
            <a:avLst/>
          </a:prstGeom>
        </p:spPr>
        <p:txBody>
          <a:bodyPr vert="horz" wrap="square" lIns="0" tIns="13335" rIns="0" bIns="0" rtlCol="0">
            <a:spAutoFit/>
          </a:bodyPr>
          <a:lstStyle/>
          <a:p>
            <a:pPr marL="12700" marR="5080" algn="just">
              <a:lnSpc>
                <a:spcPct val="100000"/>
              </a:lnSpc>
              <a:spcBef>
                <a:spcPts val="105"/>
              </a:spcBef>
            </a:pPr>
            <a:r>
              <a:rPr sz="3200" b="1" spc="-140" dirty="0">
                <a:solidFill>
                  <a:srgbClr val="DD032F"/>
                </a:solidFill>
                <a:latin typeface="Arial"/>
                <a:cs typeface="Arial"/>
              </a:rPr>
              <a:t>node_modules</a:t>
            </a:r>
            <a:r>
              <a:rPr sz="3200" b="1" spc="600" dirty="0">
                <a:solidFill>
                  <a:srgbClr val="DD032F"/>
                </a:solidFill>
                <a:latin typeface="Arial"/>
                <a:cs typeface="Arial"/>
              </a:rPr>
              <a:t> </a:t>
            </a:r>
            <a:r>
              <a:rPr sz="3200" b="1" spc="-55" dirty="0">
                <a:latin typeface="Arial"/>
                <a:cs typeface="Arial"/>
              </a:rPr>
              <a:t>folder </a:t>
            </a:r>
            <a:r>
              <a:rPr sz="3200" b="1" spc="-100" dirty="0">
                <a:latin typeface="Arial"/>
                <a:cs typeface="Arial"/>
              </a:rPr>
              <a:t>contains  </a:t>
            </a:r>
            <a:r>
              <a:rPr sz="3200" b="1" spc="-50" dirty="0">
                <a:latin typeface="Arial"/>
                <a:cs typeface="Arial"/>
              </a:rPr>
              <a:t>the </a:t>
            </a:r>
            <a:r>
              <a:rPr sz="3200" b="1" spc="-95" dirty="0">
                <a:solidFill>
                  <a:srgbClr val="DD032F"/>
                </a:solidFill>
                <a:latin typeface="Arial"/>
                <a:cs typeface="Arial"/>
              </a:rPr>
              <a:t>packages </a:t>
            </a:r>
            <a:r>
              <a:rPr sz="3200" b="1" spc="-70" dirty="0">
                <a:latin typeface="Arial"/>
                <a:cs typeface="Arial"/>
              </a:rPr>
              <a:t>installed </a:t>
            </a:r>
            <a:r>
              <a:rPr sz="3200" b="1" spc="-135" dirty="0">
                <a:latin typeface="Arial"/>
                <a:cs typeface="Arial"/>
              </a:rPr>
              <a:t>by </a:t>
            </a:r>
            <a:r>
              <a:rPr sz="3200" b="1" spc="-50" dirty="0">
                <a:latin typeface="Arial"/>
                <a:cs typeface="Arial"/>
              </a:rPr>
              <a:t>the  </a:t>
            </a:r>
            <a:r>
              <a:rPr sz="3200" b="1" spc="-130" dirty="0">
                <a:solidFill>
                  <a:srgbClr val="DD032F"/>
                </a:solidFill>
                <a:latin typeface="Arial"/>
                <a:cs typeface="Arial"/>
              </a:rPr>
              <a:t>npm</a:t>
            </a:r>
            <a:r>
              <a:rPr sz="3200" b="1" spc="-105" dirty="0">
                <a:solidFill>
                  <a:srgbClr val="DD032F"/>
                </a:solidFill>
                <a:latin typeface="Arial"/>
                <a:cs typeface="Arial"/>
              </a:rPr>
              <a:t> </a:t>
            </a:r>
            <a:r>
              <a:rPr sz="3200" b="1" spc="-70" dirty="0">
                <a:latin typeface="Arial"/>
                <a:cs typeface="Arial"/>
              </a:rPr>
              <a:t>tool,</a:t>
            </a:r>
            <a:endParaRPr sz="3200">
              <a:latin typeface="Arial"/>
              <a:cs typeface="Arial"/>
            </a:endParaRPr>
          </a:p>
          <a:p>
            <a:pPr>
              <a:lnSpc>
                <a:spcPct val="100000"/>
              </a:lnSpc>
              <a:spcBef>
                <a:spcPts val="45"/>
              </a:spcBef>
            </a:pPr>
            <a:endParaRPr sz="3300">
              <a:latin typeface="Times New Roman"/>
              <a:cs typeface="Times New Roman"/>
            </a:endParaRPr>
          </a:p>
          <a:p>
            <a:pPr marL="12700" marR="8255" algn="just">
              <a:lnSpc>
                <a:spcPct val="100000"/>
              </a:lnSpc>
            </a:pPr>
            <a:r>
              <a:rPr sz="3200" b="1" spc="-130" dirty="0">
                <a:solidFill>
                  <a:srgbClr val="DD032F"/>
                </a:solidFill>
                <a:latin typeface="Arial"/>
                <a:cs typeface="Arial"/>
              </a:rPr>
              <a:t>app </a:t>
            </a:r>
            <a:r>
              <a:rPr sz="3200" b="1" spc="-55" dirty="0">
                <a:latin typeface="Arial"/>
                <a:cs typeface="Arial"/>
              </a:rPr>
              <a:t>folder </a:t>
            </a:r>
            <a:r>
              <a:rPr sz="3200" b="1" spc="-100" dirty="0">
                <a:latin typeface="Arial"/>
                <a:cs typeface="Arial"/>
              </a:rPr>
              <a:t>contains </a:t>
            </a:r>
            <a:r>
              <a:rPr sz="3200" b="1" spc="-35" dirty="0">
                <a:latin typeface="Arial"/>
                <a:cs typeface="Arial"/>
              </a:rPr>
              <a:t>all </a:t>
            </a:r>
            <a:r>
              <a:rPr sz="3200" b="1" spc="-50" dirty="0">
                <a:latin typeface="Arial"/>
                <a:cs typeface="Arial"/>
              </a:rPr>
              <a:t>the </a:t>
            </a:r>
            <a:r>
              <a:rPr sz="3200" b="1" spc="-85" dirty="0">
                <a:latin typeface="Arial"/>
                <a:cs typeface="Arial"/>
              </a:rPr>
              <a:t>work,  </a:t>
            </a:r>
            <a:r>
              <a:rPr sz="3200" b="1" spc="-105" dirty="0">
                <a:solidFill>
                  <a:srgbClr val="DD032F"/>
                </a:solidFill>
                <a:latin typeface="Arial"/>
                <a:cs typeface="Arial"/>
              </a:rPr>
              <a:t>components</a:t>
            </a:r>
            <a:r>
              <a:rPr sz="3200" b="1" spc="-105" dirty="0">
                <a:latin typeface="Arial"/>
                <a:cs typeface="Arial"/>
              </a:rPr>
              <a:t>,</a:t>
            </a:r>
            <a:r>
              <a:rPr sz="3200" b="1" spc="-140" dirty="0">
                <a:latin typeface="Arial"/>
                <a:cs typeface="Arial"/>
              </a:rPr>
              <a:t> </a:t>
            </a:r>
            <a:r>
              <a:rPr sz="3200" b="1" spc="-185" dirty="0">
                <a:solidFill>
                  <a:srgbClr val="DD032F"/>
                </a:solidFill>
                <a:latin typeface="Arial"/>
                <a:cs typeface="Arial"/>
              </a:rPr>
              <a:t>modules</a:t>
            </a:r>
            <a:r>
              <a:rPr sz="3200" b="1" spc="-185" dirty="0">
                <a:latin typeface="Gill Sans MT"/>
                <a:cs typeface="Gill Sans MT"/>
              </a:rPr>
              <a:t>…</a:t>
            </a:r>
            <a:endParaRPr sz="3200">
              <a:latin typeface="Gill Sans MT"/>
              <a:cs typeface="Gill Sans MT"/>
            </a:endParaRPr>
          </a:p>
        </p:txBody>
      </p:sp>
    </p:spTree>
    <p:extLst>
      <p:ext uri="{BB962C8B-B14F-4D97-AF65-F5344CB8AC3E}">
        <p14:creationId xmlns:p14="http://schemas.microsoft.com/office/powerpoint/2010/main" val="565435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95656"/>
            <a:ext cx="5103876" cy="112166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24739" y="434086"/>
            <a:ext cx="4543425" cy="635000"/>
          </a:xfrm>
          <a:prstGeom prst="rect">
            <a:avLst/>
          </a:prstGeom>
        </p:spPr>
        <p:txBody>
          <a:bodyPr vert="horz" wrap="square" lIns="0" tIns="12065" rIns="0" bIns="0" rtlCol="0">
            <a:spAutoFit/>
          </a:bodyPr>
          <a:lstStyle/>
          <a:p>
            <a:pPr marL="12700">
              <a:lnSpc>
                <a:spcPct val="100000"/>
              </a:lnSpc>
              <a:spcBef>
                <a:spcPts val="95"/>
              </a:spcBef>
            </a:pPr>
            <a:r>
              <a:rPr b="1" spc="-10" dirty="0">
                <a:latin typeface="Microsoft Sans Serif"/>
                <a:cs typeface="Microsoft Sans Serif"/>
              </a:rPr>
              <a:t>Installing</a:t>
            </a:r>
            <a:r>
              <a:rPr b="1" spc="-40" dirty="0">
                <a:latin typeface="Microsoft Sans Serif"/>
                <a:cs typeface="Microsoft Sans Serif"/>
              </a:rPr>
              <a:t> </a:t>
            </a:r>
            <a:r>
              <a:rPr b="1" spc="-5" dirty="0">
                <a:latin typeface="Microsoft Sans Serif"/>
                <a:cs typeface="Microsoft Sans Serif"/>
              </a:rPr>
              <a:t>Packages </a:t>
            </a:r>
          </a:p>
        </p:txBody>
      </p:sp>
      <p:sp>
        <p:nvSpPr>
          <p:cNvPr id="4" name="object 4"/>
          <p:cNvSpPr txBox="1"/>
          <p:nvPr/>
        </p:nvSpPr>
        <p:spPr>
          <a:xfrm>
            <a:off x="1745995" y="1493011"/>
            <a:ext cx="8669655" cy="452120"/>
          </a:xfrm>
          <a:prstGeom prst="rect">
            <a:avLst/>
          </a:prstGeom>
        </p:spPr>
        <p:txBody>
          <a:bodyPr vert="horz" wrap="square" lIns="0" tIns="12065" rIns="0" bIns="0" rtlCol="0">
            <a:spAutoFit/>
          </a:bodyPr>
          <a:lstStyle/>
          <a:p>
            <a:pPr marL="355600" indent="-342900">
              <a:lnSpc>
                <a:spcPct val="100000"/>
              </a:lnSpc>
              <a:spcBef>
                <a:spcPts val="95"/>
              </a:spcBef>
              <a:buFont typeface="Wingdings"/>
              <a:buChar char=""/>
              <a:tabLst>
                <a:tab pos="355600" algn="l"/>
              </a:tabLst>
            </a:pPr>
            <a:r>
              <a:rPr sz="2800" b="1" dirty="0">
                <a:solidFill>
                  <a:srgbClr val="006FC0"/>
                </a:solidFill>
                <a:latin typeface="Microsoft Sans Serif"/>
                <a:cs typeface="Microsoft Sans Serif"/>
              </a:rPr>
              <a:t>npm </a:t>
            </a:r>
            <a:r>
              <a:rPr sz="2800" b="1" spc="-5" dirty="0">
                <a:solidFill>
                  <a:srgbClr val="006FC0"/>
                </a:solidFill>
                <a:latin typeface="Microsoft Sans Serif"/>
                <a:cs typeface="Microsoft Sans Serif"/>
              </a:rPr>
              <a:t>install command is used </a:t>
            </a:r>
            <a:r>
              <a:rPr sz="2800" b="1" dirty="0">
                <a:solidFill>
                  <a:srgbClr val="006FC0"/>
                </a:solidFill>
                <a:latin typeface="Microsoft Sans Serif"/>
                <a:cs typeface="Microsoft Sans Serif"/>
              </a:rPr>
              <a:t>for </a:t>
            </a:r>
            <a:r>
              <a:rPr sz="2800" b="1" spc="-5" dirty="0">
                <a:solidFill>
                  <a:srgbClr val="006FC0"/>
                </a:solidFill>
                <a:latin typeface="Microsoft Sans Serif"/>
                <a:cs typeface="Microsoft Sans Serif"/>
              </a:rPr>
              <a:t>installing</a:t>
            </a:r>
            <a:r>
              <a:rPr sz="2800" b="1" spc="-30" dirty="0">
                <a:solidFill>
                  <a:srgbClr val="006FC0"/>
                </a:solidFill>
                <a:latin typeface="Microsoft Sans Serif"/>
                <a:cs typeface="Microsoft Sans Serif"/>
              </a:rPr>
              <a:t> </a:t>
            </a:r>
            <a:r>
              <a:rPr sz="2800" b="1" spc="-5" dirty="0">
                <a:solidFill>
                  <a:srgbClr val="006FC0"/>
                </a:solidFill>
                <a:latin typeface="Microsoft Sans Serif"/>
                <a:cs typeface="Microsoft Sans Serif"/>
              </a:rPr>
              <a:t>packages.</a:t>
            </a:r>
            <a:endParaRPr sz="2800">
              <a:latin typeface="Microsoft Sans Serif"/>
              <a:cs typeface="Microsoft Sans Serif"/>
            </a:endParaRPr>
          </a:p>
        </p:txBody>
      </p:sp>
      <p:sp>
        <p:nvSpPr>
          <p:cNvPr id="5" name="object 5"/>
          <p:cNvSpPr/>
          <p:nvPr/>
        </p:nvSpPr>
        <p:spPr>
          <a:xfrm>
            <a:off x="761" y="2315717"/>
            <a:ext cx="4304030" cy="893444"/>
          </a:xfrm>
          <a:custGeom>
            <a:avLst/>
            <a:gdLst/>
            <a:ahLst/>
            <a:cxnLst/>
            <a:rect l="l" t="t" r="r" b="b"/>
            <a:pathLst>
              <a:path w="4304030" h="893444">
                <a:moveTo>
                  <a:pt x="0" y="893063"/>
                </a:moveTo>
                <a:lnTo>
                  <a:pt x="4303776" y="893063"/>
                </a:lnTo>
                <a:lnTo>
                  <a:pt x="4303776" y="0"/>
                </a:lnTo>
                <a:lnTo>
                  <a:pt x="0" y="0"/>
                </a:lnTo>
                <a:lnTo>
                  <a:pt x="0" y="893063"/>
                </a:lnTo>
                <a:close/>
              </a:path>
            </a:pathLst>
          </a:custGeom>
          <a:solidFill>
            <a:srgbClr val="9B2C1F"/>
          </a:solidFill>
        </p:spPr>
        <p:txBody>
          <a:bodyPr wrap="square" lIns="0" tIns="0" rIns="0" bIns="0" rtlCol="0"/>
          <a:lstStyle/>
          <a:p>
            <a:endParaRPr/>
          </a:p>
        </p:txBody>
      </p:sp>
      <p:sp>
        <p:nvSpPr>
          <p:cNvPr id="6" name="object 6"/>
          <p:cNvSpPr txBox="1"/>
          <p:nvPr/>
        </p:nvSpPr>
        <p:spPr>
          <a:xfrm>
            <a:off x="159512" y="2340305"/>
            <a:ext cx="4014470" cy="819150"/>
          </a:xfrm>
          <a:prstGeom prst="rect">
            <a:avLst/>
          </a:prstGeom>
        </p:spPr>
        <p:txBody>
          <a:bodyPr vert="horz" wrap="square" lIns="0" tIns="12065" rIns="0" bIns="0" rtlCol="0">
            <a:spAutoFit/>
          </a:bodyPr>
          <a:lstStyle/>
          <a:p>
            <a:pPr marL="60960" algn="ctr">
              <a:lnSpc>
                <a:spcPct val="100000"/>
              </a:lnSpc>
              <a:spcBef>
                <a:spcPts val="95"/>
              </a:spcBef>
            </a:pPr>
            <a:r>
              <a:rPr sz="2800" b="1" dirty="0">
                <a:solidFill>
                  <a:srgbClr val="FFFFFF"/>
                </a:solidFill>
                <a:latin typeface="Microsoft Sans Serif"/>
                <a:cs typeface="Microsoft Sans Serif"/>
              </a:rPr>
              <a:t>Syntax</a:t>
            </a:r>
            <a:r>
              <a:rPr sz="2800" b="1" spc="-5" dirty="0">
                <a:solidFill>
                  <a:srgbClr val="FFFFFF"/>
                </a:solidFill>
                <a:latin typeface="Microsoft Sans Serif"/>
                <a:cs typeface="Microsoft Sans Serif"/>
              </a:rPr>
              <a:t> </a:t>
            </a:r>
            <a:endParaRPr sz="2800">
              <a:latin typeface="Microsoft Sans Serif"/>
              <a:cs typeface="Microsoft Sans Serif"/>
            </a:endParaRPr>
          </a:p>
          <a:p>
            <a:pPr algn="ctr">
              <a:lnSpc>
                <a:spcPct val="100000"/>
              </a:lnSpc>
              <a:spcBef>
                <a:spcPts val="10"/>
              </a:spcBef>
            </a:pPr>
            <a:r>
              <a:rPr sz="2400" b="1" spc="-5" dirty="0">
                <a:solidFill>
                  <a:srgbClr val="FFFFFF"/>
                </a:solidFill>
                <a:latin typeface="Microsoft Sans Serif"/>
                <a:cs typeface="Microsoft Sans Serif"/>
              </a:rPr>
              <a:t>npm install</a:t>
            </a:r>
            <a:r>
              <a:rPr sz="2400" b="1" spc="0" dirty="0">
                <a:solidFill>
                  <a:srgbClr val="FFFFFF"/>
                </a:solidFill>
                <a:latin typeface="Microsoft Sans Serif"/>
                <a:cs typeface="Microsoft Sans Serif"/>
              </a:rPr>
              <a:t> </a:t>
            </a:r>
            <a:r>
              <a:rPr sz="2400" b="1" spc="-5" dirty="0">
                <a:solidFill>
                  <a:srgbClr val="FFFFFF"/>
                </a:solidFill>
                <a:latin typeface="Microsoft Sans Serif"/>
                <a:cs typeface="Microsoft Sans Serif"/>
              </a:rPr>
              <a:t>&lt;package_name&gt;</a:t>
            </a:r>
            <a:endParaRPr sz="2400">
              <a:latin typeface="Microsoft Sans Serif"/>
              <a:cs typeface="Microsoft Sans Serif"/>
            </a:endParaRPr>
          </a:p>
        </p:txBody>
      </p:sp>
      <p:sp>
        <p:nvSpPr>
          <p:cNvPr id="7" name="object 7"/>
          <p:cNvSpPr/>
          <p:nvPr/>
        </p:nvSpPr>
        <p:spPr>
          <a:xfrm>
            <a:off x="4628388" y="2314955"/>
            <a:ext cx="7457440" cy="893444"/>
          </a:xfrm>
          <a:custGeom>
            <a:avLst/>
            <a:gdLst/>
            <a:ahLst/>
            <a:cxnLst/>
            <a:rect l="l" t="t" r="r" b="b"/>
            <a:pathLst>
              <a:path w="7457440" h="893444">
                <a:moveTo>
                  <a:pt x="0" y="893063"/>
                </a:moveTo>
                <a:lnTo>
                  <a:pt x="7456931" y="893063"/>
                </a:lnTo>
                <a:lnTo>
                  <a:pt x="7456931" y="0"/>
                </a:lnTo>
                <a:lnTo>
                  <a:pt x="0" y="0"/>
                </a:lnTo>
                <a:lnTo>
                  <a:pt x="0" y="893063"/>
                </a:lnTo>
                <a:close/>
              </a:path>
            </a:pathLst>
          </a:custGeom>
          <a:solidFill>
            <a:srgbClr val="000000"/>
          </a:solidFill>
        </p:spPr>
        <p:txBody>
          <a:bodyPr wrap="square" lIns="0" tIns="0" rIns="0" bIns="0" rtlCol="0"/>
          <a:lstStyle/>
          <a:p>
            <a:endParaRPr/>
          </a:p>
        </p:txBody>
      </p:sp>
      <p:sp>
        <p:nvSpPr>
          <p:cNvPr id="8" name="object 8"/>
          <p:cNvSpPr/>
          <p:nvPr/>
        </p:nvSpPr>
        <p:spPr>
          <a:xfrm>
            <a:off x="4628388" y="2314955"/>
            <a:ext cx="7457440" cy="893444"/>
          </a:xfrm>
          <a:custGeom>
            <a:avLst/>
            <a:gdLst/>
            <a:ahLst/>
            <a:cxnLst/>
            <a:rect l="l" t="t" r="r" b="b"/>
            <a:pathLst>
              <a:path w="7457440" h="893444">
                <a:moveTo>
                  <a:pt x="0" y="893063"/>
                </a:moveTo>
                <a:lnTo>
                  <a:pt x="7456931" y="893063"/>
                </a:lnTo>
                <a:lnTo>
                  <a:pt x="7456931" y="0"/>
                </a:lnTo>
                <a:lnTo>
                  <a:pt x="0" y="0"/>
                </a:lnTo>
                <a:lnTo>
                  <a:pt x="0" y="893063"/>
                </a:lnTo>
                <a:close/>
              </a:path>
            </a:pathLst>
          </a:custGeom>
          <a:ln w="12191">
            <a:solidFill>
              <a:srgbClr val="000000"/>
            </a:solidFill>
          </a:ln>
        </p:spPr>
        <p:txBody>
          <a:bodyPr wrap="square" lIns="0" tIns="0" rIns="0" bIns="0" rtlCol="0"/>
          <a:lstStyle/>
          <a:p>
            <a:endParaRPr/>
          </a:p>
        </p:txBody>
      </p:sp>
      <p:sp>
        <p:nvSpPr>
          <p:cNvPr id="9" name="object 9"/>
          <p:cNvSpPr txBox="1"/>
          <p:nvPr/>
        </p:nvSpPr>
        <p:spPr>
          <a:xfrm>
            <a:off x="4801361" y="2340305"/>
            <a:ext cx="7113270" cy="819150"/>
          </a:xfrm>
          <a:prstGeom prst="rect">
            <a:avLst/>
          </a:prstGeom>
        </p:spPr>
        <p:txBody>
          <a:bodyPr vert="horz" wrap="square" lIns="0" tIns="12065" rIns="0" bIns="0" rtlCol="0">
            <a:spAutoFit/>
          </a:bodyPr>
          <a:lstStyle/>
          <a:p>
            <a:pPr algn="ctr">
              <a:lnSpc>
                <a:spcPct val="100000"/>
              </a:lnSpc>
              <a:spcBef>
                <a:spcPts val="95"/>
              </a:spcBef>
            </a:pPr>
            <a:r>
              <a:rPr sz="2800" b="1" spc="-5" dirty="0">
                <a:solidFill>
                  <a:srgbClr val="FFFFFF"/>
                </a:solidFill>
                <a:latin typeface="Microsoft Sans Serif"/>
                <a:cs typeface="Microsoft Sans Serif"/>
              </a:rPr>
              <a:t>Example</a:t>
            </a:r>
            <a:endParaRPr sz="2800">
              <a:latin typeface="Microsoft Sans Serif"/>
              <a:cs typeface="Microsoft Sans Serif"/>
            </a:endParaRPr>
          </a:p>
          <a:p>
            <a:pPr algn="ctr">
              <a:lnSpc>
                <a:spcPct val="100000"/>
              </a:lnSpc>
              <a:spcBef>
                <a:spcPts val="10"/>
              </a:spcBef>
              <a:tabLst>
                <a:tab pos="5033645" algn="l"/>
              </a:tabLst>
            </a:pPr>
            <a:r>
              <a:rPr sz="2400" spc="-5" dirty="0">
                <a:solidFill>
                  <a:srgbClr val="FFFFFF"/>
                </a:solidFill>
                <a:latin typeface="Microsoft Sans Serif"/>
                <a:cs typeface="Microsoft Sans Serif"/>
              </a:rPr>
              <a:t>F:/Angular4/MyFirstDemoApp&gt;</a:t>
            </a:r>
            <a:r>
              <a:rPr sz="2400" spc="50" dirty="0">
                <a:solidFill>
                  <a:srgbClr val="FFFFFF"/>
                </a:solidFill>
                <a:latin typeface="Microsoft Sans Serif"/>
                <a:cs typeface="Microsoft Sans Serif"/>
              </a:rPr>
              <a:t> </a:t>
            </a:r>
            <a:r>
              <a:rPr sz="2400" spc="-5" dirty="0">
                <a:solidFill>
                  <a:srgbClr val="FFFFFF"/>
                </a:solidFill>
                <a:latin typeface="Microsoft Sans Serif"/>
                <a:cs typeface="Microsoft Sans Serif"/>
              </a:rPr>
              <a:t>npm	</a:t>
            </a:r>
            <a:r>
              <a:rPr sz="2400" spc="-10" dirty="0">
                <a:solidFill>
                  <a:srgbClr val="FFFFFF"/>
                </a:solidFill>
                <a:latin typeface="Microsoft Sans Serif"/>
                <a:cs typeface="Microsoft Sans Serif"/>
              </a:rPr>
              <a:t>install</a:t>
            </a:r>
            <a:r>
              <a:rPr sz="2400" spc="-20" dirty="0">
                <a:solidFill>
                  <a:srgbClr val="FFFFFF"/>
                </a:solidFill>
                <a:latin typeface="Microsoft Sans Serif"/>
                <a:cs typeface="Microsoft Sans Serif"/>
              </a:rPr>
              <a:t> </a:t>
            </a:r>
            <a:r>
              <a:rPr sz="2400" spc="-5" dirty="0">
                <a:solidFill>
                  <a:srgbClr val="FFFFFF"/>
                </a:solidFill>
                <a:latin typeface="Microsoft Sans Serif"/>
                <a:cs typeface="Microsoft Sans Serif"/>
              </a:rPr>
              <a:t>bootsrap</a:t>
            </a:r>
            <a:endParaRPr sz="2400">
              <a:latin typeface="Microsoft Sans Serif"/>
              <a:cs typeface="Microsoft Sans Serif"/>
            </a:endParaRPr>
          </a:p>
        </p:txBody>
      </p:sp>
      <p:sp>
        <p:nvSpPr>
          <p:cNvPr id="10" name="object 10"/>
          <p:cNvSpPr/>
          <p:nvPr/>
        </p:nvSpPr>
        <p:spPr>
          <a:xfrm>
            <a:off x="1938527" y="4245864"/>
            <a:ext cx="7997647" cy="169316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41375"/>
            <a:ext cx="3842004" cy="112166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8739" y="479805"/>
            <a:ext cx="3426460" cy="635000"/>
          </a:xfrm>
          <a:prstGeom prst="rect">
            <a:avLst/>
          </a:prstGeom>
        </p:spPr>
        <p:txBody>
          <a:bodyPr vert="horz" wrap="square" lIns="0" tIns="12065" rIns="0" bIns="0" rtlCol="0">
            <a:spAutoFit/>
          </a:bodyPr>
          <a:lstStyle/>
          <a:p>
            <a:pPr marL="12700">
              <a:lnSpc>
                <a:spcPct val="100000"/>
              </a:lnSpc>
              <a:spcBef>
                <a:spcPts val="95"/>
              </a:spcBef>
            </a:pPr>
            <a:r>
              <a:rPr b="1" spc="-10" dirty="0">
                <a:latin typeface="Microsoft Sans Serif"/>
                <a:cs typeface="Microsoft Sans Serif"/>
              </a:rPr>
              <a:t>How </a:t>
            </a:r>
            <a:r>
              <a:rPr b="1" spc="-5" dirty="0">
                <a:latin typeface="Microsoft Sans Serif"/>
                <a:cs typeface="Microsoft Sans Serif"/>
              </a:rPr>
              <a:t>App</a:t>
            </a:r>
            <a:r>
              <a:rPr b="1" spc="-45" dirty="0">
                <a:latin typeface="Microsoft Sans Serif"/>
                <a:cs typeface="Microsoft Sans Serif"/>
              </a:rPr>
              <a:t> </a:t>
            </a:r>
            <a:r>
              <a:rPr b="1" spc="-5" dirty="0">
                <a:latin typeface="Microsoft Sans Serif"/>
                <a:cs typeface="Microsoft Sans Serif"/>
              </a:rPr>
              <a:t>Start </a:t>
            </a:r>
          </a:p>
        </p:txBody>
      </p:sp>
      <p:sp>
        <p:nvSpPr>
          <p:cNvPr id="4" name="object 4"/>
          <p:cNvSpPr/>
          <p:nvPr/>
        </p:nvSpPr>
        <p:spPr>
          <a:xfrm>
            <a:off x="617219" y="2314955"/>
            <a:ext cx="1280160" cy="1125220"/>
          </a:xfrm>
          <a:custGeom>
            <a:avLst/>
            <a:gdLst/>
            <a:ahLst/>
            <a:cxnLst/>
            <a:rect l="l" t="t" r="r" b="b"/>
            <a:pathLst>
              <a:path w="1280160" h="1125220">
                <a:moveTo>
                  <a:pt x="369354" y="0"/>
                </a:moveTo>
                <a:lnTo>
                  <a:pt x="0" y="0"/>
                </a:lnTo>
                <a:lnTo>
                  <a:pt x="0" y="1028192"/>
                </a:lnTo>
                <a:lnTo>
                  <a:pt x="877696" y="1028192"/>
                </a:lnTo>
                <a:lnTo>
                  <a:pt x="877696" y="1124712"/>
                </a:lnTo>
                <a:lnTo>
                  <a:pt x="1280160" y="843534"/>
                </a:lnTo>
                <a:lnTo>
                  <a:pt x="1015850" y="658876"/>
                </a:lnTo>
                <a:lnTo>
                  <a:pt x="369354" y="658876"/>
                </a:lnTo>
                <a:lnTo>
                  <a:pt x="369354" y="0"/>
                </a:lnTo>
                <a:close/>
              </a:path>
              <a:path w="1280160" h="1125220">
                <a:moveTo>
                  <a:pt x="877696" y="562356"/>
                </a:moveTo>
                <a:lnTo>
                  <a:pt x="877696" y="658876"/>
                </a:lnTo>
                <a:lnTo>
                  <a:pt x="1015850" y="658876"/>
                </a:lnTo>
                <a:lnTo>
                  <a:pt x="877696" y="562356"/>
                </a:lnTo>
                <a:close/>
              </a:path>
            </a:pathLst>
          </a:custGeom>
          <a:solidFill>
            <a:srgbClr val="EAC1BB"/>
          </a:solidFill>
        </p:spPr>
        <p:txBody>
          <a:bodyPr wrap="square" lIns="0" tIns="0" rIns="0" bIns="0" rtlCol="0"/>
          <a:lstStyle/>
          <a:p>
            <a:endParaRPr/>
          </a:p>
        </p:txBody>
      </p:sp>
      <p:sp>
        <p:nvSpPr>
          <p:cNvPr id="5" name="object 5"/>
          <p:cNvSpPr/>
          <p:nvPr/>
        </p:nvSpPr>
        <p:spPr>
          <a:xfrm>
            <a:off x="434340" y="1554480"/>
            <a:ext cx="1892935" cy="762000"/>
          </a:xfrm>
          <a:custGeom>
            <a:avLst/>
            <a:gdLst/>
            <a:ahLst/>
            <a:cxnLst/>
            <a:rect l="l" t="t" r="r" b="b"/>
            <a:pathLst>
              <a:path w="1892935" h="762000">
                <a:moveTo>
                  <a:pt x="1765808" y="0"/>
                </a:moveTo>
                <a:lnTo>
                  <a:pt x="127025" y="0"/>
                </a:lnTo>
                <a:lnTo>
                  <a:pt x="77581" y="9985"/>
                </a:lnTo>
                <a:lnTo>
                  <a:pt x="37204" y="37211"/>
                </a:lnTo>
                <a:lnTo>
                  <a:pt x="9982" y="77581"/>
                </a:lnTo>
                <a:lnTo>
                  <a:pt x="0" y="127000"/>
                </a:lnTo>
                <a:lnTo>
                  <a:pt x="0" y="635000"/>
                </a:lnTo>
                <a:lnTo>
                  <a:pt x="9982" y="684418"/>
                </a:lnTo>
                <a:lnTo>
                  <a:pt x="37204" y="724788"/>
                </a:lnTo>
                <a:lnTo>
                  <a:pt x="77581" y="752014"/>
                </a:lnTo>
                <a:lnTo>
                  <a:pt x="127025" y="762000"/>
                </a:lnTo>
                <a:lnTo>
                  <a:pt x="1765808" y="762000"/>
                </a:lnTo>
                <a:lnTo>
                  <a:pt x="1815226" y="752014"/>
                </a:lnTo>
                <a:lnTo>
                  <a:pt x="1855597" y="724788"/>
                </a:lnTo>
                <a:lnTo>
                  <a:pt x="1882822" y="684418"/>
                </a:lnTo>
                <a:lnTo>
                  <a:pt x="1892808" y="635000"/>
                </a:lnTo>
                <a:lnTo>
                  <a:pt x="1892808" y="127000"/>
                </a:lnTo>
                <a:lnTo>
                  <a:pt x="1882822" y="77581"/>
                </a:lnTo>
                <a:lnTo>
                  <a:pt x="1855597" y="37211"/>
                </a:lnTo>
                <a:lnTo>
                  <a:pt x="1815226" y="9985"/>
                </a:lnTo>
                <a:lnTo>
                  <a:pt x="1765808" y="0"/>
                </a:lnTo>
                <a:close/>
              </a:path>
            </a:pathLst>
          </a:custGeom>
          <a:solidFill>
            <a:srgbClr val="D24717"/>
          </a:solidFill>
        </p:spPr>
        <p:txBody>
          <a:bodyPr wrap="square" lIns="0" tIns="0" rIns="0" bIns="0" rtlCol="0"/>
          <a:lstStyle/>
          <a:p>
            <a:endParaRPr/>
          </a:p>
        </p:txBody>
      </p:sp>
      <p:sp>
        <p:nvSpPr>
          <p:cNvPr id="6" name="object 6"/>
          <p:cNvSpPr/>
          <p:nvPr/>
        </p:nvSpPr>
        <p:spPr>
          <a:xfrm>
            <a:off x="434340" y="1554480"/>
            <a:ext cx="1892935" cy="762000"/>
          </a:xfrm>
          <a:custGeom>
            <a:avLst/>
            <a:gdLst/>
            <a:ahLst/>
            <a:cxnLst/>
            <a:rect l="l" t="t" r="r" b="b"/>
            <a:pathLst>
              <a:path w="1892935" h="762000">
                <a:moveTo>
                  <a:pt x="0" y="127000"/>
                </a:moveTo>
                <a:lnTo>
                  <a:pt x="9982" y="77581"/>
                </a:lnTo>
                <a:lnTo>
                  <a:pt x="37204" y="37211"/>
                </a:lnTo>
                <a:lnTo>
                  <a:pt x="77581" y="9985"/>
                </a:lnTo>
                <a:lnTo>
                  <a:pt x="127025" y="0"/>
                </a:lnTo>
                <a:lnTo>
                  <a:pt x="1765808" y="0"/>
                </a:lnTo>
                <a:lnTo>
                  <a:pt x="1815226" y="9985"/>
                </a:lnTo>
                <a:lnTo>
                  <a:pt x="1855597" y="37211"/>
                </a:lnTo>
                <a:lnTo>
                  <a:pt x="1882822" y="77581"/>
                </a:lnTo>
                <a:lnTo>
                  <a:pt x="1892808" y="127000"/>
                </a:lnTo>
                <a:lnTo>
                  <a:pt x="1892808" y="635000"/>
                </a:lnTo>
                <a:lnTo>
                  <a:pt x="1882822" y="684418"/>
                </a:lnTo>
                <a:lnTo>
                  <a:pt x="1855597" y="724788"/>
                </a:lnTo>
                <a:lnTo>
                  <a:pt x="1815226" y="752014"/>
                </a:lnTo>
                <a:lnTo>
                  <a:pt x="1765808" y="762000"/>
                </a:lnTo>
                <a:lnTo>
                  <a:pt x="127025" y="762000"/>
                </a:lnTo>
                <a:lnTo>
                  <a:pt x="77581" y="752014"/>
                </a:lnTo>
                <a:lnTo>
                  <a:pt x="37204" y="724788"/>
                </a:lnTo>
                <a:lnTo>
                  <a:pt x="9982" y="684418"/>
                </a:lnTo>
                <a:lnTo>
                  <a:pt x="0" y="635000"/>
                </a:lnTo>
                <a:lnTo>
                  <a:pt x="0" y="127000"/>
                </a:lnTo>
                <a:close/>
              </a:path>
            </a:pathLst>
          </a:custGeom>
          <a:ln w="12192">
            <a:solidFill>
              <a:srgbClr val="FFFFFF"/>
            </a:solidFill>
          </a:ln>
        </p:spPr>
        <p:txBody>
          <a:bodyPr wrap="square" lIns="0" tIns="0" rIns="0" bIns="0" rtlCol="0"/>
          <a:lstStyle/>
          <a:p>
            <a:endParaRPr/>
          </a:p>
        </p:txBody>
      </p:sp>
      <p:sp>
        <p:nvSpPr>
          <p:cNvPr id="7" name="object 7"/>
          <p:cNvSpPr txBox="1"/>
          <p:nvPr/>
        </p:nvSpPr>
        <p:spPr>
          <a:xfrm>
            <a:off x="712114" y="1637741"/>
            <a:ext cx="1337310"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FFFFFF"/>
                </a:solidFill>
                <a:latin typeface="Microsoft Sans Serif"/>
                <a:cs typeface="Microsoft Sans Serif"/>
              </a:rPr>
              <a:t>m</a:t>
            </a:r>
            <a:r>
              <a:rPr sz="3200" spc="-15" dirty="0">
                <a:solidFill>
                  <a:srgbClr val="FFFFFF"/>
                </a:solidFill>
                <a:latin typeface="Microsoft Sans Serif"/>
                <a:cs typeface="Microsoft Sans Serif"/>
              </a:rPr>
              <a:t>a</a:t>
            </a:r>
            <a:r>
              <a:rPr sz="3200" spc="-5" dirty="0">
                <a:solidFill>
                  <a:srgbClr val="FFFFFF"/>
                </a:solidFill>
                <a:latin typeface="Microsoft Sans Serif"/>
                <a:cs typeface="Microsoft Sans Serif"/>
              </a:rPr>
              <a:t>in.</a:t>
            </a:r>
            <a:r>
              <a:rPr sz="3200" spc="-15" dirty="0">
                <a:solidFill>
                  <a:srgbClr val="FFFFFF"/>
                </a:solidFill>
                <a:latin typeface="Microsoft Sans Serif"/>
                <a:cs typeface="Microsoft Sans Serif"/>
              </a:rPr>
              <a:t>t</a:t>
            </a:r>
            <a:r>
              <a:rPr sz="3200" dirty="0">
                <a:solidFill>
                  <a:srgbClr val="FFFFFF"/>
                </a:solidFill>
                <a:latin typeface="Microsoft Sans Serif"/>
                <a:cs typeface="Microsoft Sans Serif"/>
              </a:rPr>
              <a:t>s</a:t>
            </a:r>
            <a:endParaRPr sz="3200">
              <a:latin typeface="Microsoft Sans Serif"/>
              <a:cs typeface="Microsoft Sans Serif"/>
            </a:endParaRPr>
          </a:p>
        </p:txBody>
      </p:sp>
      <p:sp>
        <p:nvSpPr>
          <p:cNvPr id="8" name="object 8"/>
          <p:cNvSpPr txBox="1"/>
          <p:nvPr/>
        </p:nvSpPr>
        <p:spPr>
          <a:xfrm>
            <a:off x="2411095" y="1591183"/>
            <a:ext cx="5516880" cy="692785"/>
          </a:xfrm>
          <a:prstGeom prst="rect">
            <a:avLst/>
          </a:prstGeom>
        </p:spPr>
        <p:txBody>
          <a:bodyPr vert="horz" wrap="square" lIns="0" tIns="12065" rIns="0" bIns="0" rtlCol="0">
            <a:spAutoFit/>
          </a:bodyPr>
          <a:lstStyle/>
          <a:p>
            <a:pPr marL="241300" indent="-228600">
              <a:lnSpc>
                <a:spcPts val="2630"/>
              </a:lnSpc>
              <a:spcBef>
                <a:spcPts val="95"/>
              </a:spcBef>
              <a:buChar char="•"/>
              <a:tabLst>
                <a:tab pos="240665" algn="l"/>
                <a:tab pos="241300" algn="l"/>
              </a:tabLst>
            </a:pPr>
            <a:r>
              <a:rPr sz="2200" spc="-10" dirty="0">
                <a:latin typeface="Microsoft Sans Serif"/>
                <a:cs typeface="Microsoft Sans Serif"/>
              </a:rPr>
              <a:t>Main.ts file is </a:t>
            </a:r>
            <a:r>
              <a:rPr sz="2200" spc="-5" dirty="0">
                <a:latin typeface="Microsoft Sans Serif"/>
                <a:cs typeface="Microsoft Sans Serif"/>
              </a:rPr>
              <a:t>entry </a:t>
            </a:r>
            <a:r>
              <a:rPr sz="2200" spc="-10" dirty="0">
                <a:latin typeface="Microsoft Sans Serif"/>
                <a:cs typeface="Microsoft Sans Serif"/>
              </a:rPr>
              <a:t>point of our</a:t>
            </a:r>
            <a:r>
              <a:rPr sz="2200" spc="105" dirty="0">
                <a:latin typeface="Microsoft Sans Serif"/>
                <a:cs typeface="Microsoft Sans Serif"/>
              </a:rPr>
              <a:t> </a:t>
            </a:r>
            <a:r>
              <a:rPr sz="2200" spc="-10" dirty="0">
                <a:latin typeface="Microsoft Sans Serif"/>
                <a:cs typeface="Microsoft Sans Serif"/>
              </a:rPr>
              <a:t>application.</a:t>
            </a:r>
            <a:endParaRPr sz="2200">
              <a:latin typeface="Microsoft Sans Serif"/>
              <a:cs typeface="Microsoft Sans Serif"/>
            </a:endParaRPr>
          </a:p>
          <a:p>
            <a:pPr marL="241300" indent="-228600">
              <a:lnSpc>
                <a:spcPts val="2630"/>
              </a:lnSpc>
              <a:buChar char="•"/>
              <a:tabLst>
                <a:tab pos="240665" algn="l"/>
                <a:tab pos="241300" algn="l"/>
              </a:tabLst>
            </a:pPr>
            <a:r>
              <a:rPr sz="2200" spc="-10" dirty="0">
                <a:latin typeface="Microsoft Sans Serif"/>
                <a:cs typeface="Microsoft Sans Serif"/>
              </a:rPr>
              <a:t>Main.ts file </a:t>
            </a:r>
            <a:r>
              <a:rPr sz="2200" spc="-5" dirty="0">
                <a:latin typeface="Microsoft Sans Serif"/>
                <a:cs typeface="Microsoft Sans Serif"/>
              </a:rPr>
              <a:t>bootstrap app.module.ts</a:t>
            </a:r>
            <a:r>
              <a:rPr sz="2200" spc="65" dirty="0">
                <a:latin typeface="Microsoft Sans Serif"/>
                <a:cs typeface="Microsoft Sans Serif"/>
              </a:rPr>
              <a:t> </a:t>
            </a:r>
            <a:r>
              <a:rPr sz="2200" spc="-10" dirty="0">
                <a:latin typeface="Microsoft Sans Serif"/>
                <a:cs typeface="Microsoft Sans Serif"/>
              </a:rPr>
              <a:t>file</a:t>
            </a:r>
            <a:endParaRPr sz="2200">
              <a:latin typeface="Microsoft Sans Serif"/>
              <a:cs typeface="Microsoft Sans Serif"/>
            </a:endParaRPr>
          </a:p>
        </p:txBody>
      </p:sp>
      <p:sp>
        <p:nvSpPr>
          <p:cNvPr id="9" name="object 9"/>
          <p:cNvSpPr/>
          <p:nvPr/>
        </p:nvSpPr>
        <p:spPr>
          <a:xfrm>
            <a:off x="1883664" y="3525011"/>
            <a:ext cx="1280160" cy="1123315"/>
          </a:xfrm>
          <a:custGeom>
            <a:avLst/>
            <a:gdLst/>
            <a:ahLst/>
            <a:cxnLst/>
            <a:rect l="l" t="t" r="r" b="b"/>
            <a:pathLst>
              <a:path w="1280160" h="1123314">
                <a:moveTo>
                  <a:pt x="368808" y="0"/>
                </a:moveTo>
                <a:lnTo>
                  <a:pt x="0" y="0"/>
                </a:lnTo>
                <a:lnTo>
                  <a:pt x="0" y="1026794"/>
                </a:lnTo>
                <a:lnTo>
                  <a:pt x="878332" y="1026794"/>
                </a:lnTo>
                <a:lnTo>
                  <a:pt x="878332" y="1123188"/>
                </a:lnTo>
                <a:lnTo>
                  <a:pt x="1280160" y="842390"/>
                </a:lnTo>
                <a:lnTo>
                  <a:pt x="1016272" y="657987"/>
                </a:lnTo>
                <a:lnTo>
                  <a:pt x="368808" y="657987"/>
                </a:lnTo>
                <a:lnTo>
                  <a:pt x="368808" y="0"/>
                </a:lnTo>
                <a:close/>
              </a:path>
              <a:path w="1280160" h="1123314">
                <a:moveTo>
                  <a:pt x="878332" y="561594"/>
                </a:moveTo>
                <a:lnTo>
                  <a:pt x="878332" y="657987"/>
                </a:lnTo>
                <a:lnTo>
                  <a:pt x="1016272" y="657987"/>
                </a:lnTo>
                <a:lnTo>
                  <a:pt x="878332" y="561594"/>
                </a:lnTo>
                <a:close/>
              </a:path>
            </a:pathLst>
          </a:custGeom>
          <a:solidFill>
            <a:srgbClr val="EAC1BB"/>
          </a:solidFill>
        </p:spPr>
        <p:txBody>
          <a:bodyPr wrap="square" lIns="0" tIns="0" rIns="0" bIns="0" rtlCol="0"/>
          <a:lstStyle/>
          <a:p>
            <a:endParaRPr/>
          </a:p>
        </p:txBody>
      </p:sp>
      <p:sp>
        <p:nvSpPr>
          <p:cNvPr id="10" name="object 10"/>
          <p:cNvSpPr/>
          <p:nvPr/>
        </p:nvSpPr>
        <p:spPr>
          <a:xfrm>
            <a:off x="1868423" y="2828544"/>
            <a:ext cx="2699385" cy="684530"/>
          </a:xfrm>
          <a:custGeom>
            <a:avLst/>
            <a:gdLst/>
            <a:ahLst/>
            <a:cxnLst/>
            <a:rect l="l" t="t" r="r" b="b"/>
            <a:pathLst>
              <a:path w="2699385" h="684529">
                <a:moveTo>
                  <a:pt x="2584958" y="0"/>
                </a:moveTo>
                <a:lnTo>
                  <a:pt x="114045" y="0"/>
                </a:lnTo>
                <a:lnTo>
                  <a:pt x="69651" y="8961"/>
                </a:lnTo>
                <a:lnTo>
                  <a:pt x="33400" y="33400"/>
                </a:lnTo>
                <a:lnTo>
                  <a:pt x="8961" y="69651"/>
                </a:lnTo>
                <a:lnTo>
                  <a:pt x="0" y="114045"/>
                </a:lnTo>
                <a:lnTo>
                  <a:pt x="0" y="570229"/>
                </a:lnTo>
                <a:lnTo>
                  <a:pt x="8961" y="614624"/>
                </a:lnTo>
                <a:lnTo>
                  <a:pt x="33400" y="650875"/>
                </a:lnTo>
                <a:lnTo>
                  <a:pt x="69651" y="675314"/>
                </a:lnTo>
                <a:lnTo>
                  <a:pt x="114045" y="684276"/>
                </a:lnTo>
                <a:lnTo>
                  <a:pt x="2584958" y="684276"/>
                </a:lnTo>
                <a:lnTo>
                  <a:pt x="2629352" y="675314"/>
                </a:lnTo>
                <a:lnTo>
                  <a:pt x="2665603" y="650875"/>
                </a:lnTo>
                <a:lnTo>
                  <a:pt x="2690042" y="614624"/>
                </a:lnTo>
                <a:lnTo>
                  <a:pt x="2699004" y="570229"/>
                </a:lnTo>
                <a:lnTo>
                  <a:pt x="2699004" y="114045"/>
                </a:lnTo>
                <a:lnTo>
                  <a:pt x="2690042" y="69651"/>
                </a:lnTo>
                <a:lnTo>
                  <a:pt x="2665603" y="33400"/>
                </a:lnTo>
                <a:lnTo>
                  <a:pt x="2629352" y="8961"/>
                </a:lnTo>
                <a:lnTo>
                  <a:pt x="2584958" y="0"/>
                </a:lnTo>
                <a:close/>
              </a:path>
            </a:pathLst>
          </a:custGeom>
          <a:solidFill>
            <a:srgbClr val="D24717"/>
          </a:solidFill>
        </p:spPr>
        <p:txBody>
          <a:bodyPr wrap="square" lIns="0" tIns="0" rIns="0" bIns="0" rtlCol="0"/>
          <a:lstStyle/>
          <a:p>
            <a:endParaRPr/>
          </a:p>
        </p:txBody>
      </p:sp>
      <p:sp>
        <p:nvSpPr>
          <p:cNvPr id="11" name="object 11"/>
          <p:cNvSpPr/>
          <p:nvPr/>
        </p:nvSpPr>
        <p:spPr>
          <a:xfrm>
            <a:off x="1868423" y="2828544"/>
            <a:ext cx="2699385" cy="684530"/>
          </a:xfrm>
          <a:custGeom>
            <a:avLst/>
            <a:gdLst/>
            <a:ahLst/>
            <a:cxnLst/>
            <a:rect l="l" t="t" r="r" b="b"/>
            <a:pathLst>
              <a:path w="2699385" h="684529">
                <a:moveTo>
                  <a:pt x="0" y="114045"/>
                </a:moveTo>
                <a:lnTo>
                  <a:pt x="8961" y="69651"/>
                </a:lnTo>
                <a:lnTo>
                  <a:pt x="33400" y="33400"/>
                </a:lnTo>
                <a:lnTo>
                  <a:pt x="69651" y="8961"/>
                </a:lnTo>
                <a:lnTo>
                  <a:pt x="114045" y="0"/>
                </a:lnTo>
                <a:lnTo>
                  <a:pt x="2584958" y="0"/>
                </a:lnTo>
                <a:lnTo>
                  <a:pt x="2629352" y="8961"/>
                </a:lnTo>
                <a:lnTo>
                  <a:pt x="2665603" y="33400"/>
                </a:lnTo>
                <a:lnTo>
                  <a:pt x="2690042" y="69651"/>
                </a:lnTo>
                <a:lnTo>
                  <a:pt x="2699004" y="114045"/>
                </a:lnTo>
                <a:lnTo>
                  <a:pt x="2699004" y="570229"/>
                </a:lnTo>
                <a:lnTo>
                  <a:pt x="2690042" y="614624"/>
                </a:lnTo>
                <a:lnTo>
                  <a:pt x="2665603" y="650875"/>
                </a:lnTo>
                <a:lnTo>
                  <a:pt x="2629352" y="675314"/>
                </a:lnTo>
                <a:lnTo>
                  <a:pt x="2584958" y="684276"/>
                </a:lnTo>
                <a:lnTo>
                  <a:pt x="114045" y="684276"/>
                </a:lnTo>
                <a:lnTo>
                  <a:pt x="69651" y="675314"/>
                </a:lnTo>
                <a:lnTo>
                  <a:pt x="33400" y="650875"/>
                </a:lnTo>
                <a:lnTo>
                  <a:pt x="8961" y="614624"/>
                </a:lnTo>
                <a:lnTo>
                  <a:pt x="0" y="570229"/>
                </a:lnTo>
                <a:lnTo>
                  <a:pt x="0" y="114045"/>
                </a:lnTo>
                <a:close/>
              </a:path>
            </a:pathLst>
          </a:custGeom>
          <a:ln w="12192">
            <a:solidFill>
              <a:srgbClr val="FFFFFF"/>
            </a:solidFill>
          </a:ln>
        </p:spPr>
        <p:txBody>
          <a:bodyPr wrap="square" lIns="0" tIns="0" rIns="0" bIns="0" rtlCol="0"/>
          <a:lstStyle/>
          <a:p>
            <a:endParaRPr/>
          </a:p>
        </p:txBody>
      </p:sp>
      <p:sp>
        <p:nvSpPr>
          <p:cNvPr id="12" name="object 12"/>
          <p:cNvSpPr txBox="1"/>
          <p:nvPr/>
        </p:nvSpPr>
        <p:spPr>
          <a:xfrm>
            <a:off x="2248026" y="2945638"/>
            <a:ext cx="1939289"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FFFFFF"/>
                </a:solidFill>
                <a:latin typeface="Microsoft Sans Serif"/>
                <a:cs typeface="Microsoft Sans Serif"/>
              </a:rPr>
              <a:t>app.module.ts</a:t>
            </a:r>
            <a:endParaRPr sz="2400">
              <a:latin typeface="Microsoft Sans Serif"/>
              <a:cs typeface="Microsoft Sans Serif"/>
            </a:endParaRPr>
          </a:p>
        </p:txBody>
      </p:sp>
      <p:sp>
        <p:nvSpPr>
          <p:cNvPr id="13" name="object 13"/>
          <p:cNvSpPr txBox="1"/>
          <p:nvPr/>
        </p:nvSpPr>
        <p:spPr>
          <a:xfrm>
            <a:off x="4666615" y="2851530"/>
            <a:ext cx="5363210" cy="645160"/>
          </a:xfrm>
          <a:prstGeom prst="rect">
            <a:avLst/>
          </a:prstGeom>
        </p:spPr>
        <p:txBody>
          <a:bodyPr vert="horz" wrap="square" lIns="0" tIns="63500" rIns="0" bIns="0" rtlCol="0">
            <a:spAutoFit/>
          </a:bodyPr>
          <a:lstStyle/>
          <a:p>
            <a:pPr marL="241300" marR="5080" indent="-228600">
              <a:lnSpc>
                <a:spcPts val="2240"/>
              </a:lnSpc>
              <a:spcBef>
                <a:spcPts val="500"/>
              </a:spcBef>
              <a:buChar char="•"/>
              <a:tabLst>
                <a:tab pos="240665" algn="l"/>
                <a:tab pos="241300" algn="l"/>
              </a:tabLst>
            </a:pPr>
            <a:r>
              <a:rPr sz="2200" spc="-5" dirty="0">
                <a:latin typeface="Microsoft Sans Serif"/>
                <a:cs typeface="Microsoft Sans Serif"/>
              </a:rPr>
              <a:t>This </a:t>
            </a:r>
            <a:r>
              <a:rPr sz="2200" spc="-10" dirty="0">
                <a:latin typeface="Microsoft Sans Serif"/>
                <a:cs typeface="Microsoft Sans Serif"/>
              </a:rPr>
              <a:t>file </a:t>
            </a:r>
            <a:r>
              <a:rPr sz="2200" spc="-5" dirty="0">
                <a:latin typeface="Microsoft Sans Serif"/>
                <a:cs typeface="Microsoft Sans Serif"/>
              </a:rPr>
              <a:t>bootstrap </a:t>
            </a:r>
            <a:r>
              <a:rPr sz="2200" spc="-10" dirty="0">
                <a:latin typeface="Microsoft Sans Serif"/>
                <a:cs typeface="Microsoft Sans Serif"/>
              </a:rPr>
              <a:t>our </a:t>
            </a:r>
            <a:r>
              <a:rPr sz="2200" spc="-5" dirty="0">
                <a:latin typeface="Microsoft Sans Serif"/>
                <a:cs typeface="Microsoft Sans Serif"/>
              </a:rPr>
              <a:t>first </a:t>
            </a:r>
            <a:r>
              <a:rPr sz="2200" spc="-10" dirty="0">
                <a:latin typeface="Microsoft Sans Serif"/>
                <a:cs typeface="Microsoft Sans Serif"/>
              </a:rPr>
              <a:t>component </a:t>
            </a:r>
            <a:r>
              <a:rPr sz="2200" spc="-5" dirty="0">
                <a:latin typeface="Microsoft Sans Serif"/>
                <a:cs typeface="Microsoft Sans Serif"/>
              </a:rPr>
              <a:t>i.e  app.component.ts</a:t>
            </a:r>
            <a:endParaRPr sz="2200">
              <a:latin typeface="Microsoft Sans Serif"/>
              <a:cs typeface="Microsoft Sans Serif"/>
            </a:endParaRPr>
          </a:p>
        </p:txBody>
      </p:sp>
      <p:sp>
        <p:nvSpPr>
          <p:cNvPr id="14" name="object 14"/>
          <p:cNvSpPr/>
          <p:nvPr/>
        </p:nvSpPr>
        <p:spPr>
          <a:xfrm>
            <a:off x="3194304" y="4785359"/>
            <a:ext cx="1280160" cy="1123315"/>
          </a:xfrm>
          <a:custGeom>
            <a:avLst/>
            <a:gdLst/>
            <a:ahLst/>
            <a:cxnLst/>
            <a:rect l="l" t="t" r="r" b="b"/>
            <a:pathLst>
              <a:path w="1280160" h="1123314">
                <a:moveTo>
                  <a:pt x="368807" y="0"/>
                </a:moveTo>
                <a:lnTo>
                  <a:pt x="0" y="0"/>
                </a:lnTo>
                <a:lnTo>
                  <a:pt x="0" y="1026820"/>
                </a:lnTo>
                <a:lnTo>
                  <a:pt x="878332" y="1026820"/>
                </a:lnTo>
                <a:lnTo>
                  <a:pt x="878332" y="1123187"/>
                </a:lnTo>
                <a:lnTo>
                  <a:pt x="1280159" y="842390"/>
                </a:lnTo>
                <a:lnTo>
                  <a:pt x="1016272" y="657986"/>
                </a:lnTo>
                <a:lnTo>
                  <a:pt x="368807" y="657986"/>
                </a:lnTo>
                <a:lnTo>
                  <a:pt x="368807" y="0"/>
                </a:lnTo>
                <a:close/>
              </a:path>
              <a:path w="1280160" h="1123314">
                <a:moveTo>
                  <a:pt x="878332" y="561593"/>
                </a:moveTo>
                <a:lnTo>
                  <a:pt x="878332" y="657986"/>
                </a:lnTo>
                <a:lnTo>
                  <a:pt x="1016272" y="657986"/>
                </a:lnTo>
                <a:lnTo>
                  <a:pt x="878332" y="561593"/>
                </a:lnTo>
                <a:close/>
              </a:path>
            </a:pathLst>
          </a:custGeom>
          <a:solidFill>
            <a:srgbClr val="EAC1BB"/>
          </a:solidFill>
        </p:spPr>
        <p:txBody>
          <a:bodyPr wrap="square" lIns="0" tIns="0" rIns="0" bIns="0" rtlCol="0"/>
          <a:lstStyle/>
          <a:p>
            <a:endParaRPr/>
          </a:p>
        </p:txBody>
      </p:sp>
      <p:sp>
        <p:nvSpPr>
          <p:cNvPr id="15" name="object 15"/>
          <p:cNvSpPr/>
          <p:nvPr/>
        </p:nvSpPr>
        <p:spPr>
          <a:xfrm>
            <a:off x="3151632" y="4105655"/>
            <a:ext cx="2900680" cy="632460"/>
          </a:xfrm>
          <a:custGeom>
            <a:avLst/>
            <a:gdLst/>
            <a:ahLst/>
            <a:cxnLst/>
            <a:rect l="l" t="t" r="r" b="b"/>
            <a:pathLst>
              <a:path w="2900679" h="632460">
                <a:moveTo>
                  <a:pt x="2794762" y="0"/>
                </a:moveTo>
                <a:lnTo>
                  <a:pt x="105409" y="0"/>
                </a:lnTo>
                <a:lnTo>
                  <a:pt x="64400" y="8290"/>
                </a:lnTo>
                <a:lnTo>
                  <a:pt x="30892" y="30892"/>
                </a:lnTo>
                <a:lnTo>
                  <a:pt x="8290" y="64400"/>
                </a:lnTo>
                <a:lnTo>
                  <a:pt x="0" y="105410"/>
                </a:lnTo>
                <a:lnTo>
                  <a:pt x="0" y="527050"/>
                </a:lnTo>
                <a:lnTo>
                  <a:pt x="8290" y="568059"/>
                </a:lnTo>
                <a:lnTo>
                  <a:pt x="30892" y="601567"/>
                </a:lnTo>
                <a:lnTo>
                  <a:pt x="64400" y="624169"/>
                </a:lnTo>
                <a:lnTo>
                  <a:pt x="105409" y="632460"/>
                </a:lnTo>
                <a:lnTo>
                  <a:pt x="2794762" y="632460"/>
                </a:lnTo>
                <a:lnTo>
                  <a:pt x="2835771" y="624169"/>
                </a:lnTo>
                <a:lnTo>
                  <a:pt x="2869279" y="601567"/>
                </a:lnTo>
                <a:lnTo>
                  <a:pt x="2891881" y="568059"/>
                </a:lnTo>
                <a:lnTo>
                  <a:pt x="2900172" y="527050"/>
                </a:lnTo>
                <a:lnTo>
                  <a:pt x="2900172" y="105410"/>
                </a:lnTo>
                <a:lnTo>
                  <a:pt x="2891881" y="64400"/>
                </a:lnTo>
                <a:lnTo>
                  <a:pt x="2869279" y="30892"/>
                </a:lnTo>
                <a:lnTo>
                  <a:pt x="2835771" y="8290"/>
                </a:lnTo>
                <a:lnTo>
                  <a:pt x="2794762" y="0"/>
                </a:lnTo>
                <a:close/>
              </a:path>
            </a:pathLst>
          </a:custGeom>
          <a:solidFill>
            <a:srgbClr val="D24717"/>
          </a:solidFill>
        </p:spPr>
        <p:txBody>
          <a:bodyPr wrap="square" lIns="0" tIns="0" rIns="0" bIns="0" rtlCol="0"/>
          <a:lstStyle/>
          <a:p>
            <a:endParaRPr/>
          </a:p>
        </p:txBody>
      </p:sp>
      <p:sp>
        <p:nvSpPr>
          <p:cNvPr id="16" name="object 16"/>
          <p:cNvSpPr/>
          <p:nvPr/>
        </p:nvSpPr>
        <p:spPr>
          <a:xfrm>
            <a:off x="3151632" y="4105655"/>
            <a:ext cx="2900680" cy="632460"/>
          </a:xfrm>
          <a:custGeom>
            <a:avLst/>
            <a:gdLst/>
            <a:ahLst/>
            <a:cxnLst/>
            <a:rect l="l" t="t" r="r" b="b"/>
            <a:pathLst>
              <a:path w="2900679" h="632460">
                <a:moveTo>
                  <a:pt x="0" y="105410"/>
                </a:moveTo>
                <a:lnTo>
                  <a:pt x="8290" y="64400"/>
                </a:lnTo>
                <a:lnTo>
                  <a:pt x="30892" y="30892"/>
                </a:lnTo>
                <a:lnTo>
                  <a:pt x="64400" y="8290"/>
                </a:lnTo>
                <a:lnTo>
                  <a:pt x="105409" y="0"/>
                </a:lnTo>
                <a:lnTo>
                  <a:pt x="2794762" y="0"/>
                </a:lnTo>
                <a:lnTo>
                  <a:pt x="2835771" y="8290"/>
                </a:lnTo>
                <a:lnTo>
                  <a:pt x="2869279" y="30892"/>
                </a:lnTo>
                <a:lnTo>
                  <a:pt x="2891881" y="64400"/>
                </a:lnTo>
                <a:lnTo>
                  <a:pt x="2900172" y="105410"/>
                </a:lnTo>
                <a:lnTo>
                  <a:pt x="2900172" y="527050"/>
                </a:lnTo>
                <a:lnTo>
                  <a:pt x="2891881" y="568059"/>
                </a:lnTo>
                <a:lnTo>
                  <a:pt x="2869279" y="601567"/>
                </a:lnTo>
                <a:lnTo>
                  <a:pt x="2835771" y="624169"/>
                </a:lnTo>
                <a:lnTo>
                  <a:pt x="2794762" y="632460"/>
                </a:lnTo>
                <a:lnTo>
                  <a:pt x="105409" y="632460"/>
                </a:lnTo>
                <a:lnTo>
                  <a:pt x="64400" y="624169"/>
                </a:lnTo>
                <a:lnTo>
                  <a:pt x="30892" y="601567"/>
                </a:lnTo>
                <a:lnTo>
                  <a:pt x="8290" y="568059"/>
                </a:lnTo>
                <a:lnTo>
                  <a:pt x="0" y="527050"/>
                </a:lnTo>
                <a:lnTo>
                  <a:pt x="0" y="105410"/>
                </a:lnTo>
                <a:close/>
              </a:path>
            </a:pathLst>
          </a:custGeom>
          <a:ln w="12192">
            <a:solidFill>
              <a:srgbClr val="FFFFFF"/>
            </a:solidFill>
          </a:ln>
        </p:spPr>
        <p:txBody>
          <a:bodyPr wrap="square" lIns="0" tIns="0" rIns="0" bIns="0" rtlCol="0"/>
          <a:lstStyle/>
          <a:p>
            <a:endParaRPr/>
          </a:p>
        </p:txBody>
      </p:sp>
      <p:sp>
        <p:nvSpPr>
          <p:cNvPr id="17" name="object 17"/>
          <p:cNvSpPr txBox="1"/>
          <p:nvPr/>
        </p:nvSpPr>
        <p:spPr>
          <a:xfrm>
            <a:off x="3377946" y="4196918"/>
            <a:ext cx="2448560" cy="3917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Microsoft Sans Serif"/>
                <a:cs typeface="Microsoft Sans Serif"/>
              </a:rPr>
              <a:t>app.component.ts</a:t>
            </a:r>
            <a:endParaRPr sz="2400">
              <a:latin typeface="Microsoft Sans Serif"/>
              <a:cs typeface="Microsoft Sans Serif"/>
            </a:endParaRPr>
          </a:p>
        </p:txBody>
      </p:sp>
      <p:sp>
        <p:nvSpPr>
          <p:cNvPr id="18" name="object 18"/>
          <p:cNvSpPr txBox="1"/>
          <p:nvPr/>
        </p:nvSpPr>
        <p:spPr>
          <a:xfrm>
            <a:off x="6198489" y="4229557"/>
            <a:ext cx="5290185" cy="360680"/>
          </a:xfrm>
          <a:prstGeom prst="rect">
            <a:avLst/>
          </a:prstGeom>
        </p:spPr>
        <p:txBody>
          <a:bodyPr vert="horz" wrap="square" lIns="0" tIns="12065" rIns="0" bIns="0" rtlCol="0">
            <a:spAutoFit/>
          </a:bodyPr>
          <a:lstStyle/>
          <a:p>
            <a:pPr marL="241300" indent="-228600">
              <a:lnSpc>
                <a:spcPct val="100000"/>
              </a:lnSpc>
              <a:spcBef>
                <a:spcPts val="95"/>
              </a:spcBef>
              <a:buChar char="•"/>
              <a:tabLst>
                <a:tab pos="240665" algn="l"/>
                <a:tab pos="241300" algn="l"/>
              </a:tabLst>
            </a:pPr>
            <a:r>
              <a:rPr sz="2200" spc="-5" dirty="0">
                <a:latin typeface="Microsoft Sans Serif"/>
                <a:cs typeface="Microsoft Sans Serif"/>
              </a:rPr>
              <a:t>This </a:t>
            </a:r>
            <a:r>
              <a:rPr sz="2200" spc="-10" dirty="0">
                <a:latin typeface="Microsoft Sans Serif"/>
                <a:cs typeface="Microsoft Sans Serif"/>
              </a:rPr>
              <a:t>file </a:t>
            </a:r>
            <a:r>
              <a:rPr sz="2200" spc="-5" dirty="0">
                <a:latin typeface="Microsoft Sans Serif"/>
                <a:cs typeface="Microsoft Sans Serif"/>
              </a:rPr>
              <a:t>render </a:t>
            </a:r>
            <a:r>
              <a:rPr sz="2200" spc="-10" dirty="0">
                <a:latin typeface="Microsoft Sans Serif"/>
                <a:cs typeface="Microsoft Sans Serif"/>
              </a:rPr>
              <a:t>app.component.html</a:t>
            </a:r>
            <a:r>
              <a:rPr sz="2200" spc="55" dirty="0">
                <a:latin typeface="Microsoft Sans Serif"/>
                <a:cs typeface="Microsoft Sans Serif"/>
              </a:rPr>
              <a:t> </a:t>
            </a:r>
            <a:r>
              <a:rPr sz="2200" spc="-10" dirty="0">
                <a:latin typeface="Microsoft Sans Serif"/>
                <a:cs typeface="Microsoft Sans Serif"/>
              </a:rPr>
              <a:t>file. </a:t>
            </a:r>
            <a:endParaRPr sz="2200">
              <a:latin typeface="Microsoft Sans Serif"/>
              <a:cs typeface="Microsoft Sans Serif"/>
            </a:endParaRPr>
          </a:p>
        </p:txBody>
      </p:sp>
      <p:sp>
        <p:nvSpPr>
          <p:cNvPr id="19" name="object 19"/>
          <p:cNvSpPr/>
          <p:nvPr/>
        </p:nvSpPr>
        <p:spPr>
          <a:xfrm>
            <a:off x="4341876" y="5721096"/>
            <a:ext cx="3331845" cy="632460"/>
          </a:xfrm>
          <a:custGeom>
            <a:avLst/>
            <a:gdLst/>
            <a:ahLst/>
            <a:cxnLst/>
            <a:rect l="l" t="t" r="r" b="b"/>
            <a:pathLst>
              <a:path w="3331845" h="632460">
                <a:moveTo>
                  <a:pt x="3226054" y="0"/>
                </a:moveTo>
                <a:lnTo>
                  <a:pt x="105410" y="0"/>
                </a:lnTo>
                <a:lnTo>
                  <a:pt x="64400" y="8285"/>
                </a:lnTo>
                <a:lnTo>
                  <a:pt x="30892" y="30881"/>
                </a:lnTo>
                <a:lnTo>
                  <a:pt x="8290" y="64395"/>
                </a:lnTo>
                <a:lnTo>
                  <a:pt x="0" y="105435"/>
                </a:lnTo>
                <a:lnTo>
                  <a:pt x="0" y="527024"/>
                </a:lnTo>
                <a:lnTo>
                  <a:pt x="8290" y="568064"/>
                </a:lnTo>
                <a:lnTo>
                  <a:pt x="30892" y="601578"/>
                </a:lnTo>
                <a:lnTo>
                  <a:pt x="64400" y="624174"/>
                </a:lnTo>
                <a:lnTo>
                  <a:pt x="105410" y="632459"/>
                </a:lnTo>
                <a:lnTo>
                  <a:pt x="3226054" y="632459"/>
                </a:lnTo>
                <a:lnTo>
                  <a:pt x="3267063" y="624174"/>
                </a:lnTo>
                <a:lnTo>
                  <a:pt x="3300571" y="601578"/>
                </a:lnTo>
                <a:lnTo>
                  <a:pt x="3323173" y="568064"/>
                </a:lnTo>
                <a:lnTo>
                  <a:pt x="3331464" y="527024"/>
                </a:lnTo>
                <a:lnTo>
                  <a:pt x="3331464" y="105435"/>
                </a:lnTo>
                <a:lnTo>
                  <a:pt x="3323173" y="64395"/>
                </a:lnTo>
                <a:lnTo>
                  <a:pt x="3300571" y="30881"/>
                </a:lnTo>
                <a:lnTo>
                  <a:pt x="3267063" y="8285"/>
                </a:lnTo>
                <a:lnTo>
                  <a:pt x="3226054" y="0"/>
                </a:lnTo>
                <a:close/>
              </a:path>
            </a:pathLst>
          </a:custGeom>
          <a:solidFill>
            <a:srgbClr val="D24717"/>
          </a:solidFill>
        </p:spPr>
        <p:txBody>
          <a:bodyPr wrap="square" lIns="0" tIns="0" rIns="0" bIns="0" rtlCol="0"/>
          <a:lstStyle/>
          <a:p>
            <a:endParaRPr/>
          </a:p>
        </p:txBody>
      </p:sp>
      <p:sp>
        <p:nvSpPr>
          <p:cNvPr id="20" name="object 20"/>
          <p:cNvSpPr/>
          <p:nvPr/>
        </p:nvSpPr>
        <p:spPr>
          <a:xfrm>
            <a:off x="4341876" y="5721096"/>
            <a:ext cx="3331845" cy="632460"/>
          </a:xfrm>
          <a:custGeom>
            <a:avLst/>
            <a:gdLst/>
            <a:ahLst/>
            <a:cxnLst/>
            <a:rect l="l" t="t" r="r" b="b"/>
            <a:pathLst>
              <a:path w="3331845" h="632460">
                <a:moveTo>
                  <a:pt x="0" y="105435"/>
                </a:moveTo>
                <a:lnTo>
                  <a:pt x="8290" y="64395"/>
                </a:lnTo>
                <a:lnTo>
                  <a:pt x="30892" y="30881"/>
                </a:lnTo>
                <a:lnTo>
                  <a:pt x="64400" y="8285"/>
                </a:lnTo>
                <a:lnTo>
                  <a:pt x="105410" y="0"/>
                </a:lnTo>
                <a:lnTo>
                  <a:pt x="3226054" y="0"/>
                </a:lnTo>
                <a:lnTo>
                  <a:pt x="3267063" y="8285"/>
                </a:lnTo>
                <a:lnTo>
                  <a:pt x="3300571" y="30881"/>
                </a:lnTo>
                <a:lnTo>
                  <a:pt x="3323173" y="64395"/>
                </a:lnTo>
                <a:lnTo>
                  <a:pt x="3331464" y="105435"/>
                </a:lnTo>
                <a:lnTo>
                  <a:pt x="3331464" y="527024"/>
                </a:lnTo>
                <a:lnTo>
                  <a:pt x="3323173" y="568064"/>
                </a:lnTo>
                <a:lnTo>
                  <a:pt x="3300571" y="601578"/>
                </a:lnTo>
                <a:lnTo>
                  <a:pt x="3267063" y="624174"/>
                </a:lnTo>
                <a:lnTo>
                  <a:pt x="3226054" y="632459"/>
                </a:lnTo>
                <a:lnTo>
                  <a:pt x="105410" y="632459"/>
                </a:lnTo>
                <a:lnTo>
                  <a:pt x="64400" y="624174"/>
                </a:lnTo>
                <a:lnTo>
                  <a:pt x="30892" y="601578"/>
                </a:lnTo>
                <a:lnTo>
                  <a:pt x="8290" y="568064"/>
                </a:lnTo>
                <a:lnTo>
                  <a:pt x="0" y="527024"/>
                </a:lnTo>
                <a:lnTo>
                  <a:pt x="0" y="105435"/>
                </a:lnTo>
                <a:close/>
              </a:path>
            </a:pathLst>
          </a:custGeom>
          <a:ln w="12192">
            <a:solidFill>
              <a:srgbClr val="FFFFFF"/>
            </a:solidFill>
          </a:ln>
        </p:spPr>
        <p:txBody>
          <a:bodyPr wrap="square" lIns="0" tIns="0" rIns="0" bIns="0" rtlCol="0"/>
          <a:lstStyle/>
          <a:p>
            <a:endParaRPr/>
          </a:p>
        </p:txBody>
      </p:sp>
      <p:sp>
        <p:nvSpPr>
          <p:cNvPr id="21" name="object 21"/>
          <p:cNvSpPr txBox="1"/>
          <p:nvPr/>
        </p:nvSpPr>
        <p:spPr>
          <a:xfrm>
            <a:off x="4614417" y="5812332"/>
            <a:ext cx="278828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Microsoft Sans Serif"/>
                <a:cs typeface="Microsoft Sans Serif"/>
              </a:rPr>
              <a:t>app.component.html</a:t>
            </a:r>
            <a:endParaRPr sz="2400">
              <a:latin typeface="Microsoft Sans Serif"/>
              <a:cs typeface="Microsoft Sans Serif"/>
            </a:endParaRPr>
          </a:p>
        </p:txBody>
      </p:sp>
      <p:sp>
        <p:nvSpPr>
          <p:cNvPr id="22" name="object 22"/>
          <p:cNvSpPr txBox="1"/>
          <p:nvPr/>
        </p:nvSpPr>
        <p:spPr>
          <a:xfrm>
            <a:off x="7836534" y="5859881"/>
            <a:ext cx="3194685" cy="391160"/>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sz="2400" spc="-15" dirty="0">
                <a:latin typeface="Microsoft Sans Serif"/>
                <a:cs typeface="Microsoft Sans Serif"/>
              </a:rPr>
              <a:t>Final </a:t>
            </a:r>
            <a:r>
              <a:rPr sz="2400" spc="-10" dirty="0">
                <a:latin typeface="Microsoft Sans Serif"/>
                <a:cs typeface="Microsoft Sans Serif"/>
              </a:rPr>
              <a:t>HTML</a:t>
            </a:r>
            <a:r>
              <a:rPr sz="2400" spc="40" dirty="0">
                <a:latin typeface="Microsoft Sans Serif"/>
                <a:cs typeface="Microsoft Sans Serif"/>
              </a:rPr>
              <a:t> </a:t>
            </a:r>
            <a:r>
              <a:rPr sz="2400" spc="-10" dirty="0">
                <a:latin typeface="Microsoft Sans Serif"/>
                <a:cs typeface="Microsoft Sans Serif"/>
              </a:rPr>
              <a:t>template</a:t>
            </a:r>
            <a:endParaRPr sz="2400">
              <a:latin typeface="Microsoft Sans Serif"/>
              <a:cs typeface="Microsoft Sans Serif"/>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a:spLocks/>
          </p:cNvSpPr>
          <p:nvPr/>
        </p:nvSpPr>
        <p:spPr>
          <a:xfrm>
            <a:off x="635915" y="552451"/>
            <a:ext cx="3590290" cy="45212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2800" kern="0" spc="-100">
                <a:solidFill>
                  <a:srgbClr val="1E90FF"/>
                </a:solidFill>
                <a:latin typeface="Arial"/>
                <a:cs typeface="Arial"/>
              </a:rPr>
              <a:t>Bootstrapping </a:t>
            </a:r>
            <a:r>
              <a:rPr lang="en-US" sz="2800" kern="0" spc="-50">
                <a:solidFill>
                  <a:srgbClr val="1E90FF"/>
                </a:solidFill>
                <a:latin typeface="Arial"/>
                <a:cs typeface="Arial"/>
              </a:rPr>
              <a:t>the </a:t>
            </a:r>
            <a:r>
              <a:rPr lang="en-US" sz="2800" kern="0" spc="-120">
                <a:solidFill>
                  <a:srgbClr val="1E90FF"/>
                </a:solidFill>
                <a:latin typeface="Arial"/>
                <a:cs typeface="Arial"/>
              </a:rPr>
              <a:t>app</a:t>
            </a:r>
            <a:endParaRPr lang="en-US" sz="2800" kern="0">
              <a:solidFill>
                <a:sysClr val="windowText" lastClr="000000"/>
              </a:solidFill>
              <a:latin typeface="Arial"/>
              <a:cs typeface="Arial"/>
            </a:endParaRPr>
          </a:p>
        </p:txBody>
      </p:sp>
      <p:sp>
        <p:nvSpPr>
          <p:cNvPr id="5" name="object 3"/>
          <p:cNvSpPr/>
          <p:nvPr/>
        </p:nvSpPr>
        <p:spPr>
          <a:xfrm>
            <a:off x="304800" y="1905000"/>
            <a:ext cx="11708892" cy="408584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385904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94359"/>
            <a:ext cx="3009900" cy="112166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08889" y="733805"/>
            <a:ext cx="2461260" cy="635000"/>
          </a:xfrm>
          <a:prstGeom prst="rect">
            <a:avLst/>
          </a:prstGeom>
        </p:spPr>
        <p:txBody>
          <a:bodyPr vert="horz" wrap="square" lIns="0" tIns="12065" rIns="0" bIns="0" rtlCol="0">
            <a:spAutoFit/>
          </a:bodyPr>
          <a:lstStyle/>
          <a:p>
            <a:pPr marL="12700">
              <a:lnSpc>
                <a:spcPct val="100000"/>
              </a:lnSpc>
              <a:spcBef>
                <a:spcPts val="95"/>
              </a:spcBef>
            </a:pPr>
            <a:r>
              <a:rPr b="1" spc="-5" dirty="0">
                <a:latin typeface="Microsoft Sans Serif"/>
                <a:cs typeface="Microsoft Sans Serif"/>
              </a:rPr>
              <a:t>TypeScript</a:t>
            </a:r>
          </a:p>
        </p:txBody>
      </p:sp>
      <p:sp>
        <p:nvSpPr>
          <p:cNvPr id="4" name="object 4"/>
          <p:cNvSpPr txBox="1"/>
          <p:nvPr/>
        </p:nvSpPr>
        <p:spPr>
          <a:xfrm>
            <a:off x="210108" y="1985848"/>
            <a:ext cx="11223625" cy="3684270"/>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5600" algn="l"/>
              </a:tabLst>
            </a:pPr>
            <a:r>
              <a:rPr sz="2400" b="1" spc="-5" dirty="0">
                <a:solidFill>
                  <a:srgbClr val="252525"/>
                </a:solidFill>
                <a:latin typeface="Microsoft Sans Serif"/>
                <a:cs typeface="Microsoft Sans Serif"/>
              </a:rPr>
              <a:t>TypeScript </a:t>
            </a:r>
            <a:r>
              <a:rPr sz="2400" b="1" spc="-10" dirty="0">
                <a:solidFill>
                  <a:srgbClr val="252525"/>
                </a:solidFill>
                <a:latin typeface="Microsoft Sans Serif"/>
                <a:cs typeface="Microsoft Sans Serif"/>
              </a:rPr>
              <a:t>is </a:t>
            </a:r>
            <a:r>
              <a:rPr sz="2400" b="1" spc="-5" dirty="0">
                <a:solidFill>
                  <a:srgbClr val="252525"/>
                </a:solidFill>
                <a:latin typeface="Microsoft Sans Serif"/>
                <a:cs typeface="Microsoft Sans Serif"/>
              </a:rPr>
              <a:t>a </a:t>
            </a:r>
            <a:r>
              <a:rPr sz="2400" b="1" dirty="0">
                <a:solidFill>
                  <a:srgbClr val="252525"/>
                </a:solidFill>
                <a:latin typeface="Microsoft Sans Serif"/>
                <a:cs typeface="Microsoft Sans Serif"/>
              </a:rPr>
              <a:t>free and open source </a:t>
            </a:r>
            <a:r>
              <a:rPr sz="2400" b="1" spc="-5" dirty="0">
                <a:solidFill>
                  <a:srgbClr val="252525"/>
                </a:solidFill>
                <a:latin typeface="Microsoft Sans Serif"/>
                <a:cs typeface="Microsoft Sans Serif"/>
              </a:rPr>
              <a:t>programming</a:t>
            </a:r>
            <a:r>
              <a:rPr sz="2400" b="1" spc="-110" dirty="0">
                <a:solidFill>
                  <a:srgbClr val="252525"/>
                </a:solidFill>
                <a:latin typeface="Microsoft Sans Serif"/>
                <a:cs typeface="Microsoft Sans Serif"/>
              </a:rPr>
              <a:t> </a:t>
            </a:r>
            <a:r>
              <a:rPr sz="2400" b="1" spc="-5" dirty="0">
                <a:solidFill>
                  <a:srgbClr val="252525"/>
                </a:solidFill>
                <a:latin typeface="Microsoft Sans Serif"/>
                <a:cs typeface="Microsoft Sans Serif"/>
              </a:rPr>
              <a:t>language.</a:t>
            </a:r>
            <a:endParaRPr sz="2400">
              <a:latin typeface="Microsoft Sans Serif"/>
              <a:cs typeface="Microsoft Sans Serif"/>
            </a:endParaRPr>
          </a:p>
          <a:p>
            <a:pPr>
              <a:lnSpc>
                <a:spcPct val="100000"/>
              </a:lnSpc>
              <a:buClr>
                <a:srgbClr val="252525"/>
              </a:buClr>
              <a:buFont typeface="Wingdings"/>
              <a:buChar char=""/>
            </a:pPr>
            <a:endParaRPr sz="2700">
              <a:latin typeface="Times New Roman"/>
              <a:cs typeface="Times New Roman"/>
            </a:endParaRPr>
          </a:p>
          <a:p>
            <a:pPr>
              <a:lnSpc>
                <a:spcPct val="100000"/>
              </a:lnSpc>
              <a:spcBef>
                <a:spcPts val="15"/>
              </a:spcBef>
              <a:buClr>
                <a:srgbClr val="252525"/>
              </a:buClr>
              <a:buFont typeface="Wingdings"/>
              <a:buChar char=""/>
            </a:pPr>
            <a:endParaRPr sz="2300">
              <a:latin typeface="Times New Roman"/>
              <a:cs typeface="Times New Roman"/>
            </a:endParaRPr>
          </a:p>
          <a:p>
            <a:pPr marL="355600" indent="-342900">
              <a:lnSpc>
                <a:spcPct val="100000"/>
              </a:lnSpc>
              <a:buFont typeface="Wingdings"/>
              <a:buChar char=""/>
              <a:tabLst>
                <a:tab pos="355600" algn="l"/>
              </a:tabLst>
            </a:pPr>
            <a:r>
              <a:rPr sz="2400" b="1" dirty="0">
                <a:solidFill>
                  <a:srgbClr val="252525"/>
                </a:solidFill>
                <a:latin typeface="Microsoft Sans Serif"/>
                <a:cs typeface="Microsoft Sans Serif"/>
              </a:rPr>
              <a:t>It </a:t>
            </a:r>
            <a:r>
              <a:rPr sz="2400" b="1" spc="-10" dirty="0">
                <a:solidFill>
                  <a:srgbClr val="252525"/>
                </a:solidFill>
                <a:latin typeface="Microsoft Sans Serif"/>
                <a:cs typeface="Microsoft Sans Serif"/>
              </a:rPr>
              <a:t>is </a:t>
            </a:r>
            <a:r>
              <a:rPr sz="2400" b="1" spc="-5" dirty="0">
                <a:solidFill>
                  <a:srgbClr val="252525"/>
                </a:solidFill>
                <a:latin typeface="Microsoft Sans Serif"/>
                <a:cs typeface="Microsoft Sans Serif"/>
              </a:rPr>
              <a:t>developed and maintained by</a:t>
            </a:r>
            <a:r>
              <a:rPr sz="2400" b="1" spc="-140" dirty="0">
                <a:solidFill>
                  <a:srgbClr val="252525"/>
                </a:solidFill>
                <a:latin typeface="Microsoft Sans Serif"/>
                <a:cs typeface="Microsoft Sans Serif"/>
              </a:rPr>
              <a:t> </a:t>
            </a:r>
            <a:r>
              <a:rPr sz="2400" b="1" dirty="0">
                <a:solidFill>
                  <a:srgbClr val="252525"/>
                </a:solidFill>
                <a:latin typeface="Microsoft Sans Serif"/>
                <a:cs typeface="Microsoft Sans Serif"/>
              </a:rPr>
              <a:t>Microsoft.</a:t>
            </a:r>
            <a:endParaRPr sz="2400">
              <a:latin typeface="Microsoft Sans Serif"/>
              <a:cs typeface="Microsoft Sans Serif"/>
            </a:endParaRPr>
          </a:p>
          <a:p>
            <a:pPr marL="355600" marR="5080" indent="-342900">
              <a:lnSpc>
                <a:spcPct val="300100"/>
              </a:lnSpc>
              <a:buFont typeface="Wingdings"/>
              <a:buChar char=""/>
              <a:tabLst>
                <a:tab pos="355600" algn="l"/>
              </a:tabLst>
            </a:pPr>
            <a:r>
              <a:rPr sz="2400" b="1" dirty="0">
                <a:solidFill>
                  <a:srgbClr val="252525"/>
                </a:solidFill>
                <a:latin typeface="Microsoft Sans Serif"/>
                <a:cs typeface="Microsoft Sans Serif"/>
              </a:rPr>
              <a:t>It </a:t>
            </a:r>
            <a:r>
              <a:rPr sz="2400" b="1" spc="-10" dirty="0">
                <a:solidFill>
                  <a:srgbClr val="252525"/>
                </a:solidFill>
                <a:latin typeface="Microsoft Sans Serif"/>
                <a:cs typeface="Microsoft Sans Serif"/>
              </a:rPr>
              <a:t>is </a:t>
            </a:r>
            <a:r>
              <a:rPr sz="2400" b="1" spc="-5" dirty="0">
                <a:solidFill>
                  <a:srgbClr val="252525"/>
                </a:solidFill>
                <a:latin typeface="Microsoft Sans Serif"/>
                <a:cs typeface="Microsoft Sans Serif"/>
              </a:rPr>
              <a:t>syntactical superset </a:t>
            </a:r>
            <a:r>
              <a:rPr sz="2400" b="1" dirty="0">
                <a:solidFill>
                  <a:srgbClr val="252525"/>
                </a:solidFill>
                <a:latin typeface="Microsoft Sans Serif"/>
                <a:cs typeface="Microsoft Sans Serif"/>
              </a:rPr>
              <a:t>of </a:t>
            </a:r>
            <a:r>
              <a:rPr sz="2400" b="1" spc="-5" dirty="0">
                <a:solidFill>
                  <a:srgbClr val="252525"/>
                </a:solidFill>
                <a:latin typeface="Microsoft Sans Serif"/>
                <a:cs typeface="Microsoft Sans Serif"/>
              </a:rPr>
              <a:t>JavaScript and adds optional static typings and class  based object oriented programming </a:t>
            </a:r>
            <a:r>
              <a:rPr sz="2400" b="1" dirty="0">
                <a:solidFill>
                  <a:srgbClr val="252525"/>
                </a:solidFill>
                <a:latin typeface="Microsoft Sans Serif"/>
                <a:cs typeface="Microsoft Sans Serif"/>
              </a:rPr>
              <a:t>to the</a:t>
            </a:r>
            <a:r>
              <a:rPr sz="2400" b="1" spc="-185" dirty="0">
                <a:solidFill>
                  <a:srgbClr val="252525"/>
                </a:solidFill>
                <a:latin typeface="Microsoft Sans Serif"/>
                <a:cs typeface="Microsoft Sans Serif"/>
              </a:rPr>
              <a:t> </a:t>
            </a:r>
            <a:r>
              <a:rPr sz="2400" b="1" dirty="0">
                <a:solidFill>
                  <a:srgbClr val="252525"/>
                </a:solidFill>
                <a:latin typeface="Microsoft Sans Serif"/>
                <a:cs typeface="Microsoft Sans Serif"/>
              </a:rPr>
              <a:t>language.</a:t>
            </a:r>
            <a:endParaRPr sz="2400">
              <a:latin typeface="Microsoft Sans Serif"/>
              <a:cs typeface="Microsoft Sans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454545"/>
                </a:solidFill>
                <a:effectLst/>
                <a:latin typeface="Droid Serif"/>
              </a:rPr>
              <a:t>A semantic version consists of the following three numbers which has the meaning attached to them.</a:t>
            </a:r>
            <a:br>
              <a:rPr kumimoji="0" lang="en-US" sz="1200" b="0" i="0" u="none" strike="noStrike" cap="none" normalizeH="0" baseline="0">
                <a:ln>
                  <a:noFill/>
                </a:ln>
                <a:solidFill>
                  <a:srgbClr val="454545"/>
                </a:solidFill>
                <a:effectLst/>
                <a:latin typeface="Droid Serif"/>
              </a:rPr>
            </a:b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454545"/>
                </a:solidFill>
                <a:effectLst/>
                <a:latin typeface="Droid Serif"/>
              </a:rPr>
              <a:t>  </a:t>
            </a:r>
            <a:endParaRPr kumimoji="0" lang="en-US" sz="19700" b="0" i="0" u="none" strike="noStrike" cap="none" normalizeH="0" baseline="0">
              <a:ln>
                <a:noFill/>
              </a:ln>
              <a:solidFill>
                <a:srgbClr val="454545"/>
              </a:solidFill>
              <a:effectLst/>
              <a:latin typeface="Droid Serif"/>
            </a:endParaRPr>
          </a:p>
        </p:txBody>
      </p:sp>
      <p:pic>
        <p:nvPicPr>
          <p:cNvPr id="1026" name="Picture 2" descr="SEM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590800"/>
            <a:ext cx="5867400" cy="31337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62000" y="1828800"/>
            <a:ext cx="11125200" cy="369332"/>
          </a:xfrm>
          <a:prstGeom prst="rect">
            <a:avLst/>
          </a:prstGeom>
        </p:spPr>
        <p:txBody>
          <a:bodyPr wrap="square">
            <a:spAutoFit/>
          </a:bodyPr>
          <a:lstStyle/>
          <a:p>
            <a:r>
              <a:rPr lang="en-US" dirty="0">
                <a:solidFill>
                  <a:srgbClr val="454545"/>
                </a:solidFill>
                <a:latin typeface="Droid Serif"/>
              </a:rPr>
              <a:t> A semantic version consists of the following three numbers which has the meaning attached to them</a:t>
            </a:r>
            <a:endParaRPr lang="en-US" dirty="0"/>
          </a:p>
        </p:txBody>
      </p:sp>
      <p:sp>
        <p:nvSpPr>
          <p:cNvPr id="7" name="Rectangle 6"/>
          <p:cNvSpPr/>
          <p:nvPr/>
        </p:nvSpPr>
        <p:spPr>
          <a:xfrm>
            <a:off x="1905000" y="768585"/>
            <a:ext cx="9067800" cy="707886"/>
          </a:xfrm>
          <a:prstGeom prst="rect">
            <a:avLst/>
          </a:prstGeom>
        </p:spPr>
        <p:txBody>
          <a:bodyPr wrap="square">
            <a:spAutoFit/>
          </a:bodyPr>
          <a:lstStyle/>
          <a:p>
            <a:r>
              <a:rPr lang="en-US" sz="4000" kern="0" dirty="0">
                <a:solidFill>
                  <a:srgbClr val="696363"/>
                </a:solidFill>
                <a:latin typeface="Arial"/>
                <a:cs typeface="Arial"/>
              </a:rPr>
              <a:t>SEMVER (Semantic Versioning)</a:t>
            </a:r>
            <a:endParaRPr lang="en-US" dirty="0"/>
          </a:p>
        </p:txBody>
      </p:sp>
    </p:spTree>
    <p:extLst>
      <p:ext uri="{BB962C8B-B14F-4D97-AF65-F5344CB8AC3E}">
        <p14:creationId xmlns:p14="http://schemas.microsoft.com/office/powerpoint/2010/main" val="24412566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1981200" y="2895600"/>
            <a:ext cx="5340350" cy="939800"/>
          </a:xfrm>
          <a:prstGeom prst="rect">
            <a:avLst/>
          </a:prstGeom>
        </p:spPr>
        <p:txBody>
          <a:bodyPr vert="horz" wrap="square" lIns="0" tIns="12700" rIns="0" bIns="0" rtlCol="0">
            <a:spAutoFit/>
          </a:bodyPr>
          <a:lstStyle/>
          <a:p>
            <a:pPr marL="12700">
              <a:lnSpc>
                <a:spcPct val="100000"/>
              </a:lnSpc>
              <a:spcBef>
                <a:spcPts val="100"/>
              </a:spcBef>
            </a:pPr>
            <a:r>
              <a:rPr sz="6000" spc="-50" dirty="0">
                <a:solidFill>
                  <a:srgbClr val="0070C0"/>
                </a:solidFill>
              </a:rPr>
              <a:t>Building</a:t>
            </a:r>
            <a:r>
              <a:rPr sz="6000" spc="-395" dirty="0">
                <a:solidFill>
                  <a:srgbClr val="0070C0"/>
                </a:solidFill>
              </a:rPr>
              <a:t> </a:t>
            </a:r>
            <a:r>
              <a:rPr sz="6000" spc="80" dirty="0">
                <a:solidFill>
                  <a:srgbClr val="0070C0"/>
                </a:solidFill>
              </a:rPr>
              <a:t>Blocks</a:t>
            </a:r>
            <a:endParaRPr sz="6000" dirty="0">
              <a:solidFill>
                <a:srgbClr val="0070C0"/>
              </a:solidFill>
            </a:endParaRPr>
          </a:p>
        </p:txBody>
      </p:sp>
    </p:spTree>
    <p:extLst>
      <p:ext uri="{BB962C8B-B14F-4D97-AF65-F5344CB8AC3E}">
        <p14:creationId xmlns:p14="http://schemas.microsoft.com/office/powerpoint/2010/main" val="37633979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 t="14445" r="1" b="8889"/>
          <a:stretch/>
        </p:blipFill>
        <p:spPr>
          <a:xfrm>
            <a:off x="0" y="1524000"/>
            <a:ext cx="12192000" cy="5257800"/>
          </a:xfrm>
          <a:prstGeom prst="rect">
            <a:avLst/>
          </a:prstGeom>
        </p:spPr>
      </p:pic>
      <p:pic>
        <p:nvPicPr>
          <p:cNvPr id="3" name="Picture 2"/>
          <p:cNvPicPr>
            <a:picLocks noChangeAspect="1"/>
          </p:cNvPicPr>
          <p:nvPr/>
        </p:nvPicPr>
        <p:blipFill rotWithShape="1">
          <a:blip r:embed="rId2"/>
          <a:srcRect r="23750" b="85556"/>
          <a:stretch/>
        </p:blipFill>
        <p:spPr>
          <a:xfrm>
            <a:off x="152400" y="531125"/>
            <a:ext cx="12039600" cy="990600"/>
          </a:xfrm>
          <a:prstGeom prst="rect">
            <a:avLst/>
          </a:prstGeom>
        </p:spPr>
      </p:pic>
    </p:spTree>
    <p:extLst>
      <p:ext uri="{BB962C8B-B14F-4D97-AF65-F5344CB8AC3E}">
        <p14:creationId xmlns:p14="http://schemas.microsoft.com/office/powerpoint/2010/main" val="23133239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457200"/>
            <a:ext cx="2527935" cy="452120"/>
          </a:xfrm>
          <a:prstGeom prst="rect">
            <a:avLst/>
          </a:prstGeom>
        </p:spPr>
        <p:txBody>
          <a:bodyPr vert="horz" wrap="square" lIns="0" tIns="12065" rIns="0" bIns="0" rtlCol="0">
            <a:spAutoFit/>
          </a:bodyPr>
          <a:lstStyle/>
          <a:p>
            <a:pPr marL="12700">
              <a:lnSpc>
                <a:spcPct val="100000"/>
              </a:lnSpc>
              <a:spcBef>
                <a:spcPts val="95"/>
              </a:spcBef>
            </a:pPr>
            <a:r>
              <a:rPr sz="2800" spc="-100" dirty="0">
                <a:solidFill>
                  <a:srgbClr val="1E90FF"/>
                </a:solidFill>
                <a:latin typeface="Arial"/>
                <a:cs typeface="Arial"/>
              </a:rPr>
              <a:t>Building </a:t>
            </a:r>
            <a:r>
              <a:rPr sz="2800" spc="-114" dirty="0">
                <a:solidFill>
                  <a:srgbClr val="1E90FF"/>
                </a:solidFill>
                <a:latin typeface="Arial"/>
                <a:cs typeface="Arial"/>
              </a:rPr>
              <a:t>Blocks</a:t>
            </a:r>
            <a:endParaRPr sz="2800" dirty="0">
              <a:latin typeface="Arial"/>
              <a:cs typeface="Arial"/>
            </a:endParaRPr>
          </a:p>
        </p:txBody>
      </p:sp>
      <p:sp>
        <p:nvSpPr>
          <p:cNvPr id="3" name="object 3"/>
          <p:cNvSpPr/>
          <p:nvPr/>
        </p:nvSpPr>
        <p:spPr>
          <a:xfrm>
            <a:off x="9360407" y="1080516"/>
            <a:ext cx="2218944" cy="459943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94359" y="1505153"/>
            <a:ext cx="6845934" cy="4354830"/>
          </a:xfrm>
          <a:prstGeom prst="rect">
            <a:avLst/>
          </a:prstGeom>
        </p:spPr>
        <p:txBody>
          <a:bodyPr vert="horz" wrap="square" lIns="0" tIns="12700" rIns="0" bIns="0" rtlCol="0">
            <a:spAutoFit/>
          </a:bodyPr>
          <a:lstStyle/>
          <a:p>
            <a:pPr marL="12700">
              <a:lnSpc>
                <a:spcPct val="100000"/>
              </a:lnSpc>
              <a:spcBef>
                <a:spcPts val="100"/>
              </a:spcBef>
            </a:pPr>
            <a:r>
              <a:rPr sz="2400" b="1" spc="-75" dirty="0">
                <a:latin typeface="Trebuchet MS"/>
                <a:cs typeface="Trebuchet MS"/>
              </a:rPr>
              <a:t>Every</a:t>
            </a:r>
            <a:r>
              <a:rPr sz="2400" b="1" spc="-140" dirty="0">
                <a:latin typeface="Trebuchet MS"/>
                <a:cs typeface="Trebuchet MS"/>
              </a:rPr>
              <a:t> </a:t>
            </a:r>
            <a:r>
              <a:rPr sz="2400" b="1" spc="-15" dirty="0">
                <a:latin typeface="Trebuchet MS"/>
                <a:cs typeface="Trebuchet MS"/>
              </a:rPr>
              <a:t>Angular</a:t>
            </a:r>
            <a:r>
              <a:rPr sz="2400" b="1" spc="-130" dirty="0">
                <a:latin typeface="Trebuchet MS"/>
                <a:cs typeface="Trebuchet MS"/>
              </a:rPr>
              <a:t> </a:t>
            </a:r>
            <a:r>
              <a:rPr sz="2400" b="1" spc="-35" dirty="0">
                <a:latin typeface="Trebuchet MS"/>
                <a:cs typeface="Trebuchet MS"/>
              </a:rPr>
              <a:t>app</a:t>
            </a:r>
            <a:r>
              <a:rPr sz="2400" b="1" spc="-130" dirty="0">
                <a:latin typeface="Trebuchet MS"/>
                <a:cs typeface="Trebuchet MS"/>
              </a:rPr>
              <a:t> </a:t>
            </a:r>
            <a:r>
              <a:rPr sz="2400" b="1" spc="35" dirty="0">
                <a:latin typeface="Trebuchet MS"/>
                <a:cs typeface="Trebuchet MS"/>
              </a:rPr>
              <a:t>has</a:t>
            </a:r>
            <a:r>
              <a:rPr sz="2400" b="1" spc="-135" dirty="0">
                <a:latin typeface="Trebuchet MS"/>
                <a:cs typeface="Trebuchet MS"/>
              </a:rPr>
              <a:t> </a:t>
            </a:r>
            <a:r>
              <a:rPr sz="2400" b="1" spc="-70" dirty="0">
                <a:solidFill>
                  <a:srgbClr val="DD032F"/>
                </a:solidFill>
                <a:latin typeface="Trebuchet MS"/>
                <a:cs typeface="Trebuchet MS"/>
              </a:rPr>
              <a:t>at</a:t>
            </a:r>
            <a:r>
              <a:rPr sz="2400" b="1" spc="-135" dirty="0">
                <a:solidFill>
                  <a:srgbClr val="DD032F"/>
                </a:solidFill>
                <a:latin typeface="Trebuchet MS"/>
                <a:cs typeface="Trebuchet MS"/>
              </a:rPr>
              <a:t> </a:t>
            </a:r>
            <a:r>
              <a:rPr sz="2400" b="1" spc="-25" dirty="0">
                <a:solidFill>
                  <a:srgbClr val="DD032F"/>
                </a:solidFill>
                <a:latin typeface="Trebuchet MS"/>
                <a:cs typeface="Trebuchet MS"/>
              </a:rPr>
              <a:t>least</a:t>
            </a:r>
            <a:r>
              <a:rPr sz="2400" b="1" spc="-125" dirty="0">
                <a:solidFill>
                  <a:srgbClr val="DD032F"/>
                </a:solidFill>
                <a:latin typeface="Trebuchet MS"/>
                <a:cs typeface="Trebuchet MS"/>
              </a:rPr>
              <a:t> </a:t>
            </a:r>
            <a:r>
              <a:rPr sz="2400" b="1" spc="-55" dirty="0">
                <a:solidFill>
                  <a:srgbClr val="DD032F"/>
                </a:solidFill>
                <a:latin typeface="Trebuchet MS"/>
                <a:cs typeface="Trebuchet MS"/>
              </a:rPr>
              <a:t>one</a:t>
            </a:r>
            <a:r>
              <a:rPr sz="2400" b="1" spc="-130" dirty="0">
                <a:solidFill>
                  <a:srgbClr val="DD032F"/>
                </a:solidFill>
                <a:latin typeface="Trebuchet MS"/>
                <a:cs typeface="Trebuchet MS"/>
              </a:rPr>
              <a:t> </a:t>
            </a:r>
            <a:r>
              <a:rPr sz="2400" b="1" spc="-35" dirty="0">
                <a:solidFill>
                  <a:srgbClr val="DD032F"/>
                </a:solidFill>
                <a:latin typeface="Trebuchet MS"/>
                <a:cs typeface="Trebuchet MS"/>
              </a:rPr>
              <a:t>Module</a:t>
            </a:r>
            <a:r>
              <a:rPr sz="2400" b="1" spc="-35" dirty="0">
                <a:latin typeface="Trebuchet MS"/>
                <a:cs typeface="Trebuchet MS"/>
              </a:rPr>
              <a:t>,</a:t>
            </a:r>
            <a:r>
              <a:rPr sz="2400" b="1" spc="-135" dirty="0">
                <a:latin typeface="Trebuchet MS"/>
                <a:cs typeface="Trebuchet MS"/>
              </a:rPr>
              <a:t> </a:t>
            </a:r>
            <a:r>
              <a:rPr sz="2400" b="1" spc="-100" dirty="0">
                <a:latin typeface="Trebuchet MS"/>
                <a:cs typeface="Trebuchet MS"/>
              </a:rPr>
              <a:t>the</a:t>
            </a:r>
            <a:endParaRPr sz="2400">
              <a:latin typeface="Trebuchet MS"/>
              <a:cs typeface="Trebuchet MS"/>
            </a:endParaRPr>
          </a:p>
          <a:p>
            <a:pPr marL="12700">
              <a:lnSpc>
                <a:spcPct val="100000"/>
              </a:lnSpc>
              <a:spcBef>
                <a:spcPts val="5"/>
              </a:spcBef>
            </a:pPr>
            <a:r>
              <a:rPr sz="2400" b="1" spc="-75" dirty="0">
                <a:solidFill>
                  <a:srgbClr val="DD032F"/>
                </a:solidFill>
                <a:latin typeface="Trebuchet MS"/>
                <a:cs typeface="Trebuchet MS"/>
              </a:rPr>
              <a:t>root </a:t>
            </a:r>
            <a:r>
              <a:rPr sz="2400" b="1" spc="-45" dirty="0">
                <a:solidFill>
                  <a:srgbClr val="DD032F"/>
                </a:solidFill>
                <a:latin typeface="Trebuchet MS"/>
                <a:cs typeface="Trebuchet MS"/>
              </a:rPr>
              <a:t>module </a:t>
            </a:r>
            <a:r>
              <a:rPr sz="2400" b="1" spc="-40" dirty="0">
                <a:latin typeface="Trebuchet MS"/>
                <a:cs typeface="Trebuchet MS"/>
              </a:rPr>
              <a:t>named</a:t>
            </a:r>
            <a:r>
              <a:rPr sz="2400" b="1" spc="-254" dirty="0">
                <a:latin typeface="Trebuchet MS"/>
                <a:cs typeface="Trebuchet MS"/>
              </a:rPr>
              <a:t> </a:t>
            </a:r>
            <a:r>
              <a:rPr sz="2400" b="1" spc="-30" dirty="0">
                <a:solidFill>
                  <a:srgbClr val="DD032F"/>
                </a:solidFill>
                <a:latin typeface="Trebuchet MS"/>
                <a:cs typeface="Trebuchet MS"/>
              </a:rPr>
              <a:t>AppModule</a:t>
            </a:r>
            <a:r>
              <a:rPr sz="2400" b="1" spc="-30" dirty="0">
                <a:latin typeface="Trebuchet MS"/>
                <a:cs typeface="Trebuchet MS"/>
              </a:rPr>
              <a:t>,</a:t>
            </a:r>
            <a:endParaRPr sz="2400">
              <a:latin typeface="Trebuchet MS"/>
              <a:cs typeface="Trebuchet MS"/>
            </a:endParaRPr>
          </a:p>
          <a:p>
            <a:pPr marL="12700">
              <a:lnSpc>
                <a:spcPct val="100000"/>
              </a:lnSpc>
              <a:spcBef>
                <a:spcPts val="1320"/>
              </a:spcBef>
            </a:pPr>
            <a:r>
              <a:rPr sz="2400" b="1" spc="5" dirty="0">
                <a:latin typeface="Trebuchet MS"/>
                <a:cs typeface="Trebuchet MS"/>
              </a:rPr>
              <a:t>An</a:t>
            </a:r>
            <a:r>
              <a:rPr sz="2400" b="1" spc="-125" dirty="0">
                <a:latin typeface="Trebuchet MS"/>
                <a:cs typeface="Trebuchet MS"/>
              </a:rPr>
              <a:t> </a:t>
            </a:r>
            <a:r>
              <a:rPr sz="2400" b="1" spc="-15" dirty="0">
                <a:solidFill>
                  <a:srgbClr val="DD032F"/>
                </a:solidFill>
                <a:latin typeface="Trebuchet MS"/>
                <a:cs typeface="Trebuchet MS"/>
              </a:rPr>
              <a:t>Angular</a:t>
            </a:r>
            <a:r>
              <a:rPr sz="2400" b="1" spc="-130" dirty="0">
                <a:solidFill>
                  <a:srgbClr val="DD032F"/>
                </a:solidFill>
                <a:latin typeface="Trebuchet MS"/>
                <a:cs typeface="Trebuchet MS"/>
              </a:rPr>
              <a:t> </a:t>
            </a:r>
            <a:r>
              <a:rPr sz="2400" b="1" spc="-35" dirty="0">
                <a:solidFill>
                  <a:srgbClr val="DD032F"/>
                </a:solidFill>
                <a:latin typeface="Trebuchet MS"/>
                <a:cs typeface="Trebuchet MS"/>
              </a:rPr>
              <a:t>app</a:t>
            </a:r>
            <a:r>
              <a:rPr sz="2400" b="1" spc="-135" dirty="0">
                <a:solidFill>
                  <a:srgbClr val="DD032F"/>
                </a:solidFill>
                <a:latin typeface="Trebuchet MS"/>
                <a:cs typeface="Trebuchet MS"/>
              </a:rPr>
              <a:t> </a:t>
            </a:r>
            <a:r>
              <a:rPr sz="2400" b="1" spc="50" dirty="0">
                <a:latin typeface="Trebuchet MS"/>
                <a:cs typeface="Trebuchet MS"/>
              </a:rPr>
              <a:t>is</a:t>
            </a:r>
            <a:r>
              <a:rPr sz="2400" b="1" spc="-120" dirty="0">
                <a:latin typeface="Trebuchet MS"/>
                <a:cs typeface="Trebuchet MS"/>
              </a:rPr>
              <a:t> </a:t>
            </a:r>
            <a:r>
              <a:rPr sz="2400" b="1" spc="0" dirty="0">
                <a:latin typeface="Trebuchet MS"/>
                <a:cs typeface="Trebuchet MS"/>
              </a:rPr>
              <a:t>a</a:t>
            </a:r>
            <a:r>
              <a:rPr sz="2400" b="1" spc="-130" dirty="0">
                <a:latin typeface="Trebuchet MS"/>
                <a:cs typeface="Trebuchet MS"/>
              </a:rPr>
              <a:t> </a:t>
            </a:r>
            <a:r>
              <a:rPr sz="2400" b="1" spc="-5" dirty="0">
                <a:solidFill>
                  <a:srgbClr val="DD032F"/>
                </a:solidFill>
                <a:latin typeface="Trebuchet MS"/>
                <a:cs typeface="Trebuchet MS"/>
              </a:rPr>
              <a:t>Modular</a:t>
            </a:r>
            <a:r>
              <a:rPr sz="2400" b="1" spc="-135" dirty="0">
                <a:solidFill>
                  <a:srgbClr val="DD032F"/>
                </a:solidFill>
                <a:latin typeface="Trebuchet MS"/>
                <a:cs typeface="Trebuchet MS"/>
              </a:rPr>
              <a:t> </a:t>
            </a:r>
            <a:r>
              <a:rPr sz="2400" b="1" spc="-100" dirty="0">
                <a:solidFill>
                  <a:srgbClr val="DD032F"/>
                </a:solidFill>
                <a:latin typeface="Trebuchet MS"/>
                <a:cs typeface="Trebuchet MS"/>
              </a:rPr>
              <a:t>app</a:t>
            </a:r>
            <a:r>
              <a:rPr sz="2400" b="1" spc="-100" dirty="0">
                <a:latin typeface="Trebuchet MS"/>
                <a:cs typeface="Trebuchet MS"/>
              </a:rPr>
              <a:t>,</a:t>
            </a:r>
            <a:endParaRPr sz="2400">
              <a:latin typeface="Trebuchet MS"/>
              <a:cs typeface="Trebuchet MS"/>
            </a:endParaRPr>
          </a:p>
          <a:p>
            <a:pPr marL="12700">
              <a:lnSpc>
                <a:spcPct val="100000"/>
              </a:lnSpc>
              <a:spcBef>
                <a:spcPts val="1320"/>
              </a:spcBef>
            </a:pPr>
            <a:r>
              <a:rPr sz="2400" b="1" spc="90" dirty="0">
                <a:latin typeface="Trebuchet MS"/>
                <a:cs typeface="Trebuchet MS"/>
              </a:rPr>
              <a:t>A</a:t>
            </a:r>
            <a:r>
              <a:rPr sz="2400" b="1" spc="-130" dirty="0">
                <a:latin typeface="Trebuchet MS"/>
                <a:cs typeface="Trebuchet MS"/>
              </a:rPr>
              <a:t> </a:t>
            </a:r>
            <a:r>
              <a:rPr sz="2400" b="1" spc="-50" dirty="0">
                <a:latin typeface="Trebuchet MS"/>
                <a:cs typeface="Trebuchet MS"/>
              </a:rPr>
              <a:t>module</a:t>
            </a:r>
            <a:r>
              <a:rPr sz="2400" b="1" spc="-135" dirty="0">
                <a:latin typeface="Trebuchet MS"/>
                <a:cs typeface="Trebuchet MS"/>
              </a:rPr>
              <a:t> </a:t>
            </a:r>
            <a:r>
              <a:rPr sz="2400" b="1" spc="50" dirty="0">
                <a:latin typeface="Trebuchet MS"/>
                <a:cs typeface="Trebuchet MS"/>
              </a:rPr>
              <a:t>is</a:t>
            </a:r>
            <a:r>
              <a:rPr sz="2400" b="1" spc="-125" dirty="0">
                <a:latin typeface="Trebuchet MS"/>
                <a:cs typeface="Trebuchet MS"/>
              </a:rPr>
              <a:t> </a:t>
            </a:r>
            <a:r>
              <a:rPr sz="2400" b="1" spc="0" dirty="0">
                <a:latin typeface="Trebuchet MS"/>
                <a:cs typeface="Trebuchet MS"/>
              </a:rPr>
              <a:t>a</a:t>
            </a:r>
            <a:r>
              <a:rPr sz="2400" b="1" spc="-120" dirty="0">
                <a:latin typeface="Trebuchet MS"/>
                <a:cs typeface="Trebuchet MS"/>
              </a:rPr>
              <a:t> </a:t>
            </a:r>
            <a:r>
              <a:rPr sz="2400" b="1" spc="-35" dirty="0">
                <a:solidFill>
                  <a:srgbClr val="DD032F"/>
                </a:solidFill>
                <a:latin typeface="Trebuchet MS"/>
                <a:cs typeface="Trebuchet MS"/>
              </a:rPr>
              <a:t>TypeScript</a:t>
            </a:r>
            <a:r>
              <a:rPr sz="2400" b="1" spc="-130" dirty="0">
                <a:solidFill>
                  <a:srgbClr val="DD032F"/>
                </a:solidFill>
                <a:latin typeface="Trebuchet MS"/>
                <a:cs typeface="Trebuchet MS"/>
              </a:rPr>
              <a:t> </a:t>
            </a:r>
            <a:r>
              <a:rPr sz="2400" b="1" spc="60" dirty="0">
                <a:solidFill>
                  <a:srgbClr val="DD032F"/>
                </a:solidFill>
                <a:latin typeface="Trebuchet MS"/>
                <a:cs typeface="Trebuchet MS"/>
              </a:rPr>
              <a:t>class</a:t>
            </a:r>
            <a:r>
              <a:rPr sz="2400" b="1" spc="-125" dirty="0">
                <a:solidFill>
                  <a:srgbClr val="DD032F"/>
                </a:solidFill>
                <a:latin typeface="Trebuchet MS"/>
                <a:cs typeface="Trebuchet MS"/>
              </a:rPr>
              <a:t> </a:t>
            </a:r>
            <a:r>
              <a:rPr sz="2400" b="1" spc="-105" dirty="0">
                <a:latin typeface="Trebuchet MS"/>
                <a:cs typeface="Trebuchet MS"/>
              </a:rPr>
              <a:t>with</a:t>
            </a:r>
            <a:r>
              <a:rPr sz="2400" b="1" spc="-140" dirty="0">
                <a:latin typeface="Trebuchet MS"/>
                <a:cs typeface="Trebuchet MS"/>
              </a:rPr>
              <a:t> </a:t>
            </a:r>
            <a:r>
              <a:rPr sz="2400" b="1" spc="-100" dirty="0">
                <a:latin typeface="Trebuchet MS"/>
                <a:cs typeface="Trebuchet MS"/>
              </a:rPr>
              <a:t>the</a:t>
            </a:r>
            <a:r>
              <a:rPr sz="2400" b="1" spc="-145" dirty="0">
                <a:latin typeface="Trebuchet MS"/>
                <a:cs typeface="Trebuchet MS"/>
              </a:rPr>
              <a:t> </a:t>
            </a:r>
            <a:r>
              <a:rPr sz="2400" b="1" spc="-55" dirty="0">
                <a:solidFill>
                  <a:srgbClr val="DD032F"/>
                </a:solidFill>
                <a:latin typeface="Trebuchet MS"/>
                <a:cs typeface="Trebuchet MS"/>
              </a:rPr>
              <a:t>Decorator</a:t>
            </a:r>
            <a:endParaRPr sz="2400">
              <a:latin typeface="Trebuchet MS"/>
              <a:cs typeface="Trebuchet MS"/>
            </a:endParaRPr>
          </a:p>
          <a:p>
            <a:pPr marL="12700">
              <a:lnSpc>
                <a:spcPct val="100000"/>
              </a:lnSpc>
            </a:pPr>
            <a:r>
              <a:rPr sz="2400" b="1" spc="25" dirty="0">
                <a:solidFill>
                  <a:srgbClr val="DD032F"/>
                </a:solidFill>
                <a:latin typeface="Trebuchet MS"/>
                <a:cs typeface="Trebuchet MS"/>
              </a:rPr>
              <a:t>@NgModule</a:t>
            </a:r>
            <a:r>
              <a:rPr sz="2400" b="1" spc="25" dirty="0">
                <a:latin typeface="Trebuchet MS"/>
                <a:cs typeface="Trebuchet MS"/>
              </a:rPr>
              <a:t>,</a:t>
            </a:r>
            <a:endParaRPr sz="2400">
              <a:latin typeface="Trebuchet MS"/>
              <a:cs typeface="Trebuchet MS"/>
            </a:endParaRPr>
          </a:p>
          <a:p>
            <a:pPr marL="12700" marR="241300">
              <a:lnSpc>
                <a:spcPct val="100000"/>
              </a:lnSpc>
              <a:spcBef>
                <a:spcPts val="1320"/>
              </a:spcBef>
            </a:pPr>
            <a:r>
              <a:rPr sz="2400" b="1" spc="-20" dirty="0">
                <a:latin typeface="Trebuchet MS"/>
                <a:cs typeface="Trebuchet MS"/>
              </a:rPr>
              <a:t>Each </a:t>
            </a:r>
            <a:r>
              <a:rPr sz="2400" b="1" spc="-45" dirty="0">
                <a:latin typeface="Trebuchet MS"/>
                <a:cs typeface="Trebuchet MS"/>
              </a:rPr>
              <a:t>module </a:t>
            </a:r>
            <a:r>
              <a:rPr sz="2400" b="1" spc="-80" dirty="0">
                <a:latin typeface="Trebuchet MS"/>
                <a:cs typeface="Trebuchet MS"/>
              </a:rPr>
              <a:t>in </a:t>
            </a:r>
            <a:r>
              <a:rPr sz="2400" b="1" spc="-105" dirty="0">
                <a:latin typeface="Trebuchet MS"/>
                <a:cs typeface="Trebuchet MS"/>
              </a:rPr>
              <a:t>the </a:t>
            </a:r>
            <a:r>
              <a:rPr sz="2400" b="1" spc="-50" dirty="0">
                <a:latin typeface="Trebuchet MS"/>
                <a:cs typeface="Trebuchet MS"/>
              </a:rPr>
              <a:t>application </a:t>
            </a:r>
            <a:r>
              <a:rPr sz="2400" b="1" spc="35" dirty="0">
                <a:solidFill>
                  <a:srgbClr val="DD032F"/>
                </a:solidFill>
                <a:latin typeface="Trebuchet MS"/>
                <a:cs typeface="Trebuchet MS"/>
              </a:rPr>
              <a:t>has </a:t>
            </a:r>
            <a:r>
              <a:rPr sz="2400" b="1" spc="-95" dirty="0">
                <a:solidFill>
                  <a:srgbClr val="DD032F"/>
                </a:solidFill>
                <a:latin typeface="Trebuchet MS"/>
                <a:cs typeface="Trebuchet MS"/>
              </a:rPr>
              <a:t>it’s </a:t>
            </a:r>
            <a:r>
              <a:rPr sz="2400" b="1" spc="-70" dirty="0">
                <a:solidFill>
                  <a:srgbClr val="DD032F"/>
                </a:solidFill>
                <a:latin typeface="Trebuchet MS"/>
                <a:cs typeface="Trebuchet MS"/>
              </a:rPr>
              <a:t>own  </a:t>
            </a:r>
            <a:r>
              <a:rPr sz="2400" b="1" spc="-40" dirty="0">
                <a:solidFill>
                  <a:srgbClr val="DD032F"/>
                </a:solidFill>
                <a:latin typeface="Trebuchet MS"/>
                <a:cs typeface="Trebuchet MS"/>
              </a:rPr>
              <a:t>Components</a:t>
            </a:r>
            <a:r>
              <a:rPr sz="2400" b="1" spc="-40" dirty="0">
                <a:latin typeface="Trebuchet MS"/>
                <a:cs typeface="Trebuchet MS"/>
              </a:rPr>
              <a:t>, </a:t>
            </a:r>
            <a:r>
              <a:rPr sz="2400" b="1" spc="-70" dirty="0">
                <a:solidFill>
                  <a:srgbClr val="DD032F"/>
                </a:solidFill>
                <a:latin typeface="Trebuchet MS"/>
                <a:cs typeface="Trebuchet MS"/>
              </a:rPr>
              <a:t>Directives</a:t>
            </a:r>
            <a:r>
              <a:rPr sz="2400" b="1" spc="-70" dirty="0">
                <a:latin typeface="Trebuchet MS"/>
                <a:cs typeface="Trebuchet MS"/>
              </a:rPr>
              <a:t>, </a:t>
            </a:r>
            <a:r>
              <a:rPr sz="2400" b="1" dirty="0">
                <a:solidFill>
                  <a:srgbClr val="DD032F"/>
                </a:solidFill>
                <a:latin typeface="Trebuchet MS"/>
                <a:cs typeface="Trebuchet MS"/>
              </a:rPr>
              <a:t>Services</a:t>
            </a:r>
            <a:r>
              <a:rPr sz="2400" b="1" dirty="0">
                <a:latin typeface="Trebuchet MS"/>
                <a:cs typeface="Trebuchet MS"/>
              </a:rPr>
              <a:t>… </a:t>
            </a:r>
            <a:r>
              <a:rPr sz="2400" b="1" spc="-60" dirty="0">
                <a:latin typeface="Trebuchet MS"/>
                <a:cs typeface="Trebuchet MS"/>
              </a:rPr>
              <a:t>They</a:t>
            </a:r>
            <a:r>
              <a:rPr sz="2400" b="1" spc="-310" dirty="0">
                <a:latin typeface="Trebuchet MS"/>
                <a:cs typeface="Trebuchet MS"/>
              </a:rPr>
              <a:t> </a:t>
            </a:r>
            <a:r>
              <a:rPr sz="2400" b="1" spc="-20" dirty="0">
                <a:latin typeface="Trebuchet MS"/>
                <a:cs typeface="Trebuchet MS"/>
              </a:rPr>
              <a:t>should  </a:t>
            </a:r>
            <a:r>
              <a:rPr sz="2400" b="1" spc="-65" dirty="0">
                <a:latin typeface="Trebuchet MS"/>
                <a:cs typeface="Trebuchet MS"/>
              </a:rPr>
              <a:t>be </a:t>
            </a:r>
            <a:r>
              <a:rPr sz="2400" b="1" spc="-60" dirty="0">
                <a:latin typeface="Trebuchet MS"/>
                <a:cs typeface="Trebuchet MS"/>
              </a:rPr>
              <a:t>declared </a:t>
            </a:r>
            <a:r>
              <a:rPr sz="2400" b="1" spc="-80" dirty="0">
                <a:latin typeface="Trebuchet MS"/>
                <a:cs typeface="Trebuchet MS"/>
              </a:rPr>
              <a:t>in </a:t>
            </a:r>
            <a:r>
              <a:rPr sz="2400" b="1" spc="55" dirty="0">
                <a:solidFill>
                  <a:srgbClr val="DD032F"/>
                </a:solidFill>
                <a:latin typeface="Trebuchet MS"/>
                <a:cs typeface="Trebuchet MS"/>
              </a:rPr>
              <a:t>@NgModule</a:t>
            </a:r>
            <a:r>
              <a:rPr sz="2400" b="1" spc="-275" dirty="0">
                <a:solidFill>
                  <a:srgbClr val="DD032F"/>
                </a:solidFill>
                <a:latin typeface="Trebuchet MS"/>
                <a:cs typeface="Trebuchet MS"/>
              </a:rPr>
              <a:t> </a:t>
            </a:r>
            <a:r>
              <a:rPr sz="2400" b="1" spc="-90" dirty="0">
                <a:solidFill>
                  <a:srgbClr val="DD032F"/>
                </a:solidFill>
                <a:latin typeface="Trebuchet MS"/>
                <a:cs typeface="Trebuchet MS"/>
              </a:rPr>
              <a:t>decorator</a:t>
            </a:r>
            <a:r>
              <a:rPr sz="2400" b="1" spc="-90" dirty="0">
                <a:latin typeface="Trebuchet MS"/>
                <a:cs typeface="Trebuchet MS"/>
              </a:rPr>
              <a:t>,</a:t>
            </a:r>
            <a:endParaRPr sz="2400">
              <a:latin typeface="Trebuchet MS"/>
              <a:cs typeface="Trebuchet MS"/>
            </a:endParaRPr>
          </a:p>
          <a:p>
            <a:pPr marL="12700" marR="708025">
              <a:lnSpc>
                <a:spcPct val="100000"/>
              </a:lnSpc>
              <a:spcBef>
                <a:spcPts val="1325"/>
              </a:spcBef>
            </a:pPr>
            <a:r>
              <a:rPr sz="2400" b="1" spc="25" dirty="0">
                <a:latin typeface="Trebuchet MS"/>
                <a:cs typeface="Trebuchet MS"/>
              </a:rPr>
              <a:t>Modules </a:t>
            </a:r>
            <a:r>
              <a:rPr sz="2400" b="1" spc="-20" dirty="0">
                <a:latin typeface="Trebuchet MS"/>
                <a:cs typeface="Trebuchet MS"/>
              </a:rPr>
              <a:t>can </a:t>
            </a:r>
            <a:r>
              <a:rPr sz="2400" b="1" spc="-60" dirty="0">
                <a:solidFill>
                  <a:srgbClr val="DD032F"/>
                </a:solidFill>
                <a:latin typeface="Trebuchet MS"/>
                <a:cs typeface="Trebuchet MS"/>
              </a:rPr>
              <a:t>cooperate </a:t>
            </a:r>
            <a:r>
              <a:rPr sz="2400" b="1" spc="-75" dirty="0">
                <a:latin typeface="Trebuchet MS"/>
                <a:cs typeface="Trebuchet MS"/>
              </a:rPr>
              <a:t>to </a:t>
            </a:r>
            <a:r>
              <a:rPr sz="2400" b="1" spc="-55" dirty="0">
                <a:latin typeface="Trebuchet MS"/>
                <a:cs typeface="Trebuchet MS"/>
              </a:rPr>
              <a:t>achieve </a:t>
            </a:r>
            <a:r>
              <a:rPr sz="2400" b="1" spc="25" dirty="0">
                <a:latin typeface="Trebuchet MS"/>
                <a:cs typeface="Trebuchet MS"/>
              </a:rPr>
              <a:t>some</a:t>
            </a:r>
            <a:r>
              <a:rPr sz="2400" b="1" spc="-520" dirty="0">
                <a:latin typeface="Trebuchet MS"/>
                <a:cs typeface="Trebuchet MS"/>
              </a:rPr>
              <a:t> </a:t>
            </a:r>
            <a:r>
              <a:rPr sz="2400" b="1" spc="-35" dirty="0">
                <a:latin typeface="Trebuchet MS"/>
                <a:cs typeface="Trebuchet MS"/>
              </a:rPr>
              <a:t>app  </a:t>
            </a:r>
            <a:r>
              <a:rPr sz="2400" b="1" spc="-60" dirty="0">
                <a:latin typeface="Trebuchet MS"/>
                <a:cs typeface="Trebuchet MS"/>
              </a:rPr>
              <a:t>functionalities.</a:t>
            </a:r>
            <a:endParaRPr sz="2400">
              <a:latin typeface="Trebuchet MS"/>
              <a:cs typeface="Trebuchet MS"/>
            </a:endParaRPr>
          </a:p>
        </p:txBody>
      </p:sp>
    </p:spTree>
    <p:extLst>
      <p:ext uri="{BB962C8B-B14F-4D97-AF65-F5344CB8AC3E}">
        <p14:creationId xmlns:p14="http://schemas.microsoft.com/office/powerpoint/2010/main" val="12919925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98826"/>
            <a:ext cx="2527935" cy="452120"/>
          </a:xfrm>
          <a:prstGeom prst="rect">
            <a:avLst/>
          </a:prstGeom>
        </p:spPr>
        <p:txBody>
          <a:bodyPr vert="horz" wrap="square" lIns="0" tIns="12065" rIns="0" bIns="0" rtlCol="0">
            <a:spAutoFit/>
          </a:bodyPr>
          <a:lstStyle/>
          <a:p>
            <a:pPr marL="12700">
              <a:lnSpc>
                <a:spcPct val="100000"/>
              </a:lnSpc>
              <a:spcBef>
                <a:spcPts val="95"/>
              </a:spcBef>
            </a:pPr>
            <a:r>
              <a:rPr sz="2800" spc="-100" dirty="0">
                <a:solidFill>
                  <a:srgbClr val="1E90FF"/>
                </a:solidFill>
                <a:latin typeface="Arial"/>
                <a:cs typeface="Arial"/>
              </a:rPr>
              <a:t>Building </a:t>
            </a:r>
            <a:r>
              <a:rPr sz="2800" spc="-114" dirty="0">
                <a:solidFill>
                  <a:srgbClr val="1E90FF"/>
                </a:solidFill>
                <a:latin typeface="Arial"/>
                <a:cs typeface="Arial"/>
              </a:rPr>
              <a:t>Blocks</a:t>
            </a:r>
            <a:endParaRPr sz="2800" dirty="0">
              <a:latin typeface="Arial"/>
              <a:cs typeface="Arial"/>
            </a:endParaRPr>
          </a:p>
        </p:txBody>
      </p:sp>
      <p:sp>
        <p:nvSpPr>
          <p:cNvPr id="3" name="object 3"/>
          <p:cNvSpPr/>
          <p:nvPr/>
        </p:nvSpPr>
        <p:spPr>
          <a:xfrm>
            <a:off x="9360407" y="1080516"/>
            <a:ext cx="2218944" cy="459943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94359" y="1505153"/>
            <a:ext cx="6978650" cy="4415790"/>
          </a:xfrm>
          <a:prstGeom prst="rect">
            <a:avLst/>
          </a:prstGeom>
        </p:spPr>
        <p:txBody>
          <a:bodyPr vert="horz" wrap="square" lIns="0" tIns="12700" rIns="0" bIns="0" rtlCol="0">
            <a:spAutoFit/>
          </a:bodyPr>
          <a:lstStyle/>
          <a:p>
            <a:pPr marL="12700">
              <a:lnSpc>
                <a:spcPct val="100000"/>
              </a:lnSpc>
              <a:spcBef>
                <a:spcPts val="100"/>
              </a:spcBef>
            </a:pPr>
            <a:r>
              <a:rPr sz="2400" b="1" spc="90" dirty="0">
                <a:latin typeface="Trebuchet MS"/>
                <a:cs typeface="Trebuchet MS"/>
              </a:rPr>
              <a:t>A</a:t>
            </a:r>
            <a:r>
              <a:rPr sz="2400" b="1" spc="-135" dirty="0">
                <a:latin typeface="Trebuchet MS"/>
                <a:cs typeface="Trebuchet MS"/>
              </a:rPr>
              <a:t> </a:t>
            </a:r>
            <a:r>
              <a:rPr sz="2400" b="1" spc="-40" dirty="0">
                <a:solidFill>
                  <a:srgbClr val="DD032F"/>
                </a:solidFill>
                <a:latin typeface="Trebuchet MS"/>
                <a:cs typeface="Trebuchet MS"/>
              </a:rPr>
              <a:t>Component</a:t>
            </a:r>
            <a:r>
              <a:rPr sz="2400" b="1" spc="-105" dirty="0">
                <a:solidFill>
                  <a:srgbClr val="DD032F"/>
                </a:solidFill>
                <a:latin typeface="Trebuchet MS"/>
                <a:cs typeface="Trebuchet MS"/>
              </a:rPr>
              <a:t> </a:t>
            </a:r>
            <a:r>
              <a:rPr sz="2400" b="1" spc="-30" dirty="0">
                <a:latin typeface="Trebuchet MS"/>
                <a:cs typeface="Trebuchet MS"/>
              </a:rPr>
              <a:t>controls</a:t>
            </a:r>
            <a:r>
              <a:rPr sz="2400" b="1" spc="-110" dirty="0">
                <a:latin typeface="Trebuchet MS"/>
                <a:cs typeface="Trebuchet MS"/>
              </a:rPr>
              <a:t> </a:t>
            </a:r>
            <a:r>
              <a:rPr sz="2400" b="1" spc="0" dirty="0">
                <a:latin typeface="Trebuchet MS"/>
                <a:cs typeface="Trebuchet MS"/>
              </a:rPr>
              <a:t>a</a:t>
            </a:r>
            <a:r>
              <a:rPr sz="2400" b="1" spc="-110" dirty="0">
                <a:latin typeface="Trebuchet MS"/>
                <a:cs typeface="Trebuchet MS"/>
              </a:rPr>
              <a:t> </a:t>
            </a:r>
            <a:r>
              <a:rPr sz="2400" b="1" spc="-55" dirty="0">
                <a:solidFill>
                  <a:srgbClr val="DD032F"/>
                </a:solidFill>
                <a:latin typeface="Trebuchet MS"/>
                <a:cs typeface="Trebuchet MS"/>
              </a:rPr>
              <a:t>piece</a:t>
            </a:r>
            <a:r>
              <a:rPr sz="2400" b="1" spc="-125" dirty="0">
                <a:solidFill>
                  <a:srgbClr val="DD032F"/>
                </a:solidFill>
                <a:latin typeface="Trebuchet MS"/>
                <a:cs typeface="Trebuchet MS"/>
              </a:rPr>
              <a:t> </a:t>
            </a:r>
            <a:r>
              <a:rPr sz="2400" b="1" spc="-20" dirty="0">
                <a:solidFill>
                  <a:srgbClr val="DD032F"/>
                </a:solidFill>
                <a:latin typeface="Trebuchet MS"/>
                <a:cs typeface="Trebuchet MS"/>
              </a:rPr>
              <a:t>of</a:t>
            </a:r>
            <a:r>
              <a:rPr sz="2400" b="1" spc="-130" dirty="0">
                <a:solidFill>
                  <a:srgbClr val="DD032F"/>
                </a:solidFill>
                <a:latin typeface="Trebuchet MS"/>
                <a:cs typeface="Trebuchet MS"/>
              </a:rPr>
              <a:t> </a:t>
            </a:r>
            <a:r>
              <a:rPr sz="2400" b="1" spc="-35" dirty="0">
                <a:solidFill>
                  <a:srgbClr val="DD032F"/>
                </a:solidFill>
                <a:latin typeface="Trebuchet MS"/>
                <a:cs typeface="Trebuchet MS"/>
              </a:rPr>
              <a:t>screen</a:t>
            </a:r>
            <a:r>
              <a:rPr sz="2400" b="1" spc="-114" dirty="0">
                <a:solidFill>
                  <a:srgbClr val="DD032F"/>
                </a:solidFill>
                <a:latin typeface="Trebuchet MS"/>
                <a:cs typeface="Trebuchet MS"/>
              </a:rPr>
              <a:t> </a:t>
            </a:r>
            <a:r>
              <a:rPr sz="2400" b="1" spc="-45" dirty="0">
                <a:latin typeface="Trebuchet MS"/>
                <a:cs typeface="Trebuchet MS"/>
              </a:rPr>
              <a:t>called</a:t>
            </a:r>
            <a:endParaRPr sz="2400">
              <a:latin typeface="Trebuchet MS"/>
              <a:cs typeface="Trebuchet MS"/>
            </a:endParaRPr>
          </a:p>
          <a:p>
            <a:pPr marL="12700">
              <a:lnSpc>
                <a:spcPct val="100000"/>
              </a:lnSpc>
              <a:spcBef>
                <a:spcPts val="5"/>
              </a:spcBef>
            </a:pPr>
            <a:r>
              <a:rPr sz="2400" b="1" spc="-130" dirty="0">
                <a:solidFill>
                  <a:srgbClr val="DD032F"/>
                </a:solidFill>
                <a:latin typeface="Trebuchet MS"/>
                <a:cs typeface="Trebuchet MS"/>
              </a:rPr>
              <a:t>view</a:t>
            </a:r>
            <a:r>
              <a:rPr sz="2400" b="1" spc="-130" dirty="0">
                <a:latin typeface="Trebuchet MS"/>
                <a:cs typeface="Trebuchet MS"/>
              </a:rPr>
              <a:t>,</a:t>
            </a:r>
            <a:endParaRPr sz="2400">
              <a:latin typeface="Trebuchet MS"/>
              <a:cs typeface="Trebuchet MS"/>
            </a:endParaRPr>
          </a:p>
          <a:p>
            <a:pPr>
              <a:lnSpc>
                <a:spcPct val="100000"/>
              </a:lnSpc>
              <a:spcBef>
                <a:spcPts val="5"/>
              </a:spcBef>
            </a:pPr>
            <a:endParaRPr sz="2500">
              <a:latin typeface="Times New Roman"/>
              <a:cs typeface="Times New Roman"/>
            </a:endParaRPr>
          </a:p>
          <a:p>
            <a:pPr marL="12700" marR="19685">
              <a:lnSpc>
                <a:spcPct val="100000"/>
              </a:lnSpc>
            </a:pPr>
            <a:r>
              <a:rPr sz="2400" b="1" spc="5" dirty="0">
                <a:latin typeface="Trebuchet MS"/>
                <a:cs typeface="Trebuchet MS"/>
              </a:rPr>
              <a:t>This</a:t>
            </a:r>
            <a:r>
              <a:rPr sz="2400" b="1" spc="-120" dirty="0">
                <a:latin typeface="Trebuchet MS"/>
                <a:cs typeface="Trebuchet MS"/>
              </a:rPr>
              <a:t> </a:t>
            </a:r>
            <a:r>
              <a:rPr sz="2400" b="1" spc="-90" dirty="0">
                <a:latin typeface="Trebuchet MS"/>
                <a:cs typeface="Trebuchet MS"/>
              </a:rPr>
              <a:t>view</a:t>
            </a:r>
            <a:r>
              <a:rPr sz="2400" b="1" spc="-130" dirty="0">
                <a:latin typeface="Trebuchet MS"/>
                <a:cs typeface="Trebuchet MS"/>
              </a:rPr>
              <a:t> </a:t>
            </a:r>
            <a:r>
              <a:rPr sz="2400" b="1" spc="50" dirty="0">
                <a:latin typeface="Trebuchet MS"/>
                <a:cs typeface="Trebuchet MS"/>
              </a:rPr>
              <a:t>is</a:t>
            </a:r>
            <a:r>
              <a:rPr sz="2400" b="1" spc="-130" dirty="0">
                <a:latin typeface="Trebuchet MS"/>
                <a:cs typeface="Trebuchet MS"/>
              </a:rPr>
              <a:t> </a:t>
            </a:r>
            <a:r>
              <a:rPr sz="2400" b="1" spc="-65" dirty="0">
                <a:latin typeface="Trebuchet MS"/>
                <a:cs typeface="Trebuchet MS"/>
              </a:rPr>
              <a:t>defined</a:t>
            </a:r>
            <a:r>
              <a:rPr sz="2400" b="1" spc="-120" dirty="0">
                <a:latin typeface="Trebuchet MS"/>
                <a:cs typeface="Trebuchet MS"/>
              </a:rPr>
              <a:t> </a:t>
            </a:r>
            <a:r>
              <a:rPr sz="2400" b="1" spc="-65" dirty="0">
                <a:latin typeface="Trebuchet MS"/>
                <a:cs typeface="Trebuchet MS"/>
              </a:rPr>
              <a:t>by</a:t>
            </a:r>
            <a:r>
              <a:rPr sz="2400" b="1" spc="-130" dirty="0">
                <a:latin typeface="Trebuchet MS"/>
                <a:cs typeface="Trebuchet MS"/>
              </a:rPr>
              <a:t> </a:t>
            </a:r>
            <a:r>
              <a:rPr sz="2400" b="1" spc="-105" dirty="0">
                <a:latin typeface="Trebuchet MS"/>
                <a:cs typeface="Trebuchet MS"/>
              </a:rPr>
              <a:t>the</a:t>
            </a:r>
            <a:r>
              <a:rPr sz="2400" b="1" spc="-135" dirty="0">
                <a:latin typeface="Trebuchet MS"/>
                <a:cs typeface="Trebuchet MS"/>
              </a:rPr>
              <a:t> </a:t>
            </a:r>
            <a:r>
              <a:rPr sz="2400" b="1" spc="-50" dirty="0">
                <a:solidFill>
                  <a:srgbClr val="DD032F"/>
                </a:solidFill>
                <a:latin typeface="Trebuchet MS"/>
                <a:cs typeface="Trebuchet MS"/>
              </a:rPr>
              <a:t>Template</a:t>
            </a:r>
            <a:r>
              <a:rPr sz="2400" b="1" spc="-110" dirty="0">
                <a:solidFill>
                  <a:srgbClr val="DD032F"/>
                </a:solidFill>
                <a:latin typeface="Trebuchet MS"/>
                <a:cs typeface="Trebuchet MS"/>
              </a:rPr>
              <a:t> </a:t>
            </a:r>
            <a:r>
              <a:rPr sz="2400" b="1" spc="0" dirty="0">
                <a:solidFill>
                  <a:srgbClr val="DD032F"/>
                </a:solidFill>
                <a:latin typeface="Trebuchet MS"/>
                <a:cs typeface="Trebuchet MS"/>
              </a:rPr>
              <a:t>associated</a:t>
            </a:r>
            <a:r>
              <a:rPr sz="2400" b="1" spc="-110" dirty="0">
                <a:solidFill>
                  <a:srgbClr val="DD032F"/>
                </a:solidFill>
                <a:latin typeface="Trebuchet MS"/>
                <a:cs typeface="Trebuchet MS"/>
              </a:rPr>
              <a:t> </a:t>
            </a:r>
            <a:r>
              <a:rPr sz="2400" b="1" spc="-75" dirty="0">
                <a:latin typeface="Trebuchet MS"/>
                <a:cs typeface="Trebuchet MS"/>
              </a:rPr>
              <a:t>to  </a:t>
            </a:r>
            <a:r>
              <a:rPr sz="2400" b="1" spc="-100" dirty="0">
                <a:latin typeface="Trebuchet MS"/>
                <a:cs typeface="Trebuchet MS"/>
              </a:rPr>
              <a:t>the</a:t>
            </a:r>
            <a:r>
              <a:rPr sz="2400" b="1" spc="-140" dirty="0">
                <a:latin typeface="Trebuchet MS"/>
                <a:cs typeface="Trebuchet MS"/>
              </a:rPr>
              <a:t> </a:t>
            </a:r>
            <a:r>
              <a:rPr sz="2400" b="1" spc="-65" dirty="0">
                <a:solidFill>
                  <a:srgbClr val="DD032F"/>
                </a:solidFill>
                <a:latin typeface="Trebuchet MS"/>
                <a:cs typeface="Trebuchet MS"/>
              </a:rPr>
              <a:t>Component</a:t>
            </a:r>
            <a:r>
              <a:rPr sz="2400" b="1" spc="-65" dirty="0">
                <a:latin typeface="Trebuchet MS"/>
                <a:cs typeface="Trebuchet MS"/>
              </a:rPr>
              <a:t>,</a:t>
            </a:r>
            <a:endParaRPr sz="2400">
              <a:latin typeface="Trebuchet MS"/>
              <a:cs typeface="Trebuchet MS"/>
            </a:endParaRPr>
          </a:p>
          <a:p>
            <a:pPr>
              <a:lnSpc>
                <a:spcPct val="100000"/>
              </a:lnSpc>
              <a:spcBef>
                <a:spcPts val="5"/>
              </a:spcBef>
            </a:pPr>
            <a:endParaRPr sz="2500">
              <a:latin typeface="Times New Roman"/>
              <a:cs typeface="Times New Roman"/>
            </a:endParaRPr>
          </a:p>
          <a:p>
            <a:pPr marL="12700" marR="5080" algn="just">
              <a:lnSpc>
                <a:spcPct val="100000"/>
              </a:lnSpc>
            </a:pPr>
            <a:r>
              <a:rPr sz="2400" b="1" spc="85" dirty="0">
                <a:latin typeface="Trebuchet MS"/>
                <a:cs typeface="Trebuchet MS"/>
              </a:rPr>
              <a:t>A </a:t>
            </a:r>
            <a:r>
              <a:rPr sz="2400" b="1" spc="-40" dirty="0">
                <a:latin typeface="Trebuchet MS"/>
                <a:cs typeface="Trebuchet MS"/>
              </a:rPr>
              <a:t>Component </a:t>
            </a:r>
            <a:r>
              <a:rPr sz="2400" b="1" spc="-20" dirty="0">
                <a:solidFill>
                  <a:srgbClr val="DD032F"/>
                </a:solidFill>
                <a:latin typeface="Trebuchet MS"/>
                <a:cs typeface="Trebuchet MS"/>
              </a:rPr>
              <a:t>handles </a:t>
            </a:r>
            <a:r>
              <a:rPr sz="2400" b="1" spc="-105" dirty="0">
                <a:solidFill>
                  <a:srgbClr val="DD032F"/>
                </a:solidFill>
                <a:latin typeface="Trebuchet MS"/>
                <a:cs typeface="Trebuchet MS"/>
              </a:rPr>
              <a:t>the </a:t>
            </a:r>
            <a:r>
              <a:rPr sz="2400" b="1" spc="-30" dirty="0">
                <a:solidFill>
                  <a:srgbClr val="DD032F"/>
                </a:solidFill>
                <a:latin typeface="Trebuchet MS"/>
                <a:cs typeface="Trebuchet MS"/>
              </a:rPr>
              <a:t>user</a:t>
            </a:r>
            <a:r>
              <a:rPr sz="2400" b="1" spc="-535" dirty="0">
                <a:solidFill>
                  <a:srgbClr val="DD032F"/>
                </a:solidFill>
                <a:latin typeface="Trebuchet MS"/>
                <a:cs typeface="Trebuchet MS"/>
              </a:rPr>
              <a:t> </a:t>
            </a:r>
            <a:r>
              <a:rPr sz="2400" b="1" spc="-80" dirty="0">
                <a:solidFill>
                  <a:srgbClr val="DD032F"/>
                </a:solidFill>
                <a:latin typeface="Trebuchet MS"/>
                <a:cs typeface="Trebuchet MS"/>
              </a:rPr>
              <a:t>interaction </a:t>
            </a:r>
            <a:r>
              <a:rPr sz="2400" b="1" spc="-105" dirty="0">
                <a:latin typeface="Trebuchet MS"/>
                <a:cs typeface="Trebuchet MS"/>
              </a:rPr>
              <a:t>with the  </a:t>
            </a:r>
            <a:r>
              <a:rPr sz="2400" b="1" spc="-90" dirty="0">
                <a:latin typeface="Trebuchet MS"/>
                <a:cs typeface="Trebuchet MS"/>
              </a:rPr>
              <a:t>view </a:t>
            </a:r>
            <a:r>
              <a:rPr sz="2400" b="1" spc="-75" dirty="0">
                <a:latin typeface="Trebuchet MS"/>
                <a:cs typeface="Trebuchet MS"/>
              </a:rPr>
              <a:t>(Template), </a:t>
            </a:r>
            <a:r>
              <a:rPr sz="2400" b="1" spc="75" dirty="0">
                <a:latin typeface="Trebuchet MS"/>
                <a:cs typeface="Trebuchet MS"/>
              </a:rPr>
              <a:t>passes</a:t>
            </a:r>
            <a:r>
              <a:rPr sz="2400" b="1" spc="-430" dirty="0">
                <a:latin typeface="Trebuchet MS"/>
                <a:cs typeface="Trebuchet MS"/>
              </a:rPr>
              <a:t> </a:t>
            </a:r>
            <a:r>
              <a:rPr sz="2400" b="1" spc="-50" dirty="0">
                <a:solidFill>
                  <a:srgbClr val="DD032F"/>
                </a:solidFill>
                <a:latin typeface="Trebuchet MS"/>
                <a:cs typeface="Trebuchet MS"/>
              </a:rPr>
              <a:t>data </a:t>
            </a:r>
            <a:r>
              <a:rPr sz="2400" b="1" spc="-40" dirty="0">
                <a:latin typeface="Trebuchet MS"/>
                <a:cs typeface="Trebuchet MS"/>
              </a:rPr>
              <a:t>and </a:t>
            </a:r>
            <a:r>
              <a:rPr sz="2400" b="1" spc="-60" dirty="0">
                <a:solidFill>
                  <a:srgbClr val="DD032F"/>
                </a:solidFill>
                <a:latin typeface="Trebuchet MS"/>
                <a:cs typeface="Trebuchet MS"/>
              </a:rPr>
              <a:t>properties </a:t>
            </a:r>
            <a:r>
              <a:rPr sz="2400" b="1" spc="-75" dirty="0">
                <a:latin typeface="Trebuchet MS"/>
                <a:cs typeface="Trebuchet MS"/>
              </a:rPr>
              <a:t>to </a:t>
            </a:r>
            <a:r>
              <a:rPr sz="2400" b="1" spc="-105" dirty="0">
                <a:latin typeface="Trebuchet MS"/>
                <a:cs typeface="Trebuchet MS"/>
              </a:rPr>
              <a:t>the  </a:t>
            </a:r>
            <a:r>
              <a:rPr sz="2400" b="1" spc="-90" dirty="0">
                <a:solidFill>
                  <a:srgbClr val="DD032F"/>
                </a:solidFill>
                <a:latin typeface="Trebuchet MS"/>
                <a:cs typeface="Trebuchet MS"/>
              </a:rPr>
              <a:t>view </a:t>
            </a:r>
            <a:r>
              <a:rPr sz="2400" b="1" spc="-40" dirty="0">
                <a:latin typeface="Trebuchet MS"/>
                <a:cs typeface="Trebuchet MS"/>
              </a:rPr>
              <a:t>and </a:t>
            </a:r>
            <a:r>
              <a:rPr sz="2400" b="1" spc="-25" dirty="0">
                <a:solidFill>
                  <a:srgbClr val="DD032F"/>
                </a:solidFill>
                <a:latin typeface="Trebuchet MS"/>
                <a:cs typeface="Trebuchet MS"/>
              </a:rPr>
              <a:t>updates </a:t>
            </a:r>
            <a:r>
              <a:rPr sz="2400" b="1" spc="-114" dirty="0">
                <a:solidFill>
                  <a:srgbClr val="DD032F"/>
                </a:solidFill>
                <a:latin typeface="Trebuchet MS"/>
                <a:cs typeface="Trebuchet MS"/>
              </a:rPr>
              <a:t>it</a:t>
            </a:r>
            <a:r>
              <a:rPr sz="2400" b="1" spc="-345" dirty="0">
                <a:solidFill>
                  <a:srgbClr val="DD032F"/>
                </a:solidFill>
                <a:latin typeface="Trebuchet MS"/>
                <a:cs typeface="Trebuchet MS"/>
              </a:rPr>
              <a:t> </a:t>
            </a:r>
            <a:r>
              <a:rPr sz="2400" b="1" spc="-70" dirty="0">
                <a:solidFill>
                  <a:srgbClr val="DD032F"/>
                </a:solidFill>
                <a:latin typeface="Trebuchet MS"/>
                <a:cs typeface="Trebuchet MS"/>
              </a:rPr>
              <a:t>dynamically</a:t>
            </a:r>
            <a:r>
              <a:rPr sz="2400" b="1" spc="-70" dirty="0">
                <a:latin typeface="Trebuchet MS"/>
                <a:cs typeface="Trebuchet MS"/>
              </a:rPr>
              <a:t>,</a:t>
            </a:r>
            <a:endParaRPr sz="2400">
              <a:latin typeface="Trebuchet MS"/>
              <a:cs typeface="Trebuchet MS"/>
            </a:endParaRPr>
          </a:p>
          <a:p>
            <a:pPr>
              <a:lnSpc>
                <a:spcPct val="100000"/>
              </a:lnSpc>
              <a:spcBef>
                <a:spcPts val="10"/>
              </a:spcBef>
            </a:pPr>
            <a:endParaRPr sz="2500">
              <a:latin typeface="Times New Roman"/>
              <a:cs typeface="Times New Roman"/>
            </a:endParaRPr>
          </a:p>
          <a:p>
            <a:pPr marL="12700" marR="999490">
              <a:lnSpc>
                <a:spcPct val="100000"/>
              </a:lnSpc>
            </a:pPr>
            <a:r>
              <a:rPr sz="2400" b="1" spc="85" dirty="0">
                <a:latin typeface="Trebuchet MS"/>
                <a:cs typeface="Trebuchet MS"/>
              </a:rPr>
              <a:t>A</a:t>
            </a:r>
            <a:r>
              <a:rPr sz="2400" b="1" spc="-130" dirty="0">
                <a:latin typeface="Trebuchet MS"/>
                <a:cs typeface="Trebuchet MS"/>
              </a:rPr>
              <a:t> </a:t>
            </a:r>
            <a:r>
              <a:rPr sz="2400" b="1" spc="-40" dirty="0">
                <a:latin typeface="Trebuchet MS"/>
                <a:cs typeface="Trebuchet MS"/>
              </a:rPr>
              <a:t>Component</a:t>
            </a:r>
            <a:r>
              <a:rPr sz="2400" b="1" spc="-110" dirty="0">
                <a:latin typeface="Trebuchet MS"/>
                <a:cs typeface="Trebuchet MS"/>
              </a:rPr>
              <a:t> </a:t>
            </a:r>
            <a:r>
              <a:rPr sz="2400" b="1" spc="50" dirty="0">
                <a:latin typeface="Trebuchet MS"/>
                <a:cs typeface="Trebuchet MS"/>
              </a:rPr>
              <a:t>is</a:t>
            </a:r>
            <a:r>
              <a:rPr sz="2400" b="1" spc="-135" dirty="0">
                <a:latin typeface="Trebuchet MS"/>
                <a:cs typeface="Trebuchet MS"/>
              </a:rPr>
              <a:t> </a:t>
            </a:r>
            <a:r>
              <a:rPr sz="2400" b="1" spc="0" dirty="0">
                <a:latin typeface="Trebuchet MS"/>
                <a:cs typeface="Trebuchet MS"/>
              </a:rPr>
              <a:t>a</a:t>
            </a:r>
            <a:r>
              <a:rPr sz="2400" b="1" spc="-100" dirty="0">
                <a:latin typeface="Trebuchet MS"/>
                <a:cs typeface="Trebuchet MS"/>
              </a:rPr>
              <a:t> </a:t>
            </a:r>
            <a:r>
              <a:rPr sz="2400" b="1" spc="-35" dirty="0">
                <a:solidFill>
                  <a:srgbClr val="DD032F"/>
                </a:solidFill>
                <a:latin typeface="Trebuchet MS"/>
                <a:cs typeface="Trebuchet MS"/>
              </a:rPr>
              <a:t>TypeScript</a:t>
            </a:r>
            <a:r>
              <a:rPr sz="2400" b="1" spc="-130" dirty="0">
                <a:solidFill>
                  <a:srgbClr val="DD032F"/>
                </a:solidFill>
                <a:latin typeface="Trebuchet MS"/>
                <a:cs typeface="Trebuchet MS"/>
              </a:rPr>
              <a:t> </a:t>
            </a:r>
            <a:r>
              <a:rPr sz="2400" b="1" spc="60" dirty="0">
                <a:solidFill>
                  <a:srgbClr val="DD032F"/>
                </a:solidFill>
                <a:latin typeface="Trebuchet MS"/>
                <a:cs typeface="Trebuchet MS"/>
              </a:rPr>
              <a:t>class</a:t>
            </a:r>
            <a:r>
              <a:rPr sz="2400" b="1" spc="-125" dirty="0">
                <a:solidFill>
                  <a:srgbClr val="DD032F"/>
                </a:solidFill>
                <a:latin typeface="Trebuchet MS"/>
                <a:cs typeface="Trebuchet MS"/>
              </a:rPr>
              <a:t> </a:t>
            </a:r>
            <a:r>
              <a:rPr sz="2400" b="1" spc="-105" dirty="0">
                <a:latin typeface="Trebuchet MS"/>
                <a:cs typeface="Trebuchet MS"/>
              </a:rPr>
              <a:t>with</a:t>
            </a:r>
            <a:r>
              <a:rPr sz="2400" b="1" spc="-130" dirty="0">
                <a:latin typeface="Trebuchet MS"/>
                <a:cs typeface="Trebuchet MS"/>
              </a:rPr>
              <a:t> </a:t>
            </a:r>
            <a:r>
              <a:rPr sz="2400" b="1" spc="-105" dirty="0">
                <a:latin typeface="Trebuchet MS"/>
                <a:cs typeface="Trebuchet MS"/>
              </a:rPr>
              <a:t>the  </a:t>
            </a:r>
            <a:r>
              <a:rPr sz="2400" b="1" spc="-55" dirty="0">
                <a:solidFill>
                  <a:srgbClr val="DD032F"/>
                </a:solidFill>
                <a:latin typeface="Trebuchet MS"/>
                <a:cs typeface="Trebuchet MS"/>
              </a:rPr>
              <a:t>Decorator</a:t>
            </a:r>
            <a:r>
              <a:rPr sz="2400" b="1" spc="-110" dirty="0">
                <a:solidFill>
                  <a:srgbClr val="DD032F"/>
                </a:solidFill>
                <a:latin typeface="Trebuchet MS"/>
                <a:cs typeface="Trebuchet MS"/>
              </a:rPr>
              <a:t> </a:t>
            </a:r>
            <a:r>
              <a:rPr sz="2400" b="1" spc="-25" dirty="0">
                <a:solidFill>
                  <a:srgbClr val="DD032F"/>
                </a:solidFill>
                <a:latin typeface="Trebuchet MS"/>
                <a:cs typeface="Trebuchet MS"/>
              </a:rPr>
              <a:t>@Component</a:t>
            </a:r>
            <a:r>
              <a:rPr sz="2400" b="1" spc="-25" dirty="0">
                <a:latin typeface="Trebuchet MS"/>
                <a:cs typeface="Trebuchet MS"/>
              </a:rPr>
              <a:t>.</a:t>
            </a:r>
            <a:endParaRPr sz="2400">
              <a:latin typeface="Trebuchet MS"/>
              <a:cs typeface="Trebuchet MS"/>
            </a:endParaRPr>
          </a:p>
        </p:txBody>
      </p:sp>
    </p:spTree>
    <p:extLst>
      <p:ext uri="{BB962C8B-B14F-4D97-AF65-F5344CB8AC3E}">
        <p14:creationId xmlns:p14="http://schemas.microsoft.com/office/powerpoint/2010/main" val="26425723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28396"/>
            <a:ext cx="2527935" cy="452120"/>
          </a:xfrm>
          <a:prstGeom prst="rect">
            <a:avLst/>
          </a:prstGeom>
        </p:spPr>
        <p:txBody>
          <a:bodyPr vert="horz" wrap="square" lIns="0" tIns="12065" rIns="0" bIns="0" rtlCol="0">
            <a:spAutoFit/>
          </a:bodyPr>
          <a:lstStyle/>
          <a:p>
            <a:pPr marL="12700">
              <a:lnSpc>
                <a:spcPct val="100000"/>
              </a:lnSpc>
              <a:spcBef>
                <a:spcPts val="95"/>
              </a:spcBef>
            </a:pPr>
            <a:r>
              <a:rPr sz="2800" spc="-100" dirty="0">
                <a:solidFill>
                  <a:srgbClr val="1E90FF"/>
                </a:solidFill>
                <a:latin typeface="Arial"/>
                <a:cs typeface="Arial"/>
              </a:rPr>
              <a:t>Building </a:t>
            </a:r>
            <a:r>
              <a:rPr sz="2800" spc="-114" dirty="0">
                <a:solidFill>
                  <a:srgbClr val="1E90FF"/>
                </a:solidFill>
                <a:latin typeface="Arial"/>
                <a:cs typeface="Arial"/>
              </a:rPr>
              <a:t>Blocks</a:t>
            </a:r>
            <a:endParaRPr sz="2800" dirty="0">
              <a:latin typeface="Arial"/>
              <a:cs typeface="Arial"/>
            </a:endParaRPr>
          </a:p>
        </p:txBody>
      </p:sp>
      <p:sp>
        <p:nvSpPr>
          <p:cNvPr id="3" name="object 3"/>
          <p:cNvSpPr/>
          <p:nvPr/>
        </p:nvSpPr>
        <p:spPr>
          <a:xfrm>
            <a:off x="9360407" y="1080516"/>
            <a:ext cx="2218944" cy="459943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94359" y="1505153"/>
            <a:ext cx="6793230" cy="4050665"/>
          </a:xfrm>
          <a:prstGeom prst="rect">
            <a:avLst/>
          </a:prstGeom>
        </p:spPr>
        <p:txBody>
          <a:bodyPr vert="horz" wrap="square" lIns="0" tIns="12700" rIns="0" bIns="0" rtlCol="0">
            <a:spAutoFit/>
          </a:bodyPr>
          <a:lstStyle/>
          <a:p>
            <a:pPr marL="12700">
              <a:lnSpc>
                <a:spcPct val="100000"/>
              </a:lnSpc>
              <a:spcBef>
                <a:spcPts val="100"/>
              </a:spcBef>
            </a:pPr>
            <a:r>
              <a:rPr sz="2400" b="1" spc="90" dirty="0">
                <a:latin typeface="Trebuchet MS"/>
                <a:cs typeface="Trebuchet MS"/>
              </a:rPr>
              <a:t>A</a:t>
            </a:r>
            <a:r>
              <a:rPr sz="2400" b="1" spc="-135" dirty="0">
                <a:latin typeface="Trebuchet MS"/>
                <a:cs typeface="Trebuchet MS"/>
              </a:rPr>
              <a:t> </a:t>
            </a:r>
            <a:r>
              <a:rPr sz="2400" b="1" spc="-40" dirty="0">
                <a:solidFill>
                  <a:srgbClr val="DD032F"/>
                </a:solidFill>
                <a:latin typeface="Trebuchet MS"/>
                <a:cs typeface="Trebuchet MS"/>
              </a:rPr>
              <a:t>Component</a:t>
            </a:r>
            <a:r>
              <a:rPr sz="2400" b="1" spc="-100" dirty="0">
                <a:solidFill>
                  <a:srgbClr val="DD032F"/>
                </a:solidFill>
                <a:latin typeface="Trebuchet MS"/>
                <a:cs typeface="Trebuchet MS"/>
              </a:rPr>
              <a:t> </a:t>
            </a:r>
            <a:r>
              <a:rPr sz="2400" b="1" spc="-90" dirty="0">
                <a:solidFill>
                  <a:srgbClr val="DD032F"/>
                </a:solidFill>
                <a:latin typeface="Trebuchet MS"/>
                <a:cs typeface="Trebuchet MS"/>
              </a:rPr>
              <a:t>view</a:t>
            </a:r>
            <a:r>
              <a:rPr sz="2400" b="1" spc="-114" dirty="0">
                <a:solidFill>
                  <a:srgbClr val="DD032F"/>
                </a:solidFill>
                <a:latin typeface="Trebuchet MS"/>
                <a:cs typeface="Trebuchet MS"/>
              </a:rPr>
              <a:t> </a:t>
            </a:r>
            <a:r>
              <a:rPr sz="2400" b="1" spc="50" dirty="0">
                <a:latin typeface="Trebuchet MS"/>
                <a:cs typeface="Trebuchet MS"/>
              </a:rPr>
              <a:t>is</a:t>
            </a:r>
            <a:r>
              <a:rPr sz="2400" b="1" spc="-130" dirty="0">
                <a:latin typeface="Trebuchet MS"/>
                <a:cs typeface="Trebuchet MS"/>
              </a:rPr>
              <a:t> </a:t>
            </a:r>
            <a:r>
              <a:rPr sz="2400" b="1" spc="-65" dirty="0">
                <a:latin typeface="Trebuchet MS"/>
                <a:cs typeface="Trebuchet MS"/>
              </a:rPr>
              <a:t>defined</a:t>
            </a:r>
            <a:r>
              <a:rPr sz="2400" b="1" spc="-130" dirty="0">
                <a:latin typeface="Trebuchet MS"/>
                <a:cs typeface="Trebuchet MS"/>
              </a:rPr>
              <a:t> </a:t>
            </a:r>
            <a:r>
              <a:rPr sz="2400" b="1" spc="-60" dirty="0">
                <a:latin typeface="Trebuchet MS"/>
                <a:cs typeface="Trebuchet MS"/>
              </a:rPr>
              <a:t>by</a:t>
            </a:r>
            <a:r>
              <a:rPr sz="2400" b="1" spc="-145" dirty="0">
                <a:latin typeface="Trebuchet MS"/>
                <a:cs typeface="Trebuchet MS"/>
              </a:rPr>
              <a:t> </a:t>
            </a:r>
            <a:r>
              <a:rPr sz="2400" b="1" spc="-10" dirty="0">
                <a:latin typeface="Trebuchet MS"/>
                <a:cs typeface="Trebuchet MS"/>
              </a:rPr>
              <a:t>its</a:t>
            </a:r>
            <a:r>
              <a:rPr sz="2400" b="1" spc="-100" dirty="0">
                <a:latin typeface="Trebuchet MS"/>
                <a:cs typeface="Trebuchet MS"/>
              </a:rPr>
              <a:t> </a:t>
            </a:r>
            <a:r>
              <a:rPr sz="2400" b="1" spc="0" dirty="0">
                <a:solidFill>
                  <a:srgbClr val="DD032F"/>
                </a:solidFill>
                <a:latin typeface="Trebuchet MS"/>
                <a:cs typeface="Trebuchet MS"/>
              </a:rPr>
              <a:t>associated</a:t>
            </a:r>
            <a:endParaRPr sz="2400">
              <a:latin typeface="Trebuchet MS"/>
              <a:cs typeface="Trebuchet MS"/>
            </a:endParaRPr>
          </a:p>
          <a:p>
            <a:pPr marL="12700">
              <a:lnSpc>
                <a:spcPct val="100000"/>
              </a:lnSpc>
              <a:spcBef>
                <a:spcPts val="5"/>
              </a:spcBef>
            </a:pPr>
            <a:r>
              <a:rPr sz="2400" b="1" spc="-80" dirty="0">
                <a:solidFill>
                  <a:srgbClr val="DD032F"/>
                </a:solidFill>
                <a:latin typeface="Trebuchet MS"/>
                <a:cs typeface="Trebuchet MS"/>
              </a:rPr>
              <a:t>Template</a:t>
            </a:r>
            <a:r>
              <a:rPr sz="2400" b="1" spc="-80" dirty="0">
                <a:latin typeface="Trebuchet MS"/>
                <a:cs typeface="Trebuchet MS"/>
              </a:rPr>
              <a:t>,</a:t>
            </a:r>
            <a:endParaRPr sz="2400">
              <a:latin typeface="Trebuchet MS"/>
              <a:cs typeface="Trebuchet MS"/>
            </a:endParaRPr>
          </a:p>
          <a:p>
            <a:pPr>
              <a:lnSpc>
                <a:spcPct val="100000"/>
              </a:lnSpc>
              <a:spcBef>
                <a:spcPts val="5"/>
              </a:spcBef>
            </a:pPr>
            <a:endParaRPr sz="2500">
              <a:latin typeface="Times New Roman"/>
              <a:cs typeface="Times New Roman"/>
            </a:endParaRPr>
          </a:p>
          <a:p>
            <a:pPr marL="12700">
              <a:lnSpc>
                <a:spcPct val="100000"/>
              </a:lnSpc>
            </a:pPr>
            <a:r>
              <a:rPr sz="2400" b="1" spc="85" dirty="0">
                <a:latin typeface="Trebuchet MS"/>
                <a:cs typeface="Trebuchet MS"/>
              </a:rPr>
              <a:t>A</a:t>
            </a:r>
            <a:r>
              <a:rPr sz="2400" b="1" spc="-135" dirty="0">
                <a:latin typeface="Trebuchet MS"/>
                <a:cs typeface="Trebuchet MS"/>
              </a:rPr>
              <a:t> </a:t>
            </a:r>
            <a:r>
              <a:rPr sz="2400" b="1" spc="-50" dirty="0">
                <a:solidFill>
                  <a:srgbClr val="DD032F"/>
                </a:solidFill>
                <a:latin typeface="Trebuchet MS"/>
                <a:cs typeface="Trebuchet MS"/>
              </a:rPr>
              <a:t>Template</a:t>
            </a:r>
            <a:r>
              <a:rPr sz="2400" b="1" spc="-125" dirty="0">
                <a:solidFill>
                  <a:srgbClr val="DD032F"/>
                </a:solidFill>
                <a:latin typeface="Trebuchet MS"/>
                <a:cs typeface="Trebuchet MS"/>
              </a:rPr>
              <a:t> </a:t>
            </a:r>
            <a:r>
              <a:rPr sz="2400" b="1" spc="50" dirty="0">
                <a:latin typeface="Trebuchet MS"/>
                <a:cs typeface="Trebuchet MS"/>
              </a:rPr>
              <a:t>is</a:t>
            </a:r>
            <a:r>
              <a:rPr sz="2400" b="1" spc="-135" dirty="0">
                <a:latin typeface="Trebuchet MS"/>
                <a:cs typeface="Trebuchet MS"/>
              </a:rPr>
              <a:t> </a:t>
            </a:r>
            <a:r>
              <a:rPr sz="2400" b="1" spc="-50" dirty="0">
                <a:latin typeface="Trebuchet MS"/>
                <a:cs typeface="Trebuchet MS"/>
              </a:rPr>
              <a:t>bunch</a:t>
            </a:r>
            <a:r>
              <a:rPr sz="2400" b="1" spc="-145" dirty="0">
                <a:latin typeface="Trebuchet MS"/>
                <a:cs typeface="Trebuchet MS"/>
              </a:rPr>
              <a:t> </a:t>
            </a:r>
            <a:r>
              <a:rPr sz="2400" b="1" spc="-20" dirty="0">
                <a:latin typeface="Trebuchet MS"/>
                <a:cs typeface="Trebuchet MS"/>
              </a:rPr>
              <a:t>of</a:t>
            </a:r>
            <a:r>
              <a:rPr sz="2400" b="1" spc="-130" dirty="0">
                <a:latin typeface="Trebuchet MS"/>
                <a:cs typeface="Trebuchet MS"/>
              </a:rPr>
              <a:t> </a:t>
            </a:r>
            <a:r>
              <a:rPr sz="2400" b="1" spc="80" dirty="0">
                <a:solidFill>
                  <a:srgbClr val="DD032F"/>
                </a:solidFill>
                <a:latin typeface="Trebuchet MS"/>
                <a:cs typeface="Trebuchet MS"/>
              </a:rPr>
              <a:t>HTML</a:t>
            </a:r>
            <a:r>
              <a:rPr sz="2400" b="1" spc="-130" dirty="0">
                <a:solidFill>
                  <a:srgbClr val="DD032F"/>
                </a:solidFill>
                <a:latin typeface="Trebuchet MS"/>
                <a:cs typeface="Trebuchet MS"/>
              </a:rPr>
              <a:t> </a:t>
            </a:r>
            <a:r>
              <a:rPr sz="2400" b="1" spc="-15" dirty="0">
                <a:solidFill>
                  <a:srgbClr val="DD032F"/>
                </a:solidFill>
                <a:latin typeface="Trebuchet MS"/>
                <a:cs typeface="Trebuchet MS"/>
              </a:rPr>
              <a:t>tags</a:t>
            </a:r>
            <a:r>
              <a:rPr sz="2400" b="1" spc="-15" dirty="0">
                <a:latin typeface="Trebuchet MS"/>
                <a:cs typeface="Trebuchet MS"/>
              </a:rPr>
              <a:t>,</a:t>
            </a:r>
            <a:endParaRPr sz="2400">
              <a:latin typeface="Trebuchet MS"/>
              <a:cs typeface="Trebuchet MS"/>
            </a:endParaRPr>
          </a:p>
          <a:p>
            <a:pPr>
              <a:lnSpc>
                <a:spcPct val="100000"/>
              </a:lnSpc>
              <a:spcBef>
                <a:spcPts val="5"/>
              </a:spcBef>
            </a:pPr>
            <a:endParaRPr sz="2500">
              <a:latin typeface="Times New Roman"/>
              <a:cs typeface="Times New Roman"/>
            </a:endParaRPr>
          </a:p>
          <a:p>
            <a:pPr marL="12700" marR="64769">
              <a:lnSpc>
                <a:spcPct val="100000"/>
              </a:lnSpc>
            </a:pPr>
            <a:r>
              <a:rPr sz="2400" b="1" spc="15" dirty="0">
                <a:latin typeface="Trebuchet MS"/>
                <a:cs typeface="Trebuchet MS"/>
              </a:rPr>
              <a:t>Along </a:t>
            </a:r>
            <a:r>
              <a:rPr sz="2400" b="1" spc="-5" dirty="0">
                <a:latin typeface="Trebuchet MS"/>
                <a:cs typeface="Trebuchet MS"/>
              </a:rPr>
              <a:t>side </a:t>
            </a:r>
            <a:r>
              <a:rPr sz="2400" b="1" spc="-105" dirty="0">
                <a:latin typeface="Trebuchet MS"/>
                <a:cs typeface="Trebuchet MS"/>
              </a:rPr>
              <a:t>with the </a:t>
            </a:r>
            <a:r>
              <a:rPr sz="2400" b="1" spc="5" dirty="0">
                <a:latin typeface="Trebuchet MS"/>
                <a:cs typeface="Trebuchet MS"/>
              </a:rPr>
              <a:t>HTML, </a:t>
            </a:r>
            <a:r>
              <a:rPr sz="2400" b="1" spc="0" dirty="0">
                <a:latin typeface="Trebuchet MS"/>
                <a:cs typeface="Trebuchet MS"/>
              </a:rPr>
              <a:t>a </a:t>
            </a:r>
            <a:r>
              <a:rPr sz="2400" b="1" spc="-50" dirty="0">
                <a:latin typeface="Trebuchet MS"/>
                <a:cs typeface="Trebuchet MS"/>
              </a:rPr>
              <a:t>Template </a:t>
            </a:r>
            <a:r>
              <a:rPr sz="2400" b="1" spc="-60" dirty="0">
                <a:latin typeface="Trebuchet MS"/>
                <a:cs typeface="Trebuchet MS"/>
              </a:rPr>
              <a:t>typically  </a:t>
            </a:r>
            <a:r>
              <a:rPr sz="2400" b="1" spc="-25" dirty="0">
                <a:latin typeface="Trebuchet MS"/>
                <a:cs typeface="Trebuchet MS"/>
              </a:rPr>
              <a:t>contains </a:t>
            </a:r>
            <a:r>
              <a:rPr sz="2400" b="1" spc="25" dirty="0">
                <a:latin typeface="Trebuchet MS"/>
                <a:cs typeface="Trebuchet MS"/>
              </a:rPr>
              <a:t>some </a:t>
            </a:r>
            <a:r>
              <a:rPr sz="2400" b="1" spc="-70" dirty="0">
                <a:solidFill>
                  <a:srgbClr val="DD032F"/>
                </a:solidFill>
                <a:latin typeface="Trebuchet MS"/>
                <a:cs typeface="Trebuchet MS"/>
              </a:rPr>
              <a:t>particular </a:t>
            </a:r>
            <a:r>
              <a:rPr sz="2400" b="1" spc="-5" dirty="0">
                <a:solidFill>
                  <a:srgbClr val="DD032F"/>
                </a:solidFill>
                <a:latin typeface="Trebuchet MS"/>
                <a:cs typeface="Trebuchet MS"/>
              </a:rPr>
              <a:t>expressions </a:t>
            </a:r>
            <a:r>
              <a:rPr sz="2400" b="1" spc="-40" dirty="0">
                <a:latin typeface="Trebuchet MS"/>
                <a:cs typeface="Trebuchet MS"/>
              </a:rPr>
              <a:t>and</a:t>
            </a:r>
            <a:r>
              <a:rPr sz="2400" b="1" spc="-455" dirty="0">
                <a:latin typeface="Trebuchet MS"/>
                <a:cs typeface="Trebuchet MS"/>
              </a:rPr>
              <a:t> </a:t>
            </a:r>
            <a:r>
              <a:rPr sz="2400" b="1" spc="-40" dirty="0">
                <a:solidFill>
                  <a:srgbClr val="DD032F"/>
                </a:solidFill>
                <a:latin typeface="Trebuchet MS"/>
                <a:cs typeface="Trebuchet MS"/>
              </a:rPr>
              <a:t>syntax  </a:t>
            </a:r>
            <a:r>
              <a:rPr sz="2400" b="1" spc="-70" dirty="0">
                <a:latin typeface="Trebuchet MS"/>
                <a:cs typeface="Trebuchet MS"/>
              </a:rPr>
              <a:t>which </a:t>
            </a:r>
            <a:r>
              <a:rPr sz="2400" b="1" spc="-20" dirty="0">
                <a:latin typeface="Trebuchet MS"/>
                <a:cs typeface="Trebuchet MS"/>
              </a:rPr>
              <a:t>belong </a:t>
            </a:r>
            <a:r>
              <a:rPr sz="2400" b="1" spc="-75" dirty="0">
                <a:latin typeface="Trebuchet MS"/>
                <a:cs typeface="Trebuchet MS"/>
              </a:rPr>
              <a:t>to</a:t>
            </a:r>
            <a:r>
              <a:rPr sz="2400" b="1" spc="-280" dirty="0">
                <a:latin typeface="Trebuchet MS"/>
                <a:cs typeface="Trebuchet MS"/>
              </a:rPr>
              <a:t> </a:t>
            </a:r>
            <a:r>
              <a:rPr sz="2400" b="1" spc="-50" dirty="0">
                <a:solidFill>
                  <a:srgbClr val="DD032F"/>
                </a:solidFill>
                <a:latin typeface="Trebuchet MS"/>
                <a:cs typeface="Trebuchet MS"/>
              </a:rPr>
              <a:t>Angular</a:t>
            </a:r>
            <a:r>
              <a:rPr sz="2400" b="1" spc="-50" dirty="0">
                <a:latin typeface="Trebuchet MS"/>
                <a:cs typeface="Trebuchet MS"/>
              </a:rPr>
              <a:t>,</a:t>
            </a:r>
            <a:endParaRPr sz="2400">
              <a:latin typeface="Trebuchet MS"/>
              <a:cs typeface="Trebuchet MS"/>
            </a:endParaRPr>
          </a:p>
          <a:p>
            <a:pPr>
              <a:lnSpc>
                <a:spcPct val="100000"/>
              </a:lnSpc>
              <a:spcBef>
                <a:spcPts val="10"/>
              </a:spcBef>
            </a:pPr>
            <a:endParaRPr sz="2500">
              <a:latin typeface="Times New Roman"/>
              <a:cs typeface="Times New Roman"/>
            </a:endParaRPr>
          </a:p>
          <a:p>
            <a:pPr marL="12700" marR="5080">
              <a:lnSpc>
                <a:spcPct val="100000"/>
              </a:lnSpc>
            </a:pPr>
            <a:r>
              <a:rPr sz="2400" b="1" spc="85" dirty="0">
                <a:latin typeface="Trebuchet MS"/>
                <a:cs typeface="Trebuchet MS"/>
              </a:rPr>
              <a:t>A</a:t>
            </a:r>
            <a:r>
              <a:rPr sz="2400" b="1" spc="-125" dirty="0">
                <a:latin typeface="Trebuchet MS"/>
                <a:cs typeface="Trebuchet MS"/>
              </a:rPr>
              <a:t> </a:t>
            </a:r>
            <a:r>
              <a:rPr sz="2400" b="1" spc="-50" dirty="0">
                <a:latin typeface="Trebuchet MS"/>
                <a:cs typeface="Trebuchet MS"/>
              </a:rPr>
              <a:t>Template</a:t>
            </a:r>
            <a:r>
              <a:rPr sz="2400" b="1" spc="-110" dirty="0">
                <a:latin typeface="Trebuchet MS"/>
                <a:cs typeface="Trebuchet MS"/>
              </a:rPr>
              <a:t> </a:t>
            </a:r>
            <a:r>
              <a:rPr sz="2400" b="1" spc="-20" dirty="0">
                <a:latin typeface="Trebuchet MS"/>
                <a:cs typeface="Trebuchet MS"/>
              </a:rPr>
              <a:t>may</a:t>
            </a:r>
            <a:r>
              <a:rPr sz="2400" b="1" spc="-135" dirty="0">
                <a:latin typeface="Trebuchet MS"/>
                <a:cs typeface="Trebuchet MS"/>
              </a:rPr>
              <a:t> </a:t>
            </a:r>
            <a:r>
              <a:rPr sz="2400" b="1" spc="-55" dirty="0">
                <a:latin typeface="Trebuchet MS"/>
                <a:cs typeface="Trebuchet MS"/>
              </a:rPr>
              <a:t>contain</a:t>
            </a:r>
            <a:r>
              <a:rPr sz="2400" b="1" spc="-105" dirty="0">
                <a:latin typeface="Trebuchet MS"/>
                <a:cs typeface="Trebuchet MS"/>
              </a:rPr>
              <a:t> </a:t>
            </a:r>
            <a:r>
              <a:rPr sz="2400" b="1" spc="25" dirty="0">
                <a:latin typeface="Trebuchet MS"/>
                <a:cs typeface="Trebuchet MS"/>
              </a:rPr>
              <a:t>some</a:t>
            </a:r>
            <a:r>
              <a:rPr sz="2400" b="1" spc="-90" dirty="0">
                <a:latin typeface="Trebuchet MS"/>
                <a:cs typeface="Trebuchet MS"/>
              </a:rPr>
              <a:t> </a:t>
            </a:r>
            <a:r>
              <a:rPr sz="2400" b="1" spc="5" dirty="0">
                <a:solidFill>
                  <a:srgbClr val="DD032F"/>
                </a:solidFill>
                <a:latin typeface="Trebuchet MS"/>
                <a:cs typeface="Trebuchet MS"/>
              </a:rPr>
              <a:t>Custom</a:t>
            </a:r>
            <a:r>
              <a:rPr sz="2400" b="1" spc="-130" dirty="0">
                <a:solidFill>
                  <a:srgbClr val="DD032F"/>
                </a:solidFill>
                <a:latin typeface="Trebuchet MS"/>
                <a:cs typeface="Trebuchet MS"/>
              </a:rPr>
              <a:t> </a:t>
            </a:r>
            <a:r>
              <a:rPr sz="2400" b="1" spc="10" dirty="0">
                <a:solidFill>
                  <a:srgbClr val="DD032F"/>
                </a:solidFill>
                <a:latin typeface="Trebuchet MS"/>
                <a:cs typeface="Trebuchet MS"/>
              </a:rPr>
              <a:t>Tags</a:t>
            </a:r>
            <a:r>
              <a:rPr sz="2400" b="1" spc="10" dirty="0">
                <a:latin typeface="Trebuchet MS"/>
                <a:cs typeface="Trebuchet MS"/>
              </a:rPr>
              <a:t>,</a:t>
            </a:r>
            <a:r>
              <a:rPr sz="2400" b="1" spc="-130" dirty="0">
                <a:latin typeface="Trebuchet MS"/>
                <a:cs typeface="Trebuchet MS"/>
              </a:rPr>
              <a:t> </a:t>
            </a:r>
            <a:r>
              <a:rPr sz="2400" b="1" spc="-90" dirty="0">
                <a:latin typeface="Trebuchet MS"/>
                <a:cs typeface="Trebuchet MS"/>
              </a:rPr>
              <a:t>that  </a:t>
            </a:r>
            <a:r>
              <a:rPr sz="2400" b="1" spc="-70" dirty="0">
                <a:solidFill>
                  <a:srgbClr val="DD032F"/>
                </a:solidFill>
                <a:latin typeface="Trebuchet MS"/>
                <a:cs typeface="Trebuchet MS"/>
              </a:rPr>
              <a:t>represent </a:t>
            </a:r>
            <a:r>
              <a:rPr sz="2400" b="1" spc="-80" dirty="0">
                <a:solidFill>
                  <a:srgbClr val="DD032F"/>
                </a:solidFill>
                <a:latin typeface="Trebuchet MS"/>
                <a:cs typeface="Trebuchet MS"/>
              </a:rPr>
              <a:t>another </a:t>
            </a:r>
            <a:r>
              <a:rPr sz="2400" b="1" spc="-65" dirty="0">
                <a:solidFill>
                  <a:srgbClr val="DD032F"/>
                </a:solidFill>
                <a:latin typeface="Trebuchet MS"/>
                <a:cs typeface="Trebuchet MS"/>
              </a:rPr>
              <a:t>Component</a:t>
            </a:r>
            <a:r>
              <a:rPr sz="2400" b="1" spc="-65" dirty="0">
                <a:latin typeface="Trebuchet MS"/>
                <a:cs typeface="Trebuchet MS"/>
              </a:rPr>
              <a:t>, </a:t>
            </a:r>
            <a:r>
              <a:rPr sz="2400" b="1" spc="-105" dirty="0">
                <a:latin typeface="Trebuchet MS"/>
                <a:cs typeface="Trebuchet MS"/>
              </a:rPr>
              <a:t>the</a:t>
            </a:r>
            <a:r>
              <a:rPr sz="2400" b="1" spc="-245" dirty="0">
                <a:latin typeface="Trebuchet MS"/>
                <a:cs typeface="Trebuchet MS"/>
              </a:rPr>
              <a:t> </a:t>
            </a:r>
            <a:r>
              <a:rPr sz="2400" b="1" spc="-35" dirty="0">
                <a:solidFill>
                  <a:srgbClr val="DD032F"/>
                </a:solidFill>
                <a:latin typeface="Trebuchet MS"/>
                <a:cs typeface="Trebuchet MS"/>
              </a:rPr>
              <a:t>selectors</a:t>
            </a:r>
            <a:r>
              <a:rPr sz="2400" b="1" spc="-35" dirty="0">
                <a:latin typeface="Trebuchet MS"/>
                <a:cs typeface="Trebuchet MS"/>
              </a:rPr>
              <a:t>.</a:t>
            </a:r>
            <a:endParaRPr sz="2400">
              <a:latin typeface="Trebuchet MS"/>
              <a:cs typeface="Trebuchet MS"/>
            </a:endParaRPr>
          </a:p>
        </p:txBody>
      </p:sp>
    </p:spTree>
    <p:extLst>
      <p:ext uri="{BB962C8B-B14F-4D97-AF65-F5344CB8AC3E}">
        <p14:creationId xmlns:p14="http://schemas.microsoft.com/office/powerpoint/2010/main" val="1670429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28396"/>
            <a:ext cx="2527935" cy="452120"/>
          </a:xfrm>
          <a:prstGeom prst="rect">
            <a:avLst/>
          </a:prstGeom>
        </p:spPr>
        <p:txBody>
          <a:bodyPr vert="horz" wrap="square" lIns="0" tIns="12065" rIns="0" bIns="0" rtlCol="0">
            <a:spAutoFit/>
          </a:bodyPr>
          <a:lstStyle/>
          <a:p>
            <a:pPr marL="12700">
              <a:lnSpc>
                <a:spcPct val="100000"/>
              </a:lnSpc>
              <a:spcBef>
                <a:spcPts val="95"/>
              </a:spcBef>
            </a:pPr>
            <a:r>
              <a:rPr sz="2800" spc="-100" dirty="0">
                <a:solidFill>
                  <a:srgbClr val="1E90FF"/>
                </a:solidFill>
                <a:latin typeface="Arial"/>
                <a:cs typeface="Arial"/>
              </a:rPr>
              <a:t>Building </a:t>
            </a:r>
            <a:r>
              <a:rPr sz="2800" spc="-114" dirty="0">
                <a:solidFill>
                  <a:srgbClr val="1E90FF"/>
                </a:solidFill>
                <a:latin typeface="Arial"/>
                <a:cs typeface="Arial"/>
              </a:rPr>
              <a:t>Blocks</a:t>
            </a:r>
            <a:endParaRPr sz="2800" dirty="0">
              <a:latin typeface="Arial"/>
              <a:cs typeface="Arial"/>
            </a:endParaRPr>
          </a:p>
        </p:txBody>
      </p:sp>
      <p:sp>
        <p:nvSpPr>
          <p:cNvPr id="3" name="object 3"/>
          <p:cNvSpPr/>
          <p:nvPr/>
        </p:nvSpPr>
        <p:spPr>
          <a:xfrm>
            <a:off x="9360407" y="1080516"/>
            <a:ext cx="2218944" cy="459943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94359" y="1505153"/>
            <a:ext cx="6922770" cy="4553585"/>
          </a:xfrm>
          <a:prstGeom prst="rect">
            <a:avLst/>
          </a:prstGeom>
        </p:spPr>
        <p:txBody>
          <a:bodyPr vert="horz" wrap="square" lIns="0" tIns="12700" rIns="0" bIns="0" rtlCol="0">
            <a:spAutoFit/>
          </a:bodyPr>
          <a:lstStyle/>
          <a:p>
            <a:pPr marL="12700" marR="302895">
              <a:lnSpc>
                <a:spcPct val="100000"/>
              </a:lnSpc>
              <a:spcBef>
                <a:spcPts val="100"/>
              </a:spcBef>
            </a:pPr>
            <a:r>
              <a:rPr sz="2400" b="1" spc="90" dirty="0">
                <a:latin typeface="Trebuchet MS"/>
                <a:cs typeface="Trebuchet MS"/>
              </a:rPr>
              <a:t>A</a:t>
            </a:r>
            <a:r>
              <a:rPr sz="2400" b="1" spc="-140" dirty="0">
                <a:latin typeface="Trebuchet MS"/>
                <a:cs typeface="Trebuchet MS"/>
              </a:rPr>
              <a:t> </a:t>
            </a:r>
            <a:r>
              <a:rPr sz="2400" b="1" spc="-40" dirty="0">
                <a:solidFill>
                  <a:srgbClr val="DD032F"/>
                </a:solidFill>
                <a:latin typeface="Trebuchet MS"/>
                <a:cs typeface="Trebuchet MS"/>
              </a:rPr>
              <a:t>Module</a:t>
            </a:r>
            <a:r>
              <a:rPr sz="2400" b="1" spc="-40" dirty="0">
                <a:latin typeface="Trebuchet MS"/>
                <a:cs typeface="Trebuchet MS"/>
              </a:rPr>
              <a:t>,</a:t>
            </a:r>
            <a:r>
              <a:rPr sz="2400" b="1" spc="-135" dirty="0">
                <a:latin typeface="Trebuchet MS"/>
                <a:cs typeface="Trebuchet MS"/>
              </a:rPr>
              <a:t> </a:t>
            </a:r>
            <a:r>
              <a:rPr sz="2400" b="1" spc="0" dirty="0">
                <a:latin typeface="Trebuchet MS"/>
                <a:cs typeface="Trebuchet MS"/>
              </a:rPr>
              <a:t>a</a:t>
            </a:r>
            <a:r>
              <a:rPr sz="2400" b="1" spc="-120" dirty="0">
                <a:latin typeface="Trebuchet MS"/>
                <a:cs typeface="Trebuchet MS"/>
              </a:rPr>
              <a:t> </a:t>
            </a:r>
            <a:r>
              <a:rPr sz="2400" b="1" spc="-65" dirty="0">
                <a:solidFill>
                  <a:srgbClr val="DD032F"/>
                </a:solidFill>
                <a:latin typeface="Trebuchet MS"/>
                <a:cs typeface="Trebuchet MS"/>
              </a:rPr>
              <a:t>Component</a:t>
            </a:r>
            <a:r>
              <a:rPr sz="2400" b="1" spc="-65" dirty="0">
                <a:latin typeface="Trebuchet MS"/>
                <a:cs typeface="Trebuchet MS"/>
              </a:rPr>
              <a:t>,</a:t>
            </a:r>
            <a:r>
              <a:rPr sz="2400" b="1" spc="-120" dirty="0">
                <a:latin typeface="Trebuchet MS"/>
                <a:cs typeface="Trebuchet MS"/>
              </a:rPr>
              <a:t> </a:t>
            </a:r>
            <a:r>
              <a:rPr sz="2400" b="1" spc="0" dirty="0">
                <a:latin typeface="Trebuchet MS"/>
                <a:cs typeface="Trebuchet MS"/>
              </a:rPr>
              <a:t>a</a:t>
            </a:r>
            <a:r>
              <a:rPr sz="2400" b="1" spc="-120" dirty="0">
                <a:latin typeface="Trebuchet MS"/>
                <a:cs typeface="Trebuchet MS"/>
              </a:rPr>
              <a:t> </a:t>
            </a:r>
            <a:r>
              <a:rPr sz="2400" b="1" spc="-70" dirty="0">
                <a:solidFill>
                  <a:srgbClr val="DD032F"/>
                </a:solidFill>
                <a:latin typeface="Trebuchet MS"/>
                <a:cs typeface="Trebuchet MS"/>
              </a:rPr>
              <a:t>Directive</a:t>
            </a:r>
            <a:r>
              <a:rPr sz="2400" b="1" spc="-120" dirty="0">
                <a:solidFill>
                  <a:srgbClr val="DD032F"/>
                </a:solidFill>
                <a:latin typeface="Trebuchet MS"/>
                <a:cs typeface="Trebuchet MS"/>
              </a:rPr>
              <a:t> </a:t>
            </a:r>
            <a:r>
              <a:rPr sz="2400" b="1" spc="-80" dirty="0">
                <a:latin typeface="Trebuchet MS"/>
                <a:cs typeface="Trebuchet MS"/>
              </a:rPr>
              <a:t>or</a:t>
            </a:r>
            <a:r>
              <a:rPr sz="2400" b="1" spc="-135" dirty="0">
                <a:latin typeface="Trebuchet MS"/>
                <a:cs typeface="Trebuchet MS"/>
              </a:rPr>
              <a:t> </a:t>
            </a:r>
            <a:r>
              <a:rPr sz="2400" b="1" spc="0" dirty="0">
                <a:latin typeface="Trebuchet MS"/>
                <a:cs typeface="Trebuchet MS"/>
              </a:rPr>
              <a:t>a</a:t>
            </a:r>
            <a:r>
              <a:rPr sz="2400" b="1" spc="-130" dirty="0">
                <a:latin typeface="Trebuchet MS"/>
                <a:cs typeface="Trebuchet MS"/>
              </a:rPr>
              <a:t> </a:t>
            </a:r>
            <a:r>
              <a:rPr sz="2400" b="1" spc="-25" dirty="0">
                <a:solidFill>
                  <a:srgbClr val="DD032F"/>
                </a:solidFill>
                <a:latin typeface="Trebuchet MS"/>
                <a:cs typeface="Trebuchet MS"/>
              </a:rPr>
              <a:t>Service  </a:t>
            </a:r>
            <a:r>
              <a:rPr sz="2400" b="1" spc="-80" dirty="0">
                <a:solidFill>
                  <a:srgbClr val="DD032F"/>
                </a:solidFill>
                <a:latin typeface="Trebuchet MS"/>
                <a:cs typeface="Trebuchet MS"/>
              </a:rPr>
              <a:t>are </a:t>
            </a:r>
            <a:r>
              <a:rPr sz="2400" b="1" spc="-70" dirty="0">
                <a:solidFill>
                  <a:srgbClr val="DD032F"/>
                </a:solidFill>
                <a:latin typeface="Trebuchet MS"/>
                <a:cs typeface="Trebuchet MS"/>
              </a:rPr>
              <a:t>just </a:t>
            </a:r>
            <a:r>
              <a:rPr sz="2400" b="1" spc="-35" dirty="0">
                <a:solidFill>
                  <a:srgbClr val="DD032F"/>
                </a:solidFill>
                <a:latin typeface="Trebuchet MS"/>
                <a:cs typeface="Trebuchet MS"/>
              </a:rPr>
              <a:t>TypeScript </a:t>
            </a:r>
            <a:r>
              <a:rPr sz="2400" b="1" spc="75" dirty="0">
                <a:solidFill>
                  <a:srgbClr val="DD032F"/>
                </a:solidFill>
                <a:latin typeface="Trebuchet MS"/>
                <a:cs typeface="Trebuchet MS"/>
              </a:rPr>
              <a:t>Classes</a:t>
            </a:r>
            <a:r>
              <a:rPr sz="2400" b="1" spc="-400" dirty="0">
                <a:solidFill>
                  <a:srgbClr val="DD032F"/>
                </a:solidFill>
                <a:latin typeface="Trebuchet MS"/>
                <a:cs typeface="Trebuchet MS"/>
              </a:rPr>
              <a:t> </a:t>
            </a:r>
            <a:r>
              <a:rPr sz="2400" b="1" spc="-90" dirty="0">
                <a:latin typeface="Trebuchet MS"/>
                <a:cs typeface="Trebuchet MS"/>
              </a:rPr>
              <a:t>until </a:t>
            </a:r>
            <a:r>
              <a:rPr sz="2400" b="1" spc="-100" dirty="0">
                <a:latin typeface="Trebuchet MS"/>
                <a:cs typeface="Trebuchet MS"/>
              </a:rPr>
              <a:t>we </a:t>
            </a:r>
            <a:r>
              <a:rPr sz="2400" b="1" spc="-95" dirty="0">
                <a:latin typeface="Trebuchet MS"/>
                <a:cs typeface="Trebuchet MS"/>
              </a:rPr>
              <a:t>tell </a:t>
            </a:r>
            <a:r>
              <a:rPr sz="2400" b="1" spc="-20" dirty="0">
                <a:latin typeface="Trebuchet MS"/>
                <a:cs typeface="Trebuchet MS"/>
              </a:rPr>
              <a:t>Angular  </a:t>
            </a:r>
            <a:r>
              <a:rPr sz="2400" b="1" spc="-55" dirty="0">
                <a:latin typeface="Trebuchet MS"/>
                <a:cs typeface="Trebuchet MS"/>
              </a:rPr>
              <a:t>about </a:t>
            </a:r>
            <a:r>
              <a:rPr sz="2400" b="1" spc="-105" dirty="0">
                <a:latin typeface="Trebuchet MS"/>
                <a:cs typeface="Trebuchet MS"/>
              </a:rPr>
              <a:t>the </a:t>
            </a:r>
            <a:r>
              <a:rPr sz="2400" b="1" spc="-70" dirty="0">
                <a:latin typeface="Trebuchet MS"/>
                <a:cs typeface="Trebuchet MS"/>
              </a:rPr>
              <a:t>difference </a:t>
            </a:r>
            <a:r>
              <a:rPr sz="2400" b="1" spc="-90" dirty="0">
                <a:latin typeface="Trebuchet MS"/>
                <a:cs typeface="Trebuchet MS"/>
              </a:rPr>
              <a:t>between </a:t>
            </a:r>
            <a:r>
              <a:rPr sz="2400" b="1" spc="-120" dirty="0">
                <a:latin typeface="Trebuchet MS"/>
                <a:cs typeface="Trebuchet MS"/>
              </a:rPr>
              <a:t>them, </a:t>
            </a:r>
            <a:r>
              <a:rPr sz="2400" b="1" spc="-40" dirty="0">
                <a:latin typeface="Trebuchet MS"/>
                <a:cs typeface="Trebuchet MS"/>
              </a:rPr>
              <a:t>and </a:t>
            </a:r>
            <a:r>
              <a:rPr sz="2400" b="1" spc="-90" dirty="0">
                <a:latin typeface="Trebuchet MS"/>
                <a:cs typeface="Trebuchet MS"/>
              </a:rPr>
              <a:t>that </a:t>
            </a:r>
            <a:r>
              <a:rPr sz="2400" b="1" spc="50" dirty="0">
                <a:latin typeface="Trebuchet MS"/>
                <a:cs typeface="Trebuchet MS"/>
              </a:rPr>
              <a:t>is  </a:t>
            </a:r>
            <a:r>
              <a:rPr sz="2400" b="1" spc="-55" dirty="0">
                <a:latin typeface="Trebuchet MS"/>
                <a:cs typeface="Trebuchet MS"/>
              </a:rPr>
              <a:t>done </a:t>
            </a:r>
            <a:r>
              <a:rPr sz="2400" b="1" spc="-65" dirty="0">
                <a:latin typeface="Trebuchet MS"/>
                <a:cs typeface="Trebuchet MS"/>
              </a:rPr>
              <a:t>by </a:t>
            </a:r>
            <a:r>
              <a:rPr sz="2400" b="1" spc="-105" dirty="0">
                <a:latin typeface="Trebuchet MS"/>
                <a:cs typeface="Trebuchet MS"/>
              </a:rPr>
              <a:t>the</a:t>
            </a:r>
            <a:r>
              <a:rPr sz="2400" b="1" spc="-245" dirty="0">
                <a:latin typeface="Trebuchet MS"/>
                <a:cs typeface="Trebuchet MS"/>
              </a:rPr>
              <a:t> </a:t>
            </a:r>
            <a:r>
              <a:rPr sz="2400" b="1" spc="-45" dirty="0">
                <a:solidFill>
                  <a:srgbClr val="DD032F"/>
                </a:solidFill>
                <a:latin typeface="Trebuchet MS"/>
                <a:cs typeface="Trebuchet MS"/>
              </a:rPr>
              <a:t>Metadata</a:t>
            </a:r>
            <a:r>
              <a:rPr sz="2400" b="1" spc="-45" dirty="0">
                <a:latin typeface="Trebuchet MS"/>
                <a:cs typeface="Trebuchet MS"/>
              </a:rPr>
              <a:t>,</a:t>
            </a:r>
            <a:endParaRPr sz="2400">
              <a:latin typeface="Trebuchet MS"/>
              <a:cs typeface="Trebuchet MS"/>
            </a:endParaRPr>
          </a:p>
          <a:p>
            <a:pPr marL="12700" marR="472440">
              <a:lnSpc>
                <a:spcPct val="100000"/>
              </a:lnSpc>
              <a:spcBef>
                <a:spcPts val="1325"/>
              </a:spcBef>
            </a:pPr>
            <a:r>
              <a:rPr sz="2400" b="1" spc="-55" dirty="0">
                <a:latin typeface="Trebuchet MS"/>
                <a:cs typeface="Trebuchet MS"/>
              </a:rPr>
              <a:t>We</a:t>
            </a:r>
            <a:r>
              <a:rPr sz="2400" b="1" spc="-130" dirty="0">
                <a:latin typeface="Trebuchet MS"/>
                <a:cs typeface="Trebuchet MS"/>
              </a:rPr>
              <a:t> </a:t>
            </a:r>
            <a:r>
              <a:rPr sz="2400" b="1" spc="-60" dirty="0">
                <a:latin typeface="Trebuchet MS"/>
                <a:cs typeface="Trebuchet MS"/>
              </a:rPr>
              <a:t>attach</a:t>
            </a:r>
            <a:r>
              <a:rPr sz="2400" b="1" spc="-125" dirty="0">
                <a:latin typeface="Trebuchet MS"/>
                <a:cs typeface="Trebuchet MS"/>
              </a:rPr>
              <a:t> </a:t>
            </a:r>
            <a:r>
              <a:rPr sz="2400" b="1" spc="-10" dirty="0">
                <a:solidFill>
                  <a:srgbClr val="DD032F"/>
                </a:solidFill>
                <a:latin typeface="Trebuchet MS"/>
                <a:cs typeface="Trebuchet MS"/>
              </a:rPr>
              <a:t>Metadata</a:t>
            </a:r>
            <a:r>
              <a:rPr sz="2400" b="1" spc="-130" dirty="0">
                <a:solidFill>
                  <a:srgbClr val="DD032F"/>
                </a:solidFill>
                <a:latin typeface="Trebuchet MS"/>
                <a:cs typeface="Trebuchet MS"/>
              </a:rPr>
              <a:t> </a:t>
            </a:r>
            <a:r>
              <a:rPr sz="2400" b="1" spc="-80" dirty="0">
                <a:latin typeface="Trebuchet MS"/>
                <a:cs typeface="Trebuchet MS"/>
              </a:rPr>
              <a:t>in</a:t>
            </a:r>
            <a:r>
              <a:rPr sz="2400" b="1" spc="-120" dirty="0">
                <a:latin typeface="Trebuchet MS"/>
                <a:cs typeface="Trebuchet MS"/>
              </a:rPr>
              <a:t> </a:t>
            </a:r>
            <a:r>
              <a:rPr sz="2400" b="1" spc="-35" dirty="0">
                <a:latin typeface="Trebuchet MS"/>
                <a:cs typeface="Trebuchet MS"/>
              </a:rPr>
              <a:t>TypeScript</a:t>
            </a:r>
            <a:r>
              <a:rPr sz="2400" b="1" spc="-130" dirty="0">
                <a:latin typeface="Trebuchet MS"/>
                <a:cs typeface="Trebuchet MS"/>
              </a:rPr>
              <a:t> </a:t>
            </a:r>
            <a:r>
              <a:rPr sz="2400" b="1" spc="-75" dirty="0">
                <a:latin typeface="Trebuchet MS"/>
                <a:cs typeface="Trebuchet MS"/>
              </a:rPr>
              <a:t>to</a:t>
            </a:r>
            <a:r>
              <a:rPr sz="2400" b="1" spc="-130" dirty="0">
                <a:latin typeface="Trebuchet MS"/>
                <a:cs typeface="Trebuchet MS"/>
              </a:rPr>
              <a:t> </a:t>
            </a:r>
            <a:r>
              <a:rPr sz="2400" b="1" spc="0" dirty="0">
                <a:latin typeface="Trebuchet MS"/>
                <a:cs typeface="Trebuchet MS"/>
              </a:rPr>
              <a:t>a</a:t>
            </a:r>
            <a:r>
              <a:rPr sz="2400" b="1" spc="-140" dirty="0">
                <a:latin typeface="Trebuchet MS"/>
                <a:cs typeface="Trebuchet MS"/>
              </a:rPr>
              <a:t> </a:t>
            </a:r>
            <a:r>
              <a:rPr sz="2400" b="1" spc="60" dirty="0">
                <a:solidFill>
                  <a:srgbClr val="DD032F"/>
                </a:solidFill>
                <a:latin typeface="Trebuchet MS"/>
                <a:cs typeface="Trebuchet MS"/>
              </a:rPr>
              <a:t>class</a:t>
            </a:r>
            <a:r>
              <a:rPr sz="2400" b="1" spc="-114" dirty="0">
                <a:solidFill>
                  <a:srgbClr val="DD032F"/>
                </a:solidFill>
                <a:latin typeface="Trebuchet MS"/>
                <a:cs typeface="Trebuchet MS"/>
              </a:rPr>
              <a:t> </a:t>
            </a:r>
            <a:r>
              <a:rPr sz="2400" b="1" spc="-65" dirty="0">
                <a:latin typeface="Trebuchet MS"/>
                <a:cs typeface="Trebuchet MS"/>
              </a:rPr>
              <a:t>by  </a:t>
            </a:r>
            <a:r>
              <a:rPr sz="2400" b="1" spc="25" dirty="0">
                <a:latin typeface="Trebuchet MS"/>
                <a:cs typeface="Trebuchet MS"/>
              </a:rPr>
              <a:t>using </a:t>
            </a:r>
            <a:r>
              <a:rPr sz="2400" b="1" spc="-55" dirty="0">
                <a:solidFill>
                  <a:srgbClr val="DD032F"/>
                </a:solidFill>
                <a:latin typeface="Trebuchet MS"/>
                <a:cs typeface="Trebuchet MS"/>
              </a:rPr>
              <a:t>Decorators</a:t>
            </a:r>
            <a:r>
              <a:rPr sz="2400" b="1" spc="-55" dirty="0">
                <a:latin typeface="Trebuchet MS"/>
                <a:cs typeface="Trebuchet MS"/>
              </a:rPr>
              <a:t>, </a:t>
            </a:r>
            <a:r>
              <a:rPr sz="2400" b="1" spc="25" dirty="0">
                <a:solidFill>
                  <a:srgbClr val="DD032F"/>
                </a:solidFill>
                <a:latin typeface="Trebuchet MS"/>
                <a:cs typeface="Trebuchet MS"/>
              </a:rPr>
              <a:t>@NgModule</a:t>
            </a:r>
            <a:r>
              <a:rPr sz="2400" b="1" spc="25" dirty="0">
                <a:latin typeface="Trebuchet MS"/>
                <a:cs typeface="Trebuchet MS"/>
              </a:rPr>
              <a:t>, </a:t>
            </a:r>
            <a:r>
              <a:rPr sz="2400" b="1" spc="-35" dirty="0">
                <a:solidFill>
                  <a:srgbClr val="DD032F"/>
                </a:solidFill>
                <a:latin typeface="Trebuchet MS"/>
                <a:cs typeface="Trebuchet MS"/>
              </a:rPr>
              <a:t>@Component</a:t>
            </a:r>
            <a:r>
              <a:rPr sz="2400" b="1" spc="-35" dirty="0">
                <a:latin typeface="Trebuchet MS"/>
                <a:cs typeface="Trebuchet MS"/>
              </a:rPr>
              <a:t>,  </a:t>
            </a:r>
            <a:r>
              <a:rPr sz="2400" b="1" spc="-40" dirty="0">
                <a:solidFill>
                  <a:srgbClr val="DD032F"/>
                </a:solidFill>
                <a:latin typeface="Trebuchet MS"/>
                <a:cs typeface="Trebuchet MS"/>
              </a:rPr>
              <a:t>@Injectable…</a:t>
            </a:r>
            <a:endParaRPr sz="2400">
              <a:latin typeface="Trebuchet MS"/>
              <a:cs typeface="Trebuchet MS"/>
            </a:endParaRPr>
          </a:p>
          <a:p>
            <a:pPr marL="12700" marR="5080">
              <a:lnSpc>
                <a:spcPct val="100000"/>
              </a:lnSpc>
              <a:spcBef>
                <a:spcPts val="1320"/>
              </a:spcBef>
            </a:pPr>
            <a:r>
              <a:rPr sz="2400" b="1" spc="-10" dirty="0">
                <a:latin typeface="Trebuchet MS"/>
                <a:cs typeface="Trebuchet MS"/>
              </a:rPr>
              <a:t>Metadata</a:t>
            </a:r>
            <a:r>
              <a:rPr sz="2400" b="1" spc="-125" dirty="0">
                <a:latin typeface="Trebuchet MS"/>
                <a:cs typeface="Trebuchet MS"/>
              </a:rPr>
              <a:t> </a:t>
            </a:r>
            <a:r>
              <a:rPr sz="2400" b="1" spc="-35" dirty="0">
                <a:latin typeface="Trebuchet MS"/>
                <a:cs typeface="Trebuchet MS"/>
              </a:rPr>
              <a:t>tells</a:t>
            </a:r>
            <a:r>
              <a:rPr sz="2400" b="1" spc="-110" dirty="0">
                <a:latin typeface="Trebuchet MS"/>
                <a:cs typeface="Trebuchet MS"/>
              </a:rPr>
              <a:t> </a:t>
            </a:r>
            <a:r>
              <a:rPr sz="2400" b="1" spc="-15" dirty="0">
                <a:latin typeface="Trebuchet MS"/>
                <a:cs typeface="Trebuchet MS"/>
              </a:rPr>
              <a:t>Angular</a:t>
            </a:r>
            <a:r>
              <a:rPr sz="2400" b="1" spc="-125" dirty="0">
                <a:latin typeface="Trebuchet MS"/>
                <a:cs typeface="Trebuchet MS"/>
              </a:rPr>
              <a:t> </a:t>
            </a:r>
            <a:r>
              <a:rPr sz="2400" b="1" spc="-70" dirty="0">
                <a:latin typeface="Trebuchet MS"/>
                <a:cs typeface="Trebuchet MS"/>
              </a:rPr>
              <a:t>which</a:t>
            </a:r>
            <a:r>
              <a:rPr sz="2400" b="1" spc="-145" dirty="0">
                <a:latin typeface="Trebuchet MS"/>
                <a:cs typeface="Trebuchet MS"/>
              </a:rPr>
              <a:t> </a:t>
            </a:r>
            <a:r>
              <a:rPr sz="2400" b="1" spc="-50" dirty="0">
                <a:latin typeface="Trebuchet MS"/>
                <a:cs typeface="Trebuchet MS"/>
              </a:rPr>
              <a:t>Template</a:t>
            </a:r>
            <a:r>
              <a:rPr sz="2400" b="1" spc="-125" dirty="0">
                <a:latin typeface="Trebuchet MS"/>
                <a:cs typeface="Trebuchet MS"/>
              </a:rPr>
              <a:t> </a:t>
            </a:r>
            <a:r>
              <a:rPr sz="2400" b="1" spc="5" dirty="0">
                <a:latin typeface="Trebuchet MS"/>
                <a:cs typeface="Trebuchet MS"/>
              </a:rPr>
              <a:t>belongs</a:t>
            </a:r>
            <a:r>
              <a:rPr sz="2400" b="1" spc="-110" dirty="0">
                <a:latin typeface="Trebuchet MS"/>
                <a:cs typeface="Trebuchet MS"/>
              </a:rPr>
              <a:t> </a:t>
            </a:r>
            <a:r>
              <a:rPr sz="2400" b="1" spc="-70" dirty="0">
                <a:latin typeface="Trebuchet MS"/>
                <a:cs typeface="Trebuchet MS"/>
              </a:rPr>
              <a:t>to  which </a:t>
            </a:r>
            <a:r>
              <a:rPr sz="2400" b="1" spc="-40" dirty="0">
                <a:latin typeface="Trebuchet MS"/>
                <a:cs typeface="Trebuchet MS"/>
              </a:rPr>
              <a:t>Component and </a:t>
            </a:r>
            <a:r>
              <a:rPr sz="2400" b="1" spc="-70" dirty="0">
                <a:latin typeface="Trebuchet MS"/>
                <a:cs typeface="Trebuchet MS"/>
              </a:rPr>
              <a:t>which </a:t>
            </a:r>
            <a:r>
              <a:rPr sz="2400" b="1" spc="-40" dirty="0">
                <a:latin typeface="Trebuchet MS"/>
                <a:cs typeface="Trebuchet MS"/>
              </a:rPr>
              <a:t>Component </a:t>
            </a:r>
            <a:r>
              <a:rPr sz="2400" b="1" spc="5" dirty="0">
                <a:latin typeface="Trebuchet MS"/>
                <a:cs typeface="Trebuchet MS"/>
              </a:rPr>
              <a:t>belongs  </a:t>
            </a:r>
            <a:r>
              <a:rPr sz="2400" b="1" spc="-75" dirty="0">
                <a:latin typeface="Trebuchet MS"/>
                <a:cs typeface="Trebuchet MS"/>
              </a:rPr>
              <a:t>to </a:t>
            </a:r>
            <a:r>
              <a:rPr sz="2400" b="1" spc="-70" dirty="0">
                <a:latin typeface="Trebuchet MS"/>
                <a:cs typeface="Trebuchet MS"/>
              </a:rPr>
              <a:t>which</a:t>
            </a:r>
            <a:r>
              <a:rPr sz="2400" b="1" spc="-195" dirty="0">
                <a:latin typeface="Trebuchet MS"/>
                <a:cs typeface="Trebuchet MS"/>
              </a:rPr>
              <a:t> </a:t>
            </a:r>
            <a:r>
              <a:rPr sz="2400" b="1" spc="0" dirty="0">
                <a:latin typeface="Trebuchet MS"/>
                <a:cs typeface="Trebuchet MS"/>
              </a:rPr>
              <a:t>Module…</a:t>
            </a:r>
            <a:endParaRPr sz="2400">
              <a:latin typeface="Trebuchet MS"/>
              <a:cs typeface="Trebuchet MS"/>
            </a:endParaRPr>
          </a:p>
          <a:p>
            <a:pPr marL="12700">
              <a:lnSpc>
                <a:spcPct val="100000"/>
              </a:lnSpc>
              <a:spcBef>
                <a:spcPts val="1325"/>
              </a:spcBef>
            </a:pPr>
            <a:r>
              <a:rPr sz="2400" b="1" spc="80" dirty="0">
                <a:solidFill>
                  <a:srgbClr val="DD032F"/>
                </a:solidFill>
                <a:latin typeface="Trebuchet MS"/>
                <a:cs typeface="Trebuchet MS"/>
              </a:rPr>
              <a:t>Class</a:t>
            </a:r>
            <a:r>
              <a:rPr sz="2400" b="1" spc="-125" dirty="0">
                <a:solidFill>
                  <a:srgbClr val="DD032F"/>
                </a:solidFill>
                <a:latin typeface="Trebuchet MS"/>
                <a:cs typeface="Trebuchet MS"/>
              </a:rPr>
              <a:t> </a:t>
            </a:r>
            <a:r>
              <a:rPr sz="2400" b="1" spc="-95" dirty="0">
                <a:solidFill>
                  <a:srgbClr val="DD032F"/>
                </a:solidFill>
                <a:latin typeface="Trebuchet MS"/>
                <a:cs typeface="Trebuchet MS"/>
              </a:rPr>
              <a:t>+</a:t>
            </a:r>
            <a:r>
              <a:rPr sz="2400" b="1" spc="-130" dirty="0">
                <a:solidFill>
                  <a:srgbClr val="DD032F"/>
                </a:solidFill>
                <a:latin typeface="Trebuchet MS"/>
                <a:cs typeface="Trebuchet MS"/>
              </a:rPr>
              <a:t> </a:t>
            </a:r>
            <a:r>
              <a:rPr sz="2400" b="1" spc="-5" dirty="0">
                <a:solidFill>
                  <a:srgbClr val="DD032F"/>
                </a:solidFill>
                <a:latin typeface="Trebuchet MS"/>
                <a:cs typeface="Trebuchet MS"/>
              </a:rPr>
              <a:t>@Component</a:t>
            </a:r>
            <a:r>
              <a:rPr sz="2400" b="1" spc="-110" dirty="0">
                <a:solidFill>
                  <a:srgbClr val="DD032F"/>
                </a:solidFill>
                <a:latin typeface="Trebuchet MS"/>
                <a:cs typeface="Trebuchet MS"/>
              </a:rPr>
              <a:t> </a:t>
            </a:r>
            <a:r>
              <a:rPr sz="2400" b="1" spc="-95" dirty="0">
                <a:solidFill>
                  <a:srgbClr val="DD032F"/>
                </a:solidFill>
                <a:latin typeface="Trebuchet MS"/>
                <a:cs typeface="Trebuchet MS"/>
              </a:rPr>
              <a:t>+</a:t>
            </a:r>
            <a:r>
              <a:rPr sz="2400" b="1" spc="-125" dirty="0">
                <a:solidFill>
                  <a:srgbClr val="DD032F"/>
                </a:solidFill>
                <a:latin typeface="Trebuchet MS"/>
                <a:cs typeface="Trebuchet MS"/>
              </a:rPr>
              <a:t> </a:t>
            </a:r>
            <a:r>
              <a:rPr sz="2400" b="1" spc="-10" dirty="0">
                <a:solidFill>
                  <a:srgbClr val="DD032F"/>
                </a:solidFill>
                <a:latin typeface="Trebuchet MS"/>
                <a:cs typeface="Trebuchet MS"/>
              </a:rPr>
              <a:t>Metadata</a:t>
            </a:r>
            <a:r>
              <a:rPr sz="2400" b="1" spc="-130" dirty="0">
                <a:solidFill>
                  <a:srgbClr val="DD032F"/>
                </a:solidFill>
                <a:latin typeface="Trebuchet MS"/>
                <a:cs typeface="Trebuchet MS"/>
              </a:rPr>
              <a:t> </a:t>
            </a:r>
            <a:r>
              <a:rPr sz="2400" b="1" spc="-35" dirty="0">
                <a:solidFill>
                  <a:srgbClr val="DD032F"/>
                </a:solidFill>
                <a:latin typeface="Trebuchet MS"/>
                <a:cs typeface="Trebuchet MS"/>
              </a:rPr>
              <a:t>=</a:t>
            </a:r>
            <a:r>
              <a:rPr sz="2400" b="1" spc="-135" dirty="0">
                <a:solidFill>
                  <a:srgbClr val="DD032F"/>
                </a:solidFill>
                <a:latin typeface="Trebuchet MS"/>
                <a:cs typeface="Trebuchet MS"/>
              </a:rPr>
              <a:t> </a:t>
            </a:r>
            <a:r>
              <a:rPr sz="2400" b="1" spc="90" dirty="0">
                <a:solidFill>
                  <a:srgbClr val="DD032F"/>
                </a:solidFill>
                <a:latin typeface="Trebuchet MS"/>
                <a:cs typeface="Trebuchet MS"/>
              </a:rPr>
              <a:t>A</a:t>
            </a:r>
            <a:r>
              <a:rPr sz="2400" b="1" spc="-130" dirty="0">
                <a:solidFill>
                  <a:srgbClr val="DD032F"/>
                </a:solidFill>
                <a:latin typeface="Trebuchet MS"/>
                <a:cs typeface="Trebuchet MS"/>
              </a:rPr>
              <a:t> </a:t>
            </a:r>
            <a:r>
              <a:rPr sz="2400" b="1" spc="-40" dirty="0">
                <a:solidFill>
                  <a:srgbClr val="DD032F"/>
                </a:solidFill>
                <a:latin typeface="Trebuchet MS"/>
                <a:cs typeface="Trebuchet MS"/>
              </a:rPr>
              <a:t>Component</a:t>
            </a:r>
            <a:endParaRPr sz="2400">
              <a:latin typeface="Trebuchet MS"/>
              <a:cs typeface="Trebuchet MS"/>
            </a:endParaRPr>
          </a:p>
        </p:txBody>
      </p:sp>
    </p:spTree>
    <p:extLst>
      <p:ext uri="{BB962C8B-B14F-4D97-AF65-F5344CB8AC3E}">
        <p14:creationId xmlns:p14="http://schemas.microsoft.com/office/powerpoint/2010/main" val="40208336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304800" y="628079"/>
            <a:ext cx="2527300" cy="452437"/>
          </a:xfrm>
          <a:prstGeom prst="rect">
            <a:avLst/>
          </a:prstGeom>
        </p:spPr>
        <p:txBody>
          <a:bodyPr vert="horz" wrap="square" lIns="0" tIns="12065" rIns="0" bIns="0" rtlCol="0">
            <a:spAutoFit/>
          </a:bodyPr>
          <a:lstStyle/>
          <a:p>
            <a:pPr marL="12700">
              <a:lnSpc>
                <a:spcPct val="100000"/>
              </a:lnSpc>
              <a:spcBef>
                <a:spcPts val="95"/>
              </a:spcBef>
            </a:pPr>
            <a:r>
              <a:rPr sz="2800" spc="-100" dirty="0">
                <a:solidFill>
                  <a:srgbClr val="1E90FF"/>
                </a:solidFill>
                <a:latin typeface="Arial"/>
                <a:cs typeface="Arial"/>
              </a:rPr>
              <a:t>Building </a:t>
            </a:r>
            <a:r>
              <a:rPr sz="2800" spc="-114" dirty="0">
                <a:solidFill>
                  <a:srgbClr val="1E90FF"/>
                </a:solidFill>
                <a:latin typeface="Arial"/>
                <a:cs typeface="Arial"/>
              </a:rPr>
              <a:t>Blocks</a:t>
            </a:r>
            <a:endParaRPr sz="2800" dirty="0">
              <a:latin typeface="Arial"/>
              <a:cs typeface="Arial"/>
            </a:endParaRPr>
          </a:p>
        </p:txBody>
      </p:sp>
      <p:sp>
        <p:nvSpPr>
          <p:cNvPr id="3" name="object 3"/>
          <p:cNvSpPr/>
          <p:nvPr/>
        </p:nvSpPr>
        <p:spPr>
          <a:xfrm>
            <a:off x="9360407" y="1080516"/>
            <a:ext cx="2218944" cy="459943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94004" y="1356360"/>
            <a:ext cx="7671816" cy="500024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477236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2574" y="357378"/>
            <a:ext cx="2527935" cy="452120"/>
          </a:xfrm>
          <a:prstGeom prst="rect">
            <a:avLst/>
          </a:prstGeom>
        </p:spPr>
        <p:txBody>
          <a:bodyPr vert="horz" wrap="square" lIns="0" tIns="12065" rIns="0" bIns="0" rtlCol="0">
            <a:spAutoFit/>
          </a:bodyPr>
          <a:lstStyle/>
          <a:p>
            <a:pPr marL="12700">
              <a:lnSpc>
                <a:spcPct val="100000"/>
              </a:lnSpc>
              <a:spcBef>
                <a:spcPts val="95"/>
              </a:spcBef>
            </a:pPr>
            <a:r>
              <a:rPr sz="2800" spc="-100" dirty="0">
                <a:solidFill>
                  <a:srgbClr val="1E90FF"/>
                </a:solidFill>
                <a:latin typeface="Arial"/>
                <a:cs typeface="Arial"/>
              </a:rPr>
              <a:t>Building </a:t>
            </a:r>
            <a:r>
              <a:rPr sz="2800" spc="-114" dirty="0">
                <a:solidFill>
                  <a:srgbClr val="1E90FF"/>
                </a:solidFill>
                <a:latin typeface="Arial"/>
                <a:cs typeface="Arial"/>
              </a:rPr>
              <a:t>Blocks</a:t>
            </a:r>
            <a:endParaRPr sz="2800">
              <a:latin typeface="Arial"/>
              <a:cs typeface="Arial"/>
            </a:endParaRPr>
          </a:p>
        </p:txBody>
      </p:sp>
      <p:sp>
        <p:nvSpPr>
          <p:cNvPr id="3" name="object 3"/>
          <p:cNvSpPr/>
          <p:nvPr/>
        </p:nvSpPr>
        <p:spPr>
          <a:xfrm>
            <a:off x="9360407" y="1080516"/>
            <a:ext cx="2218944" cy="459943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94359" y="1505153"/>
            <a:ext cx="7118350" cy="4721225"/>
          </a:xfrm>
          <a:prstGeom prst="rect">
            <a:avLst/>
          </a:prstGeom>
        </p:spPr>
        <p:txBody>
          <a:bodyPr vert="horz" wrap="square" lIns="0" tIns="12700" rIns="0" bIns="0" rtlCol="0">
            <a:spAutoFit/>
          </a:bodyPr>
          <a:lstStyle/>
          <a:p>
            <a:pPr marL="12700">
              <a:lnSpc>
                <a:spcPct val="100000"/>
              </a:lnSpc>
              <a:spcBef>
                <a:spcPts val="100"/>
              </a:spcBef>
            </a:pPr>
            <a:r>
              <a:rPr sz="2400" b="1" spc="90" dirty="0">
                <a:latin typeface="Trebuchet MS"/>
                <a:cs typeface="Trebuchet MS"/>
              </a:rPr>
              <a:t>A</a:t>
            </a:r>
            <a:r>
              <a:rPr sz="2400" b="1" spc="-135" dirty="0">
                <a:latin typeface="Trebuchet MS"/>
                <a:cs typeface="Trebuchet MS"/>
              </a:rPr>
              <a:t> </a:t>
            </a:r>
            <a:r>
              <a:rPr sz="2400" b="1" spc="-70" dirty="0">
                <a:solidFill>
                  <a:srgbClr val="DD032F"/>
                </a:solidFill>
                <a:latin typeface="Trebuchet MS"/>
                <a:cs typeface="Trebuchet MS"/>
              </a:rPr>
              <a:t>Directive</a:t>
            </a:r>
            <a:r>
              <a:rPr sz="2400" b="1" spc="-125" dirty="0">
                <a:solidFill>
                  <a:srgbClr val="DD032F"/>
                </a:solidFill>
                <a:latin typeface="Trebuchet MS"/>
                <a:cs typeface="Trebuchet MS"/>
              </a:rPr>
              <a:t> </a:t>
            </a:r>
            <a:r>
              <a:rPr sz="2400" b="1" spc="50" dirty="0">
                <a:latin typeface="Trebuchet MS"/>
                <a:cs typeface="Trebuchet MS"/>
              </a:rPr>
              <a:t>is</a:t>
            </a:r>
            <a:r>
              <a:rPr sz="2400" b="1" spc="-114" dirty="0">
                <a:latin typeface="Trebuchet MS"/>
                <a:cs typeface="Trebuchet MS"/>
              </a:rPr>
              <a:t> </a:t>
            </a:r>
            <a:r>
              <a:rPr sz="2400" b="1" spc="0" dirty="0">
                <a:latin typeface="Trebuchet MS"/>
                <a:cs typeface="Trebuchet MS"/>
              </a:rPr>
              <a:t>a</a:t>
            </a:r>
            <a:r>
              <a:rPr sz="2400" b="1" spc="-125" dirty="0">
                <a:latin typeface="Trebuchet MS"/>
                <a:cs typeface="Trebuchet MS"/>
              </a:rPr>
              <a:t> </a:t>
            </a:r>
            <a:r>
              <a:rPr sz="2400" b="1" spc="-35" dirty="0">
                <a:solidFill>
                  <a:srgbClr val="DD032F"/>
                </a:solidFill>
                <a:latin typeface="Trebuchet MS"/>
                <a:cs typeface="Trebuchet MS"/>
              </a:rPr>
              <a:t>TypeScript</a:t>
            </a:r>
            <a:r>
              <a:rPr sz="2400" b="1" spc="-125" dirty="0">
                <a:solidFill>
                  <a:srgbClr val="DD032F"/>
                </a:solidFill>
                <a:latin typeface="Trebuchet MS"/>
                <a:cs typeface="Trebuchet MS"/>
              </a:rPr>
              <a:t> </a:t>
            </a:r>
            <a:r>
              <a:rPr sz="2400" b="1" spc="60" dirty="0">
                <a:solidFill>
                  <a:srgbClr val="DD032F"/>
                </a:solidFill>
                <a:latin typeface="Trebuchet MS"/>
                <a:cs typeface="Trebuchet MS"/>
              </a:rPr>
              <a:t>class</a:t>
            </a:r>
            <a:r>
              <a:rPr sz="2400" b="1" spc="-120" dirty="0">
                <a:solidFill>
                  <a:srgbClr val="DD032F"/>
                </a:solidFill>
                <a:latin typeface="Trebuchet MS"/>
                <a:cs typeface="Trebuchet MS"/>
              </a:rPr>
              <a:t> </a:t>
            </a:r>
            <a:r>
              <a:rPr sz="2400" b="1" spc="-105" dirty="0">
                <a:latin typeface="Trebuchet MS"/>
                <a:cs typeface="Trebuchet MS"/>
              </a:rPr>
              <a:t>with</a:t>
            </a:r>
            <a:r>
              <a:rPr sz="2400" b="1" spc="-135" dirty="0">
                <a:latin typeface="Trebuchet MS"/>
                <a:cs typeface="Trebuchet MS"/>
              </a:rPr>
              <a:t> </a:t>
            </a:r>
            <a:r>
              <a:rPr sz="2400" b="1" spc="-100" dirty="0">
                <a:latin typeface="Trebuchet MS"/>
                <a:cs typeface="Trebuchet MS"/>
              </a:rPr>
              <a:t>the</a:t>
            </a:r>
            <a:r>
              <a:rPr sz="2400" b="1" spc="-125" dirty="0">
                <a:latin typeface="Trebuchet MS"/>
                <a:cs typeface="Trebuchet MS"/>
              </a:rPr>
              <a:t> </a:t>
            </a:r>
            <a:r>
              <a:rPr sz="2400" b="1" spc="-60" dirty="0">
                <a:solidFill>
                  <a:srgbClr val="DD032F"/>
                </a:solidFill>
                <a:latin typeface="Trebuchet MS"/>
                <a:cs typeface="Trebuchet MS"/>
              </a:rPr>
              <a:t>Decorator</a:t>
            </a:r>
            <a:endParaRPr sz="2400">
              <a:latin typeface="Trebuchet MS"/>
              <a:cs typeface="Trebuchet MS"/>
            </a:endParaRPr>
          </a:p>
          <a:p>
            <a:pPr marL="12700">
              <a:lnSpc>
                <a:spcPct val="100000"/>
              </a:lnSpc>
              <a:spcBef>
                <a:spcPts val="5"/>
              </a:spcBef>
            </a:pPr>
            <a:r>
              <a:rPr sz="2400" b="1" spc="-65" dirty="0">
                <a:solidFill>
                  <a:srgbClr val="DD032F"/>
                </a:solidFill>
                <a:latin typeface="Trebuchet MS"/>
                <a:cs typeface="Trebuchet MS"/>
              </a:rPr>
              <a:t>@Directive</a:t>
            </a:r>
            <a:r>
              <a:rPr sz="2400" b="1" spc="-65" dirty="0">
                <a:latin typeface="Trebuchet MS"/>
                <a:cs typeface="Trebuchet MS"/>
              </a:rPr>
              <a:t>,</a:t>
            </a:r>
            <a:endParaRPr sz="2400">
              <a:latin typeface="Trebuchet MS"/>
              <a:cs typeface="Trebuchet MS"/>
            </a:endParaRPr>
          </a:p>
          <a:p>
            <a:pPr marL="12700" marR="483870">
              <a:lnSpc>
                <a:spcPct val="145800"/>
              </a:lnSpc>
            </a:pPr>
            <a:r>
              <a:rPr sz="2400" b="1" spc="-45" dirty="0">
                <a:latin typeface="Trebuchet MS"/>
                <a:cs typeface="Trebuchet MS"/>
              </a:rPr>
              <a:t>Directives</a:t>
            </a:r>
            <a:r>
              <a:rPr sz="2400" b="1" spc="-114" dirty="0">
                <a:latin typeface="Trebuchet MS"/>
                <a:cs typeface="Trebuchet MS"/>
              </a:rPr>
              <a:t> </a:t>
            </a:r>
            <a:r>
              <a:rPr sz="2400" b="1" spc="-55" dirty="0">
                <a:latin typeface="Trebuchet MS"/>
                <a:cs typeface="Trebuchet MS"/>
              </a:rPr>
              <a:t>appear</a:t>
            </a:r>
            <a:r>
              <a:rPr sz="2400" b="1" spc="-130" dirty="0">
                <a:latin typeface="Trebuchet MS"/>
                <a:cs typeface="Trebuchet MS"/>
              </a:rPr>
              <a:t> </a:t>
            </a:r>
            <a:r>
              <a:rPr sz="2400" b="1" spc="-95" dirty="0">
                <a:solidFill>
                  <a:srgbClr val="DD032F"/>
                </a:solidFill>
                <a:latin typeface="Trebuchet MS"/>
                <a:cs typeface="Trebuchet MS"/>
              </a:rPr>
              <a:t>within</a:t>
            </a:r>
            <a:r>
              <a:rPr sz="2400" b="1" spc="-125" dirty="0">
                <a:solidFill>
                  <a:srgbClr val="DD032F"/>
                </a:solidFill>
                <a:latin typeface="Trebuchet MS"/>
                <a:cs typeface="Trebuchet MS"/>
              </a:rPr>
              <a:t> </a:t>
            </a:r>
            <a:r>
              <a:rPr sz="2400" b="1" spc="80" dirty="0">
                <a:solidFill>
                  <a:srgbClr val="DD032F"/>
                </a:solidFill>
                <a:latin typeface="Trebuchet MS"/>
                <a:cs typeface="Trebuchet MS"/>
              </a:rPr>
              <a:t>HTML</a:t>
            </a:r>
            <a:r>
              <a:rPr sz="2400" b="1" spc="-114" dirty="0">
                <a:solidFill>
                  <a:srgbClr val="DD032F"/>
                </a:solidFill>
                <a:latin typeface="Trebuchet MS"/>
                <a:cs typeface="Trebuchet MS"/>
              </a:rPr>
              <a:t> </a:t>
            </a:r>
            <a:r>
              <a:rPr sz="2400" b="1" spc="5" dirty="0">
                <a:solidFill>
                  <a:srgbClr val="DD032F"/>
                </a:solidFill>
                <a:latin typeface="Trebuchet MS"/>
                <a:cs typeface="Trebuchet MS"/>
              </a:rPr>
              <a:t>tag</a:t>
            </a:r>
            <a:r>
              <a:rPr sz="2400" b="1" spc="-130" dirty="0">
                <a:solidFill>
                  <a:srgbClr val="DD032F"/>
                </a:solidFill>
                <a:latin typeface="Trebuchet MS"/>
                <a:cs typeface="Trebuchet MS"/>
              </a:rPr>
              <a:t> </a:t>
            </a:r>
            <a:r>
              <a:rPr sz="2400" b="1" spc="100" dirty="0">
                <a:latin typeface="Trebuchet MS"/>
                <a:cs typeface="Trebuchet MS"/>
              </a:rPr>
              <a:t>as</a:t>
            </a:r>
            <a:r>
              <a:rPr sz="2400" b="1" spc="-114" dirty="0">
                <a:latin typeface="Trebuchet MS"/>
                <a:cs typeface="Trebuchet MS"/>
              </a:rPr>
              <a:t> </a:t>
            </a:r>
            <a:r>
              <a:rPr sz="2400" b="1" spc="-90" dirty="0">
                <a:solidFill>
                  <a:srgbClr val="DD032F"/>
                </a:solidFill>
                <a:latin typeface="Trebuchet MS"/>
                <a:cs typeface="Trebuchet MS"/>
              </a:rPr>
              <a:t>attributes</a:t>
            </a:r>
            <a:r>
              <a:rPr sz="2400" b="1" spc="-90" dirty="0">
                <a:latin typeface="Trebuchet MS"/>
                <a:cs typeface="Trebuchet MS"/>
              </a:rPr>
              <a:t>,  </a:t>
            </a:r>
            <a:r>
              <a:rPr sz="2400" b="1" spc="-35" dirty="0">
                <a:solidFill>
                  <a:srgbClr val="DD032F"/>
                </a:solidFill>
                <a:latin typeface="Trebuchet MS"/>
                <a:cs typeface="Trebuchet MS"/>
              </a:rPr>
              <a:t>Two </a:t>
            </a:r>
            <a:r>
              <a:rPr sz="2400" b="1" spc="-60" dirty="0">
                <a:solidFill>
                  <a:srgbClr val="DD032F"/>
                </a:solidFill>
                <a:latin typeface="Trebuchet MS"/>
                <a:cs typeface="Trebuchet MS"/>
              </a:rPr>
              <a:t>kind </a:t>
            </a:r>
            <a:r>
              <a:rPr sz="2400" b="1" spc="-20" dirty="0">
                <a:latin typeface="Trebuchet MS"/>
                <a:cs typeface="Trebuchet MS"/>
              </a:rPr>
              <a:t>of </a:t>
            </a:r>
            <a:r>
              <a:rPr sz="2400" b="1" spc="-65" dirty="0">
                <a:latin typeface="Trebuchet MS"/>
                <a:cs typeface="Trebuchet MS"/>
              </a:rPr>
              <a:t>directives: </a:t>
            </a:r>
            <a:r>
              <a:rPr sz="2400" b="1" spc="-55" dirty="0">
                <a:solidFill>
                  <a:srgbClr val="DD032F"/>
                </a:solidFill>
                <a:latin typeface="Trebuchet MS"/>
                <a:cs typeface="Trebuchet MS"/>
              </a:rPr>
              <a:t>Structural </a:t>
            </a:r>
            <a:r>
              <a:rPr sz="2400" b="1" spc="-120" dirty="0">
                <a:latin typeface="Trebuchet MS"/>
                <a:cs typeface="Trebuchet MS"/>
              </a:rPr>
              <a:t>&amp;</a:t>
            </a:r>
            <a:r>
              <a:rPr sz="2400" b="1" spc="-530" dirty="0">
                <a:latin typeface="Trebuchet MS"/>
                <a:cs typeface="Trebuchet MS"/>
              </a:rPr>
              <a:t> </a:t>
            </a:r>
            <a:r>
              <a:rPr sz="2400" b="1" spc="-85" dirty="0">
                <a:solidFill>
                  <a:srgbClr val="DD032F"/>
                </a:solidFill>
                <a:latin typeface="Trebuchet MS"/>
                <a:cs typeface="Trebuchet MS"/>
              </a:rPr>
              <a:t>Attribute</a:t>
            </a:r>
            <a:endParaRPr sz="2400">
              <a:latin typeface="Trebuchet MS"/>
              <a:cs typeface="Trebuchet MS"/>
            </a:endParaRPr>
          </a:p>
          <a:p>
            <a:pPr marL="12700">
              <a:lnSpc>
                <a:spcPct val="100000"/>
              </a:lnSpc>
            </a:pPr>
            <a:r>
              <a:rPr sz="2400" b="1" spc="-70" dirty="0">
                <a:solidFill>
                  <a:srgbClr val="DD032F"/>
                </a:solidFill>
                <a:latin typeface="Trebuchet MS"/>
                <a:cs typeface="Trebuchet MS"/>
              </a:rPr>
              <a:t>Directives</a:t>
            </a:r>
            <a:r>
              <a:rPr sz="2400" b="1" spc="-70" dirty="0">
                <a:latin typeface="Trebuchet MS"/>
                <a:cs typeface="Trebuchet MS"/>
              </a:rPr>
              <a:t>,</a:t>
            </a:r>
            <a:endParaRPr sz="2400">
              <a:latin typeface="Trebuchet MS"/>
              <a:cs typeface="Trebuchet MS"/>
            </a:endParaRPr>
          </a:p>
          <a:p>
            <a:pPr marL="12700" marR="5080">
              <a:lnSpc>
                <a:spcPct val="100000"/>
              </a:lnSpc>
              <a:spcBef>
                <a:spcPts val="1320"/>
              </a:spcBef>
            </a:pPr>
            <a:r>
              <a:rPr sz="2400" b="1" spc="-55" dirty="0">
                <a:solidFill>
                  <a:srgbClr val="DD032F"/>
                </a:solidFill>
                <a:latin typeface="Trebuchet MS"/>
                <a:cs typeface="Trebuchet MS"/>
              </a:rPr>
              <a:t>Structural </a:t>
            </a:r>
            <a:r>
              <a:rPr sz="2400" b="1" spc="-45" dirty="0">
                <a:solidFill>
                  <a:srgbClr val="DD032F"/>
                </a:solidFill>
                <a:latin typeface="Trebuchet MS"/>
                <a:cs typeface="Trebuchet MS"/>
              </a:rPr>
              <a:t>Directives </a:t>
            </a:r>
            <a:r>
              <a:rPr sz="2400" b="1" spc="-15" dirty="0">
                <a:latin typeface="Trebuchet MS"/>
                <a:cs typeface="Trebuchet MS"/>
              </a:rPr>
              <a:t>change </a:t>
            </a:r>
            <a:r>
              <a:rPr sz="2400" b="1" spc="-105" dirty="0">
                <a:latin typeface="Trebuchet MS"/>
                <a:cs typeface="Trebuchet MS"/>
              </a:rPr>
              <a:t>the </a:t>
            </a:r>
            <a:r>
              <a:rPr sz="2400" b="1" spc="-65" dirty="0">
                <a:latin typeface="Trebuchet MS"/>
                <a:cs typeface="Trebuchet MS"/>
              </a:rPr>
              <a:t>layout by </a:t>
            </a:r>
            <a:r>
              <a:rPr sz="2400" b="1" spc="-15" dirty="0">
                <a:solidFill>
                  <a:srgbClr val="DD032F"/>
                </a:solidFill>
                <a:latin typeface="Trebuchet MS"/>
                <a:cs typeface="Trebuchet MS"/>
              </a:rPr>
              <a:t>adding</a:t>
            </a:r>
            <a:r>
              <a:rPr sz="2400" b="1" spc="-495" dirty="0">
                <a:solidFill>
                  <a:srgbClr val="DD032F"/>
                </a:solidFill>
                <a:latin typeface="Trebuchet MS"/>
                <a:cs typeface="Trebuchet MS"/>
              </a:rPr>
              <a:t> </a:t>
            </a:r>
            <a:r>
              <a:rPr sz="2400" b="1" spc="-85" dirty="0">
                <a:solidFill>
                  <a:srgbClr val="DD032F"/>
                </a:solidFill>
                <a:latin typeface="Trebuchet MS"/>
                <a:cs typeface="Trebuchet MS"/>
              </a:rPr>
              <a:t>or  </a:t>
            </a:r>
            <a:r>
              <a:rPr sz="2400" b="1" spc="-35" dirty="0">
                <a:solidFill>
                  <a:srgbClr val="DD032F"/>
                </a:solidFill>
                <a:latin typeface="Trebuchet MS"/>
                <a:cs typeface="Trebuchet MS"/>
              </a:rPr>
              <a:t>removing </a:t>
            </a:r>
            <a:r>
              <a:rPr sz="2400" b="1" spc="-50" dirty="0">
                <a:solidFill>
                  <a:srgbClr val="DD032F"/>
                </a:solidFill>
                <a:latin typeface="Trebuchet MS"/>
                <a:cs typeface="Trebuchet MS"/>
              </a:rPr>
              <a:t>Template</a:t>
            </a:r>
            <a:r>
              <a:rPr sz="2400" b="1" spc="-204" dirty="0">
                <a:solidFill>
                  <a:srgbClr val="DD032F"/>
                </a:solidFill>
                <a:latin typeface="Trebuchet MS"/>
                <a:cs typeface="Trebuchet MS"/>
              </a:rPr>
              <a:t> </a:t>
            </a:r>
            <a:r>
              <a:rPr sz="2400" b="1" spc="-70" dirty="0">
                <a:solidFill>
                  <a:srgbClr val="DD032F"/>
                </a:solidFill>
                <a:latin typeface="Trebuchet MS"/>
                <a:cs typeface="Trebuchet MS"/>
              </a:rPr>
              <a:t>elements</a:t>
            </a:r>
            <a:r>
              <a:rPr sz="2400" b="1" spc="-70" dirty="0">
                <a:latin typeface="Trebuchet MS"/>
                <a:cs typeface="Trebuchet MS"/>
              </a:rPr>
              <a:t>,</a:t>
            </a:r>
            <a:endParaRPr sz="2400">
              <a:latin typeface="Trebuchet MS"/>
              <a:cs typeface="Trebuchet MS"/>
            </a:endParaRPr>
          </a:p>
          <a:p>
            <a:pPr marL="12700">
              <a:lnSpc>
                <a:spcPct val="100000"/>
              </a:lnSpc>
              <a:spcBef>
                <a:spcPts val="5"/>
              </a:spcBef>
            </a:pPr>
            <a:r>
              <a:rPr sz="2400" b="1" spc="-70" dirty="0">
                <a:latin typeface="Trebuchet MS"/>
                <a:cs typeface="Trebuchet MS"/>
              </a:rPr>
              <a:t>Example: </a:t>
            </a:r>
            <a:r>
              <a:rPr sz="2400" b="1" spc="-20" dirty="0">
                <a:solidFill>
                  <a:srgbClr val="DD032F"/>
                </a:solidFill>
                <a:latin typeface="Trebuchet MS"/>
                <a:cs typeface="Trebuchet MS"/>
              </a:rPr>
              <a:t>*ngFor </a:t>
            </a:r>
            <a:r>
              <a:rPr sz="2400" b="1" spc="-120" dirty="0">
                <a:latin typeface="Trebuchet MS"/>
                <a:cs typeface="Trebuchet MS"/>
              </a:rPr>
              <a:t>&amp;</a:t>
            </a:r>
            <a:r>
              <a:rPr sz="2400" b="1" spc="-280" dirty="0">
                <a:latin typeface="Trebuchet MS"/>
                <a:cs typeface="Trebuchet MS"/>
              </a:rPr>
              <a:t> </a:t>
            </a:r>
            <a:r>
              <a:rPr sz="2400" b="1" spc="-10" dirty="0">
                <a:solidFill>
                  <a:srgbClr val="DD032F"/>
                </a:solidFill>
                <a:latin typeface="Trebuchet MS"/>
                <a:cs typeface="Trebuchet MS"/>
              </a:rPr>
              <a:t>*ngIf</a:t>
            </a:r>
            <a:r>
              <a:rPr sz="2400" b="1" spc="-10" dirty="0">
                <a:latin typeface="Trebuchet MS"/>
                <a:cs typeface="Trebuchet MS"/>
              </a:rPr>
              <a:t>.</a:t>
            </a:r>
            <a:endParaRPr sz="2400">
              <a:latin typeface="Trebuchet MS"/>
              <a:cs typeface="Trebuchet MS"/>
            </a:endParaRPr>
          </a:p>
          <a:p>
            <a:pPr marL="12700" marR="282575">
              <a:lnSpc>
                <a:spcPct val="100000"/>
              </a:lnSpc>
              <a:spcBef>
                <a:spcPts val="1320"/>
              </a:spcBef>
            </a:pPr>
            <a:r>
              <a:rPr sz="2400" b="1" spc="-85" dirty="0">
                <a:solidFill>
                  <a:srgbClr val="DD032F"/>
                </a:solidFill>
                <a:latin typeface="Trebuchet MS"/>
                <a:cs typeface="Trebuchet MS"/>
              </a:rPr>
              <a:t>Attribute </a:t>
            </a:r>
            <a:r>
              <a:rPr sz="2400" b="1" spc="-45" dirty="0">
                <a:solidFill>
                  <a:srgbClr val="DD032F"/>
                </a:solidFill>
                <a:latin typeface="Trebuchet MS"/>
                <a:cs typeface="Trebuchet MS"/>
              </a:rPr>
              <a:t>Directives </a:t>
            </a:r>
            <a:r>
              <a:rPr sz="2400" b="1" spc="-15" dirty="0">
                <a:latin typeface="Trebuchet MS"/>
                <a:cs typeface="Trebuchet MS"/>
              </a:rPr>
              <a:t>change </a:t>
            </a:r>
            <a:r>
              <a:rPr sz="2400" b="1" spc="-105" dirty="0">
                <a:latin typeface="Trebuchet MS"/>
                <a:cs typeface="Trebuchet MS"/>
              </a:rPr>
              <a:t>the </a:t>
            </a:r>
            <a:r>
              <a:rPr sz="2400" b="1" spc="-50" dirty="0">
                <a:solidFill>
                  <a:srgbClr val="DD032F"/>
                </a:solidFill>
                <a:latin typeface="Trebuchet MS"/>
                <a:cs typeface="Trebuchet MS"/>
              </a:rPr>
              <a:t>appearance </a:t>
            </a:r>
            <a:r>
              <a:rPr sz="2400" b="1" spc="-80" dirty="0">
                <a:latin typeface="Trebuchet MS"/>
                <a:cs typeface="Trebuchet MS"/>
              </a:rPr>
              <a:t>or</a:t>
            </a:r>
            <a:r>
              <a:rPr sz="2400" b="1" spc="-405" dirty="0">
                <a:latin typeface="Trebuchet MS"/>
                <a:cs typeface="Trebuchet MS"/>
              </a:rPr>
              <a:t> </a:t>
            </a:r>
            <a:r>
              <a:rPr sz="2400" b="1" spc="-105" dirty="0">
                <a:latin typeface="Trebuchet MS"/>
                <a:cs typeface="Trebuchet MS"/>
              </a:rPr>
              <a:t>the  </a:t>
            </a:r>
            <a:r>
              <a:rPr sz="2400" b="1" spc="-65" dirty="0">
                <a:solidFill>
                  <a:srgbClr val="DD032F"/>
                </a:solidFill>
                <a:latin typeface="Trebuchet MS"/>
                <a:cs typeface="Trebuchet MS"/>
              </a:rPr>
              <a:t>behavior </a:t>
            </a:r>
            <a:r>
              <a:rPr sz="2400" b="1" spc="-20" dirty="0">
                <a:latin typeface="Trebuchet MS"/>
                <a:cs typeface="Trebuchet MS"/>
              </a:rPr>
              <a:t>of </a:t>
            </a:r>
            <a:r>
              <a:rPr sz="2400" b="1" spc="-35" dirty="0">
                <a:latin typeface="Trebuchet MS"/>
                <a:cs typeface="Trebuchet MS"/>
              </a:rPr>
              <a:t>an </a:t>
            </a:r>
            <a:r>
              <a:rPr sz="2400" b="1" spc="-25" dirty="0">
                <a:latin typeface="Trebuchet MS"/>
                <a:cs typeface="Trebuchet MS"/>
              </a:rPr>
              <a:t>existing </a:t>
            </a:r>
            <a:r>
              <a:rPr sz="2400" b="1" spc="-50" dirty="0">
                <a:latin typeface="Trebuchet MS"/>
                <a:cs typeface="Trebuchet MS"/>
              </a:rPr>
              <a:t>Template </a:t>
            </a:r>
            <a:r>
              <a:rPr sz="2400" b="1" spc="-105" dirty="0">
                <a:latin typeface="Trebuchet MS"/>
                <a:cs typeface="Trebuchet MS"/>
              </a:rPr>
              <a:t>element,  </a:t>
            </a:r>
            <a:r>
              <a:rPr sz="2400" b="1" spc="-65" dirty="0">
                <a:latin typeface="Trebuchet MS"/>
                <a:cs typeface="Trebuchet MS"/>
              </a:rPr>
              <a:t>Example: </a:t>
            </a:r>
            <a:r>
              <a:rPr sz="2400" b="1" spc="-15" dirty="0">
                <a:solidFill>
                  <a:srgbClr val="DD032F"/>
                </a:solidFill>
                <a:latin typeface="Trebuchet MS"/>
                <a:cs typeface="Trebuchet MS"/>
              </a:rPr>
              <a:t>ngModel</a:t>
            </a:r>
            <a:r>
              <a:rPr sz="2400" b="1" spc="-15" dirty="0">
                <a:latin typeface="Trebuchet MS"/>
                <a:cs typeface="Trebuchet MS"/>
              </a:rPr>
              <a:t>, </a:t>
            </a:r>
            <a:r>
              <a:rPr sz="2400" b="1" spc="-10" dirty="0">
                <a:solidFill>
                  <a:srgbClr val="DD032F"/>
                </a:solidFill>
                <a:latin typeface="Trebuchet MS"/>
                <a:cs typeface="Trebuchet MS"/>
              </a:rPr>
              <a:t>ngStyle </a:t>
            </a:r>
            <a:r>
              <a:rPr sz="2400" b="1" spc="-120" dirty="0">
                <a:latin typeface="Trebuchet MS"/>
                <a:cs typeface="Trebuchet MS"/>
              </a:rPr>
              <a:t>&amp;</a:t>
            </a:r>
            <a:r>
              <a:rPr sz="2400" b="1" spc="-400" dirty="0">
                <a:latin typeface="Trebuchet MS"/>
                <a:cs typeface="Trebuchet MS"/>
              </a:rPr>
              <a:t> </a:t>
            </a:r>
            <a:r>
              <a:rPr sz="2400" b="1" spc="35" dirty="0">
                <a:solidFill>
                  <a:srgbClr val="DD032F"/>
                </a:solidFill>
                <a:latin typeface="Trebuchet MS"/>
                <a:cs typeface="Trebuchet MS"/>
              </a:rPr>
              <a:t>ngClass</a:t>
            </a:r>
            <a:r>
              <a:rPr sz="2400" b="1" spc="35" dirty="0">
                <a:latin typeface="Trebuchet MS"/>
                <a:cs typeface="Trebuchet MS"/>
              </a:rPr>
              <a:t>.</a:t>
            </a:r>
            <a:endParaRPr sz="2400">
              <a:latin typeface="Trebuchet MS"/>
              <a:cs typeface="Trebuchet MS"/>
            </a:endParaRPr>
          </a:p>
        </p:txBody>
      </p:sp>
    </p:spTree>
    <p:extLst>
      <p:ext uri="{BB962C8B-B14F-4D97-AF65-F5344CB8AC3E}">
        <p14:creationId xmlns:p14="http://schemas.microsoft.com/office/powerpoint/2010/main" val="31515231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2574" y="357378"/>
            <a:ext cx="2527935" cy="452120"/>
          </a:xfrm>
          <a:prstGeom prst="rect">
            <a:avLst/>
          </a:prstGeom>
        </p:spPr>
        <p:txBody>
          <a:bodyPr vert="horz" wrap="square" lIns="0" tIns="12065" rIns="0" bIns="0" rtlCol="0">
            <a:spAutoFit/>
          </a:bodyPr>
          <a:lstStyle/>
          <a:p>
            <a:pPr marL="12700">
              <a:lnSpc>
                <a:spcPct val="100000"/>
              </a:lnSpc>
              <a:spcBef>
                <a:spcPts val="95"/>
              </a:spcBef>
            </a:pPr>
            <a:r>
              <a:rPr sz="2800" spc="-100" dirty="0">
                <a:solidFill>
                  <a:srgbClr val="1E90FF"/>
                </a:solidFill>
                <a:latin typeface="Arial"/>
                <a:cs typeface="Arial"/>
              </a:rPr>
              <a:t>Building </a:t>
            </a:r>
            <a:r>
              <a:rPr sz="2800" spc="-114" dirty="0">
                <a:solidFill>
                  <a:srgbClr val="1E90FF"/>
                </a:solidFill>
                <a:latin typeface="Arial"/>
                <a:cs typeface="Arial"/>
              </a:rPr>
              <a:t>Blocks</a:t>
            </a:r>
            <a:endParaRPr sz="2800">
              <a:latin typeface="Arial"/>
              <a:cs typeface="Arial"/>
            </a:endParaRPr>
          </a:p>
        </p:txBody>
      </p:sp>
      <p:sp>
        <p:nvSpPr>
          <p:cNvPr id="3" name="object 3"/>
          <p:cNvSpPr/>
          <p:nvPr/>
        </p:nvSpPr>
        <p:spPr>
          <a:xfrm>
            <a:off x="9360407" y="1080516"/>
            <a:ext cx="2218944" cy="459943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94359" y="1505153"/>
            <a:ext cx="6842125" cy="4415790"/>
          </a:xfrm>
          <a:prstGeom prst="rect">
            <a:avLst/>
          </a:prstGeom>
        </p:spPr>
        <p:txBody>
          <a:bodyPr vert="horz" wrap="square" lIns="0" tIns="12700" rIns="0" bIns="0" rtlCol="0">
            <a:spAutoFit/>
          </a:bodyPr>
          <a:lstStyle/>
          <a:p>
            <a:pPr marL="12700">
              <a:lnSpc>
                <a:spcPct val="100000"/>
              </a:lnSpc>
              <a:spcBef>
                <a:spcPts val="100"/>
              </a:spcBef>
            </a:pPr>
            <a:r>
              <a:rPr sz="2400" b="1" spc="90" dirty="0">
                <a:latin typeface="Trebuchet MS"/>
                <a:cs typeface="Trebuchet MS"/>
              </a:rPr>
              <a:t>A</a:t>
            </a:r>
            <a:r>
              <a:rPr sz="2400" b="1" spc="-135" dirty="0">
                <a:latin typeface="Trebuchet MS"/>
                <a:cs typeface="Trebuchet MS"/>
              </a:rPr>
              <a:t> </a:t>
            </a:r>
            <a:r>
              <a:rPr sz="2400" b="1" spc="-25" dirty="0">
                <a:solidFill>
                  <a:srgbClr val="DD032F"/>
                </a:solidFill>
                <a:latin typeface="Trebuchet MS"/>
                <a:cs typeface="Trebuchet MS"/>
              </a:rPr>
              <a:t>Service</a:t>
            </a:r>
            <a:r>
              <a:rPr sz="2400" b="1" spc="-130" dirty="0">
                <a:solidFill>
                  <a:srgbClr val="DD032F"/>
                </a:solidFill>
                <a:latin typeface="Trebuchet MS"/>
                <a:cs typeface="Trebuchet MS"/>
              </a:rPr>
              <a:t> </a:t>
            </a:r>
            <a:r>
              <a:rPr sz="2400" b="1" spc="50" dirty="0">
                <a:latin typeface="Trebuchet MS"/>
                <a:cs typeface="Trebuchet MS"/>
              </a:rPr>
              <a:t>is</a:t>
            </a:r>
            <a:r>
              <a:rPr sz="2400" b="1" spc="-130" dirty="0">
                <a:latin typeface="Trebuchet MS"/>
                <a:cs typeface="Trebuchet MS"/>
              </a:rPr>
              <a:t> </a:t>
            </a:r>
            <a:r>
              <a:rPr sz="2400" b="1" spc="0" dirty="0">
                <a:latin typeface="Trebuchet MS"/>
                <a:cs typeface="Trebuchet MS"/>
              </a:rPr>
              <a:t>a</a:t>
            </a:r>
            <a:r>
              <a:rPr sz="2400" b="1" spc="-114" dirty="0">
                <a:latin typeface="Trebuchet MS"/>
                <a:cs typeface="Trebuchet MS"/>
              </a:rPr>
              <a:t> </a:t>
            </a:r>
            <a:r>
              <a:rPr sz="2400" b="1" spc="-35" dirty="0">
                <a:solidFill>
                  <a:srgbClr val="DD032F"/>
                </a:solidFill>
                <a:latin typeface="Trebuchet MS"/>
                <a:cs typeface="Trebuchet MS"/>
              </a:rPr>
              <a:t>TypeScript</a:t>
            </a:r>
            <a:r>
              <a:rPr sz="2400" b="1" spc="-130" dirty="0">
                <a:solidFill>
                  <a:srgbClr val="DD032F"/>
                </a:solidFill>
                <a:latin typeface="Trebuchet MS"/>
                <a:cs typeface="Trebuchet MS"/>
              </a:rPr>
              <a:t> </a:t>
            </a:r>
            <a:r>
              <a:rPr sz="2400" b="1" spc="60" dirty="0">
                <a:solidFill>
                  <a:srgbClr val="DD032F"/>
                </a:solidFill>
                <a:latin typeface="Trebuchet MS"/>
                <a:cs typeface="Trebuchet MS"/>
              </a:rPr>
              <a:t>class</a:t>
            </a:r>
            <a:r>
              <a:rPr sz="2400" b="1" spc="-120" dirty="0">
                <a:solidFill>
                  <a:srgbClr val="DD032F"/>
                </a:solidFill>
                <a:latin typeface="Trebuchet MS"/>
                <a:cs typeface="Trebuchet MS"/>
              </a:rPr>
              <a:t> </a:t>
            </a:r>
            <a:r>
              <a:rPr sz="2400" b="1" spc="-105" dirty="0">
                <a:latin typeface="Trebuchet MS"/>
                <a:cs typeface="Trebuchet MS"/>
              </a:rPr>
              <a:t>with</a:t>
            </a:r>
            <a:r>
              <a:rPr sz="2400" b="1" spc="-135" dirty="0">
                <a:latin typeface="Trebuchet MS"/>
                <a:cs typeface="Trebuchet MS"/>
              </a:rPr>
              <a:t> </a:t>
            </a:r>
            <a:r>
              <a:rPr sz="2400" b="1" spc="-100" dirty="0">
                <a:latin typeface="Trebuchet MS"/>
                <a:cs typeface="Trebuchet MS"/>
              </a:rPr>
              <a:t>the</a:t>
            </a:r>
            <a:r>
              <a:rPr sz="2400" b="1" spc="-140" dirty="0">
                <a:latin typeface="Trebuchet MS"/>
                <a:cs typeface="Trebuchet MS"/>
              </a:rPr>
              <a:t> </a:t>
            </a:r>
            <a:r>
              <a:rPr sz="2400" b="1" spc="-60" dirty="0">
                <a:solidFill>
                  <a:srgbClr val="DD032F"/>
                </a:solidFill>
                <a:latin typeface="Trebuchet MS"/>
                <a:cs typeface="Trebuchet MS"/>
              </a:rPr>
              <a:t>Decorator</a:t>
            </a:r>
            <a:endParaRPr sz="2400">
              <a:latin typeface="Trebuchet MS"/>
              <a:cs typeface="Trebuchet MS"/>
            </a:endParaRPr>
          </a:p>
          <a:p>
            <a:pPr marL="12700">
              <a:lnSpc>
                <a:spcPct val="100000"/>
              </a:lnSpc>
              <a:spcBef>
                <a:spcPts val="5"/>
              </a:spcBef>
            </a:pPr>
            <a:r>
              <a:rPr sz="2400" b="1" spc="-65" dirty="0">
                <a:solidFill>
                  <a:srgbClr val="DD032F"/>
                </a:solidFill>
                <a:latin typeface="Trebuchet MS"/>
                <a:cs typeface="Trebuchet MS"/>
              </a:rPr>
              <a:t>@Injectable</a:t>
            </a:r>
            <a:r>
              <a:rPr sz="2400" b="1" spc="-65" dirty="0">
                <a:latin typeface="Trebuchet MS"/>
                <a:cs typeface="Trebuchet MS"/>
              </a:rPr>
              <a:t>,</a:t>
            </a:r>
            <a:endParaRPr sz="2400">
              <a:latin typeface="Trebuchet MS"/>
              <a:cs typeface="Trebuchet MS"/>
            </a:endParaRPr>
          </a:p>
          <a:p>
            <a:pPr>
              <a:lnSpc>
                <a:spcPct val="100000"/>
              </a:lnSpc>
              <a:spcBef>
                <a:spcPts val="5"/>
              </a:spcBef>
            </a:pPr>
            <a:endParaRPr sz="2500">
              <a:latin typeface="Times New Roman"/>
              <a:cs typeface="Times New Roman"/>
            </a:endParaRPr>
          </a:p>
          <a:p>
            <a:pPr marL="12700" marR="518795" algn="just">
              <a:lnSpc>
                <a:spcPct val="100000"/>
              </a:lnSpc>
            </a:pPr>
            <a:r>
              <a:rPr sz="2400" b="1" spc="85" dirty="0">
                <a:latin typeface="Trebuchet MS"/>
                <a:cs typeface="Trebuchet MS"/>
              </a:rPr>
              <a:t>A</a:t>
            </a:r>
            <a:r>
              <a:rPr sz="2400" b="1" spc="-500" dirty="0">
                <a:latin typeface="Trebuchet MS"/>
                <a:cs typeface="Trebuchet MS"/>
              </a:rPr>
              <a:t> </a:t>
            </a:r>
            <a:r>
              <a:rPr sz="2400" b="1" spc="-25" dirty="0">
                <a:solidFill>
                  <a:srgbClr val="DD032F"/>
                </a:solidFill>
                <a:latin typeface="Trebuchet MS"/>
                <a:cs typeface="Trebuchet MS"/>
              </a:rPr>
              <a:t>Service </a:t>
            </a:r>
            <a:r>
              <a:rPr sz="2400" b="1" spc="-55" dirty="0">
                <a:latin typeface="Trebuchet MS"/>
                <a:cs typeface="Trebuchet MS"/>
              </a:rPr>
              <a:t>achieve </a:t>
            </a:r>
            <a:r>
              <a:rPr sz="2400" b="1" spc="25" dirty="0">
                <a:latin typeface="Trebuchet MS"/>
                <a:cs typeface="Trebuchet MS"/>
              </a:rPr>
              <a:t>some </a:t>
            </a:r>
            <a:r>
              <a:rPr sz="2400" b="1" spc="-55" dirty="0">
                <a:solidFill>
                  <a:srgbClr val="DD032F"/>
                </a:solidFill>
                <a:latin typeface="Trebuchet MS"/>
                <a:cs typeface="Trebuchet MS"/>
              </a:rPr>
              <a:t>functionalities </a:t>
            </a:r>
            <a:r>
              <a:rPr sz="2400" b="1" spc="-65" dirty="0">
                <a:latin typeface="Trebuchet MS"/>
                <a:cs typeface="Trebuchet MS"/>
              </a:rPr>
              <a:t>for </a:t>
            </a:r>
            <a:r>
              <a:rPr sz="2400" b="1" spc="-105" dirty="0">
                <a:latin typeface="Trebuchet MS"/>
                <a:cs typeface="Trebuchet MS"/>
              </a:rPr>
              <a:t>the  </a:t>
            </a:r>
            <a:r>
              <a:rPr sz="2400" b="1" spc="-50" dirty="0">
                <a:latin typeface="Trebuchet MS"/>
                <a:cs typeface="Trebuchet MS"/>
              </a:rPr>
              <a:t>application</a:t>
            </a:r>
            <a:r>
              <a:rPr sz="2400" b="1" spc="-125" dirty="0">
                <a:latin typeface="Trebuchet MS"/>
                <a:cs typeface="Trebuchet MS"/>
              </a:rPr>
              <a:t> </a:t>
            </a:r>
            <a:r>
              <a:rPr sz="2400" b="1" spc="5" dirty="0">
                <a:latin typeface="Trebuchet MS"/>
                <a:cs typeface="Trebuchet MS"/>
              </a:rPr>
              <a:t>such</a:t>
            </a:r>
            <a:r>
              <a:rPr sz="2400" b="1" spc="-150" dirty="0">
                <a:latin typeface="Trebuchet MS"/>
                <a:cs typeface="Trebuchet MS"/>
              </a:rPr>
              <a:t> </a:t>
            </a:r>
            <a:r>
              <a:rPr sz="2400" b="1" spc="55" dirty="0">
                <a:latin typeface="Trebuchet MS"/>
                <a:cs typeface="Trebuchet MS"/>
              </a:rPr>
              <a:t>us</a:t>
            </a:r>
            <a:r>
              <a:rPr sz="2400" b="1" spc="-120" dirty="0">
                <a:latin typeface="Trebuchet MS"/>
                <a:cs typeface="Trebuchet MS"/>
              </a:rPr>
              <a:t> </a:t>
            </a:r>
            <a:r>
              <a:rPr sz="2400" b="1" spc="-40" dirty="0">
                <a:solidFill>
                  <a:srgbClr val="DD032F"/>
                </a:solidFill>
                <a:latin typeface="Trebuchet MS"/>
                <a:cs typeface="Trebuchet MS"/>
              </a:rPr>
              <a:t>fetching</a:t>
            </a:r>
            <a:r>
              <a:rPr sz="2400" b="1" spc="-135" dirty="0">
                <a:solidFill>
                  <a:srgbClr val="DD032F"/>
                </a:solidFill>
                <a:latin typeface="Trebuchet MS"/>
                <a:cs typeface="Trebuchet MS"/>
              </a:rPr>
              <a:t> </a:t>
            </a:r>
            <a:r>
              <a:rPr sz="2400" b="1" spc="-45" dirty="0">
                <a:solidFill>
                  <a:srgbClr val="DD032F"/>
                </a:solidFill>
                <a:latin typeface="Trebuchet MS"/>
                <a:cs typeface="Trebuchet MS"/>
              </a:rPr>
              <a:t>data</a:t>
            </a:r>
            <a:r>
              <a:rPr sz="2400" b="1" spc="-135" dirty="0">
                <a:solidFill>
                  <a:srgbClr val="DD032F"/>
                </a:solidFill>
                <a:latin typeface="Trebuchet MS"/>
                <a:cs typeface="Trebuchet MS"/>
              </a:rPr>
              <a:t> </a:t>
            </a:r>
            <a:r>
              <a:rPr sz="2400" b="1" spc="-45" dirty="0">
                <a:solidFill>
                  <a:srgbClr val="DD032F"/>
                </a:solidFill>
                <a:latin typeface="Trebuchet MS"/>
                <a:cs typeface="Trebuchet MS"/>
              </a:rPr>
              <a:t>from</a:t>
            </a:r>
            <a:r>
              <a:rPr sz="2400" b="1" spc="-135" dirty="0">
                <a:solidFill>
                  <a:srgbClr val="DD032F"/>
                </a:solidFill>
                <a:latin typeface="Trebuchet MS"/>
                <a:cs typeface="Trebuchet MS"/>
              </a:rPr>
              <a:t> </a:t>
            </a:r>
            <a:r>
              <a:rPr sz="2400" b="1" spc="-90" dirty="0">
                <a:solidFill>
                  <a:srgbClr val="DD032F"/>
                </a:solidFill>
                <a:latin typeface="Trebuchet MS"/>
                <a:cs typeface="Trebuchet MS"/>
              </a:rPr>
              <a:t>server</a:t>
            </a:r>
            <a:r>
              <a:rPr sz="2400" b="1" spc="-90" dirty="0">
                <a:latin typeface="Trebuchet MS"/>
                <a:cs typeface="Trebuchet MS"/>
              </a:rPr>
              <a:t>,  </a:t>
            </a:r>
            <a:r>
              <a:rPr sz="2400" b="1" spc="-65" dirty="0">
                <a:solidFill>
                  <a:srgbClr val="DD032F"/>
                </a:solidFill>
                <a:latin typeface="Trebuchet MS"/>
                <a:cs typeface="Trebuchet MS"/>
              </a:rPr>
              <a:t>authentication</a:t>
            </a:r>
            <a:r>
              <a:rPr sz="2400" b="1" spc="-65" dirty="0">
                <a:latin typeface="Trebuchet MS"/>
                <a:cs typeface="Trebuchet MS"/>
              </a:rPr>
              <a:t>…</a:t>
            </a:r>
            <a:endParaRPr sz="2400">
              <a:latin typeface="Trebuchet MS"/>
              <a:cs typeface="Trebuchet MS"/>
            </a:endParaRPr>
          </a:p>
          <a:p>
            <a:pPr>
              <a:lnSpc>
                <a:spcPct val="100000"/>
              </a:lnSpc>
              <a:spcBef>
                <a:spcPts val="5"/>
              </a:spcBef>
            </a:pPr>
            <a:endParaRPr sz="2500">
              <a:latin typeface="Times New Roman"/>
              <a:cs typeface="Times New Roman"/>
            </a:endParaRPr>
          </a:p>
          <a:p>
            <a:pPr marL="12700" marR="137160">
              <a:lnSpc>
                <a:spcPct val="100000"/>
              </a:lnSpc>
            </a:pPr>
            <a:r>
              <a:rPr sz="2400" b="1" spc="5" dirty="0">
                <a:latin typeface="Trebuchet MS"/>
                <a:cs typeface="Trebuchet MS"/>
              </a:rPr>
              <a:t>This</a:t>
            </a:r>
            <a:r>
              <a:rPr sz="2400" b="1" spc="-525" dirty="0">
                <a:latin typeface="Trebuchet MS"/>
                <a:cs typeface="Trebuchet MS"/>
              </a:rPr>
              <a:t> </a:t>
            </a:r>
            <a:r>
              <a:rPr sz="2400" b="1" spc="-65" dirty="0">
                <a:latin typeface="Trebuchet MS"/>
                <a:cs typeface="Trebuchet MS"/>
              </a:rPr>
              <a:t>kind </a:t>
            </a:r>
            <a:r>
              <a:rPr sz="2400" b="1" spc="-20" dirty="0">
                <a:latin typeface="Trebuchet MS"/>
                <a:cs typeface="Trebuchet MS"/>
              </a:rPr>
              <a:t>of </a:t>
            </a:r>
            <a:r>
              <a:rPr sz="2400" b="1" spc="-55" dirty="0">
                <a:latin typeface="Trebuchet MS"/>
                <a:cs typeface="Trebuchet MS"/>
              </a:rPr>
              <a:t>functionalities </a:t>
            </a:r>
            <a:r>
              <a:rPr sz="2400" b="1" spc="-20" dirty="0">
                <a:solidFill>
                  <a:srgbClr val="DD032F"/>
                </a:solidFill>
                <a:latin typeface="Trebuchet MS"/>
                <a:cs typeface="Trebuchet MS"/>
              </a:rPr>
              <a:t>should </a:t>
            </a:r>
            <a:r>
              <a:rPr sz="2400" b="1" spc="-75" dirty="0">
                <a:solidFill>
                  <a:srgbClr val="DD032F"/>
                </a:solidFill>
                <a:latin typeface="Trebuchet MS"/>
                <a:cs typeface="Trebuchet MS"/>
              </a:rPr>
              <a:t>not </a:t>
            </a:r>
            <a:r>
              <a:rPr sz="2400" b="1" spc="-65" dirty="0">
                <a:solidFill>
                  <a:srgbClr val="DD032F"/>
                </a:solidFill>
                <a:latin typeface="Trebuchet MS"/>
                <a:cs typeface="Trebuchet MS"/>
              </a:rPr>
              <a:t>be </a:t>
            </a:r>
            <a:r>
              <a:rPr sz="2400" b="1" spc="-55" dirty="0">
                <a:solidFill>
                  <a:srgbClr val="DD032F"/>
                </a:solidFill>
                <a:latin typeface="Trebuchet MS"/>
                <a:cs typeface="Trebuchet MS"/>
              </a:rPr>
              <a:t>done </a:t>
            </a:r>
            <a:r>
              <a:rPr sz="2400" b="1" spc="-85" dirty="0">
                <a:solidFill>
                  <a:srgbClr val="DD032F"/>
                </a:solidFill>
                <a:latin typeface="Trebuchet MS"/>
                <a:cs typeface="Trebuchet MS"/>
              </a:rPr>
              <a:t>in  </a:t>
            </a:r>
            <a:r>
              <a:rPr sz="2400" b="1" spc="-100" dirty="0">
                <a:solidFill>
                  <a:srgbClr val="DD032F"/>
                </a:solidFill>
                <a:latin typeface="Trebuchet MS"/>
                <a:cs typeface="Trebuchet MS"/>
              </a:rPr>
              <a:t>the</a:t>
            </a:r>
            <a:r>
              <a:rPr sz="2400" b="1" spc="-145" dirty="0">
                <a:solidFill>
                  <a:srgbClr val="DD032F"/>
                </a:solidFill>
                <a:latin typeface="Trebuchet MS"/>
                <a:cs typeface="Trebuchet MS"/>
              </a:rPr>
              <a:t> </a:t>
            </a:r>
            <a:r>
              <a:rPr sz="2400" b="1" spc="-65" dirty="0">
                <a:solidFill>
                  <a:srgbClr val="DD032F"/>
                </a:solidFill>
                <a:latin typeface="Trebuchet MS"/>
                <a:cs typeface="Trebuchet MS"/>
              </a:rPr>
              <a:t>Component</a:t>
            </a:r>
            <a:r>
              <a:rPr sz="2400" b="1" spc="-65" dirty="0">
                <a:latin typeface="Trebuchet MS"/>
                <a:cs typeface="Trebuchet MS"/>
              </a:rPr>
              <a:t>,</a:t>
            </a:r>
            <a:endParaRPr sz="2400">
              <a:latin typeface="Trebuchet MS"/>
              <a:cs typeface="Trebuchet MS"/>
            </a:endParaRPr>
          </a:p>
          <a:p>
            <a:pPr>
              <a:lnSpc>
                <a:spcPct val="100000"/>
              </a:lnSpc>
              <a:spcBef>
                <a:spcPts val="10"/>
              </a:spcBef>
            </a:pPr>
            <a:endParaRPr sz="2500">
              <a:latin typeface="Times New Roman"/>
              <a:cs typeface="Times New Roman"/>
            </a:endParaRPr>
          </a:p>
          <a:p>
            <a:pPr marL="12700" marR="193040">
              <a:lnSpc>
                <a:spcPct val="100000"/>
              </a:lnSpc>
            </a:pPr>
            <a:r>
              <a:rPr sz="2400" b="1" spc="85" dirty="0">
                <a:latin typeface="Trebuchet MS"/>
                <a:cs typeface="Trebuchet MS"/>
              </a:rPr>
              <a:t>A</a:t>
            </a:r>
            <a:r>
              <a:rPr sz="2400" b="1" spc="-540" dirty="0">
                <a:latin typeface="Trebuchet MS"/>
                <a:cs typeface="Trebuchet MS"/>
              </a:rPr>
              <a:t> </a:t>
            </a:r>
            <a:r>
              <a:rPr sz="2400" b="1" spc="-40" dirty="0">
                <a:latin typeface="Trebuchet MS"/>
                <a:cs typeface="Trebuchet MS"/>
              </a:rPr>
              <a:t>Component </a:t>
            </a:r>
            <a:r>
              <a:rPr sz="2400" b="1" spc="-20" dirty="0">
                <a:latin typeface="Trebuchet MS"/>
                <a:cs typeface="Trebuchet MS"/>
              </a:rPr>
              <a:t>should </a:t>
            </a:r>
            <a:r>
              <a:rPr sz="2400" b="1" spc="-60" dirty="0">
                <a:latin typeface="Trebuchet MS"/>
                <a:cs typeface="Trebuchet MS"/>
              </a:rPr>
              <a:t>only </a:t>
            </a:r>
            <a:r>
              <a:rPr sz="2400" b="1" spc="-65" dirty="0">
                <a:latin typeface="Trebuchet MS"/>
                <a:cs typeface="Trebuchet MS"/>
              </a:rPr>
              <a:t>take </a:t>
            </a:r>
            <a:r>
              <a:rPr sz="2400" b="1" spc="-55" dirty="0">
                <a:latin typeface="Trebuchet MS"/>
                <a:cs typeface="Trebuchet MS"/>
              </a:rPr>
              <a:t>care </a:t>
            </a:r>
            <a:r>
              <a:rPr sz="2400" b="1" spc="-20" dirty="0">
                <a:latin typeface="Trebuchet MS"/>
                <a:cs typeface="Trebuchet MS"/>
              </a:rPr>
              <a:t>of </a:t>
            </a:r>
            <a:r>
              <a:rPr sz="2400" b="1" spc="-65" dirty="0">
                <a:solidFill>
                  <a:srgbClr val="DD032F"/>
                </a:solidFill>
                <a:latin typeface="Trebuchet MS"/>
                <a:cs typeface="Trebuchet MS"/>
              </a:rPr>
              <a:t>rendering  </a:t>
            </a:r>
            <a:r>
              <a:rPr sz="2400" b="1" spc="-105" dirty="0">
                <a:solidFill>
                  <a:srgbClr val="DD032F"/>
                </a:solidFill>
                <a:latin typeface="Trebuchet MS"/>
                <a:cs typeface="Trebuchet MS"/>
              </a:rPr>
              <a:t>the </a:t>
            </a:r>
            <a:r>
              <a:rPr sz="2400" b="1" spc="-50" dirty="0">
                <a:solidFill>
                  <a:srgbClr val="DD032F"/>
                </a:solidFill>
                <a:latin typeface="Trebuchet MS"/>
                <a:cs typeface="Trebuchet MS"/>
              </a:rPr>
              <a:t>Template</a:t>
            </a:r>
            <a:r>
              <a:rPr sz="2400" b="1" spc="-135" dirty="0">
                <a:solidFill>
                  <a:srgbClr val="DD032F"/>
                </a:solidFill>
                <a:latin typeface="Trebuchet MS"/>
                <a:cs typeface="Trebuchet MS"/>
              </a:rPr>
              <a:t> </a:t>
            </a:r>
            <a:r>
              <a:rPr sz="2400" b="1" spc="-90" dirty="0">
                <a:latin typeface="Trebuchet MS"/>
                <a:cs typeface="Trebuchet MS"/>
              </a:rPr>
              <a:t>(view).</a:t>
            </a:r>
            <a:endParaRPr sz="2400">
              <a:latin typeface="Trebuchet MS"/>
              <a:cs typeface="Trebuchet MS"/>
            </a:endParaRPr>
          </a:p>
        </p:txBody>
      </p:sp>
    </p:spTree>
    <p:extLst>
      <p:ext uri="{BB962C8B-B14F-4D97-AF65-F5344CB8AC3E}">
        <p14:creationId xmlns:p14="http://schemas.microsoft.com/office/powerpoint/2010/main" val="19907835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45947"/>
            <a:ext cx="3340607" cy="112166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1541" y="485648"/>
            <a:ext cx="2908935" cy="635000"/>
          </a:xfrm>
          <a:prstGeom prst="rect">
            <a:avLst/>
          </a:prstGeom>
        </p:spPr>
        <p:txBody>
          <a:bodyPr vert="horz" wrap="square" lIns="0" tIns="12065" rIns="0" bIns="0" rtlCol="0">
            <a:spAutoFit/>
          </a:bodyPr>
          <a:lstStyle/>
          <a:p>
            <a:pPr marL="12700">
              <a:lnSpc>
                <a:spcPct val="100000"/>
              </a:lnSpc>
              <a:spcBef>
                <a:spcPts val="95"/>
              </a:spcBef>
            </a:pPr>
            <a:r>
              <a:rPr b="1" spc="-5" dirty="0">
                <a:latin typeface="Microsoft Sans Serif"/>
                <a:cs typeface="Microsoft Sans Serif"/>
              </a:rPr>
              <a:t>Components</a:t>
            </a:r>
          </a:p>
        </p:txBody>
      </p:sp>
      <p:sp>
        <p:nvSpPr>
          <p:cNvPr id="4" name="object 4"/>
          <p:cNvSpPr/>
          <p:nvPr/>
        </p:nvSpPr>
        <p:spPr>
          <a:xfrm>
            <a:off x="216408" y="1347216"/>
            <a:ext cx="11349355" cy="462280"/>
          </a:xfrm>
          <a:custGeom>
            <a:avLst/>
            <a:gdLst/>
            <a:ahLst/>
            <a:cxnLst/>
            <a:rect l="l" t="t" r="r" b="b"/>
            <a:pathLst>
              <a:path w="11349355" h="462280">
                <a:moveTo>
                  <a:pt x="0" y="461772"/>
                </a:moveTo>
                <a:lnTo>
                  <a:pt x="11349228" y="461772"/>
                </a:lnTo>
                <a:lnTo>
                  <a:pt x="11349228" y="0"/>
                </a:lnTo>
                <a:lnTo>
                  <a:pt x="0" y="0"/>
                </a:lnTo>
                <a:lnTo>
                  <a:pt x="0" y="461772"/>
                </a:lnTo>
                <a:close/>
              </a:path>
            </a:pathLst>
          </a:custGeom>
          <a:ln w="12192">
            <a:solidFill>
              <a:srgbClr val="FFFFFF"/>
            </a:solidFill>
          </a:ln>
        </p:spPr>
        <p:txBody>
          <a:bodyPr wrap="square" lIns="0" tIns="0" rIns="0" bIns="0" rtlCol="0"/>
          <a:lstStyle/>
          <a:p>
            <a:endParaRPr/>
          </a:p>
        </p:txBody>
      </p:sp>
      <p:sp>
        <p:nvSpPr>
          <p:cNvPr id="5" name="object 5"/>
          <p:cNvSpPr txBox="1"/>
          <p:nvPr/>
        </p:nvSpPr>
        <p:spPr>
          <a:xfrm>
            <a:off x="396341" y="1372615"/>
            <a:ext cx="9951085" cy="939165"/>
          </a:xfrm>
          <a:prstGeom prst="rect">
            <a:avLst/>
          </a:prstGeom>
        </p:spPr>
        <p:txBody>
          <a:bodyPr vert="horz" wrap="square" lIns="0" tIns="12700" rIns="0" bIns="0" rtlCol="0">
            <a:spAutoFit/>
          </a:bodyPr>
          <a:lstStyle/>
          <a:p>
            <a:pPr marL="1395095" indent="-342900">
              <a:lnSpc>
                <a:spcPct val="100000"/>
              </a:lnSpc>
              <a:spcBef>
                <a:spcPts val="100"/>
              </a:spcBef>
              <a:buFont typeface="Wingdings"/>
              <a:buChar char=""/>
              <a:tabLst>
                <a:tab pos="1395730" algn="l"/>
              </a:tabLst>
            </a:pPr>
            <a:r>
              <a:rPr sz="2400" spc="-10" dirty="0">
                <a:solidFill>
                  <a:srgbClr val="006FC0"/>
                </a:solidFill>
                <a:latin typeface="Microsoft Sans Serif"/>
                <a:cs typeface="Microsoft Sans Serif"/>
              </a:rPr>
              <a:t>Components </a:t>
            </a:r>
            <a:r>
              <a:rPr sz="2400" spc="-5" dirty="0">
                <a:solidFill>
                  <a:srgbClr val="006FC0"/>
                </a:solidFill>
                <a:latin typeface="Microsoft Sans Serif"/>
                <a:cs typeface="Microsoft Sans Serif"/>
              </a:rPr>
              <a:t>are a </a:t>
            </a:r>
            <a:r>
              <a:rPr sz="2400" spc="-10" dirty="0">
                <a:solidFill>
                  <a:srgbClr val="006FC0"/>
                </a:solidFill>
                <a:latin typeface="Microsoft Sans Serif"/>
                <a:cs typeface="Microsoft Sans Serif"/>
              </a:rPr>
              <a:t>logical piece </a:t>
            </a:r>
            <a:r>
              <a:rPr sz="2400" spc="-5" dirty="0">
                <a:solidFill>
                  <a:srgbClr val="006FC0"/>
                </a:solidFill>
                <a:latin typeface="Microsoft Sans Serif"/>
                <a:cs typeface="Microsoft Sans Serif"/>
              </a:rPr>
              <a:t>of </a:t>
            </a:r>
            <a:r>
              <a:rPr sz="2400" spc="-10" dirty="0">
                <a:solidFill>
                  <a:srgbClr val="006FC0"/>
                </a:solidFill>
                <a:latin typeface="Microsoft Sans Serif"/>
                <a:cs typeface="Microsoft Sans Serif"/>
              </a:rPr>
              <a:t>code </a:t>
            </a:r>
            <a:r>
              <a:rPr sz="2400" dirty="0">
                <a:solidFill>
                  <a:srgbClr val="006FC0"/>
                </a:solidFill>
                <a:latin typeface="Microsoft Sans Serif"/>
                <a:cs typeface="Microsoft Sans Serif"/>
              </a:rPr>
              <a:t>for </a:t>
            </a:r>
            <a:r>
              <a:rPr sz="2400" spc="-10" dirty="0">
                <a:solidFill>
                  <a:srgbClr val="006FC0"/>
                </a:solidFill>
                <a:latin typeface="Microsoft Sans Serif"/>
                <a:cs typeface="Microsoft Sans Serif"/>
              </a:rPr>
              <a:t>Angular</a:t>
            </a:r>
            <a:r>
              <a:rPr sz="2400" spc="250" dirty="0">
                <a:solidFill>
                  <a:srgbClr val="006FC0"/>
                </a:solidFill>
                <a:latin typeface="Microsoft Sans Serif"/>
                <a:cs typeface="Microsoft Sans Serif"/>
              </a:rPr>
              <a:t> </a:t>
            </a:r>
            <a:r>
              <a:rPr sz="2400" spc="-10" dirty="0">
                <a:solidFill>
                  <a:srgbClr val="006FC0"/>
                </a:solidFill>
                <a:latin typeface="Microsoft Sans Serif"/>
                <a:cs typeface="Microsoft Sans Serif"/>
              </a:rPr>
              <a:t>application.</a:t>
            </a:r>
            <a:endParaRPr sz="2400">
              <a:latin typeface="Microsoft Sans Serif"/>
              <a:cs typeface="Microsoft Sans Serif"/>
            </a:endParaRPr>
          </a:p>
          <a:p>
            <a:pPr marL="12700">
              <a:lnSpc>
                <a:spcPct val="100000"/>
              </a:lnSpc>
              <a:spcBef>
                <a:spcPts val="2030"/>
              </a:spcBef>
            </a:pPr>
            <a:r>
              <a:rPr sz="1900" i="1" spc="-70" dirty="0">
                <a:latin typeface="Microsoft Sans Serif"/>
                <a:cs typeface="Microsoft Sans Serif"/>
              </a:rPr>
              <a:t>A </a:t>
            </a:r>
            <a:r>
              <a:rPr sz="1900" i="1" spc="-65" dirty="0">
                <a:latin typeface="Microsoft Sans Serif"/>
                <a:cs typeface="Microsoft Sans Serif"/>
              </a:rPr>
              <a:t>Component </a:t>
            </a:r>
            <a:r>
              <a:rPr sz="1900" i="1" spc="-50" dirty="0">
                <a:latin typeface="Microsoft Sans Serif"/>
                <a:cs typeface="Microsoft Sans Serif"/>
              </a:rPr>
              <a:t>consists </a:t>
            </a:r>
            <a:r>
              <a:rPr sz="1900" i="1" spc="-45" dirty="0">
                <a:latin typeface="Microsoft Sans Serif"/>
                <a:cs typeface="Microsoft Sans Serif"/>
              </a:rPr>
              <a:t>of </a:t>
            </a:r>
            <a:r>
              <a:rPr sz="1900" i="1" spc="-55" dirty="0">
                <a:latin typeface="Microsoft Sans Serif"/>
                <a:cs typeface="Microsoft Sans Serif"/>
              </a:rPr>
              <a:t>the </a:t>
            </a:r>
            <a:r>
              <a:rPr sz="1900" i="1" spc="-50" dirty="0">
                <a:latin typeface="Microsoft Sans Serif"/>
                <a:cs typeface="Microsoft Sans Serif"/>
              </a:rPr>
              <a:t>following</a:t>
            </a:r>
            <a:r>
              <a:rPr sz="1900" i="1" spc="150" dirty="0">
                <a:latin typeface="Microsoft Sans Serif"/>
                <a:cs typeface="Microsoft Sans Serif"/>
              </a:rPr>
              <a:t> </a:t>
            </a:r>
            <a:r>
              <a:rPr sz="1900" i="1" spc="-60" dirty="0">
                <a:latin typeface="Microsoft Sans Serif"/>
                <a:cs typeface="Microsoft Sans Serif"/>
              </a:rPr>
              <a:t>−</a:t>
            </a:r>
            <a:endParaRPr sz="1900">
              <a:latin typeface="Microsoft Sans Serif"/>
              <a:cs typeface="Microsoft Sans Serif"/>
            </a:endParaRPr>
          </a:p>
        </p:txBody>
      </p:sp>
      <p:sp>
        <p:nvSpPr>
          <p:cNvPr id="6" name="object 6"/>
          <p:cNvSpPr/>
          <p:nvPr/>
        </p:nvSpPr>
        <p:spPr>
          <a:xfrm>
            <a:off x="4936235" y="2331720"/>
            <a:ext cx="2999232" cy="65989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07591" y="3621023"/>
            <a:ext cx="2999232" cy="69951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4936235" y="3621023"/>
            <a:ext cx="2999232" cy="687324"/>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8564880" y="3621023"/>
            <a:ext cx="2999231" cy="733044"/>
          </a:xfrm>
          <a:prstGeom prst="rect">
            <a:avLst/>
          </a:prstGeom>
          <a:blipFill>
            <a:blip r:embed="rId6" cstate="print"/>
            <a:stretch>
              <a:fillRect/>
            </a:stretch>
          </a:blipFill>
        </p:spPr>
        <p:txBody>
          <a:bodyPr wrap="square" lIns="0" tIns="0" rIns="0" bIns="0" rtlCol="0"/>
          <a:lstStyle/>
          <a:p>
            <a:endParaRPr/>
          </a:p>
        </p:txBody>
      </p:sp>
      <p:graphicFrame>
        <p:nvGraphicFramePr>
          <p:cNvPr id="10" name="object 10"/>
          <p:cNvGraphicFramePr>
            <a:graphicFrameLocks noGrp="1"/>
          </p:cNvGraphicFramePr>
          <p:nvPr/>
        </p:nvGraphicFramePr>
        <p:xfrm>
          <a:off x="1307591" y="2331720"/>
          <a:ext cx="10259057" cy="2001520"/>
        </p:xfrm>
        <a:graphic>
          <a:graphicData uri="http://schemas.openxmlformats.org/drawingml/2006/table">
            <a:tbl>
              <a:tblPr firstRow="1" bandRow="1">
                <a:tableStyleId>{2D5ABB26-0587-4C30-8999-92F81FD0307C}</a:tableStyleId>
              </a:tblPr>
              <a:tblGrid>
                <a:gridCol w="1499870">
                  <a:extLst>
                    <a:ext uri="{9D8B030D-6E8A-4147-A177-3AD203B41FA5}">
                      <a16:colId xmlns:a16="http://schemas.microsoft.com/office/drawing/2014/main" val="20000"/>
                    </a:ext>
                  </a:extLst>
                </a:gridCol>
                <a:gridCol w="1499870">
                  <a:extLst>
                    <a:ext uri="{9D8B030D-6E8A-4147-A177-3AD203B41FA5}">
                      <a16:colId xmlns:a16="http://schemas.microsoft.com/office/drawing/2014/main" val="20001"/>
                    </a:ext>
                  </a:extLst>
                </a:gridCol>
                <a:gridCol w="629920">
                  <a:extLst>
                    <a:ext uri="{9D8B030D-6E8A-4147-A177-3AD203B41FA5}">
                      <a16:colId xmlns:a16="http://schemas.microsoft.com/office/drawing/2014/main" val="20002"/>
                    </a:ext>
                  </a:extLst>
                </a:gridCol>
                <a:gridCol w="1499869">
                  <a:extLst>
                    <a:ext uri="{9D8B030D-6E8A-4147-A177-3AD203B41FA5}">
                      <a16:colId xmlns:a16="http://schemas.microsoft.com/office/drawing/2014/main" val="20003"/>
                    </a:ext>
                  </a:extLst>
                </a:gridCol>
                <a:gridCol w="1499870">
                  <a:extLst>
                    <a:ext uri="{9D8B030D-6E8A-4147-A177-3AD203B41FA5}">
                      <a16:colId xmlns:a16="http://schemas.microsoft.com/office/drawing/2014/main" val="20004"/>
                    </a:ext>
                  </a:extLst>
                </a:gridCol>
                <a:gridCol w="629920">
                  <a:extLst>
                    <a:ext uri="{9D8B030D-6E8A-4147-A177-3AD203B41FA5}">
                      <a16:colId xmlns:a16="http://schemas.microsoft.com/office/drawing/2014/main" val="20005"/>
                    </a:ext>
                  </a:extLst>
                </a:gridCol>
                <a:gridCol w="1500504">
                  <a:extLst>
                    <a:ext uri="{9D8B030D-6E8A-4147-A177-3AD203B41FA5}">
                      <a16:colId xmlns:a16="http://schemas.microsoft.com/office/drawing/2014/main" val="20006"/>
                    </a:ext>
                  </a:extLst>
                </a:gridCol>
                <a:gridCol w="1499234">
                  <a:extLst>
                    <a:ext uri="{9D8B030D-6E8A-4147-A177-3AD203B41FA5}">
                      <a16:colId xmlns:a16="http://schemas.microsoft.com/office/drawing/2014/main" val="20007"/>
                    </a:ext>
                  </a:extLst>
                </a:gridCol>
              </a:tblGrid>
              <a:tr h="659765">
                <a:tc gridSpan="3">
                  <a:txBody>
                    <a:bodyPr/>
                    <a:lstStyle/>
                    <a:p>
                      <a:pPr>
                        <a:lnSpc>
                          <a:spcPct val="100000"/>
                        </a:lnSpc>
                      </a:pPr>
                      <a:endParaRPr sz="20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L="52705">
                        <a:lnSpc>
                          <a:spcPts val="4805"/>
                        </a:lnSpc>
                      </a:pPr>
                      <a:r>
                        <a:rPr sz="4400" spc="-5" dirty="0">
                          <a:solidFill>
                            <a:srgbClr val="FFFFFF"/>
                          </a:solidFill>
                          <a:latin typeface="Microsoft Sans Serif"/>
                          <a:cs typeface="Microsoft Sans Serif"/>
                        </a:rPr>
                        <a:t>Component</a:t>
                      </a:r>
                      <a:endParaRPr sz="4400">
                        <a:latin typeface="Microsoft Sans Serif"/>
                        <a:cs typeface="Microsoft Sans Serif"/>
                      </a:endParaRPr>
                    </a:p>
                  </a:txBody>
                  <a:tcPr marL="0" marR="0" marT="0" marB="0"/>
                </a:tc>
                <a:tc hMerge="1">
                  <a:txBody>
                    <a:bodyPr/>
                    <a:lstStyle/>
                    <a:p>
                      <a:endParaRPr/>
                    </a:p>
                  </a:txBody>
                  <a:tcPr marL="0" marR="0" marT="0" marB="0"/>
                </a:tc>
                <a:tc gridSpan="3">
                  <a:txBody>
                    <a:bodyPr/>
                    <a:lstStyle/>
                    <a:p>
                      <a:pPr>
                        <a:lnSpc>
                          <a:spcPct val="100000"/>
                        </a:lnSpc>
                      </a:pPr>
                      <a:endParaRPr sz="20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14325">
                <a:tc gridSpan="4">
                  <a:txBody>
                    <a:bodyPr/>
                    <a:lstStyle/>
                    <a:p>
                      <a:pPr>
                        <a:lnSpc>
                          <a:spcPct val="100000"/>
                        </a:lnSpc>
                      </a:pPr>
                      <a:endParaRPr sz="1900">
                        <a:latin typeface="Times New Roman"/>
                        <a:cs typeface="Times New Roman"/>
                      </a:endParaRPr>
                    </a:p>
                  </a:txBody>
                  <a:tcPr marL="0" marR="0" marT="0" marB="0">
                    <a:lnR w="9525">
                      <a:solidFill>
                        <a:srgbClr val="A8380F"/>
                      </a:solidFill>
                      <a:prstDash val="solid"/>
                    </a:lnR>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4">
                  <a:txBody>
                    <a:bodyPr/>
                    <a:lstStyle/>
                    <a:p>
                      <a:pPr>
                        <a:lnSpc>
                          <a:spcPct val="100000"/>
                        </a:lnSpc>
                      </a:pPr>
                      <a:endParaRPr sz="1900">
                        <a:latin typeface="Times New Roman"/>
                        <a:cs typeface="Times New Roman"/>
                      </a:endParaRPr>
                    </a:p>
                  </a:txBody>
                  <a:tcPr marL="0" marR="0" marT="0" marB="0">
                    <a:lnL w="9525">
                      <a:solidFill>
                        <a:srgbClr val="A8380F"/>
                      </a:solidFill>
                      <a:prstDash val="solid"/>
                    </a:ln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314325">
                <a:tc>
                  <a:txBody>
                    <a:bodyPr/>
                    <a:lstStyle/>
                    <a:p>
                      <a:pPr>
                        <a:lnSpc>
                          <a:spcPct val="100000"/>
                        </a:lnSpc>
                      </a:pPr>
                      <a:endParaRPr sz="1900">
                        <a:latin typeface="Times New Roman"/>
                        <a:cs typeface="Times New Roman"/>
                      </a:endParaRPr>
                    </a:p>
                  </a:txBody>
                  <a:tcPr marL="0" marR="0" marT="0" marB="0">
                    <a:lnR w="6350">
                      <a:solidFill>
                        <a:srgbClr val="A8380F"/>
                      </a:solidFill>
                      <a:prstDash val="solid"/>
                    </a:lnR>
                  </a:tcPr>
                </a:tc>
                <a:tc gridSpan="3">
                  <a:txBody>
                    <a:bodyPr/>
                    <a:lstStyle/>
                    <a:p>
                      <a:pPr>
                        <a:lnSpc>
                          <a:spcPct val="100000"/>
                        </a:lnSpc>
                      </a:pPr>
                      <a:endParaRPr sz="1900">
                        <a:latin typeface="Times New Roman"/>
                        <a:cs typeface="Times New Roman"/>
                      </a:endParaRPr>
                    </a:p>
                  </a:txBody>
                  <a:tcPr marL="0" marR="0" marT="0" marB="0">
                    <a:lnL w="6350">
                      <a:solidFill>
                        <a:srgbClr val="A8380F"/>
                      </a:solidFill>
                      <a:prstDash val="solid"/>
                    </a:lnL>
                    <a:lnR w="9525">
                      <a:solidFill>
                        <a:srgbClr val="A8380F"/>
                      </a:solidFill>
                      <a:prstDash val="solid"/>
                    </a:lnR>
                    <a:lnT w="6350">
                      <a:solidFill>
                        <a:srgbClr val="A8380F"/>
                      </a:solidFill>
                      <a:prstDash val="solid"/>
                    </a:lnT>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1900">
                        <a:latin typeface="Times New Roman"/>
                        <a:cs typeface="Times New Roman"/>
                      </a:endParaRPr>
                    </a:p>
                  </a:txBody>
                  <a:tcPr marL="0" marR="0" marT="0" marB="0">
                    <a:lnL w="9525">
                      <a:solidFill>
                        <a:srgbClr val="A8380F"/>
                      </a:solidFill>
                      <a:prstDash val="solid"/>
                    </a:lnL>
                    <a:lnR w="6350">
                      <a:solidFill>
                        <a:srgbClr val="A8380F"/>
                      </a:solidFill>
                      <a:prstDash val="solid"/>
                    </a:lnR>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900">
                        <a:latin typeface="Times New Roman"/>
                        <a:cs typeface="Times New Roman"/>
                      </a:endParaRPr>
                    </a:p>
                  </a:txBody>
                  <a:tcPr marL="0" marR="0" marT="0" marB="0">
                    <a:lnL w="6350">
                      <a:solidFill>
                        <a:srgbClr val="A8380F"/>
                      </a:solidFill>
                      <a:prstDash val="solid"/>
                    </a:lnL>
                  </a:tcPr>
                </a:tc>
                <a:extLst>
                  <a:ext uri="{0D108BD9-81ED-4DB2-BD59-A6C34878D82A}">
                    <a16:rowId xmlns:a16="http://schemas.microsoft.com/office/drawing/2014/main" val="10002"/>
                  </a:ext>
                </a:extLst>
              </a:tr>
              <a:tr h="713105">
                <a:tc gridSpan="2">
                  <a:txBody>
                    <a:bodyPr/>
                    <a:lstStyle/>
                    <a:p>
                      <a:pPr marL="330200">
                        <a:lnSpc>
                          <a:spcPts val="4965"/>
                        </a:lnSpc>
                      </a:pPr>
                      <a:r>
                        <a:rPr sz="4400" dirty="0">
                          <a:solidFill>
                            <a:srgbClr val="FFFFFF"/>
                          </a:solidFill>
                          <a:latin typeface="Microsoft Sans Serif"/>
                          <a:cs typeface="Microsoft Sans Serif"/>
                        </a:rPr>
                        <a:t>Template</a:t>
                      </a:r>
                      <a:endParaRPr sz="4400">
                        <a:latin typeface="Microsoft Sans Serif"/>
                        <a:cs typeface="Microsoft Sans Serif"/>
                      </a:endParaRPr>
                    </a:p>
                  </a:txBody>
                  <a:tcPr marL="0" marR="0" marT="0" marB="0"/>
                </a:tc>
                <a:tc hMerge="1">
                  <a:txBody>
                    <a:bodyPr/>
                    <a:lstStyle/>
                    <a:p>
                      <a:endParaRPr/>
                    </a:p>
                  </a:txBody>
                  <a:tcPr marL="0" marR="0" marT="0" marB="0"/>
                </a:tc>
                <a:tc>
                  <a:txBody>
                    <a:bodyPr/>
                    <a:lstStyle/>
                    <a:p>
                      <a:pPr>
                        <a:lnSpc>
                          <a:spcPct val="100000"/>
                        </a:lnSpc>
                      </a:pPr>
                      <a:endParaRPr sz="2000">
                        <a:latin typeface="Times New Roman"/>
                        <a:cs typeface="Times New Roman"/>
                      </a:endParaRPr>
                    </a:p>
                  </a:txBody>
                  <a:tcPr marL="0" marR="0" marT="0" marB="0"/>
                </a:tc>
                <a:tc gridSpan="2">
                  <a:txBody>
                    <a:bodyPr/>
                    <a:lstStyle/>
                    <a:p>
                      <a:pPr marL="796925">
                        <a:lnSpc>
                          <a:spcPts val="4915"/>
                        </a:lnSpc>
                      </a:pPr>
                      <a:r>
                        <a:rPr sz="4400" spc="-5" dirty="0">
                          <a:solidFill>
                            <a:srgbClr val="FFFFFF"/>
                          </a:solidFill>
                          <a:latin typeface="Microsoft Sans Serif"/>
                          <a:cs typeface="Microsoft Sans Serif"/>
                        </a:rPr>
                        <a:t>Class</a:t>
                      </a:r>
                      <a:endParaRPr sz="4400">
                        <a:latin typeface="Microsoft Sans Serif"/>
                        <a:cs typeface="Microsoft Sans Serif"/>
                      </a:endParaRPr>
                    </a:p>
                  </a:txBody>
                  <a:tcPr marL="0" marR="0" marT="0" marB="0"/>
                </a:tc>
                <a:tc hMerge="1">
                  <a:txBody>
                    <a:bodyPr/>
                    <a:lstStyle/>
                    <a:p>
                      <a:endParaRPr/>
                    </a:p>
                  </a:txBody>
                  <a:tcPr marL="0" marR="0" marT="0" marB="0"/>
                </a:tc>
                <a:tc>
                  <a:txBody>
                    <a:bodyPr/>
                    <a:lstStyle/>
                    <a:p>
                      <a:pPr>
                        <a:lnSpc>
                          <a:spcPct val="100000"/>
                        </a:lnSpc>
                      </a:pPr>
                      <a:endParaRPr sz="2000">
                        <a:latin typeface="Times New Roman"/>
                        <a:cs typeface="Times New Roman"/>
                      </a:endParaRPr>
                    </a:p>
                  </a:txBody>
                  <a:tcPr marL="0" marR="0" marT="0" marB="0"/>
                </a:tc>
                <a:tc gridSpan="2">
                  <a:txBody>
                    <a:bodyPr/>
                    <a:lstStyle/>
                    <a:p>
                      <a:pPr marL="332105">
                        <a:lnSpc>
                          <a:spcPts val="5095"/>
                        </a:lnSpc>
                      </a:pPr>
                      <a:r>
                        <a:rPr sz="4400" spc="-5" dirty="0">
                          <a:solidFill>
                            <a:srgbClr val="FFFFFF"/>
                          </a:solidFill>
                          <a:latin typeface="Microsoft Sans Serif"/>
                          <a:cs typeface="Microsoft Sans Serif"/>
                        </a:rPr>
                        <a:t>Metadata</a:t>
                      </a:r>
                      <a:endParaRPr sz="4400">
                        <a:latin typeface="Microsoft Sans Serif"/>
                        <a:cs typeface="Microsoft Sans Serif"/>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
        <p:nvSpPr>
          <p:cNvPr id="11" name="object 11"/>
          <p:cNvSpPr txBox="1"/>
          <p:nvPr/>
        </p:nvSpPr>
        <p:spPr>
          <a:xfrm>
            <a:off x="761187" y="4243832"/>
            <a:ext cx="3222625" cy="2083435"/>
          </a:xfrm>
          <a:prstGeom prst="rect">
            <a:avLst/>
          </a:prstGeom>
        </p:spPr>
        <p:txBody>
          <a:bodyPr vert="horz" wrap="square" lIns="0" tIns="12700" rIns="0" bIns="0" rtlCol="0">
            <a:spAutoFit/>
          </a:bodyPr>
          <a:lstStyle/>
          <a:p>
            <a:pPr marL="299085" marR="95885" indent="-286385">
              <a:lnSpc>
                <a:spcPct val="150000"/>
              </a:lnSpc>
              <a:spcBef>
                <a:spcPts val="100"/>
              </a:spcBef>
              <a:buFont typeface="Wingdings"/>
              <a:buChar char=""/>
              <a:tabLst>
                <a:tab pos="299720" algn="l"/>
              </a:tabLst>
            </a:pPr>
            <a:r>
              <a:rPr sz="1800" spc="-5" dirty="0">
                <a:latin typeface="Microsoft Sans Serif"/>
                <a:cs typeface="Microsoft Sans Serif"/>
              </a:rPr>
              <a:t>Template is </a:t>
            </a:r>
            <a:r>
              <a:rPr sz="1800" spc="-10" dirty="0">
                <a:latin typeface="Microsoft Sans Serif"/>
                <a:cs typeface="Microsoft Sans Serif"/>
              </a:rPr>
              <a:t>used </a:t>
            </a:r>
            <a:r>
              <a:rPr sz="1800" spc="-5" dirty="0">
                <a:latin typeface="Microsoft Sans Serif"/>
                <a:cs typeface="Microsoft Sans Serif"/>
              </a:rPr>
              <a:t>to </a:t>
            </a:r>
            <a:r>
              <a:rPr sz="1800" spc="-10" dirty="0">
                <a:latin typeface="Microsoft Sans Serif"/>
                <a:cs typeface="Microsoft Sans Serif"/>
              </a:rPr>
              <a:t>render  </a:t>
            </a:r>
            <a:r>
              <a:rPr sz="1800" spc="-5" dirty="0">
                <a:latin typeface="Microsoft Sans Serif"/>
                <a:cs typeface="Microsoft Sans Serif"/>
              </a:rPr>
              <a:t>the view </a:t>
            </a:r>
            <a:r>
              <a:rPr sz="1800" dirty="0">
                <a:latin typeface="Microsoft Sans Serif"/>
                <a:cs typeface="Microsoft Sans Serif"/>
              </a:rPr>
              <a:t>for </a:t>
            </a:r>
            <a:r>
              <a:rPr sz="1800" spc="-5" dirty="0">
                <a:latin typeface="Microsoft Sans Serif"/>
                <a:cs typeface="Microsoft Sans Serif"/>
              </a:rPr>
              <a:t>the</a:t>
            </a:r>
            <a:r>
              <a:rPr sz="1800" spc="-60" dirty="0">
                <a:latin typeface="Microsoft Sans Serif"/>
                <a:cs typeface="Microsoft Sans Serif"/>
              </a:rPr>
              <a:t> </a:t>
            </a:r>
            <a:r>
              <a:rPr sz="1800" spc="-5" dirty="0">
                <a:latin typeface="Microsoft Sans Serif"/>
                <a:cs typeface="Microsoft Sans Serif"/>
              </a:rPr>
              <a:t>application. </a:t>
            </a:r>
            <a:endParaRPr sz="1800">
              <a:latin typeface="Microsoft Sans Serif"/>
              <a:cs typeface="Microsoft Sans Serif"/>
            </a:endParaRPr>
          </a:p>
          <a:p>
            <a:pPr marL="299085" indent="-286385">
              <a:lnSpc>
                <a:spcPct val="100000"/>
              </a:lnSpc>
              <a:spcBef>
                <a:spcPts val="1080"/>
              </a:spcBef>
              <a:buFont typeface="Wingdings"/>
              <a:buChar char=""/>
              <a:tabLst>
                <a:tab pos="299720" algn="l"/>
              </a:tabLst>
            </a:pPr>
            <a:r>
              <a:rPr sz="1800" spc="-5" dirty="0">
                <a:latin typeface="Microsoft Sans Serif"/>
                <a:cs typeface="Microsoft Sans Serif"/>
              </a:rPr>
              <a:t>This contains the </a:t>
            </a:r>
            <a:r>
              <a:rPr sz="1800" dirty="0">
                <a:latin typeface="Microsoft Sans Serif"/>
                <a:cs typeface="Microsoft Sans Serif"/>
              </a:rPr>
              <a:t>HTML</a:t>
            </a:r>
            <a:r>
              <a:rPr sz="1800" spc="-25" dirty="0">
                <a:latin typeface="Microsoft Sans Serif"/>
                <a:cs typeface="Microsoft Sans Serif"/>
              </a:rPr>
              <a:t> </a:t>
            </a:r>
            <a:r>
              <a:rPr sz="1800" spc="-5" dirty="0">
                <a:latin typeface="Microsoft Sans Serif"/>
                <a:cs typeface="Microsoft Sans Serif"/>
              </a:rPr>
              <a:t>that </a:t>
            </a:r>
            <a:endParaRPr sz="1800">
              <a:latin typeface="Microsoft Sans Serif"/>
              <a:cs typeface="Microsoft Sans Serif"/>
            </a:endParaRPr>
          </a:p>
          <a:p>
            <a:pPr marL="299085" marR="75565">
              <a:lnSpc>
                <a:spcPct val="150000"/>
              </a:lnSpc>
            </a:pPr>
            <a:r>
              <a:rPr sz="1800" spc="-10" dirty="0">
                <a:latin typeface="Microsoft Sans Serif"/>
                <a:cs typeface="Microsoft Sans Serif"/>
              </a:rPr>
              <a:t>needs </a:t>
            </a:r>
            <a:r>
              <a:rPr sz="1800" dirty="0">
                <a:latin typeface="Microsoft Sans Serif"/>
                <a:cs typeface="Microsoft Sans Serif"/>
              </a:rPr>
              <a:t>to </a:t>
            </a:r>
            <a:r>
              <a:rPr sz="1800" spc="-10" dirty="0">
                <a:latin typeface="Microsoft Sans Serif"/>
                <a:cs typeface="Microsoft Sans Serif"/>
              </a:rPr>
              <a:t>be rendered in </a:t>
            </a:r>
            <a:r>
              <a:rPr sz="1800" spc="-5" dirty="0">
                <a:latin typeface="Microsoft Sans Serif"/>
                <a:cs typeface="Microsoft Sans Serif"/>
              </a:rPr>
              <a:t>the  application.</a:t>
            </a:r>
            <a:endParaRPr sz="1800">
              <a:latin typeface="Microsoft Sans Serif"/>
              <a:cs typeface="Microsoft Sans Serif"/>
            </a:endParaRPr>
          </a:p>
        </p:txBody>
      </p:sp>
      <p:sp>
        <p:nvSpPr>
          <p:cNvPr id="12" name="object 12"/>
          <p:cNvSpPr txBox="1"/>
          <p:nvPr/>
        </p:nvSpPr>
        <p:spPr>
          <a:xfrm>
            <a:off x="4329176" y="4274947"/>
            <a:ext cx="3687445" cy="2083435"/>
          </a:xfrm>
          <a:prstGeom prst="rect">
            <a:avLst/>
          </a:prstGeom>
        </p:spPr>
        <p:txBody>
          <a:bodyPr vert="horz" wrap="square" lIns="0" tIns="12700" rIns="0" bIns="0" rtlCol="0">
            <a:spAutoFit/>
          </a:bodyPr>
          <a:lstStyle/>
          <a:p>
            <a:pPr marL="299085" marR="5080" indent="-286385">
              <a:lnSpc>
                <a:spcPct val="150000"/>
              </a:lnSpc>
              <a:spcBef>
                <a:spcPts val="100"/>
              </a:spcBef>
              <a:buFont typeface="Wingdings"/>
              <a:buChar char=""/>
              <a:tabLst>
                <a:tab pos="299720" algn="l"/>
              </a:tabLst>
            </a:pPr>
            <a:r>
              <a:rPr sz="1800" dirty="0">
                <a:latin typeface="Microsoft Sans Serif"/>
                <a:cs typeface="Microsoft Sans Serif"/>
              </a:rPr>
              <a:t>This is </a:t>
            </a:r>
            <a:r>
              <a:rPr sz="1800" spc="-5" dirty="0">
                <a:latin typeface="Microsoft Sans Serif"/>
                <a:cs typeface="Microsoft Sans Serif"/>
              </a:rPr>
              <a:t>like a class defined </a:t>
            </a:r>
            <a:r>
              <a:rPr sz="1800" spc="-10" dirty="0">
                <a:latin typeface="Microsoft Sans Serif"/>
                <a:cs typeface="Microsoft Sans Serif"/>
              </a:rPr>
              <a:t>in </a:t>
            </a:r>
            <a:r>
              <a:rPr sz="1800" spc="-5" dirty="0">
                <a:latin typeface="Microsoft Sans Serif"/>
                <a:cs typeface="Microsoft Sans Serif"/>
              </a:rPr>
              <a:t>any  </a:t>
            </a:r>
            <a:r>
              <a:rPr sz="1800" spc="-10" dirty="0">
                <a:latin typeface="Microsoft Sans Serif"/>
                <a:cs typeface="Microsoft Sans Serif"/>
              </a:rPr>
              <a:t>language </a:t>
            </a:r>
            <a:r>
              <a:rPr sz="1800" spc="-5" dirty="0">
                <a:latin typeface="Microsoft Sans Serif"/>
                <a:cs typeface="Microsoft Sans Serif"/>
              </a:rPr>
              <a:t>such as</a:t>
            </a:r>
            <a:r>
              <a:rPr sz="1800" spc="15" dirty="0">
                <a:latin typeface="Microsoft Sans Serif"/>
                <a:cs typeface="Microsoft Sans Serif"/>
              </a:rPr>
              <a:t> </a:t>
            </a:r>
            <a:r>
              <a:rPr sz="1800" spc="-5" dirty="0">
                <a:latin typeface="Microsoft Sans Serif"/>
                <a:cs typeface="Microsoft Sans Serif"/>
              </a:rPr>
              <a:t>C#. </a:t>
            </a:r>
            <a:endParaRPr sz="1800">
              <a:latin typeface="Microsoft Sans Serif"/>
              <a:cs typeface="Microsoft Sans Serif"/>
            </a:endParaRPr>
          </a:p>
          <a:p>
            <a:pPr marL="299085" marR="96520" indent="-286385">
              <a:lnSpc>
                <a:spcPct val="150000"/>
              </a:lnSpc>
              <a:buFont typeface="Wingdings"/>
              <a:buChar char=""/>
              <a:tabLst>
                <a:tab pos="299720" algn="l"/>
              </a:tabLst>
            </a:pPr>
            <a:r>
              <a:rPr sz="1800" dirty="0">
                <a:latin typeface="Microsoft Sans Serif"/>
                <a:cs typeface="Microsoft Sans Serif"/>
              </a:rPr>
              <a:t>This </a:t>
            </a:r>
            <a:r>
              <a:rPr sz="1800" spc="-5" dirty="0">
                <a:latin typeface="Microsoft Sans Serif"/>
                <a:cs typeface="Microsoft Sans Serif"/>
              </a:rPr>
              <a:t>has </a:t>
            </a:r>
            <a:r>
              <a:rPr sz="1800" dirty="0">
                <a:latin typeface="Microsoft Sans Serif"/>
                <a:cs typeface="Microsoft Sans Serif"/>
              </a:rPr>
              <a:t>the </a:t>
            </a:r>
            <a:r>
              <a:rPr sz="1800" spc="-10" dirty="0">
                <a:latin typeface="Microsoft Sans Serif"/>
                <a:cs typeface="Microsoft Sans Serif"/>
              </a:rPr>
              <a:t>code which </a:t>
            </a:r>
            <a:r>
              <a:rPr sz="1800" spc="-5" dirty="0">
                <a:latin typeface="Microsoft Sans Serif"/>
                <a:cs typeface="Microsoft Sans Serif"/>
              </a:rPr>
              <a:t>is used  </a:t>
            </a:r>
            <a:r>
              <a:rPr sz="1800" dirty="0">
                <a:latin typeface="Microsoft Sans Serif"/>
                <a:cs typeface="Microsoft Sans Serif"/>
              </a:rPr>
              <a:t>to </a:t>
            </a:r>
            <a:r>
              <a:rPr sz="1800" spc="-5" dirty="0">
                <a:latin typeface="Microsoft Sans Serif"/>
                <a:cs typeface="Microsoft Sans Serif"/>
              </a:rPr>
              <a:t>support the</a:t>
            </a:r>
            <a:r>
              <a:rPr sz="1800" spc="-10" dirty="0">
                <a:latin typeface="Microsoft Sans Serif"/>
                <a:cs typeface="Microsoft Sans Serif"/>
              </a:rPr>
              <a:t> </a:t>
            </a:r>
            <a:r>
              <a:rPr sz="1800" spc="-5" dirty="0">
                <a:latin typeface="Microsoft Sans Serif"/>
                <a:cs typeface="Microsoft Sans Serif"/>
              </a:rPr>
              <a:t>view. </a:t>
            </a:r>
            <a:endParaRPr sz="1800">
              <a:latin typeface="Microsoft Sans Serif"/>
              <a:cs typeface="Microsoft Sans Serif"/>
            </a:endParaRPr>
          </a:p>
          <a:p>
            <a:pPr marL="299085" indent="-286385">
              <a:lnSpc>
                <a:spcPct val="100000"/>
              </a:lnSpc>
              <a:spcBef>
                <a:spcPts val="1080"/>
              </a:spcBef>
              <a:buFont typeface="Wingdings"/>
              <a:buChar char=""/>
              <a:tabLst>
                <a:tab pos="299720" algn="l"/>
              </a:tabLst>
            </a:pPr>
            <a:r>
              <a:rPr sz="1800" dirty="0">
                <a:latin typeface="Microsoft Sans Serif"/>
                <a:cs typeface="Microsoft Sans Serif"/>
              </a:rPr>
              <a:t>It </a:t>
            </a:r>
            <a:r>
              <a:rPr sz="1800" spc="-5" dirty="0">
                <a:latin typeface="Microsoft Sans Serif"/>
                <a:cs typeface="Microsoft Sans Serif"/>
              </a:rPr>
              <a:t>is </a:t>
            </a:r>
            <a:r>
              <a:rPr sz="1800" spc="-10" dirty="0">
                <a:latin typeface="Microsoft Sans Serif"/>
                <a:cs typeface="Microsoft Sans Serif"/>
              </a:rPr>
              <a:t>defined in</a:t>
            </a:r>
            <a:r>
              <a:rPr sz="1800" dirty="0">
                <a:latin typeface="Microsoft Sans Serif"/>
                <a:cs typeface="Microsoft Sans Serif"/>
              </a:rPr>
              <a:t> </a:t>
            </a:r>
            <a:r>
              <a:rPr sz="1800" spc="-5" dirty="0">
                <a:latin typeface="Microsoft Sans Serif"/>
                <a:cs typeface="Microsoft Sans Serif"/>
              </a:rPr>
              <a:t>TypeScript.</a:t>
            </a:r>
            <a:endParaRPr sz="1800">
              <a:latin typeface="Microsoft Sans Serif"/>
              <a:cs typeface="Microsoft Sans Serif"/>
            </a:endParaRPr>
          </a:p>
        </p:txBody>
      </p:sp>
      <p:sp>
        <p:nvSpPr>
          <p:cNvPr id="13" name="object 13"/>
          <p:cNvSpPr txBox="1"/>
          <p:nvPr/>
        </p:nvSpPr>
        <p:spPr>
          <a:xfrm>
            <a:off x="8336406" y="4274947"/>
            <a:ext cx="3280410" cy="1260475"/>
          </a:xfrm>
          <a:prstGeom prst="rect">
            <a:avLst/>
          </a:prstGeom>
        </p:spPr>
        <p:txBody>
          <a:bodyPr vert="horz" wrap="square" lIns="0" tIns="12700" rIns="0" bIns="0" rtlCol="0">
            <a:spAutoFit/>
          </a:bodyPr>
          <a:lstStyle/>
          <a:p>
            <a:pPr marL="299085" marR="22225" indent="-286385">
              <a:lnSpc>
                <a:spcPct val="150000"/>
              </a:lnSpc>
              <a:spcBef>
                <a:spcPts val="100"/>
              </a:spcBef>
              <a:buFont typeface="Wingdings"/>
              <a:buChar char=""/>
              <a:tabLst>
                <a:tab pos="299720" algn="l"/>
              </a:tabLst>
            </a:pPr>
            <a:r>
              <a:rPr sz="1800" dirty="0">
                <a:latin typeface="Microsoft Sans Serif"/>
                <a:cs typeface="Microsoft Sans Serif"/>
              </a:rPr>
              <a:t>This </a:t>
            </a:r>
            <a:r>
              <a:rPr sz="1800" spc="-10" dirty="0">
                <a:latin typeface="Microsoft Sans Serif"/>
                <a:cs typeface="Microsoft Sans Serif"/>
              </a:rPr>
              <a:t>has the </a:t>
            </a:r>
            <a:r>
              <a:rPr sz="1800" dirty="0">
                <a:latin typeface="Microsoft Sans Serif"/>
                <a:cs typeface="Microsoft Sans Serif"/>
              </a:rPr>
              <a:t>extra </a:t>
            </a:r>
            <a:r>
              <a:rPr sz="1800" spc="-10" dirty="0">
                <a:latin typeface="Microsoft Sans Serif"/>
                <a:cs typeface="Microsoft Sans Serif"/>
              </a:rPr>
              <a:t>data  </a:t>
            </a:r>
            <a:r>
              <a:rPr sz="1800" spc="-5" dirty="0">
                <a:latin typeface="Microsoft Sans Serif"/>
                <a:cs typeface="Microsoft Sans Serif"/>
              </a:rPr>
              <a:t>defined </a:t>
            </a:r>
            <a:r>
              <a:rPr sz="1800" dirty="0">
                <a:latin typeface="Microsoft Sans Serif"/>
                <a:cs typeface="Microsoft Sans Serif"/>
              </a:rPr>
              <a:t>for </a:t>
            </a:r>
            <a:r>
              <a:rPr sz="1800" spc="-5" dirty="0">
                <a:latin typeface="Microsoft Sans Serif"/>
                <a:cs typeface="Microsoft Sans Serif"/>
              </a:rPr>
              <a:t>the Angular</a:t>
            </a:r>
            <a:r>
              <a:rPr sz="1800" spc="-50" dirty="0">
                <a:latin typeface="Microsoft Sans Serif"/>
                <a:cs typeface="Microsoft Sans Serif"/>
              </a:rPr>
              <a:t> </a:t>
            </a:r>
            <a:r>
              <a:rPr sz="1800" spc="-5" dirty="0">
                <a:latin typeface="Microsoft Sans Serif"/>
                <a:cs typeface="Microsoft Sans Serif"/>
              </a:rPr>
              <a:t>class.</a:t>
            </a:r>
            <a:endParaRPr sz="1800">
              <a:latin typeface="Microsoft Sans Serif"/>
              <a:cs typeface="Microsoft Sans Serif"/>
            </a:endParaRPr>
          </a:p>
          <a:p>
            <a:pPr marL="360045" indent="-347345">
              <a:lnSpc>
                <a:spcPct val="100000"/>
              </a:lnSpc>
              <a:spcBef>
                <a:spcPts val="1080"/>
              </a:spcBef>
              <a:buFont typeface="Wingdings"/>
              <a:buChar char=""/>
              <a:tabLst>
                <a:tab pos="360045" algn="l"/>
                <a:tab pos="360680" algn="l"/>
              </a:tabLst>
            </a:pPr>
            <a:r>
              <a:rPr sz="1800" dirty="0">
                <a:latin typeface="Microsoft Sans Serif"/>
                <a:cs typeface="Microsoft Sans Serif"/>
              </a:rPr>
              <a:t>It </a:t>
            </a:r>
            <a:r>
              <a:rPr sz="1800" spc="-5" dirty="0">
                <a:latin typeface="Microsoft Sans Serif"/>
                <a:cs typeface="Microsoft Sans Serif"/>
              </a:rPr>
              <a:t>is </a:t>
            </a:r>
            <a:r>
              <a:rPr sz="1800" spc="-10" dirty="0">
                <a:latin typeface="Microsoft Sans Serif"/>
                <a:cs typeface="Microsoft Sans Serif"/>
              </a:rPr>
              <a:t>defined </a:t>
            </a:r>
            <a:r>
              <a:rPr sz="1800" spc="-5" dirty="0">
                <a:latin typeface="Microsoft Sans Serif"/>
                <a:cs typeface="Microsoft Sans Serif"/>
              </a:rPr>
              <a:t>with </a:t>
            </a:r>
            <a:r>
              <a:rPr sz="1800" dirty="0">
                <a:latin typeface="Microsoft Sans Serif"/>
                <a:cs typeface="Microsoft Sans Serif"/>
              </a:rPr>
              <a:t>a</a:t>
            </a:r>
            <a:r>
              <a:rPr sz="1800" spc="-25" dirty="0">
                <a:latin typeface="Microsoft Sans Serif"/>
                <a:cs typeface="Microsoft Sans Serif"/>
              </a:rPr>
              <a:t> </a:t>
            </a:r>
            <a:r>
              <a:rPr sz="1800" spc="-10" dirty="0">
                <a:latin typeface="Microsoft Sans Serif"/>
                <a:cs typeface="Microsoft Sans Serif"/>
              </a:rPr>
              <a:t>decorator.</a:t>
            </a:r>
            <a:endParaRPr sz="1800">
              <a:latin typeface="Microsoft Sans Serif"/>
              <a:cs typeface="Microsoft Sans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73760" y="685800"/>
            <a:ext cx="11413440" cy="627736"/>
          </a:xfrm>
          <a:prstGeom prst="rect">
            <a:avLst/>
          </a:prstGeom>
        </p:spPr>
        <p:txBody>
          <a:bodyPr vert="horz" wrap="square" lIns="0" tIns="12065" rIns="0" bIns="0" rtlCol="0">
            <a:spAutoFit/>
          </a:bodyPr>
          <a:lstStyle/>
          <a:p>
            <a:r>
              <a:rPr lang="en-US" b="1" dirty="0"/>
              <a:t>What happened to Angular v3?</a:t>
            </a:r>
          </a:p>
        </p:txBody>
      </p:sp>
      <p:sp>
        <p:nvSpPr>
          <p:cNvPr id="4" name="object 4"/>
          <p:cNvSpPr txBox="1"/>
          <p:nvPr/>
        </p:nvSpPr>
        <p:spPr>
          <a:xfrm>
            <a:off x="381000" y="1651989"/>
            <a:ext cx="11028680" cy="4444807"/>
          </a:xfrm>
          <a:prstGeom prst="rect">
            <a:avLst/>
          </a:prstGeom>
        </p:spPr>
        <p:txBody>
          <a:bodyPr vert="horz" wrap="square" lIns="0" tIns="12700" rIns="0" bIns="0" rtlCol="0">
            <a:spAutoFit/>
          </a:bodyPr>
          <a:lstStyle/>
          <a:p>
            <a:pPr marL="342900" indent="-342900">
              <a:buFont typeface="Wingdings" panose="05000000000000000000" pitchFamily="2" charset="2"/>
              <a:buChar char="q"/>
            </a:pPr>
            <a:r>
              <a:rPr lang="en-US" sz="2400" dirty="0"/>
              <a:t>Angular 2 has been a single repository, with individual packages downloadable through </a:t>
            </a:r>
            <a:r>
              <a:rPr lang="en-US" sz="2400" dirty="0" err="1"/>
              <a:t>npm</a:t>
            </a:r>
            <a:r>
              <a:rPr lang="en-US" sz="2400" dirty="0"/>
              <a:t> with the @angular/package-name convention. For example @angular/core, @angular/http, @angular/router so on.</a:t>
            </a:r>
          </a:p>
          <a:p>
            <a:pPr marL="342900" indent="-342900">
              <a:buFont typeface="Wingdings" panose="05000000000000000000" pitchFamily="2" charset="2"/>
              <a:buChar char="q"/>
            </a:pPr>
            <a:r>
              <a:rPr lang="en-US" sz="2400" dirty="0"/>
              <a:t>Considering this approach, it was important to have a consistent version numbering among various packages. </a:t>
            </a:r>
          </a:p>
          <a:p>
            <a:pPr marL="342900" indent="-342900">
              <a:buFont typeface="Wingdings" panose="05000000000000000000" pitchFamily="2" charset="2"/>
              <a:buChar char="q"/>
            </a:pPr>
            <a:r>
              <a:rPr lang="en-US" sz="2400" dirty="0"/>
              <a:t>The ‘router’ package module has the different version than the ‘core’ package modules. Due to this misalignment of the ‘router’ package module version, the angular team decided to jump to the Angular v4</a:t>
            </a:r>
          </a:p>
          <a:p>
            <a:pPr marL="342900" indent="-342900">
              <a:buFont typeface="Wingdings" panose="05000000000000000000" pitchFamily="2" charset="2"/>
              <a:buChar char="q"/>
            </a:pPr>
            <a:r>
              <a:rPr lang="en-US" sz="2400" dirty="0"/>
              <a:t>Hence, the Angular team skipped a major version 3. It was to keep up the framework with Angular Router’s version. </a:t>
            </a:r>
          </a:p>
          <a:p>
            <a:pPr marL="342900" indent="-342900">
              <a:buFont typeface="Wingdings" panose="05000000000000000000" pitchFamily="2" charset="2"/>
              <a:buChar char="q"/>
            </a:pPr>
            <a:r>
              <a:rPr lang="en-US" sz="2400" dirty="0"/>
              <a:t>Doing so will help avoid confusions with certain parts of the framework on version 4, while the others on version 3.</a:t>
            </a:r>
          </a:p>
        </p:txBody>
      </p:sp>
    </p:spTree>
    <p:extLst>
      <p:ext uri="{BB962C8B-B14F-4D97-AF65-F5344CB8AC3E}">
        <p14:creationId xmlns:p14="http://schemas.microsoft.com/office/powerpoint/2010/main" val="6270946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6615" y="667510"/>
            <a:ext cx="7499604" cy="609447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113526" y="3807714"/>
            <a:ext cx="2451735" cy="76200"/>
          </a:xfrm>
          <a:custGeom>
            <a:avLst/>
            <a:gdLst/>
            <a:ahLst/>
            <a:cxnLst/>
            <a:rect l="l" t="t" r="r" b="b"/>
            <a:pathLst>
              <a:path w="2451734" h="76200">
                <a:moveTo>
                  <a:pt x="2375027" y="0"/>
                </a:moveTo>
                <a:lnTo>
                  <a:pt x="2375027" y="76200"/>
                </a:lnTo>
                <a:lnTo>
                  <a:pt x="2431415" y="48006"/>
                </a:lnTo>
                <a:lnTo>
                  <a:pt x="2387727" y="48006"/>
                </a:lnTo>
                <a:lnTo>
                  <a:pt x="2387727" y="28193"/>
                </a:lnTo>
                <a:lnTo>
                  <a:pt x="2431414" y="28193"/>
                </a:lnTo>
                <a:lnTo>
                  <a:pt x="2375027" y="0"/>
                </a:lnTo>
                <a:close/>
              </a:path>
              <a:path w="2451734" h="76200">
                <a:moveTo>
                  <a:pt x="2375027" y="28193"/>
                </a:moveTo>
                <a:lnTo>
                  <a:pt x="0" y="28193"/>
                </a:lnTo>
                <a:lnTo>
                  <a:pt x="0" y="48006"/>
                </a:lnTo>
                <a:lnTo>
                  <a:pt x="2375027" y="48006"/>
                </a:lnTo>
                <a:lnTo>
                  <a:pt x="2375027" y="28193"/>
                </a:lnTo>
                <a:close/>
              </a:path>
              <a:path w="2451734" h="76200">
                <a:moveTo>
                  <a:pt x="2431414" y="28193"/>
                </a:moveTo>
                <a:lnTo>
                  <a:pt x="2387727" y="28193"/>
                </a:lnTo>
                <a:lnTo>
                  <a:pt x="2387727" y="48006"/>
                </a:lnTo>
                <a:lnTo>
                  <a:pt x="2431415" y="48006"/>
                </a:lnTo>
                <a:lnTo>
                  <a:pt x="2451227" y="38100"/>
                </a:lnTo>
                <a:lnTo>
                  <a:pt x="2431414" y="28193"/>
                </a:lnTo>
                <a:close/>
              </a:path>
            </a:pathLst>
          </a:custGeom>
          <a:solidFill>
            <a:srgbClr val="D24717"/>
          </a:solidFill>
        </p:spPr>
        <p:txBody>
          <a:bodyPr wrap="square" lIns="0" tIns="0" rIns="0" bIns="0" rtlCol="0"/>
          <a:lstStyle/>
          <a:p>
            <a:endParaRPr/>
          </a:p>
        </p:txBody>
      </p:sp>
      <p:sp>
        <p:nvSpPr>
          <p:cNvPr id="4" name="object 4"/>
          <p:cNvSpPr/>
          <p:nvPr/>
        </p:nvSpPr>
        <p:spPr>
          <a:xfrm>
            <a:off x="4935473" y="4629530"/>
            <a:ext cx="2921635" cy="76200"/>
          </a:xfrm>
          <a:custGeom>
            <a:avLst/>
            <a:gdLst/>
            <a:ahLst/>
            <a:cxnLst/>
            <a:rect l="l" t="t" r="r" b="b"/>
            <a:pathLst>
              <a:path w="2921634" h="76200">
                <a:moveTo>
                  <a:pt x="2901817" y="28067"/>
                </a:moveTo>
                <a:lnTo>
                  <a:pt x="2857754" y="28067"/>
                </a:lnTo>
                <a:lnTo>
                  <a:pt x="2857880" y="47879"/>
                </a:lnTo>
                <a:lnTo>
                  <a:pt x="2845166" y="47936"/>
                </a:lnTo>
                <a:lnTo>
                  <a:pt x="2845307" y="76200"/>
                </a:lnTo>
                <a:lnTo>
                  <a:pt x="2921380" y="37719"/>
                </a:lnTo>
                <a:lnTo>
                  <a:pt x="2901817" y="28067"/>
                </a:lnTo>
                <a:close/>
              </a:path>
              <a:path w="2921634" h="76200">
                <a:moveTo>
                  <a:pt x="2845067" y="28124"/>
                </a:moveTo>
                <a:lnTo>
                  <a:pt x="0" y="41021"/>
                </a:lnTo>
                <a:lnTo>
                  <a:pt x="0" y="60833"/>
                </a:lnTo>
                <a:lnTo>
                  <a:pt x="2845166" y="47936"/>
                </a:lnTo>
                <a:lnTo>
                  <a:pt x="2845067" y="28124"/>
                </a:lnTo>
                <a:close/>
              </a:path>
              <a:path w="2921634" h="76200">
                <a:moveTo>
                  <a:pt x="2857754" y="28067"/>
                </a:moveTo>
                <a:lnTo>
                  <a:pt x="2845067" y="28124"/>
                </a:lnTo>
                <a:lnTo>
                  <a:pt x="2845166" y="47936"/>
                </a:lnTo>
                <a:lnTo>
                  <a:pt x="2857880" y="47879"/>
                </a:lnTo>
                <a:lnTo>
                  <a:pt x="2857754" y="28067"/>
                </a:lnTo>
                <a:close/>
              </a:path>
              <a:path w="2921634" h="76200">
                <a:moveTo>
                  <a:pt x="2844927" y="0"/>
                </a:moveTo>
                <a:lnTo>
                  <a:pt x="2845067" y="28124"/>
                </a:lnTo>
                <a:lnTo>
                  <a:pt x="2901817" y="28067"/>
                </a:lnTo>
                <a:lnTo>
                  <a:pt x="2844927" y="0"/>
                </a:lnTo>
                <a:close/>
              </a:path>
            </a:pathLst>
          </a:custGeom>
          <a:solidFill>
            <a:srgbClr val="D24717"/>
          </a:solidFill>
        </p:spPr>
        <p:txBody>
          <a:bodyPr wrap="square" lIns="0" tIns="0" rIns="0" bIns="0" rtlCol="0"/>
          <a:lstStyle/>
          <a:p>
            <a:endParaRPr/>
          </a:p>
        </p:txBody>
      </p:sp>
      <p:sp>
        <p:nvSpPr>
          <p:cNvPr id="5" name="object 5"/>
          <p:cNvSpPr txBox="1"/>
          <p:nvPr/>
        </p:nvSpPr>
        <p:spPr>
          <a:xfrm>
            <a:off x="8319516" y="1735835"/>
            <a:ext cx="1198245" cy="370840"/>
          </a:xfrm>
          <a:prstGeom prst="rect">
            <a:avLst/>
          </a:prstGeom>
          <a:ln w="12192">
            <a:solidFill>
              <a:srgbClr val="9B2C1F"/>
            </a:solidFill>
          </a:ln>
        </p:spPr>
        <p:txBody>
          <a:bodyPr vert="horz" wrap="square" lIns="0" tIns="41910" rIns="0" bIns="0" rtlCol="0">
            <a:spAutoFit/>
          </a:bodyPr>
          <a:lstStyle/>
          <a:p>
            <a:pPr marL="92075">
              <a:lnSpc>
                <a:spcPct val="100000"/>
              </a:lnSpc>
              <a:spcBef>
                <a:spcPts val="330"/>
              </a:spcBef>
            </a:pPr>
            <a:r>
              <a:rPr sz="1800" spc="-5" dirty="0">
                <a:latin typeface="Microsoft Sans Serif"/>
                <a:cs typeface="Microsoft Sans Serif"/>
              </a:rPr>
              <a:t>Decorator</a:t>
            </a:r>
            <a:endParaRPr sz="1800">
              <a:latin typeface="Microsoft Sans Serif"/>
              <a:cs typeface="Microsoft Sans Serif"/>
            </a:endParaRPr>
          </a:p>
        </p:txBody>
      </p:sp>
      <p:sp>
        <p:nvSpPr>
          <p:cNvPr id="6" name="object 6"/>
          <p:cNvSpPr txBox="1"/>
          <p:nvPr/>
        </p:nvSpPr>
        <p:spPr>
          <a:xfrm>
            <a:off x="8319516" y="2281427"/>
            <a:ext cx="3758565" cy="368935"/>
          </a:xfrm>
          <a:prstGeom prst="rect">
            <a:avLst/>
          </a:prstGeom>
          <a:ln w="12192">
            <a:solidFill>
              <a:srgbClr val="9B2C1F"/>
            </a:solidFill>
          </a:ln>
        </p:spPr>
        <p:txBody>
          <a:bodyPr vert="horz" wrap="square" lIns="0" tIns="41275" rIns="0" bIns="0" rtlCol="0">
            <a:spAutoFit/>
          </a:bodyPr>
          <a:lstStyle/>
          <a:p>
            <a:pPr marL="92075">
              <a:lnSpc>
                <a:spcPct val="100000"/>
              </a:lnSpc>
              <a:spcBef>
                <a:spcPts val="325"/>
              </a:spcBef>
            </a:pPr>
            <a:r>
              <a:rPr sz="1800" spc="-10" dirty="0">
                <a:latin typeface="Microsoft Sans Serif"/>
                <a:cs typeface="Microsoft Sans Serif"/>
              </a:rPr>
              <a:t>Defines </a:t>
            </a:r>
            <a:r>
              <a:rPr sz="1800" spc="-5" dirty="0">
                <a:latin typeface="Microsoft Sans Serif"/>
                <a:cs typeface="Microsoft Sans Serif"/>
              </a:rPr>
              <a:t>the name of the </a:t>
            </a:r>
            <a:r>
              <a:rPr sz="1800" dirty="0">
                <a:latin typeface="Microsoft Sans Serif"/>
                <a:cs typeface="Microsoft Sans Serif"/>
              </a:rPr>
              <a:t>HTML</a:t>
            </a:r>
            <a:r>
              <a:rPr sz="1800" spc="-10" dirty="0">
                <a:latin typeface="Microsoft Sans Serif"/>
                <a:cs typeface="Microsoft Sans Serif"/>
              </a:rPr>
              <a:t> </a:t>
            </a:r>
            <a:r>
              <a:rPr sz="1800" spc="-5" dirty="0">
                <a:latin typeface="Microsoft Sans Serif"/>
                <a:cs typeface="Microsoft Sans Serif"/>
              </a:rPr>
              <a:t>tag.</a:t>
            </a:r>
            <a:endParaRPr sz="1800">
              <a:latin typeface="Microsoft Sans Serif"/>
              <a:cs typeface="Microsoft Sans Serif"/>
            </a:endParaRPr>
          </a:p>
        </p:txBody>
      </p:sp>
      <p:sp>
        <p:nvSpPr>
          <p:cNvPr id="7" name="object 7"/>
          <p:cNvSpPr txBox="1"/>
          <p:nvPr/>
        </p:nvSpPr>
        <p:spPr>
          <a:xfrm>
            <a:off x="8319516" y="2924555"/>
            <a:ext cx="3519170" cy="368935"/>
          </a:xfrm>
          <a:prstGeom prst="rect">
            <a:avLst/>
          </a:prstGeom>
          <a:ln w="12192">
            <a:solidFill>
              <a:srgbClr val="9B2C1F"/>
            </a:solidFill>
          </a:ln>
        </p:spPr>
        <p:txBody>
          <a:bodyPr vert="horz" wrap="square" lIns="0" tIns="41275" rIns="0" bIns="0" rtlCol="0">
            <a:spAutoFit/>
          </a:bodyPr>
          <a:lstStyle/>
          <a:p>
            <a:pPr marL="92075">
              <a:lnSpc>
                <a:spcPct val="100000"/>
              </a:lnSpc>
              <a:spcBef>
                <a:spcPts val="325"/>
              </a:spcBef>
            </a:pPr>
            <a:r>
              <a:rPr sz="1800" dirty="0">
                <a:latin typeface="Microsoft Sans Serif"/>
                <a:cs typeface="Microsoft Sans Serif"/>
              </a:rPr>
              <a:t>It </a:t>
            </a:r>
            <a:r>
              <a:rPr sz="1800" spc="-10" dirty="0">
                <a:latin typeface="Microsoft Sans Serif"/>
                <a:cs typeface="Microsoft Sans Serif"/>
              </a:rPr>
              <a:t>holds our </a:t>
            </a:r>
            <a:r>
              <a:rPr sz="1800" spc="-5" dirty="0">
                <a:latin typeface="Microsoft Sans Serif"/>
                <a:cs typeface="Microsoft Sans Serif"/>
              </a:rPr>
              <a:t>HTML</a:t>
            </a:r>
            <a:r>
              <a:rPr sz="1800" dirty="0">
                <a:latin typeface="Microsoft Sans Serif"/>
                <a:cs typeface="Microsoft Sans Serif"/>
              </a:rPr>
              <a:t> </a:t>
            </a:r>
            <a:r>
              <a:rPr sz="1800" spc="-5" dirty="0">
                <a:latin typeface="Microsoft Sans Serif"/>
                <a:cs typeface="Microsoft Sans Serif"/>
              </a:rPr>
              <a:t>template.</a:t>
            </a:r>
            <a:endParaRPr sz="1800">
              <a:latin typeface="Microsoft Sans Serif"/>
              <a:cs typeface="Microsoft Sans Serif"/>
            </a:endParaRPr>
          </a:p>
        </p:txBody>
      </p:sp>
      <p:sp>
        <p:nvSpPr>
          <p:cNvPr id="8" name="object 8"/>
          <p:cNvSpPr txBox="1"/>
          <p:nvPr/>
        </p:nvSpPr>
        <p:spPr>
          <a:xfrm>
            <a:off x="8587740" y="3503676"/>
            <a:ext cx="3251200" cy="646430"/>
          </a:xfrm>
          <a:prstGeom prst="rect">
            <a:avLst/>
          </a:prstGeom>
          <a:ln w="12192">
            <a:solidFill>
              <a:srgbClr val="9B2C1F"/>
            </a:solidFill>
          </a:ln>
        </p:spPr>
        <p:txBody>
          <a:bodyPr vert="horz" wrap="square" lIns="0" tIns="40640" rIns="0" bIns="0" rtlCol="0">
            <a:spAutoFit/>
          </a:bodyPr>
          <a:lstStyle/>
          <a:p>
            <a:pPr marL="92710" marR="331470">
              <a:lnSpc>
                <a:spcPct val="100000"/>
              </a:lnSpc>
              <a:spcBef>
                <a:spcPts val="320"/>
              </a:spcBef>
            </a:pPr>
            <a:r>
              <a:rPr sz="1800" spc="-5" dirty="0">
                <a:latin typeface="Microsoft Sans Serif"/>
                <a:cs typeface="Microsoft Sans Serif"/>
              </a:rPr>
              <a:t>The </a:t>
            </a:r>
            <a:r>
              <a:rPr sz="1800" dirty="0">
                <a:latin typeface="Microsoft Sans Serif"/>
                <a:cs typeface="Microsoft Sans Serif"/>
              </a:rPr>
              <a:t>styles </a:t>
            </a:r>
            <a:r>
              <a:rPr sz="1800" spc="-10" dirty="0">
                <a:latin typeface="Microsoft Sans Serif"/>
                <a:cs typeface="Microsoft Sans Serif"/>
              </a:rPr>
              <a:t>option </a:t>
            </a:r>
            <a:r>
              <a:rPr sz="1800" spc="-5" dirty="0">
                <a:latin typeface="Microsoft Sans Serif"/>
                <a:cs typeface="Microsoft Sans Serif"/>
              </a:rPr>
              <a:t>is used </a:t>
            </a:r>
            <a:r>
              <a:rPr sz="1800" dirty="0">
                <a:latin typeface="Microsoft Sans Serif"/>
                <a:cs typeface="Microsoft Sans Serif"/>
              </a:rPr>
              <a:t>to  style </a:t>
            </a:r>
            <a:r>
              <a:rPr sz="1800" spc="-10" dirty="0">
                <a:latin typeface="Microsoft Sans Serif"/>
                <a:cs typeface="Microsoft Sans Serif"/>
              </a:rPr>
              <a:t>a </a:t>
            </a:r>
            <a:r>
              <a:rPr sz="1800" spc="-5" dirty="0">
                <a:latin typeface="Microsoft Sans Serif"/>
                <a:cs typeface="Microsoft Sans Serif"/>
              </a:rPr>
              <a:t>specific</a:t>
            </a:r>
            <a:r>
              <a:rPr sz="1800" spc="-20" dirty="0">
                <a:latin typeface="Microsoft Sans Serif"/>
                <a:cs typeface="Microsoft Sans Serif"/>
              </a:rPr>
              <a:t> </a:t>
            </a:r>
            <a:r>
              <a:rPr sz="1800" spc="-5" dirty="0">
                <a:latin typeface="Microsoft Sans Serif"/>
                <a:cs typeface="Microsoft Sans Serif"/>
              </a:rPr>
              <a:t>component</a:t>
            </a:r>
            <a:endParaRPr sz="1800">
              <a:latin typeface="Microsoft Sans Serif"/>
              <a:cs typeface="Microsoft Sans Serif"/>
            </a:endParaRPr>
          </a:p>
        </p:txBody>
      </p:sp>
      <p:sp>
        <p:nvSpPr>
          <p:cNvPr id="9" name="object 9"/>
          <p:cNvSpPr txBox="1"/>
          <p:nvPr/>
        </p:nvSpPr>
        <p:spPr>
          <a:xfrm>
            <a:off x="7906511" y="4328159"/>
            <a:ext cx="4156075" cy="2170430"/>
          </a:xfrm>
          <a:prstGeom prst="rect">
            <a:avLst/>
          </a:prstGeom>
          <a:ln w="12192">
            <a:solidFill>
              <a:srgbClr val="9B2C1F"/>
            </a:solidFill>
          </a:ln>
        </p:spPr>
        <p:txBody>
          <a:bodyPr vert="horz" wrap="square" lIns="0" tIns="27305" rIns="0" bIns="0" rtlCol="0">
            <a:spAutoFit/>
          </a:bodyPr>
          <a:lstStyle/>
          <a:p>
            <a:pPr marL="378460" marR="1438275" indent="-286385">
              <a:lnSpc>
                <a:spcPts val="3240"/>
              </a:lnSpc>
              <a:spcBef>
                <a:spcPts val="215"/>
              </a:spcBef>
              <a:buFont typeface="Wingdings"/>
              <a:buChar char=""/>
              <a:tabLst>
                <a:tab pos="379095" algn="l"/>
              </a:tabLst>
            </a:pPr>
            <a:r>
              <a:rPr sz="1800" spc="-5" dirty="0">
                <a:latin typeface="Microsoft Sans Serif"/>
                <a:cs typeface="Microsoft Sans Serif"/>
              </a:rPr>
              <a:t>Defining a </a:t>
            </a:r>
            <a:r>
              <a:rPr sz="1800" spc="-10" dirty="0">
                <a:latin typeface="Microsoft Sans Serif"/>
                <a:cs typeface="Microsoft Sans Serif"/>
              </a:rPr>
              <a:t>class called  AppComponent.</a:t>
            </a:r>
            <a:endParaRPr sz="1800">
              <a:latin typeface="Microsoft Sans Serif"/>
              <a:cs typeface="Microsoft Sans Serif"/>
            </a:endParaRPr>
          </a:p>
          <a:p>
            <a:pPr marL="378460" marR="80645" indent="-286385">
              <a:lnSpc>
                <a:spcPts val="3240"/>
              </a:lnSpc>
              <a:buFont typeface="Wingdings"/>
              <a:buChar char=""/>
              <a:tabLst>
                <a:tab pos="379095" algn="l"/>
              </a:tabLst>
            </a:pPr>
            <a:r>
              <a:rPr sz="1800" spc="-5" dirty="0">
                <a:latin typeface="Microsoft Sans Serif"/>
                <a:cs typeface="Microsoft Sans Serif"/>
              </a:rPr>
              <a:t>The export </a:t>
            </a:r>
            <a:r>
              <a:rPr sz="1800" spc="-10" dirty="0">
                <a:latin typeface="Microsoft Sans Serif"/>
                <a:cs typeface="Microsoft Sans Serif"/>
              </a:rPr>
              <a:t>keyword </a:t>
            </a:r>
            <a:r>
              <a:rPr sz="1800" spc="-5" dirty="0">
                <a:latin typeface="Microsoft Sans Serif"/>
                <a:cs typeface="Microsoft Sans Serif"/>
              </a:rPr>
              <a:t>is used </a:t>
            </a:r>
            <a:r>
              <a:rPr sz="1800" dirty="0">
                <a:latin typeface="Microsoft Sans Serif"/>
                <a:cs typeface="Microsoft Sans Serif"/>
              </a:rPr>
              <a:t>so </a:t>
            </a:r>
            <a:r>
              <a:rPr sz="1800" spc="-5" dirty="0">
                <a:latin typeface="Microsoft Sans Serif"/>
                <a:cs typeface="Microsoft Sans Serif"/>
              </a:rPr>
              <a:t>that  the component can be </a:t>
            </a:r>
            <a:r>
              <a:rPr sz="1800" spc="-10" dirty="0">
                <a:latin typeface="Microsoft Sans Serif"/>
                <a:cs typeface="Microsoft Sans Serif"/>
              </a:rPr>
              <a:t>used in other  modules in </a:t>
            </a:r>
            <a:r>
              <a:rPr sz="1800" spc="-5" dirty="0">
                <a:latin typeface="Microsoft Sans Serif"/>
                <a:cs typeface="Microsoft Sans Serif"/>
              </a:rPr>
              <a:t>the</a:t>
            </a:r>
            <a:r>
              <a:rPr sz="1800" spc="25" dirty="0">
                <a:latin typeface="Microsoft Sans Serif"/>
                <a:cs typeface="Microsoft Sans Serif"/>
              </a:rPr>
              <a:t> </a:t>
            </a:r>
            <a:r>
              <a:rPr sz="1800" spc="-10" dirty="0">
                <a:latin typeface="Microsoft Sans Serif"/>
                <a:cs typeface="Microsoft Sans Serif"/>
              </a:rPr>
              <a:t>application.</a:t>
            </a:r>
            <a:endParaRPr sz="1800">
              <a:latin typeface="Microsoft Sans Serif"/>
              <a:cs typeface="Microsoft Sans Serif"/>
            </a:endParaRPr>
          </a:p>
        </p:txBody>
      </p:sp>
      <p:sp>
        <p:nvSpPr>
          <p:cNvPr id="10" name="object 10"/>
          <p:cNvSpPr txBox="1"/>
          <p:nvPr/>
        </p:nvSpPr>
        <p:spPr>
          <a:xfrm>
            <a:off x="3832859" y="5622035"/>
            <a:ext cx="3919854" cy="922019"/>
          </a:xfrm>
          <a:prstGeom prst="rect">
            <a:avLst/>
          </a:prstGeom>
          <a:solidFill>
            <a:srgbClr val="FFFFFF"/>
          </a:solidFill>
          <a:ln w="12192">
            <a:solidFill>
              <a:srgbClr val="9B2C1F"/>
            </a:solidFill>
          </a:ln>
        </p:spPr>
        <p:txBody>
          <a:bodyPr vert="horz" wrap="square" lIns="0" tIns="41275" rIns="0" bIns="0" rtlCol="0">
            <a:spAutoFit/>
          </a:bodyPr>
          <a:lstStyle/>
          <a:p>
            <a:pPr marL="379095" indent="-286385">
              <a:lnSpc>
                <a:spcPct val="100000"/>
              </a:lnSpc>
              <a:spcBef>
                <a:spcPts val="325"/>
              </a:spcBef>
              <a:buFont typeface="Wingdings"/>
              <a:buChar char=""/>
              <a:tabLst>
                <a:tab pos="379730" algn="l"/>
              </a:tabLst>
            </a:pPr>
            <a:r>
              <a:rPr sz="1800" spc="-5" dirty="0">
                <a:latin typeface="Microsoft Sans Serif"/>
                <a:cs typeface="Microsoft Sans Serif"/>
              </a:rPr>
              <a:t>title is </a:t>
            </a:r>
            <a:r>
              <a:rPr sz="1800" spc="-10" dirty="0">
                <a:latin typeface="Microsoft Sans Serif"/>
                <a:cs typeface="Microsoft Sans Serif"/>
              </a:rPr>
              <a:t>the </a:t>
            </a:r>
            <a:r>
              <a:rPr sz="1800" spc="-5" dirty="0">
                <a:latin typeface="Microsoft Sans Serif"/>
                <a:cs typeface="Microsoft Sans Serif"/>
              </a:rPr>
              <a:t>name </a:t>
            </a:r>
            <a:r>
              <a:rPr sz="1800" spc="-10" dirty="0">
                <a:latin typeface="Microsoft Sans Serif"/>
                <a:cs typeface="Microsoft Sans Serif"/>
              </a:rPr>
              <a:t>of the</a:t>
            </a:r>
            <a:r>
              <a:rPr sz="1800" spc="15" dirty="0">
                <a:latin typeface="Microsoft Sans Serif"/>
                <a:cs typeface="Microsoft Sans Serif"/>
              </a:rPr>
              <a:t> </a:t>
            </a:r>
            <a:r>
              <a:rPr sz="1800" spc="-10" dirty="0">
                <a:latin typeface="Microsoft Sans Serif"/>
                <a:cs typeface="Microsoft Sans Serif"/>
              </a:rPr>
              <a:t>property.</a:t>
            </a:r>
            <a:endParaRPr sz="1800">
              <a:latin typeface="Microsoft Sans Serif"/>
              <a:cs typeface="Microsoft Sans Serif"/>
            </a:endParaRPr>
          </a:p>
          <a:p>
            <a:pPr marL="379095" marR="299720" indent="-286385">
              <a:lnSpc>
                <a:spcPct val="100000"/>
              </a:lnSpc>
              <a:buFont typeface="Wingdings"/>
              <a:buChar char=""/>
              <a:tabLst>
                <a:tab pos="379730" algn="l"/>
              </a:tabLst>
            </a:pPr>
            <a:r>
              <a:rPr sz="1800" spc="-5" dirty="0">
                <a:latin typeface="Microsoft Sans Serif"/>
                <a:cs typeface="Microsoft Sans Serif"/>
              </a:rPr>
              <a:t>The </a:t>
            </a:r>
            <a:r>
              <a:rPr sz="1800" spc="-10" dirty="0">
                <a:latin typeface="Microsoft Sans Serif"/>
                <a:cs typeface="Microsoft Sans Serif"/>
              </a:rPr>
              <a:t>property </a:t>
            </a:r>
            <a:r>
              <a:rPr sz="1800" spc="-5" dirty="0">
                <a:latin typeface="Microsoft Sans Serif"/>
                <a:cs typeface="Microsoft Sans Serif"/>
              </a:rPr>
              <a:t>is </a:t>
            </a:r>
            <a:r>
              <a:rPr sz="1800" spc="-10" dirty="0">
                <a:latin typeface="Microsoft Sans Serif"/>
                <a:cs typeface="Microsoft Sans Serif"/>
              </a:rPr>
              <a:t>given </a:t>
            </a:r>
            <a:r>
              <a:rPr sz="1800" spc="-5" dirty="0">
                <a:latin typeface="Microsoft Sans Serif"/>
                <a:cs typeface="Microsoft Sans Serif"/>
              </a:rPr>
              <a:t>a </a:t>
            </a:r>
            <a:r>
              <a:rPr sz="1800" spc="-10" dirty="0">
                <a:latin typeface="Microsoft Sans Serif"/>
                <a:cs typeface="Microsoft Sans Serif"/>
              </a:rPr>
              <a:t>value </a:t>
            </a:r>
            <a:r>
              <a:rPr sz="1800" spc="-5" dirty="0">
                <a:latin typeface="Microsoft Sans Serif"/>
                <a:cs typeface="Microsoft Sans Serif"/>
              </a:rPr>
              <a:t>of  </a:t>
            </a:r>
            <a:r>
              <a:rPr sz="1800" spc="-10" dirty="0">
                <a:latin typeface="Microsoft Sans Serif"/>
                <a:cs typeface="Microsoft Sans Serif"/>
              </a:rPr>
              <a:t>‘app’.</a:t>
            </a:r>
            <a:endParaRPr sz="1800">
              <a:latin typeface="Microsoft Sans Serif"/>
              <a:cs typeface="Microsoft Sans Serif"/>
            </a:endParaRPr>
          </a:p>
        </p:txBody>
      </p:sp>
      <p:sp>
        <p:nvSpPr>
          <p:cNvPr id="11" name="object 11"/>
          <p:cNvSpPr/>
          <p:nvPr/>
        </p:nvSpPr>
        <p:spPr>
          <a:xfrm>
            <a:off x="3464052" y="5134102"/>
            <a:ext cx="1776730" cy="433705"/>
          </a:xfrm>
          <a:custGeom>
            <a:avLst/>
            <a:gdLst/>
            <a:ahLst/>
            <a:cxnLst/>
            <a:rect l="l" t="t" r="r" b="b"/>
            <a:pathLst>
              <a:path w="1776729" h="433704">
                <a:moveTo>
                  <a:pt x="1734369" y="359057"/>
                </a:moveTo>
                <a:lnTo>
                  <a:pt x="1701038" y="364744"/>
                </a:lnTo>
                <a:lnTo>
                  <a:pt x="1751584" y="433451"/>
                </a:lnTo>
                <a:lnTo>
                  <a:pt x="1770503" y="370840"/>
                </a:lnTo>
                <a:lnTo>
                  <a:pt x="1734439" y="370840"/>
                </a:lnTo>
                <a:lnTo>
                  <a:pt x="1734369" y="359057"/>
                </a:lnTo>
                <a:close/>
              </a:path>
              <a:path w="1776729" h="433704">
                <a:moveTo>
                  <a:pt x="1747057" y="356892"/>
                </a:moveTo>
                <a:lnTo>
                  <a:pt x="1734369" y="359057"/>
                </a:lnTo>
                <a:lnTo>
                  <a:pt x="1734439" y="370840"/>
                </a:lnTo>
                <a:lnTo>
                  <a:pt x="1747139" y="370840"/>
                </a:lnTo>
                <a:lnTo>
                  <a:pt x="1747057" y="356892"/>
                </a:lnTo>
                <a:close/>
              </a:path>
              <a:path w="1776729" h="433704">
                <a:moveTo>
                  <a:pt x="1776222" y="351917"/>
                </a:moveTo>
                <a:lnTo>
                  <a:pt x="1747057" y="356892"/>
                </a:lnTo>
                <a:lnTo>
                  <a:pt x="1747139" y="370840"/>
                </a:lnTo>
                <a:lnTo>
                  <a:pt x="1770503" y="370840"/>
                </a:lnTo>
                <a:lnTo>
                  <a:pt x="1776222" y="351917"/>
                </a:lnTo>
                <a:close/>
              </a:path>
              <a:path w="1776729" h="433704">
                <a:moveTo>
                  <a:pt x="1745016" y="6350"/>
                </a:moveTo>
                <a:lnTo>
                  <a:pt x="1732280" y="6350"/>
                </a:lnTo>
                <a:lnTo>
                  <a:pt x="1738630" y="12700"/>
                </a:lnTo>
                <a:lnTo>
                  <a:pt x="1732317" y="12700"/>
                </a:lnTo>
                <a:lnTo>
                  <a:pt x="1734369" y="359057"/>
                </a:lnTo>
                <a:lnTo>
                  <a:pt x="1747057" y="356892"/>
                </a:lnTo>
                <a:lnTo>
                  <a:pt x="1745053" y="12700"/>
                </a:lnTo>
                <a:lnTo>
                  <a:pt x="1738630" y="12700"/>
                </a:lnTo>
                <a:lnTo>
                  <a:pt x="1732280" y="6350"/>
                </a:lnTo>
                <a:lnTo>
                  <a:pt x="1745016" y="6350"/>
                </a:lnTo>
                <a:close/>
              </a:path>
              <a:path w="1776729" h="433704">
                <a:moveTo>
                  <a:pt x="1744980" y="0"/>
                </a:moveTo>
                <a:lnTo>
                  <a:pt x="0" y="0"/>
                </a:lnTo>
                <a:lnTo>
                  <a:pt x="0" y="12700"/>
                </a:lnTo>
                <a:lnTo>
                  <a:pt x="1732317" y="12700"/>
                </a:lnTo>
                <a:lnTo>
                  <a:pt x="1732280" y="6350"/>
                </a:lnTo>
                <a:lnTo>
                  <a:pt x="1745016" y="6350"/>
                </a:lnTo>
                <a:lnTo>
                  <a:pt x="1744980" y="0"/>
                </a:lnTo>
                <a:close/>
              </a:path>
            </a:pathLst>
          </a:custGeom>
          <a:solidFill>
            <a:srgbClr val="D24717"/>
          </a:solidFill>
        </p:spPr>
        <p:txBody>
          <a:bodyPr wrap="square" lIns="0" tIns="0" rIns="0" bIns="0" rtlCol="0"/>
          <a:lstStyle/>
          <a:p>
            <a:endParaRPr/>
          </a:p>
        </p:txBody>
      </p:sp>
      <p:sp>
        <p:nvSpPr>
          <p:cNvPr id="12" name="object 12"/>
          <p:cNvSpPr/>
          <p:nvPr/>
        </p:nvSpPr>
        <p:spPr>
          <a:xfrm>
            <a:off x="2962655" y="1790700"/>
            <a:ext cx="5358130" cy="788670"/>
          </a:xfrm>
          <a:custGeom>
            <a:avLst/>
            <a:gdLst/>
            <a:ahLst/>
            <a:cxnLst/>
            <a:rect l="l" t="t" r="r" b="b"/>
            <a:pathLst>
              <a:path w="5358130" h="788669">
                <a:moveTo>
                  <a:pt x="2672460" y="775588"/>
                </a:moveTo>
                <a:lnTo>
                  <a:pt x="0" y="775588"/>
                </a:lnTo>
                <a:lnTo>
                  <a:pt x="0" y="788288"/>
                </a:lnTo>
                <a:lnTo>
                  <a:pt x="2685160" y="788288"/>
                </a:lnTo>
                <a:lnTo>
                  <a:pt x="2685160" y="781938"/>
                </a:lnTo>
                <a:lnTo>
                  <a:pt x="2672460" y="781938"/>
                </a:lnTo>
                <a:lnTo>
                  <a:pt x="2672460" y="775588"/>
                </a:lnTo>
                <a:close/>
              </a:path>
              <a:path w="5358130" h="788669">
                <a:moveTo>
                  <a:pt x="5281422" y="31750"/>
                </a:moveTo>
                <a:lnTo>
                  <a:pt x="2672460" y="31750"/>
                </a:lnTo>
                <a:lnTo>
                  <a:pt x="2672460" y="781938"/>
                </a:lnTo>
                <a:lnTo>
                  <a:pt x="2678810" y="775588"/>
                </a:lnTo>
                <a:lnTo>
                  <a:pt x="2685160" y="775588"/>
                </a:lnTo>
                <a:lnTo>
                  <a:pt x="2685160" y="44450"/>
                </a:lnTo>
                <a:lnTo>
                  <a:pt x="2678810" y="44450"/>
                </a:lnTo>
                <a:lnTo>
                  <a:pt x="2685160" y="38100"/>
                </a:lnTo>
                <a:lnTo>
                  <a:pt x="5281422" y="38100"/>
                </a:lnTo>
                <a:lnTo>
                  <a:pt x="5281422" y="31750"/>
                </a:lnTo>
                <a:close/>
              </a:path>
              <a:path w="5358130" h="788669">
                <a:moveTo>
                  <a:pt x="2685160" y="775588"/>
                </a:moveTo>
                <a:lnTo>
                  <a:pt x="2678810" y="775588"/>
                </a:lnTo>
                <a:lnTo>
                  <a:pt x="2672460" y="781938"/>
                </a:lnTo>
                <a:lnTo>
                  <a:pt x="2685160" y="781938"/>
                </a:lnTo>
                <a:lnTo>
                  <a:pt x="2685160" y="775588"/>
                </a:lnTo>
                <a:close/>
              </a:path>
              <a:path w="5358130" h="788669">
                <a:moveTo>
                  <a:pt x="5281422" y="0"/>
                </a:moveTo>
                <a:lnTo>
                  <a:pt x="5281422" y="76200"/>
                </a:lnTo>
                <a:lnTo>
                  <a:pt x="5344922" y="44450"/>
                </a:lnTo>
                <a:lnTo>
                  <a:pt x="5294122" y="44450"/>
                </a:lnTo>
                <a:lnTo>
                  <a:pt x="5294122" y="31750"/>
                </a:lnTo>
                <a:lnTo>
                  <a:pt x="5344922" y="31750"/>
                </a:lnTo>
                <a:lnTo>
                  <a:pt x="5281422" y="0"/>
                </a:lnTo>
                <a:close/>
              </a:path>
              <a:path w="5358130" h="788669">
                <a:moveTo>
                  <a:pt x="2685160" y="38100"/>
                </a:moveTo>
                <a:lnTo>
                  <a:pt x="2678810" y="44450"/>
                </a:lnTo>
                <a:lnTo>
                  <a:pt x="2685160" y="44450"/>
                </a:lnTo>
                <a:lnTo>
                  <a:pt x="2685160" y="38100"/>
                </a:lnTo>
                <a:close/>
              </a:path>
              <a:path w="5358130" h="788669">
                <a:moveTo>
                  <a:pt x="5281422" y="38100"/>
                </a:moveTo>
                <a:lnTo>
                  <a:pt x="2685160" y="38100"/>
                </a:lnTo>
                <a:lnTo>
                  <a:pt x="2685160" y="44450"/>
                </a:lnTo>
                <a:lnTo>
                  <a:pt x="5281422" y="44450"/>
                </a:lnTo>
                <a:lnTo>
                  <a:pt x="5281422" y="38100"/>
                </a:lnTo>
                <a:close/>
              </a:path>
              <a:path w="5358130" h="788669">
                <a:moveTo>
                  <a:pt x="5344922" y="31750"/>
                </a:moveTo>
                <a:lnTo>
                  <a:pt x="5294122" y="31750"/>
                </a:lnTo>
                <a:lnTo>
                  <a:pt x="5294122" y="44450"/>
                </a:lnTo>
                <a:lnTo>
                  <a:pt x="5344922" y="44450"/>
                </a:lnTo>
                <a:lnTo>
                  <a:pt x="5357622" y="38100"/>
                </a:lnTo>
                <a:lnTo>
                  <a:pt x="5344922" y="31750"/>
                </a:lnTo>
                <a:close/>
              </a:path>
            </a:pathLst>
          </a:custGeom>
          <a:solidFill>
            <a:srgbClr val="D24717"/>
          </a:solidFill>
        </p:spPr>
        <p:txBody>
          <a:bodyPr wrap="square" lIns="0" tIns="0" rIns="0" bIns="0" rtlCol="0"/>
          <a:lstStyle/>
          <a:p>
            <a:endParaRPr/>
          </a:p>
        </p:txBody>
      </p:sp>
      <p:sp>
        <p:nvSpPr>
          <p:cNvPr id="13" name="object 13"/>
          <p:cNvSpPr/>
          <p:nvPr/>
        </p:nvSpPr>
        <p:spPr>
          <a:xfrm>
            <a:off x="4340352" y="2427732"/>
            <a:ext cx="3979545" cy="514984"/>
          </a:xfrm>
          <a:custGeom>
            <a:avLst/>
            <a:gdLst/>
            <a:ahLst/>
            <a:cxnLst/>
            <a:rect l="l" t="t" r="r" b="b"/>
            <a:pathLst>
              <a:path w="3979545" h="514985">
                <a:moveTo>
                  <a:pt x="1983486" y="501903"/>
                </a:moveTo>
                <a:lnTo>
                  <a:pt x="0" y="501903"/>
                </a:lnTo>
                <a:lnTo>
                  <a:pt x="0" y="514603"/>
                </a:lnTo>
                <a:lnTo>
                  <a:pt x="1996186" y="514603"/>
                </a:lnTo>
                <a:lnTo>
                  <a:pt x="1996186" y="508253"/>
                </a:lnTo>
                <a:lnTo>
                  <a:pt x="1983486" y="508253"/>
                </a:lnTo>
                <a:lnTo>
                  <a:pt x="1983486" y="501903"/>
                </a:lnTo>
                <a:close/>
              </a:path>
              <a:path w="3979545" h="514985">
                <a:moveTo>
                  <a:pt x="3903345" y="31750"/>
                </a:moveTo>
                <a:lnTo>
                  <a:pt x="1983486" y="31750"/>
                </a:lnTo>
                <a:lnTo>
                  <a:pt x="1983486" y="508253"/>
                </a:lnTo>
                <a:lnTo>
                  <a:pt x="1989836" y="501903"/>
                </a:lnTo>
                <a:lnTo>
                  <a:pt x="1996186" y="501903"/>
                </a:lnTo>
                <a:lnTo>
                  <a:pt x="1996186" y="44450"/>
                </a:lnTo>
                <a:lnTo>
                  <a:pt x="1989836" y="44450"/>
                </a:lnTo>
                <a:lnTo>
                  <a:pt x="1996186" y="38100"/>
                </a:lnTo>
                <a:lnTo>
                  <a:pt x="3903345" y="38100"/>
                </a:lnTo>
                <a:lnTo>
                  <a:pt x="3903345" y="31750"/>
                </a:lnTo>
                <a:close/>
              </a:path>
              <a:path w="3979545" h="514985">
                <a:moveTo>
                  <a:pt x="1996186" y="501903"/>
                </a:moveTo>
                <a:lnTo>
                  <a:pt x="1989836" y="501903"/>
                </a:lnTo>
                <a:lnTo>
                  <a:pt x="1983486" y="508253"/>
                </a:lnTo>
                <a:lnTo>
                  <a:pt x="1996186" y="508253"/>
                </a:lnTo>
                <a:lnTo>
                  <a:pt x="1996186" y="501903"/>
                </a:lnTo>
                <a:close/>
              </a:path>
              <a:path w="3979545" h="514985">
                <a:moveTo>
                  <a:pt x="3903345" y="0"/>
                </a:moveTo>
                <a:lnTo>
                  <a:pt x="3903345" y="76200"/>
                </a:lnTo>
                <a:lnTo>
                  <a:pt x="3966845" y="44450"/>
                </a:lnTo>
                <a:lnTo>
                  <a:pt x="3916045" y="44450"/>
                </a:lnTo>
                <a:lnTo>
                  <a:pt x="3916045" y="31750"/>
                </a:lnTo>
                <a:lnTo>
                  <a:pt x="3966845" y="31750"/>
                </a:lnTo>
                <a:lnTo>
                  <a:pt x="3903345" y="0"/>
                </a:lnTo>
                <a:close/>
              </a:path>
              <a:path w="3979545" h="514985">
                <a:moveTo>
                  <a:pt x="1996186" y="38100"/>
                </a:moveTo>
                <a:lnTo>
                  <a:pt x="1989836" y="44450"/>
                </a:lnTo>
                <a:lnTo>
                  <a:pt x="1996186" y="44450"/>
                </a:lnTo>
                <a:lnTo>
                  <a:pt x="1996186" y="38100"/>
                </a:lnTo>
                <a:close/>
              </a:path>
              <a:path w="3979545" h="514985">
                <a:moveTo>
                  <a:pt x="3903345" y="38100"/>
                </a:moveTo>
                <a:lnTo>
                  <a:pt x="1996186" y="38100"/>
                </a:lnTo>
                <a:lnTo>
                  <a:pt x="1996186" y="44450"/>
                </a:lnTo>
                <a:lnTo>
                  <a:pt x="3903345" y="44450"/>
                </a:lnTo>
                <a:lnTo>
                  <a:pt x="3903345" y="38100"/>
                </a:lnTo>
                <a:close/>
              </a:path>
              <a:path w="3979545" h="514985">
                <a:moveTo>
                  <a:pt x="3966845" y="31750"/>
                </a:moveTo>
                <a:lnTo>
                  <a:pt x="3916045" y="31750"/>
                </a:lnTo>
                <a:lnTo>
                  <a:pt x="3916045" y="44450"/>
                </a:lnTo>
                <a:lnTo>
                  <a:pt x="3966845" y="44450"/>
                </a:lnTo>
                <a:lnTo>
                  <a:pt x="3979545" y="38100"/>
                </a:lnTo>
                <a:lnTo>
                  <a:pt x="3966845" y="31750"/>
                </a:lnTo>
                <a:close/>
              </a:path>
            </a:pathLst>
          </a:custGeom>
          <a:solidFill>
            <a:srgbClr val="D24717"/>
          </a:solidFill>
        </p:spPr>
        <p:txBody>
          <a:bodyPr wrap="square" lIns="0" tIns="0" rIns="0" bIns="0" rtlCol="0"/>
          <a:lstStyle/>
          <a:p>
            <a:endParaRPr/>
          </a:p>
        </p:txBody>
      </p:sp>
      <p:sp>
        <p:nvSpPr>
          <p:cNvPr id="14" name="object 14"/>
          <p:cNvSpPr/>
          <p:nvPr/>
        </p:nvSpPr>
        <p:spPr>
          <a:xfrm>
            <a:off x="6112764" y="3070860"/>
            <a:ext cx="2206625" cy="229235"/>
          </a:xfrm>
          <a:custGeom>
            <a:avLst/>
            <a:gdLst/>
            <a:ahLst/>
            <a:cxnLst/>
            <a:rect l="l" t="t" r="r" b="b"/>
            <a:pathLst>
              <a:path w="2206625" h="229235">
                <a:moveTo>
                  <a:pt x="1096899" y="216407"/>
                </a:moveTo>
                <a:lnTo>
                  <a:pt x="0" y="216407"/>
                </a:lnTo>
                <a:lnTo>
                  <a:pt x="0" y="229107"/>
                </a:lnTo>
                <a:lnTo>
                  <a:pt x="1109599" y="229107"/>
                </a:lnTo>
                <a:lnTo>
                  <a:pt x="1109599" y="222757"/>
                </a:lnTo>
                <a:lnTo>
                  <a:pt x="1096899" y="222757"/>
                </a:lnTo>
                <a:lnTo>
                  <a:pt x="1096899" y="216407"/>
                </a:lnTo>
                <a:close/>
              </a:path>
              <a:path w="2206625" h="229235">
                <a:moveTo>
                  <a:pt x="2130425" y="31750"/>
                </a:moveTo>
                <a:lnTo>
                  <a:pt x="1096899" y="31750"/>
                </a:lnTo>
                <a:lnTo>
                  <a:pt x="1096899" y="222757"/>
                </a:lnTo>
                <a:lnTo>
                  <a:pt x="1103249" y="216407"/>
                </a:lnTo>
                <a:lnTo>
                  <a:pt x="1109599" y="216407"/>
                </a:lnTo>
                <a:lnTo>
                  <a:pt x="1109599" y="44450"/>
                </a:lnTo>
                <a:lnTo>
                  <a:pt x="1103249" y="44450"/>
                </a:lnTo>
                <a:lnTo>
                  <a:pt x="1109599" y="38100"/>
                </a:lnTo>
                <a:lnTo>
                  <a:pt x="2130425" y="38100"/>
                </a:lnTo>
                <a:lnTo>
                  <a:pt x="2130425" y="31750"/>
                </a:lnTo>
                <a:close/>
              </a:path>
              <a:path w="2206625" h="229235">
                <a:moveTo>
                  <a:pt x="1109599" y="216407"/>
                </a:moveTo>
                <a:lnTo>
                  <a:pt x="1103249" y="216407"/>
                </a:lnTo>
                <a:lnTo>
                  <a:pt x="1096899" y="222757"/>
                </a:lnTo>
                <a:lnTo>
                  <a:pt x="1109599" y="222757"/>
                </a:lnTo>
                <a:lnTo>
                  <a:pt x="1109599" y="216407"/>
                </a:lnTo>
                <a:close/>
              </a:path>
              <a:path w="2206625" h="229235">
                <a:moveTo>
                  <a:pt x="2130425" y="0"/>
                </a:moveTo>
                <a:lnTo>
                  <a:pt x="2130425" y="76200"/>
                </a:lnTo>
                <a:lnTo>
                  <a:pt x="2193925" y="44450"/>
                </a:lnTo>
                <a:lnTo>
                  <a:pt x="2143125" y="44450"/>
                </a:lnTo>
                <a:lnTo>
                  <a:pt x="2143125" y="31750"/>
                </a:lnTo>
                <a:lnTo>
                  <a:pt x="2193925" y="31750"/>
                </a:lnTo>
                <a:lnTo>
                  <a:pt x="2130425" y="0"/>
                </a:lnTo>
                <a:close/>
              </a:path>
              <a:path w="2206625" h="229235">
                <a:moveTo>
                  <a:pt x="1109599" y="38100"/>
                </a:moveTo>
                <a:lnTo>
                  <a:pt x="1103249" y="44450"/>
                </a:lnTo>
                <a:lnTo>
                  <a:pt x="1109599" y="44450"/>
                </a:lnTo>
                <a:lnTo>
                  <a:pt x="1109599" y="38100"/>
                </a:lnTo>
                <a:close/>
              </a:path>
              <a:path w="2206625" h="229235">
                <a:moveTo>
                  <a:pt x="2130425" y="38100"/>
                </a:moveTo>
                <a:lnTo>
                  <a:pt x="1109599" y="38100"/>
                </a:lnTo>
                <a:lnTo>
                  <a:pt x="1109599" y="44450"/>
                </a:lnTo>
                <a:lnTo>
                  <a:pt x="2130425" y="44450"/>
                </a:lnTo>
                <a:lnTo>
                  <a:pt x="2130425" y="38100"/>
                </a:lnTo>
                <a:close/>
              </a:path>
              <a:path w="2206625" h="229235">
                <a:moveTo>
                  <a:pt x="2193925" y="31750"/>
                </a:moveTo>
                <a:lnTo>
                  <a:pt x="2143125" y="31750"/>
                </a:lnTo>
                <a:lnTo>
                  <a:pt x="2143125" y="44450"/>
                </a:lnTo>
                <a:lnTo>
                  <a:pt x="2193925" y="44450"/>
                </a:lnTo>
                <a:lnTo>
                  <a:pt x="2206625" y="38100"/>
                </a:lnTo>
                <a:lnTo>
                  <a:pt x="2193925" y="31750"/>
                </a:lnTo>
                <a:close/>
              </a:path>
            </a:pathLst>
          </a:custGeom>
          <a:solidFill>
            <a:srgbClr val="D24717"/>
          </a:solidFill>
        </p:spPr>
        <p:txBody>
          <a:bodyPr wrap="square" lIns="0" tIns="0" rIns="0" bIns="0" rtlCol="0"/>
          <a:lstStyle/>
          <a:p>
            <a:endParaRPr/>
          </a:p>
        </p:txBody>
      </p:sp>
      <p:sp>
        <p:nvSpPr>
          <p:cNvPr id="15" name="object 15"/>
          <p:cNvSpPr/>
          <p:nvPr/>
        </p:nvSpPr>
        <p:spPr>
          <a:xfrm>
            <a:off x="6787895" y="864108"/>
            <a:ext cx="1249680" cy="778510"/>
          </a:xfrm>
          <a:custGeom>
            <a:avLst/>
            <a:gdLst/>
            <a:ahLst/>
            <a:cxnLst/>
            <a:rect l="l" t="t" r="r" b="b"/>
            <a:pathLst>
              <a:path w="1249679" h="778510">
                <a:moveTo>
                  <a:pt x="618235" y="765809"/>
                </a:moveTo>
                <a:lnTo>
                  <a:pt x="0" y="765809"/>
                </a:lnTo>
                <a:lnTo>
                  <a:pt x="0" y="778509"/>
                </a:lnTo>
                <a:lnTo>
                  <a:pt x="630935" y="778509"/>
                </a:lnTo>
                <a:lnTo>
                  <a:pt x="630935" y="772159"/>
                </a:lnTo>
                <a:lnTo>
                  <a:pt x="618235" y="772159"/>
                </a:lnTo>
                <a:lnTo>
                  <a:pt x="618235" y="765809"/>
                </a:lnTo>
                <a:close/>
              </a:path>
              <a:path w="1249679" h="778510">
                <a:moveTo>
                  <a:pt x="1173099" y="31750"/>
                </a:moveTo>
                <a:lnTo>
                  <a:pt x="618235" y="31750"/>
                </a:lnTo>
                <a:lnTo>
                  <a:pt x="618235" y="772159"/>
                </a:lnTo>
                <a:lnTo>
                  <a:pt x="624585" y="765809"/>
                </a:lnTo>
                <a:lnTo>
                  <a:pt x="630935" y="765809"/>
                </a:lnTo>
                <a:lnTo>
                  <a:pt x="630935" y="44450"/>
                </a:lnTo>
                <a:lnTo>
                  <a:pt x="624585" y="44450"/>
                </a:lnTo>
                <a:lnTo>
                  <a:pt x="630935" y="38100"/>
                </a:lnTo>
                <a:lnTo>
                  <a:pt x="1173099" y="38100"/>
                </a:lnTo>
                <a:lnTo>
                  <a:pt x="1173099" y="31750"/>
                </a:lnTo>
                <a:close/>
              </a:path>
              <a:path w="1249679" h="778510">
                <a:moveTo>
                  <a:pt x="630935" y="765809"/>
                </a:moveTo>
                <a:lnTo>
                  <a:pt x="624585" y="765809"/>
                </a:lnTo>
                <a:lnTo>
                  <a:pt x="618235" y="772159"/>
                </a:lnTo>
                <a:lnTo>
                  <a:pt x="630935" y="772159"/>
                </a:lnTo>
                <a:lnTo>
                  <a:pt x="630935" y="765809"/>
                </a:lnTo>
                <a:close/>
              </a:path>
              <a:path w="1249679" h="778510">
                <a:moveTo>
                  <a:pt x="1173099" y="0"/>
                </a:moveTo>
                <a:lnTo>
                  <a:pt x="1173099" y="76200"/>
                </a:lnTo>
                <a:lnTo>
                  <a:pt x="1236599" y="44450"/>
                </a:lnTo>
                <a:lnTo>
                  <a:pt x="1185799" y="44450"/>
                </a:lnTo>
                <a:lnTo>
                  <a:pt x="1185799" y="31750"/>
                </a:lnTo>
                <a:lnTo>
                  <a:pt x="1236599" y="31750"/>
                </a:lnTo>
                <a:lnTo>
                  <a:pt x="1173099" y="0"/>
                </a:lnTo>
                <a:close/>
              </a:path>
              <a:path w="1249679" h="778510">
                <a:moveTo>
                  <a:pt x="630935" y="38100"/>
                </a:moveTo>
                <a:lnTo>
                  <a:pt x="624585" y="44450"/>
                </a:lnTo>
                <a:lnTo>
                  <a:pt x="630935" y="44450"/>
                </a:lnTo>
                <a:lnTo>
                  <a:pt x="630935" y="38100"/>
                </a:lnTo>
                <a:close/>
              </a:path>
              <a:path w="1249679" h="778510">
                <a:moveTo>
                  <a:pt x="1173099" y="38100"/>
                </a:moveTo>
                <a:lnTo>
                  <a:pt x="630935" y="38100"/>
                </a:lnTo>
                <a:lnTo>
                  <a:pt x="630935" y="44450"/>
                </a:lnTo>
                <a:lnTo>
                  <a:pt x="1173099" y="44450"/>
                </a:lnTo>
                <a:lnTo>
                  <a:pt x="1173099" y="38100"/>
                </a:lnTo>
                <a:close/>
              </a:path>
              <a:path w="1249679" h="778510">
                <a:moveTo>
                  <a:pt x="1236599" y="31750"/>
                </a:moveTo>
                <a:lnTo>
                  <a:pt x="1185799" y="31750"/>
                </a:lnTo>
                <a:lnTo>
                  <a:pt x="1185799" y="44450"/>
                </a:lnTo>
                <a:lnTo>
                  <a:pt x="1236599" y="44450"/>
                </a:lnTo>
                <a:lnTo>
                  <a:pt x="1249299" y="38100"/>
                </a:lnTo>
                <a:lnTo>
                  <a:pt x="1236599" y="31750"/>
                </a:lnTo>
                <a:close/>
              </a:path>
            </a:pathLst>
          </a:custGeom>
          <a:solidFill>
            <a:srgbClr val="D24717"/>
          </a:solidFill>
        </p:spPr>
        <p:txBody>
          <a:bodyPr wrap="square" lIns="0" tIns="0" rIns="0" bIns="0" rtlCol="0"/>
          <a:lstStyle/>
          <a:p>
            <a:endParaRPr/>
          </a:p>
        </p:txBody>
      </p:sp>
      <p:sp>
        <p:nvSpPr>
          <p:cNvPr id="16" name="object 16"/>
          <p:cNvSpPr txBox="1"/>
          <p:nvPr/>
        </p:nvSpPr>
        <p:spPr>
          <a:xfrm>
            <a:off x="8036052" y="705612"/>
            <a:ext cx="4026535" cy="923925"/>
          </a:xfrm>
          <a:prstGeom prst="rect">
            <a:avLst/>
          </a:prstGeom>
          <a:ln w="12192">
            <a:solidFill>
              <a:srgbClr val="9B2C1F"/>
            </a:solidFill>
          </a:ln>
        </p:spPr>
        <p:txBody>
          <a:bodyPr vert="horz" wrap="square" lIns="0" tIns="40640" rIns="0" bIns="0" rtlCol="0">
            <a:spAutoFit/>
          </a:bodyPr>
          <a:lstStyle/>
          <a:p>
            <a:pPr marL="92710" marR="285750">
              <a:lnSpc>
                <a:spcPct val="100000"/>
              </a:lnSpc>
              <a:spcBef>
                <a:spcPts val="320"/>
              </a:spcBef>
            </a:pPr>
            <a:r>
              <a:rPr sz="1800" dirty="0">
                <a:latin typeface="Microsoft Sans Serif"/>
                <a:cs typeface="Microsoft Sans Serif"/>
              </a:rPr>
              <a:t>We </a:t>
            </a:r>
            <a:r>
              <a:rPr sz="1800" spc="-5" dirty="0">
                <a:latin typeface="Microsoft Sans Serif"/>
                <a:cs typeface="Microsoft Sans Serif"/>
              </a:rPr>
              <a:t>are using the import </a:t>
            </a:r>
            <a:r>
              <a:rPr sz="1800" spc="-10" dirty="0">
                <a:latin typeface="Microsoft Sans Serif"/>
                <a:cs typeface="Microsoft Sans Serif"/>
              </a:rPr>
              <a:t>keyword </a:t>
            </a:r>
            <a:r>
              <a:rPr sz="1800" dirty="0">
                <a:latin typeface="Microsoft Sans Serif"/>
                <a:cs typeface="Microsoft Sans Serif"/>
              </a:rPr>
              <a:t>to  </a:t>
            </a:r>
            <a:r>
              <a:rPr sz="1800" spc="-10" dirty="0">
                <a:latin typeface="Microsoft Sans Serif"/>
                <a:cs typeface="Microsoft Sans Serif"/>
              </a:rPr>
              <a:t>import </a:t>
            </a:r>
            <a:r>
              <a:rPr sz="1800" spc="-5" dirty="0">
                <a:latin typeface="Microsoft Sans Serif"/>
                <a:cs typeface="Microsoft Sans Serif"/>
              </a:rPr>
              <a:t>the ‘Component’ decorator  </a:t>
            </a:r>
            <a:r>
              <a:rPr sz="1800" dirty="0">
                <a:latin typeface="Microsoft Sans Serif"/>
                <a:cs typeface="Microsoft Sans Serif"/>
              </a:rPr>
              <a:t>from </a:t>
            </a:r>
            <a:r>
              <a:rPr sz="1800" spc="-5" dirty="0">
                <a:latin typeface="Microsoft Sans Serif"/>
                <a:cs typeface="Microsoft Sans Serif"/>
              </a:rPr>
              <a:t>the </a:t>
            </a:r>
            <a:r>
              <a:rPr sz="1800" spc="-10" dirty="0">
                <a:latin typeface="Microsoft Sans Serif"/>
                <a:cs typeface="Microsoft Sans Serif"/>
              </a:rPr>
              <a:t>angular/core</a:t>
            </a:r>
            <a:r>
              <a:rPr sz="1800" spc="-5" dirty="0">
                <a:latin typeface="Microsoft Sans Serif"/>
                <a:cs typeface="Microsoft Sans Serif"/>
              </a:rPr>
              <a:t> </a:t>
            </a:r>
            <a:r>
              <a:rPr sz="1800" spc="-10" dirty="0">
                <a:latin typeface="Microsoft Sans Serif"/>
                <a:cs typeface="Microsoft Sans Serif"/>
              </a:rPr>
              <a:t>module.</a:t>
            </a:r>
            <a:endParaRPr sz="1800">
              <a:latin typeface="Microsoft Sans Serif"/>
              <a:cs typeface="Microsoft Sans Serif"/>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45947"/>
            <a:ext cx="5145024" cy="112166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1541" y="485648"/>
            <a:ext cx="4711065" cy="635000"/>
          </a:xfrm>
          <a:prstGeom prst="rect">
            <a:avLst/>
          </a:prstGeom>
        </p:spPr>
        <p:txBody>
          <a:bodyPr vert="horz" wrap="square" lIns="0" tIns="12065" rIns="0" bIns="0" rtlCol="0">
            <a:spAutoFit/>
          </a:bodyPr>
          <a:lstStyle/>
          <a:p>
            <a:pPr marL="12700">
              <a:lnSpc>
                <a:spcPct val="100000"/>
              </a:lnSpc>
              <a:spcBef>
                <a:spcPts val="95"/>
              </a:spcBef>
            </a:pPr>
            <a:r>
              <a:rPr b="1" spc="-5" dirty="0">
                <a:latin typeface="Microsoft Sans Serif"/>
                <a:cs typeface="Microsoft Sans Serif"/>
              </a:rPr>
              <a:t>Creating</a:t>
            </a:r>
            <a:r>
              <a:rPr b="1" spc="-55" dirty="0">
                <a:latin typeface="Microsoft Sans Serif"/>
                <a:cs typeface="Microsoft Sans Serif"/>
              </a:rPr>
              <a:t> </a:t>
            </a:r>
            <a:r>
              <a:rPr b="1" spc="-10" dirty="0">
                <a:latin typeface="Microsoft Sans Serif"/>
                <a:cs typeface="Microsoft Sans Serif"/>
              </a:rPr>
              <a:t>Component</a:t>
            </a:r>
          </a:p>
        </p:txBody>
      </p:sp>
      <p:sp>
        <p:nvSpPr>
          <p:cNvPr id="4" name="object 4"/>
          <p:cNvSpPr/>
          <p:nvPr/>
        </p:nvSpPr>
        <p:spPr>
          <a:xfrm>
            <a:off x="146304" y="1255775"/>
            <a:ext cx="8966200" cy="462280"/>
          </a:xfrm>
          <a:custGeom>
            <a:avLst/>
            <a:gdLst/>
            <a:ahLst/>
            <a:cxnLst/>
            <a:rect l="l" t="t" r="r" b="b"/>
            <a:pathLst>
              <a:path w="8966200" h="462280">
                <a:moveTo>
                  <a:pt x="0" y="461772"/>
                </a:moveTo>
                <a:lnTo>
                  <a:pt x="8965692" y="461772"/>
                </a:lnTo>
                <a:lnTo>
                  <a:pt x="8965692" y="0"/>
                </a:lnTo>
                <a:lnTo>
                  <a:pt x="0" y="0"/>
                </a:lnTo>
                <a:lnTo>
                  <a:pt x="0" y="461772"/>
                </a:lnTo>
                <a:close/>
              </a:path>
            </a:pathLst>
          </a:custGeom>
          <a:ln w="12191">
            <a:solidFill>
              <a:srgbClr val="FFFFFF"/>
            </a:solidFill>
          </a:ln>
        </p:spPr>
        <p:txBody>
          <a:bodyPr wrap="square" lIns="0" tIns="0" rIns="0" bIns="0" rtlCol="0"/>
          <a:lstStyle/>
          <a:p>
            <a:endParaRPr/>
          </a:p>
        </p:txBody>
      </p:sp>
      <p:sp>
        <p:nvSpPr>
          <p:cNvPr id="5" name="object 5"/>
          <p:cNvSpPr txBox="1"/>
          <p:nvPr/>
        </p:nvSpPr>
        <p:spPr>
          <a:xfrm>
            <a:off x="875791" y="1280616"/>
            <a:ext cx="7578090" cy="391795"/>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6235" algn="l"/>
              </a:tabLst>
            </a:pPr>
            <a:r>
              <a:rPr sz="2400" b="1" dirty="0">
                <a:solidFill>
                  <a:srgbClr val="006FC0"/>
                </a:solidFill>
                <a:latin typeface="Microsoft Sans Serif"/>
                <a:cs typeface="Microsoft Sans Serif"/>
              </a:rPr>
              <a:t>ng </a:t>
            </a:r>
            <a:r>
              <a:rPr sz="2400" b="1" spc="-5" dirty="0">
                <a:solidFill>
                  <a:srgbClr val="006FC0"/>
                </a:solidFill>
                <a:latin typeface="Microsoft Sans Serif"/>
                <a:cs typeface="Microsoft Sans Serif"/>
              </a:rPr>
              <a:t>generate command </a:t>
            </a:r>
            <a:r>
              <a:rPr sz="2400" b="1" spc="-10" dirty="0">
                <a:solidFill>
                  <a:srgbClr val="006FC0"/>
                </a:solidFill>
                <a:latin typeface="Microsoft Sans Serif"/>
                <a:cs typeface="Microsoft Sans Serif"/>
              </a:rPr>
              <a:t>is </a:t>
            </a:r>
            <a:r>
              <a:rPr sz="2400" b="1" dirty="0">
                <a:solidFill>
                  <a:srgbClr val="006FC0"/>
                </a:solidFill>
                <a:latin typeface="Microsoft Sans Serif"/>
                <a:cs typeface="Microsoft Sans Serif"/>
              </a:rPr>
              <a:t>used </a:t>
            </a:r>
            <a:r>
              <a:rPr sz="2400" b="1" spc="-5" dirty="0">
                <a:solidFill>
                  <a:srgbClr val="006FC0"/>
                </a:solidFill>
                <a:latin typeface="Microsoft Sans Serif"/>
                <a:cs typeface="Microsoft Sans Serif"/>
              </a:rPr>
              <a:t>for create</a:t>
            </a:r>
            <a:r>
              <a:rPr sz="2400" b="1" spc="-120" dirty="0">
                <a:solidFill>
                  <a:srgbClr val="006FC0"/>
                </a:solidFill>
                <a:latin typeface="Microsoft Sans Serif"/>
                <a:cs typeface="Microsoft Sans Serif"/>
              </a:rPr>
              <a:t> </a:t>
            </a:r>
            <a:r>
              <a:rPr sz="2400" b="1" spc="-5" dirty="0">
                <a:solidFill>
                  <a:srgbClr val="006FC0"/>
                </a:solidFill>
                <a:latin typeface="Microsoft Sans Serif"/>
                <a:cs typeface="Microsoft Sans Serif"/>
              </a:rPr>
              <a:t>component. </a:t>
            </a:r>
            <a:endParaRPr sz="2400">
              <a:latin typeface="Microsoft Sans Serif"/>
              <a:cs typeface="Microsoft Sans Serif"/>
            </a:endParaRPr>
          </a:p>
        </p:txBody>
      </p:sp>
      <p:sp>
        <p:nvSpPr>
          <p:cNvPr id="6" name="object 6"/>
          <p:cNvSpPr/>
          <p:nvPr/>
        </p:nvSpPr>
        <p:spPr>
          <a:xfrm>
            <a:off x="48005" y="2134361"/>
            <a:ext cx="6527800" cy="1940560"/>
          </a:xfrm>
          <a:custGeom>
            <a:avLst/>
            <a:gdLst/>
            <a:ahLst/>
            <a:cxnLst/>
            <a:rect l="l" t="t" r="r" b="b"/>
            <a:pathLst>
              <a:path w="6527800" h="1940560">
                <a:moveTo>
                  <a:pt x="0" y="1940052"/>
                </a:moveTo>
                <a:lnTo>
                  <a:pt x="6527292" y="1940052"/>
                </a:lnTo>
                <a:lnTo>
                  <a:pt x="6527292" y="0"/>
                </a:lnTo>
                <a:lnTo>
                  <a:pt x="0" y="0"/>
                </a:lnTo>
                <a:lnTo>
                  <a:pt x="0" y="1940052"/>
                </a:lnTo>
                <a:close/>
              </a:path>
            </a:pathLst>
          </a:custGeom>
          <a:solidFill>
            <a:srgbClr val="9B2C1F"/>
          </a:solidFill>
        </p:spPr>
        <p:txBody>
          <a:bodyPr wrap="square" lIns="0" tIns="0" rIns="0" bIns="0" rtlCol="0"/>
          <a:lstStyle/>
          <a:p>
            <a:endParaRPr/>
          </a:p>
        </p:txBody>
      </p:sp>
      <p:sp>
        <p:nvSpPr>
          <p:cNvPr id="7" name="object 7"/>
          <p:cNvSpPr txBox="1"/>
          <p:nvPr/>
        </p:nvSpPr>
        <p:spPr>
          <a:xfrm>
            <a:off x="125984" y="2297429"/>
            <a:ext cx="6125210" cy="1717675"/>
          </a:xfrm>
          <a:prstGeom prst="rect">
            <a:avLst/>
          </a:prstGeom>
        </p:spPr>
        <p:txBody>
          <a:bodyPr vert="horz" wrap="square" lIns="0" tIns="127000" rIns="0" bIns="0" rtlCol="0">
            <a:spAutoFit/>
          </a:bodyPr>
          <a:lstStyle/>
          <a:p>
            <a:pPr marL="323215" algn="ctr">
              <a:lnSpc>
                <a:spcPct val="100000"/>
              </a:lnSpc>
              <a:spcBef>
                <a:spcPts val="1000"/>
              </a:spcBef>
            </a:pPr>
            <a:r>
              <a:rPr sz="2400" b="1" u="heavy" spc="-5" dirty="0">
                <a:solidFill>
                  <a:srgbClr val="FFFFFF"/>
                </a:solidFill>
                <a:uFill>
                  <a:solidFill>
                    <a:srgbClr val="FFFFFF"/>
                  </a:solidFill>
                </a:uFill>
                <a:latin typeface="Microsoft Sans Serif"/>
                <a:cs typeface="Microsoft Sans Serif"/>
              </a:rPr>
              <a:t>Syntax</a:t>
            </a:r>
            <a:r>
              <a:rPr sz="2400" b="1" spc="-10" dirty="0">
                <a:solidFill>
                  <a:srgbClr val="FFFFFF"/>
                </a:solidFill>
                <a:latin typeface="Microsoft Sans Serif"/>
                <a:cs typeface="Microsoft Sans Serif"/>
              </a:rPr>
              <a:t> </a:t>
            </a:r>
            <a:endParaRPr sz="2400">
              <a:latin typeface="Microsoft Sans Serif"/>
              <a:cs typeface="Microsoft Sans Serif"/>
            </a:endParaRPr>
          </a:p>
          <a:p>
            <a:pPr marL="12700">
              <a:lnSpc>
                <a:spcPct val="100000"/>
              </a:lnSpc>
              <a:spcBef>
                <a:spcPts val="900"/>
              </a:spcBef>
            </a:pPr>
            <a:r>
              <a:rPr sz="2400" b="1" spc="-5" dirty="0">
                <a:solidFill>
                  <a:srgbClr val="FFFFFF"/>
                </a:solidFill>
                <a:latin typeface="Microsoft Sans Serif"/>
                <a:cs typeface="Microsoft Sans Serif"/>
              </a:rPr>
              <a:t>ng generate component</a:t>
            </a:r>
            <a:r>
              <a:rPr sz="2400" b="1" spc="-10" dirty="0">
                <a:solidFill>
                  <a:srgbClr val="FFFFFF"/>
                </a:solidFill>
                <a:latin typeface="Microsoft Sans Serif"/>
                <a:cs typeface="Microsoft Sans Serif"/>
              </a:rPr>
              <a:t> </a:t>
            </a:r>
            <a:r>
              <a:rPr sz="2400" b="1" spc="-5" dirty="0">
                <a:solidFill>
                  <a:srgbClr val="FFFFFF"/>
                </a:solidFill>
                <a:latin typeface="Microsoft Sans Serif"/>
                <a:cs typeface="Microsoft Sans Serif"/>
              </a:rPr>
              <a:t>&lt;component_name&gt;</a:t>
            </a:r>
            <a:endParaRPr sz="2400">
              <a:latin typeface="Microsoft Sans Serif"/>
              <a:cs typeface="Microsoft Sans Serif"/>
            </a:endParaRPr>
          </a:p>
          <a:p>
            <a:pPr marL="243204" algn="ctr">
              <a:lnSpc>
                <a:spcPct val="100000"/>
              </a:lnSpc>
            </a:pPr>
            <a:r>
              <a:rPr sz="2400" b="1" spc="-5" dirty="0">
                <a:solidFill>
                  <a:srgbClr val="FFFFFF"/>
                </a:solidFill>
                <a:latin typeface="Microsoft Sans Serif"/>
                <a:cs typeface="Microsoft Sans Serif"/>
              </a:rPr>
              <a:t>or</a:t>
            </a:r>
            <a:endParaRPr sz="2400">
              <a:latin typeface="Microsoft Sans Serif"/>
              <a:cs typeface="Microsoft Sans Serif"/>
            </a:endParaRPr>
          </a:p>
          <a:p>
            <a:pPr marL="12700">
              <a:lnSpc>
                <a:spcPct val="100000"/>
              </a:lnSpc>
            </a:pPr>
            <a:r>
              <a:rPr sz="2400" b="1" spc="-5" dirty="0">
                <a:solidFill>
                  <a:srgbClr val="FFFFFF"/>
                </a:solidFill>
                <a:latin typeface="Microsoft Sans Serif"/>
                <a:cs typeface="Microsoft Sans Serif"/>
              </a:rPr>
              <a:t>ng g c</a:t>
            </a:r>
            <a:r>
              <a:rPr sz="2400" b="1" spc="615" dirty="0">
                <a:solidFill>
                  <a:srgbClr val="FFFFFF"/>
                </a:solidFill>
                <a:latin typeface="Microsoft Sans Serif"/>
                <a:cs typeface="Microsoft Sans Serif"/>
              </a:rPr>
              <a:t> </a:t>
            </a:r>
            <a:r>
              <a:rPr sz="2400" b="1" spc="-5" dirty="0">
                <a:solidFill>
                  <a:srgbClr val="FFFFFF"/>
                </a:solidFill>
                <a:latin typeface="Microsoft Sans Serif"/>
                <a:cs typeface="Microsoft Sans Serif"/>
              </a:rPr>
              <a:t>&lt;component_name&gt;</a:t>
            </a:r>
            <a:endParaRPr sz="2400">
              <a:latin typeface="Microsoft Sans Serif"/>
              <a:cs typeface="Microsoft Sans Serif"/>
            </a:endParaRPr>
          </a:p>
        </p:txBody>
      </p:sp>
      <p:sp>
        <p:nvSpPr>
          <p:cNvPr id="8" name="object 8"/>
          <p:cNvSpPr txBox="1"/>
          <p:nvPr/>
        </p:nvSpPr>
        <p:spPr>
          <a:xfrm>
            <a:off x="6772656" y="2141220"/>
            <a:ext cx="5200015" cy="1766570"/>
          </a:xfrm>
          <a:prstGeom prst="rect">
            <a:avLst/>
          </a:prstGeom>
          <a:solidFill>
            <a:srgbClr val="000000"/>
          </a:solidFill>
        </p:spPr>
        <p:txBody>
          <a:bodyPr vert="horz" wrap="square" lIns="0" tIns="24130" rIns="0" bIns="0" rtlCol="0">
            <a:spAutoFit/>
          </a:bodyPr>
          <a:lstStyle/>
          <a:p>
            <a:pPr marL="98425" marR="410209" indent="1905000">
              <a:lnSpc>
                <a:spcPts val="4320"/>
              </a:lnSpc>
              <a:spcBef>
                <a:spcPts val="190"/>
              </a:spcBef>
            </a:pPr>
            <a:r>
              <a:rPr sz="2400" b="1" u="heavy" spc="-5" dirty="0">
                <a:solidFill>
                  <a:srgbClr val="FFFFFF"/>
                </a:solidFill>
                <a:uFill>
                  <a:solidFill>
                    <a:srgbClr val="FFFFFF"/>
                  </a:solidFill>
                </a:uFill>
                <a:latin typeface="Microsoft Sans Serif"/>
                <a:cs typeface="Microsoft Sans Serif"/>
              </a:rPr>
              <a:t>Example </a:t>
            </a:r>
            <a:r>
              <a:rPr sz="2400" b="1" spc="-5" dirty="0">
                <a:solidFill>
                  <a:srgbClr val="FFFFFF"/>
                </a:solidFill>
                <a:latin typeface="Microsoft Sans Serif"/>
                <a:cs typeface="Microsoft Sans Serif"/>
              </a:rPr>
              <a:t> </a:t>
            </a:r>
            <a:r>
              <a:rPr sz="2400" spc="-5" dirty="0">
                <a:solidFill>
                  <a:srgbClr val="FFFFFF"/>
                </a:solidFill>
                <a:latin typeface="Microsoft Sans Serif"/>
                <a:cs typeface="Microsoft Sans Serif"/>
              </a:rPr>
              <a:t>F:/Angular4/MyFirstDemoApp&gt;  ng g </a:t>
            </a:r>
            <a:r>
              <a:rPr sz="2400" dirty="0">
                <a:solidFill>
                  <a:srgbClr val="FFFFFF"/>
                </a:solidFill>
                <a:latin typeface="Microsoft Sans Serif"/>
                <a:cs typeface="Microsoft Sans Serif"/>
              </a:rPr>
              <a:t>c</a:t>
            </a:r>
            <a:r>
              <a:rPr sz="2400" spc="5" dirty="0">
                <a:solidFill>
                  <a:srgbClr val="FFFFFF"/>
                </a:solidFill>
                <a:latin typeface="Microsoft Sans Serif"/>
                <a:cs typeface="Microsoft Sans Serif"/>
              </a:rPr>
              <a:t> </a:t>
            </a:r>
            <a:r>
              <a:rPr sz="2400" dirty="0">
                <a:solidFill>
                  <a:srgbClr val="FFFFFF"/>
                </a:solidFill>
                <a:latin typeface="Microsoft Sans Serif"/>
                <a:cs typeface="Microsoft Sans Serif"/>
              </a:rPr>
              <a:t>server</a:t>
            </a:r>
            <a:endParaRPr sz="2400">
              <a:latin typeface="Microsoft Sans Serif"/>
              <a:cs typeface="Microsoft Sans Serif"/>
            </a:endParaRPr>
          </a:p>
        </p:txBody>
      </p:sp>
      <p:sp>
        <p:nvSpPr>
          <p:cNvPr id="9" name="object 9"/>
          <p:cNvSpPr/>
          <p:nvPr/>
        </p:nvSpPr>
        <p:spPr>
          <a:xfrm>
            <a:off x="3192779" y="4869179"/>
            <a:ext cx="7173468" cy="148437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45947"/>
            <a:ext cx="5090161" cy="112166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1541" y="485648"/>
            <a:ext cx="4655185" cy="635000"/>
          </a:xfrm>
          <a:prstGeom prst="rect">
            <a:avLst/>
          </a:prstGeom>
        </p:spPr>
        <p:txBody>
          <a:bodyPr vert="horz" wrap="square" lIns="0" tIns="12065" rIns="0" bIns="0" rtlCol="0">
            <a:spAutoFit/>
          </a:bodyPr>
          <a:lstStyle/>
          <a:p>
            <a:pPr marL="12700">
              <a:lnSpc>
                <a:spcPct val="100000"/>
              </a:lnSpc>
              <a:spcBef>
                <a:spcPts val="95"/>
              </a:spcBef>
            </a:pPr>
            <a:r>
              <a:rPr b="1" spc="-5" dirty="0">
                <a:latin typeface="Microsoft Sans Serif"/>
                <a:cs typeface="Microsoft Sans Serif"/>
              </a:rPr>
              <a:t>Component</a:t>
            </a:r>
            <a:r>
              <a:rPr b="1" spc="-80" dirty="0">
                <a:latin typeface="Microsoft Sans Serif"/>
                <a:cs typeface="Microsoft Sans Serif"/>
              </a:rPr>
              <a:t> </a:t>
            </a:r>
            <a:r>
              <a:rPr b="1" spc="-5" dirty="0">
                <a:latin typeface="Microsoft Sans Serif"/>
                <a:cs typeface="Microsoft Sans Serif"/>
              </a:rPr>
              <a:t>Selector</a:t>
            </a:r>
          </a:p>
        </p:txBody>
      </p:sp>
      <p:sp>
        <p:nvSpPr>
          <p:cNvPr id="4" name="object 4"/>
          <p:cNvSpPr/>
          <p:nvPr/>
        </p:nvSpPr>
        <p:spPr>
          <a:xfrm>
            <a:off x="190500" y="1202436"/>
            <a:ext cx="2920365" cy="607060"/>
          </a:xfrm>
          <a:custGeom>
            <a:avLst/>
            <a:gdLst/>
            <a:ahLst/>
            <a:cxnLst/>
            <a:rect l="l" t="t" r="r" b="b"/>
            <a:pathLst>
              <a:path w="2920365" h="607060">
                <a:moveTo>
                  <a:pt x="2818892" y="0"/>
                </a:moveTo>
                <a:lnTo>
                  <a:pt x="101104" y="0"/>
                </a:lnTo>
                <a:lnTo>
                  <a:pt x="61748" y="7937"/>
                </a:lnTo>
                <a:lnTo>
                  <a:pt x="29611" y="29591"/>
                </a:lnTo>
                <a:lnTo>
                  <a:pt x="7944" y="61722"/>
                </a:lnTo>
                <a:lnTo>
                  <a:pt x="0" y="101091"/>
                </a:lnTo>
                <a:lnTo>
                  <a:pt x="0" y="606551"/>
                </a:lnTo>
                <a:lnTo>
                  <a:pt x="2919984" y="606551"/>
                </a:lnTo>
                <a:lnTo>
                  <a:pt x="2919984" y="101091"/>
                </a:lnTo>
                <a:lnTo>
                  <a:pt x="2912046" y="61722"/>
                </a:lnTo>
                <a:lnTo>
                  <a:pt x="2890393" y="29591"/>
                </a:lnTo>
                <a:lnTo>
                  <a:pt x="2858262" y="7937"/>
                </a:lnTo>
                <a:lnTo>
                  <a:pt x="2818892" y="0"/>
                </a:lnTo>
                <a:close/>
              </a:path>
            </a:pathLst>
          </a:custGeom>
          <a:solidFill>
            <a:srgbClr val="9B2C1F"/>
          </a:solidFill>
        </p:spPr>
        <p:txBody>
          <a:bodyPr wrap="square" lIns="0" tIns="0" rIns="0" bIns="0" rtlCol="0"/>
          <a:lstStyle/>
          <a:p>
            <a:endParaRPr/>
          </a:p>
        </p:txBody>
      </p:sp>
      <p:sp>
        <p:nvSpPr>
          <p:cNvPr id="5" name="object 5"/>
          <p:cNvSpPr/>
          <p:nvPr/>
        </p:nvSpPr>
        <p:spPr>
          <a:xfrm>
            <a:off x="190500" y="1202436"/>
            <a:ext cx="2920365" cy="607060"/>
          </a:xfrm>
          <a:custGeom>
            <a:avLst/>
            <a:gdLst/>
            <a:ahLst/>
            <a:cxnLst/>
            <a:rect l="l" t="t" r="r" b="b"/>
            <a:pathLst>
              <a:path w="2920365" h="607060">
                <a:moveTo>
                  <a:pt x="101104" y="0"/>
                </a:moveTo>
                <a:lnTo>
                  <a:pt x="2818892" y="0"/>
                </a:lnTo>
                <a:lnTo>
                  <a:pt x="2858262" y="7937"/>
                </a:lnTo>
                <a:lnTo>
                  <a:pt x="2890393" y="29590"/>
                </a:lnTo>
                <a:lnTo>
                  <a:pt x="2912046" y="61721"/>
                </a:lnTo>
                <a:lnTo>
                  <a:pt x="2919984" y="101091"/>
                </a:lnTo>
                <a:lnTo>
                  <a:pt x="2919984" y="606551"/>
                </a:lnTo>
                <a:lnTo>
                  <a:pt x="0" y="606551"/>
                </a:lnTo>
                <a:lnTo>
                  <a:pt x="0" y="101091"/>
                </a:lnTo>
                <a:lnTo>
                  <a:pt x="7944" y="61722"/>
                </a:lnTo>
                <a:lnTo>
                  <a:pt x="29611" y="29591"/>
                </a:lnTo>
                <a:lnTo>
                  <a:pt x="61748" y="7937"/>
                </a:lnTo>
                <a:lnTo>
                  <a:pt x="101104" y="0"/>
                </a:lnTo>
                <a:close/>
              </a:path>
            </a:pathLst>
          </a:custGeom>
          <a:ln w="12192">
            <a:solidFill>
              <a:srgbClr val="9B2C1F"/>
            </a:solidFill>
          </a:ln>
        </p:spPr>
        <p:txBody>
          <a:bodyPr wrap="square" lIns="0" tIns="0" rIns="0" bIns="0" rtlCol="0"/>
          <a:lstStyle/>
          <a:p>
            <a:endParaRPr/>
          </a:p>
        </p:txBody>
      </p:sp>
      <p:sp>
        <p:nvSpPr>
          <p:cNvPr id="6" name="object 6"/>
          <p:cNvSpPr txBox="1"/>
          <p:nvPr/>
        </p:nvSpPr>
        <p:spPr>
          <a:xfrm>
            <a:off x="856894" y="1298905"/>
            <a:ext cx="158623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FFFF"/>
                </a:solidFill>
                <a:latin typeface="Microsoft Sans Serif"/>
                <a:cs typeface="Microsoft Sans Serif"/>
              </a:rPr>
              <a:t>By</a:t>
            </a:r>
            <a:r>
              <a:rPr sz="2400" b="1" spc="-95" dirty="0">
                <a:solidFill>
                  <a:srgbClr val="FFFFFF"/>
                </a:solidFill>
                <a:latin typeface="Microsoft Sans Serif"/>
                <a:cs typeface="Microsoft Sans Serif"/>
              </a:rPr>
              <a:t> </a:t>
            </a:r>
            <a:r>
              <a:rPr sz="2400" b="1" dirty="0">
                <a:solidFill>
                  <a:srgbClr val="FFFFFF"/>
                </a:solidFill>
                <a:latin typeface="Microsoft Sans Serif"/>
                <a:cs typeface="Microsoft Sans Serif"/>
              </a:rPr>
              <a:t>Element</a:t>
            </a:r>
            <a:endParaRPr sz="2400">
              <a:latin typeface="Microsoft Sans Serif"/>
              <a:cs typeface="Microsoft Sans Serif"/>
            </a:endParaRPr>
          </a:p>
        </p:txBody>
      </p:sp>
      <p:sp>
        <p:nvSpPr>
          <p:cNvPr id="7" name="object 7"/>
          <p:cNvSpPr/>
          <p:nvPr/>
        </p:nvSpPr>
        <p:spPr>
          <a:xfrm>
            <a:off x="190500" y="1808988"/>
            <a:ext cx="11733530" cy="0"/>
          </a:xfrm>
          <a:custGeom>
            <a:avLst/>
            <a:gdLst/>
            <a:ahLst/>
            <a:cxnLst/>
            <a:rect l="l" t="t" r="r" b="b"/>
            <a:pathLst>
              <a:path w="11733530">
                <a:moveTo>
                  <a:pt x="0" y="0"/>
                </a:moveTo>
                <a:lnTo>
                  <a:pt x="11733276" y="0"/>
                </a:lnTo>
              </a:path>
            </a:pathLst>
          </a:custGeom>
          <a:ln w="12192">
            <a:solidFill>
              <a:srgbClr val="7A2116"/>
            </a:solidFill>
          </a:ln>
        </p:spPr>
        <p:txBody>
          <a:bodyPr wrap="square" lIns="0" tIns="0" rIns="0" bIns="0" rtlCol="0"/>
          <a:lstStyle/>
          <a:p>
            <a:endParaRPr/>
          </a:p>
        </p:txBody>
      </p:sp>
      <p:sp>
        <p:nvSpPr>
          <p:cNvPr id="8" name="object 8"/>
          <p:cNvSpPr txBox="1"/>
          <p:nvPr/>
        </p:nvSpPr>
        <p:spPr>
          <a:xfrm>
            <a:off x="191262" y="1907285"/>
            <a:ext cx="5171440" cy="3508375"/>
          </a:xfrm>
          <a:prstGeom prst="rect">
            <a:avLst/>
          </a:prstGeom>
          <a:solidFill>
            <a:srgbClr val="9B2C1F"/>
          </a:solidFill>
        </p:spPr>
        <p:txBody>
          <a:bodyPr vert="horz" wrap="square" lIns="0" tIns="168910" rIns="0" bIns="0" rtlCol="0">
            <a:spAutoFit/>
          </a:bodyPr>
          <a:lstStyle/>
          <a:p>
            <a:pPr marL="2036445">
              <a:lnSpc>
                <a:spcPct val="100000"/>
              </a:lnSpc>
              <a:spcBef>
                <a:spcPts val="1330"/>
              </a:spcBef>
            </a:pPr>
            <a:r>
              <a:rPr sz="2800" b="1" u="heavy" spc="-5" dirty="0">
                <a:solidFill>
                  <a:srgbClr val="FFFFFF"/>
                </a:solidFill>
                <a:uFill>
                  <a:solidFill>
                    <a:srgbClr val="FFFFFF"/>
                  </a:solidFill>
                </a:uFill>
                <a:latin typeface="Microsoft Sans Serif"/>
                <a:cs typeface="Microsoft Sans Serif"/>
              </a:rPr>
              <a:t>Syntax</a:t>
            </a:r>
            <a:endParaRPr sz="2800">
              <a:latin typeface="Microsoft Sans Serif"/>
              <a:cs typeface="Microsoft Sans Serif"/>
            </a:endParaRPr>
          </a:p>
          <a:p>
            <a:pPr marL="89535">
              <a:lnSpc>
                <a:spcPct val="100000"/>
              </a:lnSpc>
              <a:spcBef>
                <a:spcPts val="1545"/>
              </a:spcBef>
            </a:pPr>
            <a:r>
              <a:rPr sz="2400" b="1" spc="-5" dirty="0">
                <a:solidFill>
                  <a:srgbClr val="FFFFFF"/>
                </a:solidFill>
                <a:latin typeface="Microsoft Sans Serif"/>
                <a:cs typeface="Microsoft Sans Serif"/>
              </a:rPr>
              <a:t>@Component({</a:t>
            </a:r>
            <a:r>
              <a:rPr sz="2400" b="1" spc="-45" dirty="0">
                <a:solidFill>
                  <a:srgbClr val="FFFFFF"/>
                </a:solidFill>
                <a:latin typeface="Microsoft Sans Serif"/>
                <a:cs typeface="Microsoft Sans Serif"/>
              </a:rPr>
              <a:t> </a:t>
            </a:r>
            <a:r>
              <a:rPr sz="2400" b="1" spc="-5" dirty="0">
                <a:solidFill>
                  <a:srgbClr val="FFFFFF"/>
                </a:solidFill>
                <a:latin typeface="Microsoft Sans Serif"/>
                <a:cs typeface="Microsoft Sans Serif"/>
              </a:rPr>
              <a:t> </a:t>
            </a:r>
            <a:endParaRPr sz="2400">
              <a:latin typeface="Microsoft Sans Serif"/>
              <a:cs typeface="Microsoft Sans Serif"/>
            </a:endParaRPr>
          </a:p>
          <a:p>
            <a:pPr marL="89535" marR="958850">
              <a:lnSpc>
                <a:spcPct val="150000"/>
              </a:lnSpc>
            </a:pPr>
            <a:r>
              <a:rPr sz="2400" b="1" spc="-5" dirty="0">
                <a:solidFill>
                  <a:srgbClr val="FFFFFF"/>
                </a:solidFill>
                <a:latin typeface="Microsoft Sans Serif"/>
                <a:cs typeface="Microsoft Sans Serif"/>
              </a:rPr>
              <a:t>selector: </a:t>
            </a:r>
            <a:r>
              <a:rPr sz="2400" b="1" spc="-5" dirty="0">
                <a:solidFill>
                  <a:srgbClr val="FFFF00"/>
                </a:solidFill>
                <a:latin typeface="Microsoft Sans Serif"/>
                <a:cs typeface="Microsoft Sans Serif"/>
              </a:rPr>
              <a:t>'[selector-name]'</a:t>
            </a:r>
            <a:r>
              <a:rPr sz="2400" b="1" spc="-5" dirty="0">
                <a:solidFill>
                  <a:srgbClr val="FFFFFF"/>
                </a:solidFill>
                <a:latin typeface="Microsoft Sans Serif"/>
                <a:cs typeface="Microsoft Sans Serif"/>
              </a:rPr>
              <a:t>,  templateUrl: ‘html -</a:t>
            </a:r>
            <a:r>
              <a:rPr sz="2400" b="1" spc="-45" dirty="0">
                <a:solidFill>
                  <a:srgbClr val="FFFFFF"/>
                </a:solidFill>
                <a:latin typeface="Microsoft Sans Serif"/>
                <a:cs typeface="Microsoft Sans Serif"/>
              </a:rPr>
              <a:t> </a:t>
            </a:r>
            <a:r>
              <a:rPr sz="2400" b="1" spc="-5" dirty="0">
                <a:solidFill>
                  <a:srgbClr val="FFFFFF"/>
                </a:solidFill>
                <a:latin typeface="Microsoft Sans Serif"/>
                <a:cs typeface="Microsoft Sans Serif"/>
              </a:rPr>
              <a:t>template',</a:t>
            </a:r>
            <a:r>
              <a:rPr sz="2400" b="1" spc="-35" dirty="0">
                <a:solidFill>
                  <a:srgbClr val="FFFFFF"/>
                </a:solidFill>
                <a:latin typeface="Microsoft Sans Serif"/>
                <a:cs typeface="Microsoft Sans Serif"/>
              </a:rPr>
              <a:t> </a:t>
            </a:r>
            <a:r>
              <a:rPr sz="2400" b="1" spc="-5" dirty="0">
                <a:solidFill>
                  <a:srgbClr val="FFFFFF"/>
                </a:solidFill>
                <a:latin typeface="Microsoft Sans Serif"/>
                <a:cs typeface="Microsoft Sans Serif"/>
              </a:rPr>
              <a:t> </a:t>
            </a:r>
            <a:endParaRPr sz="2400">
              <a:latin typeface="Microsoft Sans Serif"/>
              <a:cs typeface="Microsoft Sans Serif"/>
            </a:endParaRPr>
          </a:p>
          <a:p>
            <a:pPr marL="89535">
              <a:lnSpc>
                <a:spcPct val="100000"/>
              </a:lnSpc>
              <a:spcBef>
                <a:spcPts val="1440"/>
              </a:spcBef>
            </a:pPr>
            <a:r>
              <a:rPr sz="2400" b="1" spc="-5" dirty="0">
                <a:solidFill>
                  <a:srgbClr val="FFFFFF"/>
                </a:solidFill>
                <a:latin typeface="Microsoft Sans Serif"/>
                <a:cs typeface="Microsoft Sans Serif"/>
              </a:rPr>
              <a:t>styleUrls:</a:t>
            </a:r>
            <a:r>
              <a:rPr sz="2400" b="1" spc="-45" dirty="0">
                <a:solidFill>
                  <a:srgbClr val="FFFFFF"/>
                </a:solidFill>
                <a:latin typeface="Microsoft Sans Serif"/>
                <a:cs typeface="Microsoft Sans Serif"/>
              </a:rPr>
              <a:t> </a:t>
            </a:r>
            <a:r>
              <a:rPr sz="2400" b="1" spc="-5" dirty="0">
                <a:solidFill>
                  <a:srgbClr val="FFFFFF"/>
                </a:solidFill>
                <a:latin typeface="Microsoft Sans Serif"/>
                <a:cs typeface="Microsoft Sans Serif"/>
              </a:rPr>
              <a:t>[‘stylesheet']</a:t>
            </a:r>
            <a:endParaRPr sz="2400">
              <a:latin typeface="Microsoft Sans Serif"/>
              <a:cs typeface="Microsoft Sans Serif"/>
            </a:endParaRPr>
          </a:p>
          <a:p>
            <a:pPr marL="89535">
              <a:lnSpc>
                <a:spcPct val="100000"/>
              </a:lnSpc>
              <a:spcBef>
                <a:spcPts val="1440"/>
              </a:spcBef>
            </a:pPr>
            <a:r>
              <a:rPr sz="2400" b="1" dirty="0">
                <a:solidFill>
                  <a:srgbClr val="FFFFFF"/>
                </a:solidFill>
                <a:latin typeface="Microsoft Sans Serif"/>
                <a:cs typeface="Microsoft Sans Serif"/>
              </a:rPr>
              <a:t>})</a:t>
            </a:r>
            <a:endParaRPr sz="2400">
              <a:latin typeface="Microsoft Sans Serif"/>
              <a:cs typeface="Microsoft Sans Serif"/>
            </a:endParaRPr>
          </a:p>
        </p:txBody>
      </p:sp>
      <p:sp>
        <p:nvSpPr>
          <p:cNvPr id="9" name="object 9"/>
          <p:cNvSpPr txBox="1"/>
          <p:nvPr/>
        </p:nvSpPr>
        <p:spPr>
          <a:xfrm>
            <a:off x="6013703" y="1868423"/>
            <a:ext cx="5499100" cy="3520440"/>
          </a:xfrm>
          <a:prstGeom prst="rect">
            <a:avLst/>
          </a:prstGeom>
          <a:solidFill>
            <a:srgbClr val="000000"/>
          </a:solidFill>
        </p:spPr>
        <p:txBody>
          <a:bodyPr vert="horz" wrap="square" lIns="0" tIns="176530" rIns="0" bIns="0" rtlCol="0">
            <a:spAutoFit/>
          </a:bodyPr>
          <a:lstStyle/>
          <a:p>
            <a:pPr marL="2051685">
              <a:lnSpc>
                <a:spcPct val="100000"/>
              </a:lnSpc>
              <a:spcBef>
                <a:spcPts val="1390"/>
              </a:spcBef>
            </a:pPr>
            <a:r>
              <a:rPr sz="2800" b="1" u="heavy" spc="-5" dirty="0">
                <a:solidFill>
                  <a:srgbClr val="FFFFFF"/>
                </a:solidFill>
                <a:uFill>
                  <a:solidFill>
                    <a:srgbClr val="FFFFFF"/>
                  </a:solidFill>
                </a:uFill>
                <a:latin typeface="Microsoft Sans Serif"/>
                <a:cs typeface="Microsoft Sans Serif"/>
              </a:rPr>
              <a:t>Example</a:t>
            </a:r>
            <a:endParaRPr sz="2800">
              <a:latin typeface="Microsoft Sans Serif"/>
              <a:cs typeface="Microsoft Sans Serif"/>
            </a:endParaRPr>
          </a:p>
          <a:p>
            <a:pPr marL="97790" marR="2489200">
              <a:lnSpc>
                <a:spcPct val="150000"/>
              </a:lnSpc>
              <a:spcBef>
                <a:spcPts val="100"/>
              </a:spcBef>
            </a:pPr>
            <a:r>
              <a:rPr sz="2400" spc="-10" dirty="0">
                <a:solidFill>
                  <a:srgbClr val="FFFFFF"/>
                </a:solidFill>
                <a:latin typeface="Microsoft Sans Serif"/>
                <a:cs typeface="Microsoft Sans Serif"/>
              </a:rPr>
              <a:t>@Component({  </a:t>
            </a:r>
            <a:r>
              <a:rPr sz="2400" spc="-5" dirty="0">
                <a:solidFill>
                  <a:srgbClr val="FFFFFF"/>
                </a:solidFill>
                <a:latin typeface="Microsoft Sans Serif"/>
                <a:cs typeface="Microsoft Sans Serif"/>
              </a:rPr>
              <a:t>selector:</a:t>
            </a:r>
            <a:r>
              <a:rPr sz="2400" spc="-15" dirty="0">
                <a:solidFill>
                  <a:srgbClr val="FFFFFF"/>
                </a:solidFill>
                <a:latin typeface="Microsoft Sans Serif"/>
                <a:cs typeface="Microsoft Sans Serif"/>
              </a:rPr>
              <a:t> </a:t>
            </a:r>
            <a:r>
              <a:rPr sz="2400" spc="-5" dirty="0">
                <a:solidFill>
                  <a:srgbClr val="FFFF00"/>
                </a:solidFill>
                <a:latin typeface="Microsoft Sans Serif"/>
                <a:cs typeface="Microsoft Sans Serif"/>
              </a:rPr>
              <a:t>'[app-root]'</a:t>
            </a:r>
            <a:r>
              <a:rPr sz="2400" spc="-5" dirty="0">
                <a:solidFill>
                  <a:srgbClr val="FFFFFF"/>
                </a:solidFill>
                <a:latin typeface="Microsoft Sans Serif"/>
                <a:cs typeface="Microsoft Sans Serif"/>
              </a:rPr>
              <a:t>,  </a:t>
            </a:r>
            <a:endParaRPr sz="2400">
              <a:latin typeface="Microsoft Sans Serif"/>
              <a:cs typeface="Microsoft Sans Serif"/>
            </a:endParaRPr>
          </a:p>
          <a:p>
            <a:pPr marL="97790" marR="367665">
              <a:lnSpc>
                <a:spcPct val="150000"/>
              </a:lnSpc>
              <a:spcBef>
                <a:spcPts val="5"/>
              </a:spcBef>
            </a:pPr>
            <a:r>
              <a:rPr sz="2400" spc="-10" dirty="0">
                <a:solidFill>
                  <a:srgbClr val="FFFFFF"/>
                </a:solidFill>
                <a:latin typeface="Microsoft Sans Serif"/>
                <a:cs typeface="Microsoft Sans Serif"/>
              </a:rPr>
              <a:t>templateUrl: </a:t>
            </a:r>
            <a:r>
              <a:rPr sz="2400" spc="-5" dirty="0">
                <a:solidFill>
                  <a:srgbClr val="FFFFFF"/>
                </a:solidFill>
                <a:latin typeface="Microsoft Sans Serif"/>
                <a:cs typeface="Microsoft Sans Serif"/>
              </a:rPr>
              <a:t>'./app.component.html',  styleUrls:</a:t>
            </a:r>
            <a:r>
              <a:rPr sz="2400" spc="30" dirty="0">
                <a:solidFill>
                  <a:srgbClr val="FFFFFF"/>
                </a:solidFill>
                <a:latin typeface="Microsoft Sans Serif"/>
                <a:cs typeface="Microsoft Sans Serif"/>
              </a:rPr>
              <a:t> </a:t>
            </a:r>
            <a:r>
              <a:rPr sz="2400" spc="-5" dirty="0">
                <a:solidFill>
                  <a:srgbClr val="FFFFFF"/>
                </a:solidFill>
                <a:latin typeface="Microsoft Sans Serif"/>
                <a:cs typeface="Microsoft Sans Serif"/>
              </a:rPr>
              <a:t>['./app.component.css']</a:t>
            </a:r>
            <a:endParaRPr sz="2400">
              <a:latin typeface="Microsoft Sans Serif"/>
              <a:cs typeface="Microsoft Sans Serif"/>
            </a:endParaRPr>
          </a:p>
          <a:p>
            <a:pPr marL="97790">
              <a:lnSpc>
                <a:spcPct val="100000"/>
              </a:lnSpc>
              <a:spcBef>
                <a:spcPts val="1440"/>
              </a:spcBef>
            </a:pPr>
            <a:r>
              <a:rPr sz="2400" dirty="0">
                <a:solidFill>
                  <a:srgbClr val="FFFFFF"/>
                </a:solidFill>
                <a:latin typeface="Microsoft Sans Serif"/>
                <a:cs typeface="Microsoft Sans Serif"/>
              </a:rPr>
              <a:t>})</a:t>
            </a:r>
            <a:endParaRPr sz="2400">
              <a:latin typeface="Microsoft Sans Serif"/>
              <a:cs typeface="Microsoft Sans Serif"/>
            </a:endParaRPr>
          </a:p>
        </p:txBody>
      </p:sp>
      <p:sp>
        <p:nvSpPr>
          <p:cNvPr id="10" name="object 10"/>
          <p:cNvSpPr txBox="1"/>
          <p:nvPr/>
        </p:nvSpPr>
        <p:spPr>
          <a:xfrm>
            <a:off x="191262" y="5631941"/>
            <a:ext cx="5171440" cy="739140"/>
          </a:xfrm>
          <a:prstGeom prst="rect">
            <a:avLst/>
          </a:prstGeom>
          <a:solidFill>
            <a:srgbClr val="9B2C1F"/>
          </a:solidFill>
        </p:spPr>
        <p:txBody>
          <a:bodyPr vert="horz" wrap="square" lIns="0" tIns="170180" rIns="0" bIns="0" rtlCol="0">
            <a:spAutoFit/>
          </a:bodyPr>
          <a:lstStyle/>
          <a:p>
            <a:pPr marL="347980">
              <a:lnSpc>
                <a:spcPct val="100000"/>
              </a:lnSpc>
              <a:spcBef>
                <a:spcPts val="1340"/>
              </a:spcBef>
            </a:pPr>
            <a:r>
              <a:rPr sz="2800" b="1" spc="-5" dirty="0">
                <a:solidFill>
                  <a:srgbClr val="FFFFFF"/>
                </a:solidFill>
                <a:latin typeface="Microsoft Sans Serif"/>
                <a:cs typeface="Microsoft Sans Serif"/>
              </a:rPr>
              <a:t>&lt;div selector_name&gt;</a:t>
            </a:r>
            <a:r>
              <a:rPr sz="2800" b="1" spc="705" dirty="0">
                <a:solidFill>
                  <a:srgbClr val="FFFFFF"/>
                </a:solidFill>
                <a:latin typeface="Microsoft Sans Serif"/>
                <a:cs typeface="Microsoft Sans Serif"/>
              </a:rPr>
              <a:t> </a:t>
            </a:r>
            <a:r>
              <a:rPr sz="2800" b="1" spc="-5" dirty="0">
                <a:solidFill>
                  <a:srgbClr val="FFFFFF"/>
                </a:solidFill>
                <a:latin typeface="Microsoft Sans Serif"/>
                <a:cs typeface="Microsoft Sans Serif"/>
              </a:rPr>
              <a:t>&lt;/div&gt;</a:t>
            </a:r>
            <a:endParaRPr sz="2800">
              <a:latin typeface="Microsoft Sans Serif"/>
              <a:cs typeface="Microsoft Sans Serif"/>
            </a:endParaRPr>
          </a:p>
        </p:txBody>
      </p:sp>
      <p:sp>
        <p:nvSpPr>
          <p:cNvPr id="11" name="object 11"/>
          <p:cNvSpPr txBox="1"/>
          <p:nvPr/>
        </p:nvSpPr>
        <p:spPr>
          <a:xfrm>
            <a:off x="6013703" y="5591555"/>
            <a:ext cx="5486400" cy="751840"/>
          </a:xfrm>
          <a:prstGeom prst="rect">
            <a:avLst/>
          </a:prstGeom>
          <a:solidFill>
            <a:srgbClr val="000000"/>
          </a:solidFill>
        </p:spPr>
        <p:txBody>
          <a:bodyPr vert="horz" wrap="square" lIns="0" tIns="177165" rIns="0" bIns="0" rtlCol="0">
            <a:spAutoFit/>
          </a:bodyPr>
          <a:lstStyle/>
          <a:p>
            <a:pPr marL="1011555">
              <a:lnSpc>
                <a:spcPct val="100000"/>
              </a:lnSpc>
              <a:spcBef>
                <a:spcPts val="1395"/>
              </a:spcBef>
            </a:pPr>
            <a:r>
              <a:rPr sz="2800" b="1" spc="-5" dirty="0">
                <a:solidFill>
                  <a:srgbClr val="FFFFFF"/>
                </a:solidFill>
                <a:latin typeface="Microsoft Sans Serif"/>
                <a:cs typeface="Microsoft Sans Serif"/>
              </a:rPr>
              <a:t>&lt;div app-root&gt;</a:t>
            </a:r>
            <a:r>
              <a:rPr sz="2800" b="1" spc="705" dirty="0">
                <a:solidFill>
                  <a:srgbClr val="FFFFFF"/>
                </a:solidFill>
                <a:latin typeface="Microsoft Sans Serif"/>
                <a:cs typeface="Microsoft Sans Serif"/>
              </a:rPr>
              <a:t> </a:t>
            </a:r>
            <a:r>
              <a:rPr sz="2800" b="1" spc="-5" dirty="0">
                <a:solidFill>
                  <a:srgbClr val="FFFFFF"/>
                </a:solidFill>
                <a:latin typeface="Microsoft Sans Serif"/>
                <a:cs typeface="Microsoft Sans Serif"/>
              </a:rPr>
              <a:t>&lt;/div&gt;</a:t>
            </a:r>
            <a:endParaRPr sz="2800">
              <a:latin typeface="Microsoft Sans Serif"/>
              <a:cs typeface="Microsoft Sans Serif"/>
            </a:endParaRPr>
          </a:p>
        </p:txBody>
      </p:sp>
      <p:sp>
        <p:nvSpPr>
          <p:cNvPr id="12" name="object 12"/>
          <p:cNvSpPr txBox="1"/>
          <p:nvPr/>
        </p:nvSpPr>
        <p:spPr>
          <a:xfrm>
            <a:off x="3240785" y="1308633"/>
            <a:ext cx="6447155" cy="411480"/>
          </a:xfrm>
          <a:prstGeom prst="rect">
            <a:avLst/>
          </a:prstGeom>
        </p:spPr>
        <p:txBody>
          <a:bodyPr vert="horz" wrap="square" lIns="0" tIns="16510" rIns="0" bIns="0" rtlCol="0">
            <a:spAutoFit/>
          </a:bodyPr>
          <a:lstStyle/>
          <a:p>
            <a:pPr marL="12700">
              <a:lnSpc>
                <a:spcPct val="100000"/>
              </a:lnSpc>
              <a:spcBef>
                <a:spcPts val="130"/>
              </a:spcBef>
            </a:pPr>
            <a:r>
              <a:rPr sz="2500" b="1" i="1" spc="-55" dirty="0">
                <a:solidFill>
                  <a:srgbClr val="006FC0"/>
                </a:solidFill>
                <a:latin typeface="Microsoft Sans Serif"/>
                <a:cs typeface="Microsoft Sans Serif"/>
              </a:rPr>
              <a:t>Define by square </a:t>
            </a:r>
            <a:r>
              <a:rPr sz="2500" b="1" i="1" spc="-50" dirty="0">
                <a:solidFill>
                  <a:srgbClr val="006FC0"/>
                </a:solidFill>
                <a:latin typeface="Microsoft Sans Serif"/>
                <a:cs typeface="Microsoft Sans Serif"/>
              </a:rPr>
              <a:t>brackets </a:t>
            </a:r>
            <a:r>
              <a:rPr sz="2500" b="1" i="1" spc="-25" dirty="0">
                <a:solidFill>
                  <a:srgbClr val="006FC0"/>
                </a:solidFill>
                <a:latin typeface="Microsoft Sans Serif"/>
                <a:cs typeface="Microsoft Sans Serif"/>
              </a:rPr>
              <a:t>[ ] </a:t>
            </a:r>
            <a:r>
              <a:rPr sz="2500" b="1" i="1" spc="-50" dirty="0">
                <a:solidFill>
                  <a:srgbClr val="006FC0"/>
                </a:solidFill>
                <a:latin typeface="Microsoft Sans Serif"/>
                <a:cs typeface="Microsoft Sans Serif"/>
              </a:rPr>
              <a:t>in selector</a:t>
            </a:r>
            <a:r>
              <a:rPr sz="2500" b="1" i="1" spc="-25" dirty="0">
                <a:solidFill>
                  <a:srgbClr val="006FC0"/>
                </a:solidFill>
                <a:latin typeface="Microsoft Sans Serif"/>
                <a:cs typeface="Microsoft Sans Serif"/>
              </a:rPr>
              <a:t> </a:t>
            </a:r>
            <a:r>
              <a:rPr sz="2500" b="1" i="1" spc="-60" dirty="0">
                <a:solidFill>
                  <a:srgbClr val="006FC0"/>
                </a:solidFill>
                <a:latin typeface="Microsoft Sans Serif"/>
                <a:cs typeface="Microsoft Sans Serif"/>
              </a:rPr>
              <a:t>name.</a:t>
            </a:r>
            <a:r>
              <a:rPr sz="2500" b="1" i="1" spc="-35" dirty="0">
                <a:solidFill>
                  <a:srgbClr val="006FC0"/>
                </a:solidFill>
                <a:latin typeface="Microsoft Sans Serif"/>
                <a:cs typeface="Microsoft Sans Serif"/>
              </a:rPr>
              <a:t> </a:t>
            </a:r>
            <a:r>
              <a:rPr sz="2500" b="1" i="1" dirty="0">
                <a:solidFill>
                  <a:srgbClr val="006FC0"/>
                </a:solidFill>
                <a:latin typeface="Microsoft Sans Serif"/>
                <a:cs typeface="Microsoft Sans Serif"/>
              </a:rPr>
              <a:t> </a:t>
            </a:r>
            <a:endParaRPr sz="2500">
              <a:latin typeface="Microsoft Sans Serif"/>
              <a:cs typeface="Microsoft Sans Serif"/>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0500" y="556259"/>
            <a:ext cx="2920365" cy="607060"/>
          </a:xfrm>
          <a:custGeom>
            <a:avLst/>
            <a:gdLst/>
            <a:ahLst/>
            <a:cxnLst/>
            <a:rect l="l" t="t" r="r" b="b"/>
            <a:pathLst>
              <a:path w="2920365" h="607060">
                <a:moveTo>
                  <a:pt x="2818892" y="0"/>
                </a:moveTo>
                <a:lnTo>
                  <a:pt x="101104" y="0"/>
                </a:lnTo>
                <a:lnTo>
                  <a:pt x="61748" y="7937"/>
                </a:lnTo>
                <a:lnTo>
                  <a:pt x="29611" y="29591"/>
                </a:lnTo>
                <a:lnTo>
                  <a:pt x="7944" y="61722"/>
                </a:lnTo>
                <a:lnTo>
                  <a:pt x="0" y="101091"/>
                </a:lnTo>
                <a:lnTo>
                  <a:pt x="0" y="606551"/>
                </a:lnTo>
                <a:lnTo>
                  <a:pt x="2919984" y="606551"/>
                </a:lnTo>
                <a:lnTo>
                  <a:pt x="2919984" y="101091"/>
                </a:lnTo>
                <a:lnTo>
                  <a:pt x="2912046" y="61722"/>
                </a:lnTo>
                <a:lnTo>
                  <a:pt x="2890393" y="29591"/>
                </a:lnTo>
                <a:lnTo>
                  <a:pt x="2858262" y="7937"/>
                </a:lnTo>
                <a:lnTo>
                  <a:pt x="2818892" y="0"/>
                </a:lnTo>
                <a:close/>
              </a:path>
            </a:pathLst>
          </a:custGeom>
          <a:solidFill>
            <a:srgbClr val="9B2C1F"/>
          </a:solidFill>
        </p:spPr>
        <p:txBody>
          <a:bodyPr wrap="square" lIns="0" tIns="0" rIns="0" bIns="0" rtlCol="0"/>
          <a:lstStyle/>
          <a:p>
            <a:endParaRPr/>
          </a:p>
        </p:txBody>
      </p:sp>
      <p:sp>
        <p:nvSpPr>
          <p:cNvPr id="3" name="object 3"/>
          <p:cNvSpPr/>
          <p:nvPr/>
        </p:nvSpPr>
        <p:spPr>
          <a:xfrm>
            <a:off x="190500" y="556259"/>
            <a:ext cx="2920365" cy="607060"/>
          </a:xfrm>
          <a:custGeom>
            <a:avLst/>
            <a:gdLst/>
            <a:ahLst/>
            <a:cxnLst/>
            <a:rect l="l" t="t" r="r" b="b"/>
            <a:pathLst>
              <a:path w="2920365" h="607060">
                <a:moveTo>
                  <a:pt x="101104" y="0"/>
                </a:moveTo>
                <a:lnTo>
                  <a:pt x="2818892" y="0"/>
                </a:lnTo>
                <a:lnTo>
                  <a:pt x="2858262" y="7937"/>
                </a:lnTo>
                <a:lnTo>
                  <a:pt x="2890393" y="29590"/>
                </a:lnTo>
                <a:lnTo>
                  <a:pt x="2912046" y="61721"/>
                </a:lnTo>
                <a:lnTo>
                  <a:pt x="2919984" y="101091"/>
                </a:lnTo>
                <a:lnTo>
                  <a:pt x="2919984" y="606551"/>
                </a:lnTo>
                <a:lnTo>
                  <a:pt x="0" y="606551"/>
                </a:lnTo>
                <a:lnTo>
                  <a:pt x="0" y="101091"/>
                </a:lnTo>
                <a:lnTo>
                  <a:pt x="7944" y="61722"/>
                </a:lnTo>
                <a:lnTo>
                  <a:pt x="29611" y="29591"/>
                </a:lnTo>
                <a:lnTo>
                  <a:pt x="61748" y="7937"/>
                </a:lnTo>
                <a:lnTo>
                  <a:pt x="101104" y="0"/>
                </a:lnTo>
                <a:close/>
              </a:path>
            </a:pathLst>
          </a:custGeom>
          <a:ln w="12192">
            <a:solidFill>
              <a:srgbClr val="9B2C1F"/>
            </a:solidFill>
          </a:ln>
        </p:spPr>
        <p:txBody>
          <a:bodyPr wrap="square" lIns="0" tIns="0" rIns="0" bIns="0" rtlCol="0"/>
          <a:lstStyle/>
          <a:p>
            <a:endParaRPr/>
          </a:p>
        </p:txBody>
      </p:sp>
      <p:sp>
        <p:nvSpPr>
          <p:cNvPr id="4" name="object 4"/>
          <p:cNvSpPr txBox="1"/>
          <p:nvPr/>
        </p:nvSpPr>
        <p:spPr>
          <a:xfrm>
            <a:off x="1035202" y="652653"/>
            <a:ext cx="122682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FF"/>
                </a:solidFill>
                <a:latin typeface="Microsoft Sans Serif"/>
                <a:cs typeface="Microsoft Sans Serif"/>
              </a:rPr>
              <a:t>By</a:t>
            </a:r>
            <a:r>
              <a:rPr sz="2400" b="1" spc="-90" dirty="0">
                <a:solidFill>
                  <a:srgbClr val="FFFFFF"/>
                </a:solidFill>
                <a:latin typeface="Microsoft Sans Serif"/>
                <a:cs typeface="Microsoft Sans Serif"/>
              </a:rPr>
              <a:t> </a:t>
            </a:r>
            <a:r>
              <a:rPr sz="2400" b="1" spc="-5" dirty="0">
                <a:solidFill>
                  <a:srgbClr val="FFFFFF"/>
                </a:solidFill>
                <a:latin typeface="Microsoft Sans Serif"/>
                <a:cs typeface="Microsoft Sans Serif"/>
              </a:rPr>
              <a:t>Class</a:t>
            </a:r>
            <a:endParaRPr sz="2400">
              <a:latin typeface="Microsoft Sans Serif"/>
              <a:cs typeface="Microsoft Sans Serif"/>
            </a:endParaRPr>
          </a:p>
        </p:txBody>
      </p:sp>
      <p:sp>
        <p:nvSpPr>
          <p:cNvPr id="5" name="object 5"/>
          <p:cNvSpPr/>
          <p:nvPr/>
        </p:nvSpPr>
        <p:spPr>
          <a:xfrm>
            <a:off x="190500" y="1178052"/>
            <a:ext cx="11733530" cy="0"/>
          </a:xfrm>
          <a:custGeom>
            <a:avLst/>
            <a:gdLst/>
            <a:ahLst/>
            <a:cxnLst/>
            <a:rect l="l" t="t" r="r" b="b"/>
            <a:pathLst>
              <a:path w="11733530">
                <a:moveTo>
                  <a:pt x="0" y="0"/>
                </a:moveTo>
                <a:lnTo>
                  <a:pt x="11733276" y="0"/>
                </a:lnTo>
              </a:path>
            </a:pathLst>
          </a:custGeom>
          <a:ln w="12192">
            <a:solidFill>
              <a:srgbClr val="7A2116"/>
            </a:solidFill>
          </a:ln>
        </p:spPr>
        <p:txBody>
          <a:bodyPr wrap="square" lIns="0" tIns="0" rIns="0" bIns="0" rtlCol="0"/>
          <a:lstStyle/>
          <a:p>
            <a:endParaRPr/>
          </a:p>
        </p:txBody>
      </p:sp>
      <p:sp>
        <p:nvSpPr>
          <p:cNvPr id="6" name="object 6"/>
          <p:cNvSpPr txBox="1"/>
          <p:nvPr/>
        </p:nvSpPr>
        <p:spPr>
          <a:xfrm>
            <a:off x="601218" y="1701545"/>
            <a:ext cx="5171440" cy="3510279"/>
          </a:xfrm>
          <a:prstGeom prst="rect">
            <a:avLst/>
          </a:prstGeom>
          <a:solidFill>
            <a:srgbClr val="9B2C1F"/>
          </a:solidFill>
        </p:spPr>
        <p:txBody>
          <a:bodyPr vert="horz" wrap="square" lIns="0" tIns="170180" rIns="0" bIns="0" rtlCol="0">
            <a:spAutoFit/>
          </a:bodyPr>
          <a:lstStyle/>
          <a:p>
            <a:pPr marL="2036445">
              <a:lnSpc>
                <a:spcPct val="100000"/>
              </a:lnSpc>
              <a:spcBef>
                <a:spcPts val="1340"/>
              </a:spcBef>
            </a:pPr>
            <a:r>
              <a:rPr sz="2800" b="1" u="heavy" spc="-5" dirty="0">
                <a:solidFill>
                  <a:srgbClr val="FFFFFF"/>
                </a:solidFill>
                <a:uFill>
                  <a:solidFill>
                    <a:srgbClr val="FFFFFF"/>
                  </a:solidFill>
                </a:uFill>
                <a:latin typeface="Microsoft Sans Serif"/>
                <a:cs typeface="Microsoft Sans Serif"/>
              </a:rPr>
              <a:t>Syntax</a:t>
            </a:r>
            <a:endParaRPr sz="2800">
              <a:latin typeface="Microsoft Sans Serif"/>
              <a:cs typeface="Microsoft Sans Serif"/>
            </a:endParaRPr>
          </a:p>
          <a:p>
            <a:pPr marL="89535">
              <a:lnSpc>
                <a:spcPct val="100000"/>
              </a:lnSpc>
              <a:spcBef>
                <a:spcPts val="1540"/>
              </a:spcBef>
            </a:pPr>
            <a:r>
              <a:rPr sz="2400" b="1" spc="-5" dirty="0">
                <a:solidFill>
                  <a:srgbClr val="FFFFFF"/>
                </a:solidFill>
                <a:latin typeface="Microsoft Sans Serif"/>
                <a:cs typeface="Microsoft Sans Serif"/>
              </a:rPr>
              <a:t>@Component({</a:t>
            </a:r>
            <a:r>
              <a:rPr sz="2400" b="1" spc="-45" dirty="0">
                <a:solidFill>
                  <a:srgbClr val="FFFFFF"/>
                </a:solidFill>
                <a:latin typeface="Microsoft Sans Serif"/>
                <a:cs typeface="Microsoft Sans Serif"/>
              </a:rPr>
              <a:t> </a:t>
            </a:r>
            <a:r>
              <a:rPr sz="2400" b="1" spc="-5" dirty="0">
                <a:solidFill>
                  <a:srgbClr val="FFFFFF"/>
                </a:solidFill>
                <a:latin typeface="Microsoft Sans Serif"/>
                <a:cs typeface="Microsoft Sans Serif"/>
              </a:rPr>
              <a:t> </a:t>
            </a:r>
            <a:endParaRPr sz="2400">
              <a:latin typeface="Microsoft Sans Serif"/>
              <a:cs typeface="Microsoft Sans Serif"/>
            </a:endParaRPr>
          </a:p>
          <a:p>
            <a:pPr marL="89535">
              <a:lnSpc>
                <a:spcPct val="100000"/>
              </a:lnSpc>
              <a:spcBef>
                <a:spcPts val="1440"/>
              </a:spcBef>
            </a:pPr>
            <a:r>
              <a:rPr sz="2400" b="1" spc="-5" dirty="0">
                <a:solidFill>
                  <a:srgbClr val="FFFFFF"/>
                </a:solidFill>
                <a:latin typeface="Microsoft Sans Serif"/>
                <a:cs typeface="Microsoft Sans Serif"/>
              </a:rPr>
              <a:t>selector:</a:t>
            </a:r>
            <a:r>
              <a:rPr sz="2400" b="1" spc="-40" dirty="0">
                <a:solidFill>
                  <a:srgbClr val="FFFFFF"/>
                </a:solidFill>
                <a:latin typeface="Microsoft Sans Serif"/>
                <a:cs typeface="Microsoft Sans Serif"/>
              </a:rPr>
              <a:t> </a:t>
            </a:r>
            <a:r>
              <a:rPr sz="2400" b="1" spc="-5" dirty="0">
                <a:solidFill>
                  <a:srgbClr val="FFFF00"/>
                </a:solidFill>
                <a:latin typeface="Microsoft Sans Serif"/>
                <a:cs typeface="Microsoft Sans Serif"/>
              </a:rPr>
              <a:t>‘.selector-name'</a:t>
            </a:r>
            <a:r>
              <a:rPr sz="2400" b="1" spc="-5" dirty="0">
                <a:solidFill>
                  <a:srgbClr val="FFFFFF"/>
                </a:solidFill>
                <a:latin typeface="Microsoft Sans Serif"/>
                <a:cs typeface="Microsoft Sans Serif"/>
              </a:rPr>
              <a:t>,</a:t>
            </a:r>
            <a:r>
              <a:rPr sz="2400" b="1" spc="-40" dirty="0">
                <a:solidFill>
                  <a:srgbClr val="FFFFFF"/>
                </a:solidFill>
                <a:latin typeface="Microsoft Sans Serif"/>
                <a:cs typeface="Microsoft Sans Serif"/>
              </a:rPr>
              <a:t> </a:t>
            </a:r>
            <a:r>
              <a:rPr sz="2400" b="1" dirty="0">
                <a:solidFill>
                  <a:srgbClr val="FFFFFF"/>
                </a:solidFill>
                <a:latin typeface="Microsoft Sans Serif"/>
                <a:cs typeface="Microsoft Sans Serif"/>
              </a:rPr>
              <a:t> </a:t>
            </a:r>
            <a:endParaRPr sz="2400">
              <a:latin typeface="Microsoft Sans Serif"/>
              <a:cs typeface="Microsoft Sans Serif"/>
            </a:endParaRPr>
          </a:p>
          <a:p>
            <a:pPr marL="89535" marR="958850">
              <a:lnSpc>
                <a:spcPct val="150000"/>
              </a:lnSpc>
              <a:spcBef>
                <a:spcPts val="5"/>
              </a:spcBef>
            </a:pPr>
            <a:r>
              <a:rPr sz="2400" b="1" spc="-5" dirty="0">
                <a:solidFill>
                  <a:srgbClr val="FFFFFF"/>
                </a:solidFill>
                <a:latin typeface="Microsoft Sans Serif"/>
                <a:cs typeface="Microsoft Sans Serif"/>
              </a:rPr>
              <a:t>templateUrl: ‘html - template',  styleUrls:</a:t>
            </a:r>
            <a:r>
              <a:rPr sz="2400" b="1" spc="-45" dirty="0">
                <a:solidFill>
                  <a:srgbClr val="FFFFFF"/>
                </a:solidFill>
                <a:latin typeface="Microsoft Sans Serif"/>
                <a:cs typeface="Microsoft Sans Serif"/>
              </a:rPr>
              <a:t> </a:t>
            </a:r>
            <a:r>
              <a:rPr sz="2400" b="1" spc="-5" dirty="0">
                <a:solidFill>
                  <a:srgbClr val="FFFFFF"/>
                </a:solidFill>
                <a:latin typeface="Microsoft Sans Serif"/>
                <a:cs typeface="Microsoft Sans Serif"/>
              </a:rPr>
              <a:t>[‘stylesheet']</a:t>
            </a:r>
            <a:endParaRPr sz="2400">
              <a:latin typeface="Microsoft Sans Serif"/>
              <a:cs typeface="Microsoft Sans Serif"/>
            </a:endParaRPr>
          </a:p>
          <a:p>
            <a:pPr marL="89535">
              <a:lnSpc>
                <a:spcPct val="100000"/>
              </a:lnSpc>
              <a:spcBef>
                <a:spcPts val="1440"/>
              </a:spcBef>
            </a:pPr>
            <a:r>
              <a:rPr sz="2400" b="1" dirty="0">
                <a:solidFill>
                  <a:srgbClr val="FFFFFF"/>
                </a:solidFill>
                <a:latin typeface="Microsoft Sans Serif"/>
                <a:cs typeface="Microsoft Sans Serif"/>
              </a:rPr>
              <a:t>})</a:t>
            </a:r>
            <a:endParaRPr sz="2400">
              <a:latin typeface="Microsoft Sans Serif"/>
              <a:cs typeface="Microsoft Sans Serif"/>
            </a:endParaRPr>
          </a:p>
        </p:txBody>
      </p:sp>
      <p:sp>
        <p:nvSpPr>
          <p:cNvPr id="7" name="object 7"/>
          <p:cNvSpPr txBox="1"/>
          <p:nvPr/>
        </p:nvSpPr>
        <p:spPr>
          <a:xfrm>
            <a:off x="6502907" y="1664207"/>
            <a:ext cx="5499100" cy="3520440"/>
          </a:xfrm>
          <a:prstGeom prst="rect">
            <a:avLst/>
          </a:prstGeom>
          <a:solidFill>
            <a:srgbClr val="000000"/>
          </a:solidFill>
        </p:spPr>
        <p:txBody>
          <a:bodyPr vert="horz" wrap="square" lIns="0" tIns="175895" rIns="0" bIns="0" rtlCol="0">
            <a:spAutoFit/>
          </a:bodyPr>
          <a:lstStyle/>
          <a:p>
            <a:pPr marL="2051050">
              <a:lnSpc>
                <a:spcPct val="100000"/>
              </a:lnSpc>
              <a:spcBef>
                <a:spcPts val="1385"/>
              </a:spcBef>
            </a:pPr>
            <a:r>
              <a:rPr sz="2800" b="1" u="heavy" spc="-5" dirty="0">
                <a:solidFill>
                  <a:srgbClr val="FFFFFF"/>
                </a:solidFill>
                <a:uFill>
                  <a:solidFill>
                    <a:srgbClr val="FFFFFF"/>
                  </a:solidFill>
                </a:uFill>
                <a:latin typeface="Microsoft Sans Serif"/>
                <a:cs typeface="Microsoft Sans Serif"/>
              </a:rPr>
              <a:t>Example</a:t>
            </a:r>
            <a:endParaRPr sz="2800">
              <a:latin typeface="Microsoft Sans Serif"/>
              <a:cs typeface="Microsoft Sans Serif"/>
            </a:endParaRPr>
          </a:p>
          <a:p>
            <a:pPr marL="97155" marR="2564130">
              <a:lnSpc>
                <a:spcPct val="150000"/>
              </a:lnSpc>
              <a:spcBef>
                <a:spcPts val="100"/>
              </a:spcBef>
            </a:pPr>
            <a:r>
              <a:rPr sz="2400" spc="-5" dirty="0">
                <a:solidFill>
                  <a:srgbClr val="FFFFFF"/>
                </a:solidFill>
                <a:latin typeface="Microsoft Sans Serif"/>
                <a:cs typeface="Microsoft Sans Serif"/>
              </a:rPr>
              <a:t>@Component({  selector:</a:t>
            </a:r>
            <a:r>
              <a:rPr sz="2400" spc="-15" dirty="0">
                <a:solidFill>
                  <a:srgbClr val="FFFFFF"/>
                </a:solidFill>
                <a:latin typeface="Microsoft Sans Serif"/>
                <a:cs typeface="Microsoft Sans Serif"/>
              </a:rPr>
              <a:t> </a:t>
            </a:r>
            <a:r>
              <a:rPr sz="2400" spc="-5" dirty="0">
                <a:solidFill>
                  <a:srgbClr val="FFFF00"/>
                </a:solidFill>
                <a:latin typeface="Microsoft Sans Serif"/>
                <a:cs typeface="Microsoft Sans Serif"/>
              </a:rPr>
              <a:t>‘.app-root'</a:t>
            </a:r>
            <a:r>
              <a:rPr sz="2400" spc="-5" dirty="0">
                <a:solidFill>
                  <a:srgbClr val="FFFFFF"/>
                </a:solidFill>
                <a:latin typeface="Microsoft Sans Serif"/>
                <a:cs typeface="Microsoft Sans Serif"/>
              </a:rPr>
              <a:t>,</a:t>
            </a:r>
            <a:r>
              <a:rPr sz="2400" spc="5" dirty="0">
                <a:solidFill>
                  <a:srgbClr val="FFFFFF"/>
                </a:solidFill>
                <a:latin typeface="Microsoft Sans Serif"/>
                <a:cs typeface="Microsoft Sans Serif"/>
              </a:rPr>
              <a:t> </a:t>
            </a:r>
            <a:r>
              <a:rPr sz="2400" dirty="0">
                <a:solidFill>
                  <a:srgbClr val="FFFFFF"/>
                </a:solidFill>
                <a:latin typeface="Microsoft Sans Serif"/>
                <a:cs typeface="Microsoft Sans Serif"/>
              </a:rPr>
              <a:t> </a:t>
            </a:r>
            <a:endParaRPr sz="2400">
              <a:latin typeface="Microsoft Sans Serif"/>
              <a:cs typeface="Microsoft Sans Serif"/>
            </a:endParaRPr>
          </a:p>
          <a:p>
            <a:pPr marL="97155" marR="368300">
              <a:lnSpc>
                <a:spcPts val="4320"/>
              </a:lnSpc>
              <a:spcBef>
                <a:spcPts val="385"/>
              </a:spcBef>
            </a:pPr>
            <a:r>
              <a:rPr sz="2400" spc="-10" dirty="0">
                <a:solidFill>
                  <a:srgbClr val="FFFFFF"/>
                </a:solidFill>
                <a:latin typeface="Microsoft Sans Serif"/>
                <a:cs typeface="Microsoft Sans Serif"/>
              </a:rPr>
              <a:t>templateUrl: </a:t>
            </a:r>
            <a:r>
              <a:rPr sz="2400" spc="-5" dirty="0">
                <a:solidFill>
                  <a:srgbClr val="FFFFFF"/>
                </a:solidFill>
                <a:latin typeface="Microsoft Sans Serif"/>
                <a:cs typeface="Microsoft Sans Serif"/>
              </a:rPr>
              <a:t>'./app.component.html',  styleUrls:</a:t>
            </a:r>
            <a:r>
              <a:rPr sz="2400" spc="30" dirty="0">
                <a:solidFill>
                  <a:srgbClr val="FFFFFF"/>
                </a:solidFill>
                <a:latin typeface="Microsoft Sans Serif"/>
                <a:cs typeface="Microsoft Sans Serif"/>
              </a:rPr>
              <a:t> </a:t>
            </a:r>
            <a:r>
              <a:rPr sz="2400" spc="-5" dirty="0">
                <a:solidFill>
                  <a:srgbClr val="FFFFFF"/>
                </a:solidFill>
                <a:latin typeface="Microsoft Sans Serif"/>
                <a:cs typeface="Microsoft Sans Serif"/>
              </a:rPr>
              <a:t>['./app.component.css']</a:t>
            </a:r>
            <a:endParaRPr sz="2400">
              <a:latin typeface="Microsoft Sans Serif"/>
              <a:cs typeface="Microsoft Sans Serif"/>
            </a:endParaRPr>
          </a:p>
          <a:p>
            <a:pPr marL="97155">
              <a:lnSpc>
                <a:spcPct val="100000"/>
              </a:lnSpc>
              <a:spcBef>
                <a:spcPts val="1060"/>
              </a:spcBef>
            </a:pPr>
            <a:r>
              <a:rPr sz="2400" dirty="0">
                <a:solidFill>
                  <a:srgbClr val="FFFFFF"/>
                </a:solidFill>
                <a:latin typeface="Microsoft Sans Serif"/>
                <a:cs typeface="Microsoft Sans Serif"/>
              </a:rPr>
              <a:t>})</a:t>
            </a:r>
            <a:endParaRPr sz="2400">
              <a:latin typeface="Microsoft Sans Serif"/>
              <a:cs typeface="Microsoft Sans Serif"/>
            </a:endParaRPr>
          </a:p>
        </p:txBody>
      </p:sp>
      <p:sp>
        <p:nvSpPr>
          <p:cNvPr id="8" name="object 8"/>
          <p:cNvSpPr txBox="1"/>
          <p:nvPr/>
        </p:nvSpPr>
        <p:spPr>
          <a:xfrm>
            <a:off x="191262" y="5426202"/>
            <a:ext cx="5800725" cy="739140"/>
          </a:xfrm>
          <a:prstGeom prst="rect">
            <a:avLst/>
          </a:prstGeom>
          <a:solidFill>
            <a:srgbClr val="9B2C1F"/>
          </a:solidFill>
        </p:spPr>
        <p:txBody>
          <a:bodyPr vert="horz" wrap="square" lIns="0" tIns="170815" rIns="0" bIns="0" rtlCol="0">
            <a:spAutoFit/>
          </a:bodyPr>
          <a:lstStyle/>
          <a:p>
            <a:pPr marL="605155">
              <a:lnSpc>
                <a:spcPct val="100000"/>
              </a:lnSpc>
              <a:spcBef>
                <a:spcPts val="1345"/>
              </a:spcBef>
            </a:pPr>
            <a:r>
              <a:rPr sz="2800" b="1" spc="-5" dirty="0">
                <a:solidFill>
                  <a:srgbClr val="FFFFFF"/>
                </a:solidFill>
                <a:latin typeface="Microsoft Sans Serif"/>
                <a:cs typeface="Microsoft Sans Serif"/>
              </a:rPr>
              <a:t>&lt;div class</a:t>
            </a:r>
            <a:r>
              <a:rPr sz="2800" b="1" spc="-30" dirty="0">
                <a:solidFill>
                  <a:srgbClr val="FFFFFF"/>
                </a:solidFill>
                <a:latin typeface="Microsoft Sans Serif"/>
                <a:cs typeface="Microsoft Sans Serif"/>
              </a:rPr>
              <a:t> </a:t>
            </a:r>
            <a:r>
              <a:rPr sz="2800" b="1" spc="-5" dirty="0">
                <a:solidFill>
                  <a:srgbClr val="FFFFFF"/>
                </a:solidFill>
                <a:latin typeface="Microsoft Sans Serif"/>
                <a:cs typeface="Microsoft Sans Serif"/>
              </a:rPr>
              <a:t>=“selector-name”&gt;</a:t>
            </a:r>
            <a:r>
              <a:rPr sz="2800" b="1" spc="-30" dirty="0">
                <a:solidFill>
                  <a:srgbClr val="FFFFFF"/>
                </a:solidFill>
                <a:latin typeface="Microsoft Sans Serif"/>
                <a:cs typeface="Microsoft Sans Serif"/>
              </a:rPr>
              <a:t> </a:t>
            </a:r>
            <a:r>
              <a:rPr sz="2800" b="1" spc="-5" dirty="0">
                <a:solidFill>
                  <a:srgbClr val="FFFFFF"/>
                </a:solidFill>
                <a:latin typeface="Microsoft Sans Serif"/>
                <a:cs typeface="Microsoft Sans Serif"/>
              </a:rPr>
              <a:t> </a:t>
            </a:r>
            <a:endParaRPr sz="2800">
              <a:latin typeface="Microsoft Sans Serif"/>
              <a:cs typeface="Microsoft Sans Serif"/>
            </a:endParaRPr>
          </a:p>
        </p:txBody>
      </p:sp>
      <p:sp>
        <p:nvSpPr>
          <p:cNvPr id="9" name="object 9"/>
          <p:cNvSpPr txBox="1"/>
          <p:nvPr/>
        </p:nvSpPr>
        <p:spPr>
          <a:xfrm>
            <a:off x="6502907" y="5387340"/>
            <a:ext cx="5486400" cy="749935"/>
          </a:xfrm>
          <a:prstGeom prst="rect">
            <a:avLst/>
          </a:prstGeom>
          <a:solidFill>
            <a:srgbClr val="000000"/>
          </a:solidFill>
        </p:spPr>
        <p:txBody>
          <a:bodyPr vert="horz" wrap="square" lIns="0" tIns="176530" rIns="0" bIns="0" rtlCol="0">
            <a:spAutoFit/>
          </a:bodyPr>
          <a:lstStyle/>
          <a:p>
            <a:pPr marL="381635">
              <a:lnSpc>
                <a:spcPct val="100000"/>
              </a:lnSpc>
              <a:spcBef>
                <a:spcPts val="1390"/>
              </a:spcBef>
            </a:pPr>
            <a:r>
              <a:rPr sz="2800" b="1" spc="-5" dirty="0">
                <a:solidFill>
                  <a:srgbClr val="FFFFFF"/>
                </a:solidFill>
                <a:latin typeface="Microsoft Sans Serif"/>
                <a:cs typeface="Microsoft Sans Serif"/>
              </a:rPr>
              <a:t>&lt;div class=“app-root”&gt;</a:t>
            </a:r>
            <a:r>
              <a:rPr sz="2800" b="1" spc="710" dirty="0">
                <a:solidFill>
                  <a:srgbClr val="FFFFFF"/>
                </a:solidFill>
                <a:latin typeface="Microsoft Sans Serif"/>
                <a:cs typeface="Microsoft Sans Serif"/>
              </a:rPr>
              <a:t> </a:t>
            </a:r>
            <a:r>
              <a:rPr sz="2800" b="1" spc="-5" dirty="0">
                <a:solidFill>
                  <a:srgbClr val="FFFFFF"/>
                </a:solidFill>
                <a:latin typeface="Microsoft Sans Serif"/>
                <a:cs typeface="Microsoft Sans Serif"/>
              </a:rPr>
              <a:t>&lt;/div&gt;</a:t>
            </a:r>
            <a:endParaRPr sz="2800">
              <a:latin typeface="Microsoft Sans Serif"/>
              <a:cs typeface="Microsoft Sans Serif"/>
            </a:endParaRPr>
          </a:p>
        </p:txBody>
      </p:sp>
      <p:sp>
        <p:nvSpPr>
          <p:cNvPr id="10" name="object 10"/>
          <p:cNvSpPr txBox="1">
            <a:spLocks noGrp="1"/>
          </p:cNvSpPr>
          <p:nvPr>
            <p:ph type="title"/>
          </p:nvPr>
        </p:nvSpPr>
        <p:spPr>
          <a:xfrm>
            <a:off x="3300221" y="643534"/>
            <a:ext cx="4904740" cy="411480"/>
          </a:xfrm>
          <a:prstGeom prst="rect">
            <a:avLst/>
          </a:prstGeom>
        </p:spPr>
        <p:txBody>
          <a:bodyPr vert="horz" wrap="square" lIns="0" tIns="16510" rIns="0" bIns="0" rtlCol="0">
            <a:spAutoFit/>
          </a:bodyPr>
          <a:lstStyle/>
          <a:p>
            <a:pPr marL="12700">
              <a:lnSpc>
                <a:spcPct val="100000"/>
              </a:lnSpc>
              <a:spcBef>
                <a:spcPts val="130"/>
              </a:spcBef>
            </a:pPr>
            <a:r>
              <a:rPr sz="2500" b="1" i="1" spc="-55" dirty="0">
                <a:solidFill>
                  <a:srgbClr val="006FC0"/>
                </a:solidFill>
                <a:latin typeface="Microsoft Sans Serif"/>
                <a:cs typeface="Microsoft Sans Serif"/>
              </a:rPr>
              <a:t>Define by </a:t>
            </a:r>
            <a:r>
              <a:rPr sz="2500" b="1" i="1" spc="-50" dirty="0">
                <a:solidFill>
                  <a:srgbClr val="006FC0"/>
                </a:solidFill>
                <a:latin typeface="Microsoft Sans Serif"/>
                <a:cs typeface="Microsoft Sans Serif"/>
              </a:rPr>
              <a:t>dot </a:t>
            </a:r>
            <a:r>
              <a:rPr sz="2500" b="1" i="1" spc="-30" dirty="0">
                <a:solidFill>
                  <a:srgbClr val="006FC0"/>
                </a:solidFill>
                <a:latin typeface="Microsoft Sans Serif"/>
                <a:cs typeface="Microsoft Sans Serif"/>
              </a:rPr>
              <a:t>( </a:t>
            </a:r>
            <a:r>
              <a:rPr sz="2500" b="1" i="1" spc="-25" dirty="0">
                <a:solidFill>
                  <a:srgbClr val="006FC0"/>
                </a:solidFill>
                <a:latin typeface="Microsoft Sans Serif"/>
                <a:cs typeface="Microsoft Sans Serif"/>
              </a:rPr>
              <a:t>. </a:t>
            </a:r>
            <a:r>
              <a:rPr sz="2500" b="1" i="1" spc="-30" dirty="0">
                <a:solidFill>
                  <a:srgbClr val="006FC0"/>
                </a:solidFill>
                <a:latin typeface="Microsoft Sans Serif"/>
                <a:cs typeface="Microsoft Sans Serif"/>
              </a:rPr>
              <a:t>) </a:t>
            </a:r>
            <a:r>
              <a:rPr sz="2500" b="1" i="1" spc="-50" dirty="0">
                <a:solidFill>
                  <a:srgbClr val="006FC0"/>
                </a:solidFill>
                <a:latin typeface="Microsoft Sans Serif"/>
                <a:cs typeface="Microsoft Sans Serif"/>
              </a:rPr>
              <a:t>in selector </a:t>
            </a:r>
            <a:r>
              <a:rPr sz="2500" b="1" i="1" spc="-60" dirty="0">
                <a:solidFill>
                  <a:srgbClr val="006FC0"/>
                </a:solidFill>
                <a:latin typeface="Microsoft Sans Serif"/>
                <a:cs typeface="Microsoft Sans Serif"/>
              </a:rPr>
              <a:t>name.</a:t>
            </a:r>
            <a:r>
              <a:rPr sz="2500" b="1" i="1" spc="-40" dirty="0">
                <a:solidFill>
                  <a:srgbClr val="006FC0"/>
                </a:solidFill>
                <a:latin typeface="Microsoft Sans Serif"/>
                <a:cs typeface="Microsoft Sans Serif"/>
              </a:rPr>
              <a:t> </a:t>
            </a:r>
            <a:r>
              <a:rPr sz="2500" b="1" i="1" spc="-30" dirty="0">
                <a:solidFill>
                  <a:srgbClr val="006FC0"/>
                </a:solidFill>
                <a:latin typeface="Microsoft Sans Serif"/>
                <a:cs typeface="Microsoft Sans Serif"/>
              </a:rPr>
              <a:t> </a:t>
            </a:r>
            <a:endParaRPr sz="2500">
              <a:latin typeface="Microsoft Sans Serif"/>
              <a:cs typeface="Microsoft Sans Serif"/>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45947"/>
            <a:ext cx="3311652" cy="112166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1541" y="485648"/>
            <a:ext cx="2879725" cy="635000"/>
          </a:xfrm>
          <a:prstGeom prst="rect">
            <a:avLst/>
          </a:prstGeom>
        </p:spPr>
        <p:txBody>
          <a:bodyPr vert="horz" wrap="square" lIns="0" tIns="12065" rIns="0" bIns="0" rtlCol="0">
            <a:spAutoFit/>
          </a:bodyPr>
          <a:lstStyle/>
          <a:p>
            <a:pPr marL="12700">
              <a:lnSpc>
                <a:spcPct val="100000"/>
              </a:lnSpc>
              <a:spcBef>
                <a:spcPts val="95"/>
              </a:spcBef>
            </a:pPr>
            <a:r>
              <a:rPr b="1" spc="-5" dirty="0">
                <a:latin typeface="Microsoft Sans Serif"/>
                <a:cs typeface="Microsoft Sans Serif"/>
              </a:rPr>
              <a:t>Data</a:t>
            </a:r>
            <a:r>
              <a:rPr b="1" spc="-95" dirty="0">
                <a:latin typeface="Microsoft Sans Serif"/>
                <a:cs typeface="Microsoft Sans Serif"/>
              </a:rPr>
              <a:t> </a:t>
            </a:r>
            <a:r>
              <a:rPr b="1" spc="-5" dirty="0">
                <a:latin typeface="Microsoft Sans Serif"/>
                <a:cs typeface="Microsoft Sans Serif"/>
              </a:rPr>
              <a:t>binding</a:t>
            </a:r>
          </a:p>
        </p:txBody>
      </p:sp>
      <p:sp>
        <p:nvSpPr>
          <p:cNvPr id="4" name="object 4"/>
          <p:cNvSpPr/>
          <p:nvPr/>
        </p:nvSpPr>
        <p:spPr>
          <a:xfrm>
            <a:off x="216408" y="1347216"/>
            <a:ext cx="11349355" cy="523240"/>
          </a:xfrm>
          <a:custGeom>
            <a:avLst/>
            <a:gdLst/>
            <a:ahLst/>
            <a:cxnLst/>
            <a:rect l="l" t="t" r="r" b="b"/>
            <a:pathLst>
              <a:path w="11349355" h="523239">
                <a:moveTo>
                  <a:pt x="0" y="522731"/>
                </a:moveTo>
                <a:lnTo>
                  <a:pt x="11349228" y="522731"/>
                </a:lnTo>
                <a:lnTo>
                  <a:pt x="11349228" y="0"/>
                </a:lnTo>
                <a:lnTo>
                  <a:pt x="0" y="0"/>
                </a:lnTo>
                <a:lnTo>
                  <a:pt x="0" y="522731"/>
                </a:lnTo>
                <a:close/>
              </a:path>
            </a:pathLst>
          </a:custGeom>
          <a:ln w="12192">
            <a:solidFill>
              <a:srgbClr val="FFFFFF"/>
            </a:solidFill>
          </a:ln>
        </p:spPr>
        <p:txBody>
          <a:bodyPr wrap="square" lIns="0" tIns="0" rIns="0" bIns="0" rtlCol="0"/>
          <a:lstStyle/>
          <a:p>
            <a:endParaRPr/>
          </a:p>
        </p:txBody>
      </p:sp>
      <p:sp>
        <p:nvSpPr>
          <p:cNvPr id="5" name="object 5"/>
          <p:cNvSpPr txBox="1"/>
          <p:nvPr/>
        </p:nvSpPr>
        <p:spPr>
          <a:xfrm>
            <a:off x="456082" y="1372616"/>
            <a:ext cx="10861040" cy="452120"/>
          </a:xfrm>
          <a:prstGeom prst="rect">
            <a:avLst/>
          </a:prstGeom>
        </p:spPr>
        <p:txBody>
          <a:bodyPr vert="horz" wrap="square" lIns="0" tIns="12065" rIns="0" bIns="0" rtlCol="0">
            <a:spAutoFit/>
          </a:bodyPr>
          <a:lstStyle/>
          <a:p>
            <a:pPr marL="449580" indent="-436880">
              <a:lnSpc>
                <a:spcPct val="100000"/>
              </a:lnSpc>
              <a:spcBef>
                <a:spcPts val="95"/>
              </a:spcBef>
              <a:buFont typeface="Wingdings"/>
              <a:buChar char=""/>
              <a:tabLst>
                <a:tab pos="450215" algn="l"/>
              </a:tabLst>
            </a:pPr>
            <a:r>
              <a:rPr sz="2800" spc="-10" dirty="0">
                <a:solidFill>
                  <a:srgbClr val="006FC0"/>
                </a:solidFill>
                <a:latin typeface="Microsoft Sans Serif"/>
                <a:cs typeface="Microsoft Sans Serif"/>
              </a:rPr>
              <a:t>Data binding is communication </a:t>
            </a:r>
            <a:r>
              <a:rPr sz="2800" spc="-5" dirty="0">
                <a:solidFill>
                  <a:srgbClr val="006FC0"/>
                </a:solidFill>
                <a:latin typeface="Microsoft Sans Serif"/>
                <a:cs typeface="Microsoft Sans Serif"/>
              </a:rPr>
              <a:t>between business </a:t>
            </a:r>
            <a:r>
              <a:rPr sz="2800" spc="-10" dirty="0">
                <a:solidFill>
                  <a:srgbClr val="006FC0"/>
                </a:solidFill>
                <a:latin typeface="Microsoft Sans Serif"/>
                <a:cs typeface="Microsoft Sans Serif"/>
              </a:rPr>
              <a:t>logic and</a:t>
            </a:r>
            <a:r>
              <a:rPr sz="2800" spc="315" dirty="0">
                <a:solidFill>
                  <a:srgbClr val="006FC0"/>
                </a:solidFill>
                <a:latin typeface="Microsoft Sans Serif"/>
                <a:cs typeface="Microsoft Sans Serif"/>
              </a:rPr>
              <a:t> </a:t>
            </a:r>
            <a:r>
              <a:rPr sz="2800" spc="-5" dirty="0">
                <a:solidFill>
                  <a:srgbClr val="006FC0"/>
                </a:solidFill>
                <a:latin typeface="Microsoft Sans Serif"/>
                <a:cs typeface="Microsoft Sans Serif"/>
              </a:rPr>
              <a:t>views.</a:t>
            </a:r>
            <a:endParaRPr sz="2800">
              <a:latin typeface="Microsoft Sans Serif"/>
              <a:cs typeface="Microsoft Sans Serif"/>
            </a:endParaRPr>
          </a:p>
        </p:txBody>
      </p:sp>
      <p:sp>
        <p:nvSpPr>
          <p:cNvPr id="6" name="object 6"/>
          <p:cNvSpPr txBox="1"/>
          <p:nvPr/>
        </p:nvSpPr>
        <p:spPr>
          <a:xfrm>
            <a:off x="140207" y="2522220"/>
            <a:ext cx="2287905" cy="4052570"/>
          </a:xfrm>
          <a:prstGeom prst="rect">
            <a:avLst/>
          </a:prstGeom>
          <a:solidFill>
            <a:srgbClr val="D24717"/>
          </a:solidFill>
        </p:spPr>
        <p:txBody>
          <a:bodyPr vert="horz" wrap="square" lIns="0" tIns="0" rIns="0" bIns="0" rtlCol="0">
            <a:spAutoFit/>
          </a:bodyPr>
          <a:lstStyle/>
          <a:p>
            <a:pPr>
              <a:lnSpc>
                <a:spcPct val="100000"/>
              </a:lnSpc>
            </a:pPr>
            <a:endParaRPr sz="3800">
              <a:latin typeface="Times New Roman"/>
              <a:cs typeface="Times New Roman"/>
            </a:endParaRPr>
          </a:p>
          <a:p>
            <a:pPr>
              <a:lnSpc>
                <a:spcPct val="100000"/>
              </a:lnSpc>
              <a:spcBef>
                <a:spcPts val="50"/>
              </a:spcBef>
            </a:pPr>
            <a:endParaRPr sz="3400">
              <a:latin typeface="Times New Roman"/>
              <a:cs typeface="Times New Roman"/>
            </a:endParaRPr>
          </a:p>
          <a:p>
            <a:pPr marL="146050" marR="25400" algn="ctr">
              <a:lnSpc>
                <a:spcPts val="3470"/>
              </a:lnSpc>
            </a:pPr>
            <a:r>
              <a:rPr sz="3400" spc="-5" dirty="0">
                <a:solidFill>
                  <a:srgbClr val="FFFFFF"/>
                </a:solidFill>
                <a:latin typeface="Microsoft Sans Serif"/>
                <a:cs typeface="Microsoft Sans Serif"/>
              </a:rPr>
              <a:t>Typescript  </a:t>
            </a:r>
            <a:r>
              <a:rPr sz="3400" spc="-15" dirty="0">
                <a:solidFill>
                  <a:srgbClr val="FFFFFF"/>
                </a:solidFill>
                <a:latin typeface="Microsoft Sans Serif"/>
                <a:cs typeface="Microsoft Sans Serif"/>
              </a:rPr>
              <a:t>Code</a:t>
            </a:r>
            <a:endParaRPr sz="3400">
              <a:latin typeface="Microsoft Sans Serif"/>
              <a:cs typeface="Microsoft Sans Serif"/>
            </a:endParaRPr>
          </a:p>
          <a:p>
            <a:pPr marL="194945" marR="73025" algn="ctr">
              <a:lnSpc>
                <a:spcPts val="3460"/>
              </a:lnSpc>
              <a:spcBef>
                <a:spcPts val="1350"/>
              </a:spcBef>
            </a:pPr>
            <a:r>
              <a:rPr sz="3400" spc="-10" dirty="0">
                <a:solidFill>
                  <a:srgbClr val="FFFFFF"/>
                </a:solidFill>
                <a:latin typeface="Microsoft Sans Serif"/>
                <a:cs typeface="Microsoft Sans Serif"/>
              </a:rPr>
              <a:t>(Business  Logic)</a:t>
            </a:r>
            <a:endParaRPr sz="3400">
              <a:latin typeface="Microsoft Sans Serif"/>
              <a:cs typeface="Microsoft Sans Serif"/>
            </a:endParaRPr>
          </a:p>
        </p:txBody>
      </p:sp>
      <p:sp>
        <p:nvSpPr>
          <p:cNvPr id="7" name="object 7"/>
          <p:cNvSpPr/>
          <p:nvPr/>
        </p:nvSpPr>
        <p:spPr>
          <a:xfrm>
            <a:off x="9703307" y="2452116"/>
            <a:ext cx="2319655" cy="4299585"/>
          </a:xfrm>
          <a:custGeom>
            <a:avLst/>
            <a:gdLst/>
            <a:ahLst/>
            <a:cxnLst/>
            <a:rect l="l" t="t" r="r" b="b"/>
            <a:pathLst>
              <a:path w="2319654" h="4299584">
                <a:moveTo>
                  <a:pt x="0" y="4299204"/>
                </a:moveTo>
                <a:lnTo>
                  <a:pt x="2319528" y="4299204"/>
                </a:lnTo>
                <a:lnTo>
                  <a:pt x="2319528" y="0"/>
                </a:lnTo>
                <a:lnTo>
                  <a:pt x="0" y="0"/>
                </a:lnTo>
                <a:lnTo>
                  <a:pt x="0" y="4299204"/>
                </a:lnTo>
                <a:close/>
              </a:path>
            </a:pathLst>
          </a:custGeom>
          <a:solidFill>
            <a:srgbClr val="92805F"/>
          </a:solidFill>
        </p:spPr>
        <p:txBody>
          <a:bodyPr wrap="square" lIns="0" tIns="0" rIns="0" bIns="0" rtlCol="0"/>
          <a:lstStyle/>
          <a:p>
            <a:endParaRPr/>
          </a:p>
        </p:txBody>
      </p:sp>
      <p:sp>
        <p:nvSpPr>
          <p:cNvPr id="8" name="object 8"/>
          <p:cNvSpPr txBox="1"/>
          <p:nvPr/>
        </p:nvSpPr>
        <p:spPr>
          <a:xfrm>
            <a:off x="9844278" y="3806037"/>
            <a:ext cx="2042795" cy="1391920"/>
          </a:xfrm>
          <a:prstGeom prst="rect">
            <a:avLst/>
          </a:prstGeom>
        </p:spPr>
        <p:txBody>
          <a:bodyPr vert="horz" wrap="square" lIns="0" tIns="12065" rIns="0" bIns="0" rtlCol="0">
            <a:spAutoFit/>
          </a:bodyPr>
          <a:lstStyle/>
          <a:p>
            <a:pPr marL="200025" marR="5080" indent="-187960">
              <a:lnSpc>
                <a:spcPct val="118000"/>
              </a:lnSpc>
              <a:spcBef>
                <a:spcPts val="95"/>
              </a:spcBef>
            </a:pPr>
            <a:r>
              <a:rPr sz="3800" dirty="0">
                <a:solidFill>
                  <a:srgbClr val="FFFFFF"/>
                </a:solidFill>
                <a:latin typeface="Microsoft Sans Serif"/>
                <a:cs typeface="Microsoft Sans Serif"/>
              </a:rPr>
              <a:t>Template  </a:t>
            </a:r>
            <a:r>
              <a:rPr sz="3800" spc="-5" dirty="0">
                <a:solidFill>
                  <a:srgbClr val="FFFFFF"/>
                </a:solidFill>
                <a:latin typeface="Microsoft Sans Serif"/>
                <a:cs typeface="Microsoft Sans Serif"/>
              </a:rPr>
              <a:t>(HTML)</a:t>
            </a:r>
            <a:endParaRPr sz="3800">
              <a:latin typeface="Microsoft Sans Serif"/>
              <a:cs typeface="Microsoft Sans Serif"/>
            </a:endParaRPr>
          </a:p>
        </p:txBody>
      </p:sp>
      <p:sp>
        <p:nvSpPr>
          <p:cNvPr id="9" name="object 9"/>
          <p:cNvSpPr txBox="1"/>
          <p:nvPr/>
        </p:nvSpPr>
        <p:spPr>
          <a:xfrm>
            <a:off x="3500628" y="2176272"/>
            <a:ext cx="5111750" cy="523240"/>
          </a:xfrm>
          <a:prstGeom prst="rect">
            <a:avLst/>
          </a:prstGeom>
          <a:ln w="12192">
            <a:solidFill>
              <a:srgbClr val="855D5D"/>
            </a:solidFill>
          </a:ln>
        </p:spPr>
        <p:txBody>
          <a:bodyPr vert="horz" wrap="square" lIns="0" tIns="37465" rIns="0" bIns="0" rtlCol="0">
            <a:spAutoFit/>
          </a:bodyPr>
          <a:lstStyle/>
          <a:p>
            <a:pPr marL="90805">
              <a:lnSpc>
                <a:spcPct val="100000"/>
              </a:lnSpc>
              <a:spcBef>
                <a:spcPts val="295"/>
              </a:spcBef>
            </a:pPr>
            <a:r>
              <a:rPr sz="2800" b="1" dirty="0">
                <a:solidFill>
                  <a:srgbClr val="006FC0"/>
                </a:solidFill>
                <a:latin typeface="Microsoft Sans Serif"/>
                <a:cs typeface="Microsoft Sans Serif"/>
              </a:rPr>
              <a:t>Data </a:t>
            </a:r>
            <a:r>
              <a:rPr sz="2800" b="1" spc="-5" dirty="0">
                <a:solidFill>
                  <a:srgbClr val="006FC0"/>
                </a:solidFill>
                <a:latin typeface="Microsoft Sans Serif"/>
                <a:cs typeface="Microsoft Sans Serif"/>
              </a:rPr>
              <a:t>binding =</a:t>
            </a:r>
            <a:r>
              <a:rPr sz="2800" b="1" spc="-55" dirty="0">
                <a:solidFill>
                  <a:srgbClr val="006FC0"/>
                </a:solidFill>
                <a:latin typeface="Microsoft Sans Serif"/>
                <a:cs typeface="Microsoft Sans Serif"/>
              </a:rPr>
              <a:t> </a:t>
            </a:r>
            <a:r>
              <a:rPr sz="2800" b="1" spc="-5" dirty="0">
                <a:solidFill>
                  <a:srgbClr val="006FC0"/>
                </a:solidFill>
                <a:latin typeface="Microsoft Sans Serif"/>
                <a:cs typeface="Microsoft Sans Serif"/>
              </a:rPr>
              <a:t>Communication</a:t>
            </a:r>
            <a:endParaRPr sz="2800">
              <a:latin typeface="Microsoft Sans Serif"/>
              <a:cs typeface="Microsoft Sans Serif"/>
            </a:endParaRPr>
          </a:p>
        </p:txBody>
      </p:sp>
      <p:sp>
        <p:nvSpPr>
          <p:cNvPr id="10" name="object 10"/>
          <p:cNvSpPr/>
          <p:nvPr/>
        </p:nvSpPr>
        <p:spPr>
          <a:xfrm>
            <a:off x="2511551" y="2865120"/>
            <a:ext cx="6963409" cy="1294130"/>
          </a:xfrm>
          <a:custGeom>
            <a:avLst/>
            <a:gdLst/>
            <a:ahLst/>
            <a:cxnLst/>
            <a:rect l="l" t="t" r="r" b="b"/>
            <a:pathLst>
              <a:path w="6963409" h="1294129">
                <a:moveTo>
                  <a:pt x="6316218" y="0"/>
                </a:moveTo>
                <a:lnTo>
                  <a:pt x="6316218" y="323468"/>
                </a:lnTo>
                <a:lnTo>
                  <a:pt x="0" y="323468"/>
                </a:lnTo>
                <a:lnTo>
                  <a:pt x="0" y="970406"/>
                </a:lnTo>
                <a:lnTo>
                  <a:pt x="6316218" y="970406"/>
                </a:lnTo>
                <a:lnTo>
                  <a:pt x="6316218" y="1293875"/>
                </a:lnTo>
                <a:lnTo>
                  <a:pt x="6963156" y="646938"/>
                </a:lnTo>
                <a:lnTo>
                  <a:pt x="6316218" y="0"/>
                </a:lnTo>
                <a:close/>
              </a:path>
            </a:pathLst>
          </a:custGeom>
          <a:solidFill>
            <a:srgbClr val="006FC0"/>
          </a:solidFill>
        </p:spPr>
        <p:txBody>
          <a:bodyPr wrap="square" lIns="0" tIns="0" rIns="0" bIns="0" rtlCol="0"/>
          <a:lstStyle/>
          <a:p>
            <a:endParaRPr/>
          </a:p>
        </p:txBody>
      </p:sp>
      <p:sp>
        <p:nvSpPr>
          <p:cNvPr id="11" name="object 11"/>
          <p:cNvSpPr/>
          <p:nvPr/>
        </p:nvSpPr>
        <p:spPr>
          <a:xfrm>
            <a:off x="2511551" y="2865120"/>
            <a:ext cx="6963409" cy="1294130"/>
          </a:xfrm>
          <a:custGeom>
            <a:avLst/>
            <a:gdLst/>
            <a:ahLst/>
            <a:cxnLst/>
            <a:rect l="l" t="t" r="r" b="b"/>
            <a:pathLst>
              <a:path w="6963409" h="1294129">
                <a:moveTo>
                  <a:pt x="0" y="323468"/>
                </a:moveTo>
                <a:lnTo>
                  <a:pt x="6316218" y="323468"/>
                </a:lnTo>
                <a:lnTo>
                  <a:pt x="6316218" y="0"/>
                </a:lnTo>
                <a:lnTo>
                  <a:pt x="6963156" y="646938"/>
                </a:lnTo>
                <a:lnTo>
                  <a:pt x="6316218" y="1293875"/>
                </a:lnTo>
                <a:lnTo>
                  <a:pt x="6316218" y="970406"/>
                </a:lnTo>
                <a:lnTo>
                  <a:pt x="0" y="970406"/>
                </a:lnTo>
                <a:lnTo>
                  <a:pt x="0" y="323468"/>
                </a:lnTo>
                <a:close/>
              </a:path>
            </a:pathLst>
          </a:custGeom>
          <a:ln w="12191">
            <a:solidFill>
              <a:srgbClr val="9B310D"/>
            </a:solidFill>
          </a:ln>
        </p:spPr>
        <p:txBody>
          <a:bodyPr wrap="square" lIns="0" tIns="0" rIns="0" bIns="0" rtlCol="0"/>
          <a:lstStyle/>
          <a:p>
            <a:endParaRPr/>
          </a:p>
        </p:txBody>
      </p:sp>
      <p:sp>
        <p:nvSpPr>
          <p:cNvPr id="12" name="object 12"/>
          <p:cNvSpPr txBox="1"/>
          <p:nvPr/>
        </p:nvSpPr>
        <p:spPr>
          <a:xfrm>
            <a:off x="4858892" y="3278581"/>
            <a:ext cx="194373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FFFFFF"/>
                </a:solidFill>
                <a:latin typeface="Microsoft Sans Serif"/>
                <a:cs typeface="Microsoft Sans Serif"/>
              </a:rPr>
              <a:t>Output</a:t>
            </a:r>
            <a:r>
              <a:rPr sz="2800" b="1" spc="-70" dirty="0">
                <a:solidFill>
                  <a:srgbClr val="FFFFFF"/>
                </a:solidFill>
                <a:latin typeface="Microsoft Sans Serif"/>
                <a:cs typeface="Microsoft Sans Serif"/>
              </a:rPr>
              <a:t> </a:t>
            </a:r>
            <a:r>
              <a:rPr sz="2800" b="1" dirty="0">
                <a:solidFill>
                  <a:srgbClr val="FFFFFF"/>
                </a:solidFill>
                <a:latin typeface="Microsoft Sans Serif"/>
                <a:cs typeface="Microsoft Sans Serif"/>
              </a:rPr>
              <a:t>Data</a:t>
            </a:r>
            <a:endParaRPr sz="2800">
              <a:latin typeface="Microsoft Sans Serif"/>
              <a:cs typeface="Microsoft Sans Serif"/>
            </a:endParaRPr>
          </a:p>
        </p:txBody>
      </p:sp>
      <p:sp>
        <p:nvSpPr>
          <p:cNvPr id="13" name="object 13"/>
          <p:cNvSpPr txBox="1"/>
          <p:nvPr/>
        </p:nvSpPr>
        <p:spPr>
          <a:xfrm>
            <a:off x="3497579" y="4433315"/>
            <a:ext cx="5291455" cy="524510"/>
          </a:xfrm>
          <a:prstGeom prst="rect">
            <a:avLst/>
          </a:prstGeom>
          <a:ln w="12192">
            <a:solidFill>
              <a:srgbClr val="9B2C1F"/>
            </a:solidFill>
          </a:ln>
        </p:spPr>
        <p:txBody>
          <a:bodyPr vert="horz" wrap="square" lIns="0" tIns="38735" rIns="0" bIns="0" rtlCol="0">
            <a:spAutoFit/>
          </a:bodyPr>
          <a:lstStyle/>
          <a:p>
            <a:pPr marL="92710">
              <a:lnSpc>
                <a:spcPct val="100000"/>
              </a:lnSpc>
              <a:spcBef>
                <a:spcPts val="305"/>
              </a:spcBef>
            </a:pPr>
            <a:r>
              <a:rPr sz="2800" b="1" spc="-5" dirty="0">
                <a:solidFill>
                  <a:srgbClr val="006FC0"/>
                </a:solidFill>
                <a:latin typeface="Microsoft Sans Serif"/>
                <a:cs typeface="Microsoft Sans Serif"/>
              </a:rPr>
              <a:t>String Interpolation =&gt; </a:t>
            </a:r>
            <a:r>
              <a:rPr sz="2800" b="1" dirty="0">
                <a:solidFill>
                  <a:srgbClr val="FF0000"/>
                </a:solidFill>
                <a:latin typeface="Microsoft Sans Serif"/>
                <a:cs typeface="Microsoft Sans Serif"/>
              </a:rPr>
              <a:t>{{ </a:t>
            </a:r>
            <a:r>
              <a:rPr sz="2800" b="1" spc="-5" dirty="0">
                <a:solidFill>
                  <a:srgbClr val="FF0000"/>
                </a:solidFill>
                <a:latin typeface="Microsoft Sans Serif"/>
                <a:cs typeface="Microsoft Sans Serif"/>
              </a:rPr>
              <a:t>data }}</a:t>
            </a:r>
            <a:endParaRPr sz="2800">
              <a:latin typeface="Microsoft Sans Serif"/>
              <a:cs typeface="Microsoft Sans Serif"/>
            </a:endParaRPr>
          </a:p>
        </p:txBody>
      </p:sp>
      <p:sp>
        <p:nvSpPr>
          <p:cNvPr id="14" name="object 14"/>
          <p:cNvSpPr txBox="1"/>
          <p:nvPr/>
        </p:nvSpPr>
        <p:spPr>
          <a:xfrm>
            <a:off x="2889504" y="5468111"/>
            <a:ext cx="6707505" cy="523240"/>
          </a:xfrm>
          <a:prstGeom prst="rect">
            <a:avLst/>
          </a:prstGeom>
          <a:ln w="12192">
            <a:solidFill>
              <a:srgbClr val="9B2C1F"/>
            </a:solidFill>
          </a:ln>
        </p:spPr>
        <p:txBody>
          <a:bodyPr vert="horz" wrap="square" lIns="0" tIns="38100" rIns="0" bIns="0" rtlCol="0">
            <a:spAutoFit/>
          </a:bodyPr>
          <a:lstStyle/>
          <a:p>
            <a:pPr marL="91440">
              <a:lnSpc>
                <a:spcPct val="100000"/>
              </a:lnSpc>
              <a:spcBef>
                <a:spcPts val="300"/>
              </a:spcBef>
            </a:pPr>
            <a:r>
              <a:rPr sz="2800" b="1" spc="-5" dirty="0">
                <a:solidFill>
                  <a:srgbClr val="006FC0"/>
                </a:solidFill>
                <a:latin typeface="Microsoft Sans Serif"/>
                <a:cs typeface="Microsoft Sans Serif"/>
              </a:rPr>
              <a:t>Property Binding =&gt; </a:t>
            </a:r>
            <a:r>
              <a:rPr sz="2800" b="1" spc="-5" dirty="0">
                <a:solidFill>
                  <a:srgbClr val="FF0000"/>
                </a:solidFill>
                <a:latin typeface="Microsoft Sans Serif"/>
                <a:cs typeface="Microsoft Sans Serif"/>
              </a:rPr>
              <a:t>[property] = </a:t>
            </a:r>
            <a:r>
              <a:rPr sz="2800" b="1" spc="0" dirty="0">
                <a:solidFill>
                  <a:srgbClr val="FF0000"/>
                </a:solidFill>
                <a:latin typeface="Microsoft Sans Serif"/>
                <a:cs typeface="Microsoft Sans Serif"/>
              </a:rPr>
              <a:t>“ </a:t>
            </a:r>
            <a:r>
              <a:rPr sz="2800" b="1" dirty="0">
                <a:solidFill>
                  <a:srgbClr val="FF0000"/>
                </a:solidFill>
                <a:latin typeface="Microsoft Sans Serif"/>
                <a:cs typeface="Microsoft Sans Serif"/>
              </a:rPr>
              <a:t>data</a:t>
            </a:r>
            <a:r>
              <a:rPr sz="2800" b="1" spc="-15" dirty="0">
                <a:solidFill>
                  <a:srgbClr val="FF0000"/>
                </a:solidFill>
                <a:latin typeface="Microsoft Sans Serif"/>
                <a:cs typeface="Microsoft Sans Serif"/>
              </a:rPr>
              <a:t> </a:t>
            </a:r>
            <a:r>
              <a:rPr sz="2800" b="1" spc="-5" dirty="0">
                <a:solidFill>
                  <a:srgbClr val="FF0000"/>
                </a:solidFill>
                <a:latin typeface="Microsoft Sans Serif"/>
                <a:cs typeface="Microsoft Sans Serif"/>
              </a:rPr>
              <a:t>“</a:t>
            </a:r>
            <a:endParaRPr sz="2800">
              <a:latin typeface="Microsoft Sans Serif"/>
              <a:cs typeface="Microsoft Sans Serif"/>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0500" y="556259"/>
            <a:ext cx="2920365" cy="607060"/>
          </a:xfrm>
          <a:custGeom>
            <a:avLst/>
            <a:gdLst/>
            <a:ahLst/>
            <a:cxnLst/>
            <a:rect l="l" t="t" r="r" b="b"/>
            <a:pathLst>
              <a:path w="2920365" h="607060">
                <a:moveTo>
                  <a:pt x="2818892" y="0"/>
                </a:moveTo>
                <a:lnTo>
                  <a:pt x="101104" y="0"/>
                </a:lnTo>
                <a:lnTo>
                  <a:pt x="61748" y="7937"/>
                </a:lnTo>
                <a:lnTo>
                  <a:pt x="29611" y="29591"/>
                </a:lnTo>
                <a:lnTo>
                  <a:pt x="7944" y="61722"/>
                </a:lnTo>
                <a:lnTo>
                  <a:pt x="0" y="101091"/>
                </a:lnTo>
                <a:lnTo>
                  <a:pt x="0" y="606551"/>
                </a:lnTo>
                <a:lnTo>
                  <a:pt x="2919984" y="606551"/>
                </a:lnTo>
                <a:lnTo>
                  <a:pt x="2919984" y="101091"/>
                </a:lnTo>
                <a:lnTo>
                  <a:pt x="2912046" y="61722"/>
                </a:lnTo>
                <a:lnTo>
                  <a:pt x="2890393" y="29591"/>
                </a:lnTo>
                <a:lnTo>
                  <a:pt x="2858262" y="7937"/>
                </a:lnTo>
                <a:lnTo>
                  <a:pt x="2818892" y="0"/>
                </a:lnTo>
                <a:close/>
              </a:path>
            </a:pathLst>
          </a:custGeom>
          <a:solidFill>
            <a:srgbClr val="9B2C1F"/>
          </a:solidFill>
        </p:spPr>
        <p:txBody>
          <a:bodyPr wrap="square" lIns="0" tIns="0" rIns="0" bIns="0" rtlCol="0"/>
          <a:lstStyle/>
          <a:p>
            <a:endParaRPr/>
          </a:p>
        </p:txBody>
      </p:sp>
      <p:sp>
        <p:nvSpPr>
          <p:cNvPr id="3" name="object 3"/>
          <p:cNvSpPr/>
          <p:nvPr/>
        </p:nvSpPr>
        <p:spPr>
          <a:xfrm>
            <a:off x="190500" y="556259"/>
            <a:ext cx="2920365" cy="607060"/>
          </a:xfrm>
          <a:custGeom>
            <a:avLst/>
            <a:gdLst/>
            <a:ahLst/>
            <a:cxnLst/>
            <a:rect l="l" t="t" r="r" b="b"/>
            <a:pathLst>
              <a:path w="2920365" h="607060">
                <a:moveTo>
                  <a:pt x="101104" y="0"/>
                </a:moveTo>
                <a:lnTo>
                  <a:pt x="2818892" y="0"/>
                </a:lnTo>
                <a:lnTo>
                  <a:pt x="2858262" y="7937"/>
                </a:lnTo>
                <a:lnTo>
                  <a:pt x="2890393" y="29590"/>
                </a:lnTo>
                <a:lnTo>
                  <a:pt x="2912046" y="61721"/>
                </a:lnTo>
                <a:lnTo>
                  <a:pt x="2919984" y="101091"/>
                </a:lnTo>
                <a:lnTo>
                  <a:pt x="2919984" y="606551"/>
                </a:lnTo>
                <a:lnTo>
                  <a:pt x="0" y="606551"/>
                </a:lnTo>
                <a:lnTo>
                  <a:pt x="0" y="101091"/>
                </a:lnTo>
                <a:lnTo>
                  <a:pt x="7944" y="61722"/>
                </a:lnTo>
                <a:lnTo>
                  <a:pt x="29611" y="29591"/>
                </a:lnTo>
                <a:lnTo>
                  <a:pt x="61748" y="7937"/>
                </a:lnTo>
                <a:lnTo>
                  <a:pt x="101104" y="0"/>
                </a:lnTo>
                <a:close/>
              </a:path>
            </a:pathLst>
          </a:custGeom>
          <a:ln w="12192">
            <a:solidFill>
              <a:srgbClr val="9B2C1F"/>
            </a:solidFill>
          </a:ln>
        </p:spPr>
        <p:txBody>
          <a:bodyPr wrap="square" lIns="0" tIns="0" rIns="0" bIns="0" rtlCol="0"/>
          <a:lstStyle/>
          <a:p>
            <a:endParaRPr/>
          </a:p>
        </p:txBody>
      </p:sp>
      <p:sp>
        <p:nvSpPr>
          <p:cNvPr id="4" name="object 4"/>
          <p:cNvSpPr txBox="1"/>
          <p:nvPr/>
        </p:nvSpPr>
        <p:spPr>
          <a:xfrm>
            <a:off x="353669" y="652653"/>
            <a:ext cx="258953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FF"/>
                </a:solidFill>
                <a:latin typeface="Microsoft Sans Serif"/>
                <a:cs typeface="Microsoft Sans Serif"/>
              </a:rPr>
              <a:t>String</a:t>
            </a:r>
            <a:r>
              <a:rPr sz="2400" b="1" spc="-45" dirty="0">
                <a:solidFill>
                  <a:srgbClr val="FFFFFF"/>
                </a:solidFill>
                <a:latin typeface="Microsoft Sans Serif"/>
                <a:cs typeface="Microsoft Sans Serif"/>
              </a:rPr>
              <a:t> </a:t>
            </a:r>
            <a:r>
              <a:rPr sz="2400" b="1" spc="-5" dirty="0">
                <a:solidFill>
                  <a:srgbClr val="FFFFFF"/>
                </a:solidFill>
                <a:latin typeface="Microsoft Sans Serif"/>
                <a:cs typeface="Microsoft Sans Serif"/>
              </a:rPr>
              <a:t>Interpolation</a:t>
            </a:r>
            <a:endParaRPr sz="2400">
              <a:latin typeface="Microsoft Sans Serif"/>
              <a:cs typeface="Microsoft Sans Serif"/>
            </a:endParaRPr>
          </a:p>
        </p:txBody>
      </p:sp>
      <p:sp>
        <p:nvSpPr>
          <p:cNvPr id="5" name="object 5"/>
          <p:cNvSpPr/>
          <p:nvPr/>
        </p:nvSpPr>
        <p:spPr>
          <a:xfrm>
            <a:off x="190500" y="1178052"/>
            <a:ext cx="11733530" cy="0"/>
          </a:xfrm>
          <a:custGeom>
            <a:avLst/>
            <a:gdLst/>
            <a:ahLst/>
            <a:cxnLst/>
            <a:rect l="l" t="t" r="r" b="b"/>
            <a:pathLst>
              <a:path w="11733530">
                <a:moveTo>
                  <a:pt x="0" y="0"/>
                </a:moveTo>
                <a:lnTo>
                  <a:pt x="11733276" y="0"/>
                </a:lnTo>
              </a:path>
            </a:pathLst>
          </a:custGeom>
          <a:ln w="12192">
            <a:solidFill>
              <a:srgbClr val="7A2116"/>
            </a:solidFill>
          </a:ln>
        </p:spPr>
        <p:txBody>
          <a:bodyPr wrap="square" lIns="0" tIns="0" rIns="0" bIns="0" rtlCol="0"/>
          <a:lstStyle/>
          <a:p>
            <a:endParaRPr/>
          </a:p>
        </p:txBody>
      </p:sp>
      <p:sp>
        <p:nvSpPr>
          <p:cNvPr id="6" name="object 6"/>
          <p:cNvSpPr txBox="1"/>
          <p:nvPr/>
        </p:nvSpPr>
        <p:spPr>
          <a:xfrm>
            <a:off x="3189477" y="717931"/>
            <a:ext cx="8994775" cy="330835"/>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006FC0"/>
                </a:solidFill>
                <a:latin typeface="Microsoft Sans Serif"/>
                <a:cs typeface="Microsoft Sans Serif"/>
              </a:rPr>
              <a:t>Interpolation </a:t>
            </a:r>
            <a:r>
              <a:rPr sz="2000" b="1" dirty="0">
                <a:solidFill>
                  <a:srgbClr val="006FC0"/>
                </a:solidFill>
                <a:latin typeface="Microsoft Sans Serif"/>
                <a:cs typeface="Microsoft Sans Serif"/>
              </a:rPr>
              <a:t>markup is used to </a:t>
            </a:r>
            <a:r>
              <a:rPr sz="2000" b="1" spc="-5" dirty="0">
                <a:solidFill>
                  <a:srgbClr val="006FC0"/>
                </a:solidFill>
                <a:latin typeface="Microsoft Sans Serif"/>
                <a:cs typeface="Microsoft Sans Serif"/>
              </a:rPr>
              <a:t>provide </a:t>
            </a:r>
            <a:r>
              <a:rPr sz="2000" b="1" dirty="0">
                <a:solidFill>
                  <a:srgbClr val="006FC0"/>
                </a:solidFill>
                <a:latin typeface="Microsoft Sans Serif"/>
                <a:cs typeface="Microsoft Sans Serif"/>
              </a:rPr>
              <a:t>data-binding to text and </a:t>
            </a:r>
            <a:r>
              <a:rPr sz="2000" b="1" spc="-5" dirty="0">
                <a:solidFill>
                  <a:srgbClr val="006FC0"/>
                </a:solidFill>
                <a:latin typeface="Microsoft Sans Serif"/>
                <a:cs typeface="Microsoft Sans Serif"/>
              </a:rPr>
              <a:t>attribute</a:t>
            </a:r>
            <a:r>
              <a:rPr sz="2000" b="1" spc="-114" dirty="0">
                <a:solidFill>
                  <a:srgbClr val="006FC0"/>
                </a:solidFill>
                <a:latin typeface="Microsoft Sans Serif"/>
                <a:cs typeface="Microsoft Sans Serif"/>
              </a:rPr>
              <a:t> </a:t>
            </a:r>
            <a:r>
              <a:rPr sz="2000" b="1" dirty="0">
                <a:solidFill>
                  <a:srgbClr val="006FC0"/>
                </a:solidFill>
                <a:latin typeface="Microsoft Sans Serif"/>
                <a:cs typeface="Microsoft Sans Serif"/>
              </a:rPr>
              <a:t>values.</a:t>
            </a:r>
            <a:endParaRPr sz="2000">
              <a:latin typeface="Microsoft Sans Serif"/>
              <a:cs typeface="Microsoft Sans Serif"/>
            </a:endParaRPr>
          </a:p>
        </p:txBody>
      </p:sp>
      <p:sp>
        <p:nvSpPr>
          <p:cNvPr id="7" name="object 7"/>
          <p:cNvSpPr txBox="1"/>
          <p:nvPr/>
        </p:nvSpPr>
        <p:spPr>
          <a:xfrm>
            <a:off x="191262" y="1907285"/>
            <a:ext cx="5171440" cy="2954020"/>
          </a:xfrm>
          <a:prstGeom prst="rect">
            <a:avLst/>
          </a:prstGeom>
          <a:solidFill>
            <a:srgbClr val="9B2C1F"/>
          </a:solidFill>
        </p:spPr>
        <p:txBody>
          <a:bodyPr vert="horz" wrap="square" lIns="0" tIns="168910" rIns="0" bIns="0" rtlCol="0">
            <a:spAutoFit/>
          </a:bodyPr>
          <a:lstStyle/>
          <a:p>
            <a:pPr algn="ctr">
              <a:lnSpc>
                <a:spcPct val="100000"/>
              </a:lnSpc>
              <a:spcBef>
                <a:spcPts val="1330"/>
              </a:spcBef>
            </a:pPr>
            <a:r>
              <a:rPr sz="2800" b="1" u="heavy" spc="-5" dirty="0">
                <a:solidFill>
                  <a:srgbClr val="FFFFFF"/>
                </a:solidFill>
                <a:uFill>
                  <a:solidFill>
                    <a:srgbClr val="FFFFFF"/>
                  </a:solidFill>
                </a:uFill>
                <a:latin typeface="Microsoft Sans Serif"/>
                <a:cs typeface="Microsoft Sans Serif"/>
              </a:rPr>
              <a:t>Syntax</a:t>
            </a:r>
            <a:endParaRPr sz="2800">
              <a:latin typeface="Microsoft Sans Serif"/>
              <a:cs typeface="Microsoft Sans Serif"/>
            </a:endParaRPr>
          </a:p>
          <a:p>
            <a:pPr marL="89535">
              <a:lnSpc>
                <a:spcPct val="100000"/>
              </a:lnSpc>
              <a:spcBef>
                <a:spcPts val="1545"/>
              </a:spcBef>
            </a:pPr>
            <a:r>
              <a:rPr sz="2400" b="1" spc="-5" dirty="0">
                <a:solidFill>
                  <a:srgbClr val="FFFFFF"/>
                </a:solidFill>
                <a:latin typeface="Microsoft Sans Serif"/>
                <a:cs typeface="Microsoft Sans Serif"/>
              </a:rPr>
              <a:t>export class</a:t>
            </a:r>
            <a:r>
              <a:rPr sz="2400" b="1" spc="-45" dirty="0">
                <a:solidFill>
                  <a:srgbClr val="FFFFFF"/>
                </a:solidFill>
                <a:latin typeface="Microsoft Sans Serif"/>
                <a:cs typeface="Microsoft Sans Serif"/>
              </a:rPr>
              <a:t> </a:t>
            </a:r>
            <a:r>
              <a:rPr sz="2400" b="1" spc="-5" dirty="0">
                <a:solidFill>
                  <a:srgbClr val="FFFFFF"/>
                </a:solidFill>
                <a:latin typeface="Microsoft Sans Serif"/>
                <a:cs typeface="Microsoft Sans Serif"/>
              </a:rPr>
              <a:t>&lt;class_name&gt;</a:t>
            </a:r>
            <a:endParaRPr sz="2400">
              <a:latin typeface="Microsoft Sans Serif"/>
              <a:cs typeface="Microsoft Sans Serif"/>
            </a:endParaRPr>
          </a:p>
          <a:p>
            <a:pPr marL="170815">
              <a:lnSpc>
                <a:spcPct val="100000"/>
              </a:lnSpc>
              <a:spcBef>
                <a:spcPts val="1440"/>
              </a:spcBef>
            </a:pPr>
            <a:r>
              <a:rPr sz="2400" b="1" dirty="0">
                <a:solidFill>
                  <a:srgbClr val="FFFFFF"/>
                </a:solidFill>
                <a:latin typeface="Microsoft Sans Serif"/>
                <a:cs typeface="Microsoft Sans Serif"/>
              </a:rPr>
              <a:t>{</a:t>
            </a:r>
            <a:r>
              <a:rPr sz="2400" b="1" spc="-20" dirty="0">
                <a:solidFill>
                  <a:srgbClr val="FFFFFF"/>
                </a:solidFill>
                <a:latin typeface="Microsoft Sans Serif"/>
                <a:cs typeface="Microsoft Sans Serif"/>
              </a:rPr>
              <a:t> </a:t>
            </a:r>
            <a:r>
              <a:rPr sz="2400" b="1" spc="-5" dirty="0">
                <a:solidFill>
                  <a:srgbClr val="FFFFFF"/>
                </a:solidFill>
                <a:latin typeface="Microsoft Sans Serif"/>
                <a:cs typeface="Microsoft Sans Serif"/>
              </a:rPr>
              <a:t> </a:t>
            </a:r>
            <a:endParaRPr sz="2400">
              <a:latin typeface="Microsoft Sans Serif"/>
              <a:cs typeface="Microsoft Sans Serif"/>
            </a:endParaRPr>
          </a:p>
          <a:p>
            <a:pPr marL="577215">
              <a:lnSpc>
                <a:spcPct val="100000"/>
              </a:lnSpc>
              <a:spcBef>
                <a:spcPts val="1440"/>
              </a:spcBef>
            </a:pPr>
            <a:r>
              <a:rPr sz="2400" b="1" spc="-5" dirty="0">
                <a:solidFill>
                  <a:srgbClr val="FFFF00"/>
                </a:solidFill>
                <a:latin typeface="Microsoft Sans Serif"/>
                <a:cs typeface="Microsoft Sans Serif"/>
              </a:rPr>
              <a:t>variableName </a:t>
            </a:r>
            <a:r>
              <a:rPr sz="2400" b="1" dirty="0">
                <a:solidFill>
                  <a:srgbClr val="FFFF00"/>
                </a:solidFill>
                <a:latin typeface="Microsoft Sans Serif"/>
                <a:cs typeface="Microsoft Sans Serif"/>
              </a:rPr>
              <a:t>= </a:t>
            </a:r>
            <a:r>
              <a:rPr sz="2400" b="1" spc="-5" dirty="0">
                <a:solidFill>
                  <a:srgbClr val="FFFF00"/>
                </a:solidFill>
                <a:latin typeface="Microsoft Sans Serif"/>
                <a:cs typeface="Microsoft Sans Serif"/>
              </a:rPr>
              <a:t>‘any</a:t>
            </a:r>
            <a:r>
              <a:rPr sz="2400" b="1" spc="-65" dirty="0">
                <a:solidFill>
                  <a:srgbClr val="FFFF00"/>
                </a:solidFill>
                <a:latin typeface="Microsoft Sans Serif"/>
                <a:cs typeface="Microsoft Sans Serif"/>
              </a:rPr>
              <a:t> </a:t>
            </a:r>
            <a:r>
              <a:rPr sz="2400" b="1" spc="-5" dirty="0">
                <a:solidFill>
                  <a:srgbClr val="FFFF00"/>
                </a:solidFill>
                <a:latin typeface="Microsoft Sans Serif"/>
                <a:cs typeface="Microsoft Sans Serif"/>
              </a:rPr>
              <a:t>string';</a:t>
            </a:r>
            <a:endParaRPr sz="2400">
              <a:latin typeface="Microsoft Sans Serif"/>
              <a:cs typeface="Microsoft Sans Serif"/>
            </a:endParaRPr>
          </a:p>
          <a:p>
            <a:pPr marL="89535">
              <a:lnSpc>
                <a:spcPct val="100000"/>
              </a:lnSpc>
              <a:spcBef>
                <a:spcPts val="1440"/>
              </a:spcBef>
            </a:pPr>
            <a:r>
              <a:rPr sz="2400" b="1" spc="-5" dirty="0">
                <a:solidFill>
                  <a:srgbClr val="FFFFFF"/>
                </a:solidFill>
                <a:latin typeface="Microsoft Sans Serif"/>
                <a:cs typeface="Microsoft Sans Serif"/>
              </a:rPr>
              <a:t>}</a:t>
            </a:r>
            <a:endParaRPr sz="2400">
              <a:latin typeface="Microsoft Sans Serif"/>
              <a:cs typeface="Microsoft Sans Serif"/>
            </a:endParaRPr>
          </a:p>
        </p:txBody>
      </p:sp>
      <p:sp>
        <p:nvSpPr>
          <p:cNvPr id="8" name="object 8"/>
          <p:cNvSpPr txBox="1"/>
          <p:nvPr/>
        </p:nvSpPr>
        <p:spPr>
          <a:xfrm>
            <a:off x="6013703" y="1868423"/>
            <a:ext cx="5499100" cy="2967355"/>
          </a:xfrm>
          <a:prstGeom prst="rect">
            <a:avLst/>
          </a:prstGeom>
          <a:solidFill>
            <a:srgbClr val="000000"/>
          </a:solidFill>
        </p:spPr>
        <p:txBody>
          <a:bodyPr vert="horz" wrap="square" lIns="0" tIns="176530" rIns="0" bIns="0" rtlCol="0">
            <a:spAutoFit/>
          </a:bodyPr>
          <a:lstStyle/>
          <a:p>
            <a:pPr algn="ctr">
              <a:lnSpc>
                <a:spcPct val="100000"/>
              </a:lnSpc>
              <a:spcBef>
                <a:spcPts val="1390"/>
              </a:spcBef>
            </a:pPr>
            <a:r>
              <a:rPr sz="2800" b="1" u="heavy" spc="-5" dirty="0">
                <a:solidFill>
                  <a:srgbClr val="FFFFFF"/>
                </a:solidFill>
                <a:uFill>
                  <a:solidFill>
                    <a:srgbClr val="FFFFFF"/>
                  </a:solidFill>
                </a:uFill>
                <a:latin typeface="Microsoft Sans Serif"/>
                <a:cs typeface="Microsoft Sans Serif"/>
              </a:rPr>
              <a:t>Example</a:t>
            </a:r>
            <a:endParaRPr sz="2800">
              <a:latin typeface="Microsoft Sans Serif"/>
              <a:cs typeface="Microsoft Sans Serif"/>
            </a:endParaRPr>
          </a:p>
          <a:p>
            <a:pPr marL="97790">
              <a:lnSpc>
                <a:spcPct val="100000"/>
              </a:lnSpc>
              <a:spcBef>
                <a:spcPts val="1540"/>
              </a:spcBef>
            </a:pPr>
            <a:r>
              <a:rPr sz="2400" spc="-5" dirty="0">
                <a:solidFill>
                  <a:srgbClr val="FFFFFF"/>
                </a:solidFill>
                <a:latin typeface="Microsoft Sans Serif"/>
                <a:cs typeface="Microsoft Sans Serif"/>
              </a:rPr>
              <a:t>export </a:t>
            </a:r>
            <a:r>
              <a:rPr sz="2400" spc="-10" dirty="0">
                <a:solidFill>
                  <a:srgbClr val="FFFFFF"/>
                </a:solidFill>
                <a:latin typeface="Microsoft Sans Serif"/>
                <a:cs typeface="Microsoft Sans Serif"/>
              </a:rPr>
              <a:t>class</a:t>
            </a:r>
            <a:r>
              <a:rPr sz="2400" spc="25" dirty="0">
                <a:solidFill>
                  <a:srgbClr val="FFFFFF"/>
                </a:solidFill>
                <a:latin typeface="Microsoft Sans Serif"/>
                <a:cs typeface="Microsoft Sans Serif"/>
              </a:rPr>
              <a:t> </a:t>
            </a:r>
            <a:r>
              <a:rPr sz="2400" dirty="0">
                <a:solidFill>
                  <a:srgbClr val="FFFFFF"/>
                </a:solidFill>
                <a:latin typeface="Microsoft Sans Serif"/>
                <a:cs typeface="Microsoft Sans Serif"/>
              </a:rPr>
              <a:t>AppComponent</a:t>
            </a:r>
            <a:endParaRPr sz="2400">
              <a:latin typeface="Microsoft Sans Serif"/>
              <a:cs typeface="Microsoft Sans Serif"/>
            </a:endParaRPr>
          </a:p>
          <a:p>
            <a:pPr marL="97790">
              <a:lnSpc>
                <a:spcPct val="100000"/>
              </a:lnSpc>
              <a:spcBef>
                <a:spcPts val="1440"/>
              </a:spcBef>
            </a:pPr>
            <a:r>
              <a:rPr sz="2400" dirty="0">
                <a:solidFill>
                  <a:srgbClr val="FFFFFF"/>
                </a:solidFill>
                <a:latin typeface="Microsoft Sans Serif"/>
                <a:cs typeface="Microsoft Sans Serif"/>
              </a:rPr>
              <a:t>{ </a:t>
            </a:r>
            <a:endParaRPr sz="2400">
              <a:latin typeface="Microsoft Sans Serif"/>
              <a:cs typeface="Microsoft Sans Serif"/>
            </a:endParaRPr>
          </a:p>
          <a:p>
            <a:pPr marL="664845">
              <a:lnSpc>
                <a:spcPct val="100000"/>
              </a:lnSpc>
              <a:spcBef>
                <a:spcPts val="1445"/>
              </a:spcBef>
            </a:pPr>
            <a:r>
              <a:rPr sz="2400" spc="-10" dirty="0">
                <a:solidFill>
                  <a:srgbClr val="FFFF00"/>
                </a:solidFill>
                <a:latin typeface="Microsoft Sans Serif"/>
                <a:cs typeface="Microsoft Sans Serif"/>
              </a:rPr>
              <a:t>title </a:t>
            </a:r>
            <a:r>
              <a:rPr sz="2400" dirty="0">
                <a:solidFill>
                  <a:srgbClr val="FFFF00"/>
                </a:solidFill>
                <a:latin typeface="Microsoft Sans Serif"/>
                <a:cs typeface="Microsoft Sans Serif"/>
              </a:rPr>
              <a:t>= </a:t>
            </a:r>
            <a:r>
              <a:rPr sz="2400" spc="-10" dirty="0">
                <a:solidFill>
                  <a:srgbClr val="FFFF00"/>
                </a:solidFill>
                <a:latin typeface="Microsoft Sans Serif"/>
                <a:cs typeface="Microsoft Sans Serif"/>
              </a:rPr>
              <a:t>‘This is </a:t>
            </a:r>
            <a:r>
              <a:rPr sz="2400" spc="-5" dirty="0">
                <a:solidFill>
                  <a:srgbClr val="FFFF00"/>
                </a:solidFill>
                <a:latin typeface="Microsoft Sans Serif"/>
                <a:cs typeface="Microsoft Sans Serif"/>
              </a:rPr>
              <a:t>my demo</a:t>
            </a:r>
            <a:r>
              <a:rPr sz="2400" spc="65" dirty="0">
                <a:solidFill>
                  <a:srgbClr val="FFFF00"/>
                </a:solidFill>
                <a:latin typeface="Microsoft Sans Serif"/>
                <a:cs typeface="Microsoft Sans Serif"/>
              </a:rPr>
              <a:t> </a:t>
            </a:r>
            <a:r>
              <a:rPr sz="2400" spc="-5" dirty="0">
                <a:solidFill>
                  <a:srgbClr val="FFFF00"/>
                </a:solidFill>
                <a:latin typeface="Microsoft Sans Serif"/>
                <a:cs typeface="Microsoft Sans Serif"/>
              </a:rPr>
              <a:t>app';</a:t>
            </a:r>
            <a:endParaRPr sz="2400">
              <a:latin typeface="Microsoft Sans Serif"/>
              <a:cs typeface="Microsoft Sans Serif"/>
            </a:endParaRPr>
          </a:p>
          <a:p>
            <a:pPr marL="97790">
              <a:lnSpc>
                <a:spcPct val="100000"/>
              </a:lnSpc>
              <a:spcBef>
                <a:spcPts val="1440"/>
              </a:spcBef>
            </a:pPr>
            <a:r>
              <a:rPr sz="2400" dirty="0">
                <a:solidFill>
                  <a:srgbClr val="FFFFFF"/>
                </a:solidFill>
                <a:latin typeface="Microsoft Sans Serif"/>
                <a:cs typeface="Microsoft Sans Serif"/>
              </a:rPr>
              <a:t>}</a:t>
            </a:r>
            <a:endParaRPr sz="2400">
              <a:latin typeface="Microsoft Sans Serif"/>
              <a:cs typeface="Microsoft Sans Serif"/>
            </a:endParaRPr>
          </a:p>
        </p:txBody>
      </p:sp>
      <p:sp>
        <p:nvSpPr>
          <p:cNvPr id="9" name="object 9"/>
          <p:cNvSpPr txBox="1"/>
          <p:nvPr/>
        </p:nvSpPr>
        <p:spPr>
          <a:xfrm>
            <a:off x="191262" y="5631941"/>
            <a:ext cx="5171440" cy="739140"/>
          </a:xfrm>
          <a:prstGeom prst="rect">
            <a:avLst/>
          </a:prstGeom>
          <a:solidFill>
            <a:srgbClr val="9B2C1F"/>
          </a:solidFill>
        </p:spPr>
        <p:txBody>
          <a:bodyPr vert="horz" wrap="square" lIns="0" tIns="170180" rIns="0" bIns="0" rtlCol="0">
            <a:spAutoFit/>
          </a:bodyPr>
          <a:lstStyle/>
          <a:p>
            <a:pPr marL="664845">
              <a:lnSpc>
                <a:spcPct val="100000"/>
              </a:lnSpc>
              <a:spcBef>
                <a:spcPts val="1340"/>
              </a:spcBef>
            </a:pPr>
            <a:r>
              <a:rPr sz="2800" b="1" dirty="0">
                <a:solidFill>
                  <a:srgbClr val="FFFFFF"/>
                </a:solidFill>
                <a:latin typeface="Microsoft Sans Serif"/>
                <a:cs typeface="Microsoft Sans Serif"/>
              </a:rPr>
              <a:t>&lt;div </a:t>
            </a:r>
            <a:r>
              <a:rPr sz="2800" b="1" spc="-5" dirty="0">
                <a:solidFill>
                  <a:srgbClr val="FFFF00"/>
                </a:solidFill>
                <a:latin typeface="Microsoft Sans Serif"/>
                <a:cs typeface="Microsoft Sans Serif"/>
              </a:rPr>
              <a:t>{{variableName }}</a:t>
            </a:r>
            <a:r>
              <a:rPr sz="2800" b="1" spc="-35" dirty="0">
                <a:solidFill>
                  <a:srgbClr val="FFFF00"/>
                </a:solidFill>
                <a:latin typeface="Microsoft Sans Serif"/>
                <a:cs typeface="Microsoft Sans Serif"/>
              </a:rPr>
              <a:t> </a:t>
            </a:r>
            <a:r>
              <a:rPr sz="2800" b="1" spc="-5" dirty="0">
                <a:solidFill>
                  <a:srgbClr val="FFFFFF"/>
                </a:solidFill>
                <a:latin typeface="Microsoft Sans Serif"/>
                <a:cs typeface="Microsoft Sans Serif"/>
              </a:rPr>
              <a:t>&gt;  </a:t>
            </a:r>
            <a:endParaRPr sz="2800">
              <a:latin typeface="Microsoft Sans Serif"/>
              <a:cs typeface="Microsoft Sans Serif"/>
            </a:endParaRPr>
          </a:p>
        </p:txBody>
      </p:sp>
      <p:sp>
        <p:nvSpPr>
          <p:cNvPr id="10" name="object 10"/>
          <p:cNvSpPr txBox="1"/>
          <p:nvPr/>
        </p:nvSpPr>
        <p:spPr>
          <a:xfrm>
            <a:off x="6013703" y="5591555"/>
            <a:ext cx="5486400" cy="684530"/>
          </a:xfrm>
          <a:prstGeom prst="rect">
            <a:avLst/>
          </a:prstGeom>
          <a:solidFill>
            <a:srgbClr val="000000"/>
          </a:solidFill>
        </p:spPr>
        <p:txBody>
          <a:bodyPr vert="horz" wrap="square" lIns="0" tIns="177165" rIns="0" bIns="0" rtlCol="0">
            <a:spAutoFit/>
          </a:bodyPr>
          <a:lstStyle/>
          <a:p>
            <a:pPr marL="1016000">
              <a:lnSpc>
                <a:spcPct val="100000"/>
              </a:lnSpc>
              <a:spcBef>
                <a:spcPts val="1395"/>
              </a:spcBef>
            </a:pPr>
            <a:r>
              <a:rPr sz="2800" b="1" spc="-5" dirty="0">
                <a:solidFill>
                  <a:srgbClr val="FFFFFF"/>
                </a:solidFill>
                <a:latin typeface="Microsoft Sans Serif"/>
                <a:cs typeface="Microsoft Sans Serif"/>
              </a:rPr>
              <a:t>&lt;div </a:t>
            </a:r>
            <a:r>
              <a:rPr sz="2800" b="1" dirty="0">
                <a:solidFill>
                  <a:srgbClr val="FFFF00"/>
                </a:solidFill>
                <a:latin typeface="Microsoft Sans Serif"/>
                <a:cs typeface="Microsoft Sans Serif"/>
              </a:rPr>
              <a:t>{{ </a:t>
            </a:r>
            <a:r>
              <a:rPr sz="2800" b="1" spc="-5" dirty="0">
                <a:solidFill>
                  <a:srgbClr val="FFFF00"/>
                </a:solidFill>
                <a:latin typeface="Microsoft Sans Serif"/>
                <a:cs typeface="Microsoft Sans Serif"/>
              </a:rPr>
              <a:t>title }} </a:t>
            </a:r>
            <a:r>
              <a:rPr sz="2800" b="1" spc="-5" dirty="0">
                <a:solidFill>
                  <a:srgbClr val="FFFFFF"/>
                </a:solidFill>
                <a:latin typeface="Microsoft Sans Serif"/>
                <a:cs typeface="Microsoft Sans Serif"/>
              </a:rPr>
              <a:t>&gt;</a:t>
            </a:r>
            <a:r>
              <a:rPr sz="2800" b="1" spc="715" dirty="0">
                <a:solidFill>
                  <a:srgbClr val="FFFFFF"/>
                </a:solidFill>
                <a:latin typeface="Microsoft Sans Serif"/>
                <a:cs typeface="Microsoft Sans Serif"/>
              </a:rPr>
              <a:t> </a:t>
            </a:r>
            <a:r>
              <a:rPr sz="2800" b="1" spc="-5" dirty="0">
                <a:solidFill>
                  <a:srgbClr val="FFFFFF"/>
                </a:solidFill>
                <a:latin typeface="Microsoft Sans Serif"/>
                <a:cs typeface="Microsoft Sans Serif"/>
              </a:rPr>
              <a:t>&lt;/div&gt;</a:t>
            </a:r>
            <a:endParaRPr sz="2800">
              <a:latin typeface="Microsoft Sans Serif"/>
              <a:cs typeface="Microsoft Sans Serif"/>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0500" y="556259"/>
            <a:ext cx="2920365" cy="607060"/>
          </a:xfrm>
          <a:custGeom>
            <a:avLst/>
            <a:gdLst/>
            <a:ahLst/>
            <a:cxnLst/>
            <a:rect l="l" t="t" r="r" b="b"/>
            <a:pathLst>
              <a:path w="2920365" h="607060">
                <a:moveTo>
                  <a:pt x="2818892" y="0"/>
                </a:moveTo>
                <a:lnTo>
                  <a:pt x="101104" y="0"/>
                </a:lnTo>
                <a:lnTo>
                  <a:pt x="61748" y="7937"/>
                </a:lnTo>
                <a:lnTo>
                  <a:pt x="29611" y="29591"/>
                </a:lnTo>
                <a:lnTo>
                  <a:pt x="7944" y="61722"/>
                </a:lnTo>
                <a:lnTo>
                  <a:pt x="0" y="101091"/>
                </a:lnTo>
                <a:lnTo>
                  <a:pt x="0" y="606551"/>
                </a:lnTo>
                <a:lnTo>
                  <a:pt x="2919984" y="606551"/>
                </a:lnTo>
                <a:lnTo>
                  <a:pt x="2919984" y="101091"/>
                </a:lnTo>
                <a:lnTo>
                  <a:pt x="2912046" y="61722"/>
                </a:lnTo>
                <a:lnTo>
                  <a:pt x="2890393" y="29591"/>
                </a:lnTo>
                <a:lnTo>
                  <a:pt x="2858262" y="7937"/>
                </a:lnTo>
                <a:lnTo>
                  <a:pt x="2818892" y="0"/>
                </a:lnTo>
                <a:close/>
              </a:path>
            </a:pathLst>
          </a:custGeom>
          <a:solidFill>
            <a:srgbClr val="9B2C1F"/>
          </a:solidFill>
        </p:spPr>
        <p:txBody>
          <a:bodyPr wrap="square" lIns="0" tIns="0" rIns="0" bIns="0" rtlCol="0"/>
          <a:lstStyle/>
          <a:p>
            <a:endParaRPr/>
          </a:p>
        </p:txBody>
      </p:sp>
      <p:sp>
        <p:nvSpPr>
          <p:cNvPr id="3" name="object 3"/>
          <p:cNvSpPr/>
          <p:nvPr/>
        </p:nvSpPr>
        <p:spPr>
          <a:xfrm>
            <a:off x="190500" y="556259"/>
            <a:ext cx="2920365" cy="607060"/>
          </a:xfrm>
          <a:custGeom>
            <a:avLst/>
            <a:gdLst/>
            <a:ahLst/>
            <a:cxnLst/>
            <a:rect l="l" t="t" r="r" b="b"/>
            <a:pathLst>
              <a:path w="2920365" h="607060">
                <a:moveTo>
                  <a:pt x="101104" y="0"/>
                </a:moveTo>
                <a:lnTo>
                  <a:pt x="2818892" y="0"/>
                </a:lnTo>
                <a:lnTo>
                  <a:pt x="2858262" y="7937"/>
                </a:lnTo>
                <a:lnTo>
                  <a:pt x="2890393" y="29590"/>
                </a:lnTo>
                <a:lnTo>
                  <a:pt x="2912046" y="61721"/>
                </a:lnTo>
                <a:lnTo>
                  <a:pt x="2919984" y="101091"/>
                </a:lnTo>
                <a:lnTo>
                  <a:pt x="2919984" y="606551"/>
                </a:lnTo>
                <a:lnTo>
                  <a:pt x="0" y="606551"/>
                </a:lnTo>
                <a:lnTo>
                  <a:pt x="0" y="101091"/>
                </a:lnTo>
                <a:lnTo>
                  <a:pt x="7944" y="61722"/>
                </a:lnTo>
                <a:lnTo>
                  <a:pt x="29611" y="29591"/>
                </a:lnTo>
                <a:lnTo>
                  <a:pt x="61748" y="7937"/>
                </a:lnTo>
                <a:lnTo>
                  <a:pt x="101104" y="0"/>
                </a:lnTo>
                <a:close/>
              </a:path>
            </a:pathLst>
          </a:custGeom>
          <a:ln w="12192">
            <a:solidFill>
              <a:srgbClr val="9B2C1F"/>
            </a:solidFill>
          </a:ln>
        </p:spPr>
        <p:txBody>
          <a:bodyPr wrap="square" lIns="0" tIns="0" rIns="0" bIns="0" rtlCol="0"/>
          <a:lstStyle/>
          <a:p>
            <a:endParaRPr/>
          </a:p>
        </p:txBody>
      </p:sp>
      <p:sp>
        <p:nvSpPr>
          <p:cNvPr id="4" name="object 4"/>
          <p:cNvSpPr/>
          <p:nvPr/>
        </p:nvSpPr>
        <p:spPr>
          <a:xfrm>
            <a:off x="190500" y="1178052"/>
            <a:ext cx="11733530" cy="0"/>
          </a:xfrm>
          <a:custGeom>
            <a:avLst/>
            <a:gdLst/>
            <a:ahLst/>
            <a:cxnLst/>
            <a:rect l="l" t="t" r="r" b="b"/>
            <a:pathLst>
              <a:path w="11733530">
                <a:moveTo>
                  <a:pt x="0" y="0"/>
                </a:moveTo>
                <a:lnTo>
                  <a:pt x="11733276" y="0"/>
                </a:lnTo>
              </a:path>
            </a:pathLst>
          </a:custGeom>
          <a:ln w="12192">
            <a:solidFill>
              <a:srgbClr val="7A2116"/>
            </a:solidFill>
          </a:ln>
        </p:spPr>
        <p:txBody>
          <a:bodyPr wrap="square" lIns="0" tIns="0" rIns="0" bIns="0" rtlCol="0"/>
          <a:lstStyle/>
          <a:p>
            <a:endParaRPr/>
          </a:p>
        </p:txBody>
      </p:sp>
      <p:sp>
        <p:nvSpPr>
          <p:cNvPr id="5" name="object 5"/>
          <p:cNvSpPr txBox="1"/>
          <p:nvPr/>
        </p:nvSpPr>
        <p:spPr>
          <a:xfrm>
            <a:off x="191262" y="2521457"/>
            <a:ext cx="5311140" cy="2677795"/>
          </a:xfrm>
          <a:prstGeom prst="rect">
            <a:avLst/>
          </a:prstGeom>
          <a:solidFill>
            <a:srgbClr val="9B2C1F"/>
          </a:solidFill>
        </p:spPr>
        <p:txBody>
          <a:bodyPr vert="horz" wrap="square" lIns="0" tIns="170180" rIns="0" bIns="0" rtlCol="0">
            <a:spAutoFit/>
          </a:bodyPr>
          <a:lstStyle/>
          <a:p>
            <a:pPr marL="92710" algn="ctr">
              <a:lnSpc>
                <a:spcPct val="100000"/>
              </a:lnSpc>
              <a:spcBef>
                <a:spcPts val="1340"/>
              </a:spcBef>
            </a:pPr>
            <a:r>
              <a:rPr sz="2800" b="1" u="heavy" spc="-5" dirty="0">
                <a:solidFill>
                  <a:srgbClr val="FFFFFF"/>
                </a:solidFill>
                <a:uFill>
                  <a:solidFill>
                    <a:srgbClr val="FFFFFF"/>
                  </a:solidFill>
                </a:uFill>
                <a:latin typeface="Microsoft Sans Serif"/>
                <a:cs typeface="Microsoft Sans Serif"/>
              </a:rPr>
              <a:t>HTML</a:t>
            </a:r>
            <a:r>
              <a:rPr sz="2800" b="1" spc="-5" dirty="0">
                <a:solidFill>
                  <a:srgbClr val="FFFFFF"/>
                </a:solidFill>
                <a:latin typeface="Microsoft Sans Serif"/>
                <a:cs typeface="Microsoft Sans Serif"/>
              </a:rPr>
              <a:t> </a:t>
            </a:r>
            <a:endParaRPr sz="2800">
              <a:latin typeface="Microsoft Sans Serif"/>
              <a:cs typeface="Microsoft Sans Serif"/>
            </a:endParaRPr>
          </a:p>
          <a:p>
            <a:pPr marL="346075" marR="243840" algn="ctr">
              <a:lnSpc>
                <a:spcPts val="5040"/>
              </a:lnSpc>
              <a:spcBef>
                <a:spcPts val="450"/>
              </a:spcBef>
            </a:pPr>
            <a:r>
              <a:rPr sz="2800" b="1" u="heavy" spc="-5" dirty="0">
                <a:solidFill>
                  <a:srgbClr val="FFFFFF"/>
                </a:solidFill>
                <a:uFill>
                  <a:solidFill>
                    <a:srgbClr val="FFFFFF"/>
                  </a:solidFill>
                </a:uFill>
                <a:latin typeface="Microsoft Sans Serif"/>
                <a:cs typeface="Microsoft Sans Serif"/>
              </a:rPr>
              <a:t>&lt;button [disabled]="!isActive" </a:t>
            </a:r>
            <a:r>
              <a:rPr sz="2800" b="1" spc="-5" dirty="0">
                <a:solidFill>
                  <a:srgbClr val="FFFFFF"/>
                </a:solidFill>
                <a:latin typeface="Microsoft Sans Serif"/>
                <a:cs typeface="Microsoft Sans Serif"/>
              </a:rPr>
              <a:t> </a:t>
            </a:r>
            <a:r>
              <a:rPr sz="2800" b="1" u="heavy" spc="-5" dirty="0">
                <a:solidFill>
                  <a:srgbClr val="FFFFFF"/>
                </a:solidFill>
                <a:uFill>
                  <a:solidFill>
                    <a:srgbClr val="FFFFFF"/>
                  </a:solidFill>
                </a:uFill>
                <a:latin typeface="Microsoft Sans Serif"/>
                <a:cs typeface="Microsoft Sans Serif"/>
              </a:rPr>
              <a:t>class="btn"&gt;ADD&lt;/button&gt;</a:t>
            </a:r>
            <a:endParaRPr sz="2800">
              <a:latin typeface="Microsoft Sans Serif"/>
              <a:cs typeface="Microsoft Sans Serif"/>
            </a:endParaRPr>
          </a:p>
        </p:txBody>
      </p:sp>
      <p:sp>
        <p:nvSpPr>
          <p:cNvPr id="6" name="object 6"/>
          <p:cNvSpPr txBox="1"/>
          <p:nvPr/>
        </p:nvSpPr>
        <p:spPr>
          <a:xfrm>
            <a:off x="6013703" y="2482595"/>
            <a:ext cx="5916295" cy="4075429"/>
          </a:xfrm>
          <a:prstGeom prst="rect">
            <a:avLst/>
          </a:prstGeom>
          <a:solidFill>
            <a:srgbClr val="000000"/>
          </a:solidFill>
        </p:spPr>
        <p:txBody>
          <a:bodyPr vert="horz" wrap="square" lIns="0" tIns="177165" rIns="0" bIns="0" rtlCol="0">
            <a:spAutoFit/>
          </a:bodyPr>
          <a:lstStyle/>
          <a:p>
            <a:pPr marL="2134235">
              <a:lnSpc>
                <a:spcPct val="100000"/>
              </a:lnSpc>
              <a:spcBef>
                <a:spcPts val="1395"/>
              </a:spcBef>
            </a:pPr>
            <a:r>
              <a:rPr sz="2800" b="1" u="heavy" spc="-5" dirty="0">
                <a:solidFill>
                  <a:srgbClr val="FFFFFF"/>
                </a:solidFill>
                <a:uFill>
                  <a:solidFill>
                    <a:srgbClr val="FFFFFF"/>
                  </a:solidFill>
                </a:uFill>
                <a:latin typeface="Microsoft Sans Serif"/>
                <a:cs typeface="Microsoft Sans Serif"/>
              </a:rPr>
              <a:t>Typescript</a:t>
            </a:r>
            <a:endParaRPr sz="2800">
              <a:latin typeface="Microsoft Sans Serif"/>
              <a:cs typeface="Microsoft Sans Serif"/>
            </a:endParaRPr>
          </a:p>
          <a:p>
            <a:pPr marL="97790" marR="1557655">
              <a:lnSpc>
                <a:spcPct val="150000"/>
              </a:lnSpc>
              <a:spcBef>
                <a:spcPts val="105"/>
              </a:spcBef>
            </a:pPr>
            <a:r>
              <a:rPr sz="2400" spc="-5" dirty="0">
                <a:solidFill>
                  <a:srgbClr val="FFFFFF"/>
                </a:solidFill>
                <a:latin typeface="Microsoft Sans Serif"/>
                <a:cs typeface="Microsoft Sans Serif"/>
              </a:rPr>
              <a:t>export </a:t>
            </a:r>
            <a:r>
              <a:rPr sz="2400" spc="-10" dirty="0">
                <a:solidFill>
                  <a:srgbClr val="FFFFFF"/>
                </a:solidFill>
                <a:latin typeface="Microsoft Sans Serif"/>
                <a:cs typeface="Microsoft Sans Serif"/>
              </a:rPr>
              <a:t>class ClientComponent </a:t>
            </a:r>
            <a:r>
              <a:rPr sz="2400" dirty="0">
                <a:solidFill>
                  <a:srgbClr val="FFFFFF"/>
                </a:solidFill>
                <a:latin typeface="Microsoft Sans Serif"/>
                <a:cs typeface="Microsoft Sans Serif"/>
              </a:rPr>
              <a:t>{  </a:t>
            </a:r>
            <a:r>
              <a:rPr sz="2400" spc="-5" dirty="0">
                <a:solidFill>
                  <a:srgbClr val="FFFFFF"/>
                </a:solidFill>
                <a:latin typeface="Microsoft Sans Serif"/>
                <a:cs typeface="Microsoft Sans Serif"/>
              </a:rPr>
              <a:t>isActive </a:t>
            </a:r>
            <a:r>
              <a:rPr sz="2400" dirty="0">
                <a:solidFill>
                  <a:srgbClr val="FFFFFF"/>
                </a:solidFill>
                <a:latin typeface="Microsoft Sans Serif"/>
                <a:cs typeface="Microsoft Sans Serif"/>
              </a:rPr>
              <a:t>=</a:t>
            </a:r>
            <a:r>
              <a:rPr sz="2400" spc="30" dirty="0">
                <a:solidFill>
                  <a:srgbClr val="FFFFFF"/>
                </a:solidFill>
                <a:latin typeface="Microsoft Sans Serif"/>
                <a:cs typeface="Microsoft Sans Serif"/>
              </a:rPr>
              <a:t> </a:t>
            </a:r>
            <a:r>
              <a:rPr sz="2400" spc="-5" dirty="0">
                <a:solidFill>
                  <a:srgbClr val="FFFFFF"/>
                </a:solidFill>
                <a:latin typeface="Microsoft Sans Serif"/>
                <a:cs typeface="Microsoft Sans Serif"/>
              </a:rPr>
              <a:t>false;</a:t>
            </a:r>
            <a:endParaRPr sz="2400">
              <a:latin typeface="Microsoft Sans Serif"/>
              <a:cs typeface="Microsoft Sans Serif"/>
            </a:endParaRPr>
          </a:p>
          <a:p>
            <a:pPr marL="97790">
              <a:lnSpc>
                <a:spcPct val="100000"/>
              </a:lnSpc>
              <a:spcBef>
                <a:spcPts val="1440"/>
              </a:spcBef>
            </a:pPr>
            <a:r>
              <a:rPr sz="2400" spc="-5" dirty="0">
                <a:solidFill>
                  <a:srgbClr val="FFFFFF"/>
                </a:solidFill>
                <a:latin typeface="Microsoft Sans Serif"/>
                <a:cs typeface="Microsoft Sans Serif"/>
              </a:rPr>
              <a:t>constructor()</a:t>
            </a:r>
            <a:r>
              <a:rPr sz="2400" spc="-15" dirty="0">
                <a:solidFill>
                  <a:srgbClr val="FFFFFF"/>
                </a:solidFill>
                <a:latin typeface="Microsoft Sans Serif"/>
                <a:cs typeface="Microsoft Sans Serif"/>
              </a:rPr>
              <a:t> </a:t>
            </a:r>
            <a:r>
              <a:rPr sz="2400" dirty="0">
                <a:solidFill>
                  <a:srgbClr val="FFFFFF"/>
                </a:solidFill>
                <a:latin typeface="Microsoft Sans Serif"/>
                <a:cs typeface="Microsoft Sans Serif"/>
              </a:rPr>
              <a:t>{  </a:t>
            </a:r>
            <a:r>
              <a:rPr sz="2400" spc="-10" dirty="0">
                <a:solidFill>
                  <a:srgbClr val="FFFFFF"/>
                </a:solidFill>
                <a:latin typeface="Microsoft Sans Serif"/>
                <a:cs typeface="Microsoft Sans Serif"/>
              </a:rPr>
              <a:t> </a:t>
            </a:r>
            <a:r>
              <a:rPr sz="2400" dirty="0">
                <a:solidFill>
                  <a:srgbClr val="FFFFFF"/>
                </a:solidFill>
                <a:latin typeface="Microsoft Sans Serif"/>
                <a:cs typeface="Microsoft Sans Serif"/>
              </a:rPr>
              <a:t> </a:t>
            </a:r>
            <a:endParaRPr sz="2400">
              <a:latin typeface="Microsoft Sans Serif"/>
              <a:cs typeface="Microsoft Sans Serif"/>
            </a:endParaRPr>
          </a:p>
          <a:p>
            <a:pPr marL="97790">
              <a:lnSpc>
                <a:spcPct val="100000"/>
              </a:lnSpc>
              <a:spcBef>
                <a:spcPts val="1440"/>
              </a:spcBef>
            </a:pPr>
            <a:r>
              <a:rPr sz="2400" spc="-5" dirty="0">
                <a:solidFill>
                  <a:srgbClr val="FFFFFF"/>
                </a:solidFill>
                <a:latin typeface="Microsoft Sans Serif"/>
                <a:cs typeface="Microsoft Sans Serif"/>
              </a:rPr>
              <a:t>setTimeout(()</a:t>
            </a:r>
            <a:r>
              <a:rPr sz="2400" spc="0" dirty="0">
                <a:solidFill>
                  <a:srgbClr val="FFFFFF"/>
                </a:solidFill>
                <a:latin typeface="Microsoft Sans Serif"/>
                <a:cs typeface="Microsoft Sans Serif"/>
              </a:rPr>
              <a:t> </a:t>
            </a:r>
            <a:r>
              <a:rPr sz="2400" dirty="0">
                <a:solidFill>
                  <a:srgbClr val="FFFFFF"/>
                </a:solidFill>
                <a:latin typeface="Microsoft Sans Serif"/>
                <a:cs typeface="Microsoft Sans Serif"/>
              </a:rPr>
              <a:t>=&gt; </a:t>
            </a:r>
            <a:endParaRPr sz="2400">
              <a:latin typeface="Microsoft Sans Serif"/>
              <a:cs typeface="Microsoft Sans Serif"/>
            </a:endParaRPr>
          </a:p>
          <a:p>
            <a:pPr marL="97790" marR="1020444">
              <a:lnSpc>
                <a:spcPts val="4320"/>
              </a:lnSpc>
              <a:spcBef>
                <a:spcPts val="385"/>
              </a:spcBef>
            </a:pPr>
            <a:r>
              <a:rPr sz="2400" dirty="0">
                <a:solidFill>
                  <a:srgbClr val="FFFFFF"/>
                </a:solidFill>
                <a:latin typeface="Microsoft Sans Serif"/>
                <a:cs typeface="Microsoft Sans Serif"/>
              </a:rPr>
              <a:t>{ </a:t>
            </a:r>
            <a:r>
              <a:rPr sz="2400" spc="-5" dirty="0">
                <a:solidFill>
                  <a:srgbClr val="FFFFFF"/>
                </a:solidFill>
                <a:latin typeface="Microsoft Sans Serif"/>
                <a:cs typeface="Microsoft Sans Serif"/>
              </a:rPr>
              <a:t>this.isActive </a:t>
            </a:r>
            <a:r>
              <a:rPr sz="2400" dirty="0">
                <a:solidFill>
                  <a:srgbClr val="FFFFFF"/>
                </a:solidFill>
                <a:latin typeface="Microsoft Sans Serif"/>
                <a:cs typeface="Microsoft Sans Serif"/>
              </a:rPr>
              <a:t>= </a:t>
            </a:r>
            <a:r>
              <a:rPr sz="2400" spc="-5" dirty="0">
                <a:solidFill>
                  <a:srgbClr val="FFFFFF"/>
                </a:solidFill>
                <a:latin typeface="Microsoft Sans Serif"/>
                <a:cs typeface="Microsoft Sans Serif"/>
              </a:rPr>
              <a:t>true; </a:t>
            </a:r>
            <a:r>
              <a:rPr sz="2400" dirty="0">
                <a:solidFill>
                  <a:srgbClr val="FFFFFF"/>
                </a:solidFill>
                <a:latin typeface="Microsoft Sans Serif"/>
                <a:cs typeface="Microsoft Sans Serif"/>
              </a:rPr>
              <a:t>}, </a:t>
            </a:r>
            <a:r>
              <a:rPr sz="2400" spc="-10" dirty="0">
                <a:solidFill>
                  <a:srgbClr val="FFFFFF"/>
                </a:solidFill>
                <a:latin typeface="Microsoft Sans Serif"/>
                <a:cs typeface="Microsoft Sans Serif"/>
              </a:rPr>
              <a:t>2000); </a:t>
            </a:r>
            <a:r>
              <a:rPr sz="2400" dirty="0">
                <a:solidFill>
                  <a:srgbClr val="FFFFFF"/>
                </a:solidFill>
                <a:latin typeface="Microsoft Sans Serif"/>
                <a:cs typeface="Microsoft Sans Serif"/>
              </a:rPr>
              <a:t>}  </a:t>
            </a:r>
            <a:r>
              <a:rPr sz="2400" spc="-10" dirty="0">
                <a:solidFill>
                  <a:srgbClr val="FFFFFF"/>
                </a:solidFill>
                <a:latin typeface="Microsoft Sans Serif"/>
                <a:cs typeface="Microsoft Sans Serif"/>
              </a:rPr>
              <a:t>ngOnInit() </a:t>
            </a:r>
            <a:r>
              <a:rPr sz="2400" dirty="0">
                <a:solidFill>
                  <a:srgbClr val="FFFFFF"/>
                </a:solidFill>
                <a:latin typeface="Microsoft Sans Serif"/>
                <a:cs typeface="Microsoft Sans Serif"/>
              </a:rPr>
              <a:t>{</a:t>
            </a:r>
            <a:r>
              <a:rPr sz="2400" spc="5" dirty="0">
                <a:solidFill>
                  <a:srgbClr val="FFFFFF"/>
                </a:solidFill>
                <a:latin typeface="Microsoft Sans Serif"/>
                <a:cs typeface="Microsoft Sans Serif"/>
              </a:rPr>
              <a:t> </a:t>
            </a:r>
            <a:r>
              <a:rPr sz="2400" dirty="0">
                <a:solidFill>
                  <a:srgbClr val="FFFFFF"/>
                </a:solidFill>
                <a:latin typeface="Microsoft Sans Serif"/>
                <a:cs typeface="Microsoft Sans Serif"/>
              </a:rPr>
              <a:t>}</a:t>
            </a:r>
            <a:endParaRPr sz="2400">
              <a:latin typeface="Microsoft Sans Serif"/>
              <a:cs typeface="Microsoft Sans Serif"/>
            </a:endParaRPr>
          </a:p>
        </p:txBody>
      </p:sp>
      <p:sp>
        <p:nvSpPr>
          <p:cNvPr id="7" name="object 7"/>
          <p:cNvSpPr txBox="1"/>
          <p:nvPr/>
        </p:nvSpPr>
        <p:spPr>
          <a:xfrm>
            <a:off x="248513" y="652653"/>
            <a:ext cx="11391265" cy="1732914"/>
          </a:xfrm>
          <a:prstGeom prst="rect">
            <a:avLst/>
          </a:prstGeom>
        </p:spPr>
        <p:txBody>
          <a:bodyPr vert="horz" wrap="square" lIns="0" tIns="12700" rIns="0" bIns="0" rtlCol="0">
            <a:spAutoFit/>
          </a:bodyPr>
          <a:lstStyle/>
          <a:p>
            <a:pPr marL="273050">
              <a:lnSpc>
                <a:spcPct val="100000"/>
              </a:lnSpc>
              <a:spcBef>
                <a:spcPts val="100"/>
              </a:spcBef>
            </a:pPr>
            <a:r>
              <a:rPr sz="2400" b="1" spc="-5" dirty="0">
                <a:solidFill>
                  <a:srgbClr val="FFFFFF"/>
                </a:solidFill>
                <a:latin typeface="Microsoft Sans Serif"/>
                <a:cs typeface="Microsoft Sans Serif"/>
              </a:rPr>
              <a:t>Property</a:t>
            </a:r>
            <a:r>
              <a:rPr sz="2400" b="1" spc="-45" dirty="0">
                <a:solidFill>
                  <a:srgbClr val="FFFFFF"/>
                </a:solidFill>
                <a:latin typeface="Microsoft Sans Serif"/>
                <a:cs typeface="Microsoft Sans Serif"/>
              </a:rPr>
              <a:t> </a:t>
            </a:r>
            <a:r>
              <a:rPr sz="2400" b="1" spc="-5" dirty="0">
                <a:solidFill>
                  <a:srgbClr val="FFFFFF"/>
                </a:solidFill>
                <a:latin typeface="Microsoft Sans Serif"/>
                <a:cs typeface="Microsoft Sans Serif"/>
              </a:rPr>
              <a:t>Binding</a:t>
            </a:r>
            <a:endParaRPr sz="2400">
              <a:latin typeface="Microsoft Sans Serif"/>
              <a:cs typeface="Microsoft Sans Serif"/>
            </a:endParaRPr>
          </a:p>
          <a:p>
            <a:pPr marL="12700" marR="5080">
              <a:lnSpc>
                <a:spcPct val="100000"/>
              </a:lnSpc>
              <a:spcBef>
                <a:spcPts val="1920"/>
              </a:spcBef>
            </a:pPr>
            <a:r>
              <a:rPr sz="2400" dirty="0">
                <a:solidFill>
                  <a:srgbClr val="006FC0"/>
                </a:solidFill>
                <a:latin typeface="Microsoft Sans Serif"/>
                <a:cs typeface="Microsoft Sans Serif"/>
              </a:rPr>
              <a:t>Property </a:t>
            </a:r>
            <a:r>
              <a:rPr sz="2400" spc="-10" dirty="0">
                <a:solidFill>
                  <a:srgbClr val="006FC0"/>
                </a:solidFill>
                <a:latin typeface="Microsoft Sans Serif"/>
                <a:cs typeface="Microsoft Sans Serif"/>
              </a:rPr>
              <a:t>binding </a:t>
            </a:r>
            <a:r>
              <a:rPr sz="2400" spc="-15" dirty="0">
                <a:solidFill>
                  <a:srgbClr val="006FC0"/>
                </a:solidFill>
                <a:latin typeface="Microsoft Sans Serif"/>
                <a:cs typeface="Microsoft Sans Serif"/>
              </a:rPr>
              <a:t>allow </a:t>
            </a:r>
            <a:r>
              <a:rPr sz="2400" spc="-5" dirty="0">
                <a:solidFill>
                  <a:srgbClr val="006FC0"/>
                </a:solidFill>
                <a:latin typeface="Microsoft Sans Serif"/>
                <a:cs typeface="Microsoft Sans Serif"/>
              </a:rPr>
              <a:t>us </a:t>
            </a:r>
            <a:r>
              <a:rPr sz="2400" dirty="0">
                <a:solidFill>
                  <a:srgbClr val="006FC0"/>
                </a:solidFill>
                <a:latin typeface="Microsoft Sans Serif"/>
                <a:cs typeface="Microsoft Sans Serif"/>
              </a:rPr>
              <a:t>to </a:t>
            </a:r>
            <a:r>
              <a:rPr sz="2400" spc="-10" dirty="0">
                <a:solidFill>
                  <a:srgbClr val="006FC0"/>
                </a:solidFill>
                <a:latin typeface="Microsoft Sans Serif"/>
                <a:cs typeface="Microsoft Sans Serif"/>
              </a:rPr>
              <a:t>bind values </a:t>
            </a:r>
            <a:r>
              <a:rPr sz="2400" dirty="0">
                <a:solidFill>
                  <a:srgbClr val="006FC0"/>
                </a:solidFill>
                <a:latin typeface="Microsoft Sans Serif"/>
                <a:cs typeface="Microsoft Sans Serif"/>
              </a:rPr>
              <a:t>to </a:t>
            </a:r>
            <a:r>
              <a:rPr sz="2400" spc="-5" dirty="0">
                <a:solidFill>
                  <a:srgbClr val="006FC0"/>
                </a:solidFill>
                <a:latin typeface="Microsoft Sans Serif"/>
                <a:cs typeface="Microsoft Sans Serif"/>
              </a:rPr>
              <a:t>properties of an </a:t>
            </a:r>
            <a:r>
              <a:rPr sz="2400" spc="-10" dirty="0">
                <a:solidFill>
                  <a:srgbClr val="006FC0"/>
                </a:solidFill>
                <a:latin typeface="Microsoft Sans Serif"/>
                <a:cs typeface="Microsoft Sans Serif"/>
              </a:rPr>
              <a:t>element </a:t>
            </a:r>
            <a:r>
              <a:rPr sz="2400" dirty="0">
                <a:solidFill>
                  <a:srgbClr val="006FC0"/>
                </a:solidFill>
                <a:latin typeface="Microsoft Sans Serif"/>
                <a:cs typeface="Microsoft Sans Serif"/>
              </a:rPr>
              <a:t>to </a:t>
            </a:r>
            <a:r>
              <a:rPr sz="2400" spc="-5" dirty="0">
                <a:solidFill>
                  <a:srgbClr val="006FC0"/>
                </a:solidFill>
                <a:latin typeface="Microsoft Sans Serif"/>
                <a:cs typeface="Microsoft Sans Serif"/>
              </a:rPr>
              <a:t>modify their  </a:t>
            </a:r>
            <a:r>
              <a:rPr sz="2400" spc="-10" dirty="0">
                <a:solidFill>
                  <a:srgbClr val="006FC0"/>
                </a:solidFill>
                <a:latin typeface="Microsoft Sans Serif"/>
                <a:cs typeface="Microsoft Sans Serif"/>
              </a:rPr>
              <a:t>behavior </a:t>
            </a:r>
            <a:r>
              <a:rPr sz="2400" spc="-5" dirty="0">
                <a:solidFill>
                  <a:srgbClr val="006FC0"/>
                </a:solidFill>
                <a:latin typeface="Microsoft Sans Serif"/>
                <a:cs typeface="Microsoft Sans Serif"/>
              </a:rPr>
              <a:t>or </a:t>
            </a:r>
            <a:r>
              <a:rPr sz="2400" spc="-10" dirty="0">
                <a:solidFill>
                  <a:srgbClr val="006FC0"/>
                </a:solidFill>
                <a:latin typeface="Microsoft Sans Serif"/>
                <a:cs typeface="Microsoft Sans Serif"/>
              </a:rPr>
              <a:t>appearance. This </a:t>
            </a:r>
            <a:r>
              <a:rPr sz="2400" dirty="0">
                <a:solidFill>
                  <a:srgbClr val="006FC0"/>
                </a:solidFill>
                <a:latin typeface="Microsoft Sans Serif"/>
                <a:cs typeface="Microsoft Sans Serif"/>
              </a:rPr>
              <a:t>can </a:t>
            </a:r>
            <a:r>
              <a:rPr sz="2400" spc="-10" dirty="0">
                <a:solidFill>
                  <a:srgbClr val="006FC0"/>
                </a:solidFill>
                <a:latin typeface="Microsoft Sans Serif"/>
                <a:cs typeface="Microsoft Sans Serif"/>
              </a:rPr>
              <a:t>include properties </a:t>
            </a:r>
            <a:r>
              <a:rPr sz="2400" dirty="0">
                <a:solidFill>
                  <a:srgbClr val="006FC0"/>
                </a:solidFill>
                <a:latin typeface="Microsoft Sans Serif"/>
                <a:cs typeface="Microsoft Sans Serif"/>
              </a:rPr>
              <a:t>such as </a:t>
            </a:r>
            <a:r>
              <a:rPr sz="2400" spc="-10" dirty="0">
                <a:solidFill>
                  <a:srgbClr val="006FC0"/>
                </a:solidFill>
                <a:latin typeface="Microsoft Sans Serif"/>
                <a:cs typeface="Microsoft Sans Serif"/>
              </a:rPr>
              <a:t>class, disabled, </a:t>
            </a:r>
            <a:r>
              <a:rPr sz="2400" spc="-5" dirty="0">
                <a:solidFill>
                  <a:srgbClr val="006FC0"/>
                </a:solidFill>
                <a:latin typeface="Microsoft Sans Serif"/>
                <a:cs typeface="Microsoft Sans Serif"/>
              </a:rPr>
              <a:t>href or  textContent.</a:t>
            </a:r>
            <a:endParaRPr sz="2400">
              <a:latin typeface="Microsoft Sans Serif"/>
              <a:cs typeface="Microsoft Sans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73760" y="685800"/>
            <a:ext cx="11413440" cy="627736"/>
          </a:xfrm>
          <a:prstGeom prst="rect">
            <a:avLst/>
          </a:prstGeom>
        </p:spPr>
        <p:txBody>
          <a:bodyPr vert="horz" wrap="square" lIns="0" tIns="12065" rIns="0" bIns="0" rtlCol="0">
            <a:spAutoFit/>
          </a:bodyPr>
          <a:lstStyle/>
          <a:p>
            <a:r>
              <a:rPr lang="en-US" b="1" dirty="0"/>
              <a:t>Angular 4 Enhancements</a:t>
            </a:r>
          </a:p>
        </p:txBody>
      </p:sp>
      <p:sp>
        <p:nvSpPr>
          <p:cNvPr id="4" name="object 4"/>
          <p:cNvSpPr txBox="1"/>
          <p:nvPr/>
        </p:nvSpPr>
        <p:spPr>
          <a:xfrm>
            <a:off x="381000" y="1651989"/>
            <a:ext cx="11028680" cy="5183470"/>
          </a:xfrm>
          <a:prstGeom prst="rect">
            <a:avLst/>
          </a:prstGeom>
        </p:spPr>
        <p:txBody>
          <a:bodyPr vert="horz" wrap="square" lIns="0" tIns="12700" rIns="0" bIns="0" rtlCol="0">
            <a:spAutoFit/>
          </a:bodyPr>
          <a:lstStyle/>
          <a:p>
            <a:pPr marL="342900" indent="-342900">
              <a:buFont typeface="Wingdings" panose="05000000000000000000" pitchFamily="2" charset="2"/>
              <a:buChar char="q"/>
            </a:pPr>
            <a:r>
              <a:rPr lang="en-US" sz="2400" dirty="0"/>
              <a:t>Angular 4 release has considerable improvements in bundle size. Some have reported up to 60% reduction in Angular bundles’ file size</a:t>
            </a:r>
          </a:p>
          <a:p>
            <a:pPr marL="342900" indent="-342900">
              <a:buFont typeface="Wingdings" panose="05000000000000000000" pitchFamily="2" charset="2"/>
              <a:buChar char="q"/>
            </a:pPr>
            <a:r>
              <a:rPr lang="en-US" sz="2400" dirty="0"/>
              <a:t> </a:t>
            </a:r>
            <a:r>
              <a:rPr lang="en-US" sz="2400" dirty="0" err="1"/>
              <a:t>ngc</a:t>
            </a:r>
            <a:r>
              <a:rPr lang="en-US" sz="2400" dirty="0"/>
              <a:t>, AOT compiler for Angular and </a:t>
            </a:r>
            <a:r>
              <a:rPr lang="en-US" sz="2400" dirty="0" err="1"/>
              <a:t>TypeScript</a:t>
            </a:r>
            <a:r>
              <a:rPr lang="en-US" sz="2400" dirty="0"/>
              <a:t> is much faster</a:t>
            </a:r>
          </a:p>
          <a:p>
            <a:pPr marL="342900" indent="-342900">
              <a:buFont typeface="Wingdings" panose="05000000000000000000" pitchFamily="2" charset="2"/>
              <a:buChar char="q"/>
            </a:pPr>
            <a:r>
              <a:rPr lang="en-US" sz="2400" dirty="0"/>
              <a:t> Angular 4 is compatible with </a:t>
            </a:r>
            <a:r>
              <a:rPr lang="en-US" sz="2400" dirty="0" err="1"/>
              <a:t>TypeScript’s</a:t>
            </a:r>
            <a:r>
              <a:rPr lang="en-US" sz="2400" dirty="0"/>
              <a:t> newer versions 2.1 and 2.2. </a:t>
            </a:r>
            <a:r>
              <a:rPr lang="en-US" sz="2400" dirty="0" err="1"/>
              <a:t>TypeScript</a:t>
            </a:r>
            <a:r>
              <a:rPr lang="en-US" sz="2400" dirty="0"/>
              <a:t> release helps with better type checking and enhanced IDE features .Changes helped the IDE detect missing imports, removing unused declarations, unintentionally missing “this” operator etc.</a:t>
            </a:r>
          </a:p>
          <a:p>
            <a:pPr marL="342900" indent="-342900">
              <a:buFont typeface="Wingdings" panose="05000000000000000000" pitchFamily="2" charset="2"/>
              <a:buChar char="q"/>
            </a:pPr>
            <a:r>
              <a:rPr lang="en-US" sz="2400" b="1" dirty="0"/>
              <a:t>Template changes to </a:t>
            </a:r>
            <a:r>
              <a:rPr lang="en-US" sz="2400" b="1" dirty="0" err="1"/>
              <a:t>ng</a:t>
            </a:r>
            <a:r>
              <a:rPr lang="en-US" sz="2400" b="1" dirty="0"/>
              <a:t>-template</a:t>
            </a:r>
          </a:p>
          <a:p>
            <a:pPr marL="342900" indent="-342900">
              <a:buFont typeface="Wingdings" panose="05000000000000000000" pitchFamily="2" charset="2"/>
              <a:buChar char="q"/>
            </a:pPr>
            <a:r>
              <a:rPr lang="en-US" sz="2400" b="1" dirty="0" err="1"/>
              <a:t>TypeScript’s</a:t>
            </a:r>
            <a:r>
              <a:rPr lang="en-US" sz="2400" b="1" dirty="0"/>
              <a:t> </a:t>
            </a:r>
            <a:r>
              <a:rPr lang="en-US" sz="2400" b="1" i="1" dirty="0"/>
              <a:t>Strict Null Check</a:t>
            </a:r>
            <a:r>
              <a:rPr lang="en-US" sz="2400" b="1" dirty="0"/>
              <a:t> options is around the corner</a:t>
            </a:r>
          </a:p>
          <a:p>
            <a:pPr marL="342900" indent="-342900">
              <a:buFont typeface="Wingdings" panose="05000000000000000000" pitchFamily="2" charset="2"/>
              <a:buChar char="q"/>
            </a:pPr>
            <a:r>
              <a:rPr lang="en-US" sz="2400" b="1" dirty="0"/>
              <a:t>Angular *</a:t>
            </a:r>
            <a:r>
              <a:rPr lang="en-US" sz="2400" b="1" dirty="0" err="1"/>
              <a:t>ngIf</a:t>
            </a:r>
            <a:r>
              <a:rPr lang="en-US" sz="2400" b="1" dirty="0"/>
              <a:t>/then/else - </a:t>
            </a:r>
            <a:r>
              <a:rPr lang="en-US" sz="2400" dirty="0"/>
              <a:t> With Angular 4, support for else has been added</a:t>
            </a:r>
          </a:p>
          <a:p>
            <a:pPr marL="342900" indent="-342900">
              <a:buFont typeface="Wingdings" panose="05000000000000000000" pitchFamily="2" charset="2"/>
              <a:buChar char="q"/>
            </a:pPr>
            <a:r>
              <a:rPr lang="en-US" sz="2400" b="1" dirty="0"/>
              <a:t>Angular Animations - </a:t>
            </a:r>
            <a:r>
              <a:rPr lang="en-US" sz="2400" dirty="0"/>
              <a:t>In Angular 2.x, animations were part of @angular/core. It was part of the bundle even if the application never used animations. With Angular 4, animations related artifacts have been moved out of @angular/core. It helps reduce production bundle size.</a:t>
            </a:r>
          </a:p>
        </p:txBody>
      </p:sp>
    </p:spTree>
    <p:extLst>
      <p:ext uri="{BB962C8B-B14F-4D97-AF65-F5344CB8AC3E}">
        <p14:creationId xmlns:p14="http://schemas.microsoft.com/office/powerpoint/2010/main" val="133335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808" t="12924" r="1418" b="8095"/>
          <a:stretch/>
        </p:blipFill>
        <p:spPr>
          <a:xfrm>
            <a:off x="1905000" y="2057400"/>
            <a:ext cx="9220201" cy="4191000"/>
          </a:xfrm>
          <a:prstGeom prst="rect">
            <a:avLst/>
          </a:prstGeom>
        </p:spPr>
      </p:pic>
      <p:pic>
        <p:nvPicPr>
          <p:cNvPr id="3" name="Picture 2" descr="Image result for angular 4 edureka slides"/>
          <p:cNvPicPr>
            <a:picLocks noChangeAspect="1" noChangeArrowheads="1"/>
          </p:cNvPicPr>
          <p:nvPr/>
        </p:nvPicPr>
        <p:blipFill rotWithShape="1">
          <a:blip r:embed="rId3">
            <a:extLst>
              <a:ext uri="{28A0092B-C50C-407E-A947-70E740481C1C}">
                <a14:useLocalDpi xmlns:a14="http://schemas.microsoft.com/office/drawing/2010/main" val="0"/>
              </a:ext>
            </a:extLst>
          </a:blip>
          <a:srcRect r="18495" b="88858"/>
          <a:stretch/>
        </p:blipFill>
        <p:spPr bwMode="auto">
          <a:xfrm>
            <a:off x="1906136" y="1676400"/>
            <a:ext cx="8761863"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932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2855" y="2023872"/>
            <a:ext cx="5229225" cy="1633855"/>
          </a:xfrm>
          <a:custGeom>
            <a:avLst/>
            <a:gdLst/>
            <a:ahLst/>
            <a:cxnLst/>
            <a:rect l="l" t="t" r="r" b="b"/>
            <a:pathLst>
              <a:path w="5229225" h="1633854">
                <a:moveTo>
                  <a:pt x="0" y="1633727"/>
                </a:moveTo>
                <a:lnTo>
                  <a:pt x="5228844" y="1633727"/>
                </a:lnTo>
                <a:lnTo>
                  <a:pt x="5228844" y="0"/>
                </a:lnTo>
                <a:lnTo>
                  <a:pt x="0" y="0"/>
                </a:lnTo>
                <a:lnTo>
                  <a:pt x="0" y="1633727"/>
                </a:lnTo>
                <a:close/>
              </a:path>
            </a:pathLst>
          </a:custGeom>
          <a:ln w="6096">
            <a:solidFill>
              <a:srgbClr val="D24717"/>
            </a:solidFill>
          </a:ln>
        </p:spPr>
        <p:txBody>
          <a:bodyPr wrap="square" lIns="0" tIns="0" rIns="0" bIns="0" rtlCol="0"/>
          <a:lstStyle/>
          <a:p>
            <a:endParaRPr/>
          </a:p>
        </p:txBody>
      </p:sp>
      <p:sp>
        <p:nvSpPr>
          <p:cNvPr id="3" name="object 3"/>
          <p:cNvSpPr txBox="1">
            <a:spLocks noGrp="1"/>
          </p:cNvSpPr>
          <p:nvPr>
            <p:ph type="title"/>
          </p:nvPr>
        </p:nvSpPr>
        <p:spPr>
          <a:xfrm>
            <a:off x="1846579" y="2089784"/>
            <a:ext cx="2303780" cy="1379220"/>
          </a:xfrm>
          <a:prstGeom prst="rect">
            <a:avLst/>
          </a:prstGeom>
        </p:spPr>
        <p:txBody>
          <a:bodyPr vert="horz" wrap="square" lIns="0" tIns="124460" rIns="0" bIns="0" rtlCol="0">
            <a:spAutoFit/>
          </a:bodyPr>
          <a:lstStyle/>
          <a:p>
            <a:pPr marL="12700" marR="5080">
              <a:lnSpc>
                <a:spcPts val="4900"/>
              </a:lnSpc>
              <a:spcBef>
                <a:spcPts val="980"/>
              </a:spcBef>
            </a:pPr>
            <a:r>
              <a:rPr sz="4800" b="1" spc="-5" dirty="0">
                <a:solidFill>
                  <a:srgbClr val="000000"/>
                </a:solidFill>
                <a:latin typeface="Microsoft Sans Serif"/>
                <a:cs typeface="Microsoft Sans Serif"/>
              </a:rPr>
              <a:t>Cross  </a:t>
            </a:r>
            <a:r>
              <a:rPr sz="4800" b="1" dirty="0">
                <a:solidFill>
                  <a:srgbClr val="000000"/>
                </a:solidFill>
                <a:latin typeface="Microsoft Sans Serif"/>
                <a:cs typeface="Microsoft Sans Serif"/>
              </a:rPr>
              <a:t>P</a:t>
            </a:r>
            <a:r>
              <a:rPr sz="4800" b="1" spc="-10" dirty="0">
                <a:solidFill>
                  <a:srgbClr val="000000"/>
                </a:solidFill>
                <a:latin typeface="Microsoft Sans Serif"/>
                <a:cs typeface="Microsoft Sans Serif"/>
              </a:rPr>
              <a:t>l</a:t>
            </a:r>
            <a:r>
              <a:rPr sz="4800" b="1" spc="0" dirty="0">
                <a:solidFill>
                  <a:srgbClr val="000000"/>
                </a:solidFill>
                <a:latin typeface="Microsoft Sans Serif"/>
                <a:cs typeface="Microsoft Sans Serif"/>
              </a:rPr>
              <a:t>a</a:t>
            </a:r>
            <a:r>
              <a:rPr sz="4800" b="1" spc="-5" dirty="0">
                <a:solidFill>
                  <a:srgbClr val="000000"/>
                </a:solidFill>
                <a:latin typeface="Microsoft Sans Serif"/>
                <a:cs typeface="Microsoft Sans Serif"/>
              </a:rPr>
              <a:t>t</a:t>
            </a:r>
            <a:r>
              <a:rPr sz="4800" b="1" spc="5" dirty="0">
                <a:solidFill>
                  <a:srgbClr val="000000"/>
                </a:solidFill>
                <a:latin typeface="Microsoft Sans Serif"/>
                <a:cs typeface="Microsoft Sans Serif"/>
              </a:rPr>
              <a:t>f</a:t>
            </a:r>
            <a:r>
              <a:rPr sz="4800" b="1" spc="-10" dirty="0">
                <a:solidFill>
                  <a:srgbClr val="000000"/>
                </a:solidFill>
                <a:latin typeface="Microsoft Sans Serif"/>
                <a:cs typeface="Microsoft Sans Serif"/>
              </a:rPr>
              <a:t>orm</a:t>
            </a:r>
            <a:endParaRPr sz="4800">
              <a:latin typeface="Microsoft Sans Serif"/>
              <a:cs typeface="Microsoft Sans Serif"/>
            </a:endParaRPr>
          </a:p>
        </p:txBody>
      </p:sp>
      <p:sp>
        <p:nvSpPr>
          <p:cNvPr id="4" name="object 4"/>
          <p:cNvSpPr/>
          <p:nvPr/>
        </p:nvSpPr>
        <p:spPr>
          <a:xfrm>
            <a:off x="708659" y="1979676"/>
            <a:ext cx="1144524" cy="171602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08659" y="1979676"/>
            <a:ext cx="1144905" cy="1716405"/>
          </a:xfrm>
          <a:custGeom>
            <a:avLst/>
            <a:gdLst/>
            <a:ahLst/>
            <a:cxnLst/>
            <a:rect l="l" t="t" r="r" b="b"/>
            <a:pathLst>
              <a:path w="1144905" h="1716404">
                <a:moveTo>
                  <a:pt x="0" y="1716024"/>
                </a:moveTo>
                <a:lnTo>
                  <a:pt x="1144524" y="1716024"/>
                </a:lnTo>
                <a:lnTo>
                  <a:pt x="1144524" y="0"/>
                </a:lnTo>
                <a:lnTo>
                  <a:pt x="0" y="0"/>
                </a:lnTo>
                <a:lnTo>
                  <a:pt x="0" y="1716024"/>
                </a:lnTo>
                <a:close/>
              </a:path>
            </a:pathLst>
          </a:custGeom>
          <a:ln w="12192">
            <a:solidFill>
              <a:srgbClr val="FFFFFF"/>
            </a:solidFill>
          </a:ln>
        </p:spPr>
        <p:txBody>
          <a:bodyPr wrap="square" lIns="0" tIns="0" rIns="0" bIns="0" rtlCol="0"/>
          <a:lstStyle/>
          <a:p>
            <a:endParaRPr/>
          </a:p>
        </p:txBody>
      </p:sp>
      <p:sp>
        <p:nvSpPr>
          <p:cNvPr id="6" name="object 6"/>
          <p:cNvSpPr/>
          <p:nvPr/>
        </p:nvSpPr>
        <p:spPr>
          <a:xfrm>
            <a:off x="6411467" y="2023872"/>
            <a:ext cx="5229225" cy="1633855"/>
          </a:xfrm>
          <a:custGeom>
            <a:avLst/>
            <a:gdLst/>
            <a:ahLst/>
            <a:cxnLst/>
            <a:rect l="l" t="t" r="r" b="b"/>
            <a:pathLst>
              <a:path w="5229225" h="1633854">
                <a:moveTo>
                  <a:pt x="0" y="1633727"/>
                </a:moveTo>
                <a:lnTo>
                  <a:pt x="5228844" y="1633727"/>
                </a:lnTo>
                <a:lnTo>
                  <a:pt x="5228844" y="0"/>
                </a:lnTo>
                <a:lnTo>
                  <a:pt x="0" y="0"/>
                </a:lnTo>
                <a:lnTo>
                  <a:pt x="0" y="1633727"/>
                </a:lnTo>
                <a:close/>
              </a:path>
            </a:pathLst>
          </a:custGeom>
          <a:ln w="6096">
            <a:solidFill>
              <a:srgbClr val="D24717"/>
            </a:solidFill>
          </a:ln>
        </p:spPr>
        <p:txBody>
          <a:bodyPr wrap="square" lIns="0" tIns="0" rIns="0" bIns="0" rtlCol="0"/>
          <a:lstStyle/>
          <a:p>
            <a:endParaRPr/>
          </a:p>
        </p:txBody>
      </p:sp>
      <p:sp>
        <p:nvSpPr>
          <p:cNvPr id="7" name="object 7"/>
          <p:cNvSpPr txBox="1"/>
          <p:nvPr/>
        </p:nvSpPr>
        <p:spPr>
          <a:xfrm>
            <a:off x="7727695" y="2089784"/>
            <a:ext cx="3520440" cy="1379220"/>
          </a:xfrm>
          <a:prstGeom prst="rect">
            <a:avLst/>
          </a:prstGeom>
        </p:spPr>
        <p:txBody>
          <a:bodyPr vert="horz" wrap="square" lIns="0" tIns="124460" rIns="0" bIns="0" rtlCol="0">
            <a:spAutoFit/>
          </a:bodyPr>
          <a:lstStyle/>
          <a:p>
            <a:pPr marL="12700" marR="5080" indent="275590">
              <a:lnSpc>
                <a:spcPts val="4900"/>
              </a:lnSpc>
              <a:spcBef>
                <a:spcPts val="980"/>
              </a:spcBef>
            </a:pPr>
            <a:r>
              <a:rPr sz="4800" b="1" spc="-5" dirty="0">
                <a:latin typeface="Microsoft Sans Serif"/>
                <a:cs typeface="Microsoft Sans Serif"/>
              </a:rPr>
              <a:t>Speed </a:t>
            </a:r>
            <a:r>
              <a:rPr sz="4800" b="1" spc="-10" dirty="0">
                <a:latin typeface="Microsoft Sans Serif"/>
                <a:cs typeface="Microsoft Sans Serif"/>
              </a:rPr>
              <a:t>and  </a:t>
            </a:r>
            <a:r>
              <a:rPr sz="4800" b="1" dirty="0">
                <a:latin typeface="Microsoft Sans Serif"/>
                <a:cs typeface="Microsoft Sans Serif"/>
              </a:rPr>
              <a:t>P</a:t>
            </a:r>
            <a:r>
              <a:rPr sz="4800" b="1" spc="-10" dirty="0">
                <a:latin typeface="Microsoft Sans Serif"/>
                <a:cs typeface="Microsoft Sans Serif"/>
              </a:rPr>
              <a:t>e</a:t>
            </a:r>
            <a:r>
              <a:rPr sz="4800" b="1" spc="0" dirty="0">
                <a:latin typeface="Microsoft Sans Serif"/>
                <a:cs typeface="Microsoft Sans Serif"/>
              </a:rPr>
              <a:t>r</a:t>
            </a:r>
            <a:r>
              <a:rPr sz="4800" b="1" spc="-5" dirty="0">
                <a:latin typeface="Microsoft Sans Serif"/>
                <a:cs typeface="Microsoft Sans Serif"/>
              </a:rPr>
              <a:t>f</a:t>
            </a:r>
            <a:r>
              <a:rPr sz="4800" b="1" spc="0" dirty="0">
                <a:latin typeface="Microsoft Sans Serif"/>
                <a:cs typeface="Microsoft Sans Serif"/>
              </a:rPr>
              <a:t>o</a:t>
            </a:r>
            <a:r>
              <a:rPr sz="4800" b="1" spc="-10" dirty="0">
                <a:latin typeface="Microsoft Sans Serif"/>
                <a:cs typeface="Microsoft Sans Serif"/>
              </a:rPr>
              <a:t>rm</a:t>
            </a:r>
            <a:r>
              <a:rPr sz="4800" b="1" dirty="0">
                <a:latin typeface="Microsoft Sans Serif"/>
                <a:cs typeface="Microsoft Sans Serif"/>
              </a:rPr>
              <a:t>a</a:t>
            </a:r>
            <a:r>
              <a:rPr sz="4800" b="1" spc="-10" dirty="0">
                <a:latin typeface="Microsoft Sans Serif"/>
                <a:cs typeface="Microsoft Sans Serif"/>
              </a:rPr>
              <a:t>nce</a:t>
            </a:r>
            <a:endParaRPr sz="4800">
              <a:latin typeface="Microsoft Sans Serif"/>
              <a:cs typeface="Microsoft Sans Serif"/>
            </a:endParaRPr>
          </a:p>
        </p:txBody>
      </p:sp>
      <p:sp>
        <p:nvSpPr>
          <p:cNvPr id="8" name="object 8"/>
          <p:cNvSpPr/>
          <p:nvPr/>
        </p:nvSpPr>
        <p:spPr>
          <a:xfrm>
            <a:off x="6592823" y="1967483"/>
            <a:ext cx="1144524" cy="171602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592823" y="1967483"/>
            <a:ext cx="1144905" cy="1716405"/>
          </a:xfrm>
          <a:custGeom>
            <a:avLst/>
            <a:gdLst/>
            <a:ahLst/>
            <a:cxnLst/>
            <a:rect l="l" t="t" r="r" b="b"/>
            <a:pathLst>
              <a:path w="1144904" h="1716404">
                <a:moveTo>
                  <a:pt x="0" y="1716024"/>
                </a:moveTo>
                <a:lnTo>
                  <a:pt x="1144524" y="1716024"/>
                </a:lnTo>
                <a:lnTo>
                  <a:pt x="1144524" y="0"/>
                </a:lnTo>
                <a:lnTo>
                  <a:pt x="0" y="0"/>
                </a:lnTo>
                <a:lnTo>
                  <a:pt x="0" y="1716024"/>
                </a:lnTo>
                <a:close/>
              </a:path>
            </a:pathLst>
          </a:custGeom>
          <a:ln w="12192">
            <a:solidFill>
              <a:srgbClr val="FFFFFF"/>
            </a:solidFill>
          </a:ln>
        </p:spPr>
        <p:txBody>
          <a:bodyPr wrap="square" lIns="0" tIns="0" rIns="0" bIns="0" rtlCol="0"/>
          <a:lstStyle/>
          <a:p>
            <a:endParaRPr/>
          </a:p>
        </p:txBody>
      </p:sp>
      <p:sp>
        <p:nvSpPr>
          <p:cNvPr id="10" name="object 10"/>
          <p:cNvSpPr/>
          <p:nvPr/>
        </p:nvSpPr>
        <p:spPr>
          <a:xfrm>
            <a:off x="752855" y="4079747"/>
            <a:ext cx="5229225" cy="1633855"/>
          </a:xfrm>
          <a:custGeom>
            <a:avLst/>
            <a:gdLst/>
            <a:ahLst/>
            <a:cxnLst/>
            <a:rect l="l" t="t" r="r" b="b"/>
            <a:pathLst>
              <a:path w="5229225" h="1633854">
                <a:moveTo>
                  <a:pt x="0" y="1633727"/>
                </a:moveTo>
                <a:lnTo>
                  <a:pt x="5228844" y="1633727"/>
                </a:lnTo>
                <a:lnTo>
                  <a:pt x="5228844" y="0"/>
                </a:lnTo>
                <a:lnTo>
                  <a:pt x="0" y="0"/>
                </a:lnTo>
                <a:lnTo>
                  <a:pt x="0" y="1633727"/>
                </a:lnTo>
                <a:close/>
              </a:path>
            </a:pathLst>
          </a:custGeom>
          <a:ln w="6096">
            <a:solidFill>
              <a:srgbClr val="D24717"/>
            </a:solidFill>
          </a:ln>
        </p:spPr>
        <p:txBody>
          <a:bodyPr wrap="square" lIns="0" tIns="0" rIns="0" bIns="0" rtlCol="0"/>
          <a:lstStyle/>
          <a:p>
            <a:endParaRPr/>
          </a:p>
        </p:txBody>
      </p:sp>
      <p:sp>
        <p:nvSpPr>
          <p:cNvPr id="11" name="object 11"/>
          <p:cNvSpPr txBox="1"/>
          <p:nvPr/>
        </p:nvSpPr>
        <p:spPr>
          <a:xfrm>
            <a:off x="1846579" y="4457141"/>
            <a:ext cx="3189605" cy="757555"/>
          </a:xfrm>
          <a:prstGeom prst="rect">
            <a:avLst/>
          </a:prstGeom>
        </p:spPr>
        <p:txBody>
          <a:bodyPr vert="horz" wrap="square" lIns="0" tIns="12700" rIns="0" bIns="0" rtlCol="0">
            <a:spAutoFit/>
          </a:bodyPr>
          <a:lstStyle/>
          <a:p>
            <a:pPr marL="12700">
              <a:lnSpc>
                <a:spcPct val="100000"/>
              </a:lnSpc>
              <a:spcBef>
                <a:spcPts val="100"/>
              </a:spcBef>
            </a:pPr>
            <a:r>
              <a:rPr sz="4800" b="1" spc="-5" dirty="0">
                <a:latin typeface="Microsoft Sans Serif"/>
                <a:cs typeface="Microsoft Sans Serif"/>
              </a:rPr>
              <a:t>Productivity</a:t>
            </a:r>
            <a:endParaRPr sz="4800">
              <a:latin typeface="Microsoft Sans Serif"/>
              <a:cs typeface="Microsoft Sans Serif"/>
            </a:endParaRPr>
          </a:p>
        </p:txBody>
      </p:sp>
      <p:sp>
        <p:nvSpPr>
          <p:cNvPr id="12" name="object 12"/>
          <p:cNvSpPr/>
          <p:nvPr/>
        </p:nvSpPr>
        <p:spPr>
          <a:xfrm>
            <a:off x="714755" y="4024884"/>
            <a:ext cx="1143000" cy="1714500"/>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714755" y="4024884"/>
            <a:ext cx="1143000" cy="1714500"/>
          </a:xfrm>
          <a:custGeom>
            <a:avLst/>
            <a:gdLst/>
            <a:ahLst/>
            <a:cxnLst/>
            <a:rect l="l" t="t" r="r" b="b"/>
            <a:pathLst>
              <a:path w="1143000" h="1714500">
                <a:moveTo>
                  <a:pt x="0" y="1714500"/>
                </a:moveTo>
                <a:lnTo>
                  <a:pt x="1143000" y="1714500"/>
                </a:lnTo>
                <a:lnTo>
                  <a:pt x="1143000" y="0"/>
                </a:lnTo>
                <a:lnTo>
                  <a:pt x="0" y="0"/>
                </a:lnTo>
                <a:lnTo>
                  <a:pt x="0" y="1714500"/>
                </a:lnTo>
                <a:close/>
              </a:path>
            </a:pathLst>
          </a:custGeom>
          <a:ln w="12192">
            <a:solidFill>
              <a:srgbClr val="FFFFFF"/>
            </a:solidFill>
          </a:ln>
        </p:spPr>
        <p:txBody>
          <a:bodyPr wrap="square" lIns="0" tIns="0" rIns="0" bIns="0" rtlCol="0"/>
          <a:lstStyle/>
          <a:p>
            <a:endParaRPr/>
          </a:p>
        </p:txBody>
      </p:sp>
      <p:sp>
        <p:nvSpPr>
          <p:cNvPr id="14" name="object 14"/>
          <p:cNvSpPr/>
          <p:nvPr/>
        </p:nvSpPr>
        <p:spPr>
          <a:xfrm>
            <a:off x="6411467" y="4079747"/>
            <a:ext cx="5229225" cy="1633855"/>
          </a:xfrm>
          <a:custGeom>
            <a:avLst/>
            <a:gdLst/>
            <a:ahLst/>
            <a:cxnLst/>
            <a:rect l="l" t="t" r="r" b="b"/>
            <a:pathLst>
              <a:path w="5229225" h="1633854">
                <a:moveTo>
                  <a:pt x="0" y="1633727"/>
                </a:moveTo>
                <a:lnTo>
                  <a:pt x="5228844" y="1633727"/>
                </a:lnTo>
                <a:lnTo>
                  <a:pt x="5228844" y="0"/>
                </a:lnTo>
                <a:lnTo>
                  <a:pt x="0" y="0"/>
                </a:lnTo>
                <a:lnTo>
                  <a:pt x="0" y="1633727"/>
                </a:lnTo>
                <a:close/>
              </a:path>
            </a:pathLst>
          </a:custGeom>
          <a:ln w="6096">
            <a:solidFill>
              <a:srgbClr val="D24717"/>
            </a:solidFill>
          </a:ln>
        </p:spPr>
        <p:txBody>
          <a:bodyPr wrap="square" lIns="0" tIns="0" rIns="0" bIns="0" rtlCol="0"/>
          <a:lstStyle/>
          <a:p>
            <a:endParaRPr/>
          </a:p>
        </p:txBody>
      </p:sp>
      <p:sp>
        <p:nvSpPr>
          <p:cNvPr id="15" name="object 15"/>
          <p:cNvSpPr txBox="1"/>
          <p:nvPr/>
        </p:nvSpPr>
        <p:spPr>
          <a:xfrm>
            <a:off x="7674356" y="4457141"/>
            <a:ext cx="3788410" cy="757555"/>
          </a:xfrm>
          <a:prstGeom prst="rect">
            <a:avLst/>
          </a:prstGeom>
        </p:spPr>
        <p:txBody>
          <a:bodyPr vert="horz" wrap="square" lIns="0" tIns="12700" rIns="0" bIns="0" rtlCol="0">
            <a:spAutoFit/>
          </a:bodyPr>
          <a:lstStyle/>
          <a:p>
            <a:pPr marL="12700">
              <a:lnSpc>
                <a:spcPct val="100000"/>
              </a:lnSpc>
              <a:spcBef>
                <a:spcPts val="100"/>
              </a:spcBef>
            </a:pPr>
            <a:r>
              <a:rPr sz="4800" b="1" spc="-5" dirty="0">
                <a:latin typeface="Microsoft Sans Serif"/>
                <a:cs typeface="Microsoft Sans Serif"/>
              </a:rPr>
              <a:t>Development </a:t>
            </a:r>
            <a:endParaRPr sz="4800">
              <a:latin typeface="Microsoft Sans Serif"/>
              <a:cs typeface="Microsoft Sans Serif"/>
            </a:endParaRPr>
          </a:p>
        </p:txBody>
      </p:sp>
      <p:sp>
        <p:nvSpPr>
          <p:cNvPr id="16" name="object 16"/>
          <p:cNvSpPr/>
          <p:nvPr/>
        </p:nvSpPr>
        <p:spPr>
          <a:xfrm>
            <a:off x="6451091" y="4011167"/>
            <a:ext cx="1144523" cy="1716024"/>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6451091" y="4011167"/>
            <a:ext cx="1144905" cy="1716405"/>
          </a:xfrm>
          <a:custGeom>
            <a:avLst/>
            <a:gdLst/>
            <a:ahLst/>
            <a:cxnLst/>
            <a:rect l="l" t="t" r="r" b="b"/>
            <a:pathLst>
              <a:path w="1144904" h="1716404">
                <a:moveTo>
                  <a:pt x="0" y="1716024"/>
                </a:moveTo>
                <a:lnTo>
                  <a:pt x="1144523" y="1716024"/>
                </a:lnTo>
                <a:lnTo>
                  <a:pt x="1144523" y="0"/>
                </a:lnTo>
                <a:lnTo>
                  <a:pt x="0" y="0"/>
                </a:lnTo>
                <a:lnTo>
                  <a:pt x="0" y="1716024"/>
                </a:lnTo>
                <a:close/>
              </a:path>
            </a:pathLst>
          </a:custGeom>
          <a:ln w="12192">
            <a:solidFill>
              <a:srgbClr val="FFFFFF"/>
            </a:solidFill>
          </a:ln>
        </p:spPr>
        <p:txBody>
          <a:bodyPr wrap="square" lIns="0" tIns="0" rIns="0" bIns="0" rtlCol="0"/>
          <a:lstStyle/>
          <a:p>
            <a:endParaRPr/>
          </a:p>
        </p:txBody>
      </p:sp>
      <p:sp>
        <p:nvSpPr>
          <p:cNvPr id="18" name="object 18"/>
          <p:cNvSpPr/>
          <p:nvPr/>
        </p:nvSpPr>
        <p:spPr>
          <a:xfrm>
            <a:off x="51815" y="603504"/>
            <a:ext cx="5125212" cy="1121664"/>
          </a:xfrm>
          <a:prstGeom prst="rect">
            <a:avLst/>
          </a:prstGeom>
          <a:blipFill>
            <a:blip r:embed="rId6" cstate="print"/>
            <a:stretch>
              <a:fillRect/>
            </a:stretch>
          </a:blipFill>
        </p:spPr>
        <p:txBody>
          <a:bodyPr wrap="square" lIns="0" tIns="0" rIns="0" bIns="0" rtlCol="0"/>
          <a:lstStyle/>
          <a:p>
            <a:endParaRPr/>
          </a:p>
        </p:txBody>
      </p:sp>
      <p:sp>
        <p:nvSpPr>
          <p:cNvPr id="19" name="object 19"/>
          <p:cNvSpPr txBox="1"/>
          <p:nvPr/>
        </p:nvSpPr>
        <p:spPr>
          <a:xfrm>
            <a:off x="353669" y="743204"/>
            <a:ext cx="4480560" cy="635000"/>
          </a:xfrm>
          <a:prstGeom prst="rect">
            <a:avLst/>
          </a:prstGeom>
        </p:spPr>
        <p:txBody>
          <a:bodyPr vert="horz" wrap="square" lIns="0" tIns="12065" rIns="0" bIns="0" rtlCol="0">
            <a:spAutoFit/>
          </a:bodyPr>
          <a:lstStyle/>
          <a:p>
            <a:pPr marL="12700">
              <a:lnSpc>
                <a:spcPct val="100000"/>
              </a:lnSpc>
              <a:spcBef>
                <a:spcPts val="95"/>
              </a:spcBef>
            </a:pPr>
            <a:r>
              <a:rPr sz="4000" b="1" spc="-5" dirty="0">
                <a:solidFill>
                  <a:srgbClr val="696363"/>
                </a:solidFill>
                <a:latin typeface="Microsoft Sans Serif"/>
                <a:cs typeface="Microsoft Sans Serif"/>
              </a:rPr>
              <a:t>Features </a:t>
            </a:r>
            <a:r>
              <a:rPr sz="4000" b="1" dirty="0">
                <a:solidFill>
                  <a:srgbClr val="696363"/>
                </a:solidFill>
                <a:latin typeface="Microsoft Sans Serif"/>
                <a:cs typeface="Microsoft Sans Serif"/>
              </a:rPr>
              <a:t>of</a:t>
            </a:r>
            <a:r>
              <a:rPr sz="4000" b="1" spc="-100" dirty="0">
                <a:solidFill>
                  <a:srgbClr val="696363"/>
                </a:solidFill>
                <a:latin typeface="Microsoft Sans Serif"/>
                <a:cs typeface="Microsoft Sans Serif"/>
              </a:rPr>
              <a:t> </a:t>
            </a:r>
            <a:r>
              <a:rPr sz="4000" b="1" spc="-5" dirty="0">
                <a:solidFill>
                  <a:srgbClr val="696363"/>
                </a:solidFill>
                <a:latin typeface="Microsoft Sans Serif"/>
                <a:cs typeface="Microsoft Sans Serif"/>
              </a:rPr>
              <a:t>Angular</a:t>
            </a:r>
            <a:endParaRPr sz="4000" dirty="0">
              <a:latin typeface="Microsoft Sans Serif"/>
              <a:cs typeface="Microsoft Sans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8431"/>
            <a:ext cx="3950207" cy="112166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24739" y="546861"/>
            <a:ext cx="3385185" cy="635000"/>
          </a:xfrm>
          <a:prstGeom prst="rect">
            <a:avLst/>
          </a:prstGeom>
        </p:spPr>
        <p:txBody>
          <a:bodyPr vert="horz" wrap="square" lIns="0" tIns="12065" rIns="0" bIns="0" rtlCol="0">
            <a:spAutoFit/>
          </a:bodyPr>
          <a:lstStyle/>
          <a:p>
            <a:pPr marL="12700">
              <a:lnSpc>
                <a:spcPct val="100000"/>
              </a:lnSpc>
              <a:spcBef>
                <a:spcPts val="95"/>
              </a:spcBef>
            </a:pPr>
            <a:r>
              <a:rPr b="1" spc="-5" dirty="0">
                <a:latin typeface="Microsoft Sans Serif"/>
                <a:cs typeface="Microsoft Sans Serif"/>
              </a:rPr>
              <a:t>Cross</a:t>
            </a:r>
            <a:r>
              <a:rPr b="1" spc="-70" dirty="0">
                <a:latin typeface="Microsoft Sans Serif"/>
                <a:cs typeface="Microsoft Sans Serif"/>
              </a:rPr>
              <a:t> </a:t>
            </a:r>
            <a:r>
              <a:rPr b="1" spc="-5" dirty="0">
                <a:latin typeface="Microsoft Sans Serif"/>
                <a:cs typeface="Microsoft Sans Serif"/>
              </a:rPr>
              <a:t>Platform</a:t>
            </a:r>
          </a:p>
        </p:txBody>
      </p:sp>
      <p:sp>
        <p:nvSpPr>
          <p:cNvPr id="4" name="object 4"/>
          <p:cNvSpPr txBox="1"/>
          <p:nvPr/>
        </p:nvSpPr>
        <p:spPr>
          <a:xfrm>
            <a:off x="473760" y="1991105"/>
            <a:ext cx="11028680" cy="3683635"/>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5600" algn="l"/>
              </a:tabLst>
            </a:pPr>
            <a:r>
              <a:rPr sz="2400" spc="-5" dirty="0">
                <a:latin typeface="Microsoft Sans Serif"/>
                <a:cs typeface="Microsoft Sans Serif"/>
              </a:rPr>
              <a:t>Angular use modern web </a:t>
            </a:r>
            <a:r>
              <a:rPr sz="2400" spc="-10" dirty="0">
                <a:latin typeface="Microsoft Sans Serif"/>
                <a:cs typeface="Microsoft Sans Serif"/>
              </a:rPr>
              <a:t>platform </a:t>
            </a:r>
            <a:r>
              <a:rPr sz="2400" spc="-5" dirty="0">
                <a:latin typeface="Microsoft Sans Serif"/>
                <a:cs typeface="Microsoft Sans Serif"/>
              </a:rPr>
              <a:t>capabilities </a:t>
            </a:r>
            <a:r>
              <a:rPr sz="2400" dirty="0">
                <a:latin typeface="Microsoft Sans Serif"/>
                <a:cs typeface="Microsoft Sans Serif"/>
              </a:rPr>
              <a:t>to </a:t>
            </a:r>
            <a:r>
              <a:rPr sz="2400" spc="-10" dirty="0">
                <a:latin typeface="Microsoft Sans Serif"/>
                <a:cs typeface="Microsoft Sans Serif"/>
              </a:rPr>
              <a:t>deliver </a:t>
            </a:r>
            <a:r>
              <a:rPr sz="2400" spc="-15" dirty="0">
                <a:latin typeface="Microsoft Sans Serif"/>
                <a:cs typeface="Microsoft Sans Serif"/>
              </a:rPr>
              <a:t>app-like</a:t>
            </a:r>
            <a:r>
              <a:rPr sz="2400" spc="325" dirty="0">
                <a:latin typeface="Microsoft Sans Serif"/>
                <a:cs typeface="Microsoft Sans Serif"/>
              </a:rPr>
              <a:t> </a:t>
            </a:r>
            <a:r>
              <a:rPr sz="2400" spc="-10" dirty="0">
                <a:latin typeface="Microsoft Sans Serif"/>
                <a:cs typeface="Microsoft Sans Serif"/>
              </a:rPr>
              <a:t>experiences. </a:t>
            </a:r>
            <a:endParaRPr sz="2400" dirty="0">
              <a:latin typeface="Microsoft Sans Serif"/>
              <a:cs typeface="Microsoft Sans Serif"/>
            </a:endParaRPr>
          </a:p>
          <a:p>
            <a:pPr>
              <a:lnSpc>
                <a:spcPct val="100000"/>
              </a:lnSpc>
              <a:buFont typeface="Wingdings"/>
              <a:buChar char=""/>
            </a:pPr>
            <a:endParaRPr sz="2700" dirty="0">
              <a:latin typeface="Times New Roman"/>
              <a:cs typeface="Times New Roman"/>
            </a:endParaRPr>
          </a:p>
          <a:p>
            <a:pPr>
              <a:lnSpc>
                <a:spcPct val="100000"/>
              </a:lnSpc>
              <a:spcBef>
                <a:spcPts val="10"/>
              </a:spcBef>
              <a:buFont typeface="Wingdings"/>
              <a:buChar char=""/>
            </a:pPr>
            <a:endParaRPr sz="2300" dirty="0">
              <a:latin typeface="Times New Roman"/>
              <a:cs typeface="Times New Roman"/>
            </a:endParaRPr>
          </a:p>
          <a:p>
            <a:pPr marL="355600" indent="-342900">
              <a:lnSpc>
                <a:spcPct val="100000"/>
              </a:lnSpc>
              <a:buFont typeface="Wingdings"/>
              <a:buChar char=""/>
              <a:tabLst>
                <a:tab pos="355600" algn="l"/>
              </a:tabLst>
            </a:pPr>
            <a:r>
              <a:rPr sz="2400" spc="-10" dirty="0">
                <a:latin typeface="Microsoft Sans Serif"/>
                <a:cs typeface="Microsoft Sans Serif"/>
              </a:rPr>
              <a:t>High </a:t>
            </a:r>
            <a:r>
              <a:rPr sz="2400" spc="-5" dirty="0">
                <a:latin typeface="Microsoft Sans Serif"/>
                <a:cs typeface="Microsoft Sans Serif"/>
              </a:rPr>
              <a:t>performance and zero-step</a:t>
            </a:r>
            <a:r>
              <a:rPr sz="2400" spc="55" dirty="0">
                <a:latin typeface="Microsoft Sans Serif"/>
                <a:cs typeface="Microsoft Sans Serif"/>
              </a:rPr>
              <a:t> </a:t>
            </a:r>
            <a:r>
              <a:rPr sz="2400" spc="-10" dirty="0">
                <a:latin typeface="Microsoft Sans Serif"/>
                <a:cs typeface="Microsoft Sans Serif"/>
              </a:rPr>
              <a:t>installation.</a:t>
            </a:r>
            <a:endParaRPr sz="2400" dirty="0">
              <a:latin typeface="Microsoft Sans Serif"/>
              <a:cs typeface="Microsoft Sans Serif"/>
            </a:endParaRPr>
          </a:p>
          <a:p>
            <a:pPr>
              <a:lnSpc>
                <a:spcPct val="100000"/>
              </a:lnSpc>
              <a:buFont typeface="Wingdings"/>
              <a:buChar char=""/>
            </a:pPr>
            <a:endParaRPr sz="2700" dirty="0">
              <a:latin typeface="Times New Roman"/>
              <a:cs typeface="Times New Roman"/>
            </a:endParaRPr>
          </a:p>
          <a:p>
            <a:pPr>
              <a:lnSpc>
                <a:spcPct val="100000"/>
              </a:lnSpc>
              <a:spcBef>
                <a:spcPts val="10"/>
              </a:spcBef>
              <a:buFont typeface="Wingdings"/>
              <a:buChar char=""/>
            </a:pPr>
            <a:endParaRPr sz="2300" dirty="0">
              <a:latin typeface="Times New Roman"/>
              <a:cs typeface="Times New Roman"/>
            </a:endParaRPr>
          </a:p>
          <a:p>
            <a:pPr marL="355600" indent="-342900">
              <a:lnSpc>
                <a:spcPct val="100000"/>
              </a:lnSpc>
              <a:buFont typeface="Wingdings"/>
              <a:buChar char=""/>
              <a:tabLst>
                <a:tab pos="355600" algn="l"/>
              </a:tabLst>
            </a:pPr>
            <a:r>
              <a:rPr sz="2400" spc="-10" dirty="0">
                <a:latin typeface="Microsoft Sans Serif"/>
                <a:cs typeface="Microsoft Sans Serif"/>
              </a:rPr>
              <a:t>Build </a:t>
            </a:r>
            <a:r>
              <a:rPr sz="2400" spc="-5" dirty="0">
                <a:latin typeface="Microsoft Sans Serif"/>
                <a:cs typeface="Microsoft Sans Serif"/>
              </a:rPr>
              <a:t>native </a:t>
            </a:r>
            <a:r>
              <a:rPr sz="2400" spc="-10" dirty="0">
                <a:latin typeface="Microsoft Sans Serif"/>
                <a:cs typeface="Microsoft Sans Serif"/>
              </a:rPr>
              <a:t>mobile </a:t>
            </a:r>
            <a:r>
              <a:rPr sz="2400" spc="-5" dirty="0">
                <a:latin typeface="Microsoft Sans Serif"/>
                <a:cs typeface="Microsoft Sans Serif"/>
              </a:rPr>
              <a:t>apps </a:t>
            </a:r>
            <a:r>
              <a:rPr sz="2400" spc="-10" dirty="0">
                <a:latin typeface="Microsoft Sans Serif"/>
                <a:cs typeface="Microsoft Sans Serif"/>
              </a:rPr>
              <a:t>with </a:t>
            </a:r>
            <a:r>
              <a:rPr sz="2400" spc="-5" dirty="0">
                <a:latin typeface="Microsoft Sans Serif"/>
                <a:cs typeface="Microsoft Sans Serif"/>
              </a:rPr>
              <a:t>Ionic Framework, NativeScript, </a:t>
            </a:r>
            <a:r>
              <a:rPr sz="2400" spc="-10" dirty="0">
                <a:latin typeface="Microsoft Sans Serif"/>
                <a:cs typeface="Microsoft Sans Serif"/>
              </a:rPr>
              <a:t>and React</a:t>
            </a:r>
            <a:r>
              <a:rPr sz="2400" spc="275" dirty="0">
                <a:latin typeface="Microsoft Sans Serif"/>
                <a:cs typeface="Microsoft Sans Serif"/>
              </a:rPr>
              <a:t> </a:t>
            </a:r>
            <a:r>
              <a:rPr sz="2400" spc="-5" dirty="0">
                <a:latin typeface="Microsoft Sans Serif"/>
                <a:cs typeface="Microsoft Sans Serif"/>
              </a:rPr>
              <a:t>Native.</a:t>
            </a:r>
            <a:endParaRPr sz="2400" dirty="0">
              <a:latin typeface="Microsoft Sans Serif"/>
              <a:cs typeface="Microsoft Sans Serif"/>
            </a:endParaRPr>
          </a:p>
          <a:p>
            <a:pPr>
              <a:lnSpc>
                <a:spcPct val="100000"/>
              </a:lnSpc>
              <a:buFont typeface="Wingdings"/>
              <a:buChar char=""/>
            </a:pPr>
            <a:endParaRPr sz="2700" dirty="0">
              <a:latin typeface="Times New Roman"/>
              <a:cs typeface="Times New Roman"/>
            </a:endParaRPr>
          </a:p>
          <a:p>
            <a:pPr>
              <a:lnSpc>
                <a:spcPct val="100000"/>
              </a:lnSpc>
              <a:spcBef>
                <a:spcPts val="15"/>
              </a:spcBef>
              <a:buFont typeface="Wingdings"/>
              <a:buChar char=""/>
            </a:pPr>
            <a:endParaRPr sz="2300" dirty="0">
              <a:latin typeface="Times New Roman"/>
              <a:cs typeface="Times New Roman"/>
            </a:endParaRPr>
          </a:p>
          <a:p>
            <a:pPr marL="355600" indent="-342900">
              <a:lnSpc>
                <a:spcPct val="100000"/>
              </a:lnSpc>
              <a:buFont typeface="Wingdings"/>
              <a:buChar char=""/>
              <a:tabLst>
                <a:tab pos="355600" algn="l"/>
              </a:tabLst>
            </a:pPr>
            <a:r>
              <a:rPr sz="2400" spc="-5" dirty="0">
                <a:latin typeface="Microsoft Sans Serif"/>
                <a:cs typeface="Microsoft Sans Serif"/>
              </a:rPr>
              <a:t>Create desktop </a:t>
            </a:r>
            <a:r>
              <a:rPr sz="2400" dirty="0">
                <a:latin typeface="Microsoft Sans Serif"/>
                <a:cs typeface="Microsoft Sans Serif"/>
              </a:rPr>
              <a:t>- </a:t>
            </a:r>
            <a:r>
              <a:rPr sz="2400" spc="-10" dirty="0">
                <a:latin typeface="Microsoft Sans Serif"/>
                <a:cs typeface="Microsoft Sans Serif"/>
              </a:rPr>
              <a:t>installed </a:t>
            </a:r>
            <a:r>
              <a:rPr sz="2400" spc="-5" dirty="0">
                <a:latin typeface="Microsoft Sans Serif"/>
                <a:cs typeface="Microsoft Sans Serif"/>
              </a:rPr>
              <a:t>apps across Mac, </a:t>
            </a:r>
            <a:r>
              <a:rPr sz="2400" spc="-10" dirty="0">
                <a:latin typeface="Microsoft Sans Serif"/>
                <a:cs typeface="Microsoft Sans Serif"/>
              </a:rPr>
              <a:t>Windows, </a:t>
            </a:r>
            <a:r>
              <a:rPr sz="2400" spc="-5" dirty="0">
                <a:latin typeface="Microsoft Sans Serif"/>
                <a:cs typeface="Microsoft Sans Serif"/>
              </a:rPr>
              <a:t>and</a:t>
            </a:r>
            <a:r>
              <a:rPr sz="2400" spc="150" dirty="0">
                <a:latin typeface="Microsoft Sans Serif"/>
                <a:cs typeface="Microsoft Sans Serif"/>
              </a:rPr>
              <a:t> </a:t>
            </a:r>
            <a:r>
              <a:rPr sz="2400" spc="-10" dirty="0">
                <a:latin typeface="Microsoft Sans Serif"/>
                <a:cs typeface="Microsoft Sans Serif"/>
              </a:rPr>
              <a:t>Linux.</a:t>
            </a:r>
            <a:endParaRPr sz="2400" dirty="0">
              <a:latin typeface="Microsoft Sans Serif"/>
              <a:cs typeface="Microsoft Sans Serif"/>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11009</TotalTime>
  <Words>2486</Words>
  <Application>Microsoft Office PowerPoint</Application>
  <PresentationFormat>Widescreen</PresentationFormat>
  <Paragraphs>312</Paragraphs>
  <Slides>56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Arial</vt:lpstr>
      <vt:lpstr>Calibri</vt:lpstr>
      <vt:lpstr>Droid Serif</vt:lpstr>
      <vt:lpstr>Gill Sans MT</vt:lpstr>
      <vt:lpstr>Microsoft Sans Serif</vt:lpstr>
      <vt:lpstr>Times New Roman</vt:lpstr>
      <vt:lpstr>Trebuchet MS</vt:lpstr>
      <vt:lpstr>Wingdings</vt:lpstr>
      <vt:lpstr>Office Theme</vt:lpstr>
      <vt:lpstr>Angular Installation</vt:lpstr>
      <vt:lpstr>A brief  History </vt:lpstr>
      <vt:lpstr>Angular uses SEMVER (Semantic Versioning)</vt:lpstr>
      <vt:lpstr>PowerPoint Presentation</vt:lpstr>
      <vt:lpstr>What happened to Angular v3?</vt:lpstr>
      <vt:lpstr>Angular 4 Enhancements</vt:lpstr>
      <vt:lpstr>PowerPoint Presentation</vt:lpstr>
      <vt:lpstr>Cross  Platform</vt:lpstr>
      <vt:lpstr>Cross Platform</vt:lpstr>
      <vt:lpstr>Speed and Performance</vt:lpstr>
      <vt:lpstr>Productivity</vt:lpstr>
      <vt:lpstr>Full Development Story</vt:lpstr>
      <vt:lpstr>PowerPoint Presentation</vt:lpstr>
      <vt:lpstr>TypeScript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Development Environment Setup</vt:lpstr>
      <vt:lpstr>Check npm version </vt:lpstr>
      <vt:lpstr>PowerPoint Presentation</vt:lpstr>
      <vt:lpstr>Project Setup</vt:lpstr>
      <vt:lpstr>Step 2</vt:lpstr>
      <vt:lpstr>Step 3</vt:lpstr>
      <vt:lpstr>Step 5</vt:lpstr>
      <vt:lpstr>Structure of project</vt:lpstr>
      <vt:lpstr>PowerPoint Presentation</vt:lpstr>
      <vt:lpstr>PowerPoint Presentation</vt:lpstr>
      <vt:lpstr>PowerPoint Presentation</vt:lpstr>
      <vt:lpstr>Installing Packages </vt:lpstr>
      <vt:lpstr>How App Start </vt:lpstr>
      <vt:lpstr>PowerPoint Presentation</vt:lpstr>
      <vt:lpstr>TypeScript</vt:lpstr>
      <vt:lpstr>Building Blocks</vt:lpstr>
      <vt:lpstr>PowerPoint Presentation</vt:lpstr>
      <vt:lpstr>Building Blocks</vt:lpstr>
      <vt:lpstr>Building Blocks</vt:lpstr>
      <vt:lpstr>Building Blocks</vt:lpstr>
      <vt:lpstr>Building Blocks</vt:lpstr>
      <vt:lpstr>Building Blocks</vt:lpstr>
      <vt:lpstr>Building Blocks</vt:lpstr>
      <vt:lpstr>Building Blocks</vt:lpstr>
      <vt:lpstr>Components</vt:lpstr>
      <vt:lpstr>PowerPoint Presentation</vt:lpstr>
      <vt:lpstr>Creating Component</vt:lpstr>
      <vt:lpstr>Component Selector</vt:lpstr>
      <vt:lpstr>Define by dot ( . ) in selector name.  </vt:lpstr>
      <vt:lpstr>Data binding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cp:lastModifiedBy>anju munoth</cp:lastModifiedBy>
  <cp:revision>31</cp:revision>
  <dcterms:created xsi:type="dcterms:W3CDTF">2017-12-10T02:16:17Z</dcterms:created>
  <dcterms:modified xsi:type="dcterms:W3CDTF">2023-01-16T03:58:02Z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2017-06-29T00:00:00Z</vt:filetime>
  </property>
  <property fmtid="{D5CDD505-2E9C-101B-9397-08002B2CF9AE}" pid="3" name="Creator">
    <vt:lpwstr>Microsoft® PowerPoint® 2013</vt:lpwstr>
  </property>
  <property fmtid="{D5CDD505-2E9C-101B-9397-08002B2CF9AE}" pid="4" name="LastSaved">
    <vt:filetime>2017-12-10T00:00:00Z</vt:filetime>
  </property>
</Properties>
</file>