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83" r:id="rId8"/>
    <p:sldId id="261" r:id="rId9"/>
    <p:sldId id="263" r:id="rId10"/>
    <p:sldId id="264" r:id="rId11"/>
    <p:sldId id="265" r:id="rId12"/>
    <p:sldId id="266" r:id="rId13"/>
    <p:sldId id="267" r:id="rId14"/>
    <p:sldId id="268" r:id="rId15"/>
    <p:sldId id="269" r:id="rId16"/>
    <p:sldId id="272" r:id="rId17"/>
    <p:sldId id="273" r:id="rId18"/>
    <p:sldId id="270" r:id="rId19"/>
    <p:sldId id="271"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9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devdocs.io/angular/api/common/jsonpip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docs.io/angular/api/common/jsonpip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docs.io/angular/api/core/ngmodu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Angular Architecture</a:t>
            </a:r>
            <a:r>
              <a:rPr lang="en-US" dirty="0"/>
              <a:t>	</a:t>
            </a:r>
          </a:p>
        </p:txBody>
      </p:sp>
      <p:sp>
        <p:nvSpPr>
          <p:cNvPr id="3" name="Subtitle 2"/>
          <p:cNvSpPr>
            <a:spLocks noGrp="1"/>
          </p:cNvSpPr>
          <p:nvPr>
            <p:ph type="subTitle" idx="1"/>
          </p:nvPr>
        </p:nvSpPr>
        <p:spPr/>
        <p:txBody>
          <a:bodyPr/>
          <a:lstStyle/>
          <a:p>
            <a:r>
              <a:rPr lang="en-US" dirty="0"/>
              <a:t>k. </a:t>
            </a:r>
            <a:r>
              <a:rPr lang="en-US" dirty="0" err="1"/>
              <a:t>Anju</a:t>
            </a:r>
            <a:r>
              <a:rPr lang="en-US" dirty="0"/>
              <a:t> </a:t>
            </a:r>
            <a:r>
              <a:rPr lang="en-US" dirty="0" err="1"/>
              <a:t>munoth</a:t>
            </a:r>
            <a:endParaRPr lang="en-US" dirty="0"/>
          </a:p>
        </p:txBody>
      </p:sp>
    </p:spTree>
    <p:extLst>
      <p:ext uri="{BB962C8B-B14F-4D97-AF65-F5344CB8AC3E}">
        <p14:creationId xmlns:p14="http://schemas.microsoft.com/office/powerpoint/2010/main" val="356076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Components</a:t>
            </a:r>
            <a:br>
              <a:rPr lang="en-US" b="1" dirty="0"/>
            </a:br>
            <a:endParaRPr lang="en-US" dirty="0"/>
          </a:p>
        </p:txBody>
      </p:sp>
      <p:sp>
        <p:nvSpPr>
          <p:cNvPr id="3" name="Content Placeholder 2"/>
          <p:cNvSpPr>
            <a:spLocks noGrp="1"/>
          </p:cNvSpPr>
          <p:nvPr>
            <p:ph idx="1"/>
          </p:nvPr>
        </p:nvSpPr>
        <p:spPr/>
        <p:txBody>
          <a:bodyPr/>
          <a:lstStyle/>
          <a:p>
            <a:r>
              <a:rPr lang="en-US" dirty="0"/>
              <a:t>A </a:t>
            </a:r>
            <a:r>
              <a:rPr lang="en-US" i="1" dirty="0"/>
              <a:t>component</a:t>
            </a:r>
            <a:r>
              <a:rPr lang="en-US" dirty="0"/>
              <a:t> controls a patch of screen called a </a:t>
            </a:r>
            <a:r>
              <a:rPr lang="en-US" i="1" dirty="0"/>
              <a:t>view</a:t>
            </a:r>
            <a:r>
              <a:rPr lang="en-US" dirty="0"/>
              <a:t>.</a:t>
            </a:r>
          </a:p>
          <a:p>
            <a:r>
              <a:rPr lang="en-US" dirty="0"/>
              <a:t>Can define a component's application logic—what it does to support the view—inside a class. </a:t>
            </a:r>
          </a:p>
          <a:p>
            <a:r>
              <a:rPr lang="en-US" dirty="0"/>
              <a:t>Class interacts with the view through an API of properties and methods.</a:t>
            </a:r>
          </a:p>
          <a:p>
            <a:endParaRPr lang="en-US" dirty="0"/>
          </a:p>
        </p:txBody>
      </p:sp>
    </p:spTree>
    <p:extLst>
      <p:ext uri="{BB962C8B-B14F-4D97-AF65-F5344CB8AC3E}">
        <p14:creationId xmlns:p14="http://schemas.microsoft.com/office/powerpoint/2010/main" val="284369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Templates</a:t>
            </a:r>
            <a:br>
              <a:rPr lang="en-US" b="1" dirty="0"/>
            </a:br>
            <a:endParaRPr lang="en-US" dirty="0"/>
          </a:p>
        </p:txBody>
      </p:sp>
      <p:sp>
        <p:nvSpPr>
          <p:cNvPr id="3" name="Content Placeholder 2"/>
          <p:cNvSpPr>
            <a:spLocks noGrp="1"/>
          </p:cNvSpPr>
          <p:nvPr>
            <p:ph idx="1"/>
          </p:nvPr>
        </p:nvSpPr>
        <p:spPr/>
        <p:txBody>
          <a:bodyPr/>
          <a:lstStyle/>
          <a:p>
            <a:r>
              <a:rPr lang="en-US" dirty="0"/>
              <a:t>Can define a component's view with its companion template.</a:t>
            </a:r>
          </a:p>
          <a:p>
            <a:r>
              <a:rPr lang="en-US" dirty="0"/>
              <a:t> A template is a form of HTML that tells Angular how to render the component.</a:t>
            </a:r>
          </a:p>
          <a:p>
            <a:r>
              <a:rPr lang="en-US" dirty="0"/>
              <a:t>A template looks like regular HTML, except for a few differences</a:t>
            </a:r>
          </a:p>
          <a:p>
            <a:r>
              <a:rPr lang="en-US" dirty="0"/>
              <a:t>Although the template uses typical HTML elements like &lt;h2&gt; and &lt;p&gt;, it also has some differences. Code like *</a:t>
            </a:r>
            <a:r>
              <a:rPr lang="en-US" dirty="0" err="1"/>
              <a:t>ngFor</a:t>
            </a:r>
            <a:r>
              <a:rPr lang="en-US" dirty="0"/>
              <a:t>, {{}}, (click), [hero], and &lt;hero-detail&gt; uses </a:t>
            </a:r>
            <a:r>
              <a:rPr lang="en-US" dirty="0" err="1"/>
              <a:t>Angular's</a:t>
            </a:r>
            <a:r>
              <a:rPr lang="en-US" dirty="0"/>
              <a:t> template syntax.</a:t>
            </a:r>
          </a:p>
        </p:txBody>
      </p:sp>
    </p:spTree>
    <p:extLst>
      <p:ext uri="{BB962C8B-B14F-4D97-AF65-F5344CB8AC3E}">
        <p14:creationId xmlns:p14="http://schemas.microsoft.com/office/powerpoint/2010/main" val="809340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Templates</a:t>
            </a:r>
            <a:br>
              <a:rPr lang="en-US" b="1" dirty="0"/>
            </a:br>
            <a:endParaRPr lang="en-US" dirty="0"/>
          </a:p>
        </p:txBody>
      </p:sp>
      <p:pic>
        <p:nvPicPr>
          <p:cNvPr id="6" name="Picture 5"/>
          <p:cNvPicPr>
            <a:picLocks noChangeAspect="1"/>
          </p:cNvPicPr>
          <p:nvPr/>
        </p:nvPicPr>
        <p:blipFill>
          <a:blip r:embed="rId2"/>
          <a:stretch>
            <a:fillRect/>
          </a:stretch>
        </p:blipFill>
        <p:spPr>
          <a:xfrm>
            <a:off x="3258355" y="2444772"/>
            <a:ext cx="4601246" cy="3542959"/>
          </a:xfrm>
          <a:prstGeom prst="rect">
            <a:avLst/>
          </a:prstGeom>
        </p:spPr>
      </p:pic>
    </p:spTree>
    <p:extLst>
      <p:ext uri="{BB962C8B-B14F-4D97-AF65-F5344CB8AC3E}">
        <p14:creationId xmlns:p14="http://schemas.microsoft.com/office/powerpoint/2010/main" val="2329124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Metadata</a:t>
            </a:r>
            <a:br>
              <a:rPr lang="en-US" b="1" dirty="0"/>
            </a:br>
            <a:endParaRPr lang="en-US" dirty="0"/>
          </a:p>
        </p:txBody>
      </p:sp>
      <p:sp>
        <p:nvSpPr>
          <p:cNvPr id="4" name="Content Placeholder 3"/>
          <p:cNvSpPr>
            <a:spLocks noGrp="1"/>
          </p:cNvSpPr>
          <p:nvPr>
            <p:ph idx="1"/>
          </p:nvPr>
        </p:nvSpPr>
        <p:spPr/>
        <p:txBody>
          <a:bodyPr>
            <a:normAutofit/>
          </a:bodyPr>
          <a:lstStyle/>
          <a:p>
            <a:r>
              <a:rPr lang="en-US" dirty="0"/>
              <a:t>Metadata tells Angular how to process a class.</a:t>
            </a:r>
          </a:p>
          <a:p>
            <a:endParaRPr lang="en-US" dirty="0"/>
          </a:p>
          <a:p>
            <a:r>
              <a:rPr lang="en-US" dirty="0"/>
              <a:t>To tell Angular that class is a component, attach metadata to the class.</a:t>
            </a:r>
          </a:p>
          <a:p>
            <a:endParaRPr lang="en-US" dirty="0"/>
          </a:p>
          <a:p>
            <a:r>
              <a:rPr lang="en-US" dirty="0"/>
              <a:t>In </a:t>
            </a:r>
            <a:r>
              <a:rPr lang="en-US" dirty="0" err="1"/>
              <a:t>TypeScript</a:t>
            </a:r>
            <a:r>
              <a:rPr lang="en-US" dirty="0"/>
              <a:t>, can attach metadata by using a decorator</a:t>
            </a:r>
          </a:p>
        </p:txBody>
      </p:sp>
    </p:spTree>
    <p:extLst>
      <p:ext uri="{BB962C8B-B14F-4D97-AF65-F5344CB8AC3E}">
        <p14:creationId xmlns:p14="http://schemas.microsoft.com/office/powerpoint/2010/main" val="625607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decorator</a:t>
            </a:r>
          </a:p>
        </p:txBody>
      </p:sp>
      <p:sp>
        <p:nvSpPr>
          <p:cNvPr id="3" name="Content Placeholder 2"/>
          <p:cNvSpPr>
            <a:spLocks noGrp="1"/>
          </p:cNvSpPr>
          <p:nvPr>
            <p:ph idx="1"/>
          </p:nvPr>
        </p:nvSpPr>
        <p:spPr>
          <a:xfrm>
            <a:off x="1103312" y="1853248"/>
            <a:ext cx="10552068" cy="4395151"/>
          </a:xfrm>
        </p:spPr>
        <p:txBody>
          <a:bodyPr>
            <a:normAutofit fontScale="92500" lnSpcReduction="10000"/>
          </a:bodyPr>
          <a:lstStyle/>
          <a:p>
            <a:r>
              <a:rPr lang="en-US" dirty="0"/>
              <a:t>Identifies the class immediately below it as a component class.</a:t>
            </a:r>
          </a:p>
          <a:p>
            <a:r>
              <a:rPr lang="en-US" dirty="0"/>
              <a:t>The @Component decorator takes a required configuration object with the information Angular needs to create and present the component and its view.</a:t>
            </a:r>
          </a:p>
          <a:p>
            <a:endParaRPr lang="en-US" dirty="0"/>
          </a:p>
          <a:p>
            <a:r>
              <a:rPr lang="en-US" dirty="0"/>
              <a:t>Most useful @Component configuration options:</a:t>
            </a:r>
          </a:p>
          <a:p>
            <a:endParaRPr lang="en-US" dirty="0"/>
          </a:p>
          <a:p>
            <a:pPr>
              <a:buFont typeface="Wingdings" panose="05000000000000000000" pitchFamily="2" charset="2"/>
              <a:buChar char="q"/>
            </a:pPr>
            <a:r>
              <a:rPr lang="en-US" dirty="0"/>
              <a:t>selector: CSS selector that tells Angular to create and insert an instance of this component where it finds a &lt;hero-list&gt; tag in parent HTML. For example, if an app's HTML contains &lt;hero-list&gt;&lt;/hero-list&gt;, then Angular inserts an instance of the </a:t>
            </a:r>
            <a:r>
              <a:rPr lang="en-US" dirty="0" err="1"/>
              <a:t>HeroListComponent</a:t>
            </a:r>
            <a:r>
              <a:rPr lang="en-US" dirty="0"/>
              <a:t> view between those tags.</a:t>
            </a:r>
          </a:p>
          <a:p>
            <a:pPr>
              <a:buFont typeface="Wingdings" panose="05000000000000000000" pitchFamily="2" charset="2"/>
              <a:buChar char="q"/>
            </a:pPr>
            <a:r>
              <a:rPr lang="en-US" dirty="0" err="1"/>
              <a:t>templateUrl</a:t>
            </a:r>
            <a:r>
              <a:rPr lang="en-US" dirty="0"/>
              <a:t>: module-relative address of this component's HTML template</a:t>
            </a:r>
          </a:p>
          <a:p>
            <a:pPr>
              <a:buFont typeface="Wingdings" panose="05000000000000000000" pitchFamily="2" charset="2"/>
              <a:buChar char="q"/>
            </a:pPr>
            <a:r>
              <a:rPr lang="en-US" dirty="0"/>
              <a:t>providers: array of dependency injection providers for services that the component requires. </a:t>
            </a:r>
          </a:p>
        </p:txBody>
      </p:sp>
    </p:spTree>
    <p:extLst>
      <p:ext uri="{BB962C8B-B14F-4D97-AF65-F5344CB8AC3E}">
        <p14:creationId xmlns:p14="http://schemas.microsoft.com/office/powerpoint/2010/main" val="99654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a:t>
            </a:r>
          </a:p>
        </p:txBody>
      </p:sp>
      <p:sp>
        <p:nvSpPr>
          <p:cNvPr id="3" name="Content Placeholder 2"/>
          <p:cNvSpPr>
            <a:spLocks noGrp="1"/>
          </p:cNvSpPr>
          <p:nvPr>
            <p:ph idx="1"/>
          </p:nvPr>
        </p:nvSpPr>
        <p:spPr/>
        <p:txBody>
          <a:bodyPr/>
          <a:lstStyle/>
          <a:p>
            <a:r>
              <a:rPr lang="en-US" dirty="0"/>
              <a:t>The metadata in the @Component tells Angular where to get the major building blocks to specify for the component.</a:t>
            </a:r>
          </a:p>
          <a:p>
            <a:endParaRPr lang="en-US" dirty="0"/>
          </a:p>
          <a:p>
            <a:r>
              <a:rPr lang="en-US" dirty="0"/>
              <a:t>The template, metadata, and component together describe a view.</a:t>
            </a:r>
          </a:p>
          <a:p>
            <a:endParaRPr lang="en-US" dirty="0"/>
          </a:p>
          <a:p>
            <a:r>
              <a:rPr lang="en-US" dirty="0"/>
              <a:t>Apply other metadata decorators in a similar fashion to guide Angular behavior. @Injectable, @Input, and @Output are a few of the more popular decorators.</a:t>
            </a:r>
          </a:p>
        </p:txBody>
      </p:sp>
    </p:spTree>
    <p:extLst>
      <p:ext uri="{BB962C8B-B14F-4D97-AF65-F5344CB8AC3E}">
        <p14:creationId xmlns:p14="http://schemas.microsoft.com/office/powerpoint/2010/main" val="1558129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binding</a:t>
            </a:r>
            <a:br>
              <a:rPr lang="en-US" b="1" dirty="0"/>
            </a:br>
            <a:endParaRPr lang="en-US" dirty="0"/>
          </a:p>
        </p:txBody>
      </p:sp>
      <p:sp>
        <p:nvSpPr>
          <p:cNvPr id="3" name="Content Placeholder 2"/>
          <p:cNvSpPr>
            <a:spLocks noGrp="1"/>
          </p:cNvSpPr>
          <p:nvPr>
            <p:ph idx="1"/>
          </p:nvPr>
        </p:nvSpPr>
        <p:spPr/>
        <p:txBody>
          <a:bodyPr/>
          <a:lstStyle/>
          <a:p>
            <a:r>
              <a:rPr lang="en-US" dirty="0"/>
              <a:t>Angular supports data binding, a mechanism for coordinating parts of a template with parts of a component.</a:t>
            </a:r>
          </a:p>
          <a:p>
            <a:r>
              <a:rPr lang="en-US" dirty="0"/>
              <a:t> Add binding markup to the template HTML to tell Angular how to connect both sides.</a:t>
            </a:r>
          </a:p>
          <a:p>
            <a:r>
              <a:rPr lang="en-US" dirty="0"/>
              <a:t>There are four forms of data binding syntax. </a:t>
            </a:r>
          </a:p>
          <a:p>
            <a:r>
              <a:rPr lang="en-US" dirty="0"/>
              <a:t>Each form has a direction — to the DOM, from the DOM, or in both directions.</a:t>
            </a:r>
          </a:p>
          <a:p>
            <a:endParaRPr lang="en-US" dirty="0"/>
          </a:p>
        </p:txBody>
      </p:sp>
    </p:spTree>
    <p:extLst>
      <p:ext uri="{BB962C8B-B14F-4D97-AF65-F5344CB8AC3E}">
        <p14:creationId xmlns:p14="http://schemas.microsoft.com/office/powerpoint/2010/main" val="893597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binding</a:t>
            </a:r>
            <a:br>
              <a:rPr lang="en-US" b="1" dirty="0"/>
            </a:br>
            <a:endParaRPr lang="en-US" dirty="0"/>
          </a:p>
        </p:txBody>
      </p:sp>
      <p:sp>
        <p:nvSpPr>
          <p:cNvPr id="3" name="Content Placeholder 2"/>
          <p:cNvSpPr>
            <a:spLocks noGrp="1"/>
          </p:cNvSpPr>
          <p:nvPr>
            <p:ph idx="1"/>
          </p:nvPr>
        </p:nvSpPr>
        <p:spPr>
          <a:xfrm>
            <a:off x="1103312" y="2052918"/>
            <a:ext cx="10796767" cy="4195481"/>
          </a:xfrm>
        </p:spPr>
        <p:txBody>
          <a:bodyPr>
            <a:normAutofit/>
          </a:bodyPr>
          <a:lstStyle/>
          <a:p>
            <a:r>
              <a:rPr lang="en-US" dirty="0"/>
              <a:t>The {{hero.name}} interpolation displays the component's hero.name property value within the &lt;li&gt; element.</a:t>
            </a:r>
          </a:p>
          <a:p>
            <a:r>
              <a:rPr lang="en-US" dirty="0"/>
              <a:t>The [hero] property binding passes the value of </a:t>
            </a:r>
            <a:r>
              <a:rPr lang="en-US" dirty="0" err="1"/>
              <a:t>selectedHero</a:t>
            </a:r>
            <a:r>
              <a:rPr lang="en-US" dirty="0"/>
              <a:t> from the parent </a:t>
            </a:r>
            <a:r>
              <a:rPr lang="en-US" dirty="0" err="1"/>
              <a:t>HeroListComponent</a:t>
            </a:r>
            <a:r>
              <a:rPr lang="en-US" dirty="0"/>
              <a:t> to the hero property of the child </a:t>
            </a:r>
            <a:r>
              <a:rPr lang="en-US" dirty="0" err="1"/>
              <a:t>HeroDetailComponent</a:t>
            </a:r>
            <a:r>
              <a:rPr lang="en-US" dirty="0"/>
              <a:t>.</a:t>
            </a:r>
          </a:p>
          <a:p>
            <a:r>
              <a:rPr lang="en-US" dirty="0"/>
              <a:t>The (click) event binding calls the component's </a:t>
            </a:r>
            <a:r>
              <a:rPr lang="en-US" dirty="0" err="1"/>
              <a:t>selectHero</a:t>
            </a:r>
            <a:r>
              <a:rPr lang="en-US" dirty="0"/>
              <a:t> method when the user clicks a hero's name.</a:t>
            </a:r>
          </a:p>
          <a:p>
            <a:r>
              <a:rPr lang="en-US" dirty="0"/>
              <a:t>Two-way data binding is an important fourth form that combines property and event binding in a single notation, using the </a:t>
            </a:r>
            <a:r>
              <a:rPr lang="en-US" dirty="0" err="1"/>
              <a:t>ngModel</a:t>
            </a:r>
            <a:r>
              <a:rPr lang="en-US" dirty="0"/>
              <a:t> directive. </a:t>
            </a:r>
          </a:p>
          <a:p>
            <a:r>
              <a:rPr lang="en-US" dirty="0"/>
              <a:t>In two-way binding, a data property value flows to the input box from the component as with property binding. The user's changes also flow back to the component, resetting the property to the latest value, as with event binding.</a:t>
            </a:r>
          </a:p>
        </p:txBody>
      </p:sp>
    </p:spTree>
    <p:extLst>
      <p:ext uri="{BB962C8B-B14F-4D97-AF65-F5344CB8AC3E}">
        <p14:creationId xmlns:p14="http://schemas.microsoft.com/office/powerpoint/2010/main" val="1699754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Data binding</a:t>
            </a:r>
            <a:br>
              <a:rPr lang="en-US" b="1" dirty="0"/>
            </a:br>
            <a:endParaRPr lang="en-US" dirty="0"/>
          </a:p>
        </p:txBody>
      </p:sp>
      <p:pic>
        <p:nvPicPr>
          <p:cNvPr id="5" name="Picture 4"/>
          <p:cNvPicPr>
            <a:picLocks noChangeAspect="1"/>
          </p:cNvPicPr>
          <p:nvPr/>
        </p:nvPicPr>
        <p:blipFill>
          <a:blip r:embed="rId2"/>
          <a:stretch>
            <a:fillRect/>
          </a:stretch>
        </p:blipFill>
        <p:spPr>
          <a:xfrm>
            <a:off x="1545465" y="2452687"/>
            <a:ext cx="8087932" cy="3476473"/>
          </a:xfrm>
          <a:prstGeom prst="rect">
            <a:avLst/>
          </a:prstGeom>
        </p:spPr>
      </p:pic>
    </p:spTree>
    <p:extLst>
      <p:ext uri="{BB962C8B-B14F-4D97-AF65-F5344CB8AC3E}">
        <p14:creationId xmlns:p14="http://schemas.microsoft.com/office/powerpoint/2010/main" val="1336371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binding</a:t>
            </a:r>
            <a:br>
              <a:rPr lang="en-US" b="1" dirty="0"/>
            </a:br>
            <a:endParaRPr lang="en-US" dirty="0"/>
          </a:p>
        </p:txBody>
      </p:sp>
      <p:sp>
        <p:nvSpPr>
          <p:cNvPr id="3" name="Rectangle 2"/>
          <p:cNvSpPr/>
          <p:nvPr/>
        </p:nvSpPr>
        <p:spPr>
          <a:xfrm>
            <a:off x="1287887" y="2828836"/>
            <a:ext cx="7856113" cy="2031325"/>
          </a:xfrm>
          <a:prstGeom prst="rect">
            <a:avLst/>
          </a:prstGeom>
        </p:spPr>
        <p:txBody>
          <a:bodyPr wrap="square">
            <a:spAutoFit/>
          </a:bodyPr>
          <a:lstStyle/>
          <a:p>
            <a:r>
              <a:rPr lang="en-US" dirty="0"/>
              <a:t>&lt;li&gt;{{hero.name}}&lt;/li&gt;</a:t>
            </a:r>
          </a:p>
          <a:p>
            <a:endParaRPr lang="en-US" dirty="0"/>
          </a:p>
          <a:p>
            <a:r>
              <a:rPr lang="en-US" dirty="0"/>
              <a:t>&lt;app-hero-detail [hero]="</a:t>
            </a:r>
            <a:r>
              <a:rPr lang="en-US" dirty="0" err="1"/>
              <a:t>selectedHero</a:t>
            </a:r>
            <a:r>
              <a:rPr lang="en-US" dirty="0"/>
              <a:t>"&gt;&lt;/app-hero-detail&gt;</a:t>
            </a:r>
          </a:p>
          <a:p>
            <a:endParaRPr lang="en-US" dirty="0"/>
          </a:p>
          <a:p>
            <a:r>
              <a:rPr lang="en-US" dirty="0"/>
              <a:t>&lt;li (click)="</a:t>
            </a:r>
            <a:r>
              <a:rPr lang="en-US" dirty="0" err="1"/>
              <a:t>selectHero</a:t>
            </a:r>
            <a:r>
              <a:rPr lang="en-US" dirty="0"/>
              <a:t>(hero)"&gt;&lt;/li&gt;</a:t>
            </a:r>
          </a:p>
          <a:p>
            <a:endParaRPr lang="en-US" dirty="0"/>
          </a:p>
          <a:p>
            <a:r>
              <a:rPr lang="en-US" dirty="0"/>
              <a:t>&lt;input [(</a:t>
            </a:r>
            <a:r>
              <a:rPr lang="en-US" dirty="0" err="1"/>
              <a:t>ngModel</a:t>
            </a:r>
            <a:r>
              <a:rPr lang="en-US" dirty="0"/>
              <a:t>)]="hero.name"&gt;</a:t>
            </a:r>
          </a:p>
        </p:txBody>
      </p:sp>
    </p:spTree>
    <p:extLst>
      <p:ext uri="{BB962C8B-B14F-4D97-AF65-F5344CB8AC3E}">
        <p14:creationId xmlns:p14="http://schemas.microsoft.com/office/powerpoint/2010/main" val="70948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Anatomy of the Setup Project</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8140003"/>
              </p:ext>
            </p:extLst>
          </p:nvPr>
        </p:nvGraphicFramePr>
        <p:xfrm>
          <a:off x="1103312" y="2052638"/>
          <a:ext cx="10577825" cy="4124960"/>
        </p:xfrm>
        <a:graphic>
          <a:graphicData uri="http://schemas.openxmlformats.org/drawingml/2006/table">
            <a:tbl>
              <a:tblPr firstRow="1" bandRow="1">
                <a:tableStyleId>{5C22544A-7EE6-4342-B048-85BDC9FD1C3A}</a:tableStyleId>
              </a:tblPr>
              <a:tblGrid>
                <a:gridCol w="2563038">
                  <a:extLst>
                    <a:ext uri="{9D8B030D-6E8A-4147-A177-3AD203B41FA5}">
                      <a16:colId xmlns:a16="http://schemas.microsoft.com/office/drawing/2014/main" val="20000"/>
                    </a:ext>
                  </a:extLst>
                </a:gridCol>
                <a:gridCol w="8014787">
                  <a:extLst>
                    <a:ext uri="{9D8B030D-6E8A-4147-A177-3AD203B41FA5}">
                      <a16:colId xmlns:a16="http://schemas.microsoft.com/office/drawing/2014/main" val="20001"/>
                    </a:ext>
                  </a:extLst>
                </a:gridCol>
              </a:tblGrid>
              <a:tr h="370840">
                <a:tc>
                  <a:txBody>
                    <a:bodyPr/>
                    <a:lstStyle/>
                    <a:p>
                      <a:pPr algn="l" fontAlgn="t"/>
                      <a:r>
                        <a:rPr lang="en-US" b="1" dirty="0">
                          <a:solidFill>
                            <a:schemeClr val="accent6">
                              <a:lumMod val="20000"/>
                              <a:lumOff val="80000"/>
                            </a:schemeClr>
                          </a:solidFill>
                          <a:effectLst/>
                        </a:rPr>
                        <a:t>File</a:t>
                      </a:r>
                    </a:p>
                  </a:txBody>
                  <a:tcPr/>
                </a:tc>
                <a:tc>
                  <a:txBody>
                    <a:bodyPr/>
                    <a:lstStyle/>
                    <a:p>
                      <a:pPr algn="l" fontAlgn="t"/>
                      <a:r>
                        <a:rPr lang="en-US" b="1" dirty="0">
                          <a:solidFill>
                            <a:schemeClr val="accent6">
                              <a:lumMod val="20000"/>
                              <a:lumOff val="80000"/>
                            </a:schemeClr>
                          </a:solidFill>
                          <a:effectLst/>
                        </a:rPr>
                        <a:t>Purpose</a:t>
                      </a:r>
                    </a:p>
                  </a:txBody>
                  <a:tcPr/>
                </a:tc>
                <a:extLst>
                  <a:ext uri="{0D108BD9-81ED-4DB2-BD59-A6C34878D82A}">
                    <a16:rowId xmlns:a16="http://schemas.microsoft.com/office/drawing/2014/main" val="10000"/>
                  </a:ext>
                </a:extLst>
              </a:tr>
              <a:tr h="370840">
                <a:tc>
                  <a:txBody>
                    <a:bodyPr/>
                    <a:lstStyle/>
                    <a:p>
                      <a:pPr algn="l" fontAlgn="t"/>
                      <a:r>
                        <a:rPr lang="en-US">
                          <a:effectLst/>
                        </a:rPr>
                        <a:t>src/app/</a:t>
                      </a:r>
                    </a:p>
                  </a:txBody>
                  <a:tcPr/>
                </a:tc>
                <a:tc>
                  <a:txBody>
                    <a:bodyPr/>
                    <a:lstStyle/>
                    <a:p>
                      <a:pPr algn="l" fontAlgn="t"/>
                      <a:r>
                        <a:rPr lang="en-US" dirty="0">
                          <a:effectLst/>
                        </a:rPr>
                        <a:t>Angular application files go here.</a:t>
                      </a:r>
                    </a:p>
                    <a:p>
                      <a:pPr algn="l" fontAlgn="t"/>
                      <a:r>
                        <a:rPr lang="en-US" dirty="0">
                          <a:effectLst/>
                        </a:rPr>
                        <a:t>Ships with the "Hello Angular" sample's </a:t>
                      </a:r>
                      <a:r>
                        <a:rPr lang="en-US" dirty="0" err="1">
                          <a:effectLst/>
                        </a:rPr>
                        <a:t>AppComponent</a:t>
                      </a:r>
                      <a:r>
                        <a:rPr lang="en-US" dirty="0">
                          <a:effectLst/>
                        </a:rPr>
                        <a:t>, </a:t>
                      </a:r>
                      <a:r>
                        <a:rPr lang="en-US" dirty="0" err="1">
                          <a:effectLst/>
                        </a:rPr>
                        <a:t>AppModule</a:t>
                      </a:r>
                      <a:r>
                        <a:rPr lang="en-US" dirty="0">
                          <a:effectLst/>
                        </a:rPr>
                        <a:t>, a component unit test (</a:t>
                      </a:r>
                      <a:r>
                        <a:rPr lang="en-US" dirty="0" err="1">
                          <a:effectLst/>
                        </a:rPr>
                        <a:t>app.component.spec.ts</a:t>
                      </a:r>
                      <a:r>
                        <a:rPr lang="en-US" dirty="0">
                          <a:effectLst/>
                        </a:rPr>
                        <a:t>), and the bootstrap file, </a:t>
                      </a:r>
                      <a:r>
                        <a:rPr lang="en-US" dirty="0" err="1">
                          <a:effectLst/>
                        </a:rPr>
                        <a:t>main.ts</a:t>
                      </a:r>
                      <a:r>
                        <a:rPr lang="en-US" dirty="0">
                          <a:effectLst/>
                        </a:rPr>
                        <a:t>.</a:t>
                      </a:r>
                    </a:p>
                  </a:txBody>
                  <a:tcPr/>
                </a:tc>
                <a:extLst>
                  <a:ext uri="{0D108BD9-81ED-4DB2-BD59-A6C34878D82A}">
                    <a16:rowId xmlns:a16="http://schemas.microsoft.com/office/drawing/2014/main" val="10001"/>
                  </a:ext>
                </a:extLst>
              </a:tr>
              <a:tr h="370840">
                <a:tc>
                  <a:txBody>
                    <a:bodyPr/>
                    <a:lstStyle/>
                    <a:p>
                      <a:pPr algn="l" fontAlgn="t"/>
                      <a:r>
                        <a:rPr lang="en-US">
                          <a:effectLst/>
                        </a:rPr>
                        <a:t>e2e/</a:t>
                      </a:r>
                    </a:p>
                  </a:txBody>
                  <a:tcPr/>
                </a:tc>
                <a:tc>
                  <a:txBody>
                    <a:bodyPr/>
                    <a:lstStyle/>
                    <a:p>
                      <a:pPr algn="l" fontAlgn="t"/>
                      <a:r>
                        <a:rPr lang="en-US" i="1" dirty="0">
                          <a:effectLst/>
                        </a:rPr>
                        <a:t>End-to-end</a:t>
                      </a:r>
                      <a:r>
                        <a:rPr lang="en-US" dirty="0">
                          <a:effectLst/>
                        </a:rPr>
                        <a:t> (e2e) tests of the application, written in Jasmine and run by the </a:t>
                      </a:r>
                      <a:r>
                        <a:rPr lang="en-US" u="none" strike="noStrike" dirty="0">
                          <a:solidFill>
                            <a:srgbClr val="3377C0"/>
                          </a:solidFill>
                          <a:effectLst/>
                        </a:rPr>
                        <a:t>protractor</a:t>
                      </a:r>
                      <a:r>
                        <a:rPr lang="en-US" dirty="0">
                          <a:effectLst/>
                        </a:rPr>
                        <a:t> e2e test runner.</a:t>
                      </a:r>
                    </a:p>
                  </a:txBody>
                  <a:tcPr/>
                </a:tc>
                <a:extLst>
                  <a:ext uri="{0D108BD9-81ED-4DB2-BD59-A6C34878D82A}">
                    <a16:rowId xmlns:a16="http://schemas.microsoft.com/office/drawing/2014/main" val="10002"/>
                  </a:ext>
                </a:extLst>
              </a:tr>
              <a:tr h="370840">
                <a:tc>
                  <a:txBody>
                    <a:bodyPr/>
                    <a:lstStyle/>
                    <a:p>
                      <a:pPr algn="l" fontAlgn="t"/>
                      <a:r>
                        <a:rPr lang="en-US">
                          <a:effectLst/>
                        </a:rPr>
                        <a:t>node_modules/</a:t>
                      </a:r>
                    </a:p>
                  </a:txBody>
                  <a:tcPr/>
                </a:tc>
                <a:tc>
                  <a:txBody>
                    <a:bodyPr/>
                    <a:lstStyle/>
                    <a:p>
                      <a:pPr algn="l" fontAlgn="t"/>
                      <a:r>
                        <a:rPr lang="en-US">
                          <a:effectLst/>
                        </a:rPr>
                        <a:t>The </a:t>
                      </a:r>
                      <a:r>
                        <a:rPr lang="en-US" i="1">
                          <a:effectLst/>
                        </a:rPr>
                        <a:t>npm</a:t>
                      </a:r>
                      <a:r>
                        <a:rPr lang="en-US">
                          <a:effectLst/>
                        </a:rPr>
                        <a:t> packages installed with the npm install command.</a:t>
                      </a:r>
                    </a:p>
                  </a:txBody>
                  <a:tcPr/>
                </a:tc>
                <a:extLst>
                  <a:ext uri="{0D108BD9-81ED-4DB2-BD59-A6C34878D82A}">
                    <a16:rowId xmlns:a16="http://schemas.microsoft.com/office/drawing/2014/main" val="10003"/>
                  </a:ext>
                </a:extLst>
              </a:tr>
              <a:tr h="370840">
                <a:tc>
                  <a:txBody>
                    <a:bodyPr/>
                    <a:lstStyle/>
                    <a:p>
                      <a:pPr algn="l" fontAlgn="t"/>
                      <a:r>
                        <a:rPr lang="en-US" dirty="0">
                          <a:effectLst/>
                        </a:rPr>
                        <a:t>.</a:t>
                      </a:r>
                      <a:r>
                        <a:rPr lang="en-US" dirty="0" err="1">
                          <a:effectLst/>
                        </a:rPr>
                        <a:t>editorconfig</a:t>
                      </a:r>
                      <a:r>
                        <a:rPr lang="en-US" dirty="0">
                          <a:effectLst/>
                        </a:rPr>
                        <a:t> .</a:t>
                      </a:r>
                      <a:r>
                        <a:rPr lang="en-US" dirty="0" err="1">
                          <a:effectLst/>
                        </a:rPr>
                        <a:t>git</a:t>
                      </a:r>
                      <a:r>
                        <a:rPr lang="en-US" dirty="0">
                          <a:effectLst/>
                        </a:rPr>
                        <a:t>/ .</a:t>
                      </a:r>
                      <a:r>
                        <a:rPr lang="en-US" dirty="0" err="1">
                          <a:effectLst/>
                        </a:rPr>
                        <a:t>gitignore</a:t>
                      </a:r>
                      <a:r>
                        <a:rPr lang="en-US" dirty="0">
                          <a:effectLst/>
                        </a:rPr>
                        <a:t> .</a:t>
                      </a:r>
                      <a:r>
                        <a:rPr lang="en-US" dirty="0" err="1">
                          <a:effectLst/>
                        </a:rPr>
                        <a:t>travis.yml</a:t>
                      </a:r>
                      <a:endParaRPr lang="en-US" dirty="0">
                        <a:effectLst/>
                      </a:endParaRPr>
                    </a:p>
                  </a:txBody>
                  <a:tcPr/>
                </a:tc>
                <a:tc>
                  <a:txBody>
                    <a:bodyPr/>
                    <a:lstStyle/>
                    <a:p>
                      <a:pPr algn="l" fontAlgn="t"/>
                      <a:r>
                        <a:rPr lang="en-US" dirty="0">
                          <a:effectLst/>
                        </a:rPr>
                        <a:t>Tooling configuration files and folders. </a:t>
                      </a:r>
                    </a:p>
                  </a:txBody>
                  <a:tcPr/>
                </a:tc>
                <a:extLst>
                  <a:ext uri="{0D108BD9-81ED-4DB2-BD59-A6C34878D82A}">
                    <a16:rowId xmlns:a16="http://schemas.microsoft.com/office/drawing/2014/main" val="10004"/>
                  </a:ext>
                </a:extLst>
              </a:tr>
              <a:tr h="370840">
                <a:tc>
                  <a:txBody>
                    <a:bodyPr/>
                    <a:lstStyle/>
                    <a:p>
                      <a:pPr algn="l" fontAlgn="t"/>
                      <a:r>
                        <a:rPr lang="en-US" dirty="0" err="1">
                          <a:effectLst/>
                        </a:rPr>
                        <a:t>package.</a:t>
                      </a:r>
                      <a:r>
                        <a:rPr lang="en-US" u="none" strike="noStrike" dirty="0" err="1">
                          <a:solidFill>
                            <a:srgbClr val="3377C0"/>
                          </a:solidFill>
                          <a:effectLst/>
                          <a:hlinkClick r:id="rId2"/>
                        </a:rPr>
                        <a:t>json</a:t>
                      </a:r>
                      <a:endParaRPr lang="en-US" dirty="0">
                        <a:effectLst/>
                      </a:endParaRPr>
                    </a:p>
                  </a:txBody>
                  <a:tcPr/>
                </a:tc>
                <a:tc>
                  <a:txBody>
                    <a:bodyPr/>
                    <a:lstStyle/>
                    <a:p>
                      <a:pPr algn="l" fontAlgn="t"/>
                      <a:r>
                        <a:rPr lang="en-US" dirty="0">
                          <a:effectLst/>
                        </a:rPr>
                        <a:t>Identifies </a:t>
                      </a:r>
                      <a:r>
                        <a:rPr lang="en-US" dirty="0" err="1">
                          <a:effectLst/>
                        </a:rPr>
                        <a:t>npmpackage</a:t>
                      </a:r>
                      <a:r>
                        <a:rPr lang="en-US" dirty="0">
                          <a:effectLst/>
                        </a:rPr>
                        <a:t> dependencies for the project.</a:t>
                      </a:r>
                    </a:p>
                    <a:p>
                      <a:pPr algn="l" fontAlgn="t"/>
                      <a:r>
                        <a:rPr lang="en-US" dirty="0">
                          <a:effectLst/>
                        </a:rPr>
                        <a:t>Contains command scripts for running the application, running tests, and more. Enter </a:t>
                      </a:r>
                      <a:r>
                        <a:rPr lang="en-US" dirty="0" err="1">
                          <a:effectLst/>
                        </a:rPr>
                        <a:t>npm</a:t>
                      </a:r>
                      <a:r>
                        <a:rPr lang="en-US" dirty="0">
                          <a:effectLst/>
                        </a:rPr>
                        <a:t> run for a listing. </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59335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binding</a:t>
            </a:r>
            <a:br>
              <a:rPr lang="en-US" b="1" dirty="0"/>
            </a:br>
            <a:endParaRPr lang="en-US" dirty="0"/>
          </a:p>
        </p:txBody>
      </p:sp>
      <p:pic>
        <p:nvPicPr>
          <p:cNvPr id="3" name="Picture 2"/>
          <p:cNvPicPr>
            <a:picLocks noChangeAspect="1"/>
          </p:cNvPicPr>
          <p:nvPr/>
        </p:nvPicPr>
        <p:blipFill>
          <a:blip r:embed="rId2"/>
          <a:stretch>
            <a:fillRect/>
          </a:stretch>
        </p:blipFill>
        <p:spPr>
          <a:xfrm>
            <a:off x="2665927" y="2386012"/>
            <a:ext cx="5135048" cy="3141272"/>
          </a:xfrm>
          <a:prstGeom prst="rect">
            <a:avLst/>
          </a:prstGeom>
        </p:spPr>
      </p:pic>
    </p:spTree>
    <p:extLst>
      <p:ext uri="{BB962C8B-B14F-4D97-AF65-F5344CB8AC3E}">
        <p14:creationId xmlns:p14="http://schemas.microsoft.com/office/powerpoint/2010/main" val="3418278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Directives</a:t>
            </a:r>
            <a:br>
              <a:rPr lang="en-US" b="1" dirty="0"/>
            </a:br>
            <a:endParaRPr lang="en-US" dirty="0"/>
          </a:p>
        </p:txBody>
      </p:sp>
      <p:sp>
        <p:nvSpPr>
          <p:cNvPr id="4" name="Content Placeholder 3"/>
          <p:cNvSpPr>
            <a:spLocks noGrp="1"/>
          </p:cNvSpPr>
          <p:nvPr>
            <p:ph idx="1"/>
          </p:nvPr>
        </p:nvSpPr>
        <p:spPr>
          <a:xfrm>
            <a:off x="463640" y="2052918"/>
            <a:ext cx="11230378" cy="4605459"/>
          </a:xfrm>
        </p:spPr>
        <p:txBody>
          <a:bodyPr>
            <a:normAutofit/>
          </a:bodyPr>
          <a:lstStyle/>
          <a:p>
            <a:r>
              <a:rPr lang="en-US" dirty="0"/>
              <a:t>Angular templates are dynamic. When Angular renders them, it transforms the DOM according to the instructions given by directives.</a:t>
            </a:r>
          </a:p>
          <a:p>
            <a:r>
              <a:rPr lang="en-US" dirty="0"/>
              <a:t>A directive is a class with a @Directive decorator. </a:t>
            </a:r>
          </a:p>
          <a:p>
            <a:r>
              <a:rPr lang="en-US" dirty="0"/>
              <a:t>A component is a directive-with-a-template; a @Component decorator is actually a @Directive decorator extended with template-oriented features.</a:t>
            </a:r>
          </a:p>
          <a:p>
            <a:r>
              <a:rPr lang="en-US" dirty="0"/>
              <a:t>While a component is technically a directive, components are so distinctive and central to Angular applications that this architectural overview separates components from directives.</a:t>
            </a:r>
          </a:p>
          <a:p>
            <a:r>
              <a:rPr lang="en-US" dirty="0"/>
              <a:t>Two other kinds of directives exist: structural and attribute directives.</a:t>
            </a:r>
          </a:p>
          <a:p>
            <a:r>
              <a:rPr lang="en-US" dirty="0"/>
              <a:t>They tend to appear within an element tag as attributes do, sometimes by name but more often as the target of an assignment or a binding.</a:t>
            </a:r>
          </a:p>
          <a:p>
            <a:r>
              <a:rPr lang="en-US" dirty="0"/>
              <a:t>Structural directives alter layout by adding, removing, and replacing elements in DOM.</a:t>
            </a:r>
          </a:p>
        </p:txBody>
      </p:sp>
    </p:spTree>
    <p:extLst>
      <p:ext uri="{BB962C8B-B14F-4D97-AF65-F5344CB8AC3E}">
        <p14:creationId xmlns:p14="http://schemas.microsoft.com/office/powerpoint/2010/main" val="1664762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directives</a:t>
            </a:r>
          </a:p>
        </p:txBody>
      </p:sp>
      <p:sp>
        <p:nvSpPr>
          <p:cNvPr id="3" name="Content Placeholder 2"/>
          <p:cNvSpPr>
            <a:spLocks noGrp="1"/>
          </p:cNvSpPr>
          <p:nvPr>
            <p:ph idx="1"/>
          </p:nvPr>
        </p:nvSpPr>
        <p:spPr/>
        <p:txBody>
          <a:bodyPr/>
          <a:lstStyle/>
          <a:p>
            <a:pPr marL="0" indent="0">
              <a:buNone/>
            </a:pPr>
            <a:r>
              <a:rPr lang="en-US" dirty="0"/>
              <a:t>&lt;li *</a:t>
            </a:r>
            <a:r>
              <a:rPr lang="en-US" dirty="0" err="1"/>
              <a:t>ngFor</a:t>
            </a:r>
            <a:r>
              <a:rPr lang="en-US" dirty="0"/>
              <a:t>="let hero of heroes"&gt;&lt;/li&gt;</a:t>
            </a:r>
          </a:p>
          <a:p>
            <a:pPr marL="0" indent="0">
              <a:buNone/>
            </a:pPr>
            <a:r>
              <a:rPr lang="en-US" dirty="0"/>
              <a:t>&lt;app-hero-detail *</a:t>
            </a:r>
            <a:r>
              <a:rPr lang="en-US" dirty="0" err="1"/>
              <a:t>ngIf</a:t>
            </a:r>
            <a:r>
              <a:rPr lang="en-US" dirty="0"/>
              <a:t>="</a:t>
            </a:r>
            <a:r>
              <a:rPr lang="en-US" dirty="0" err="1"/>
              <a:t>selectedHero</a:t>
            </a:r>
            <a:r>
              <a:rPr lang="en-US" dirty="0"/>
              <a:t>"&gt;&lt;/app-hero-detail&gt;</a:t>
            </a:r>
          </a:p>
          <a:p>
            <a:endParaRPr lang="en-US" dirty="0"/>
          </a:p>
          <a:p>
            <a:r>
              <a:rPr lang="en-US" dirty="0"/>
              <a:t>*</a:t>
            </a:r>
            <a:r>
              <a:rPr lang="en-US" dirty="0" err="1"/>
              <a:t>ngFor</a:t>
            </a:r>
            <a:r>
              <a:rPr lang="en-US" dirty="0"/>
              <a:t> tells Angular to stamp out one &lt;li&gt; per hero in the heroes list.</a:t>
            </a:r>
          </a:p>
          <a:p>
            <a:endParaRPr lang="en-US" dirty="0"/>
          </a:p>
          <a:p>
            <a:r>
              <a:rPr lang="en-US" dirty="0"/>
              <a:t>*</a:t>
            </a:r>
            <a:r>
              <a:rPr lang="en-US" dirty="0" err="1"/>
              <a:t>ngIf</a:t>
            </a:r>
            <a:r>
              <a:rPr lang="en-US" dirty="0"/>
              <a:t> includes the </a:t>
            </a:r>
            <a:r>
              <a:rPr lang="en-US" dirty="0" err="1"/>
              <a:t>HeroDetail</a:t>
            </a:r>
            <a:r>
              <a:rPr lang="en-US" dirty="0"/>
              <a:t> component only if a selected hero exists.</a:t>
            </a:r>
          </a:p>
        </p:txBody>
      </p:sp>
    </p:spTree>
    <p:extLst>
      <p:ext uri="{BB962C8B-B14F-4D97-AF65-F5344CB8AC3E}">
        <p14:creationId xmlns:p14="http://schemas.microsoft.com/office/powerpoint/2010/main" val="1262512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directives </a:t>
            </a:r>
          </a:p>
        </p:txBody>
      </p:sp>
      <p:sp>
        <p:nvSpPr>
          <p:cNvPr id="3" name="Content Placeholder 2"/>
          <p:cNvSpPr>
            <a:spLocks noGrp="1"/>
          </p:cNvSpPr>
          <p:nvPr>
            <p:ph idx="1"/>
          </p:nvPr>
        </p:nvSpPr>
        <p:spPr/>
        <p:txBody>
          <a:bodyPr/>
          <a:lstStyle/>
          <a:p>
            <a:r>
              <a:rPr lang="en-US" dirty="0"/>
              <a:t>Attribute directives alter the appearance or behavior of an existing element.</a:t>
            </a:r>
          </a:p>
          <a:p>
            <a:r>
              <a:rPr lang="en-US" dirty="0"/>
              <a:t> In templates they look like regular HTML attributes, hence the name.</a:t>
            </a:r>
          </a:p>
          <a:p>
            <a:r>
              <a:rPr lang="en-US" dirty="0"/>
              <a:t>The </a:t>
            </a:r>
            <a:r>
              <a:rPr lang="en-US" dirty="0" err="1"/>
              <a:t>ngModel</a:t>
            </a:r>
            <a:r>
              <a:rPr lang="en-US" dirty="0"/>
              <a:t> directive, which implements two-way data binding, is an example of an attribute directive.</a:t>
            </a:r>
          </a:p>
          <a:p>
            <a:r>
              <a:rPr lang="en-US" dirty="0"/>
              <a:t> </a:t>
            </a:r>
            <a:r>
              <a:rPr lang="en-US" dirty="0" err="1"/>
              <a:t>ngModel</a:t>
            </a:r>
            <a:r>
              <a:rPr lang="en-US" dirty="0"/>
              <a:t> modifies the behavior of an existing element (typically an &lt;input&gt;) by setting its display value property and responding to change events.</a:t>
            </a:r>
          </a:p>
        </p:txBody>
      </p:sp>
    </p:spTree>
    <p:extLst>
      <p:ext uri="{BB962C8B-B14F-4D97-AF65-F5344CB8AC3E}">
        <p14:creationId xmlns:p14="http://schemas.microsoft.com/office/powerpoint/2010/main" val="2981371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Services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Service is a broad category encompassing any value, function, or feature that  application needs.</a:t>
            </a:r>
          </a:p>
          <a:p>
            <a:r>
              <a:rPr lang="en-US" dirty="0"/>
              <a:t>Almost anything can be a service. A service is typically a class with a narrow, well-defined purpose. It should do something specific and do it well.</a:t>
            </a:r>
          </a:p>
          <a:p>
            <a:pPr marL="0" indent="0">
              <a:buNone/>
            </a:pPr>
            <a:r>
              <a:rPr lang="en-US" dirty="0"/>
              <a:t>Examples include:</a:t>
            </a:r>
          </a:p>
          <a:p>
            <a:pPr>
              <a:buFont typeface="Wingdings" panose="05000000000000000000" pitchFamily="2" charset="2"/>
              <a:buChar char="v"/>
            </a:pPr>
            <a:r>
              <a:rPr lang="en-US" dirty="0"/>
              <a:t>logging service</a:t>
            </a:r>
          </a:p>
          <a:p>
            <a:pPr>
              <a:buFont typeface="Wingdings" panose="05000000000000000000" pitchFamily="2" charset="2"/>
              <a:buChar char="v"/>
            </a:pPr>
            <a:r>
              <a:rPr lang="en-US" dirty="0"/>
              <a:t>data service</a:t>
            </a:r>
          </a:p>
          <a:p>
            <a:pPr>
              <a:buFont typeface="Wingdings" panose="05000000000000000000" pitchFamily="2" charset="2"/>
              <a:buChar char="v"/>
            </a:pPr>
            <a:r>
              <a:rPr lang="en-US" dirty="0"/>
              <a:t>message bus</a:t>
            </a:r>
          </a:p>
          <a:p>
            <a:pPr>
              <a:buFont typeface="Wingdings" panose="05000000000000000000" pitchFamily="2" charset="2"/>
              <a:buChar char="v"/>
            </a:pPr>
            <a:r>
              <a:rPr lang="en-US" dirty="0"/>
              <a:t>tax calculator</a:t>
            </a:r>
          </a:p>
          <a:p>
            <a:pPr>
              <a:buFont typeface="Wingdings" panose="05000000000000000000" pitchFamily="2" charset="2"/>
              <a:buChar char="v"/>
            </a:pPr>
            <a:r>
              <a:rPr lang="en-US" dirty="0"/>
              <a:t>application configuration</a:t>
            </a:r>
          </a:p>
          <a:p>
            <a:r>
              <a:rPr lang="en-US" dirty="0"/>
              <a:t>Components are big consumers of services.</a:t>
            </a:r>
          </a:p>
        </p:txBody>
      </p:sp>
    </p:spTree>
    <p:extLst>
      <p:ext uri="{BB962C8B-B14F-4D97-AF65-F5344CB8AC3E}">
        <p14:creationId xmlns:p14="http://schemas.microsoft.com/office/powerpoint/2010/main" val="1872140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Services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Services are everywhere.</a:t>
            </a:r>
          </a:p>
          <a:p>
            <a:r>
              <a:rPr lang="en-US" dirty="0"/>
              <a:t>Component classes should be lean. They don't fetch data from the server, validate user input, or log directly to the console. They delegate such tasks to services.</a:t>
            </a:r>
          </a:p>
          <a:p>
            <a:r>
              <a:rPr lang="en-US" dirty="0"/>
              <a:t>A component's job is to enable the user experience and nothing more. It mediates between the view (rendered by the template) and the application logic (which often includes some notion of a model). </a:t>
            </a:r>
          </a:p>
          <a:p>
            <a:r>
              <a:rPr lang="en-US" dirty="0"/>
              <a:t>A good component presents properties and methods for data binding. It delegates everything nontrivial to services.</a:t>
            </a:r>
          </a:p>
          <a:p>
            <a:r>
              <a:rPr lang="en-US" dirty="0"/>
              <a:t>Angular doesn't enforce these principles. </a:t>
            </a:r>
          </a:p>
          <a:p>
            <a:r>
              <a:rPr lang="en-US" dirty="0"/>
              <a:t>Angular does help you follow these principles by making it easy to factor your application logic into services and make those services available to components through dependency injection.</a:t>
            </a:r>
          </a:p>
        </p:txBody>
      </p:sp>
    </p:spTree>
    <p:extLst>
      <p:ext uri="{BB962C8B-B14F-4D97-AF65-F5344CB8AC3E}">
        <p14:creationId xmlns:p14="http://schemas.microsoft.com/office/powerpoint/2010/main" val="2831897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Dependency injection</a:t>
            </a:r>
            <a:br>
              <a:rPr lang="en-US" b="1" dirty="0"/>
            </a:br>
            <a:endParaRPr lang="en-US" dirty="0"/>
          </a:p>
        </p:txBody>
      </p:sp>
      <p:sp>
        <p:nvSpPr>
          <p:cNvPr id="3" name="Content Placeholder 2"/>
          <p:cNvSpPr>
            <a:spLocks noGrp="1"/>
          </p:cNvSpPr>
          <p:nvPr>
            <p:ph idx="1"/>
          </p:nvPr>
        </p:nvSpPr>
        <p:spPr>
          <a:xfrm>
            <a:off x="528034" y="2052918"/>
            <a:ext cx="11217498" cy="4195481"/>
          </a:xfrm>
        </p:spPr>
        <p:txBody>
          <a:bodyPr>
            <a:normAutofit fontScale="92500" lnSpcReduction="20000"/>
          </a:bodyPr>
          <a:lstStyle/>
          <a:p>
            <a:r>
              <a:rPr lang="en-US" dirty="0"/>
              <a:t>Dependency injection is a way to supply a new instance of a class with the fully-formed dependencies it requires. </a:t>
            </a:r>
          </a:p>
          <a:p>
            <a:r>
              <a:rPr lang="en-US" dirty="0"/>
              <a:t>Most dependencies are services. Angular uses dependency injection to provide new components with the services they need.</a:t>
            </a:r>
          </a:p>
          <a:p>
            <a:r>
              <a:rPr lang="en-US" dirty="0"/>
              <a:t>Angular can tell which services a component needs by looking at the types of its constructor parameters. </a:t>
            </a:r>
          </a:p>
          <a:p>
            <a:r>
              <a:rPr lang="en-US" dirty="0"/>
              <a:t>When Angular creates a component, it first asks an injector for the services that the component requires.</a:t>
            </a:r>
          </a:p>
          <a:p>
            <a:r>
              <a:rPr lang="en-US" dirty="0"/>
              <a:t>An injector maintains a container of service instances that it has previously created. </a:t>
            </a:r>
          </a:p>
          <a:p>
            <a:r>
              <a:rPr lang="en-US" dirty="0"/>
              <a:t>If a requested service instance is not in the container, the injector makes one and adds it to the container before returning the service to Angular. </a:t>
            </a:r>
          </a:p>
          <a:p>
            <a:r>
              <a:rPr lang="en-US" dirty="0"/>
              <a:t>When all requested services have been resolved and returned, Angular can call the component's constructor with those services as arguments. This is dependency injection.</a:t>
            </a:r>
          </a:p>
        </p:txBody>
      </p:sp>
    </p:spTree>
    <p:extLst>
      <p:ext uri="{BB962C8B-B14F-4D97-AF65-F5344CB8AC3E}">
        <p14:creationId xmlns:p14="http://schemas.microsoft.com/office/powerpoint/2010/main" val="592528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Dependency injection</a:t>
            </a:r>
            <a:br>
              <a:rPr lang="en-US" b="1" dirty="0"/>
            </a:br>
            <a:endParaRPr lang="en-US" dirty="0"/>
          </a:p>
        </p:txBody>
      </p:sp>
      <p:pic>
        <p:nvPicPr>
          <p:cNvPr id="5" name="Picture 4"/>
          <p:cNvPicPr>
            <a:picLocks noChangeAspect="1"/>
          </p:cNvPicPr>
          <p:nvPr/>
        </p:nvPicPr>
        <p:blipFill>
          <a:blip r:embed="rId2"/>
          <a:stretch>
            <a:fillRect/>
          </a:stretch>
        </p:blipFill>
        <p:spPr>
          <a:xfrm>
            <a:off x="2028152" y="2390774"/>
            <a:ext cx="6349086" cy="2889563"/>
          </a:xfrm>
          <a:prstGeom prst="rect">
            <a:avLst/>
          </a:prstGeom>
        </p:spPr>
      </p:pic>
    </p:spTree>
    <p:extLst>
      <p:ext uri="{BB962C8B-B14F-4D97-AF65-F5344CB8AC3E}">
        <p14:creationId xmlns:p14="http://schemas.microsoft.com/office/powerpoint/2010/main" val="1933029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Dependency injection</a:t>
            </a:r>
            <a:br>
              <a:rPr lang="en-US" b="1" dirty="0"/>
            </a:br>
            <a:endParaRPr lang="en-US" dirty="0"/>
          </a:p>
        </p:txBody>
      </p:sp>
      <p:sp>
        <p:nvSpPr>
          <p:cNvPr id="4" name="Content Placeholder 3"/>
          <p:cNvSpPr>
            <a:spLocks noGrp="1"/>
          </p:cNvSpPr>
          <p:nvPr>
            <p:ph idx="1"/>
          </p:nvPr>
        </p:nvSpPr>
        <p:spPr>
          <a:xfrm>
            <a:off x="360608" y="2052918"/>
            <a:ext cx="11423561" cy="4528186"/>
          </a:xfrm>
        </p:spPr>
        <p:txBody>
          <a:bodyPr>
            <a:normAutofit fontScale="92500" lnSpcReduction="10000"/>
          </a:bodyPr>
          <a:lstStyle/>
          <a:p>
            <a:r>
              <a:rPr lang="en-US" dirty="0"/>
              <a:t>Dependency injection is wired into the Angular framework and used everywhere.</a:t>
            </a:r>
          </a:p>
          <a:p>
            <a:r>
              <a:rPr lang="en-US" dirty="0"/>
              <a:t>The </a:t>
            </a:r>
            <a:r>
              <a:rPr lang="en-US" i="1" dirty="0"/>
              <a:t>injector</a:t>
            </a:r>
            <a:r>
              <a:rPr lang="en-US" dirty="0"/>
              <a:t> is the main mechanism.</a:t>
            </a:r>
          </a:p>
          <a:p>
            <a:pPr lvl="1"/>
            <a:r>
              <a:rPr lang="en-US" dirty="0"/>
              <a:t>An injector maintains a </a:t>
            </a:r>
            <a:r>
              <a:rPr lang="en-US" i="1" dirty="0"/>
              <a:t>container</a:t>
            </a:r>
            <a:r>
              <a:rPr lang="en-US" dirty="0"/>
              <a:t> of service instances that it created.</a:t>
            </a:r>
          </a:p>
          <a:p>
            <a:pPr lvl="1"/>
            <a:r>
              <a:rPr lang="en-US" dirty="0"/>
              <a:t>An injector can create a new service instance from a </a:t>
            </a:r>
            <a:r>
              <a:rPr lang="en-US" i="1" dirty="0"/>
              <a:t>provider</a:t>
            </a:r>
            <a:r>
              <a:rPr lang="en-US" dirty="0"/>
              <a:t>.</a:t>
            </a:r>
          </a:p>
          <a:p>
            <a:r>
              <a:rPr lang="en-US" dirty="0"/>
              <a:t>A </a:t>
            </a:r>
            <a:r>
              <a:rPr lang="en-US" i="1" dirty="0"/>
              <a:t>provider</a:t>
            </a:r>
            <a:r>
              <a:rPr lang="en-US" dirty="0"/>
              <a:t> is a recipe for creating a service.</a:t>
            </a:r>
          </a:p>
          <a:p>
            <a:r>
              <a:rPr lang="en-US" dirty="0"/>
              <a:t>Register </a:t>
            </a:r>
            <a:r>
              <a:rPr lang="en-US" i="1" dirty="0"/>
              <a:t>providers</a:t>
            </a:r>
            <a:r>
              <a:rPr lang="en-US" dirty="0"/>
              <a:t> with injectors.</a:t>
            </a:r>
          </a:p>
          <a:p>
            <a:r>
              <a:rPr lang="en-US" dirty="0"/>
              <a:t>Can register providers in modules or in components.</a:t>
            </a:r>
          </a:p>
          <a:p>
            <a:pPr lvl="1"/>
            <a:r>
              <a:rPr lang="en-US" dirty="0"/>
              <a:t>In general, add providers to the root module so that the same instance of a service is available everywhere.</a:t>
            </a:r>
          </a:p>
          <a:p>
            <a:r>
              <a:rPr lang="en-US" dirty="0"/>
              <a:t>Alternatively, register at a component level in the providers property of the @Component metadata</a:t>
            </a:r>
          </a:p>
          <a:p>
            <a:pPr lvl="1"/>
            <a:r>
              <a:rPr lang="en-US" dirty="0"/>
              <a:t>Registering at a component level means you get a new instance of the service with each new instance of that component</a:t>
            </a:r>
          </a:p>
          <a:p>
            <a:endParaRPr lang="en-US" dirty="0"/>
          </a:p>
          <a:p>
            <a:endParaRPr lang="en-US" dirty="0"/>
          </a:p>
          <a:p>
            <a:endParaRPr lang="en-US" dirty="0"/>
          </a:p>
        </p:txBody>
      </p:sp>
    </p:spTree>
    <p:extLst>
      <p:ext uri="{BB962C8B-B14F-4D97-AF65-F5344CB8AC3E}">
        <p14:creationId xmlns:p14="http://schemas.microsoft.com/office/powerpoint/2010/main" val="295539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Anatomy of the Setup Project</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5755966"/>
              </p:ext>
            </p:extLst>
          </p:nvPr>
        </p:nvGraphicFramePr>
        <p:xfrm>
          <a:off x="1103312" y="2052638"/>
          <a:ext cx="10642219" cy="3683000"/>
        </p:xfrm>
        <a:graphic>
          <a:graphicData uri="http://schemas.openxmlformats.org/drawingml/2006/table">
            <a:tbl>
              <a:tblPr firstRow="1" bandRow="1">
                <a:tableStyleId>{5C22544A-7EE6-4342-B048-85BDC9FD1C3A}</a:tableStyleId>
              </a:tblPr>
              <a:tblGrid>
                <a:gridCol w="2762467">
                  <a:extLst>
                    <a:ext uri="{9D8B030D-6E8A-4147-A177-3AD203B41FA5}">
                      <a16:colId xmlns:a16="http://schemas.microsoft.com/office/drawing/2014/main" val="20000"/>
                    </a:ext>
                  </a:extLst>
                </a:gridCol>
                <a:gridCol w="7879752">
                  <a:extLst>
                    <a:ext uri="{9D8B030D-6E8A-4147-A177-3AD203B41FA5}">
                      <a16:colId xmlns:a16="http://schemas.microsoft.com/office/drawing/2014/main" val="20001"/>
                    </a:ext>
                  </a:extLst>
                </a:gridCol>
              </a:tblGrid>
              <a:tr h="370840">
                <a:tc>
                  <a:txBody>
                    <a:bodyPr/>
                    <a:lstStyle/>
                    <a:p>
                      <a:pPr algn="l" fontAlgn="t"/>
                      <a:r>
                        <a:rPr lang="en-US" b="1" dirty="0">
                          <a:solidFill>
                            <a:schemeClr val="accent6">
                              <a:lumMod val="20000"/>
                              <a:lumOff val="80000"/>
                            </a:schemeClr>
                          </a:solidFill>
                          <a:effectLst/>
                        </a:rPr>
                        <a:t>File</a:t>
                      </a:r>
                    </a:p>
                  </a:txBody>
                  <a:tcPr/>
                </a:tc>
                <a:tc>
                  <a:txBody>
                    <a:bodyPr/>
                    <a:lstStyle/>
                    <a:p>
                      <a:pPr algn="l" fontAlgn="t"/>
                      <a:r>
                        <a:rPr lang="en-US" b="1" dirty="0">
                          <a:solidFill>
                            <a:schemeClr val="accent6">
                              <a:lumMod val="20000"/>
                              <a:lumOff val="80000"/>
                            </a:schemeClr>
                          </a:solidFill>
                          <a:effectLst/>
                        </a:rPr>
                        <a:t>Purpose</a:t>
                      </a:r>
                    </a:p>
                  </a:txBody>
                  <a:tcPr/>
                </a:tc>
                <a:extLst>
                  <a:ext uri="{0D108BD9-81ED-4DB2-BD59-A6C34878D82A}">
                    <a16:rowId xmlns:a16="http://schemas.microsoft.com/office/drawing/2014/main" val="10000"/>
                  </a:ext>
                </a:extLst>
              </a:tr>
              <a:tr h="370840">
                <a:tc>
                  <a:txBody>
                    <a:bodyPr/>
                    <a:lstStyle/>
                    <a:p>
                      <a:pPr algn="l" fontAlgn="t"/>
                      <a:r>
                        <a:rPr lang="en-US" dirty="0">
                          <a:effectLst/>
                        </a:rPr>
                        <a:t>CHANGELOG.md</a:t>
                      </a:r>
                    </a:p>
                  </a:txBody>
                  <a:tcPr/>
                </a:tc>
                <a:tc>
                  <a:txBody>
                    <a:bodyPr/>
                    <a:lstStyle/>
                    <a:p>
                      <a:pPr algn="l" fontAlgn="t"/>
                      <a:r>
                        <a:rPr lang="en-US" dirty="0">
                          <a:effectLst/>
                        </a:rPr>
                        <a:t>The history of changes to the </a:t>
                      </a:r>
                      <a:r>
                        <a:rPr lang="en-US" i="1" dirty="0" err="1">
                          <a:effectLst/>
                        </a:rPr>
                        <a:t>QuickStart</a:t>
                      </a:r>
                      <a:r>
                        <a:rPr lang="en-US" dirty="0">
                          <a:effectLst/>
                        </a:rPr>
                        <a:t> repository. Delete or ignore.</a:t>
                      </a:r>
                    </a:p>
                  </a:txBody>
                  <a:tcPr/>
                </a:tc>
                <a:extLst>
                  <a:ext uri="{0D108BD9-81ED-4DB2-BD59-A6C34878D82A}">
                    <a16:rowId xmlns:a16="http://schemas.microsoft.com/office/drawing/2014/main" val="10001"/>
                  </a:ext>
                </a:extLst>
              </a:tr>
              <a:tr h="370840">
                <a:tc>
                  <a:txBody>
                    <a:bodyPr/>
                    <a:lstStyle/>
                    <a:p>
                      <a:pPr algn="l" fontAlgn="t"/>
                      <a:r>
                        <a:rPr lang="en-US" dirty="0">
                          <a:effectLst/>
                        </a:rPr>
                        <a:t>favicon.ico</a:t>
                      </a:r>
                    </a:p>
                  </a:txBody>
                  <a:tcPr/>
                </a:tc>
                <a:tc>
                  <a:txBody>
                    <a:bodyPr/>
                    <a:lstStyle/>
                    <a:p>
                      <a:pPr algn="l" fontAlgn="t"/>
                      <a:r>
                        <a:rPr lang="en-US">
                          <a:effectLst/>
                        </a:rPr>
                        <a:t>The application icon that appears in the browser tab.</a:t>
                      </a:r>
                    </a:p>
                  </a:txBody>
                  <a:tcPr/>
                </a:tc>
                <a:extLst>
                  <a:ext uri="{0D108BD9-81ED-4DB2-BD59-A6C34878D82A}">
                    <a16:rowId xmlns:a16="http://schemas.microsoft.com/office/drawing/2014/main" val="10002"/>
                  </a:ext>
                </a:extLst>
              </a:tr>
              <a:tr h="370840">
                <a:tc>
                  <a:txBody>
                    <a:bodyPr/>
                    <a:lstStyle/>
                    <a:p>
                      <a:pPr algn="l" fontAlgn="t"/>
                      <a:r>
                        <a:rPr lang="en-US" dirty="0">
                          <a:effectLst/>
                        </a:rPr>
                        <a:t>index.html</a:t>
                      </a:r>
                    </a:p>
                  </a:txBody>
                  <a:tcPr/>
                </a:tc>
                <a:tc>
                  <a:txBody>
                    <a:bodyPr/>
                    <a:lstStyle/>
                    <a:p>
                      <a:pPr algn="l" fontAlgn="t"/>
                      <a:r>
                        <a:rPr lang="en-US">
                          <a:effectLst/>
                        </a:rPr>
                        <a:t>The application host page. It loads a few essential scripts in a prescribed order. Then it boots the application, placing the root AppComponent in the custom &lt;my-app&gt; body tag.</a:t>
                      </a:r>
                    </a:p>
                    <a:p>
                      <a:pPr algn="l" fontAlgn="t"/>
                      <a:r>
                        <a:rPr lang="en-US">
                          <a:effectLst/>
                        </a:rPr>
                        <a:t>The same index.html satisfies all documentation application samples.</a:t>
                      </a:r>
                    </a:p>
                  </a:txBody>
                  <a:tcPr/>
                </a:tc>
                <a:extLst>
                  <a:ext uri="{0D108BD9-81ED-4DB2-BD59-A6C34878D82A}">
                    <a16:rowId xmlns:a16="http://schemas.microsoft.com/office/drawing/2014/main" val="10003"/>
                  </a:ext>
                </a:extLst>
              </a:tr>
              <a:tr h="370840">
                <a:tc>
                  <a:txBody>
                    <a:bodyPr/>
                    <a:lstStyle/>
                    <a:p>
                      <a:pPr algn="l" fontAlgn="t"/>
                      <a:r>
                        <a:rPr lang="en-US">
                          <a:effectLst/>
                        </a:rPr>
                        <a:t>karma.conf.js</a:t>
                      </a:r>
                    </a:p>
                  </a:txBody>
                  <a:tcPr/>
                </a:tc>
                <a:tc>
                  <a:txBody>
                    <a:bodyPr/>
                    <a:lstStyle/>
                    <a:p>
                      <a:pPr algn="l" fontAlgn="t"/>
                      <a:r>
                        <a:rPr lang="en-US" dirty="0">
                          <a:effectLst/>
                        </a:rPr>
                        <a:t>Configuration for the </a:t>
                      </a:r>
                      <a:r>
                        <a:rPr lang="en-US" u="none" strike="noStrike" dirty="0">
                          <a:solidFill>
                            <a:srgbClr val="3377C0"/>
                          </a:solidFill>
                          <a:effectLst/>
                        </a:rPr>
                        <a:t>karma</a:t>
                      </a:r>
                      <a:r>
                        <a:rPr lang="en-US" dirty="0">
                          <a:effectLst/>
                        </a:rPr>
                        <a:t> test runner</a:t>
                      </a:r>
                    </a:p>
                  </a:txBody>
                  <a:tcPr/>
                </a:tc>
                <a:extLst>
                  <a:ext uri="{0D108BD9-81ED-4DB2-BD59-A6C34878D82A}">
                    <a16:rowId xmlns:a16="http://schemas.microsoft.com/office/drawing/2014/main" val="10004"/>
                  </a:ext>
                </a:extLst>
              </a:tr>
              <a:tr h="370840">
                <a:tc>
                  <a:txBody>
                    <a:bodyPr/>
                    <a:lstStyle/>
                    <a:p>
                      <a:pPr algn="l" fontAlgn="t"/>
                      <a:r>
                        <a:rPr lang="en-US">
                          <a:effectLst/>
                        </a:rPr>
                        <a:t>karma-test-shim.js</a:t>
                      </a:r>
                    </a:p>
                  </a:txBody>
                  <a:tcPr/>
                </a:tc>
                <a:tc>
                  <a:txBody>
                    <a:bodyPr/>
                    <a:lstStyle/>
                    <a:p>
                      <a:pPr algn="l" fontAlgn="t"/>
                      <a:r>
                        <a:rPr lang="en-US" dirty="0">
                          <a:effectLst/>
                        </a:rPr>
                        <a:t>Script to run </a:t>
                      </a:r>
                      <a:r>
                        <a:rPr lang="en-US" u="none" strike="noStrike" dirty="0">
                          <a:solidFill>
                            <a:srgbClr val="3377C0"/>
                          </a:solidFill>
                          <a:effectLst/>
                        </a:rPr>
                        <a:t>karma</a:t>
                      </a:r>
                      <a:r>
                        <a:rPr lang="en-US" dirty="0">
                          <a:effectLst/>
                        </a:rPr>
                        <a:t> with </a:t>
                      </a:r>
                      <a:r>
                        <a:rPr lang="en-US" dirty="0" err="1">
                          <a:effectLst/>
                        </a:rPr>
                        <a:t>SystemJS</a:t>
                      </a:r>
                      <a:endParaRPr lang="en-US" dirty="0">
                        <a:effectLst/>
                      </a:endParaRPr>
                    </a:p>
                  </a:txBody>
                  <a:tcPr/>
                </a:tc>
                <a:extLst>
                  <a:ext uri="{0D108BD9-81ED-4DB2-BD59-A6C34878D82A}">
                    <a16:rowId xmlns:a16="http://schemas.microsoft.com/office/drawing/2014/main" val="10005"/>
                  </a:ext>
                </a:extLst>
              </a:tr>
              <a:tr h="370840">
                <a:tc>
                  <a:txBody>
                    <a:bodyPr/>
                    <a:lstStyle/>
                    <a:p>
                      <a:pPr algn="l" fontAlgn="t"/>
                      <a:r>
                        <a:rPr lang="en-US">
                          <a:effectLst/>
                        </a:rPr>
                        <a:t>non-essential-files.txt</a:t>
                      </a:r>
                    </a:p>
                  </a:txBody>
                  <a:tcPr/>
                </a:tc>
                <a:tc>
                  <a:txBody>
                    <a:bodyPr/>
                    <a:lstStyle/>
                    <a:p>
                      <a:pPr algn="l" fontAlgn="t"/>
                      <a:r>
                        <a:rPr lang="en-US" dirty="0">
                          <a:effectLst/>
                        </a:rPr>
                        <a:t>A list of files that you can delete if you want to purge your setup of the original </a:t>
                      </a:r>
                      <a:r>
                        <a:rPr lang="en-US" dirty="0" err="1">
                          <a:effectLst/>
                        </a:rPr>
                        <a:t>QuickStart</a:t>
                      </a:r>
                      <a:r>
                        <a:rPr lang="en-US" dirty="0">
                          <a:effectLst/>
                        </a:rPr>
                        <a:t> Seed testing and </a:t>
                      </a:r>
                      <a:r>
                        <a:rPr lang="en-US" dirty="0" err="1">
                          <a:effectLst/>
                        </a:rPr>
                        <a:t>git</a:t>
                      </a:r>
                      <a:r>
                        <a:rPr lang="en-US" dirty="0">
                          <a:effectLst/>
                        </a:rPr>
                        <a:t> maintenance artifacts. </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3661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Anatomy of the Setup Project</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4507631"/>
              </p:ext>
            </p:extLst>
          </p:nvPr>
        </p:nvGraphicFramePr>
        <p:xfrm>
          <a:off x="399245" y="1719616"/>
          <a:ext cx="11539470" cy="4937760"/>
        </p:xfrm>
        <a:graphic>
          <a:graphicData uri="http://schemas.openxmlformats.org/drawingml/2006/table">
            <a:tbl>
              <a:tblPr firstRow="1" bandRow="1">
                <a:tableStyleId>{5C22544A-7EE6-4342-B048-85BDC9FD1C3A}</a:tableStyleId>
              </a:tblPr>
              <a:tblGrid>
                <a:gridCol w="2730321">
                  <a:extLst>
                    <a:ext uri="{9D8B030D-6E8A-4147-A177-3AD203B41FA5}">
                      <a16:colId xmlns:a16="http://schemas.microsoft.com/office/drawing/2014/main" val="20000"/>
                    </a:ext>
                  </a:extLst>
                </a:gridCol>
                <a:gridCol w="8809149">
                  <a:extLst>
                    <a:ext uri="{9D8B030D-6E8A-4147-A177-3AD203B41FA5}">
                      <a16:colId xmlns:a16="http://schemas.microsoft.com/office/drawing/2014/main" val="20001"/>
                    </a:ext>
                  </a:extLst>
                </a:gridCol>
              </a:tblGrid>
              <a:tr h="363615">
                <a:tc>
                  <a:txBody>
                    <a:bodyPr/>
                    <a:lstStyle/>
                    <a:p>
                      <a:pPr algn="l" fontAlgn="t"/>
                      <a:r>
                        <a:rPr lang="en-US" b="1" dirty="0">
                          <a:solidFill>
                            <a:schemeClr val="accent6">
                              <a:lumMod val="20000"/>
                              <a:lumOff val="80000"/>
                            </a:schemeClr>
                          </a:solidFill>
                          <a:effectLst/>
                        </a:rPr>
                        <a:t>File</a:t>
                      </a:r>
                    </a:p>
                  </a:txBody>
                  <a:tcPr/>
                </a:tc>
                <a:tc>
                  <a:txBody>
                    <a:bodyPr/>
                    <a:lstStyle/>
                    <a:p>
                      <a:pPr algn="l" fontAlgn="t"/>
                      <a:r>
                        <a:rPr lang="en-US" b="1" dirty="0">
                          <a:solidFill>
                            <a:schemeClr val="accent6">
                              <a:lumMod val="20000"/>
                              <a:lumOff val="80000"/>
                            </a:schemeClr>
                          </a:solidFill>
                          <a:effectLst/>
                        </a:rPr>
                        <a:t>Purpose</a:t>
                      </a:r>
                    </a:p>
                  </a:txBody>
                  <a:tcPr/>
                </a:tc>
                <a:extLst>
                  <a:ext uri="{0D108BD9-81ED-4DB2-BD59-A6C34878D82A}">
                    <a16:rowId xmlns:a16="http://schemas.microsoft.com/office/drawing/2014/main" val="10000"/>
                  </a:ext>
                </a:extLst>
              </a:tr>
              <a:tr h="363615">
                <a:tc>
                  <a:txBody>
                    <a:bodyPr/>
                    <a:lstStyle/>
                    <a:p>
                      <a:pPr algn="l" fontAlgn="t"/>
                      <a:r>
                        <a:rPr lang="en-US" dirty="0">
                          <a:effectLst/>
                        </a:rPr>
                        <a:t>LICENSE</a:t>
                      </a:r>
                    </a:p>
                  </a:txBody>
                  <a:tcPr/>
                </a:tc>
                <a:tc>
                  <a:txBody>
                    <a:bodyPr/>
                    <a:lstStyle/>
                    <a:p>
                      <a:pPr algn="l" fontAlgn="t"/>
                      <a:r>
                        <a:rPr lang="en-US">
                          <a:effectLst/>
                        </a:rPr>
                        <a:t>The open source MIT license to use this setup code in your application.</a:t>
                      </a:r>
                    </a:p>
                  </a:txBody>
                  <a:tcPr/>
                </a:tc>
                <a:extLst>
                  <a:ext uri="{0D108BD9-81ED-4DB2-BD59-A6C34878D82A}">
                    <a16:rowId xmlns:a16="http://schemas.microsoft.com/office/drawing/2014/main" val="10001"/>
                  </a:ext>
                </a:extLst>
              </a:tr>
              <a:tr h="363615">
                <a:tc>
                  <a:txBody>
                    <a:bodyPr/>
                    <a:lstStyle/>
                    <a:p>
                      <a:pPr algn="l" fontAlgn="t"/>
                      <a:r>
                        <a:rPr lang="en-US" dirty="0">
                          <a:effectLst/>
                        </a:rPr>
                        <a:t>protractor.config.js</a:t>
                      </a:r>
                    </a:p>
                  </a:txBody>
                  <a:tcPr/>
                </a:tc>
                <a:tc>
                  <a:txBody>
                    <a:bodyPr/>
                    <a:lstStyle/>
                    <a:p>
                      <a:pPr algn="l" fontAlgn="t"/>
                      <a:r>
                        <a:rPr lang="en-US" dirty="0">
                          <a:effectLst/>
                        </a:rPr>
                        <a:t>Configuration for the </a:t>
                      </a:r>
                      <a:r>
                        <a:rPr lang="en-US" u="none" strike="noStrike" dirty="0">
                          <a:solidFill>
                            <a:srgbClr val="3377C0"/>
                          </a:solidFill>
                          <a:effectLst/>
                        </a:rPr>
                        <a:t>protractor</a:t>
                      </a:r>
                      <a:r>
                        <a:rPr lang="en-US" dirty="0">
                          <a:effectLst/>
                        </a:rPr>
                        <a:t> </a:t>
                      </a:r>
                      <a:r>
                        <a:rPr lang="en-US" i="1" dirty="0">
                          <a:effectLst/>
                        </a:rPr>
                        <a:t>end-to-end</a:t>
                      </a:r>
                      <a:r>
                        <a:rPr lang="en-US" dirty="0">
                          <a:effectLst/>
                        </a:rPr>
                        <a:t> (e2e) test runner.</a:t>
                      </a:r>
                    </a:p>
                  </a:txBody>
                  <a:tcPr/>
                </a:tc>
                <a:extLst>
                  <a:ext uri="{0D108BD9-81ED-4DB2-BD59-A6C34878D82A}">
                    <a16:rowId xmlns:a16="http://schemas.microsoft.com/office/drawing/2014/main" val="10002"/>
                  </a:ext>
                </a:extLst>
              </a:tr>
              <a:tr h="363615">
                <a:tc>
                  <a:txBody>
                    <a:bodyPr/>
                    <a:lstStyle/>
                    <a:p>
                      <a:pPr algn="l" fontAlgn="t"/>
                      <a:r>
                        <a:rPr lang="en-US" dirty="0">
                          <a:effectLst/>
                        </a:rPr>
                        <a:t>README.md</a:t>
                      </a:r>
                    </a:p>
                  </a:txBody>
                  <a:tcPr/>
                </a:tc>
                <a:tc>
                  <a:txBody>
                    <a:bodyPr/>
                    <a:lstStyle/>
                    <a:p>
                      <a:pPr algn="l" fontAlgn="t"/>
                      <a:r>
                        <a:rPr lang="en-US" dirty="0">
                          <a:effectLst/>
                        </a:rPr>
                        <a:t>Instruction for using this </a:t>
                      </a:r>
                      <a:r>
                        <a:rPr lang="en-US" dirty="0" err="1">
                          <a:effectLst/>
                        </a:rPr>
                        <a:t>git</a:t>
                      </a:r>
                      <a:r>
                        <a:rPr lang="en-US" dirty="0">
                          <a:effectLst/>
                        </a:rPr>
                        <a:t> repository in your project. </a:t>
                      </a:r>
                    </a:p>
                  </a:txBody>
                  <a:tcPr/>
                </a:tc>
                <a:extLst>
                  <a:ext uri="{0D108BD9-81ED-4DB2-BD59-A6C34878D82A}">
                    <a16:rowId xmlns:a16="http://schemas.microsoft.com/office/drawing/2014/main" val="10003"/>
                  </a:ext>
                </a:extLst>
              </a:tr>
              <a:tr h="627610">
                <a:tc>
                  <a:txBody>
                    <a:bodyPr/>
                    <a:lstStyle/>
                    <a:p>
                      <a:pPr algn="l" fontAlgn="t"/>
                      <a:r>
                        <a:rPr lang="en-US">
                          <a:effectLst/>
                        </a:rPr>
                        <a:t>styles.css</a:t>
                      </a:r>
                    </a:p>
                  </a:txBody>
                  <a:tcPr/>
                </a:tc>
                <a:tc>
                  <a:txBody>
                    <a:bodyPr/>
                    <a:lstStyle/>
                    <a:p>
                      <a:pPr algn="l" fontAlgn="t"/>
                      <a:r>
                        <a:rPr lang="en-US" dirty="0">
                          <a:effectLst/>
                        </a:rPr>
                        <a:t>Global styles for the application. Initialized with an &lt;h1&gt; style for the </a:t>
                      </a:r>
                      <a:r>
                        <a:rPr lang="en-US" dirty="0" err="1">
                          <a:effectLst/>
                        </a:rPr>
                        <a:t>QuickStart</a:t>
                      </a:r>
                      <a:r>
                        <a:rPr lang="en-US" dirty="0">
                          <a:effectLst/>
                        </a:rPr>
                        <a:t> demo.</a:t>
                      </a:r>
                    </a:p>
                  </a:txBody>
                  <a:tcPr/>
                </a:tc>
                <a:extLst>
                  <a:ext uri="{0D108BD9-81ED-4DB2-BD59-A6C34878D82A}">
                    <a16:rowId xmlns:a16="http://schemas.microsoft.com/office/drawing/2014/main" val="10004"/>
                  </a:ext>
                </a:extLst>
              </a:tr>
              <a:tr h="896586">
                <a:tc>
                  <a:txBody>
                    <a:bodyPr/>
                    <a:lstStyle/>
                    <a:p>
                      <a:pPr algn="l" fontAlgn="t"/>
                      <a:r>
                        <a:rPr lang="en-US">
                          <a:effectLst/>
                        </a:rPr>
                        <a:t>systemjs.config.js</a:t>
                      </a:r>
                    </a:p>
                  </a:txBody>
                  <a:tcPr/>
                </a:tc>
                <a:tc>
                  <a:txBody>
                    <a:bodyPr/>
                    <a:lstStyle/>
                    <a:p>
                      <a:pPr algn="l" fontAlgn="t"/>
                      <a:r>
                        <a:rPr lang="en-US" dirty="0">
                          <a:effectLst/>
                        </a:rPr>
                        <a:t>Tells the </a:t>
                      </a:r>
                      <a:r>
                        <a:rPr lang="en-US" b="0" dirty="0" err="1">
                          <a:effectLst/>
                        </a:rPr>
                        <a:t>SystemJS</a:t>
                      </a:r>
                      <a:r>
                        <a:rPr lang="en-US" dirty="0">
                          <a:effectLst/>
                        </a:rPr>
                        <a:t> module loader where to find modules referenced in JavaScript import statements. For example:</a:t>
                      </a:r>
                    </a:p>
                    <a:p>
                      <a:pPr algn="l" fontAlgn="t"/>
                      <a:r>
                        <a:rPr lang="en-US" dirty="0">
                          <a:solidFill>
                            <a:srgbClr val="0070A3"/>
                          </a:solidFill>
                          <a:effectLst/>
                        </a:rPr>
                        <a:t>import</a:t>
                      </a:r>
                      <a:r>
                        <a:rPr lang="en-US" dirty="0">
                          <a:effectLst/>
                        </a:rPr>
                        <a:t> </a:t>
                      </a:r>
                      <a:r>
                        <a:rPr lang="en-US" dirty="0">
                          <a:solidFill>
                            <a:srgbClr val="666666"/>
                          </a:solidFill>
                          <a:effectLst/>
                        </a:rPr>
                        <a:t>{</a:t>
                      </a:r>
                      <a:r>
                        <a:rPr lang="en-US" dirty="0">
                          <a:effectLst/>
                        </a:rPr>
                        <a:t> Component </a:t>
                      </a:r>
                      <a:r>
                        <a:rPr lang="en-US" dirty="0">
                          <a:solidFill>
                            <a:srgbClr val="666666"/>
                          </a:solidFill>
                          <a:effectLst/>
                        </a:rPr>
                        <a:t>}</a:t>
                      </a:r>
                      <a:r>
                        <a:rPr lang="en-US" dirty="0">
                          <a:effectLst/>
                        </a:rPr>
                        <a:t> </a:t>
                      </a:r>
                      <a:r>
                        <a:rPr lang="en-US" dirty="0">
                          <a:solidFill>
                            <a:srgbClr val="0070A3"/>
                          </a:solidFill>
                          <a:effectLst/>
                        </a:rPr>
                        <a:t>from</a:t>
                      </a:r>
                      <a:r>
                        <a:rPr lang="en-US" dirty="0">
                          <a:effectLst/>
                        </a:rPr>
                        <a:t> '@angular</a:t>
                      </a:r>
                      <a:r>
                        <a:rPr lang="en-US" dirty="0">
                          <a:solidFill>
                            <a:srgbClr val="A67F59"/>
                          </a:solidFill>
                          <a:effectLst/>
                        </a:rPr>
                        <a:t>/</a:t>
                      </a:r>
                      <a:r>
                        <a:rPr lang="en-US" dirty="0">
                          <a:effectLst/>
                        </a:rPr>
                        <a:t>core</a:t>
                      </a:r>
                      <a:r>
                        <a:rPr lang="en-US" dirty="0">
                          <a:solidFill>
                            <a:srgbClr val="666666"/>
                          </a:solidFill>
                          <a:effectLst/>
                        </a:rPr>
                        <a:t>;</a:t>
                      </a:r>
                      <a:endParaRPr lang="en-US" dirty="0">
                        <a:effectLst/>
                      </a:endParaRPr>
                    </a:p>
                  </a:txBody>
                  <a:tcPr/>
                </a:tc>
                <a:extLst>
                  <a:ext uri="{0D108BD9-81ED-4DB2-BD59-A6C34878D82A}">
                    <a16:rowId xmlns:a16="http://schemas.microsoft.com/office/drawing/2014/main" val="10005"/>
                  </a:ext>
                </a:extLst>
              </a:tr>
              <a:tr h="627610">
                <a:tc>
                  <a:txBody>
                    <a:bodyPr/>
                    <a:lstStyle/>
                    <a:p>
                      <a:pPr algn="l" fontAlgn="t"/>
                      <a:r>
                        <a:rPr lang="en-US" dirty="0">
                          <a:effectLst/>
                        </a:rPr>
                        <a:t>systemjs.config.extras.js</a:t>
                      </a:r>
                    </a:p>
                  </a:txBody>
                  <a:tcPr/>
                </a:tc>
                <a:tc>
                  <a:txBody>
                    <a:bodyPr/>
                    <a:lstStyle/>
                    <a:p>
                      <a:pPr algn="l" fontAlgn="t"/>
                      <a:r>
                        <a:rPr lang="en-US">
                          <a:effectLst/>
                        </a:rPr>
                        <a:t>Optional extra SystemJS configuration. A way to add SystemJS mappings, such as for application </a:t>
                      </a:r>
                      <a:r>
                        <a:rPr lang="en-US" i="1">
                          <a:effectLst/>
                        </a:rPr>
                        <a:t>barrels</a:t>
                      </a:r>
                      <a:r>
                        <a:rPr lang="en-US">
                          <a:effectLst/>
                        </a:rPr>
                        <a:t>, without changing the original system.config.js.</a:t>
                      </a:r>
                    </a:p>
                  </a:txBody>
                  <a:tcPr/>
                </a:tc>
                <a:extLst>
                  <a:ext uri="{0D108BD9-81ED-4DB2-BD59-A6C34878D82A}">
                    <a16:rowId xmlns:a16="http://schemas.microsoft.com/office/drawing/2014/main" val="10006"/>
                  </a:ext>
                </a:extLst>
              </a:tr>
              <a:tr h="627610">
                <a:tc>
                  <a:txBody>
                    <a:bodyPr/>
                    <a:lstStyle/>
                    <a:p>
                      <a:pPr algn="l" fontAlgn="t"/>
                      <a:r>
                        <a:rPr lang="en-US">
                          <a:effectLst/>
                        </a:rPr>
                        <a:t>tsconfig.</a:t>
                      </a:r>
                      <a:r>
                        <a:rPr lang="en-US" u="none" strike="noStrike">
                          <a:solidFill>
                            <a:srgbClr val="3377C0"/>
                          </a:solidFill>
                          <a:effectLst/>
                          <a:hlinkClick r:id="rId2"/>
                        </a:rPr>
                        <a:t>json</a:t>
                      </a:r>
                      <a:endParaRPr lang="en-US">
                        <a:effectLst/>
                      </a:endParaRPr>
                    </a:p>
                  </a:txBody>
                  <a:tcPr/>
                </a:tc>
                <a:tc>
                  <a:txBody>
                    <a:bodyPr/>
                    <a:lstStyle/>
                    <a:p>
                      <a:pPr algn="l" fontAlgn="t"/>
                      <a:r>
                        <a:rPr lang="en-US">
                          <a:effectLst/>
                        </a:rPr>
                        <a:t>Tells the TypeScript compiler how to transpile TypeScript source files into JavaScript files that run in all modern browsers.</a:t>
                      </a:r>
                    </a:p>
                  </a:txBody>
                  <a:tcPr/>
                </a:tc>
                <a:extLst>
                  <a:ext uri="{0D108BD9-81ED-4DB2-BD59-A6C34878D82A}">
                    <a16:rowId xmlns:a16="http://schemas.microsoft.com/office/drawing/2014/main" val="10007"/>
                  </a:ext>
                </a:extLst>
              </a:tr>
              <a:tr h="627610">
                <a:tc>
                  <a:txBody>
                    <a:bodyPr/>
                    <a:lstStyle/>
                    <a:p>
                      <a:pPr algn="l" fontAlgn="t"/>
                      <a:r>
                        <a:rPr lang="en-US">
                          <a:effectLst/>
                        </a:rPr>
                        <a:t>tslint.</a:t>
                      </a:r>
                      <a:r>
                        <a:rPr lang="en-US" u="none" strike="noStrike">
                          <a:solidFill>
                            <a:srgbClr val="3377C0"/>
                          </a:solidFill>
                          <a:effectLst/>
                          <a:hlinkClick r:id="rId2"/>
                        </a:rPr>
                        <a:t>json</a:t>
                      </a:r>
                      <a:endParaRPr lang="en-US">
                        <a:effectLst/>
                      </a:endParaRPr>
                    </a:p>
                  </a:txBody>
                  <a:tcPr/>
                </a:tc>
                <a:tc>
                  <a:txBody>
                    <a:bodyPr/>
                    <a:lstStyle/>
                    <a:p>
                      <a:pPr algn="l" fontAlgn="t"/>
                      <a:r>
                        <a:rPr lang="en-US" dirty="0">
                          <a:effectLst/>
                        </a:rPr>
                        <a:t>The </a:t>
                      </a:r>
                      <a:r>
                        <a:rPr lang="en-US" dirty="0" err="1">
                          <a:effectLst/>
                        </a:rPr>
                        <a:t>npm</a:t>
                      </a:r>
                      <a:r>
                        <a:rPr lang="en-US" dirty="0">
                          <a:effectLst/>
                        </a:rPr>
                        <a:t> installed </a:t>
                      </a:r>
                      <a:r>
                        <a:rPr lang="en-US" dirty="0" err="1">
                          <a:effectLst/>
                        </a:rPr>
                        <a:t>TypeScript</a:t>
                      </a:r>
                      <a:r>
                        <a:rPr lang="en-US" dirty="0">
                          <a:effectLst/>
                        </a:rPr>
                        <a:t> linter inspects your </a:t>
                      </a:r>
                      <a:r>
                        <a:rPr lang="en-US" dirty="0" err="1">
                          <a:effectLst/>
                        </a:rPr>
                        <a:t>TypeScript</a:t>
                      </a:r>
                      <a:r>
                        <a:rPr lang="en-US" dirty="0">
                          <a:effectLst/>
                        </a:rPr>
                        <a:t> code and complains when you violate one of its rules.</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0839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a:t>
            </a:r>
            <a:br>
              <a:rPr lang="en-US" b="1" dirty="0"/>
            </a:br>
            <a:endParaRPr lang="en-US" dirty="0"/>
          </a:p>
        </p:txBody>
      </p:sp>
      <p:sp>
        <p:nvSpPr>
          <p:cNvPr id="3" name="Content Placeholder 2"/>
          <p:cNvSpPr>
            <a:spLocks noGrp="1"/>
          </p:cNvSpPr>
          <p:nvPr>
            <p:ph idx="1"/>
          </p:nvPr>
        </p:nvSpPr>
        <p:spPr>
          <a:xfrm>
            <a:off x="1103312" y="2052918"/>
            <a:ext cx="10461916" cy="4195481"/>
          </a:xfrm>
        </p:spPr>
        <p:txBody>
          <a:bodyPr>
            <a:normAutofit/>
          </a:bodyPr>
          <a:lstStyle/>
          <a:p>
            <a:r>
              <a:rPr lang="en-US" dirty="0"/>
              <a:t>Angular is a framework for building client applications in HTML and either JavaScript or a language like </a:t>
            </a:r>
            <a:r>
              <a:rPr lang="en-US" dirty="0" err="1"/>
              <a:t>TypeScript</a:t>
            </a:r>
            <a:r>
              <a:rPr lang="en-US" dirty="0"/>
              <a:t> that compiles to JavaScript.</a:t>
            </a:r>
          </a:p>
          <a:p>
            <a:r>
              <a:rPr lang="en-US" dirty="0"/>
              <a:t>The framework consists of several libraries, some of them core and some optional.</a:t>
            </a:r>
          </a:p>
          <a:p>
            <a:r>
              <a:rPr lang="en-US" dirty="0"/>
              <a:t>Can write Angular applications by composing HTML </a:t>
            </a:r>
            <a:r>
              <a:rPr lang="en-US" i="1" dirty="0"/>
              <a:t>templates</a:t>
            </a:r>
            <a:r>
              <a:rPr lang="en-US" dirty="0"/>
              <a:t> with </a:t>
            </a:r>
            <a:r>
              <a:rPr lang="en-US" dirty="0" err="1"/>
              <a:t>Angularized</a:t>
            </a:r>
            <a:r>
              <a:rPr lang="en-US" dirty="0"/>
              <a:t> markup, writing </a:t>
            </a:r>
            <a:r>
              <a:rPr lang="en-US" i="1" dirty="0"/>
              <a:t>component</a:t>
            </a:r>
            <a:r>
              <a:rPr lang="en-US" dirty="0"/>
              <a:t> classes to manage those templates, adding application logic in </a:t>
            </a:r>
            <a:r>
              <a:rPr lang="en-US" i="1" dirty="0"/>
              <a:t>services</a:t>
            </a:r>
            <a:r>
              <a:rPr lang="en-US" dirty="0"/>
              <a:t>, and boxing components and services in </a:t>
            </a:r>
            <a:r>
              <a:rPr lang="en-US" i="1" dirty="0"/>
              <a:t>modules</a:t>
            </a:r>
            <a:r>
              <a:rPr lang="en-US" dirty="0"/>
              <a:t>.</a:t>
            </a:r>
          </a:p>
          <a:p>
            <a:r>
              <a:rPr lang="en-US" dirty="0"/>
              <a:t>Then can launch the app by </a:t>
            </a:r>
            <a:r>
              <a:rPr lang="en-US" i="1" dirty="0"/>
              <a:t>bootstrapping</a:t>
            </a:r>
            <a:r>
              <a:rPr lang="en-US" dirty="0"/>
              <a:t> the </a:t>
            </a:r>
            <a:r>
              <a:rPr lang="en-US" i="1" dirty="0"/>
              <a:t>root module</a:t>
            </a:r>
            <a:r>
              <a:rPr lang="en-US" dirty="0"/>
              <a:t>. </a:t>
            </a:r>
          </a:p>
          <a:p>
            <a:r>
              <a:rPr lang="en-US" dirty="0"/>
              <a:t>Angular takes over, presenting application content in a browser and responding to user interactions according to the instructions provided.</a:t>
            </a:r>
          </a:p>
          <a:p>
            <a:endParaRPr lang="en-US" dirty="0"/>
          </a:p>
        </p:txBody>
      </p:sp>
    </p:spTree>
    <p:extLst>
      <p:ext uri="{BB962C8B-B14F-4D97-AF65-F5344CB8AC3E}">
        <p14:creationId xmlns:p14="http://schemas.microsoft.com/office/powerpoint/2010/main" val="188179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Angular application</a:t>
            </a:r>
          </a:p>
        </p:txBody>
      </p:sp>
      <p:sp>
        <p:nvSpPr>
          <p:cNvPr id="6" name="AutoShape 4" descr="over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1609859" y="2045761"/>
            <a:ext cx="8667481" cy="4408033"/>
          </a:xfrm>
          <a:prstGeom prst="rect">
            <a:avLst/>
          </a:prstGeom>
        </p:spPr>
      </p:pic>
    </p:spTree>
    <p:extLst>
      <p:ext uri="{BB962C8B-B14F-4D97-AF65-F5344CB8AC3E}">
        <p14:creationId xmlns:p14="http://schemas.microsoft.com/office/powerpoint/2010/main" val="85164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Angular application</a:t>
            </a:r>
          </a:p>
        </p:txBody>
      </p:sp>
      <p:sp>
        <p:nvSpPr>
          <p:cNvPr id="4" name="Content Placeholder 3"/>
          <p:cNvSpPr>
            <a:spLocks noGrp="1"/>
          </p:cNvSpPr>
          <p:nvPr>
            <p:ph idx="1"/>
          </p:nvPr>
        </p:nvSpPr>
        <p:spPr/>
        <p:txBody>
          <a:bodyPr>
            <a:normAutofit lnSpcReduction="10000"/>
          </a:bodyPr>
          <a:lstStyle/>
          <a:p>
            <a:pPr marL="0" indent="0">
              <a:buNone/>
            </a:pPr>
            <a:r>
              <a:rPr lang="en-US" dirty="0"/>
              <a:t> Eight main building blocks of an Angular application:</a:t>
            </a:r>
          </a:p>
          <a:p>
            <a:endParaRPr lang="en-US" dirty="0"/>
          </a:p>
          <a:p>
            <a:r>
              <a:rPr lang="en-US" dirty="0"/>
              <a:t>Modules</a:t>
            </a:r>
          </a:p>
          <a:p>
            <a:r>
              <a:rPr lang="en-US" dirty="0"/>
              <a:t>Components</a:t>
            </a:r>
          </a:p>
          <a:p>
            <a:r>
              <a:rPr lang="en-US" dirty="0"/>
              <a:t>Templates</a:t>
            </a:r>
          </a:p>
          <a:p>
            <a:r>
              <a:rPr lang="en-US" dirty="0"/>
              <a:t>Metadata</a:t>
            </a:r>
          </a:p>
          <a:p>
            <a:r>
              <a:rPr lang="en-US" dirty="0"/>
              <a:t>Data binding</a:t>
            </a:r>
          </a:p>
          <a:p>
            <a:r>
              <a:rPr lang="en-US" dirty="0"/>
              <a:t>Directives</a:t>
            </a:r>
          </a:p>
          <a:p>
            <a:r>
              <a:rPr lang="en-US" dirty="0"/>
              <a:t>Services</a:t>
            </a:r>
          </a:p>
          <a:p>
            <a:r>
              <a:rPr lang="en-US" dirty="0"/>
              <a:t>Dependency injection</a:t>
            </a:r>
          </a:p>
        </p:txBody>
      </p:sp>
    </p:spTree>
    <p:extLst>
      <p:ext uri="{BB962C8B-B14F-4D97-AF65-F5344CB8AC3E}">
        <p14:creationId xmlns:p14="http://schemas.microsoft.com/office/powerpoint/2010/main" val="89267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Modules</a:t>
            </a:r>
            <a:br>
              <a:rPr lang="en-US" b="1" dirty="0"/>
            </a:br>
            <a:endParaRPr lang="en-US" dirty="0"/>
          </a:p>
        </p:txBody>
      </p:sp>
      <p:sp>
        <p:nvSpPr>
          <p:cNvPr id="3" name="Content Placeholder 2"/>
          <p:cNvSpPr>
            <a:spLocks noGrp="1"/>
          </p:cNvSpPr>
          <p:nvPr>
            <p:ph idx="1"/>
          </p:nvPr>
        </p:nvSpPr>
        <p:spPr>
          <a:xfrm>
            <a:off x="1103312" y="2052918"/>
            <a:ext cx="10667978" cy="4195481"/>
          </a:xfrm>
        </p:spPr>
        <p:txBody>
          <a:bodyPr>
            <a:normAutofit/>
          </a:bodyPr>
          <a:lstStyle/>
          <a:p>
            <a:r>
              <a:rPr lang="en-US" dirty="0"/>
              <a:t>Angular apps are modular and Angular has its own modularity system called </a:t>
            </a:r>
            <a:r>
              <a:rPr lang="en-US" dirty="0" err="1"/>
              <a:t>NgModules</a:t>
            </a:r>
            <a:r>
              <a:rPr lang="en-US" dirty="0"/>
              <a:t>.</a:t>
            </a:r>
          </a:p>
          <a:p>
            <a:r>
              <a:rPr lang="en-US" dirty="0"/>
              <a:t>Every Angular app has at least one </a:t>
            </a:r>
            <a:r>
              <a:rPr lang="en-US" dirty="0" err="1"/>
              <a:t>NgModule</a:t>
            </a:r>
            <a:r>
              <a:rPr lang="en-US" dirty="0"/>
              <a:t> class, the root module, conventionally named </a:t>
            </a:r>
            <a:r>
              <a:rPr lang="en-US" dirty="0" err="1"/>
              <a:t>AppModule</a:t>
            </a:r>
            <a:r>
              <a:rPr lang="en-US" dirty="0"/>
              <a:t>.</a:t>
            </a:r>
          </a:p>
          <a:p>
            <a:r>
              <a:rPr lang="en-US" dirty="0"/>
              <a:t>While the root module may be the only module in a small application, most apps have many more feature modules, each a cohesive block of code dedicated to an application domain, a workflow, or a closely related set of capabilities.</a:t>
            </a:r>
          </a:p>
          <a:p>
            <a:r>
              <a:rPr lang="en-US" dirty="0"/>
              <a:t>An </a:t>
            </a:r>
            <a:r>
              <a:rPr lang="en-US" dirty="0" err="1"/>
              <a:t>NgModule</a:t>
            </a:r>
            <a:r>
              <a:rPr lang="en-US" dirty="0"/>
              <a:t>, whether a root or feature, is a class with an @</a:t>
            </a:r>
            <a:r>
              <a:rPr lang="en-US" dirty="0" err="1"/>
              <a:t>NgModule</a:t>
            </a:r>
            <a:r>
              <a:rPr lang="en-US" dirty="0"/>
              <a:t> decorator.</a:t>
            </a:r>
          </a:p>
          <a:p>
            <a:r>
              <a:rPr lang="en-US" dirty="0"/>
              <a:t>Decorators are functions that modify JavaScript classes. Angular has many decorators that attach metadata to classes so that it knows what those classes mean and how they should work</a:t>
            </a:r>
          </a:p>
        </p:txBody>
      </p:sp>
    </p:spTree>
    <p:extLst>
      <p:ext uri="{BB962C8B-B14F-4D97-AF65-F5344CB8AC3E}">
        <p14:creationId xmlns:p14="http://schemas.microsoft.com/office/powerpoint/2010/main" val="142638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hlinkClick r:id="rId2"/>
              </a:rPr>
              <a:t>NgModule</a:t>
            </a:r>
            <a:endParaRPr lang="en-US" dirty="0"/>
          </a:p>
        </p:txBody>
      </p:sp>
      <p:sp>
        <p:nvSpPr>
          <p:cNvPr id="3" name="Content Placeholder 2"/>
          <p:cNvSpPr>
            <a:spLocks noGrp="1"/>
          </p:cNvSpPr>
          <p:nvPr>
            <p:ph idx="1"/>
          </p:nvPr>
        </p:nvSpPr>
        <p:spPr>
          <a:xfrm>
            <a:off x="1103312" y="1700012"/>
            <a:ext cx="10745251" cy="4816698"/>
          </a:xfrm>
        </p:spPr>
        <p:txBody>
          <a:bodyPr>
            <a:normAutofit/>
          </a:bodyPr>
          <a:lstStyle/>
          <a:p>
            <a:pPr marL="0" indent="0">
              <a:buNone/>
            </a:pPr>
            <a:r>
              <a:rPr lang="en-US" dirty="0" err="1"/>
              <a:t>NgModule</a:t>
            </a:r>
            <a:r>
              <a:rPr lang="en-US" dirty="0"/>
              <a:t> is a decorator function that takes a single metadata object whose properties describe the module. </a:t>
            </a:r>
          </a:p>
          <a:p>
            <a:pPr>
              <a:buFont typeface="Wingdings" panose="05000000000000000000" pitchFamily="2" charset="2"/>
              <a:buChar char="§"/>
            </a:pPr>
            <a:r>
              <a:rPr lang="en-US" dirty="0"/>
              <a:t>The most important properties are:</a:t>
            </a:r>
          </a:p>
          <a:p>
            <a:r>
              <a:rPr lang="en-US" dirty="0"/>
              <a:t>declarations - the view classes that belong to this module. Angular has three kinds of view classes: components, directives, and pipes.</a:t>
            </a:r>
          </a:p>
          <a:p>
            <a:r>
              <a:rPr lang="en-US" dirty="0"/>
              <a:t>exports - the subset of declarations that should be visible and usable in the component templates of other modules.</a:t>
            </a:r>
          </a:p>
          <a:p>
            <a:r>
              <a:rPr lang="en-US" dirty="0"/>
              <a:t>imports - other modules whose exported classes are needed by component templates declared in this module.</a:t>
            </a:r>
          </a:p>
          <a:p>
            <a:r>
              <a:rPr lang="en-US" dirty="0"/>
              <a:t>providers - creators of services that this module contributes to the global collection of services; they become accessible in all parts of the app.</a:t>
            </a:r>
          </a:p>
          <a:p>
            <a:r>
              <a:rPr lang="en-US" dirty="0"/>
              <a:t>bootstrap - the main application view, called the root component, that hosts all other app views. Only the root module should set this bootstrap property.</a:t>
            </a:r>
          </a:p>
        </p:txBody>
      </p:sp>
    </p:spTree>
    <p:extLst>
      <p:ext uri="{BB962C8B-B14F-4D97-AF65-F5344CB8AC3E}">
        <p14:creationId xmlns:p14="http://schemas.microsoft.com/office/powerpoint/2010/main" val="957141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388</TotalTime>
  <Words>1649</Words>
  <Application>Microsoft Office PowerPoint</Application>
  <PresentationFormat>Widescreen</PresentationFormat>
  <Paragraphs>195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Century Gothic</vt:lpstr>
      <vt:lpstr>Wingdings</vt:lpstr>
      <vt:lpstr>Wingdings 3</vt:lpstr>
      <vt:lpstr>Ion</vt:lpstr>
      <vt:lpstr>Angular Architecture </vt:lpstr>
      <vt:lpstr>Anatomy of the Setup Project </vt:lpstr>
      <vt:lpstr>Anatomy of the Setup Project </vt:lpstr>
      <vt:lpstr>Anatomy of the Setup Project </vt:lpstr>
      <vt:lpstr>Architecture </vt:lpstr>
      <vt:lpstr>Angular application</vt:lpstr>
      <vt:lpstr>Angular application</vt:lpstr>
      <vt:lpstr>Modules </vt:lpstr>
      <vt:lpstr>NgModule</vt:lpstr>
      <vt:lpstr>Components </vt:lpstr>
      <vt:lpstr>Templates </vt:lpstr>
      <vt:lpstr>Templates </vt:lpstr>
      <vt:lpstr>Metadata </vt:lpstr>
      <vt:lpstr>@Component decorator</vt:lpstr>
      <vt:lpstr>Decorator</vt:lpstr>
      <vt:lpstr>Data binding </vt:lpstr>
      <vt:lpstr>Data binding </vt:lpstr>
      <vt:lpstr>Data binding </vt:lpstr>
      <vt:lpstr>Data binding </vt:lpstr>
      <vt:lpstr>Data binding </vt:lpstr>
      <vt:lpstr>Directives </vt:lpstr>
      <vt:lpstr>structural directives</vt:lpstr>
      <vt:lpstr>Attribute directives </vt:lpstr>
      <vt:lpstr>Services </vt:lpstr>
      <vt:lpstr>Services </vt:lpstr>
      <vt:lpstr>Dependency injection </vt:lpstr>
      <vt:lpstr>Dependency injection </vt:lpstr>
      <vt:lpstr>Dependency injection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4 </dc:title>
  <dc:creator>User</dc:creator>
  <cp:lastModifiedBy>anju munoth</cp:lastModifiedBy>
  <cp:revision>34</cp:revision>
  <dcterms:created xsi:type="dcterms:W3CDTF">2017-12-09T04:09:10Z</dcterms:created>
  <dcterms:modified xsi:type="dcterms:W3CDTF">2019-05-22T00:21:27Z</dcterms:modified>
</cp:coreProperties>
</file>