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8" r:id="rId3"/>
    <p:sldId id="299" r:id="rId4"/>
    <p:sldId id="300" r:id="rId5"/>
    <p:sldId id="301" r:id="rId6"/>
    <p:sldId id="302" r:id="rId7"/>
    <p:sldId id="303" r:id="rId8"/>
    <p:sldId id="304" r:id="rId9"/>
    <p:sldId id="305"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1" r:id="rId27"/>
    <p:sldId id="290" r:id="rId28"/>
    <p:sldId id="292" r:id="rId29"/>
    <p:sldId id="293" r:id="rId30"/>
    <p:sldId id="294" r:id="rId31"/>
    <p:sldId id="295" r:id="rId32"/>
    <p:sldId id="306" r:id="rId33"/>
    <p:sldId id="307" r:id="rId34"/>
    <p:sldId id="308" r:id="rId35"/>
    <p:sldId id="309" r:id="rId36"/>
    <p:sldId id="310" r:id="rId37"/>
    <p:sldId id="311" r:id="rId38"/>
    <p:sldId id="312" r:id="rId39"/>
    <p:sldId id="296" r:id="rId40"/>
    <p:sldId id="297" r:id="rId41"/>
    <p:sldId id="257" r:id="rId42"/>
    <p:sldId id="258" r:id="rId43"/>
    <p:sldId id="259" r:id="rId44"/>
    <p:sldId id="260" r:id="rId45"/>
    <p:sldId id="261" r:id="rId46"/>
    <p:sldId id="262" r:id="rId47"/>
    <p:sldId id="263" r:id="rId48"/>
    <p:sldId id="264" r:id="rId49"/>
    <p:sldId id="265" r:id="rId50"/>
    <p:sldId id="268" r:id="rId51"/>
    <p:sldId id="269" r:id="rId52"/>
    <p:sldId id="270" r:id="rId53"/>
    <p:sldId id="267" r:id="rId54"/>
    <p:sldId id="272" r:id="rId55"/>
    <p:sldId id="273" r:id="rId56"/>
    <p:sldId id="271" r:id="rId57"/>
    <p:sldId id="266"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1/30/2023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1/30/2023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1/30/2023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1/30/2023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1/30/2023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1/30/2023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1/30/2023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Angular Forms</a:t>
            </a:r>
            <a:r>
              <a:rPr lang="en-US" dirty="0"/>
              <a:t>	</a:t>
            </a:r>
          </a:p>
        </p:txBody>
      </p:sp>
      <p:sp>
        <p:nvSpPr>
          <p:cNvPr id="3" name="Subtitle 2"/>
          <p:cNvSpPr>
            <a:spLocks noGrp="1"/>
          </p:cNvSpPr>
          <p:nvPr>
            <p:ph type="subTitle" idx="1"/>
          </p:nvPr>
        </p:nvSpPr>
        <p:spPr/>
        <p:txBody>
          <a:bodyPr/>
          <a:lstStyle/>
          <a:p>
            <a:r>
              <a:rPr lang="en-US" dirty="0"/>
              <a:t>k. </a:t>
            </a:r>
            <a:r>
              <a:rPr lang="en-US" dirty="0" err="1"/>
              <a:t>Anju</a:t>
            </a:r>
            <a:r>
              <a:rPr lang="en-US" dirty="0"/>
              <a:t> </a:t>
            </a:r>
            <a:r>
              <a:rPr lang="en-US" dirty="0" err="1"/>
              <a:t>munoth</a:t>
            </a:r>
            <a:endParaRPr lang="en-US" dirty="0"/>
          </a:p>
        </p:txBody>
      </p:sp>
    </p:spTree>
    <p:extLst>
      <p:ext uri="{BB962C8B-B14F-4D97-AF65-F5344CB8AC3E}">
        <p14:creationId xmlns:p14="http://schemas.microsoft.com/office/powerpoint/2010/main" val="220538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a:t>
            </a:r>
            <a:r>
              <a:rPr lang="en-US" dirty="0" err="1"/>
              <a:t>FormGroup</a:t>
            </a:r>
            <a:endParaRPr lang="en-US" dirty="0"/>
          </a:p>
        </p:txBody>
      </p:sp>
      <p:sp>
        <p:nvSpPr>
          <p:cNvPr id="3" name="Content Placeholder 2"/>
          <p:cNvSpPr>
            <a:spLocks noGrp="1"/>
          </p:cNvSpPr>
          <p:nvPr>
            <p:ph idx="1"/>
          </p:nvPr>
        </p:nvSpPr>
        <p:spPr/>
        <p:txBody>
          <a:bodyPr/>
          <a:lstStyle/>
          <a:p>
            <a:r>
              <a:rPr lang="en-US" dirty="0" err="1"/>
              <a:t>FormGroup</a:t>
            </a:r>
            <a:r>
              <a:rPr lang="en-US" dirty="0"/>
              <a:t> takes part in creating reactive form. </a:t>
            </a:r>
          </a:p>
          <a:p>
            <a:r>
              <a:rPr lang="en-US" dirty="0" err="1"/>
              <a:t>FormGroup</a:t>
            </a:r>
            <a:r>
              <a:rPr lang="en-US" dirty="0"/>
              <a:t> is used with </a:t>
            </a:r>
            <a:r>
              <a:rPr lang="en-US" dirty="0" err="1"/>
              <a:t>FormControl</a:t>
            </a:r>
            <a:r>
              <a:rPr lang="en-US" dirty="0"/>
              <a:t> and </a:t>
            </a:r>
            <a:r>
              <a:rPr lang="en-US" dirty="0" err="1"/>
              <a:t>FormArray</a:t>
            </a:r>
            <a:r>
              <a:rPr lang="en-US" dirty="0"/>
              <a:t>. </a:t>
            </a:r>
          </a:p>
          <a:p>
            <a:r>
              <a:rPr lang="en-US" dirty="0"/>
              <a:t>Role of </a:t>
            </a:r>
            <a:r>
              <a:rPr lang="en-US" dirty="0" err="1"/>
              <a:t>FormGroup</a:t>
            </a:r>
            <a:r>
              <a:rPr lang="en-US" dirty="0"/>
              <a:t> is to track the value and validation state of form control</a:t>
            </a:r>
          </a:p>
        </p:txBody>
      </p:sp>
    </p:spTree>
    <p:extLst>
      <p:ext uri="{BB962C8B-B14F-4D97-AF65-F5344CB8AC3E}">
        <p14:creationId xmlns:p14="http://schemas.microsoft.com/office/powerpoint/2010/main" val="412892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a:t>
            </a:r>
            <a:r>
              <a:rPr lang="en-US" dirty="0" err="1"/>
              <a:t>FormGroup</a:t>
            </a:r>
            <a:endParaRPr lang="en-US" dirty="0"/>
          </a:p>
        </p:txBody>
      </p:sp>
      <p:sp>
        <p:nvSpPr>
          <p:cNvPr id="3" name="Content Placeholder 2"/>
          <p:cNvSpPr>
            <a:spLocks noGrp="1"/>
          </p:cNvSpPr>
          <p:nvPr>
            <p:ph idx="1"/>
          </p:nvPr>
        </p:nvSpPr>
        <p:spPr>
          <a:xfrm>
            <a:off x="708337" y="2176531"/>
            <a:ext cx="11037195" cy="4211390"/>
          </a:xfrm>
        </p:spPr>
        <p:txBody>
          <a:bodyPr>
            <a:noAutofit/>
          </a:bodyPr>
          <a:lstStyle/>
          <a:p>
            <a:r>
              <a:rPr lang="en-US" sz="2100" dirty="0" err="1"/>
              <a:t>FormControl</a:t>
            </a:r>
            <a:r>
              <a:rPr lang="en-US" sz="2100" dirty="0"/>
              <a:t> : Class that tracks the value and validation state of a form control. </a:t>
            </a:r>
          </a:p>
          <a:p>
            <a:r>
              <a:rPr lang="en-US" sz="2100" dirty="0" err="1"/>
              <a:t>FormGroup</a:t>
            </a:r>
            <a:r>
              <a:rPr lang="en-US" sz="2100" dirty="0"/>
              <a:t> : Class that tracks the value and validity state of a group of </a:t>
            </a:r>
            <a:r>
              <a:rPr lang="en-US" sz="2100" dirty="0" err="1"/>
              <a:t>FormControl</a:t>
            </a:r>
            <a:r>
              <a:rPr lang="en-US" sz="2100" dirty="0"/>
              <a:t>. </a:t>
            </a:r>
          </a:p>
          <a:p>
            <a:r>
              <a:rPr lang="en-US" sz="2100" dirty="0" err="1"/>
              <a:t>FormArray</a:t>
            </a:r>
            <a:r>
              <a:rPr lang="en-US" sz="2100" dirty="0"/>
              <a:t> : Class that tracks the value and validity state of array of </a:t>
            </a:r>
            <a:r>
              <a:rPr lang="en-US" sz="2100" dirty="0" err="1"/>
              <a:t>FormControl</a:t>
            </a:r>
            <a:r>
              <a:rPr lang="en-US" sz="2100" dirty="0"/>
              <a:t>, </a:t>
            </a:r>
            <a:r>
              <a:rPr lang="en-US" sz="2100" dirty="0" err="1"/>
              <a:t>FormGroup</a:t>
            </a:r>
            <a:r>
              <a:rPr lang="en-US" sz="2100" dirty="0"/>
              <a:t> and </a:t>
            </a:r>
            <a:r>
              <a:rPr lang="en-US" sz="2100" dirty="0" err="1"/>
              <a:t>FormArray</a:t>
            </a:r>
            <a:r>
              <a:rPr lang="en-US" sz="2100" dirty="0"/>
              <a:t>. </a:t>
            </a:r>
          </a:p>
          <a:p>
            <a:r>
              <a:rPr lang="en-US" sz="2100" dirty="0" err="1"/>
              <a:t>FormControlName</a:t>
            </a:r>
            <a:r>
              <a:rPr lang="en-US" sz="2100" dirty="0"/>
              <a:t>: Directive that syncs a </a:t>
            </a:r>
            <a:r>
              <a:rPr lang="en-US" sz="2100" dirty="0" err="1"/>
              <a:t>FormControl</a:t>
            </a:r>
            <a:r>
              <a:rPr lang="en-US" sz="2100" dirty="0"/>
              <a:t> in an existing </a:t>
            </a:r>
            <a:r>
              <a:rPr lang="en-US" sz="2100" dirty="0" err="1"/>
              <a:t>FormGroup</a:t>
            </a:r>
            <a:r>
              <a:rPr lang="en-US" sz="2100" dirty="0"/>
              <a:t> to a form control by name. </a:t>
            </a:r>
          </a:p>
          <a:p>
            <a:r>
              <a:rPr lang="en-US" sz="2100" dirty="0" err="1"/>
              <a:t>FormGroupDirective</a:t>
            </a:r>
            <a:r>
              <a:rPr lang="en-US" sz="2100" dirty="0"/>
              <a:t>: Directive that binds an existing </a:t>
            </a:r>
            <a:r>
              <a:rPr lang="en-US" sz="2100" dirty="0" err="1"/>
              <a:t>FormGroup</a:t>
            </a:r>
            <a:r>
              <a:rPr lang="en-US" sz="2100" dirty="0"/>
              <a:t> to a DOM element. </a:t>
            </a:r>
          </a:p>
          <a:p>
            <a:r>
              <a:rPr lang="en-US" sz="2100" dirty="0" err="1"/>
              <a:t>FormGroupName</a:t>
            </a:r>
            <a:r>
              <a:rPr lang="en-US" sz="2100" dirty="0"/>
              <a:t>: Directive that syncs a nested </a:t>
            </a:r>
            <a:r>
              <a:rPr lang="en-US" sz="2100" dirty="0" err="1"/>
              <a:t>FormGroup</a:t>
            </a:r>
            <a:r>
              <a:rPr lang="en-US" sz="2100" dirty="0"/>
              <a:t> to a DOM element. </a:t>
            </a:r>
          </a:p>
          <a:p>
            <a:r>
              <a:rPr lang="en-US" sz="2100" dirty="0" err="1"/>
              <a:t>FormArrayName</a:t>
            </a:r>
            <a:r>
              <a:rPr lang="en-US" sz="2100" dirty="0"/>
              <a:t>: Directive that syncs a nested </a:t>
            </a:r>
            <a:r>
              <a:rPr lang="en-US" sz="2100" dirty="0" err="1"/>
              <a:t>FormArray</a:t>
            </a:r>
            <a:r>
              <a:rPr lang="en-US" sz="2100" dirty="0"/>
              <a:t> to a DOM element. </a:t>
            </a:r>
          </a:p>
        </p:txBody>
      </p:sp>
    </p:spTree>
    <p:extLst>
      <p:ext uri="{BB962C8B-B14F-4D97-AF65-F5344CB8AC3E}">
        <p14:creationId xmlns:p14="http://schemas.microsoft.com/office/powerpoint/2010/main" val="130385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FormGroup</a:t>
            </a:r>
            <a:endParaRPr lang="en-US" dirty="0"/>
          </a:p>
        </p:txBody>
      </p:sp>
      <p:sp>
        <p:nvSpPr>
          <p:cNvPr id="3" name="Content Placeholder 2"/>
          <p:cNvSpPr>
            <a:spLocks noGrp="1"/>
          </p:cNvSpPr>
          <p:nvPr>
            <p:ph idx="1"/>
          </p:nvPr>
        </p:nvSpPr>
        <p:spPr>
          <a:xfrm>
            <a:off x="437880" y="1944711"/>
            <a:ext cx="11500835" cy="4520484"/>
          </a:xfrm>
        </p:spPr>
        <p:txBody>
          <a:bodyPr>
            <a:noAutofit/>
          </a:bodyPr>
          <a:lstStyle/>
          <a:p>
            <a:r>
              <a:rPr lang="en-US" dirty="0"/>
              <a:t>To use a </a:t>
            </a:r>
            <a:r>
              <a:rPr lang="en-US" dirty="0" err="1"/>
              <a:t>FormGroup</a:t>
            </a:r>
            <a:r>
              <a:rPr lang="en-US" dirty="0"/>
              <a:t>, find the following steps. </a:t>
            </a:r>
          </a:p>
          <a:p>
            <a:r>
              <a:rPr lang="en-US" dirty="0"/>
              <a:t>Step-1: Import </a:t>
            </a:r>
            <a:r>
              <a:rPr lang="en-US" dirty="0" err="1"/>
              <a:t>ReactiveFormsModule</a:t>
            </a:r>
            <a:r>
              <a:rPr lang="en-US" dirty="0"/>
              <a:t> from @angular/forms library in our application module and configure </a:t>
            </a:r>
            <a:r>
              <a:rPr lang="en-US" dirty="0" err="1"/>
              <a:t>ReactiveFormsModule</a:t>
            </a:r>
            <a:r>
              <a:rPr lang="en-US" dirty="0"/>
              <a:t> in imports metadata of @</a:t>
            </a:r>
            <a:r>
              <a:rPr lang="en-US" dirty="0" err="1"/>
              <a:t>NgModule</a:t>
            </a:r>
            <a:r>
              <a:rPr lang="en-US" dirty="0"/>
              <a:t> as following.</a:t>
            </a:r>
          </a:p>
          <a:p>
            <a:pPr marL="0" indent="0">
              <a:buNone/>
            </a:pPr>
            <a:r>
              <a:rPr lang="en-US" dirty="0"/>
              <a:t>import { </a:t>
            </a:r>
            <a:r>
              <a:rPr lang="en-US" dirty="0" err="1"/>
              <a:t>NgModule</a:t>
            </a:r>
            <a:r>
              <a:rPr lang="en-US" dirty="0"/>
              <a:t> } from '@angular/core';</a:t>
            </a:r>
          </a:p>
          <a:p>
            <a:pPr marL="0" indent="0">
              <a:buNone/>
            </a:pPr>
            <a:r>
              <a:rPr lang="en-US" dirty="0"/>
              <a:t>import { </a:t>
            </a:r>
            <a:r>
              <a:rPr lang="en-US" dirty="0" err="1"/>
              <a:t>ReactiveFormsModule</a:t>
            </a:r>
            <a:r>
              <a:rPr lang="en-US" dirty="0"/>
              <a:t> } from '@angular/forms';</a:t>
            </a:r>
          </a:p>
          <a:p>
            <a:pPr marL="0" indent="0">
              <a:buNone/>
            </a:pPr>
            <a:r>
              <a:rPr lang="en-US" dirty="0"/>
              <a:t>import { </a:t>
            </a:r>
            <a:r>
              <a:rPr lang="en-US" dirty="0" err="1"/>
              <a:t>BrowserModule</a:t>
            </a:r>
            <a:r>
              <a:rPr lang="en-US" dirty="0"/>
              <a:t> } from '@angular/platform-browser';</a:t>
            </a:r>
          </a:p>
          <a:p>
            <a:pPr marL="0" indent="0">
              <a:buNone/>
            </a:pPr>
            <a:r>
              <a:rPr lang="en-US" dirty="0"/>
              <a:t>@</a:t>
            </a:r>
            <a:r>
              <a:rPr lang="en-US" dirty="0" err="1"/>
              <a:t>NgModule</a:t>
            </a:r>
            <a:r>
              <a:rPr lang="en-US" dirty="0"/>
              <a:t>({</a:t>
            </a:r>
          </a:p>
          <a:p>
            <a:pPr marL="0" indent="0">
              <a:buNone/>
            </a:pPr>
            <a:r>
              <a:rPr lang="en-US" dirty="0"/>
              <a:t>  imports: [             </a:t>
            </a:r>
            <a:r>
              <a:rPr lang="en-US" dirty="0" err="1"/>
              <a:t>BrowserModule</a:t>
            </a:r>
            <a:r>
              <a:rPr lang="en-US" dirty="0"/>
              <a:t>,		</a:t>
            </a:r>
            <a:r>
              <a:rPr lang="en-US" dirty="0" err="1"/>
              <a:t>ReactiveFormsModule</a:t>
            </a:r>
            <a:r>
              <a:rPr lang="en-US" dirty="0"/>
              <a:t>	  ],</a:t>
            </a:r>
          </a:p>
          <a:p>
            <a:pPr marL="0" indent="0">
              <a:buNone/>
            </a:pPr>
            <a:r>
              <a:rPr lang="en-US" dirty="0"/>
              <a:t>------------</a:t>
            </a:r>
          </a:p>
          <a:p>
            <a:pPr marL="0" indent="0">
              <a:buNone/>
            </a:pPr>
            <a:r>
              <a:rPr lang="en-US"/>
              <a:t>})</a:t>
            </a:r>
            <a:endParaRPr lang="en-US" dirty="0"/>
          </a:p>
          <a:p>
            <a:pPr marL="0" indent="0">
              <a:buNone/>
            </a:pPr>
            <a:r>
              <a:rPr lang="en-US" dirty="0"/>
              <a:t>export class </a:t>
            </a:r>
            <a:r>
              <a:rPr lang="en-US" dirty="0" err="1"/>
              <a:t>AppModule</a:t>
            </a:r>
            <a:r>
              <a:rPr lang="en-US" dirty="0"/>
              <a:t> { } </a:t>
            </a:r>
            <a:r>
              <a:rPr lang="en-US" dirty="0" err="1"/>
              <a:t>ReactiveFormsModule</a:t>
            </a:r>
            <a:r>
              <a:rPr lang="en-US" dirty="0"/>
              <a:t> enables using </a:t>
            </a:r>
            <a:r>
              <a:rPr lang="en-US" dirty="0" err="1"/>
              <a:t>FormControl</a:t>
            </a:r>
            <a:r>
              <a:rPr lang="en-US" dirty="0"/>
              <a:t>, </a:t>
            </a:r>
            <a:r>
              <a:rPr lang="en-US" dirty="0" err="1"/>
              <a:t>FormGroup</a:t>
            </a:r>
            <a:r>
              <a:rPr lang="en-US" dirty="0"/>
              <a:t> and </a:t>
            </a:r>
            <a:r>
              <a:rPr lang="en-US" dirty="0" err="1"/>
              <a:t>FormArray</a:t>
            </a:r>
            <a:r>
              <a:rPr lang="en-US" dirty="0"/>
              <a:t> in our application. </a:t>
            </a:r>
          </a:p>
        </p:txBody>
      </p:sp>
    </p:spTree>
    <p:extLst>
      <p:ext uri="{BB962C8B-B14F-4D97-AF65-F5344CB8AC3E}">
        <p14:creationId xmlns:p14="http://schemas.microsoft.com/office/powerpoint/2010/main" val="298597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3943" y="197346"/>
            <a:ext cx="9813701" cy="6340197"/>
          </a:xfrm>
          <a:prstGeom prst="rect">
            <a:avLst/>
          </a:prstGeom>
        </p:spPr>
        <p:txBody>
          <a:bodyPr wrap="square">
            <a:spAutoFit/>
          </a:bodyPr>
          <a:lstStyle/>
          <a:p>
            <a:r>
              <a:rPr lang="en-US" sz="2800" b="1" dirty="0">
                <a:solidFill>
                  <a:srgbClr val="FF0000"/>
                </a:solidFill>
              </a:rPr>
              <a:t>Using </a:t>
            </a:r>
            <a:r>
              <a:rPr lang="en-US" sz="2800" b="1" dirty="0" err="1">
                <a:solidFill>
                  <a:srgbClr val="FF0000"/>
                </a:solidFill>
              </a:rPr>
              <a:t>FormGroup</a:t>
            </a:r>
            <a:endParaRPr lang="en-US" sz="2800" b="1" dirty="0">
              <a:solidFill>
                <a:srgbClr val="FF0000"/>
              </a:solidFill>
            </a:endParaRPr>
          </a:p>
          <a:p>
            <a:endParaRPr lang="en-US" b="1" dirty="0">
              <a:solidFill>
                <a:srgbClr val="FF0000"/>
              </a:solidFill>
            </a:endParaRPr>
          </a:p>
          <a:p>
            <a:r>
              <a:rPr lang="en-US" dirty="0"/>
              <a:t>To use a </a:t>
            </a:r>
            <a:r>
              <a:rPr lang="en-US" dirty="0" err="1"/>
              <a:t>FormGroup</a:t>
            </a:r>
            <a:r>
              <a:rPr lang="en-US" dirty="0"/>
              <a:t>, find the following steps. </a:t>
            </a:r>
          </a:p>
          <a:p>
            <a:r>
              <a:rPr lang="en-US" b="1" dirty="0"/>
              <a:t>Step-1</a:t>
            </a:r>
            <a:r>
              <a:rPr lang="en-US" dirty="0"/>
              <a:t>: Import </a:t>
            </a:r>
            <a:r>
              <a:rPr lang="en-US" dirty="0" err="1"/>
              <a:t>ReactiveFormsModule</a:t>
            </a:r>
            <a:r>
              <a:rPr lang="en-US" dirty="0"/>
              <a:t> from @angular/forms library in  application module and configure </a:t>
            </a:r>
            <a:r>
              <a:rPr lang="en-US" dirty="0" err="1"/>
              <a:t>ReactiveFormsModule</a:t>
            </a:r>
            <a:r>
              <a:rPr lang="en-US" dirty="0"/>
              <a:t> in imports metadata of @</a:t>
            </a:r>
            <a:r>
              <a:rPr lang="en-US" dirty="0" err="1"/>
              <a:t>NgModule</a:t>
            </a:r>
            <a:r>
              <a:rPr lang="en-US" dirty="0"/>
              <a:t> as following.</a:t>
            </a:r>
          </a:p>
          <a:p>
            <a:endParaRPr lang="en-US" dirty="0"/>
          </a:p>
          <a:p>
            <a:r>
              <a:rPr lang="en-US" b="1" dirty="0">
                <a:solidFill>
                  <a:schemeClr val="accent4">
                    <a:lumMod val="50000"/>
                  </a:schemeClr>
                </a:solidFill>
              </a:rPr>
              <a:t>import { </a:t>
            </a:r>
            <a:r>
              <a:rPr lang="en-US" b="1" dirty="0" err="1">
                <a:solidFill>
                  <a:schemeClr val="accent4">
                    <a:lumMod val="50000"/>
                  </a:schemeClr>
                </a:solidFill>
              </a:rPr>
              <a:t>NgModule</a:t>
            </a:r>
            <a:r>
              <a:rPr lang="en-US" b="1" dirty="0">
                <a:solidFill>
                  <a:schemeClr val="accent4">
                    <a:lumMod val="50000"/>
                  </a:schemeClr>
                </a:solidFill>
              </a:rPr>
              <a:t> } from '@angular/core';</a:t>
            </a:r>
          </a:p>
          <a:p>
            <a:r>
              <a:rPr lang="en-US" b="1" dirty="0">
                <a:solidFill>
                  <a:schemeClr val="accent4">
                    <a:lumMod val="50000"/>
                  </a:schemeClr>
                </a:solidFill>
              </a:rPr>
              <a:t>import { </a:t>
            </a:r>
            <a:r>
              <a:rPr lang="en-US" b="1" dirty="0" err="1">
                <a:solidFill>
                  <a:schemeClr val="accent4">
                    <a:lumMod val="50000"/>
                  </a:schemeClr>
                </a:solidFill>
              </a:rPr>
              <a:t>ReactiveFormsModule</a:t>
            </a:r>
            <a:r>
              <a:rPr lang="en-US" b="1" dirty="0">
                <a:solidFill>
                  <a:schemeClr val="accent4">
                    <a:lumMod val="50000"/>
                  </a:schemeClr>
                </a:solidFill>
              </a:rPr>
              <a:t> } from '@angular/forms';</a:t>
            </a:r>
          </a:p>
          <a:p>
            <a:r>
              <a:rPr lang="en-US" b="1" dirty="0">
                <a:solidFill>
                  <a:schemeClr val="accent4">
                    <a:lumMod val="50000"/>
                  </a:schemeClr>
                </a:solidFill>
              </a:rPr>
              <a:t>import { </a:t>
            </a:r>
            <a:r>
              <a:rPr lang="en-US" b="1" dirty="0" err="1">
                <a:solidFill>
                  <a:schemeClr val="accent4">
                    <a:lumMod val="50000"/>
                  </a:schemeClr>
                </a:solidFill>
              </a:rPr>
              <a:t>BrowserModule</a:t>
            </a:r>
            <a:r>
              <a:rPr lang="en-US" b="1" dirty="0">
                <a:solidFill>
                  <a:schemeClr val="accent4">
                    <a:lumMod val="50000"/>
                  </a:schemeClr>
                </a:solidFill>
              </a:rPr>
              <a:t> } from '@angular/platform-browser';</a:t>
            </a:r>
          </a:p>
          <a:p>
            <a:r>
              <a:rPr lang="en-US" b="1" dirty="0">
                <a:solidFill>
                  <a:schemeClr val="accent4">
                    <a:lumMod val="50000"/>
                  </a:schemeClr>
                </a:solidFill>
              </a:rPr>
              <a:t>@</a:t>
            </a:r>
            <a:r>
              <a:rPr lang="en-US" b="1" dirty="0" err="1">
                <a:solidFill>
                  <a:schemeClr val="accent4">
                    <a:lumMod val="50000"/>
                  </a:schemeClr>
                </a:solidFill>
              </a:rPr>
              <a:t>NgModule</a:t>
            </a:r>
            <a:r>
              <a:rPr lang="en-US" b="1" dirty="0">
                <a:solidFill>
                  <a:schemeClr val="accent4">
                    <a:lumMod val="50000"/>
                  </a:schemeClr>
                </a:solidFill>
              </a:rPr>
              <a:t>({</a:t>
            </a:r>
          </a:p>
          <a:p>
            <a:r>
              <a:rPr lang="en-US" b="1" dirty="0">
                <a:solidFill>
                  <a:schemeClr val="accent4">
                    <a:lumMod val="50000"/>
                  </a:schemeClr>
                </a:solidFill>
              </a:rPr>
              <a:t>  imports: [     </a:t>
            </a:r>
          </a:p>
          <a:p>
            <a:r>
              <a:rPr lang="en-US" b="1" dirty="0">
                <a:solidFill>
                  <a:schemeClr val="accent4">
                    <a:lumMod val="50000"/>
                  </a:schemeClr>
                </a:solidFill>
              </a:rPr>
              <a:t>        </a:t>
            </a:r>
            <a:r>
              <a:rPr lang="en-US" b="1" dirty="0" err="1">
                <a:solidFill>
                  <a:schemeClr val="accent4">
                    <a:lumMod val="50000"/>
                  </a:schemeClr>
                </a:solidFill>
              </a:rPr>
              <a:t>BrowserModule</a:t>
            </a:r>
            <a:r>
              <a:rPr lang="en-US" b="1" dirty="0">
                <a:solidFill>
                  <a:schemeClr val="accent4">
                    <a:lumMod val="50000"/>
                  </a:schemeClr>
                </a:solidFill>
              </a:rPr>
              <a:t>,</a:t>
            </a:r>
          </a:p>
          <a:p>
            <a:r>
              <a:rPr lang="en-US" b="1" dirty="0">
                <a:solidFill>
                  <a:schemeClr val="accent4">
                    <a:lumMod val="50000"/>
                  </a:schemeClr>
                </a:solidFill>
              </a:rPr>
              <a:t>	</a:t>
            </a:r>
            <a:r>
              <a:rPr lang="en-US" b="1" dirty="0" err="1">
                <a:solidFill>
                  <a:schemeClr val="accent4">
                    <a:lumMod val="50000"/>
                  </a:schemeClr>
                </a:solidFill>
              </a:rPr>
              <a:t>ReactiveFormsModule</a:t>
            </a:r>
            <a:endParaRPr lang="en-US" b="1" dirty="0">
              <a:solidFill>
                <a:schemeClr val="accent4">
                  <a:lumMod val="50000"/>
                </a:schemeClr>
              </a:solidFill>
            </a:endParaRPr>
          </a:p>
          <a:p>
            <a:r>
              <a:rPr lang="en-US" b="1" dirty="0">
                <a:solidFill>
                  <a:schemeClr val="accent4">
                    <a:lumMod val="50000"/>
                  </a:schemeClr>
                </a:solidFill>
              </a:rPr>
              <a:t>  ],</a:t>
            </a:r>
          </a:p>
          <a:p>
            <a:r>
              <a:rPr lang="en-US" b="1" dirty="0">
                <a:solidFill>
                  <a:schemeClr val="accent4">
                    <a:lumMod val="50000"/>
                  </a:schemeClr>
                </a:solidFill>
              </a:rPr>
              <a:t>-------------</a:t>
            </a:r>
          </a:p>
          <a:p>
            <a:r>
              <a:rPr lang="en-US" b="1" dirty="0">
                <a:solidFill>
                  <a:schemeClr val="accent4">
                    <a:lumMod val="50000"/>
                  </a:schemeClr>
                </a:solidFill>
              </a:rPr>
              <a:t>-------------</a:t>
            </a:r>
          </a:p>
          <a:p>
            <a:r>
              <a:rPr lang="en-US" b="1" dirty="0">
                <a:solidFill>
                  <a:schemeClr val="accent4">
                    <a:lumMod val="50000"/>
                  </a:schemeClr>
                </a:solidFill>
              </a:rPr>
              <a:t>})</a:t>
            </a:r>
          </a:p>
          <a:p>
            <a:r>
              <a:rPr lang="en-US" b="1" dirty="0">
                <a:solidFill>
                  <a:schemeClr val="accent4">
                    <a:lumMod val="50000"/>
                  </a:schemeClr>
                </a:solidFill>
              </a:rPr>
              <a:t>export class </a:t>
            </a:r>
            <a:r>
              <a:rPr lang="en-US" b="1" dirty="0" err="1">
                <a:solidFill>
                  <a:schemeClr val="accent4">
                    <a:lumMod val="50000"/>
                  </a:schemeClr>
                </a:solidFill>
              </a:rPr>
              <a:t>AppModule</a:t>
            </a:r>
            <a:r>
              <a:rPr lang="en-US" b="1" dirty="0">
                <a:solidFill>
                  <a:schemeClr val="accent4">
                    <a:lumMod val="50000"/>
                  </a:schemeClr>
                </a:solidFill>
              </a:rPr>
              <a:t> { }</a:t>
            </a:r>
          </a:p>
          <a:p>
            <a:endParaRPr lang="en-US" dirty="0"/>
          </a:p>
          <a:p>
            <a:r>
              <a:rPr lang="en-US" dirty="0"/>
              <a:t> </a:t>
            </a:r>
            <a:r>
              <a:rPr lang="en-US" dirty="0" err="1"/>
              <a:t>ReactiveFormsModule</a:t>
            </a:r>
            <a:r>
              <a:rPr lang="en-US" dirty="0"/>
              <a:t> enables using </a:t>
            </a:r>
            <a:r>
              <a:rPr lang="en-US" dirty="0" err="1"/>
              <a:t>FormControl</a:t>
            </a:r>
            <a:r>
              <a:rPr lang="en-US" dirty="0"/>
              <a:t>, </a:t>
            </a:r>
            <a:r>
              <a:rPr lang="en-US" dirty="0" err="1"/>
              <a:t>FormGroup</a:t>
            </a:r>
            <a:r>
              <a:rPr lang="en-US" dirty="0"/>
              <a:t> and </a:t>
            </a:r>
            <a:r>
              <a:rPr lang="en-US" dirty="0" err="1"/>
              <a:t>FormArray</a:t>
            </a:r>
            <a:r>
              <a:rPr lang="en-US" dirty="0"/>
              <a:t> in application. </a:t>
            </a:r>
          </a:p>
        </p:txBody>
      </p:sp>
    </p:spTree>
    <p:extLst>
      <p:ext uri="{BB962C8B-B14F-4D97-AF65-F5344CB8AC3E}">
        <p14:creationId xmlns:p14="http://schemas.microsoft.com/office/powerpoint/2010/main" val="66748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72" y="1519707"/>
            <a:ext cx="9736428" cy="2862322"/>
          </a:xfrm>
          <a:prstGeom prst="rect">
            <a:avLst/>
          </a:prstGeom>
        </p:spPr>
        <p:txBody>
          <a:bodyPr wrap="square">
            <a:spAutoFit/>
          </a:bodyPr>
          <a:lstStyle/>
          <a:p>
            <a:r>
              <a:rPr lang="en-US" b="1" dirty="0"/>
              <a:t>Step-2:</a:t>
            </a:r>
            <a:r>
              <a:rPr lang="en-US" dirty="0"/>
              <a:t> Create an instance of </a:t>
            </a:r>
            <a:r>
              <a:rPr lang="en-US" dirty="0" err="1"/>
              <a:t>FormGroup</a:t>
            </a:r>
            <a:r>
              <a:rPr lang="en-US" dirty="0"/>
              <a:t> with the instances of </a:t>
            </a:r>
            <a:r>
              <a:rPr lang="en-US" dirty="0" err="1"/>
              <a:t>FormControl</a:t>
            </a:r>
            <a:r>
              <a:rPr lang="en-US" dirty="0"/>
              <a:t>.</a:t>
            </a:r>
          </a:p>
          <a:p>
            <a:endParaRPr lang="en-US" dirty="0"/>
          </a:p>
          <a:p>
            <a:r>
              <a:rPr lang="en-US" b="1" dirty="0" err="1">
                <a:solidFill>
                  <a:schemeClr val="accent4">
                    <a:lumMod val="50000"/>
                  </a:schemeClr>
                </a:solidFill>
              </a:rPr>
              <a:t>userForm</a:t>
            </a:r>
            <a:r>
              <a:rPr lang="en-US" b="1" dirty="0">
                <a:solidFill>
                  <a:schemeClr val="accent4">
                    <a:lumMod val="50000"/>
                  </a:schemeClr>
                </a:solidFill>
              </a:rPr>
              <a:t> = new </a:t>
            </a:r>
            <a:r>
              <a:rPr lang="en-US" b="1" dirty="0" err="1">
                <a:solidFill>
                  <a:schemeClr val="accent4">
                    <a:lumMod val="50000"/>
                  </a:schemeClr>
                </a:solidFill>
              </a:rPr>
              <a:t>FormGroup</a:t>
            </a:r>
            <a:r>
              <a:rPr lang="en-US" b="1" dirty="0">
                <a:solidFill>
                  <a:schemeClr val="accent4">
                    <a:lumMod val="50000"/>
                  </a:schemeClr>
                </a:solidFill>
              </a:rPr>
              <a:t>({</a:t>
            </a:r>
          </a:p>
          <a:p>
            <a:r>
              <a:rPr lang="en-US" b="1" dirty="0">
                <a:solidFill>
                  <a:schemeClr val="accent4">
                    <a:lumMod val="50000"/>
                  </a:schemeClr>
                </a:solidFill>
              </a:rPr>
              <a:t>     name: new </a:t>
            </a:r>
            <a:r>
              <a:rPr lang="en-US" b="1" dirty="0" err="1">
                <a:solidFill>
                  <a:schemeClr val="accent4">
                    <a:lumMod val="50000"/>
                  </a:schemeClr>
                </a:solidFill>
              </a:rPr>
              <a:t>FormControl</a:t>
            </a:r>
            <a:r>
              <a:rPr lang="en-US" b="1" dirty="0">
                <a:solidFill>
                  <a:schemeClr val="accent4">
                    <a:lumMod val="50000"/>
                  </a:schemeClr>
                </a:solidFill>
              </a:rPr>
              <a:t>(),</a:t>
            </a:r>
          </a:p>
          <a:p>
            <a:r>
              <a:rPr lang="en-US" b="1" dirty="0">
                <a:solidFill>
                  <a:schemeClr val="accent4">
                    <a:lumMod val="50000"/>
                  </a:schemeClr>
                </a:solidFill>
              </a:rPr>
              <a:t>     age: new </a:t>
            </a:r>
            <a:r>
              <a:rPr lang="en-US" b="1" dirty="0" err="1">
                <a:solidFill>
                  <a:schemeClr val="accent4">
                    <a:lumMod val="50000"/>
                  </a:schemeClr>
                </a:solidFill>
              </a:rPr>
              <a:t>FormControl</a:t>
            </a:r>
            <a:r>
              <a:rPr lang="en-US" b="1" dirty="0">
                <a:solidFill>
                  <a:schemeClr val="accent4">
                    <a:lumMod val="50000"/>
                  </a:schemeClr>
                </a:solidFill>
              </a:rPr>
              <a:t>('20')</a:t>
            </a:r>
          </a:p>
          <a:p>
            <a:r>
              <a:rPr lang="en-US" b="1" dirty="0">
                <a:solidFill>
                  <a:schemeClr val="accent4">
                    <a:lumMod val="50000"/>
                  </a:schemeClr>
                </a:solidFill>
              </a:rPr>
              <a:t>}); </a:t>
            </a:r>
          </a:p>
          <a:p>
            <a:endParaRPr lang="en-US" dirty="0"/>
          </a:p>
          <a:p>
            <a:endParaRPr lang="en-US" dirty="0"/>
          </a:p>
          <a:p>
            <a:r>
              <a:rPr lang="en-US" dirty="0"/>
              <a:t>If we want to initialize a default value, can pass it as an argument in </a:t>
            </a:r>
            <a:r>
              <a:rPr lang="en-US" dirty="0" err="1"/>
              <a:t>FormControl</a:t>
            </a:r>
            <a:r>
              <a:rPr lang="en-US" dirty="0"/>
              <a:t>.</a:t>
            </a:r>
          </a:p>
          <a:p>
            <a:r>
              <a:rPr lang="en-US" dirty="0"/>
              <a:t> In the above code age form control will be pre-populated with the value 20. </a:t>
            </a:r>
          </a:p>
        </p:txBody>
      </p:sp>
    </p:spTree>
    <p:extLst>
      <p:ext uri="{BB962C8B-B14F-4D97-AF65-F5344CB8AC3E}">
        <p14:creationId xmlns:p14="http://schemas.microsoft.com/office/powerpoint/2010/main" val="407739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975" y="888642"/>
            <a:ext cx="9981126" cy="4431983"/>
          </a:xfrm>
          <a:prstGeom prst="rect">
            <a:avLst/>
          </a:prstGeom>
        </p:spPr>
        <p:txBody>
          <a:bodyPr wrap="square">
            <a:spAutoFit/>
          </a:bodyPr>
          <a:lstStyle/>
          <a:p>
            <a:r>
              <a:rPr lang="en-US" sz="2000" b="1" dirty="0"/>
              <a:t>Step-3</a:t>
            </a:r>
            <a:r>
              <a:rPr lang="en-US" dirty="0"/>
              <a:t>:</a:t>
            </a:r>
          </a:p>
          <a:p>
            <a:pPr marL="285750" indent="-285750">
              <a:buFont typeface="Arial" panose="020B0604020202020204" pitchFamily="34" charset="0"/>
              <a:buChar char="•"/>
            </a:pPr>
            <a:r>
              <a:rPr lang="en-US" dirty="0"/>
              <a:t> Now  create a &lt;form&gt; element in HTML template. </a:t>
            </a:r>
          </a:p>
          <a:p>
            <a:pPr marL="285750" indent="-285750">
              <a:buFont typeface="Arial" panose="020B0604020202020204" pitchFamily="34" charset="0"/>
              <a:buChar char="•"/>
            </a:pPr>
            <a:r>
              <a:rPr lang="en-US" dirty="0"/>
              <a:t>The selector of </a:t>
            </a:r>
            <a:r>
              <a:rPr lang="en-US" dirty="0" err="1"/>
              <a:t>FormGroupDirective</a:t>
            </a:r>
            <a:r>
              <a:rPr lang="en-US" dirty="0"/>
              <a:t> is [</a:t>
            </a:r>
            <a:r>
              <a:rPr lang="en-US" dirty="0" err="1"/>
              <a:t>formGroup</a:t>
            </a:r>
            <a:r>
              <a:rPr lang="en-US" dirty="0"/>
              <a:t>].</a:t>
            </a:r>
          </a:p>
          <a:p>
            <a:pPr marL="285750" indent="-285750">
              <a:buFont typeface="Arial" panose="020B0604020202020204" pitchFamily="34" charset="0"/>
              <a:buChar char="•"/>
            </a:pPr>
            <a:r>
              <a:rPr lang="en-US" dirty="0"/>
              <a:t>Will bind </a:t>
            </a:r>
            <a:r>
              <a:rPr lang="en-US" dirty="0" err="1"/>
              <a:t>FormGroup</a:t>
            </a:r>
            <a:r>
              <a:rPr lang="en-US" dirty="0"/>
              <a:t> instance </a:t>
            </a:r>
            <a:r>
              <a:rPr lang="en-US" dirty="0" err="1"/>
              <a:t>userForm</a:t>
            </a:r>
            <a:r>
              <a:rPr lang="en-US" dirty="0"/>
              <a:t> with the selector [</a:t>
            </a:r>
            <a:r>
              <a:rPr lang="en-US" dirty="0" err="1"/>
              <a:t>formGroup</a:t>
            </a:r>
            <a:r>
              <a:rPr lang="en-US" dirty="0"/>
              <a:t>] and </a:t>
            </a:r>
            <a:r>
              <a:rPr lang="en-US" dirty="0" err="1"/>
              <a:t>FormControl</a:t>
            </a:r>
            <a:r>
              <a:rPr lang="en-US" dirty="0"/>
              <a:t> instances are bound to form control using </a:t>
            </a:r>
            <a:r>
              <a:rPr lang="en-US" dirty="0" err="1"/>
              <a:t>FormControlName</a:t>
            </a:r>
            <a:r>
              <a:rPr lang="en-US" dirty="0"/>
              <a:t> directive. </a:t>
            </a:r>
          </a:p>
          <a:p>
            <a:pPr marL="285750" indent="-285750">
              <a:buFont typeface="Arial" panose="020B0604020202020204" pitchFamily="34" charset="0"/>
              <a:buChar char="•"/>
            </a:pPr>
            <a:r>
              <a:rPr lang="en-US" dirty="0"/>
              <a:t>Now find the code.</a:t>
            </a:r>
          </a:p>
          <a:p>
            <a:endParaRPr lang="en-US" dirty="0"/>
          </a:p>
          <a:p>
            <a:r>
              <a:rPr lang="en-US" sz="2000" b="1" dirty="0">
                <a:solidFill>
                  <a:schemeClr val="accent4">
                    <a:lumMod val="50000"/>
                  </a:schemeClr>
                </a:solidFill>
              </a:rPr>
              <a:t>&lt;form [</a:t>
            </a:r>
            <a:r>
              <a:rPr lang="en-US" sz="2000" b="1" dirty="0" err="1">
                <a:solidFill>
                  <a:schemeClr val="accent4">
                    <a:lumMod val="50000"/>
                  </a:schemeClr>
                </a:solidFill>
              </a:rPr>
              <a:t>formGroup</a:t>
            </a:r>
            <a:r>
              <a:rPr lang="en-US" sz="2000" b="1" dirty="0">
                <a:solidFill>
                  <a:schemeClr val="accent4">
                    <a:lumMod val="50000"/>
                  </a:schemeClr>
                </a:solidFill>
              </a:rPr>
              <a:t>]="</a:t>
            </a:r>
            <a:r>
              <a:rPr lang="en-US" sz="2000" b="1" dirty="0" err="1">
                <a:solidFill>
                  <a:schemeClr val="accent4">
                    <a:lumMod val="50000"/>
                  </a:schemeClr>
                </a:solidFill>
              </a:rPr>
              <a:t>userForm</a:t>
            </a:r>
            <a:r>
              <a:rPr lang="en-US" sz="2000" b="1" dirty="0">
                <a:solidFill>
                  <a:schemeClr val="accent4">
                    <a:lumMod val="50000"/>
                  </a:schemeClr>
                </a:solidFill>
              </a:rPr>
              <a:t>" (</a:t>
            </a:r>
            <a:r>
              <a:rPr lang="en-US" sz="2000" b="1" dirty="0" err="1">
                <a:solidFill>
                  <a:schemeClr val="accent4">
                    <a:lumMod val="50000"/>
                  </a:schemeClr>
                </a:solidFill>
              </a:rPr>
              <a:t>ngSubmit</a:t>
            </a:r>
            <a:r>
              <a:rPr lang="en-US" sz="2000" b="1" dirty="0">
                <a:solidFill>
                  <a:schemeClr val="accent4">
                    <a:lumMod val="50000"/>
                  </a:schemeClr>
                </a:solidFill>
              </a:rPr>
              <a:t>)="</a:t>
            </a:r>
            <a:r>
              <a:rPr lang="en-US" sz="2000" b="1" dirty="0" err="1">
                <a:solidFill>
                  <a:schemeClr val="accent4">
                    <a:lumMod val="50000"/>
                  </a:schemeClr>
                </a:solidFill>
              </a:rPr>
              <a:t>onFormSubmit</a:t>
            </a:r>
            <a:r>
              <a:rPr lang="en-US" sz="2000" b="1" dirty="0">
                <a:solidFill>
                  <a:schemeClr val="accent4">
                    <a:lumMod val="50000"/>
                  </a:schemeClr>
                </a:solidFill>
              </a:rPr>
              <a:t>()"&gt;</a:t>
            </a:r>
          </a:p>
          <a:p>
            <a:r>
              <a:rPr lang="en-US" sz="2000" b="1" dirty="0">
                <a:solidFill>
                  <a:schemeClr val="accent4">
                    <a:lumMod val="50000"/>
                  </a:schemeClr>
                </a:solidFill>
              </a:rPr>
              <a:t>  Name: &lt;input </a:t>
            </a:r>
            <a:r>
              <a:rPr lang="en-US" sz="2000" b="1" dirty="0" err="1">
                <a:solidFill>
                  <a:schemeClr val="accent4">
                    <a:lumMod val="50000"/>
                  </a:schemeClr>
                </a:solidFill>
              </a:rPr>
              <a:t>formControlName</a:t>
            </a:r>
            <a:r>
              <a:rPr lang="en-US" sz="2000" b="1" dirty="0">
                <a:solidFill>
                  <a:schemeClr val="accent4">
                    <a:lumMod val="50000"/>
                  </a:schemeClr>
                </a:solidFill>
              </a:rPr>
              <a:t>="name"  placeholder="Enter Name"&gt;</a:t>
            </a:r>
          </a:p>
          <a:p>
            <a:r>
              <a:rPr lang="en-US" sz="2000" b="1" dirty="0">
                <a:solidFill>
                  <a:schemeClr val="accent4">
                    <a:lumMod val="50000"/>
                  </a:schemeClr>
                </a:solidFill>
              </a:rPr>
              <a:t>  Age: &lt;input </a:t>
            </a:r>
            <a:r>
              <a:rPr lang="en-US" sz="2000" b="1" dirty="0" err="1">
                <a:solidFill>
                  <a:schemeClr val="accent4">
                    <a:lumMod val="50000"/>
                  </a:schemeClr>
                </a:solidFill>
              </a:rPr>
              <a:t>formControlName</a:t>
            </a:r>
            <a:r>
              <a:rPr lang="en-US" sz="2000" b="1" dirty="0">
                <a:solidFill>
                  <a:schemeClr val="accent4">
                    <a:lumMod val="50000"/>
                  </a:schemeClr>
                </a:solidFill>
              </a:rPr>
              <a:t>="age"  placeholder="Enter Age"&gt;</a:t>
            </a:r>
          </a:p>
          <a:p>
            <a:r>
              <a:rPr lang="en-US" sz="2000" b="1" dirty="0">
                <a:solidFill>
                  <a:schemeClr val="accent4">
                    <a:lumMod val="50000"/>
                  </a:schemeClr>
                </a:solidFill>
              </a:rPr>
              <a:t>  &lt;button type="submit"&gt;Submit&lt;/button&gt; </a:t>
            </a:r>
          </a:p>
          <a:p>
            <a:r>
              <a:rPr lang="en-US" sz="2000" b="1" dirty="0">
                <a:solidFill>
                  <a:schemeClr val="accent4">
                    <a:lumMod val="50000"/>
                  </a:schemeClr>
                </a:solidFill>
              </a:rPr>
              <a:t>&lt;/form&gt; </a:t>
            </a:r>
          </a:p>
          <a:p>
            <a:endParaRPr lang="en-US" dirty="0"/>
          </a:p>
          <a:p>
            <a:r>
              <a:rPr lang="en-US" dirty="0"/>
              <a:t>When the user clicks on submit button, form will be submitted and </a:t>
            </a:r>
            <a:r>
              <a:rPr lang="en-US" dirty="0" err="1"/>
              <a:t>ngSubmit</a:t>
            </a:r>
            <a:r>
              <a:rPr lang="en-US" dirty="0"/>
              <a:t> will call the method </a:t>
            </a:r>
            <a:r>
              <a:rPr lang="en-US" dirty="0" err="1"/>
              <a:t>onFormSubmit</a:t>
            </a:r>
            <a:r>
              <a:rPr lang="en-US" dirty="0"/>
              <a:t>. </a:t>
            </a:r>
          </a:p>
        </p:txBody>
      </p:sp>
    </p:spTree>
    <p:extLst>
      <p:ext uri="{BB962C8B-B14F-4D97-AF65-F5344CB8AC3E}">
        <p14:creationId xmlns:p14="http://schemas.microsoft.com/office/powerpoint/2010/main" val="174622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1825" y="1068945"/>
            <a:ext cx="9002333" cy="1231106"/>
          </a:xfrm>
          <a:prstGeom prst="rect">
            <a:avLst/>
          </a:prstGeom>
        </p:spPr>
        <p:txBody>
          <a:bodyPr wrap="square">
            <a:spAutoFit/>
          </a:bodyPr>
          <a:lstStyle/>
          <a:p>
            <a:r>
              <a:rPr lang="en-US" sz="2000" b="1" dirty="0"/>
              <a:t>Step-4:</a:t>
            </a:r>
            <a:r>
              <a:rPr lang="en-US" dirty="0"/>
              <a:t> Create a method that will be called when form is submitted.</a:t>
            </a:r>
          </a:p>
          <a:p>
            <a:r>
              <a:rPr lang="en-US" b="1" dirty="0" err="1">
                <a:solidFill>
                  <a:schemeClr val="accent4">
                    <a:lumMod val="50000"/>
                  </a:schemeClr>
                </a:solidFill>
              </a:rPr>
              <a:t>onFormSubmit</a:t>
            </a:r>
            <a:r>
              <a:rPr lang="en-US" b="1" dirty="0">
                <a:solidFill>
                  <a:schemeClr val="accent4">
                    <a:lumMod val="50000"/>
                  </a:schemeClr>
                </a:solidFill>
              </a:rPr>
              <a:t>(): void {</a:t>
            </a:r>
          </a:p>
          <a:p>
            <a:r>
              <a:rPr lang="en-US" b="1" dirty="0">
                <a:solidFill>
                  <a:schemeClr val="accent4">
                    <a:lumMod val="50000"/>
                  </a:schemeClr>
                </a:solidFill>
              </a:rPr>
              <a:t>    console.log('Name:' + </a:t>
            </a:r>
            <a:r>
              <a:rPr lang="en-US" b="1" dirty="0" err="1">
                <a:solidFill>
                  <a:schemeClr val="accent4">
                    <a:lumMod val="50000"/>
                  </a:schemeClr>
                </a:solidFill>
              </a:rPr>
              <a:t>this.userForm.get</a:t>
            </a:r>
            <a:r>
              <a:rPr lang="en-US" b="1" dirty="0">
                <a:solidFill>
                  <a:schemeClr val="accent4">
                    <a:lumMod val="50000"/>
                  </a:schemeClr>
                </a:solidFill>
              </a:rPr>
              <a:t>('name').value);</a:t>
            </a:r>
          </a:p>
          <a:p>
            <a:r>
              <a:rPr lang="en-US" b="1" dirty="0">
                <a:solidFill>
                  <a:schemeClr val="accent4">
                    <a:lumMod val="50000"/>
                  </a:schemeClr>
                </a:solidFill>
              </a:rPr>
              <a:t>} </a:t>
            </a:r>
          </a:p>
        </p:txBody>
      </p:sp>
    </p:spTree>
    <p:extLst>
      <p:ext uri="{BB962C8B-B14F-4D97-AF65-F5344CB8AC3E}">
        <p14:creationId xmlns:p14="http://schemas.microsoft.com/office/powerpoint/2010/main" val="960862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304164"/>
            <a:ext cx="10212946" cy="4154984"/>
          </a:xfrm>
          <a:prstGeom prst="rect">
            <a:avLst/>
          </a:prstGeom>
        </p:spPr>
        <p:txBody>
          <a:bodyPr wrap="square">
            <a:spAutoFit/>
          </a:bodyPr>
          <a:lstStyle/>
          <a:p>
            <a:r>
              <a:rPr lang="en-US" sz="2800" b="1" dirty="0" err="1">
                <a:solidFill>
                  <a:srgbClr val="FF0000"/>
                </a:solidFill>
              </a:rPr>
              <a:t>FormGroup</a:t>
            </a:r>
            <a:r>
              <a:rPr lang="en-US" sz="2800" b="1" dirty="0">
                <a:solidFill>
                  <a:srgbClr val="FF0000"/>
                </a:solidFill>
              </a:rPr>
              <a:t> </a:t>
            </a:r>
            <a:r>
              <a:rPr lang="en-US" sz="2800" b="1" dirty="0" err="1">
                <a:solidFill>
                  <a:srgbClr val="FF0000"/>
                </a:solidFill>
              </a:rPr>
              <a:t>setValue</a:t>
            </a:r>
            <a:r>
              <a:rPr lang="en-US" sz="2800" b="1" dirty="0">
                <a:solidFill>
                  <a:srgbClr val="FF0000"/>
                </a:solidFill>
              </a:rPr>
              <a:t>() and </a:t>
            </a:r>
            <a:r>
              <a:rPr lang="en-US" sz="2800" b="1" dirty="0" err="1">
                <a:solidFill>
                  <a:srgbClr val="FF0000"/>
                </a:solidFill>
              </a:rPr>
              <a:t>patchValue</a:t>
            </a:r>
            <a:r>
              <a:rPr lang="en-US" sz="2800" b="1" dirty="0">
                <a:solidFill>
                  <a:srgbClr val="FF0000"/>
                </a:solidFill>
              </a:rPr>
              <a:t>()</a:t>
            </a:r>
          </a:p>
          <a:p>
            <a:endParaRPr lang="en-US" sz="2800" b="1" dirty="0">
              <a:solidFill>
                <a:srgbClr val="FF0000"/>
              </a:solidFill>
            </a:endParaRPr>
          </a:p>
          <a:p>
            <a:endParaRPr lang="en-US" sz="2800" b="1" dirty="0">
              <a:solidFill>
                <a:srgbClr val="FF0000"/>
              </a:solidFill>
            </a:endParaRPr>
          </a:p>
          <a:p>
            <a:pPr marL="285750" indent="-285750">
              <a:buFont typeface="Arial" panose="020B0604020202020204" pitchFamily="34" charset="0"/>
              <a:buChar char="•"/>
            </a:pPr>
            <a:r>
              <a:rPr lang="en-US" dirty="0" err="1"/>
              <a:t>setValue</a:t>
            </a:r>
            <a:r>
              <a:rPr lang="en-US" dirty="0"/>
              <a:t>() and </a:t>
            </a:r>
            <a:r>
              <a:rPr lang="en-US" dirty="0" err="1"/>
              <a:t>patchValue</a:t>
            </a:r>
            <a:r>
              <a:rPr lang="en-US" dirty="0"/>
              <a:t>() both are used to set values to </a:t>
            </a:r>
            <a:r>
              <a:rPr lang="en-US" dirty="0" err="1"/>
              <a:t>FormGroup</a:t>
            </a:r>
            <a:r>
              <a:rPr lang="en-US" dirty="0"/>
              <a:t> instance at run time. </a:t>
            </a:r>
          </a:p>
          <a:p>
            <a:pPr marL="285750" indent="-285750">
              <a:buFont typeface="Arial" panose="020B0604020202020204" pitchFamily="34" charset="0"/>
              <a:buChar char="•"/>
            </a:pPr>
            <a:r>
              <a:rPr lang="en-US" b="1" dirty="0" err="1"/>
              <a:t>setValue</a:t>
            </a:r>
            <a:r>
              <a:rPr lang="en-US" b="1" dirty="0"/>
              <a:t>() : H</a:t>
            </a:r>
            <a:r>
              <a:rPr lang="en-US" dirty="0"/>
              <a:t>ave to set all form controls in our </a:t>
            </a:r>
            <a:r>
              <a:rPr lang="en-US" dirty="0" err="1"/>
              <a:t>FormGroup</a:t>
            </a:r>
            <a:r>
              <a:rPr lang="en-US" dirty="0"/>
              <a:t> </a:t>
            </a:r>
          </a:p>
          <a:p>
            <a:pPr marL="285750" indent="-285750">
              <a:buFont typeface="Arial" panose="020B0604020202020204" pitchFamily="34" charset="0"/>
              <a:buChar char="•"/>
            </a:pPr>
            <a:r>
              <a:rPr lang="en-US" b="1" dirty="0" err="1"/>
              <a:t>patchValue</a:t>
            </a:r>
            <a:r>
              <a:rPr lang="en-US" b="1" dirty="0"/>
              <a:t>() : S</a:t>
            </a:r>
            <a:r>
              <a:rPr lang="en-US" dirty="0"/>
              <a:t>elected form control can be set.</a:t>
            </a:r>
          </a:p>
          <a:p>
            <a:endParaRPr lang="en-US" dirty="0"/>
          </a:p>
          <a:p>
            <a:r>
              <a:rPr lang="en-US" dirty="0"/>
              <a:t>For Example : </a:t>
            </a:r>
          </a:p>
          <a:p>
            <a:r>
              <a:rPr lang="en-US" b="1" dirty="0" err="1">
                <a:solidFill>
                  <a:srgbClr val="0070C0"/>
                </a:solidFill>
              </a:rPr>
              <a:t>userForm</a:t>
            </a:r>
            <a:r>
              <a:rPr lang="en-US" b="1" dirty="0">
                <a:solidFill>
                  <a:srgbClr val="0070C0"/>
                </a:solidFill>
              </a:rPr>
              <a:t> = new </a:t>
            </a:r>
            <a:r>
              <a:rPr lang="en-US" b="1" dirty="0" err="1">
                <a:solidFill>
                  <a:srgbClr val="0070C0"/>
                </a:solidFill>
              </a:rPr>
              <a:t>FormGroup</a:t>
            </a:r>
            <a:r>
              <a:rPr lang="en-US" b="1" dirty="0">
                <a:solidFill>
                  <a:srgbClr val="0070C0"/>
                </a:solidFill>
              </a:rPr>
              <a:t>({</a:t>
            </a:r>
          </a:p>
          <a:p>
            <a:r>
              <a:rPr lang="en-US" b="1" dirty="0">
                <a:solidFill>
                  <a:srgbClr val="0070C0"/>
                </a:solidFill>
              </a:rPr>
              <a:t>     name: new </a:t>
            </a:r>
            <a:r>
              <a:rPr lang="en-US" b="1" dirty="0" err="1">
                <a:solidFill>
                  <a:srgbClr val="0070C0"/>
                </a:solidFill>
              </a:rPr>
              <a:t>FormControl</a:t>
            </a:r>
            <a:r>
              <a:rPr lang="en-US" b="1" dirty="0">
                <a:solidFill>
                  <a:srgbClr val="0070C0"/>
                </a:solidFill>
              </a:rPr>
              <a:t>(),</a:t>
            </a:r>
          </a:p>
          <a:p>
            <a:r>
              <a:rPr lang="en-US" b="1" dirty="0">
                <a:solidFill>
                  <a:srgbClr val="0070C0"/>
                </a:solidFill>
              </a:rPr>
              <a:t>     age: new </a:t>
            </a:r>
            <a:r>
              <a:rPr lang="en-US" b="1" dirty="0" err="1">
                <a:solidFill>
                  <a:srgbClr val="0070C0"/>
                </a:solidFill>
              </a:rPr>
              <a:t>FormControl</a:t>
            </a:r>
            <a:r>
              <a:rPr lang="en-US" b="1" dirty="0">
                <a:solidFill>
                  <a:srgbClr val="0070C0"/>
                </a:solidFill>
              </a:rPr>
              <a:t>()</a:t>
            </a:r>
          </a:p>
          <a:p>
            <a:r>
              <a:rPr lang="en-US" b="1" dirty="0">
                <a:solidFill>
                  <a:srgbClr val="0070C0"/>
                </a:solidFill>
              </a:rPr>
              <a:t>}); </a:t>
            </a:r>
          </a:p>
        </p:txBody>
      </p:sp>
      <p:sp>
        <p:nvSpPr>
          <p:cNvPr id="5" name="Rectangle 4"/>
          <p:cNvSpPr/>
          <p:nvPr/>
        </p:nvSpPr>
        <p:spPr>
          <a:xfrm>
            <a:off x="682580" y="4459148"/>
            <a:ext cx="10212946" cy="2031325"/>
          </a:xfrm>
          <a:prstGeom prst="rect">
            <a:avLst/>
          </a:prstGeom>
          <a:ln>
            <a:solidFill>
              <a:schemeClr val="accent1"/>
            </a:solidFill>
          </a:ln>
        </p:spPr>
        <p:txBody>
          <a:bodyPr wrap="square">
            <a:spAutoFit/>
          </a:bodyPr>
          <a:lstStyle/>
          <a:p>
            <a:r>
              <a:rPr lang="en-US" b="1" dirty="0"/>
              <a:t> Using </a:t>
            </a:r>
            <a:r>
              <a:rPr lang="en-US" b="1" dirty="0" err="1"/>
              <a:t>setValue</a:t>
            </a:r>
            <a:r>
              <a:rPr lang="en-US" b="1" dirty="0"/>
              <a:t>()</a:t>
            </a:r>
          </a:p>
          <a:p>
            <a:r>
              <a:rPr lang="en-US" b="1" dirty="0" err="1">
                <a:solidFill>
                  <a:srgbClr val="0070C0"/>
                </a:solidFill>
              </a:rPr>
              <a:t>this.userForm.setValue</a:t>
            </a:r>
            <a:r>
              <a:rPr lang="en-US" b="1" dirty="0">
                <a:solidFill>
                  <a:srgbClr val="0070C0"/>
                </a:solidFill>
              </a:rPr>
              <a:t>({name: 'Mahesh', age: '20' });</a:t>
            </a:r>
          </a:p>
          <a:p>
            <a:r>
              <a:rPr lang="en-US" b="1" dirty="0"/>
              <a:t>Necessary to mention all from controls in </a:t>
            </a:r>
            <a:r>
              <a:rPr lang="en-US" b="1" dirty="0" err="1"/>
              <a:t>setValue</a:t>
            </a:r>
            <a:r>
              <a:rPr lang="en-US" b="1" dirty="0"/>
              <a:t>() otherwise it will throw error. </a:t>
            </a:r>
          </a:p>
          <a:p>
            <a:endParaRPr lang="en-US" b="1" dirty="0"/>
          </a:p>
          <a:p>
            <a:r>
              <a:rPr lang="en-US" b="1" dirty="0"/>
              <a:t> Using </a:t>
            </a:r>
            <a:r>
              <a:rPr lang="en-US" b="1" dirty="0" err="1"/>
              <a:t>patchValue</a:t>
            </a:r>
            <a:r>
              <a:rPr lang="en-US" b="1" dirty="0"/>
              <a:t>()</a:t>
            </a:r>
          </a:p>
          <a:p>
            <a:r>
              <a:rPr lang="en-US" b="1" dirty="0" err="1">
                <a:solidFill>
                  <a:srgbClr val="0070C0"/>
                </a:solidFill>
              </a:rPr>
              <a:t>this.userForm.patchValue</a:t>
            </a:r>
            <a:r>
              <a:rPr lang="en-US" b="1" dirty="0">
                <a:solidFill>
                  <a:srgbClr val="0070C0"/>
                </a:solidFill>
              </a:rPr>
              <a:t>({name: 'Mahesh'});</a:t>
            </a:r>
          </a:p>
          <a:p>
            <a:r>
              <a:rPr lang="en-US" b="1" dirty="0"/>
              <a:t>Not necessary to mention all form controls.</a:t>
            </a:r>
          </a:p>
        </p:txBody>
      </p:sp>
    </p:spTree>
    <p:extLst>
      <p:ext uri="{BB962C8B-B14F-4D97-AF65-F5344CB8AC3E}">
        <p14:creationId xmlns:p14="http://schemas.microsoft.com/office/powerpoint/2010/main" val="3199117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701" y="1584101"/>
            <a:ext cx="8474299" cy="3600986"/>
          </a:xfrm>
          <a:prstGeom prst="rect">
            <a:avLst/>
          </a:prstGeom>
        </p:spPr>
        <p:txBody>
          <a:bodyPr wrap="square">
            <a:spAutoFit/>
          </a:bodyPr>
          <a:lstStyle/>
          <a:p>
            <a:r>
              <a:rPr lang="en-US" sz="3600" b="1" dirty="0" err="1">
                <a:solidFill>
                  <a:srgbClr val="FF0000"/>
                </a:solidFill>
              </a:rPr>
              <a:t>FormGroup</a:t>
            </a:r>
            <a:r>
              <a:rPr lang="en-US" sz="3600" b="1" dirty="0">
                <a:solidFill>
                  <a:srgbClr val="FF0000"/>
                </a:solidFill>
              </a:rPr>
              <a:t> Get Value</a:t>
            </a:r>
          </a:p>
          <a:p>
            <a:endParaRPr lang="en-US" sz="3600" b="1" dirty="0">
              <a:solidFill>
                <a:srgbClr val="FF0000"/>
              </a:solidFill>
            </a:endParaRPr>
          </a:p>
          <a:p>
            <a:pPr marL="285750" indent="-285750">
              <a:buFont typeface="Arial" panose="020B0604020202020204" pitchFamily="34" charset="0"/>
              <a:buChar char="•"/>
            </a:pPr>
            <a:r>
              <a:rPr lang="en-US" dirty="0"/>
              <a:t>Suppose </a:t>
            </a:r>
            <a:r>
              <a:rPr lang="en-US" dirty="0" err="1"/>
              <a:t>userForm</a:t>
            </a:r>
            <a:r>
              <a:rPr lang="en-US" dirty="0"/>
              <a:t> is the instance of </a:t>
            </a:r>
            <a:r>
              <a:rPr lang="en-US" dirty="0" err="1"/>
              <a:t>FormGroup</a:t>
            </a:r>
            <a:r>
              <a:rPr lang="en-US" dirty="0"/>
              <a:t>. </a:t>
            </a:r>
          </a:p>
          <a:p>
            <a:endParaRPr lang="en-US" dirty="0"/>
          </a:p>
          <a:p>
            <a:pPr marL="285750" indent="-285750">
              <a:buFont typeface="Arial" panose="020B0604020202020204" pitchFamily="34" charset="0"/>
              <a:buChar char="•"/>
            </a:pPr>
            <a:r>
              <a:rPr lang="en-US" dirty="0"/>
              <a:t>To get the value of form control named as name after form submit,  need to write the code as below.</a:t>
            </a:r>
          </a:p>
          <a:p>
            <a:r>
              <a:rPr lang="en-US" sz="2400" b="1" dirty="0" err="1">
                <a:solidFill>
                  <a:srgbClr val="0070C0"/>
                </a:solidFill>
              </a:rPr>
              <a:t>this.userForm.get</a:t>
            </a:r>
            <a:r>
              <a:rPr lang="en-US" sz="2400" b="1" dirty="0">
                <a:solidFill>
                  <a:srgbClr val="0070C0"/>
                </a:solidFill>
              </a:rPr>
              <a:t>('name').value </a:t>
            </a:r>
          </a:p>
          <a:p>
            <a:endParaRPr lang="en-US" dirty="0"/>
          </a:p>
          <a:p>
            <a:pPr marL="285750" indent="-285750">
              <a:buFont typeface="Arial" panose="020B0604020202020204" pitchFamily="34" charset="0"/>
              <a:buChar char="•"/>
            </a:pPr>
            <a:r>
              <a:rPr lang="en-US" dirty="0"/>
              <a:t>To get all values of the form then  can write code as given below.</a:t>
            </a:r>
          </a:p>
          <a:p>
            <a:r>
              <a:rPr lang="en-US" sz="2400" b="1" dirty="0" err="1">
                <a:solidFill>
                  <a:srgbClr val="0070C0"/>
                </a:solidFill>
              </a:rPr>
              <a:t>this.userForm.value</a:t>
            </a:r>
            <a:r>
              <a:rPr lang="en-US" sz="2400" b="1" dirty="0">
                <a:solidFill>
                  <a:srgbClr val="0070C0"/>
                </a:solidFill>
              </a:rPr>
              <a:t> </a:t>
            </a:r>
          </a:p>
        </p:txBody>
      </p:sp>
    </p:spTree>
    <p:extLst>
      <p:ext uri="{BB962C8B-B14F-4D97-AF65-F5344CB8AC3E}">
        <p14:creationId xmlns:p14="http://schemas.microsoft.com/office/powerpoint/2010/main" val="435337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23" y="540913"/>
            <a:ext cx="8487177" cy="6124754"/>
          </a:xfrm>
          <a:prstGeom prst="rect">
            <a:avLst/>
          </a:prstGeom>
        </p:spPr>
        <p:txBody>
          <a:bodyPr wrap="square">
            <a:spAutoFit/>
          </a:bodyPr>
          <a:lstStyle/>
          <a:p>
            <a:r>
              <a:rPr lang="en-US" sz="3200" b="1" dirty="0" err="1">
                <a:solidFill>
                  <a:srgbClr val="FF0000"/>
                </a:solidFill>
              </a:rPr>
              <a:t>FormGroup</a:t>
            </a:r>
            <a:r>
              <a:rPr lang="en-US" sz="3200" b="1" dirty="0">
                <a:solidFill>
                  <a:srgbClr val="FF0000"/>
                </a:solidFill>
              </a:rPr>
              <a:t> reset()</a:t>
            </a:r>
          </a:p>
          <a:p>
            <a:endParaRPr lang="en-US" dirty="0"/>
          </a:p>
          <a:p>
            <a:pPr marL="285750" indent="-285750">
              <a:buFont typeface="Arial" panose="020B0604020202020204" pitchFamily="34" charset="0"/>
              <a:buChar char="•"/>
            </a:pPr>
            <a:r>
              <a:rPr lang="en-US" dirty="0"/>
              <a:t>To reset the form  need to call reset() method on </a:t>
            </a:r>
            <a:r>
              <a:rPr lang="en-US" dirty="0" err="1"/>
              <a:t>FormGroup</a:t>
            </a:r>
            <a:r>
              <a:rPr lang="en-US" dirty="0"/>
              <a:t> instance. Suppose </a:t>
            </a:r>
            <a:r>
              <a:rPr lang="en-US" dirty="0" err="1"/>
              <a:t>userForm</a:t>
            </a:r>
            <a:r>
              <a:rPr lang="en-US" dirty="0"/>
              <a:t> is the instance of </a:t>
            </a:r>
            <a:r>
              <a:rPr lang="en-US" dirty="0" err="1"/>
              <a:t>FormGroup</a:t>
            </a:r>
            <a:r>
              <a:rPr lang="en-US" dirty="0"/>
              <a:t> then  create a method as given below.</a:t>
            </a:r>
          </a:p>
          <a:p>
            <a:endParaRPr lang="en-US" dirty="0"/>
          </a:p>
          <a:p>
            <a:r>
              <a:rPr lang="en-US" b="1" dirty="0" err="1">
                <a:solidFill>
                  <a:srgbClr val="0070C0"/>
                </a:solidFill>
              </a:rPr>
              <a:t>resetForm</a:t>
            </a:r>
            <a:r>
              <a:rPr lang="en-US" b="1" dirty="0">
                <a:solidFill>
                  <a:srgbClr val="0070C0"/>
                </a:solidFill>
              </a:rPr>
              <a:t>() { </a:t>
            </a:r>
          </a:p>
          <a:p>
            <a:r>
              <a:rPr lang="en-US" b="1" dirty="0">
                <a:solidFill>
                  <a:srgbClr val="0070C0"/>
                </a:solidFill>
              </a:rPr>
              <a:t>    </a:t>
            </a:r>
            <a:r>
              <a:rPr lang="en-US" b="1" dirty="0" err="1">
                <a:solidFill>
                  <a:srgbClr val="0070C0"/>
                </a:solidFill>
              </a:rPr>
              <a:t>this.userForm.reset</a:t>
            </a:r>
            <a:r>
              <a:rPr lang="en-US" b="1" dirty="0">
                <a:solidFill>
                  <a:srgbClr val="0070C0"/>
                </a:solidFill>
              </a:rPr>
              <a:t>();</a:t>
            </a:r>
          </a:p>
          <a:p>
            <a:r>
              <a:rPr lang="en-US" b="1" dirty="0">
                <a:solidFill>
                  <a:srgbClr val="0070C0"/>
                </a:solidFill>
              </a:rPr>
              <a:t>}</a:t>
            </a:r>
          </a:p>
          <a:p>
            <a:pPr marL="285750" indent="-285750">
              <a:buFont typeface="Arial" panose="020B0604020202020204" pitchFamily="34" charset="0"/>
              <a:buChar char="•"/>
            </a:pPr>
            <a:r>
              <a:rPr lang="en-US" dirty="0"/>
              <a:t>Can call the above method using a button as following.</a:t>
            </a:r>
          </a:p>
          <a:p>
            <a:r>
              <a:rPr lang="en-US" b="1" dirty="0">
                <a:solidFill>
                  <a:srgbClr val="0070C0"/>
                </a:solidFill>
              </a:rPr>
              <a:t>&lt;button type="button" (click) = "</a:t>
            </a:r>
            <a:r>
              <a:rPr lang="en-US" b="1" dirty="0" err="1">
                <a:solidFill>
                  <a:srgbClr val="0070C0"/>
                </a:solidFill>
              </a:rPr>
              <a:t>resetForm</a:t>
            </a:r>
            <a:r>
              <a:rPr lang="en-US" b="1" dirty="0">
                <a:solidFill>
                  <a:srgbClr val="0070C0"/>
                </a:solidFill>
              </a:rPr>
              <a:t>()"&gt;Reset&lt;/button&gt; </a:t>
            </a:r>
          </a:p>
          <a:p>
            <a:endParaRPr lang="en-US" dirty="0"/>
          </a:p>
          <a:p>
            <a:pPr marL="285750" indent="-285750">
              <a:buFont typeface="Arial" panose="020B0604020202020204" pitchFamily="34" charset="0"/>
              <a:buChar char="•"/>
            </a:pPr>
            <a:r>
              <a:rPr lang="en-US" dirty="0"/>
              <a:t>To reset form with some default values, then assign the default values with form control name of the form.</a:t>
            </a:r>
          </a:p>
          <a:p>
            <a:endParaRPr lang="en-US" dirty="0"/>
          </a:p>
          <a:p>
            <a:r>
              <a:rPr lang="en-US" b="1" dirty="0" err="1">
                <a:solidFill>
                  <a:srgbClr val="0070C0"/>
                </a:solidFill>
              </a:rPr>
              <a:t>resetForm</a:t>
            </a:r>
            <a:r>
              <a:rPr lang="en-US" b="1" dirty="0">
                <a:solidFill>
                  <a:srgbClr val="0070C0"/>
                </a:solidFill>
              </a:rPr>
              <a:t>() { </a:t>
            </a:r>
          </a:p>
          <a:p>
            <a:r>
              <a:rPr lang="en-US" b="1" dirty="0">
                <a:solidFill>
                  <a:srgbClr val="0070C0"/>
                </a:solidFill>
              </a:rPr>
              <a:t>   </a:t>
            </a:r>
            <a:r>
              <a:rPr lang="en-US" b="1" dirty="0" err="1">
                <a:solidFill>
                  <a:srgbClr val="0070C0"/>
                </a:solidFill>
              </a:rPr>
              <a:t>userForm.reset</a:t>
            </a:r>
            <a:r>
              <a:rPr lang="en-US" b="1" dirty="0">
                <a:solidFill>
                  <a:srgbClr val="0070C0"/>
                </a:solidFill>
              </a:rPr>
              <a:t>({</a:t>
            </a:r>
          </a:p>
          <a:p>
            <a:r>
              <a:rPr lang="en-US" b="1" dirty="0">
                <a:solidFill>
                  <a:srgbClr val="0070C0"/>
                </a:solidFill>
              </a:rPr>
              <a:t>      name: 'Mahesh',</a:t>
            </a:r>
          </a:p>
          <a:p>
            <a:r>
              <a:rPr lang="en-US" b="1" dirty="0">
                <a:solidFill>
                  <a:srgbClr val="0070C0"/>
                </a:solidFill>
              </a:rPr>
              <a:t>      age: 20</a:t>
            </a:r>
          </a:p>
          <a:p>
            <a:r>
              <a:rPr lang="en-US" b="1" dirty="0">
                <a:solidFill>
                  <a:srgbClr val="0070C0"/>
                </a:solidFill>
              </a:rPr>
              <a:t>   });</a:t>
            </a:r>
          </a:p>
          <a:p>
            <a:r>
              <a:rPr lang="en-US" b="1" dirty="0">
                <a:solidFill>
                  <a:srgbClr val="0070C0"/>
                </a:solidFill>
              </a:rPr>
              <a:t>} </a:t>
            </a:r>
          </a:p>
        </p:txBody>
      </p:sp>
    </p:spTree>
    <p:extLst>
      <p:ext uri="{BB962C8B-B14F-4D97-AF65-F5344CB8AC3E}">
        <p14:creationId xmlns:p14="http://schemas.microsoft.com/office/powerpoint/2010/main" val="2166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Forms Fundamentals</a:t>
            </a:r>
            <a:br>
              <a:rPr lang="en-US" dirty="0"/>
            </a:br>
            <a:endParaRPr lang="en-US" dirty="0"/>
          </a:p>
        </p:txBody>
      </p:sp>
      <p:sp>
        <p:nvSpPr>
          <p:cNvPr id="3" name="Content Placeholder 2"/>
          <p:cNvSpPr>
            <a:spLocks noGrp="1"/>
          </p:cNvSpPr>
          <p:nvPr>
            <p:ph idx="1"/>
          </p:nvPr>
        </p:nvSpPr>
        <p:spPr>
          <a:xfrm>
            <a:off x="1154954" y="2603500"/>
            <a:ext cx="10624669" cy="3877982"/>
          </a:xfrm>
        </p:spPr>
        <p:txBody>
          <a:bodyPr>
            <a:noAutofit/>
          </a:bodyPr>
          <a:lstStyle/>
          <a:p>
            <a:r>
              <a:rPr lang="en-US" sz="2400" dirty="0"/>
              <a:t>Angular offers two technologies: reactive forms and template driven forms. </a:t>
            </a:r>
          </a:p>
          <a:p>
            <a:r>
              <a:rPr lang="en-US" sz="2400" dirty="0"/>
              <a:t>Both belong to the @angular/forms library and share a series of form control classes. </a:t>
            </a:r>
          </a:p>
          <a:p>
            <a:r>
              <a:rPr lang="en-US" sz="2400" dirty="0"/>
              <a:t>Both deviate in terms of philosophy and programming technique. </a:t>
            </a:r>
          </a:p>
          <a:p>
            <a:r>
              <a:rPr lang="en-US" sz="2400" dirty="0"/>
              <a:t>Use their very own modules: </a:t>
            </a:r>
            <a:r>
              <a:rPr lang="en-US" sz="2400" dirty="0" err="1"/>
              <a:t>ReactiveFormsModule</a:t>
            </a:r>
            <a:r>
              <a:rPr lang="en-US" sz="2400" dirty="0"/>
              <a:t> and </a:t>
            </a:r>
            <a:r>
              <a:rPr lang="en-US" sz="2400" dirty="0" err="1"/>
              <a:t>FormsModule</a:t>
            </a:r>
            <a:r>
              <a:rPr lang="en-US" sz="2400" dirty="0"/>
              <a:t>.</a:t>
            </a:r>
          </a:p>
          <a:p>
            <a:r>
              <a:rPr lang="en-US" sz="2400" dirty="0"/>
              <a:t>Reactive forms are synchronous while Template-driven forms are asynchronous.</a:t>
            </a:r>
          </a:p>
        </p:txBody>
      </p:sp>
    </p:spTree>
    <p:extLst>
      <p:ext uri="{BB962C8B-B14F-4D97-AF65-F5344CB8AC3E}">
        <p14:creationId xmlns:p14="http://schemas.microsoft.com/office/powerpoint/2010/main" val="2746057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245" y="283335"/>
            <a:ext cx="10084158" cy="5878532"/>
          </a:xfrm>
          <a:prstGeom prst="rect">
            <a:avLst/>
          </a:prstGeom>
        </p:spPr>
        <p:txBody>
          <a:bodyPr wrap="square">
            <a:spAutoFit/>
          </a:bodyPr>
          <a:lstStyle/>
          <a:p>
            <a:r>
              <a:rPr lang="en-US" sz="3200" b="1" dirty="0" err="1">
                <a:solidFill>
                  <a:srgbClr val="FF0000"/>
                </a:solidFill>
              </a:rPr>
              <a:t>FormGroup</a:t>
            </a:r>
            <a:r>
              <a:rPr lang="en-US" sz="3200" b="1" dirty="0">
                <a:solidFill>
                  <a:srgbClr val="FF0000"/>
                </a:solidFill>
              </a:rPr>
              <a:t> </a:t>
            </a:r>
            <a:r>
              <a:rPr lang="en-US" sz="3200" b="1" dirty="0" err="1">
                <a:solidFill>
                  <a:srgbClr val="FF0000"/>
                </a:solidFill>
              </a:rPr>
              <a:t>valueChanges</a:t>
            </a:r>
            <a:r>
              <a:rPr lang="en-US" sz="3200" b="1" dirty="0">
                <a:solidFill>
                  <a:srgbClr val="FF0000"/>
                </a:solidFill>
              </a:rPr>
              <a:t>() and </a:t>
            </a:r>
            <a:r>
              <a:rPr lang="en-US" sz="3200" b="1" dirty="0" err="1">
                <a:solidFill>
                  <a:srgbClr val="FF0000"/>
                </a:solidFill>
              </a:rPr>
              <a:t>statusChanges</a:t>
            </a:r>
            <a:r>
              <a:rPr lang="en-US" sz="3200" b="1" dirty="0">
                <a:solidFill>
                  <a:srgbClr val="FF0000"/>
                </a:solidFill>
              </a:rPr>
              <a:t>()</a:t>
            </a:r>
          </a:p>
          <a:p>
            <a:endParaRPr lang="en-US" dirty="0"/>
          </a:p>
          <a:p>
            <a:pPr marL="285750" indent="-285750">
              <a:buFont typeface="Arial" panose="020B0604020202020204" pitchFamily="34" charset="0"/>
              <a:buChar char="•"/>
            </a:pPr>
            <a:r>
              <a:rPr lang="en-US" dirty="0"/>
              <a:t>To track the value changes and status changes of a form control  need to listen them using subscribe() method. </a:t>
            </a:r>
          </a:p>
          <a:p>
            <a:endParaRPr lang="en-US" dirty="0"/>
          </a:p>
          <a:p>
            <a:r>
              <a:rPr lang="en-US" sz="2000" b="1" dirty="0" err="1">
                <a:solidFill>
                  <a:srgbClr val="0070C0"/>
                </a:solidFill>
              </a:rPr>
              <a:t>usrNameChanges</a:t>
            </a:r>
            <a:r>
              <a:rPr lang="en-US" sz="2000" b="1" dirty="0">
                <a:solidFill>
                  <a:srgbClr val="0070C0"/>
                </a:solidFill>
              </a:rPr>
              <a:t>: string;</a:t>
            </a:r>
          </a:p>
          <a:p>
            <a:r>
              <a:rPr lang="en-US" sz="2000" b="1" dirty="0" err="1">
                <a:solidFill>
                  <a:srgbClr val="0070C0"/>
                </a:solidFill>
              </a:rPr>
              <a:t>usrNameStatus</a:t>
            </a:r>
            <a:r>
              <a:rPr lang="en-US" sz="2000" b="1" dirty="0">
                <a:solidFill>
                  <a:srgbClr val="0070C0"/>
                </a:solidFill>
              </a:rPr>
              <a:t>: string;</a:t>
            </a:r>
          </a:p>
          <a:p>
            <a:r>
              <a:rPr lang="en-US" sz="2000" b="1" dirty="0" err="1">
                <a:solidFill>
                  <a:srgbClr val="0070C0"/>
                </a:solidFill>
              </a:rPr>
              <a:t>ngAfterViewInit</a:t>
            </a:r>
            <a:r>
              <a:rPr lang="en-US" sz="2000" b="1" dirty="0">
                <a:solidFill>
                  <a:srgbClr val="0070C0"/>
                </a:solidFill>
              </a:rPr>
              <a:t>(): void {</a:t>
            </a:r>
          </a:p>
          <a:p>
            <a:r>
              <a:rPr lang="en-US" sz="2000" b="1" dirty="0">
                <a:solidFill>
                  <a:srgbClr val="0070C0"/>
                </a:solidFill>
              </a:rPr>
              <a:t>    </a:t>
            </a:r>
            <a:r>
              <a:rPr lang="en-US" sz="2000" b="1" dirty="0" err="1">
                <a:solidFill>
                  <a:srgbClr val="0070C0"/>
                </a:solidFill>
              </a:rPr>
              <a:t>this.userForm.get</a:t>
            </a:r>
            <a:r>
              <a:rPr lang="en-US" sz="2000" b="1" dirty="0">
                <a:solidFill>
                  <a:srgbClr val="0070C0"/>
                </a:solidFill>
              </a:rPr>
              <a:t>('name').</a:t>
            </a:r>
            <a:r>
              <a:rPr lang="en-US" sz="2000" b="1" dirty="0" err="1">
                <a:solidFill>
                  <a:srgbClr val="0070C0"/>
                </a:solidFill>
              </a:rPr>
              <a:t>valueChanges.subscribe</a:t>
            </a:r>
            <a:r>
              <a:rPr lang="en-US" sz="2000" b="1" dirty="0">
                <a:solidFill>
                  <a:srgbClr val="0070C0"/>
                </a:solidFill>
              </a:rPr>
              <a:t>(data =&gt; </a:t>
            </a:r>
            <a:r>
              <a:rPr lang="en-US" sz="2000" b="1" dirty="0" err="1">
                <a:solidFill>
                  <a:srgbClr val="0070C0"/>
                </a:solidFill>
              </a:rPr>
              <a:t>this.usrNameChanges</a:t>
            </a:r>
            <a:r>
              <a:rPr lang="en-US" sz="2000" b="1" dirty="0">
                <a:solidFill>
                  <a:srgbClr val="0070C0"/>
                </a:solidFill>
              </a:rPr>
              <a:t> = data);</a:t>
            </a:r>
          </a:p>
          <a:p>
            <a:r>
              <a:rPr lang="en-US" sz="2000" b="1" dirty="0">
                <a:solidFill>
                  <a:srgbClr val="0070C0"/>
                </a:solidFill>
              </a:rPr>
              <a:t>    </a:t>
            </a:r>
            <a:r>
              <a:rPr lang="en-US" sz="2000" b="1" dirty="0" err="1">
                <a:solidFill>
                  <a:srgbClr val="0070C0"/>
                </a:solidFill>
              </a:rPr>
              <a:t>this.userForm.get</a:t>
            </a:r>
            <a:r>
              <a:rPr lang="en-US" sz="2000" b="1" dirty="0">
                <a:solidFill>
                  <a:srgbClr val="0070C0"/>
                </a:solidFill>
              </a:rPr>
              <a:t>('name').</a:t>
            </a:r>
            <a:r>
              <a:rPr lang="en-US" sz="2000" b="1" dirty="0" err="1">
                <a:solidFill>
                  <a:srgbClr val="0070C0"/>
                </a:solidFill>
              </a:rPr>
              <a:t>statusChanges.subscribe</a:t>
            </a:r>
            <a:r>
              <a:rPr lang="en-US" sz="2000" b="1" dirty="0">
                <a:solidFill>
                  <a:srgbClr val="0070C0"/>
                </a:solidFill>
              </a:rPr>
              <a:t>(data =&gt; </a:t>
            </a:r>
            <a:r>
              <a:rPr lang="en-US" sz="2000" b="1" dirty="0" err="1">
                <a:solidFill>
                  <a:srgbClr val="0070C0"/>
                </a:solidFill>
              </a:rPr>
              <a:t>this.usrNameStatus</a:t>
            </a:r>
            <a:r>
              <a:rPr lang="en-US" sz="2000" b="1" dirty="0">
                <a:solidFill>
                  <a:srgbClr val="0070C0"/>
                </a:solidFill>
              </a:rPr>
              <a:t> = data);</a:t>
            </a:r>
          </a:p>
          <a:p>
            <a:r>
              <a:rPr lang="en-US" sz="2000" b="1" dirty="0">
                <a:solidFill>
                  <a:srgbClr val="0070C0"/>
                </a:solidFill>
              </a:rPr>
              <a:t>}</a:t>
            </a:r>
          </a:p>
          <a:p>
            <a:pPr marL="285750" indent="-285750">
              <a:buFont typeface="Arial" panose="020B0604020202020204" pitchFamily="34" charset="0"/>
              <a:buChar char="•"/>
            </a:pPr>
            <a:r>
              <a:rPr lang="en-US" dirty="0"/>
              <a:t> In the above code name is the name of form control. </a:t>
            </a:r>
          </a:p>
          <a:p>
            <a:endParaRPr lang="en-US" dirty="0"/>
          </a:p>
          <a:p>
            <a:pPr marL="285750" indent="-285750">
              <a:buFont typeface="Arial" panose="020B0604020202020204" pitchFamily="34" charset="0"/>
              <a:buChar char="•"/>
            </a:pPr>
            <a:r>
              <a:rPr lang="en-US" dirty="0"/>
              <a:t>Can use value changes and status changes to display on UI.</a:t>
            </a:r>
          </a:p>
          <a:p>
            <a:endParaRPr lang="en-US" dirty="0"/>
          </a:p>
          <a:p>
            <a:r>
              <a:rPr lang="en-US" sz="2000" b="1" dirty="0">
                <a:solidFill>
                  <a:srgbClr val="0070C0"/>
                </a:solidFill>
              </a:rPr>
              <a:t>&lt;p *</a:t>
            </a:r>
            <a:r>
              <a:rPr lang="en-US" sz="2000" b="1" dirty="0" err="1">
                <a:solidFill>
                  <a:srgbClr val="0070C0"/>
                </a:solidFill>
              </a:rPr>
              <a:t>ngIf</a:t>
            </a:r>
            <a:r>
              <a:rPr lang="en-US" sz="2000" b="1" dirty="0">
                <a:solidFill>
                  <a:srgbClr val="0070C0"/>
                </a:solidFill>
              </a:rPr>
              <a:t>="</a:t>
            </a:r>
            <a:r>
              <a:rPr lang="en-US" sz="2000" b="1" dirty="0" err="1">
                <a:solidFill>
                  <a:srgbClr val="0070C0"/>
                </a:solidFill>
              </a:rPr>
              <a:t>usrNameChanges</a:t>
            </a:r>
            <a:r>
              <a:rPr lang="en-US" sz="2000" b="1" dirty="0">
                <a:solidFill>
                  <a:srgbClr val="0070C0"/>
                </a:solidFill>
              </a:rPr>
              <a:t>"&gt;Name: &lt;b&gt;{{</a:t>
            </a:r>
            <a:r>
              <a:rPr lang="en-US" sz="2000" b="1" dirty="0" err="1">
                <a:solidFill>
                  <a:srgbClr val="0070C0"/>
                </a:solidFill>
              </a:rPr>
              <a:t>usrNameChanges</a:t>
            </a:r>
            <a:r>
              <a:rPr lang="en-US" sz="2000" b="1" dirty="0">
                <a:solidFill>
                  <a:srgbClr val="0070C0"/>
                </a:solidFill>
              </a:rPr>
              <a:t>}}&lt;/b&gt; &lt;/p&gt;</a:t>
            </a:r>
          </a:p>
          <a:p>
            <a:r>
              <a:rPr lang="en-US" sz="2000" b="1" dirty="0">
                <a:solidFill>
                  <a:srgbClr val="0070C0"/>
                </a:solidFill>
              </a:rPr>
              <a:t>&lt;p *</a:t>
            </a:r>
            <a:r>
              <a:rPr lang="en-US" sz="2000" b="1" dirty="0" err="1">
                <a:solidFill>
                  <a:srgbClr val="0070C0"/>
                </a:solidFill>
              </a:rPr>
              <a:t>ngIf</a:t>
            </a:r>
            <a:r>
              <a:rPr lang="en-US" sz="2000" b="1" dirty="0">
                <a:solidFill>
                  <a:srgbClr val="0070C0"/>
                </a:solidFill>
              </a:rPr>
              <a:t>="</a:t>
            </a:r>
            <a:r>
              <a:rPr lang="en-US" sz="2000" b="1" dirty="0" err="1">
                <a:solidFill>
                  <a:srgbClr val="0070C0"/>
                </a:solidFill>
              </a:rPr>
              <a:t>usrNameStatus</a:t>
            </a:r>
            <a:r>
              <a:rPr lang="en-US" sz="2000" b="1" dirty="0">
                <a:solidFill>
                  <a:srgbClr val="0070C0"/>
                </a:solidFill>
              </a:rPr>
              <a:t>"&gt;Name Status: &lt;b&gt;{{</a:t>
            </a:r>
            <a:r>
              <a:rPr lang="en-US" sz="2000" b="1" dirty="0" err="1">
                <a:solidFill>
                  <a:srgbClr val="0070C0"/>
                </a:solidFill>
              </a:rPr>
              <a:t>usrNameStatus</a:t>
            </a:r>
            <a:r>
              <a:rPr lang="en-US" sz="2000" b="1" dirty="0">
                <a:solidFill>
                  <a:srgbClr val="0070C0"/>
                </a:solidFill>
              </a:rPr>
              <a:t>}}&lt;/b&gt; &lt;/p&gt; </a:t>
            </a:r>
          </a:p>
        </p:txBody>
      </p:sp>
    </p:spTree>
    <p:extLst>
      <p:ext uri="{BB962C8B-B14F-4D97-AF65-F5344CB8AC3E}">
        <p14:creationId xmlns:p14="http://schemas.microsoft.com/office/powerpoint/2010/main" val="54831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428" y="268077"/>
            <a:ext cx="11333409" cy="6340197"/>
          </a:xfrm>
          <a:prstGeom prst="rect">
            <a:avLst/>
          </a:prstGeom>
        </p:spPr>
        <p:txBody>
          <a:bodyPr wrap="square">
            <a:spAutoFit/>
          </a:bodyPr>
          <a:lstStyle/>
          <a:p>
            <a:r>
              <a:rPr lang="en-US" sz="3200" b="1" dirty="0" err="1">
                <a:solidFill>
                  <a:srgbClr val="FF0000"/>
                </a:solidFill>
              </a:rPr>
              <a:t>FormGroup</a:t>
            </a:r>
            <a:r>
              <a:rPr lang="en-US" sz="3200" b="1" dirty="0">
                <a:solidFill>
                  <a:srgbClr val="FF0000"/>
                </a:solidFill>
              </a:rPr>
              <a:t> with Radio Button</a:t>
            </a:r>
          </a:p>
          <a:p>
            <a:endParaRPr lang="en-US" dirty="0"/>
          </a:p>
          <a:p>
            <a:pPr marL="285750" indent="-285750">
              <a:buFont typeface="Arial" panose="020B0604020202020204" pitchFamily="34" charset="0"/>
              <a:buChar char="•"/>
            </a:pPr>
            <a:r>
              <a:rPr lang="en-US" dirty="0"/>
              <a:t>To use radio button in a </a:t>
            </a:r>
            <a:r>
              <a:rPr lang="en-US" dirty="0" err="1"/>
              <a:t>FormGroup</a:t>
            </a:r>
            <a:r>
              <a:rPr lang="en-US" dirty="0"/>
              <a:t>, first create an instance of </a:t>
            </a:r>
            <a:r>
              <a:rPr lang="en-US" dirty="0" err="1"/>
              <a:t>FormControl</a:t>
            </a:r>
            <a:r>
              <a:rPr lang="en-US" dirty="0"/>
              <a:t> within a </a:t>
            </a:r>
            <a:r>
              <a:rPr lang="en-US" dirty="0" err="1"/>
              <a:t>FormGroup</a:t>
            </a:r>
            <a:r>
              <a:rPr lang="en-US" dirty="0"/>
              <a:t>.</a:t>
            </a:r>
          </a:p>
          <a:p>
            <a:endParaRPr lang="en-US" dirty="0"/>
          </a:p>
          <a:p>
            <a:r>
              <a:rPr lang="en-US" b="1" dirty="0" err="1">
                <a:solidFill>
                  <a:srgbClr val="0070C0"/>
                </a:solidFill>
              </a:rPr>
              <a:t>userForm</a:t>
            </a:r>
            <a:r>
              <a:rPr lang="en-US" b="1" dirty="0">
                <a:solidFill>
                  <a:srgbClr val="0070C0"/>
                </a:solidFill>
              </a:rPr>
              <a:t> = new </a:t>
            </a:r>
            <a:r>
              <a:rPr lang="en-US" b="1" dirty="0" err="1">
                <a:solidFill>
                  <a:srgbClr val="0070C0"/>
                </a:solidFill>
              </a:rPr>
              <a:t>FormGroup</a:t>
            </a:r>
            <a:r>
              <a:rPr lang="en-US" b="1" dirty="0">
                <a:solidFill>
                  <a:srgbClr val="0070C0"/>
                </a:solidFill>
              </a:rPr>
              <a:t>({  </a:t>
            </a:r>
          </a:p>
          <a:p>
            <a:r>
              <a:rPr lang="en-US" b="1" dirty="0">
                <a:solidFill>
                  <a:srgbClr val="0070C0"/>
                </a:solidFill>
              </a:rPr>
              <a:t>   --------------</a:t>
            </a:r>
          </a:p>
          <a:p>
            <a:r>
              <a:rPr lang="en-US" b="1" dirty="0">
                <a:solidFill>
                  <a:srgbClr val="0070C0"/>
                </a:solidFill>
              </a:rPr>
              <a:t>gender: new </a:t>
            </a:r>
            <a:r>
              <a:rPr lang="en-US" b="1" dirty="0" err="1">
                <a:solidFill>
                  <a:srgbClr val="0070C0"/>
                </a:solidFill>
              </a:rPr>
              <a:t>FormControl</a:t>
            </a:r>
            <a:r>
              <a:rPr lang="en-US" b="1" dirty="0">
                <a:solidFill>
                  <a:srgbClr val="0070C0"/>
                </a:solidFill>
              </a:rPr>
              <a:t>('male')</a:t>
            </a:r>
          </a:p>
          <a:p>
            <a:r>
              <a:rPr lang="en-US" b="1" dirty="0">
                <a:solidFill>
                  <a:srgbClr val="0070C0"/>
                </a:solidFill>
              </a:rPr>
              <a:t>});</a:t>
            </a:r>
          </a:p>
          <a:p>
            <a:pPr marL="285750" indent="-285750">
              <a:buFont typeface="Arial" panose="020B0604020202020204" pitchFamily="34" charset="0"/>
              <a:buChar char="•"/>
            </a:pPr>
            <a:r>
              <a:rPr lang="en-US" dirty="0"/>
              <a:t>Radio button to select gender while filling the form. </a:t>
            </a:r>
          </a:p>
          <a:p>
            <a:pPr marL="285750" indent="-285750">
              <a:buFont typeface="Arial" panose="020B0604020202020204" pitchFamily="34" charset="0"/>
              <a:buChar char="•"/>
            </a:pPr>
            <a:r>
              <a:rPr lang="en-US" dirty="0"/>
              <a:t>Can pass the initial value while instantiating </a:t>
            </a:r>
            <a:r>
              <a:rPr lang="en-US" dirty="0" err="1"/>
              <a:t>FormControl</a:t>
            </a:r>
            <a:r>
              <a:rPr lang="en-US" dirty="0"/>
              <a:t>. </a:t>
            </a:r>
          </a:p>
          <a:p>
            <a:pPr marL="285750" indent="-285750">
              <a:buFont typeface="Arial" panose="020B0604020202020204" pitchFamily="34" charset="0"/>
              <a:buChar char="•"/>
            </a:pPr>
            <a:r>
              <a:rPr lang="en-US" dirty="0"/>
              <a:t>Can  create the form in HTML template as given below.</a:t>
            </a:r>
          </a:p>
          <a:p>
            <a:endParaRPr lang="en-US" dirty="0"/>
          </a:p>
          <a:p>
            <a:r>
              <a:rPr lang="en-US" b="1" dirty="0">
                <a:solidFill>
                  <a:srgbClr val="0070C0"/>
                </a:solidFill>
              </a:rPr>
              <a:t>&lt;form [</a:t>
            </a:r>
            <a:r>
              <a:rPr lang="en-US" b="1" dirty="0" err="1">
                <a:solidFill>
                  <a:srgbClr val="0070C0"/>
                </a:solidFill>
              </a:rPr>
              <a:t>formGroup</a:t>
            </a:r>
            <a:r>
              <a:rPr lang="en-US" b="1" dirty="0">
                <a:solidFill>
                  <a:srgbClr val="0070C0"/>
                </a:solidFill>
              </a:rPr>
              <a:t>]="</a:t>
            </a:r>
            <a:r>
              <a:rPr lang="en-US" b="1" dirty="0" err="1">
                <a:solidFill>
                  <a:srgbClr val="0070C0"/>
                </a:solidFill>
              </a:rPr>
              <a:t>userForm</a:t>
            </a:r>
            <a:r>
              <a:rPr lang="en-US" b="1" dirty="0">
                <a:solidFill>
                  <a:srgbClr val="0070C0"/>
                </a:solidFill>
              </a:rPr>
              <a:t>" (</a:t>
            </a:r>
            <a:r>
              <a:rPr lang="en-US" b="1" dirty="0" err="1">
                <a:solidFill>
                  <a:srgbClr val="0070C0"/>
                </a:solidFill>
              </a:rPr>
              <a:t>ngSubmit</a:t>
            </a:r>
            <a:r>
              <a:rPr lang="en-US" b="1" dirty="0">
                <a:solidFill>
                  <a:srgbClr val="0070C0"/>
                </a:solidFill>
              </a:rPr>
              <a:t>)="</a:t>
            </a:r>
            <a:r>
              <a:rPr lang="en-US" b="1" dirty="0" err="1">
                <a:solidFill>
                  <a:srgbClr val="0070C0"/>
                </a:solidFill>
              </a:rPr>
              <a:t>onFormSubmit</a:t>
            </a:r>
            <a:r>
              <a:rPr lang="en-US" b="1" dirty="0">
                <a:solidFill>
                  <a:srgbClr val="0070C0"/>
                </a:solidFill>
              </a:rPr>
              <a:t>()"&gt;</a:t>
            </a:r>
          </a:p>
          <a:p>
            <a:r>
              <a:rPr lang="en-US" b="1" dirty="0">
                <a:solidFill>
                  <a:srgbClr val="0070C0"/>
                </a:solidFill>
              </a:rPr>
              <a:t>  ---------------------------</a:t>
            </a:r>
          </a:p>
          <a:p>
            <a:r>
              <a:rPr lang="en-US" b="1" dirty="0">
                <a:solidFill>
                  <a:srgbClr val="0070C0"/>
                </a:solidFill>
              </a:rPr>
              <a:t>&lt;div&gt;</a:t>
            </a:r>
          </a:p>
          <a:p>
            <a:r>
              <a:rPr lang="en-US" b="1" dirty="0">
                <a:solidFill>
                  <a:srgbClr val="0070C0"/>
                </a:solidFill>
              </a:rPr>
              <a:t>       Select Gender:</a:t>
            </a:r>
          </a:p>
          <a:p>
            <a:r>
              <a:rPr lang="en-US" b="1" dirty="0">
                <a:solidFill>
                  <a:srgbClr val="0070C0"/>
                </a:solidFill>
              </a:rPr>
              <a:t>       &lt;input type="radio" </a:t>
            </a:r>
            <a:r>
              <a:rPr lang="en-US" b="1" dirty="0" err="1">
                <a:solidFill>
                  <a:srgbClr val="0070C0"/>
                </a:solidFill>
              </a:rPr>
              <a:t>formControlName</a:t>
            </a:r>
            <a:r>
              <a:rPr lang="en-US" b="1" dirty="0">
                <a:solidFill>
                  <a:srgbClr val="0070C0"/>
                </a:solidFill>
              </a:rPr>
              <a:t>="gender" value="male"&gt; Male</a:t>
            </a:r>
          </a:p>
          <a:p>
            <a:r>
              <a:rPr lang="en-US" b="1" dirty="0">
                <a:solidFill>
                  <a:srgbClr val="0070C0"/>
                </a:solidFill>
              </a:rPr>
              <a:t>       &lt;input type="radio" </a:t>
            </a:r>
            <a:r>
              <a:rPr lang="en-US" b="1" dirty="0" err="1">
                <a:solidFill>
                  <a:srgbClr val="0070C0"/>
                </a:solidFill>
              </a:rPr>
              <a:t>formControlName</a:t>
            </a:r>
            <a:r>
              <a:rPr lang="en-US" b="1" dirty="0">
                <a:solidFill>
                  <a:srgbClr val="0070C0"/>
                </a:solidFill>
              </a:rPr>
              <a:t>="gender" value="female" &gt; Female</a:t>
            </a:r>
          </a:p>
          <a:p>
            <a:r>
              <a:rPr lang="en-US" b="1" dirty="0">
                <a:solidFill>
                  <a:srgbClr val="0070C0"/>
                </a:solidFill>
              </a:rPr>
              <a:t>  &lt;/div&gt;</a:t>
            </a:r>
          </a:p>
          <a:p>
            <a:r>
              <a:rPr lang="en-US" b="1" dirty="0">
                <a:solidFill>
                  <a:srgbClr val="0070C0"/>
                </a:solidFill>
              </a:rPr>
              <a:t>&lt;/form&gt; </a:t>
            </a:r>
          </a:p>
          <a:p>
            <a:pPr marL="285750" indent="-285750">
              <a:buFont typeface="Arial" panose="020B0604020202020204" pitchFamily="34" charset="0"/>
              <a:buChar char="•"/>
            </a:pPr>
            <a:r>
              <a:rPr lang="en-US" dirty="0"/>
              <a:t>Can access its value using get() method.</a:t>
            </a:r>
          </a:p>
          <a:p>
            <a:r>
              <a:rPr lang="en-US" b="1" dirty="0" err="1">
                <a:solidFill>
                  <a:srgbClr val="0070C0"/>
                </a:solidFill>
              </a:rPr>
              <a:t>this.userForm.get</a:t>
            </a:r>
            <a:r>
              <a:rPr lang="en-US" b="1" dirty="0">
                <a:solidFill>
                  <a:srgbClr val="0070C0"/>
                </a:solidFill>
              </a:rPr>
              <a:t>('gender').value</a:t>
            </a:r>
          </a:p>
        </p:txBody>
      </p:sp>
    </p:spTree>
    <p:extLst>
      <p:ext uri="{BB962C8B-B14F-4D97-AF65-F5344CB8AC3E}">
        <p14:creationId xmlns:p14="http://schemas.microsoft.com/office/powerpoint/2010/main" val="52757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275" y="360607"/>
            <a:ext cx="11191741" cy="4739759"/>
          </a:xfrm>
          <a:prstGeom prst="rect">
            <a:avLst/>
          </a:prstGeom>
        </p:spPr>
        <p:txBody>
          <a:bodyPr wrap="square">
            <a:spAutoFit/>
          </a:bodyPr>
          <a:lstStyle/>
          <a:p>
            <a:r>
              <a:rPr lang="en-US" sz="3200" b="1" dirty="0" err="1">
                <a:solidFill>
                  <a:srgbClr val="FF0000"/>
                </a:solidFill>
              </a:rPr>
              <a:t>FormGroup</a:t>
            </a:r>
            <a:r>
              <a:rPr lang="en-US" sz="3200" b="1" dirty="0">
                <a:solidFill>
                  <a:srgbClr val="FF0000"/>
                </a:solidFill>
              </a:rPr>
              <a:t> with Select Element</a:t>
            </a:r>
          </a:p>
          <a:p>
            <a:endParaRPr lang="en-US" dirty="0"/>
          </a:p>
          <a:p>
            <a:r>
              <a:rPr lang="en-US" dirty="0"/>
              <a:t>Create an array of elements that will contain key and value for select element.</a:t>
            </a:r>
          </a:p>
          <a:p>
            <a:r>
              <a:rPr lang="en-US" b="1" dirty="0">
                <a:solidFill>
                  <a:srgbClr val="0070C0"/>
                </a:solidFill>
              </a:rPr>
              <a:t>profiles = [</a:t>
            </a:r>
          </a:p>
          <a:p>
            <a:r>
              <a:rPr lang="en-US" b="1" dirty="0">
                <a:solidFill>
                  <a:srgbClr val="0070C0"/>
                </a:solidFill>
              </a:rPr>
              <a:t>    {name: 'Developer', </a:t>
            </a:r>
            <a:r>
              <a:rPr lang="en-US" b="1" dirty="0" err="1">
                <a:solidFill>
                  <a:srgbClr val="0070C0"/>
                </a:solidFill>
              </a:rPr>
              <a:t>shortName</a:t>
            </a:r>
            <a:r>
              <a:rPr lang="en-US" b="1" dirty="0">
                <a:solidFill>
                  <a:srgbClr val="0070C0"/>
                </a:solidFill>
              </a:rPr>
              <a:t>: '</a:t>
            </a:r>
            <a:r>
              <a:rPr lang="en-US" b="1" dirty="0" err="1">
                <a:solidFill>
                  <a:srgbClr val="0070C0"/>
                </a:solidFill>
              </a:rPr>
              <a:t>dev</a:t>
            </a:r>
            <a:r>
              <a:rPr lang="en-US" b="1" dirty="0">
                <a:solidFill>
                  <a:srgbClr val="0070C0"/>
                </a:solidFill>
              </a:rPr>
              <a:t>'},</a:t>
            </a:r>
          </a:p>
          <a:p>
            <a:r>
              <a:rPr lang="en-US" b="1" dirty="0">
                <a:solidFill>
                  <a:srgbClr val="0070C0"/>
                </a:solidFill>
              </a:rPr>
              <a:t>    {name: 'Manager', </a:t>
            </a:r>
            <a:r>
              <a:rPr lang="en-US" b="1" dirty="0" err="1">
                <a:solidFill>
                  <a:srgbClr val="0070C0"/>
                </a:solidFill>
              </a:rPr>
              <a:t>shortName</a:t>
            </a:r>
            <a:r>
              <a:rPr lang="en-US" b="1" dirty="0">
                <a:solidFill>
                  <a:srgbClr val="0070C0"/>
                </a:solidFill>
              </a:rPr>
              <a:t>: 'man'},</a:t>
            </a:r>
          </a:p>
          <a:p>
            <a:r>
              <a:rPr lang="en-US" b="1" dirty="0">
                <a:solidFill>
                  <a:srgbClr val="0070C0"/>
                </a:solidFill>
              </a:rPr>
              <a:t>    {name: 'Director', </a:t>
            </a:r>
            <a:r>
              <a:rPr lang="en-US" b="1" dirty="0" err="1">
                <a:solidFill>
                  <a:srgbClr val="0070C0"/>
                </a:solidFill>
              </a:rPr>
              <a:t>shortName</a:t>
            </a:r>
            <a:r>
              <a:rPr lang="en-US" b="1" dirty="0">
                <a:solidFill>
                  <a:srgbClr val="0070C0"/>
                </a:solidFill>
              </a:rPr>
              <a:t>: '</a:t>
            </a:r>
            <a:r>
              <a:rPr lang="en-US" b="1" dirty="0" err="1">
                <a:solidFill>
                  <a:srgbClr val="0070C0"/>
                </a:solidFill>
              </a:rPr>
              <a:t>dir</a:t>
            </a:r>
            <a:r>
              <a:rPr lang="en-US" b="1" dirty="0">
                <a:solidFill>
                  <a:srgbClr val="0070C0"/>
                </a:solidFill>
              </a:rPr>
              <a:t>'}</a:t>
            </a:r>
          </a:p>
          <a:p>
            <a:r>
              <a:rPr lang="en-US" b="1" dirty="0">
                <a:solidFill>
                  <a:srgbClr val="0070C0"/>
                </a:solidFill>
              </a:rPr>
              <a:t>]; </a:t>
            </a:r>
          </a:p>
          <a:p>
            <a:r>
              <a:rPr lang="en-US" dirty="0"/>
              <a:t>Can use the value of name in array to display data in select element and the value of </a:t>
            </a:r>
            <a:r>
              <a:rPr lang="en-US" dirty="0" err="1"/>
              <a:t>shortName</a:t>
            </a:r>
            <a:r>
              <a:rPr lang="en-US" dirty="0"/>
              <a:t> will be assigned to value attribute of &lt;option&gt; element. </a:t>
            </a:r>
          </a:p>
          <a:p>
            <a:r>
              <a:rPr lang="en-US" dirty="0"/>
              <a:t>To use select element in a </a:t>
            </a:r>
            <a:r>
              <a:rPr lang="en-US" dirty="0" err="1"/>
              <a:t>FormGroup</a:t>
            </a:r>
            <a:r>
              <a:rPr lang="en-US" dirty="0"/>
              <a:t>, create an instance of </a:t>
            </a:r>
            <a:r>
              <a:rPr lang="en-US" dirty="0" err="1"/>
              <a:t>FormControl</a:t>
            </a:r>
            <a:r>
              <a:rPr lang="en-US" dirty="0"/>
              <a:t> within a </a:t>
            </a:r>
            <a:r>
              <a:rPr lang="en-US" dirty="0" err="1"/>
              <a:t>FormGroup</a:t>
            </a:r>
            <a:r>
              <a:rPr lang="en-US" dirty="0"/>
              <a:t>.</a:t>
            </a:r>
          </a:p>
          <a:p>
            <a:r>
              <a:rPr lang="en-US" b="1" dirty="0" err="1">
                <a:solidFill>
                  <a:srgbClr val="0070C0"/>
                </a:solidFill>
              </a:rPr>
              <a:t>userForm</a:t>
            </a:r>
            <a:r>
              <a:rPr lang="en-US" b="1" dirty="0">
                <a:solidFill>
                  <a:srgbClr val="0070C0"/>
                </a:solidFill>
              </a:rPr>
              <a:t> = new </a:t>
            </a:r>
            <a:r>
              <a:rPr lang="en-US" b="1" dirty="0" err="1">
                <a:solidFill>
                  <a:srgbClr val="0070C0"/>
                </a:solidFill>
              </a:rPr>
              <a:t>FormGroup</a:t>
            </a:r>
            <a:r>
              <a:rPr lang="en-US" b="1" dirty="0">
                <a:solidFill>
                  <a:srgbClr val="0070C0"/>
                </a:solidFill>
              </a:rPr>
              <a:t>({  </a:t>
            </a:r>
          </a:p>
          <a:p>
            <a:r>
              <a:rPr lang="en-US" b="1" dirty="0">
                <a:solidFill>
                  <a:srgbClr val="0070C0"/>
                </a:solidFill>
              </a:rPr>
              <a:t>   --------------</a:t>
            </a:r>
          </a:p>
          <a:p>
            <a:r>
              <a:rPr lang="en-US" b="1" dirty="0">
                <a:solidFill>
                  <a:srgbClr val="0070C0"/>
                </a:solidFill>
              </a:rPr>
              <a:t>   --------------</a:t>
            </a:r>
          </a:p>
          <a:p>
            <a:r>
              <a:rPr lang="en-US" b="1" dirty="0">
                <a:solidFill>
                  <a:srgbClr val="0070C0"/>
                </a:solidFill>
              </a:rPr>
              <a:t>   profile: new </a:t>
            </a:r>
            <a:r>
              <a:rPr lang="en-US" b="1" dirty="0" err="1">
                <a:solidFill>
                  <a:srgbClr val="0070C0"/>
                </a:solidFill>
              </a:rPr>
              <a:t>FormControl</a:t>
            </a:r>
            <a:r>
              <a:rPr lang="en-US" b="1" dirty="0">
                <a:solidFill>
                  <a:srgbClr val="0070C0"/>
                </a:solidFill>
              </a:rPr>
              <a:t>(</a:t>
            </a:r>
            <a:r>
              <a:rPr lang="en-US" b="1" dirty="0" err="1">
                <a:solidFill>
                  <a:srgbClr val="0070C0"/>
                </a:solidFill>
              </a:rPr>
              <a:t>this.profiles</a:t>
            </a:r>
            <a:r>
              <a:rPr lang="en-US" b="1" dirty="0">
                <a:solidFill>
                  <a:srgbClr val="0070C0"/>
                </a:solidFill>
              </a:rPr>
              <a:t>[0].</a:t>
            </a:r>
            <a:r>
              <a:rPr lang="en-US" b="1" dirty="0" err="1">
                <a:solidFill>
                  <a:srgbClr val="0070C0"/>
                </a:solidFill>
              </a:rPr>
              <a:t>shortName</a:t>
            </a:r>
            <a:r>
              <a:rPr lang="en-US" b="1" dirty="0">
                <a:solidFill>
                  <a:srgbClr val="0070C0"/>
                </a:solidFill>
              </a:rPr>
              <a:t>)</a:t>
            </a:r>
          </a:p>
          <a:p>
            <a:r>
              <a:rPr lang="en-US" b="1" dirty="0">
                <a:solidFill>
                  <a:srgbClr val="0070C0"/>
                </a:solidFill>
              </a:rPr>
              <a:t>}); </a:t>
            </a:r>
          </a:p>
        </p:txBody>
      </p:sp>
    </p:spTree>
    <p:extLst>
      <p:ext uri="{BB962C8B-B14F-4D97-AF65-F5344CB8AC3E}">
        <p14:creationId xmlns:p14="http://schemas.microsoft.com/office/powerpoint/2010/main" val="557934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1" y="669701"/>
            <a:ext cx="10328856" cy="5570756"/>
          </a:xfrm>
          <a:prstGeom prst="rect">
            <a:avLst/>
          </a:prstGeom>
        </p:spPr>
        <p:txBody>
          <a:bodyPr wrap="square">
            <a:spAutoFit/>
          </a:bodyPr>
          <a:lstStyle/>
          <a:p>
            <a:pPr lvl="0"/>
            <a:r>
              <a:rPr lang="en-US" sz="3200" b="1" dirty="0" err="1">
                <a:solidFill>
                  <a:srgbClr val="FF0000"/>
                </a:solidFill>
              </a:rPr>
              <a:t>FormGroup</a:t>
            </a:r>
            <a:r>
              <a:rPr lang="en-US" sz="3200" b="1" dirty="0">
                <a:solidFill>
                  <a:srgbClr val="FF0000"/>
                </a:solidFill>
              </a:rPr>
              <a:t> with Select Element</a:t>
            </a:r>
          </a:p>
          <a:p>
            <a:endParaRPr lang="en-US" dirty="0"/>
          </a:p>
          <a:p>
            <a:pPr marL="285750" indent="-285750">
              <a:buFont typeface="Arial" panose="020B0604020202020204" pitchFamily="34" charset="0"/>
              <a:buChar char="•"/>
            </a:pPr>
            <a:r>
              <a:rPr lang="en-US" dirty="0"/>
              <a:t>Can pass the initial selected value while instantiating </a:t>
            </a:r>
            <a:r>
              <a:rPr lang="en-US" dirty="0" err="1"/>
              <a:t>FormControl</a:t>
            </a:r>
            <a:r>
              <a:rPr lang="en-US" dirty="0"/>
              <a:t>. </a:t>
            </a:r>
          </a:p>
          <a:p>
            <a:pPr marL="285750" indent="-285750">
              <a:buFont typeface="Arial" panose="020B0604020202020204" pitchFamily="34" charset="0"/>
              <a:buChar char="•"/>
            </a:pPr>
            <a:r>
              <a:rPr lang="en-US" dirty="0"/>
              <a:t>In the above code first element of array profiles will be selected as default.</a:t>
            </a:r>
          </a:p>
          <a:p>
            <a:pPr marL="285750" indent="-285750">
              <a:buFont typeface="Arial" panose="020B0604020202020204" pitchFamily="34" charset="0"/>
              <a:buChar char="•"/>
            </a:pPr>
            <a:r>
              <a:rPr lang="en-US" dirty="0"/>
              <a:t>Can create the form in HTML template as given below.</a:t>
            </a:r>
          </a:p>
          <a:p>
            <a:endParaRPr lang="en-US" dirty="0"/>
          </a:p>
          <a:p>
            <a:r>
              <a:rPr lang="en-US" b="1" dirty="0">
                <a:solidFill>
                  <a:srgbClr val="0070C0"/>
                </a:solidFill>
              </a:rPr>
              <a:t>&lt;div&gt;</a:t>
            </a:r>
          </a:p>
          <a:p>
            <a:r>
              <a:rPr lang="en-US" b="1" dirty="0">
                <a:solidFill>
                  <a:srgbClr val="0070C0"/>
                </a:solidFill>
              </a:rPr>
              <a:t>  Select Profile:</a:t>
            </a:r>
          </a:p>
          <a:p>
            <a:r>
              <a:rPr lang="en-US" b="1" dirty="0">
                <a:solidFill>
                  <a:srgbClr val="0070C0"/>
                </a:solidFill>
              </a:rPr>
              <a:t>  &lt;select </a:t>
            </a:r>
            <a:r>
              <a:rPr lang="en-US" b="1" dirty="0" err="1">
                <a:solidFill>
                  <a:srgbClr val="0070C0"/>
                </a:solidFill>
              </a:rPr>
              <a:t>formControlName</a:t>
            </a:r>
            <a:r>
              <a:rPr lang="en-US" b="1" dirty="0">
                <a:solidFill>
                  <a:srgbClr val="0070C0"/>
                </a:solidFill>
              </a:rPr>
              <a:t>="profile"&gt;</a:t>
            </a:r>
          </a:p>
          <a:p>
            <a:r>
              <a:rPr lang="en-US" b="1" dirty="0">
                <a:solidFill>
                  <a:srgbClr val="0070C0"/>
                </a:solidFill>
              </a:rPr>
              <a:t>	&lt;option *</a:t>
            </a:r>
            <a:r>
              <a:rPr lang="en-US" b="1" dirty="0" err="1">
                <a:solidFill>
                  <a:srgbClr val="0070C0"/>
                </a:solidFill>
              </a:rPr>
              <a:t>ngFor</a:t>
            </a:r>
            <a:r>
              <a:rPr lang="en-US" b="1" dirty="0">
                <a:solidFill>
                  <a:srgbClr val="0070C0"/>
                </a:solidFill>
              </a:rPr>
              <a:t>="let </a:t>
            </a:r>
            <a:r>
              <a:rPr lang="en-US" b="1" dirty="0" err="1">
                <a:solidFill>
                  <a:srgbClr val="0070C0"/>
                </a:solidFill>
              </a:rPr>
              <a:t>pf</a:t>
            </a:r>
            <a:r>
              <a:rPr lang="en-US" b="1" dirty="0">
                <a:solidFill>
                  <a:srgbClr val="0070C0"/>
                </a:solidFill>
              </a:rPr>
              <a:t> of profiles" [</a:t>
            </a:r>
            <a:r>
              <a:rPr lang="en-US" b="1" dirty="0" err="1">
                <a:solidFill>
                  <a:srgbClr val="0070C0"/>
                </a:solidFill>
              </a:rPr>
              <a:t>ngValue</a:t>
            </a:r>
            <a:r>
              <a:rPr lang="en-US" b="1" dirty="0">
                <a:solidFill>
                  <a:srgbClr val="0070C0"/>
                </a:solidFill>
              </a:rPr>
              <a:t>]="</a:t>
            </a:r>
            <a:r>
              <a:rPr lang="en-US" b="1" dirty="0" err="1">
                <a:solidFill>
                  <a:srgbClr val="0070C0"/>
                </a:solidFill>
              </a:rPr>
              <a:t>pf.shortName</a:t>
            </a:r>
            <a:r>
              <a:rPr lang="en-US" b="1" dirty="0">
                <a:solidFill>
                  <a:srgbClr val="0070C0"/>
                </a:solidFill>
              </a:rPr>
              <a:t>"&gt;</a:t>
            </a:r>
          </a:p>
          <a:p>
            <a:r>
              <a:rPr lang="en-US" b="1" dirty="0">
                <a:solidFill>
                  <a:srgbClr val="0070C0"/>
                </a:solidFill>
              </a:rPr>
              <a:t>		  {{ pf.name }}</a:t>
            </a:r>
          </a:p>
          <a:p>
            <a:r>
              <a:rPr lang="en-US" b="1" dirty="0">
                <a:solidFill>
                  <a:srgbClr val="0070C0"/>
                </a:solidFill>
              </a:rPr>
              <a:t>	&lt;/option&gt;</a:t>
            </a:r>
          </a:p>
          <a:p>
            <a:r>
              <a:rPr lang="en-US" b="1" dirty="0">
                <a:solidFill>
                  <a:srgbClr val="0070C0"/>
                </a:solidFill>
              </a:rPr>
              <a:t>  &lt;/select&gt;</a:t>
            </a:r>
          </a:p>
          <a:p>
            <a:r>
              <a:rPr lang="en-US" b="1" dirty="0">
                <a:solidFill>
                  <a:srgbClr val="0070C0"/>
                </a:solidFill>
              </a:rPr>
              <a:t>&lt;/div&gt; </a:t>
            </a:r>
          </a:p>
          <a:p>
            <a:endParaRPr lang="en-US" dirty="0"/>
          </a:p>
          <a:p>
            <a:endParaRPr lang="en-US" dirty="0"/>
          </a:p>
          <a:p>
            <a:pPr marL="285750" indent="-285750">
              <a:buFont typeface="Arial" panose="020B0604020202020204" pitchFamily="34" charset="0"/>
              <a:buChar char="•"/>
            </a:pPr>
            <a:r>
              <a:rPr lang="en-US" dirty="0"/>
              <a:t>Can access its value using get() method.</a:t>
            </a:r>
          </a:p>
          <a:p>
            <a:endParaRPr lang="en-US" dirty="0"/>
          </a:p>
          <a:p>
            <a:r>
              <a:rPr lang="en-US" b="1" dirty="0" err="1">
                <a:solidFill>
                  <a:srgbClr val="0070C0"/>
                </a:solidFill>
              </a:rPr>
              <a:t>this.userForm.get</a:t>
            </a:r>
            <a:r>
              <a:rPr lang="en-US" b="1" dirty="0">
                <a:solidFill>
                  <a:srgbClr val="0070C0"/>
                </a:solidFill>
              </a:rPr>
              <a:t>('profile').value; </a:t>
            </a:r>
          </a:p>
        </p:txBody>
      </p:sp>
    </p:spTree>
    <p:extLst>
      <p:ext uri="{BB962C8B-B14F-4D97-AF65-F5344CB8AC3E}">
        <p14:creationId xmlns:p14="http://schemas.microsoft.com/office/powerpoint/2010/main" val="2462553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4247" y="618187"/>
            <a:ext cx="11075831" cy="5909310"/>
          </a:xfrm>
          <a:prstGeom prst="rect">
            <a:avLst/>
          </a:prstGeom>
        </p:spPr>
        <p:txBody>
          <a:bodyPr wrap="square">
            <a:spAutoFit/>
          </a:bodyPr>
          <a:lstStyle/>
          <a:p>
            <a:r>
              <a:rPr lang="en-US" sz="3600" b="1" dirty="0" err="1">
                <a:solidFill>
                  <a:srgbClr val="FF0000"/>
                </a:solidFill>
              </a:rPr>
              <a:t>FormGroup</a:t>
            </a:r>
            <a:r>
              <a:rPr lang="en-US" sz="3600" b="1" dirty="0">
                <a:solidFill>
                  <a:srgbClr val="FF0000"/>
                </a:solidFill>
              </a:rPr>
              <a:t> Validation</a:t>
            </a:r>
          </a:p>
          <a:p>
            <a:endParaRPr lang="en-US" sz="3600" b="1" dirty="0">
              <a:solidFill>
                <a:srgbClr val="FF0000"/>
              </a:solidFill>
            </a:endParaRPr>
          </a:p>
          <a:p>
            <a:pPr marL="285750" indent="-285750">
              <a:buFont typeface="Arial" panose="020B0604020202020204" pitchFamily="34" charset="0"/>
              <a:buChar char="•"/>
            </a:pPr>
            <a:r>
              <a:rPr lang="en-US" dirty="0"/>
              <a:t>To validate a form control in </a:t>
            </a:r>
            <a:r>
              <a:rPr lang="en-US" dirty="0" err="1"/>
              <a:t>FormGroup</a:t>
            </a:r>
            <a:r>
              <a:rPr lang="en-US" dirty="0"/>
              <a:t>, angular provides Validators class. </a:t>
            </a:r>
          </a:p>
          <a:p>
            <a:pPr marL="285750" indent="-285750">
              <a:buFont typeface="Arial" panose="020B0604020202020204" pitchFamily="34" charset="0"/>
              <a:buChar char="•"/>
            </a:pPr>
            <a:r>
              <a:rPr lang="en-US" dirty="0"/>
              <a:t>Can use it to enable validation in form control as given below.</a:t>
            </a:r>
          </a:p>
          <a:p>
            <a:r>
              <a:rPr lang="en-US" b="1" dirty="0" err="1">
                <a:solidFill>
                  <a:srgbClr val="0070C0"/>
                </a:solidFill>
              </a:rPr>
              <a:t>userForm</a:t>
            </a:r>
            <a:r>
              <a:rPr lang="en-US" b="1" dirty="0">
                <a:solidFill>
                  <a:srgbClr val="0070C0"/>
                </a:solidFill>
              </a:rPr>
              <a:t> = new </a:t>
            </a:r>
            <a:r>
              <a:rPr lang="en-US" b="1" dirty="0" err="1">
                <a:solidFill>
                  <a:srgbClr val="0070C0"/>
                </a:solidFill>
              </a:rPr>
              <a:t>FormGroup</a:t>
            </a:r>
            <a:r>
              <a:rPr lang="en-US" b="1" dirty="0">
                <a:solidFill>
                  <a:srgbClr val="0070C0"/>
                </a:solidFill>
              </a:rPr>
              <a:t>({</a:t>
            </a:r>
          </a:p>
          <a:p>
            <a:r>
              <a:rPr lang="en-US" b="1" dirty="0">
                <a:solidFill>
                  <a:srgbClr val="0070C0"/>
                </a:solidFill>
              </a:rPr>
              <a:t>   name: new </a:t>
            </a:r>
            <a:r>
              <a:rPr lang="en-US" b="1" dirty="0" err="1">
                <a:solidFill>
                  <a:srgbClr val="0070C0"/>
                </a:solidFill>
              </a:rPr>
              <a:t>FormControl</a:t>
            </a:r>
            <a:r>
              <a:rPr lang="en-US" b="1" dirty="0">
                <a:solidFill>
                  <a:srgbClr val="0070C0"/>
                </a:solidFill>
              </a:rPr>
              <a:t>('', [</a:t>
            </a:r>
            <a:r>
              <a:rPr lang="en-US" b="1" dirty="0" err="1">
                <a:solidFill>
                  <a:srgbClr val="0070C0"/>
                </a:solidFill>
              </a:rPr>
              <a:t>Validators.required</a:t>
            </a:r>
            <a:r>
              <a:rPr lang="en-US" b="1" dirty="0">
                <a:solidFill>
                  <a:srgbClr val="0070C0"/>
                </a:solidFill>
              </a:rPr>
              <a:t>, </a:t>
            </a:r>
            <a:r>
              <a:rPr lang="en-US" b="1" dirty="0" err="1">
                <a:solidFill>
                  <a:srgbClr val="0070C0"/>
                </a:solidFill>
              </a:rPr>
              <a:t>Validators.maxLength</a:t>
            </a:r>
            <a:r>
              <a:rPr lang="en-US" b="1" dirty="0">
                <a:solidFill>
                  <a:srgbClr val="0070C0"/>
                </a:solidFill>
              </a:rPr>
              <a:t>(10)]),</a:t>
            </a:r>
          </a:p>
          <a:p>
            <a:r>
              <a:rPr lang="en-US" b="1" dirty="0">
                <a:solidFill>
                  <a:srgbClr val="0070C0"/>
                </a:solidFill>
              </a:rPr>
              <a:t>   age: new </a:t>
            </a:r>
            <a:r>
              <a:rPr lang="en-US" b="1" dirty="0" err="1">
                <a:solidFill>
                  <a:srgbClr val="0070C0"/>
                </a:solidFill>
              </a:rPr>
              <a:t>FormControl</a:t>
            </a:r>
            <a:r>
              <a:rPr lang="en-US" b="1" dirty="0">
                <a:solidFill>
                  <a:srgbClr val="0070C0"/>
                </a:solidFill>
              </a:rPr>
              <a:t>('', </a:t>
            </a:r>
            <a:r>
              <a:rPr lang="en-US" b="1" dirty="0" err="1">
                <a:solidFill>
                  <a:srgbClr val="0070C0"/>
                </a:solidFill>
              </a:rPr>
              <a:t>Validators.required</a:t>
            </a:r>
            <a:r>
              <a:rPr lang="en-US" b="1" dirty="0">
                <a:solidFill>
                  <a:srgbClr val="0070C0"/>
                </a:solidFill>
              </a:rPr>
              <a:t>)</a:t>
            </a:r>
          </a:p>
          <a:p>
            <a:r>
              <a:rPr lang="en-US" b="1" dirty="0">
                <a:solidFill>
                  <a:srgbClr val="0070C0"/>
                </a:solidFill>
              </a:rPr>
              <a:t>}); </a:t>
            </a:r>
          </a:p>
          <a:p>
            <a:pPr marL="285750" indent="-285750">
              <a:buFont typeface="Arial" panose="020B0604020202020204" pitchFamily="34" charset="0"/>
              <a:buChar char="•"/>
            </a:pPr>
            <a:r>
              <a:rPr lang="en-US" dirty="0"/>
              <a:t>To check validity of form control, can write a method for a form control as given below.</a:t>
            </a:r>
          </a:p>
          <a:p>
            <a:r>
              <a:rPr lang="en-US" b="1" dirty="0">
                <a:solidFill>
                  <a:srgbClr val="0070C0"/>
                </a:solidFill>
              </a:rPr>
              <a:t>get </a:t>
            </a:r>
            <a:r>
              <a:rPr lang="en-US" b="1" dirty="0" err="1">
                <a:solidFill>
                  <a:srgbClr val="0070C0"/>
                </a:solidFill>
              </a:rPr>
              <a:t>userName</a:t>
            </a:r>
            <a:r>
              <a:rPr lang="en-US" b="1" dirty="0">
                <a:solidFill>
                  <a:srgbClr val="0070C0"/>
                </a:solidFill>
              </a:rPr>
              <a:t>(): any {</a:t>
            </a:r>
          </a:p>
          <a:p>
            <a:r>
              <a:rPr lang="en-US" b="1" dirty="0">
                <a:solidFill>
                  <a:srgbClr val="0070C0"/>
                </a:solidFill>
              </a:rPr>
              <a:t>    return </a:t>
            </a:r>
            <a:r>
              <a:rPr lang="en-US" b="1" dirty="0" err="1">
                <a:solidFill>
                  <a:srgbClr val="0070C0"/>
                </a:solidFill>
              </a:rPr>
              <a:t>this.userForm.get</a:t>
            </a:r>
            <a:r>
              <a:rPr lang="en-US" b="1" dirty="0">
                <a:solidFill>
                  <a:srgbClr val="0070C0"/>
                </a:solidFill>
              </a:rPr>
              <a:t>('name');</a:t>
            </a:r>
          </a:p>
          <a:p>
            <a:r>
              <a:rPr lang="en-US" b="1" dirty="0">
                <a:solidFill>
                  <a:srgbClr val="0070C0"/>
                </a:solidFill>
              </a:rPr>
              <a:t>} </a:t>
            </a:r>
          </a:p>
          <a:p>
            <a:endParaRPr lang="en-US" dirty="0"/>
          </a:p>
          <a:p>
            <a:pPr marL="285750" indent="-285750">
              <a:buFont typeface="Arial" panose="020B0604020202020204" pitchFamily="34" charset="0"/>
              <a:buChar char="•"/>
            </a:pPr>
            <a:r>
              <a:rPr lang="en-US" dirty="0"/>
              <a:t>In HTML template can access validity state as </a:t>
            </a:r>
            <a:r>
              <a:rPr lang="en-US" dirty="0" err="1"/>
              <a:t>userName.invalid</a:t>
            </a:r>
            <a:r>
              <a:rPr lang="en-US" dirty="0"/>
              <a:t>.</a:t>
            </a:r>
          </a:p>
          <a:p>
            <a:pPr marL="285750" indent="-285750">
              <a:buFont typeface="Arial" panose="020B0604020202020204" pitchFamily="34" charset="0"/>
              <a:buChar char="•"/>
            </a:pPr>
            <a:r>
              <a:rPr lang="en-US" dirty="0"/>
              <a:t>Can also get validity state directly using instance of </a:t>
            </a:r>
            <a:r>
              <a:rPr lang="en-US" dirty="0" err="1"/>
              <a:t>FormGroup</a:t>
            </a:r>
            <a:r>
              <a:rPr lang="en-US" dirty="0"/>
              <a:t>.</a:t>
            </a:r>
          </a:p>
          <a:p>
            <a:r>
              <a:rPr lang="en-US" b="1" dirty="0" err="1">
                <a:solidFill>
                  <a:srgbClr val="0070C0"/>
                </a:solidFill>
              </a:rPr>
              <a:t>userForm.get</a:t>
            </a:r>
            <a:r>
              <a:rPr lang="en-US" b="1" dirty="0">
                <a:solidFill>
                  <a:srgbClr val="0070C0"/>
                </a:solidFill>
              </a:rPr>
              <a:t>('age').invalid </a:t>
            </a:r>
          </a:p>
          <a:p>
            <a:endParaRPr lang="en-US" b="1" dirty="0">
              <a:solidFill>
                <a:srgbClr val="0070C0"/>
              </a:solidFill>
            </a:endParaRPr>
          </a:p>
          <a:p>
            <a:r>
              <a:rPr lang="en-US" dirty="0"/>
              <a:t>To disable a field with pre-populated value, can instantiate form control as given below.</a:t>
            </a:r>
          </a:p>
          <a:p>
            <a:r>
              <a:rPr lang="en-US" b="1" dirty="0">
                <a:solidFill>
                  <a:srgbClr val="0070C0"/>
                </a:solidFill>
              </a:rPr>
              <a:t>country: new </a:t>
            </a:r>
            <a:r>
              <a:rPr lang="en-US" b="1" dirty="0" err="1">
                <a:solidFill>
                  <a:srgbClr val="0070C0"/>
                </a:solidFill>
              </a:rPr>
              <a:t>FormControl</a:t>
            </a:r>
            <a:r>
              <a:rPr lang="en-US" b="1" dirty="0">
                <a:solidFill>
                  <a:srgbClr val="0070C0"/>
                </a:solidFill>
              </a:rPr>
              <a:t>({value: 'India', disabled: true}) </a:t>
            </a:r>
          </a:p>
        </p:txBody>
      </p:sp>
    </p:spTree>
    <p:extLst>
      <p:ext uri="{BB962C8B-B14F-4D97-AF65-F5344CB8AC3E}">
        <p14:creationId xmlns:p14="http://schemas.microsoft.com/office/powerpoint/2010/main" val="234430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318014"/>
            <a:ext cx="10676586" cy="3970318"/>
          </a:xfrm>
          <a:prstGeom prst="rect">
            <a:avLst/>
          </a:prstGeom>
        </p:spPr>
        <p:txBody>
          <a:bodyPr wrap="square">
            <a:spAutoFit/>
          </a:bodyPr>
          <a:lstStyle/>
          <a:p>
            <a:r>
              <a:rPr lang="en-US" b="1" dirty="0">
                <a:solidFill>
                  <a:srgbClr val="0070C0"/>
                </a:solidFill>
              </a:rPr>
              <a:t>&lt;form [</a:t>
            </a:r>
            <a:r>
              <a:rPr lang="en-US" b="1" dirty="0" err="1">
                <a:solidFill>
                  <a:srgbClr val="0070C0"/>
                </a:solidFill>
              </a:rPr>
              <a:t>formGroup</a:t>
            </a:r>
            <a:r>
              <a:rPr lang="en-US" b="1" dirty="0">
                <a:solidFill>
                  <a:srgbClr val="0070C0"/>
                </a:solidFill>
              </a:rPr>
              <a:t>]="</a:t>
            </a:r>
            <a:r>
              <a:rPr lang="en-US" b="1" dirty="0" err="1">
                <a:solidFill>
                  <a:srgbClr val="0070C0"/>
                </a:solidFill>
              </a:rPr>
              <a:t>userForm</a:t>
            </a:r>
            <a:r>
              <a:rPr lang="en-US" b="1" dirty="0">
                <a:solidFill>
                  <a:srgbClr val="0070C0"/>
                </a:solidFill>
              </a:rPr>
              <a:t>" (</a:t>
            </a:r>
            <a:r>
              <a:rPr lang="en-US" b="1" dirty="0" err="1">
                <a:solidFill>
                  <a:srgbClr val="0070C0"/>
                </a:solidFill>
              </a:rPr>
              <a:t>ngSubmit</a:t>
            </a:r>
            <a:r>
              <a:rPr lang="en-US" b="1" dirty="0">
                <a:solidFill>
                  <a:srgbClr val="0070C0"/>
                </a:solidFill>
              </a:rPr>
              <a:t>)="</a:t>
            </a:r>
            <a:r>
              <a:rPr lang="en-US" b="1" dirty="0" err="1">
                <a:solidFill>
                  <a:srgbClr val="0070C0"/>
                </a:solidFill>
              </a:rPr>
              <a:t>onFormSubmit</a:t>
            </a:r>
            <a:r>
              <a:rPr lang="en-US" b="1" dirty="0">
                <a:solidFill>
                  <a:srgbClr val="0070C0"/>
                </a:solidFill>
              </a:rPr>
              <a:t>()"&gt;</a:t>
            </a:r>
          </a:p>
          <a:p>
            <a:r>
              <a:rPr lang="en-US" b="1" dirty="0">
                <a:solidFill>
                  <a:srgbClr val="0070C0"/>
                </a:solidFill>
              </a:rPr>
              <a:t>  &lt;div&gt;</a:t>
            </a:r>
          </a:p>
          <a:p>
            <a:r>
              <a:rPr lang="en-US" b="1" dirty="0">
                <a:solidFill>
                  <a:srgbClr val="0070C0"/>
                </a:solidFill>
              </a:rPr>
              <a:t>	Name: &lt;input </a:t>
            </a:r>
            <a:r>
              <a:rPr lang="en-US" b="1" dirty="0" err="1">
                <a:solidFill>
                  <a:srgbClr val="0070C0"/>
                </a:solidFill>
              </a:rPr>
              <a:t>formControlName</a:t>
            </a:r>
            <a:r>
              <a:rPr lang="en-US" b="1" dirty="0">
                <a:solidFill>
                  <a:srgbClr val="0070C0"/>
                </a:solidFill>
              </a:rPr>
              <a:t>="name"  placeholder="Enter Name"&gt;</a:t>
            </a:r>
          </a:p>
          <a:p>
            <a:r>
              <a:rPr lang="en-US" b="1" dirty="0">
                <a:solidFill>
                  <a:srgbClr val="0070C0"/>
                </a:solidFill>
              </a:rPr>
              <a:t>	&lt;label *</a:t>
            </a:r>
            <a:r>
              <a:rPr lang="en-US" b="1" dirty="0" err="1">
                <a:solidFill>
                  <a:srgbClr val="0070C0"/>
                </a:solidFill>
              </a:rPr>
              <a:t>ngIf</a:t>
            </a:r>
            <a:r>
              <a:rPr lang="en-US" b="1" dirty="0">
                <a:solidFill>
                  <a:srgbClr val="0070C0"/>
                </a:solidFill>
              </a:rPr>
              <a:t>="</a:t>
            </a:r>
            <a:r>
              <a:rPr lang="en-US" b="1" dirty="0" err="1">
                <a:solidFill>
                  <a:srgbClr val="0070C0"/>
                </a:solidFill>
              </a:rPr>
              <a:t>userName.invalid</a:t>
            </a:r>
            <a:r>
              <a:rPr lang="en-US" b="1" dirty="0">
                <a:solidFill>
                  <a:srgbClr val="0070C0"/>
                </a:solidFill>
              </a:rPr>
              <a:t>" [</a:t>
            </a:r>
            <a:r>
              <a:rPr lang="en-US" b="1" dirty="0" err="1">
                <a:solidFill>
                  <a:srgbClr val="0070C0"/>
                </a:solidFill>
              </a:rPr>
              <a:t>ngClass</a:t>
            </a:r>
            <a:r>
              <a:rPr lang="en-US" b="1" dirty="0">
                <a:solidFill>
                  <a:srgbClr val="0070C0"/>
                </a:solidFill>
              </a:rPr>
              <a:t>] = "'error'"&gt; Name is required with 10 max character. &lt;/label&gt;</a:t>
            </a:r>
          </a:p>
          <a:p>
            <a:r>
              <a:rPr lang="en-US" b="1" dirty="0">
                <a:solidFill>
                  <a:srgbClr val="0070C0"/>
                </a:solidFill>
              </a:rPr>
              <a:t>  &lt;/div&gt;</a:t>
            </a:r>
          </a:p>
          <a:p>
            <a:r>
              <a:rPr lang="en-US" b="1" dirty="0">
                <a:solidFill>
                  <a:srgbClr val="0070C0"/>
                </a:solidFill>
              </a:rPr>
              <a:t>  &lt;div&gt; </a:t>
            </a:r>
          </a:p>
          <a:p>
            <a:r>
              <a:rPr lang="en-US" b="1" dirty="0">
                <a:solidFill>
                  <a:srgbClr val="0070C0"/>
                </a:solidFill>
              </a:rPr>
              <a:t>	Age: &lt;input </a:t>
            </a:r>
            <a:r>
              <a:rPr lang="en-US" b="1" dirty="0" err="1">
                <a:solidFill>
                  <a:srgbClr val="0070C0"/>
                </a:solidFill>
              </a:rPr>
              <a:t>formControlName</a:t>
            </a:r>
            <a:r>
              <a:rPr lang="en-US" b="1" dirty="0">
                <a:solidFill>
                  <a:srgbClr val="0070C0"/>
                </a:solidFill>
              </a:rPr>
              <a:t>="age"  placeholder="Enter Age"&gt;</a:t>
            </a:r>
          </a:p>
          <a:p>
            <a:r>
              <a:rPr lang="en-US" b="1" dirty="0">
                <a:solidFill>
                  <a:srgbClr val="0070C0"/>
                </a:solidFill>
              </a:rPr>
              <a:t>	&lt;label *</a:t>
            </a:r>
            <a:r>
              <a:rPr lang="en-US" b="1" dirty="0" err="1">
                <a:solidFill>
                  <a:srgbClr val="0070C0"/>
                </a:solidFill>
              </a:rPr>
              <a:t>ngIf</a:t>
            </a:r>
            <a:r>
              <a:rPr lang="en-US" b="1" dirty="0">
                <a:solidFill>
                  <a:srgbClr val="0070C0"/>
                </a:solidFill>
              </a:rPr>
              <a:t>="</a:t>
            </a:r>
            <a:r>
              <a:rPr lang="en-US" b="1" dirty="0" err="1">
                <a:solidFill>
                  <a:srgbClr val="0070C0"/>
                </a:solidFill>
              </a:rPr>
              <a:t>userForm.get</a:t>
            </a:r>
            <a:r>
              <a:rPr lang="en-US" b="1" dirty="0">
                <a:solidFill>
                  <a:srgbClr val="0070C0"/>
                </a:solidFill>
              </a:rPr>
              <a:t>('age').invalid" [</a:t>
            </a:r>
            <a:r>
              <a:rPr lang="en-US" b="1" dirty="0" err="1">
                <a:solidFill>
                  <a:srgbClr val="0070C0"/>
                </a:solidFill>
              </a:rPr>
              <a:t>ngClass</a:t>
            </a:r>
            <a:r>
              <a:rPr lang="en-US" b="1" dirty="0">
                <a:solidFill>
                  <a:srgbClr val="0070C0"/>
                </a:solidFill>
              </a:rPr>
              <a:t>] = "'error'"&gt; Age is required. &lt;/label&gt;</a:t>
            </a:r>
          </a:p>
          <a:p>
            <a:r>
              <a:rPr lang="en-US" b="1" dirty="0">
                <a:solidFill>
                  <a:srgbClr val="0070C0"/>
                </a:solidFill>
              </a:rPr>
              <a:t>  &lt;/div&gt;</a:t>
            </a:r>
          </a:p>
          <a:p>
            <a:r>
              <a:rPr lang="en-US" b="1" dirty="0">
                <a:solidFill>
                  <a:srgbClr val="0070C0"/>
                </a:solidFill>
              </a:rPr>
              <a:t>  &lt;div&gt; </a:t>
            </a:r>
          </a:p>
          <a:p>
            <a:r>
              <a:rPr lang="en-US" b="1" dirty="0">
                <a:solidFill>
                  <a:srgbClr val="0070C0"/>
                </a:solidFill>
              </a:rPr>
              <a:t>       &lt;button type="submit"&gt;Submit&lt;/button&gt;</a:t>
            </a:r>
          </a:p>
          <a:p>
            <a:r>
              <a:rPr lang="en-US" b="1" dirty="0">
                <a:solidFill>
                  <a:srgbClr val="0070C0"/>
                </a:solidFill>
              </a:rPr>
              <a:t>  &lt;/div&gt;</a:t>
            </a:r>
          </a:p>
          <a:p>
            <a:r>
              <a:rPr lang="en-US" b="1" dirty="0">
                <a:solidFill>
                  <a:srgbClr val="0070C0"/>
                </a:solidFill>
              </a:rPr>
              <a:t>&lt;/form&gt; </a:t>
            </a:r>
          </a:p>
        </p:txBody>
      </p:sp>
      <p:sp>
        <p:nvSpPr>
          <p:cNvPr id="4" name="Rectangle 3"/>
          <p:cNvSpPr/>
          <p:nvPr/>
        </p:nvSpPr>
        <p:spPr>
          <a:xfrm>
            <a:off x="1019599" y="362635"/>
            <a:ext cx="5104282" cy="646331"/>
          </a:xfrm>
          <a:prstGeom prst="rect">
            <a:avLst/>
          </a:prstGeom>
        </p:spPr>
        <p:txBody>
          <a:bodyPr wrap="none">
            <a:spAutoFit/>
          </a:bodyPr>
          <a:lstStyle/>
          <a:p>
            <a:pPr lvl="0"/>
            <a:r>
              <a:rPr lang="en-US" sz="3600" b="1" dirty="0" err="1">
                <a:solidFill>
                  <a:srgbClr val="FF0000"/>
                </a:solidFill>
              </a:rPr>
              <a:t>FormGroup</a:t>
            </a:r>
            <a:r>
              <a:rPr lang="en-US" sz="3600" b="1" dirty="0">
                <a:solidFill>
                  <a:srgbClr val="FF0000"/>
                </a:solidFill>
              </a:rPr>
              <a:t> Validation</a:t>
            </a:r>
          </a:p>
        </p:txBody>
      </p:sp>
    </p:spTree>
    <p:extLst>
      <p:ext uri="{BB962C8B-B14F-4D97-AF65-F5344CB8AC3E}">
        <p14:creationId xmlns:p14="http://schemas.microsoft.com/office/powerpoint/2010/main" val="1897067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334851"/>
            <a:ext cx="10908405" cy="4955203"/>
          </a:xfrm>
          <a:prstGeom prst="rect">
            <a:avLst/>
          </a:prstGeom>
        </p:spPr>
        <p:txBody>
          <a:bodyPr wrap="square">
            <a:spAutoFit/>
          </a:bodyPr>
          <a:lstStyle/>
          <a:p>
            <a:r>
              <a:rPr lang="en-US" sz="3200" b="1" dirty="0">
                <a:solidFill>
                  <a:srgbClr val="FF0000"/>
                </a:solidFill>
              </a:rPr>
              <a:t>Nested </a:t>
            </a:r>
            <a:r>
              <a:rPr lang="en-US" sz="3200" b="1" dirty="0" err="1">
                <a:solidFill>
                  <a:srgbClr val="FF0000"/>
                </a:solidFill>
              </a:rPr>
              <a:t>FormGroup</a:t>
            </a:r>
            <a:endParaRPr lang="en-US" sz="3200" b="1" dirty="0">
              <a:solidFill>
                <a:srgbClr val="FF0000"/>
              </a:solidFill>
            </a:endParaRPr>
          </a:p>
          <a:p>
            <a:endParaRPr lang="en-US" sz="3200" b="1" dirty="0"/>
          </a:p>
          <a:p>
            <a:pPr marL="285750" indent="-285750">
              <a:buFont typeface="Arial" panose="020B0604020202020204" pitchFamily="34" charset="0"/>
              <a:buChar char="•"/>
            </a:pPr>
            <a:r>
              <a:rPr lang="en-US" dirty="0"/>
              <a:t>A </a:t>
            </a:r>
            <a:r>
              <a:rPr lang="en-US" dirty="0" err="1"/>
              <a:t>FormGroup</a:t>
            </a:r>
            <a:r>
              <a:rPr lang="en-US" dirty="0"/>
              <a:t> instance can contain a nested </a:t>
            </a:r>
            <a:r>
              <a:rPr lang="en-US" dirty="0" err="1"/>
              <a:t>FormGroup</a:t>
            </a:r>
            <a:r>
              <a:rPr lang="en-US" dirty="0"/>
              <a:t> instance. </a:t>
            </a:r>
          </a:p>
          <a:p>
            <a:pPr marL="285750" indent="-285750">
              <a:buFont typeface="Arial" panose="020B0604020202020204" pitchFamily="34" charset="0"/>
              <a:buChar char="•"/>
            </a:pPr>
            <a:r>
              <a:rPr lang="en-US" dirty="0"/>
              <a:t>Use of nested </a:t>
            </a:r>
            <a:r>
              <a:rPr lang="en-US" dirty="0" err="1"/>
              <a:t>FormGroup</a:t>
            </a:r>
            <a:r>
              <a:rPr lang="en-US" dirty="0"/>
              <a:t> is that if we want to get validity state of only few form controls and not all, then we can put those form controls in a nested </a:t>
            </a:r>
            <a:r>
              <a:rPr lang="en-US" dirty="0" err="1"/>
              <a:t>FormGroup</a:t>
            </a:r>
            <a:r>
              <a:rPr lang="en-US" dirty="0"/>
              <a:t> as given below.</a:t>
            </a:r>
          </a:p>
          <a:p>
            <a:endParaRPr lang="en-US" dirty="0"/>
          </a:p>
          <a:p>
            <a:r>
              <a:rPr lang="en-US" b="1" dirty="0" err="1">
                <a:solidFill>
                  <a:srgbClr val="0070C0"/>
                </a:solidFill>
              </a:rPr>
              <a:t>userForm</a:t>
            </a:r>
            <a:r>
              <a:rPr lang="en-US" b="1" dirty="0">
                <a:solidFill>
                  <a:srgbClr val="0070C0"/>
                </a:solidFill>
              </a:rPr>
              <a:t> = new </a:t>
            </a:r>
            <a:r>
              <a:rPr lang="en-US" b="1" dirty="0" err="1">
                <a:solidFill>
                  <a:srgbClr val="0070C0"/>
                </a:solidFill>
              </a:rPr>
              <a:t>FormGroup</a:t>
            </a:r>
            <a:r>
              <a:rPr lang="en-US" b="1" dirty="0">
                <a:solidFill>
                  <a:srgbClr val="0070C0"/>
                </a:solidFill>
              </a:rPr>
              <a:t>({</a:t>
            </a:r>
          </a:p>
          <a:p>
            <a:r>
              <a:rPr lang="en-US" b="1" dirty="0">
                <a:solidFill>
                  <a:srgbClr val="0070C0"/>
                </a:solidFill>
              </a:rPr>
              <a:t>	name: new </a:t>
            </a:r>
            <a:r>
              <a:rPr lang="en-US" b="1" dirty="0" err="1">
                <a:solidFill>
                  <a:srgbClr val="0070C0"/>
                </a:solidFill>
              </a:rPr>
              <a:t>FormControl</a:t>
            </a:r>
            <a:r>
              <a:rPr lang="en-US" b="1" dirty="0">
                <a:solidFill>
                  <a:srgbClr val="0070C0"/>
                </a:solidFill>
              </a:rPr>
              <a:t>('', [</a:t>
            </a:r>
            <a:r>
              <a:rPr lang="en-US" b="1" dirty="0" err="1">
                <a:solidFill>
                  <a:srgbClr val="0070C0"/>
                </a:solidFill>
              </a:rPr>
              <a:t>Validators.required</a:t>
            </a:r>
            <a:r>
              <a:rPr lang="en-US" b="1" dirty="0">
                <a:solidFill>
                  <a:srgbClr val="0070C0"/>
                </a:solidFill>
              </a:rPr>
              <a:t>, </a:t>
            </a:r>
            <a:r>
              <a:rPr lang="en-US" b="1" dirty="0" err="1">
                <a:solidFill>
                  <a:srgbClr val="0070C0"/>
                </a:solidFill>
              </a:rPr>
              <a:t>Validators.maxLength</a:t>
            </a:r>
            <a:r>
              <a:rPr lang="en-US" b="1" dirty="0">
                <a:solidFill>
                  <a:srgbClr val="0070C0"/>
                </a:solidFill>
              </a:rPr>
              <a:t>(10)]),</a:t>
            </a:r>
          </a:p>
          <a:p>
            <a:r>
              <a:rPr lang="en-US" b="1" dirty="0">
                <a:solidFill>
                  <a:srgbClr val="0070C0"/>
                </a:solidFill>
              </a:rPr>
              <a:t>	address: new </a:t>
            </a:r>
            <a:r>
              <a:rPr lang="en-US" b="1" dirty="0" err="1">
                <a:solidFill>
                  <a:srgbClr val="0070C0"/>
                </a:solidFill>
              </a:rPr>
              <a:t>FormGroup</a:t>
            </a:r>
            <a:r>
              <a:rPr lang="en-US" b="1" dirty="0">
                <a:solidFill>
                  <a:srgbClr val="0070C0"/>
                </a:solidFill>
              </a:rPr>
              <a:t>({</a:t>
            </a:r>
          </a:p>
          <a:p>
            <a:r>
              <a:rPr lang="en-US" b="1" dirty="0">
                <a:solidFill>
                  <a:srgbClr val="0070C0"/>
                </a:solidFill>
              </a:rPr>
              <a:t>	    </a:t>
            </a:r>
            <a:r>
              <a:rPr lang="en-US" b="1" dirty="0" err="1">
                <a:solidFill>
                  <a:srgbClr val="0070C0"/>
                </a:solidFill>
              </a:rPr>
              <a:t>houseNumber</a:t>
            </a:r>
            <a:r>
              <a:rPr lang="en-US" b="1" dirty="0">
                <a:solidFill>
                  <a:srgbClr val="0070C0"/>
                </a:solidFill>
              </a:rPr>
              <a:t>: new </a:t>
            </a:r>
            <a:r>
              <a:rPr lang="en-US" b="1" dirty="0" err="1">
                <a:solidFill>
                  <a:srgbClr val="0070C0"/>
                </a:solidFill>
              </a:rPr>
              <a:t>FormControl</a:t>
            </a:r>
            <a:r>
              <a:rPr lang="en-US" b="1" dirty="0">
                <a:solidFill>
                  <a:srgbClr val="0070C0"/>
                </a:solidFill>
              </a:rPr>
              <a:t>('', </a:t>
            </a:r>
            <a:r>
              <a:rPr lang="en-US" b="1" dirty="0" err="1">
                <a:solidFill>
                  <a:srgbClr val="0070C0"/>
                </a:solidFill>
              </a:rPr>
              <a:t>Validators.required</a:t>
            </a:r>
            <a:r>
              <a:rPr lang="en-US" b="1" dirty="0">
                <a:solidFill>
                  <a:srgbClr val="0070C0"/>
                </a:solidFill>
              </a:rPr>
              <a:t>),</a:t>
            </a:r>
          </a:p>
          <a:p>
            <a:r>
              <a:rPr lang="en-US" b="1" dirty="0">
                <a:solidFill>
                  <a:srgbClr val="0070C0"/>
                </a:solidFill>
              </a:rPr>
              <a:t>	    city: new </a:t>
            </a:r>
            <a:r>
              <a:rPr lang="en-US" b="1" dirty="0" err="1">
                <a:solidFill>
                  <a:srgbClr val="0070C0"/>
                </a:solidFill>
              </a:rPr>
              <a:t>FormControl</a:t>
            </a:r>
            <a:r>
              <a:rPr lang="en-US" b="1" dirty="0">
                <a:solidFill>
                  <a:srgbClr val="0070C0"/>
                </a:solidFill>
              </a:rPr>
              <a:t>('Noida')</a:t>
            </a:r>
          </a:p>
          <a:p>
            <a:r>
              <a:rPr lang="en-US" b="1" dirty="0">
                <a:solidFill>
                  <a:srgbClr val="0070C0"/>
                </a:solidFill>
              </a:rPr>
              <a:t>        })</a:t>
            </a:r>
          </a:p>
          <a:p>
            <a:r>
              <a:rPr lang="en-US" b="1" dirty="0">
                <a:solidFill>
                  <a:srgbClr val="0070C0"/>
                </a:solidFill>
              </a:rPr>
              <a:t>});</a:t>
            </a:r>
          </a:p>
          <a:p>
            <a:pPr marL="285750" indent="-285750">
              <a:buFont typeface="Arial" panose="020B0604020202020204" pitchFamily="34" charset="0"/>
              <a:buChar char="•"/>
            </a:pPr>
            <a:r>
              <a:rPr lang="en-US" dirty="0"/>
              <a:t> In the above code address is the nested </a:t>
            </a:r>
            <a:r>
              <a:rPr lang="en-US" dirty="0" err="1"/>
              <a:t>FormGroup</a:t>
            </a:r>
            <a:r>
              <a:rPr lang="en-US" dirty="0"/>
              <a:t> inside </a:t>
            </a:r>
            <a:r>
              <a:rPr lang="en-US" dirty="0" err="1"/>
              <a:t>userForm</a:t>
            </a:r>
            <a:r>
              <a:rPr lang="en-US" dirty="0"/>
              <a:t> </a:t>
            </a:r>
            <a:r>
              <a:rPr lang="en-US" dirty="0" err="1"/>
              <a:t>FormGroup</a:t>
            </a:r>
            <a:r>
              <a:rPr lang="en-US" dirty="0"/>
              <a:t>. </a:t>
            </a:r>
          </a:p>
          <a:p>
            <a:pPr marL="285750" indent="-285750">
              <a:buFont typeface="Arial" panose="020B0604020202020204" pitchFamily="34" charset="0"/>
              <a:buChar char="•"/>
            </a:pPr>
            <a:r>
              <a:rPr lang="en-US" dirty="0"/>
              <a:t>To use nested </a:t>
            </a:r>
            <a:r>
              <a:rPr lang="en-US" dirty="0" err="1"/>
              <a:t>FormGroup</a:t>
            </a:r>
            <a:r>
              <a:rPr lang="en-US" dirty="0"/>
              <a:t> in form element in HTML template, angular provides </a:t>
            </a:r>
            <a:r>
              <a:rPr lang="en-US" dirty="0" err="1"/>
              <a:t>FormGroupName</a:t>
            </a:r>
            <a:r>
              <a:rPr lang="en-US" dirty="0"/>
              <a:t> directive that syncs a nested </a:t>
            </a:r>
            <a:r>
              <a:rPr lang="en-US" dirty="0" err="1"/>
              <a:t>FormGroup</a:t>
            </a:r>
            <a:r>
              <a:rPr lang="en-US" dirty="0"/>
              <a:t> to a DOM element</a:t>
            </a:r>
          </a:p>
        </p:txBody>
      </p:sp>
    </p:spTree>
    <p:extLst>
      <p:ext uri="{BB962C8B-B14F-4D97-AF65-F5344CB8AC3E}">
        <p14:creationId xmlns:p14="http://schemas.microsoft.com/office/powerpoint/2010/main" val="3080119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5316" y="380534"/>
            <a:ext cx="3938899" cy="584775"/>
          </a:xfrm>
          <a:prstGeom prst="rect">
            <a:avLst/>
          </a:prstGeom>
        </p:spPr>
        <p:txBody>
          <a:bodyPr wrap="none">
            <a:spAutoFit/>
          </a:bodyPr>
          <a:lstStyle/>
          <a:p>
            <a:pPr lvl="0"/>
            <a:r>
              <a:rPr lang="en-US" sz="3200" b="1" dirty="0">
                <a:solidFill>
                  <a:srgbClr val="FF0000"/>
                </a:solidFill>
              </a:rPr>
              <a:t>Nested </a:t>
            </a:r>
            <a:r>
              <a:rPr lang="en-US" sz="3200" b="1" dirty="0" err="1">
                <a:solidFill>
                  <a:srgbClr val="FF0000"/>
                </a:solidFill>
              </a:rPr>
              <a:t>FormGroup</a:t>
            </a:r>
            <a:endParaRPr lang="en-US" sz="3200" b="1" dirty="0">
              <a:solidFill>
                <a:srgbClr val="FF0000"/>
              </a:solidFill>
            </a:endParaRPr>
          </a:p>
        </p:txBody>
      </p:sp>
      <p:sp>
        <p:nvSpPr>
          <p:cNvPr id="3" name="Rectangle 2"/>
          <p:cNvSpPr/>
          <p:nvPr/>
        </p:nvSpPr>
        <p:spPr>
          <a:xfrm>
            <a:off x="0" y="1225689"/>
            <a:ext cx="12192000" cy="5078313"/>
          </a:xfrm>
          <a:prstGeom prst="rect">
            <a:avLst/>
          </a:prstGeom>
        </p:spPr>
        <p:txBody>
          <a:bodyPr wrap="square">
            <a:spAutoFit/>
          </a:bodyPr>
          <a:lstStyle/>
          <a:p>
            <a:r>
              <a:rPr lang="en-US" dirty="0"/>
              <a:t>&lt;form [</a:t>
            </a:r>
            <a:r>
              <a:rPr lang="en-US" dirty="0" err="1"/>
              <a:t>formGroup</a:t>
            </a:r>
            <a:r>
              <a:rPr lang="en-US" dirty="0"/>
              <a:t>]="</a:t>
            </a:r>
            <a:r>
              <a:rPr lang="en-US" dirty="0" err="1"/>
              <a:t>userForm</a:t>
            </a:r>
            <a:r>
              <a:rPr lang="en-US" dirty="0"/>
              <a:t>" (</a:t>
            </a:r>
            <a:r>
              <a:rPr lang="en-US" dirty="0" err="1"/>
              <a:t>ngSubmit</a:t>
            </a:r>
            <a:r>
              <a:rPr lang="en-US" dirty="0"/>
              <a:t>)="</a:t>
            </a:r>
            <a:r>
              <a:rPr lang="en-US" dirty="0" err="1"/>
              <a:t>onFormSubmit</a:t>
            </a:r>
            <a:r>
              <a:rPr lang="en-US" dirty="0"/>
              <a:t>()"&gt;</a:t>
            </a:r>
          </a:p>
          <a:p>
            <a:r>
              <a:rPr lang="en-US" dirty="0"/>
              <a:t>  &lt;div&gt;</a:t>
            </a:r>
          </a:p>
          <a:p>
            <a:r>
              <a:rPr lang="en-US" dirty="0"/>
              <a:t>	Name: &lt;input </a:t>
            </a:r>
            <a:r>
              <a:rPr lang="en-US" dirty="0" err="1"/>
              <a:t>formControlName</a:t>
            </a:r>
            <a:r>
              <a:rPr lang="en-US" dirty="0"/>
              <a:t>="name"  placeholder="Enter Name"&gt;</a:t>
            </a:r>
          </a:p>
          <a:p>
            <a:r>
              <a:rPr lang="en-US" dirty="0"/>
              <a:t>	&lt;label *</a:t>
            </a:r>
            <a:r>
              <a:rPr lang="en-US" dirty="0" err="1"/>
              <a:t>ngIf</a:t>
            </a:r>
            <a:r>
              <a:rPr lang="en-US" dirty="0"/>
              <a:t>="</a:t>
            </a:r>
            <a:r>
              <a:rPr lang="en-US" dirty="0" err="1"/>
              <a:t>userName.invalid</a:t>
            </a:r>
            <a:r>
              <a:rPr lang="en-US" dirty="0"/>
              <a:t>" [</a:t>
            </a:r>
            <a:r>
              <a:rPr lang="en-US" dirty="0" err="1"/>
              <a:t>ngClass</a:t>
            </a:r>
            <a:r>
              <a:rPr lang="en-US" dirty="0"/>
              <a:t>] = "'error'"&gt; Name is required with 10 max character. &lt;/label&gt;</a:t>
            </a:r>
          </a:p>
          <a:p>
            <a:r>
              <a:rPr lang="en-US" dirty="0"/>
              <a:t>  &lt;/div&gt;</a:t>
            </a:r>
          </a:p>
          <a:p>
            <a:r>
              <a:rPr lang="en-US" dirty="0"/>
              <a:t>  &lt;div </a:t>
            </a:r>
            <a:r>
              <a:rPr lang="en-US" dirty="0" err="1"/>
              <a:t>formGroupName</a:t>
            </a:r>
            <a:r>
              <a:rPr lang="en-US" dirty="0"/>
              <a:t>="address"&gt;</a:t>
            </a:r>
          </a:p>
          <a:p>
            <a:r>
              <a:rPr lang="en-US" dirty="0"/>
              <a:t>	  &lt;div&gt;</a:t>
            </a:r>
          </a:p>
          <a:p>
            <a:r>
              <a:rPr lang="en-US" dirty="0"/>
              <a:t>		House Number: &lt;input </a:t>
            </a:r>
            <a:r>
              <a:rPr lang="en-US" dirty="0" err="1"/>
              <a:t>formControlName</a:t>
            </a:r>
            <a:r>
              <a:rPr lang="en-US" dirty="0"/>
              <a:t>="</a:t>
            </a:r>
            <a:r>
              <a:rPr lang="en-US" dirty="0" err="1"/>
              <a:t>houseNumber</a:t>
            </a:r>
            <a:r>
              <a:rPr lang="en-US" dirty="0"/>
              <a:t>"  placeholder="Enter House Number"&gt;</a:t>
            </a:r>
          </a:p>
          <a:p>
            <a:r>
              <a:rPr lang="en-US" dirty="0"/>
              <a:t>		&lt;label *</a:t>
            </a:r>
            <a:r>
              <a:rPr lang="en-US" dirty="0" err="1"/>
              <a:t>ngIf</a:t>
            </a:r>
            <a:r>
              <a:rPr lang="en-US" dirty="0"/>
              <a:t>="</a:t>
            </a:r>
            <a:r>
              <a:rPr lang="en-US" dirty="0" err="1"/>
              <a:t>userForm.get</a:t>
            </a:r>
            <a:r>
              <a:rPr lang="en-US" dirty="0"/>
              <a:t>('address').get('</a:t>
            </a:r>
            <a:r>
              <a:rPr lang="en-US" dirty="0" err="1"/>
              <a:t>houseNumber</a:t>
            </a:r>
            <a:r>
              <a:rPr lang="en-US" dirty="0"/>
              <a:t>').invalid" [</a:t>
            </a:r>
            <a:r>
              <a:rPr lang="en-US" dirty="0" err="1"/>
              <a:t>ngClass</a:t>
            </a:r>
            <a:r>
              <a:rPr lang="en-US" dirty="0"/>
              <a:t>] = "'error'"&gt; House Number is required. &lt;/label&gt;</a:t>
            </a:r>
          </a:p>
          <a:p>
            <a:r>
              <a:rPr lang="en-US" dirty="0"/>
              <a:t>	  &lt;/div&gt;  </a:t>
            </a:r>
          </a:p>
          <a:p>
            <a:r>
              <a:rPr lang="en-US" dirty="0"/>
              <a:t>	  &lt;div&gt; 		City: &lt;input </a:t>
            </a:r>
            <a:r>
              <a:rPr lang="en-US" dirty="0" err="1"/>
              <a:t>formControlName</a:t>
            </a:r>
            <a:r>
              <a:rPr lang="en-US" dirty="0"/>
              <a:t>="city"  placeholder="Enter City"&gt; 	  &lt;/div&gt;</a:t>
            </a:r>
          </a:p>
          <a:p>
            <a:r>
              <a:rPr lang="en-US" dirty="0"/>
              <a:t>	  &lt;div&gt; 		Country: &lt;input </a:t>
            </a:r>
            <a:r>
              <a:rPr lang="en-US" dirty="0" err="1"/>
              <a:t>formControlName</a:t>
            </a:r>
            <a:r>
              <a:rPr lang="en-US" dirty="0"/>
              <a:t>="country"&gt; 	  &lt;/div&gt;</a:t>
            </a:r>
          </a:p>
          <a:p>
            <a:r>
              <a:rPr lang="en-US" dirty="0"/>
              <a:t>  &lt;/div&gt;</a:t>
            </a:r>
          </a:p>
          <a:p>
            <a:r>
              <a:rPr lang="en-US" dirty="0"/>
              <a:t>  &lt;div&gt;</a:t>
            </a:r>
          </a:p>
          <a:p>
            <a:r>
              <a:rPr lang="en-US" dirty="0"/>
              <a:t>     &lt;button type="submit"&gt;Submit&lt;/button&gt;</a:t>
            </a:r>
          </a:p>
          <a:p>
            <a:r>
              <a:rPr lang="en-US" dirty="0"/>
              <a:t>  &lt;/div&gt;</a:t>
            </a:r>
          </a:p>
          <a:p>
            <a:r>
              <a:rPr lang="en-US" dirty="0"/>
              <a:t>&lt;/form&gt; </a:t>
            </a:r>
          </a:p>
        </p:txBody>
      </p:sp>
    </p:spTree>
    <p:extLst>
      <p:ext uri="{BB962C8B-B14F-4D97-AF65-F5344CB8AC3E}">
        <p14:creationId xmlns:p14="http://schemas.microsoft.com/office/powerpoint/2010/main" val="3622586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519" y="992668"/>
            <a:ext cx="11359166" cy="5632311"/>
          </a:xfrm>
          <a:prstGeom prst="rect">
            <a:avLst/>
          </a:prstGeom>
        </p:spPr>
        <p:txBody>
          <a:bodyPr wrap="square">
            <a:spAutoFit/>
          </a:bodyPr>
          <a:lstStyle/>
          <a:p>
            <a:r>
              <a:rPr lang="en-US" b="1" dirty="0"/>
              <a:t>Get value of nested </a:t>
            </a:r>
            <a:r>
              <a:rPr lang="en-US" b="1" dirty="0" err="1"/>
              <a:t>FormGroup</a:t>
            </a:r>
            <a:endParaRPr lang="en-US" b="1" dirty="0"/>
          </a:p>
          <a:p>
            <a:endParaRPr lang="en-US" dirty="0"/>
          </a:p>
          <a:p>
            <a:pPr marL="285750" indent="-285750">
              <a:buFont typeface="Arial" panose="020B0604020202020204" pitchFamily="34" charset="0"/>
              <a:buChar char="•"/>
            </a:pPr>
            <a:r>
              <a:rPr lang="en-US" dirty="0"/>
              <a:t>Need to get nested </a:t>
            </a:r>
            <a:r>
              <a:rPr lang="en-US" dirty="0" err="1"/>
              <a:t>FormGroup</a:t>
            </a:r>
            <a:r>
              <a:rPr lang="en-US" dirty="0"/>
              <a:t> by parent </a:t>
            </a:r>
            <a:r>
              <a:rPr lang="en-US" dirty="0" err="1"/>
              <a:t>FormGroup</a:t>
            </a:r>
            <a:r>
              <a:rPr lang="en-US" dirty="0"/>
              <a:t> and call the get() method.</a:t>
            </a:r>
          </a:p>
          <a:p>
            <a:r>
              <a:rPr lang="en-US" b="1" dirty="0">
                <a:solidFill>
                  <a:srgbClr val="0070C0"/>
                </a:solidFill>
              </a:rPr>
              <a:t>let </a:t>
            </a:r>
            <a:r>
              <a:rPr lang="en-US" b="1" dirty="0" err="1">
                <a:solidFill>
                  <a:srgbClr val="0070C0"/>
                </a:solidFill>
              </a:rPr>
              <a:t>addressFG</a:t>
            </a:r>
            <a:r>
              <a:rPr lang="en-US" b="1" dirty="0">
                <a:solidFill>
                  <a:srgbClr val="0070C0"/>
                </a:solidFill>
              </a:rPr>
              <a:t> = </a:t>
            </a:r>
            <a:r>
              <a:rPr lang="en-US" b="1" dirty="0" err="1">
                <a:solidFill>
                  <a:srgbClr val="0070C0"/>
                </a:solidFill>
              </a:rPr>
              <a:t>this.userForm.get</a:t>
            </a:r>
            <a:r>
              <a:rPr lang="en-US" b="1" dirty="0">
                <a:solidFill>
                  <a:srgbClr val="0070C0"/>
                </a:solidFill>
              </a:rPr>
              <a:t>('address');</a:t>
            </a:r>
          </a:p>
          <a:p>
            <a:r>
              <a:rPr lang="en-US" b="1" dirty="0" err="1">
                <a:solidFill>
                  <a:srgbClr val="0070C0"/>
                </a:solidFill>
              </a:rPr>
              <a:t>addressFG.get</a:t>
            </a:r>
            <a:r>
              <a:rPr lang="en-US" b="1" dirty="0">
                <a:solidFill>
                  <a:srgbClr val="0070C0"/>
                </a:solidFill>
              </a:rPr>
              <a:t>('</a:t>
            </a:r>
            <a:r>
              <a:rPr lang="en-US" b="1" dirty="0" err="1">
                <a:solidFill>
                  <a:srgbClr val="0070C0"/>
                </a:solidFill>
              </a:rPr>
              <a:t>houseNumber</a:t>
            </a:r>
            <a:r>
              <a:rPr lang="en-US" b="1" dirty="0">
                <a:solidFill>
                  <a:srgbClr val="0070C0"/>
                </a:solidFill>
              </a:rPr>
              <a:t>').value; </a:t>
            </a:r>
          </a:p>
          <a:p>
            <a:endParaRPr lang="en-US" dirty="0"/>
          </a:p>
          <a:p>
            <a:pPr marL="285750" indent="-285750">
              <a:buFont typeface="Arial" panose="020B0604020202020204" pitchFamily="34" charset="0"/>
              <a:buChar char="•"/>
            </a:pPr>
            <a:r>
              <a:rPr lang="en-US" dirty="0"/>
              <a:t>To get the value and validity state of a nested </a:t>
            </a:r>
            <a:r>
              <a:rPr lang="en-US" dirty="0" err="1"/>
              <a:t>FormGroup</a:t>
            </a:r>
            <a:r>
              <a:rPr lang="en-US" dirty="0"/>
              <a:t>.</a:t>
            </a:r>
          </a:p>
          <a:p>
            <a:r>
              <a:rPr lang="en-US" b="1" dirty="0" err="1">
                <a:solidFill>
                  <a:srgbClr val="0070C0"/>
                </a:solidFill>
              </a:rPr>
              <a:t>addressFG.value</a:t>
            </a:r>
            <a:endParaRPr lang="en-US" b="1" dirty="0">
              <a:solidFill>
                <a:srgbClr val="0070C0"/>
              </a:solidFill>
            </a:endParaRPr>
          </a:p>
          <a:p>
            <a:r>
              <a:rPr lang="en-US" b="1" dirty="0" err="1">
                <a:solidFill>
                  <a:srgbClr val="0070C0"/>
                </a:solidFill>
              </a:rPr>
              <a:t>addressFG.valid</a:t>
            </a:r>
            <a:r>
              <a:rPr lang="en-US" b="1" dirty="0">
                <a:solidFill>
                  <a:srgbClr val="0070C0"/>
                </a:solidFill>
              </a:rPr>
              <a:t> </a:t>
            </a:r>
          </a:p>
          <a:p>
            <a:endParaRPr lang="en-US" dirty="0"/>
          </a:p>
          <a:p>
            <a:endParaRPr lang="en-US" dirty="0"/>
          </a:p>
          <a:p>
            <a:r>
              <a:rPr lang="en-US" b="1" dirty="0"/>
              <a:t>Set value in nested </a:t>
            </a:r>
            <a:r>
              <a:rPr lang="en-US" b="1" dirty="0" err="1"/>
              <a:t>FormGroup</a:t>
            </a:r>
            <a:endParaRPr lang="en-US" b="1" dirty="0"/>
          </a:p>
          <a:p>
            <a:endParaRPr lang="en-US" dirty="0"/>
          </a:p>
          <a:p>
            <a:pPr marL="285750" indent="-285750">
              <a:buFont typeface="Arial" panose="020B0604020202020204" pitchFamily="34" charset="0"/>
              <a:buChar char="•"/>
            </a:pPr>
            <a:r>
              <a:rPr lang="en-US" dirty="0"/>
              <a:t>To set the value in form controls of nested </a:t>
            </a:r>
            <a:r>
              <a:rPr lang="en-US" dirty="0" err="1"/>
              <a:t>FormGroup</a:t>
            </a:r>
            <a:r>
              <a:rPr lang="en-US" dirty="0"/>
              <a:t>,</a:t>
            </a:r>
          </a:p>
          <a:p>
            <a:r>
              <a:rPr lang="en-US" dirty="0"/>
              <a:t> </a:t>
            </a:r>
            <a:r>
              <a:rPr lang="en-US" b="1" dirty="0" err="1">
                <a:solidFill>
                  <a:srgbClr val="0070C0"/>
                </a:solidFill>
              </a:rPr>
              <a:t>setCountry</a:t>
            </a:r>
            <a:r>
              <a:rPr lang="en-US" b="1" dirty="0">
                <a:solidFill>
                  <a:srgbClr val="0070C0"/>
                </a:solidFill>
              </a:rPr>
              <a:t>() { </a:t>
            </a:r>
          </a:p>
          <a:p>
            <a:r>
              <a:rPr lang="en-US" b="1" dirty="0">
                <a:solidFill>
                  <a:srgbClr val="0070C0"/>
                </a:solidFill>
              </a:rPr>
              <a:t>    </a:t>
            </a:r>
            <a:r>
              <a:rPr lang="en-US" b="1" dirty="0" err="1">
                <a:solidFill>
                  <a:srgbClr val="0070C0"/>
                </a:solidFill>
              </a:rPr>
              <a:t>this.userForm.get</a:t>
            </a:r>
            <a:r>
              <a:rPr lang="en-US" b="1" dirty="0">
                <a:solidFill>
                  <a:srgbClr val="0070C0"/>
                </a:solidFill>
              </a:rPr>
              <a:t>('address').get('country').</a:t>
            </a:r>
            <a:r>
              <a:rPr lang="en-US" b="1" dirty="0" err="1">
                <a:solidFill>
                  <a:srgbClr val="0070C0"/>
                </a:solidFill>
              </a:rPr>
              <a:t>setValue</a:t>
            </a:r>
            <a:r>
              <a:rPr lang="en-US" b="1" dirty="0">
                <a:solidFill>
                  <a:srgbClr val="0070C0"/>
                </a:solidFill>
              </a:rPr>
              <a:t>('India');</a:t>
            </a:r>
          </a:p>
          <a:p>
            <a:r>
              <a:rPr lang="en-US" b="1" dirty="0">
                <a:solidFill>
                  <a:srgbClr val="0070C0"/>
                </a:solidFill>
              </a:rPr>
              <a:t>}    </a:t>
            </a:r>
          </a:p>
          <a:p>
            <a:r>
              <a:rPr lang="en-US" b="1" dirty="0" err="1">
                <a:solidFill>
                  <a:srgbClr val="0070C0"/>
                </a:solidFill>
              </a:rPr>
              <a:t>setDefaultValue</a:t>
            </a:r>
            <a:r>
              <a:rPr lang="en-US" b="1" dirty="0">
                <a:solidFill>
                  <a:srgbClr val="0070C0"/>
                </a:solidFill>
              </a:rPr>
              <a:t>() { </a:t>
            </a:r>
          </a:p>
          <a:p>
            <a:r>
              <a:rPr lang="en-US" b="1" dirty="0">
                <a:solidFill>
                  <a:srgbClr val="0070C0"/>
                </a:solidFill>
              </a:rPr>
              <a:t>    </a:t>
            </a:r>
            <a:r>
              <a:rPr lang="en-US" b="1" dirty="0" err="1">
                <a:solidFill>
                  <a:srgbClr val="0070C0"/>
                </a:solidFill>
              </a:rPr>
              <a:t>this.userForm.patchValue</a:t>
            </a:r>
            <a:r>
              <a:rPr lang="en-US" b="1" dirty="0">
                <a:solidFill>
                  <a:srgbClr val="0070C0"/>
                </a:solidFill>
              </a:rPr>
              <a:t>({name: 'Mahesh', address: {</a:t>
            </a:r>
            <a:r>
              <a:rPr lang="en-US" b="1" dirty="0" err="1">
                <a:solidFill>
                  <a:srgbClr val="0070C0"/>
                </a:solidFill>
              </a:rPr>
              <a:t>city:'Noida</a:t>
            </a:r>
            <a:r>
              <a:rPr lang="en-US" b="1" dirty="0">
                <a:solidFill>
                  <a:srgbClr val="0070C0"/>
                </a:solidFill>
              </a:rPr>
              <a:t>', country: 'India'} });</a:t>
            </a:r>
          </a:p>
          <a:p>
            <a:r>
              <a:rPr lang="en-US" b="1" dirty="0">
                <a:solidFill>
                  <a:srgbClr val="0070C0"/>
                </a:solidFill>
              </a:rPr>
              <a:t>}</a:t>
            </a:r>
          </a:p>
        </p:txBody>
      </p:sp>
      <p:sp>
        <p:nvSpPr>
          <p:cNvPr id="3" name="Rectangle 2"/>
          <p:cNvSpPr/>
          <p:nvPr/>
        </p:nvSpPr>
        <p:spPr>
          <a:xfrm>
            <a:off x="365919" y="43458"/>
            <a:ext cx="3938899" cy="584775"/>
          </a:xfrm>
          <a:prstGeom prst="rect">
            <a:avLst/>
          </a:prstGeom>
        </p:spPr>
        <p:txBody>
          <a:bodyPr wrap="none">
            <a:spAutoFit/>
          </a:bodyPr>
          <a:lstStyle/>
          <a:p>
            <a:pPr lvl="0"/>
            <a:r>
              <a:rPr lang="en-US" sz="3200" b="1" dirty="0">
                <a:solidFill>
                  <a:srgbClr val="FF0000"/>
                </a:solidFill>
              </a:rPr>
              <a:t>Nested </a:t>
            </a:r>
            <a:r>
              <a:rPr lang="en-US" sz="3200" b="1" dirty="0" err="1">
                <a:solidFill>
                  <a:srgbClr val="FF0000"/>
                </a:solidFill>
              </a:rPr>
              <a:t>FormGroup</a:t>
            </a:r>
            <a:endParaRPr lang="en-US" sz="3200" b="1" dirty="0">
              <a:solidFill>
                <a:srgbClr val="FF0000"/>
              </a:solidFill>
            </a:endParaRPr>
          </a:p>
        </p:txBody>
      </p:sp>
    </p:spTree>
    <p:extLst>
      <p:ext uri="{BB962C8B-B14F-4D97-AF65-F5344CB8AC3E}">
        <p14:creationId xmlns:p14="http://schemas.microsoft.com/office/powerpoint/2010/main" val="4182229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61" y="167800"/>
            <a:ext cx="11797047" cy="4555093"/>
          </a:xfrm>
          <a:prstGeom prst="rect">
            <a:avLst/>
          </a:prstGeom>
        </p:spPr>
        <p:txBody>
          <a:bodyPr wrap="square">
            <a:spAutoFit/>
          </a:bodyPr>
          <a:lstStyle/>
          <a:p>
            <a:r>
              <a:rPr lang="en-US" sz="2800" b="1" dirty="0">
                <a:solidFill>
                  <a:srgbClr val="FF0000"/>
                </a:solidFill>
              </a:rPr>
              <a:t>Nested </a:t>
            </a:r>
            <a:r>
              <a:rPr lang="en-US" sz="2800" b="1" dirty="0" err="1">
                <a:solidFill>
                  <a:srgbClr val="FF0000"/>
                </a:solidFill>
              </a:rPr>
              <a:t>FormArray</a:t>
            </a:r>
            <a:endParaRPr lang="en-US" sz="2800" b="1" dirty="0">
              <a:solidFill>
                <a:srgbClr val="FF0000"/>
              </a:solidFill>
            </a:endParaRPr>
          </a:p>
          <a:p>
            <a:endParaRPr lang="en-US" sz="2800" b="1" dirty="0">
              <a:solidFill>
                <a:srgbClr val="FF0000"/>
              </a:solidFill>
            </a:endParaRPr>
          </a:p>
          <a:p>
            <a:pPr marL="285750" indent="-285750">
              <a:buFont typeface="Arial" panose="020B0604020202020204" pitchFamily="34" charset="0"/>
              <a:buChar char="•"/>
            </a:pPr>
            <a:r>
              <a:rPr lang="en-US" dirty="0" err="1"/>
              <a:t>FormArray</a:t>
            </a:r>
            <a:r>
              <a:rPr lang="en-US" dirty="0"/>
              <a:t> is used to add and remove form elements at runtime.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use a </a:t>
            </a:r>
            <a:r>
              <a:rPr lang="en-US" dirty="0" err="1"/>
              <a:t>FormArray</a:t>
            </a:r>
            <a:r>
              <a:rPr lang="en-US" dirty="0"/>
              <a:t> inside a </a:t>
            </a:r>
            <a:r>
              <a:rPr lang="en-US" dirty="0" err="1"/>
              <a:t>FormGroup</a:t>
            </a:r>
            <a:r>
              <a:rPr lang="en-US" dirty="0"/>
              <a:t> as given below.</a:t>
            </a:r>
          </a:p>
          <a:p>
            <a:endParaRPr lang="en-US" dirty="0"/>
          </a:p>
          <a:p>
            <a:endParaRPr lang="en-US" dirty="0"/>
          </a:p>
          <a:p>
            <a:r>
              <a:rPr lang="en-US" b="1" dirty="0" err="1">
                <a:solidFill>
                  <a:srgbClr val="0070C0"/>
                </a:solidFill>
              </a:rPr>
              <a:t>userForm</a:t>
            </a:r>
            <a:r>
              <a:rPr lang="en-US" b="1" dirty="0">
                <a:solidFill>
                  <a:srgbClr val="0070C0"/>
                </a:solidFill>
              </a:rPr>
              <a:t> = new </a:t>
            </a:r>
            <a:r>
              <a:rPr lang="en-US" b="1" dirty="0" err="1">
                <a:solidFill>
                  <a:srgbClr val="0070C0"/>
                </a:solidFill>
              </a:rPr>
              <a:t>FormGroup</a:t>
            </a:r>
            <a:r>
              <a:rPr lang="en-US" b="1" dirty="0">
                <a:solidFill>
                  <a:srgbClr val="0070C0"/>
                </a:solidFill>
              </a:rPr>
              <a:t>({</a:t>
            </a:r>
          </a:p>
          <a:p>
            <a:r>
              <a:rPr lang="en-US" b="1" dirty="0">
                <a:solidFill>
                  <a:srgbClr val="0070C0"/>
                </a:solidFill>
              </a:rPr>
              <a:t>       name: new </a:t>
            </a:r>
            <a:r>
              <a:rPr lang="en-US" b="1" dirty="0" err="1">
                <a:solidFill>
                  <a:srgbClr val="0070C0"/>
                </a:solidFill>
              </a:rPr>
              <a:t>FormControl</a:t>
            </a:r>
            <a:r>
              <a:rPr lang="en-US" b="1" dirty="0">
                <a:solidFill>
                  <a:srgbClr val="0070C0"/>
                </a:solidFill>
              </a:rPr>
              <a:t>('', [</a:t>
            </a:r>
            <a:r>
              <a:rPr lang="en-US" b="1" dirty="0" err="1">
                <a:solidFill>
                  <a:srgbClr val="0070C0"/>
                </a:solidFill>
              </a:rPr>
              <a:t>Validators.required</a:t>
            </a:r>
            <a:r>
              <a:rPr lang="en-US" b="1" dirty="0">
                <a:solidFill>
                  <a:srgbClr val="0070C0"/>
                </a:solidFill>
              </a:rPr>
              <a:t>, </a:t>
            </a:r>
            <a:r>
              <a:rPr lang="en-US" b="1" dirty="0" err="1">
                <a:solidFill>
                  <a:srgbClr val="0070C0"/>
                </a:solidFill>
              </a:rPr>
              <a:t>Validators.maxLength</a:t>
            </a:r>
            <a:r>
              <a:rPr lang="en-US" b="1" dirty="0">
                <a:solidFill>
                  <a:srgbClr val="0070C0"/>
                </a:solidFill>
              </a:rPr>
              <a:t>(10)]),</a:t>
            </a:r>
          </a:p>
          <a:p>
            <a:r>
              <a:rPr lang="en-US" b="1" dirty="0">
                <a:solidFill>
                  <a:srgbClr val="0070C0"/>
                </a:solidFill>
              </a:rPr>
              <a:t>       users: new </a:t>
            </a:r>
            <a:r>
              <a:rPr lang="en-US" b="1" dirty="0" err="1">
                <a:solidFill>
                  <a:srgbClr val="0070C0"/>
                </a:solidFill>
              </a:rPr>
              <a:t>FormArray</a:t>
            </a:r>
            <a:r>
              <a:rPr lang="en-US" b="1" dirty="0">
                <a:solidFill>
                  <a:srgbClr val="0070C0"/>
                </a:solidFill>
              </a:rPr>
              <a:t>([</a:t>
            </a:r>
          </a:p>
          <a:p>
            <a:r>
              <a:rPr lang="en-US" b="1" dirty="0">
                <a:solidFill>
                  <a:srgbClr val="0070C0"/>
                </a:solidFill>
              </a:rPr>
              <a:t>          new </a:t>
            </a:r>
            <a:r>
              <a:rPr lang="en-US" b="1" dirty="0" err="1">
                <a:solidFill>
                  <a:srgbClr val="0070C0"/>
                </a:solidFill>
              </a:rPr>
              <a:t>FormControl</a:t>
            </a:r>
            <a:r>
              <a:rPr lang="en-US" b="1" dirty="0">
                <a:solidFill>
                  <a:srgbClr val="0070C0"/>
                </a:solidFill>
              </a:rPr>
              <a:t>('Mahesh'),</a:t>
            </a:r>
          </a:p>
          <a:p>
            <a:r>
              <a:rPr lang="en-US" b="1" dirty="0">
                <a:solidFill>
                  <a:srgbClr val="0070C0"/>
                </a:solidFill>
              </a:rPr>
              <a:t>          new </a:t>
            </a:r>
            <a:r>
              <a:rPr lang="en-US" b="1" dirty="0" err="1">
                <a:solidFill>
                  <a:srgbClr val="0070C0"/>
                </a:solidFill>
              </a:rPr>
              <a:t>FormControl</a:t>
            </a:r>
            <a:r>
              <a:rPr lang="en-US" b="1" dirty="0">
                <a:solidFill>
                  <a:srgbClr val="0070C0"/>
                </a:solidFill>
              </a:rPr>
              <a:t>()</a:t>
            </a:r>
          </a:p>
          <a:p>
            <a:r>
              <a:rPr lang="en-US" b="1" dirty="0">
                <a:solidFill>
                  <a:srgbClr val="0070C0"/>
                </a:solidFill>
              </a:rPr>
              <a:t>       ])</a:t>
            </a:r>
          </a:p>
          <a:p>
            <a:r>
              <a:rPr lang="en-US" b="1" dirty="0">
                <a:solidFill>
                  <a:srgbClr val="0070C0"/>
                </a:solidFill>
              </a:rPr>
              <a:t>}); </a:t>
            </a:r>
          </a:p>
          <a:p>
            <a:endParaRPr lang="en-US" dirty="0"/>
          </a:p>
        </p:txBody>
      </p:sp>
    </p:spTree>
    <p:extLst>
      <p:ext uri="{BB962C8B-B14F-4D97-AF65-F5344CB8AC3E}">
        <p14:creationId xmlns:p14="http://schemas.microsoft.com/office/powerpoint/2010/main" val="33666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Reactive Forms</a:t>
            </a:r>
            <a:br>
              <a:rPr lang="en-US" dirty="0"/>
            </a:br>
            <a:endParaRPr lang="en-US" dirty="0"/>
          </a:p>
        </p:txBody>
      </p:sp>
      <p:sp>
        <p:nvSpPr>
          <p:cNvPr id="3" name="Content Placeholder 2"/>
          <p:cNvSpPr>
            <a:spLocks noGrp="1"/>
          </p:cNvSpPr>
          <p:nvPr>
            <p:ph idx="1"/>
          </p:nvPr>
        </p:nvSpPr>
        <p:spPr>
          <a:xfrm>
            <a:off x="1154954" y="2603500"/>
            <a:ext cx="10732245" cy="3972112"/>
          </a:xfrm>
        </p:spPr>
        <p:txBody>
          <a:bodyPr>
            <a:normAutofit lnSpcReduction="10000"/>
          </a:bodyPr>
          <a:lstStyle/>
          <a:p>
            <a:r>
              <a:rPr lang="en-US" sz="2400" dirty="0"/>
              <a:t>Also known as model-driven forms, offers an easy way to use reactive patterns and validations. </a:t>
            </a:r>
          </a:p>
          <a:p>
            <a:r>
              <a:rPr lang="en-US" sz="2400" dirty="0"/>
              <a:t>Follow the reactive programming style that supports an explicit data management flow between non-UI data models (frequently retrieved from a server) and a UI-oriented form model that keeps the states and values of HTML controls on the app screen.</a:t>
            </a:r>
          </a:p>
          <a:p>
            <a:r>
              <a:rPr lang="en-US" sz="2400" dirty="0"/>
              <a:t>Approach has a lot more power and is extremely productive to work with since it allows us to write expressive code (a very testable one that keeps all the logic in the same place) instead of dividing it over different form templates.</a:t>
            </a:r>
          </a:p>
        </p:txBody>
      </p:sp>
    </p:spTree>
    <p:extLst>
      <p:ext uri="{BB962C8B-B14F-4D97-AF65-F5344CB8AC3E}">
        <p14:creationId xmlns:p14="http://schemas.microsoft.com/office/powerpoint/2010/main" val="1772285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972" y="2081036"/>
            <a:ext cx="10856890" cy="3693319"/>
          </a:xfrm>
          <a:prstGeom prst="rect">
            <a:avLst/>
          </a:prstGeom>
        </p:spPr>
        <p:txBody>
          <a:bodyPr wrap="square">
            <a:spAutoFit/>
          </a:bodyPr>
          <a:lstStyle/>
          <a:p>
            <a:r>
              <a:rPr lang="en-US" b="1" dirty="0">
                <a:solidFill>
                  <a:srgbClr val="0070C0"/>
                </a:solidFill>
              </a:rPr>
              <a:t>&lt;form [</a:t>
            </a:r>
            <a:r>
              <a:rPr lang="en-US" b="1" dirty="0" err="1">
                <a:solidFill>
                  <a:srgbClr val="0070C0"/>
                </a:solidFill>
              </a:rPr>
              <a:t>formGroup</a:t>
            </a:r>
            <a:r>
              <a:rPr lang="en-US" b="1" dirty="0">
                <a:solidFill>
                  <a:srgbClr val="0070C0"/>
                </a:solidFill>
              </a:rPr>
              <a:t>]="</a:t>
            </a:r>
            <a:r>
              <a:rPr lang="en-US" b="1" dirty="0" err="1">
                <a:solidFill>
                  <a:srgbClr val="0070C0"/>
                </a:solidFill>
              </a:rPr>
              <a:t>userForm</a:t>
            </a:r>
            <a:r>
              <a:rPr lang="en-US" b="1" dirty="0">
                <a:solidFill>
                  <a:srgbClr val="0070C0"/>
                </a:solidFill>
              </a:rPr>
              <a:t>" (</a:t>
            </a:r>
            <a:r>
              <a:rPr lang="en-US" b="1" dirty="0" err="1">
                <a:solidFill>
                  <a:srgbClr val="0070C0"/>
                </a:solidFill>
              </a:rPr>
              <a:t>ngSubmit</a:t>
            </a:r>
            <a:r>
              <a:rPr lang="en-US" b="1" dirty="0">
                <a:solidFill>
                  <a:srgbClr val="0070C0"/>
                </a:solidFill>
              </a:rPr>
              <a:t>)="</a:t>
            </a:r>
            <a:r>
              <a:rPr lang="en-US" b="1" dirty="0" err="1">
                <a:solidFill>
                  <a:srgbClr val="0070C0"/>
                </a:solidFill>
              </a:rPr>
              <a:t>onFormSubmit</a:t>
            </a:r>
            <a:r>
              <a:rPr lang="en-US" b="1" dirty="0">
                <a:solidFill>
                  <a:srgbClr val="0070C0"/>
                </a:solidFill>
              </a:rPr>
              <a:t>()"&gt;</a:t>
            </a:r>
          </a:p>
          <a:p>
            <a:r>
              <a:rPr lang="en-US" b="1" dirty="0">
                <a:solidFill>
                  <a:srgbClr val="0070C0"/>
                </a:solidFill>
              </a:rPr>
              <a:t>  &lt;div&gt;</a:t>
            </a:r>
          </a:p>
          <a:p>
            <a:r>
              <a:rPr lang="en-US" b="1" dirty="0">
                <a:solidFill>
                  <a:srgbClr val="0070C0"/>
                </a:solidFill>
              </a:rPr>
              <a:t>	Name: &lt;input </a:t>
            </a:r>
            <a:r>
              <a:rPr lang="en-US" b="1" dirty="0" err="1">
                <a:solidFill>
                  <a:srgbClr val="0070C0"/>
                </a:solidFill>
              </a:rPr>
              <a:t>formControlName</a:t>
            </a:r>
            <a:r>
              <a:rPr lang="en-US" b="1" dirty="0">
                <a:solidFill>
                  <a:srgbClr val="0070C0"/>
                </a:solidFill>
              </a:rPr>
              <a:t>="name"  placeholder="Enter Name"&gt;</a:t>
            </a:r>
          </a:p>
          <a:p>
            <a:r>
              <a:rPr lang="en-US" b="1" dirty="0">
                <a:solidFill>
                  <a:srgbClr val="0070C0"/>
                </a:solidFill>
              </a:rPr>
              <a:t>	&lt;label *</a:t>
            </a:r>
            <a:r>
              <a:rPr lang="en-US" b="1" dirty="0" err="1">
                <a:solidFill>
                  <a:srgbClr val="0070C0"/>
                </a:solidFill>
              </a:rPr>
              <a:t>ngIf</a:t>
            </a:r>
            <a:r>
              <a:rPr lang="en-US" b="1" dirty="0">
                <a:solidFill>
                  <a:srgbClr val="0070C0"/>
                </a:solidFill>
              </a:rPr>
              <a:t>="</a:t>
            </a:r>
            <a:r>
              <a:rPr lang="en-US" b="1" dirty="0" err="1">
                <a:solidFill>
                  <a:srgbClr val="0070C0"/>
                </a:solidFill>
              </a:rPr>
              <a:t>userName.invalid</a:t>
            </a:r>
            <a:r>
              <a:rPr lang="en-US" b="1" dirty="0">
                <a:solidFill>
                  <a:srgbClr val="0070C0"/>
                </a:solidFill>
              </a:rPr>
              <a:t>" [</a:t>
            </a:r>
            <a:r>
              <a:rPr lang="en-US" b="1" dirty="0" err="1">
                <a:solidFill>
                  <a:srgbClr val="0070C0"/>
                </a:solidFill>
              </a:rPr>
              <a:t>ngClass</a:t>
            </a:r>
            <a:r>
              <a:rPr lang="en-US" b="1" dirty="0">
                <a:solidFill>
                  <a:srgbClr val="0070C0"/>
                </a:solidFill>
              </a:rPr>
              <a:t>] = "'error'"&gt; Name is required with 10 max character. &lt;/label&gt;   &lt;/div&gt;</a:t>
            </a:r>
          </a:p>
          <a:p>
            <a:r>
              <a:rPr lang="en-US" b="1" dirty="0">
                <a:solidFill>
                  <a:srgbClr val="0070C0"/>
                </a:solidFill>
              </a:rPr>
              <a:t>  &lt;div </a:t>
            </a:r>
            <a:r>
              <a:rPr lang="en-US" b="1" dirty="0" err="1">
                <a:solidFill>
                  <a:srgbClr val="0070C0"/>
                </a:solidFill>
              </a:rPr>
              <a:t>formArrayName</a:t>
            </a:r>
            <a:r>
              <a:rPr lang="en-US" b="1" dirty="0">
                <a:solidFill>
                  <a:srgbClr val="0070C0"/>
                </a:solidFill>
              </a:rPr>
              <a:t>="users"&gt;</a:t>
            </a:r>
          </a:p>
          <a:p>
            <a:r>
              <a:rPr lang="en-US" b="1" dirty="0">
                <a:solidFill>
                  <a:srgbClr val="0070C0"/>
                </a:solidFill>
              </a:rPr>
              <a:t>	&lt;div *</a:t>
            </a:r>
            <a:r>
              <a:rPr lang="en-US" b="1" dirty="0" err="1">
                <a:solidFill>
                  <a:srgbClr val="0070C0"/>
                </a:solidFill>
              </a:rPr>
              <a:t>ngFor</a:t>
            </a:r>
            <a:r>
              <a:rPr lang="en-US" b="1" dirty="0">
                <a:solidFill>
                  <a:srgbClr val="0070C0"/>
                </a:solidFill>
              </a:rPr>
              <a:t>="let user of </a:t>
            </a:r>
            <a:r>
              <a:rPr lang="en-US" b="1" dirty="0" err="1">
                <a:solidFill>
                  <a:srgbClr val="0070C0"/>
                </a:solidFill>
              </a:rPr>
              <a:t>users.controls</a:t>
            </a:r>
            <a:r>
              <a:rPr lang="en-US" b="1" dirty="0">
                <a:solidFill>
                  <a:srgbClr val="0070C0"/>
                </a:solidFill>
              </a:rPr>
              <a:t>; index as </a:t>
            </a:r>
            <a:r>
              <a:rPr lang="en-US" b="1" dirty="0" err="1">
                <a:solidFill>
                  <a:srgbClr val="0070C0"/>
                </a:solidFill>
              </a:rPr>
              <a:t>idx</a:t>
            </a:r>
            <a:r>
              <a:rPr lang="en-US" b="1" dirty="0">
                <a:solidFill>
                  <a:srgbClr val="0070C0"/>
                </a:solidFill>
              </a:rPr>
              <a:t>"&gt;</a:t>
            </a:r>
          </a:p>
          <a:p>
            <a:r>
              <a:rPr lang="en-US" b="1" dirty="0">
                <a:solidFill>
                  <a:srgbClr val="0070C0"/>
                </a:solidFill>
              </a:rPr>
              <a:t>	  &lt;input [</a:t>
            </a:r>
            <a:r>
              <a:rPr lang="en-US" b="1" dirty="0" err="1">
                <a:solidFill>
                  <a:srgbClr val="0070C0"/>
                </a:solidFill>
              </a:rPr>
              <a:t>formControlName</a:t>
            </a:r>
            <a:r>
              <a:rPr lang="en-US" b="1" dirty="0">
                <a:solidFill>
                  <a:srgbClr val="0070C0"/>
                </a:solidFill>
              </a:rPr>
              <a:t>]="</a:t>
            </a:r>
            <a:r>
              <a:rPr lang="en-US" b="1" dirty="0" err="1">
                <a:solidFill>
                  <a:srgbClr val="0070C0"/>
                </a:solidFill>
              </a:rPr>
              <a:t>idx</a:t>
            </a:r>
            <a:r>
              <a:rPr lang="en-US" b="1" dirty="0">
                <a:solidFill>
                  <a:srgbClr val="0070C0"/>
                </a:solidFill>
              </a:rPr>
              <a:t>" placeholder="Enter User Name"&gt;</a:t>
            </a:r>
          </a:p>
          <a:p>
            <a:r>
              <a:rPr lang="en-US" b="1" dirty="0">
                <a:solidFill>
                  <a:srgbClr val="0070C0"/>
                </a:solidFill>
              </a:rPr>
              <a:t>	  &lt;button type="button" (click)="</a:t>
            </a:r>
            <a:r>
              <a:rPr lang="en-US" b="1" dirty="0" err="1">
                <a:solidFill>
                  <a:srgbClr val="0070C0"/>
                </a:solidFill>
              </a:rPr>
              <a:t>deleteUserField</a:t>
            </a:r>
            <a:r>
              <a:rPr lang="en-US" b="1" dirty="0">
                <a:solidFill>
                  <a:srgbClr val="0070C0"/>
                </a:solidFill>
              </a:rPr>
              <a:t>(</a:t>
            </a:r>
            <a:r>
              <a:rPr lang="en-US" b="1" dirty="0" err="1">
                <a:solidFill>
                  <a:srgbClr val="0070C0"/>
                </a:solidFill>
              </a:rPr>
              <a:t>idx</a:t>
            </a:r>
            <a:r>
              <a:rPr lang="en-US" b="1" dirty="0">
                <a:solidFill>
                  <a:srgbClr val="0070C0"/>
                </a:solidFill>
              </a:rPr>
              <a:t>)"&gt;Delete&lt;/button&gt;</a:t>
            </a:r>
          </a:p>
          <a:p>
            <a:r>
              <a:rPr lang="en-US" b="1" dirty="0">
                <a:solidFill>
                  <a:srgbClr val="0070C0"/>
                </a:solidFill>
              </a:rPr>
              <a:t>	&lt;/div &gt;   &lt;/div&gt;</a:t>
            </a:r>
          </a:p>
          <a:p>
            <a:r>
              <a:rPr lang="en-US" b="1" dirty="0">
                <a:solidFill>
                  <a:srgbClr val="0070C0"/>
                </a:solidFill>
              </a:rPr>
              <a:t>  &lt;button type="button" (click)="</a:t>
            </a:r>
            <a:r>
              <a:rPr lang="en-US" b="1" dirty="0" err="1">
                <a:solidFill>
                  <a:srgbClr val="0070C0"/>
                </a:solidFill>
              </a:rPr>
              <a:t>addUserField</a:t>
            </a:r>
            <a:r>
              <a:rPr lang="en-US" b="1" dirty="0">
                <a:solidFill>
                  <a:srgbClr val="0070C0"/>
                </a:solidFill>
              </a:rPr>
              <a:t>()"&gt;Add More User&lt;/button&gt;  </a:t>
            </a:r>
          </a:p>
          <a:p>
            <a:r>
              <a:rPr lang="en-US" b="1" dirty="0">
                <a:solidFill>
                  <a:srgbClr val="0070C0"/>
                </a:solidFill>
              </a:rPr>
              <a:t>  &lt;button type="submit"&gt;Submit&lt;/button&gt;</a:t>
            </a:r>
          </a:p>
          <a:p>
            <a:r>
              <a:rPr lang="en-US" b="1" dirty="0">
                <a:solidFill>
                  <a:srgbClr val="0070C0"/>
                </a:solidFill>
              </a:rPr>
              <a:t>&lt;/form&gt; </a:t>
            </a:r>
          </a:p>
        </p:txBody>
      </p:sp>
      <p:sp>
        <p:nvSpPr>
          <p:cNvPr id="3" name="Rectangle 2"/>
          <p:cNvSpPr/>
          <p:nvPr/>
        </p:nvSpPr>
        <p:spPr>
          <a:xfrm>
            <a:off x="924005" y="372674"/>
            <a:ext cx="3312125" cy="523220"/>
          </a:xfrm>
          <a:prstGeom prst="rect">
            <a:avLst/>
          </a:prstGeom>
        </p:spPr>
        <p:txBody>
          <a:bodyPr wrap="none">
            <a:spAutoFit/>
          </a:bodyPr>
          <a:lstStyle/>
          <a:p>
            <a:pPr lvl="0"/>
            <a:r>
              <a:rPr lang="en-US" sz="2800" b="1" dirty="0">
                <a:solidFill>
                  <a:srgbClr val="FF0000"/>
                </a:solidFill>
              </a:rPr>
              <a:t>Nested </a:t>
            </a:r>
            <a:r>
              <a:rPr lang="en-US" sz="2800" b="1" dirty="0" err="1">
                <a:solidFill>
                  <a:srgbClr val="FF0000"/>
                </a:solidFill>
              </a:rPr>
              <a:t>FormArray</a:t>
            </a:r>
            <a:endParaRPr lang="en-US" sz="2800" b="1" dirty="0">
              <a:solidFill>
                <a:srgbClr val="FF0000"/>
              </a:solidFill>
            </a:endParaRPr>
          </a:p>
        </p:txBody>
      </p:sp>
    </p:spTree>
    <p:extLst>
      <p:ext uri="{BB962C8B-B14F-4D97-AF65-F5344CB8AC3E}">
        <p14:creationId xmlns:p14="http://schemas.microsoft.com/office/powerpoint/2010/main" val="2262503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456" y="115910"/>
            <a:ext cx="8718997" cy="6617196"/>
          </a:xfrm>
          <a:prstGeom prst="rect">
            <a:avLst/>
          </a:prstGeom>
        </p:spPr>
        <p:txBody>
          <a:bodyPr wrap="square">
            <a:spAutoFit/>
          </a:bodyPr>
          <a:lstStyle/>
          <a:p>
            <a:pPr lvl="0"/>
            <a:r>
              <a:rPr lang="en-US" sz="2800" b="1" dirty="0">
                <a:solidFill>
                  <a:srgbClr val="FF0000"/>
                </a:solidFill>
              </a:rPr>
              <a:t>Nested </a:t>
            </a:r>
            <a:r>
              <a:rPr lang="en-US" sz="2800" b="1" dirty="0" err="1">
                <a:solidFill>
                  <a:srgbClr val="FF0000"/>
                </a:solidFill>
              </a:rPr>
              <a:t>FormArray</a:t>
            </a:r>
            <a:endParaRPr lang="en-US" sz="2800" b="1" dirty="0">
              <a:solidFill>
                <a:srgbClr val="FF0000"/>
              </a:solidFill>
            </a:endParaRPr>
          </a:p>
          <a:p>
            <a:endParaRPr lang="en-US" dirty="0"/>
          </a:p>
          <a:p>
            <a:pPr marL="285750" indent="-285750">
              <a:buFont typeface="Arial" panose="020B0604020202020204" pitchFamily="34" charset="0"/>
              <a:buChar char="•"/>
            </a:pPr>
            <a:r>
              <a:rPr lang="en-US" dirty="0"/>
              <a:t>To add form controls in </a:t>
            </a:r>
            <a:r>
              <a:rPr lang="en-US" dirty="0" err="1"/>
              <a:t>FormArray</a:t>
            </a:r>
            <a:r>
              <a:rPr lang="en-US" dirty="0"/>
              <a:t> at runtime, the instance of </a:t>
            </a:r>
            <a:r>
              <a:rPr lang="en-US" dirty="0" err="1"/>
              <a:t>FormArray</a:t>
            </a:r>
            <a:r>
              <a:rPr lang="en-US" dirty="0"/>
              <a:t> will call push() method that accepts new instance of </a:t>
            </a:r>
            <a:r>
              <a:rPr lang="en-US" dirty="0" err="1"/>
              <a:t>FormControl</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remove form control, it will call </a:t>
            </a:r>
            <a:r>
              <a:rPr lang="en-US" dirty="0" err="1"/>
              <a:t>removeAt</a:t>
            </a:r>
            <a:r>
              <a:rPr lang="en-US" dirty="0"/>
              <a:t>() method that accepts index of form control to be removed. </a:t>
            </a:r>
          </a:p>
          <a:p>
            <a:endParaRPr lang="en-US" dirty="0"/>
          </a:p>
          <a:p>
            <a:r>
              <a:rPr lang="en-US" b="1" dirty="0" err="1">
                <a:solidFill>
                  <a:srgbClr val="0070C0"/>
                </a:solidFill>
              </a:rPr>
              <a:t>addUserField</a:t>
            </a:r>
            <a:r>
              <a:rPr lang="en-US" b="1" dirty="0">
                <a:solidFill>
                  <a:srgbClr val="0070C0"/>
                </a:solidFill>
              </a:rPr>
              <a:t>() { </a:t>
            </a:r>
          </a:p>
          <a:p>
            <a:r>
              <a:rPr lang="en-US" b="1" dirty="0">
                <a:solidFill>
                  <a:srgbClr val="0070C0"/>
                </a:solidFill>
              </a:rPr>
              <a:t>     </a:t>
            </a:r>
            <a:r>
              <a:rPr lang="en-US" b="1" dirty="0" err="1">
                <a:solidFill>
                  <a:srgbClr val="0070C0"/>
                </a:solidFill>
              </a:rPr>
              <a:t>this.users.push</a:t>
            </a:r>
            <a:r>
              <a:rPr lang="en-US" b="1" dirty="0">
                <a:solidFill>
                  <a:srgbClr val="0070C0"/>
                </a:solidFill>
              </a:rPr>
              <a:t>(new </a:t>
            </a:r>
            <a:r>
              <a:rPr lang="en-US" b="1" dirty="0" err="1">
                <a:solidFill>
                  <a:srgbClr val="0070C0"/>
                </a:solidFill>
              </a:rPr>
              <a:t>FormControl</a:t>
            </a:r>
            <a:r>
              <a:rPr lang="en-US" b="1" dirty="0">
                <a:solidFill>
                  <a:srgbClr val="0070C0"/>
                </a:solidFill>
              </a:rPr>
              <a:t>()); </a:t>
            </a:r>
          </a:p>
          <a:p>
            <a:r>
              <a:rPr lang="en-US" b="1" dirty="0">
                <a:solidFill>
                  <a:srgbClr val="0070C0"/>
                </a:solidFill>
              </a:rPr>
              <a:t>}</a:t>
            </a:r>
          </a:p>
          <a:p>
            <a:r>
              <a:rPr lang="en-US" b="1" dirty="0" err="1">
                <a:solidFill>
                  <a:srgbClr val="0070C0"/>
                </a:solidFill>
              </a:rPr>
              <a:t>deleteUserField</a:t>
            </a:r>
            <a:r>
              <a:rPr lang="en-US" b="1" dirty="0">
                <a:solidFill>
                  <a:srgbClr val="0070C0"/>
                </a:solidFill>
              </a:rPr>
              <a:t>(index: number) {</a:t>
            </a:r>
          </a:p>
          <a:p>
            <a:r>
              <a:rPr lang="en-US" b="1" dirty="0">
                <a:solidFill>
                  <a:srgbClr val="0070C0"/>
                </a:solidFill>
              </a:rPr>
              <a:t>     </a:t>
            </a:r>
            <a:r>
              <a:rPr lang="en-US" b="1" dirty="0" err="1">
                <a:solidFill>
                  <a:srgbClr val="0070C0"/>
                </a:solidFill>
              </a:rPr>
              <a:t>this.users.removeAt</a:t>
            </a:r>
            <a:r>
              <a:rPr lang="en-US" b="1" dirty="0">
                <a:solidFill>
                  <a:srgbClr val="0070C0"/>
                </a:solidFill>
              </a:rPr>
              <a:t>(index);</a:t>
            </a:r>
          </a:p>
          <a:p>
            <a:r>
              <a:rPr lang="en-US" b="1" dirty="0">
                <a:solidFill>
                  <a:srgbClr val="0070C0"/>
                </a:solidFill>
              </a:rPr>
              <a:t>} </a:t>
            </a:r>
          </a:p>
          <a:p>
            <a:endParaRPr lang="en-US" b="1" dirty="0">
              <a:solidFill>
                <a:srgbClr val="0070C0"/>
              </a:solidFill>
            </a:endParaRPr>
          </a:p>
          <a:p>
            <a:pPr marL="285750" indent="-285750">
              <a:buFont typeface="Arial" panose="020B0604020202020204" pitchFamily="34" charset="0"/>
              <a:buChar char="•"/>
            </a:pPr>
            <a:r>
              <a:rPr lang="en-US" dirty="0"/>
              <a:t>On the submit of form,  can access the values of individual form control of </a:t>
            </a:r>
            <a:r>
              <a:rPr lang="en-US" dirty="0" err="1"/>
              <a:t>FormArray</a:t>
            </a:r>
            <a:r>
              <a:rPr lang="en-US" dirty="0"/>
              <a:t> as given below.</a:t>
            </a:r>
          </a:p>
          <a:p>
            <a:r>
              <a:rPr lang="en-US" b="1" dirty="0">
                <a:solidFill>
                  <a:srgbClr val="0070C0"/>
                </a:solidFill>
              </a:rPr>
              <a:t>for(let </a:t>
            </a:r>
            <a:r>
              <a:rPr lang="en-US" b="1" dirty="0" err="1">
                <a:solidFill>
                  <a:srgbClr val="0070C0"/>
                </a:solidFill>
              </a:rPr>
              <a:t>i</a:t>
            </a:r>
            <a:r>
              <a:rPr lang="en-US" b="1" dirty="0">
                <a:solidFill>
                  <a:srgbClr val="0070C0"/>
                </a:solidFill>
              </a:rPr>
              <a:t> = 0; </a:t>
            </a:r>
            <a:r>
              <a:rPr lang="en-US" b="1" dirty="0" err="1">
                <a:solidFill>
                  <a:srgbClr val="0070C0"/>
                </a:solidFill>
              </a:rPr>
              <a:t>i</a:t>
            </a:r>
            <a:r>
              <a:rPr lang="en-US" b="1" dirty="0">
                <a:solidFill>
                  <a:srgbClr val="0070C0"/>
                </a:solidFill>
              </a:rPr>
              <a:t> &lt; </a:t>
            </a:r>
            <a:r>
              <a:rPr lang="en-US" b="1" dirty="0" err="1">
                <a:solidFill>
                  <a:srgbClr val="0070C0"/>
                </a:solidFill>
              </a:rPr>
              <a:t>this.users.length</a:t>
            </a:r>
            <a:r>
              <a:rPr lang="en-US" b="1" dirty="0">
                <a:solidFill>
                  <a:srgbClr val="0070C0"/>
                </a:solidFill>
              </a:rPr>
              <a:t>; </a:t>
            </a:r>
            <a:r>
              <a:rPr lang="en-US" b="1" dirty="0" err="1">
                <a:solidFill>
                  <a:srgbClr val="0070C0"/>
                </a:solidFill>
              </a:rPr>
              <a:t>i</a:t>
            </a:r>
            <a:r>
              <a:rPr lang="en-US" b="1" dirty="0">
                <a:solidFill>
                  <a:srgbClr val="0070C0"/>
                </a:solidFill>
              </a:rPr>
              <a:t>++) {</a:t>
            </a:r>
          </a:p>
          <a:p>
            <a:r>
              <a:rPr lang="en-US" b="1" dirty="0">
                <a:solidFill>
                  <a:srgbClr val="0070C0"/>
                </a:solidFill>
              </a:rPr>
              <a:t>   console.log(this.users.at(</a:t>
            </a:r>
            <a:r>
              <a:rPr lang="en-US" b="1" dirty="0" err="1">
                <a:solidFill>
                  <a:srgbClr val="0070C0"/>
                </a:solidFill>
              </a:rPr>
              <a:t>i</a:t>
            </a:r>
            <a:r>
              <a:rPr lang="en-US" b="1" dirty="0">
                <a:solidFill>
                  <a:srgbClr val="0070C0"/>
                </a:solidFill>
              </a:rPr>
              <a:t>).value);</a:t>
            </a:r>
          </a:p>
          <a:p>
            <a:r>
              <a:rPr lang="en-US" b="1" dirty="0">
                <a:solidFill>
                  <a:srgbClr val="0070C0"/>
                </a:solidFill>
              </a:rPr>
              <a:t>} </a:t>
            </a:r>
          </a:p>
          <a:p>
            <a:pPr marL="285750" indent="-285750">
              <a:buFont typeface="Arial" panose="020B0604020202020204" pitchFamily="34" charset="0"/>
              <a:buChar char="•"/>
            </a:pPr>
            <a:r>
              <a:rPr lang="en-US" dirty="0"/>
              <a:t>To get the value and validity state of </a:t>
            </a:r>
            <a:r>
              <a:rPr lang="en-US" dirty="0" err="1"/>
              <a:t>FormArray</a:t>
            </a:r>
            <a:r>
              <a:rPr lang="en-US"/>
              <a:t>, </a:t>
            </a:r>
            <a:endParaRPr lang="en-US" dirty="0"/>
          </a:p>
          <a:p>
            <a:r>
              <a:rPr lang="en-US" b="1" dirty="0" err="1">
                <a:solidFill>
                  <a:srgbClr val="0070C0"/>
                </a:solidFill>
              </a:rPr>
              <a:t>this.userForm.value</a:t>
            </a:r>
            <a:r>
              <a:rPr lang="en-US" b="1" dirty="0">
                <a:solidFill>
                  <a:srgbClr val="0070C0"/>
                </a:solidFill>
              </a:rPr>
              <a:t> </a:t>
            </a:r>
          </a:p>
          <a:p>
            <a:r>
              <a:rPr lang="en-US" b="1" dirty="0" err="1">
                <a:solidFill>
                  <a:srgbClr val="0070C0"/>
                </a:solidFill>
              </a:rPr>
              <a:t>this.userForm.valid</a:t>
            </a:r>
            <a:r>
              <a:rPr lang="en-US" b="1" dirty="0">
                <a:solidFill>
                  <a:srgbClr val="0070C0"/>
                </a:solidFill>
              </a:rPr>
              <a:t> </a:t>
            </a:r>
          </a:p>
        </p:txBody>
      </p:sp>
    </p:spTree>
    <p:extLst>
      <p:ext uri="{BB962C8B-B14F-4D97-AF65-F5344CB8AC3E}">
        <p14:creationId xmlns:p14="http://schemas.microsoft.com/office/powerpoint/2010/main" val="3888248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we validate our forms?</a:t>
            </a:r>
          </a:p>
        </p:txBody>
      </p:sp>
      <p:sp>
        <p:nvSpPr>
          <p:cNvPr id="3" name="Content Placeholder 2"/>
          <p:cNvSpPr>
            <a:spLocks noGrp="1"/>
          </p:cNvSpPr>
          <p:nvPr>
            <p:ph idx="1"/>
          </p:nvPr>
        </p:nvSpPr>
        <p:spPr>
          <a:xfrm>
            <a:off x="1154955" y="2603499"/>
            <a:ext cx="10543986" cy="3985559"/>
          </a:xfrm>
        </p:spPr>
        <p:txBody>
          <a:bodyPr>
            <a:normAutofit/>
          </a:bodyPr>
          <a:lstStyle/>
          <a:p>
            <a:r>
              <a:rPr lang="en-US" dirty="0"/>
              <a:t> most important thing is to avoid interrupting and annoying the user.</a:t>
            </a:r>
          </a:p>
          <a:p>
            <a:r>
              <a:rPr lang="en-US" dirty="0"/>
              <a:t>Not recommended to validate right just when the user submits the form. Imagine this scenario, the user spent time filling each input (without knowing the constraints beforehand) and finally when he thinks the task is done, multiple error messages are shown due to invalid inputs. This is frustrating.</a:t>
            </a:r>
          </a:p>
          <a:p>
            <a:r>
              <a:rPr lang="en-US" b="1" dirty="0"/>
              <a:t>Real time validation:</a:t>
            </a:r>
            <a:r>
              <a:rPr lang="en-US" dirty="0"/>
              <a:t> It means validating as you type. These are super handy and are the default for Angular Validators.</a:t>
            </a:r>
          </a:p>
          <a:p>
            <a:r>
              <a:rPr lang="en-US" b="1" dirty="0"/>
              <a:t>On blur validation:</a:t>
            </a:r>
            <a:r>
              <a:rPr lang="en-US" dirty="0"/>
              <a:t> May be less annoying for certain cases as we only validate when the user focus out from the form input.</a:t>
            </a:r>
          </a:p>
          <a:p>
            <a:r>
              <a:rPr lang="en-US" dirty="0"/>
              <a:t> However, the user will only see the errors once he moves to the next input.</a:t>
            </a:r>
          </a:p>
          <a:p>
            <a:r>
              <a:rPr lang="en-US" dirty="0"/>
              <a:t>From Angular5 --  new option for your </a:t>
            </a:r>
            <a:r>
              <a:rPr lang="en-US" dirty="0" err="1"/>
              <a:t>ngModel</a:t>
            </a:r>
            <a:r>
              <a:rPr lang="en-US" dirty="0"/>
              <a:t> </a:t>
            </a:r>
            <a:r>
              <a:rPr lang="en-US" dirty="0" err="1"/>
              <a:t>updateOn</a:t>
            </a:r>
            <a:r>
              <a:rPr lang="en-US" dirty="0"/>
              <a:t>: 'blur'</a:t>
            </a:r>
          </a:p>
        </p:txBody>
      </p:sp>
    </p:spTree>
    <p:extLst>
      <p:ext uri="{BB962C8B-B14F-4D97-AF65-F5344CB8AC3E}">
        <p14:creationId xmlns:p14="http://schemas.microsoft.com/office/powerpoint/2010/main" val="1709162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b="1" dirty="0" err="1">
                <a:solidFill>
                  <a:srgbClr val="FF0000"/>
                </a:solidFill>
              </a:rPr>
              <a:t>this.email</a:t>
            </a:r>
            <a:r>
              <a:rPr lang="en-US" sz="2000" b="1" dirty="0">
                <a:solidFill>
                  <a:srgbClr val="FF0000"/>
                </a:solidFill>
              </a:rPr>
              <a:t> = new </a:t>
            </a:r>
            <a:r>
              <a:rPr lang="en-US" sz="2000" b="1" dirty="0" err="1">
                <a:solidFill>
                  <a:srgbClr val="FF0000"/>
                </a:solidFill>
              </a:rPr>
              <a:t>FormControl</a:t>
            </a:r>
            <a:r>
              <a:rPr lang="en-US" sz="2000" b="1" dirty="0">
                <a:solidFill>
                  <a:srgbClr val="FF0000"/>
                </a:solidFill>
              </a:rPr>
              <a:t>(null, {</a:t>
            </a:r>
          </a:p>
          <a:p>
            <a:pPr marL="0" indent="0">
              <a:buNone/>
            </a:pPr>
            <a:r>
              <a:rPr lang="en-US" sz="2000" b="1" dirty="0">
                <a:solidFill>
                  <a:srgbClr val="FF0000"/>
                </a:solidFill>
              </a:rPr>
              <a:t>	validators: </a:t>
            </a:r>
            <a:r>
              <a:rPr lang="en-US" sz="2000" b="1" dirty="0" err="1">
                <a:solidFill>
                  <a:srgbClr val="FF0000"/>
                </a:solidFill>
              </a:rPr>
              <a:t>Validators.required</a:t>
            </a:r>
            <a:r>
              <a:rPr lang="en-US" sz="2000" b="1" dirty="0">
                <a:solidFill>
                  <a:srgbClr val="FF0000"/>
                </a:solidFill>
              </a:rPr>
              <a:t>,</a:t>
            </a:r>
          </a:p>
          <a:p>
            <a:pPr marL="0" indent="0">
              <a:buNone/>
            </a:pPr>
            <a:r>
              <a:rPr lang="en-US" sz="2000" b="1" dirty="0">
                <a:solidFill>
                  <a:srgbClr val="FF0000"/>
                </a:solidFill>
              </a:rPr>
              <a:t>	</a:t>
            </a:r>
            <a:r>
              <a:rPr lang="en-US" sz="2000" b="1" dirty="0" err="1">
                <a:solidFill>
                  <a:srgbClr val="FF0000"/>
                </a:solidFill>
              </a:rPr>
              <a:t>updateOn</a:t>
            </a:r>
            <a:r>
              <a:rPr lang="en-US" sz="2000" b="1" dirty="0">
                <a:solidFill>
                  <a:srgbClr val="FF0000"/>
                </a:solidFill>
              </a:rPr>
              <a:t>: 'blur'</a:t>
            </a:r>
          </a:p>
          <a:p>
            <a:pPr marL="0" indent="0">
              <a:buNone/>
            </a:pPr>
            <a:r>
              <a:rPr lang="en-US" sz="2000" b="1" dirty="0">
                <a:solidFill>
                  <a:srgbClr val="FF0000"/>
                </a:solidFill>
              </a:rPr>
              <a:t>});</a:t>
            </a:r>
          </a:p>
        </p:txBody>
      </p:sp>
    </p:spTree>
    <p:extLst>
      <p:ext uri="{BB962C8B-B14F-4D97-AF65-F5344CB8AC3E}">
        <p14:creationId xmlns:p14="http://schemas.microsoft.com/office/powerpoint/2010/main" val="2894412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94130" y="264233"/>
            <a:ext cx="11322423" cy="587235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331"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976D2"/>
                </a:solidFill>
                <a:effectLst/>
                <a:latin typeface="Lato"/>
              </a:rPr>
              <a:t>Built in Angular input validations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rgbClr val="C7254E"/>
                </a:solidFill>
                <a:effectLst/>
                <a:latin typeface="Menlo"/>
              </a:rPr>
              <a:t>minLength</a:t>
            </a:r>
            <a:r>
              <a:rPr kumimoji="0" lang="en-US" sz="2800" b="0" i="0" u="none" strike="noStrike" cap="none" normalizeH="0" baseline="0" dirty="0">
                <a:ln>
                  <a:noFill/>
                </a:ln>
                <a:solidFill>
                  <a:srgbClr val="818181"/>
                </a:solidFill>
                <a:effectLst/>
                <a:latin typeface="Lato"/>
              </a:rPr>
              <a:t>: Validator that requires controls to have a value of a minimum length.</a:t>
            </a:r>
            <a:endParaRPr kumimoji="0" 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rgbClr val="C7254E"/>
                </a:solidFill>
                <a:effectLst/>
                <a:latin typeface="Menlo"/>
              </a:rPr>
              <a:t>maxLength</a:t>
            </a:r>
            <a:r>
              <a:rPr kumimoji="0" lang="en-US" sz="2800" b="0" i="0" u="none" strike="noStrike" cap="none" normalizeH="0" baseline="0" dirty="0">
                <a:ln>
                  <a:noFill/>
                </a:ln>
                <a:solidFill>
                  <a:srgbClr val="818181"/>
                </a:solidFill>
                <a:effectLst/>
                <a:latin typeface="Lato"/>
              </a:rPr>
              <a:t>: Validator that requires controls to have a value of a maximum length.</a:t>
            </a:r>
            <a:endParaRPr kumimoji="0" 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C7254E"/>
                </a:solidFill>
                <a:effectLst/>
                <a:latin typeface="Menlo"/>
              </a:rPr>
              <a:t>pattern</a:t>
            </a:r>
            <a:r>
              <a:rPr kumimoji="0" lang="en-US" sz="2800" b="0" i="0" u="none" strike="noStrike" cap="none" normalizeH="0" baseline="0" dirty="0">
                <a:ln>
                  <a:noFill/>
                </a:ln>
                <a:solidFill>
                  <a:srgbClr val="818181"/>
                </a:solidFill>
                <a:effectLst/>
                <a:latin typeface="Lato"/>
              </a:rPr>
              <a:t>: Validator that requires a control to match a regex to its value. </a:t>
            </a:r>
            <a:r>
              <a:rPr kumimoji="0" lang="en-US" sz="2800" b="0" i="0" u="none" strike="noStrike" cap="none" normalizeH="0" baseline="0" dirty="0">
                <a:ln>
                  <a:noFill/>
                </a:ln>
                <a:solidFill>
                  <a:srgbClr val="C7254E"/>
                </a:solidFill>
                <a:effectLst/>
                <a:latin typeface="Menlo"/>
              </a:rPr>
              <a:t>email</a:t>
            </a:r>
            <a:r>
              <a:rPr kumimoji="0" lang="en-US" sz="2800" b="0" i="0" u="none" strike="noStrike" cap="none" normalizeH="0" baseline="0" dirty="0">
                <a:ln>
                  <a:noFill/>
                </a:ln>
                <a:solidFill>
                  <a:srgbClr val="818181"/>
                </a:solidFill>
                <a:effectLst/>
                <a:latin typeface="Lato"/>
              </a:rPr>
              <a:t>: Validator that performs email validation.</a:t>
            </a:r>
            <a:endParaRPr kumimoji="0" 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C7254E"/>
                </a:solidFill>
                <a:effectLst/>
                <a:latin typeface="Menlo"/>
              </a:rPr>
              <a:t>compose</a:t>
            </a:r>
            <a:r>
              <a:rPr kumimoji="0" lang="en-US" sz="2800" b="0" i="0" u="none" strike="noStrike" cap="none" normalizeH="0" baseline="0" dirty="0">
                <a:ln>
                  <a:noFill/>
                </a:ln>
                <a:solidFill>
                  <a:srgbClr val="818181"/>
                </a:solidFill>
                <a:effectLst/>
                <a:latin typeface="Lato"/>
              </a:rPr>
              <a:t>: is used when more than one validation is needed for the same form field.</a:t>
            </a:r>
            <a:endParaRPr kumimoji="0" 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C7254E"/>
                </a:solidFill>
                <a:effectLst/>
                <a:latin typeface="Menlo"/>
              </a:rPr>
              <a:t>required</a:t>
            </a:r>
            <a:r>
              <a:rPr kumimoji="0" lang="en-US" sz="2800" b="0" i="0" u="none" strike="noStrike" cap="none" normalizeH="0" baseline="0" dirty="0">
                <a:ln>
                  <a:noFill/>
                </a:ln>
                <a:solidFill>
                  <a:srgbClr val="818181"/>
                </a:solidFill>
                <a:effectLst/>
                <a:latin typeface="Lato"/>
              </a:rPr>
              <a:t>: Validator that requires controls to have a non-empty value. It also validates that the value matches the input type. For example, if the input is of “email” type, then the input will be valid if it’s not empty and if the value is of email type.</a:t>
            </a:r>
            <a:endParaRPr kumimoji="0" 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89376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071" y="188261"/>
            <a:ext cx="8592671" cy="3508653"/>
          </a:xfrm>
          <a:prstGeom prst="rect">
            <a:avLst/>
          </a:prstGeom>
        </p:spPr>
        <p:txBody>
          <a:bodyPr wrap="square">
            <a:spAutoFit/>
          </a:bodyPr>
          <a:lstStyle/>
          <a:p>
            <a:r>
              <a:rPr lang="en-US" sz="2400" b="1" dirty="0">
                <a:solidFill>
                  <a:srgbClr val="FF0000"/>
                </a:solidFill>
              </a:rPr>
              <a:t>Example 1:</a:t>
            </a:r>
          </a:p>
          <a:p>
            <a:endParaRPr lang="en-US" dirty="0"/>
          </a:p>
          <a:p>
            <a:r>
              <a:rPr lang="en-US" dirty="0"/>
              <a:t>// user details form validations</a:t>
            </a:r>
          </a:p>
          <a:p>
            <a:r>
              <a:rPr lang="en-US" dirty="0" err="1"/>
              <a:t>this.userDetailsForm</a:t>
            </a:r>
            <a:r>
              <a:rPr lang="en-US" dirty="0"/>
              <a:t> = </a:t>
            </a:r>
            <a:r>
              <a:rPr lang="en-US" dirty="0" err="1"/>
              <a:t>this.fb.group</a:t>
            </a:r>
            <a:r>
              <a:rPr lang="en-US" dirty="0"/>
              <a:t>({</a:t>
            </a:r>
          </a:p>
          <a:p>
            <a:r>
              <a:rPr lang="en-US" dirty="0"/>
              <a:t>	 </a:t>
            </a:r>
            <a:r>
              <a:rPr lang="en-US" dirty="0" err="1"/>
              <a:t>fullname</a:t>
            </a:r>
            <a:r>
              <a:rPr lang="en-US" dirty="0"/>
              <a:t>: ['</a:t>
            </a:r>
            <a:r>
              <a:rPr lang="en-US" dirty="0" err="1"/>
              <a:t>Homero</a:t>
            </a:r>
            <a:r>
              <a:rPr lang="en-US" dirty="0"/>
              <a:t> Simpson', </a:t>
            </a:r>
            <a:r>
              <a:rPr lang="en-US" dirty="0" err="1"/>
              <a:t>Validators.required</a:t>
            </a:r>
            <a:r>
              <a:rPr lang="en-US" dirty="0"/>
              <a:t> ],</a:t>
            </a:r>
          </a:p>
          <a:p>
            <a:r>
              <a:rPr lang="en-US" dirty="0"/>
              <a:t>	 bio: ["</a:t>
            </a:r>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a:t>
            </a:r>
            <a:r>
              <a:rPr lang="en-US" dirty="0" err="1"/>
              <a:t>Validators.maxLength</a:t>
            </a:r>
            <a:r>
              <a:rPr lang="en-US" dirty="0"/>
              <a:t>(256)],</a:t>
            </a:r>
          </a:p>
          <a:p>
            <a:r>
              <a:rPr lang="en-US" dirty="0"/>
              <a:t>	 birthday: ['', </a:t>
            </a:r>
            <a:r>
              <a:rPr lang="en-US" dirty="0" err="1"/>
              <a:t>Validators.required</a:t>
            </a:r>
            <a:r>
              <a:rPr lang="en-US" dirty="0"/>
              <a:t>],</a:t>
            </a:r>
          </a:p>
          <a:p>
            <a:r>
              <a:rPr lang="en-US" dirty="0"/>
              <a:t>	 gender: new </a:t>
            </a:r>
            <a:r>
              <a:rPr lang="en-US" dirty="0" err="1"/>
              <a:t>FormControl</a:t>
            </a:r>
            <a:r>
              <a:rPr lang="en-US" dirty="0"/>
              <a:t>(</a:t>
            </a:r>
            <a:r>
              <a:rPr lang="en-US" dirty="0" err="1"/>
              <a:t>this.genders</a:t>
            </a:r>
            <a:r>
              <a:rPr lang="en-US" dirty="0"/>
              <a:t>[0], </a:t>
            </a:r>
            <a:r>
              <a:rPr lang="en-US" dirty="0" err="1"/>
              <a:t>Validators.required</a:t>
            </a:r>
            <a:r>
              <a:rPr lang="en-US" dirty="0"/>
              <a:t>),</a:t>
            </a:r>
          </a:p>
          <a:p>
            <a:r>
              <a:rPr lang="en-US" dirty="0"/>
              <a:t>	 </a:t>
            </a:r>
            <a:r>
              <a:rPr lang="en-US" dirty="0" err="1"/>
              <a:t>country_phone</a:t>
            </a:r>
            <a:r>
              <a:rPr lang="en-US" dirty="0"/>
              <a:t>: </a:t>
            </a:r>
            <a:r>
              <a:rPr lang="en-US" dirty="0" err="1"/>
              <a:t>this.country_phone_group</a:t>
            </a:r>
            <a:endParaRPr lang="en-US" dirty="0"/>
          </a:p>
          <a:p>
            <a:r>
              <a:rPr lang="en-US" dirty="0"/>
              <a:t>});</a:t>
            </a:r>
          </a:p>
        </p:txBody>
      </p:sp>
    </p:spTree>
    <p:extLst>
      <p:ext uri="{BB962C8B-B14F-4D97-AF65-F5344CB8AC3E}">
        <p14:creationId xmlns:p14="http://schemas.microsoft.com/office/powerpoint/2010/main" val="3044599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0612" y="1627094"/>
            <a:ext cx="8283388" cy="3046988"/>
          </a:xfrm>
          <a:prstGeom prst="rect">
            <a:avLst/>
          </a:prstGeom>
        </p:spPr>
        <p:txBody>
          <a:bodyPr wrap="square">
            <a:spAutoFit/>
          </a:bodyPr>
          <a:lstStyle/>
          <a:p>
            <a:r>
              <a:rPr lang="en-US" sz="2400" dirty="0" err="1"/>
              <a:t>this.accountDetailsForm</a:t>
            </a:r>
            <a:r>
              <a:rPr lang="en-US" sz="2400" dirty="0"/>
              <a:t> = </a:t>
            </a:r>
            <a:r>
              <a:rPr lang="en-US" sz="2400" dirty="0" err="1"/>
              <a:t>this.fb.group</a:t>
            </a:r>
            <a:r>
              <a:rPr lang="en-US" sz="2400" dirty="0"/>
              <a:t>({</a:t>
            </a:r>
          </a:p>
          <a:p>
            <a:r>
              <a:rPr lang="en-US" sz="2400" dirty="0"/>
              <a:t>	email: new </a:t>
            </a:r>
            <a:r>
              <a:rPr lang="en-US" sz="2400" dirty="0" err="1"/>
              <a:t>FormControl</a:t>
            </a:r>
            <a:r>
              <a:rPr lang="en-US" sz="2400" dirty="0"/>
              <a:t>('', </a:t>
            </a:r>
            <a:r>
              <a:rPr lang="en-US" sz="2400" dirty="0" err="1"/>
              <a:t>Validators.compose</a:t>
            </a:r>
            <a:r>
              <a:rPr lang="en-US" sz="2400" dirty="0"/>
              <a:t>([</a:t>
            </a:r>
          </a:p>
          <a:p>
            <a:r>
              <a:rPr lang="en-US" sz="2400" dirty="0"/>
              <a:t>  	</a:t>
            </a:r>
            <a:r>
              <a:rPr lang="en-US" sz="2400" dirty="0" err="1"/>
              <a:t>Validators.required</a:t>
            </a:r>
            <a:r>
              <a:rPr lang="en-US" sz="2400" dirty="0"/>
              <a:t>,</a:t>
            </a:r>
          </a:p>
          <a:p>
            <a:r>
              <a:rPr lang="en-US" sz="2400" dirty="0"/>
              <a:t>  	</a:t>
            </a:r>
            <a:r>
              <a:rPr lang="en-US" sz="2400" dirty="0" err="1"/>
              <a:t>Validators.pattern</a:t>
            </a:r>
            <a:r>
              <a:rPr lang="en-US" sz="2400" dirty="0"/>
              <a:t>('^[a-zA-Z0-9_.+-]+@[a-zA-Z0-9-]+.[a-zA-Z0-9-.]+$')</a:t>
            </a:r>
          </a:p>
          <a:p>
            <a:r>
              <a:rPr lang="en-US" sz="2400" dirty="0"/>
              <a:t>	])),</a:t>
            </a:r>
          </a:p>
          <a:p>
            <a:r>
              <a:rPr lang="en-US" sz="2400" dirty="0"/>
              <a:t>	// more form inputs</a:t>
            </a:r>
          </a:p>
          <a:p>
            <a:r>
              <a:rPr lang="en-US" sz="2400" dirty="0"/>
              <a:t>})</a:t>
            </a:r>
          </a:p>
        </p:txBody>
      </p:sp>
      <p:sp>
        <p:nvSpPr>
          <p:cNvPr id="4" name="Rectangle 3"/>
          <p:cNvSpPr/>
          <p:nvPr/>
        </p:nvSpPr>
        <p:spPr>
          <a:xfrm>
            <a:off x="2697066" y="407005"/>
            <a:ext cx="5876930" cy="523220"/>
          </a:xfrm>
          <a:prstGeom prst="rect">
            <a:avLst/>
          </a:prstGeom>
        </p:spPr>
        <p:txBody>
          <a:bodyPr wrap="none">
            <a:spAutoFit/>
          </a:bodyPr>
          <a:lstStyle/>
          <a:p>
            <a:r>
              <a:rPr lang="en-US" sz="2800" b="1" dirty="0">
                <a:solidFill>
                  <a:srgbClr val="DD0031"/>
                </a:solidFill>
                <a:latin typeface="Lato"/>
              </a:rPr>
              <a:t>Angular email validation example</a:t>
            </a:r>
            <a:endParaRPr lang="en-US" sz="2800" b="1" i="0" dirty="0">
              <a:solidFill>
                <a:srgbClr val="DD0031"/>
              </a:solidFill>
              <a:effectLst/>
              <a:latin typeface="Lato"/>
            </a:endParaRPr>
          </a:p>
        </p:txBody>
      </p:sp>
    </p:spTree>
    <p:extLst>
      <p:ext uri="{BB962C8B-B14F-4D97-AF65-F5344CB8AC3E}">
        <p14:creationId xmlns:p14="http://schemas.microsoft.com/office/powerpoint/2010/main" val="2558997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1782" y="702840"/>
            <a:ext cx="5211683" cy="461665"/>
          </a:xfrm>
          <a:prstGeom prst="rect">
            <a:avLst/>
          </a:prstGeom>
        </p:spPr>
        <p:txBody>
          <a:bodyPr wrap="none">
            <a:spAutoFit/>
          </a:bodyPr>
          <a:lstStyle/>
          <a:p>
            <a:r>
              <a:rPr lang="en-US" sz="2400" b="1" dirty="0">
                <a:solidFill>
                  <a:srgbClr val="DD0031"/>
                </a:solidFill>
                <a:latin typeface="Lato"/>
              </a:rPr>
              <a:t>Angular custom validator example</a:t>
            </a:r>
            <a:endParaRPr lang="en-US" sz="2400" b="1" i="0" dirty="0">
              <a:solidFill>
                <a:srgbClr val="DD0031"/>
              </a:solidFill>
              <a:effectLst/>
              <a:latin typeface="Lato"/>
            </a:endParaRPr>
          </a:p>
        </p:txBody>
      </p:sp>
      <p:sp>
        <p:nvSpPr>
          <p:cNvPr id="3" name="Rectangle 2"/>
          <p:cNvSpPr/>
          <p:nvPr/>
        </p:nvSpPr>
        <p:spPr>
          <a:xfrm>
            <a:off x="1089212" y="1720840"/>
            <a:ext cx="8054788" cy="4154984"/>
          </a:xfrm>
          <a:prstGeom prst="rect">
            <a:avLst/>
          </a:prstGeom>
        </p:spPr>
        <p:txBody>
          <a:bodyPr wrap="square">
            <a:spAutoFit/>
          </a:bodyPr>
          <a:lstStyle/>
          <a:p>
            <a:r>
              <a:rPr lang="en-US" sz="2400" dirty="0"/>
              <a:t>import { </a:t>
            </a:r>
            <a:r>
              <a:rPr lang="en-US" sz="2400" dirty="0" err="1"/>
              <a:t>FormControl</a:t>
            </a:r>
            <a:r>
              <a:rPr lang="en-US" sz="2400" dirty="0"/>
              <a:t> } from '@angular/forms';</a:t>
            </a:r>
          </a:p>
          <a:p>
            <a:r>
              <a:rPr lang="en-US" sz="2400" dirty="0"/>
              <a:t>export class </a:t>
            </a:r>
            <a:r>
              <a:rPr lang="en-US" sz="2400" dirty="0" err="1"/>
              <a:t>UsernameValidator</a:t>
            </a:r>
            <a:r>
              <a:rPr lang="en-US" sz="2400" dirty="0"/>
              <a:t> {</a:t>
            </a:r>
          </a:p>
          <a:p>
            <a:r>
              <a:rPr lang="en-US" sz="2400" dirty="0"/>
              <a:t>  static </a:t>
            </a:r>
            <a:r>
              <a:rPr lang="en-US" sz="2400" dirty="0" err="1"/>
              <a:t>validUsername</a:t>
            </a:r>
            <a:r>
              <a:rPr lang="en-US" sz="2400" dirty="0"/>
              <a:t>(fc: </a:t>
            </a:r>
            <a:r>
              <a:rPr lang="en-US" sz="2400" dirty="0" err="1"/>
              <a:t>FormControl</a:t>
            </a:r>
            <a:r>
              <a:rPr lang="en-US" sz="2400" dirty="0"/>
              <a:t>){</a:t>
            </a:r>
          </a:p>
          <a:p>
            <a:r>
              <a:rPr lang="en-US" sz="2400" dirty="0"/>
              <a:t>    if(</a:t>
            </a:r>
            <a:r>
              <a:rPr lang="en-US" sz="2400" dirty="0" err="1"/>
              <a:t>fc.value.toLowerCase</a:t>
            </a:r>
            <a:r>
              <a:rPr lang="en-US" sz="2400" dirty="0"/>
              <a:t>() === "abc123" || </a:t>
            </a:r>
            <a:r>
              <a:rPr lang="en-US" sz="2400" dirty="0" err="1"/>
              <a:t>fc.value.toLowerCase</a:t>
            </a:r>
            <a:r>
              <a:rPr lang="en-US" sz="2400" dirty="0"/>
              <a:t>() === "123abc"){</a:t>
            </a:r>
          </a:p>
          <a:p>
            <a:r>
              <a:rPr lang="en-US" sz="2400" dirty="0"/>
              <a:t>      return ({</a:t>
            </a:r>
            <a:r>
              <a:rPr lang="en-US" sz="2400" dirty="0" err="1"/>
              <a:t>validUsername</a:t>
            </a:r>
            <a:r>
              <a:rPr lang="en-US" sz="2400" dirty="0"/>
              <a:t>: true});</a:t>
            </a:r>
          </a:p>
          <a:p>
            <a:r>
              <a:rPr lang="en-US" sz="2400" dirty="0"/>
              <a:t>    } else {</a:t>
            </a:r>
          </a:p>
          <a:p>
            <a:r>
              <a:rPr lang="en-US" sz="2400" dirty="0"/>
              <a:t>      return (null);</a:t>
            </a:r>
          </a:p>
          <a:p>
            <a:r>
              <a:rPr lang="en-US" sz="2400" dirty="0"/>
              <a:t>    }</a:t>
            </a:r>
          </a:p>
          <a:p>
            <a:r>
              <a:rPr lang="en-US" sz="2400" dirty="0"/>
              <a:t>  }</a:t>
            </a:r>
          </a:p>
          <a:p>
            <a:r>
              <a:rPr lang="en-US" sz="2400" dirty="0"/>
              <a:t>}</a:t>
            </a:r>
          </a:p>
        </p:txBody>
      </p:sp>
      <p:sp>
        <p:nvSpPr>
          <p:cNvPr id="4" name="Rectangle 3"/>
          <p:cNvSpPr/>
          <p:nvPr/>
        </p:nvSpPr>
        <p:spPr>
          <a:xfrm>
            <a:off x="3535580" y="6170549"/>
            <a:ext cx="3604898" cy="523220"/>
          </a:xfrm>
          <a:prstGeom prst="rect">
            <a:avLst/>
          </a:prstGeom>
        </p:spPr>
        <p:txBody>
          <a:bodyPr wrap="none">
            <a:spAutoFit/>
          </a:bodyPr>
          <a:lstStyle/>
          <a:p>
            <a:r>
              <a:rPr lang="en-US" sz="2800" dirty="0" err="1">
                <a:solidFill>
                  <a:srgbClr val="C7254E"/>
                </a:solidFill>
                <a:latin typeface="Menlo"/>
              </a:rPr>
              <a:t>username.validator.ts</a:t>
            </a:r>
            <a:endParaRPr lang="en-US" sz="2800" dirty="0"/>
          </a:p>
        </p:txBody>
      </p:sp>
    </p:spTree>
    <p:extLst>
      <p:ext uri="{BB962C8B-B14F-4D97-AF65-F5344CB8AC3E}">
        <p14:creationId xmlns:p14="http://schemas.microsoft.com/office/powerpoint/2010/main" val="2442180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2318" y="753035"/>
            <a:ext cx="8081682" cy="5262979"/>
          </a:xfrm>
          <a:prstGeom prst="rect">
            <a:avLst/>
          </a:prstGeom>
        </p:spPr>
        <p:txBody>
          <a:bodyPr wrap="square">
            <a:spAutoFit/>
          </a:bodyPr>
          <a:lstStyle/>
          <a:p>
            <a:r>
              <a:rPr lang="en-US" sz="2400" dirty="0"/>
              <a:t>import { </a:t>
            </a:r>
            <a:r>
              <a:rPr lang="en-US" sz="2400" dirty="0" err="1"/>
              <a:t>UsernameValidator</a:t>
            </a:r>
            <a:r>
              <a:rPr lang="en-US" sz="2400" dirty="0"/>
              <a:t> } from '../../validators/</a:t>
            </a:r>
            <a:r>
              <a:rPr lang="en-US" sz="2400" dirty="0" err="1"/>
              <a:t>username.validator</a:t>
            </a:r>
            <a:r>
              <a:rPr lang="en-US" sz="2400" dirty="0"/>
              <a:t>';</a:t>
            </a:r>
          </a:p>
          <a:p>
            <a:endParaRPr lang="en-US" sz="2400" dirty="0"/>
          </a:p>
          <a:p>
            <a:r>
              <a:rPr lang="en-US" sz="2400" dirty="0" err="1"/>
              <a:t>this.validations_form</a:t>
            </a:r>
            <a:r>
              <a:rPr lang="en-US" sz="2400" dirty="0"/>
              <a:t> = </a:t>
            </a:r>
            <a:r>
              <a:rPr lang="en-US" sz="2400" dirty="0" err="1"/>
              <a:t>this.formBuilder.group</a:t>
            </a:r>
            <a:r>
              <a:rPr lang="en-US" sz="2400" dirty="0"/>
              <a:t>({</a:t>
            </a:r>
          </a:p>
          <a:p>
            <a:r>
              <a:rPr lang="en-US" sz="2400" dirty="0"/>
              <a:t>  username: new </a:t>
            </a:r>
            <a:r>
              <a:rPr lang="en-US" sz="2400" dirty="0" err="1"/>
              <a:t>FormControl</a:t>
            </a:r>
            <a:r>
              <a:rPr lang="en-US" sz="2400" dirty="0"/>
              <a:t>('', </a:t>
            </a:r>
            <a:r>
              <a:rPr lang="en-US" sz="2400" dirty="0" err="1"/>
              <a:t>Validators.compose</a:t>
            </a:r>
            <a:r>
              <a:rPr lang="en-US" sz="2400" dirty="0"/>
              <a:t>([</a:t>
            </a:r>
          </a:p>
          <a:p>
            <a:r>
              <a:rPr lang="en-US" sz="2400" dirty="0"/>
              <a:t>		</a:t>
            </a:r>
            <a:r>
              <a:rPr lang="en-US" sz="2400" dirty="0" err="1"/>
              <a:t>UsernameValidator.validUsername</a:t>
            </a:r>
            <a:r>
              <a:rPr lang="en-US" sz="2400" dirty="0"/>
              <a:t>,</a:t>
            </a:r>
          </a:p>
          <a:p>
            <a:r>
              <a:rPr lang="en-US" sz="2400" dirty="0"/>
              <a:t>		</a:t>
            </a:r>
            <a:r>
              <a:rPr lang="en-US" sz="2400" dirty="0" err="1"/>
              <a:t>Validators.maxLength</a:t>
            </a:r>
            <a:r>
              <a:rPr lang="en-US" sz="2400" dirty="0"/>
              <a:t>(25),</a:t>
            </a:r>
          </a:p>
          <a:p>
            <a:r>
              <a:rPr lang="en-US" sz="2400" dirty="0"/>
              <a:t>		</a:t>
            </a:r>
            <a:r>
              <a:rPr lang="en-US" sz="2400" dirty="0" err="1"/>
              <a:t>Validators.minLength</a:t>
            </a:r>
            <a:r>
              <a:rPr lang="en-US" sz="2400" dirty="0"/>
              <a:t>(5),</a:t>
            </a:r>
          </a:p>
          <a:p>
            <a:r>
              <a:rPr lang="en-US" sz="2400" dirty="0"/>
              <a:t>		</a:t>
            </a:r>
            <a:r>
              <a:rPr lang="en-US" sz="2400" dirty="0" err="1"/>
              <a:t>Validators.pattern</a:t>
            </a:r>
            <a:r>
              <a:rPr lang="en-US" sz="2400" dirty="0"/>
              <a:t>('^(?=.*[a-</a:t>
            </a:r>
            <a:r>
              <a:rPr lang="en-US" sz="2400" dirty="0" err="1"/>
              <a:t>zA</a:t>
            </a:r>
            <a:r>
              <a:rPr lang="en-US" sz="2400" dirty="0"/>
              <a:t>-Z])(?=.*[0-9])[a-zA-Z0-9]+$'),</a:t>
            </a:r>
          </a:p>
          <a:p>
            <a:r>
              <a:rPr lang="en-US" sz="2400" dirty="0"/>
              <a:t>		</a:t>
            </a:r>
            <a:r>
              <a:rPr lang="en-US" sz="2400" dirty="0" err="1"/>
              <a:t>Validators.required</a:t>
            </a:r>
            <a:endParaRPr lang="en-US" sz="2400" dirty="0"/>
          </a:p>
          <a:p>
            <a:r>
              <a:rPr lang="en-US" sz="2400" dirty="0"/>
              <a:t>	])),</a:t>
            </a:r>
          </a:p>
          <a:p>
            <a:r>
              <a:rPr lang="en-US" sz="2400" dirty="0"/>
              <a:t>})</a:t>
            </a:r>
          </a:p>
        </p:txBody>
      </p:sp>
    </p:spTree>
    <p:extLst>
      <p:ext uri="{BB962C8B-B14F-4D97-AF65-F5344CB8AC3E}">
        <p14:creationId xmlns:p14="http://schemas.microsoft.com/office/powerpoint/2010/main" val="12901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8177" y="1333597"/>
            <a:ext cx="6096000" cy="5078313"/>
          </a:xfrm>
          <a:prstGeom prst="rect">
            <a:avLst/>
          </a:prstGeom>
        </p:spPr>
        <p:txBody>
          <a:bodyPr>
            <a:spAutoFit/>
          </a:bodyPr>
          <a:lstStyle/>
          <a:p>
            <a:r>
              <a:rPr lang="en-US" dirty="0"/>
              <a:t>/* field value is valid */</a:t>
            </a:r>
          </a:p>
          <a:p>
            <a:r>
              <a:rPr lang="en-US" dirty="0"/>
              <a:t>.</a:t>
            </a:r>
            <a:r>
              <a:rPr lang="en-US" dirty="0" err="1"/>
              <a:t>ng</a:t>
            </a:r>
            <a:r>
              <a:rPr lang="en-US" dirty="0"/>
              <a:t>-valid {}</a:t>
            </a:r>
          </a:p>
          <a:p>
            <a:endParaRPr lang="en-US" dirty="0"/>
          </a:p>
          <a:p>
            <a:r>
              <a:rPr lang="en-US" dirty="0"/>
              <a:t>/* field value is invalid */</a:t>
            </a:r>
          </a:p>
          <a:p>
            <a:r>
              <a:rPr lang="en-US" dirty="0"/>
              <a:t>.</a:t>
            </a:r>
            <a:r>
              <a:rPr lang="en-US" dirty="0" err="1"/>
              <a:t>ng</a:t>
            </a:r>
            <a:r>
              <a:rPr lang="en-US" dirty="0"/>
              <a:t>-invalid {}</a:t>
            </a:r>
          </a:p>
          <a:p>
            <a:endParaRPr lang="en-US" dirty="0"/>
          </a:p>
          <a:p>
            <a:r>
              <a:rPr lang="en-US" dirty="0"/>
              <a:t>/* field has not been clicked in, tapped on, or tabbed over */</a:t>
            </a:r>
          </a:p>
          <a:p>
            <a:r>
              <a:rPr lang="en-US" dirty="0"/>
              <a:t>.</a:t>
            </a:r>
            <a:r>
              <a:rPr lang="en-US" dirty="0" err="1"/>
              <a:t>ng</a:t>
            </a:r>
            <a:r>
              <a:rPr lang="en-US" dirty="0"/>
              <a:t>-untouched {}</a:t>
            </a:r>
          </a:p>
          <a:p>
            <a:endParaRPr lang="en-US" dirty="0"/>
          </a:p>
          <a:p>
            <a:r>
              <a:rPr lang="en-US" dirty="0"/>
              <a:t>/* field has been previously entered */</a:t>
            </a:r>
          </a:p>
          <a:p>
            <a:r>
              <a:rPr lang="en-US" dirty="0"/>
              <a:t>.</a:t>
            </a:r>
            <a:r>
              <a:rPr lang="en-US" dirty="0" err="1"/>
              <a:t>ng</a:t>
            </a:r>
            <a:r>
              <a:rPr lang="en-US" dirty="0"/>
              <a:t>-touched {}</a:t>
            </a:r>
          </a:p>
          <a:p>
            <a:endParaRPr lang="en-US" dirty="0"/>
          </a:p>
          <a:p>
            <a:r>
              <a:rPr lang="en-US" dirty="0"/>
              <a:t>/* field value is unchanged from the default value */</a:t>
            </a:r>
          </a:p>
          <a:p>
            <a:r>
              <a:rPr lang="en-US" dirty="0"/>
              <a:t>.</a:t>
            </a:r>
            <a:r>
              <a:rPr lang="en-US" dirty="0" err="1"/>
              <a:t>ng</a:t>
            </a:r>
            <a:r>
              <a:rPr lang="en-US" dirty="0"/>
              <a:t>-pristine {}</a:t>
            </a:r>
          </a:p>
          <a:p>
            <a:endParaRPr lang="en-US" dirty="0"/>
          </a:p>
          <a:p>
            <a:r>
              <a:rPr lang="en-US" dirty="0"/>
              <a:t>/* field value has been modified from the default */</a:t>
            </a:r>
          </a:p>
          <a:p>
            <a:r>
              <a:rPr lang="en-US" dirty="0"/>
              <a:t>.</a:t>
            </a:r>
            <a:r>
              <a:rPr lang="en-US" dirty="0" err="1"/>
              <a:t>ng</a:t>
            </a:r>
            <a:r>
              <a:rPr lang="en-US" dirty="0"/>
              <a:t>-dirty {}</a:t>
            </a:r>
          </a:p>
        </p:txBody>
      </p:sp>
      <p:sp>
        <p:nvSpPr>
          <p:cNvPr id="3" name="Rectangle 2"/>
          <p:cNvSpPr/>
          <p:nvPr/>
        </p:nvSpPr>
        <p:spPr>
          <a:xfrm>
            <a:off x="228600" y="134035"/>
            <a:ext cx="9386047" cy="830997"/>
          </a:xfrm>
          <a:prstGeom prst="rect">
            <a:avLst/>
          </a:prstGeom>
        </p:spPr>
        <p:txBody>
          <a:bodyPr wrap="square">
            <a:spAutoFit/>
          </a:bodyPr>
          <a:lstStyle/>
          <a:p>
            <a:r>
              <a:rPr lang="en-US" sz="2400" b="1" dirty="0"/>
              <a:t>Angular provides  with several classes, already accessible on the inputs to do styling</a:t>
            </a:r>
          </a:p>
        </p:txBody>
      </p:sp>
    </p:spTree>
    <p:extLst>
      <p:ext uri="{BB962C8B-B14F-4D97-AF65-F5344CB8AC3E}">
        <p14:creationId xmlns:p14="http://schemas.microsoft.com/office/powerpoint/2010/main" val="358182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Angular Reactive Forms</a:t>
            </a:r>
            <a:br>
              <a:rPr lang="en-US" b="1" dirty="0"/>
            </a:br>
            <a:endParaRPr lang="en-US" b="1" dirty="0"/>
          </a:p>
        </p:txBody>
      </p:sp>
      <p:sp>
        <p:nvSpPr>
          <p:cNvPr id="3" name="Content Placeholder 2"/>
          <p:cNvSpPr>
            <a:spLocks noGrp="1"/>
          </p:cNvSpPr>
          <p:nvPr>
            <p:ph idx="1"/>
          </p:nvPr>
        </p:nvSpPr>
        <p:spPr>
          <a:xfrm>
            <a:off x="1154954" y="2603500"/>
            <a:ext cx="10530539" cy="3945218"/>
          </a:xfrm>
        </p:spPr>
        <p:txBody>
          <a:bodyPr>
            <a:normAutofit/>
          </a:bodyPr>
          <a:lstStyle/>
          <a:p>
            <a:r>
              <a:rPr lang="en-US" sz="2000" dirty="0"/>
              <a:t>Will be able to create and manipulate form control objects directly in the Component. </a:t>
            </a:r>
          </a:p>
          <a:p>
            <a:r>
              <a:rPr lang="en-US" sz="2000" dirty="0"/>
              <a:t>Since the component class has access to the form control structure and the data model, can push data model values into the form controls as well as pull values that have been changed by the user. </a:t>
            </a:r>
          </a:p>
          <a:p>
            <a:r>
              <a:rPr lang="en-US" sz="2000" dirty="0"/>
              <a:t>Component is able to observe changes in the form control state and react to them. This is specially useful for showing a validation message.</a:t>
            </a:r>
          </a:p>
          <a:p>
            <a:r>
              <a:rPr lang="en-US" sz="2000" dirty="0"/>
              <a:t>One of the advantages that working directly with form control objects brings you is that value and validity updates are always synchronous and under your control.</a:t>
            </a:r>
          </a:p>
        </p:txBody>
      </p:sp>
    </p:spTree>
    <p:extLst>
      <p:ext uri="{BB962C8B-B14F-4D97-AF65-F5344CB8AC3E}">
        <p14:creationId xmlns:p14="http://schemas.microsoft.com/office/powerpoint/2010/main" val="346529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329" y="1331260"/>
            <a:ext cx="11147612" cy="2369880"/>
          </a:xfrm>
          <a:prstGeom prst="rect">
            <a:avLst/>
          </a:prstGeom>
        </p:spPr>
        <p:txBody>
          <a:bodyPr wrap="square">
            <a:spAutoFit/>
          </a:bodyPr>
          <a:lstStyle/>
          <a:p>
            <a:r>
              <a:rPr lang="en-US" sz="2400" b="1" dirty="0"/>
              <a:t>For </a:t>
            </a:r>
            <a:r>
              <a:rPr lang="en-US" sz="2400" b="1" dirty="0" err="1"/>
              <a:t>templating</a:t>
            </a:r>
            <a:r>
              <a:rPr lang="en-US" sz="2400" b="1" dirty="0"/>
              <a:t> purposes, Angular also gives  access to the </a:t>
            </a:r>
            <a:r>
              <a:rPr lang="en-US" sz="2400" b="1" dirty="0" err="1"/>
              <a:t>unprefixed</a:t>
            </a:r>
            <a:r>
              <a:rPr lang="en-US" sz="2400" b="1" dirty="0"/>
              <a:t> properties on the input, in both code and template:</a:t>
            </a:r>
          </a:p>
          <a:p>
            <a:endParaRPr lang="en-US" sz="2000" dirty="0"/>
          </a:p>
          <a:p>
            <a:endParaRPr lang="en-US" sz="2000" dirty="0"/>
          </a:p>
          <a:p>
            <a:r>
              <a:rPr lang="en-US" sz="2000" dirty="0"/>
              <a:t>&lt;input name="</a:t>
            </a:r>
            <a:r>
              <a:rPr lang="en-US" sz="2000" dirty="0" err="1"/>
              <a:t>myInput</a:t>
            </a:r>
            <a:r>
              <a:rPr lang="en-US" sz="2000" dirty="0"/>
              <a:t>" [</a:t>
            </a:r>
            <a:r>
              <a:rPr lang="en-US" sz="2000" dirty="0" err="1"/>
              <a:t>formControl</a:t>
            </a:r>
            <a:r>
              <a:rPr lang="en-US" sz="2000" dirty="0"/>
              <a:t>]="</a:t>
            </a:r>
            <a:r>
              <a:rPr lang="en-US" sz="2000" dirty="0" err="1"/>
              <a:t>myCustomInput</a:t>
            </a:r>
            <a:r>
              <a:rPr lang="en-US" sz="2000" dirty="0"/>
              <a:t>"&gt;</a:t>
            </a:r>
          </a:p>
          <a:p>
            <a:endParaRPr lang="en-US" sz="2000" dirty="0"/>
          </a:p>
          <a:p>
            <a:r>
              <a:rPr lang="en-US" sz="2000" dirty="0"/>
              <a:t>&lt;div [hidden]="</a:t>
            </a:r>
            <a:r>
              <a:rPr lang="en-US" sz="2000" dirty="0" err="1"/>
              <a:t>myCustomInput.pristine</a:t>
            </a:r>
            <a:r>
              <a:rPr lang="en-US" sz="2000" dirty="0"/>
              <a:t>"&gt;I've been changed&lt;/div&gt;</a:t>
            </a:r>
          </a:p>
        </p:txBody>
      </p:sp>
    </p:spTree>
    <p:extLst>
      <p:ext uri="{BB962C8B-B14F-4D97-AF65-F5344CB8AC3E}">
        <p14:creationId xmlns:p14="http://schemas.microsoft.com/office/powerpoint/2010/main" val="1264081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build  form in small steps</a:t>
            </a:r>
          </a:p>
        </p:txBody>
      </p:sp>
      <p:sp>
        <p:nvSpPr>
          <p:cNvPr id="3" name="Content Placeholder 2"/>
          <p:cNvSpPr>
            <a:spLocks noGrp="1"/>
          </p:cNvSpPr>
          <p:nvPr>
            <p:ph idx="1"/>
          </p:nvPr>
        </p:nvSpPr>
        <p:spPr/>
        <p:txBody>
          <a:bodyPr>
            <a:normAutofit lnSpcReduction="10000"/>
          </a:bodyPr>
          <a:lstStyle/>
          <a:p>
            <a:r>
              <a:rPr lang="en-US" dirty="0"/>
              <a:t>Create the Hero model class.</a:t>
            </a:r>
          </a:p>
          <a:p>
            <a:r>
              <a:rPr lang="en-US" dirty="0"/>
              <a:t>Create the component that controls the form.</a:t>
            </a:r>
          </a:p>
          <a:p>
            <a:r>
              <a:rPr lang="en-US" dirty="0"/>
              <a:t>Create a template with the initial form layout.</a:t>
            </a:r>
          </a:p>
          <a:p>
            <a:r>
              <a:rPr lang="en-US" dirty="0"/>
              <a:t>Bind data properties to each form control using the </a:t>
            </a:r>
            <a:r>
              <a:rPr lang="en-US" dirty="0" err="1"/>
              <a:t>ngModel</a:t>
            </a:r>
            <a:r>
              <a:rPr lang="en-US" dirty="0"/>
              <a:t> two-way data-binding syntax.</a:t>
            </a:r>
          </a:p>
          <a:p>
            <a:r>
              <a:rPr lang="en-US" dirty="0"/>
              <a:t>Add a name attribute to each form-input control.</a:t>
            </a:r>
          </a:p>
          <a:p>
            <a:r>
              <a:rPr lang="en-US" dirty="0"/>
              <a:t>Add custom CSS to provide visual feedback.</a:t>
            </a:r>
          </a:p>
          <a:p>
            <a:r>
              <a:rPr lang="en-US" dirty="0"/>
              <a:t>Show and hide validation-error messages.</a:t>
            </a:r>
          </a:p>
          <a:p>
            <a:r>
              <a:rPr lang="en-US" dirty="0"/>
              <a:t>Handle form submission with </a:t>
            </a:r>
            <a:r>
              <a:rPr lang="en-US" dirty="0" err="1"/>
              <a:t>ngSubmit</a:t>
            </a:r>
            <a:r>
              <a:rPr lang="en-US" dirty="0"/>
              <a:t>.</a:t>
            </a:r>
          </a:p>
        </p:txBody>
      </p:sp>
    </p:spTree>
    <p:extLst>
      <p:ext uri="{BB962C8B-B14F-4D97-AF65-F5344CB8AC3E}">
        <p14:creationId xmlns:p14="http://schemas.microsoft.com/office/powerpoint/2010/main" val="213144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89409" y="1841678"/>
            <a:ext cx="6993228" cy="4401205"/>
          </a:xfrm>
          <a:prstGeom prst="rect">
            <a:avLst/>
          </a:prstGeom>
        </p:spPr>
        <p:txBody>
          <a:bodyPr wrap="square">
            <a:spAutoFit/>
          </a:bodyPr>
          <a:lstStyle/>
          <a:p>
            <a:r>
              <a:rPr lang="en-US" sz="2800" dirty="0"/>
              <a:t>export class Hero {</a:t>
            </a:r>
          </a:p>
          <a:p>
            <a:endParaRPr lang="en-US" sz="2800" dirty="0"/>
          </a:p>
          <a:p>
            <a:r>
              <a:rPr lang="en-US" sz="2800" dirty="0"/>
              <a:t>  constructor(</a:t>
            </a:r>
          </a:p>
          <a:p>
            <a:r>
              <a:rPr lang="en-US" sz="2800" dirty="0"/>
              <a:t>    public id: number,</a:t>
            </a:r>
          </a:p>
          <a:p>
            <a:r>
              <a:rPr lang="en-US" sz="2800" dirty="0"/>
              <a:t>    public name: string,</a:t>
            </a:r>
          </a:p>
          <a:p>
            <a:r>
              <a:rPr lang="en-US" sz="2800" dirty="0"/>
              <a:t>    public power: string,</a:t>
            </a:r>
          </a:p>
          <a:p>
            <a:r>
              <a:rPr lang="en-US" sz="2800" dirty="0"/>
              <a:t>    public </a:t>
            </a:r>
            <a:r>
              <a:rPr lang="en-US" sz="2800" dirty="0" err="1"/>
              <a:t>alterEgo</a:t>
            </a:r>
            <a:r>
              <a:rPr lang="en-US" sz="2800" dirty="0"/>
              <a:t>?: string</a:t>
            </a:r>
          </a:p>
          <a:p>
            <a:r>
              <a:rPr lang="en-US" sz="2800" dirty="0"/>
              <a:t>  ) {  }</a:t>
            </a:r>
          </a:p>
          <a:p>
            <a:endParaRPr lang="en-US" sz="2800" dirty="0"/>
          </a:p>
          <a:p>
            <a:r>
              <a:rPr lang="en-US" sz="2800" dirty="0"/>
              <a:t>}</a:t>
            </a:r>
          </a:p>
        </p:txBody>
      </p:sp>
      <p:sp>
        <p:nvSpPr>
          <p:cNvPr id="6" name="Rectangle 5"/>
          <p:cNvSpPr/>
          <p:nvPr/>
        </p:nvSpPr>
        <p:spPr>
          <a:xfrm>
            <a:off x="4213972" y="745833"/>
            <a:ext cx="2885726" cy="523220"/>
          </a:xfrm>
          <a:prstGeom prst="rect">
            <a:avLst/>
          </a:prstGeom>
        </p:spPr>
        <p:txBody>
          <a:bodyPr wrap="none">
            <a:spAutoFit/>
          </a:bodyPr>
          <a:lstStyle/>
          <a:p>
            <a:r>
              <a:rPr lang="en-US" sz="2800" b="1" dirty="0" err="1">
                <a:solidFill>
                  <a:srgbClr val="FF0000"/>
                </a:solidFill>
              </a:rPr>
              <a:t>src</a:t>
            </a:r>
            <a:r>
              <a:rPr lang="en-US" sz="2800" b="1" dirty="0">
                <a:solidFill>
                  <a:srgbClr val="FF0000"/>
                </a:solidFill>
              </a:rPr>
              <a:t>/app/</a:t>
            </a:r>
            <a:r>
              <a:rPr lang="en-US" sz="2800" b="1" dirty="0" err="1">
                <a:solidFill>
                  <a:srgbClr val="FF0000"/>
                </a:solidFill>
              </a:rPr>
              <a:t>hero.ts</a:t>
            </a:r>
            <a:endParaRPr lang="en-US" sz="2800" b="1" dirty="0">
              <a:solidFill>
                <a:srgbClr val="FF0000"/>
              </a:solidFill>
            </a:endParaRPr>
          </a:p>
        </p:txBody>
      </p:sp>
    </p:spTree>
    <p:extLst>
      <p:ext uri="{BB962C8B-B14F-4D97-AF65-F5344CB8AC3E}">
        <p14:creationId xmlns:p14="http://schemas.microsoft.com/office/powerpoint/2010/main" val="804749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5" y="625518"/>
            <a:ext cx="10419008" cy="5078313"/>
          </a:xfrm>
          <a:prstGeom prst="rect">
            <a:avLst/>
          </a:prstGeom>
        </p:spPr>
        <p:txBody>
          <a:bodyPr wrap="square">
            <a:spAutoFit/>
          </a:bodyPr>
          <a:lstStyle/>
          <a:p>
            <a:r>
              <a:rPr lang="en-US" dirty="0"/>
              <a:t>import { Component } from '@angular/core';</a:t>
            </a:r>
          </a:p>
          <a:p>
            <a:endParaRPr lang="en-US" dirty="0"/>
          </a:p>
          <a:p>
            <a:r>
              <a:rPr lang="en-US" dirty="0"/>
              <a:t>import { Hero }    from '../hero';</a:t>
            </a:r>
          </a:p>
          <a:p>
            <a:endParaRPr lang="en-US" dirty="0"/>
          </a:p>
          <a:p>
            <a:r>
              <a:rPr lang="en-US" dirty="0"/>
              <a:t>@Component({</a:t>
            </a:r>
          </a:p>
          <a:p>
            <a:r>
              <a:rPr lang="en-US" dirty="0"/>
              <a:t>  selector: 'app-hero-form',</a:t>
            </a:r>
          </a:p>
          <a:p>
            <a:r>
              <a:rPr lang="en-US" dirty="0"/>
              <a:t>  </a:t>
            </a:r>
            <a:r>
              <a:rPr lang="en-US" dirty="0" err="1"/>
              <a:t>templateUrl</a:t>
            </a:r>
            <a:r>
              <a:rPr lang="en-US" dirty="0"/>
              <a:t>: './hero-form.component.html',</a:t>
            </a:r>
          </a:p>
          <a:p>
            <a:r>
              <a:rPr lang="en-US" dirty="0"/>
              <a:t>  </a:t>
            </a:r>
            <a:r>
              <a:rPr lang="en-US" dirty="0" err="1"/>
              <a:t>styleUrls</a:t>
            </a:r>
            <a:r>
              <a:rPr lang="en-US" dirty="0"/>
              <a:t>: ['./hero-form.component.css']</a:t>
            </a:r>
          </a:p>
          <a:p>
            <a:r>
              <a:rPr lang="en-US" dirty="0"/>
              <a:t>})</a:t>
            </a:r>
          </a:p>
          <a:p>
            <a:r>
              <a:rPr lang="en-US" dirty="0"/>
              <a:t>export class </a:t>
            </a:r>
            <a:r>
              <a:rPr lang="en-US" dirty="0" err="1"/>
              <a:t>HeroFormComponent</a:t>
            </a:r>
            <a:r>
              <a:rPr lang="en-US" dirty="0"/>
              <a:t> {</a:t>
            </a:r>
          </a:p>
          <a:p>
            <a:endParaRPr lang="en-US" dirty="0"/>
          </a:p>
          <a:p>
            <a:r>
              <a:rPr lang="en-US" dirty="0"/>
              <a:t>  powers = ['Really Smart', 'Super Flexible',  'Super Hot', 'Weather Changer'];</a:t>
            </a:r>
          </a:p>
          <a:p>
            <a:endParaRPr lang="en-US" dirty="0"/>
          </a:p>
          <a:p>
            <a:r>
              <a:rPr lang="en-US" dirty="0"/>
              <a:t>  model = new Hero(18, '</a:t>
            </a:r>
            <a:r>
              <a:rPr lang="en-US" dirty="0" err="1"/>
              <a:t>Dr</a:t>
            </a:r>
            <a:r>
              <a:rPr lang="en-US" dirty="0"/>
              <a:t> IQ', </a:t>
            </a:r>
            <a:r>
              <a:rPr lang="en-US" dirty="0" err="1"/>
              <a:t>this.powers</a:t>
            </a:r>
            <a:r>
              <a:rPr lang="en-US" dirty="0"/>
              <a:t>[0], 'Chuck Overstreet');</a:t>
            </a:r>
          </a:p>
          <a:p>
            <a:r>
              <a:rPr lang="en-US" dirty="0"/>
              <a:t>  submitted = false;</a:t>
            </a:r>
          </a:p>
          <a:p>
            <a:r>
              <a:rPr lang="en-US" dirty="0"/>
              <a:t>  </a:t>
            </a:r>
            <a:r>
              <a:rPr lang="en-US" dirty="0" err="1"/>
              <a:t>onSubmit</a:t>
            </a:r>
            <a:r>
              <a:rPr lang="en-US" dirty="0"/>
              <a:t>() { </a:t>
            </a:r>
            <a:r>
              <a:rPr lang="en-US" dirty="0" err="1"/>
              <a:t>this.submitted</a:t>
            </a:r>
            <a:r>
              <a:rPr lang="en-US" dirty="0"/>
              <a:t> = true; }</a:t>
            </a:r>
          </a:p>
          <a:p>
            <a:r>
              <a:rPr lang="en-US" dirty="0"/>
              <a:t>get diagnostic() { return </a:t>
            </a:r>
            <a:r>
              <a:rPr lang="en-US" dirty="0" err="1"/>
              <a:t>JSON.stringify</a:t>
            </a:r>
            <a:r>
              <a:rPr lang="en-US" dirty="0"/>
              <a:t>(</a:t>
            </a:r>
            <a:r>
              <a:rPr lang="en-US" dirty="0" err="1"/>
              <a:t>this.model</a:t>
            </a:r>
            <a:r>
              <a:rPr lang="en-US" dirty="0"/>
              <a:t>); }</a:t>
            </a:r>
          </a:p>
          <a:p>
            <a:r>
              <a:rPr lang="en-US" dirty="0"/>
              <a:t>}</a:t>
            </a:r>
          </a:p>
        </p:txBody>
      </p:sp>
      <p:sp>
        <p:nvSpPr>
          <p:cNvPr id="3" name="Rectangle 2"/>
          <p:cNvSpPr/>
          <p:nvPr/>
        </p:nvSpPr>
        <p:spPr>
          <a:xfrm>
            <a:off x="6010864" y="6000413"/>
            <a:ext cx="5240537" cy="369332"/>
          </a:xfrm>
          <a:prstGeom prst="rect">
            <a:avLst/>
          </a:prstGeom>
        </p:spPr>
        <p:txBody>
          <a:bodyPr wrap="none">
            <a:spAutoFit/>
          </a:bodyPr>
          <a:lstStyle/>
          <a:p>
            <a:r>
              <a:rPr lang="en-US" dirty="0" err="1"/>
              <a:t>src</a:t>
            </a:r>
            <a:r>
              <a:rPr lang="en-US" dirty="0"/>
              <a:t>/app/hero-form/hero-</a:t>
            </a:r>
            <a:r>
              <a:rPr lang="en-US" dirty="0" err="1"/>
              <a:t>form.component.ts</a:t>
            </a:r>
            <a:r>
              <a:rPr lang="en-US" dirty="0"/>
              <a:t> </a:t>
            </a:r>
          </a:p>
        </p:txBody>
      </p:sp>
    </p:spTree>
    <p:extLst>
      <p:ext uri="{BB962C8B-B14F-4D97-AF65-F5344CB8AC3E}">
        <p14:creationId xmlns:p14="http://schemas.microsoft.com/office/powerpoint/2010/main" val="3896984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279" y="335846"/>
            <a:ext cx="9131121" cy="5632311"/>
          </a:xfrm>
          <a:prstGeom prst="rect">
            <a:avLst/>
          </a:prstGeom>
        </p:spPr>
        <p:txBody>
          <a:bodyPr wrap="square">
            <a:spAutoFit/>
          </a:bodyPr>
          <a:lstStyle/>
          <a:p>
            <a:r>
              <a:rPr lang="en-US" dirty="0"/>
              <a:t>import { </a:t>
            </a:r>
            <a:r>
              <a:rPr lang="en-US" dirty="0" err="1"/>
              <a:t>NgModule</a:t>
            </a:r>
            <a:r>
              <a:rPr lang="en-US" dirty="0"/>
              <a:t> }      from '@angular/core';</a:t>
            </a:r>
          </a:p>
          <a:p>
            <a:r>
              <a:rPr lang="en-US" dirty="0"/>
              <a:t>import { </a:t>
            </a:r>
            <a:r>
              <a:rPr lang="en-US" dirty="0" err="1"/>
              <a:t>BrowserModule</a:t>
            </a:r>
            <a:r>
              <a:rPr lang="en-US" dirty="0"/>
              <a:t> } from '@angular/platform-browser';</a:t>
            </a:r>
          </a:p>
          <a:p>
            <a:r>
              <a:rPr lang="en-US" dirty="0"/>
              <a:t>import { </a:t>
            </a:r>
            <a:r>
              <a:rPr lang="en-US" dirty="0" err="1"/>
              <a:t>FormsModule</a:t>
            </a:r>
            <a:r>
              <a:rPr lang="en-US" dirty="0"/>
              <a:t> }   from '@angular/forms';</a:t>
            </a:r>
          </a:p>
          <a:p>
            <a:endParaRPr lang="en-US" dirty="0"/>
          </a:p>
          <a:p>
            <a:r>
              <a:rPr lang="en-US" dirty="0"/>
              <a:t>import { </a:t>
            </a:r>
            <a:r>
              <a:rPr lang="en-US" dirty="0" err="1"/>
              <a:t>AppComponent</a:t>
            </a:r>
            <a:r>
              <a:rPr lang="en-US" dirty="0"/>
              <a:t> }  from './</a:t>
            </a:r>
            <a:r>
              <a:rPr lang="en-US" dirty="0" err="1"/>
              <a:t>app.component</a:t>
            </a:r>
            <a:r>
              <a:rPr lang="en-US" dirty="0"/>
              <a:t>';</a:t>
            </a:r>
          </a:p>
          <a:p>
            <a:r>
              <a:rPr lang="en-US" dirty="0"/>
              <a:t>import { </a:t>
            </a:r>
            <a:r>
              <a:rPr lang="en-US" dirty="0" err="1"/>
              <a:t>HeroFormComponent</a:t>
            </a:r>
            <a:r>
              <a:rPr lang="en-US" dirty="0"/>
              <a:t> } from './hero-form/hero-</a:t>
            </a:r>
            <a:r>
              <a:rPr lang="en-US" dirty="0" err="1"/>
              <a:t>form.component</a:t>
            </a:r>
            <a:r>
              <a:rPr lang="en-US" dirty="0"/>
              <a:t>';</a:t>
            </a:r>
          </a:p>
          <a:p>
            <a:endParaRPr lang="en-US" dirty="0"/>
          </a:p>
          <a:p>
            <a:r>
              <a:rPr lang="en-US" dirty="0"/>
              <a:t>@</a:t>
            </a:r>
            <a:r>
              <a:rPr lang="en-US" dirty="0" err="1"/>
              <a:t>NgModule</a:t>
            </a:r>
            <a:r>
              <a:rPr lang="en-US" dirty="0"/>
              <a:t>({</a:t>
            </a:r>
          </a:p>
          <a:p>
            <a:r>
              <a:rPr lang="en-US" dirty="0"/>
              <a:t>  imports: [</a:t>
            </a:r>
          </a:p>
          <a:p>
            <a:r>
              <a:rPr lang="en-US" dirty="0"/>
              <a:t>    </a:t>
            </a:r>
            <a:r>
              <a:rPr lang="en-US" dirty="0" err="1"/>
              <a:t>BrowserModule</a:t>
            </a:r>
            <a:r>
              <a:rPr lang="en-US" dirty="0"/>
              <a:t>,</a:t>
            </a:r>
          </a:p>
          <a:p>
            <a:r>
              <a:rPr lang="en-US" dirty="0"/>
              <a:t>    </a:t>
            </a:r>
            <a:r>
              <a:rPr lang="en-US" dirty="0" err="1"/>
              <a:t>FormsModule</a:t>
            </a:r>
            <a:endParaRPr lang="en-US" dirty="0"/>
          </a:p>
          <a:p>
            <a:r>
              <a:rPr lang="en-US" dirty="0"/>
              <a:t>  ],</a:t>
            </a:r>
          </a:p>
          <a:p>
            <a:r>
              <a:rPr lang="en-US" dirty="0"/>
              <a:t>  declarations: [</a:t>
            </a:r>
          </a:p>
          <a:p>
            <a:r>
              <a:rPr lang="en-US" dirty="0"/>
              <a:t>    </a:t>
            </a:r>
            <a:r>
              <a:rPr lang="en-US" dirty="0" err="1"/>
              <a:t>AppComponent</a:t>
            </a:r>
            <a:r>
              <a:rPr lang="en-US" dirty="0"/>
              <a:t>,</a:t>
            </a:r>
          </a:p>
          <a:p>
            <a:r>
              <a:rPr lang="en-US" dirty="0"/>
              <a:t>    </a:t>
            </a:r>
            <a:r>
              <a:rPr lang="en-US" dirty="0" err="1"/>
              <a:t>HeroFormComponent</a:t>
            </a:r>
            <a:endParaRPr lang="en-US" dirty="0"/>
          </a:p>
          <a:p>
            <a:r>
              <a:rPr lang="en-US" dirty="0"/>
              <a:t>  ],</a:t>
            </a:r>
          </a:p>
          <a:p>
            <a:r>
              <a:rPr lang="en-US" dirty="0"/>
              <a:t>  providers: [],</a:t>
            </a:r>
          </a:p>
          <a:p>
            <a:r>
              <a:rPr lang="en-US" dirty="0"/>
              <a:t>  bootstrap: [ </a:t>
            </a:r>
            <a:r>
              <a:rPr lang="en-US" dirty="0" err="1"/>
              <a:t>AppComponent</a:t>
            </a:r>
            <a:r>
              <a:rPr lang="en-US" dirty="0"/>
              <a:t> ]</a:t>
            </a:r>
          </a:p>
          <a:p>
            <a:r>
              <a:rPr lang="en-US" dirty="0"/>
              <a:t>})</a:t>
            </a:r>
          </a:p>
          <a:p>
            <a:r>
              <a:rPr lang="en-US" dirty="0"/>
              <a:t>export class </a:t>
            </a:r>
            <a:r>
              <a:rPr lang="en-US" dirty="0" err="1"/>
              <a:t>AppModule</a:t>
            </a:r>
            <a:r>
              <a:rPr lang="en-US" dirty="0"/>
              <a:t> { }</a:t>
            </a:r>
          </a:p>
        </p:txBody>
      </p:sp>
      <p:sp>
        <p:nvSpPr>
          <p:cNvPr id="4" name="Rectangle 3"/>
          <p:cNvSpPr/>
          <p:nvPr/>
        </p:nvSpPr>
        <p:spPr>
          <a:xfrm>
            <a:off x="7594966" y="6077686"/>
            <a:ext cx="3663182" cy="461665"/>
          </a:xfrm>
          <a:prstGeom prst="rect">
            <a:avLst/>
          </a:prstGeom>
        </p:spPr>
        <p:txBody>
          <a:bodyPr wrap="none">
            <a:spAutoFit/>
          </a:bodyPr>
          <a:lstStyle/>
          <a:p>
            <a:r>
              <a:rPr lang="en-US" sz="2400" b="1" dirty="0" err="1">
                <a:solidFill>
                  <a:srgbClr val="FF0000"/>
                </a:solidFill>
              </a:rPr>
              <a:t>src</a:t>
            </a:r>
            <a:r>
              <a:rPr lang="en-US" sz="2400" b="1" dirty="0">
                <a:solidFill>
                  <a:srgbClr val="FF0000"/>
                </a:solidFill>
              </a:rPr>
              <a:t>/app/</a:t>
            </a:r>
            <a:r>
              <a:rPr lang="en-US" sz="2400" b="1" dirty="0" err="1">
                <a:solidFill>
                  <a:srgbClr val="FF0000"/>
                </a:solidFill>
              </a:rPr>
              <a:t>app.module.ts</a:t>
            </a:r>
            <a:endParaRPr lang="en-US" sz="2400" b="1" dirty="0">
              <a:solidFill>
                <a:srgbClr val="FF0000"/>
              </a:solidFill>
            </a:endParaRPr>
          </a:p>
        </p:txBody>
      </p:sp>
    </p:spTree>
    <p:extLst>
      <p:ext uri="{BB962C8B-B14F-4D97-AF65-F5344CB8AC3E}">
        <p14:creationId xmlns:p14="http://schemas.microsoft.com/office/powerpoint/2010/main" val="2518471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Track control state and validity with </a:t>
            </a:r>
            <a:r>
              <a:rPr lang="en-US" dirty="0" err="1"/>
              <a:t>ngModel</a:t>
            </a:r>
            <a:endParaRPr lang="en-US" dirty="0"/>
          </a:p>
        </p:txBody>
      </p:sp>
      <p:sp>
        <p:nvSpPr>
          <p:cNvPr id="4" name="Content Placeholder 3"/>
          <p:cNvSpPr>
            <a:spLocks noGrp="1"/>
          </p:cNvSpPr>
          <p:nvPr>
            <p:ph idx="1"/>
          </p:nvPr>
        </p:nvSpPr>
        <p:spPr/>
        <p:txBody>
          <a:bodyPr/>
          <a:lstStyle/>
          <a:p>
            <a:endParaRPr lang="en-US" dirty="0"/>
          </a:p>
          <a:p>
            <a:r>
              <a:rPr lang="en-US" dirty="0"/>
              <a:t>Using </a:t>
            </a:r>
            <a:r>
              <a:rPr lang="en-US" dirty="0" err="1"/>
              <a:t>ngModel</a:t>
            </a:r>
            <a:r>
              <a:rPr lang="en-US" dirty="0"/>
              <a:t> in a form gives you more than just two-way data binding. </a:t>
            </a:r>
          </a:p>
          <a:p>
            <a:r>
              <a:rPr lang="en-US" dirty="0"/>
              <a:t>Also tells you if the user touched the control, if the value changed, or if the value became invalid.</a:t>
            </a:r>
          </a:p>
          <a:p>
            <a:r>
              <a:rPr lang="en-US" dirty="0"/>
              <a:t>The </a:t>
            </a:r>
            <a:r>
              <a:rPr lang="en-US" dirty="0" err="1"/>
              <a:t>NgModel</a:t>
            </a:r>
            <a:r>
              <a:rPr lang="en-US" dirty="0"/>
              <a:t> directive doesn't just track state; it updates the control with special Angular CSS classes that reflect the state. </a:t>
            </a:r>
          </a:p>
          <a:p>
            <a:r>
              <a:rPr lang="en-US" dirty="0"/>
              <a:t>Can leverage those class names to change the appearance of the control.</a:t>
            </a:r>
          </a:p>
        </p:txBody>
      </p:sp>
    </p:spTree>
    <p:extLst>
      <p:ext uri="{BB962C8B-B14F-4D97-AF65-F5344CB8AC3E}">
        <p14:creationId xmlns:p14="http://schemas.microsoft.com/office/powerpoint/2010/main" val="3382388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5344592"/>
              </p:ext>
            </p:extLst>
          </p:nvPr>
        </p:nvGraphicFramePr>
        <p:xfrm>
          <a:off x="1155700" y="2603500"/>
          <a:ext cx="8761413" cy="3139440"/>
        </p:xfrm>
        <a:graphic>
          <a:graphicData uri="http://schemas.openxmlformats.org/drawingml/2006/table">
            <a:tbl>
              <a:tblPr firstRow="1" bandRow="1">
                <a:tableStyleId>{5C22544A-7EE6-4342-B048-85BDC9FD1C3A}</a:tableStyleId>
              </a:tblPr>
              <a:tblGrid>
                <a:gridCol w="2920471">
                  <a:extLst>
                    <a:ext uri="{9D8B030D-6E8A-4147-A177-3AD203B41FA5}">
                      <a16:colId xmlns:a16="http://schemas.microsoft.com/office/drawing/2014/main" val="20000"/>
                    </a:ext>
                  </a:extLst>
                </a:gridCol>
                <a:gridCol w="2920471">
                  <a:extLst>
                    <a:ext uri="{9D8B030D-6E8A-4147-A177-3AD203B41FA5}">
                      <a16:colId xmlns:a16="http://schemas.microsoft.com/office/drawing/2014/main" val="20001"/>
                    </a:ext>
                  </a:extLst>
                </a:gridCol>
                <a:gridCol w="2920471">
                  <a:extLst>
                    <a:ext uri="{9D8B030D-6E8A-4147-A177-3AD203B41FA5}">
                      <a16:colId xmlns:a16="http://schemas.microsoft.com/office/drawing/2014/main" val="20002"/>
                    </a:ext>
                  </a:extLst>
                </a:gridCol>
              </a:tblGrid>
              <a:tr h="370840">
                <a:tc>
                  <a:txBody>
                    <a:bodyPr/>
                    <a:lstStyle/>
                    <a:p>
                      <a:pPr algn="l" fontAlgn="t"/>
                      <a:r>
                        <a:rPr lang="en-US" b="1" dirty="0">
                          <a:effectLst/>
                        </a:rPr>
                        <a:t>State</a:t>
                      </a:r>
                    </a:p>
                  </a:txBody>
                  <a:tcPr marL="152400" marR="152400" marT="152400" marB="152400"/>
                </a:tc>
                <a:tc>
                  <a:txBody>
                    <a:bodyPr/>
                    <a:lstStyle/>
                    <a:p>
                      <a:pPr algn="l" fontAlgn="t"/>
                      <a:r>
                        <a:rPr lang="en-US" b="1">
                          <a:effectLst/>
                        </a:rPr>
                        <a:t>Class if true</a:t>
                      </a:r>
                    </a:p>
                  </a:txBody>
                  <a:tcPr marL="152400" marR="152400" marT="152400" marB="152400"/>
                </a:tc>
                <a:tc>
                  <a:txBody>
                    <a:bodyPr/>
                    <a:lstStyle/>
                    <a:p>
                      <a:pPr algn="l" fontAlgn="t"/>
                      <a:r>
                        <a:rPr lang="en-US" b="1">
                          <a:effectLst/>
                        </a:rPr>
                        <a:t>Class if false</a:t>
                      </a:r>
                    </a:p>
                  </a:txBody>
                  <a:tcPr marL="152400" marR="152400" marT="152400" marB="152400"/>
                </a:tc>
                <a:extLst>
                  <a:ext uri="{0D108BD9-81ED-4DB2-BD59-A6C34878D82A}">
                    <a16:rowId xmlns:a16="http://schemas.microsoft.com/office/drawing/2014/main" val="10000"/>
                  </a:ext>
                </a:extLst>
              </a:tr>
              <a:tr h="370840">
                <a:tc>
                  <a:txBody>
                    <a:bodyPr/>
                    <a:lstStyle/>
                    <a:p>
                      <a:pPr algn="l" fontAlgn="t"/>
                      <a:r>
                        <a:rPr lang="en-US" b="0">
                          <a:effectLst/>
                        </a:rPr>
                        <a:t>The control has been visited.</a:t>
                      </a:r>
                    </a:p>
                  </a:txBody>
                  <a:tcPr marL="152400" marR="152400" marT="152400" marB="152400"/>
                </a:tc>
                <a:tc>
                  <a:txBody>
                    <a:bodyPr/>
                    <a:lstStyle/>
                    <a:p>
                      <a:pPr algn="l" fontAlgn="t"/>
                      <a:r>
                        <a:rPr lang="en-US" b="0">
                          <a:effectLst/>
                        </a:rPr>
                        <a:t>ng-touched</a:t>
                      </a:r>
                    </a:p>
                  </a:txBody>
                  <a:tcPr marL="152400" marR="152400" marT="152400" marB="152400"/>
                </a:tc>
                <a:tc>
                  <a:txBody>
                    <a:bodyPr/>
                    <a:lstStyle/>
                    <a:p>
                      <a:pPr algn="l" fontAlgn="t"/>
                      <a:r>
                        <a:rPr lang="en-US" b="0" dirty="0" err="1">
                          <a:effectLst/>
                        </a:rPr>
                        <a:t>ng</a:t>
                      </a:r>
                      <a:r>
                        <a:rPr lang="en-US" b="0" dirty="0">
                          <a:effectLst/>
                        </a:rPr>
                        <a:t>-untouched</a:t>
                      </a:r>
                    </a:p>
                  </a:txBody>
                  <a:tcPr marL="152400" marR="152400" marT="152400" marB="152400"/>
                </a:tc>
                <a:extLst>
                  <a:ext uri="{0D108BD9-81ED-4DB2-BD59-A6C34878D82A}">
                    <a16:rowId xmlns:a16="http://schemas.microsoft.com/office/drawing/2014/main" val="10001"/>
                  </a:ext>
                </a:extLst>
              </a:tr>
              <a:tr h="370840">
                <a:tc>
                  <a:txBody>
                    <a:bodyPr/>
                    <a:lstStyle/>
                    <a:p>
                      <a:pPr algn="l" fontAlgn="t"/>
                      <a:r>
                        <a:rPr lang="en-US" b="0">
                          <a:effectLst/>
                        </a:rPr>
                        <a:t>The control's value has changed.</a:t>
                      </a:r>
                    </a:p>
                  </a:txBody>
                  <a:tcPr marL="152400" marR="152400" marT="152400" marB="152400"/>
                </a:tc>
                <a:tc>
                  <a:txBody>
                    <a:bodyPr/>
                    <a:lstStyle/>
                    <a:p>
                      <a:pPr algn="l" fontAlgn="t"/>
                      <a:r>
                        <a:rPr lang="en-US" b="0">
                          <a:effectLst/>
                        </a:rPr>
                        <a:t>ng-dirty</a:t>
                      </a:r>
                    </a:p>
                  </a:txBody>
                  <a:tcPr marL="152400" marR="152400" marT="152400" marB="152400"/>
                </a:tc>
                <a:tc>
                  <a:txBody>
                    <a:bodyPr/>
                    <a:lstStyle/>
                    <a:p>
                      <a:pPr algn="l" fontAlgn="t"/>
                      <a:r>
                        <a:rPr lang="en-US" b="0">
                          <a:effectLst/>
                        </a:rPr>
                        <a:t>ng-pristine</a:t>
                      </a:r>
                    </a:p>
                  </a:txBody>
                  <a:tcPr marL="152400" marR="152400" marT="152400" marB="152400"/>
                </a:tc>
                <a:extLst>
                  <a:ext uri="{0D108BD9-81ED-4DB2-BD59-A6C34878D82A}">
                    <a16:rowId xmlns:a16="http://schemas.microsoft.com/office/drawing/2014/main" val="10002"/>
                  </a:ext>
                </a:extLst>
              </a:tr>
              <a:tr h="370840">
                <a:tc>
                  <a:txBody>
                    <a:bodyPr/>
                    <a:lstStyle/>
                    <a:p>
                      <a:pPr algn="l" fontAlgn="t"/>
                      <a:r>
                        <a:rPr lang="en-US" b="0">
                          <a:effectLst/>
                        </a:rPr>
                        <a:t>The control's value is valid.</a:t>
                      </a:r>
                    </a:p>
                  </a:txBody>
                  <a:tcPr marL="152400" marR="152400" marT="152400" marB="152400"/>
                </a:tc>
                <a:tc>
                  <a:txBody>
                    <a:bodyPr/>
                    <a:lstStyle/>
                    <a:p>
                      <a:pPr algn="l" fontAlgn="t"/>
                      <a:r>
                        <a:rPr lang="en-US" b="0">
                          <a:effectLst/>
                        </a:rPr>
                        <a:t>ng-valid</a:t>
                      </a:r>
                    </a:p>
                  </a:txBody>
                  <a:tcPr marL="152400" marR="152400" marT="152400" marB="152400"/>
                </a:tc>
                <a:tc>
                  <a:txBody>
                    <a:bodyPr/>
                    <a:lstStyle/>
                    <a:p>
                      <a:pPr algn="l" fontAlgn="t"/>
                      <a:r>
                        <a:rPr lang="en-US" b="0" dirty="0" err="1">
                          <a:effectLst/>
                        </a:rPr>
                        <a:t>ng</a:t>
                      </a:r>
                      <a:r>
                        <a:rPr lang="en-US" b="0" dirty="0">
                          <a:effectLst/>
                        </a:rPr>
                        <a:t>-invalid</a:t>
                      </a:r>
                    </a:p>
                  </a:txBody>
                  <a:tcPr marL="152400" marR="152400" marT="152400" marB="1524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716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65161" y="1120462"/>
            <a:ext cx="7778839" cy="1477328"/>
          </a:xfrm>
          <a:prstGeom prst="rect">
            <a:avLst/>
          </a:prstGeom>
        </p:spPr>
        <p:txBody>
          <a:bodyPr wrap="square">
            <a:spAutoFit/>
          </a:bodyPr>
          <a:lstStyle/>
          <a:p>
            <a:r>
              <a:rPr lang="en-US" dirty="0"/>
              <a:t>&lt;input type="text" class="form-control" id="name"</a:t>
            </a:r>
          </a:p>
          <a:p>
            <a:r>
              <a:rPr lang="en-US" dirty="0"/>
              <a:t>  required</a:t>
            </a:r>
          </a:p>
          <a:p>
            <a:r>
              <a:rPr lang="en-US" dirty="0"/>
              <a:t>  [(</a:t>
            </a:r>
            <a:r>
              <a:rPr lang="en-US" dirty="0" err="1"/>
              <a:t>ngModel</a:t>
            </a:r>
            <a:r>
              <a:rPr lang="en-US" dirty="0"/>
              <a:t>)]="model.name" name="name"</a:t>
            </a:r>
          </a:p>
          <a:p>
            <a:r>
              <a:rPr lang="en-US" dirty="0"/>
              <a:t>  #spy&gt;</a:t>
            </a:r>
          </a:p>
          <a:p>
            <a:r>
              <a:rPr lang="en-US" dirty="0"/>
              <a:t>&lt;</a:t>
            </a:r>
            <a:r>
              <a:rPr lang="en-US" dirty="0" err="1"/>
              <a:t>br</a:t>
            </a:r>
            <a:r>
              <a:rPr lang="en-US" dirty="0"/>
              <a:t>&gt; {{</a:t>
            </a:r>
            <a:r>
              <a:rPr lang="en-US" dirty="0" err="1"/>
              <a:t>spy.className</a:t>
            </a:r>
            <a:r>
              <a:rPr lang="en-US" dirty="0"/>
              <a:t>}}</a:t>
            </a:r>
          </a:p>
        </p:txBody>
      </p:sp>
    </p:spTree>
    <p:extLst>
      <p:ext uri="{BB962C8B-B14F-4D97-AF65-F5344CB8AC3E}">
        <p14:creationId xmlns:p14="http://schemas.microsoft.com/office/powerpoint/2010/main" val="1883916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885" y="2047742"/>
            <a:ext cx="9465972" cy="3108543"/>
          </a:xfrm>
          <a:prstGeom prst="rect">
            <a:avLst/>
          </a:prstGeom>
        </p:spPr>
        <p:txBody>
          <a:bodyPr wrap="square">
            <a:spAutoFit/>
          </a:bodyPr>
          <a:lstStyle/>
          <a:p>
            <a:r>
              <a:rPr lang="en-US" sz="2800" dirty="0"/>
              <a:t>.</a:t>
            </a:r>
            <a:r>
              <a:rPr lang="en-US" sz="2800" dirty="0" err="1"/>
              <a:t>ng</a:t>
            </a:r>
            <a:r>
              <a:rPr lang="en-US" sz="2800" dirty="0"/>
              <a:t>-valid[required], .</a:t>
            </a:r>
            <a:r>
              <a:rPr lang="en-US" sz="2800" dirty="0" err="1"/>
              <a:t>ng-valid.required</a:t>
            </a:r>
            <a:r>
              <a:rPr lang="en-US" sz="2800" dirty="0"/>
              <a:t>  {</a:t>
            </a:r>
          </a:p>
          <a:p>
            <a:r>
              <a:rPr lang="en-US" sz="2800" dirty="0"/>
              <a:t>  border-left: 5px solid #42A948; /* green */</a:t>
            </a:r>
          </a:p>
          <a:p>
            <a:r>
              <a:rPr lang="en-US" sz="2800" dirty="0"/>
              <a:t>}</a:t>
            </a:r>
          </a:p>
          <a:p>
            <a:endParaRPr lang="en-US" sz="2800" dirty="0"/>
          </a:p>
          <a:p>
            <a:r>
              <a:rPr lang="en-US" sz="2800" dirty="0"/>
              <a:t>.</a:t>
            </a:r>
            <a:r>
              <a:rPr lang="en-US" sz="2800" dirty="0" err="1"/>
              <a:t>ng-invalid:not</a:t>
            </a:r>
            <a:r>
              <a:rPr lang="en-US" sz="2800" dirty="0"/>
              <a:t>(form)  {</a:t>
            </a:r>
          </a:p>
          <a:p>
            <a:r>
              <a:rPr lang="en-US" sz="2800" dirty="0"/>
              <a:t>  border-left: 5px solid #a94442; /* red */</a:t>
            </a:r>
          </a:p>
          <a:p>
            <a:r>
              <a:rPr lang="en-US" sz="2800" dirty="0"/>
              <a:t>}</a:t>
            </a:r>
          </a:p>
        </p:txBody>
      </p:sp>
      <p:sp>
        <p:nvSpPr>
          <p:cNvPr id="3" name="Rectangle 2"/>
          <p:cNvSpPr/>
          <p:nvPr/>
        </p:nvSpPr>
        <p:spPr>
          <a:xfrm>
            <a:off x="2704563" y="810227"/>
            <a:ext cx="5460643" cy="461665"/>
          </a:xfrm>
          <a:prstGeom prst="rect">
            <a:avLst/>
          </a:prstGeom>
        </p:spPr>
        <p:txBody>
          <a:bodyPr wrap="square">
            <a:spAutoFit/>
          </a:bodyPr>
          <a:lstStyle/>
          <a:p>
            <a:r>
              <a:rPr lang="en-US" sz="2400" b="1" dirty="0" err="1">
                <a:solidFill>
                  <a:srgbClr val="FF0000"/>
                </a:solidFill>
                <a:latin typeface="Roboto"/>
              </a:rPr>
              <a:t>src</a:t>
            </a:r>
            <a:r>
              <a:rPr lang="en-US" sz="2400" b="1" dirty="0">
                <a:solidFill>
                  <a:srgbClr val="FF0000"/>
                </a:solidFill>
                <a:latin typeface="Roboto"/>
              </a:rPr>
              <a:t>/assets/forms.css</a:t>
            </a:r>
            <a:endParaRPr lang="en-US" sz="2400" b="1" dirty="0">
              <a:solidFill>
                <a:srgbClr val="FF0000"/>
              </a:solidFill>
            </a:endParaRPr>
          </a:p>
        </p:txBody>
      </p:sp>
    </p:spTree>
    <p:extLst>
      <p:ext uri="{BB962C8B-B14F-4D97-AF65-F5344CB8AC3E}">
        <p14:creationId xmlns:p14="http://schemas.microsoft.com/office/powerpoint/2010/main" val="1869425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4246" y="1225689"/>
            <a:ext cx="11037195" cy="5632311"/>
          </a:xfrm>
          <a:prstGeom prst="rect">
            <a:avLst/>
          </a:prstGeom>
        </p:spPr>
        <p:txBody>
          <a:bodyPr wrap="square">
            <a:spAutoFit/>
          </a:bodyPr>
          <a:lstStyle/>
          <a:p>
            <a:r>
              <a:rPr lang="en-US" sz="3600" dirty="0"/>
              <a:t>&lt;label for="name"&gt;Name&lt;/label&gt;</a:t>
            </a:r>
          </a:p>
          <a:p>
            <a:endParaRPr lang="en-US" sz="3600" dirty="0"/>
          </a:p>
          <a:p>
            <a:r>
              <a:rPr lang="en-US" sz="3600" dirty="0"/>
              <a:t>&lt;input type="text" class="form-control" id="name“        required        [(</a:t>
            </a:r>
            <a:r>
              <a:rPr lang="en-US" sz="3600" dirty="0" err="1"/>
              <a:t>ngModel</a:t>
            </a:r>
            <a:r>
              <a:rPr lang="en-US" sz="3600" dirty="0"/>
              <a:t>)]="model.name" name="name“        #name="</a:t>
            </a:r>
            <a:r>
              <a:rPr lang="en-US" sz="3600" dirty="0" err="1"/>
              <a:t>ngModel</a:t>
            </a:r>
            <a:r>
              <a:rPr lang="en-US" sz="3600" dirty="0"/>
              <a:t>"&gt;</a:t>
            </a:r>
          </a:p>
          <a:p>
            <a:r>
              <a:rPr lang="en-US" sz="3600" dirty="0"/>
              <a:t>&lt;div [hidden]="</a:t>
            </a:r>
            <a:r>
              <a:rPr lang="en-US" sz="3600" dirty="0" err="1"/>
              <a:t>name.valid</a:t>
            </a:r>
            <a:r>
              <a:rPr lang="en-US" sz="3600" dirty="0"/>
              <a:t> || </a:t>
            </a:r>
            <a:r>
              <a:rPr lang="en-US" sz="3600" dirty="0" err="1"/>
              <a:t>name.pristine</a:t>
            </a:r>
            <a:r>
              <a:rPr lang="en-US" sz="3600" dirty="0"/>
              <a:t>“      class="alert alert-danger"&gt;</a:t>
            </a:r>
          </a:p>
          <a:p>
            <a:r>
              <a:rPr lang="en-US" sz="3600" dirty="0"/>
              <a:t>  Name is required</a:t>
            </a:r>
          </a:p>
          <a:p>
            <a:r>
              <a:rPr lang="en-US" sz="3600" dirty="0"/>
              <a:t>&lt;/div&gt;</a:t>
            </a:r>
          </a:p>
        </p:txBody>
      </p:sp>
      <p:sp>
        <p:nvSpPr>
          <p:cNvPr id="3" name="Rectangle 2"/>
          <p:cNvSpPr/>
          <p:nvPr/>
        </p:nvSpPr>
        <p:spPr>
          <a:xfrm>
            <a:off x="1657081" y="323792"/>
            <a:ext cx="6096000" cy="369332"/>
          </a:xfrm>
          <a:prstGeom prst="rect">
            <a:avLst/>
          </a:prstGeom>
        </p:spPr>
        <p:txBody>
          <a:bodyPr>
            <a:spAutoFit/>
          </a:bodyPr>
          <a:lstStyle/>
          <a:p>
            <a:r>
              <a:rPr lang="en-US" b="1" dirty="0">
                <a:solidFill>
                  <a:srgbClr val="000088"/>
                </a:solidFill>
                <a:latin typeface="Droid Sans Mono"/>
              </a:rPr>
              <a:t>Input text box with validations</a:t>
            </a:r>
            <a:endParaRPr lang="en-US" b="1" dirty="0"/>
          </a:p>
        </p:txBody>
      </p:sp>
    </p:spTree>
    <p:extLst>
      <p:ext uri="{BB962C8B-B14F-4D97-AF65-F5344CB8AC3E}">
        <p14:creationId xmlns:p14="http://schemas.microsoft.com/office/powerpoint/2010/main" val="252799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Angular Reactive Forms</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a:t>Angular forms building blocks:</a:t>
            </a:r>
          </a:p>
          <a:p>
            <a:r>
              <a:rPr lang="en-US" sz="2400" dirty="0"/>
              <a:t> </a:t>
            </a:r>
            <a:r>
              <a:rPr lang="en-US" sz="2400" dirty="0" err="1"/>
              <a:t>FormControl</a:t>
            </a:r>
            <a:r>
              <a:rPr lang="en-US" sz="2400" dirty="0"/>
              <a:t>, </a:t>
            </a:r>
            <a:r>
              <a:rPr lang="en-US" sz="2400" dirty="0" err="1"/>
              <a:t>FormGroup</a:t>
            </a:r>
            <a:r>
              <a:rPr lang="en-US" sz="2400" dirty="0"/>
              <a:t> and </a:t>
            </a:r>
            <a:r>
              <a:rPr lang="en-US" sz="2400" dirty="0" err="1"/>
              <a:t>FormArray</a:t>
            </a:r>
            <a:endParaRPr lang="en-US" sz="2400" dirty="0"/>
          </a:p>
        </p:txBody>
      </p:sp>
    </p:spTree>
    <p:extLst>
      <p:ext uri="{BB962C8B-B14F-4D97-AF65-F5344CB8AC3E}">
        <p14:creationId xmlns:p14="http://schemas.microsoft.com/office/powerpoint/2010/main" val="4285058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validation</a:t>
            </a:r>
          </a:p>
        </p:txBody>
      </p:sp>
      <p:sp>
        <p:nvSpPr>
          <p:cNvPr id="3" name="Content Placeholder 2"/>
          <p:cNvSpPr>
            <a:spLocks noGrp="1"/>
          </p:cNvSpPr>
          <p:nvPr>
            <p:ph idx="1"/>
          </p:nvPr>
        </p:nvSpPr>
        <p:spPr/>
        <p:txBody>
          <a:bodyPr>
            <a:normAutofit/>
          </a:bodyPr>
          <a:lstStyle/>
          <a:p>
            <a:endParaRPr lang="en-US" dirty="0"/>
          </a:p>
          <a:p>
            <a:r>
              <a:rPr lang="en-US" dirty="0"/>
              <a:t>To add validation to a template-driven form,  add the same validation attributes as you would with native HTML form validation. </a:t>
            </a:r>
          </a:p>
          <a:p>
            <a:r>
              <a:rPr lang="en-US" dirty="0"/>
              <a:t>Angular uses directives to match these attributes with validator functions in the framework.</a:t>
            </a:r>
          </a:p>
          <a:p>
            <a:r>
              <a:rPr lang="en-US" dirty="0"/>
              <a:t>Every time the value of a form control changes, Angular runs validation and generates either a list of validation errors, which results in an INVALID status, or null, which results in a VALID status.</a:t>
            </a:r>
          </a:p>
          <a:p>
            <a:r>
              <a:rPr lang="en-US" dirty="0"/>
              <a:t>Can then inspect the control's state by exporting </a:t>
            </a:r>
            <a:r>
              <a:rPr lang="en-US" dirty="0" err="1"/>
              <a:t>ngModel</a:t>
            </a:r>
            <a:r>
              <a:rPr lang="en-US" dirty="0"/>
              <a:t> to a local template variable.</a:t>
            </a:r>
          </a:p>
        </p:txBody>
      </p:sp>
    </p:spTree>
    <p:extLst>
      <p:ext uri="{BB962C8B-B14F-4D97-AF65-F5344CB8AC3E}">
        <p14:creationId xmlns:p14="http://schemas.microsoft.com/office/powerpoint/2010/main" val="34325305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5915" y="1266499"/>
            <a:ext cx="8178085" cy="5078313"/>
          </a:xfrm>
          <a:prstGeom prst="rect">
            <a:avLst/>
          </a:prstGeom>
        </p:spPr>
        <p:txBody>
          <a:bodyPr wrap="square">
            <a:spAutoFit/>
          </a:bodyPr>
          <a:lstStyle/>
          <a:p>
            <a:r>
              <a:rPr lang="en-US" dirty="0"/>
              <a:t>&lt;input id="name" name="name" class="form-control"</a:t>
            </a:r>
          </a:p>
          <a:p>
            <a:r>
              <a:rPr lang="en-US" dirty="0"/>
              <a:t>       required </a:t>
            </a:r>
            <a:r>
              <a:rPr lang="en-US" dirty="0" err="1"/>
              <a:t>minlength</a:t>
            </a:r>
            <a:r>
              <a:rPr lang="en-US" dirty="0"/>
              <a:t>="4" </a:t>
            </a:r>
            <a:r>
              <a:rPr lang="en-US" dirty="0" err="1"/>
              <a:t>forbiddenName</a:t>
            </a:r>
            <a:r>
              <a:rPr lang="en-US" dirty="0"/>
              <a:t>="bob"</a:t>
            </a:r>
          </a:p>
          <a:p>
            <a:r>
              <a:rPr lang="en-US" dirty="0"/>
              <a:t>       [(</a:t>
            </a:r>
            <a:r>
              <a:rPr lang="en-US" dirty="0" err="1"/>
              <a:t>ngModel</a:t>
            </a:r>
            <a:r>
              <a:rPr lang="en-US" dirty="0"/>
              <a:t>)]="hero.name" #name="</a:t>
            </a:r>
            <a:r>
              <a:rPr lang="en-US" dirty="0" err="1"/>
              <a:t>ngModel</a:t>
            </a:r>
            <a:r>
              <a:rPr lang="en-US" dirty="0"/>
              <a:t>" &gt;</a:t>
            </a:r>
          </a:p>
          <a:p>
            <a:endParaRPr lang="en-US" dirty="0"/>
          </a:p>
          <a:p>
            <a:r>
              <a:rPr lang="en-US" dirty="0"/>
              <a:t>&lt;div *</a:t>
            </a:r>
            <a:r>
              <a:rPr lang="en-US" dirty="0" err="1"/>
              <a:t>ngIf</a:t>
            </a:r>
            <a:r>
              <a:rPr lang="en-US" dirty="0"/>
              <a:t>="</a:t>
            </a:r>
            <a:r>
              <a:rPr lang="en-US" dirty="0" err="1"/>
              <a:t>name.invalid</a:t>
            </a:r>
            <a:r>
              <a:rPr lang="en-US" dirty="0"/>
              <a:t> &amp;&amp; (</a:t>
            </a:r>
            <a:r>
              <a:rPr lang="en-US" dirty="0" err="1"/>
              <a:t>name.dirty</a:t>
            </a:r>
            <a:r>
              <a:rPr lang="en-US" dirty="0"/>
              <a:t> || </a:t>
            </a:r>
            <a:r>
              <a:rPr lang="en-US" dirty="0" err="1"/>
              <a:t>name.touched</a:t>
            </a:r>
            <a:r>
              <a:rPr lang="en-US" dirty="0"/>
              <a:t>)"</a:t>
            </a:r>
          </a:p>
          <a:p>
            <a:r>
              <a:rPr lang="en-US" dirty="0"/>
              <a:t>     class="alert alert-danger"&gt;</a:t>
            </a:r>
          </a:p>
          <a:p>
            <a:endParaRPr lang="en-US" dirty="0"/>
          </a:p>
          <a:p>
            <a:r>
              <a:rPr lang="en-US" dirty="0"/>
              <a:t>  &lt;div *</a:t>
            </a:r>
            <a:r>
              <a:rPr lang="en-US" dirty="0" err="1"/>
              <a:t>ngIf</a:t>
            </a:r>
            <a:r>
              <a:rPr lang="en-US" dirty="0"/>
              <a:t>="</a:t>
            </a:r>
            <a:r>
              <a:rPr lang="en-US" dirty="0" err="1"/>
              <a:t>name.errors.required</a:t>
            </a:r>
            <a:r>
              <a:rPr lang="en-US" dirty="0"/>
              <a:t>"&gt;</a:t>
            </a:r>
          </a:p>
          <a:p>
            <a:r>
              <a:rPr lang="en-US" dirty="0"/>
              <a:t>    Name is required.</a:t>
            </a:r>
          </a:p>
          <a:p>
            <a:r>
              <a:rPr lang="en-US" dirty="0"/>
              <a:t>  &lt;/div&gt;</a:t>
            </a:r>
          </a:p>
          <a:p>
            <a:r>
              <a:rPr lang="en-US" dirty="0"/>
              <a:t>  &lt;div *</a:t>
            </a:r>
            <a:r>
              <a:rPr lang="en-US" dirty="0" err="1"/>
              <a:t>ngIf</a:t>
            </a:r>
            <a:r>
              <a:rPr lang="en-US" dirty="0"/>
              <a:t>="</a:t>
            </a:r>
            <a:r>
              <a:rPr lang="en-US" dirty="0" err="1"/>
              <a:t>name.errors.minlength</a:t>
            </a:r>
            <a:r>
              <a:rPr lang="en-US" dirty="0"/>
              <a:t>"&gt;</a:t>
            </a:r>
          </a:p>
          <a:p>
            <a:r>
              <a:rPr lang="en-US" dirty="0"/>
              <a:t>    Name must be at least 4 characters long.</a:t>
            </a:r>
          </a:p>
          <a:p>
            <a:r>
              <a:rPr lang="en-US" dirty="0"/>
              <a:t>  &lt;/div&gt;</a:t>
            </a:r>
          </a:p>
          <a:p>
            <a:r>
              <a:rPr lang="en-US" dirty="0"/>
              <a:t>  &lt;div *</a:t>
            </a:r>
            <a:r>
              <a:rPr lang="en-US" dirty="0" err="1"/>
              <a:t>ngIf</a:t>
            </a:r>
            <a:r>
              <a:rPr lang="en-US" dirty="0"/>
              <a:t>="</a:t>
            </a:r>
            <a:r>
              <a:rPr lang="en-US" dirty="0" err="1"/>
              <a:t>name.errors.forbiddenName</a:t>
            </a:r>
            <a:r>
              <a:rPr lang="en-US" dirty="0"/>
              <a:t>"&gt;</a:t>
            </a:r>
          </a:p>
          <a:p>
            <a:r>
              <a:rPr lang="en-US" dirty="0"/>
              <a:t>    Name cannot be Bob.</a:t>
            </a:r>
          </a:p>
          <a:p>
            <a:r>
              <a:rPr lang="en-US" dirty="0"/>
              <a:t>  &lt;/div&gt;</a:t>
            </a:r>
          </a:p>
          <a:p>
            <a:endParaRPr lang="en-US" dirty="0"/>
          </a:p>
          <a:p>
            <a:r>
              <a:rPr lang="en-US" dirty="0"/>
              <a:t>&lt;/div&gt;</a:t>
            </a:r>
          </a:p>
        </p:txBody>
      </p:sp>
    </p:spTree>
    <p:extLst>
      <p:ext uri="{BB962C8B-B14F-4D97-AF65-F5344CB8AC3E}">
        <p14:creationId xmlns:p14="http://schemas.microsoft.com/office/powerpoint/2010/main" val="20404404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Validator functions</a:t>
            </a:r>
          </a:p>
        </p:txBody>
      </p:sp>
      <p:sp>
        <p:nvSpPr>
          <p:cNvPr id="3" name="Content Placeholder 2"/>
          <p:cNvSpPr>
            <a:spLocks noGrp="1"/>
          </p:cNvSpPr>
          <p:nvPr>
            <p:ph idx="1"/>
          </p:nvPr>
        </p:nvSpPr>
        <p:spPr>
          <a:xfrm>
            <a:off x="1154955" y="2603500"/>
            <a:ext cx="10448910" cy="3416300"/>
          </a:xfrm>
        </p:spPr>
        <p:txBody>
          <a:bodyPr>
            <a:normAutofit/>
          </a:bodyPr>
          <a:lstStyle/>
          <a:p>
            <a:pPr marL="0" indent="0">
              <a:buNone/>
            </a:pPr>
            <a:r>
              <a:rPr lang="en-US" sz="2000" dirty="0"/>
              <a:t>There are two types of validator functions: sync validators and </a:t>
            </a:r>
            <a:r>
              <a:rPr lang="en-US" sz="2000" dirty="0" err="1"/>
              <a:t>async</a:t>
            </a:r>
            <a:r>
              <a:rPr lang="en-US" sz="2000" dirty="0"/>
              <a:t> validators.</a:t>
            </a:r>
          </a:p>
          <a:p>
            <a:r>
              <a:rPr lang="en-US" sz="2000" dirty="0"/>
              <a:t>Sync validators: functions that take a control instance and immediately return either a set of validation errors or null. You can pass these in as the second argument when you instantiate a </a:t>
            </a:r>
            <a:r>
              <a:rPr lang="en-US" sz="2000" dirty="0" err="1"/>
              <a:t>FormControl</a:t>
            </a:r>
            <a:r>
              <a:rPr lang="en-US" sz="2000" dirty="0"/>
              <a:t>.</a:t>
            </a:r>
          </a:p>
          <a:p>
            <a:r>
              <a:rPr lang="en-US" sz="2000" dirty="0" err="1"/>
              <a:t>Async</a:t>
            </a:r>
            <a:r>
              <a:rPr lang="en-US" sz="2000" dirty="0"/>
              <a:t> validators: functions that take a control instance and return a Promise or Observable that later emits a set of validation errors or null. You can pass these in as the third argument when you instantiate a </a:t>
            </a:r>
            <a:r>
              <a:rPr lang="en-US" sz="2000" dirty="0" err="1"/>
              <a:t>FormControl</a:t>
            </a:r>
            <a:r>
              <a:rPr lang="en-US" sz="2000" dirty="0"/>
              <a:t>.</a:t>
            </a:r>
          </a:p>
        </p:txBody>
      </p:sp>
    </p:spTree>
    <p:extLst>
      <p:ext uri="{BB962C8B-B14F-4D97-AF65-F5344CB8AC3E}">
        <p14:creationId xmlns:p14="http://schemas.microsoft.com/office/powerpoint/2010/main" val="3435831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9403" y="1028343"/>
            <a:ext cx="9221273" cy="4524315"/>
          </a:xfrm>
          <a:prstGeom prst="rect">
            <a:avLst/>
          </a:prstGeom>
        </p:spPr>
        <p:txBody>
          <a:bodyPr wrap="square">
            <a:spAutoFit/>
          </a:bodyPr>
          <a:lstStyle/>
          <a:p>
            <a:r>
              <a:rPr lang="en-US" dirty="0" err="1"/>
              <a:t>ngOnInit</a:t>
            </a:r>
            <a:r>
              <a:rPr lang="en-US" dirty="0"/>
              <a:t>(): void {</a:t>
            </a:r>
          </a:p>
          <a:p>
            <a:r>
              <a:rPr lang="en-US" dirty="0"/>
              <a:t>  </a:t>
            </a:r>
            <a:r>
              <a:rPr lang="en-US" dirty="0" err="1"/>
              <a:t>this.heroForm</a:t>
            </a:r>
            <a:r>
              <a:rPr lang="en-US" dirty="0"/>
              <a:t> = new </a:t>
            </a:r>
            <a:r>
              <a:rPr lang="en-US" dirty="0" err="1"/>
              <a:t>FormGroup</a:t>
            </a:r>
            <a:r>
              <a:rPr lang="en-US" dirty="0"/>
              <a:t>({</a:t>
            </a:r>
          </a:p>
          <a:p>
            <a:r>
              <a:rPr lang="en-US" dirty="0"/>
              <a:t>    'name': new </a:t>
            </a:r>
            <a:r>
              <a:rPr lang="en-US" dirty="0" err="1"/>
              <a:t>FormControl</a:t>
            </a:r>
            <a:r>
              <a:rPr lang="en-US" dirty="0"/>
              <a:t>(this.hero.name, [</a:t>
            </a:r>
          </a:p>
          <a:p>
            <a:r>
              <a:rPr lang="en-US" dirty="0"/>
              <a:t>      </a:t>
            </a:r>
            <a:r>
              <a:rPr lang="en-US" dirty="0" err="1"/>
              <a:t>Validators.required</a:t>
            </a:r>
            <a:r>
              <a:rPr lang="en-US" dirty="0"/>
              <a:t>,</a:t>
            </a:r>
          </a:p>
          <a:p>
            <a:r>
              <a:rPr lang="en-US" dirty="0"/>
              <a:t>      </a:t>
            </a:r>
            <a:r>
              <a:rPr lang="en-US" dirty="0" err="1"/>
              <a:t>Validators.minLength</a:t>
            </a:r>
            <a:r>
              <a:rPr lang="en-US" dirty="0"/>
              <a:t>(4),</a:t>
            </a:r>
          </a:p>
          <a:p>
            <a:r>
              <a:rPr lang="en-US" dirty="0"/>
              <a:t>      </a:t>
            </a:r>
            <a:r>
              <a:rPr lang="en-US" dirty="0" err="1"/>
              <a:t>forbiddenNameValidator</a:t>
            </a:r>
            <a:r>
              <a:rPr lang="en-US" dirty="0"/>
              <a:t>(/bob/</a:t>
            </a:r>
            <a:r>
              <a:rPr lang="en-US" dirty="0" err="1"/>
              <a:t>i</a:t>
            </a:r>
            <a:r>
              <a:rPr lang="en-US" dirty="0"/>
              <a:t>) // &lt;-- Here's how you pass in the custom validator.</a:t>
            </a:r>
          </a:p>
          <a:p>
            <a:r>
              <a:rPr lang="en-US" dirty="0"/>
              <a:t>    ]),</a:t>
            </a:r>
          </a:p>
          <a:p>
            <a:r>
              <a:rPr lang="en-US" dirty="0"/>
              <a:t>    '</a:t>
            </a:r>
            <a:r>
              <a:rPr lang="en-US" dirty="0" err="1"/>
              <a:t>alterEgo</a:t>
            </a:r>
            <a:r>
              <a:rPr lang="en-US" dirty="0"/>
              <a:t>': new </a:t>
            </a:r>
            <a:r>
              <a:rPr lang="en-US" dirty="0" err="1"/>
              <a:t>FormControl</a:t>
            </a:r>
            <a:r>
              <a:rPr lang="en-US" dirty="0"/>
              <a:t>(</a:t>
            </a:r>
            <a:r>
              <a:rPr lang="en-US" dirty="0" err="1"/>
              <a:t>this.hero.alterEgo</a:t>
            </a:r>
            <a:r>
              <a:rPr lang="en-US" dirty="0"/>
              <a:t>),</a:t>
            </a:r>
          </a:p>
          <a:p>
            <a:r>
              <a:rPr lang="en-US" dirty="0"/>
              <a:t>    'power': new </a:t>
            </a:r>
            <a:r>
              <a:rPr lang="en-US" dirty="0" err="1"/>
              <a:t>FormControl</a:t>
            </a:r>
            <a:r>
              <a:rPr lang="en-US" dirty="0"/>
              <a:t>(</a:t>
            </a:r>
            <a:r>
              <a:rPr lang="en-US" dirty="0" err="1"/>
              <a:t>this.hero.power</a:t>
            </a:r>
            <a:r>
              <a:rPr lang="en-US" dirty="0"/>
              <a:t>, </a:t>
            </a:r>
            <a:r>
              <a:rPr lang="en-US" dirty="0" err="1"/>
              <a:t>Validators.required</a:t>
            </a:r>
            <a:r>
              <a:rPr lang="en-US" dirty="0"/>
              <a:t>)</a:t>
            </a:r>
          </a:p>
          <a:p>
            <a:r>
              <a:rPr lang="en-US" dirty="0"/>
              <a:t>  });</a:t>
            </a:r>
          </a:p>
          <a:p>
            <a:r>
              <a:rPr lang="en-US" dirty="0"/>
              <a:t>}</a:t>
            </a:r>
          </a:p>
          <a:p>
            <a:endParaRPr lang="en-US" dirty="0"/>
          </a:p>
          <a:p>
            <a:r>
              <a:rPr lang="en-US" dirty="0"/>
              <a:t>get name() { return </a:t>
            </a:r>
            <a:r>
              <a:rPr lang="en-US" dirty="0" err="1"/>
              <a:t>this.heroForm.get</a:t>
            </a:r>
            <a:r>
              <a:rPr lang="en-US" dirty="0"/>
              <a:t>('name'); }</a:t>
            </a:r>
          </a:p>
          <a:p>
            <a:endParaRPr lang="en-US" dirty="0"/>
          </a:p>
          <a:p>
            <a:r>
              <a:rPr lang="en-US" dirty="0"/>
              <a:t>get power() { return </a:t>
            </a:r>
            <a:r>
              <a:rPr lang="en-US" dirty="0" err="1"/>
              <a:t>this.heroForm.get</a:t>
            </a:r>
            <a:r>
              <a:rPr lang="en-US" dirty="0"/>
              <a:t>('power'); }</a:t>
            </a:r>
          </a:p>
        </p:txBody>
      </p:sp>
      <p:sp>
        <p:nvSpPr>
          <p:cNvPr id="3" name="Rectangle 2"/>
          <p:cNvSpPr/>
          <p:nvPr/>
        </p:nvSpPr>
        <p:spPr>
          <a:xfrm>
            <a:off x="4399909" y="488255"/>
            <a:ext cx="2967479" cy="461665"/>
          </a:xfrm>
          <a:prstGeom prst="rect">
            <a:avLst/>
          </a:prstGeom>
        </p:spPr>
        <p:txBody>
          <a:bodyPr wrap="none">
            <a:spAutoFit/>
          </a:bodyPr>
          <a:lstStyle/>
          <a:p>
            <a:r>
              <a:rPr lang="en-US" sz="2400" b="1" dirty="0"/>
              <a:t>Validator functions</a:t>
            </a:r>
          </a:p>
        </p:txBody>
      </p:sp>
    </p:spTree>
    <p:extLst>
      <p:ext uri="{BB962C8B-B14F-4D97-AF65-F5344CB8AC3E}">
        <p14:creationId xmlns:p14="http://schemas.microsoft.com/office/powerpoint/2010/main" val="3499185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6372" y="1017431"/>
            <a:ext cx="7907628" cy="4524315"/>
          </a:xfrm>
          <a:prstGeom prst="rect">
            <a:avLst/>
          </a:prstGeom>
        </p:spPr>
        <p:txBody>
          <a:bodyPr wrap="square">
            <a:spAutoFit/>
          </a:bodyPr>
          <a:lstStyle/>
          <a:p>
            <a:r>
              <a:rPr lang="en-US" dirty="0"/>
              <a:t>&lt;input id="name" class="form-control"</a:t>
            </a:r>
          </a:p>
          <a:p>
            <a:r>
              <a:rPr lang="en-US" dirty="0"/>
              <a:t>       </a:t>
            </a:r>
            <a:r>
              <a:rPr lang="en-US" dirty="0" err="1"/>
              <a:t>formControlName</a:t>
            </a:r>
            <a:r>
              <a:rPr lang="en-US" dirty="0"/>
              <a:t>="name" required &gt;</a:t>
            </a:r>
          </a:p>
          <a:p>
            <a:endParaRPr lang="en-US" dirty="0"/>
          </a:p>
          <a:p>
            <a:r>
              <a:rPr lang="en-US" dirty="0"/>
              <a:t>&lt;div *</a:t>
            </a:r>
            <a:r>
              <a:rPr lang="en-US" dirty="0" err="1"/>
              <a:t>ngIf</a:t>
            </a:r>
            <a:r>
              <a:rPr lang="en-US" dirty="0"/>
              <a:t>="</a:t>
            </a:r>
            <a:r>
              <a:rPr lang="en-US" dirty="0" err="1"/>
              <a:t>name.invalid</a:t>
            </a:r>
            <a:r>
              <a:rPr lang="en-US" dirty="0"/>
              <a:t> &amp;&amp; (</a:t>
            </a:r>
            <a:r>
              <a:rPr lang="en-US" dirty="0" err="1"/>
              <a:t>name.dirty</a:t>
            </a:r>
            <a:r>
              <a:rPr lang="en-US" dirty="0"/>
              <a:t> || </a:t>
            </a:r>
            <a:r>
              <a:rPr lang="en-US" dirty="0" err="1"/>
              <a:t>name.touched</a:t>
            </a:r>
            <a:r>
              <a:rPr lang="en-US" dirty="0"/>
              <a:t>)"</a:t>
            </a:r>
          </a:p>
          <a:p>
            <a:r>
              <a:rPr lang="en-US" dirty="0"/>
              <a:t>     class="alert alert-danger"&gt;</a:t>
            </a:r>
          </a:p>
          <a:p>
            <a:endParaRPr lang="en-US" dirty="0"/>
          </a:p>
          <a:p>
            <a:r>
              <a:rPr lang="en-US" dirty="0"/>
              <a:t>  &lt;div *</a:t>
            </a:r>
            <a:r>
              <a:rPr lang="en-US" dirty="0" err="1"/>
              <a:t>ngIf</a:t>
            </a:r>
            <a:r>
              <a:rPr lang="en-US" dirty="0"/>
              <a:t>="</a:t>
            </a:r>
            <a:r>
              <a:rPr lang="en-US" dirty="0" err="1"/>
              <a:t>name.errors.required</a:t>
            </a:r>
            <a:r>
              <a:rPr lang="en-US" dirty="0"/>
              <a:t>"&gt;</a:t>
            </a:r>
          </a:p>
          <a:p>
            <a:r>
              <a:rPr lang="en-US" dirty="0"/>
              <a:t>    Name is required.</a:t>
            </a:r>
          </a:p>
          <a:p>
            <a:r>
              <a:rPr lang="en-US" dirty="0"/>
              <a:t>  &lt;/div&gt;</a:t>
            </a:r>
          </a:p>
          <a:p>
            <a:r>
              <a:rPr lang="en-US" dirty="0"/>
              <a:t>  &lt;div *</a:t>
            </a:r>
            <a:r>
              <a:rPr lang="en-US" dirty="0" err="1"/>
              <a:t>ngIf</a:t>
            </a:r>
            <a:r>
              <a:rPr lang="en-US" dirty="0"/>
              <a:t>="</a:t>
            </a:r>
            <a:r>
              <a:rPr lang="en-US" dirty="0" err="1"/>
              <a:t>name.errors.minlength</a:t>
            </a:r>
            <a:r>
              <a:rPr lang="en-US" dirty="0"/>
              <a:t>"&gt;</a:t>
            </a:r>
          </a:p>
          <a:p>
            <a:r>
              <a:rPr lang="en-US" dirty="0"/>
              <a:t>    Name must be at least 4 characters long.</a:t>
            </a:r>
          </a:p>
          <a:p>
            <a:r>
              <a:rPr lang="en-US" dirty="0"/>
              <a:t>  &lt;/div&gt;</a:t>
            </a:r>
          </a:p>
          <a:p>
            <a:r>
              <a:rPr lang="en-US" dirty="0"/>
              <a:t>  &lt;div *</a:t>
            </a:r>
            <a:r>
              <a:rPr lang="en-US" dirty="0" err="1"/>
              <a:t>ngIf</a:t>
            </a:r>
            <a:r>
              <a:rPr lang="en-US" dirty="0"/>
              <a:t>="</a:t>
            </a:r>
            <a:r>
              <a:rPr lang="en-US" dirty="0" err="1"/>
              <a:t>name.errors.forbiddenName</a:t>
            </a:r>
            <a:r>
              <a:rPr lang="en-US" dirty="0"/>
              <a:t>"&gt;</a:t>
            </a:r>
          </a:p>
          <a:p>
            <a:r>
              <a:rPr lang="en-US" dirty="0"/>
              <a:t>    Name cannot be Bob.</a:t>
            </a:r>
          </a:p>
          <a:p>
            <a:r>
              <a:rPr lang="en-US" dirty="0"/>
              <a:t>  &lt;/div&gt;</a:t>
            </a:r>
          </a:p>
          <a:p>
            <a:r>
              <a:rPr lang="en-US" dirty="0"/>
              <a:t>&lt;/div&gt;</a:t>
            </a:r>
          </a:p>
        </p:txBody>
      </p:sp>
    </p:spTree>
    <p:extLst>
      <p:ext uri="{BB962C8B-B14F-4D97-AF65-F5344CB8AC3E}">
        <p14:creationId xmlns:p14="http://schemas.microsoft.com/office/powerpoint/2010/main" val="2513696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5481" y="810227"/>
            <a:ext cx="2650084" cy="461665"/>
          </a:xfrm>
          <a:prstGeom prst="rect">
            <a:avLst/>
          </a:prstGeom>
        </p:spPr>
        <p:txBody>
          <a:bodyPr wrap="none">
            <a:spAutoFit/>
          </a:bodyPr>
          <a:lstStyle/>
          <a:p>
            <a:r>
              <a:rPr lang="en-US" sz="2400" dirty="0">
                <a:latin typeface="Roboto"/>
              </a:rPr>
              <a:t>Custom validators</a:t>
            </a:r>
            <a:endParaRPr lang="en-US" sz="2400" b="0" i="0" dirty="0">
              <a:effectLst/>
              <a:latin typeface="Roboto"/>
            </a:endParaRPr>
          </a:p>
        </p:txBody>
      </p:sp>
      <p:sp>
        <p:nvSpPr>
          <p:cNvPr id="4" name="Rectangle 3"/>
          <p:cNvSpPr/>
          <p:nvPr/>
        </p:nvSpPr>
        <p:spPr>
          <a:xfrm>
            <a:off x="1584101" y="1738649"/>
            <a:ext cx="9066727" cy="3046988"/>
          </a:xfrm>
          <a:prstGeom prst="rect">
            <a:avLst/>
          </a:prstGeom>
        </p:spPr>
        <p:txBody>
          <a:bodyPr wrap="square">
            <a:spAutoFit/>
          </a:bodyPr>
          <a:lstStyle/>
          <a:p>
            <a:r>
              <a:rPr lang="en-US" sz="2400" dirty="0"/>
              <a:t>export function </a:t>
            </a:r>
            <a:r>
              <a:rPr lang="en-US" sz="2400" dirty="0" err="1"/>
              <a:t>forbiddenNameValidator</a:t>
            </a:r>
            <a:r>
              <a:rPr lang="en-US" sz="2400" dirty="0"/>
              <a:t>(</a:t>
            </a:r>
            <a:r>
              <a:rPr lang="en-US" sz="2400" dirty="0" err="1"/>
              <a:t>nameRe</a:t>
            </a:r>
            <a:r>
              <a:rPr lang="en-US" sz="2400" dirty="0"/>
              <a:t>: </a:t>
            </a:r>
            <a:r>
              <a:rPr lang="en-US" sz="2400" dirty="0" err="1"/>
              <a:t>RegExp</a:t>
            </a:r>
            <a:r>
              <a:rPr lang="en-US" sz="2400" dirty="0"/>
              <a:t>): </a:t>
            </a:r>
            <a:r>
              <a:rPr lang="en-US" sz="2400" dirty="0" err="1"/>
              <a:t>ValidatorFn</a:t>
            </a:r>
            <a:r>
              <a:rPr lang="en-US" sz="2400" dirty="0"/>
              <a:t> {</a:t>
            </a:r>
          </a:p>
          <a:p>
            <a:r>
              <a:rPr lang="en-US" sz="2400" dirty="0"/>
              <a:t>  return (control: </a:t>
            </a:r>
            <a:r>
              <a:rPr lang="en-US" sz="2400" dirty="0" err="1"/>
              <a:t>AbstractControl</a:t>
            </a:r>
            <a:r>
              <a:rPr lang="en-US" sz="2400" dirty="0"/>
              <a:t>): {[key: string]: any} =&gt; {</a:t>
            </a:r>
          </a:p>
          <a:p>
            <a:r>
              <a:rPr lang="en-US" sz="2400" dirty="0"/>
              <a:t>    </a:t>
            </a:r>
            <a:r>
              <a:rPr lang="en-US" sz="2400" dirty="0" err="1"/>
              <a:t>const</a:t>
            </a:r>
            <a:r>
              <a:rPr lang="en-US" sz="2400" dirty="0"/>
              <a:t> forbidden = </a:t>
            </a:r>
            <a:r>
              <a:rPr lang="en-US" sz="2400" dirty="0" err="1"/>
              <a:t>nameRe.test</a:t>
            </a:r>
            <a:r>
              <a:rPr lang="en-US" sz="2400" dirty="0"/>
              <a:t>(</a:t>
            </a:r>
            <a:r>
              <a:rPr lang="en-US" sz="2400" dirty="0" err="1"/>
              <a:t>control.value</a:t>
            </a:r>
            <a:r>
              <a:rPr lang="en-US" sz="2400" dirty="0"/>
              <a:t>);</a:t>
            </a:r>
          </a:p>
          <a:p>
            <a:r>
              <a:rPr lang="en-US" sz="2400" dirty="0"/>
              <a:t>    return forbidden ? {'</a:t>
            </a:r>
            <a:r>
              <a:rPr lang="en-US" sz="2400" dirty="0" err="1"/>
              <a:t>forbiddenName</a:t>
            </a:r>
            <a:r>
              <a:rPr lang="en-US" sz="2400" dirty="0"/>
              <a:t>': {value: </a:t>
            </a:r>
            <a:r>
              <a:rPr lang="en-US" sz="2400" dirty="0" err="1"/>
              <a:t>control.value</a:t>
            </a:r>
            <a:r>
              <a:rPr lang="en-US" sz="2400" dirty="0"/>
              <a:t>}} : null;</a:t>
            </a:r>
          </a:p>
          <a:p>
            <a:r>
              <a:rPr lang="en-US" sz="2400" dirty="0"/>
              <a:t>  };</a:t>
            </a:r>
          </a:p>
          <a:p>
            <a:r>
              <a:rPr lang="en-US" sz="2400" dirty="0"/>
              <a:t>}</a:t>
            </a:r>
          </a:p>
        </p:txBody>
      </p:sp>
      <p:sp>
        <p:nvSpPr>
          <p:cNvPr id="5" name="Rectangle 4"/>
          <p:cNvSpPr/>
          <p:nvPr/>
        </p:nvSpPr>
        <p:spPr>
          <a:xfrm>
            <a:off x="1365161" y="4961800"/>
            <a:ext cx="10019764" cy="1477328"/>
          </a:xfrm>
          <a:prstGeom prst="rect">
            <a:avLst/>
          </a:prstGeom>
        </p:spPr>
        <p:txBody>
          <a:bodyPr wrap="square">
            <a:spAutoFit/>
          </a:bodyPr>
          <a:lstStyle/>
          <a:p>
            <a:r>
              <a:rPr lang="en-US" dirty="0" err="1"/>
              <a:t>forbiddenNameValidator</a:t>
            </a:r>
            <a:r>
              <a:rPr lang="en-US" dirty="0"/>
              <a:t> factory returns the configured validator function. That function takes an Angular control object and returns either null if the control value is valid or a validation error object. The validation error object typically has a property whose name is the validation key, '</a:t>
            </a:r>
            <a:r>
              <a:rPr lang="en-US" dirty="0" err="1"/>
              <a:t>forbiddenName</a:t>
            </a:r>
            <a:r>
              <a:rPr lang="en-US" dirty="0"/>
              <a:t>', and whose value is an arbitrary dictionary of values that you could insert into an error message, {name}.</a:t>
            </a:r>
          </a:p>
        </p:txBody>
      </p:sp>
    </p:spTree>
    <p:extLst>
      <p:ext uri="{BB962C8B-B14F-4D97-AF65-F5344CB8AC3E}">
        <p14:creationId xmlns:p14="http://schemas.microsoft.com/office/powerpoint/2010/main" val="11959408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45942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71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FormControl</a:t>
            </a:r>
            <a:endParaRPr lang="en-US" dirty="0"/>
          </a:p>
        </p:txBody>
      </p:sp>
      <p:sp>
        <p:nvSpPr>
          <p:cNvPr id="3" name="Content Placeholder 2"/>
          <p:cNvSpPr>
            <a:spLocks noGrp="1"/>
          </p:cNvSpPr>
          <p:nvPr>
            <p:ph idx="1"/>
          </p:nvPr>
        </p:nvSpPr>
        <p:spPr/>
        <p:txBody>
          <a:bodyPr/>
          <a:lstStyle/>
          <a:p>
            <a:r>
              <a:rPr lang="en-US" dirty="0"/>
              <a:t>Tracks the value and validity status of an angular form control.</a:t>
            </a:r>
          </a:p>
          <a:p>
            <a:r>
              <a:rPr lang="en-US" dirty="0"/>
              <a:t>Matches to a HTML form control like an input.</a:t>
            </a:r>
          </a:p>
          <a:p>
            <a:r>
              <a:rPr lang="en-US" dirty="0"/>
              <a:t>The following is an example which shows a </a:t>
            </a:r>
            <a:r>
              <a:rPr lang="en-US" dirty="0" err="1"/>
              <a:t>FormControl</a:t>
            </a:r>
            <a:r>
              <a:rPr lang="en-US" dirty="0"/>
              <a:t> for the ‘name’ property which should not be empty.</a:t>
            </a:r>
          </a:p>
          <a:p>
            <a:pPr marL="0" indent="0">
              <a:buNone/>
            </a:pPr>
            <a:endParaRPr lang="en-US" sz="2000" b="1" dirty="0">
              <a:solidFill>
                <a:srgbClr val="FF0000"/>
              </a:solidFill>
            </a:endParaRPr>
          </a:p>
          <a:p>
            <a:pPr marL="0" indent="0">
              <a:buNone/>
            </a:pPr>
            <a:r>
              <a:rPr lang="en-US" sz="2000" b="1" dirty="0" err="1">
                <a:solidFill>
                  <a:srgbClr val="FF0000"/>
                </a:solidFill>
              </a:rPr>
              <a:t>this.username</a:t>
            </a:r>
            <a:r>
              <a:rPr lang="en-US" sz="2000" b="1" dirty="0">
                <a:solidFill>
                  <a:srgbClr val="FF0000"/>
                </a:solidFill>
              </a:rPr>
              <a:t> = new </a:t>
            </a:r>
            <a:r>
              <a:rPr lang="en-US" sz="2000" b="1" dirty="0" err="1">
                <a:solidFill>
                  <a:srgbClr val="FF0000"/>
                </a:solidFill>
              </a:rPr>
              <a:t>FormControl</a:t>
            </a:r>
            <a:r>
              <a:rPr lang="en-US" sz="2000" b="1" dirty="0">
                <a:solidFill>
                  <a:srgbClr val="FF0000"/>
                </a:solidFill>
              </a:rPr>
              <a:t>('</a:t>
            </a:r>
            <a:r>
              <a:rPr lang="en-US" sz="2000" b="1" dirty="0" err="1">
                <a:solidFill>
                  <a:srgbClr val="FF0000"/>
                </a:solidFill>
              </a:rPr>
              <a:t>agustin</a:t>
            </a:r>
            <a:r>
              <a:rPr lang="en-US" sz="2000" b="1" dirty="0">
                <a:solidFill>
                  <a:srgbClr val="FF0000"/>
                </a:solidFill>
              </a:rPr>
              <a:t>', </a:t>
            </a:r>
            <a:r>
              <a:rPr lang="en-US" sz="2000" b="1" dirty="0" err="1">
                <a:solidFill>
                  <a:srgbClr val="FF0000"/>
                </a:solidFill>
              </a:rPr>
              <a:t>Validators.required</a:t>
            </a:r>
            <a:r>
              <a:rPr lang="en-US" sz="2000" b="1" dirty="0">
                <a:solidFill>
                  <a:srgbClr val="FF0000"/>
                </a:solidFill>
              </a:rPr>
              <a:t>);</a:t>
            </a:r>
          </a:p>
          <a:p>
            <a:pPr marL="0" indent="0">
              <a:buNone/>
            </a:pPr>
            <a:endParaRPr lang="en-US" sz="2000" b="1" dirty="0">
              <a:solidFill>
                <a:srgbClr val="FF0000"/>
              </a:solidFill>
            </a:endParaRPr>
          </a:p>
          <a:p>
            <a:pPr marL="0" indent="0">
              <a:buNone/>
            </a:pPr>
            <a:r>
              <a:rPr lang="en-US" sz="2000" b="1" dirty="0">
                <a:solidFill>
                  <a:srgbClr val="FF0000"/>
                </a:solidFill>
              </a:rPr>
              <a:t>&lt;input type="text" </a:t>
            </a:r>
            <a:r>
              <a:rPr lang="en-US" sz="2000" b="1" dirty="0" err="1">
                <a:solidFill>
                  <a:srgbClr val="FF0000"/>
                </a:solidFill>
              </a:rPr>
              <a:t>formControlName</a:t>
            </a:r>
            <a:r>
              <a:rPr lang="en-US" sz="2000" b="1" dirty="0">
                <a:solidFill>
                  <a:srgbClr val="FF0000"/>
                </a:solidFill>
              </a:rPr>
              <a:t>="username"&gt;&lt;/input&gt;</a:t>
            </a:r>
          </a:p>
        </p:txBody>
      </p:sp>
    </p:spTree>
    <p:extLst>
      <p:ext uri="{BB962C8B-B14F-4D97-AF65-F5344CB8AC3E}">
        <p14:creationId xmlns:p14="http://schemas.microsoft.com/office/powerpoint/2010/main" val="288815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FormGroup</a:t>
            </a:r>
            <a:endParaRPr lang="en-US" dirty="0"/>
          </a:p>
        </p:txBody>
      </p:sp>
      <p:sp>
        <p:nvSpPr>
          <p:cNvPr id="3" name="Content Placeholder 2"/>
          <p:cNvSpPr>
            <a:spLocks noGrp="1"/>
          </p:cNvSpPr>
          <p:nvPr>
            <p:ph idx="1"/>
          </p:nvPr>
        </p:nvSpPr>
        <p:spPr>
          <a:xfrm>
            <a:off x="1154954" y="2603500"/>
            <a:ext cx="10611221" cy="3797300"/>
          </a:xfrm>
        </p:spPr>
        <p:txBody>
          <a:bodyPr>
            <a:normAutofit lnSpcReduction="10000"/>
          </a:bodyPr>
          <a:lstStyle/>
          <a:p>
            <a:r>
              <a:rPr lang="en-US" dirty="0"/>
              <a:t>Tracks the value and validity state of a </a:t>
            </a:r>
            <a:r>
              <a:rPr lang="en-US" dirty="0" err="1"/>
              <a:t>FormBuilder</a:t>
            </a:r>
            <a:r>
              <a:rPr lang="en-US" dirty="0"/>
              <a:t> instance group. </a:t>
            </a:r>
          </a:p>
          <a:p>
            <a:r>
              <a:rPr lang="en-US" dirty="0"/>
              <a:t>Aggregates the values of each child </a:t>
            </a:r>
            <a:r>
              <a:rPr lang="en-US" dirty="0" err="1"/>
              <a:t>FormControl</a:t>
            </a:r>
            <a:r>
              <a:rPr lang="en-US" dirty="0"/>
              <a:t> into one object, using the name of each form control as the key.</a:t>
            </a:r>
          </a:p>
          <a:p>
            <a:r>
              <a:rPr lang="en-US" dirty="0"/>
              <a:t>Calculates its status by reducing the statuses of its children.</a:t>
            </a:r>
          </a:p>
          <a:p>
            <a:r>
              <a:rPr lang="en-US" dirty="0"/>
              <a:t> If one of the controls inside a group is invalid, the entire group becomes invalid.</a:t>
            </a:r>
          </a:p>
          <a:p>
            <a:endParaRPr lang="en-US" dirty="0"/>
          </a:p>
          <a:p>
            <a:pPr marL="0" indent="0">
              <a:buNone/>
            </a:pPr>
            <a:r>
              <a:rPr lang="en-US" sz="2000" b="1" dirty="0" err="1">
                <a:solidFill>
                  <a:srgbClr val="FF0000"/>
                </a:solidFill>
              </a:rPr>
              <a:t>this.user_data</a:t>
            </a:r>
            <a:r>
              <a:rPr lang="en-US" sz="2000" b="1" dirty="0">
                <a:solidFill>
                  <a:srgbClr val="FF0000"/>
                </a:solidFill>
              </a:rPr>
              <a:t> = new </a:t>
            </a:r>
            <a:r>
              <a:rPr lang="en-US" sz="2000" b="1" dirty="0" err="1">
                <a:solidFill>
                  <a:srgbClr val="FF0000"/>
                </a:solidFill>
              </a:rPr>
              <a:t>FormGroup</a:t>
            </a:r>
            <a:r>
              <a:rPr lang="en-US" sz="2000" b="1" dirty="0">
                <a:solidFill>
                  <a:srgbClr val="FF0000"/>
                </a:solidFill>
              </a:rPr>
              <a:t>({</a:t>
            </a:r>
          </a:p>
          <a:p>
            <a:pPr marL="0" indent="0">
              <a:buNone/>
            </a:pPr>
            <a:r>
              <a:rPr lang="en-US" sz="2000" b="1" dirty="0">
                <a:solidFill>
                  <a:srgbClr val="FF0000"/>
                </a:solidFill>
              </a:rPr>
              <a:t>   username: new </a:t>
            </a:r>
            <a:r>
              <a:rPr lang="en-US" sz="2000" b="1" dirty="0" err="1">
                <a:solidFill>
                  <a:srgbClr val="FF0000"/>
                </a:solidFill>
              </a:rPr>
              <a:t>FormControl</a:t>
            </a:r>
            <a:r>
              <a:rPr lang="en-US" sz="2000" b="1" dirty="0">
                <a:solidFill>
                  <a:srgbClr val="FF0000"/>
                </a:solidFill>
              </a:rPr>
              <a:t>('</a:t>
            </a:r>
            <a:r>
              <a:rPr lang="en-US" sz="2000" b="1" dirty="0" err="1">
                <a:solidFill>
                  <a:srgbClr val="FF0000"/>
                </a:solidFill>
              </a:rPr>
              <a:t>agustin</a:t>
            </a:r>
            <a:r>
              <a:rPr lang="en-US" sz="2000" b="1" dirty="0">
                <a:solidFill>
                  <a:srgbClr val="FF0000"/>
                </a:solidFill>
              </a:rPr>
              <a:t>', </a:t>
            </a:r>
            <a:r>
              <a:rPr lang="en-US" sz="2000" b="1" dirty="0" err="1">
                <a:solidFill>
                  <a:srgbClr val="FF0000"/>
                </a:solidFill>
              </a:rPr>
              <a:t>Validators.required</a:t>
            </a:r>
            <a:r>
              <a:rPr lang="en-US" sz="2000" b="1" dirty="0">
                <a:solidFill>
                  <a:srgbClr val="FF0000"/>
                </a:solidFill>
              </a:rPr>
              <a:t>),</a:t>
            </a:r>
          </a:p>
          <a:p>
            <a:pPr marL="0" indent="0">
              <a:buNone/>
            </a:pPr>
            <a:r>
              <a:rPr lang="en-US" sz="2000" b="1" dirty="0">
                <a:solidFill>
                  <a:srgbClr val="FF0000"/>
                </a:solidFill>
              </a:rPr>
              <a:t>   city: new </a:t>
            </a:r>
            <a:r>
              <a:rPr lang="en-US" sz="2000" b="1" dirty="0" err="1">
                <a:solidFill>
                  <a:srgbClr val="FF0000"/>
                </a:solidFill>
              </a:rPr>
              <a:t>FormControl</a:t>
            </a:r>
            <a:r>
              <a:rPr lang="en-US" sz="2000" b="1" dirty="0">
                <a:solidFill>
                  <a:srgbClr val="FF0000"/>
                </a:solidFill>
              </a:rPr>
              <a:t>('Montevideo', </a:t>
            </a:r>
            <a:r>
              <a:rPr lang="en-US" sz="2000" b="1" dirty="0" err="1">
                <a:solidFill>
                  <a:srgbClr val="FF0000"/>
                </a:solidFill>
              </a:rPr>
              <a:t>Validators.required</a:t>
            </a:r>
            <a:r>
              <a:rPr lang="en-US" sz="2000" b="1" dirty="0">
                <a:solidFill>
                  <a:srgbClr val="FF0000"/>
                </a:solidFill>
              </a:rPr>
              <a:t>)</a:t>
            </a:r>
          </a:p>
          <a:p>
            <a:pPr marL="0" indent="0">
              <a:buNone/>
            </a:pPr>
            <a:r>
              <a:rPr lang="en-US" sz="2000" b="1" dirty="0">
                <a:solidFill>
                  <a:srgbClr val="FF0000"/>
                </a:solidFill>
              </a:rPr>
              <a:t>});</a:t>
            </a:r>
          </a:p>
        </p:txBody>
      </p:sp>
    </p:spTree>
    <p:extLst>
      <p:ext uri="{BB962C8B-B14F-4D97-AF65-F5344CB8AC3E}">
        <p14:creationId xmlns:p14="http://schemas.microsoft.com/office/powerpoint/2010/main" val="263287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FormArray</a:t>
            </a:r>
            <a:endParaRPr lang="en-US" b="1" dirty="0"/>
          </a:p>
        </p:txBody>
      </p:sp>
      <p:sp>
        <p:nvSpPr>
          <p:cNvPr id="3" name="Content Placeholder 2"/>
          <p:cNvSpPr>
            <a:spLocks noGrp="1"/>
          </p:cNvSpPr>
          <p:nvPr>
            <p:ph idx="1"/>
          </p:nvPr>
        </p:nvSpPr>
        <p:spPr>
          <a:xfrm>
            <a:off x="1154955" y="2603499"/>
            <a:ext cx="10570880" cy="3891429"/>
          </a:xfrm>
        </p:spPr>
        <p:txBody>
          <a:bodyPr>
            <a:normAutofit/>
          </a:bodyPr>
          <a:lstStyle/>
          <a:p>
            <a:r>
              <a:rPr lang="en-US" dirty="0"/>
              <a:t>Variation of </a:t>
            </a:r>
            <a:r>
              <a:rPr lang="en-US" dirty="0" err="1"/>
              <a:t>FormGroup</a:t>
            </a:r>
            <a:r>
              <a:rPr lang="en-US" dirty="0"/>
              <a:t>. </a:t>
            </a:r>
          </a:p>
          <a:p>
            <a:r>
              <a:rPr lang="en-US" dirty="0"/>
              <a:t>The main difference is that its data gets serialized as an array, as opposed to being serialized as an object in case of </a:t>
            </a:r>
            <a:r>
              <a:rPr lang="en-US" dirty="0" err="1"/>
              <a:t>FormGroup</a:t>
            </a:r>
            <a:r>
              <a:rPr lang="en-US" dirty="0"/>
              <a:t>. </a:t>
            </a:r>
          </a:p>
          <a:p>
            <a:r>
              <a:rPr lang="en-US" dirty="0"/>
              <a:t>Might be especially useful when you don’t know how many controls will be present within the group, like in dynamic forms.</a:t>
            </a:r>
          </a:p>
          <a:p>
            <a:endParaRPr lang="en-US" dirty="0"/>
          </a:p>
          <a:p>
            <a:pPr marL="0" indent="0">
              <a:buNone/>
            </a:pPr>
            <a:r>
              <a:rPr lang="en-US" sz="2000" b="1" dirty="0" err="1">
                <a:solidFill>
                  <a:srgbClr val="FF0000"/>
                </a:solidFill>
              </a:rPr>
              <a:t>this.user_data</a:t>
            </a:r>
            <a:r>
              <a:rPr lang="en-US" sz="2000" b="1" dirty="0">
                <a:solidFill>
                  <a:srgbClr val="FF0000"/>
                </a:solidFill>
              </a:rPr>
              <a:t> = new </a:t>
            </a:r>
            <a:r>
              <a:rPr lang="en-US" sz="2000" b="1" dirty="0" err="1">
                <a:solidFill>
                  <a:srgbClr val="FF0000"/>
                </a:solidFill>
              </a:rPr>
              <a:t>FormArray</a:t>
            </a:r>
            <a:r>
              <a:rPr lang="en-US" sz="2000" b="1" dirty="0">
                <a:solidFill>
                  <a:srgbClr val="FF0000"/>
                </a:solidFill>
              </a:rPr>
              <a:t>({</a:t>
            </a:r>
          </a:p>
          <a:p>
            <a:pPr marL="0" indent="0">
              <a:buNone/>
            </a:pPr>
            <a:r>
              <a:rPr lang="en-US" sz="2000" b="1" dirty="0">
                <a:solidFill>
                  <a:srgbClr val="FF0000"/>
                </a:solidFill>
              </a:rPr>
              <a:t>   new </a:t>
            </a:r>
            <a:r>
              <a:rPr lang="en-US" sz="2000" b="1" dirty="0" err="1">
                <a:solidFill>
                  <a:srgbClr val="FF0000"/>
                </a:solidFill>
              </a:rPr>
              <a:t>FormControl</a:t>
            </a:r>
            <a:r>
              <a:rPr lang="en-US" sz="2000" b="1" dirty="0">
                <a:solidFill>
                  <a:srgbClr val="FF0000"/>
                </a:solidFill>
              </a:rPr>
              <a:t>('</a:t>
            </a:r>
            <a:r>
              <a:rPr lang="en-US" sz="2000" b="1" dirty="0" err="1">
                <a:solidFill>
                  <a:srgbClr val="FF0000"/>
                </a:solidFill>
              </a:rPr>
              <a:t>agustin</a:t>
            </a:r>
            <a:r>
              <a:rPr lang="en-US" sz="2000" b="1" dirty="0">
                <a:solidFill>
                  <a:srgbClr val="FF0000"/>
                </a:solidFill>
              </a:rPr>
              <a:t>', </a:t>
            </a:r>
            <a:r>
              <a:rPr lang="en-US" sz="2000" b="1" dirty="0" err="1">
                <a:solidFill>
                  <a:srgbClr val="FF0000"/>
                </a:solidFill>
              </a:rPr>
              <a:t>Validators.required</a:t>
            </a:r>
            <a:r>
              <a:rPr lang="en-US" sz="2000" b="1" dirty="0">
                <a:solidFill>
                  <a:srgbClr val="FF0000"/>
                </a:solidFill>
              </a:rPr>
              <a:t>),</a:t>
            </a:r>
          </a:p>
          <a:p>
            <a:pPr marL="0" indent="0">
              <a:buNone/>
            </a:pPr>
            <a:r>
              <a:rPr lang="en-US" sz="2000" b="1" dirty="0">
                <a:solidFill>
                  <a:srgbClr val="FF0000"/>
                </a:solidFill>
              </a:rPr>
              <a:t>   new </a:t>
            </a:r>
            <a:r>
              <a:rPr lang="en-US" sz="2000" b="1" dirty="0" err="1">
                <a:solidFill>
                  <a:srgbClr val="FF0000"/>
                </a:solidFill>
              </a:rPr>
              <a:t>FormControl</a:t>
            </a:r>
            <a:r>
              <a:rPr lang="en-US" sz="2000" b="1" dirty="0">
                <a:solidFill>
                  <a:srgbClr val="FF0000"/>
                </a:solidFill>
              </a:rPr>
              <a:t>('Montevideo', </a:t>
            </a:r>
            <a:r>
              <a:rPr lang="en-US" sz="2000" b="1" dirty="0" err="1">
                <a:solidFill>
                  <a:srgbClr val="FF0000"/>
                </a:solidFill>
              </a:rPr>
              <a:t>Validators.required</a:t>
            </a:r>
            <a:r>
              <a:rPr lang="en-US" sz="2000" b="1" dirty="0">
                <a:solidFill>
                  <a:srgbClr val="FF0000"/>
                </a:solidFill>
              </a:rPr>
              <a:t>)</a:t>
            </a:r>
          </a:p>
          <a:p>
            <a:pPr marL="0" indent="0">
              <a:buNone/>
            </a:pPr>
            <a:r>
              <a:rPr lang="en-US" sz="2000" b="1" dirty="0">
                <a:solidFill>
                  <a:srgbClr val="FF0000"/>
                </a:solidFill>
              </a:rPr>
              <a:t>});</a:t>
            </a:r>
          </a:p>
        </p:txBody>
      </p:sp>
    </p:spTree>
    <p:extLst>
      <p:ext uri="{BB962C8B-B14F-4D97-AF65-F5344CB8AC3E}">
        <p14:creationId xmlns:p14="http://schemas.microsoft.com/office/powerpoint/2010/main" val="154383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FormBuilder</a:t>
            </a:r>
            <a:endParaRPr lang="en-US" b="1" dirty="0"/>
          </a:p>
        </p:txBody>
      </p:sp>
      <p:sp>
        <p:nvSpPr>
          <p:cNvPr id="3" name="Content Placeholder 2"/>
          <p:cNvSpPr>
            <a:spLocks noGrp="1"/>
          </p:cNvSpPr>
          <p:nvPr>
            <p:ph idx="1"/>
          </p:nvPr>
        </p:nvSpPr>
        <p:spPr>
          <a:xfrm>
            <a:off x="537882" y="2460812"/>
            <a:ext cx="11268635" cy="4397188"/>
          </a:xfrm>
        </p:spPr>
        <p:txBody>
          <a:bodyPr>
            <a:normAutofit/>
          </a:bodyPr>
          <a:lstStyle/>
          <a:p>
            <a:r>
              <a:rPr lang="en-US" dirty="0"/>
              <a:t>Is a helper class that creates </a:t>
            </a:r>
            <a:r>
              <a:rPr lang="en-US" dirty="0" err="1"/>
              <a:t>FormGroup</a:t>
            </a:r>
            <a:r>
              <a:rPr lang="en-US" dirty="0"/>
              <a:t>, </a:t>
            </a:r>
            <a:r>
              <a:rPr lang="en-US" dirty="0" err="1"/>
              <a:t>FormControl</a:t>
            </a:r>
            <a:r>
              <a:rPr lang="en-US" dirty="0"/>
              <a:t> and </a:t>
            </a:r>
            <a:r>
              <a:rPr lang="en-US" dirty="0" err="1"/>
              <a:t>FormArray</a:t>
            </a:r>
            <a:r>
              <a:rPr lang="en-US" dirty="0"/>
              <a:t> instances .</a:t>
            </a:r>
          </a:p>
          <a:p>
            <a:r>
              <a:rPr lang="en-US" dirty="0"/>
              <a:t>Basically reduces the repetition and clutter by handling details of form control creation</a:t>
            </a:r>
          </a:p>
          <a:p>
            <a:endParaRPr lang="en-US" dirty="0"/>
          </a:p>
          <a:p>
            <a:pPr marL="0" indent="0">
              <a:buNone/>
            </a:pPr>
            <a:r>
              <a:rPr lang="en-US" sz="2100" b="1" dirty="0" err="1">
                <a:solidFill>
                  <a:srgbClr val="FF0000"/>
                </a:solidFill>
              </a:rPr>
              <a:t>this.validations_form</a:t>
            </a:r>
            <a:r>
              <a:rPr lang="en-US" sz="2100" b="1" dirty="0">
                <a:solidFill>
                  <a:srgbClr val="FF0000"/>
                </a:solidFill>
              </a:rPr>
              <a:t> = </a:t>
            </a:r>
            <a:r>
              <a:rPr lang="en-US" sz="2100" b="1" dirty="0" err="1">
                <a:solidFill>
                  <a:srgbClr val="FF0000"/>
                </a:solidFill>
              </a:rPr>
              <a:t>this.formBuilder.group</a:t>
            </a:r>
            <a:r>
              <a:rPr lang="en-US" sz="2100" b="1" dirty="0">
                <a:solidFill>
                  <a:srgbClr val="FF0000"/>
                </a:solidFill>
              </a:rPr>
              <a:t>({</a:t>
            </a:r>
          </a:p>
          <a:p>
            <a:pPr marL="0" indent="0">
              <a:buNone/>
            </a:pPr>
            <a:r>
              <a:rPr lang="en-US" sz="2100" b="1" dirty="0">
                <a:solidFill>
                  <a:srgbClr val="FF0000"/>
                </a:solidFill>
              </a:rPr>
              <a:t>	username: new </a:t>
            </a:r>
            <a:r>
              <a:rPr lang="en-US" sz="2100" b="1" dirty="0" err="1">
                <a:solidFill>
                  <a:srgbClr val="FF0000"/>
                </a:solidFill>
              </a:rPr>
              <a:t>FormControl</a:t>
            </a:r>
            <a:r>
              <a:rPr lang="en-US" sz="2100" b="1" dirty="0">
                <a:solidFill>
                  <a:srgbClr val="FF0000"/>
                </a:solidFill>
              </a:rPr>
              <a:t>('', </a:t>
            </a:r>
            <a:r>
              <a:rPr lang="en-US" sz="2100" b="1" dirty="0" err="1">
                <a:solidFill>
                  <a:srgbClr val="FF0000"/>
                </a:solidFill>
              </a:rPr>
              <a:t>Validators.required</a:t>
            </a:r>
            <a:r>
              <a:rPr lang="en-US" sz="2100" b="1" dirty="0">
                <a:solidFill>
                  <a:srgbClr val="FF0000"/>
                </a:solidFill>
              </a:rPr>
              <a:t>),</a:t>
            </a:r>
          </a:p>
          <a:p>
            <a:pPr marL="0" indent="0">
              <a:buNone/>
            </a:pPr>
            <a:r>
              <a:rPr lang="en-US" sz="2100" b="1" dirty="0">
                <a:solidFill>
                  <a:srgbClr val="FF0000"/>
                </a:solidFill>
              </a:rPr>
              <a:t>	email: new </a:t>
            </a:r>
            <a:r>
              <a:rPr lang="en-US" sz="2100" b="1" dirty="0" err="1">
                <a:solidFill>
                  <a:srgbClr val="FF0000"/>
                </a:solidFill>
              </a:rPr>
              <a:t>FormControl</a:t>
            </a:r>
            <a:r>
              <a:rPr lang="en-US" sz="2100" b="1" dirty="0">
                <a:solidFill>
                  <a:srgbClr val="FF0000"/>
                </a:solidFill>
              </a:rPr>
              <a:t>('', </a:t>
            </a:r>
            <a:r>
              <a:rPr lang="en-US" sz="2100" b="1" dirty="0" err="1">
                <a:solidFill>
                  <a:srgbClr val="FF0000"/>
                </a:solidFill>
              </a:rPr>
              <a:t>Validators.compose</a:t>
            </a:r>
            <a:r>
              <a:rPr lang="en-US" sz="2100" b="1" dirty="0">
                <a:solidFill>
                  <a:srgbClr val="FF0000"/>
                </a:solidFill>
              </a:rPr>
              <a:t>([</a:t>
            </a:r>
          </a:p>
          <a:p>
            <a:pPr marL="0" indent="0">
              <a:buNone/>
            </a:pPr>
            <a:r>
              <a:rPr lang="en-US" sz="2100" b="1" dirty="0">
                <a:solidFill>
                  <a:srgbClr val="FF0000"/>
                </a:solidFill>
              </a:rPr>
              <a:t>		</a:t>
            </a:r>
            <a:r>
              <a:rPr lang="en-US" sz="2100" b="1" dirty="0" err="1">
                <a:solidFill>
                  <a:srgbClr val="FF0000"/>
                </a:solidFill>
              </a:rPr>
              <a:t>Validators.required</a:t>
            </a:r>
            <a:r>
              <a:rPr lang="en-US" sz="2100" b="1" dirty="0">
                <a:solidFill>
                  <a:srgbClr val="FF0000"/>
                </a:solidFill>
              </a:rPr>
              <a:t>,</a:t>
            </a:r>
          </a:p>
          <a:p>
            <a:pPr marL="0" indent="0">
              <a:buNone/>
            </a:pPr>
            <a:r>
              <a:rPr lang="en-US" sz="2100" b="1" dirty="0">
                <a:solidFill>
                  <a:srgbClr val="FF0000"/>
                </a:solidFill>
              </a:rPr>
              <a:t>		</a:t>
            </a:r>
            <a:r>
              <a:rPr lang="en-US" sz="2100" b="1" dirty="0" err="1">
                <a:solidFill>
                  <a:srgbClr val="FF0000"/>
                </a:solidFill>
              </a:rPr>
              <a:t>Validators.pattern</a:t>
            </a:r>
            <a:r>
              <a:rPr lang="en-US" sz="2100" b="1" dirty="0">
                <a:solidFill>
                  <a:srgbClr val="FF0000"/>
                </a:solidFill>
              </a:rPr>
              <a:t>('^[a-zA-Z0-9_.+-]+@[a-zA-Z0-9-]+.[a-zA-Z0-9-.]+$')</a:t>
            </a:r>
          </a:p>
          <a:p>
            <a:pPr marL="0" indent="0">
              <a:buNone/>
            </a:pPr>
            <a:r>
              <a:rPr lang="en-US" sz="2100" b="1" dirty="0">
                <a:solidFill>
                  <a:srgbClr val="FF0000"/>
                </a:solidFill>
              </a:rPr>
              <a:t>	]))</a:t>
            </a:r>
          </a:p>
          <a:p>
            <a:pPr marL="0" indent="0">
              <a:buNone/>
            </a:pPr>
            <a:r>
              <a:rPr lang="en-US" sz="2100" b="1" dirty="0">
                <a:solidFill>
                  <a:srgbClr val="FF0000"/>
                </a:solidFill>
              </a:rPr>
              <a:t>});</a:t>
            </a:r>
          </a:p>
        </p:txBody>
      </p:sp>
    </p:spTree>
    <p:extLst>
      <p:ext uri="{BB962C8B-B14F-4D97-AF65-F5344CB8AC3E}">
        <p14:creationId xmlns:p14="http://schemas.microsoft.com/office/powerpoint/2010/main" val="2015084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120</TotalTime>
  <Words>5208</Words>
  <Application>Microsoft Office PowerPoint</Application>
  <PresentationFormat>Widescreen</PresentationFormat>
  <Paragraphs>626</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Century Gothic</vt:lpstr>
      <vt:lpstr>Droid Sans Mono</vt:lpstr>
      <vt:lpstr>Lato</vt:lpstr>
      <vt:lpstr>Menlo</vt:lpstr>
      <vt:lpstr>Roboto</vt:lpstr>
      <vt:lpstr>Wingdings 3</vt:lpstr>
      <vt:lpstr>Ion Boardroom</vt:lpstr>
      <vt:lpstr>Angular Forms </vt:lpstr>
      <vt:lpstr>Angular Forms Fundamentals </vt:lpstr>
      <vt:lpstr>Angular Reactive Forms </vt:lpstr>
      <vt:lpstr>Angular Reactive Forms </vt:lpstr>
      <vt:lpstr>Angular Reactive Forms </vt:lpstr>
      <vt:lpstr>FormControl</vt:lpstr>
      <vt:lpstr>FormGroup</vt:lpstr>
      <vt:lpstr>FormArray</vt:lpstr>
      <vt:lpstr>FormBuilder</vt:lpstr>
      <vt:lpstr>Angular  FormGroup</vt:lpstr>
      <vt:lpstr>Angular  FormGroup</vt:lpstr>
      <vt:lpstr>Using FormGroup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should we validate our 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build  form in small steps</vt:lpstr>
      <vt:lpstr>PowerPoint Presentation</vt:lpstr>
      <vt:lpstr>PowerPoint Presentation</vt:lpstr>
      <vt:lpstr>PowerPoint Presentation</vt:lpstr>
      <vt:lpstr>Track control state and validity with ngModel</vt:lpstr>
      <vt:lpstr>PowerPoint Presentation</vt:lpstr>
      <vt:lpstr>PowerPoint Presentation</vt:lpstr>
      <vt:lpstr>PowerPoint Presentation</vt:lpstr>
      <vt:lpstr>PowerPoint Presentation</vt:lpstr>
      <vt:lpstr>Template-driven validation</vt:lpstr>
      <vt:lpstr>PowerPoint Presentation</vt:lpstr>
      <vt:lpstr>Validator functions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4 forms </dc:title>
  <dc:creator>User</dc:creator>
  <cp:lastModifiedBy>anju munoth</cp:lastModifiedBy>
  <cp:revision>59</cp:revision>
  <dcterms:created xsi:type="dcterms:W3CDTF">2017-12-13T01:01:19Z</dcterms:created>
  <dcterms:modified xsi:type="dcterms:W3CDTF">2023-01-30T01:19:38Z</dcterms:modified>
</cp:coreProperties>
</file>