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62" r:id="rId2"/>
    <p:sldId id="292" r:id="rId3"/>
    <p:sldId id="291" r:id="rId4"/>
    <p:sldId id="296" r:id="rId5"/>
    <p:sldId id="301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3" r:id="rId23"/>
    <p:sldId id="294" r:id="rId24"/>
    <p:sldId id="295" r:id="rId25"/>
    <p:sldId id="263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64" r:id="rId38"/>
    <p:sldId id="276" r:id="rId39"/>
    <p:sldId id="277" r:id="rId40"/>
    <p:sldId id="278" r:id="rId41"/>
    <p:sldId id="279" r:id="rId42"/>
    <p:sldId id="280" r:id="rId43"/>
    <p:sldId id="281" r:id="rId44"/>
    <p:sldId id="284" r:id="rId45"/>
    <p:sldId id="283" r:id="rId46"/>
    <p:sldId id="285" r:id="rId47"/>
    <p:sldId id="315" r:id="rId48"/>
    <p:sldId id="316" r:id="rId49"/>
    <p:sldId id="317" r:id="rId50"/>
    <p:sldId id="318" r:id="rId51"/>
    <p:sldId id="319" r:id="rId52"/>
    <p:sldId id="320" r:id="rId53"/>
    <p:sldId id="287" r:id="rId54"/>
    <p:sldId id="288" r:id="rId55"/>
    <p:sldId id="289" r:id="rId56"/>
    <p:sldId id="290" r:id="rId57"/>
    <p:sldId id="286" r:id="rId58"/>
    <p:sldId id="282" r:id="rId59"/>
    <p:sldId id="258" r:id="rId60"/>
    <p:sldId id="259" r:id="rId61"/>
    <p:sldId id="260" r:id="rId62"/>
    <p:sldId id="261" r:id="rId6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9D813-F3F2-459D-9653-89D8CC7332DB}">
          <p14:sldIdLst>
            <p14:sldId id="262"/>
            <p14:sldId id="292"/>
            <p14:sldId id="291"/>
            <p14:sldId id="296"/>
            <p14:sldId id="301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93"/>
            <p14:sldId id="294"/>
            <p14:sldId id="295"/>
          </p14:sldIdLst>
        </p14:section>
        <p14:section name="Untitled Section" id="{56FE86B6-98B7-48D0-A09E-045D5224B15C}">
          <p14:sldIdLst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4"/>
            <p14:sldId id="276"/>
            <p14:sldId id="277"/>
            <p14:sldId id="278"/>
            <p14:sldId id="279"/>
            <p14:sldId id="280"/>
            <p14:sldId id="281"/>
            <p14:sldId id="284"/>
            <p14:sldId id="283"/>
            <p14:sldId id="285"/>
            <p14:sldId id="315"/>
            <p14:sldId id="316"/>
            <p14:sldId id="317"/>
            <p14:sldId id="318"/>
            <p14:sldId id="319"/>
            <p14:sldId id="320"/>
            <p14:sldId id="287"/>
            <p14:sldId id="288"/>
            <p14:sldId id="289"/>
            <p14:sldId id="290"/>
            <p14:sldId id="286"/>
            <p14:sldId id="28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BA-4757-B63E-69CB972F14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0BA-4757-B63E-69CB972F14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0BA-4757-B63E-69CB972F1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6894816"/>
        <c:axId val="336898736"/>
      </c:barChart>
      <c:catAx>
        <c:axId val="33689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98736"/>
        <c:crosses val="autoZero"/>
        <c:auto val="1"/>
        <c:lblAlgn val="ctr"/>
        <c:lblOffset val="100"/>
        <c:noMultiLvlLbl val="0"/>
      </c:catAx>
      <c:valAx>
        <c:axId val="33689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9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A6E16866-3294-44D1-B007-ACB64CE3451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9A523EAB-3F89-40B8-9245-4972D762AB0F}" type="parTrans" cxnId="{51769D9B-1FCC-4C81-9077-749487032663}">
      <dgm:prSet/>
      <dgm:spPr/>
      <dgm:t>
        <a:bodyPr/>
        <a:lstStyle/>
        <a:p>
          <a:endParaRPr lang="en-US"/>
        </a:p>
      </dgm:t>
    </dgm:pt>
    <dgm:pt modelId="{502A495B-50F0-4692-ADAA-2245DEA5651B}" type="sibTrans" cxnId="{51769D9B-1FCC-4C81-9077-749487032663}">
      <dgm:prSet/>
      <dgm:spPr/>
      <dgm:t>
        <a:bodyPr/>
        <a:lstStyle/>
        <a:p>
          <a:endParaRPr lang="en-US"/>
        </a:p>
      </dgm:t>
    </dgm:pt>
    <dgm:pt modelId="{C516DD3B-77E4-46EB-83BC-2B88DE08E8C1}" type="pres">
      <dgm:prSet presAssocID="{3F442EA2-39BA-4C9A-AD59-755D4917D53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A0353B-7B86-4F03-A46E-F2C7A2206F3E}" type="pres">
      <dgm:prSet presAssocID="{4DF9FE7B-F642-4898-A360-D4E3814E1A3D}" presName="parenttextcomposite" presStyleCnt="0"/>
      <dgm:spPr/>
    </dgm:pt>
    <dgm:pt modelId="{E40935BA-4ABA-4617-8EC6-85D99FEE0784}" type="pres">
      <dgm:prSet presAssocID="{4DF9FE7B-F642-4898-A360-D4E3814E1A3D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A42DA-EACC-489D-8153-55EDF8AA8E2B}" type="pres">
      <dgm:prSet presAssocID="{4DF9FE7B-F642-4898-A360-D4E3814E1A3D}" presName="composite" presStyleCnt="0"/>
      <dgm:spPr/>
    </dgm:pt>
    <dgm:pt modelId="{D47634B0-0AF7-4084-A8D6-C53A80723EDB}" type="pres">
      <dgm:prSet presAssocID="{4DF9FE7B-F642-4898-A360-D4E3814E1A3D}" presName="chevron1" presStyleLbl="alignNode1" presStyleIdx="0" presStyleCnt="21"/>
      <dgm:spPr/>
    </dgm:pt>
    <dgm:pt modelId="{2EEFD638-FB00-47CD-8DE7-E9C55516DE46}" type="pres">
      <dgm:prSet presAssocID="{4DF9FE7B-F642-4898-A360-D4E3814E1A3D}" presName="chevron2" presStyleLbl="alignNode1" presStyleIdx="1" presStyleCnt="21"/>
      <dgm:spPr/>
    </dgm:pt>
    <dgm:pt modelId="{06B7A952-BB03-44B3-ABD9-E5BA2764D2D0}" type="pres">
      <dgm:prSet presAssocID="{4DF9FE7B-F642-4898-A360-D4E3814E1A3D}" presName="chevron3" presStyleLbl="alignNode1" presStyleIdx="2" presStyleCnt="21"/>
      <dgm:spPr/>
    </dgm:pt>
    <dgm:pt modelId="{3F64ED2D-115D-48E3-AF24-9B7C5C50DFC5}" type="pres">
      <dgm:prSet presAssocID="{4DF9FE7B-F642-4898-A360-D4E3814E1A3D}" presName="chevron4" presStyleLbl="alignNode1" presStyleIdx="3" presStyleCnt="21"/>
      <dgm:spPr/>
    </dgm:pt>
    <dgm:pt modelId="{008B1ABD-D854-4BEA-B3F7-DE0DDE5139F8}" type="pres">
      <dgm:prSet presAssocID="{4DF9FE7B-F642-4898-A360-D4E3814E1A3D}" presName="chevron5" presStyleLbl="alignNode1" presStyleIdx="4" presStyleCnt="21"/>
      <dgm:spPr/>
    </dgm:pt>
    <dgm:pt modelId="{43C497C5-FF02-4A48-A916-7575B98ECACC}" type="pres">
      <dgm:prSet presAssocID="{4DF9FE7B-F642-4898-A360-D4E3814E1A3D}" presName="chevron6" presStyleLbl="alignNode1" presStyleIdx="5" presStyleCnt="21"/>
      <dgm:spPr/>
    </dgm:pt>
    <dgm:pt modelId="{F749416D-A451-4314-B685-A1C877D15183}" type="pres">
      <dgm:prSet presAssocID="{4DF9FE7B-F642-4898-A360-D4E3814E1A3D}" presName="chevron7" presStyleLbl="alignNode1" presStyleIdx="6" presStyleCnt="21"/>
      <dgm:spPr/>
    </dgm:pt>
    <dgm:pt modelId="{9F456914-4F94-4615-A22D-05808508537E}" type="pres">
      <dgm:prSet presAssocID="{4DF9FE7B-F642-4898-A360-D4E3814E1A3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80E45-DEBB-4721-937A-CB211DA0800E}" type="pres">
      <dgm:prSet presAssocID="{43C18EFF-81FC-4D70-8C6B-E95FF3730413}" presName="sibTrans" presStyleCnt="0"/>
      <dgm:spPr/>
    </dgm:pt>
    <dgm:pt modelId="{8BA9A482-BA20-4BBD-99F8-9293C97CA09F}" type="pres">
      <dgm:prSet presAssocID="{3929B1E1-4BC4-4C73-ABE8-27CEF96A3652}" presName="parenttextcomposite" presStyleCnt="0"/>
      <dgm:spPr/>
    </dgm:pt>
    <dgm:pt modelId="{AFB335A6-8A38-4788-9358-66EFABA625F6}" type="pres">
      <dgm:prSet presAssocID="{3929B1E1-4BC4-4C73-ABE8-27CEF96A365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2B890-62A9-4F5C-8CE0-078E6C8EB3C5}" type="pres">
      <dgm:prSet presAssocID="{3929B1E1-4BC4-4C73-ABE8-27CEF96A3652}" presName="composite" presStyleCnt="0"/>
      <dgm:spPr/>
    </dgm:pt>
    <dgm:pt modelId="{B89148DB-CD87-4D2F-9EBA-E276D0E207AE}" type="pres">
      <dgm:prSet presAssocID="{3929B1E1-4BC4-4C73-ABE8-27CEF96A3652}" presName="chevron1" presStyleLbl="alignNode1" presStyleIdx="7" presStyleCnt="21"/>
      <dgm:spPr/>
    </dgm:pt>
    <dgm:pt modelId="{C4AF98D3-BE96-4B57-BF1B-029B4E031BEE}" type="pres">
      <dgm:prSet presAssocID="{3929B1E1-4BC4-4C73-ABE8-27CEF96A3652}" presName="chevron2" presStyleLbl="alignNode1" presStyleIdx="8" presStyleCnt="21"/>
      <dgm:spPr/>
    </dgm:pt>
    <dgm:pt modelId="{088A2FF2-286B-4265-99ED-FBAE5A07592B}" type="pres">
      <dgm:prSet presAssocID="{3929B1E1-4BC4-4C73-ABE8-27CEF96A3652}" presName="chevron3" presStyleLbl="alignNode1" presStyleIdx="9" presStyleCnt="21"/>
      <dgm:spPr/>
    </dgm:pt>
    <dgm:pt modelId="{72DCC57F-0977-43BF-9ECE-4423B7BBFDC6}" type="pres">
      <dgm:prSet presAssocID="{3929B1E1-4BC4-4C73-ABE8-27CEF96A3652}" presName="chevron4" presStyleLbl="alignNode1" presStyleIdx="10" presStyleCnt="21"/>
      <dgm:spPr/>
    </dgm:pt>
    <dgm:pt modelId="{CA97D8B8-DD42-42FE-A4B8-330DDF6FBF76}" type="pres">
      <dgm:prSet presAssocID="{3929B1E1-4BC4-4C73-ABE8-27CEF96A3652}" presName="chevron5" presStyleLbl="alignNode1" presStyleIdx="11" presStyleCnt="21"/>
      <dgm:spPr/>
    </dgm:pt>
    <dgm:pt modelId="{F5FEF185-1E9F-4B92-A1D1-7FB0983DB650}" type="pres">
      <dgm:prSet presAssocID="{3929B1E1-4BC4-4C73-ABE8-27CEF96A3652}" presName="chevron6" presStyleLbl="alignNode1" presStyleIdx="12" presStyleCnt="21"/>
      <dgm:spPr/>
    </dgm:pt>
    <dgm:pt modelId="{FC53050B-39F7-438F-882C-6D8A6EC5DCF4}" type="pres">
      <dgm:prSet presAssocID="{3929B1E1-4BC4-4C73-ABE8-27CEF96A3652}" presName="chevron7" presStyleLbl="alignNode1" presStyleIdx="13" presStyleCnt="21"/>
      <dgm:spPr/>
    </dgm:pt>
    <dgm:pt modelId="{5A8A78BD-F237-4667-B8AD-2AB8B6FB12D2}" type="pres">
      <dgm:prSet presAssocID="{3929B1E1-4BC4-4C73-ABE8-27CEF96A3652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18807-54E6-4065-B4F2-A27F432A221C}" type="pres">
      <dgm:prSet presAssocID="{19BA0C22-38BB-4E9F-89D5-0FF5FF9F12CE}" presName="sibTrans" presStyleCnt="0"/>
      <dgm:spPr/>
    </dgm:pt>
    <dgm:pt modelId="{60C1301D-D2EA-4420-88AC-A60323F39C45}" type="pres">
      <dgm:prSet presAssocID="{60CDF8D0-D4FC-4467-A51E-79C5A58B0B2C}" presName="parenttextcomposite" presStyleCnt="0"/>
      <dgm:spPr/>
    </dgm:pt>
    <dgm:pt modelId="{470DEC47-66D3-4033-B07F-EA234AD2A045}" type="pres">
      <dgm:prSet presAssocID="{60CDF8D0-D4FC-4467-A51E-79C5A58B0B2C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717F4-1049-4A8D-A56B-942F799058D7}" type="pres">
      <dgm:prSet presAssocID="{60CDF8D0-D4FC-4467-A51E-79C5A58B0B2C}" presName="composite" presStyleCnt="0"/>
      <dgm:spPr/>
    </dgm:pt>
    <dgm:pt modelId="{3A26BDE0-3AB6-42F6-9DE4-8B14767BCBD4}" type="pres">
      <dgm:prSet presAssocID="{60CDF8D0-D4FC-4467-A51E-79C5A58B0B2C}" presName="chevron1" presStyleLbl="alignNode1" presStyleIdx="14" presStyleCnt="21"/>
      <dgm:spPr/>
    </dgm:pt>
    <dgm:pt modelId="{C742E9F9-089B-45BC-AE18-86AF50FDE379}" type="pres">
      <dgm:prSet presAssocID="{60CDF8D0-D4FC-4467-A51E-79C5A58B0B2C}" presName="chevron2" presStyleLbl="alignNode1" presStyleIdx="15" presStyleCnt="21"/>
      <dgm:spPr/>
    </dgm:pt>
    <dgm:pt modelId="{03B8526E-5CAB-48EC-9DEE-04E767CF1A8C}" type="pres">
      <dgm:prSet presAssocID="{60CDF8D0-D4FC-4467-A51E-79C5A58B0B2C}" presName="chevron3" presStyleLbl="alignNode1" presStyleIdx="16" presStyleCnt="21"/>
      <dgm:spPr/>
    </dgm:pt>
    <dgm:pt modelId="{1F75C6DC-CD4C-4768-A950-8664B846D79B}" type="pres">
      <dgm:prSet presAssocID="{60CDF8D0-D4FC-4467-A51E-79C5A58B0B2C}" presName="chevron4" presStyleLbl="alignNode1" presStyleIdx="17" presStyleCnt="21"/>
      <dgm:spPr/>
    </dgm:pt>
    <dgm:pt modelId="{EAE00F26-9225-4D5A-8452-60275EDCEFD0}" type="pres">
      <dgm:prSet presAssocID="{60CDF8D0-D4FC-4467-A51E-79C5A58B0B2C}" presName="chevron5" presStyleLbl="alignNode1" presStyleIdx="18" presStyleCnt="21"/>
      <dgm:spPr/>
    </dgm:pt>
    <dgm:pt modelId="{58600675-2B99-402E-8808-3C8C6FE0B12B}" type="pres">
      <dgm:prSet presAssocID="{60CDF8D0-D4FC-4467-A51E-79C5A58B0B2C}" presName="chevron6" presStyleLbl="alignNode1" presStyleIdx="19" presStyleCnt="21"/>
      <dgm:spPr/>
    </dgm:pt>
    <dgm:pt modelId="{86155671-52DB-4E16-84BE-20A9366C103C}" type="pres">
      <dgm:prSet presAssocID="{60CDF8D0-D4FC-4467-A51E-79C5A58B0B2C}" presName="chevron7" presStyleLbl="alignNode1" presStyleIdx="20" presStyleCnt="21"/>
      <dgm:spPr/>
    </dgm:pt>
    <dgm:pt modelId="{95308A79-EBF3-4999-8691-20E889052806}" type="pres">
      <dgm:prSet presAssocID="{60CDF8D0-D4FC-4467-A51E-79C5A58B0B2C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E1E1EBE-71C3-45F9-8C4E-01344758FC8B}" type="presOf" srcId="{3929B1E1-4BC4-4C73-ABE8-27CEF96A3652}" destId="{AFB335A6-8A38-4788-9358-66EFABA625F6}" srcOrd="0" destOrd="0" presId="urn:microsoft.com/office/officeart/2008/layout/VerticalAccentList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10FB554F-1BF5-4153-9D16-B90A8EAAC25C}" type="presOf" srcId="{789CD6DB-3A68-4A41-90BD-4F0CBB3617D1}" destId="{9F456914-4F94-4615-A22D-05808508537E}" srcOrd="0" destOrd="1" presId="urn:microsoft.com/office/officeart/2008/layout/VerticalAccentList"/>
    <dgm:cxn modelId="{71DD30BA-0B7A-4727-926A-5BCD2E35369E}" type="presOf" srcId="{A6E16866-3294-44D1-B007-ACB64CE3451D}" destId="{95308A79-EBF3-4999-8691-20E889052806}" srcOrd="0" destOrd="1" presId="urn:microsoft.com/office/officeart/2008/layout/VerticalAccentList"/>
    <dgm:cxn modelId="{51769D9B-1FCC-4C81-9077-749487032663}" srcId="{60CDF8D0-D4FC-4467-A51E-79C5A58B0B2C}" destId="{A6E16866-3294-44D1-B007-ACB64CE3451D}" srcOrd="1" destOrd="0" parTransId="{9A523EAB-3F89-40B8-9245-4972D762AB0F}" sibTransId="{502A495B-50F0-4692-ADAA-2245DEA5651B}"/>
    <dgm:cxn modelId="{27D39C0E-CF7D-4150-8D89-3F0B91752CCD}" type="presOf" srcId="{50629C12-7464-4473-ADEF-1A284F8A9957}" destId="{95308A79-EBF3-4999-8691-20E889052806}" srcOrd="0" destOrd="0" presId="urn:microsoft.com/office/officeart/2008/layout/VerticalAccentList"/>
    <dgm:cxn modelId="{89D9A44B-386E-4E74-9E49-18E56290252C}" type="presOf" srcId="{99E0600D-9954-43F4-8926-13B8777FAAA1}" destId="{5A8A78BD-F237-4667-B8AD-2AB8B6FB12D2}" srcOrd="0" destOrd="0" presId="urn:microsoft.com/office/officeart/2008/layout/VerticalAccent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7492644B-8C8C-42B9-8992-B42C43451C10}" type="presOf" srcId="{3F442EA2-39BA-4C9A-AD59-755D4917D532}" destId="{C516DD3B-77E4-46EB-83BC-2B88DE08E8C1}" srcOrd="0" destOrd="0" presId="urn:microsoft.com/office/officeart/2008/layout/VerticalAccentList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4FD757F-92CE-4C31-A29A-099524C4564C}" type="presOf" srcId="{0791135C-9DAB-47F6-BE9C-A3E56A2DDA50}" destId="{5A8A78BD-F237-4667-B8AD-2AB8B6FB12D2}" srcOrd="0" destOrd="1" presId="urn:microsoft.com/office/officeart/2008/layout/VerticalAccentList"/>
    <dgm:cxn modelId="{E01A531B-8C30-4814-81F6-B50D76D5A2D8}" type="presOf" srcId="{EFF2750D-B4B3-474C-8B62-8B638DC31F7E}" destId="{9F456914-4F94-4615-A22D-05808508537E}" srcOrd="0" destOrd="0" presId="urn:microsoft.com/office/officeart/2008/layout/VerticalAccentList"/>
    <dgm:cxn modelId="{E3DC941D-F733-4D59-ACC8-194EF24083A9}" type="presOf" srcId="{4DF9FE7B-F642-4898-A360-D4E3814E1A3D}" destId="{E40935BA-4ABA-4617-8EC6-85D99FEE0784}" srcOrd="0" destOrd="0" presId="urn:microsoft.com/office/officeart/2008/layout/VerticalAccentList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21E8E38-28D4-49BB-AE19-34B32CB6DAA8}" type="presOf" srcId="{60CDF8D0-D4FC-4467-A51E-79C5A58B0B2C}" destId="{470DEC47-66D3-4033-B07F-EA234AD2A045}" srcOrd="0" destOrd="0" presId="urn:microsoft.com/office/officeart/2008/layout/VerticalAccentList"/>
    <dgm:cxn modelId="{5ED30257-9D25-4947-A8B3-A71DC0150BAD}" type="presParOf" srcId="{C516DD3B-77E4-46EB-83BC-2B88DE08E8C1}" destId="{2AA0353B-7B86-4F03-A46E-F2C7A2206F3E}" srcOrd="0" destOrd="0" presId="urn:microsoft.com/office/officeart/2008/layout/VerticalAccentList"/>
    <dgm:cxn modelId="{80918B09-7C6A-4B20-86F3-AF8ACA48F8D9}" type="presParOf" srcId="{2AA0353B-7B86-4F03-A46E-F2C7A2206F3E}" destId="{E40935BA-4ABA-4617-8EC6-85D99FEE0784}" srcOrd="0" destOrd="0" presId="urn:microsoft.com/office/officeart/2008/layout/VerticalAccentList"/>
    <dgm:cxn modelId="{87E328AE-DB1D-4A7F-8CBC-584E39BE47DF}" type="presParOf" srcId="{C516DD3B-77E4-46EB-83BC-2B88DE08E8C1}" destId="{68AA42DA-EACC-489D-8153-55EDF8AA8E2B}" srcOrd="1" destOrd="0" presId="urn:microsoft.com/office/officeart/2008/layout/VerticalAccentList"/>
    <dgm:cxn modelId="{547683BC-6B6E-4E12-94F6-E5C39284448A}" type="presParOf" srcId="{68AA42DA-EACC-489D-8153-55EDF8AA8E2B}" destId="{D47634B0-0AF7-4084-A8D6-C53A80723EDB}" srcOrd="0" destOrd="0" presId="urn:microsoft.com/office/officeart/2008/layout/VerticalAccentList"/>
    <dgm:cxn modelId="{2696B6F9-FFB6-4278-A753-FFB0E178A4EB}" type="presParOf" srcId="{68AA42DA-EACC-489D-8153-55EDF8AA8E2B}" destId="{2EEFD638-FB00-47CD-8DE7-E9C55516DE46}" srcOrd="1" destOrd="0" presId="urn:microsoft.com/office/officeart/2008/layout/VerticalAccentList"/>
    <dgm:cxn modelId="{1C97AF48-9C8E-4C8C-BCDA-E5ED7B34D837}" type="presParOf" srcId="{68AA42DA-EACC-489D-8153-55EDF8AA8E2B}" destId="{06B7A952-BB03-44B3-ABD9-E5BA2764D2D0}" srcOrd="2" destOrd="0" presId="urn:microsoft.com/office/officeart/2008/layout/VerticalAccentList"/>
    <dgm:cxn modelId="{588F6E6B-56E2-42C3-A084-E9DBBFB0E792}" type="presParOf" srcId="{68AA42DA-EACC-489D-8153-55EDF8AA8E2B}" destId="{3F64ED2D-115D-48E3-AF24-9B7C5C50DFC5}" srcOrd="3" destOrd="0" presId="urn:microsoft.com/office/officeart/2008/layout/VerticalAccentList"/>
    <dgm:cxn modelId="{E7686D23-18E7-4141-9A67-23F3643AA199}" type="presParOf" srcId="{68AA42DA-EACC-489D-8153-55EDF8AA8E2B}" destId="{008B1ABD-D854-4BEA-B3F7-DE0DDE5139F8}" srcOrd="4" destOrd="0" presId="urn:microsoft.com/office/officeart/2008/layout/VerticalAccentList"/>
    <dgm:cxn modelId="{4D002DCF-AC68-4BEF-B56E-6DAA035D29A4}" type="presParOf" srcId="{68AA42DA-EACC-489D-8153-55EDF8AA8E2B}" destId="{43C497C5-FF02-4A48-A916-7575B98ECACC}" srcOrd="5" destOrd="0" presId="urn:microsoft.com/office/officeart/2008/layout/VerticalAccentList"/>
    <dgm:cxn modelId="{9E98CD34-3F4D-4CE6-BCAF-7B02D49E02C6}" type="presParOf" srcId="{68AA42DA-EACC-489D-8153-55EDF8AA8E2B}" destId="{F749416D-A451-4314-B685-A1C877D15183}" srcOrd="6" destOrd="0" presId="urn:microsoft.com/office/officeart/2008/layout/VerticalAccentList"/>
    <dgm:cxn modelId="{34C3B366-7EBC-49C3-808C-091C8A243120}" type="presParOf" srcId="{68AA42DA-EACC-489D-8153-55EDF8AA8E2B}" destId="{9F456914-4F94-4615-A22D-05808508537E}" srcOrd="7" destOrd="0" presId="urn:microsoft.com/office/officeart/2008/layout/VerticalAccentList"/>
    <dgm:cxn modelId="{AF7DDD72-F845-4D03-99C8-4F4C08A863E8}" type="presParOf" srcId="{C516DD3B-77E4-46EB-83BC-2B88DE08E8C1}" destId="{A2380E45-DEBB-4721-937A-CB211DA0800E}" srcOrd="2" destOrd="0" presId="urn:microsoft.com/office/officeart/2008/layout/VerticalAccentList"/>
    <dgm:cxn modelId="{4CE5BD09-C65E-45B9-873B-99218CAC5828}" type="presParOf" srcId="{C516DD3B-77E4-46EB-83BC-2B88DE08E8C1}" destId="{8BA9A482-BA20-4BBD-99F8-9293C97CA09F}" srcOrd="3" destOrd="0" presId="urn:microsoft.com/office/officeart/2008/layout/VerticalAccentList"/>
    <dgm:cxn modelId="{DED8549B-538C-426B-AF05-A67A8956101C}" type="presParOf" srcId="{8BA9A482-BA20-4BBD-99F8-9293C97CA09F}" destId="{AFB335A6-8A38-4788-9358-66EFABA625F6}" srcOrd="0" destOrd="0" presId="urn:microsoft.com/office/officeart/2008/layout/VerticalAccentList"/>
    <dgm:cxn modelId="{1DA2D6D6-2844-4BCD-BDD0-50C5239DE6AD}" type="presParOf" srcId="{C516DD3B-77E4-46EB-83BC-2B88DE08E8C1}" destId="{4992B890-62A9-4F5C-8CE0-078E6C8EB3C5}" srcOrd="4" destOrd="0" presId="urn:microsoft.com/office/officeart/2008/layout/VerticalAccentList"/>
    <dgm:cxn modelId="{AB991FA2-D9E1-4738-8262-9D2355578222}" type="presParOf" srcId="{4992B890-62A9-4F5C-8CE0-078E6C8EB3C5}" destId="{B89148DB-CD87-4D2F-9EBA-E276D0E207AE}" srcOrd="0" destOrd="0" presId="urn:microsoft.com/office/officeart/2008/layout/VerticalAccentList"/>
    <dgm:cxn modelId="{E2BFF1D7-48FC-4479-8520-96DB84A5C258}" type="presParOf" srcId="{4992B890-62A9-4F5C-8CE0-078E6C8EB3C5}" destId="{C4AF98D3-BE96-4B57-BF1B-029B4E031BEE}" srcOrd="1" destOrd="0" presId="urn:microsoft.com/office/officeart/2008/layout/VerticalAccentList"/>
    <dgm:cxn modelId="{C916B38F-1525-4408-A03B-47CB877B7AB6}" type="presParOf" srcId="{4992B890-62A9-4F5C-8CE0-078E6C8EB3C5}" destId="{088A2FF2-286B-4265-99ED-FBAE5A07592B}" srcOrd="2" destOrd="0" presId="urn:microsoft.com/office/officeart/2008/layout/VerticalAccentList"/>
    <dgm:cxn modelId="{F9926C67-EB15-400F-AD6A-EBD061E72451}" type="presParOf" srcId="{4992B890-62A9-4F5C-8CE0-078E6C8EB3C5}" destId="{72DCC57F-0977-43BF-9ECE-4423B7BBFDC6}" srcOrd="3" destOrd="0" presId="urn:microsoft.com/office/officeart/2008/layout/VerticalAccentList"/>
    <dgm:cxn modelId="{94AB3ED3-6915-4C4F-9569-7162E973C612}" type="presParOf" srcId="{4992B890-62A9-4F5C-8CE0-078E6C8EB3C5}" destId="{CA97D8B8-DD42-42FE-A4B8-330DDF6FBF76}" srcOrd="4" destOrd="0" presId="urn:microsoft.com/office/officeart/2008/layout/VerticalAccentList"/>
    <dgm:cxn modelId="{9361EA78-9B29-4935-90DF-E3A62B16166A}" type="presParOf" srcId="{4992B890-62A9-4F5C-8CE0-078E6C8EB3C5}" destId="{F5FEF185-1E9F-4B92-A1D1-7FB0983DB650}" srcOrd="5" destOrd="0" presId="urn:microsoft.com/office/officeart/2008/layout/VerticalAccentList"/>
    <dgm:cxn modelId="{A7F2F50C-46E5-4742-B95E-46628633A659}" type="presParOf" srcId="{4992B890-62A9-4F5C-8CE0-078E6C8EB3C5}" destId="{FC53050B-39F7-438F-882C-6D8A6EC5DCF4}" srcOrd="6" destOrd="0" presId="urn:microsoft.com/office/officeart/2008/layout/VerticalAccentList"/>
    <dgm:cxn modelId="{0CD4E32E-76B9-4BF3-BB51-62FEB52CC95D}" type="presParOf" srcId="{4992B890-62A9-4F5C-8CE0-078E6C8EB3C5}" destId="{5A8A78BD-F237-4667-B8AD-2AB8B6FB12D2}" srcOrd="7" destOrd="0" presId="urn:microsoft.com/office/officeart/2008/layout/VerticalAccentList"/>
    <dgm:cxn modelId="{31E5BA23-3379-43C0-8BC6-234D7568253F}" type="presParOf" srcId="{C516DD3B-77E4-46EB-83BC-2B88DE08E8C1}" destId="{A4918807-54E6-4065-B4F2-A27F432A221C}" srcOrd="5" destOrd="0" presId="urn:microsoft.com/office/officeart/2008/layout/VerticalAccentList"/>
    <dgm:cxn modelId="{C1E7A28F-6DCB-4BE9-BA08-328D582FDEC2}" type="presParOf" srcId="{C516DD3B-77E4-46EB-83BC-2B88DE08E8C1}" destId="{60C1301D-D2EA-4420-88AC-A60323F39C45}" srcOrd="6" destOrd="0" presId="urn:microsoft.com/office/officeart/2008/layout/VerticalAccentList"/>
    <dgm:cxn modelId="{12781496-C23E-4B56-B83A-C5CE1B4A7CA3}" type="presParOf" srcId="{60C1301D-D2EA-4420-88AC-A60323F39C45}" destId="{470DEC47-66D3-4033-B07F-EA234AD2A045}" srcOrd="0" destOrd="0" presId="urn:microsoft.com/office/officeart/2008/layout/VerticalAccentList"/>
    <dgm:cxn modelId="{976A988F-A26A-42BE-BD84-A58E8D3ADFBE}" type="presParOf" srcId="{C516DD3B-77E4-46EB-83BC-2B88DE08E8C1}" destId="{BC3717F4-1049-4A8D-A56B-942F799058D7}" srcOrd="7" destOrd="0" presId="urn:microsoft.com/office/officeart/2008/layout/VerticalAccentList"/>
    <dgm:cxn modelId="{F2F584C6-B36A-4BE6-8364-98010399907F}" type="presParOf" srcId="{BC3717F4-1049-4A8D-A56B-942F799058D7}" destId="{3A26BDE0-3AB6-42F6-9DE4-8B14767BCBD4}" srcOrd="0" destOrd="0" presId="urn:microsoft.com/office/officeart/2008/layout/VerticalAccentList"/>
    <dgm:cxn modelId="{EE409D3C-9631-4A6E-84B2-6745D8496A75}" type="presParOf" srcId="{BC3717F4-1049-4A8D-A56B-942F799058D7}" destId="{C742E9F9-089B-45BC-AE18-86AF50FDE379}" srcOrd="1" destOrd="0" presId="urn:microsoft.com/office/officeart/2008/layout/VerticalAccentList"/>
    <dgm:cxn modelId="{0DD76282-E3D0-4DD9-AA1B-45B85EBE34C9}" type="presParOf" srcId="{BC3717F4-1049-4A8D-A56B-942F799058D7}" destId="{03B8526E-5CAB-48EC-9DEE-04E767CF1A8C}" srcOrd="2" destOrd="0" presId="urn:microsoft.com/office/officeart/2008/layout/VerticalAccentList"/>
    <dgm:cxn modelId="{710D58DA-27C2-407E-A9DC-C64987AB01ED}" type="presParOf" srcId="{BC3717F4-1049-4A8D-A56B-942F799058D7}" destId="{1F75C6DC-CD4C-4768-A950-8664B846D79B}" srcOrd="3" destOrd="0" presId="urn:microsoft.com/office/officeart/2008/layout/VerticalAccentList"/>
    <dgm:cxn modelId="{B388AC90-6D9D-4547-AFF3-2B6EB4ED240E}" type="presParOf" srcId="{BC3717F4-1049-4A8D-A56B-942F799058D7}" destId="{EAE00F26-9225-4D5A-8452-60275EDCEFD0}" srcOrd="4" destOrd="0" presId="urn:microsoft.com/office/officeart/2008/layout/VerticalAccentList"/>
    <dgm:cxn modelId="{0E272531-EB27-46D4-A440-72B533B1301B}" type="presParOf" srcId="{BC3717F4-1049-4A8D-A56B-942F799058D7}" destId="{58600675-2B99-402E-8808-3C8C6FE0B12B}" srcOrd="5" destOrd="0" presId="urn:microsoft.com/office/officeart/2008/layout/VerticalAccentList"/>
    <dgm:cxn modelId="{1500D7EF-1F5E-4E26-8B62-23723D8013D7}" type="presParOf" srcId="{BC3717F4-1049-4A8D-A56B-942F799058D7}" destId="{86155671-52DB-4E16-84BE-20A9366C103C}" srcOrd="6" destOrd="0" presId="urn:microsoft.com/office/officeart/2008/layout/VerticalAccentList"/>
    <dgm:cxn modelId="{861A15DC-3B51-4777-829E-CC0C39D3A4ED}" type="presParOf" srcId="{BC3717F4-1049-4A8D-A56B-942F799058D7}" destId="{95308A79-EBF3-4999-8691-20E88905280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01-Oct-18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01-Oct-18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01-Oct-18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01-Oct-18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Angular </a:t>
            </a:r>
            <a:r>
              <a:rPr lang="en-US" b="0" dirty="0" smtClean="0"/>
              <a:t>Pipes</a:t>
            </a:r>
            <a:endParaRPr lang="en-US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Anju</a:t>
            </a:r>
            <a:r>
              <a:rPr lang="en-US" dirty="0" smtClean="0"/>
              <a:t> 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Date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If we do not use any format with date then by default it will be '</a:t>
            </a:r>
            <a:r>
              <a:rPr lang="en-US" dirty="0" err="1"/>
              <a:t>mediumDate</a:t>
            </a:r>
            <a:r>
              <a:rPr lang="en-US" dirty="0"/>
              <a:t>' which is equivalent to '</a:t>
            </a:r>
            <a:r>
              <a:rPr lang="en-US" dirty="0" err="1"/>
              <a:t>yMMMd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Nov 7,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Symbols </a:t>
            </a:r>
            <a:r>
              <a:rPr lang="en-US" dirty="0"/>
              <a:t>used in custom date formats. </a:t>
            </a:r>
          </a:p>
          <a:p>
            <a:pPr marL="0" indent="0">
              <a:buNone/>
            </a:pPr>
            <a:r>
              <a:rPr lang="en-US" dirty="0"/>
              <a:t>1. y represents year. </a:t>
            </a:r>
          </a:p>
          <a:p>
            <a:pPr marL="0" indent="0">
              <a:buNone/>
            </a:pPr>
            <a:r>
              <a:rPr lang="en-US" dirty="0"/>
              <a:t>2. M represents month. </a:t>
            </a:r>
          </a:p>
          <a:p>
            <a:pPr marL="0" indent="0">
              <a:buNone/>
            </a:pPr>
            <a:r>
              <a:rPr lang="en-US" dirty="0"/>
              <a:t>3. d represents day. </a:t>
            </a:r>
          </a:p>
          <a:p>
            <a:pPr marL="0" indent="0">
              <a:buNone/>
            </a:pPr>
            <a:r>
              <a:rPr lang="en-US" dirty="0"/>
              <a:t>4. E represents week day. </a:t>
            </a:r>
          </a:p>
          <a:p>
            <a:pPr marL="0" indent="0">
              <a:buNone/>
            </a:pPr>
            <a:r>
              <a:rPr lang="en-US" dirty="0"/>
              <a:t>5. h represents hour(12). </a:t>
            </a:r>
          </a:p>
          <a:p>
            <a:pPr marL="0" indent="0">
              <a:buNone/>
            </a:pPr>
            <a:r>
              <a:rPr lang="en-US" dirty="0"/>
              <a:t>6. H represents hour(24). </a:t>
            </a:r>
          </a:p>
          <a:p>
            <a:pPr marL="0" indent="0">
              <a:buNone/>
            </a:pPr>
            <a:r>
              <a:rPr lang="en-US" dirty="0"/>
              <a:t>7. m represents minute. </a:t>
            </a:r>
          </a:p>
          <a:p>
            <a:pPr marL="0" indent="0">
              <a:buNone/>
            </a:pPr>
            <a:r>
              <a:rPr lang="en-US" dirty="0"/>
              <a:t>8. s represents seconds. </a:t>
            </a:r>
          </a:p>
          <a:p>
            <a:pPr marL="0" indent="0">
              <a:buNone/>
            </a:pPr>
            <a:r>
              <a:rPr lang="en-US" dirty="0"/>
              <a:t>9. z represents </a:t>
            </a:r>
            <a:r>
              <a:rPr lang="en-US" dirty="0" err="1"/>
              <a:t>timezone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Suppose </a:t>
            </a:r>
            <a:r>
              <a:rPr lang="en-US" sz="2700" dirty="0" smtClean="0"/>
              <a:t>there is </a:t>
            </a:r>
            <a:r>
              <a:rPr lang="en-US" sz="2700" dirty="0"/>
              <a:t>a date as </a:t>
            </a:r>
          </a:p>
          <a:p>
            <a:r>
              <a:rPr lang="en-US" sz="2700" dirty="0"/>
              <a:t>Mon Nov 07 </a:t>
            </a:r>
            <a:r>
              <a:rPr lang="en-US" sz="2700" dirty="0" smtClean="0"/>
              <a:t>2017 </a:t>
            </a:r>
            <a:r>
              <a:rPr lang="en-US" sz="2700" dirty="0"/>
              <a:t>09:44:12 GMT+0530 that is assigned to </a:t>
            </a:r>
            <a:r>
              <a:rPr lang="en-US" sz="2700" dirty="0" err="1"/>
              <a:t>strDate</a:t>
            </a:r>
            <a:r>
              <a:rPr lang="en-US" sz="2700" dirty="0"/>
              <a:t> as component property. </a:t>
            </a:r>
          </a:p>
          <a:p>
            <a:r>
              <a:rPr lang="en-US" sz="2700" dirty="0" smtClean="0"/>
              <a:t>1</a:t>
            </a:r>
            <a:r>
              <a:rPr lang="en-US" sz="2700" dirty="0"/>
              <a:t>. {{ </a:t>
            </a:r>
            <a:r>
              <a:rPr lang="en-US" sz="2700" dirty="0" err="1"/>
              <a:t>strDate</a:t>
            </a:r>
            <a:r>
              <a:rPr lang="en-US" sz="2700" dirty="0"/>
              <a:t> | date :'</a:t>
            </a:r>
            <a:r>
              <a:rPr lang="en-US" sz="2700" dirty="0" err="1"/>
              <a:t>hh:mm:ss</a:t>
            </a:r>
            <a:r>
              <a:rPr lang="en-US" sz="2700" dirty="0"/>
              <a:t>' }} will </a:t>
            </a:r>
            <a:r>
              <a:rPr lang="en-US" sz="2700"/>
              <a:t>give </a:t>
            </a:r>
            <a:r>
              <a:rPr lang="en-US" sz="2700" smtClean="0"/>
              <a:t>output </a:t>
            </a:r>
            <a:r>
              <a:rPr lang="en-US" sz="2700" dirty="0"/>
              <a:t>09:44:12 </a:t>
            </a:r>
          </a:p>
          <a:p>
            <a:r>
              <a:rPr lang="en-US" sz="2700" dirty="0" smtClean="0"/>
              <a:t>2</a:t>
            </a:r>
            <a:r>
              <a:rPr lang="en-US" sz="2700" dirty="0"/>
              <a:t>. {{ </a:t>
            </a:r>
            <a:r>
              <a:rPr lang="en-US" sz="2700" dirty="0" err="1"/>
              <a:t>strDate</a:t>
            </a:r>
            <a:r>
              <a:rPr lang="en-US" sz="2700" dirty="0"/>
              <a:t> | date :'</a:t>
            </a:r>
            <a:r>
              <a:rPr lang="en-US" sz="2700" dirty="0" err="1"/>
              <a:t>dd</a:t>
            </a:r>
            <a:r>
              <a:rPr lang="en-US" sz="2700" dirty="0"/>
              <a:t>-MMM-</a:t>
            </a:r>
            <a:r>
              <a:rPr lang="en-US" sz="2700" dirty="0" err="1"/>
              <a:t>yyyy</a:t>
            </a:r>
            <a:r>
              <a:rPr lang="en-US" sz="2700" dirty="0"/>
              <a:t>' }} will </a:t>
            </a:r>
            <a:r>
              <a:rPr lang="en-US" sz="2700"/>
              <a:t>give </a:t>
            </a:r>
            <a:r>
              <a:rPr lang="en-US" sz="2700" smtClean="0"/>
              <a:t>output </a:t>
            </a:r>
            <a:r>
              <a:rPr lang="en-US" sz="2700" dirty="0" smtClean="0"/>
              <a:t>07-Nov-2017 </a:t>
            </a:r>
            <a:endParaRPr lang="en-US" sz="2700" dirty="0"/>
          </a:p>
          <a:p>
            <a:r>
              <a:rPr lang="en-US" sz="2700" dirty="0" smtClean="0"/>
              <a:t>3</a:t>
            </a:r>
            <a:r>
              <a:rPr lang="en-US" sz="2700" dirty="0"/>
              <a:t>. {{ </a:t>
            </a:r>
            <a:r>
              <a:rPr lang="en-US" sz="2700" dirty="0" err="1"/>
              <a:t>strDate</a:t>
            </a:r>
            <a:r>
              <a:rPr lang="en-US" sz="2700" dirty="0"/>
              <a:t> | date :'</a:t>
            </a:r>
            <a:r>
              <a:rPr lang="en-US" sz="2700" dirty="0" err="1"/>
              <a:t>h:mm</a:t>
            </a:r>
            <a:r>
              <a:rPr lang="en-US" sz="2700" dirty="0"/>
              <a:t>' }} will </a:t>
            </a:r>
            <a:r>
              <a:rPr lang="en-US" sz="2700"/>
              <a:t>give </a:t>
            </a:r>
            <a:r>
              <a:rPr lang="en-US" sz="2700" smtClean="0"/>
              <a:t>output </a:t>
            </a:r>
            <a:r>
              <a:rPr lang="en-US" sz="2700" dirty="0"/>
              <a:t>9:44 </a:t>
            </a:r>
          </a:p>
          <a:p>
            <a:r>
              <a:rPr lang="en-US" sz="2700" dirty="0" smtClean="0"/>
              <a:t>4</a:t>
            </a:r>
            <a:r>
              <a:rPr lang="en-US" sz="2700" dirty="0"/>
              <a:t>. {{</a:t>
            </a:r>
            <a:r>
              <a:rPr lang="en-US" sz="2700" dirty="0" err="1"/>
              <a:t>strDate</a:t>
            </a:r>
            <a:r>
              <a:rPr lang="en-US" sz="2700" dirty="0"/>
              <a:t> | date :'</a:t>
            </a:r>
            <a:r>
              <a:rPr lang="en-US" sz="2700" dirty="0" err="1"/>
              <a:t>dd:MMM:yyyy</a:t>
            </a:r>
            <a:r>
              <a:rPr lang="en-US" sz="2700" dirty="0"/>
              <a:t> </a:t>
            </a:r>
            <a:r>
              <a:rPr lang="en-US" sz="2700" dirty="0" err="1"/>
              <a:t>hh</a:t>
            </a:r>
            <a:r>
              <a:rPr lang="en-US" sz="2700" dirty="0"/>
              <a:t>-mm-</a:t>
            </a:r>
            <a:r>
              <a:rPr lang="en-US" sz="2700" dirty="0" err="1"/>
              <a:t>ss</a:t>
            </a:r>
            <a:r>
              <a:rPr lang="en-US" sz="2700" dirty="0"/>
              <a:t> z'}} will </a:t>
            </a:r>
            <a:r>
              <a:rPr lang="en-US" sz="2700"/>
              <a:t>give </a:t>
            </a:r>
            <a:r>
              <a:rPr lang="en-US" sz="2700" smtClean="0"/>
              <a:t>output </a:t>
            </a:r>
            <a:r>
              <a:rPr lang="en-US" sz="2700" dirty="0" smtClean="0"/>
              <a:t>07:Nov:2017 </a:t>
            </a:r>
            <a:r>
              <a:rPr lang="en-US" sz="2700" dirty="0"/>
              <a:t>09-44-12 India Standard Time </a:t>
            </a:r>
          </a:p>
          <a:p>
            <a:r>
              <a:rPr lang="en-US" sz="2700" dirty="0" smtClean="0"/>
              <a:t>5</a:t>
            </a:r>
            <a:r>
              <a:rPr lang="en-US" sz="2700" dirty="0"/>
              <a:t>. {{</a:t>
            </a:r>
            <a:r>
              <a:rPr lang="en-US" sz="2700" dirty="0" err="1"/>
              <a:t>strDate</a:t>
            </a:r>
            <a:r>
              <a:rPr lang="en-US" sz="2700" dirty="0"/>
              <a:t> | date :'</a:t>
            </a:r>
            <a:r>
              <a:rPr lang="en-US" sz="2700" dirty="0" err="1"/>
              <a:t>hh:mm</a:t>
            </a:r>
            <a:r>
              <a:rPr lang="en-US" sz="2700" dirty="0"/>
              <a:t>, E'}} will </a:t>
            </a:r>
            <a:r>
              <a:rPr lang="en-US" sz="2700"/>
              <a:t>give </a:t>
            </a:r>
            <a:r>
              <a:rPr lang="en-US" sz="2700" smtClean="0"/>
              <a:t>output </a:t>
            </a:r>
            <a:r>
              <a:rPr lang="en-US" sz="2700" dirty="0"/>
              <a:t>09:44, Mon</a:t>
            </a:r>
          </a:p>
        </p:txBody>
      </p:sp>
    </p:spTree>
    <p:extLst>
      <p:ext uri="{BB962C8B-B14F-4D97-AF65-F5344CB8AC3E}">
        <p14:creationId xmlns:p14="http://schemas.microsoft.com/office/powerpoint/2010/main" val="13480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SlicePipe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SlicePipe</a:t>
            </a:r>
            <a:r>
              <a:rPr lang="en-US" dirty="0" smtClean="0"/>
              <a:t> </a:t>
            </a:r>
            <a:r>
              <a:rPr lang="en-US" dirty="0"/>
              <a:t>is an angular Pipe API that belongs to </a:t>
            </a:r>
            <a:r>
              <a:rPr lang="en-US" dirty="0" err="1"/>
              <a:t>CommonModule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SlicePipe</a:t>
            </a:r>
            <a:r>
              <a:rPr lang="en-US" dirty="0" smtClean="0"/>
              <a:t> </a:t>
            </a:r>
            <a:r>
              <a:rPr lang="en-US" dirty="0"/>
              <a:t>creates a new array or string from the given array or string respectively. </a:t>
            </a:r>
            <a:endParaRPr lang="en-US" dirty="0" smtClean="0"/>
          </a:p>
          <a:p>
            <a:r>
              <a:rPr lang="en-US" dirty="0" smtClean="0"/>
              <a:t>Slice </a:t>
            </a:r>
            <a:r>
              <a:rPr lang="en-US" dirty="0"/>
              <a:t>pipe uses slice keyword with pipe operator. Find the syntax. 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38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array_or_string_expression</a:t>
            </a:r>
            <a:r>
              <a:rPr lang="en-US" sz="3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</a:t>
            </a:r>
            <a:r>
              <a:rPr lang="en-US" sz="3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slice:start</a:t>
            </a:r>
            <a:r>
              <a:rPr lang="en-US" sz="3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[:end]</a:t>
            </a:r>
          </a:p>
          <a:p>
            <a:r>
              <a:rPr lang="en-US" dirty="0" err="1" smtClean="0"/>
              <a:t>array_or_string_expression</a:t>
            </a:r>
            <a:r>
              <a:rPr lang="en-US" dirty="0" smtClean="0"/>
              <a:t> </a:t>
            </a:r>
            <a:r>
              <a:rPr lang="en-US" dirty="0"/>
              <a:t>: Expression that will result into an array or a string. This result will be input for slice pipe. </a:t>
            </a:r>
          </a:p>
          <a:p>
            <a:r>
              <a:rPr lang="en-US" dirty="0" smtClean="0"/>
              <a:t>slice</a:t>
            </a:r>
            <a:r>
              <a:rPr lang="en-US" dirty="0"/>
              <a:t>: </a:t>
            </a:r>
            <a:r>
              <a:rPr lang="en-US" dirty="0" err="1"/>
              <a:t>SlicePipe</a:t>
            </a:r>
            <a:r>
              <a:rPr lang="en-US" dirty="0"/>
              <a:t> API uses slice keyword with pipe operator. </a:t>
            </a:r>
          </a:p>
          <a:p>
            <a:r>
              <a:rPr lang="en-US" dirty="0" smtClean="0"/>
              <a:t>start</a:t>
            </a:r>
            <a:r>
              <a:rPr lang="en-US" dirty="0"/>
              <a:t>: Starting index to slice given array or string to return as subset. </a:t>
            </a:r>
            <a:endParaRPr lang="en-US" dirty="0" smtClean="0"/>
          </a:p>
          <a:p>
            <a:r>
              <a:rPr lang="en-US" b="1" dirty="0"/>
              <a:t>end</a:t>
            </a:r>
            <a:r>
              <a:rPr lang="en-US" dirty="0"/>
              <a:t>: Ending index to slice given array or string to return as subset</a:t>
            </a:r>
          </a:p>
        </p:txBody>
      </p:sp>
    </p:spTree>
    <p:extLst>
      <p:ext uri="{BB962C8B-B14F-4D97-AF65-F5344CB8AC3E}">
        <p14:creationId xmlns:p14="http://schemas.microsoft.com/office/powerpoint/2010/main" val="30430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If start index is positive, slice pipe will return the elements at start index from start and the elements after in array or string expression. </a:t>
            </a:r>
          </a:p>
          <a:p>
            <a:pPr marL="0" indent="0">
              <a:buNone/>
            </a:pPr>
            <a:r>
              <a:rPr lang="en-US" dirty="0"/>
              <a:t>2. If start index is negative, slice pipe will return the elements at start index from end and the elements after in array or string expression. </a:t>
            </a:r>
          </a:p>
          <a:p>
            <a:pPr marL="0" indent="0">
              <a:buNone/>
            </a:pPr>
            <a:r>
              <a:rPr lang="en-US" dirty="0"/>
              <a:t>3. If start index is positive and greater than the size of string or array expression then slice pipe will return empty. </a:t>
            </a:r>
          </a:p>
          <a:p>
            <a:pPr marL="0" indent="0">
              <a:buNone/>
            </a:pPr>
            <a:r>
              <a:rPr lang="en-US" dirty="0"/>
              <a:t>4. If start index is negative and greater than the size of string or array expression then slice pipe will return complete array or string.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 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 If </a:t>
            </a:r>
            <a:r>
              <a:rPr lang="en-US" b="1" dirty="0"/>
              <a:t>end</a:t>
            </a:r>
            <a:r>
              <a:rPr lang="en-US" dirty="0"/>
              <a:t> index has </a:t>
            </a:r>
            <a:r>
              <a:rPr lang="en-US" b="1" dirty="0"/>
              <a:t>not</a:t>
            </a:r>
            <a:r>
              <a:rPr lang="en-US" dirty="0"/>
              <a:t> been provided then slice pipe will return elements till end. </a:t>
            </a:r>
            <a:br>
              <a:rPr lang="en-US" dirty="0"/>
            </a:br>
            <a:r>
              <a:rPr lang="en-US" b="1" dirty="0"/>
              <a:t>2. </a:t>
            </a:r>
            <a:r>
              <a:rPr lang="en-US" dirty="0"/>
              <a:t>If </a:t>
            </a:r>
            <a:r>
              <a:rPr lang="en-US" b="1" dirty="0"/>
              <a:t>end</a:t>
            </a:r>
            <a:r>
              <a:rPr lang="en-US" dirty="0"/>
              <a:t> index is </a:t>
            </a:r>
            <a:r>
              <a:rPr lang="en-US" b="1" dirty="0"/>
              <a:t>positive</a:t>
            </a:r>
            <a:r>
              <a:rPr lang="en-US" dirty="0"/>
              <a:t> then slice pipe will return all elements before </a:t>
            </a:r>
            <a:r>
              <a:rPr lang="en-US" b="1" dirty="0"/>
              <a:t>end</a:t>
            </a:r>
            <a:r>
              <a:rPr lang="en-US" dirty="0"/>
              <a:t> index from the start of the array or string expression. </a:t>
            </a:r>
            <a:br>
              <a:rPr lang="en-US" dirty="0"/>
            </a:br>
            <a:r>
              <a:rPr lang="en-US" b="1" dirty="0"/>
              <a:t>3. </a:t>
            </a:r>
            <a:r>
              <a:rPr lang="en-US" dirty="0"/>
              <a:t>If </a:t>
            </a:r>
            <a:r>
              <a:rPr lang="en-US" b="1" dirty="0"/>
              <a:t>end</a:t>
            </a:r>
            <a:r>
              <a:rPr lang="en-US" dirty="0"/>
              <a:t> index is </a:t>
            </a:r>
            <a:r>
              <a:rPr lang="en-US" b="1" dirty="0"/>
              <a:t>negative</a:t>
            </a:r>
            <a:r>
              <a:rPr lang="en-US" dirty="0"/>
              <a:t> then slice pipe will return all elements before </a:t>
            </a:r>
            <a:r>
              <a:rPr lang="en-US" b="1" dirty="0"/>
              <a:t>end</a:t>
            </a:r>
            <a:r>
              <a:rPr lang="en-US" dirty="0"/>
              <a:t> index from the end of the array or string expression.</a:t>
            </a:r>
          </a:p>
        </p:txBody>
      </p:sp>
    </p:spTree>
    <p:extLst>
      <p:ext uri="{BB962C8B-B14F-4D97-AF65-F5344CB8AC3E}">
        <p14:creationId xmlns:p14="http://schemas.microsoft.com/office/powerpoint/2010/main" val="39708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SlicePipe</a:t>
            </a:r>
            <a:r>
              <a:rPr lang="en-US" dirty="0"/>
              <a:t> using String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expression is a string as given below.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myStr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= "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abcdefghijk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{{</a:t>
            </a:r>
            <a:r>
              <a:rPr lang="en-US" sz="2400" dirty="0" err="1"/>
              <a:t>myStr</a:t>
            </a:r>
            <a:r>
              <a:rPr lang="en-US" sz="2400" dirty="0"/>
              <a:t> | slice:3:7}} </a:t>
            </a:r>
            <a:r>
              <a:rPr lang="en-US" sz="2400" dirty="0" smtClean="0"/>
              <a:t> //</a:t>
            </a:r>
            <a:r>
              <a:rPr lang="en-US" sz="2400" dirty="0" err="1" smtClean="0"/>
              <a:t>defg</a:t>
            </a:r>
            <a:r>
              <a:rPr lang="en-US" sz="2400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{{</a:t>
            </a:r>
            <a:r>
              <a:rPr lang="en-US" sz="2400" dirty="0" err="1"/>
              <a:t>myStr</a:t>
            </a:r>
            <a:r>
              <a:rPr lang="en-US" sz="2400" dirty="0"/>
              <a:t> | slice:3:-2}} </a:t>
            </a:r>
            <a:r>
              <a:rPr lang="en-US" sz="2400" dirty="0" smtClean="0"/>
              <a:t>//</a:t>
            </a:r>
            <a:r>
              <a:rPr lang="en-US" sz="2400" dirty="0" err="1" smtClean="0"/>
              <a:t>defghi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{{</a:t>
            </a:r>
            <a:r>
              <a:rPr lang="en-US" sz="2400" dirty="0" err="1"/>
              <a:t>myStr</a:t>
            </a:r>
            <a:r>
              <a:rPr lang="en-US" sz="2400" dirty="0"/>
              <a:t> | slice:6}} </a:t>
            </a:r>
            <a:r>
              <a:rPr lang="en-US" sz="2400" dirty="0" smtClean="0"/>
              <a:t>//</a:t>
            </a:r>
            <a:r>
              <a:rPr lang="en-US" sz="2400" dirty="0" err="1" smtClean="0"/>
              <a:t>ghijk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{{</a:t>
            </a:r>
            <a:r>
              <a:rPr lang="en-US" sz="2400" dirty="0" err="1"/>
              <a:t>myStr</a:t>
            </a:r>
            <a:r>
              <a:rPr lang="en-US" sz="2400" dirty="0"/>
              <a:t> | slice:-6}} </a:t>
            </a:r>
            <a:r>
              <a:rPr lang="en-US" sz="2400" dirty="0" smtClean="0"/>
              <a:t>//</a:t>
            </a:r>
            <a:r>
              <a:rPr lang="en-US" sz="2400" dirty="0" err="1" smtClean="0"/>
              <a:t>fghijk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In </a:t>
            </a:r>
            <a:r>
              <a:rPr lang="en-US" sz="2400"/>
              <a:t>the </a:t>
            </a:r>
            <a:r>
              <a:rPr lang="en-US" sz="2400" smtClean="0"/>
              <a:t>output </a:t>
            </a:r>
            <a:r>
              <a:rPr lang="en-US" sz="2400" dirty="0"/>
              <a:t>substring there are all the characters starting from index -6 </a:t>
            </a:r>
            <a:r>
              <a:rPr lang="en-US" sz="2400" dirty="0" err="1"/>
              <a:t>i.e</a:t>
            </a:r>
            <a:r>
              <a:rPr lang="en-US" sz="2400" dirty="0"/>
              <a:t> </a:t>
            </a:r>
            <a:r>
              <a:rPr lang="en-US" sz="2400" b="1" dirty="0"/>
              <a:t>f</a:t>
            </a:r>
            <a:r>
              <a:rPr lang="en-US" sz="2400" dirty="0"/>
              <a:t> up to end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SlicePipe</a:t>
            </a:r>
            <a:r>
              <a:rPr lang="en-US" b="0" dirty="0"/>
              <a:t> using Array </a:t>
            </a:r>
            <a:r>
              <a:rPr lang="en-US" b="0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myArray</a:t>
            </a:r>
            <a:r>
              <a:rPr lang="en-US" dirty="0"/>
              <a:t> = [11,22,33,44,55,66,77,88]; </a:t>
            </a:r>
            <a:endParaRPr lang="en-US" dirty="0" smtClean="0"/>
          </a:p>
          <a:p>
            <a:r>
              <a:rPr lang="en-US" dirty="0"/>
              <a:t>{{</a:t>
            </a:r>
            <a:r>
              <a:rPr lang="en-US" dirty="0" err="1"/>
              <a:t>myArray</a:t>
            </a:r>
            <a:r>
              <a:rPr lang="en-US" dirty="0"/>
              <a:t> | slice:3:6}} </a:t>
            </a:r>
            <a:r>
              <a:rPr lang="en-US" dirty="0" smtClean="0"/>
              <a:t>//44,55,66</a:t>
            </a:r>
          </a:p>
          <a:p>
            <a:r>
              <a:rPr lang="en-US" dirty="0" smtClean="0"/>
              <a:t>{{</a:t>
            </a:r>
            <a:r>
              <a:rPr lang="en-US" dirty="0" err="1"/>
              <a:t>myArray</a:t>
            </a:r>
            <a:r>
              <a:rPr lang="en-US" dirty="0"/>
              <a:t> | slice:2:-4</a:t>
            </a:r>
            <a:r>
              <a:rPr lang="en-US" dirty="0" smtClean="0"/>
              <a:t>}}// 33,44</a:t>
            </a:r>
            <a:endParaRPr lang="en-US" dirty="0"/>
          </a:p>
          <a:p>
            <a:r>
              <a:rPr lang="en-US" dirty="0"/>
              <a:t>{{</a:t>
            </a:r>
            <a:r>
              <a:rPr lang="en-US" dirty="0" err="1"/>
              <a:t>myArray</a:t>
            </a:r>
            <a:r>
              <a:rPr lang="en-US" dirty="0"/>
              <a:t> | slice:5}} </a:t>
            </a:r>
            <a:r>
              <a:rPr lang="en-US" dirty="0" smtClean="0"/>
              <a:t>//66,77,88</a:t>
            </a:r>
            <a:endParaRPr lang="en-US" dirty="0"/>
          </a:p>
          <a:p>
            <a:r>
              <a:rPr lang="en-US" dirty="0"/>
              <a:t>{{</a:t>
            </a:r>
            <a:r>
              <a:rPr lang="en-US" dirty="0" err="1"/>
              <a:t>myArray</a:t>
            </a:r>
            <a:r>
              <a:rPr lang="en-US" dirty="0"/>
              <a:t> | slice:-5}} </a:t>
            </a:r>
            <a:r>
              <a:rPr lang="en-US" dirty="0" smtClean="0"/>
              <a:t>//44,55,66,77,88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DecimalPipe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DecimalPipe</a:t>
            </a:r>
            <a:r>
              <a:rPr lang="en-US" dirty="0" smtClean="0"/>
              <a:t> </a:t>
            </a:r>
            <a:r>
              <a:rPr lang="en-US" dirty="0"/>
              <a:t>is an angular Pipe API and belongs to </a:t>
            </a:r>
            <a:r>
              <a:rPr lang="en-US" dirty="0" err="1"/>
              <a:t>CommonModule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</a:t>
            </a:r>
            <a:r>
              <a:rPr lang="en-US" dirty="0"/>
              <a:t>to format a number as decimal number according to locale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</a:t>
            </a:r>
            <a:r>
              <a:rPr lang="en-US" dirty="0"/>
              <a:t>number keyword with pipe operator.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number_expression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number[: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digitInfo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a decimal number as text. </a:t>
            </a:r>
          </a:p>
          <a:p>
            <a:r>
              <a:rPr lang="en-US" dirty="0" err="1"/>
              <a:t>number_expression</a:t>
            </a:r>
            <a:r>
              <a:rPr lang="en-US" dirty="0"/>
              <a:t>: An angular expression that will give output a number. </a:t>
            </a:r>
          </a:p>
          <a:p>
            <a:r>
              <a:rPr lang="en-US" dirty="0"/>
              <a:t>number : A pipe keyword that is used with pipe operator. </a:t>
            </a:r>
          </a:p>
          <a:p>
            <a:r>
              <a:rPr lang="en-US" dirty="0" err="1"/>
              <a:t>digitInfo</a:t>
            </a:r>
            <a:r>
              <a:rPr lang="en-US" dirty="0"/>
              <a:t> : It defines number format. </a:t>
            </a:r>
          </a:p>
        </p:txBody>
      </p:sp>
    </p:spTree>
    <p:extLst>
      <p:ext uri="{BB962C8B-B14F-4D97-AF65-F5344CB8AC3E}">
        <p14:creationId xmlns:p14="http://schemas.microsoft.com/office/powerpoint/2010/main" val="33593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syntax for </a:t>
            </a:r>
            <a:r>
              <a:rPr lang="en-US" dirty="0" err="1"/>
              <a:t>digitInfo</a:t>
            </a:r>
            <a:r>
              <a:rPr lang="en-US" dirty="0"/>
              <a:t> is as follows.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minIntegerDigits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}.{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minFractionDigits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}-{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maxFractionDigits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 smtClean="0"/>
              <a:t>minIntegerDigits</a:t>
            </a:r>
            <a:r>
              <a:rPr lang="en-US" dirty="0" smtClean="0"/>
              <a:t> </a:t>
            </a:r>
            <a:r>
              <a:rPr lang="en-US" dirty="0"/>
              <a:t>: Minimum number of integer digits. Default is 1. </a:t>
            </a:r>
          </a:p>
          <a:p>
            <a:r>
              <a:rPr lang="en-US" dirty="0" err="1"/>
              <a:t>minFractionDigits</a:t>
            </a:r>
            <a:r>
              <a:rPr lang="en-US" dirty="0"/>
              <a:t> : Minimum number of fraction digits. Default is 0. </a:t>
            </a:r>
          </a:p>
          <a:p>
            <a:r>
              <a:rPr lang="en-US" dirty="0" err="1"/>
              <a:t>maxFractionDigits</a:t>
            </a:r>
            <a:r>
              <a:rPr lang="en-US" dirty="0"/>
              <a:t> : Maximum number of fraction digits. Default is 3. </a:t>
            </a:r>
          </a:p>
        </p:txBody>
      </p:sp>
    </p:spTree>
    <p:extLst>
      <p:ext uri="{BB962C8B-B14F-4D97-AF65-F5344CB8AC3E}">
        <p14:creationId xmlns:p14="http://schemas.microsoft.com/office/powerpoint/2010/main" val="32611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</a:t>
            </a:r>
            <a:r>
              <a:rPr lang="en-US" dirty="0"/>
              <a:t>takes in data as input and transforms it to a </a:t>
            </a:r>
            <a:r>
              <a:rPr lang="en-US"/>
              <a:t>desired </a:t>
            </a:r>
            <a:r>
              <a:rPr lang="en-US" smtClean="0"/>
              <a:t>output</a:t>
            </a:r>
            <a:endParaRPr lang="en-US" dirty="0" smtClean="0"/>
          </a:p>
          <a:p>
            <a:r>
              <a:rPr lang="en-US" dirty="0"/>
              <a:t>{{ birthday | date </a:t>
            </a:r>
            <a:r>
              <a:rPr lang="en-US" dirty="0" smtClean="0"/>
              <a:t>}}</a:t>
            </a:r>
          </a:p>
          <a:p>
            <a:r>
              <a:rPr lang="en-US" dirty="0"/>
              <a:t>{{ birthday | </a:t>
            </a:r>
            <a:r>
              <a:rPr lang="en-US" dirty="0" err="1"/>
              <a:t>date:"MM</a:t>
            </a:r>
            <a:r>
              <a:rPr lang="en-US" dirty="0"/>
              <a:t>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</a:t>
            </a:r>
            <a:r>
              <a:rPr lang="en-US" dirty="0"/>
              <a:t>" </a:t>
            </a:r>
            <a:r>
              <a:rPr lang="en-US" dirty="0" smtClean="0"/>
              <a:t>}}//</a:t>
            </a:r>
            <a:r>
              <a:rPr lang="en-US" dirty="0"/>
              <a:t> Parameterizing a pipe</a:t>
            </a:r>
          </a:p>
          <a:p>
            <a:r>
              <a:rPr lang="en-US" dirty="0"/>
              <a:t>{{ birthday | date | uppercase</a:t>
            </a:r>
            <a:r>
              <a:rPr lang="en-US" dirty="0" smtClean="0"/>
              <a:t>}} // </a:t>
            </a:r>
            <a:r>
              <a:rPr lang="en-US" dirty="0"/>
              <a:t>Chaining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PercentPipe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Angular </a:t>
            </a:r>
            <a:r>
              <a:rPr lang="en-US" dirty="0" err="1"/>
              <a:t>PercentPipe</a:t>
            </a:r>
            <a:r>
              <a:rPr lang="en-US" dirty="0"/>
              <a:t> is an angular Pipe API that formats a number as a percentage according to locale rules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number_expression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percent[: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digitInfo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err="1" smtClean="0"/>
              <a:t>number_expression</a:t>
            </a:r>
            <a:r>
              <a:rPr lang="en-US" dirty="0"/>
              <a:t>: An angular expression that will give output a number. </a:t>
            </a:r>
          </a:p>
          <a:p>
            <a:r>
              <a:rPr lang="en-US" dirty="0"/>
              <a:t>percent : A pipe keyword that is used with pipe operator and it converts number into percent. </a:t>
            </a:r>
          </a:p>
          <a:p>
            <a:r>
              <a:rPr lang="en-US" dirty="0" err="1"/>
              <a:t>digitInfo</a:t>
            </a:r>
            <a:r>
              <a:rPr lang="en-US" dirty="0"/>
              <a:t>: It defines a percentage format. 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minIntegerDigits</a:t>
            </a:r>
            <a:r>
              <a:rPr lang="en-US" dirty="0"/>
              <a:t>}.{</a:t>
            </a:r>
            <a:r>
              <a:rPr lang="en-US" dirty="0" err="1"/>
              <a:t>minFractionDigits</a:t>
            </a:r>
            <a:r>
              <a:rPr lang="en-US" dirty="0"/>
              <a:t>}-{</a:t>
            </a:r>
            <a:r>
              <a:rPr lang="en-US" dirty="0" err="1"/>
              <a:t>maxFractionDigits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CurrencyPipe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CurrencyPipe</a:t>
            </a:r>
            <a:r>
              <a:rPr lang="en-US" dirty="0" smtClean="0"/>
              <a:t> </a:t>
            </a:r>
            <a:r>
              <a:rPr lang="en-US" dirty="0"/>
              <a:t>is an angular Pipe API that formats a number as currency using locale </a:t>
            </a:r>
            <a:r>
              <a:rPr lang="en-US" dirty="0" smtClean="0"/>
              <a:t>rules.</a:t>
            </a:r>
          </a:p>
          <a:p>
            <a:r>
              <a:rPr lang="en-US" dirty="0" smtClean="0"/>
              <a:t> </a:t>
            </a:r>
            <a:r>
              <a:rPr lang="en-US" dirty="0" err="1"/>
              <a:t>CurrencyPipe</a:t>
            </a:r>
            <a:r>
              <a:rPr lang="en-US" dirty="0"/>
              <a:t> uses currency keyword with pipe operator to format a number into currency format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3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number_expression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currency[:</a:t>
            </a:r>
            <a:r>
              <a:rPr lang="en-US" sz="3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currencyCode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[:</a:t>
            </a:r>
            <a:r>
              <a:rPr lang="en-US" sz="3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symbolDisplay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[:</a:t>
            </a:r>
            <a:r>
              <a:rPr lang="en-US" sz="3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digitInfo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]]] </a:t>
            </a:r>
          </a:p>
          <a:p>
            <a:r>
              <a:rPr lang="en-US" dirty="0" err="1" smtClean="0"/>
              <a:t>number_expression</a:t>
            </a:r>
            <a:r>
              <a:rPr lang="en-US" dirty="0" smtClean="0"/>
              <a:t> </a:t>
            </a:r>
            <a:r>
              <a:rPr lang="en-US" dirty="0"/>
              <a:t>: An angular expression that will give output a number. </a:t>
            </a:r>
          </a:p>
          <a:p>
            <a:r>
              <a:rPr lang="en-US" dirty="0"/>
              <a:t>currency : A pipe keyword that is used with pipe operator. It formats a number into currency format. </a:t>
            </a:r>
          </a:p>
          <a:p>
            <a:r>
              <a:rPr lang="en-US" dirty="0" err="1"/>
              <a:t>currencyCode</a:t>
            </a:r>
            <a:r>
              <a:rPr lang="en-US" dirty="0"/>
              <a:t> : This is the currency code such as INR for Indian rupee, USD for US dollar. Default is USD. </a:t>
            </a:r>
          </a:p>
          <a:p>
            <a:r>
              <a:rPr lang="en-US" dirty="0" err="1"/>
              <a:t>symbolDisplay</a:t>
            </a:r>
            <a:r>
              <a:rPr lang="en-US" dirty="0"/>
              <a:t> : Default is false. But if we assign true then it will display currency symbol such as $ for dollar. </a:t>
            </a:r>
          </a:p>
          <a:p>
            <a:r>
              <a:rPr lang="en-US" dirty="0" err="1"/>
              <a:t>digitInfo</a:t>
            </a:r>
            <a:r>
              <a:rPr lang="en-US" dirty="0"/>
              <a:t>: It defines a currency format. </a:t>
            </a:r>
          </a:p>
          <a:p>
            <a:r>
              <a:rPr lang="en-US" dirty="0"/>
              <a:t>{</a:t>
            </a:r>
            <a:r>
              <a:rPr lang="en-US" dirty="0" err="1"/>
              <a:t>minIntegerDigits</a:t>
            </a:r>
            <a:r>
              <a:rPr lang="en-US" dirty="0"/>
              <a:t>}.{</a:t>
            </a:r>
            <a:r>
              <a:rPr lang="en-US" dirty="0" err="1"/>
              <a:t>minFractionDigits</a:t>
            </a:r>
            <a:r>
              <a:rPr lang="en-US" dirty="0"/>
              <a:t>}-{</a:t>
            </a:r>
            <a:r>
              <a:rPr lang="en-US" dirty="0" err="1"/>
              <a:t>maxFractionDigits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4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2012" y="304800"/>
            <a:ext cx="7008813" cy="480131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{ Component } from '@angular/core';</a:t>
            </a:r>
          </a:p>
          <a:p>
            <a:r>
              <a:rPr lang="en-US" dirty="0"/>
              <a:t>@Component({</a:t>
            </a:r>
          </a:p>
          <a:p>
            <a:r>
              <a:rPr lang="en-US" dirty="0"/>
              <a:t>  selector: 'decimal-app',</a:t>
            </a:r>
          </a:p>
          <a:p>
            <a:r>
              <a:rPr lang="en-US" dirty="0"/>
              <a:t>  template: `</a:t>
            </a:r>
          </a:p>
          <a:p>
            <a:r>
              <a:rPr lang="en-US" dirty="0"/>
              <a:t>             &lt;h3&gt;Decimal Pipe&lt;/h3&gt;</a:t>
            </a:r>
          </a:p>
          <a:p>
            <a:r>
              <a:rPr lang="en-US" dirty="0"/>
              <a:t>	     &lt;div&gt;</a:t>
            </a:r>
          </a:p>
          <a:p>
            <a:r>
              <a:rPr lang="en-US" dirty="0"/>
              <a:t>	        &lt;p&gt; {{num1 | number}} &lt;/p&gt;</a:t>
            </a:r>
          </a:p>
          <a:p>
            <a:r>
              <a:rPr lang="en-US" dirty="0"/>
              <a:t>		&lt;p&gt; {{num1 | number:'3.2-5'}} &lt;/p&gt;</a:t>
            </a:r>
          </a:p>
          <a:p>
            <a:r>
              <a:rPr lang="en-US" dirty="0"/>
              <a:t>		&lt;p&gt; {{num2 | number:'3.2-5'}} &lt;/p&gt;</a:t>
            </a:r>
          </a:p>
          <a:p>
            <a:r>
              <a:rPr lang="en-US" dirty="0"/>
              <a:t>		&lt;p&gt; {{num1 * num2 | number:'1.3-6'}} &lt;/p&gt;</a:t>
            </a:r>
          </a:p>
          <a:p>
            <a:r>
              <a:rPr lang="en-US" dirty="0"/>
              <a:t>	     &lt;/div&gt;</a:t>
            </a:r>
          </a:p>
          <a:p>
            <a:r>
              <a:rPr lang="en-US" dirty="0"/>
              <a:t>          ` 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DecimalPipeComponent</a:t>
            </a:r>
            <a:r>
              <a:rPr lang="en-US" dirty="0"/>
              <a:t> {</a:t>
            </a:r>
          </a:p>
          <a:p>
            <a:r>
              <a:rPr lang="en-US" dirty="0"/>
              <a:t>  num1: number = 12.638467846;</a:t>
            </a:r>
          </a:p>
          <a:p>
            <a:r>
              <a:rPr lang="en-US" dirty="0"/>
              <a:t>  num2: number = 0.5;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9351" y="5355987"/>
            <a:ext cx="6092825" cy="14773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/>
              <a:t>Decimal Pipe</a:t>
            </a:r>
          </a:p>
          <a:p>
            <a:r>
              <a:rPr lang="en-US" dirty="0"/>
              <a:t>12.638</a:t>
            </a:r>
          </a:p>
          <a:p>
            <a:r>
              <a:rPr lang="en-US" dirty="0"/>
              <a:t>012.63847</a:t>
            </a:r>
          </a:p>
          <a:p>
            <a:r>
              <a:rPr lang="en-US" dirty="0"/>
              <a:t>000.50</a:t>
            </a:r>
          </a:p>
          <a:p>
            <a:r>
              <a:rPr lang="en-US" dirty="0"/>
              <a:t>6.319234 </a:t>
            </a:r>
          </a:p>
        </p:txBody>
      </p:sp>
    </p:spTree>
    <p:extLst>
      <p:ext uri="{BB962C8B-B14F-4D97-AF65-F5344CB8AC3E}">
        <p14:creationId xmlns:p14="http://schemas.microsoft.com/office/powerpoint/2010/main" val="10769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8212" y="152400"/>
            <a:ext cx="6092825" cy="480131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import { Component } from '@angular/core';</a:t>
            </a:r>
          </a:p>
          <a:p>
            <a:r>
              <a:rPr lang="en-US" dirty="0"/>
              <a:t>@Component({</a:t>
            </a:r>
          </a:p>
          <a:p>
            <a:r>
              <a:rPr lang="en-US" dirty="0"/>
              <a:t>  selector: 'percent-app',</a:t>
            </a:r>
          </a:p>
          <a:p>
            <a:r>
              <a:rPr lang="en-US" dirty="0"/>
              <a:t>  template: `</a:t>
            </a:r>
          </a:p>
          <a:p>
            <a:r>
              <a:rPr lang="en-US" dirty="0"/>
              <a:t>            &lt;h3&gt;Percent Pipe&lt;/h3&gt;</a:t>
            </a:r>
          </a:p>
          <a:p>
            <a:r>
              <a:rPr lang="en-US" dirty="0"/>
              <a:t>	    &lt;div&gt;</a:t>
            </a:r>
          </a:p>
          <a:p>
            <a:r>
              <a:rPr lang="en-US" dirty="0"/>
              <a:t>	      &lt;p&gt; {{num1 | percent}} &lt;/p&gt;</a:t>
            </a:r>
          </a:p>
          <a:p>
            <a:r>
              <a:rPr lang="en-US" dirty="0"/>
              <a:t>	      &lt;p&gt; {{num1 | percent:'2.2-5'}} &lt;/p&gt;</a:t>
            </a:r>
          </a:p>
          <a:p>
            <a:r>
              <a:rPr lang="en-US" dirty="0"/>
              <a:t>	      &lt;p&gt; {{num2 | percent:'1.2-5'}} &lt;/p&gt;</a:t>
            </a:r>
          </a:p>
          <a:p>
            <a:r>
              <a:rPr lang="en-US" dirty="0"/>
              <a:t>	      &lt;p&gt; {{num1 * num2 | percent:'1.2-3'}} &lt;/p&gt;</a:t>
            </a:r>
          </a:p>
          <a:p>
            <a:r>
              <a:rPr lang="en-US" dirty="0"/>
              <a:t>	    &lt;/div&gt;</a:t>
            </a:r>
          </a:p>
          <a:p>
            <a:r>
              <a:rPr lang="en-US" dirty="0"/>
              <a:t>         ` </a:t>
            </a:r>
            <a:r>
              <a:rPr lang="en-US" dirty="0" smtClean="0"/>
              <a:t> })</a:t>
            </a:r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PercentPipeComponent</a:t>
            </a:r>
            <a:r>
              <a:rPr lang="en-US" dirty="0"/>
              <a:t> {</a:t>
            </a:r>
          </a:p>
          <a:p>
            <a:r>
              <a:rPr lang="en-US" dirty="0"/>
              <a:t>  num1: number = 2.5;</a:t>
            </a:r>
          </a:p>
          <a:p>
            <a:r>
              <a:rPr lang="en-US" dirty="0"/>
              <a:t>  num2: number = 0.5;</a:t>
            </a:r>
          </a:p>
          <a:p>
            <a:r>
              <a:rPr lang="en-US" dirty="0"/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8211" y="5257800"/>
            <a:ext cx="6092825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fr-FR" dirty="0"/>
              <a:t>Percent Pipe</a:t>
            </a:r>
          </a:p>
          <a:p>
            <a:r>
              <a:rPr lang="fr-FR" dirty="0"/>
              <a:t>250%</a:t>
            </a:r>
          </a:p>
          <a:p>
            <a:r>
              <a:rPr lang="fr-FR" dirty="0"/>
              <a:t>250.00%</a:t>
            </a:r>
          </a:p>
          <a:p>
            <a:r>
              <a:rPr lang="fr-FR" dirty="0"/>
              <a:t>50.00%</a:t>
            </a:r>
          </a:p>
          <a:p>
            <a:r>
              <a:rPr lang="fr-FR" dirty="0"/>
              <a:t>125.00%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8212" y="152400"/>
            <a:ext cx="8534400" cy="480131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{ Component } from '@angular/core';</a:t>
            </a:r>
          </a:p>
          <a:p>
            <a:r>
              <a:rPr lang="en-US" dirty="0"/>
              <a:t>@Component({</a:t>
            </a:r>
          </a:p>
          <a:p>
            <a:r>
              <a:rPr lang="en-US" dirty="0"/>
              <a:t>  selector: 'currency-app',</a:t>
            </a:r>
          </a:p>
          <a:p>
            <a:r>
              <a:rPr lang="en-US" dirty="0"/>
              <a:t>  template: `</a:t>
            </a:r>
          </a:p>
          <a:p>
            <a:r>
              <a:rPr lang="en-US" dirty="0"/>
              <a:t>            &lt;h3&gt; Currency Pipe&lt;/h3&gt;</a:t>
            </a:r>
          </a:p>
          <a:p>
            <a:r>
              <a:rPr lang="en-US" dirty="0"/>
              <a:t>	    &lt;div&gt;</a:t>
            </a:r>
          </a:p>
          <a:p>
            <a:r>
              <a:rPr lang="en-US" dirty="0"/>
              <a:t>	      &lt;p&gt; {{cur1 | </a:t>
            </a:r>
            <a:r>
              <a:rPr lang="en-US" dirty="0" err="1"/>
              <a:t>currency:'INR':false</a:t>
            </a:r>
            <a:r>
              <a:rPr lang="en-US" dirty="0"/>
              <a:t>}} &lt;/p&gt;</a:t>
            </a:r>
          </a:p>
          <a:p>
            <a:r>
              <a:rPr lang="en-US" dirty="0"/>
              <a:t>	      &lt;p&gt; {{cur2 | currency:'INR':false:'1.2-4'}} &lt;/p&gt;</a:t>
            </a:r>
          </a:p>
          <a:p>
            <a:r>
              <a:rPr lang="en-US" dirty="0"/>
              <a:t>	      &lt;p&gt; {{cur1 | currency}} &lt;/p&gt;</a:t>
            </a:r>
          </a:p>
          <a:p>
            <a:r>
              <a:rPr lang="en-US" dirty="0"/>
              <a:t>	      &lt;p&gt; {{cur2 | currency:'USD':true:'2.2-4'}} &lt;/p&gt;</a:t>
            </a:r>
          </a:p>
          <a:p>
            <a:r>
              <a:rPr lang="en-US" dirty="0"/>
              <a:t>	    &lt;/div&gt;</a:t>
            </a:r>
          </a:p>
          <a:p>
            <a:r>
              <a:rPr lang="en-US" dirty="0"/>
              <a:t>          ` 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CurrencyPipeComponent</a:t>
            </a:r>
            <a:r>
              <a:rPr lang="en-US" dirty="0"/>
              <a:t> {</a:t>
            </a:r>
          </a:p>
          <a:p>
            <a:r>
              <a:rPr lang="en-US" dirty="0"/>
              <a:t>  cur1: number = 0.25;</a:t>
            </a:r>
          </a:p>
          <a:p>
            <a:r>
              <a:rPr lang="en-US" dirty="0"/>
              <a:t>  cur2: number = 10.263782;</a:t>
            </a:r>
          </a:p>
          <a:p>
            <a:r>
              <a:rPr lang="en-US" dirty="0"/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8212" y="5181600"/>
            <a:ext cx="6092825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Currency Pipe</a:t>
            </a:r>
          </a:p>
          <a:p>
            <a:r>
              <a:rPr lang="en-US" dirty="0"/>
              <a:t>INR0.25</a:t>
            </a:r>
          </a:p>
          <a:p>
            <a:r>
              <a:rPr lang="en-US" dirty="0"/>
              <a:t>INR10.2638</a:t>
            </a:r>
          </a:p>
          <a:p>
            <a:r>
              <a:rPr lang="en-US" dirty="0"/>
              <a:t>USD0.25</a:t>
            </a:r>
          </a:p>
          <a:p>
            <a:r>
              <a:rPr lang="en-US" dirty="0"/>
              <a:t>$10.2638 </a:t>
            </a:r>
          </a:p>
        </p:txBody>
      </p:sp>
    </p:spTree>
    <p:extLst>
      <p:ext uri="{BB962C8B-B14F-4D97-AF65-F5344CB8AC3E}">
        <p14:creationId xmlns:p14="http://schemas.microsoft.com/office/powerpoint/2010/main" val="4054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steps to create a custom pipe. </a:t>
            </a:r>
          </a:p>
          <a:p>
            <a:endParaRPr lang="en-US" dirty="0"/>
          </a:p>
          <a:p>
            <a:r>
              <a:rPr lang="en-US" dirty="0"/>
              <a:t>Step 1: Create a typescript class. </a:t>
            </a:r>
          </a:p>
          <a:p>
            <a:r>
              <a:rPr lang="en-US" dirty="0"/>
              <a:t>Step 2: Decorate the class using @Pipe. </a:t>
            </a:r>
          </a:p>
          <a:p>
            <a:r>
              <a:rPr lang="en-US" dirty="0"/>
              <a:t>Step 3: Implement </a:t>
            </a:r>
            <a:r>
              <a:rPr lang="en-US" dirty="0" err="1"/>
              <a:t>PipeTransform</a:t>
            </a:r>
            <a:r>
              <a:rPr lang="en-US" dirty="0"/>
              <a:t> interface. </a:t>
            </a:r>
          </a:p>
          <a:p>
            <a:r>
              <a:rPr lang="en-US" dirty="0"/>
              <a:t>Step 4: Override transform() method. </a:t>
            </a:r>
          </a:p>
          <a:p>
            <a:r>
              <a:rPr lang="en-US" dirty="0"/>
              <a:t>Step 5: Configure the class in application module with @</a:t>
            </a:r>
            <a:r>
              <a:rPr lang="en-US" dirty="0" err="1"/>
              <a:t>NgModule</a:t>
            </a:r>
            <a:r>
              <a:rPr lang="en-US" dirty="0"/>
              <a:t>. </a:t>
            </a:r>
          </a:p>
          <a:p>
            <a:r>
              <a:rPr lang="en-US" dirty="0"/>
              <a:t>Step 6: Ready to use our custom pipe anywhere in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866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basis of change detention, angular provides two types of pipes. </a:t>
            </a:r>
          </a:p>
          <a:p>
            <a:endParaRPr lang="en-US" dirty="0"/>
          </a:p>
          <a:p>
            <a:r>
              <a:rPr lang="en-US" dirty="0"/>
              <a:t>Pure pipe: This will run only for pure changes in component properties. </a:t>
            </a:r>
          </a:p>
          <a:p>
            <a:r>
              <a:rPr lang="en-US" dirty="0"/>
              <a:t>Impure pipe: This will run for any type of changes in component properties. </a:t>
            </a:r>
          </a:p>
        </p:txBody>
      </p:sp>
    </p:spTree>
    <p:extLst>
      <p:ext uri="{BB962C8B-B14F-4D97-AF65-F5344CB8AC3E}">
        <p14:creationId xmlns:p14="http://schemas.microsoft.com/office/powerpoint/2010/main" val="37044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77800"/>
            <a:ext cx="8468268" cy="6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@Pipe Decorator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@Pipe decorator is a Pipe interface.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typescript class is decorated by @Pipe to create an angular custom pipe.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interface Pipe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name :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pure : </a:t>
            </a:r>
            <a:r>
              <a:rPr lang="en-US" b="1" dirty="0" err="1">
                <a:solidFill>
                  <a:srgbClr val="FFFF00"/>
                </a:solidFill>
              </a:rPr>
              <a:t>boolean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name: Assign custom pipe name. </a:t>
            </a:r>
          </a:p>
          <a:p>
            <a:r>
              <a:rPr lang="en-US" dirty="0"/>
              <a:t>pure: Assign true or false. Default is true. If true then pipe will be a pure pipe otherwise impure pipe. So by default all pipes are pure pipe. </a:t>
            </a:r>
          </a:p>
        </p:txBody>
      </p:sp>
    </p:spTree>
    <p:extLst>
      <p:ext uri="{BB962C8B-B14F-4D97-AF65-F5344CB8AC3E}">
        <p14:creationId xmlns:p14="http://schemas.microsoft.com/office/powerpoint/2010/main" val="37984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 </a:t>
            </a:r>
            <a:r>
              <a:rPr lang="en-US" dirty="0" smtClean="0"/>
              <a:t> </a:t>
            </a:r>
            <a:r>
              <a:rPr lang="en-US" dirty="0"/>
              <a:t>use Pipe interface as @Pipe decorator as follows.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@Pipe({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name: 'welcome'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})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custom </a:t>
            </a:r>
            <a:r>
              <a:rPr lang="en-US" dirty="0"/>
              <a:t>pipe name is welcome </a:t>
            </a:r>
            <a:r>
              <a:rPr lang="en-US" dirty="0" smtClean="0"/>
              <a:t>;default </a:t>
            </a:r>
            <a:r>
              <a:rPr lang="en-US" dirty="0"/>
              <a:t>pure metadata value is true, so welcome pipe will be a pure pipe. </a:t>
            </a:r>
          </a:p>
        </p:txBody>
      </p:sp>
    </p:spTree>
    <p:extLst>
      <p:ext uri="{BB962C8B-B14F-4D97-AF65-F5344CB8AC3E}">
        <p14:creationId xmlns:p14="http://schemas.microsoft.com/office/powerpoint/2010/main" val="38284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Inbuilt Pipes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DatePipe</a:t>
            </a:r>
            <a:endParaRPr lang="en-US" dirty="0" smtClean="0"/>
          </a:p>
          <a:p>
            <a:r>
              <a:rPr lang="en-US" dirty="0" err="1" smtClean="0"/>
              <a:t>UpperCasePipe</a:t>
            </a:r>
            <a:endParaRPr lang="en-US" dirty="0" smtClean="0"/>
          </a:p>
          <a:p>
            <a:r>
              <a:rPr lang="en-US" dirty="0" err="1" smtClean="0"/>
              <a:t>LowerCasePipe</a:t>
            </a:r>
            <a:endParaRPr lang="en-US" dirty="0" smtClean="0"/>
          </a:p>
          <a:p>
            <a:r>
              <a:rPr lang="en-US" dirty="0" err="1" smtClean="0"/>
              <a:t>CurrencyPipe</a:t>
            </a:r>
            <a:endParaRPr lang="en-US" dirty="0" smtClean="0"/>
          </a:p>
          <a:p>
            <a:r>
              <a:rPr lang="en-US" dirty="0" err="1" smtClean="0"/>
              <a:t>PercentPipe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PipeTransform</a:t>
            </a:r>
            <a:r>
              <a:rPr lang="en-US" dirty="0"/>
              <a:t>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err="1"/>
              <a:t>PipeTransform</a:t>
            </a:r>
            <a:r>
              <a:rPr lang="en-US" dirty="0"/>
              <a:t> is an angular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create a custom pipe </a:t>
            </a:r>
            <a:r>
              <a:rPr lang="en-US" dirty="0" smtClean="0"/>
              <a:t>class </a:t>
            </a:r>
            <a:r>
              <a:rPr lang="en-US" dirty="0"/>
              <a:t>has to implement </a:t>
            </a:r>
            <a:r>
              <a:rPr lang="en-US" dirty="0" err="1"/>
              <a:t>PipeTransform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interface </a:t>
            </a:r>
            <a:r>
              <a:rPr lang="en-US" b="1" dirty="0" err="1">
                <a:solidFill>
                  <a:srgbClr val="FFFF00"/>
                </a:solidFill>
              </a:rPr>
              <a:t>PipeTransform</a:t>
            </a:r>
            <a:r>
              <a:rPr lang="en-US" b="1" dirty="0">
                <a:solidFill>
                  <a:srgbClr val="FFFF0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transform(value: any, ...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: any[]) : any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}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/>
              <a:t>the above interface a method transform() has been 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Accepts </a:t>
            </a:r>
            <a:r>
              <a:rPr lang="en-US" dirty="0"/>
              <a:t>minimum one argument and maximum any number of arguments. </a:t>
            </a:r>
            <a:endParaRPr lang="en-US" dirty="0" smtClean="0"/>
          </a:p>
          <a:p>
            <a:r>
              <a:rPr lang="en-US" dirty="0" smtClean="0"/>
              <a:t>Parameter </a:t>
            </a:r>
            <a:r>
              <a:rPr lang="en-US" dirty="0"/>
              <a:t>type is any</a:t>
            </a:r>
            <a:r>
              <a:rPr lang="en-US" dirty="0" smtClean="0"/>
              <a:t>.-  </a:t>
            </a:r>
            <a:r>
              <a:rPr lang="en-US" dirty="0"/>
              <a:t>any type of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transform</a:t>
            </a:r>
            <a:r>
              <a:rPr lang="en-US" dirty="0"/>
              <a:t>() method returns value of type any.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custom pipe </a:t>
            </a:r>
            <a:r>
              <a:rPr lang="en-US" dirty="0" smtClean="0"/>
              <a:t> </a:t>
            </a:r>
            <a:r>
              <a:rPr lang="en-US" dirty="0"/>
              <a:t>class will implement </a:t>
            </a:r>
            <a:r>
              <a:rPr lang="en-US" dirty="0" err="1"/>
              <a:t>PipeTransform</a:t>
            </a:r>
            <a:r>
              <a:rPr lang="en-US" dirty="0"/>
              <a:t> and override transform() method.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of parameters is as follows. 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First parameter (value: any): This is the value in left side of our pipe operator (|). </a:t>
            </a:r>
          </a:p>
          <a:p>
            <a:pPr marL="0" indent="0">
              <a:buNone/>
            </a:pPr>
            <a:r>
              <a:rPr lang="en-US" dirty="0"/>
              <a:t>2. Optional parameters: These are arguments used with pipe in right side of pipe operator (|). </a:t>
            </a:r>
          </a:p>
          <a:p>
            <a:pPr marL="0" indent="0">
              <a:buNone/>
            </a:pPr>
            <a:r>
              <a:rPr lang="en-US" dirty="0"/>
              <a:t>3. Value returned by method: This is the value that is </a:t>
            </a:r>
            <a:r>
              <a:rPr lang="en-US"/>
              <a:t>the </a:t>
            </a:r>
            <a:r>
              <a:rPr lang="en-US" smtClean="0"/>
              <a:t>output </a:t>
            </a:r>
            <a:r>
              <a:rPr lang="en-US" dirty="0"/>
              <a:t>of our custom pipe.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Simple Custom </a:t>
            </a:r>
            <a:r>
              <a:rPr lang="en-US" b="0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string_expression</a:t>
            </a:r>
            <a:r>
              <a:rPr lang="en-US" b="1" dirty="0">
                <a:solidFill>
                  <a:srgbClr val="FFFF00"/>
                </a:solidFill>
              </a:rPr>
              <a:t> | </a:t>
            </a:r>
            <a:r>
              <a:rPr lang="en-US" b="1" dirty="0" smtClean="0">
                <a:solidFill>
                  <a:srgbClr val="FFFF00"/>
                </a:solidFill>
              </a:rPr>
              <a:t>welcome</a:t>
            </a:r>
          </a:p>
          <a:p>
            <a:pPr marL="0" indent="0">
              <a:buNone/>
            </a:pPr>
            <a:r>
              <a:rPr lang="en-US" dirty="0"/>
              <a:t>steps to </a:t>
            </a:r>
            <a:r>
              <a:rPr lang="en-US" dirty="0" smtClean="0"/>
              <a:t>create welcome </a:t>
            </a:r>
            <a:r>
              <a:rPr lang="en-US" dirty="0"/>
              <a:t>pipe. </a:t>
            </a:r>
          </a:p>
          <a:p>
            <a:pPr marL="0" indent="0">
              <a:buNone/>
            </a:pPr>
            <a:r>
              <a:rPr lang="en-US" dirty="0"/>
              <a:t>step 1: Create a typescript class named as </a:t>
            </a:r>
            <a:r>
              <a:rPr lang="en-US" dirty="0" err="1"/>
              <a:t>WelcomePipe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step 2: Import Pipe and </a:t>
            </a:r>
            <a:r>
              <a:rPr lang="en-US" dirty="0" err="1"/>
              <a:t>PipeTransform</a:t>
            </a:r>
            <a:r>
              <a:rPr lang="en-US" dirty="0"/>
              <a:t> interface from angular core module. </a:t>
            </a:r>
          </a:p>
          <a:p>
            <a:pPr marL="0" indent="0">
              <a:buNone/>
            </a:pPr>
            <a:r>
              <a:rPr lang="en-US" dirty="0"/>
              <a:t>step 3: Decorate </a:t>
            </a:r>
            <a:r>
              <a:rPr lang="en-US" dirty="0" err="1"/>
              <a:t>WelcomePipe</a:t>
            </a:r>
            <a:r>
              <a:rPr lang="en-US" dirty="0"/>
              <a:t> with @Pipe . Its name metadata will define custom pipe name. </a:t>
            </a:r>
          </a:p>
          <a:p>
            <a:pPr marL="0" indent="0">
              <a:buNone/>
            </a:pPr>
            <a:r>
              <a:rPr lang="en-US" dirty="0"/>
              <a:t>step 4: </a:t>
            </a:r>
            <a:r>
              <a:rPr lang="en-US" dirty="0" err="1"/>
              <a:t>WelcomePipe</a:t>
            </a:r>
            <a:r>
              <a:rPr lang="en-US" dirty="0"/>
              <a:t> will implement </a:t>
            </a:r>
            <a:r>
              <a:rPr lang="en-US" dirty="0" err="1"/>
              <a:t>PipeTransform</a:t>
            </a:r>
            <a:r>
              <a:rPr lang="en-US" dirty="0"/>
              <a:t> interface. </a:t>
            </a:r>
          </a:p>
          <a:p>
            <a:pPr marL="0" indent="0">
              <a:buNone/>
            </a:pPr>
            <a:r>
              <a:rPr lang="en-US" dirty="0"/>
              <a:t>step 5: Override transform() method of </a:t>
            </a:r>
            <a:r>
              <a:rPr lang="en-US" dirty="0" err="1"/>
              <a:t>PipeTransform</a:t>
            </a:r>
            <a:r>
              <a:rPr lang="en-US" dirty="0"/>
              <a:t> interface. </a:t>
            </a:r>
            <a:r>
              <a:rPr lang="en-US" dirty="0" smtClean="0"/>
              <a:t>parameter </a:t>
            </a:r>
            <a:r>
              <a:rPr lang="en-US" dirty="0"/>
              <a:t>of transform</a:t>
            </a:r>
            <a:r>
              <a:rPr lang="en-US" dirty="0" smtClean="0"/>
              <a:t>() - string </a:t>
            </a:r>
            <a:r>
              <a:rPr lang="en-US" dirty="0"/>
              <a:t>data type and return </a:t>
            </a:r>
            <a:r>
              <a:rPr lang="en-US" dirty="0" smtClean="0"/>
              <a:t>type-  </a:t>
            </a:r>
            <a:r>
              <a:rPr lang="en-US" dirty="0"/>
              <a:t>string. </a:t>
            </a:r>
            <a:r>
              <a:rPr lang="en-US" dirty="0" smtClean="0"/>
              <a:t>Can perform </a:t>
            </a:r>
            <a:r>
              <a:rPr lang="en-US" dirty="0"/>
              <a:t>task which needs to be done </a:t>
            </a:r>
            <a:r>
              <a:rPr lang="en-US" dirty="0" smtClean="0"/>
              <a:t>by </a:t>
            </a:r>
            <a:r>
              <a:rPr lang="en-US" dirty="0"/>
              <a:t>custom pipe and return the result. </a:t>
            </a:r>
          </a:p>
          <a:p>
            <a:pPr marL="0" indent="0">
              <a:buNone/>
            </a:pPr>
            <a:r>
              <a:rPr lang="en-US" dirty="0"/>
              <a:t>step 6: To make custom pipe available at application level, declare </a:t>
            </a:r>
            <a:r>
              <a:rPr lang="en-US" dirty="0" err="1"/>
              <a:t>WelcomePipe</a:t>
            </a:r>
            <a:r>
              <a:rPr lang="en-US" dirty="0"/>
              <a:t> in @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 smtClean="0"/>
              <a:t>decorator in </a:t>
            </a:r>
            <a:r>
              <a:rPr lang="en-US" dirty="0" err="1"/>
              <a:t>module.ts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09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1720840"/>
            <a:ext cx="83042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welcome.pipe.ts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Pipe({</a:t>
            </a:r>
          </a:p>
          <a:p>
            <a:r>
              <a:rPr lang="en-US" dirty="0"/>
              <a:t>    name: 'welcome'</a:t>
            </a:r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WelcomePipe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transform(value</a:t>
            </a:r>
            <a:r>
              <a:rPr lang="en-US" dirty="0"/>
              <a:t>: string): string {</a:t>
            </a:r>
          </a:p>
          <a:p>
            <a:r>
              <a:rPr lang="en-US" dirty="0"/>
              <a:t>    let message = "Welcome to " + value;</a:t>
            </a:r>
          </a:p>
          <a:p>
            <a:r>
              <a:rPr lang="en-US" dirty="0"/>
              <a:t>    return message;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6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Pass Arguments in Custom </a:t>
            </a:r>
            <a:r>
              <a:rPr lang="en-US" b="0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facilitate custom pipe to accept </a:t>
            </a:r>
            <a:r>
              <a:rPr lang="en-US" dirty="0" smtClean="0"/>
              <a:t>arguments- have </a:t>
            </a:r>
            <a:r>
              <a:rPr lang="en-US" dirty="0"/>
              <a:t>to use optional parameters in transform() method while creating custom pipe 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one </a:t>
            </a:r>
            <a:r>
              <a:rPr lang="en-US" dirty="0"/>
              <a:t>argument with custom pipe then use one optional parameter in transform() method. </a:t>
            </a:r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two arguments with custom pipe then use two optional parameters in transform()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string_expression</a:t>
            </a:r>
            <a:r>
              <a:rPr lang="en-US" b="1" dirty="0">
                <a:solidFill>
                  <a:srgbClr val="FFFF00"/>
                </a:solidFill>
              </a:rPr>
              <a:t> | </a:t>
            </a:r>
            <a:r>
              <a:rPr lang="en-US" b="1" dirty="0" err="1">
                <a:solidFill>
                  <a:srgbClr val="FFFF00"/>
                </a:solidFill>
              </a:rPr>
              <a:t>strformat</a:t>
            </a:r>
            <a:r>
              <a:rPr lang="en-US" b="1" dirty="0">
                <a:solidFill>
                  <a:srgbClr val="FFFF00"/>
                </a:solidFill>
              </a:rPr>
              <a:t>[:</a:t>
            </a:r>
            <a:r>
              <a:rPr lang="en-US" b="1" dirty="0" err="1">
                <a:solidFill>
                  <a:srgbClr val="FFFF00"/>
                </a:solidFill>
              </a:rPr>
              <a:t>seperator</a:t>
            </a:r>
            <a:r>
              <a:rPr lang="en-US" b="1" dirty="0">
                <a:solidFill>
                  <a:srgbClr val="FFFF00"/>
                </a:solidFill>
              </a:rPr>
              <a:t>]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/>
              <a:t>strformat</a:t>
            </a:r>
            <a:r>
              <a:rPr lang="en-US" dirty="0"/>
              <a:t> will format the given string expression.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spaces between words will be replaced by given separator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{{message | </a:t>
            </a:r>
            <a:r>
              <a:rPr lang="en-US" b="1" dirty="0" err="1">
                <a:solidFill>
                  <a:srgbClr val="FFFF00"/>
                </a:solidFill>
              </a:rPr>
              <a:t>strformat</a:t>
            </a:r>
            <a:r>
              <a:rPr lang="en-US" b="1" dirty="0">
                <a:solidFill>
                  <a:srgbClr val="FFFF00"/>
                </a:solidFill>
              </a:rPr>
              <a:t>:'+'}} </a:t>
            </a:r>
          </a:p>
        </p:txBody>
      </p:sp>
    </p:spTree>
    <p:extLst>
      <p:ext uri="{BB962C8B-B14F-4D97-AF65-F5344CB8AC3E}">
        <p14:creationId xmlns:p14="http://schemas.microsoft.com/office/powerpoint/2010/main" val="7542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720840"/>
            <a:ext cx="838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strformat.pipe.ts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@Pipe({</a:t>
            </a:r>
          </a:p>
          <a:p>
            <a:r>
              <a:rPr lang="en-US" dirty="0"/>
              <a:t>    name: '</a:t>
            </a:r>
            <a:r>
              <a:rPr lang="en-US" dirty="0" err="1"/>
              <a:t>strformat</a:t>
            </a:r>
            <a:r>
              <a:rPr lang="en-US" dirty="0"/>
              <a:t>'</a:t>
            </a:r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StrFormatPipe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/>
              <a:t>  transform(value: string, </a:t>
            </a:r>
            <a:r>
              <a:rPr lang="en-US" dirty="0" err="1"/>
              <a:t>seperator</a:t>
            </a:r>
            <a:r>
              <a:rPr lang="en-US" dirty="0"/>
              <a:t>: string): string {</a:t>
            </a:r>
          </a:p>
          <a:p>
            <a:r>
              <a:rPr lang="en-US" dirty="0"/>
              <a:t>    let result = </a:t>
            </a:r>
            <a:r>
              <a:rPr lang="en-US" dirty="0" err="1"/>
              <a:t>value.split</a:t>
            </a:r>
            <a:r>
              <a:rPr lang="en-US" dirty="0"/>
              <a:t>(' ').join(</a:t>
            </a:r>
            <a:r>
              <a:rPr lang="en-US" dirty="0" err="1"/>
              <a:t>seperator</a:t>
            </a:r>
            <a:r>
              <a:rPr lang="en-US" dirty="0"/>
              <a:t>);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250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 </a:t>
            </a:r>
            <a:r>
              <a:rPr lang="en-US" dirty="0" err="1"/>
              <a:t>myjson</a:t>
            </a:r>
            <a:r>
              <a:rPr lang="en-US" b="0" dirty="0"/>
              <a:t> Custom Pipe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pipe will convert an expression into JSON format. It will accept two arguments.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expression </a:t>
            </a:r>
            <a:r>
              <a:rPr lang="en-US" b="1" dirty="0">
                <a:solidFill>
                  <a:srgbClr val="FFFF00"/>
                </a:solidFill>
              </a:rPr>
              <a:t>| </a:t>
            </a:r>
            <a:r>
              <a:rPr lang="en-US" b="1" dirty="0" err="1">
                <a:solidFill>
                  <a:srgbClr val="FFFF00"/>
                </a:solidFill>
              </a:rPr>
              <a:t>myjson</a:t>
            </a:r>
            <a:r>
              <a:rPr lang="en-US" b="1" dirty="0">
                <a:solidFill>
                  <a:srgbClr val="FFFF00"/>
                </a:solidFill>
              </a:rPr>
              <a:t>[:</a:t>
            </a:r>
            <a:r>
              <a:rPr lang="en-US" b="1" dirty="0" err="1">
                <a:solidFill>
                  <a:srgbClr val="FFFF00"/>
                </a:solidFill>
              </a:rPr>
              <a:t>prettyprint</a:t>
            </a:r>
            <a:r>
              <a:rPr lang="en-US" b="1" dirty="0">
                <a:solidFill>
                  <a:srgbClr val="FFFF00"/>
                </a:solidFill>
              </a:rPr>
              <a:t>[:fields]] </a:t>
            </a:r>
          </a:p>
          <a:p>
            <a:r>
              <a:rPr lang="en-US" dirty="0" smtClean="0"/>
              <a:t>expression </a:t>
            </a:r>
            <a:r>
              <a:rPr lang="en-US" dirty="0"/>
              <a:t>: Expression that will be converted into JSON format. It can be primitive data type or any object. </a:t>
            </a:r>
          </a:p>
          <a:p>
            <a:r>
              <a:rPr lang="en-US" dirty="0" err="1"/>
              <a:t>prettyprint</a:t>
            </a:r>
            <a:r>
              <a:rPr lang="en-US" dirty="0"/>
              <a:t> : If the value is 0, then no pretty print and if the value is 1 or greater than 1, then </a:t>
            </a:r>
            <a:r>
              <a:rPr lang="en-US" dirty="0" smtClean="0"/>
              <a:t> </a:t>
            </a:r>
            <a:r>
              <a:rPr lang="en-US" dirty="0"/>
              <a:t>get pretty print JSON format. </a:t>
            </a:r>
          </a:p>
          <a:p>
            <a:r>
              <a:rPr lang="en-US" dirty="0"/>
              <a:t>fields : If no fields are provided then all the fields of object will take part in JSON format, if specified then only those fields will take part in JSON format. </a:t>
            </a:r>
          </a:p>
          <a:p>
            <a:r>
              <a:rPr lang="en-US" dirty="0" smtClean="0"/>
              <a:t>If </a:t>
            </a:r>
            <a:r>
              <a:rPr lang="en-US" dirty="0"/>
              <a:t>no argument is passed then </a:t>
            </a:r>
            <a:r>
              <a:rPr lang="en-US" dirty="0" err="1"/>
              <a:t>myjson</a:t>
            </a:r>
            <a:r>
              <a:rPr lang="en-US" dirty="0"/>
              <a:t> will convert the given object into JSON format with all fields and without pretty print.</a:t>
            </a:r>
          </a:p>
        </p:txBody>
      </p:sp>
    </p:spTree>
    <p:extLst>
      <p:ext uri="{BB962C8B-B14F-4D97-AF65-F5344CB8AC3E}">
        <p14:creationId xmlns:p14="http://schemas.microsoft.com/office/powerpoint/2010/main" val="2166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5412" y="1143000"/>
            <a:ext cx="83804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myjson.pipe.ts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import </a:t>
            </a:r>
            <a:r>
              <a:rPr lang="en-US" dirty="0"/>
              <a:t>{Pipe, </a:t>
            </a:r>
            <a:r>
              <a:rPr lang="en-US" dirty="0" err="1"/>
              <a:t>PipeTransform</a:t>
            </a:r>
            <a:r>
              <a:rPr lang="en-US" dirty="0"/>
              <a:t>} from '@angular/core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@Pipe({</a:t>
            </a:r>
          </a:p>
          <a:p>
            <a:r>
              <a:rPr lang="en-US" dirty="0"/>
              <a:t>    name: '</a:t>
            </a:r>
            <a:r>
              <a:rPr lang="en-US" dirty="0" err="1"/>
              <a:t>myjson</a:t>
            </a:r>
            <a:r>
              <a:rPr lang="en-US" dirty="0"/>
              <a:t>'</a:t>
            </a:r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MyJSONPipe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/>
              <a:t>  transform(value: any, </a:t>
            </a:r>
            <a:r>
              <a:rPr lang="en-US" dirty="0" err="1"/>
              <a:t>prettyprint</a:t>
            </a:r>
            <a:r>
              <a:rPr lang="en-US" dirty="0"/>
              <a:t>: number, fields: string): string {</a:t>
            </a:r>
          </a:p>
          <a:p>
            <a:r>
              <a:rPr lang="en-US" dirty="0"/>
              <a:t>	let array = (fields == null? null : </a:t>
            </a:r>
            <a:r>
              <a:rPr lang="en-US" dirty="0" err="1"/>
              <a:t>fields.split</a:t>
            </a:r>
            <a:r>
              <a:rPr lang="en-US" dirty="0"/>
              <a:t>(','));</a:t>
            </a:r>
          </a:p>
          <a:p>
            <a:r>
              <a:rPr lang="en-US" dirty="0"/>
              <a:t>	let </a:t>
            </a:r>
            <a:r>
              <a:rPr lang="en-US" dirty="0" err="1"/>
              <a:t>pp</a:t>
            </a:r>
            <a:r>
              <a:rPr lang="en-US" dirty="0"/>
              <a:t> = (</a:t>
            </a:r>
            <a:r>
              <a:rPr lang="en-US" dirty="0" err="1"/>
              <a:t>prettyprint</a:t>
            </a:r>
            <a:r>
              <a:rPr lang="en-US" dirty="0"/>
              <a:t> == null ? 0 : </a:t>
            </a:r>
            <a:r>
              <a:rPr lang="en-US" dirty="0" err="1"/>
              <a:t>prettyprint</a:t>
            </a:r>
            <a:r>
              <a:rPr lang="en-US" dirty="0"/>
              <a:t>);</a:t>
            </a:r>
          </a:p>
          <a:p>
            <a:r>
              <a:rPr lang="en-US" dirty="0"/>
              <a:t>	let result = </a:t>
            </a:r>
            <a:r>
              <a:rPr lang="en-US" dirty="0" err="1"/>
              <a:t>JSON.stringify</a:t>
            </a:r>
            <a:r>
              <a:rPr lang="en-US" dirty="0"/>
              <a:t>(value, array, </a:t>
            </a:r>
            <a:r>
              <a:rPr lang="en-US" dirty="0" err="1"/>
              <a:t>pp</a:t>
            </a:r>
            <a:r>
              <a:rPr lang="en-US" dirty="0"/>
              <a:t>);</a:t>
            </a:r>
          </a:p>
          <a:p>
            <a:r>
              <a:rPr lang="en-US" dirty="0"/>
              <a:t>        return result;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431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9340"/>
            <a:ext cx="60928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&lt;pre&gt;{{person | </a:t>
            </a:r>
            <a:r>
              <a:rPr lang="en-US" dirty="0" err="1"/>
              <a:t>myjson</a:t>
            </a:r>
            <a:r>
              <a:rPr lang="en-US" dirty="0"/>
              <a:t>}}&lt;/pre&gt;</a:t>
            </a:r>
          </a:p>
          <a:p>
            <a:r>
              <a:rPr lang="en-US" dirty="0"/>
              <a:t>&lt;pre&gt;{{person | myjson:0:'id,age'}}&lt;/pre&gt;</a:t>
            </a:r>
          </a:p>
          <a:p>
            <a:r>
              <a:rPr lang="en-US" dirty="0"/>
              <a:t>&lt;pre&gt;{{person | myjson:1:'id,name'}}&lt;/pre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smtClean="0"/>
              <a:t> Output: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{"id":1,"name":"</a:t>
            </a:r>
            <a:r>
              <a:rPr lang="en-US" dirty="0" smtClean="0"/>
              <a:t>Ramu","</a:t>
            </a:r>
            <a:r>
              <a:rPr lang="en-US" dirty="0"/>
              <a:t>age":30}</a:t>
            </a:r>
          </a:p>
          <a:p>
            <a:endParaRPr lang="en-US" dirty="0"/>
          </a:p>
          <a:p>
            <a:r>
              <a:rPr lang="en-US" dirty="0"/>
              <a:t>{"id":1,"age":30}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"id": 1,</a:t>
            </a:r>
          </a:p>
          <a:p>
            <a:r>
              <a:rPr lang="en-US" dirty="0"/>
              <a:t> "name": "</a:t>
            </a:r>
            <a:r>
              <a:rPr lang="en-US" dirty="0" err="1" smtClean="0"/>
              <a:t>Ramu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53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angular </a:t>
            </a:r>
            <a:r>
              <a:rPr lang="en-US" dirty="0" smtClean="0"/>
              <a:t> </a:t>
            </a:r>
            <a:r>
              <a:rPr lang="en-US" dirty="0" err="1"/>
              <a:t>DatePipe</a:t>
            </a:r>
            <a:r>
              <a:rPr lang="en-US" dirty="0"/>
              <a:t> is used as follows.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date_expression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date :'format'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date_expression</a:t>
            </a:r>
            <a:r>
              <a:rPr lang="en-US" dirty="0"/>
              <a:t>: </a:t>
            </a:r>
            <a:r>
              <a:rPr lang="en-US" dirty="0" smtClean="0"/>
              <a:t>Values </a:t>
            </a:r>
            <a:r>
              <a:rPr lang="en-US" dirty="0"/>
              <a:t>of date expression </a:t>
            </a:r>
            <a:r>
              <a:rPr lang="en-US" dirty="0" smtClean="0"/>
              <a:t>can be </a:t>
            </a:r>
            <a:endParaRPr lang="en-US" dirty="0"/>
          </a:p>
          <a:p>
            <a:r>
              <a:rPr lang="en-US" dirty="0"/>
              <a:t>1. Date object </a:t>
            </a:r>
          </a:p>
          <a:p>
            <a:r>
              <a:rPr lang="en-US" dirty="0"/>
              <a:t>2. Date in milliseconds as Number </a:t>
            </a:r>
          </a:p>
          <a:p>
            <a:r>
              <a:rPr lang="en-US" dirty="0"/>
              <a:t>3. An ISO String </a:t>
            </a:r>
          </a:p>
          <a:p>
            <a:endParaRPr lang="en-US" dirty="0"/>
          </a:p>
          <a:p>
            <a:r>
              <a:rPr lang="en-US" dirty="0"/>
              <a:t>B. date :'format' : Date format can be predefined values as well as custom values</a:t>
            </a:r>
          </a:p>
        </p:txBody>
      </p:sp>
    </p:spTree>
    <p:extLst>
      <p:ext uri="{BB962C8B-B14F-4D97-AF65-F5344CB8AC3E}">
        <p14:creationId xmlns:p14="http://schemas.microsoft.com/office/powerpoint/2010/main" val="15342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Use Built-in Pipe in Custom </a:t>
            </a:r>
            <a:r>
              <a:rPr lang="en-US" b="0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pipe can also use angular built-in pipe such as </a:t>
            </a:r>
            <a:r>
              <a:rPr lang="en-US" dirty="0" err="1"/>
              <a:t>DatePipe</a:t>
            </a:r>
            <a:r>
              <a:rPr lang="en-US" dirty="0"/>
              <a:t>, </a:t>
            </a:r>
            <a:r>
              <a:rPr lang="en-US" dirty="0" err="1"/>
              <a:t>UpperCasePipe</a:t>
            </a:r>
            <a:r>
              <a:rPr lang="en-US" dirty="0"/>
              <a:t>, </a:t>
            </a:r>
            <a:r>
              <a:rPr lang="en-US" dirty="0" err="1"/>
              <a:t>LowerCasePipe</a:t>
            </a:r>
            <a:r>
              <a:rPr lang="en-US" dirty="0"/>
              <a:t>, </a:t>
            </a:r>
            <a:r>
              <a:rPr lang="en-US" dirty="0" err="1"/>
              <a:t>CurrencyPipe</a:t>
            </a:r>
            <a:r>
              <a:rPr lang="en-US" dirty="0"/>
              <a:t>, and </a:t>
            </a:r>
            <a:r>
              <a:rPr lang="en-US" dirty="0" err="1"/>
              <a:t>PercentPipe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Ways </a:t>
            </a:r>
            <a:r>
              <a:rPr lang="en-US" dirty="0"/>
              <a:t>to use </a:t>
            </a:r>
            <a:r>
              <a:rPr lang="en-US" dirty="0" err="1"/>
              <a:t>UpperCasePipe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custom pipes. </a:t>
            </a:r>
            <a:endParaRPr lang="en-US" dirty="0" smtClean="0"/>
          </a:p>
          <a:p>
            <a:r>
              <a:rPr lang="en-US" dirty="0"/>
              <a:t>1. Extending </a:t>
            </a:r>
            <a:r>
              <a:rPr lang="en-US" dirty="0" err="1"/>
              <a:t>UpperCasePipe</a:t>
            </a:r>
            <a:r>
              <a:rPr lang="en-US" dirty="0"/>
              <a:t> built-in pipe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2. Using </a:t>
            </a:r>
            <a:r>
              <a:rPr lang="en-US" dirty="0"/>
              <a:t>object of </a:t>
            </a:r>
            <a:r>
              <a:rPr lang="en-US" dirty="0" err="1"/>
              <a:t>UpperCasePipe</a:t>
            </a:r>
            <a:r>
              <a:rPr lang="en-US" dirty="0"/>
              <a:t> built-in pipe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UpperCasePipe</a:t>
            </a:r>
            <a:r>
              <a:rPr lang="en-US" dirty="0"/>
              <a:t> built-in pipe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UpperCasePipe</a:t>
            </a:r>
            <a:r>
              <a:rPr lang="en-US" dirty="0"/>
              <a:t> </a:t>
            </a:r>
            <a:r>
              <a:rPr lang="en-US" dirty="0" smtClean="0"/>
              <a:t> - built-in </a:t>
            </a:r>
            <a:r>
              <a:rPr lang="en-US" dirty="0"/>
              <a:t>pipe. 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/>
              <a:t>PipeTransform</a:t>
            </a:r>
            <a:r>
              <a:rPr lang="en-US" dirty="0"/>
              <a:t> interface and override transform() </a:t>
            </a:r>
            <a:r>
              <a:rPr lang="en-US" dirty="0" smtClean="0"/>
              <a:t>method</a:t>
            </a:r>
          </a:p>
          <a:p>
            <a:r>
              <a:rPr lang="en-US" dirty="0" err="1" smtClean="0"/>
              <a:t>UpperCasePipe</a:t>
            </a:r>
            <a:r>
              <a:rPr lang="en-US" dirty="0" smtClean="0"/>
              <a:t> - </a:t>
            </a:r>
            <a:r>
              <a:rPr lang="en-US" dirty="0"/>
              <a:t>API of </a:t>
            </a:r>
            <a:r>
              <a:rPr lang="en-US" dirty="0" err="1"/>
              <a:t>CommonModule</a:t>
            </a:r>
            <a:r>
              <a:rPr lang="en-US" dirty="0"/>
              <a:t>, so </a:t>
            </a:r>
            <a:r>
              <a:rPr lang="en-US" dirty="0" smtClean="0"/>
              <a:t> </a:t>
            </a:r>
            <a:r>
              <a:rPr lang="en-US" dirty="0"/>
              <a:t>need to import </a:t>
            </a:r>
            <a:r>
              <a:rPr lang="en-US" dirty="0" err="1"/>
              <a:t>UpperCasePipe</a:t>
            </a:r>
            <a:r>
              <a:rPr lang="en-US" dirty="0"/>
              <a:t> class from angular common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class </a:t>
            </a:r>
            <a:r>
              <a:rPr lang="en-US" dirty="0" err="1"/>
              <a:t>MyUppercaseOnePipe</a:t>
            </a:r>
            <a:r>
              <a:rPr lang="en-US" dirty="0"/>
              <a:t> will not implement </a:t>
            </a:r>
            <a:r>
              <a:rPr lang="en-US" dirty="0" err="1"/>
              <a:t>PipeTransform</a:t>
            </a:r>
            <a:r>
              <a:rPr lang="en-US" dirty="0"/>
              <a:t> because it will extend </a:t>
            </a:r>
            <a:r>
              <a:rPr lang="en-US" dirty="0" err="1"/>
              <a:t>UpperCasePipe</a:t>
            </a:r>
            <a:r>
              <a:rPr lang="en-US" dirty="0"/>
              <a:t> built-in pipe and that is already implementing </a:t>
            </a:r>
            <a:r>
              <a:rPr lang="en-US" dirty="0" err="1"/>
              <a:t>PipeTransform</a:t>
            </a:r>
            <a:r>
              <a:rPr lang="en-US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8877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9742" y="600010"/>
            <a:ext cx="68564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myuppercaseone.pipe.ts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import {Pipe} from '@angular/core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import {</a:t>
            </a:r>
            <a:r>
              <a:rPr lang="en-US" dirty="0" err="1"/>
              <a:t>UpperCasePipe</a:t>
            </a:r>
            <a:r>
              <a:rPr lang="en-US" dirty="0"/>
              <a:t>} from '@angular/common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@Pipe({</a:t>
            </a:r>
          </a:p>
          <a:p>
            <a:r>
              <a:rPr lang="en-US" dirty="0"/>
              <a:t>    name: '</a:t>
            </a:r>
            <a:r>
              <a:rPr lang="en-US" dirty="0" err="1"/>
              <a:t>myuppercaseone</a:t>
            </a:r>
            <a:r>
              <a:rPr lang="en-US" dirty="0"/>
              <a:t>'</a:t>
            </a:r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MyUppercaseOnePipe</a:t>
            </a:r>
            <a:r>
              <a:rPr lang="en-US" dirty="0"/>
              <a:t> extends </a:t>
            </a:r>
            <a:r>
              <a:rPr lang="en-US" dirty="0" err="1"/>
              <a:t>UpperCasePipe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/>
              <a:t>  transform(value: string):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let result = </a:t>
            </a:r>
            <a:r>
              <a:rPr lang="en-US" dirty="0" err="1"/>
              <a:t>super.transform</a:t>
            </a:r>
            <a:r>
              <a:rPr lang="en-US" dirty="0"/>
              <a:t>(value);</a:t>
            </a:r>
          </a:p>
          <a:p>
            <a:r>
              <a:rPr lang="en-US" dirty="0"/>
              <a:t>	result = </a:t>
            </a:r>
            <a:r>
              <a:rPr lang="en-US" dirty="0" err="1"/>
              <a:t>result.split</a:t>
            </a:r>
            <a:r>
              <a:rPr lang="en-US" dirty="0"/>
              <a:t>(' ').join('-');</a:t>
            </a:r>
          </a:p>
          <a:p>
            <a:r>
              <a:rPr lang="en-US" dirty="0" smtClean="0"/>
              <a:t>	return </a:t>
            </a:r>
            <a:r>
              <a:rPr lang="en-US" dirty="0"/>
              <a:t>result;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2012" y="196334"/>
            <a:ext cx="508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Extending </a:t>
            </a:r>
            <a:r>
              <a:rPr lang="en-US" b="1" dirty="0" err="1">
                <a:solidFill>
                  <a:srgbClr val="00B050"/>
                </a:solidFill>
              </a:rPr>
              <a:t>UpperCasePipe</a:t>
            </a:r>
            <a:r>
              <a:rPr lang="en-US" b="1" dirty="0">
                <a:solidFill>
                  <a:srgbClr val="00B050"/>
                </a:solidFill>
              </a:rPr>
              <a:t> built-in pipe class</a:t>
            </a:r>
          </a:p>
        </p:txBody>
      </p:sp>
    </p:spTree>
    <p:extLst>
      <p:ext uri="{BB962C8B-B14F-4D97-AF65-F5344CB8AC3E}">
        <p14:creationId xmlns:p14="http://schemas.microsoft.com/office/powerpoint/2010/main" val="41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UpperCasePipe</a:t>
            </a:r>
            <a:r>
              <a:rPr lang="en-US" dirty="0"/>
              <a:t> built-in pipe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{{message | </a:t>
            </a:r>
            <a:r>
              <a:rPr lang="en-US" dirty="0" err="1"/>
              <a:t>myuppercaseone</a:t>
            </a:r>
            <a:r>
              <a:rPr lang="en-US"/>
              <a:t>}} </a:t>
            </a:r>
            <a:r>
              <a:rPr lang="en-US" smtClean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MY-NAME-IS-ANJU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of </a:t>
            </a:r>
            <a:r>
              <a:rPr lang="en-US" dirty="0" err="1"/>
              <a:t>UpperCasePipe</a:t>
            </a:r>
            <a:r>
              <a:rPr lang="en-US" dirty="0"/>
              <a:t> built-in pipe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built-in pipe in </a:t>
            </a:r>
            <a:r>
              <a:rPr lang="en-US" dirty="0" smtClean="0"/>
              <a:t>custom </a:t>
            </a:r>
            <a:r>
              <a:rPr lang="en-US" dirty="0"/>
              <a:t>pipe by creating object of built-in pipe API. </a:t>
            </a:r>
            <a:endParaRPr lang="en-US" dirty="0" smtClean="0"/>
          </a:p>
          <a:p>
            <a:r>
              <a:rPr lang="en-US" dirty="0" smtClean="0"/>
              <a:t>First create custom </a:t>
            </a:r>
            <a:r>
              <a:rPr lang="en-US" dirty="0"/>
              <a:t>pipe as usual by implementing </a:t>
            </a:r>
            <a:r>
              <a:rPr lang="en-US" dirty="0" err="1"/>
              <a:t>PipeTransform</a:t>
            </a:r>
            <a:r>
              <a:rPr lang="en-US" dirty="0"/>
              <a:t> and within transform() method </a:t>
            </a:r>
            <a:r>
              <a:rPr lang="en-US" dirty="0" smtClean="0"/>
              <a:t>- </a:t>
            </a:r>
            <a:r>
              <a:rPr lang="en-US" dirty="0"/>
              <a:t>will use parameters and their types according to </a:t>
            </a:r>
            <a:r>
              <a:rPr lang="en-US" dirty="0" smtClean="0"/>
              <a:t>requirements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process the data by </a:t>
            </a:r>
            <a:r>
              <a:rPr lang="en-US" dirty="0" err="1"/>
              <a:t>UpperCasePipe</a:t>
            </a:r>
            <a:r>
              <a:rPr lang="en-US" dirty="0"/>
              <a:t> </a:t>
            </a:r>
            <a:r>
              <a:rPr lang="en-US" dirty="0" smtClean="0"/>
              <a:t>pipe- will </a:t>
            </a:r>
            <a:r>
              <a:rPr lang="en-US" dirty="0"/>
              <a:t>create the object of it and pass the data to its transform() method</a:t>
            </a:r>
          </a:p>
        </p:txBody>
      </p:sp>
    </p:spTree>
    <p:extLst>
      <p:ext uri="{BB962C8B-B14F-4D97-AF65-F5344CB8AC3E}">
        <p14:creationId xmlns:p14="http://schemas.microsoft.com/office/powerpoint/2010/main" val="15208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6812" y="990600"/>
            <a:ext cx="66278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myuppercasetwo.pipe.ts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r>
              <a:rPr lang="en-US" dirty="0"/>
              <a:t>import {</a:t>
            </a:r>
            <a:r>
              <a:rPr lang="en-US" dirty="0" err="1"/>
              <a:t>UpperCasePipe</a:t>
            </a:r>
            <a:r>
              <a:rPr lang="en-US" dirty="0"/>
              <a:t>} from '@angular/common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@Pipe({</a:t>
            </a:r>
          </a:p>
          <a:p>
            <a:r>
              <a:rPr lang="en-US" dirty="0"/>
              <a:t>    name: '</a:t>
            </a:r>
            <a:r>
              <a:rPr lang="en-US" dirty="0" err="1"/>
              <a:t>myuppercasetwo</a:t>
            </a:r>
            <a:r>
              <a:rPr lang="en-US" dirty="0"/>
              <a:t>'</a:t>
            </a:r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MyUppercaseTwoPipe</a:t>
            </a:r>
            <a:r>
              <a:rPr lang="en-US" dirty="0"/>
              <a:t> implements </a:t>
            </a:r>
            <a:r>
              <a:rPr lang="en-US" dirty="0" err="1" smtClean="0"/>
              <a:t>PipeTransform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transform(value: string, </a:t>
            </a:r>
            <a:r>
              <a:rPr lang="en-US" dirty="0" err="1"/>
              <a:t>seperator</a:t>
            </a:r>
            <a:r>
              <a:rPr lang="en-US" dirty="0"/>
              <a:t>: string): string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let </a:t>
            </a:r>
            <a:r>
              <a:rPr lang="en-US" dirty="0" err="1"/>
              <a:t>upipe</a:t>
            </a:r>
            <a:r>
              <a:rPr lang="en-US" dirty="0"/>
              <a:t> = new </a:t>
            </a:r>
            <a:r>
              <a:rPr lang="en-US" dirty="0" err="1"/>
              <a:t>UpperCasePipe</a:t>
            </a:r>
            <a:r>
              <a:rPr lang="en-US" dirty="0"/>
              <a:t>();</a:t>
            </a:r>
          </a:p>
          <a:p>
            <a:r>
              <a:rPr lang="en-US" dirty="0"/>
              <a:t>	let result = </a:t>
            </a:r>
            <a:r>
              <a:rPr lang="en-US" dirty="0" err="1"/>
              <a:t>upipe.transform</a:t>
            </a:r>
            <a:r>
              <a:rPr lang="en-US" dirty="0"/>
              <a:t>(value);</a:t>
            </a:r>
          </a:p>
          <a:p>
            <a:r>
              <a:rPr lang="en-US" dirty="0"/>
              <a:t>	result = </a:t>
            </a:r>
            <a:r>
              <a:rPr lang="en-US" dirty="0" err="1"/>
              <a:t>result.split</a:t>
            </a:r>
            <a:r>
              <a:rPr lang="en-US" dirty="0"/>
              <a:t>(' ').join(</a:t>
            </a:r>
            <a:r>
              <a:rPr lang="en-US" dirty="0" err="1"/>
              <a:t>seperator</a:t>
            </a:r>
            <a:r>
              <a:rPr lang="en-US" dirty="0"/>
              <a:t>);</a:t>
            </a:r>
          </a:p>
          <a:p>
            <a:r>
              <a:rPr lang="en-US" dirty="0"/>
              <a:t>        return result;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4412" y="4572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Using object of </a:t>
            </a:r>
            <a:r>
              <a:rPr lang="en-US" sz="2000" b="1" dirty="0" err="1">
                <a:solidFill>
                  <a:srgbClr val="92D050"/>
                </a:solidFill>
              </a:rPr>
              <a:t>UpperCasePipe</a:t>
            </a:r>
            <a:r>
              <a:rPr lang="en-US" sz="2000" b="1" dirty="0">
                <a:solidFill>
                  <a:srgbClr val="92D050"/>
                </a:solidFill>
              </a:rPr>
              <a:t> built-in pipe class</a:t>
            </a:r>
          </a:p>
        </p:txBody>
      </p:sp>
    </p:spTree>
    <p:extLst>
      <p:ext uri="{BB962C8B-B14F-4D97-AF65-F5344CB8AC3E}">
        <p14:creationId xmlns:p14="http://schemas.microsoft.com/office/powerpoint/2010/main" val="1558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{{message | </a:t>
            </a:r>
            <a:r>
              <a:rPr lang="en-US" dirty="0" err="1"/>
              <a:t>myuppercasetwo</a:t>
            </a:r>
            <a:r>
              <a:rPr lang="en-US"/>
              <a:t>:'+'}} </a:t>
            </a:r>
            <a:r>
              <a:rPr lang="en-US" smtClean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MY+NAME+IS+ ANJU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Normally to render the result of a promise or an observable </a:t>
            </a:r>
            <a:r>
              <a:rPr lang="en-US" dirty="0" smtClean="0"/>
              <a:t> </a:t>
            </a:r>
            <a:r>
              <a:rPr lang="en-US" dirty="0"/>
              <a:t>have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Wait </a:t>
            </a:r>
            <a:r>
              <a:rPr lang="en-US" dirty="0"/>
              <a:t>for a callback.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Store </a:t>
            </a:r>
            <a:r>
              <a:rPr lang="en-US" dirty="0"/>
              <a:t>the result of the callback is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Bind </a:t>
            </a:r>
            <a:r>
              <a:rPr lang="en-US" dirty="0"/>
              <a:t>to that variable in the template.</a:t>
            </a:r>
          </a:p>
          <a:p>
            <a:r>
              <a:rPr lang="en-US" dirty="0" smtClean="0"/>
              <a:t>With </a:t>
            </a:r>
            <a:r>
              <a:rPr lang="en-US" dirty="0" err="1"/>
              <a:t>AsyncPipe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can use promises and observables directly in our template, without having to store the result on an intermediate property or variable.</a:t>
            </a:r>
          </a:p>
          <a:p>
            <a:r>
              <a:rPr lang="en-US" dirty="0" err="1" smtClean="0"/>
              <a:t>AsyncPipe</a:t>
            </a:r>
            <a:r>
              <a:rPr lang="en-US" dirty="0" smtClean="0"/>
              <a:t> </a:t>
            </a:r>
            <a:r>
              <a:rPr lang="en-US" dirty="0"/>
              <a:t>accepts as argument an observable or a promise, calls </a:t>
            </a:r>
            <a:r>
              <a:rPr lang="en-US" dirty="0" err="1"/>
              <a:t>subcribe</a:t>
            </a:r>
            <a:r>
              <a:rPr lang="en-US" dirty="0"/>
              <a:t> or attaches a then handler, then waits for the asynchronous result before passing it through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16677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228600"/>
            <a:ext cx="978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AsyncPipe</a:t>
            </a:r>
            <a:r>
              <a:rPr lang="en-US" dirty="0"/>
              <a:t> with promises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2" y="1828800"/>
            <a:ext cx="86852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async</a:t>
            </a:r>
            <a:r>
              <a:rPr lang="en-US" dirty="0"/>
              <a:t>-pipe',</a:t>
            </a:r>
          </a:p>
          <a:p>
            <a:r>
              <a:rPr lang="en-US" dirty="0"/>
              <a:t>  template: </a:t>
            </a:r>
            <a:r>
              <a:rPr lang="en-US" dirty="0" smtClean="0"/>
              <a:t>`	&lt;</a:t>
            </a:r>
            <a:r>
              <a:rPr lang="en-US" dirty="0"/>
              <a:t>p class="card-text"&gt;{{ </a:t>
            </a:r>
            <a:r>
              <a:rPr lang="en-US" dirty="0" err="1"/>
              <a:t>promiseData</a:t>
            </a:r>
            <a:r>
              <a:rPr lang="en-US" dirty="0"/>
              <a:t> }}&lt;/p&gt; </a:t>
            </a:r>
            <a:r>
              <a:rPr lang="en-US" dirty="0" smtClean="0"/>
              <a:t>	`</a:t>
            </a:r>
            <a:endParaRPr lang="en-US" dirty="0"/>
          </a:p>
          <a:p>
            <a:r>
              <a:rPr lang="en-US" dirty="0"/>
              <a:t>})</a:t>
            </a:r>
          </a:p>
          <a:p>
            <a:r>
              <a:rPr lang="en-US" dirty="0"/>
              <a:t>class </a:t>
            </a:r>
            <a:r>
              <a:rPr lang="en-US" dirty="0" err="1"/>
              <a:t>AsyncPipeComponent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promiseData</a:t>
            </a:r>
            <a:r>
              <a:rPr lang="en-US" dirty="0"/>
              <a:t>: string;</a:t>
            </a:r>
          </a:p>
          <a:p>
            <a:r>
              <a:rPr lang="en-US" dirty="0"/>
              <a:t>  constructor() {</a:t>
            </a:r>
          </a:p>
          <a:p>
            <a:r>
              <a:rPr lang="en-US" dirty="0"/>
              <a:t>		</a:t>
            </a:r>
            <a:r>
              <a:rPr lang="en-US" dirty="0" err="1"/>
              <a:t>this.getPromise</a:t>
            </a:r>
            <a:r>
              <a:rPr lang="en-US" dirty="0"/>
              <a:t>().then(v =&gt; </a:t>
            </a:r>
            <a:r>
              <a:rPr lang="en-US" dirty="0" err="1"/>
              <a:t>this.promiseData</a:t>
            </a:r>
            <a:r>
              <a:rPr lang="en-US" dirty="0"/>
              <a:t> = v); 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getPromise</a:t>
            </a:r>
            <a:r>
              <a:rPr lang="en-US" dirty="0"/>
              <a:t>() {  </a:t>
            </a:r>
          </a:p>
          <a:p>
            <a:r>
              <a:rPr lang="en-US" dirty="0"/>
              <a:t>     return new Promise((resolve, reject) =&gt; {</a:t>
            </a:r>
          </a:p>
          <a:p>
            <a:r>
              <a:rPr lang="en-US" dirty="0"/>
              <a:t>       </a:t>
            </a:r>
            <a:r>
              <a:rPr lang="en-US" dirty="0" err="1"/>
              <a:t>setTimeout</a:t>
            </a:r>
            <a:r>
              <a:rPr lang="en-US" dirty="0"/>
              <a:t>(() =&gt; resolve("Promise complete!"), 3000);</a:t>
            </a:r>
          </a:p>
          <a:p>
            <a:r>
              <a:rPr lang="en-US" dirty="0"/>
              <a:t>     </a:t>
            </a:r>
            <a:r>
              <a:rPr lang="en-US" dirty="0" smtClean="0"/>
              <a:t>});	  }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AsyncPipe</a:t>
            </a:r>
            <a:r>
              <a:rPr lang="en-US" dirty="0"/>
              <a:t> with promises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812" y="1828800"/>
            <a:ext cx="86852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async</a:t>
            </a:r>
            <a:r>
              <a:rPr lang="en-US" dirty="0"/>
              <a:t>-pipe',</a:t>
            </a:r>
          </a:p>
          <a:p>
            <a:r>
              <a:rPr lang="en-US" dirty="0"/>
              <a:t>  template: </a:t>
            </a:r>
            <a:r>
              <a:rPr lang="en-US" dirty="0" smtClean="0"/>
              <a:t>`&lt;</a:t>
            </a:r>
            <a:r>
              <a:rPr lang="en-US" dirty="0"/>
              <a:t>p class="card-text"&gt;{{ promise | </a:t>
            </a:r>
            <a:r>
              <a:rPr lang="en-US" dirty="0" err="1"/>
              <a:t>async</a:t>
            </a:r>
            <a:r>
              <a:rPr lang="en-US" dirty="0"/>
              <a:t> }}&lt;/p&gt; </a:t>
            </a:r>
          </a:p>
          <a:p>
            <a:r>
              <a:rPr lang="en-US" dirty="0" smtClean="0"/>
              <a:t>`</a:t>
            </a:r>
            <a:endParaRPr lang="en-US" dirty="0"/>
          </a:p>
          <a:p>
            <a:r>
              <a:rPr lang="en-US" dirty="0"/>
              <a:t>})</a:t>
            </a:r>
          </a:p>
          <a:p>
            <a:r>
              <a:rPr lang="en-US" dirty="0"/>
              <a:t>class </a:t>
            </a:r>
            <a:r>
              <a:rPr lang="en-US" dirty="0" err="1"/>
              <a:t>AsyncPipeComponent</a:t>
            </a:r>
            <a:r>
              <a:rPr lang="en-US" dirty="0"/>
              <a:t> {</a:t>
            </a:r>
          </a:p>
          <a:p>
            <a:r>
              <a:rPr lang="en-US" dirty="0"/>
              <a:t>  promise: Promise&lt;string&gt;;</a:t>
            </a:r>
          </a:p>
          <a:p>
            <a:r>
              <a:rPr lang="en-US" dirty="0"/>
              <a:t>  constructor() {</a:t>
            </a:r>
          </a:p>
          <a:p>
            <a:r>
              <a:rPr lang="en-US" dirty="0"/>
              <a:t>		</a:t>
            </a:r>
            <a:r>
              <a:rPr lang="en-US" dirty="0" err="1"/>
              <a:t>this.promise</a:t>
            </a:r>
            <a:r>
              <a:rPr lang="en-US" dirty="0"/>
              <a:t> = </a:t>
            </a:r>
            <a:r>
              <a:rPr lang="en-US" dirty="0" err="1"/>
              <a:t>this.getPromise</a:t>
            </a:r>
            <a:r>
              <a:rPr lang="en-US" dirty="0"/>
              <a:t>(); 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getPromise</a:t>
            </a:r>
            <a:r>
              <a:rPr lang="en-US" dirty="0"/>
              <a:t>() {</a:t>
            </a:r>
          </a:p>
          <a:p>
            <a:r>
              <a:rPr lang="en-US" dirty="0"/>
              <a:t>     return new Promise((resolve, reject) =&gt; {</a:t>
            </a:r>
          </a:p>
          <a:p>
            <a:r>
              <a:rPr lang="en-US" dirty="0"/>
              <a:t>       </a:t>
            </a:r>
            <a:r>
              <a:rPr lang="en-US" dirty="0" err="1"/>
              <a:t>setTimeout</a:t>
            </a:r>
            <a:r>
              <a:rPr lang="en-US" dirty="0"/>
              <a:t>(() =&gt; resolve("Promise complete!"), 3000);</a:t>
            </a:r>
          </a:p>
          <a:p>
            <a:r>
              <a:rPr lang="en-US" dirty="0"/>
              <a:t>     });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3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812" y="889844"/>
            <a:ext cx="10134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Date expression can be date object declared as below.</a:t>
            </a:r>
          </a:p>
          <a:p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objDate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Date.now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 {{</a:t>
            </a:r>
            <a:r>
              <a:rPr lang="en-US" sz="2400" b="1" dirty="0" err="1" smtClean="0">
                <a:solidFill>
                  <a:schemeClr val="accent5"/>
                </a:solidFill>
              </a:rPr>
              <a:t>objDate</a:t>
            </a:r>
            <a:r>
              <a:rPr lang="en-US" sz="2400" b="1" dirty="0" smtClean="0">
                <a:solidFill>
                  <a:schemeClr val="accent5"/>
                </a:solidFill>
              </a:rPr>
              <a:t> | date :'short'}} 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Output: </a:t>
            </a:r>
            <a:r>
              <a:rPr lang="en-US" sz="2400" dirty="0" smtClean="0">
                <a:solidFill>
                  <a:schemeClr val="tx2"/>
                </a:solidFill>
              </a:rPr>
              <a:t>11/7/2017, 5:04 PM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Date expression can be in milliseconds.</a:t>
            </a:r>
          </a:p>
          <a:p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numDate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1478496544151</a:t>
            </a:r>
            <a:r>
              <a:rPr lang="en-US" sz="2400" dirty="0" smtClean="0"/>
              <a:t>; 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{{</a:t>
            </a:r>
            <a:r>
              <a:rPr lang="en-US" sz="2400" b="1" dirty="0" err="1" smtClean="0">
                <a:solidFill>
                  <a:schemeClr val="accent5"/>
                </a:solidFill>
              </a:rPr>
              <a:t>numDate</a:t>
            </a:r>
            <a:r>
              <a:rPr lang="en-US" sz="2400" b="1" dirty="0" smtClean="0">
                <a:solidFill>
                  <a:schemeClr val="accent5"/>
                </a:solidFill>
              </a:rPr>
              <a:t> | date :'short'}} 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Output: </a:t>
            </a:r>
            <a:r>
              <a:rPr lang="en-US" sz="2400" dirty="0" smtClean="0">
                <a:solidFill>
                  <a:schemeClr val="tx2"/>
                </a:solidFill>
              </a:rPr>
              <a:t>11/7/2017, 10:59 AM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Date expression can also be an ISO string.</a:t>
            </a:r>
          </a:p>
          <a:p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strDate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= 'Mon Nov 07 2017 09:44:12 GMT+0530';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{{</a:t>
            </a:r>
            <a:r>
              <a:rPr lang="en-US" sz="2400" b="1" dirty="0" err="1" smtClean="0">
                <a:solidFill>
                  <a:schemeClr val="accent5"/>
                </a:solidFill>
              </a:rPr>
              <a:t>strDate</a:t>
            </a:r>
            <a:r>
              <a:rPr lang="en-US" sz="2400" b="1" dirty="0" smtClean="0">
                <a:solidFill>
                  <a:schemeClr val="accent5"/>
                </a:solidFill>
              </a:rPr>
              <a:t> | date :'short'}} 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Output: </a:t>
            </a:r>
            <a:r>
              <a:rPr lang="en-US" sz="2400" dirty="0" smtClean="0">
                <a:solidFill>
                  <a:schemeClr val="tx2"/>
                </a:solidFill>
              </a:rPr>
              <a:t>11/7/2017, 9:44 AM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Can also use milliseconds and date string as date expression directly as follows.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{{1478496544151 | date :'short'}}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{{'Mon Nov 07 2017 09:44:12 GMT+0530'| date :'short'}} 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012" y="21346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22225">
                  <a:solidFill>
                    <a:srgbClr val="B4DCFA"/>
                  </a:solidFill>
                  <a:prstDash val="solid"/>
                </a:ln>
                <a:solidFill>
                  <a:srgbClr val="B4DCFA"/>
                </a:solidFill>
              </a:rPr>
              <a:t>Date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 err="1"/>
              <a:t>AsyncPipe</a:t>
            </a:r>
            <a:r>
              <a:rPr lang="en-US" dirty="0"/>
              <a:t> with observables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612" y="1225689"/>
            <a:ext cx="10439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async</a:t>
            </a:r>
            <a:r>
              <a:rPr lang="en-US" dirty="0"/>
              <a:t>-pipe',</a:t>
            </a:r>
          </a:p>
          <a:p>
            <a:r>
              <a:rPr lang="en-US" dirty="0"/>
              <a:t>  template: </a:t>
            </a:r>
            <a:r>
              <a:rPr lang="en-US" dirty="0" smtClean="0"/>
              <a:t>`  </a:t>
            </a:r>
            <a:r>
              <a:rPr lang="en-US" dirty="0"/>
              <a:t>&lt;p class="card-text"&gt;{{ </a:t>
            </a:r>
            <a:r>
              <a:rPr lang="en-US" dirty="0" err="1"/>
              <a:t>observableData</a:t>
            </a:r>
            <a:r>
              <a:rPr lang="en-US" dirty="0"/>
              <a:t> }}&lt;/p&gt; </a:t>
            </a:r>
            <a:r>
              <a:rPr lang="en-US" dirty="0" smtClean="0"/>
              <a:t>	`</a:t>
            </a:r>
            <a:endParaRPr lang="en-US" dirty="0"/>
          </a:p>
          <a:p>
            <a:r>
              <a:rPr lang="en-US" dirty="0"/>
              <a:t>})</a:t>
            </a:r>
          </a:p>
          <a:p>
            <a:r>
              <a:rPr lang="en-US" dirty="0"/>
              <a:t>class </a:t>
            </a:r>
            <a:r>
              <a:rPr lang="en-US" dirty="0" err="1"/>
              <a:t>AsyncPipeComponent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observableData</a:t>
            </a:r>
            <a:r>
              <a:rPr lang="en-US" dirty="0"/>
              <a:t>: number;</a:t>
            </a:r>
          </a:p>
          <a:p>
            <a:r>
              <a:rPr lang="en-US" dirty="0"/>
              <a:t>  subscription: Object = null;</a:t>
            </a:r>
          </a:p>
          <a:p>
            <a:r>
              <a:rPr lang="en-US" dirty="0" smtClean="0"/>
              <a:t>  </a:t>
            </a:r>
            <a:r>
              <a:rPr lang="en-US" dirty="0"/>
              <a:t>constructor() </a:t>
            </a:r>
            <a:r>
              <a:rPr lang="en-US" dirty="0" smtClean="0"/>
              <a:t>{	    </a:t>
            </a:r>
            <a:r>
              <a:rPr lang="en-US" dirty="0" err="1"/>
              <a:t>this.subscribeObservable</a:t>
            </a:r>
            <a:r>
              <a:rPr lang="en-US" dirty="0" smtClean="0"/>
              <a:t>();		  </a:t>
            </a:r>
            <a:r>
              <a:rPr lang="en-US" dirty="0"/>
              <a:t>}</a:t>
            </a:r>
          </a:p>
          <a:p>
            <a:r>
              <a:rPr lang="en-US" dirty="0" smtClean="0"/>
              <a:t>  </a:t>
            </a:r>
            <a:r>
              <a:rPr lang="en-US" dirty="0" err="1"/>
              <a:t>getObservable</a:t>
            </a:r>
            <a:r>
              <a:rPr lang="en-US" dirty="0"/>
              <a:t>() { </a:t>
            </a:r>
          </a:p>
          <a:p>
            <a:r>
              <a:rPr lang="en-US" dirty="0"/>
              <a:t>    return Observable</a:t>
            </a:r>
          </a:p>
          <a:p>
            <a:r>
              <a:rPr lang="en-US" dirty="0"/>
              <a:t>        .interval(1000</a:t>
            </a:r>
            <a:r>
              <a:rPr lang="en-US" dirty="0" smtClean="0"/>
              <a:t>)	        </a:t>
            </a:r>
            <a:r>
              <a:rPr lang="en-US" dirty="0"/>
              <a:t>.take(10</a:t>
            </a:r>
            <a:r>
              <a:rPr lang="en-US" dirty="0" smtClean="0"/>
              <a:t>)	        </a:t>
            </a:r>
            <a:r>
              <a:rPr lang="en-US" dirty="0"/>
              <a:t>.map((v) =&gt; v * v);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/>
              <a:t>subscribeObservable</a:t>
            </a:r>
            <a:r>
              <a:rPr lang="en-US" dirty="0"/>
              <a:t>() { </a:t>
            </a:r>
          </a:p>
          <a:p>
            <a:r>
              <a:rPr lang="en-US" dirty="0"/>
              <a:t>    </a:t>
            </a:r>
            <a:r>
              <a:rPr lang="en-US" dirty="0" err="1"/>
              <a:t>this.subscription</a:t>
            </a:r>
            <a:r>
              <a:rPr lang="en-US" dirty="0"/>
              <a:t> = </a:t>
            </a:r>
            <a:r>
              <a:rPr lang="en-US" dirty="0" err="1"/>
              <a:t>this.getObservable</a:t>
            </a:r>
            <a:r>
              <a:rPr lang="en-US" dirty="0"/>
              <a:t>()</a:t>
            </a:r>
          </a:p>
          <a:p>
            <a:r>
              <a:rPr lang="en-US" dirty="0"/>
              <a:t>        .subscribe( v =&gt; </a:t>
            </a:r>
            <a:r>
              <a:rPr lang="en-US" dirty="0" err="1"/>
              <a:t>this.observableData</a:t>
            </a:r>
            <a:r>
              <a:rPr lang="en-US" dirty="0"/>
              <a:t> = v);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/>
              <a:t>ngOnDestroy</a:t>
            </a:r>
            <a:r>
              <a:rPr lang="en-US" dirty="0"/>
              <a:t>() { </a:t>
            </a:r>
          </a:p>
          <a:p>
            <a:r>
              <a:rPr lang="en-US" dirty="0"/>
              <a:t>    if (</a:t>
            </a:r>
            <a:r>
              <a:rPr lang="en-US" dirty="0" err="1"/>
              <a:t>this.subscription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this.subscription.unsubscribe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	  }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AsyncPipe</a:t>
            </a:r>
            <a:r>
              <a:rPr lang="en-US" dirty="0"/>
              <a:t> with observables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212" y="2133600"/>
            <a:ext cx="1127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async</a:t>
            </a:r>
            <a:r>
              <a:rPr lang="en-US" dirty="0"/>
              <a:t>-pipe',</a:t>
            </a:r>
          </a:p>
          <a:p>
            <a:r>
              <a:rPr lang="en-US" dirty="0"/>
              <a:t>  template: </a:t>
            </a:r>
            <a:r>
              <a:rPr lang="en-US" dirty="0" smtClean="0"/>
              <a:t>`&lt;p class="card-text"&gt;{{ observable | </a:t>
            </a:r>
            <a:r>
              <a:rPr lang="en-US" dirty="0" err="1" smtClean="0"/>
              <a:t>async</a:t>
            </a:r>
            <a:r>
              <a:rPr lang="en-US" dirty="0" smtClean="0"/>
              <a:t> }}&lt;/p&gt;  `</a:t>
            </a:r>
            <a:endParaRPr lang="en-US" dirty="0"/>
          </a:p>
          <a:p>
            <a:r>
              <a:rPr lang="en-US" dirty="0"/>
              <a:t>})</a:t>
            </a:r>
          </a:p>
          <a:p>
            <a:r>
              <a:rPr lang="en-US" dirty="0"/>
              <a:t>class </a:t>
            </a:r>
            <a:r>
              <a:rPr lang="en-US" dirty="0" err="1"/>
              <a:t>AsyncPipeComponent</a:t>
            </a:r>
            <a:r>
              <a:rPr lang="en-US" dirty="0"/>
              <a:t> {</a:t>
            </a:r>
          </a:p>
          <a:p>
            <a:r>
              <a:rPr lang="en-US" dirty="0"/>
              <a:t>  observable: Observable&lt;number&gt;;</a:t>
            </a:r>
          </a:p>
          <a:p>
            <a:endParaRPr lang="en-US" dirty="0"/>
          </a:p>
          <a:p>
            <a:r>
              <a:rPr lang="en-US" dirty="0"/>
              <a:t>  constructor() {</a:t>
            </a:r>
          </a:p>
          <a:p>
            <a:r>
              <a:rPr lang="en-US" dirty="0"/>
              <a:t>    </a:t>
            </a:r>
            <a:r>
              <a:rPr lang="en-US" dirty="0" err="1"/>
              <a:t>this.observable</a:t>
            </a:r>
            <a:r>
              <a:rPr lang="en-US" dirty="0"/>
              <a:t> = </a:t>
            </a:r>
            <a:r>
              <a:rPr lang="en-US" dirty="0" err="1"/>
              <a:t>this.getObservable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getObservable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smtClean="0"/>
              <a:t>Observable	      </a:t>
            </a:r>
            <a:r>
              <a:rPr lang="en-US" dirty="0"/>
              <a:t>.interval(1000</a:t>
            </a:r>
            <a:r>
              <a:rPr lang="en-US" dirty="0" smtClean="0"/>
              <a:t>)	      </a:t>
            </a:r>
            <a:r>
              <a:rPr lang="en-US" dirty="0"/>
              <a:t>.take(10</a:t>
            </a:r>
            <a:r>
              <a:rPr lang="en-US" dirty="0" smtClean="0"/>
              <a:t>)	      </a:t>
            </a:r>
            <a:r>
              <a:rPr lang="en-US" dirty="0"/>
              <a:t>.map((v) =&gt; v*v</a:t>
            </a:r>
            <a:r>
              <a:rPr lang="en-US" dirty="0" smtClean="0"/>
              <a:t>)	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1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AsyncPipe</a:t>
            </a:r>
            <a:r>
              <a:rPr lang="en-US" dirty="0"/>
              <a:t> with observables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</a:t>
            </a:r>
            <a:r>
              <a:rPr lang="en-US" dirty="0"/>
              <a:t>our observable directly to the </a:t>
            </a:r>
            <a:r>
              <a:rPr lang="en-US" dirty="0" err="1"/>
              <a:t>async</a:t>
            </a:r>
            <a:r>
              <a:rPr lang="en-US" dirty="0"/>
              <a:t> pipe, it performs a subscription for us and then returns whatever gets passed to it.</a:t>
            </a:r>
          </a:p>
          <a:p>
            <a:r>
              <a:rPr lang="en-US" dirty="0"/>
              <a:t>By using </a:t>
            </a:r>
            <a:r>
              <a:rPr lang="en-US" dirty="0" err="1"/>
              <a:t>AsyncPipe</a:t>
            </a:r>
            <a:r>
              <a:rPr lang="en-US" dirty="0"/>
              <a:t> we: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Don’t </a:t>
            </a:r>
            <a:r>
              <a:rPr lang="en-US" dirty="0"/>
              <a:t>need to call subscribe on our </a:t>
            </a:r>
            <a:r>
              <a:rPr lang="en-US" dirty="0" smtClean="0"/>
              <a:t>observable </a:t>
            </a:r>
            <a:r>
              <a:rPr lang="en-US" dirty="0"/>
              <a:t>and store the intermediate data on our component.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Don’t need to remember to unsubscribe from the observable when the component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10396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Pure and Impure Custom </a:t>
            </a:r>
            <a:r>
              <a:rPr lang="en-US" b="0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pure and impure pipes on the basis of change detection. </a:t>
            </a:r>
            <a:endParaRPr lang="en-US" dirty="0" smtClean="0"/>
          </a:p>
          <a:p>
            <a:r>
              <a:rPr lang="en-US" dirty="0" smtClean="0"/>
              <a:t>Angular Uses </a:t>
            </a:r>
            <a:r>
              <a:rPr lang="en-US" dirty="0"/>
              <a:t>a change detection process for changes in data-bound values. 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detection runs after every keystroke, mouse move, timer tick, and server response.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9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By default all pipes are pure pipe. 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pure</a:t>
            </a:r>
            <a:r>
              <a:rPr lang="en-US" b="1" dirty="0">
                <a:solidFill>
                  <a:srgbClr val="FFFF00"/>
                </a:solidFill>
              </a:rPr>
              <a:t>: true</a:t>
            </a:r>
            <a:r>
              <a:rPr lang="en-US" dirty="0"/>
              <a:t> in @Pipe decorator while creating pipe class. </a:t>
            </a:r>
            <a:endParaRPr lang="en-US" dirty="0" smtClean="0"/>
          </a:p>
          <a:p>
            <a:r>
              <a:rPr lang="en-US" dirty="0" smtClean="0"/>
              <a:t>Executes </a:t>
            </a:r>
            <a:r>
              <a:rPr lang="en-US" dirty="0"/>
              <a:t>only for pure changes in its input values. </a:t>
            </a:r>
          </a:p>
          <a:p>
            <a:r>
              <a:rPr lang="en-US" dirty="0" smtClean="0"/>
              <a:t>a</a:t>
            </a:r>
            <a:r>
              <a:rPr lang="en-US" dirty="0"/>
              <a:t>. Change to a primitive input values such as String, Number, Boolean. </a:t>
            </a:r>
          </a:p>
          <a:p>
            <a:r>
              <a:rPr lang="en-US" dirty="0"/>
              <a:t>b. Change to object reference of Date, Array, Function, Object. </a:t>
            </a:r>
          </a:p>
          <a:p>
            <a:r>
              <a:rPr lang="en-US" dirty="0" smtClean="0"/>
              <a:t>If </a:t>
            </a:r>
            <a:r>
              <a:rPr lang="en-US" dirty="0"/>
              <a:t>the input values used with pure pipe, comes under the pure changes then pipe will run again to </a:t>
            </a:r>
            <a:r>
              <a:rPr lang="en-US"/>
              <a:t>give </a:t>
            </a:r>
            <a:r>
              <a:rPr lang="en-US" smtClean="0"/>
              <a:t>output </a:t>
            </a:r>
            <a:r>
              <a:rPr lang="en-US" dirty="0"/>
              <a:t>accordingly. </a:t>
            </a:r>
            <a:endParaRPr lang="en-US" dirty="0" smtClean="0"/>
          </a:p>
          <a:p>
            <a:r>
              <a:rPr lang="en-US" dirty="0" smtClean="0"/>
              <a:t>Pure </a:t>
            </a:r>
            <a:r>
              <a:rPr lang="en-US" dirty="0"/>
              <a:t>pipe is created as follows.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@Pipe({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name: '</a:t>
            </a:r>
            <a:r>
              <a:rPr lang="en-US" b="1" dirty="0" err="1">
                <a:solidFill>
                  <a:srgbClr val="FFFF00"/>
                </a:solidFill>
              </a:rPr>
              <a:t>companyone</a:t>
            </a:r>
            <a:r>
              <a:rPr lang="en-US" b="1" dirty="0">
                <a:solidFill>
                  <a:srgbClr val="FFFF00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19849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Will </a:t>
            </a:r>
            <a:r>
              <a:rPr lang="en-US" dirty="0"/>
              <a:t>run for every component change detection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obvious </a:t>
            </a:r>
            <a:r>
              <a:rPr lang="en-US" dirty="0"/>
              <a:t>that impure pipes will also run for pure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Impure </a:t>
            </a:r>
            <a:r>
              <a:rPr lang="en-US" dirty="0"/>
              <a:t>pipe will run a lot </a:t>
            </a:r>
            <a:r>
              <a:rPr lang="en-US" dirty="0" smtClean="0"/>
              <a:t>– Should be careful </a:t>
            </a:r>
            <a:r>
              <a:rPr lang="en-US" dirty="0"/>
              <a:t>while using impure pipe 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reduce performance of the application and can destroy user experience. </a:t>
            </a:r>
            <a:endParaRPr lang="en-US" dirty="0" smtClean="0"/>
          </a:p>
          <a:p>
            <a:r>
              <a:rPr lang="en-US" dirty="0" smtClean="0"/>
              <a:t>Impure </a:t>
            </a:r>
            <a:r>
              <a:rPr lang="en-US" dirty="0"/>
              <a:t>pipe is created as follows.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@Pipe({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name: '</a:t>
            </a:r>
            <a:r>
              <a:rPr lang="en-US" b="1" dirty="0" err="1">
                <a:solidFill>
                  <a:srgbClr val="FFFF00"/>
                </a:solidFill>
              </a:rPr>
              <a:t>companytwo</a:t>
            </a:r>
            <a:r>
              <a:rPr lang="en-US" b="1" dirty="0">
                <a:solidFill>
                  <a:srgbClr val="FFFF00"/>
                </a:solidFill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pure: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37827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1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'medium' that is equivalent to '</a:t>
            </a:r>
            <a:r>
              <a:rPr lang="en-US" dirty="0" err="1"/>
              <a:t>yMMMdjms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:'medium' 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Nov 7, </a:t>
            </a:r>
            <a:r>
              <a:rPr lang="en-US" dirty="0" smtClean="0"/>
              <a:t>2017, </a:t>
            </a:r>
            <a:r>
              <a:rPr lang="en-US" dirty="0"/>
              <a:t>9:44:12 AM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'short' that is equivalent to '</a:t>
            </a:r>
            <a:r>
              <a:rPr lang="en-US" dirty="0" err="1"/>
              <a:t>yMdjm</a:t>
            </a:r>
            <a:r>
              <a:rPr lang="en-US" dirty="0"/>
              <a:t>'. </a:t>
            </a:r>
          </a:p>
          <a:p>
            <a:r>
              <a:rPr lang="en-US" dirty="0" smtClean="0"/>
              <a:t>{{ </a:t>
            </a:r>
            <a:r>
              <a:rPr lang="en-US" dirty="0" err="1"/>
              <a:t>strDate</a:t>
            </a:r>
            <a:r>
              <a:rPr lang="en-US" dirty="0"/>
              <a:t> | date :'short' 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</a:t>
            </a:r>
            <a:r>
              <a:rPr lang="en-US" dirty="0" smtClean="0"/>
              <a:t>11/7/2017, </a:t>
            </a:r>
            <a:r>
              <a:rPr lang="en-US" dirty="0"/>
              <a:t>9:44 AM </a:t>
            </a:r>
          </a:p>
        </p:txBody>
      </p:sp>
    </p:spTree>
    <p:extLst>
      <p:ext uri="{BB962C8B-B14F-4D97-AF65-F5344CB8AC3E}">
        <p14:creationId xmlns:p14="http://schemas.microsoft.com/office/powerpoint/2010/main" val="27204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48229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4855640"/>
              </p:ext>
            </p:extLst>
          </p:nvPr>
        </p:nvGraphicFramePr>
        <p:xfrm>
          <a:off x="1593850" y="1600200"/>
          <a:ext cx="4814889" cy="208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Vertical Accent List diagram showing 3 groups arranged one below the other with bullet point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5704531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'</a:t>
            </a:r>
            <a:r>
              <a:rPr lang="en-US" dirty="0" err="1"/>
              <a:t>fullDate</a:t>
            </a:r>
            <a:r>
              <a:rPr lang="en-US" dirty="0"/>
              <a:t>' that is equivalent to '</a:t>
            </a:r>
            <a:r>
              <a:rPr lang="en-US" dirty="0" err="1"/>
              <a:t>yMMMMEEEEd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:'</a:t>
            </a:r>
            <a:r>
              <a:rPr lang="en-US" dirty="0" err="1"/>
              <a:t>fullDate</a:t>
            </a:r>
            <a:r>
              <a:rPr lang="en-US" dirty="0"/>
              <a:t>' 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Monday, November 7, </a:t>
            </a:r>
            <a:r>
              <a:rPr lang="en-US" dirty="0" smtClean="0"/>
              <a:t>2017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'</a:t>
            </a:r>
            <a:r>
              <a:rPr lang="en-US" dirty="0" err="1"/>
              <a:t>longDate</a:t>
            </a:r>
            <a:r>
              <a:rPr lang="en-US" dirty="0"/>
              <a:t>' that is equivalent to '</a:t>
            </a:r>
            <a:r>
              <a:rPr lang="en-US" dirty="0" err="1"/>
              <a:t>yMMMMd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:'</a:t>
            </a:r>
            <a:r>
              <a:rPr lang="en-US" dirty="0" err="1"/>
              <a:t>longDate</a:t>
            </a:r>
            <a:r>
              <a:rPr lang="en-US" dirty="0"/>
              <a:t>'}}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November 7, </a:t>
            </a:r>
            <a:r>
              <a:rPr lang="en-US" dirty="0" smtClean="0"/>
              <a:t>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 '</a:t>
            </a:r>
            <a:r>
              <a:rPr lang="en-US" dirty="0" err="1"/>
              <a:t>mediumDate</a:t>
            </a:r>
            <a:r>
              <a:rPr lang="en-US" dirty="0"/>
              <a:t>' that is equivalent to '</a:t>
            </a:r>
            <a:r>
              <a:rPr lang="en-US" dirty="0" err="1"/>
              <a:t>yMMMd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 '</a:t>
            </a:r>
            <a:r>
              <a:rPr lang="en-US" dirty="0" err="1"/>
              <a:t>mediumDate</a:t>
            </a:r>
            <a:r>
              <a:rPr lang="en-US" dirty="0"/>
              <a:t>'}}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Nov 7, </a:t>
            </a:r>
            <a:r>
              <a:rPr lang="en-US" dirty="0" smtClean="0"/>
              <a:t>2017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6. '</a:t>
            </a:r>
            <a:r>
              <a:rPr lang="en-US" dirty="0" err="1"/>
              <a:t>shortDate</a:t>
            </a:r>
            <a:r>
              <a:rPr lang="en-US" dirty="0"/>
              <a:t>' that is equivalent to '</a:t>
            </a:r>
            <a:r>
              <a:rPr lang="en-US" dirty="0" err="1"/>
              <a:t>yMd</a:t>
            </a:r>
            <a:r>
              <a:rPr lang="en-US" dirty="0" smtClean="0"/>
              <a:t>'.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 '</a:t>
            </a:r>
            <a:r>
              <a:rPr lang="en-US" dirty="0" err="1"/>
              <a:t>shortDate</a:t>
            </a:r>
            <a:r>
              <a:rPr lang="en-US" dirty="0"/>
              <a:t>'}}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</a:t>
            </a:r>
            <a:r>
              <a:rPr lang="en-US" dirty="0" smtClean="0"/>
              <a:t>11/7/2017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7. '</a:t>
            </a:r>
            <a:r>
              <a:rPr lang="en-US" dirty="0" err="1"/>
              <a:t>mediumTime</a:t>
            </a:r>
            <a:r>
              <a:rPr lang="en-US" dirty="0"/>
              <a:t>' that is equivalent to '</a:t>
            </a:r>
            <a:r>
              <a:rPr lang="en-US" dirty="0" err="1"/>
              <a:t>jms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 '</a:t>
            </a:r>
            <a:r>
              <a:rPr lang="en-US" dirty="0" err="1"/>
              <a:t>mediumTime</a:t>
            </a:r>
            <a:r>
              <a:rPr lang="en-US" dirty="0"/>
              <a:t>'}}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9:44:12 AM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8. '</a:t>
            </a:r>
            <a:r>
              <a:rPr lang="en-US" dirty="0" err="1"/>
              <a:t>shortTime</a:t>
            </a:r>
            <a:r>
              <a:rPr lang="en-US" dirty="0"/>
              <a:t>' that is equivalent to '</a:t>
            </a:r>
            <a:r>
              <a:rPr lang="en-US" dirty="0" err="1"/>
              <a:t>jm</a:t>
            </a:r>
            <a:r>
              <a:rPr lang="en-US" dirty="0"/>
              <a:t>'. </a:t>
            </a:r>
          </a:p>
          <a:p>
            <a:r>
              <a:rPr lang="en-US" dirty="0"/>
              <a:t>{{ </a:t>
            </a:r>
            <a:r>
              <a:rPr lang="en-US" dirty="0" err="1"/>
              <a:t>strDate</a:t>
            </a:r>
            <a:r>
              <a:rPr lang="en-US" dirty="0"/>
              <a:t> | date : '</a:t>
            </a:r>
            <a:r>
              <a:rPr lang="en-US" dirty="0" err="1"/>
              <a:t>shortTime</a:t>
            </a:r>
            <a:r>
              <a:rPr lang="en-US" dirty="0"/>
              <a:t>'}} </a:t>
            </a:r>
          </a:p>
          <a:p>
            <a:endParaRPr lang="en-US" dirty="0"/>
          </a:p>
          <a:p>
            <a:r>
              <a:rPr lang="en-US" smtClean="0"/>
              <a:t>Output </a:t>
            </a:r>
            <a:r>
              <a:rPr lang="en-US" dirty="0"/>
              <a:t>will be: 9:44 AM </a:t>
            </a:r>
          </a:p>
        </p:txBody>
      </p:sp>
    </p:spTree>
    <p:extLst>
      <p:ext uri="{BB962C8B-B14F-4D97-AF65-F5344CB8AC3E}">
        <p14:creationId xmlns:p14="http://schemas.microsoft.com/office/powerpoint/2010/main" val="39174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196</TotalTime>
  <Words>2908</Words>
  <Application>Microsoft Office PowerPoint</Application>
  <PresentationFormat>Custom</PresentationFormat>
  <Paragraphs>568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Century Gothic</vt:lpstr>
      <vt:lpstr>Euphemia</vt:lpstr>
      <vt:lpstr>Wingdings</vt:lpstr>
      <vt:lpstr>Jigsaw design template</vt:lpstr>
      <vt:lpstr>Angular Pipes</vt:lpstr>
      <vt:lpstr>Pipe</vt:lpstr>
      <vt:lpstr>Inbuilt Pipes </vt:lpstr>
      <vt:lpstr>DatePipe</vt:lpstr>
      <vt:lpstr>PowerPoint Presentation</vt:lpstr>
      <vt:lpstr>Predefined Date Format</vt:lpstr>
      <vt:lpstr>Predefined Date Format</vt:lpstr>
      <vt:lpstr>Predefined Date Format</vt:lpstr>
      <vt:lpstr>Predefined Date Format</vt:lpstr>
      <vt:lpstr>Predefined Date Format</vt:lpstr>
      <vt:lpstr>Custom Date Format</vt:lpstr>
      <vt:lpstr>Custom Date Format</vt:lpstr>
      <vt:lpstr>SlicePipe</vt:lpstr>
      <vt:lpstr>start index</vt:lpstr>
      <vt:lpstr>end index</vt:lpstr>
      <vt:lpstr>SlicePipe using String Expression</vt:lpstr>
      <vt:lpstr>SlicePipe using Array Expression</vt:lpstr>
      <vt:lpstr>DecimalPipe</vt:lpstr>
      <vt:lpstr>digitInfo</vt:lpstr>
      <vt:lpstr>PercentPipe</vt:lpstr>
      <vt:lpstr>CurrencyPipe</vt:lpstr>
      <vt:lpstr>PowerPoint Presentation</vt:lpstr>
      <vt:lpstr>PowerPoint Presentation</vt:lpstr>
      <vt:lpstr>PowerPoint Presentation</vt:lpstr>
      <vt:lpstr>Custom Pipe</vt:lpstr>
      <vt:lpstr>PowerPoint Presentation</vt:lpstr>
      <vt:lpstr>PowerPoint Presentation</vt:lpstr>
      <vt:lpstr>@Pipe Decorator </vt:lpstr>
      <vt:lpstr>PowerPoint Presentation</vt:lpstr>
      <vt:lpstr>PipeTransform Interface </vt:lpstr>
      <vt:lpstr>PowerPoint Presentation</vt:lpstr>
      <vt:lpstr>Create Simple Custom Pipe</vt:lpstr>
      <vt:lpstr>PowerPoint Presentation</vt:lpstr>
      <vt:lpstr>Pass Arguments in Custom Pipe</vt:lpstr>
      <vt:lpstr>PowerPoint Presentation</vt:lpstr>
      <vt:lpstr>PowerPoint Presentation</vt:lpstr>
      <vt:lpstr>Create myjson Custom Pipe </vt:lpstr>
      <vt:lpstr>PowerPoint Presentation</vt:lpstr>
      <vt:lpstr>PowerPoint Presentation</vt:lpstr>
      <vt:lpstr>Use Built-in Pipe in Custom Pipe</vt:lpstr>
      <vt:lpstr>Extending UpperCasePipe built-in pipe class</vt:lpstr>
      <vt:lpstr>PowerPoint Presentation</vt:lpstr>
      <vt:lpstr>Extending UpperCasePipe built-in pipe class</vt:lpstr>
      <vt:lpstr>Using object of UpperCasePipe built-in pipe class</vt:lpstr>
      <vt:lpstr>PowerPoint Presentation</vt:lpstr>
      <vt:lpstr>PowerPoint Presentation</vt:lpstr>
      <vt:lpstr>Async pipe</vt:lpstr>
      <vt:lpstr>AsyncPipe with promises</vt:lpstr>
      <vt:lpstr>AsyncPipe with promises</vt:lpstr>
      <vt:lpstr>AsyncPipe with observables</vt:lpstr>
      <vt:lpstr>AsyncPipe with observables</vt:lpstr>
      <vt:lpstr>AsyncPipe with observables</vt:lpstr>
      <vt:lpstr>Pure and Impure Custom Pipe</vt:lpstr>
      <vt:lpstr>Pure Pipes </vt:lpstr>
      <vt:lpstr>Impure Pipes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Custom Pipe</dc:title>
  <dc:creator>User</dc:creator>
  <cp:lastModifiedBy>User</cp:lastModifiedBy>
  <cp:revision>60</cp:revision>
  <dcterms:created xsi:type="dcterms:W3CDTF">2017-06-26T00:52:34Z</dcterms:created>
  <dcterms:modified xsi:type="dcterms:W3CDTF">2018-10-01T01:19:58Z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