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1" r:id="rId6"/>
    <p:sldId id="260" r:id="rId7"/>
    <p:sldId id="262" r:id="rId8"/>
    <p:sldId id="263" r:id="rId9"/>
    <p:sldId id="265" r:id="rId10"/>
    <p:sldId id="266" r:id="rId11"/>
    <p:sldId id="264" r:id="rId12"/>
    <p:sldId id="267" r:id="rId13"/>
    <p:sldId id="268" r:id="rId14"/>
    <p:sldId id="270" r:id="rId15"/>
    <p:sldId id="271" r:id="rId16"/>
    <p:sldId id="272" r:id="rId17"/>
    <p:sldId id="269" r:id="rId18"/>
    <p:sldId id="276" r:id="rId19"/>
    <p:sldId id="278" r:id="rId20"/>
    <p:sldId id="279" r:id="rId21"/>
    <p:sldId id="273" r:id="rId22"/>
    <p:sldId id="280" r:id="rId23"/>
    <p:sldId id="281" r:id="rId24"/>
    <p:sldId id="282" r:id="rId25"/>
    <p:sldId id="283" r:id="rId26"/>
    <p:sldId id="277" r:id="rId27"/>
    <p:sldId id="284" r:id="rId28"/>
    <p:sldId id="288" r:id="rId29"/>
    <p:sldId id="289" r:id="rId30"/>
    <p:sldId id="290" r:id="rId31"/>
    <p:sldId id="291" r:id="rId32"/>
    <p:sldId id="292" r:id="rId33"/>
    <p:sldId id="294" r:id="rId34"/>
    <p:sldId id="295" r:id="rId35"/>
    <p:sldId id="296" r:id="rId36"/>
    <p:sldId id="297" r:id="rId37"/>
    <p:sldId id="298" r:id="rId38"/>
    <p:sldId id="299" r:id="rId39"/>
    <p:sldId id="300" r:id="rId40"/>
    <p:sldId id="301" r:id="rId41"/>
    <p:sldId id="293" r:id="rId42"/>
    <p:sldId id="302" r:id="rId43"/>
    <p:sldId id="303" r:id="rId44"/>
    <p:sldId id="304" r:id="rId45"/>
    <p:sldId id="285" r:id="rId46"/>
    <p:sldId id="287" r:id="rId47"/>
    <p:sldId id="28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1/31/2023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1/31/2023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1/31/2023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12F9-E371-151D-B906-5AAC523E9167}"/>
              </a:ext>
            </a:extLst>
          </p:cNvPr>
          <p:cNvSpPr>
            <a:spLocks noGrp="1"/>
          </p:cNvSpPr>
          <p:nvPr>
            <p:ph type="ctrTitle"/>
          </p:nvPr>
        </p:nvSpPr>
        <p:spPr/>
        <p:txBody>
          <a:bodyPr/>
          <a:lstStyle/>
          <a:p>
            <a:r>
              <a:rPr lang="en-US" dirty="0"/>
              <a:t>Reactive Programming  using </a:t>
            </a:r>
            <a:r>
              <a:rPr lang="en-US" dirty="0" err="1"/>
              <a:t>RxJS</a:t>
            </a:r>
            <a:endParaRPr lang="en-IN" dirty="0"/>
          </a:p>
        </p:txBody>
      </p:sp>
      <p:sp>
        <p:nvSpPr>
          <p:cNvPr id="3" name="Subtitle 2">
            <a:extLst>
              <a:ext uri="{FF2B5EF4-FFF2-40B4-BE49-F238E27FC236}">
                <a16:creationId xmlns:a16="http://schemas.microsoft.com/office/drawing/2014/main" id="{2544F0BC-50EB-6830-F2E5-DBF89F7DBDB7}"/>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259506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02462E2-AAA1-D7E1-2F1A-0970F54EC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842010"/>
            <a:ext cx="10161304" cy="517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88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9549-B9A4-3A16-B1D3-EF78376294D9}"/>
              </a:ext>
            </a:extLst>
          </p:cNvPr>
          <p:cNvSpPr>
            <a:spLocks noGrp="1"/>
          </p:cNvSpPr>
          <p:nvPr>
            <p:ph type="title"/>
          </p:nvPr>
        </p:nvSpPr>
        <p:spPr/>
        <p:txBody>
          <a:bodyPr/>
          <a:lstStyle/>
          <a:p>
            <a:r>
              <a:rPr lang="en-US" dirty="0"/>
              <a:t>Key Definitions</a:t>
            </a:r>
            <a:endParaRPr lang="en-IN" dirty="0"/>
          </a:p>
        </p:txBody>
      </p:sp>
      <p:sp>
        <p:nvSpPr>
          <p:cNvPr id="3" name="Content Placeholder 2">
            <a:extLst>
              <a:ext uri="{FF2B5EF4-FFF2-40B4-BE49-F238E27FC236}">
                <a16:creationId xmlns:a16="http://schemas.microsoft.com/office/drawing/2014/main" id="{D1A19558-5388-0B71-C43F-8C8A85C463B0}"/>
              </a:ext>
            </a:extLst>
          </p:cNvPr>
          <p:cNvSpPr>
            <a:spLocks noGrp="1"/>
          </p:cNvSpPr>
          <p:nvPr>
            <p:ph idx="1"/>
          </p:nvPr>
        </p:nvSpPr>
        <p:spPr>
          <a:xfrm>
            <a:off x="1154954" y="2603500"/>
            <a:ext cx="10117884" cy="3797300"/>
          </a:xfrm>
        </p:spPr>
        <p:txBody>
          <a:bodyPr/>
          <a:lstStyle/>
          <a:p>
            <a:pPr algn="l">
              <a:buFont typeface="Arial" panose="020B0604020202020204" pitchFamily="34" charset="0"/>
              <a:buChar char="•"/>
            </a:pPr>
            <a:r>
              <a:rPr lang="en-US" b="1" i="0" dirty="0">
                <a:solidFill>
                  <a:srgbClr val="171717"/>
                </a:solidFill>
                <a:effectLst/>
                <a:latin typeface="-apple-system"/>
              </a:rPr>
              <a:t>Stream -&gt; Observable:</a:t>
            </a:r>
            <a:r>
              <a:rPr lang="en-US" b="0" i="0" dirty="0">
                <a:solidFill>
                  <a:srgbClr val="171717"/>
                </a:solidFill>
                <a:effectLst/>
                <a:latin typeface="-apple-system"/>
              </a:rPr>
              <a:t> A structure representing a stream of values over time.</a:t>
            </a:r>
          </a:p>
          <a:p>
            <a:pPr algn="l">
              <a:buFont typeface="Arial" panose="020B0604020202020204" pitchFamily="34" charset="0"/>
              <a:buChar char="•"/>
            </a:pPr>
            <a:r>
              <a:rPr lang="en-US" b="1" i="0" dirty="0">
                <a:solidFill>
                  <a:srgbClr val="171717"/>
                </a:solidFill>
                <a:effectLst/>
                <a:latin typeface="-apple-system"/>
              </a:rPr>
              <a:t>Tap -&gt; Subscriber:</a:t>
            </a:r>
            <a:r>
              <a:rPr lang="en-US" b="0" i="0" dirty="0">
                <a:solidFill>
                  <a:srgbClr val="171717"/>
                </a:solidFill>
                <a:effectLst/>
                <a:latin typeface="-apple-system"/>
              </a:rPr>
              <a:t> Sometimes called the consumer, the code that calls the subscription process on an observable structure.</a:t>
            </a:r>
          </a:p>
          <a:p>
            <a:pPr algn="l">
              <a:buFont typeface="Arial" panose="020B0604020202020204" pitchFamily="34" charset="0"/>
              <a:buChar char="•"/>
            </a:pPr>
            <a:r>
              <a:rPr lang="en-US" b="1" i="0" dirty="0">
                <a:solidFill>
                  <a:srgbClr val="171717"/>
                </a:solidFill>
                <a:effectLst/>
                <a:latin typeface="-apple-system"/>
              </a:rPr>
              <a:t>Turning the tap -&gt; Subscription:</a:t>
            </a:r>
            <a:r>
              <a:rPr lang="en-US" b="0" i="0" dirty="0">
                <a:solidFill>
                  <a:srgbClr val="171717"/>
                </a:solidFill>
                <a:effectLst/>
                <a:latin typeface="-apple-system"/>
              </a:rPr>
              <a:t> The method that opens the stream for the observer.</a:t>
            </a:r>
          </a:p>
          <a:p>
            <a:pPr algn="l">
              <a:buFont typeface="Arial" panose="020B0604020202020204" pitchFamily="34" charset="0"/>
              <a:buChar char="•"/>
            </a:pPr>
            <a:r>
              <a:rPr lang="en-US" b="1" i="0" dirty="0">
                <a:solidFill>
                  <a:srgbClr val="171717"/>
                </a:solidFill>
                <a:effectLst/>
                <a:latin typeface="-apple-system"/>
              </a:rPr>
              <a:t>Closing the tap -&gt; Completing:</a:t>
            </a:r>
            <a:r>
              <a:rPr lang="en-US" b="0" i="0" dirty="0">
                <a:solidFill>
                  <a:srgbClr val="171717"/>
                </a:solidFill>
                <a:effectLst/>
                <a:latin typeface="-apple-system"/>
              </a:rPr>
              <a:t> The action of marking the stream as completed meaning it is terminated.</a:t>
            </a:r>
          </a:p>
          <a:p>
            <a:pPr algn="l">
              <a:buFont typeface="Arial" panose="020B0604020202020204" pitchFamily="34" charset="0"/>
              <a:buChar char="•"/>
            </a:pPr>
            <a:r>
              <a:rPr lang="en-US" b="1" i="0" dirty="0">
                <a:solidFill>
                  <a:srgbClr val="171717"/>
                </a:solidFill>
                <a:effectLst/>
                <a:latin typeface="-apple-system"/>
              </a:rPr>
              <a:t>Bucket -&gt; Observer:</a:t>
            </a:r>
            <a:r>
              <a:rPr lang="en-US" b="0" i="0" dirty="0">
                <a:solidFill>
                  <a:srgbClr val="171717"/>
                </a:solidFill>
                <a:effectLst/>
                <a:latin typeface="-apple-system"/>
              </a:rPr>
              <a:t> The structure that captures our pushed values allowing us to act on them.</a:t>
            </a:r>
          </a:p>
          <a:p>
            <a:pPr algn="l">
              <a:buFont typeface="Arial" panose="020B0604020202020204" pitchFamily="34" charset="0"/>
              <a:buChar char="•"/>
            </a:pPr>
            <a:r>
              <a:rPr lang="en-US" b="1" i="0" dirty="0">
                <a:solidFill>
                  <a:srgbClr val="171717"/>
                </a:solidFill>
                <a:effectLst/>
                <a:latin typeface="-apple-system"/>
              </a:rPr>
              <a:t>Appliances -&gt; Operators:</a:t>
            </a:r>
            <a:r>
              <a:rPr lang="en-US" b="0" i="0" dirty="0">
                <a:solidFill>
                  <a:srgbClr val="171717"/>
                </a:solidFill>
                <a:effectLst/>
                <a:latin typeface="-apple-system"/>
              </a:rPr>
              <a:t> Functions that transform the stream.</a:t>
            </a:r>
          </a:p>
          <a:p>
            <a:pPr marL="0" indent="0">
              <a:buNone/>
            </a:pPr>
            <a:endParaRPr lang="en-IN" dirty="0"/>
          </a:p>
        </p:txBody>
      </p:sp>
    </p:spTree>
    <p:extLst>
      <p:ext uri="{BB962C8B-B14F-4D97-AF65-F5344CB8AC3E}">
        <p14:creationId xmlns:p14="http://schemas.microsoft.com/office/powerpoint/2010/main" val="63723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B395002-173E-A89C-F85E-FD8C05C9F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2010"/>
            <a:ext cx="10758488" cy="677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60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C9B4-0B2F-FD44-C591-65B3A838020F}"/>
              </a:ext>
            </a:extLst>
          </p:cNvPr>
          <p:cNvSpPr>
            <a:spLocks noGrp="1"/>
          </p:cNvSpPr>
          <p:nvPr>
            <p:ph type="title"/>
          </p:nvPr>
        </p:nvSpPr>
        <p:spPr/>
        <p:txBody>
          <a:bodyPr/>
          <a:lstStyle/>
          <a:p>
            <a:r>
              <a:rPr lang="en-US" dirty="0"/>
              <a:t>Advantages and disadvantages</a:t>
            </a:r>
            <a:endParaRPr lang="en-IN" dirty="0"/>
          </a:p>
        </p:txBody>
      </p:sp>
      <p:sp>
        <p:nvSpPr>
          <p:cNvPr id="3" name="Content Placeholder 2">
            <a:extLst>
              <a:ext uri="{FF2B5EF4-FFF2-40B4-BE49-F238E27FC236}">
                <a16:creationId xmlns:a16="http://schemas.microsoft.com/office/drawing/2014/main" id="{E6AE2DE7-19B5-9DD5-35AF-F6CBA44AB5FE}"/>
              </a:ext>
            </a:extLst>
          </p:cNvPr>
          <p:cNvSpPr>
            <a:spLocks noGrp="1"/>
          </p:cNvSpPr>
          <p:nvPr>
            <p:ph idx="1"/>
          </p:nvPr>
        </p:nvSpPr>
        <p:spPr>
          <a:xfrm>
            <a:off x="1154954" y="2603500"/>
            <a:ext cx="10475071" cy="3683000"/>
          </a:xfrm>
        </p:spPr>
        <p:txBody>
          <a:bodyPr>
            <a:normAutofit fontScale="92500" lnSpcReduction="20000"/>
          </a:bodyPr>
          <a:lstStyle/>
          <a:p>
            <a:pPr algn="l"/>
            <a:r>
              <a:rPr lang="en-IN" b="1" i="0" dirty="0">
                <a:solidFill>
                  <a:srgbClr val="171717"/>
                </a:solidFill>
                <a:effectLst/>
                <a:latin typeface="-apple-system"/>
              </a:rPr>
              <a:t>Advantages​</a:t>
            </a:r>
          </a:p>
          <a:p>
            <a:pPr algn="l">
              <a:buFont typeface="Arial" panose="020B0604020202020204" pitchFamily="34" charset="0"/>
              <a:buChar char="•"/>
            </a:pPr>
            <a:r>
              <a:rPr lang="en-IN" b="0" i="0" dirty="0">
                <a:solidFill>
                  <a:srgbClr val="171717"/>
                </a:solidFill>
                <a:effectLst/>
                <a:latin typeface="-apple-system"/>
              </a:rPr>
              <a:t>Growing very rapidly.​</a:t>
            </a:r>
          </a:p>
          <a:p>
            <a:pPr marL="742950" lvl="1" indent="-285750" algn="l">
              <a:buFont typeface="Arial" panose="020B0604020202020204" pitchFamily="34" charset="0"/>
              <a:buChar char="•"/>
            </a:pPr>
            <a:r>
              <a:rPr lang="en-IN" b="0" i="0" dirty="0" err="1">
                <a:solidFill>
                  <a:srgbClr val="171717"/>
                </a:solidFill>
                <a:effectLst/>
                <a:latin typeface="-apple-system"/>
              </a:rPr>
              <a:t>RxJs</a:t>
            </a:r>
            <a:r>
              <a:rPr lang="en-IN" b="0" i="0" dirty="0">
                <a:solidFill>
                  <a:srgbClr val="171717"/>
                </a:solidFill>
                <a:effectLst/>
                <a:latin typeface="-apple-system"/>
              </a:rPr>
              <a:t> alone has 25mil weekly downloads.​</a:t>
            </a:r>
          </a:p>
          <a:p>
            <a:pPr algn="l">
              <a:buFont typeface="Arial" panose="020B0604020202020204" pitchFamily="34" charset="0"/>
              <a:buChar char="•"/>
            </a:pPr>
            <a:r>
              <a:rPr lang="en-IN" b="0" i="0" dirty="0">
                <a:solidFill>
                  <a:srgbClr val="171717"/>
                </a:solidFill>
                <a:effectLst/>
                <a:latin typeface="-apple-system"/>
              </a:rPr>
              <a:t>Provides a very high-quality asynchronous API.​</a:t>
            </a:r>
          </a:p>
          <a:p>
            <a:pPr algn="l">
              <a:buFont typeface="Arial" panose="020B0604020202020204" pitchFamily="34" charset="0"/>
              <a:buChar char="•"/>
            </a:pPr>
            <a:r>
              <a:rPr lang="en-IN" b="0" i="0" dirty="0">
                <a:solidFill>
                  <a:srgbClr val="171717"/>
                </a:solidFill>
                <a:effectLst/>
                <a:latin typeface="-apple-system"/>
              </a:rPr>
              <a:t>Lightweight &amp; memory optimised.​</a:t>
            </a:r>
          </a:p>
          <a:p>
            <a:pPr algn="l">
              <a:buFont typeface="Arial" panose="020B0604020202020204" pitchFamily="34" charset="0"/>
              <a:buChar char="•"/>
            </a:pPr>
            <a:r>
              <a:rPr lang="en-IN" b="0" i="0" dirty="0">
                <a:solidFill>
                  <a:srgbClr val="171717"/>
                </a:solidFill>
                <a:effectLst/>
                <a:latin typeface="-apple-system"/>
              </a:rPr>
              <a:t>Easy error handling.​</a:t>
            </a:r>
          </a:p>
          <a:p>
            <a:pPr algn="l">
              <a:buFont typeface="Arial" panose="020B0604020202020204" pitchFamily="34" charset="0"/>
              <a:buChar char="•"/>
            </a:pPr>
            <a:r>
              <a:rPr lang="en-IN" b="0" i="0" dirty="0">
                <a:solidFill>
                  <a:srgbClr val="171717"/>
                </a:solidFill>
                <a:effectLst/>
                <a:latin typeface="-apple-system"/>
              </a:rPr>
              <a:t>Makes asynchronous programming much faster in most applications.​</a:t>
            </a:r>
          </a:p>
          <a:p>
            <a:pPr algn="l"/>
            <a:r>
              <a:rPr lang="en-IN" b="1" i="0" dirty="0">
                <a:solidFill>
                  <a:srgbClr val="171717"/>
                </a:solidFill>
                <a:effectLst/>
                <a:latin typeface="-apple-system"/>
              </a:rPr>
              <a:t>Disadvantages​</a:t>
            </a:r>
          </a:p>
          <a:p>
            <a:pPr algn="l">
              <a:buFont typeface="Arial" panose="020B0604020202020204" pitchFamily="34" charset="0"/>
              <a:buChar char="•"/>
            </a:pPr>
            <a:r>
              <a:rPr lang="en-IN" b="0" i="0" dirty="0">
                <a:solidFill>
                  <a:srgbClr val="171717"/>
                </a:solidFill>
                <a:effectLst/>
                <a:latin typeface="-apple-system"/>
              </a:rPr>
              <a:t>Relatively steep learning curve.​</a:t>
            </a:r>
          </a:p>
          <a:p>
            <a:pPr algn="l">
              <a:buFont typeface="Arial" panose="020B0604020202020204" pitchFamily="34" charset="0"/>
              <a:buChar char="•"/>
            </a:pPr>
            <a:r>
              <a:rPr lang="en-IN" b="0" i="0" dirty="0">
                <a:solidFill>
                  <a:srgbClr val="171717"/>
                </a:solidFill>
                <a:effectLst/>
                <a:latin typeface="-apple-system"/>
              </a:rPr>
              <a:t>Implies a functional programming style (data immutability).​</a:t>
            </a:r>
          </a:p>
          <a:p>
            <a:pPr algn="l">
              <a:buFont typeface="Arial" panose="020B0604020202020204" pitchFamily="34" charset="0"/>
              <a:buChar char="•"/>
            </a:pPr>
            <a:r>
              <a:rPr lang="en-IN" b="0" i="0" dirty="0">
                <a:solidFill>
                  <a:srgbClr val="171717"/>
                </a:solidFill>
                <a:effectLst/>
                <a:latin typeface="-apple-system"/>
              </a:rPr>
              <a:t>Testing/debugging can be a learning process.</a:t>
            </a:r>
          </a:p>
          <a:p>
            <a:endParaRPr lang="en-IN" dirty="0"/>
          </a:p>
        </p:txBody>
      </p:sp>
    </p:spTree>
    <p:extLst>
      <p:ext uri="{BB962C8B-B14F-4D97-AF65-F5344CB8AC3E}">
        <p14:creationId xmlns:p14="http://schemas.microsoft.com/office/powerpoint/2010/main" val="254598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C7B7-76C1-4498-F3EC-915A0C78C651}"/>
              </a:ext>
            </a:extLst>
          </p:cNvPr>
          <p:cNvSpPr>
            <a:spLocks noGrp="1"/>
          </p:cNvSpPr>
          <p:nvPr>
            <p:ph type="title"/>
          </p:nvPr>
        </p:nvSpPr>
        <p:spPr/>
        <p:txBody>
          <a:bodyPr/>
          <a:lstStyle/>
          <a:p>
            <a:r>
              <a:rPr lang="en-IN" dirty="0"/>
              <a:t>Entities</a:t>
            </a:r>
            <a:br>
              <a:rPr lang="en-IN" dirty="0"/>
            </a:br>
            <a:endParaRPr lang="en-IN" dirty="0"/>
          </a:p>
        </p:txBody>
      </p:sp>
      <p:sp>
        <p:nvSpPr>
          <p:cNvPr id="3" name="Content Placeholder 2">
            <a:extLst>
              <a:ext uri="{FF2B5EF4-FFF2-40B4-BE49-F238E27FC236}">
                <a16:creationId xmlns:a16="http://schemas.microsoft.com/office/drawing/2014/main" id="{51FBBC01-3CD7-8923-B43B-612E0C62A9FE}"/>
              </a:ext>
            </a:extLst>
          </p:cNvPr>
          <p:cNvSpPr>
            <a:spLocks noGrp="1"/>
          </p:cNvSpPr>
          <p:nvPr>
            <p:ph idx="1"/>
          </p:nvPr>
        </p:nvSpPr>
        <p:spPr>
          <a:xfrm>
            <a:off x="1154954" y="2603499"/>
            <a:ext cx="10475071" cy="3940175"/>
          </a:xfrm>
        </p:spPr>
        <p:txBody>
          <a:bodyPr>
            <a:normAutofit lnSpcReduction="10000"/>
          </a:bodyPr>
          <a:lstStyle/>
          <a:p>
            <a:pPr algn="l">
              <a:buFont typeface="Arial" panose="020B0604020202020204" pitchFamily="34" charset="0"/>
              <a:buChar char="•"/>
            </a:pPr>
            <a:r>
              <a:rPr lang="en-US" b="1" i="0" dirty="0">
                <a:solidFill>
                  <a:srgbClr val="171717"/>
                </a:solidFill>
                <a:effectLst/>
                <a:latin typeface="-apple-system"/>
              </a:rPr>
              <a:t>Observable:</a:t>
            </a:r>
            <a:r>
              <a:rPr lang="en-US" b="0" i="0" dirty="0">
                <a:solidFill>
                  <a:srgbClr val="171717"/>
                </a:solidFill>
                <a:effectLst/>
                <a:latin typeface="-apple-system"/>
              </a:rPr>
              <a:t> represents the idea of an invokable collection of future values or events.</a:t>
            </a:r>
          </a:p>
          <a:p>
            <a:pPr algn="l">
              <a:buFont typeface="Arial" panose="020B0604020202020204" pitchFamily="34" charset="0"/>
              <a:buChar char="•"/>
            </a:pPr>
            <a:r>
              <a:rPr lang="en-US" b="1" i="0" dirty="0">
                <a:solidFill>
                  <a:srgbClr val="171717"/>
                </a:solidFill>
                <a:effectLst/>
                <a:latin typeface="-apple-system"/>
              </a:rPr>
              <a:t>Observer:</a:t>
            </a:r>
            <a:r>
              <a:rPr lang="en-US" b="0" i="0" dirty="0">
                <a:solidFill>
                  <a:srgbClr val="171717"/>
                </a:solidFill>
                <a:effectLst/>
                <a:latin typeface="-apple-system"/>
              </a:rPr>
              <a:t> is a collection of callbacks that knows how to listen to values delivered by the Observable.</a:t>
            </a:r>
          </a:p>
          <a:p>
            <a:pPr algn="l">
              <a:buFont typeface="Arial" panose="020B0604020202020204" pitchFamily="34" charset="0"/>
              <a:buChar char="•"/>
            </a:pPr>
            <a:r>
              <a:rPr lang="en-US" b="1" i="0" dirty="0">
                <a:solidFill>
                  <a:srgbClr val="171717"/>
                </a:solidFill>
                <a:effectLst/>
                <a:latin typeface="-apple-system"/>
              </a:rPr>
              <a:t>Subscription:</a:t>
            </a:r>
            <a:r>
              <a:rPr lang="en-US" b="0" i="0" dirty="0">
                <a:solidFill>
                  <a:srgbClr val="171717"/>
                </a:solidFill>
                <a:effectLst/>
                <a:latin typeface="-apple-system"/>
              </a:rPr>
              <a:t> represents the execution of an Observable, which is primarily useful for cancelling the execution.</a:t>
            </a:r>
          </a:p>
          <a:p>
            <a:pPr algn="l">
              <a:buFont typeface="Arial" panose="020B0604020202020204" pitchFamily="34" charset="0"/>
              <a:buChar char="•"/>
            </a:pPr>
            <a:r>
              <a:rPr lang="en-US" b="1" i="0" dirty="0">
                <a:solidFill>
                  <a:srgbClr val="171717"/>
                </a:solidFill>
                <a:effectLst/>
                <a:latin typeface="-apple-system"/>
              </a:rPr>
              <a:t>Operators:</a:t>
            </a:r>
            <a:r>
              <a:rPr lang="en-US" b="0" i="0" dirty="0">
                <a:solidFill>
                  <a:srgbClr val="171717"/>
                </a:solidFill>
                <a:effectLst/>
                <a:latin typeface="-apple-system"/>
              </a:rPr>
              <a:t> are pure functions that enable a functional programming style of dealing with collections with operations like map, filter, </a:t>
            </a:r>
            <a:r>
              <a:rPr lang="en-US" b="0" i="0" dirty="0" err="1">
                <a:solidFill>
                  <a:srgbClr val="171717"/>
                </a:solidFill>
                <a:effectLst/>
                <a:latin typeface="-apple-system"/>
              </a:rPr>
              <a:t>concat</a:t>
            </a:r>
            <a:r>
              <a:rPr lang="en-US" b="0" i="0" dirty="0">
                <a:solidFill>
                  <a:srgbClr val="171717"/>
                </a:solidFill>
                <a:effectLst/>
                <a:latin typeface="-apple-system"/>
              </a:rPr>
              <a:t>, reduce, etc.</a:t>
            </a:r>
          </a:p>
          <a:p>
            <a:pPr algn="l">
              <a:buFont typeface="Arial" panose="020B0604020202020204" pitchFamily="34" charset="0"/>
              <a:buChar char="•"/>
            </a:pPr>
            <a:r>
              <a:rPr lang="en-US" b="1" i="0" dirty="0">
                <a:solidFill>
                  <a:srgbClr val="171717"/>
                </a:solidFill>
                <a:effectLst/>
                <a:latin typeface="-apple-system"/>
              </a:rPr>
              <a:t>Subject:</a:t>
            </a:r>
            <a:r>
              <a:rPr lang="en-US" b="0" i="0" dirty="0">
                <a:solidFill>
                  <a:srgbClr val="171717"/>
                </a:solidFill>
                <a:effectLst/>
                <a:latin typeface="-apple-system"/>
              </a:rPr>
              <a:t> is equivalent to an </a:t>
            </a:r>
            <a:r>
              <a:rPr lang="en-US" b="0" i="0" dirty="0" err="1">
                <a:solidFill>
                  <a:srgbClr val="171717"/>
                </a:solidFill>
                <a:effectLst/>
                <a:latin typeface="-apple-system"/>
              </a:rPr>
              <a:t>EventEmitter</a:t>
            </a:r>
            <a:r>
              <a:rPr lang="en-US" b="0" i="0" dirty="0">
                <a:solidFill>
                  <a:srgbClr val="171717"/>
                </a:solidFill>
                <a:effectLst/>
                <a:latin typeface="-apple-system"/>
              </a:rPr>
              <a:t>, and the only way of multicasting a value or event to multiple Observers.</a:t>
            </a:r>
          </a:p>
          <a:p>
            <a:pPr algn="l">
              <a:buFont typeface="Arial" panose="020B0604020202020204" pitchFamily="34" charset="0"/>
              <a:buChar char="•"/>
            </a:pPr>
            <a:r>
              <a:rPr lang="en-US" b="1" i="0" dirty="0">
                <a:solidFill>
                  <a:srgbClr val="171717"/>
                </a:solidFill>
                <a:effectLst/>
                <a:latin typeface="-apple-system"/>
              </a:rPr>
              <a:t>Producer:</a:t>
            </a:r>
            <a:r>
              <a:rPr lang="en-US" b="0" i="0" dirty="0">
                <a:solidFill>
                  <a:srgbClr val="171717"/>
                </a:solidFill>
                <a:effectLst/>
                <a:latin typeface="-apple-system"/>
              </a:rPr>
              <a:t> The code that is subscribing to the observable. This is whoever is being notified of </a:t>
            </a:r>
            <a:r>
              <a:rPr lang="en-US" b="0" i="0" dirty="0" err="1">
                <a:solidFill>
                  <a:srgbClr val="171717"/>
                </a:solidFill>
                <a:effectLst/>
                <a:latin typeface="-apple-system"/>
              </a:rPr>
              <a:t>nexted</a:t>
            </a:r>
            <a:r>
              <a:rPr lang="en-US" b="0" i="0" dirty="0">
                <a:solidFill>
                  <a:srgbClr val="171717"/>
                </a:solidFill>
                <a:effectLst/>
                <a:latin typeface="-apple-system"/>
              </a:rPr>
              <a:t> values, and errors or completions.</a:t>
            </a:r>
          </a:p>
          <a:p>
            <a:pPr algn="l">
              <a:buFont typeface="Arial" panose="020B0604020202020204" pitchFamily="34" charset="0"/>
              <a:buChar char="•"/>
            </a:pPr>
            <a:r>
              <a:rPr lang="en-US" b="1" i="0" dirty="0">
                <a:solidFill>
                  <a:srgbClr val="171717"/>
                </a:solidFill>
                <a:effectLst/>
                <a:latin typeface="-apple-system"/>
              </a:rPr>
              <a:t>Consumer:</a:t>
            </a:r>
            <a:r>
              <a:rPr lang="en-US" b="0" i="0" dirty="0">
                <a:solidFill>
                  <a:srgbClr val="171717"/>
                </a:solidFill>
                <a:effectLst/>
                <a:latin typeface="-apple-system"/>
              </a:rPr>
              <a:t> Any system or thing that is the source of values that are being pushed out of the observable subscription to the consumer.</a:t>
            </a:r>
          </a:p>
          <a:p>
            <a:endParaRPr lang="en-IN" dirty="0"/>
          </a:p>
        </p:txBody>
      </p:sp>
    </p:spTree>
    <p:extLst>
      <p:ext uri="{BB962C8B-B14F-4D97-AF65-F5344CB8AC3E}">
        <p14:creationId xmlns:p14="http://schemas.microsoft.com/office/powerpoint/2010/main" val="205652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045A-4ADD-1A94-7F4B-8AFBD5AC074D}"/>
              </a:ext>
            </a:extLst>
          </p:cNvPr>
          <p:cNvSpPr>
            <a:spLocks noGrp="1"/>
          </p:cNvSpPr>
          <p:nvPr>
            <p:ph type="title"/>
          </p:nvPr>
        </p:nvSpPr>
        <p:spPr/>
        <p:txBody>
          <a:bodyPr/>
          <a:lstStyle/>
          <a:p>
            <a:r>
              <a:rPr lang="en-IN" b="1" dirty="0"/>
              <a:t>Concepts</a:t>
            </a:r>
          </a:p>
        </p:txBody>
      </p:sp>
      <p:sp>
        <p:nvSpPr>
          <p:cNvPr id="3" name="Content Placeholder 2">
            <a:extLst>
              <a:ext uri="{FF2B5EF4-FFF2-40B4-BE49-F238E27FC236}">
                <a16:creationId xmlns:a16="http://schemas.microsoft.com/office/drawing/2014/main" id="{B52ADECE-024C-4C81-5E76-3CCACBABDCD1}"/>
              </a:ext>
            </a:extLst>
          </p:cNvPr>
          <p:cNvSpPr>
            <a:spLocks noGrp="1"/>
          </p:cNvSpPr>
          <p:nvPr>
            <p:ph idx="1"/>
          </p:nvPr>
        </p:nvSpPr>
        <p:spPr>
          <a:xfrm>
            <a:off x="1154954" y="2603500"/>
            <a:ext cx="10532221" cy="3868738"/>
          </a:xfrm>
        </p:spPr>
        <p:txBody>
          <a:bodyPr>
            <a:normAutofit lnSpcReduction="10000"/>
          </a:bodyPr>
          <a:lstStyle/>
          <a:p>
            <a:pPr algn="l">
              <a:buFont typeface="Arial" panose="020B0604020202020204" pitchFamily="34" charset="0"/>
              <a:buChar char="•"/>
            </a:pPr>
            <a:r>
              <a:rPr lang="en-US" b="1" i="0" dirty="0">
                <a:solidFill>
                  <a:srgbClr val="171717"/>
                </a:solidFill>
                <a:effectLst/>
                <a:latin typeface="-apple-system"/>
              </a:rPr>
              <a:t>Unicast:</a:t>
            </a:r>
            <a:r>
              <a:rPr lang="en-US" b="0" i="0" dirty="0">
                <a:solidFill>
                  <a:srgbClr val="171717"/>
                </a:solidFill>
                <a:effectLst/>
                <a:latin typeface="-apple-system"/>
              </a:rPr>
              <a:t> The act of one producer being observed only one consumer. </a:t>
            </a:r>
          </a:p>
          <a:p>
            <a:pPr lvl="1">
              <a:buFont typeface="Arial" panose="020B0604020202020204" pitchFamily="34" charset="0"/>
              <a:buChar char="•"/>
            </a:pPr>
            <a:r>
              <a:rPr lang="en-US" b="0" i="0" dirty="0">
                <a:solidFill>
                  <a:srgbClr val="171717"/>
                </a:solidFill>
                <a:effectLst/>
                <a:latin typeface="-apple-system"/>
              </a:rPr>
              <a:t>An observable is "unicast" when it only connects one producer to one consumer. </a:t>
            </a:r>
          </a:p>
          <a:p>
            <a:pPr lvl="1">
              <a:buFont typeface="Arial" panose="020B0604020202020204" pitchFamily="34" charset="0"/>
              <a:buChar char="•"/>
            </a:pPr>
            <a:r>
              <a:rPr lang="en-US" b="0" i="0" dirty="0">
                <a:solidFill>
                  <a:srgbClr val="171717"/>
                </a:solidFill>
                <a:effectLst/>
                <a:latin typeface="-apple-system"/>
              </a:rPr>
              <a:t>Unicast doesn't necessarily mean "cold".</a:t>
            </a:r>
          </a:p>
          <a:p>
            <a:pPr algn="l">
              <a:buFont typeface="Arial" panose="020B0604020202020204" pitchFamily="34" charset="0"/>
              <a:buChar char="•"/>
            </a:pPr>
            <a:r>
              <a:rPr lang="en-US" b="1" i="0" dirty="0">
                <a:solidFill>
                  <a:srgbClr val="171717"/>
                </a:solidFill>
                <a:effectLst/>
                <a:latin typeface="-apple-system"/>
              </a:rPr>
              <a:t>Multicast</a:t>
            </a:r>
            <a:r>
              <a:rPr lang="en-US" b="0" i="0" dirty="0">
                <a:solidFill>
                  <a:srgbClr val="171717"/>
                </a:solidFill>
                <a:effectLst/>
                <a:latin typeface="-apple-system"/>
              </a:rPr>
              <a:t>: The act of one producer being observed by many consumers.</a:t>
            </a:r>
          </a:p>
          <a:p>
            <a:pPr algn="l">
              <a:buFont typeface="Arial" panose="020B0604020202020204" pitchFamily="34" charset="0"/>
              <a:buChar char="•"/>
            </a:pPr>
            <a:r>
              <a:rPr lang="en-US" b="1" i="0" dirty="0">
                <a:solidFill>
                  <a:srgbClr val="171717"/>
                </a:solidFill>
                <a:effectLst/>
                <a:latin typeface="-apple-system"/>
              </a:rPr>
              <a:t>Push</a:t>
            </a:r>
            <a:r>
              <a:rPr lang="en-US" b="0" i="0" dirty="0">
                <a:solidFill>
                  <a:srgbClr val="171717"/>
                </a:solidFill>
                <a:effectLst/>
                <a:latin typeface="-apple-system"/>
              </a:rPr>
              <a:t>: Observables are a push-based type. </a:t>
            </a:r>
          </a:p>
          <a:p>
            <a:pPr lvl="1">
              <a:buFont typeface="Arial" panose="020B0604020202020204" pitchFamily="34" charset="0"/>
              <a:buChar char="•"/>
            </a:pPr>
            <a:r>
              <a:rPr lang="en-US" b="0" i="0" dirty="0">
                <a:solidFill>
                  <a:srgbClr val="171717"/>
                </a:solidFill>
                <a:effectLst/>
                <a:latin typeface="-apple-system"/>
              </a:rPr>
              <a:t>That means rather than having the consumer call a function or perform some other action to get a value, the consumer receives values as soon as the producer has produced them, via a registered next handler.</a:t>
            </a:r>
          </a:p>
          <a:p>
            <a:pPr algn="l">
              <a:buFont typeface="Arial" panose="020B0604020202020204" pitchFamily="34" charset="0"/>
              <a:buChar char="•"/>
            </a:pPr>
            <a:r>
              <a:rPr lang="en-US" b="1" i="0" dirty="0">
                <a:solidFill>
                  <a:srgbClr val="171717"/>
                </a:solidFill>
                <a:effectLst/>
                <a:latin typeface="-apple-system"/>
              </a:rPr>
              <a:t>Pull</a:t>
            </a:r>
            <a:r>
              <a:rPr lang="en-US" b="0" i="0" dirty="0">
                <a:solidFill>
                  <a:srgbClr val="171717"/>
                </a:solidFill>
                <a:effectLst/>
                <a:latin typeface="-apple-system"/>
              </a:rPr>
              <a:t>: </a:t>
            </a:r>
          </a:p>
          <a:p>
            <a:pPr lvl="1">
              <a:buFont typeface="Arial" panose="020B0604020202020204" pitchFamily="34" charset="0"/>
              <a:buChar char="•"/>
            </a:pPr>
            <a:r>
              <a:rPr lang="en-US" b="0" i="0" dirty="0">
                <a:solidFill>
                  <a:srgbClr val="171717"/>
                </a:solidFill>
                <a:effectLst/>
                <a:latin typeface="-apple-system"/>
              </a:rPr>
              <a:t>Opposite of push-based. In a pull-based type or system, the consumer must request each value the producer has produced manually, perhaps long after the producer has actually done so. </a:t>
            </a:r>
          </a:p>
          <a:p>
            <a:pPr lvl="1">
              <a:buFont typeface="Arial" panose="020B0604020202020204" pitchFamily="34" charset="0"/>
              <a:buChar char="•"/>
            </a:pPr>
            <a:r>
              <a:rPr lang="en-US" b="0" i="0" dirty="0">
                <a:solidFill>
                  <a:srgbClr val="171717"/>
                </a:solidFill>
                <a:effectLst/>
                <a:latin typeface="-apple-system"/>
              </a:rPr>
              <a:t>Examples of such systems are Functions and Iterators</a:t>
            </a:r>
          </a:p>
          <a:p>
            <a:endParaRPr lang="en-IN" dirty="0"/>
          </a:p>
        </p:txBody>
      </p:sp>
    </p:spTree>
    <p:extLst>
      <p:ext uri="{BB962C8B-B14F-4D97-AF65-F5344CB8AC3E}">
        <p14:creationId xmlns:p14="http://schemas.microsoft.com/office/powerpoint/2010/main" val="28932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5D11-9D20-AAE7-A701-759C1DFFB4BE}"/>
              </a:ext>
            </a:extLst>
          </p:cNvPr>
          <p:cNvSpPr>
            <a:spLocks noGrp="1"/>
          </p:cNvSpPr>
          <p:nvPr>
            <p:ph type="title"/>
          </p:nvPr>
        </p:nvSpPr>
        <p:spPr/>
        <p:txBody>
          <a:bodyPr/>
          <a:lstStyle/>
          <a:p>
            <a:r>
              <a:rPr lang="en-IN" b="1" dirty="0"/>
              <a:t>Concepts</a:t>
            </a:r>
            <a:endParaRPr lang="en-IN" dirty="0"/>
          </a:p>
        </p:txBody>
      </p:sp>
      <p:sp>
        <p:nvSpPr>
          <p:cNvPr id="3" name="Content Placeholder 2">
            <a:extLst>
              <a:ext uri="{FF2B5EF4-FFF2-40B4-BE49-F238E27FC236}">
                <a16:creationId xmlns:a16="http://schemas.microsoft.com/office/drawing/2014/main" id="{B27A603C-A7AC-CE29-11E7-2264D389B867}"/>
              </a:ext>
            </a:extLst>
          </p:cNvPr>
          <p:cNvSpPr>
            <a:spLocks noGrp="1"/>
          </p:cNvSpPr>
          <p:nvPr>
            <p:ph idx="1"/>
          </p:nvPr>
        </p:nvSpPr>
        <p:spPr>
          <a:xfrm>
            <a:off x="1154954" y="2603500"/>
            <a:ext cx="10532221" cy="3811588"/>
          </a:xfrm>
        </p:spPr>
        <p:txBody>
          <a:bodyPr>
            <a:normAutofit/>
          </a:bodyPr>
          <a:lstStyle/>
          <a:p>
            <a:pPr algn="l">
              <a:buFont typeface="Arial" panose="020B0604020202020204" pitchFamily="34" charset="0"/>
              <a:buChar char="•"/>
            </a:pPr>
            <a:r>
              <a:rPr lang="en-US" b="1" i="0" dirty="0">
                <a:solidFill>
                  <a:srgbClr val="171717"/>
                </a:solidFill>
                <a:effectLst/>
                <a:latin typeface="-apple-system"/>
              </a:rPr>
              <a:t>Cold</a:t>
            </a:r>
            <a:r>
              <a:rPr lang="en-US" b="0" i="0" dirty="0">
                <a:solidFill>
                  <a:srgbClr val="171717"/>
                </a:solidFill>
                <a:effectLst/>
                <a:latin typeface="-apple-system"/>
              </a:rPr>
              <a:t>: An observable is "cold" when it creates a new producer during subscribe for every new subscription.</a:t>
            </a:r>
          </a:p>
          <a:p>
            <a:pPr lvl="1">
              <a:buFont typeface="Arial" panose="020B0604020202020204" pitchFamily="34" charset="0"/>
              <a:buChar char="•"/>
            </a:pPr>
            <a:r>
              <a:rPr lang="en-US" dirty="0">
                <a:solidFill>
                  <a:srgbClr val="171717"/>
                </a:solidFill>
                <a:latin typeface="-apple-system"/>
              </a:rPr>
              <a:t>A</a:t>
            </a:r>
            <a:r>
              <a:rPr lang="en-US" b="0" i="0" dirty="0">
                <a:solidFill>
                  <a:srgbClr val="171717"/>
                </a:solidFill>
                <a:effectLst/>
                <a:latin typeface="-apple-system"/>
              </a:rPr>
              <a:t>re always unicast, being one producer observed by one consumer. </a:t>
            </a:r>
          </a:p>
          <a:p>
            <a:pPr lvl="1">
              <a:buFont typeface="Arial" panose="020B0604020202020204" pitchFamily="34" charset="0"/>
              <a:buChar char="•"/>
            </a:pPr>
            <a:r>
              <a:rPr lang="en-US" b="0" i="0" dirty="0">
                <a:solidFill>
                  <a:srgbClr val="171717"/>
                </a:solidFill>
                <a:effectLst/>
                <a:latin typeface="-apple-system"/>
              </a:rPr>
              <a:t>Cold observables can be made hot but not the other way around.</a:t>
            </a:r>
          </a:p>
          <a:p>
            <a:pPr algn="l">
              <a:buFont typeface="Arial" panose="020B0604020202020204" pitchFamily="34" charset="0"/>
              <a:buChar char="•"/>
            </a:pPr>
            <a:r>
              <a:rPr lang="en-US" b="1" i="0" dirty="0">
                <a:solidFill>
                  <a:srgbClr val="171717"/>
                </a:solidFill>
                <a:effectLst/>
                <a:latin typeface="-apple-system"/>
              </a:rPr>
              <a:t>Hot</a:t>
            </a:r>
            <a:r>
              <a:rPr lang="en-US" b="0" i="0" dirty="0">
                <a:solidFill>
                  <a:srgbClr val="171717"/>
                </a:solidFill>
                <a:effectLst/>
                <a:latin typeface="-apple-system"/>
              </a:rPr>
              <a:t>: An observable is "hot", when its producer was created outside of the context of the subscribe action. </a:t>
            </a:r>
          </a:p>
          <a:p>
            <a:pPr lvl="1">
              <a:buFont typeface="Arial" panose="020B0604020202020204" pitchFamily="34" charset="0"/>
              <a:buChar char="•"/>
            </a:pPr>
            <a:r>
              <a:rPr lang="en-US" b="0" i="0" dirty="0">
                <a:solidFill>
                  <a:srgbClr val="171717"/>
                </a:solidFill>
                <a:effectLst/>
                <a:latin typeface="-apple-system"/>
              </a:rPr>
              <a:t>Is almost always multicast. </a:t>
            </a:r>
          </a:p>
          <a:p>
            <a:pPr lvl="1">
              <a:buFont typeface="Arial" panose="020B0604020202020204" pitchFamily="34" charset="0"/>
              <a:buChar char="•"/>
            </a:pPr>
            <a:r>
              <a:rPr lang="en-US" b="0" i="0" dirty="0">
                <a:solidFill>
                  <a:srgbClr val="171717"/>
                </a:solidFill>
                <a:effectLst/>
                <a:latin typeface="-apple-system"/>
              </a:rPr>
              <a:t>Possible that a "hot" observable is still technically unicast if it is engineered to only allow one subscription at a time, however, there is no straightforward mechanism for this in </a:t>
            </a:r>
            <a:r>
              <a:rPr lang="en-US" b="0" i="0" dirty="0" err="1">
                <a:solidFill>
                  <a:srgbClr val="171717"/>
                </a:solidFill>
                <a:effectLst/>
                <a:latin typeface="-apple-system"/>
              </a:rPr>
              <a:t>RxJS</a:t>
            </a:r>
            <a:r>
              <a:rPr lang="en-US" b="0" i="0" dirty="0">
                <a:solidFill>
                  <a:srgbClr val="171717"/>
                </a:solidFill>
                <a:effectLst/>
                <a:latin typeface="-apple-system"/>
              </a:rPr>
              <a:t>, and the scenario is unlikely. </a:t>
            </a:r>
          </a:p>
          <a:p>
            <a:pPr lvl="1">
              <a:buFont typeface="Arial" panose="020B0604020202020204" pitchFamily="34" charset="0"/>
              <a:buChar char="•"/>
            </a:pPr>
            <a:r>
              <a:rPr lang="en-US" b="0" i="0" dirty="0">
                <a:solidFill>
                  <a:srgbClr val="171717"/>
                </a:solidFill>
                <a:effectLst/>
                <a:latin typeface="-apple-system"/>
              </a:rPr>
              <a:t>"hot" observables can be assumed to be multicast. </a:t>
            </a:r>
          </a:p>
          <a:p>
            <a:pPr lvl="1">
              <a:buFont typeface="Arial" panose="020B0604020202020204" pitchFamily="34" charset="0"/>
              <a:buChar char="•"/>
            </a:pPr>
            <a:r>
              <a:rPr lang="en-US" b="0" i="0" dirty="0">
                <a:solidFill>
                  <a:srgbClr val="171717"/>
                </a:solidFill>
                <a:effectLst/>
                <a:latin typeface="-apple-system"/>
              </a:rPr>
              <a:t>Hot observables cannot be made cold.</a:t>
            </a:r>
          </a:p>
        </p:txBody>
      </p:sp>
    </p:spTree>
    <p:extLst>
      <p:ext uri="{BB962C8B-B14F-4D97-AF65-F5344CB8AC3E}">
        <p14:creationId xmlns:p14="http://schemas.microsoft.com/office/powerpoint/2010/main" val="93588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B54FC39-3C3A-F685-952D-C198A1B97A0B}"/>
              </a:ext>
            </a:extLst>
          </p:cNvPr>
          <p:cNvSpPr txBox="1"/>
          <p:nvPr/>
        </p:nvSpPr>
        <p:spPr>
          <a:xfrm>
            <a:off x="1189433" y="1765936"/>
            <a:ext cx="10497741" cy="4247317"/>
          </a:xfrm>
          <a:prstGeom prst="rect">
            <a:avLst/>
          </a:prstGeom>
          <a:noFill/>
        </p:spPr>
        <p:txBody>
          <a:bodyPr wrap="square">
            <a:spAutoFit/>
          </a:bodyPr>
          <a:lstStyle/>
          <a:p>
            <a:r>
              <a:rPr lang="en-IN" dirty="0"/>
              <a:t>import { Observable } from '</a:t>
            </a:r>
            <a:r>
              <a:rPr lang="en-IN" dirty="0" err="1"/>
              <a:t>rxjs</a:t>
            </a:r>
            <a:r>
              <a:rPr lang="en-IN" dirty="0"/>
              <a:t>';</a:t>
            </a:r>
          </a:p>
          <a:p>
            <a:endParaRPr lang="en-IN" dirty="0"/>
          </a:p>
          <a:p>
            <a:r>
              <a:rPr lang="en-IN" dirty="0"/>
              <a:t>/* Instantiate an observable */</a:t>
            </a:r>
          </a:p>
          <a:p>
            <a:r>
              <a:rPr lang="en-IN" dirty="0" err="1"/>
              <a:t>const</a:t>
            </a:r>
            <a:r>
              <a:rPr lang="en-IN" dirty="0"/>
              <a:t> observable = new Observable(subscriber =&gt; {</a:t>
            </a:r>
          </a:p>
          <a:p>
            <a:r>
              <a:rPr lang="en-IN" dirty="0"/>
              <a:t>  </a:t>
            </a:r>
            <a:r>
              <a:rPr lang="en-IN" dirty="0" err="1"/>
              <a:t>subscriber.next</a:t>
            </a:r>
            <a:r>
              <a:rPr lang="en-IN" dirty="0"/>
              <a:t>(1); // pushes a value</a:t>
            </a:r>
          </a:p>
          <a:p>
            <a:r>
              <a:rPr lang="en-IN" dirty="0"/>
              <a:t>  </a:t>
            </a:r>
          </a:p>
          <a:p>
            <a:r>
              <a:rPr lang="en-IN" dirty="0" err="1"/>
              <a:t>subscriber.next</a:t>
            </a:r>
            <a:r>
              <a:rPr lang="en-IN" dirty="0"/>
              <a:t>(2); // pushes another value synchronously</a:t>
            </a:r>
          </a:p>
          <a:p>
            <a:r>
              <a:rPr lang="en-IN" dirty="0"/>
              <a:t>  </a:t>
            </a:r>
            <a:r>
              <a:rPr lang="en-IN" dirty="0" err="1"/>
              <a:t>setTimeout</a:t>
            </a:r>
            <a:r>
              <a:rPr lang="en-IN" dirty="0"/>
              <a:t>(() =&gt; </a:t>
            </a:r>
          </a:p>
          <a:p>
            <a:r>
              <a:rPr lang="en-IN" dirty="0"/>
              <a:t>{</a:t>
            </a:r>
          </a:p>
          <a:p>
            <a:r>
              <a:rPr lang="en-IN" dirty="0"/>
              <a:t>    </a:t>
            </a:r>
            <a:r>
              <a:rPr lang="en-IN" dirty="0" err="1"/>
              <a:t>subscriber.next</a:t>
            </a:r>
            <a:r>
              <a:rPr lang="en-IN" dirty="0"/>
              <a:t>(3); // pushes last value after a wait of 1s</a:t>
            </a:r>
          </a:p>
          <a:p>
            <a:r>
              <a:rPr lang="en-IN" dirty="0"/>
              <a:t>    </a:t>
            </a:r>
            <a:r>
              <a:rPr lang="en-IN" dirty="0" err="1"/>
              <a:t>subscriber.complete</a:t>
            </a:r>
            <a:r>
              <a:rPr lang="en-IN" dirty="0"/>
              <a:t>(); // terminates observable stream</a:t>
            </a:r>
          </a:p>
          <a:p>
            <a:r>
              <a:rPr lang="en-IN" dirty="0"/>
              <a:t>  }, 1000);</a:t>
            </a:r>
          </a:p>
          <a:p>
            <a:r>
              <a:rPr lang="en-IN" dirty="0"/>
              <a:t>});</a:t>
            </a:r>
          </a:p>
          <a:p>
            <a:endParaRPr lang="en-IN" dirty="0"/>
          </a:p>
          <a:p>
            <a:endParaRPr lang="en-IN" dirty="0"/>
          </a:p>
        </p:txBody>
      </p:sp>
    </p:spTree>
    <p:extLst>
      <p:ext uri="{BB962C8B-B14F-4D97-AF65-F5344CB8AC3E}">
        <p14:creationId xmlns:p14="http://schemas.microsoft.com/office/powerpoint/2010/main" val="264829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6DEAE8-7279-B5E8-7548-9C8DF07082D9}"/>
              </a:ext>
            </a:extLst>
          </p:cNvPr>
          <p:cNvSpPr txBox="1"/>
          <p:nvPr/>
        </p:nvSpPr>
        <p:spPr>
          <a:xfrm>
            <a:off x="457200" y="259587"/>
            <a:ext cx="7797403" cy="4801314"/>
          </a:xfrm>
          <a:prstGeom prst="rect">
            <a:avLst/>
          </a:prstGeom>
          <a:noFill/>
        </p:spPr>
        <p:txBody>
          <a:bodyPr wrap="square">
            <a:spAutoFit/>
          </a:bodyPr>
          <a:lstStyle/>
          <a:p>
            <a:r>
              <a:rPr lang="en-IN" dirty="0"/>
              <a:t>/* Subscribing to an observable */</a:t>
            </a:r>
          </a:p>
          <a:p>
            <a:r>
              <a:rPr lang="en-IN" dirty="0"/>
              <a:t>console.log('just before subscribe’);</a:t>
            </a:r>
          </a:p>
          <a:p>
            <a:endParaRPr lang="en-IN" dirty="0"/>
          </a:p>
          <a:p>
            <a:r>
              <a:rPr lang="en-IN" dirty="0" err="1"/>
              <a:t>const</a:t>
            </a:r>
            <a:r>
              <a:rPr lang="en-IN" dirty="0"/>
              <a:t> subscription = </a:t>
            </a:r>
            <a:r>
              <a:rPr lang="en-IN" dirty="0" err="1"/>
              <a:t>observable.subscribe</a:t>
            </a:r>
            <a:r>
              <a:rPr lang="en-IN" dirty="0"/>
              <a:t>({</a:t>
            </a:r>
          </a:p>
          <a:p>
            <a:r>
              <a:rPr lang="en-IN" dirty="0"/>
              <a:t>  // The three possible output captures:</a:t>
            </a:r>
          </a:p>
          <a:p>
            <a:r>
              <a:rPr lang="en-IN" dirty="0"/>
              <a:t>  next(x) { console.log('got value ' + x); },</a:t>
            </a:r>
          </a:p>
          <a:p>
            <a:r>
              <a:rPr lang="en-IN" dirty="0"/>
              <a:t>  error(err) { </a:t>
            </a:r>
            <a:r>
              <a:rPr lang="en-IN" dirty="0" err="1"/>
              <a:t>console.error</a:t>
            </a:r>
            <a:r>
              <a:rPr lang="en-IN" dirty="0"/>
              <a:t>('something wrong occurred: ' + err); },</a:t>
            </a:r>
          </a:p>
          <a:p>
            <a:r>
              <a:rPr lang="en-IN" dirty="0"/>
              <a:t>  complete() { console.log('done'); }</a:t>
            </a:r>
          </a:p>
          <a:p>
            <a:r>
              <a:rPr lang="en-IN" dirty="0"/>
              <a:t>}); // creates subscription object</a:t>
            </a:r>
          </a:p>
          <a:p>
            <a:endParaRPr lang="en-IN" dirty="0"/>
          </a:p>
          <a:p>
            <a:r>
              <a:rPr lang="en-IN" dirty="0"/>
              <a:t>console.log('just after subscribe');</a:t>
            </a:r>
          </a:p>
          <a:p>
            <a:endParaRPr lang="en-IN" dirty="0"/>
          </a:p>
          <a:p>
            <a:r>
              <a:rPr lang="en-IN" dirty="0"/>
              <a:t>/* Unsubscribing to an observable using subscription */</a:t>
            </a:r>
          </a:p>
          <a:p>
            <a:r>
              <a:rPr lang="en-IN" dirty="0" err="1"/>
              <a:t>setTimeout</a:t>
            </a:r>
            <a:r>
              <a:rPr lang="en-IN" dirty="0"/>
              <a:t>(() =&gt; {</a:t>
            </a:r>
          </a:p>
          <a:p>
            <a:r>
              <a:rPr lang="en-IN" dirty="0"/>
              <a:t>  </a:t>
            </a:r>
            <a:r>
              <a:rPr lang="en-IN" dirty="0" err="1"/>
              <a:t>subscription.unsubscribe</a:t>
            </a:r>
            <a:r>
              <a:rPr lang="en-IN" dirty="0"/>
              <a:t>();</a:t>
            </a:r>
          </a:p>
          <a:p>
            <a:r>
              <a:rPr lang="en-IN" dirty="0"/>
              <a:t>}, 500);</a:t>
            </a:r>
          </a:p>
          <a:p>
            <a:endParaRPr lang="en-IN" dirty="0"/>
          </a:p>
        </p:txBody>
      </p:sp>
      <p:sp>
        <p:nvSpPr>
          <p:cNvPr id="6" name="TextBox 5">
            <a:extLst>
              <a:ext uri="{FF2B5EF4-FFF2-40B4-BE49-F238E27FC236}">
                <a16:creationId xmlns:a16="http://schemas.microsoft.com/office/drawing/2014/main" id="{87D86CC0-0203-FF3D-B01C-EDA15DBCA023}"/>
              </a:ext>
            </a:extLst>
          </p:cNvPr>
          <p:cNvSpPr txBox="1"/>
          <p:nvPr/>
        </p:nvSpPr>
        <p:spPr>
          <a:xfrm>
            <a:off x="5547123" y="5126980"/>
            <a:ext cx="6093618" cy="1477328"/>
          </a:xfrm>
          <a:prstGeom prst="rect">
            <a:avLst/>
          </a:prstGeom>
          <a:solidFill>
            <a:schemeClr val="accent2"/>
          </a:solidFill>
        </p:spPr>
        <p:txBody>
          <a:bodyPr wrap="square">
            <a:spAutoFit/>
          </a:bodyPr>
          <a:lstStyle/>
          <a:p>
            <a:r>
              <a:rPr lang="en-US" dirty="0">
                <a:solidFill>
                  <a:schemeClr val="accent2">
                    <a:lumMod val="20000"/>
                    <a:lumOff val="80000"/>
                  </a:schemeClr>
                </a:solidFill>
              </a:rPr>
              <a:t>/ Logs:</a:t>
            </a:r>
          </a:p>
          <a:p>
            <a:r>
              <a:rPr lang="en-US" dirty="0">
                <a:solidFill>
                  <a:schemeClr val="accent2">
                    <a:lumMod val="20000"/>
                    <a:lumOff val="80000"/>
                  </a:schemeClr>
                </a:solidFill>
              </a:rPr>
              <a:t>// just before subscribe </a:t>
            </a:r>
          </a:p>
          <a:p>
            <a:r>
              <a:rPr lang="en-US" dirty="0">
                <a:solidFill>
                  <a:schemeClr val="accent2">
                    <a:lumMod val="20000"/>
                    <a:lumOff val="80000"/>
                  </a:schemeClr>
                </a:solidFill>
              </a:rPr>
              <a:t>// got value 1 </a:t>
            </a:r>
          </a:p>
          <a:p>
            <a:r>
              <a:rPr lang="en-US" dirty="0">
                <a:solidFill>
                  <a:schemeClr val="accent2">
                    <a:lumMod val="20000"/>
                    <a:lumOff val="80000"/>
                  </a:schemeClr>
                </a:solidFill>
              </a:rPr>
              <a:t>// got value 2 </a:t>
            </a:r>
          </a:p>
          <a:p>
            <a:r>
              <a:rPr lang="en-US" dirty="0">
                <a:solidFill>
                  <a:schemeClr val="accent2">
                    <a:lumMod val="20000"/>
                    <a:lumOff val="80000"/>
                  </a:schemeClr>
                </a:solidFill>
              </a:rPr>
              <a:t>// just after subscribe </a:t>
            </a:r>
            <a:endParaRPr lang="en-IN" dirty="0">
              <a:solidFill>
                <a:schemeClr val="accent2">
                  <a:lumMod val="20000"/>
                  <a:lumOff val="80000"/>
                </a:schemeClr>
              </a:solidFill>
            </a:endParaRPr>
          </a:p>
        </p:txBody>
      </p:sp>
    </p:spTree>
    <p:extLst>
      <p:ext uri="{BB962C8B-B14F-4D97-AF65-F5344CB8AC3E}">
        <p14:creationId xmlns:p14="http://schemas.microsoft.com/office/powerpoint/2010/main" val="1827640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3EEF67-5E8C-7107-C915-DFA111077B29}"/>
              </a:ext>
            </a:extLst>
          </p:cNvPr>
          <p:cNvSpPr txBox="1"/>
          <p:nvPr/>
        </p:nvSpPr>
        <p:spPr>
          <a:xfrm>
            <a:off x="1932385" y="1091476"/>
            <a:ext cx="6093618" cy="5632311"/>
          </a:xfrm>
          <a:prstGeom prst="rect">
            <a:avLst/>
          </a:prstGeom>
          <a:noFill/>
          <a:ln>
            <a:solidFill>
              <a:schemeClr val="accent1"/>
            </a:solidFill>
          </a:ln>
        </p:spPr>
        <p:txBody>
          <a:bodyPr wrap="square">
            <a:spAutoFit/>
          </a:bodyPr>
          <a:lstStyle/>
          <a:p>
            <a:r>
              <a:rPr lang="en-IN" dirty="0"/>
              <a:t>import { Observable } from "</a:t>
            </a:r>
            <a:r>
              <a:rPr lang="en-IN" dirty="0" err="1"/>
              <a:t>rxjs</a:t>
            </a:r>
            <a:r>
              <a:rPr lang="en-IN" dirty="0"/>
              <a:t>";</a:t>
            </a:r>
          </a:p>
          <a:p>
            <a:endParaRPr lang="en-IN" dirty="0"/>
          </a:p>
          <a:p>
            <a:r>
              <a:rPr lang="en-IN" dirty="0"/>
              <a:t>// Creating a cold observable</a:t>
            </a:r>
          </a:p>
          <a:p>
            <a:r>
              <a:rPr lang="en-IN" dirty="0" err="1"/>
              <a:t>const</a:t>
            </a:r>
            <a:r>
              <a:rPr lang="en-IN" dirty="0"/>
              <a:t> observable = </a:t>
            </a:r>
            <a:r>
              <a:rPr lang="en-IN" dirty="0" err="1"/>
              <a:t>Observable.create</a:t>
            </a:r>
            <a:r>
              <a:rPr lang="en-IN" dirty="0"/>
              <a:t>((observer) =&gt; {</a:t>
            </a:r>
          </a:p>
          <a:p>
            <a:r>
              <a:rPr lang="en-IN" dirty="0"/>
              <a:t>    </a:t>
            </a:r>
            <a:r>
              <a:rPr lang="en-IN" dirty="0" err="1"/>
              <a:t>observer.next</a:t>
            </a:r>
            <a:r>
              <a:rPr lang="en-IN" dirty="0"/>
              <a:t>(</a:t>
            </a:r>
            <a:r>
              <a:rPr lang="en-IN" dirty="0" err="1"/>
              <a:t>Math.random</a:t>
            </a:r>
            <a:r>
              <a:rPr lang="en-IN" dirty="0"/>
              <a:t>()); // We explicitly push the value to the stream</a:t>
            </a:r>
          </a:p>
          <a:p>
            <a:r>
              <a:rPr lang="en-IN" dirty="0"/>
              <a:t>});</a:t>
            </a:r>
          </a:p>
          <a:p>
            <a:endParaRPr lang="en-IN" dirty="0"/>
          </a:p>
          <a:p>
            <a:r>
              <a:rPr lang="en-IN" dirty="0"/>
              <a:t>// Subscription 1</a:t>
            </a:r>
          </a:p>
          <a:p>
            <a:r>
              <a:rPr lang="en-IN" dirty="0" err="1"/>
              <a:t>observable.subscribe</a:t>
            </a:r>
            <a:r>
              <a:rPr lang="en-IN" dirty="0"/>
              <a:t>((data) =&gt; {</a:t>
            </a:r>
          </a:p>
          <a:p>
            <a:r>
              <a:rPr lang="en-IN" dirty="0"/>
              <a:t>  console.log(data); // 0.24957144215097515 (random number)</a:t>
            </a:r>
          </a:p>
          <a:p>
            <a:r>
              <a:rPr lang="en-IN" dirty="0"/>
              <a:t>});</a:t>
            </a:r>
          </a:p>
          <a:p>
            <a:endParaRPr lang="en-IN" dirty="0"/>
          </a:p>
          <a:p>
            <a:r>
              <a:rPr lang="en-IN" dirty="0"/>
              <a:t>// Subscription 2</a:t>
            </a:r>
          </a:p>
          <a:p>
            <a:r>
              <a:rPr lang="en-IN" dirty="0" err="1"/>
              <a:t>observable.subscribe</a:t>
            </a:r>
            <a:r>
              <a:rPr lang="en-IN" dirty="0"/>
              <a:t>((data) =&gt; {</a:t>
            </a:r>
          </a:p>
          <a:p>
            <a:r>
              <a:rPr lang="en-IN" dirty="0"/>
              <a:t>   console.log(data); // 0.004617340049055896 (random number)</a:t>
            </a:r>
          </a:p>
          <a:p>
            <a:r>
              <a:rPr lang="en-IN" dirty="0"/>
              <a:t>});</a:t>
            </a:r>
          </a:p>
        </p:txBody>
      </p:sp>
      <p:sp>
        <p:nvSpPr>
          <p:cNvPr id="6" name="TextBox 5">
            <a:extLst>
              <a:ext uri="{FF2B5EF4-FFF2-40B4-BE49-F238E27FC236}">
                <a16:creationId xmlns:a16="http://schemas.microsoft.com/office/drawing/2014/main" id="{04A2EFE0-C357-4967-223F-2BA9321E9762}"/>
              </a:ext>
            </a:extLst>
          </p:cNvPr>
          <p:cNvSpPr txBox="1"/>
          <p:nvPr/>
        </p:nvSpPr>
        <p:spPr>
          <a:xfrm>
            <a:off x="646510" y="265391"/>
            <a:ext cx="6093618" cy="584775"/>
          </a:xfrm>
          <a:prstGeom prst="rect">
            <a:avLst/>
          </a:prstGeom>
          <a:noFill/>
        </p:spPr>
        <p:txBody>
          <a:bodyPr wrap="square">
            <a:spAutoFit/>
          </a:bodyPr>
          <a:lstStyle/>
          <a:p>
            <a:r>
              <a:rPr lang="en-IN" sz="3200" b="1" i="0" dirty="0">
                <a:solidFill>
                  <a:srgbClr val="171717"/>
                </a:solidFill>
                <a:effectLst/>
                <a:latin typeface="-apple-system"/>
              </a:rPr>
              <a:t>cold observable</a:t>
            </a:r>
            <a:r>
              <a:rPr lang="en-IN" sz="3200" b="0" i="0" dirty="0">
                <a:solidFill>
                  <a:srgbClr val="171717"/>
                </a:solidFill>
                <a:effectLst/>
                <a:latin typeface="-apple-system"/>
              </a:rPr>
              <a:t> </a:t>
            </a:r>
            <a:endParaRPr lang="en-IN" sz="3200" dirty="0"/>
          </a:p>
        </p:txBody>
      </p:sp>
    </p:spTree>
    <p:extLst>
      <p:ext uri="{BB962C8B-B14F-4D97-AF65-F5344CB8AC3E}">
        <p14:creationId xmlns:p14="http://schemas.microsoft.com/office/powerpoint/2010/main" val="312734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ECDD-9159-B875-398C-33A24EDD1C62}"/>
              </a:ext>
            </a:extLst>
          </p:cNvPr>
          <p:cNvSpPr>
            <a:spLocks noGrp="1"/>
          </p:cNvSpPr>
          <p:nvPr>
            <p:ph type="title"/>
          </p:nvPr>
        </p:nvSpPr>
        <p:spPr/>
        <p:txBody>
          <a:bodyPr/>
          <a:lstStyle/>
          <a:p>
            <a:r>
              <a:rPr lang="en-US" dirty="0"/>
              <a:t>What is RXJS</a:t>
            </a:r>
            <a:endParaRPr lang="en-IN" dirty="0"/>
          </a:p>
        </p:txBody>
      </p:sp>
      <p:sp>
        <p:nvSpPr>
          <p:cNvPr id="3" name="Content Placeholder 2">
            <a:extLst>
              <a:ext uri="{FF2B5EF4-FFF2-40B4-BE49-F238E27FC236}">
                <a16:creationId xmlns:a16="http://schemas.microsoft.com/office/drawing/2014/main" id="{755088FC-C465-E07E-84B6-2AFB49204BAB}"/>
              </a:ext>
            </a:extLst>
          </p:cNvPr>
          <p:cNvSpPr>
            <a:spLocks noGrp="1"/>
          </p:cNvSpPr>
          <p:nvPr>
            <p:ph idx="1"/>
          </p:nvPr>
        </p:nvSpPr>
        <p:spPr/>
        <p:txBody>
          <a:bodyPr/>
          <a:lstStyle/>
          <a:p>
            <a:r>
              <a:rPr lang="en-US" b="0" i="0" dirty="0" err="1">
                <a:solidFill>
                  <a:srgbClr val="171717"/>
                </a:solidFill>
                <a:effectLst/>
                <a:latin typeface="-apple-system"/>
              </a:rPr>
              <a:t>RxJS</a:t>
            </a:r>
            <a:r>
              <a:rPr lang="en-US" b="0" i="0" dirty="0">
                <a:solidFill>
                  <a:srgbClr val="171717"/>
                </a:solidFill>
                <a:effectLst/>
                <a:latin typeface="-apple-system"/>
              </a:rPr>
              <a:t> is an API for asynchronous programming with observable streams.</a:t>
            </a:r>
          </a:p>
          <a:p>
            <a:r>
              <a:rPr lang="en-US" b="0" i="0" dirty="0" err="1">
                <a:solidFill>
                  <a:srgbClr val="171717"/>
                </a:solidFill>
                <a:effectLst/>
                <a:latin typeface="-apple-system"/>
              </a:rPr>
              <a:t>RxJS</a:t>
            </a:r>
            <a:r>
              <a:rPr lang="en-US" b="0" i="0" dirty="0">
                <a:solidFill>
                  <a:srgbClr val="171717"/>
                </a:solidFill>
                <a:effectLst/>
                <a:latin typeface="-apple-system"/>
              </a:rPr>
              <a:t> is a library extending </a:t>
            </a:r>
            <a:r>
              <a:rPr lang="en-US" b="0" i="0" u="sng" dirty="0">
                <a:effectLst/>
                <a:latin typeface="-apple-system"/>
              </a:rPr>
              <a:t>ReactiveX</a:t>
            </a:r>
            <a:r>
              <a:rPr lang="en-US" b="0" i="0" dirty="0">
                <a:solidFill>
                  <a:srgbClr val="171717"/>
                </a:solidFill>
                <a:effectLst/>
                <a:latin typeface="-apple-system"/>
              </a:rPr>
              <a:t> for composing asynchronous and event-based programs by using observable sequences with JavaScript. </a:t>
            </a:r>
          </a:p>
          <a:p>
            <a:r>
              <a:rPr lang="en-US" dirty="0">
                <a:solidFill>
                  <a:srgbClr val="171717"/>
                </a:solidFill>
                <a:latin typeface="-apple-system"/>
              </a:rPr>
              <a:t>P</a:t>
            </a:r>
            <a:r>
              <a:rPr lang="en-US" b="0" i="0" dirty="0">
                <a:solidFill>
                  <a:srgbClr val="171717"/>
                </a:solidFill>
                <a:effectLst/>
                <a:latin typeface="-apple-system"/>
              </a:rPr>
              <a:t>rovides one core type, the Observable, satellite types (Observer, Schedulers, Subjects) and operators (map, filter, reduce, every, </a:t>
            </a:r>
            <a:r>
              <a:rPr lang="en-US" b="0" i="0" dirty="0" err="1">
                <a:solidFill>
                  <a:srgbClr val="171717"/>
                </a:solidFill>
                <a:effectLst/>
                <a:latin typeface="-apple-system"/>
              </a:rPr>
              <a:t>etc</a:t>
            </a:r>
            <a:r>
              <a:rPr lang="en-US" b="0" i="0" dirty="0">
                <a:solidFill>
                  <a:srgbClr val="171717"/>
                </a:solidFill>
                <a:effectLst/>
                <a:latin typeface="-apple-system"/>
              </a:rPr>
              <a:t>) to allow the manipulation of the observable streams with easy and significantly reducing the amount of code needed to solve asynchronous problems.</a:t>
            </a:r>
            <a:endParaRPr lang="en-IN" dirty="0"/>
          </a:p>
        </p:txBody>
      </p:sp>
    </p:spTree>
    <p:extLst>
      <p:ext uri="{BB962C8B-B14F-4D97-AF65-F5344CB8AC3E}">
        <p14:creationId xmlns:p14="http://schemas.microsoft.com/office/powerpoint/2010/main" val="2157665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31D3E8-D289-348B-9A00-73E763789F8B}"/>
              </a:ext>
            </a:extLst>
          </p:cNvPr>
          <p:cNvSpPr txBox="1"/>
          <p:nvPr/>
        </p:nvSpPr>
        <p:spPr>
          <a:xfrm>
            <a:off x="989410" y="659904"/>
            <a:ext cx="8340327" cy="1077218"/>
          </a:xfrm>
          <a:prstGeom prst="rect">
            <a:avLst/>
          </a:prstGeom>
          <a:noFill/>
        </p:spPr>
        <p:txBody>
          <a:bodyPr wrap="square">
            <a:spAutoFit/>
          </a:bodyPr>
          <a:lstStyle/>
          <a:p>
            <a:r>
              <a:rPr lang="en-US" sz="2800" b="1" i="0" dirty="0">
                <a:solidFill>
                  <a:srgbClr val="171717"/>
                </a:solidFill>
                <a:effectLst/>
                <a:latin typeface="-apple-system"/>
              </a:rPr>
              <a:t>Hot observable</a:t>
            </a:r>
          </a:p>
          <a:p>
            <a:pPr algn="l"/>
            <a:endParaRPr lang="en-US" b="1" i="0" dirty="0">
              <a:solidFill>
                <a:srgbClr val="171717"/>
              </a:solidFill>
              <a:effectLst/>
              <a:latin typeface="-apple-system"/>
            </a:endParaRPr>
          </a:p>
          <a:p>
            <a:pPr algn="l"/>
            <a:r>
              <a:rPr lang="en-US" b="1" i="0" dirty="0">
                <a:solidFill>
                  <a:srgbClr val="171717"/>
                </a:solidFill>
                <a:effectLst/>
                <a:latin typeface="-apple-system"/>
              </a:rPr>
              <a:t>hot observable</a:t>
            </a:r>
            <a:r>
              <a:rPr lang="en-US" b="0" i="0" dirty="0">
                <a:solidFill>
                  <a:srgbClr val="171717"/>
                </a:solidFill>
                <a:effectLst/>
                <a:latin typeface="-apple-system"/>
              </a:rPr>
              <a:t> produces data even if </a:t>
            </a:r>
            <a:r>
              <a:rPr lang="en-US" b="1" i="0" dirty="0">
                <a:solidFill>
                  <a:srgbClr val="171717"/>
                </a:solidFill>
                <a:effectLst/>
                <a:latin typeface="-apple-system"/>
              </a:rPr>
              <a:t>no subscribers are interested</a:t>
            </a:r>
            <a:r>
              <a:rPr lang="en-US" b="0" i="0" dirty="0">
                <a:solidFill>
                  <a:srgbClr val="171717"/>
                </a:solidFill>
                <a:effectLst/>
                <a:latin typeface="-apple-system"/>
              </a:rPr>
              <a:t> in the data.</a:t>
            </a:r>
          </a:p>
        </p:txBody>
      </p:sp>
      <p:sp>
        <p:nvSpPr>
          <p:cNvPr id="5" name="TextBox 4">
            <a:extLst>
              <a:ext uri="{FF2B5EF4-FFF2-40B4-BE49-F238E27FC236}">
                <a16:creationId xmlns:a16="http://schemas.microsoft.com/office/drawing/2014/main" id="{B06C8216-1D81-2455-4063-FFFA0A420CB0}"/>
              </a:ext>
            </a:extLst>
          </p:cNvPr>
          <p:cNvSpPr txBox="1"/>
          <p:nvPr/>
        </p:nvSpPr>
        <p:spPr>
          <a:xfrm>
            <a:off x="2361010" y="1959799"/>
            <a:ext cx="6093618" cy="4524315"/>
          </a:xfrm>
          <a:prstGeom prst="rect">
            <a:avLst/>
          </a:prstGeom>
          <a:noFill/>
          <a:ln>
            <a:solidFill>
              <a:schemeClr val="accent1"/>
            </a:solidFill>
          </a:ln>
        </p:spPr>
        <p:txBody>
          <a:bodyPr wrap="square">
            <a:spAutoFit/>
          </a:bodyPr>
          <a:lstStyle/>
          <a:p>
            <a:r>
              <a:rPr lang="en-IN" dirty="0"/>
              <a:t>import { Observable } from "</a:t>
            </a:r>
            <a:r>
              <a:rPr lang="en-IN" dirty="0" err="1"/>
              <a:t>rxjs</a:t>
            </a:r>
            <a:r>
              <a:rPr lang="en-IN" dirty="0"/>
              <a:t>";</a:t>
            </a:r>
          </a:p>
          <a:p>
            <a:endParaRPr lang="en-IN" dirty="0"/>
          </a:p>
          <a:p>
            <a:r>
              <a:rPr lang="en-IN" dirty="0"/>
              <a:t>// Coming from an event which is constantly </a:t>
            </a:r>
            <a:r>
              <a:rPr lang="en-IN" dirty="0" err="1"/>
              <a:t>emmit</a:t>
            </a:r>
            <a:r>
              <a:rPr lang="en-IN" dirty="0"/>
              <a:t> values</a:t>
            </a:r>
          </a:p>
          <a:p>
            <a:r>
              <a:rPr lang="en-IN" dirty="0" err="1"/>
              <a:t>const</a:t>
            </a:r>
            <a:r>
              <a:rPr lang="en-IN" dirty="0"/>
              <a:t> observable = </a:t>
            </a:r>
            <a:r>
              <a:rPr lang="en-IN" dirty="0" err="1"/>
              <a:t>Observable.fromEvent</a:t>
            </a:r>
            <a:r>
              <a:rPr lang="en-IN" dirty="0"/>
              <a:t>(document, 'click');</a:t>
            </a:r>
          </a:p>
          <a:p>
            <a:endParaRPr lang="en-IN" dirty="0"/>
          </a:p>
          <a:p>
            <a:r>
              <a:rPr lang="en-IN" dirty="0"/>
              <a:t>// Subscription 1</a:t>
            </a:r>
          </a:p>
          <a:p>
            <a:r>
              <a:rPr lang="en-IN" dirty="0" err="1"/>
              <a:t>observable.subscribe</a:t>
            </a:r>
            <a:r>
              <a:rPr lang="en-IN" dirty="0"/>
              <a:t>((event) =&gt; {</a:t>
            </a:r>
          </a:p>
          <a:p>
            <a:r>
              <a:rPr lang="en-IN" dirty="0"/>
              <a:t>  console.log(</a:t>
            </a:r>
            <a:r>
              <a:rPr lang="en-IN" dirty="0" err="1"/>
              <a:t>event.clientX</a:t>
            </a:r>
            <a:r>
              <a:rPr lang="en-IN" dirty="0"/>
              <a:t>); // x position of click</a:t>
            </a:r>
          </a:p>
          <a:p>
            <a:r>
              <a:rPr lang="en-IN" dirty="0"/>
              <a:t>});</a:t>
            </a:r>
          </a:p>
          <a:p>
            <a:endParaRPr lang="en-IN" dirty="0"/>
          </a:p>
          <a:p>
            <a:r>
              <a:rPr lang="en-IN" dirty="0"/>
              <a:t>// Subscription 2</a:t>
            </a:r>
          </a:p>
          <a:p>
            <a:r>
              <a:rPr lang="en-IN" dirty="0" err="1"/>
              <a:t>observable.subscribe</a:t>
            </a:r>
            <a:r>
              <a:rPr lang="en-IN" dirty="0"/>
              <a:t>((event) =&gt; {</a:t>
            </a:r>
          </a:p>
          <a:p>
            <a:r>
              <a:rPr lang="en-IN" dirty="0"/>
              <a:t>   console.log(</a:t>
            </a:r>
            <a:r>
              <a:rPr lang="en-IN" dirty="0" err="1"/>
              <a:t>event.clientY</a:t>
            </a:r>
            <a:r>
              <a:rPr lang="en-IN" dirty="0"/>
              <a:t>); // y position of click</a:t>
            </a:r>
          </a:p>
          <a:p>
            <a:r>
              <a:rPr lang="en-IN" dirty="0"/>
              <a:t>});</a:t>
            </a:r>
          </a:p>
        </p:txBody>
      </p:sp>
    </p:spTree>
    <p:extLst>
      <p:ext uri="{BB962C8B-B14F-4D97-AF65-F5344CB8AC3E}">
        <p14:creationId xmlns:p14="http://schemas.microsoft.com/office/powerpoint/2010/main" val="217555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82EC-C0A6-ED33-50A5-5F3A3C488D0B}"/>
              </a:ext>
            </a:extLst>
          </p:cNvPr>
          <p:cNvSpPr>
            <a:spLocks noGrp="1"/>
          </p:cNvSpPr>
          <p:nvPr>
            <p:ph type="title"/>
          </p:nvPr>
        </p:nvSpPr>
        <p:spPr/>
        <p:txBody>
          <a:bodyPr/>
          <a:lstStyle/>
          <a:p>
            <a:r>
              <a:rPr lang="en-IN" dirty="0"/>
              <a:t>Promises vs Observables</a:t>
            </a:r>
          </a:p>
        </p:txBody>
      </p:sp>
      <p:sp>
        <p:nvSpPr>
          <p:cNvPr id="3" name="Content Placeholder 2">
            <a:extLst>
              <a:ext uri="{FF2B5EF4-FFF2-40B4-BE49-F238E27FC236}">
                <a16:creationId xmlns:a16="http://schemas.microsoft.com/office/drawing/2014/main" id="{71C8E3B6-A3BD-5F2C-07A8-647497CD0B77}"/>
              </a:ext>
            </a:extLst>
          </p:cNvPr>
          <p:cNvSpPr>
            <a:spLocks noGrp="1"/>
          </p:cNvSpPr>
          <p:nvPr>
            <p:ph idx="1"/>
          </p:nvPr>
        </p:nvSpPr>
        <p:spPr/>
        <p:txBody>
          <a:bodyPr/>
          <a:lstStyle/>
          <a:p>
            <a:pPr algn="l">
              <a:buFont typeface="Arial" panose="020B0604020202020204" pitchFamily="34" charset="0"/>
              <a:buChar char="•"/>
            </a:pPr>
            <a:r>
              <a:rPr lang="en-US" b="0" i="0" dirty="0">
                <a:solidFill>
                  <a:srgbClr val="171717"/>
                </a:solidFill>
                <a:effectLst/>
                <a:latin typeface="-apple-system"/>
              </a:rPr>
              <a:t>Promises are eager. Observables are lazy.​</a:t>
            </a:r>
          </a:p>
          <a:p>
            <a:pPr algn="l">
              <a:buFont typeface="Arial" panose="020B0604020202020204" pitchFamily="34" charset="0"/>
              <a:buChar char="•"/>
            </a:pPr>
            <a:r>
              <a:rPr lang="en-US" b="0" i="0" dirty="0">
                <a:solidFill>
                  <a:srgbClr val="171717"/>
                </a:solidFill>
                <a:effectLst/>
                <a:latin typeface="-apple-system"/>
              </a:rPr>
              <a:t>Promises are single-value emissions. Observables are multi-value streams.​</a:t>
            </a:r>
          </a:p>
          <a:p>
            <a:pPr algn="l">
              <a:buFont typeface="Arial" panose="020B0604020202020204" pitchFamily="34" charset="0"/>
              <a:buChar char="•"/>
            </a:pPr>
            <a:r>
              <a:rPr lang="en-US" b="0" i="0" dirty="0">
                <a:solidFill>
                  <a:srgbClr val="171717"/>
                </a:solidFill>
                <a:effectLst/>
                <a:latin typeface="-apple-system"/>
              </a:rPr>
              <a:t>Promises have no cancelling or operator APIs. Observables do.</a:t>
            </a:r>
          </a:p>
          <a:p>
            <a:pPr marL="0" indent="0">
              <a:buNone/>
            </a:pPr>
            <a:endParaRPr lang="en-IN" dirty="0"/>
          </a:p>
        </p:txBody>
      </p:sp>
    </p:spTree>
    <p:extLst>
      <p:ext uri="{BB962C8B-B14F-4D97-AF65-F5344CB8AC3E}">
        <p14:creationId xmlns:p14="http://schemas.microsoft.com/office/powerpoint/2010/main" val="359513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D67D-4DBD-A461-1FF1-5BB7ABB76C25}"/>
              </a:ext>
            </a:extLst>
          </p:cNvPr>
          <p:cNvSpPr>
            <a:spLocks noGrp="1"/>
          </p:cNvSpPr>
          <p:nvPr>
            <p:ph type="title"/>
          </p:nvPr>
        </p:nvSpPr>
        <p:spPr/>
        <p:txBody>
          <a:bodyPr/>
          <a:lstStyle/>
          <a:p>
            <a:r>
              <a:rPr lang="en-IN" dirty="0"/>
              <a:t>Observer</a:t>
            </a:r>
          </a:p>
        </p:txBody>
      </p:sp>
      <p:sp>
        <p:nvSpPr>
          <p:cNvPr id="3" name="Content Placeholder 2">
            <a:extLst>
              <a:ext uri="{FF2B5EF4-FFF2-40B4-BE49-F238E27FC236}">
                <a16:creationId xmlns:a16="http://schemas.microsoft.com/office/drawing/2014/main" id="{60643FBD-38C0-8B96-C685-23658EC71EA0}"/>
              </a:ext>
            </a:extLst>
          </p:cNvPr>
          <p:cNvSpPr>
            <a:spLocks noGrp="1"/>
          </p:cNvSpPr>
          <p:nvPr>
            <p:ph idx="1"/>
          </p:nvPr>
        </p:nvSpPr>
        <p:spPr>
          <a:xfrm>
            <a:off x="854915" y="2432050"/>
            <a:ext cx="10146459" cy="996950"/>
          </a:xfrm>
        </p:spPr>
        <p:txBody>
          <a:bodyPr>
            <a:normAutofit lnSpcReduction="10000"/>
          </a:bodyPr>
          <a:lstStyle/>
          <a:p>
            <a:r>
              <a:rPr lang="en-US" dirty="0"/>
              <a:t>Observer is a consumer of values delivered by an Observable. </a:t>
            </a:r>
          </a:p>
          <a:p>
            <a:r>
              <a:rPr lang="en-US" dirty="0"/>
              <a:t>Observers are simply a set of callbacks, one for each type of notification delivered by the Observable: next, error, and complete. </a:t>
            </a:r>
            <a:endParaRPr lang="en-IN" dirty="0"/>
          </a:p>
        </p:txBody>
      </p:sp>
      <p:sp>
        <p:nvSpPr>
          <p:cNvPr id="6" name="TextBox 5">
            <a:extLst>
              <a:ext uri="{FF2B5EF4-FFF2-40B4-BE49-F238E27FC236}">
                <a16:creationId xmlns:a16="http://schemas.microsoft.com/office/drawing/2014/main" id="{43B0D398-0ACD-A464-D955-578B8BB43A5F}"/>
              </a:ext>
            </a:extLst>
          </p:cNvPr>
          <p:cNvSpPr txBox="1"/>
          <p:nvPr/>
        </p:nvSpPr>
        <p:spPr>
          <a:xfrm>
            <a:off x="1671883" y="3809584"/>
            <a:ext cx="8512525" cy="2308324"/>
          </a:xfrm>
          <a:prstGeom prst="rect">
            <a:avLst/>
          </a:prstGeom>
          <a:noFill/>
          <a:ln>
            <a:solidFill>
              <a:schemeClr val="accent1"/>
            </a:solidFill>
          </a:ln>
        </p:spPr>
        <p:txBody>
          <a:bodyPr wrap="square">
            <a:spAutoFit/>
          </a:bodyPr>
          <a:lstStyle/>
          <a:p>
            <a:r>
              <a:rPr lang="en-IN" dirty="0" err="1"/>
              <a:t>const</a:t>
            </a:r>
            <a:r>
              <a:rPr lang="en-IN" dirty="0"/>
              <a:t> observer = {</a:t>
            </a:r>
          </a:p>
          <a:p>
            <a:r>
              <a:rPr lang="en-IN" dirty="0"/>
              <a:t>  next: x =&gt; console.log('Observer got a next value: ' + x),</a:t>
            </a:r>
          </a:p>
          <a:p>
            <a:r>
              <a:rPr lang="en-IN" dirty="0"/>
              <a:t>  error: err =&gt; </a:t>
            </a:r>
            <a:r>
              <a:rPr lang="en-IN" dirty="0" err="1"/>
              <a:t>console.error</a:t>
            </a:r>
            <a:r>
              <a:rPr lang="en-IN" dirty="0"/>
              <a:t>('Observer got an error: ' + err),</a:t>
            </a:r>
          </a:p>
          <a:p>
            <a:r>
              <a:rPr lang="en-IN" dirty="0"/>
              <a:t>  complete: () =&gt; console.log('Observer got a complete notification'),</a:t>
            </a:r>
          </a:p>
          <a:p>
            <a:r>
              <a:rPr lang="en-IN" dirty="0"/>
              <a:t>};</a:t>
            </a:r>
          </a:p>
          <a:p>
            <a:endParaRPr lang="en-IN" dirty="0"/>
          </a:p>
          <a:p>
            <a:r>
              <a:rPr lang="en-IN" dirty="0"/>
              <a:t>// To use it, pass it to a subscribe</a:t>
            </a:r>
          </a:p>
          <a:p>
            <a:r>
              <a:rPr lang="en-IN" dirty="0" err="1"/>
              <a:t>observable.subscribe</a:t>
            </a:r>
            <a:r>
              <a:rPr lang="en-IN" dirty="0"/>
              <a:t>(observer);</a:t>
            </a:r>
          </a:p>
        </p:txBody>
      </p:sp>
    </p:spTree>
    <p:extLst>
      <p:ext uri="{BB962C8B-B14F-4D97-AF65-F5344CB8AC3E}">
        <p14:creationId xmlns:p14="http://schemas.microsoft.com/office/powerpoint/2010/main" val="3737312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52BC-15F5-ED0C-3B8D-750E1BFCDE8A}"/>
              </a:ext>
            </a:extLst>
          </p:cNvPr>
          <p:cNvSpPr>
            <a:spLocks noGrp="1"/>
          </p:cNvSpPr>
          <p:nvPr>
            <p:ph type="title"/>
          </p:nvPr>
        </p:nvSpPr>
        <p:spPr/>
        <p:txBody>
          <a:bodyPr/>
          <a:lstStyle/>
          <a:p>
            <a:r>
              <a:rPr lang="en-IN" dirty="0"/>
              <a:t>Operators</a:t>
            </a:r>
          </a:p>
        </p:txBody>
      </p:sp>
      <p:sp>
        <p:nvSpPr>
          <p:cNvPr id="3" name="Content Placeholder 2">
            <a:extLst>
              <a:ext uri="{FF2B5EF4-FFF2-40B4-BE49-F238E27FC236}">
                <a16:creationId xmlns:a16="http://schemas.microsoft.com/office/drawing/2014/main" id="{4BBFA449-96FD-3ABB-EE92-643FBB70B6DF}"/>
              </a:ext>
            </a:extLst>
          </p:cNvPr>
          <p:cNvSpPr>
            <a:spLocks noGrp="1"/>
          </p:cNvSpPr>
          <p:nvPr>
            <p:ph idx="1"/>
          </p:nvPr>
        </p:nvSpPr>
        <p:spPr>
          <a:xfrm>
            <a:off x="1154954" y="2603500"/>
            <a:ext cx="11037046" cy="1368425"/>
          </a:xfrm>
        </p:spPr>
        <p:txBody>
          <a:bodyPr/>
          <a:lstStyle/>
          <a:p>
            <a:pPr algn="l"/>
            <a:r>
              <a:rPr lang="en-US" b="0" i="0" dirty="0" err="1">
                <a:solidFill>
                  <a:srgbClr val="171717"/>
                </a:solidFill>
                <a:effectLst/>
                <a:latin typeface="-apple-system"/>
              </a:rPr>
              <a:t>RxJS</a:t>
            </a:r>
            <a:r>
              <a:rPr lang="en-US" b="0" i="0" dirty="0">
                <a:solidFill>
                  <a:srgbClr val="171717"/>
                </a:solidFill>
                <a:effectLst/>
                <a:latin typeface="-apple-system"/>
              </a:rPr>
              <a:t> is mostly useful for its operators, even though the Observable is the foundation.</a:t>
            </a:r>
          </a:p>
          <a:p>
            <a:pPr algn="l"/>
            <a:r>
              <a:rPr lang="en-US" b="0" i="0" dirty="0" err="1">
                <a:solidFill>
                  <a:srgbClr val="171717"/>
                </a:solidFill>
                <a:effectLst/>
                <a:latin typeface="-apple-system"/>
              </a:rPr>
              <a:t>RxJS</a:t>
            </a:r>
            <a:r>
              <a:rPr lang="en-US" b="0" i="0" dirty="0">
                <a:solidFill>
                  <a:srgbClr val="171717"/>
                </a:solidFill>
                <a:effectLst/>
                <a:latin typeface="-apple-system"/>
              </a:rPr>
              <a:t> has a (very) vast library of operators.</a:t>
            </a:r>
          </a:p>
          <a:p>
            <a:endParaRPr lang="en-IN" dirty="0"/>
          </a:p>
        </p:txBody>
      </p:sp>
      <p:sp>
        <p:nvSpPr>
          <p:cNvPr id="5" name="TextBox 4">
            <a:extLst>
              <a:ext uri="{FF2B5EF4-FFF2-40B4-BE49-F238E27FC236}">
                <a16:creationId xmlns:a16="http://schemas.microsoft.com/office/drawing/2014/main" id="{AF055178-6606-A59A-320B-3AD056025F1D}"/>
              </a:ext>
            </a:extLst>
          </p:cNvPr>
          <p:cNvSpPr txBox="1"/>
          <p:nvPr/>
        </p:nvSpPr>
        <p:spPr>
          <a:xfrm>
            <a:off x="2160985" y="4017630"/>
            <a:ext cx="6093618" cy="1754326"/>
          </a:xfrm>
          <a:prstGeom prst="rect">
            <a:avLst/>
          </a:prstGeom>
          <a:noFill/>
          <a:ln>
            <a:solidFill>
              <a:schemeClr val="accent1"/>
            </a:solidFill>
          </a:ln>
        </p:spPr>
        <p:txBody>
          <a:bodyPr wrap="square">
            <a:spAutoFit/>
          </a:bodyPr>
          <a:lstStyle/>
          <a:p>
            <a:r>
              <a:rPr lang="en-IN" dirty="0"/>
              <a:t>import { from } from "</a:t>
            </a:r>
            <a:r>
              <a:rPr lang="en-IN" dirty="0" err="1"/>
              <a:t>rxjs</a:t>
            </a:r>
            <a:r>
              <a:rPr lang="en-IN" dirty="0"/>
              <a:t>";</a:t>
            </a:r>
          </a:p>
          <a:p>
            <a:r>
              <a:rPr lang="en-IN" dirty="0"/>
              <a:t>import { filter } from "</a:t>
            </a:r>
            <a:r>
              <a:rPr lang="en-IN" dirty="0" err="1"/>
              <a:t>rxjs</a:t>
            </a:r>
            <a:r>
              <a:rPr lang="en-IN" dirty="0"/>
              <a:t>/operators";</a:t>
            </a:r>
          </a:p>
          <a:p>
            <a:endParaRPr lang="en-IN" dirty="0"/>
          </a:p>
          <a:p>
            <a:r>
              <a:rPr lang="en-IN" dirty="0"/>
              <a:t>from([1, 2, 3, 4, 5]).pipe(</a:t>
            </a:r>
          </a:p>
          <a:p>
            <a:r>
              <a:rPr lang="en-IN" dirty="0"/>
              <a:t>  filter((x) =&gt; (x % 2) === 0)</a:t>
            </a:r>
          </a:p>
          <a:p>
            <a:r>
              <a:rPr lang="en-IN" dirty="0"/>
              <a:t>).subscribe(console.log); // [2, 4]</a:t>
            </a:r>
          </a:p>
        </p:txBody>
      </p:sp>
    </p:spTree>
    <p:extLst>
      <p:ext uri="{BB962C8B-B14F-4D97-AF65-F5344CB8AC3E}">
        <p14:creationId xmlns:p14="http://schemas.microsoft.com/office/powerpoint/2010/main" val="352633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20D2-5104-CDA0-9104-7F19B9EC2DE3}"/>
              </a:ext>
            </a:extLst>
          </p:cNvPr>
          <p:cNvSpPr>
            <a:spLocks noGrp="1"/>
          </p:cNvSpPr>
          <p:nvPr>
            <p:ph type="title"/>
          </p:nvPr>
        </p:nvSpPr>
        <p:spPr/>
        <p:txBody>
          <a:bodyPr/>
          <a:lstStyle/>
          <a:p>
            <a:r>
              <a:rPr lang="en-IN" dirty="0"/>
              <a:t>Pipeline</a:t>
            </a:r>
          </a:p>
        </p:txBody>
      </p:sp>
      <p:sp>
        <p:nvSpPr>
          <p:cNvPr id="3" name="Content Placeholder 2">
            <a:extLst>
              <a:ext uri="{FF2B5EF4-FFF2-40B4-BE49-F238E27FC236}">
                <a16:creationId xmlns:a16="http://schemas.microsoft.com/office/drawing/2014/main" id="{1EC90A0D-ACC1-362B-491D-86EC9FE21DAA}"/>
              </a:ext>
            </a:extLst>
          </p:cNvPr>
          <p:cNvSpPr>
            <a:spLocks noGrp="1"/>
          </p:cNvSpPr>
          <p:nvPr>
            <p:ph idx="1"/>
          </p:nvPr>
        </p:nvSpPr>
        <p:spPr>
          <a:xfrm>
            <a:off x="1154954" y="2603500"/>
            <a:ext cx="10017871" cy="996950"/>
          </a:xfrm>
        </p:spPr>
        <p:txBody>
          <a:bodyPr/>
          <a:lstStyle/>
          <a:p>
            <a:pPr algn="l"/>
            <a:r>
              <a:rPr lang="en-US" b="0" i="0" dirty="0">
                <a:solidFill>
                  <a:srgbClr val="171717"/>
                </a:solidFill>
                <a:effectLst/>
                <a:latin typeface="-apple-system"/>
              </a:rPr>
              <a:t>A pipeline is simply a series of operators that get executed in order. </a:t>
            </a:r>
          </a:p>
          <a:p>
            <a:pPr algn="l"/>
            <a:r>
              <a:rPr lang="en-US" dirty="0">
                <a:solidFill>
                  <a:srgbClr val="171717"/>
                </a:solidFill>
                <a:latin typeface="-apple-system"/>
              </a:rPr>
              <a:t>E</a:t>
            </a:r>
            <a:r>
              <a:rPr lang="en-US" b="0" i="0" dirty="0">
                <a:solidFill>
                  <a:srgbClr val="171717"/>
                </a:solidFill>
                <a:effectLst/>
                <a:latin typeface="-apple-system"/>
              </a:rPr>
              <a:t>very pipeline operator </a:t>
            </a:r>
            <a:r>
              <a:rPr lang="en-US" b="1" i="0" dirty="0">
                <a:solidFill>
                  <a:srgbClr val="171717"/>
                </a:solidFill>
                <a:effectLst/>
                <a:latin typeface="-apple-system"/>
              </a:rPr>
              <a:t>must</a:t>
            </a:r>
            <a:r>
              <a:rPr lang="en-US" b="0" i="0" dirty="0">
                <a:solidFill>
                  <a:srgbClr val="171717"/>
                </a:solidFill>
                <a:effectLst/>
                <a:latin typeface="-apple-system"/>
              </a:rPr>
              <a:t> return an observable.</a:t>
            </a:r>
          </a:p>
          <a:p>
            <a:endParaRPr lang="en-IN" dirty="0"/>
          </a:p>
        </p:txBody>
      </p:sp>
      <p:sp>
        <p:nvSpPr>
          <p:cNvPr id="5" name="TextBox 4">
            <a:extLst>
              <a:ext uri="{FF2B5EF4-FFF2-40B4-BE49-F238E27FC236}">
                <a16:creationId xmlns:a16="http://schemas.microsoft.com/office/drawing/2014/main" id="{0E5FACC8-E3A6-F0AC-7278-EB32037B094E}"/>
              </a:ext>
            </a:extLst>
          </p:cNvPr>
          <p:cNvSpPr txBox="1"/>
          <p:nvPr/>
        </p:nvSpPr>
        <p:spPr>
          <a:xfrm>
            <a:off x="2488851" y="3429000"/>
            <a:ext cx="6093618" cy="2585323"/>
          </a:xfrm>
          <a:prstGeom prst="rect">
            <a:avLst/>
          </a:prstGeom>
          <a:noFill/>
          <a:ln>
            <a:solidFill>
              <a:schemeClr val="accent1"/>
            </a:solidFill>
          </a:ln>
        </p:spPr>
        <p:txBody>
          <a:bodyPr wrap="square">
            <a:spAutoFit/>
          </a:bodyPr>
          <a:lstStyle/>
          <a:p>
            <a:r>
              <a:rPr lang="en-IN" dirty="0"/>
              <a:t>import { from } from "</a:t>
            </a:r>
            <a:r>
              <a:rPr lang="en-IN" dirty="0" err="1"/>
              <a:t>rxjs</a:t>
            </a:r>
            <a:r>
              <a:rPr lang="en-IN" dirty="0"/>
              <a:t>";</a:t>
            </a:r>
          </a:p>
          <a:p>
            <a:r>
              <a:rPr lang="en-IN" dirty="0"/>
              <a:t>import { filter, take, map } from "</a:t>
            </a:r>
            <a:r>
              <a:rPr lang="en-IN" dirty="0" err="1"/>
              <a:t>rxjs</a:t>
            </a:r>
            <a:r>
              <a:rPr lang="en-IN" dirty="0"/>
              <a:t>/operators";</a:t>
            </a:r>
          </a:p>
          <a:p>
            <a:endParaRPr lang="en-IN" dirty="0"/>
          </a:p>
          <a:p>
            <a:r>
              <a:rPr lang="en-IN" dirty="0"/>
              <a:t>from([1, 2, 3, 4, 5]).pipe(</a:t>
            </a:r>
          </a:p>
          <a:p>
            <a:r>
              <a:rPr lang="en-IN" dirty="0"/>
              <a:t>  filter((x) =&gt; (x % 2) === 0),</a:t>
            </a:r>
          </a:p>
          <a:p>
            <a:r>
              <a:rPr lang="en-IN" dirty="0"/>
              <a:t>  take(1),</a:t>
            </a:r>
          </a:p>
          <a:p>
            <a:r>
              <a:rPr lang="en-IN" dirty="0"/>
              <a:t>  map((</a:t>
            </a:r>
            <a:r>
              <a:rPr lang="en-IN" dirty="0" err="1"/>
              <a:t>firstValue</a:t>
            </a:r>
            <a:r>
              <a:rPr lang="en-IN" dirty="0"/>
              <a:t>) =&gt; "The first even number was " + </a:t>
            </a:r>
            <a:r>
              <a:rPr lang="en-IN" dirty="0" err="1"/>
              <a:t>firstValue</a:t>
            </a:r>
            <a:r>
              <a:rPr lang="en-IN" dirty="0"/>
              <a:t>)</a:t>
            </a:r>
          </a:p>
          <a:p>
            <a:r>
              <a:rPr lang="en-IN" dirty="0"/>
              <a:t>).subscribe(console.log);</a:t>
            </a:r>
          </a:p>
        </p:txBody>
      </p:sp>
    </p:spTree>
    <p:extLst>
      <p:ext uri="{BB962C8B-B14F-4D97-AF65-F5344CB8AC3E}">
        <p14:creationId xmlns:p14="http://schemas.microsoft.com/office/powerpoint/2010/main" val="540450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49B7-565C-87D7-6247-7A7F1F10B414}"/>
              </a:ext>
            </a:extLst>
          </p:cNvPr>
          <p:cNvSpPr>
            <a:spLocks noGrp="1"/>
          </p:cNvSpPr>
          <p:nvPr>
            <p:ph type="title"/>
          </p:nvPr>
        </p:nvSpPr>
        <p:spPr/>
        <p:txBody>
          <a:bodyPr/>
          <a:lstStyle/>
          <a:p>
            <a:r>
              <a:rPr lang="en-IN" dirty="0"/>
              <a:t>Subjects</a:t>
            </a:r>
          </a:p>
        </p:txBody>
      </p:sp>
      <p:sp>
        <p:nvSpPr>
          <p:cNvPr id="3" name="Content Placeholder 2">
            <a:extLst>
              <a:ext uri="{FF2B5EF4-FFF2-40B4-BE49-F238E27FC236}">
                <a16:creationId xmlns:a16="http://schemas.microsoft.com/office/drawing/2014/main" id="{EE5D34AA-F842-539C-7AE9-0D631057B62C}"/>
              </a:ext>
            </a:extLst>
          </p:cNvPr>
          <p:cNvSpPr>
            <a:spLocks noGrp="1"/>
          </p:cNvSpPr>
          <p:nvPr>
            <p:ph idx="1"/>
          </p:nvPr>
        </p:nvSpPr>
        <p:spPr/>
        <p:txBody>
          <a:bodyPr/>
          <a:lstStyle/>
          <a:p>
            <a:pPr algn="l"/>
            <a:r>
              <a:rPr lang="en-US" b="0" i="0" dirty="0">
                <a:solidFill>
                  <a:srgbClr val="171717"/>
                </a:solidFill>
                <a:effectLst/>
                <a:latin typeface="-apple-system"/>
              </a:rPr>
              <a:t>A Subject is like an Observable, but can multicast to many Observers. </a:t>
            </a:r>
          </a:p>
          <a:p>
            <a:pPr algn="l"/>
            <a:r>
              <a:rPr lang="en-US" b="0" i="0" dirty="0">
                <a:solidFill>
                  <a:srgbClr val="171717"/>
                </a:solidFill>
                <a:effectLst/>
                <a:latin typeface="-apple-system"/>
              </a:rPr>
              <a:t>Subjects are like </a:t>
            </a:r>
            <a:r>
              <a:rPr lang="en-US" b="0" i="0" dirty="0" err="1">
                <a:solidFill>
                  <a:srgbClr val="171717"/>
                </a:solidFill>
                <a:effectLst/>
                <a:latin typeface="-apple-system"/>
              </a:rPr>
              <a:t>EventEmitters</a:t>
            </a:r>
            <a:r>
              <a:rPr lang="en-US" b="0" i="0" dirty="0">
                <a:solidFill>
                  <a:srgbClr val="171717"/>
                </a:solidFill>
                <a:effectLst/>
                <a:latin typeface="-apple-system"/>
              </a:rPr>
              <a:t>: they maintain a registry of many listeners. </a:t>
            </a:r>
          </a:p>
          <a:p>
            <a:pPr algn="l"/>
            <a:r>
              <a:rPr lang="en-US" dirty="0">
                <a:solidFill>
                  <a:srgbClr val="171717"/>
                </a:solidFill>
                <a:latin typeface="-apple-system"/>
              </a:rPr>
              <a:t>P</a:t>
            </a:r>
            <a:r>
              <a:rPr lang="en-US" b="0" i="0" dirty="0">
                <a:solidFill>
                  <a:srgbClr val="171717"/>
                </a:solidFill>
                <a:effectLst/>
                <a:latin typeface="-apple-system"/>
              </a:rPr>
              <a:t>art of a subject is literally an observable and you can get a reference to that observable.</a:t>
            </a:r>
          </a:p>
          <a:p>
            <a:pPr algn="l"/>
            <a:r>
              <a:rPr lang="en-US" dirty="0">
                <a:solidFill>
                  <a:srgbClr val="171717"/>
                </a:solidFill>
                <a:latin typeface="-apple-system"/>
              </a:rPr>
              <a:t>E</a:t>
            </a:r>
            <a:r>
              <a:rPr lang="en-US" b="0" i="0" dirty="0">
                <a:solidFill>
                  <a:srgbClr val="171717"/>
                </a:solidFill>
                <a:effectLst/>
                <a:latin typeface="-apple-system"/>
              </a:rPr>
              <a:t>asiest way to think of a subject :</a:t>
            </a:r>
          </a:p>
          <a:p>
            <a:pPr lvl="1">
              <a:buFont typeface="Arial" panose="020B0604020202020204" pitchFamily="34" charset="0"/>
              <a:buChar char="•"/>
            </a:pPr>
            <a:r>
              <a:rPr lang="en-US" sz="2000" b="1" i="0" dirty="0">
                <a:solidFill>
                  <a:srgbClr val="171717"/>
                </a:solidFill>
                <a:effectLst/>
                <a:latin typeface="-apple-system"/>
              </a:rPr>
              <a:t>Subject = Observer + Observable</a:t>
            </a:r>
          </a:p>
          <a:p>
            <a:endParaRPr lang="en-IN" dirty="0"/>
          </a:p>
        </p:txBody>
      </p:sp>
    </p:spTree>
    <p:extLst>
      <p:ext uri="{BB962C8B-B14F-4D97-AF65-F5344CB8AC3E}">
        <p14:creationId xmlns:p14="http://schemas.microsoft.com/office/powerpoint/2010/main" val="1627679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FC48E4-45B7-AE93-F374-63F8CBBE8DDE}"/>
              </a:ext>
            </a:extLst>
          </p:cNvPr>
          <p:cNvSpPr txBox="1"/>
          <p:nvPr/>
        </p:nvSpPr>
        <p:spPr>
          <a:xfrm>
            <a:off x="2318148" y="1502688"/>
            <a:ext cx="6093618" cy="5355312"/>
          </a:xfrm>
          <a:prstGeom prst="rect">
            <a:avLst/>
          </a:prstGeom>
          <a:noFill/>
          <a:ln>
            <a:solidFill>
              <a:schemeClr val="accent1"/>
            </a:solidFill>
          </a:ln>
        </p:spPr>
        <p:txBody>
          <a:bodyPr wrap="square">
            <a:spAutoFit/>
          </a:bodyPr>
          <a:lstStyle/>
          <a:p>
            <a:r>
              <a:rPr lang="en-IN" dirty="0"/>
              <a:t>import { Subject, from } from '</a:t>
            </a:r>
            <a:r>
              <a:rPr lang="en-IN" dirty="0" err="1"/>
              <a:t>rxjs</a:t>
            </a:r>
            <a:r>
              <a:rPr lang="en-IN" dirty="0"/>
              <a:t>';</a:t>
            </a:r>
          </a:p>
          <a:p>
            <a:endParaRPr lang="en-IN" dirty="0"/>
          </a:p>
          <a:p>
            <a:r>
              <a:rPr lang="en-IN" dirty="0" err="1"/>
              <a:t>const</a:t>
            </a:r>
            <a:r>
              <a:rPr lang="en-IN" dirty="0"/>
              <a:t> subject = new Subject&lt;number&gt;();</a:t>
            </a:r>
          </a:p>
          <a:p>
            <a:endParaRPr lang="en-IN" dirty="0"/>
          </a:p>
          <a:p>
            <a:r>
              <a:rPr lang="en-IN" dirty="0" err="1"/>
              <a:t>subject.subscribe</a:t>
            </a:r>
            <a:r>
              <a:rPr lang="en-IN" dirty="0"/>
              <a:t>({</a:t>
            </a:r>
          </a:p>
          <a:p>
            <a:r>
              <a:rPr lang="en-IN" dirty="0"/>
              <a:t>  next: (v) =&gt; console.log(`</a:t>
            </a:r>
            <a:r>
              <a:rPr lang="en-IN" dirty="0" err="1"/>
              <a:t>observerA</a:t>
            </a:r>
            <a:r>
              <a:rPr lang="en-IN" dirty="0"/>
              <a:t>: ${v}`)</a:t>
            </a:r>
          </a:p>
          <a:p>
            <a:r>
              <a:rPr lang="en-IN" dirty="0"/>
              <a:t>});</a:t>
            </a:r>
          </a:p>
          <a:p>
            <a:r>
              <a:rPr lang="en-IN" dirty="0" err="1"/>
              <a:t>subject.subscribe</a:t>
            </a:r>
            <a:r>
              <a:rPr lang="en-IN" dirty="0"/>
              <a:t>({</a:t>
            </a:r>
          </a:p>
          <a:p>
            <a:r>
              <a:rPr lang="en-IN" dirty="0"/>
              <a:t>  next: (v) =&gt; console.log(`</a:t>
            </a:r>
            <a:r>
              <a:rPr lang="en-IN" dirty="0" err="1"/>
              <a:t>observerB</a:t>
            </a:r>
            <a:r>
              <a:rPr lang="en-IN" dirty="0"/>
              <a:t>: ${v}`)</a:t>
            </a:r>
          </a:p>
          <a:p>
            <a:r>
              <a:rPr lang="en-IN" dirty="0"/>
              <a:t>});</a:t>
            </a:r>
          </a:p>
          <a:p>
            <a:endParaRPr lang="en-IN" dirty="0"/>
          </a:p>
          <a:p>
            <a:r>
              <a:rPr lang="en-IN" dirty="0" err="1"/>
              <a:t>subject.next</a:t>
            </a:r>
            <a:r>
              <a:rPr lang="en-IN" dirty="0"/>
              <a:t>(1);</a:t>
            </a:r>
          </a:p>
          <a:p>
            <a:r>
              <a:rPr lang="en-IN" dirty="0" err="1"/>
              <a:t>subject.next</a:t>
            </a:r>
            <a:r>
              <a:rPr lang="en-IN" dirty="0"/>
              <a:t>(2);</a:t>
            </a:r>
          </a:p>
          <a:p>
            <a:endParaRPr lang="en-IN" dirty="0"/>
          </a:p>
          <a:p>
            <a:r>
              <a:rPr lang="en-IN" dirty="0"/>
              <a:t>// Logs:</a:t>
            </a:r>
          </a:p>
          <a:p>
            <a:r>
              <a:rPr lang="en-IN" dirty="0"/>
              <a:t>// </a:t>
            </a:r>
            <a:r>
              <a:rPr lang="en-IN" dirty="0" err="1"/>
              <a:t>observerA</a:t>
            </a:r>
            <a:r>
              <a:rPr lang="en-IN" dirty="0"/>
              <a:t>: 1</a:t>
            </a:r>
          </a:p>
          <a:p>
            <a:r>
              <a:rPr lang="en-IN" dirty="0"/>
              <a:t>// </a:t>
            </a:r>
            <a:r>
              <a:rPr lang="en-IN" dirty="0" err="1"/>
              <a:t>observerB</a:t>
            </a:r>
            <a:r>
              <a:rPr lang="en-IN" dirty="0"/>
              <a:t>: 1</a:t>
            </a:r>
          </a:p>
          <a:p>
            <a:r>
              <a:rPr lang="en-IN" dirty="0"/>
              <a:t>// </a:t>
            </a:r>
            <a:r>
              <a:rPr lang="en-IN" dirty="0" err="1"/>
              <a:t>observerA</a:t>
            </a:r>
            <a:r>
              <a:rPr lang="en-IN" dirty="0"/>
              <a:t>: 2</a:t>
            </a:r>
          </a:p>
          <a:p>
            <a:r>
              <a:rPr lang="en-IN" dirty="0"/>
              <a:t>// </a:t>
            </a:r>
            <a:r>
              <a:rPr lang="en-IN" dirty="0" err="1"/>
              <a:t>observerB</a:t>
            </a:r>
            <a:r>
              <a:rPr lang="en-IN" dirty="0"/>
              <a:t>: 2</a:t>
            </a:r>
          </a:p>
        </p:txBody>
      </p:sp>
      <p:sp>
        <p:nvSpPr>
          <p:cNvPr id="6" name="TextBox 5">
            <a:extLst>
              <a:ext uri="{FF2B5EF4-FFF2-40B4-BE49-F238E27FC236}">
                <a16:creationId xmlns:a16="http://schemas.microsoft.com/office/drawing/2014/main" id="{68632A40-49B5-1ADA-E7B4-1063B8A12196}"/>
              </a:ext>
            </a:extLst>
          </p:cNvPr>
          <p:cNvSpPr txBox="1"/>
          <p:nvPr/>
        </p:nvSpPr>
        <p:spPr>
          <a:xfrm>
            <a:off x="1032272" y="629721"/>
            <a:ext cx="6093618" cy="523220"/>
          </a:xfrm>
          <a:prstGeom prst="rect">
            <a:avLst/>
          </a:prstGeom>
          <a:noFill/>
        </p:spPr>
        <p:txBody>
          <a:bodyPr wrap="square">
            <a:spAutoFit/>
          </a:bodyPr>
          <a:lstStyle/>
          <a:p>
            <a:r>
              <a:rPr lang="en-IN" sz="2800" b="1" dirty="0"/>
              <a:t>Subjects</a:t>
            </a:r>
          </a:p>
        </p:txBody>
      </p:sp>
    </p:spTree>
    <p:extLst>
      <p:ext uri="{BB962C8B-B14F-4D97-AF65-F5344CB8AC3E}">
        <p14:creationId xmlns:p14="http://schemas.microsoft.com/office/powerpoint/2010/main" val="298090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688DA-16DA-4D1C-E713-96AB61C18027}"/>
              </a:ext>
            </a:extLst>
          </p:cNvPr>
          <p:cNvSpPr txBox="1"/>
          <p:nvPr/>
        </p:nvSpPr>
        <p:spPr>
          <a:xfrm>
            <a:off x="2703910" y="1199346"/>
            <a:ext cx="6093618" cy="3416320"/>
          </a:xfrm>
          <a:prstGeom prst="rect">
            <a:avLst/>
          </a:prstGeom>
          <a:noFill/>
          <a:ln>
            <a:solidFill>
              <a:schemeClr val="accent1"/>
            </a:solidFill>
          </a:ln>
        </p:spPr>
        <p:txBody>
          <a:bodyPr wrap="square">
            <a:spAutoFit/>
          </a:bodyPr>
          <a:lstStyle/>
          <a:p>
            <a:r>
              <a:rPr lang="en-IN" dirty="0" err="1"/>
              <a:t>const</a:t>
            </a:r>
            <a:r>
              <a:rPr lang="en-IN" dirty="0"/>
              <a:t> observable = from([1, 2, 3]);</a:t>
            </a:r>
          </a:p>
          <a:p>
            <a:endParaRPr lang="en-IN" dirty="0"/>
          </a:p>
          <a:p>
            <a:r>
              <a:rPr lang="en-IN" dirty="0" err="1"/>
              <a:t>observable.subscribe</a:t>
            </a:r>
            <a:r>
              <a:rPr lang="en-IN" dirty="0"/>
              <a:t>(subject); // You can subscribe providing a Subject</a:t>
            </a:r>
          </a:p>
          <a:p>
            <a:endParaRPr lang="en-IN" dirty="0"/>
          </a:p>
          <a:p>
            <a:r>
              <a:rPr lang="en-IN" dirty="0"/>
              <a:t>// Logs:</a:t>
            </a:r>
          </a:p>
          <a:p>
            <a:r>
              <a:rPr lang="en-IN" dirty="0"/>
              <a:t>// </a:t>
            </a:r>
            <a:r>
              <a:rPr lang="en-IN" dirty="0" err="1"/>
              <a:t>observerA</a:t>
            </a:r>
            <a:r>
              <a:rPr lang="en-IN" dirty="0"/>
              <a:t>: 1</a:t>
            </a:r>
          </a:p>
          <a:p>
            <a:r>
              <a:rPr lang="en-IN" dirty="0"/>
              <a:t>// </a:t>
            </a:r>
            <a:r>
              <a:rPr lang="en-IN" dirty="0" err="1"/>
              <a:t>observerB</a:t>
            </a:r>
            <a:r>
              <a:rPr lang="en-IN" dirty="0"/>
              <a:t>: 1</a:t>
            </a:r>
          </a:p>
          <a:p>
            <a:r>
              <a:rPr lang="en-IN" dirty="0"/>
              <a:t>// </a:t>
            </a:r>
            <a:r>
              <a:rPr lang="en-IN" dirty="0" err="1"/>
              <a:t>observerA</a:t>
            </a:r>
            <a:r>
              <a:rPr lang="en-IN" dirty="0"/>
              <a:t>: 2</a:t>
            </a:r>
          </a:p>
          <a:p>
            <a:r>
              <a:rPr lang="en-IN" dirty="0"/>
              <a:t>// </a:t>
            </a:r>
            <a:r>
              <a:rPr lang="en-IN" dirty="0" err="1"/>
              <a:t>observerB</a:t>
            </a:r>
            <a:r>
              <a:rPr lang="en-IN" dirty="0"/>
              <a:t>: 2</a:t>
            </a:r>
          </a:p>
          <a:p>
            <a:r>
              <a:rPr lang="en-IN" dirty="0"/>
              <a:t>// </a:t>
            </a:r>
            <a:r>
              <a:rPr lang="en-IN" dirty="0" err="1"/>
              <a:t>observerA</a:t>
            </a:r>
            <a:r>
              <a:rPr lang="en-IN" dirty="0"/>
              <a:t>: 3</a:t>
            </a:r>
          </a:p>
          <a:p>
            <a:r>
              <a:rPr lang="en-IN" dirty="0"/>
              <a:t>// </a:t>
            </a:r>
            <a:r>
              <a:rPr lang="en-IN" dirty="0" err="1"/>
              <a:t>observerB</a:t>
            </a:r>
            <a:r>
              <a:rPr lang="en-IN" dirty="0"/>
              <a:t>: 3</a:t>
            </a:r>
          </a:p>
        </p:txBody>
      </p:sp>
    </p:spTree>
    <p:extLst>
      <p:ext uri="{BB962C8B-B14F-4D97-AF65-F5344CB8AC3E}">
        <p14:creationId xmlns:p14="http://schemas.microsoft.com/office/powerpoint/2010/main" val="30197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0089-DDA3-0561-B65E-C9E2AA954E41}"/>
              </a:ext>
            </a:extLst>
          </p:cNvPr>
          <p:cNvSpPr>
            <a:spLocks noGrp="1"/>
          </p:cNvSpPr>
          <p:nvPr>
            <p:ph type="title"/>
          </p:nvPr>
        </p:nvSpPr>
        <p:spPr/>
        <p:txBody>
          <a:bodyPr/>
          <a:lstStyle/>
          <a:p>
            <a:r>
              <a:rPr lang="en-US" dirty="0"/>
              <a:t>Defining observers</a:t>
            </a:r>
            <a:endParaRPr lang="en-IN" dirty="0"/>
          </a:p>
        </p:txBody>
      </p:sp>
      <p:sp>
        <p:nvSpPr>
          <p:cNvPr id="3" name="Content Placeholder 2">
            <a:extLst>
              <a:ext uri="{FF2B5EF4-FFF2-40B4-BE49-F238E27FC236}">
                <a16:creationId xmlns:a16="http://schemas.microsoft.com/office/drawing/2014/main" id="{CF81DA01-2983-A04F-FEF7-CF0FC5E38268}"/>
              </a:ext>
            </a:extLst>
          </p:cNvPr>
          <p:cNvSpPr>
            <a:spLocks noGrp="1"/>
          </p:cNvSpPr>
          <p:nvPr>
            <p:ph idx="1"/>
          </p:nvPr>
        </p:nvSpPr>
        <p:spPr/>
        <p:txBody>
          <a:bodyPr/>
          <a:lstStyle/>
          <a:p>
            <a:r>
              <a:rPr lang="en-US" dirty="0"/>
              <a:t>A handler for receiving observable notifications implements the Observer interface. </a:t>
            </a:r>
          </a:p>
          <a:p>
            <a:r>
              <a:rPr lang="en-US" dirty="0"/>
              <a:t>An object that defines callback methods to handle the three types of notifications that an observable can send</a:t>
            </a:r>
          </a:p>
          <a:p>
            <a:r>
              <a:rPr lang="en-US" b="0" i="0" dirty="0">
                <a:solidFill>
                  <a:srgbClr val="444444"/>
                </a:solidFill>
                <a:effectLst/>
                <a:latin typeface="Roboto" panose="02000000000000000000" pitchFamily="2" charset="0"/>
              </a:rPr>
              <a:t>An observer object can define any combination of these handlers.</a:t>
            </a:r>
          </a:p>
          <a:p>
            <a:r>
              <a:rPr lang="en-US" b="0" i="0" dirty="0">
                <a:solidFill>
                  <a:srgbClr val="444444"/>
                </a:solidFill>
                <a:effectLst/>
                <a:latin typeface="Roboto" panose="02000000000000000000" pitchFamily="2" charset="0"/>
              </a:rPr>
              <a:t> If you don't supply a handler for a notification type, the observer ignores notifications of that type.</a:t>
            </a:r>
            <a:endParaRPr lang="en-IN" dirty="0"/>
          </a:p>
        </p:txBody>
      </p:sp>
    </p:spTree>
    <p:extLst>
      <p:ext uri="{BB962C8B-B14F-4D97-AF65-F5344CB8AC3E}">
        <p14:creationId xmlns:p14="http://schemas.microsoft.com/office/powerpoint/2010/main" val="147154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5D6D-D145-F57D-EE86-0D9775CE4768}"/>
              </a:ext>
            </a:extLst>
          </p:cNvPr>
          <p:cNvSpPr>
            <a:spLocks noGrp="1"/>
          </p:cNvSpPr>
          <p:nvPr>
            <p:ph type="title"/>
          </p:nvPr>
        </p:nvSpPr>
        <p:spPr/>
        <p:txBody>
          <a:bodyPr/>
          <a:lstStyle/>
          <a:p>
            <a:r>
              <a:rPr lang="en-US" dirty="0"/>
              <a:t>Defining observers</a:t>
            </a:r>
            <a:endParaRPr lang="en-IN" dirty="0"/>
          </a:p>
        </p:txBody>
      </p:sp>
      <p:graphicFrame>
        <p:nvGraphicFramePr>
          <p:cNvPr id="4" name="Table 4">
            <a:extLst>
              <a:ext uri="{FF2B5EF4-FFF2-40B4-BE49-F238E27FC236}">
                <a16:creationId xmlns:a16="http://schemas.microsoft.com/office/drawing/2014/main" id="{066DBE7C-A380-2ECE-49FA-68CA1A8A584E}"/>
              </a:ext>
            </a:extLst>
          </p:cNvPr>
          <p:cNvGraphicFramePr>
            <a:graphicFrameLocks noGrp="1"/>
          </p:cNvGraphicFramePr>
          <p:nvPr>
            <p:ph idx="1"/>
            <p:extLst>
              <p:ext uri="{D42A27DB-BD31-4B8C-83A1-F6EECF244321}">
                <p14:modId xmlns:p14="http://schemas.microsoft.com/office/powerpoint/2010/main" val="3238025622"/>
              </p:ext>
            </p:extLst>
          </p:nvPr>
        </p:nvGraphicFramePr>
        <p:xfrm>
          <a:off x="1155700" y="2603500"/>
          <a:ext cx="8824912" cy="3535680"/>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392866635"/>
                    </a:ext>
                  </a:extLst>
                </a:gridCol>
                <a:gridCol w="5980112">
                  <a:extLst>
                    <a:ext uri="{9D8B030D-6E8A-4147-A177-3AD203B41FA5}">
                      <a16:colId xmlns:a16="http://schemas.microsoft.com/office/drawing/2014/main" val="2709536289"/>
                    </a:ext>
                  </a:extLst>
                </a:gridCol>
              </a:tblGrid>
              <a:tr h="370840">
                <a:tc>
                  <a:txBody>
                    <a:bodyPr/>
                    <a:lstStyle/>
                    <a:p>
                      <a:pPr algn="l"/>
                      <a:r>
                        <a:rPr lang="en-IN" b="0" cap="all" dirty="0">
                          <a:solidFill>
                            <a:schemeClr val="accent2">
                              <a:lumMod val="20000"/>
                              <a:lumOff val="80000"/>
                            </a:schemeClr>
                          </a:solidFill>
                          <a:effectLst/>
                        </a:rPr>
                        <a:t>NOTIFICATION</a:t>
                      </a:r>
                      <a:r>
                        <a:rPr lang="en-IN" b="0" cap="all" dirty="0">
                          <a:solidFill>
                            <a:srgbClr val="444444"/>
                          </a:solidFill>
                          <a:effectLst/>
                        </a:rPr>
                        <a:t> </a:t>
                      </a:r>
                      <a:r>
                        <a:rPr lang="en-IN" b="0" cap="all" dirty="0">
                          <a:solidFill>
                            <a:schemeClr val="accent2">
                              <a:lumMod val="20000"/>
                              <a:lumOff val="80000"/>
                            </a:schemeClr>
                          </a:solidFill>
                          <a:effectLst/>
                        </a:rPr>
                        <a:t>TYPE</a:t>
                      </a:r>
                    </a:p>
                  </a:txBody>
                  <a:tcPr marL="228600" marR="228600" marT="76200" marB="76200" anchor="ctr"/>
                </a:tc>
                <a:tc>
                  <a:txBody>
                    <a:bodyPr/>
                    <a:lstStyle/>
                    <a:p>
                      <a:pPr algn="l"/>
                      <a:r>
                        <a:rPr lang="en-IN" b="0" cap="all" dirty="0">
                          <a:solidFill>
                            <a:schemeClr val="accent2">
                              <a:lumMod val="20000"/>
                              <a:lumOff val="80000"/>
                            </a:schemeClr>
                          </a:solidFill>
                          <a:effectLst/>
                        </a:rPr>
                        <a:t>DETAILS</a:t>
                      </a:r>
                    </a:p>
                  </a:txBody>
                  <a:tcPr marL="228600" marR="228600" marT="76200" marB="76200" anchor="ctr"/>
                </a:tc>
                <a:extLst>
                  <a:ext uri="{0D108BD9-81ED-4DB2-BD59-A6C34878D82A}">
                    <a16:rowId xmlns:a16="http://schemas.microsoft.com/office/drawing/2014/main" val="749661044"/>
                  </a:ext>
                </a:extLst>
              </a:tr>
              <a:tr h="370840">
                <a:tc>
                  <a:txBody>
                    <a:bodyPr/>
                    <a:lstStyle/>
                    <a:p>
                      <a:pPr algn="l" fontAlgn="base"/>
                      <a:r>
                        <a:rPr lang="en-IN" b="0">
                          <a:effectLst/>
                        </a:rPr>
                        <a:t>next</a:t>
                      </a:r>
                    </a:p>
                  </a:txBody>
                  <a:tcPr marL="152400" marR="152400" marT="152400" marB="152400" anchor="ctr"/>
                </a:tc>
                <a:tc>
                  <a:txBody>
                    <a:bodyPr/>
                    <a:lstStyle/>
                    <a:p>
                      <a:pPr algn="l" fontAlgn="base"/>
                      <a:r>
                        <a:rPr lang="en-US" b="0">
                          <a:effectLst/>
                        </a:rPr>
                        <a:t>Required. A handler for each delivered value. Called zero or more times after execution starts.</a:t>
                      </a:r>
                    </a:p>
                  </a:txBody>
                  <a:tcPr marL="152400" marR="152400" marT="152400" marB="152400" anchor="ctr"/>
                </a:tc>
                <a:extLst>
                  <a:ext uri="{0D108BD9-81ED-4DB2-BD59-A6C34878D82A}">
                    <a16:rowId xmlns:a16="http://schemas.microsoft.com/office/drawing/2014/main" val="298590416"/>
                  </a:ext>
                </a:extLst>
              </a:tr>
              <a:tr h="370840">
                <a:tc>
                  <a:txBody>
                    <a:bodyPr/>
                    <a:lstStyle/>
                    <a:p>
                      <a:pPr algn="l" fontAlgn="base"/>
                      <a:r>
                        <a:rPr lang="en-IN" b="0">
                          <a:effectLst/>
                        </a:rPr>
                        <a:t>error</a:t>
                      </a:r>
                    </a:p>
                  </a:txBody>
                  <a:tcPr marL="152400" marR="152400" marT="152400" marB="152400" anchor="ctr"/>
                </a:tc>
                <a:tc>
                  <a:txBody>
                    <a:bodyPr/>
                    <a:lstStyle/>
                    <a:p>
                      <a:pPr algn="l" fontAlgn="base"/>
                      <a:r>
                        <a:rPr lang="en-US" b="0">
                          <a:effectLst/>
                        </a:rPr>
                        <a:t>Optional. A handler for an error notification. An error halts execution of the observable instance.</a:t>
                      </a:r>
                    </a:p>
                  </a:txBody>
                  <a:tcPr marL="152400" marR="152400" marT="152400" marB="152400" anchor="ctr"/>
                </a:tc>
                <a:extLst>
                  <a:ext uri="{0D108BD9-81ED-4DB2-BD59-A6C34878D82A}">
                    <a16:rowId xmlns:a16="http://schemas.microsoft.com/office/drawing/2014/main" val="3986197716"/>
                  </a:ext>
                </a:extLst>
              </a:tr>
              <a:tr h="370840">
                <a:tc>
                  <a:txBody>
                    <a:bodyPr/>
                    <a:lstStyle/>
                    <a:p>
                      <a:pPr algn="l" fontAlgn="base"/>
                      <a:r>
                        <a:rPr lang="en-IN" b="0">
                          <a:effectLst/>
                        </a:rPr>
                        <a:t>complete</a:t>
                      </a:r>
                    </a:p>
                  </a:txBody>
                  <a:tcPr marL="152400" marR="152400" marT="152400" marB="152400" anchor="ctr"/>
                </a:tc>
                <a:tc>
                  <a:txBody>
                    <a:bodyPr/>
                    <a:lstStyle/>
                    <a:p>
                      <a:pPr algn="l" fontAlgn="base"/>
                      <a:r>
                        <a:rPr lang="en-US" b="0" dirty="0">
                          <a:effectLst/>
                        </a:rPr>
                        <a:t>Optional. A handler for the execution-complete notification. Delayed values can continue to be delivered to the next handler after execution is complete.</a:t>
                      </a:r>
                    </a:p>
                  </a:txBody>
                  <a:tcPr marL="152400" marR="152400" marT="152400" marB="152400" anchor="ctr"/>
                </a:tc>
                <a:extLst>
                  <a:ext uri="{0D108BD9-81ED-4DB2-BD59-A6C34878D82A}">
                    <a16:rowId xmlns:a16="http://schemas.microsoft.com/office/drawing/2014/main" val="1158018442"/>
                  </a:ext>
                </a:extLst>
              </a:tr>
            </a:tbl>
          </a:graphicData>
        </a:graphic>
      </p:graphicFrame>
    </p:spTree>
    <p:extLst>
      <p:ext uri="{BB962C8B-B14F-4D97-AF65-F5344CB8AC3E}">
        <p14:creationId xmlns:p14="http://schemas.microsoft.com/office/powerpoint/2010/main" val="149792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4769-B4C1-571B-EB21-3421C4F5E3C2}"/>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0E824391-854D-1EFE-B194-8AC540CD8B25}"/>
              </a:ext>
            </a:extLst>
          </p:cNvPr>
          <p:cNvSpPr>
            <a:spLocks noGrp="1"/>
          </p:cNvSpPr>
          <p:nvPr>
            <p:ph idx="1"/>
          </p:nvPr>
        </p:nvSpPr>
        <p:spPr/>
        <p:txBody>
          <a:bodyPr/>
          <a:lstStyle/>
          <a:p>
            <a:r>
              <a:rPr lang="en-US" dirty="0"/>
              <a:t>Key idea in Reactive Programming is that everything  can be a stream. </a:t>
            </a:r>
          </a:p>
          <a:p>
            <a:r>
              <a:rPr lang="en-US" dirty="0"/>
              <a:t>Streams are cheap and ubiquitous.</a:t>
            </a:r>
          </a:p>
          <a:p>
            <a:r>
              <a:rPr lang="en-US" dirty="0"/>
              <a:t>A stream is a sequence of ongoing events ordered in time. </a:t>
            </a:r>
          </a:p>
          <a:p>
            <a:r>
              <a:rPr lang="en-US" dirty="0"/>
              <a:t>Can only emit 3 things: a data typed value, an error, or a termination signal.</a:t>
            </a:r>
            <a:endParaRPr lang="en-IN" dirty="0"/>
          </a:p>
        </p:txBody>
      </p:sp>
    </p:spTree>
    <p:extLst>
      <p:ext uri="{BB962C8B-B14F-4D97-AF65-F5344CB8AC3E}">
        <p14:creationId xmlns:p14="http://schemas.microsoft.com/office/powerpoint/2010/main" val="2227362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7630-AAD3-B42E-E9D5-E3BF25C6CBC4}"/>
              </a:ext>
            </a:extLst>
          </p:cNvPr>
          <p:cNvSpPr>
            <a:spLocks noGrp="1"/>
          </p:cNvSpPr>
          <p:nvPr>
            <p:ph type="title"/>
          </p:nvPr>
        </p:nvSpPr>
        <p:spPr/>
        <p:txBody>
          <a:bodyPr/>
          <a:lstStyle/>
          <a:p>
            <a:r>
              <a:rPr lang="en-US" dirty="0"/>
              <a:t>Subscribing</a:t>
            </a:r>
            <a:endParaRPr lang="en-IN" dirty="0"/>
          </a:p>
        </p:txBody>
      </p:sp>
      <p:sp>
        <p:nvSpPr>
          <p:cNvPr id="3" name="Content Placeholder 2">
            <a:extLst>
              <a:ext uri="{FF2B5EF4-FFF2-40B4-BE49-F238E27FC236}">
                <a16:creationId xmlns:a16="http://schemas.microsoft.com/office/drawing/2014/main" id="{A8C6F921-E74F-AA84-8BA3-AC06E44FD335}"/>
              </a:ext>
            </a:extLst>
          </p:cNvPr>
          <p:cNvSpPr>
            <a:spLocks noGrp="1"/>
          </p:cNvSpPr>
          <p:nvPr>
            <p:ph idx="1"/>
          </p:nvPr>
        </p:nvSpPr>
        <p:spPr/>
        <p:txBody>
          <a:bodyPr/>
          <a:lstStyle/>
          <a:p>
            <a:r>
              <a:rPr lang="en-US" dirty="0"/>
              <a:t>An Observable instance begins publishing values only when someone subscribes to it. </a:t>
            </a:r>
          </a:p>
          <a:p>
            <a:r>
              <a:rPr lang="en-US" dirty="0"/>
              <a:t>Subscribe by calling the subscribe() method of the instance, passing an observer object to receive the notifications.</a:t>
            </a:r>
            <a:endParaRPr lang="en-IN" dirty="0"/>
          </a:p>
        </p:txBody>
      </p:sp>
    </p:spTree>
    <p:extLst>
      <p:ext uri="{BB962C8B-B14F-4D97-AF65-F5344CB8AC3E}">
        <p14:creationId xmlns:p14="http://schemas.microsoft.com/office/powerpoint/2010/main" val="2616442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6DFF-0462-AB96-BB4E-AA8337BE911C}"/>
              </a:ext>
            </a:extLst>
          </p:cNvPr>
          <p:cNvSpPr>
            <a:spLocks noGrp="1"/>
          </p:cNvSpPr>
          <p:nvPr>
            <p:ph type="title"/>
          </p:nvPr>
        </p:nvSpPr>
        <p:spPr/>
        <p:txBody>
          <a:bodyPr/>
          <a:lstStyle/>
          <a:p>
            <a:r>
              <a:rPr lang="en-US" dirty="0"/>
              <a:t>Methods to create an observable</a:t>
            </a:r>
            <a:endParaRPr lang="en-IN" dirty="0"/>
          </a:p>
        </p:txBody>
      </p:sp>
      <p:graphicFrame>
        <p:nvGraphicFramePr>
          <p:cNvPr id="4" name="Table 4">
            <a:extLst>
              <a:ext uri="{FF2B5EF4-FFF2-40B4-BE49-F238E27FC236}">
                <a16:creationId xmlns:a16="http://schemas.microsoft.com/office/drawing/2014/main" id="{5533E7CF-39C6-3582-0C7D-5CFFF1734F74}"/>
              </a:ext>
            </a:extLst>
          </p:cNvPr>
          <p:cNvGraphicFramePr>
            <a:graphicFrameLocks noGrp="1"/>
          </p:cNvGraphicFramePr>
          <p:nvPr>
            <p:ph idx="1"/>
            <p:extLst>
              <p:ext uri="{D42A27DB-BD31-4B8C-83A1-F6EECF244321}">
                <p14:modId xmlns:p14="http://schemas.microsoft.com/office/powerpoint/2010/main" val="1928692601"/>
              </p:ext>
            </p:extLst>
          </p:nvPr>
        </p:nvGraphicFramePr>
        <p:xfrm>
          <a:off x="1155700" y="2603500"/>
          <a:ext cx="8824912" cy="29565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1128216608"/>
                    </a:ext>
                  </a:extLst>
                </a:gridCol>
                <a:gridCol w="4412456">
                  <a:extLst>
                    <a:ext uri="{9D8B030D-6E8A-4147-A177-3AD203B41FA5}">
                      <a16:colId xmlns:a16="http://schemas.microsoft.com/office/drawing/2014/main" val="4224015642"/>
                    </a:ext>
                  </a:extLst>
                </a:gridCol>
              </a:tblGrid>
              <a:tr h="370840">
                <a:tc>
                  <a:txBody>
                    <a:bodyPr/>
                    <a:lstStyle/>
                    <a:p>
                      <a:pPr algn="l"/>
                      <a:r>
                        <a:rPr lang="en-IN" b="0" cap="all" dirty="0">
                          <a:solidFill>
                            <a:schemeClr val="accent2">
                              <a:lumMod val="20000"/>
                              <a:lumOff val="80000"/>
                            </a:schemeClr>
                          </a:solidFill>
                          <a:effectLst/>
                        </a:rPr>
                        <a:t>RXJS METHODS</a:t>
                      </a:r>
                    </a:p>
                  </a:txBody>
                  <a:tcPr marL="228600" marR="228600" marT="76200" marB="76200" anchor="ctr"/>
                </a:tc>
                <a:tc>
                  <a:txBody>
                    <a:bodyPr/>
                    <a:lstStyle/>
                    <a:p>
                      <a:pPr algn="l"/>
                      <a:r>
                        <a:rPr lang="en-IN" b="0" cap="all" dirty="0">
                          <a:solidFill>
                            <a:schemeClr val="accent2">
                              <a:lumMod val="20000"/>
                              <a:lumOff val="80000"/>
                            </a:schemeClr>
                          </a:solidFill>
                          <a:effectLst/>
                        </a:rPr>
                        <a:t>DETAILS</a:t>
                      </a:r>
                    </a:p>
                  </a:txBody>
                  <a:tcPr marL="228600" marR="228600" marT="76200" marB="76200" anchor="ctr"/>
                </a:tc>
                <a:extLst>
                  <a:ext uri="{0D108BD9-81ED-4DB2-BD59-A6C34878D82A}">
                    <a16:rowId xmlns:a16="http://schemas.microsoft.com/office/drawing/2014/main" val="3624379656"/>
                  </a:ext>
                </a:extLst>
              </a:tr>
              <a:tr h="370840">
                <a:tc>
                  <a:txBody>
                    <a:bodyPr/>
                    <a:lstStyle/>
                    <a:p>
                      <a:pPr algn="l" fontAlgn="base"/>
                      <a:r>
                        <a:rPr lang="en-IN" b="0">
                          <a:effectLst/>
                        </a:rPr>
                        <a:t>of(...items)</a:t>
                      </a:r>
                    </a:p>
                  </a:txBody>
                  <a:tcPr marL="152400" marR="152400" marT="152400" marB="152400" anchor="ctr"/>
                </a:tc>
                <a:tc>
                  <a:txBody>
                    <a:bodyPr/>
                    <a:lstStyle/>
                    <a:p>
                      <a:pPr algn="l" fontAlgn="base"/>
                      <a:r>
                        <a:rPr lang="en-US" b="0">
                          <a:effectLst/>
                        </a:rPr>
                        <a:t>Returns an Observable instance that synchronously delivers the values provided as arguments.</a:t>
                      </a:r>
                    </a:p>
                  </a:txBody>
                  <a:tcPr marL="152400" marR="152400" marT="152400" marB="152400" anchor="ctr"/>
                </a:tc>
                <a:extLst>
                  <a:ext uri="{0D108BD9-81ED-4DB2-BD59-A6C34878D82A}">
                    <a16:rowId xmlns:a16="http://schemas.microsoft.com/office/drawing/2014/main" val="394756881"/>
                  </a:ext>
                </a:extLst>
              </a:tr>
              <a:tr h="370840">
                <a:tc>
                  <a:txBody>
                    <a:bodyPr/>
                    <a:lstStyle/>
                    <a:p>
                      <a:pPr algn="l" fontAlgn="base"/>
                      <a:r>
                        <a:rPr lang="en-IN" b="0">
                          <a:effectLst/>
                        </a:rPr>
                        <a:t>from(iterable)</a:t>
                      </a:r>
                    </a:p>
                  </a:txBody>
                  <a:tcPr marL="152400" marR="152400" marT="152400" marB="152400" anchor="ctr"/>
                </a:tc>
                <a:tc>
                  <a:txBody>
                    <a:bodyPr/>
                    <a:lstStyle/>
                    <a:p>
                      <a:pPr algn="l" fontAlgn="base"/>
                      <a:r>
                        <a:rPr lang="en-US" b="0" dirty="0">
                          <a:effectLst/>
                        </a:rPr>
                        <a:t>Converts its argument to an Observable instance. This method is commonly used to convert an array to an observable.</a:t>
                      </a:r>
                    </a:p>
                  </a:txBody>
                  <a:tcPr marL="152400" marR="152400" marT="152400" marB="152400" anchor="ctr"/>
                </a:tc>
                <a:extLst>
                  <a:ext uri="{0D108BD9-81ED-4DB2-BD59-A6C34878D82A}">
                    <a16:rowId xmlns:a16="http://schemas.microsoft.com/office/drawing/2014/main" val="3680824482"/>
                  </a:ext>
                </a:extLst>
              </a:tr>
            </a:tbl>
          </a:graphicData>
        </a:graphic>
      </p:graphicFrame>
    </p:spTree>
    <p:extLst>
      <p:ext uri="{BB962C8B-B14F-4D97-AF65-F5344CB8AC3E}">
        <p14:creationId xmlns:p14="http://schemas.microsoft.com/office/powerpoint/2010/main" val="4272341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A37A82-8DB3-90E8-F4B7-4A2C854B8178}"/>
              </a:ext>
            </a:extLst>
          </p:cNvPr>
          <p:cNvSpPr txBox="1"/>
          <p:nvPr/>
        </p:nvSpPr>
        <p:spPr>
          <a:xfrm>
            <a:off x="1371600" y="1253014"/>
            <a:ext cx="8197453" cy="5078313"/>
          </a:xfrm>
          <a:prstGeom prst="rect">
            <a:avLst/>
          </a:prstGeom>
          <a:noFill/>
        </p:spPr>
        <p:txBody>
          <a:bodyPr wrap="square">
            <a:spAutoFit/>
          </a:bodyPr>
          <a:lstStyle/>
          <a:p>
            <a:r>
              <a:rPr lang="en-IN" dirty="0"/>
              <a:t>// Create simple observable that emits three values</a:t>
            </a:r>
          </a:p>
          <a:p>
            <a:r>
              <a:rPr lang="en-IN" dirty="0" err="1"/>
              <a:t>const</a:t>
            </a:r>
            <a:r>
              <a:rPr lang="en-IN" dirty="0"/>
              <a:t> </a:t>
            </a:r>
            <a:r>
              <a:rPr lang="en-IN" dirty="0" err="1"/>
              <a:t>myObservable</a:t>
            </a:r>
            <a:r>
              <a:rPr lang="en-IN" dirty="0"/>
              <a:t> = of(1, 2, 3);</a:t>
            </a:r>
          </a:p>
          <a:p>
            <a:endParaRPr lang="en-IN" dirty="0"/>
          </a:p>
          <a:p>
            <a:r>
              <a:rPr lang="en-IN" dirty="0"/>
              <a:t>// Create observer object</a:t>
            </a:r>
          </a:p>
          <a:p>
            <a:r>
              <a:rPr lang="en-IN" dirty="0" err="1"/>
              <a:t>const</a:t>
            </a:r>
            <a:r>
              <a:rPr lang="en-IN" dirty="0"/>
              <a:t> </a:t>
            </a:r>
            <a:r>
              <a:rPr lang="en-IN" dirty="0" err="1"/>
              <a:t>myObserver</a:t>
            </a:r>
            <a:r>
              <a:rPr lang="en-IN" dirty="0"/>
              <a:t> = {</a:t>
            </a:r>
          </a:p>
          <a:p>
            <a:r>
              <a:rPr lang="en-IN" dirty="0"/>
              <a:t>  next: (x: number) =&gt; console.log('Observer got a next value: ' + x),</a:t>
            </a:r>
          </a:p>
          <a:p>
            <a:r>
              <a:rPr lang="en-IN" dirty="0"/>
              <a:t>  error: (err: Error) =&gt; </a:t>
            </a:r>
            <a:r>
              <a:rPr lang="en-IN" dirty="0" err="1"/>
              <a:t>console.error</a:t>
            </a:r>
            <a:r>
              <a:rPr lang="en-IN" dirty="0"/>
              <a:t>('Observer got an error: ' + err),</a:t>
            </a:r>
          </a:p>
          <a:p>
            <a:r>
              <a:rPr lang="en-IN" dirty="0"/>
              <a:t>  complete: () =&gt; console.log('Observer got a complete notification'),</a:t>
            </a:r>
          </a:p>
          <a:p>
            <a:r>
              <a:rPr lang="en-IN" dirty="0"/>
              <a:t>};</a:t>
            </a:r>
          </a:p>
          <a:p>
            <a:endParaRPr lang="en-IN" dirty="0"/>
          </a:p>
          <a:p>
            <a:r>
              <a:rPr lang="en-IN" dirty="0"/>
              <a:t>// Execute with the observer object</a:t>
            </a:r>
          </a:p>
          <a:p>
            <a:r>
              <a:rPr lang="en-IN" dirty="0" err="1"/>
              <a:t>myObservable.subscribe</a:t>
            </a:r>
            <a:r>
              <a:rPr lang="en-IN" dirty="0"/>
              <a:t>(</a:t>
            </a:r>
            <a:r>
              <a:rPr lang="en-IN" dirty="0" err="1"/>
              <a:t>myObserver</a:t>
            </a:r>
            <a:r>
              <a:rPr lang="en-IN" dirty="0"/>
              <a:t>);</a:t>
            </a:r>
          </a:p>
          <a:p>
            <a:endParaRPr lang="en-IN" dirty="0"/>
          </a:p>
          <a:p>
            <a:r>
              <a:rPr lang="en-IN" dirty="0"/>
              <a:t>// Logs:</a:t>
            </a:r>
          </a:p>
          <a:p>
            <a:r>
              <a:rPr lang="en-IN" dirty="0"/>
              <a:t>// Observer got a next value: 1</a:t>
            </a:r>
          </a:p>
          <a:p>
            <a:r>
              <a:rPr lang="en-IN" dirty="0"/>
              <a:t>// Observer got a next value: 2</a:t>
            </a:r>
          </a:p>
          <a:p>
            <a:r>
              <a:rPr lang="en-IN" dirty="0"/>
              <a:t>// Observer got a next value: 3</a:t>
            </a:r>
          </a:p>
          <a:p>
            <a:r>
              <a:rPr lang="en-IN" dirty="0"/>
              <a:t>// Observer got a complete notification</a:t>
            </a:r>
          </a:p>
        </p:txBody>
      </p:sp>
    </p:spTree>
    <p:extLst>
      <p:ext uri="{BB962C8B-B14F-4D97-AF65-F5344CB8AC3E}">
        <p14:creationId xmlns:p14="http://schemas.microsoft.com/office/powerpoint/2010/main" val="49760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A4E434-ABAA-3A92-6E0B-42A90172D567}"/>
              </a:ext>
            </a:extLst>
          </p:cNvPr>
          <p:cNvSpPr txBox="1"/>
          <p:nvPr/>
        </p:nvSpPr>
        <p:spPr>
          <a:xfrm>
            <a:off x="485776" y="429607"/>
            <a:ext cx="8929688" cy="6463308"/>
          </a:xfrm>
          <a:prstGeom prst="rect">
            <a:avLst/>
          </a:prstGeom>
          <a:noFill/>
        </p:spPr>
        <p:txBody>
          <a:bodyPr wrap="square">
            <a:spAutoFit/>
          </a:bodyPr>
          <a:lstStyle/>
          <a:p>
            <a:r>
              <a:rPr lang="en-IN"/>
              <a:t>// This function runs when subscribe() is called</a:t>
            </a:r>
          </a:p>
          <a:p>
            <a:r>
              <a:rPr lang="en-IN"/>
              <a:t>function sequenceSubscriber(observer: Observer&lt;number&gt;) {</a:t>
            </a:r>
          </a:p>
          <a:p>
            <a:r>
              <a:rPr lang="en-IN"/>
              <a:t>  // synchronously deliver 1, 2, and 3, then complete</a:t>
            </a:r>
          </a:p>
          <a:p>
            <a:r>
              <a:rPr lang="en-IN"/>
              <a:t>  observer.next(1);</a:t>
            </a:r>
          </a:p>
          <a:p>
            <a:r>
              <a:rPr lang="en-IN"/>
              <a:t>  observer.next(2);</a:t>
            </a:r>
          </a:p>
          <a:p>
            <a:r>
              <a:rPr lang="en-IN"/>
              <a:t>  observer.next(3);</a:t>
            </a:r>
          </a:p>
          <a:p>
            <a:r>
              <a:rPr lang="en-IN"/>
              <a:t>  observer.complete();</a:t>
            </a:r>
          </a:p>
          <a:p>
            <a:endParaRPr lang="en-IN"/>
          </a:p>
          <a:p>
            <a:r>
              <a:rPr lang="en-IN"/>
              <a:t>  // unsubscribe function doesn't need to do anything in this</a:t>
            </a:r>
          </a:p>
          <a:p>
            <a:r>
              <a:rPr lang="en-IN"/>
              <a:t>  // because values are delivered synchronously</a:t>
            </a:r>
          </a:p>
          <a:p>
            <a:r>
              <a:rPr lang="en-IN"/>
              <a:t>  return {unsubscribe() {}};</a:t>
            </a:r>
          </a:p>
          <a:p>
            <a:r>
              <a:rPr lang="en-IN"/>
              <a:t>}</a:t>
            </a:r>
          </a:p>
          <a:p>
            <a:endParaRPr lang="en-IN"/>
          </a:p>
          <a:p>
            <a:r>
              <a:rPr lang="en-IN"/>
              <a:t>// Create a new Observable that will deliver the above sequence</a:t>
            </a:r>
          </a:p>
          <a:p>
            <a:r>
              <a:rPr lang="en-IN"/>
              <a:t>const sequence = new Observable(sequenceSubscriber);</a:t>
            </a:r>
          </a:p>
          <a:p>
            <a:endParaRPr lang="en-IN"/>
          </a:p>
          <a:p>
            <a:r>
              <a:rPr lang="en-IN"/>
              <a:t>// execute the Observable and print the result of each notification</a:t>
            </a:r>
          </a:p>
          <a:p>
            <a:r>
              <a:rPr lang="en-IN"/>
              <a:t>sequence.subscribe({</a:t>
            </a:r>
          </a:p>
          <a:p>
            <a:r>
              <a:rPr lang="en-IN"/>
              <a:t>  next(num) { console.log(num); },</a:t>
            </a:r>
          </a:p>
          <a:p>
            <a:r>
              <a:rPr lang="en-IN"/>
              <a:t>  complete() { console.log('Finished sequence'); }</a:t>
            </a:r>
          </a:p>
          <a:p>
            <a:r>
              <a:rPr lang="en-IN"/>
              <a:t>});</a:t>
            </a:r>
          </a:p>
          <a:p>
            <a:endParaRPr lang="en-IN"/>
          </a:p>
          <a:p>
            <a:endParaRPr lang="en-IN" dirty="0"/>
          </a:p>
        </p:txBody>
      </p:sp>
      <p:sp>
        <p:nvSpPr>
          <p:cNvPr id="5" name="TextBox 4">
            <a:extLst>
              <a:ext uri="{FF2B5EF4-FFF2-40B4-BE49-F238E27FC236}">
                <a16:creationId xmlns:a16="http://schemas.microsoft.com/office/drawing/2014/main" id="{98A3DF79-C2D8-2B9F-CB02-80FAFE2DD0EB}"/>
              </a:ext>
            </a:extLst>
          </p:cNvPr>
          <p:cNvSpPr txBox="1"/>
          <p:nvPr/>
        </p:nvSpPr>
        <p:spPr>
          <a:xfrm>
            <a:off x="9145191" y="2690336"/>
            <a:ext cx="2561033" cy="1477328"/>
          </a:xfrm>
          <a:prstGeom prst="rect">
            <a:avLst/>
          </a:prstGeom>
          <a:noFill/>
          <a:ln>
            <a:solidFill>
              <a:schemeClr val="accent1"/>
            </a:solidFill>
          </a:ln>
        </p:spPr>
        <p:txBody>
          <a:bodyPr wrap="square">
            <a:spAutoFit/>
          </a:bodyPr>
          <a:lstStyle/>
          <a:p>
            <a:r>
              <a:rPr lang="en-IN" dirty="0"/>
              <a:t>// Logs:</a:t>
            </a:r>
          </a:p>
          <a:p>
            <a:r>
              <a:rPr lang="en-IN" dirty="0"/>
              <a:t>// 1</a:t>
            </a:r>
          </a:p>
          <a:p>
            <a:r>
              <a:rPr lang="en-IN" dirty="0"/>
              <a:t>// 2</a:t>
            </a:r>
          </a:p>
          <a:p>
            <a:r>
              <a:rPr lang="en-IN" dirty="0"/>
              <a:t>// 3</a:t>
            </a:r>
          </a:p>
          <a:p>
            <a:r>
              <a:rPr lang="en-IN" dirty="0"/>
              <a:t>// Finished sequence</a:t>
            </a:r>
          </a:p>
        </p:txBody>
      </p:sp>
      <p:sp>
        <p:nvSpPr>
          <p:cNvPr id="7" name="TextBox 6">
            <a:extLst>
              <a:ext uri="{FF2B5EF4-FFF2-40B4-BE49-F238E27FC236}">
                <a16:creationId xmlns:a16="http://schemas.microsoft.com/office/drawing/2014/main" id="{038AC91C-C984-6741-D03B-D1266B20EFD9}"/>
              </a:ext>
            </a:extLst>
          </p:cNvPr>
          <p:cNvSpPr txBox="1"/>
          <p:nvPr/>
        </p:nvSpPr>
        <p:spPr>
          <a:xfrm>
            <a:off x="2213967" y="6257955"/>
            <a:ext cx="8211740" cy="584775"/>
          </a:xfrm>
          <a:prstGeom prst="rect">
            <a:avLst/>
          </a:prstGeom>
          <a:noFill/>
        </p:spPr>
        <p:txBody>
          <a:bodyPr wrap="square">
            <a:spAutoFit/>
          </a:bodyPr>
          <a:lstStyle/>
          <a:p>
            <a:pPr algn="l"/>
            <a:r>
              <a:rPr lang="en-IN" sz="3200" b="1" i="0" dirty="0">
                <a:solidFill>
                  <a:schemeClr val="accent2">
                    <a:lumMod val="50000"/>
                  </a:schemeClr>
                </a:solidFill>
                <a:effectLst/>
                <a:latin typeface="Roboto" panose="02000000000000000000" pitchFamily="2" charset="0"/>
              </a:rPr>
              <a:t>Creating observables using Constructor</a:t>
            </a:r>
          </a:p>
        </p:txBody>
      </p:sp>
    </p:spTree>
    <p:extLst>
      <p:ext uri="{BB962C8B-B14F-4D97-AF65-F5344CB8AC3E}">
        <p14:creationId xmlns:p14="http://schemas.microsoft.com/office/powerpoint/2010/main" val="3676344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EE907F-A8D4-5502-14A1-88785D5E015C}"/>
              </a:ext>
            </a:extLst>
          </p:cNvPr>
          <p:cNvSpPr txBox="1"/>
          <p:nvPr/>
        </p:nvSpPr>
        <p:spPr>
          <a:xfrm>
            <a:off x="1085850" y="1057275"/>
            <a:ext cx="8054578" cy="3847207"/>
          </a:xfrm>
          <a:prstGeom prst="rect">
            <a:avLst/>
          </a:prstGeom>
          <a:noFill/>
        </p:spPr>
        <p:txBody>
          <a:bodyPr wrap="square">
            <a:spAutoFit/>
          </a:bodyPr>
          <a:lstStyle/>
          <a:p>
            <a:r>
              <a:rPr lang="en-IN" sz="2800" b="1" dirty="0">
                <a:solidFill>
                  <a:schemeClr val="accent2">
                    <a:lumMod val="50000"/>
                  </a:schemeClr>
                </a:solidFill>
              </a:rPr>
              <a:t>Create an observable from a promise</a:t>
            </a:r>
          </a:p>
          <a:p>
            <a:endParaRPr lang="en-IN" dirty="0"/>
          </a:p>
          <a:p>
            <a:endParaRPr lang="en-IN" dirty="0"/>
          </a:p>
          <a:p>
            <a:r>
              <a:rPr lang="en-IN" dirty="0"/>
              <a:t>import { from, Observable } from '</a:t>
            </a:r>
            <a:r>
              <a:rPr lang="en-IN" dirty="0" err="1"/>
              <a:t>rxjs</a:t>
            </a:r>
            <a:r>
              <a:rPr lang="en-IN" dirty="0"/>
              <a:t>';</a:t>
            </a:r>
          </a:p>
          <a:p>
            <a:endParaRPr lang="en-IN" dirty="0"/>
          </a:p>
          <a:p>
            <a:r>
              <a:rPr lang="en-IN" dirty="0"/>
              <a:t>// Create an Observable out of a promise</a:t>
            </a:r>
          </a:p>
          <a:p>
            <a:r>
              <a:rPr lang="en-IN" dirty="0" err="1"/>
              <a:t>const</a:t>
            </a:r>
            <a:r>
              <a:rPr lang="en-IN" dirty="0"/>
              <a:t> data = from(fetch('/</a:t>
            </a:r>
            <a:r>
              <a:rPr lang="en-IN" dirty="0" err="1"/>
              <a:t>api</a:t>
            </a:r>
            <a:r>
              <a:rPr lang="en-IN" dirty="0"/>
              <a:t>/endpoint'));</a:t>
            </a:r>
          </a:p>
          <a:p>
            <a:r>
              <a:rPr lang="en-IN" dirty="0"/>
              <a:t>// Subscribe to begin listening for async result</a:t>
            </a:r>
          </a:p>
          <a:p>
            <a:r>
              <a:rPr lang="en-IN" dirty="0" err="1"/>
              <a:t>data.subscribe</a:t>
            </a:r>
            <a:r>
              <a:rPr lang="en-IN" dirty="0"/>
              <a:t>({</a:t>
            </a:r>
          </a:p>
          <a:p>
            <a:r>
              <a:rPr lang="en-IN" dirty="0"/>
              <a:t>  next(response) { console.log(response); },</a:t>
            </a:r>
          </a:p>
          <a:p>
            <a:r>
              <a:rPr lang="en-IN" dirty="0"/>
              <a:t>  error(err) { </a:t>
            </a:r>
            <a:r>
              <a:rPr lang="en-IN" dirty="0" err="1"/>
              <a:t>console.error</a:t>
            </a:r>
            <a:r>
              <a:rPr lang="en-IN" dirty="0"/>
              <a:t>('Error: ' + err); },</a:t>
            </a:r>
          </a:p>
          <a:p>
            <a:r>
              <a:rPr lang="en-IN" dirty="0"/>
              <a:t>  complete() { console.log('Completed'); }</a:t>
            </a:r>
          </a:p>
          <a:p>
            <a:r>
              <a:rPr lang="en-IN" dirty="0"/>
              <a:t>});</a:t>
            </a:r>
          </a:p>
        </p:txBody>
      </p:sp>
    </p:spTree>
    <p:extLst>
      <p:ext uri="{BB962C8B-B14F-4D97-AF65-F5344CB8AC3E}">
        <p14:creationId xmlns:p14="http://schemas.microsoft.com/office/powerpoint/2010/main" val="2972532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FEF17F-88C1-FD46-8600-C3FD8FFFF146}"/>
              </a:ext>
            </a:extLst>
          </p:cNvPr>
          <p:cNvSpPr txBox="1"/>
          <p:nvPr/>
        </p:nvSpPr>
        <p:spPr>
          <a:xfrm>
            <a:off x="1414463" y="1852196"/>
            <a:ext cx="7725965" cy="3847207"/>
          </a:xfrm>
          <a:prstGeom prst="rect">
            <a:avLst/>
          </a:prstGeom>
          <a:noFill/>
        </p:spPr>
        <p:txBody>
          <a:bodyPr wrap="square">
            <a:spAutoFit/>
          </a:bodyPr>
          <a:lstStyle/>
          <a:p>
            <a:r>
              <a:rPr lang="en-IN" sz="2800" b="1" dirty="0">
                <a:solidFill>
                  <a:schemeClr val="accent2">
                    <a:lumMod val="50000"/>
                  </a:schemeClr>
                </a:solidFill>
              </a:rPr>
              <a:t>Create an observable from a counter</a:t>
            </a:r>
          </a:p>
          <a:p>
            <a:endParaRPr lang="en-IN" dirty="0"/>
          </a:p>
          <a:p>
            <a:endParaRPr lang="en-IN" dirty="0"/>
          </a:p>
          <a:p>
            <a:r>
              <a:rPr lang="en-IN" dirty="0"/>
              <a:t>import { interval } from '</a:t>
            </a:r>
            <a:r>
              <a:rPr lang="en-IN" dirty="0" err="1"/>
              <a:t>rxjs</a:t>
            </a:r>
            <a:r>
              <a:rPr lang="en-IN" dirty="0"/>
              <a:t>';</a:t>
            </a:r>
          </a:p>
          <a:p>
            <a:endParaRPr lang="en-IN" dirty="0"/>
          </a:p>
          <a:p>
            <a:r>
              <a:rPr lang="en-IN" dirty="0"/>
              <a:t>// Create an Observable that will publish a value on an interval</a:t>
            </a:r>
          </a:p>
          <a:p>
            <a:r>
              <a:rPr lang="en-IN" dirty="0" err="1"/>
              <a:t>const</a:t>
            </a:r>
            <a:r>
              <a:rPr lang="en-IN" dirty="0"/>
              <a:t> </a:t>
            </a:r>
            <a:r>
              <a:rPr lang="en-IN" dirty="0" err="1"/>
              <a:t>secondsCounter</a:t>
            </a:r>
            <a:r>
              <a:rPr lang="en-IN" dirty="0"/>
              <a:t> = interval(1000);</a:t>
            </a:r>
          </a:p>
          <a:p>
            <a:endParaRPr lang="en-IN" dirty="0"/>
          </a:p>
          <a:p>
            <a:r>
              <a:rPr lang="en-IN" dirty="0"/>
              <a:t>// Subscribe to begin publishing values</a:t>
            </a:r>
          </a:p>
          <a:p>
            <a:endParaRPr lang="en-IN" dirty="0"/>
          </a:p>
          <a:p>
            <a:r>
              <a:rPr lang="en-IN" dirty="0" err="1"/>
              <a:t>const</a:t>
            </a:r>
            <a:r>
              <a:rPr lang="en-IN" dirty="0"/>
              <a:t> subscription = </a:t>
            </a:r>
            <a:r>
              <a:rPr lang="en-IN" dirty="0" err="1"/>
              <a:t>secondsCounter.subscribe</a:t>
            </a:r>
            <a:r>
              <a:rPr lang="en-IN" dirty="0"/>
              <a:t>(n =&gt;</a:t>
            </a:r>
          </a:p>
          <a:p>
            <a:endParaRPr lang="en-IN" dirty="0"/>
          </a:p>
          <a:p>
            <a:r>
              <a:rPr lang="en-IN" dirty="0"/>
              <a:t>  console.log(`It's been ${n + 1} seconds since subscribing!`));</a:t>
            </a:r>
          </a:p>
        </p:txBody>
      </p:sp>
    </p:spTree>
    <p:extLst>
      <p:ext uri="{BB962C8B-B14F-4D97-AF65-F5344CB8AC3E}">
        <p14:creationId xmlns:p14="http://schemas.microsoft.com/office/powerpoint/2010/main" val="1556210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C048D-C086-518E-9554-33082CA34530}"/>
              </a:ext>
            </a:extLst>
          </p:cNvPr>
          <p:cNvSpPr txBox="1"/>
          <p:nvPr/>
        </p:nvSpPr>
        <p:spPr>
          <a:xfrm>
            <a:off x="1100138" y="985838"/>
            <a:ext cx="8040290" cy="5078313"/>
          </a:xfrm>
          <a:prstGeom prst="rect">
            <a:avLst/>
          </a:prstGeom>
          <a:noFill/>
        </p:spPr>
        <p:txBody>
          <a:bodyPr wrap="square">
            <a:spAutoFit/>
          </a:bodyPr>
          <a:lstStyle/>
          <a:p>
            <a:r>
              <a:rPr lang="en-IN" sz="3600" b="1" dirty="0">
                <a:solidFill>
                  <a:schemeClr val="accent2">
                    <a:lumMod val="50000"/>
                  </a:schemeClr>
                </a:solidFill>
              </a:rPr>
              <a:t>Map operator</a:t>
            </a:r>
          </a:p>
          <a:p>
            <a:endParaRPr lang="en-IN" dirty="0"/>
          </a:p>
          <a:p>
            <a:endParaRPr lang="en-IN" dirty="0"/>
          </a:p>
          <a:p>
            <a:r>
              <a:rPr lang="en-IN" dirty="0"/>
              <a:t>import { of } from '</a:t>
            </a:r>
            <a:r>
              <a:rPr lang="en-IN" dirty="0" err="1"/>
              <a:t>rxjs</a:t>
            </a:r>
            <a:r>
              <a:rPr lang="en-IN" dirty="0"/>
              <a:t>';</a:t>
            </a:r>
          </a:p>
          <a:p>
            <a:r>
              <a:rPr lang="en-IN" dirty="0"/>
              <a:t>import { map } from '</a:t>
            </a:r>
            <a:r>
              <a:rPr lang="en-IN" dirty="0" err="1"/>
              <a:t>rxjs</a:t>
            </a:r>
            <a:r>
              <a:rPr lang="en-IN" dirty="0"/>
              <a:t>/operators';</a:t>
            </a:r>
          </a:p>
          <a:p>
            <a:endParaRPr lang="en-IN" dirty="0"/>
          </a:p>
          <a:p>
            <a:r>
              <a:rPr lang="en-IN" dirty="0" err="1"/>
              <a:t>const</a:t>
            </a:r>
            <a:r>
              <a:rPr lang="en-IN" dirty="0"/>
              <a:t> </a:t>
            </a:r>
            <a:r>
              <a:rPr lang="en-IN" dirty="0" err="1"/>
              <a:t>nums</a:t>
            </a:r>
            <a:r>
              <a:rPr lang="en-IN" dirty="0"/>
              <a:t> = of(1, 2, 3);</a:t>
            </a:r>
          </a:p>
          <a:p>
            <a:endParaRPr lang="en-IN" dirty="0"/>
          </a:p>
          <a:p>
            <a:r>
              <a:rPr lang="en-IN" dirty="0" err="1"/>
              <a:t>const</a:t>
            </a:r>
            <a:r>
              <a:rPr lang="en-IN" dirty="0"/>
              <a:t> </a:t>
            </a:r>
            <a:r>
              <a:rPr lang="en-IN" dirty="0" err="1"/>
              <a:t>squareValues</a:t>
            </a:r>
            <a:r>
              <a:rPr lang="en-IN" dirty="0"/>
              <a:t> = map((</a:t>
            </a:r>
            <a:r>
              <a:rPr lang="en-IN" dirty="0" err="1"/>
              <a:t>val</a:t>
            </a:r>
            <a:r>
              <a:rPr lang="en-IN" dirty="0"/>
              <a:t>: number) =&gt; </a:t>
            </a:r>
            <a:r>
              <a:rPr lang="en-IN" dirty="0" err="1"/>
              <a:t>val</a:t>
            </a:r>
            <a:r>
              <a:rPr lang="en-IN" dirty="0"/>
              <a:t> * </a:t>
            </a:r>
            <a:r>
              <a:rPr lang="en-IN" dirty="0" err="1"/>
              <a:t>val</a:t>
            </a:r>
            <a:r>
              <a:rPr lang="en-IN" dirty="0"/>
              <a:t>);</a:t>
            </a:r>
          </a:p>
          <a:p>
            <a:r>
              <a:rPr lang="en-IN" dirty="0" err="1"/>
              <a:t>const</a:t>
            </a:r>
            <a:r>
              <a:rPr lang="en-IN" dirty="0"/>
              <a:t> </a:t>
            </a:r>
            <a:r>
              <a:rPr lang="en-IN" dirty="0" err="1"/>
              <a:t>squaredNums</a:t>
            </a:r>
            <a:r>
              <a:rPr lang="en-IN" dirty="0"/>
              <a:t> = </a:t>
            </a:r>
            <a:r>
              <a:rPr lang="en-IN" dirty="0" err="1"/>
              <a:t>squareValues</a:t>
            </a:r>
            <a:r>
              <a:rPr lang="en-IN" dirty="0"/>
              <a:t>(</a:t>
            </a:r>
            <a:r>
              <a:rPr lang="en-IN" dirty="0" err="1"/>
              <a:t>nums</a:t>
            </a:r>
            <a:r>
              <a:rPr lang="en-IN" dirty="0"/>
              <a:t>);</a:t>
            </a:r>
          </a:p>
          <a:p>
            <a:endParaRPr lang="en-IN" dirty="0"/>
          </a:p>
          <a:p>
            <a:r>
              <a:rPr lang="en-IN" dirty="0" err="1"/>
              <a:t>squaredNums.subscribe</a:t>
            </a:r>
            <a:r>
              <a:rPr lang="en-IN" dirty="0"/>
              <a:t>(x =&gt; console.log(x));</a:t>
            </a:r>
          </a:p>
          <a:p>
            <a:endParaRPr lang="en-IN" dirty="0"/>
          </a:p>
          <a:p>
            <a:r>
              <a:rPr lang="en-IN" dirty="0"/>
              <a:t>// Logs</a:t>
            </a:r>
          </a:p>
          <a:p>
            <a:r>
              <a:rPr lang="en-IN" dirty="0"/>
              <a:t>// 1</a:t>
            </a:r>
          </a:p>
          <a:p>
            <a:r>
              <a:rPr lang="en-IN" dirty="0"/>
              <a:t>// 4</a:t>
            </a:r>
          </a:p>
          <a:p>
            <a:r>
              <a:rPr lang="en-IN" dirty="0"/>
              <a:t>// 9</a:t>
            </a:r>
          </a:p>
        </p:txBody>
      </p:sp>
    </p:spTree>
    <p:extLst>
      <p:ext uri="{BB962C8B-B14F-4D97-AF65-F5344CB8AC3E}">
        <p14:creationId xmlns:p14="http://schemas.microsoft.com/office/powerpoint/2010/main" val="1011900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B7CD5-D0B7-FF45-EDA1-2C64B1C42075}"/>
              </a:ext>
            </a:extLst>
          </p:cNvPr>
          <p:cNvSpPr txBox="1"/>
          <p:nvPr/>
        </p:nvSpPr>
        <p:spPr>
          <a:xfrm>
            <a:off x="1028700" y="857250"/>
            <a:ext cx="8340328" cy="5232202"/>
          </a:xfrm>
          <a:prstGeom prst="rect">
            <a:avLst/>
          </a:prstGeom>
          <a:noFill/>
        </p:spPr>
        <p:txBody>
          <a:bodyPr wrap="square">
            <a:spAutoFit/>
          </a:bodyPr>
          <a:lstStyle/>
          <a:p>
            <a:r>
              <a:rPr lang="en-IN" sz="2800" b="1" dirty="0">
                <a:solidFill>
                  <a:schemeClr val="accent2">
                    <a:lumMod val="50000"/>
                  </a:schemeClr>
                </a:solidFill>
              </a:rPr>
              <a:t>Standalone pipe function</a:t>
            </a:r>
          </a:p>
          <a:p>
            <a:endParaRPr lang="en-IN" dirty="0"/>
          </a:p>
          <a:p>
            <a:r>
              <a:rPr lang="en-IN" dirty="0"/>
              <a:t>import { of, pipe } from '</a:t>
            </a:r>
            <a:r>
              <a:rPr lang="en-IN" dirty="0" err="1"/>
              <a:t>rxjs</a:t>
            </a:r>
            <a:r>
              <a:rPr lang="en-IN" dirty="0"/>
              <a:t>';</a:t>
            </a:r>
          </a:p>
          <a:p>
            <a:r>
              <a:rPr lang="en-IN" dirty="0"/>
              <a:t>import { filter, map } from '</a:t>
            </a:r>
            <a:r>
              <a:rPr lang="en-IN" dirty="0" err="1"/>
              <a:t>rxjs</a:t>
            </a:r>
            <a:r>
              <a:rPr lang="en-IN" dirty="0"/>
              <a:t>/operators';</a:t>
            </a:r>
          </a:p>
          <a:p>
            <a:endParaRPr lang="en-IN" dirty="0"/>
          </a:p>
          <a:p>
            <a:r>
              <a:rPr lang="en-IN" dirty="0" err="1"/>
              <a:t>const</a:t>
            </a:r>
            <a:r>
              <a:rPr lang="en-IN" dirty="0"/>
              <a:t> </a:t>
            </a:r>
            <a:r>
              <a:rPr lang="en-IN" dirty="0" err="1"/>
              <a:t>nums</a:t>
            </a:r>
            <a:r>
              <a:rPr lang="en-IN" dirty="0"/>
              <a:t> = of(1, 2, 3, 4, 5);</a:t>
            </a:r>
          </a:p>
          <a:p>
            <a:endParaRPr lang="en-IN" dirty="0"/>
          </a:p>
          <a:p>
            <a:r>
              <a:rPr lang="en-IN" dirty="0"/>
              <a:t>// Create a function that accepts an Observable.</a:t>
            </a:r>
          </a:p>
          <a:p>
            <a:r>
              <a:rPr lang="en-IN" dirty="0" err="1"/>
              <a:t>const</a:t>
            </a:r>
            <a:r>
              <a:rPr lang="en-IN" dirty="0"/>
              <a:t> </a:t>
            </a:r>
            <a:r>
              <a:rPr lang="en-IN" dirty="0" err="1"/>
              <a:t>squareOddVals</a:t>
            </a:r>
            <a:r>
              <a:rPr lang="en-IN" dirty="0"/>
              <a:t> = pipe(</a:t>
            </a:r>
          </a:p>
          <a:p>
            <a:r>
              <a:rPr lang="en-IN" dirty="0"/>
              <a:t>  filter((n: number) =&gt; n % 2 !== 0),</a:t>
            </a:r>
          </a:p>
          <a:p>
            <a:r>
              <a:rPr lang="en-IN" dirty="0"/>
              <a:t>  map(n =&gt; n * n)</a:t>
            </a:r>
          </a:p>
          <a:p>
            <a:r>
              <a:rPr lang="en-IN" dirty="0"/>
              <a:t>);</a:t>
            </a:r>
          </a:p>
          <a:p>
            <a:endParaRPr lang="en-IN" dirty="0"/>
          </a:p>
          <a:p>
            <a:r>
              <a:rPr lang="en-IN" dirty="0"/>
              <a:t>// Create an Observable that will run the filter and map functions</a:t>
            </a:r>
          </a:p>
          <a:p>
            <a:r>
              <a:rPr lang="en-IN" dirty="0" err="1"/>
              <a:t>const</a:t>
            </a:r>
            <a:r>
              <a:rPr lang="en-IN" dirty="0"/>
              <a:t> </a:t>
            </a:r>
            <a:r>
              <a:rPr lang="en-IN" dirty="0" err="1"/>
              <a:t>squareOdd</a:t>
            </a:r>
            <a:r>
              <a:rPr lang="en-IN" dirty="0"/>
              <a:t> = </a:t>
            </a:r>
            <a:r>
              <a:rPr lang="en-IN" dirty="0" err="1"/>
              <a:t>squareOddVals</a:t>
            </a:r>
            <a:r>
              <a:rPr lang="en-IN" dirty="0"/>
              <a:t>(</a:t>
            </a:r>
            <a:r>
              <a:rPr lang="en-IN" dirty="0" err="1"/>
              <a:t>nums</a:t>
            </a:r>
            <a:r>
              <a:rPr lang="en-IN" dirty="0"/>
              <a:t>);</a:t>
            </a:r>
          </a:p>
          <a:p>
            <a:endParaRPr lang="en-IN" dirty="0"/>
          </a:p>
          <a:p>
            <a:r>
              <a:rPr lang="en-IN" dirty="0"/>
              <a:t>// Subscribe to run the combined functions</a:t>
            </a:r>
          </a:p>
          <a:p>
            <a:r>
              <a:rPr lang="en-IN" dirty="0" err="1"/>
              <a:t>squareOdd.subscribe</a:t>
            </a:r>
            <a:r>
              <a:rPr lang="en-IN" dirty="0"/>
              <a:t>(x =&gt; console.log(x));</a:t>
            </a:r>
          </a:p>
        </p:txBody>
      </p:sp>
    </p:spTree>
    <p:extLst>
      <p:ext uri="{BB962C8B-B14F-4D97-AF65-F5344CB8AC3E}">
        <p14:creationId xmlns:p14="http://schemas.microsoft.com/office/powerpoint/2010/main" val="382936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8D760E-B220-5ACB-2080-1E74E7B846C4}"/>
              </a:ext>
            </a:extLst>
          </p:cNvPr>
          <p:cNvSpPr txBox="1"/>
          <p:nvPr/>
        </p:nvSpPr>
        <p:spPr>
          <a:xfrm>
            <a:off x="1585913" y="714375"/>
            <a:ext cx="7554515" cy="4247317"/>
          </a:xfrm>
          <a:prstGeom prst="rect">
            <a:avLst/>
          </a:prstGeom>
          <a:noFill/>
        </p:spPr>
        <p:txBody>
          <a:bodyPr wrap="square">
            <a:spAutoFit/>
          </a:bodyPr>
          <a:lstStyle/>
          <a:p>
            <a:r>
              <a:rPr lang="en-IN" sz="3600" b="1" dirty="0" err="1">
                <a:solidFill>
                  <a:schemeClr val="accent2">
                    <a:lumMod val="50000"/>
                  </a:schemeClr>
                </a:solidFill>
              </a:rPr>
              <a:t>Observable.pipe</a:t>
            </a:r>
            <a:r>
              <a:rPr lang="en-IN" sz="3600" b="1" dirty="0">
                <a:solidFill>
                  <a:schemeClr val="accent2">
                    <a:lumMod val="50000"/>
                  </a:schemeClr>
                </a:solidFill>
              </a:rPr>
              <a:t> function</a:t>
            </a:r>
          </a:p>
          <a:p>
            <a:endParaRPr lang="en-IN" dirty="0"/>
          </a:p>
          <a:p>
            <a:endParaRPr lang="en-IN" dirty="0"/>
          </a:p>
          <a:p>
            <a:r>
              <a:rPr lang="en-IN" dirty="0"/>
              <a:t>import { of } from '</a:t>
            </a:r>
            <a:r>
              <a:rPr lang="en-IN" dirty="0" err="1"/>
              <a:t>rxjs</a:t>
            </a:r>
            <a:r>
              <a:rPr lang="en-IN" dirty="0"/>
              <a:t>';</a:t>
            </a:r>
          </a:p>
          <a:p>
            <a:r>
              <a:rPr lang="en-IN" dirty="0"/>
              <a:t>import { filter, map } from '</a:t>
            </a:r>
            <a:r>
              <a:rPr lang="en-IN" dirty="0" err="1"/>
              <a:t>rxjs</a:t>
            </a:r>
            <a:r>
              <a:rPr lang="en-IN" dirty="0"/>
              <a:t>/operators';</a:t>
            </a:r>
          </a:p>
          <a:p>
            <a:endParaRPr lang="en-IN" dirty="0"/>
          </a:p>
          <a:p>
            <a:r>
              <a:rPr lang="en-IN" dirty="0" err="1"/>
              <a:t>const</a:t>
            </a:r>
            <a:r>
              <a:rPr lang="en-IN" dirty="0"/>
              <a:t> </a:t>
            </a:r>
            <a:r>
              <a:rPr lang="en-IN" dirty="0" err="1"/>
              <a:t>squareOdd</a:t>
            </a:r>
            <a:r>
              <a:rPr lang="en-IN" dirty="0"/>
              <a:t> = of(1, 2, 3, 4, 5)</a:t>
            </a:r>
          </a:p>
          <a:p>
            <a:r>
              <a:rPr lang="en-IN" dirty="0"/>
              <a:t>  .pipe(</a:t>
            </a:r>
          </a:p>
          <a:p>
            <a:r>
              <a:rPr lang="en-IN" dirty="0"/>
              <a:t>    filter(n =&gt; n % 2 !== 0),</a:t>
            </a:r>
          </a:p>
          <a:p>
            <a:r>
              <a:rPr lang="en-IN" dirty="0"/>
              <a:t>    map(n =&gt; n * n)</a:t>
            </a:r>
          </a:p>
          <a:p>
            <a:r>
              <a:rPr lang="en-IN" dirty="0"/>
              <a:t>  );</a:t>
            </a:r>
          </a:p>
          <a:p>
            <a:endParaRPr lang="en-IN" dirty="0"/>
          </a:p>
          <a:p>
            <a:r>
              <a:rPr lang="en-IN" dirty="0"/>
              <a:t>// Subscribe to get values</a:t>
            </a:r>
          </a:p>
          <a:p>
            <a:r>
              <a:rPr lang="en-IN" dirty="0" err="1"/>
              <a:t>squareOdd.subscribe</a:t>
            </a:r>
            <a:r>
              <a:rPr lang="en-IN" dirty="0"/>
              <a:t>(x =&gt; console.log(x));</a:t>
            </a:r>
          </a:p>
        </p:txBody>
      </p:sp>
    </p:spTree>
    <p:extLst>
      <p:ext uri="{BB962C8B-B14F-4D97-AF65-F5344CB8AC3E}">
        <p14:creationId xmlns:p14="http://schemas.microsoft.com/office/powerpoint/2010/main" val="3917177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8121EF-9D85-D935-DA7B-5BF4E85932AA}"/>
              </a:ext>
            </a:extLst>
          </p:cNvPr>
          <p:cNvSpPr txBox="1"/>
          <p:nvPr/>
        </p:nvSpPr>
        <p:spPr>
          <a:xfrm>
            <a:off x="1071563" y="1110139"/>
            <a:ext cx="9086850" cy="5632311"/>
          </a:xfrm>
          <a:prstGeom prst="rect">
            <a:avLst/>
          </a:prstGeom>
          <a:noFill/>
        </p:spPr>
        <p:txBody>
          <a:bodyPr wrap="square">
            <a:spAutoFit/>
          </a:bodyPr>
          <a:lstStyle/>
          <a:p>
            <a:r>
              <a:rPr lang="en-IN" dirty="0"/>
              <a:t>import { Observable, of } from '</a:t>
            </a:r>
            <a:r>
              <a:rPr lang="en-IN" dirty="0" err="1"/>
              <a:t>rxjs</a:t>
            </a:r>
            <a:r>
              <a:rPr lang="en-IN" dirty="0"/>
              <a:t>';</a:t>
            </a:r>
          </a:p>
          <a:p>
            <a:r>
              <a:rPr lang="en-IN" dirty="0"/>
              <a:t>import { ajax } from '</a:t>
            </a:r>
            <a:r>
              <a:rPr lang="en-IN" dirty="0" err="1"/>
              <a:t>rxjs</a:t>
            </a:r>
            <a:r>
              <a:rPr lang="en-IN" dirty="0"/>
              <a:t>/ajax';</a:t>
            </a:r>
          </a:p>
          <a:p>
            <a:r>
              <a:rPr lang="en-IN" dirty="0"/>
              <a:t>import { map, </a:t>
            </a:r>
            <a:r>
              <a:rPr lang="en-IN" dirty="0" err="1"/>
              <a:t>catchError</a:t>
            </a:r>
            <a:r>
              <a:rPr lang="en-IN" dirty="0"/>
              <a:t> } from '</a:t>
            </a:r>
            <a:r>
              <a:rPr lang="en-IN" dirty="0" err="1"/>
              <a:t>rxjs</a:t>
            </a:r>
            <a:r>
              <a:rPr lang="en-IN" dirty="0"/>
              <a:t>/operators';</a:t>
            </a:r>
          </a:p>
          <a:p>
            <a:endParaRPr lang="en-IN" dirty="0"/>
          </a:p>
          <a:p>
            <a:r>
              <a:rPr lang="en-IN" dirty="0"/>
              <a:t>// Return "response" from the API. If an error happens,</a:t>
            </a:r>
          </a:p>
          <a:p>
            <a:r>
              <a:rPr lang="en-IN" dirty="0"/>
              <a:t>// return an empty array.</a:t>
            </a:r>
          </a:p>
          <a:p>
            <a:r>
              <a:rPr lang="en-IN" dirty="0" err="1"/>
              <a:t>const</a:t>
            </a:r>
            <a:r>
              <a:rPr lang="en-IN" dirty="0"/>
              <a:t> </a:t>
            </a:r>
            <a:r>
              <a:rPr lang="en-IN" dirty="0" err="1"/>
              <a:t>apiData</a:t>
            </a:r>
            <a:r>
              <a:rPr lang="en-IN" dirty="0"/>
              <a:t> = ajax('/</a:t>
            </a:r>
            <a:r>
              <a:rPr lang="en-IN" dirty="0" err="1"/>
              <a:t>api</a:t>
            </a:r>
            <a:r>
              <a:rPr lang="en-IN" dirty="0"/>
              <a:t>/data').pipe(</a:t>
            </a:r>
          </a:p>
          <a:p>
            <a:r>
              <a:rPr lang="en-IN" dirty="0"/>
              <a:t>  map((res: any) =&gt; {</a:t>
            </a:r>
          </a:p>
          <a:p>
            <a:r>
              <a:rPr lang="en-IN" dirty="0"/>
              <a:t>    if (!</a:t>
            </a:r>
            <a:r>
              <a:rPr lang="en-IN" dirty="0" err="1"/>
              <a:t>res.response</a:t>
            </a:r>
            <a:r>
              <a:rPr lang="en-IN" dirty="0"/>
              <a:t>) {</a:t>
            </a:r>
          </a:p>
          <a:p>
            <a:r>
              <a:rPr lang="en-IN" dirty="0"/>
              <a:t>      throw new Error('Value expected!');</a:t>
            </a:r>
          </a:p>
          <a:p>
            <a:r>
              <a:rPr lang="en-IN" dirty="0"/>
              <a:t>    }</a:t>
            </a:r>
          </a:p>
          <a:p>
            <a:r>
              <a:rPr lang="en-IN" dirty="0"/>
              <a:t>    return </a:t>
            </a:r>
            <a:r>
              <a:rPr lang="en-IN" dirty="0" err="1"/>
              <a:t>res.response</a:t>
            </a:r>
            <a:r>
              <a:rPr lang="en-IN" dirty="0"/>
              <a:t>;</a:t>
            </a:r>
          </a:p>
          <a:p>
            <a:r>
              <a:rPr lang="en-IN" dirty="0"/>
              <a:t>  }),</a:t>
            </a:r>
          </a:p>
          <a:p>
            <a:r>
              <a:rPr lang="en-IN" dirty="0"/>
              <a:t>  </a:t>
            </a:r>
            <a:r>
              <a:rPr lang="en-IN" dirty="0" err="1"/>
              <a:t>catchError</a:t>
            </a:r>
            <a:r>
              <a:rPr lang="en-IN" dirty="0"/>
              <a:t>(() =&gt; of([]))</a:t>
            </a:r>
          </a:p>
          <a:p>
            <a:r>
              <a:rPr lang="en-IN" dirty="0"/>
              <a:t>);</a:t>
            </a:r>
          </a:p>
          <a:p>
            <a:endParaRPr lang="en-IN" dirty="0"/>
          </a:p>
          <a:p>
            <a:r>
              <a:rPr lang="en-IN" dirty="0" err="1"/>
              <a:t>apiData.subscribe</a:t>
            </a:r>
            <a:r>
              <a:rPr lang="en-IN" dirty="0"/>
              <a:t>({</a:t>
            </a:r>
          </a:p>
          <a:p>
            <a:r>
              <a:rPr lang="en-IN" dirty="0"/>
              <a:t>  next(x: T) { console.log('data: ', x); },</a:t>
            </a:r>
          </a:p>
          <a:p>
            <a:r>
              <a:rPr lang="en-IN" dirty="0"/>
              <a:t>  error() { console.log('errors already caught... will not run'); }</a:t>
            </a:r>
          </a:p>
          <a:p>
            <a:r>
              <a:rPr lang="en-IN" dirty="0"/>
              <a:t>});</a:t>
            </a:r>
          </a:p>
        </p:txBody>
      </p:sp>
      <p:sp>
        <p:nvSpPr>
          <p:cNvPr id="5" name="TextBox 4">
            <a:extLst>
              <a:ext uri="{FF2B5EF4-FFF2-40B4-BE49-F238E27FC236}">
                <a16:creationId xmlns:a16="http://schemas.microsoft.com/office/drawing/2014/main" id="{B8AC6323-93B0-E9A9-DB52-BEE800ED48F7}"/>
              </a:ext>
            </a:extLst>
          </p:cNvPr>
          <p:cNvSpPr txBox="1"/>
          <p:nvPr/>
        </p:nvSpPr>
        <p:spPr>
          <a:xfrm>
            <a:off x="917973" y="465415"/>
            <a:ext cx="6093618" cy="523220"/>
          </a:xfrm>
          <a:prstGeom prst="rect">
            <a:avLst/>
          </a:prstGeom>
          <a:noFill/>
        </p:spPr>
        <p:txBody>
          <a:bodyPr wrap="square">
            <a:spAutoFit/>
          </a:bodyPr>
          <a:lstStyle/>
          <a:p>
            <a:pPr algn="l"/>
            <a:r>
              <a:rPr lang="en-IN" sz="2800" b="1" i="0" dirty="0">
                <a:solidFill>
                  <a:schemeClr val="accent2">
                    <a:lumMod val="50000"/>
                  </a:schemeClr>
                </a:solidFill>
                <a:effectLst/>
                <a:latin typeface="Roboto" panose="02000000000000000000" pitchFamily="2" charset="0"/>
              </a:rPr>
              <a:t>Error handling</a:t>
            </a:r>
          </a:p>
        </p:txBody>
      </p:sp>
    </p:spTree>
    <p:extLst>
      <p:ext uri="{BB962C8B-B14F-4D97-AF65-F5344CB8AC3E}">
        <p14:creationId xmlns:p14="http://schemas.microsoft.com/office/powerpoint/2010/main" val="167434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882FEBE-B5F4-F960-5589-95D9E25AA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78" y="228599"/>
            <a:ext cx="10491380" cy="36004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80E7E0-C266-0194-CA68-C5BDD1EF42FF}"/>
              </a:ext>
            </a:extLst>
          </p:cNvPr>
          <p:cNvSpPr txBox="1"/>
          <p:nvPr/>
        </p:nvSpPr>
        <p:spPr>
          <a:xfrm>
            <a:off x="686177" y="4270266"/>
            <a:ext cx="10491379" cy="2308324"/>
          </a:xfrm>
          <a:prstGeom prst="rect">
            <a:avLst/>
          </a:prstGeom>
          <a:noFill/>
        </p:spPr>
        <p:txBody>
          <a:bodyPr wrap="square">
            <a:spAutoFit/>
          </a:bodyPr>
          <a:lstStyle/>
          <a:p>
            <a:pPr marL="285750" indent="-285750">
              <a:buFont typeface="Wingdings" panose="05000000000000000000" pitchFamily="2" charset="2"/>
              <a:buChar char="Ø"/>
            </a:pPr>
            <a:r>
              <a:rPr lang="en-US" sz="2400" b="0" i="0" dirty="0">
                <a:solidFill>
                  <a:srgbClr val="171717"/>
                </a:solidFill>
                <a:effectLst/>
                <a:latin typeface="-apple-system"/>
              </a:rPr>
              <a:t>streams  --Water pipe with a closing mechanism where each water molecule (or set of) is an emitted value.</a:t>
            </a:r>
          </a:p>
          <a:p>
            <a:pPr marL="285750" indent="-285750">
              <a:buFont typeface="Wingdings" panose="05000000000000000000" pitchFamily="2" charset="2"/>
              <a:buChar char="Ø"/>
            </a:pPr>
            <a:r>
              <a:rPr lang="en-US" sz="2400" dirty="0">
                <a:solidFill>
                  <a:srgbClr val="171717"/>
                </a:solidFill>
                <a:latin typeface="-apple-system"/>
              </a:rPr>
              <a:t>C</a:t>
            </a:r>
            <a:r>
              <a:rPr lang="en-US" sz="2400" b="0" i="0" dirty="0">
                <a:solidFill>
                  <a:srgbClr val="171717"/>
                </a:solidFill>
                <a:effectLst/>
                <a:latin typeface="-apple-system"/>
              </a:rPr>
              <a:t>losing mechanism can be triggered manually by turning the tap, representing a termination signal, or implicitly, if the pipe fails to do its function, representing an error. </a:t>
            </a:r>
          </a:p>
          <a:p>
            <a:pPr marL="285750" indent="-285750">
              <a:buFont typeface="Wingdings" panose="05000000000000000000" pitchFamily="2" charset="2"/>
              <a:buChar char="Ø"/>
            </a:pPr>
            <a:r>
              <a:rPr lang="en-US" sz="2400" b="0" i="0" dirty="0">
                <a:solidFill>
                  <a:srgbClr val="171717"/>
                </a:solidFill>
                <a:effectLst/>
                <a:latin typeface="-apple-system"/>
              </a:rPr>
              <a:t>A closed pipe can no longer push out water and we call it a completed stream.</a:t>
            </a:r>
            <a:endParaRPr lang="en-IN" sz="2400" dirty="0"/>
          </a:p>
        </p:txBody>
      </p:sp>
    </p:spTree>
    <p:extLst>
      <p:ext uri="{BB962C8B-B14F-4D97-AF65-F5344CB8AC3E}">
        <p14:creationId xmlns:p14="http://schemas.microsoft.com/office/powerpoint/2010/main" val="1335529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1A110E-3C5F-90FA-D5C2-EF9658F8B626}"/>
              </a:ext>
            </a:extLst>
          </p:cNvPr>
          <p:cNvSpPr txBox="1"/>
          <p:nvPr/>
        </p:nvSpPr>
        <p:spPr>
          <a:xfrm>
            <a:off x="1328737" y="1052988"/>
            <a:ext cx="7825978" cy="5632311"/>
          </a:xfrm>
          <a:prstGeom prst="rect">
            <a:avLst/>
          </a:prstGeom>
          <a:noFill/>
        </p:spPr>
        <p:txBody>
          <a:bodyPr wrap="square">
            <a:spAutoFit/>
          </a:bodyPr>
          <a:lstStyle/>
          <a:p>
            <a:r>
              <a:rPr lang="en-IN" dirty="0"/>
              <a:t>import { Observable, of } from '</a:t>
            </a:r>
            <a:r>
              <a:rPr lang="en-IN" dirty="0" err="1"/>
              <a:t>rxjs</a:t>
            </a:r>
            <a:r>
              <a:rPr lang="en-IN" dirty="0"/>
              <a:t>';</a:t>
            </a:r>
          </a:p>
          <a:p>
            <a:r>
              <a:rPr lang="en-IN" dirty="0"/>
              <a:t>import { ajax } from '</a:t>
            </a:r>
            <a:r>
              <a:rPr lang="en-IN" dirty="0" err="1"/>
              <a:t>rxjs</a:t>
            </a:r>
            <a:r>
              <a:rPr lang="en-IN" dirty="0"/>
              <a:t>/ajax';</a:t>
            </a:r>
          </a:p>
          <a:p>
            <a:r>
              <a:rPr lang="en-IN" dirty="0"/>
              <a:t>import { map, retry, </a:t>
            </a:r>
            <a:r>
              <a:rPr lang="en-IN" dirty="0" err="1"/>
              <a:t>catchError</a:t>
            </a:r>
            <a:r>
              <a:rPr lang="en-IN" dirty="0"/>
              <a:t> } from '</a:t>
            </a:r>
            <a:r>
              <a:rPr lang="en-IN" dirty="0" err="1"/>
              <a:t>rxjs</a:t>
            </a:r>
            <a:r>
              <a:rPr lang="en-IN" dirty="0"/>
              <a:t>/operators';</a:t>
            </a:r>
          </a:p>
          <a:p>
            <a:endParaRPr lang="en-IN" dirty="0"/>
          </a:p>
          <a:p>
            <a:r>
              <a:rPr lang="en-IN" dirty="0" err="1"/>
              <a:t>const</a:t>
            </a:r>
            <a:r>
              <a:rPr lang="en-IN" dirty="0"/>
              <a:t> </a:t>
            </a:r>
            <a:r>
              <a:rPr lang="en-IN" dirty="0" err="1"/>
              <a:t>apiData</a:t>
            </a:r>
            <a:r>
              <a:rPr lang="en-IN" dirty="0"/>
              <a:t> = ajax('/</a:t>
            </a:r>
            <a:r>
              <a:rPr lang="en-IN" dirty="0" err="1"/>
              <a:t>api</a:t>
            </a:r>
            <a:r>
              <a:rPr lang="en-IN" dirty="0"/>
              <a:t>/data').pipe(</a:t>
            </a:r>
          </a:p>
          <a:p>
            <a:r>
              <a:rPr lang="en-IN" dirty="0"/>
              <a:t>  map((res: any) =&gt; {</a:t>
            </a:r>
          </a:p>
          <a:p>
            <a:r>
              <a:rPr lang="en-IN" dirty="0"/>
              <a:t>    if (!</a:t>
            </a:r>
            <a:r>
              <a:rPr lang="en-IN" dirty="0" err="1"/>
              <a:t>res.response</a:t>
            </a:r>
            <a:r>
              <a:rPr lang="en-IN" dirty="0"/>
              <a:t>) {</a:t>
            </a:r>
          </a:p>
          <a:p>
            <a:r>
              <a:rPr lang="en-IN" dirty="0"/>
              <a:t>      console.log('Error occurred.');</a:t>
            </a:r>
          </a:p>
          <a:p>
            <a:r>
              <a:rPr lang="en-IN" dirty="0"/>
              <a:t>      throw new Error('Value expected!');</a:t>
            </a:r>
          </a:p>
          <a:p>
            <a:r>
              <a:rPr lang="en-IN" dirty="0"/>
              <a:t>    }</a:t>
            </a:r>
          </a:p>
          <a:p>
            <a:r>
              <a:rPr lang="en-IN" dirty="0"/>
              <a:t>    return </a:t>
            </a:r>
            <a:r>
              <a:rPr lang="en-IN" dirty="0" err="1"/>
              <a:t>res.response</a:t>
            </a:r>
            <a:r>
              <a:rPr lang="en-IN" dirty="0"/>
              <a:t>;</a:t>
            </a:r>
          </a:p>
          <a:p>
            <a:r>
              <a:rPr lang="en-IN" dirty="0"/>
              <a:t>  }),</a:t>
            </a:r>
          </a:p>
          <a:p>
            <a:r>
              <a:rPr lang="en-IN" dirty="0"/>
              <a:t>  retry(3), // Retry up to 3 times before failing</a:t>
            </a:r>
          </a:p>
          <a:p>
            <a:r>
              <a:rPr lang="en-IN" dirty="0"/>
              <a:t>  </a:t>
            </a:r>
            <a:r>
              <a:rPr lang="en-IN" dirty="0" err="1"/>
              <a:t>catchError</a:t>
            </a:r>
            <a:r>
              <a:rPr lang="en-IN" dirty="0"/>
              <a:t>(() =&gt; of([]))</a:t>
            </a:r>
          </a:p>
          <a:p>
            <a:r>
              <a:rPr lang="en-IN" dirty="0"/>
              <a:t>);</a:t>
            </a:r>
          </a:p>
          <a:p>
            <a:endParaRPr lang="en-IN" dirty="0"/>
          </a:p>
          <a:p>
            <a:r>
              <a:rPr lang="en-IN" dirty="0" err="1"/>
              <a:t>apiData.subscribe</a:t>
            </a:r>
            <a:r>
              <a:rPr lang="en-IN" dirty="0"/>
              <a:t>({</a:t>
            </a:r>
          </a:p>
          <a:p>
            <a:r>
              <a:rPr lang="en-IN" dirty="0"/>
              <a:t>  next(x: T) { console.log('data: ', x); },</a:t>
            </a:r>
          </a:p>
          <a:p>
            <a:r>
              <a:rPr lang="en-IN" dirty="0"/>
              <a:t>  error() { console.log('errors already caught... will not run'); }</a:t>
            </a:r>
          </a:p>
          <a:p>
            <a:r>
              <a:rPr lang="en-IN" dirty="0"/>
              <a:t>});</a:t>
            </a:r>
          </a:p>
        </p:txBody>
      </p:sp>
      <p:sp>
        <p:nvSpPr>
          <p:cNvPr id="5" name="TextBox 4">
            <a:extLst>
              <a:ext uri="{FF2B5EF4-FFF2-40B4-BE49-F238E27FC236}">
                <a16:creationId xmlns:a16="http://schemas.microsoft.com/office/drawing/2014/main" id="{804D70BA-58C0-E51D-FB76-9E2A52C9C01F}"/>
              </a:ext>
            </a:extLst>
          </p:cNvPr>
          <p:cNvSpPr txBox="1"/>
          <p:nvPr/>
        </p:nvSpPr>
        <p:spPr>
          <a:xfrm>
            <a:off x="1328737" y="351115"/>
            <a:ext cx="6093618" cy="369332"/>
          </a:xfrm>
          <a:prstGeom prst="rect">
            <a:avLst/>
          </a:prstGeom>
          <a:noFill/>
        </p:spPr>
        <p:txBody>
          <a:bodyPr wrap="square">
            <a:spAutoFit/>
          </a:bodyPr>
          <a:lstStyle/>
          <a:p>
            <a:r>
              <a:rPr lang="en-IN" b="1" dirty="0"/>
              <a:t>Retry failed observable</a:t>
            </a:r>
          </a:p>
        </p:txBody>
      </p:sp>
    </p:spTree>
    <p:extLst>
      <p:ext uri="{BB962C8B-B14F-4D97-AF65-F5344CB8AC3E}">
        <p14:creationId xmlns:p14="http://schemas.microsoft.com/office/powerpoint/2010/main" val="3487355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5328-E804-001C-80FE-37568CF61EDC}"/>
              </a:ext>
            </a:extLst>
          </p:cNvPr>
          <p:cNvSpPr>
            <a:spLocks noGrp="1"/>
          </p:cNvSpPr>
          <p:nvPr>
            <p:ph type="title"/>
          </p:nvPr>
        </p:nvSpPr>
        <p:spPr/>
        <p:txBody>
          <a:bodyPr/>
          <a:lstStyle/>
          <a:p>
            <a:r>
              <a:rPr lang="en-IN" dirty="0"/>
              <a:t>Naming conventions for observables</a:t>
            </a:r>
            <a:br>
              <a:rPr lang="en-IN" dirty="0"/>
            </a:br>
            <a:endParaRPr lang="en-IN" dirty="0"/>
          </a:p>
        </p:txBody>
      </p:sp>
      <p:sp>
        <p:nvSpPr>
          <p:cNvPr id="3" name="Content Placeholder 2">
            <a:extLst>
              <a:ext uri="{FF2B5EF4-FFF2-40B4-BE49-F238E27FC236}">
                <a16:creationId xmlns:a16="http://schemas.microsoft.com/office/drawing/2014/main" id="{518B9806-16CD-FB96-D97D-C31160E1038E}"/>
              </a:ext>
            </a:extLst>
          </p:cNvPr>
          <p:cNvSpPr>
            <a:spLocks noGrp="1"/>
          </p:cNvSpPr>
          <p:nvPr>
            <p:ph idx="1"/>
          </p:nvPr>
        </p:nvSpPr>
        <p:spPr/>
        <p:txBody>
          <a:bodyPr/>
          <a:lstStyle/>
          <a:p>
            <a:pPr algn="l"/>
            <a:r>
              <a:rPr lang="en-US" b="0" i="0" dirty="0">
                <a:solidFill>
                  <a:srgbClr val="444444"/>
                </a:solidFill>
                <a:effectLst/>
                <a:latin typeface="Roboto" panose="02000000000000000000" pitchFamily="2" charset="0"/>
              </a:rPr>
              <a:t>Because Angular applications are mostly written in TypeScript,  will typically know when a variable is an observable. </a:t>
            </a:r>
          </a:p>
          <a:p>
            <a:pPr algn="l"/>
            <a:r>
              <a:rPr lang="en-US" b="0" i="0" dirty="0">
                <a:solidFill>
                  <a:srgbClr val="444444"/>
                </a:solidFill>
                <a:effectLst/>
                <a:latin typeface="Roboto" panose="02000000000000000000" pitchFamily="2" charset="0"/>
              </a:rPr>
              <a:t>Although the Angular framework does not enforce a naming convention for observables, will often see observables named with a trailing "$" sign.</a:t>
            </a:r>
          </a:p>
          <a:p>
            <a:pPr algn="l"/>
            <a:r>
              <a:rPr lang="en-US" b="0" i="0" dirty="0">
                <a:solidFill>
                  <a:srgbClr val="444444"/>
                </a:solidFill>
                <a:effectLst/>
                <a:latin typeface="Roboto" panose="02000000000000000000" pitchFamily="2" charset="0"/>
              </a:rPr>
              <a:t>This can be useful when scanning through code and looking for observable values.</a:t>
            </a:r>
          </a:p>
          <a:p>
            <a:pPr algn="l"/>
            <a:r>
              <a:rPr lang="en-US" b="0" i="0" dirty="0">
                <a:solidFill>
                  <a:srgbClr val="444444"/>
                </a:solidFill>
                <a:effectLst/>
                <a:latin typeface="Roboto" panose="02000000000000000000" pitchFamily="2" charset="0"/>
              </a:rPr>
              <a:t> Also, if you want a property to store the most recent value from an observable, it can be convenient to use the same name with or without the "$".</a:t>
            </a:r>
          </a:p>
          <a:p>
            <a:endParaRPr lang="en-IN" dirty="0"/>
          </a:p>
        </p:txBody>
      </p:sp>
    </p:spTree>
    <p:extLst>
      <p:ext uri="{BB962C8B-B14F-4D97-AF65-F5344CB8AC3E}">
        <p14:creationId xmlns:p14="http://schemas.microsoft.com/office/powerpoint/2010/main" val="2842206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D5F96E-7828-CA32-0D6A-3174A4F5F30C}"/>
              </a:ext>
            </a:extLst>
          </p:cNvPr>
          <p:cNvSpPr txBox="1"/>
          <p:nvPr/>
        </p:nvSpPr>
        <p:spPr>
          <a:xfrm>
            <a:off x="1214438" y="882700"/>
            <a:ext cx="7925990" cy="5078313"/>
          </a:xfrm>
          <a:prstGeom prst="rect">
            <a:avLst/>
          </a:prstGeom>
          <a:noFill/>
        </p:spPr>
        <p:txBody>
          <a:bodyPr wrap="square">
            <a:spAutoFit/>
          </a:bodyPr>
          <a:lstStyle/>
          <a:p>
            <a:r>
              <a:rPr lang="en-IN" dirty="0"/>
              <a:t>import { Component } from '@angular/core';</a:t>
            </a:r>
          </a:p>
          <a:p>
            <a:r>
              <a:rPr lang="en-IN" dirty="0"/>
              <a:t>import { Observable } from '</a:t>
            </a:r>
            <a:r>
              <a:rPr lang="en-IN" dirty="0" err="1"/>
              <a:t>rxjs</a:t>
            </a:r>
            <a:r>
              <a:rPr lang="en-IN" dirty="0"/>
              <a:t>';</a:t>
            </a:r>
          </a:p>
          <a:p>
            <a:endParaRPr lang="en-IN" dirty="0"/>
          </a:p>
          <a:p>
            <a:r>
              <a:rPr lang="en-IN" dirty="0"/>
              <a:t>@Component({</a:t>
            </a:r>
          </a:p>
          <a:p>
            <a:r>
              <a:rPr lang="en-IN" dirty="0"/>
              <a:t>  selector: 'app-stopwatch',</a:t>
            </a:r>
          </a:p>
          <a:p>
            <a:r>
              <a:rPr lang="en-IN" dirty="0"/>
              <a:t>  </a:t>
            </a:r>
            <a:r>
              <a:rPr lang="en-IN" dirty="0" err="1"/>
              <a:t>templateUrl</a:t>
            </a:r>
            <a:r>
              <a:rPr lang="en-IN" dirty="0"/>
              <a:t>: './stopwatch.component.html'</a:t>
            </a:r>
          </a:p>
          <a:p>
            <a:r>
              <a:rPr lang="en-IN" dirty="0"/>
              <a:t>})</a:t>
            </a:r>
          </a:p>
          <a:p>
            <a:r>
              <a:rPr lang="en-IN" dirty="0"/>
              <a:t>export class </a:t>
            </a:r>
            <a:r>
              <a:rPr lang="en-IN" dirty="0" err="1"/>
              <a:t>StopwatchComponent</a:t>
            </a:r>
            <a:r>
              <a:rPr lang="en-IN" dirty="0"/>
              <a:t> {</a:t>
            </a:r>
          </a:p>
          <a:p>
            <a:endParaRPr lang="en-IN" dirty="0"/>
          </a:p>
          <a:p>
            <a:r>
              <a:rPr lang="en-IN" dirty="0"/>
              <a:t>  </a:t>
            </a:r>
            <a:r>
              <a:rPr lang="en-IN" dirty="0" err="1"/>
              <a:t>stopwatchValue</a:t>
            </a:r>
            <a:r>
              <a:rPr lang="en-IN" dirty="0"/>
              <a:t> = 0;</a:t>
            </a:r>
          </a:p>
          <a:p>
            <a:r>
              <a:rPr lang="en-IN" dirty="0"/>
              <a:t>  </a:t>
            </a:r>
            <a:r>
              <a:rPr lang="en-IN" dirty="0" err="1"/>
              <a:t>stopwatchValue</a:t>
            </a:r>
            <a:r>
              <a:rPr lang="en-IN" dirty="0"/>
              <a:t>$!: Observable&lt;number&gt;;</a:t>
            </a:r>
          </a:p>
          <a:p>
            <a:endParaRPr lang="en-IN" dirty="0"/>
          </a:p>
          <a:p>
            <a:r>
              <a:rPr lang="en-IN" dirty="0"/>
              <a:t>  start() {</a:t>
            </a:r>
          </a:p>
          <a:p>
            <a:r>
              <a:rPr lang="en-IN" dirty="0"/>
              <a:t>    this.</a:t>
            </a:r>
            <a:r>
              <a:rPr lang="en-IN" dirty="0" err="1"/>
              <a:t>stopwatchValue</a:t>
            </a:r>
            <a:r>
              <a:rPr lang="en-IN" dirty="0"/>
              <a:t>$.subscribe(</a:t>
            </a:r>
            <a:r>
              <a:rPr lang="en-IN" dirty="0" err="1"/>
              <a:t>num</a:t>
            </a:r>
            <a:r>
              <a:rPr lang="en-IN" dirty="0"/>
              <a:t> =&gt;</a:t>
            </a:r>
          </a:p>
          <a:p>
            <a:r>
              <a:rPr lang="en-IN" dirty="0"/>
              <a:t>      </a:t>
            </a:r>
            <a:r>
              <a:rPr lang="en-IN" dirty="0" err="1"/>
              <a:t>this.stopwatchValue</a:t>
            </a:r>
            <a:r>
              <a:rPr lang="en-IN" dirty="0"/>
              <a:t> = </a:t>
            </a:r>
            <a:r>
              <a:rPr lang="en-IN" dirty="0" err="1"/>
              <a:t>num</a:t>
            </a:r>
            <a:endParaRPr lang="en-IN" dirty="0"/>
          </a:p>
          <a:p>
            <a:r>
              <a:rPr lang="en-IN" dirty="0"/>
              <a:t>    );</a:t>
            </a:r>
          </a:p>
          <a:p>
            <a:r>
              <a:rPr lang="en-IN" dirty="0"/>
              <a:t>  }</a:t>
            </a:r>
          </a:p>
          <a:p>
            <a:r>
              <a:rPr lang="en-IN" dirty="0"/>
              <a:t>}</a:t>
            </a:r>
          </a:p>
        </p:txBody>
      </p:sp>
    </p:spTree>
    <p:extLst>
      <p:ext uri="{BB962C8B-B14F-4D97-AF65-F5344CB8AC3E}">
        <p14:creationId xmlns:p14="http://schemas.microsoft.com/office/powerpoint/2010/main" val="27266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0EA2C-FFD3-9EFF-53F7-6949D09B6D9B}"/>
              </a:ext>
            </a:extLst>
          </p:cNvPr>
          <p:cNvSpPr txBox="1"/>
          <p:nvPr/>
        </p:nvSpPr>
        <p:spPr>
          <a:xfrm>
            <a:off x="928688" y="1914523"/>
            <a:ext cx="9829800" cy="2862322"/>
          </a:xfrm>
          <a:prstGeom prst="rect">
            <a:avLst/>
          </a:prstGeom>
          <a:noFill/>
        </p:spPr>
        <p:txBody>
          <a:bodyPr wrap="square">
            <a:spAutoFit/>
          </a:bodyPr>
          <a:lstStyle/>
          <a:p>
            <a:r>
              <a:rPr lang="en-IN" dirty="0"/>
              <a:t>@Component({</a:t>
            </a:r>
          </a:p>
          <a:p>
            <a:r>
              <a:rPr lang="en-IN" dirty="0"/>
              <a:t>  selector: 'async-observable-pipe',</a:t>
            </a:r>
          </a:p>
          <a:p>
            <a:r>
              <a:rPr lang="en-IN" dirty="0"/>
              <a:t>  template: `&lt;div&gt;&lt;code&gt;</a:t>
            </a:r>
            <a:r>
              <a:rPr lang="en-IN" dirty="0" err="1"/>
              <a:t>observable|async</a:t>
            </a:r>
            <a:r>
              <a:rPr lang="en-IN" dirty="0"/>
              <a:t>&lt;/code&gt;:</a:t>
            </a:r>
          </a:p>
          <a:p>
            <a:r>
              <a:rPr lang="en-IN" dirty="0"/>
              <a:t>       Time: {{ time | async }}&lt;/div&gt;`</a:t>
            </a:r>
          </a:p>
          <a:p>
            <a:r>
              <a:rPr lang="en-IN" dirty="0"/>
              <a:t>})</a:t>
            </a:r>
          </a:p>
          <a:p>
            <a:r>
              <a:rPr lang="en-IN" dirty="0"/>
              <a:t>export class </a:t>
            </a:r>
            <a:r>
              <a:rPr lang="en-IN" dirty="0" err="1"/>
              <a:t>AsyncObservablePipeComponent</a:t>
            </a:r>
            <a:r>
              <a:rPr lang="en-IN" dirty="0"/>
              <a:t> {</a:t>
            </a:r>
          </a:p>
          <a:p>
            <a:r>
              <a:rPr lang="en-IN" dirty="0"/>
              <a:t>  time = new Observable&lt;string&gt;(observer =&gt; {</a:t>
            </a:r>
          </a:p>
          <a:p>
            <a:r>
              <a:rPr lang="en-IN" dirty="0"/>
              <a:t>    </a:t>
            </a:r>
            <a:r>
              <a:rPr lang="en-IN" dirty="0" err="1"/>
              <a:t>setInterval</a:t>
            </a:r>
            <a:r>
              <a:rPr lang="en-IN" dirty="0"/>
              <a:t>(() =&gt; </a:t>
            </a:r>
            <a:r>
              <a:rPr lang="en-IN" dirty="0" err="1"/>
              <a:t>observer.next</a:t>
            </a:r>
            <a:r>
              <a:rPr lang="en-IN" dirty="0"/>
              <a:t>(new Date().</a:t>
            </a:r>
            <a:r>
              <a:rPr lang="en-IN" dirty="0" err="1"/>
              <a:t>toString</a:t>
            </a:r>
            <a:r>
              <a:rPr lang="en-IN" dirty="0"/>
              <a:t>()), 1000);</a:t>
            </a:r>
          </a:p>
          <a:p>
            <a:r>
              <a:rPr lang="en-IN" dirty="0"/>
              <a:t>  });</a:t>
            </a:r>
          </a:p>
          <a:p>
            <a:r>
              <a:rPr lang="en-IN" dirty="0"/>
              <a:t>}</a:t>
            </a:r>
          </a:p>
        </p:txBody>
      </p:sp>
      <p:sp>
        <p:nvSpPr>
          <p:cNvPr id="5" name="TextBox 4">
            <a:extLst>
              <a:ext uri="{FF2B5EF4-FFF2-40B4-BE49-F238E27FC236}">
                <a16:creationId xmlns:a16="http://schemas.microsoft.com/office/drawing/2014/main" id="{452ADFC7-34AC-5C86-CFD8-B7EE95691C2C}"/>
              </a:ext>
            </a:extLst>
          </p:cNvPr>
          <p:cNvSpPr txBox="1"/>
          <p:nvPr/>
        </p:nvSpPr>
        <p:spPr>
          <a:xfrm>
            <a:off x="1989535" y="894040"/>
            <a:ext cx="6093618" cy="461665"/>
          </a:xfrm>
          <a:prstGeom prst="rect">
            <a:avLst/>
          </a:prstGeom>
          <a:noFill/>
        </p:spPr>
        <p:txBody>
          <a:bodyPr wrap="square">
            <a:spAutoFit/>
          </a:bodyPr>
          <a:lstStyle/>
          <a:p>
            <a:r>
              <a:rPr lang="en-IN" sz="2400" b="1" dirty="0">
                <a:solidFill>
                  <a:schemeClr val="accent2">
                    <a:lumMod val="50000"/>
                  </a:schemeClr>
                </a:solidFill>
              </a:rPr>
              <a:t>Async pipe</a:t>
            </a:r>
          </a:p>
        </p:txBody>
      </p:sp>
    </p:spTree>
    <p:extLst>
      <p:ext uri="{BB962C8B-B14F-4D97-AF65-F5344CB8AC3E}">
        <p14:creationId xmlns:p14="http://schemas.microsoft.com/office/powerpoint/2010/main" val="666732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1E3C7E-EB54-3FC5-E921-58DB036B9354}"/>
              </a:ext>
            </a:extLst>
          </p:cNvPr>
          <p:cNvSpPr>
            <a:spLocks noGrp="1"/>
          </p:cNvSpPr>
          <p:nvPr>
            <p:ph type="title"/>
          </p:nvPr>
        </p:nvSpPr>
        <p:spPr/>
        <p:txBody>
          <a:bodyPr/>
          <a:lstStyle/>
          <a:p>
            <a:r>
              <a:rPr lang="en-IN" dirty="0"/>
              <a:t>Cancellation</a:t>
            </a:r>
          </a:p>
        </p:txBody>
      </p:sp>
      <p:sp>
        <p:nvSpPr>
          <p:cNvPr id="4" name="Content Placeholder 3">
            <a:extLst>
              <a:ext uri="{FF2B5EF4-FFF2-40B4-BE49-F238E27FC236}">
                <a16:creationId xmlns:a16="http://schemas.microsoft.com/office/drawing/2014/main" id="{E2A659A5-FB54-DA16-381C-F108D397D2BF}"/>
              </a:ext>
            </a:extLst>
          </p:cNvPr>
          <p:cNvSpPr>
            <a:spLocks noGrp="1"/>
          </p:cNvSpPr>
          <p:nvPr>
            <p:ph idx="1"/>
          </p:nvPr>
        </p:nvSpPr>
        <p:spPr/>
        <p:txBody>
          <a:bodyPr>
            <a:normAutofit lnSpcReduction="10000"/>
          </a:bodyPr>
          <a:lstStyle/>
          <a:p>
            <a:r>
              <a:rPr lang="en-IN" dirty="0"/>
              <a:t>Observable subscriptions are cancellable. </a:t>
            </a:r>
          </a:p>
          <a:p>
            <a:r>
              <a:rPr lang="en-IN" dirty="0"/>
              <a:t>Unsubscribing removes the listener from receiving further values, and notifies the subscriber function to cancel work.</a:t>
            </a:r>
          </a:p>
          <a:p>
            <a:endParaRPr lang="en-IN" dirty="0"/>
          </a:p>
          <a:p>
            <a:pPr marL="0" indent="0">
              <a:buNone/>
            </a:pPr>
            <a:r>
              <a:rPr lang="en-IN" dirty="0" err="1"/>
              <a:t>const</a:t>
            </a:r>
            <a:r>
              <a:rPr lang="en-IN" dirty="0"/>
              <a:t> subscription = </a:t>
            </a:r>
            <a:r>
              <a:rPr lang="en-IN" dirty="0" err="1"/>
              <a:t>observable.subscribe</a:t>
            </a:r>
            <a:r>
              <a:rPr lang="en-IN" dirty="0"/>
              <a:t>(() =&gt; {</a:t>
            </a:r>
          </a:p>
          <a:p>
            <a:pPr marL="0" indent="0">
              <a:buNone/>
            </a:pPr>
            <a:r>
              <a:rPr lang="en-IN" dirty="0"/>
              <a:t>  // observer handles notifications</a:t>
            </a:r>
          </a:p>
          <a:p>
            <a:pPr marL="0" indent="0">
              <a:buNone/>
            </a:pPr>
            <a:r>
              <a:rPr lang="en-IN" dirty="0"/>
              <a:t>});</a:t>
            </a:r>
          </a:p>
          <a:p>
            <a:endParaRPr lang="en-IN" dirty="0"/>
          </a:p>
          <a:p>
            <a:pPr marL="0" indent="0">
              <a:buNone/>
            </a:pPr>
            <a:r>
              <a:rPr lang="en-IN" dirty="0" err="1"/>
              <a:t>subscription.unsubscribe</a:t>
            </a:r>
            <a:r>
              <a:rPr lang="en-IN" dirty="0"/>
              <a:t>();</a:t>
            </a:r>
          </a:p>
        </p:txBody>
      </p:sp>
    </p:spTree>
    <p:extLst>
      <p:ext uri="{BB962C8B-B14F-4D97-AF65-F5344CB8AC3E}">
        <p14:creationId xmlns:p14="http://schemas.microsoft.com/office/powerpoint/2010/main" val="16444606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8914-42CB-A0A7-CEC7-0CF962CCDE76}"/>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FB7067B7-4E59-D814-7C46-B0BD25274E41}"/>
              </a:ext>
            </a:extLst>
          </p:cNvPr>
          <p:cNvSpPr>
            <a:spLocks noGrp="1"/>
          </p:cNvSpPr>
          <p:nvPr>
            <p:ph idx="1"/>
          </p:nvPr>
        </p:nvSpPr>
        <p:spPr>
          <a:xfrm>
            <a:off x="1154954" y="2603500"/>
            <a:ext cx="9975009" cy="3811588"/>
          </a:xfrm>
        </p:spPr>
        <p:txBody>
          <a:bodyPr>
            <a:normAutofit fontScale="92500" lnSpcReduction="10000"/>
          </a:bodyPr>
          <a:lstStyle/>
          <a:p>
            <a:pPr algn="l">
              <a:buFont typeface="Arial" panose="020B0604020202020204" pitchFamily="34" charset="0"/>
              <a:buChar char="•"/>
            </a:pPr>
            <a:r>
              <a:rPr lang="en-US" b="0" i="0" dirty="0">
                <a:solidFill>
                  <a:srgbClr val="212121"/>
                </a:solidFill>
                <a:effectLst/>
                <a:latin typeface="open sans" panose="020B0606030504020204" pitchFamily="34" charset="0"/>
              </a:rPr>
              <a:t>Observables are used to watch these streams and emit functions when a value, error or complete signal is returned.</a:t>
            </a:r>
          </a:p>
          <a:p>
            <a:pPr algn="l">
              <a:buFont typeface="Arial" panose="020B0604020202020204" pitchFamily="34" charset="0"/>
              <a:buChar char="•"/>
            </a:pPr>
            <a:r>
              <a:rPr lang="en-US" b="0" i="0" dirty="0">
                <a:solidFill>
                  <a:srgbClr val="212121"/>
                </a:solidFill>
                <a:effectLst/>
                <a:latin typeface="open sans" panose="020B0606030504020204" pitchFamily="34" charset="0"/>
              </a:rPr>
              <a:t>Observables can be subscribed to by an Observer.</a:t>
            </a:r>
          </a:p>
          <a:p>
            <a:pPr algn="l">
              <a:buFont typeface="Arial" panose="020B0604020202020204" pitchFamily="34" charset="0"/>
              <a:buChar char="•"/>
            </a:pPr>
            <a:r>
              <a:rPr lang="en-US" b="0" i="0" dirty="0">
                <a:solidFill>
                  <a:srgbClr val="212121"/>
                </a:solidFill>
                <a:effectLst/>
                <a:latin typeface="open sans" panose="020B0606030504020204" pitchFamily="34" charset="0"/>
              </a:rPr>
              <a:t>Observer is there to execute some piece of code whenever observable sends any value, emits error or Observable reports that it is done</a:t>
            </a:r>
          </a:p>
          <a:p>
            <a:pPr algn="l">
              <a:buFont typeface="Arial" panose="020B0604020202020204" pitchFamily="34" charset="0"/>
              <a:buChar char="•"/>
            </a:pPr>
            <a:r>
              <a:rPr lang="en-US" b="0" i="0" dirty="0">
                <a:solidFill>
                  <a:srgbClr val="212121"/>
                </a:solidFill>
                <a:effectLst/>
                <a:latin typeface="open sans" panose="020B0606030504020204" pitchFamily="34" charset="0"/>
              </a:rPr>
              <a:t>Subscription means the subscribe method using which we tell the Observable that someone(Observer) is waiting for the values , errors from the stream of data.</a:t>
            </a:r>
          </a:p>
          <a:p>
            <a:pPr algn="l">
              <a:buFont typeface="Arial" panose="020B0604020202020204" pitchFamily="34" charset="0"/>
              <a:buChar char="•"/>
            </a:pPr>
            <a:r>
              <a:rPr lang="en-US" b="0" i="0" dirty="0">
                <a:solidFill>
                  <a:srgbClr val="212121"/>
                </a:solidFill>
                <a:effectLst/>
                <a:latin typeface="open sans" panose="020B0606030504020204" pitchFamily="34" charset="0"/>
              </a:rPr>
              <a:t>After receiving data Observer implements 3 methods using subscribe function</a:t>
            </a:r>
            <a:br>
              <a:rPr lang="en-US" b="0" i="0" dirty="0">
                <a:solidFill>
                  <a:srgbClr val="212121"/>
                </a:solidFill>
                <a:effectLst/>
                <a:latin typeface="open sans" panose="020B0606030504020204" pitchFamily="34" charset="0"/>
              </a:rPr>
            </a:br>
            <a:br>
              <a:rPr lang="en-US" b="0" i="0" dirty="0">
                <a:solidFill>
                  <a:srgbClr val="212121"/>
                </a:solidFill>
                <a:effectLst/>
                <a:latin typeface="open sans" panose="020B0606030504020204" pitchFamily="34" charset="0"/>
              </a:rPr>
            </a:br>
            <a:r>
              <a:rPr lang="en-US" sz="1900" b="0" i="0" dirty="0">
                <a:solidFill>
                  <a:srgbClr val="212121"/>
                </a:solidFill>
                <a:effectLst/>
                <a:latin typeface="open sans" panose="020B0606030504020204" pitchFamily="34" charset="0"/>
              </a:rPr>
              <a:t> next ( )</a:t>
            </a:r>
          </a:p>
          <a:p>
            <a:pPr marL="457200" lvl="1" indent="0" algn="l">
              <a:buNone/>
            </a:pPr>
            <a:r>
              <a:rPr lang="en-US" sz="1900" b="0" i="0" dirty="0">
                <a:solidFill>
                  <a:srgbClr val="212121"/>
                </a:solidFill>
                <a:effectLst/>
                <a:latin typeface="open sans" panose="020B0606030504020204" pitchFamily="34" charset="0"/>
              </a:rPr>
              <a:t>error ( )</a:t>
            </a:r>
          </a:p>
          <a:p>
            <a:pPr marL="457200" lvl="1" indent="0" algn="l">
              <a:buNone/>
            </a:pPr>
            <a:r>
              <a:rPr lang="en-US" sz="1900" b="0" i="0" dirty="0">
                <a:solidFill>
                  <a:srgbClr val="212121"/>
                </a:solidFill>
                <a:effectLst/>
                <a:latin typeface="open sans" panose="020B0606030504020204" pitchFamily="34" charset="0"/>
              </a:rPr>
              <a:t>complete ( )</a:t>
            </a:r>
          </a:p>
          <a:p>
            <a:endParaRPr lang="en-IN" dirty="0"/>
          </a:p>
        </p:txBody>
      </p:sp>
    </p:spTree>
    <p:extLst>
      <p:ext uri="{BB962C8B-B14F-4D97-AF65-F5344CB8AC3E}">
        <p14:creationId xmlns:p14="http://schemas.microsoft.com/office/powerpoint/2010/main" val="364291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5BE08-1D91-2638-DAC6-5C9C0FA423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5EF0C4-8476-0DA7-1286-9EFDB43B51D8}"/>
              </a:ext>
            </a:extLst>
          </p:cNvPr>
          <p:cNvSpPr>
            <a:spLocks noGrp="1"/>
          </p:cNvSpPr>
          <p:nvPr>
            <p:ph idx="1"/>
          </p:nvPr>
        </p:nvSpPr>
        <p:spPr>
          <a:xfrm>
            <a:off x="1154954" y="2603500"/>
            <a:ext cx="10189321" cy="3740150"/>
          </a:xfrm>
        </p:spPr>
        <p:txBody>
          <a:bodyPr/>
          <a:lstStyle/>
          <a:p>
            <a:pPr algn="l">
              <a:buFont typeface="Arial" panose="020B0604020202020204" pitchFamily="34" charset="0"/>
              <a:buChar char="•"/>
            </a:pPr>
            <a:r>
              <a:rPr lang="en-US" b="0" i="0" dirty="0">
                <a:solidFill>
                  <a:srgbClr val="212121"/>
                </a:solidFill>
                <a:effectLst/>
                <a:latin typeface="open sans" panose="020B0606030504020204" pitchFamily="34" charset="0"/>
              </a:rPr>
              <a:t>The next method will be called whenever a value is returned from the Observable.</a:t>
            </a:r>
          </a:p>
          <a:p>
            <a:pPr algn="l">
              <a:buFont typeface="Arial" panose="020B0604020202020204" pitchFamily="34" charset="0"/>
              <a:buChar char="•"/>
            </a:pPr>
            <a:r>
              <a:rPr lang="en-US" b="0" i="0" dirty="0">
                <a:solidFill>
                  <a:srgbClr val="212121"/>
                </a:solidFill>
                <a:effectLst/>
                <a:latin typeface="open sans" panose="020B0606030504020204" pitchFamily="34" charset="0"/>
              </a:rPr>
              <a:t>The error method is called whenever an error is returned from the Observable.</a:t>
            </a:r>
          </a:p>
          <a:p>
            <a:pPr algn="l">
              <a:buFont typeface="Arial" panose="020B0604020202020204" pitchFamily="34" charset="0"/>
              <a:buChar char="•"/>
            </a:pPr>
            <a:r>
              <a:rPr lang="en-US" b="0" i="0" dirty="0">
                <a:solidFill>
                  <a:srgbClr val="212121"/>
                </a:solidFill>
                <a:effectLst/>
                <a:latin typeface="open sans" panose="020B0606030504020204" pitchFamily="34" charset="0"/>
              </a:rPr>
              <a:t>The complete method is called whenever an observable is done </a:t>
            </a:r>
            <a:r>
              <a:rPr lang="en-US" b="0" i="0" dirty="0" err="1">
                <a:solidFill>
                  <a:srgbClr val="212121"/>
                </a:solidFill>
                <a:effectLst/>
                <a:latin typeface="open sans" panose="020B0606030504020204" pitchFamily="34" charset="0"/>
              </a:rPr>
              <a:t>i.e</a:t>
            </a:r>
            <a:r>
              <a:rPr lang="en-US" b="0" i="0" dirty="0">
                <a:solidFill>
                  <a:srgbClr val="212121"/>
                </a:solidFill>
                <a:effectLst/>
                <a:latin typeface="open sans" panose="020B0606030504020204" pitchFamily="34" charset="0"/>
              </a:rPr>
              <a:t> no more values will be emitted in the future from the observable.</a:t>
            </a:r>
          </a:p>
          <a:p>
            <a:pPr algn="l">
              <a:buFont typeface="Arial" panose="020B0604020202020204" pitchFamily="34" charset="0"/>
              <a:buChar char="•"/>
            </a:pPr>
            <a:r>
              <a:rPr lang="en-US" b="0" i="0" dirty="0">
                <a:solidFill>
                  <a:srgbClr val="212121"/>
                </a:solidFill>
                <a:effectLst/>
                <a:latin typeface="open sans" panose="020B0606030504020204" pitchFamily="34" charset="0"/>
              </a:rPr>
              <a:t>Some of the Observables might never finish as well.(Ex. When an observable is created for button click it never ends as user can click any point of time the button at any co-ordinate )</a:t>
            </a:r>
          </a:p>
          <a:p>
            <a:endParaRPr lang="en-IN" dirty="0"/>
          </a:p>
        </p:txBody>
      </p:sp>
    </p:spTree>
    <p:extLst>
      <p:ext uri="{BB962C8B-B14F-4D97-AF65-F5344CB8AC3E}">
        <p14:creationId xmlns:p14="http://schemas.microsoft.com/office/powerpoint/2010/main" val="884910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C7451D23-1A21-39B4-435B-75041D3D9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772322"/>
            <a:ext cx="8458200" cy="524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65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55AFD3B-05A7-136A-9EE1-1167357C57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 y="167069"/>
            <a:ext cx="3457575" cy="490975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ED6B76-F413-9BAB-D55B-9DCB82B6CC6D}"/>
              </a:ext>
            </a:extLst>
          </p:cNvPr>
          <p:cNvSpPr txBox="1"/>
          <p:nvPr/>
        </p:nvSpPr>
        <p:spPr>
          <a:xfrm>
            <a:off x="5689997" y="2252615"/>
            <a:ext cx="6093618" cy="3108543"/>
          </a:xfrm>
          <a:prstGeom prst="rect">
            <a:avLst/>
          </a:prstGeom>
          <a:noFill/>
        </p:spPr>
        <p:txBody>
          <a:bodyPr wrap="square">
            <a:spAutoFit/>
          </a:bodyPr>
          <a:lstStyle/>
          <a:p>
            <a:pPr marL="285750" indent="-285750">
              <a:buFont typeface="Wingdings" panose="05000000000000000000" pitchFamily="2" charset="2"/>
              <a:buChar char="Ø"/>
            </a:pPr>
            <a:r>
              <a:rPr lang="en-US" sz="2800" b="0" i="0" dirty="0">
                <a:solidFill>
                  <a:srgbClr val="171717"/>
                </a:solidFill>
                <a:effectLst/>
                <a:latin typeface="-apple-system"/>
              </a:rPr>
              <a:t>A stream is a sequence of </a:t>
            </a:r>
            <a:r>
              <a:rPr lang="en-US" sz="2800" b="1" i="0" dirty="0">
                <a:solidFill>
                  <a:srgbClr val="171717"/>
                </a:solidFill>
                <a:effectLst/>
                <a:latin typeface="-apple-system"/>
              </a:rPr>
              <a:t>ongoing events ordered in time</a:t>
            </a:r>
            <a:r>
              <a:rPr lang="en-US" sz="2800" b="0" i="0" dirty="0">
                <a:solidFill>
                  <a:srgbClr val="171717"/>
                </a:solidFill>
                <a:effectLst/>
                <a:latin typeface="-apple-system"/>
              </a:rPr>
              <a:t>.</a:t>
            </a:r>
          </a:p>
          <a:p>
            <a:pPr marL="285750" indent="-285750">
              <a:buFont typeface="Wingdings" panose="05000000000000000000" pitchFamily="2" charset="2"/>
              <a:buChar char="Ø"/>
            </a:pPr>
            <a:r>
              <a:rPr lang="en-US" sz="2800" b="0" i="0" dirty="0">
                <a:solidFill>
                  <a:srgbClr val="171717"/>
                </a:solidFill>
                <a:effectLst/>
                <a:latin typeface="-apple-system"/>
              </a:rPr>
              <a:t>water droplets (data) are being pushed out of the pipe (stream) as time (program execution) passes. </a:t>
            </a:r>
          </a:p>
          <a:p>
            <a:pPr marL="285750" indent="-285750">
              <a:buFont typeface="Wingdings" panose="05000000000000000000" pitchFamily="2" charset="2"/>
              <a:buChar char="Ø"/>
            </a:pPr>
            <a:r>
              <a:rPr lang="en-US" sz="2800" b="0" i="0" dirty="0">
                <a:solidFill>
                  <a:srgbClr val="171717"/>
                </a:solidFill>
                <a:effectLst/>
                <a:latin typeface="-apple-system"/>
              </a:rPr>
              <a:t>How do we capture these droplets to act on them?</a:t>
            </a:r>
            <a:endParaRPr lang="en-IN" sz="2800" dirty="0"/>
          </a:p>
        </p:txBody>
      </p:sp>
    </p:spTree>
    <p:extLst>
      <p:ext uri="{BB962C8B-B14F-4D97-AF65-F5344CB8AC3E}">
        <p14:creationId xmlns:p14="http://schemas.microsoft.com/office/powerpoint/2010/main" val="11793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D320-DD8C-AC4F-07CF-23855F4CC4FF}"/>
              </a:ext>
            </a:extLst>
          </p:cNvPr>
          <p:cNvSpPr>
            <a:spLocks noGrp="1"/>
          </p:cNvSpPr>
          <p:nvPr>
            <p:ph type="title"/>
          </p:nvPr>
        </p:nvSpPr>
        <p:spPr/>
        <p:txBody>
          <a:bodyPr/>
          <a:lstStyle/>
          <a:p>
            <a:r>
              <a:rPr lang="en-US" dirty="0"/>
              <a:t>Reactive programming</a:t>
            </a:r>
            <a:endParaRPr lang="en-IN" dirty="0"/>
          </a:p>
        </p:txBody>
      </p:sp>
      <p:sp>
        <p:nvSpPr>
          <p:cNvPr id="3" name="Content Placeholder 2">
            <a:extLst>
              <a:ext uri="{FF2B5EF4-FFF2-40B4-BE49-F238E27FC236}">
                <a16:creationId xmlns:a16="http://schemas.microsoft.com/office/drawing/2014/main" id="{D32CB290-34F7-D780-78F5-0FCA4AE1A8B1}"/>
              </a:ext>
            </a:extLst>
          </p:cNvPr>
          <p:cNvSpPr>
            <a:spLocks noGrp="1"/>
          </p:cNvSpPr>
          <p:nvPr>
            <p:ph idx="1"/>
          </p:nvPr>
        </p:nvSpPr>
        <p:spPr>
          <a:xfrm>
            <a:off x="1154954" y="2603499"/>
            <a:ext cx="9803559" cy="3783013"/>
          </a:xfrm>
        </p:spPr>
        <p:txBody>
          <a:bodyPr/>
          <a:lstStyle/>
          <a:p>
            <a:pPr algn="l"/>
            <a:r>
              <a:rPr lang="en-US" b="0" i="0" dirty="0">
                <a:solidFill>
                  <a:srgbClr val="171717"/>
                </a:solidFill>
                <a:effectLst/>
                <a:latin typeface="-apple-system"/>
              </a:rPr>
              <a:t>In most implementations of Reactive Programming- capture these emitted events only asynchronously, by defining functions that are called and passed one of the three appropriate outputs as a parameter:</a:t>
            </a:r>
          </a:p>
          <a:p>
            <a:pPr algn="l">
              <a:buFont typeface="Arial" panose="020B0604020202020204" pitchFamily="34" charset="0"/>
              <a:buChar char="•"/>
            </a:pPr>
            <a:r>
              <a:rPr lang="en-US" b="1" i="0" dirty="0">
                <a:solidFill>
                  <a:srgbClr val="171717"/>
                </a:solidFill>
                <a:effectLst/>
                <a:latin typeface="-apple-system"/>
              </a:rPr>
              <a:t>On value emission:</a:t>
            </a:r>
            <a:r>
              <a:rPr lang="en-US" b="0" i="0" dirty="0">
                <a:solidFill>
                  <a:srgbClr val="171717"/>
                </a:solidFill>
                <a:effectLst/>
                <a:latin typeface="-apple-system"/>
              </a:rPr>
              <a:t> Each time a value is pushed through the stream it will be emitted and captured here. </a:t>
            </a:r>
          </a:p>
          <a:p>
            <a:pPr lvl="1">
              <a:buFont typeface="Arial" panose="020B0604020202020204" pitchFamily="34" charset="0"/>
              <a:buChar char="•"/>
            </a:pPr>
            <a:r>
              <a:rPr lang="en-US" b="0" i="0" dirty="0">
                <a:solidFill>
                  <a:srgbClr val="171717"/>
                </a:solidFill>
                <a:effectLst/>
                <a:latin typeface="-apple-system"/>
              </a:rPr>
              <a:t>Can happen multiple times.</a:t>
            </a:r>
          </a:p>
          <a:p>
            <a:pPr algn="l">
              <a:buFont typeface="Arial" panose="020B0604020202020204" pitchFamily="34" charset="0"/>
              <a:buChar char="•"/>
            </a:pPr>
            <a:r>
              <a:rPr lang="en-US" b="1" i="0" dirty="0">
                <a:solidFill>
                  <a:srgbClr val="171717"/>
                </a:solidFill>
                <a:effectLst/>
                <a:latin typeface="-apple-system"/>
              </a:rPr>
              <a:t>On error emission:</a:t>
            </a:r>
            <a:r>
              <a:rPr lang="en-US" b="0" i="0" dirty="0">
                <a:solidFill>
                  <a:srgbClr val="171717"/>
                </a:solidFill>
                <a:effectLst/>
                <a:latin typeface="-apple-system"/>
              </a:rPr>
              <a:t> When the stream error it will be captured here and the stream terminates. 	</a:t>
            </a:r>
          </a:p>
          <a:p>
            <a:pPr lvl="1">
              <a:buFont typeface="Arial" panose="020B0604020202020204" pitchFamily="34" charset="0"/>
              <a:buChar char="•"/>
            </a:pPr>
            <a:r>
              <a:rPr lang="en-US" b="0" i="0" dirty="0">
                <a:solidFill>
                  <a:srgbClr val="171717"/>
                </a:solidFill>
                <a:effectLst/>
                <a:latin typeface="-apple-system"/>
              </a:rPr>
              <a:t>Happens only once.</a:t>
            </a:r>
          </a:p>
          <a:p>
            <a:pPr algn="l">
              <a:buFont typeface="Arial" panose="020B0604020202020204" pitchFamily="34" charset="0"/>
              <a:buChar char="•"/>
            </a:pPr>
            <a:r>
              <a:rPr lang="en-US" b="1" i="0" dirty="0">
                <a:solidFill>
                  <a:srgbClr val="171717"/>
                </a:solidFill>
                <a:effectLst/>
                <a:latin typeface="-apple-system"/>
              </a:rPr>
              <a:t>On termination:</a:t>
            </a:r>
            <a:r>
              <a:rPr lang="en-US" b="0" i="0" dirty="0">
                <a:solidFill>
                  <a:srgbClr val="171717"/>
                </a:solidFill>
                <a:effectLst/>
                <a:latin typeface="-apple-system"/>
              </a:rPr>
              <a:t> When the stream is terminated it will be captured here. </a:t>
            </a:r>
          </a:p>
          <a:p>
            <a:pPr lvl="1">
              <a:buFont typeface="Arial" panose="020B0604020202020204" pitchFamily="34" charset="0"/>
              <a:buChar char="•"/>
            </a:pPr>
            <a:r>
              <a:rPr lang="en-US" b="0" i="0" dirty="0">
                <a:solidFill>
                  <a:srgbClr val="171717"/>
                </a:solidFill>
                <a:effectLst/>
                <a:latin typeface="-apple-system"/>
              </a:rPr>
              <a:t>Happens only once.</a:t>
            </a:r>
          </a:p>
          <a:p>
            <a:endParaRPr lang="en-IN" dirty="0"/>
          </a:p>
        </p:txBody>
      </p:sp>
    </p:spTree>
    <p:extLst>
      <p:ext uri="{BB962C8B-B14F-4D97-AF65-F5344CB8AC3E}">
        <p14:creationId xmlns:p14="http://schemas.microsoft.com/office/powerpoint/2010/main" val="56780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5B4A-ED24-6B86-8321-18A55DB1B55F}"/>
              </a:ext>
            </a:extLst>
          </p:cNvPr>
          <p:cNvSpPr>
            <a:spLocks noGrp="1"/>
          </p:cNvSpPr>
          <p:nvPr>
            <p:ph type="title"/>
          </p:nvPr>
        </p:nvSpPr>
        <p:spPr/>
        <p:txBody>
          <a:bodyPr/>
          <a:lstStyle/>
          <a:p>
            <a:r>
              <a:rPr lang="en-US" dirty="0"/>
              <a:t>Operators</a:t>
            </a:r>
            <a:endParaRPr lang="en-IN" dirty="0"/>
          </a:p>
        </p:txBody>
      </p:sp>
      <p:sp>
        <p:nvSpPr>
          <p:cNvPr id="3" name="Content Placeholder 2">
            <a:extLst>
              <a:ext uri="{FF2B5EF4-FFF2-40B4-BE49-F238E27FC236}">
                <a16:creationId xmlns:a16="http://schemas.microsoft.com/office/drawing/2014/main" id="{DE83D883-49AB-A221-E427-158F0BD80F46}"/>
              </a:ext>
            </a:extLst>
          </p:cNvPr>
          <p:cNvSpPr>
            <a:spLocks noGrp="1"/>
          </p:cNvSpPr>
          <p:nvPr>
            <p:ph idx="1"/>
          </p:nvPr>
        </p:nvSpPr>
        <p:spPr/>
        <p:txBody>
          <a:bodyPr/>
          <a:lstStyle/>
          <a:p>
            <a:r>
              <a:rPr lang="en-US" dirty="0"/>
              <a:t>Operators offer a way to manipulate streams by transforming them.</a:t>
            </a:r>
          </a:p>
          <a:p>
            <a:r>
              <a:rPr lang="en-US" dirty="0"/>
              <a:t> A transformation, in our context, is simply a function f that maps a stream into another stream, i.e. f: S1 → S2 </a:t>
            </a:r>
          </a:p>
          <a:p>
            <a:r>
              <a:rPr lang="en-US" dirty="0"/>
              <a:t>This function we call an operator.</a:t>
            </a:r>
            <a:endParaRPr lang="en-IN" dirty="0"/>
          </a:p>
        </p:txBody>
      </p:sp>
    </p:spTree>
    <p:extLst>
      <p:ext uri="{BB962C8B-B14F-4D97-AF65-F5344CB8AC3E}">
        <p14:creationId xmlns:p14="http://schemas.microsoft.com/office/powerpoint/2010/main" val="125604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1B2BE88-6A28-E57E-6BF1-85A531BD5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6" y="189894"/>
            <a:ext cx="9101137" cy="44678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6EF500-7DDF-37C0-2E9A-19AAE053204F}"/>
              </a:ext>
            </a:extLst>
          </p:cNvPr>
          <p:cNvSpPr txBox="1"/>
          <p:nvPr/>
        </p:nvSpPr>
        <p:spPr>
          <a:xfrm>
            <a:off x="1081088" y="4919008"/>
            <a:ext cx="10029824" cy="1938992"/>
          </a:xfrm>
          <a:prstGeom prst="rect">
            <a:avLst/>
          </a:prstGeom>
          <a:noFill/>
        </p:spPr>
        <p:txBody>
          <a:bodyPr wrap="square">
            <a:spAutoFit/>
          </a:bodyPr>
          <a:lstStyle/>
          <a:p>
            <a:pPr marL="285750" indent="-285750">
              <a:buFont typeface="Wingdings" panose="05000000000000000000" pitchFamily="2" charset="2"/>
              <a:buChar char="Ø"/>
            </a:pPr>
            <a:r>
              <a:rPr lang="en-US" sz="2000" dirty="0">
                <a:solidFill>
                  <a:srgbClr val="171717"/>
                </a:solidFill>
                <a:latin typeface="-apple-system"/>
              </a:rPr>
              <a:t>I</a:t>
            </a:r>
            <a:r>
              <a:rPr lang="en-US" sz="2000" b="0" i="0" dirty="0">
                <a:solidFill>
                  <a:srgbClr val="171717"/>
                </a:solidFill>
                <a:effectLst/>
                <a:latin typeface="-apple-system"/>
              </a:rPr>
              <a:t>magine placing one or more appliances within the pipeline of our stream. </a:t>
            </a:r>
          </a:p>
          <a:p>
            <a:pPr marL="285750" indent="-285750">
              <a:buFont typeface="Wingdings" panose="05000000000000000000" pitchFamily="2" charset="2"/>
              <a:buChar char="Ø"/>
            </a:pPr>
            <a:r>
              <a:rPr lang="en-US" sz="2000" dirty="0">
                <a:solidFill>
                  <a:srgbClr val="171717"/>
                </a:solidFill>
                <a:latin typeface="-apple-system"/>
              </a:rPr>
              <a:t>A</a:t>
            </a:r>
            <a:r>
              <a:rPr lang="en-US" sz="2000" b="0" i="0" dirty="0">
                <a:solidFill>
                  <a:srgbClr val="171717"/>
                </a:solidFill>
                <a:effectLst/>
                <a:latin typeface="-apple-system"/>
              </a:rPr>
              <a:t>ppliances could have filters in them or could modify the contents of the water (or other transformations) thereby transforming </a:t>
            </a:r>
            <a:r>
              <a:rPr lang="en-US" sz="2000" dirty="0">
                <a:solidFill>
                  <a:srgbClr val="171717"/>
                </a:solidFill>
                <a:latin typeface="-apple-system"/>
              </a:rPr>
              <a:t>s</a:t>
            </a:r>
            <a:r>
              <a:rPr lang="en-US" sz="2000" b="0" i="0" dirty="0">
                <a:solidFill>
                  <a:srgbClr val="171717"/>
                </a:solidFill>
                <a:effectLst/>
                <a:latin typeface="-apple-system"/>
              </a:rPr>
              <a:t>tream into a new stream</a:t>
            </a:r>
          </a:p>
          <a:p>
            <a:pPr marL="285750" indent="-285750">
              <a:buFont typeface="Wingdings" panose="05000000000000000000" pitchFamily="2" charset="2"/>
              <a:buChar char="Ø"/>
            </a:pPr>
            <a:r>
              <a:rPr lang="en-US" sz="2000" b="0" i="0" dirty="0">
                <a:solidFill>
                  <a:srgbClr val="171717"/>
                </a:solidFill>
                <a:effectLst/>
                <a:latin typeface="-apple-system"/>
              </a:rPr>
              <a:t>Initial stream of type 'Unpurified Water' was transformed into a stream of type 'Purified Water' transforming the data that gets observed at the end of the pipeline from its original form</a:t>
            </a:r>
            <a:endParaRPr lang="en-IN" sz="2000" dirty="0"/>
          </a:p>
        </p:txBody>
      </p:sp>
    </p:spTree>
    <p:extLst>
      <p:ext uri="{BB962C8B-B14F-4D97-AF65-F5344CB8AC3E}">
        <p14:creationId xmlns:p14="http://schemas.microsoft.com/office/powerpoint/2010/main" val="3750912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9AA6E43-88FE-6D53-897D-032EF507A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52625"/>
            <a:ext cx="8382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439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63</TotalTime>
  <Words>3710</Words>
  <Application>Microsoft Office PowerPoint</Application>
  <PresentationFormat>Widescreen</PresentationFormat>
  <Paragraphs>459</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-apple-system</vt:lpstr>
      <vt:lpstr>Arial</vt:lpstr>
      <vt:lpstr>Century Gothic</vt:lpstr>
      <vt:lpstr>Open Sans</vt:lpstr>
      <vt:lpstr>Roboto</vt:lpstr>
      <vt:lpstr>Wingdings</vt:lpstr>
      <vt:lpstr>Wingdings 3</vt:lpstr>
      <vt:lpstr>Ion Boardroom</vt:lpstr>
      <vt:lpstr>Reactive Programming  using RxJS</vt:lpstr>
      <vt:lpstr>What is RXJS</vt:lpstr>
      <vt:lpstr>Streams</vt:lpstr>
      <vt:lpstr>PowerPoint Presentation</vt:lpstr>
      <vt:lpstr>PowerPoint Presentation</vt:lpstr>
      <vt:lpstr>Reactive programming</vt:lpstr>
      <vt:lpstr>Operators</vt:lpstr>
      <vt:lpstr>PowerPoint Presentation</vt:lpstr>
      <vt:lpstr>PowerPoint Presentation</vt:lpstr>
      <vt:lpstr>PowerPoint Presentation</vt:lpstr>
      <vt:lpstr>Key Definitions</vt:lpstr>
      <vt:lpstr>PowerPoint Presentation</vt:lpstr>
      <vt:lpstr>Advantages and disadvantages</vt:lpstr>
      <vt:lpstr>Entities </vt:lpstr>
      <vt:lpstr>Concepts</vt:lpstr>
      <vt:lpstr>Concepts</vt:lpstr>
      <vt:lpstr>PowerPoint Presentation</vt:lpstr>
      <vt:lpstr>PowerPoint Presentation</vt:lpstr>
      <vt:lpstr>PowerPoint Presentation</vt:lpstr>
      <vt:lpstr>PowerPoint Presentation</vt:lpstr>
      <vt:lpstr>Promises vs Observables</vt:lpstr>
      <vt:lpstr>Observer</vt:lpstr>
      <vt:lpstr>Operators</vt:lpstr>
      <vt:lpstr>Pipeline</vt:lpstr>
      <vt:lpstr>Subjects</vt:lpstr>
      <vt:lpstr>PowerPoint Presentation</vt:lpstr>
      <vt:lpstr>PowerPoint Presentation</vt:lpstr>
      <vt:lpstr>Defining observers</vt:lpstr>
      <vt:lpstr>Defining observers</vt:lpstr>
      <vt:lpstr>Subscribing</vt:lpstr>
      <vt:lpstr>Methods to create an observable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Naming conventions for observables </vt:lpstr>
      <vt:lpstr>PowerPoint Presentation</vt:lpstr>
      <vt:lpstr>PowerPoint Presentation</vt:lpstr>
      <vt:lpstr>Cancellation</vt:lpstr>
      <vt:lpstr>Summary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Programming  using RxJS</dc:title>
  <dc:creator>anju munoth</dc:creator>
  <cp:lastModifiedBy>anju munoth</cp:lastModifiedBy>
  <cp:revision>66</cp:revision>
  <dcterms:created xsi:type="dcterms:W3CDTF">2023-01-31T18:16:37Z</dcterms:created>
  <dcterms:modified xsi:type="dcterms:W3CDTF">2023-01-31T19:20:02Z</dcterms:modified>
</cp:coreProperties>
</file>