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6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95"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11/3/2019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11/3/2019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11/3/2019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11/3/2019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11/3/2019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11/3/2019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11/3/2019</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11/3/2019</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11/3/2019</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11/3/2019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11/3/2019</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261254"/>
            <a:ext cx="9113949" cy="3083767"/>
          </a:xfrm>
        </p:spPr>
        <p:txBody>
          <a:bodyPr/>
          <a:lstStyle/>
          <a:p>
            <a:r>
              <a:rPr lang="en-US" dirty="0"/>
              <a:t>Routers in </a:t>
            </a:r>
            <a:r>
              <a:rPr lang="en-US"/>
              <a:t>Angular </a:t>
            </a:r>
            <a:endParaRPr lang="en-US" dirty="0"/>
          </a:p>
        </p:txBody>
      </p:sp>
      <p:sp>
        <p:nvSpPr>
          <p:cNvPr id="3" name="Subtitle 2"/>
          <p:cNvSpPr>
            <a:spLocks noGrp="1"/>
          </p:cNvSpPr>
          <p:nvPr>
            <p:ph type="subTitle" idx="1"/>
          </p:nvPr>
        </p:nvSpPr>
        <p:spPr/>
        <p:txBody>
          <a:bodyPr/>
          <a:lstStyle/>
          <a:p>
            <a:r>
              <a:rPr lang="en-US" dirty="0"/>
              <a:t>k. </a:t>
            </a:r>
            <a:r>
              <a:rPr lang="en-US" dirty="0" err="1"/>
              <a:t>Anju</a:t>
            </a:r>
            <a:r>
              <a:rPr lang="en-US" dirty="0"/>
              <a:t> Munoth </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&lt;base </a:t>
            </a:r>
            <a:r>
              <a:rPr lang="en-US" dirty="0" err="1"/>
              <a:t>href</a:t>
            </a:r>
            <a:r>
              <a:rPr lang="en-US" dirty="0"/>
              <a:t>&gt; in index.html</a:t>
            </a:r>
          </a:p>
        </p:txBody>
      </p:sp>
      <p:sp>
        <p:nvSpPr>
          <p:cNvPr id="3" name="Content Placeholder 2"/>
          <p:cNvSpPr>
            <a:spLocks noGrp="1"/>
          </p:cNvSpPr>
          <p:nvPr>
            <p:ph idx="1"/>
          </p:nvPr>
        </p:nvSpPr>
        <p:spPr/>
        <p:txBody>
          <a:bodyPr/>
          <a:lstStyle/>
          <a:p>
            <a:r>
              <a:rPr lang="en-US" dirty="0"/>
              <a:t>&lt;base&gt; tag in HTML -used to define base URL for relative links. </a:t>
            </a:r>
          </a:p>
          <a:p>
            <a:r>
              <a:rPr lang="en-US" dirty="0"/>
              <a:t>&lt;base&gt; is used within &lt;head&gt; tag.</a:t>
            </a:r>
          </a:p>
          <a:p>
            <a:r>
              <a:rPr lang="en-US" dirty="0"/>
              <a:t> In angular router it is used to compose navigation URLs.</a:t>
            </a:r>
          </a:p>
          <a:p>
            <a:r>
              <a:rPr lang="en-US" dirty="0"/>
              <a:t>Add &lt;base&gt; tag in index.html </a:t>
            </a:r>
          </a:p>
          <a:p>
            <a:pPr marL="0" indent="0">
              <a:buNone/>
            </a:pPr>
            <a:r>
              <a:rPr lang="en-US" b="1" dirty="0">
                <a:solidFill>
                  <a:srgbClr val="FFFF00"/>
                </a:solidFill>
              </a:rPr>
              <a:t>&lt;base </a:t>
            </a:r>
            <a:r>
              <a:rPr lang="en-US" b="1" dirty="0" err="1">
                <a:solidFill>
                  <a:srgbClr val="FFFF00"/>
                </a:solidFill>
              </a:rPr>
              <a:t>href</a:t>
            </a:r>
            <a:r>
              <a:rPr lang="en-US" b="1" dirty="0">
                <a:solidFill>
                  <a:srgbClr val="FFFF00"/>
                </a:solidFill>
              </a:rPr>
              <a:t>="/"&gt;</a:t>
            </a:r>
          </a:p>
        </p:txBody>
      </p:sp>
    </p:spTree>
    <p:extLst>
      <p:ext uri="{BB962C8B-B14F-4D97-AF65-F5344CB8AC3E}">
        <p14:creationId xmlns:p14="http://schemas.microsoft.com/office/powerpoint/2010/main" val="283578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Routing Module and Application Module</a:t>
            </a:r>
          </a:p>
        </p:txBody>
      </p:sp>
      <p:sp>
        <p:nvSpPr>
          <p:cNvPr id="3" name="Content Placeholder 2"/>
          <p:cNvSpPr>
            <a:spLocks noGrp="1"/>
          </p:cNvSpPr>
          <p:nvPr>
            <p:ph idx="1"/>
          </p:nvPr>
        </p:nvSpPr>
        <p:spPr/>
        <p:txBody>
          <a:bodyPr/>
          <a:lstStyle/>
          <a:p>
            <a:pPr marL="0" indent="0">
              <a:buNone/>
            </a:pPr>
            <a:r>
              <a:rPr lang="en-US" dirty="0"/>
              <a:t>To configure routing and navigation –</a:t>
            </a:r>
          </a:p>
          <a:p>
            <a:r>
              <a:rPr lang="en-US" dirty="0"/>
              <a:t>Create a separate module file </a:t>
            </a:r>
          </a:p>
          <a:p>
            <a:r>
              <a:rPr lang="en-US" dirty="0"/>
              <a:t>Import module file in main application module file. </a:t>
            </a:r>
          </a:p>
          <a:p>
            <a:r>
              <a:rPr lang="en-US" dirty="0"/>
              <a:t>Creating separate module file -configure link guarding i.e. protecting link navigation </a:t>
            </a:r>
          </a:p>
          <a:p>
            <a:r>
              <a:rPr lang="en-US" dirty="0"/>
              <a:t>Example : application using authentication in which some links are allowed only after login. </a:t>
            </a:r>
          </a:p>
        </p:txBody>
      </p:sp>
    </p:spTree>
    <p:extLst>
      <p:ext uri="{BB962C8B-B14F-4D97-AF65-F5344CB8AC3E}">
        <p14:creationId xmlns:p14="http://schemas.microsoft.com/office/powerpoint/2010/main" val="187529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2125" y="-25758"/>
            <a:ext cx="11436439" cy="6740307"/>
          </a:xfrm>
          <a:prstGeom prst="rect">
            <a:avLst/>
          </a:prstGeom>
        </p:spPr>
        <p:txBody>
          <a:bodyPr wrap="square">
            <a:spAutoFit/>
          </a:bodyPr>
          <a:lstStyle/>
          <a:p>
            <a:r>
              <a:rPr lang="en-US" dirty="0"/>
              <a:t>import { </a:t>
            </a:r>
            <a:r>
              <a:rPr lang="en-US" dirty="0" err="1"/>
              <a:t>NgModule</a:t>
            </a:r>
            <a:r>
              <a:rPr lang="en-US" dirty="0"/>
              <a:t> }      from '@angular/core';</a:t>
            </a:r>
          </a:p>
          <a:p>
            <a:r>
              <a:rPr lang="en-US" dirty="0"/>
              <a:t>import { </a:t>
            </a:r>
            <a:r>
              <a:rPr lang="en-US" dirty="0" err="1"/>
              <a:t>RouterModule</a:t>
            </a:r>
            <a:r>
              <a:rPr lang="en-US" dirty="0"/>
              <a:t>, Routes } from '@angular/router';</a:t>
            </a:r>
          </a:p>
          <a:p>
            <a:endParaRPr lang="en-US" dirty="0"/>
          </a:p>
          <a:p>
            <a:r>
              <a:rPr lang="en-US" dirty="0"/>
              <a:t>import { </a:t>
            </a:r>
            <a:r>
              <a:rPr lang="en-US" dirty="0" err="1"/>
              <a:t>PageNotFoundComponent</a:t>
            </a:r>
            <a:r>
              <a:rPr lang="en-US" dirty="0"/>
              <a:t> }  from './page-not-</a:t>
            </a:r>
            <a:r>
              <a:rPr lang="en-US" dirty="0" err="1"/>
              <a:t>found.component</a:t>
            </a:r>
            <a:r>
              <a:rPr lang="en-US" dirty="0"/>
              <a:t>';</a:t>
            </a:r>
          </a:p>
          <a:p>
            <a:r>
              <a:rPr lang="en-US" dirty="0"/>
              <a:t>import { </a:t>
            </a:r>
            <a:r>
              <a:rPr lang="en-US" dirty="0" err="1"/>
              <a:t>HomeComponent</a:t>
            </a:r>
            <a:r>
              <a:rPr lang="en-US" dirty="0"/>
              <a:t> }  from './home/</a:t>
            </a:r>
            <a:r>
              <a:rPr lang="en-US" dirty="0" err="1"/>
              <a:t>home.component</a:t>
            </a:r>
            <a:r>
              <a:rPr lang="en-US" dirty="0"/>
              <a:t>';</a:t>
            </a:r>
          </a:p>
          <a:p>
            <a:r>
              <a:rPr lang="en-US" dirty="0"/>
              <a:t>import { </a:t>
            </a:r>
            <a:r>
              <a:rPr lang="en-US" dirty="0" err="1"/>
              <a:t>ViewDetailComponent</a:t>
            </a:r>
            <a:r>
              <a:rPr lang="en-US" dirty="0"/>
              <a:t> }  from './home/view-</a:t>
            </a:r>
            <a:r>
              <a:rPr lang="en-US" dirty="0" err="1"/>
              <a:t>detail.component</a:t>
            </a:r>
            <a:r>
              <a:rPr lang="en-US" dirty="0"/>
              <a:t>';</a:t>
            </a:r>
          </a:p>
          <a:p>
            <a:r>
              <a:rPr lang="en-US" dirty="0"/>
              <a:t>import { </a:t>
            </a:r>
            <a:r>
              <a:rPr lang="en-US" dirty="0" err="1"/>
              <a:t>AddBookComponent</a:t>
            </a:r>
            <a:r>
              <a:rPr lang="en-US" dirty="0"/>
              <a:t> }  from './add-book/add-</a:t>
            </a:r>
            <a:r>
              <a:rPr lang="en-US" dirty="0" err="1"/>
              <a:t>book.component</a:t>
            </a:r>
            <a:r>
              <a:rPr lang="en-US" dirty="0"/>
              <a:t>';</a:t>
            </a:r>
          </a:p>
          <a:p>
            <a:r>
              <a:rPr lang="en-US" dirty="0"/>
              <a:t>import { </a:t>
            </a:r>
            <a:r>
              <a:rPr lang="en-US" dirty="0" err="1"/>
              <a:t>UpdateBookComponent</a:t>
            </a:r>
            <a:r>
              <a:rPr lang="en-US" dirty="0"/>
              <a:t> }  from './manage-book/update-</a:t>
            </a:r>
            <a:r>
              <a:rPr lang="en-US" dirty="0" err="1"/>
              <a:t>book.component</a:t>
            </a:r>
            <a:r>
              <a:rPr lang="en-US" dirty="0"/>
              <a:t>';</a:t>
            </a:r>
          </a:p>
          <a:p>
            <a:r>
              <a:rPr lang="en-US" dirty="0"/>
              <a:t>import { </a:t>
            </a:r>
            <a:r>
              <a:rPr lang="en-US" dirty="0" err="1"/>
              <a:t>ManageBookComponent</a:t>
            </a:r>
            <a:r>
              <a:rPr lang="en-US" dirty="0"/>
              <a:t> }  from './manage-book/manage-</a:t>
            </a:r>
            <a:r>
              <a:rPr lang="en-US" dirty="0" err="1"/>
              <a:t>book.component</a:t>
            </a:r>
            <a:r>
              <a:rPr lang="en-US" dirty="0"/>
              <a:t>';</a:t>
            </a:r>
          </a:p>
          <a:p>
            <a:endParaRPr lang="en-US" dirty="0"/>
          </a:p>
          <a:p>
            <a:r>
              <a:rPr lang="en-US" dirty="0" err="1"/>
              <a:t>const</a:t>
            </a:r>
            <a:r>
              <a:rPr lang="en-US" dirty="0"/>
              <a:t> routes: Routes = [</a:t>
            </a:r>
          </a:p>
          <a:p>
            <a:r>
              <a:rPr lang="en-US" dirty="0"/>
              <a:t>        { path: 'home', component: </a:t>
            </a:r>
            <a:r>
              <a:rPr lang="en-US" dirty="0" err="1"/>
              <a:t>HomeComponent</a:t>
            </a:r>
            <a:r>
              <a:rPr lang="en-US" dirty="0"/>
              <a:t> },</a:t>
            </a:r>
          </a:p>
          <a:p>
            <a:r>
              <a:rPr lang="en-US" dirty="0"/>
              <a:t>	{ path: 'view-detail/:id', component: </a:t>
            </a:r>
            <a:r>
              <a:rPr lang="en-US" dirty="0" err="1"/>
              <a:t>ViewDetailComponent</a:t>
            </a:r>
            <a:r>
              <a:rPr lang="en-US" dirty="0"/>
              <a:t> },		  </a:t>
            </a:r>
          </a:p>
          <a:p>
            <a:r>
              <a:rPr lang="en-US" dirty="0"/>
              <a:t>	{ path: 'add-book', component: </a:t>
            </a:r>
            <a:r>
              <a:rPr lang="en-US" dirty="0" err="1"/>
              <a:t>AddBookComponent</a:t>
            </a:r>
            <a:r>
              <a:rPr lang="en-US" dirty="0"/>
              <a:t> },</a:t>
            </a:r>
          </a:p>
          <a:p>
            <a:r>
              <a:rPr lang="en-US" dirty="0"/>
              <a:t>	{ path: 'manage-book', component: </a:t>
            </a:r>
            <a:r>
              <a:rPr lang="en-US" dirty="0" err="1"/>
              <a:t>ManageBookComponent</a:t>
            </a:r>
            <a:r>
              <a:rPr lang="en-US" dirty="0"/>
              <a:t> },</a:t>
            </a:r>
          </a:p>
          <a:p>
            <a:r>
              <a:rPr lang="en-US" dirty="0"/>
              <a:t>	{ path: 'update-book/:id', component: </a:t>
            </a:r>
            <a:r>
              <a:rPr lang="en-US" dirty="0" err="1"/>
              <a:t>UpdateBookComponent</a:t>
            </a:r>
            <a:r>
              <a:rPr lang="en-US" dirty="0"/>
              <a:t> }, </a:t>
            </a:r>
          </a:p>
          <a:p>
            <a:r>
              <a:rPr lang="en-US" dirty="0"/>
              <a:t>	{ path: '', </a:t>
            </a:r>
            <a:r>
              <a:rPr lang="en-US" dirty="0" err="1"/>
              <a:t>redirectTo</a:t>
            </a:r>
            <a:r>
              <a:rPr lang="en-US" dirty="0"/>
              <a:t>: '/home', </a:t>
            </a:r>
            <a:r>
              <a:rPr lang="en-US" dirty="0" err="1"/>
              <a:t>pathMatch</a:t>
            </a:r>
            <a:r>
              <a:rPr lang="en-US" dirty="0"/>
              <a:t>: 'full' },</a:t>
            </a:r>
          </a:p>
          <a:p>
            <a:r>
              <a:rPr lang="en-US" dirty="0"/>
              <a:t>	{ path: '**', component: </a:t>
            </a:r>
            <a:r>
              <a:rPr lang="en-US" dirty="0" err="1"/>
              <a:t>PageNotFoundComponent</a:t>
            </a:r>
            <a:r>
              <a:rPr lang="en-US" dirty="0"/>
              <a:t> }</a:t>
            </a:r>
          </a:p>
          <a:p>
            <a:r>
              <a:rPr lang="en-US" dirty="0"/>
              <a:t>];</a:t>
            </a:r>
          </a:p>
          <a:p>
            <a:r>
              <a:rPr lang="en-US" dirty="0"/>
              <a:t>@</a:t>
            </a:r>
            <a:r>
              <a:rPr lang="en-US" dirty="0" err="1"/>
              <a:t>NgModule</a:t>
            </a:r>
            <a:r>
              <a:rPr lang="en-US" dirty="0"/>
              <a:t>({</a:t>
            </a:r>
          </a:p>
          <a:p>
            <a:r>
              <a:rPr lang="en-US" dirty="0"/>
              <a:t>  imports: [ </a:t>
            </a:r>
            <a:r>
              <a:rPr lang="en-US" dirty="0" err="1"/>
              <a:t>RouterModule.forRoot</a:t>
            </a:r>
            <a:r>
              <a:rPr lang="en-US" dirty="0"/>
              <a:t>(routes) ],</a:t>
            </a:r>
          </a:p>
          <a:p>
            <a:r>
              <a:rPr lang="en-US" dirty="0"/>
              <a:t>  exports: [ </a:t>
            </a:r>
            <a:r>
              <a:rPr lang="en-US" dirty="0" err="1"/>
              <a:t>RouterModule</a:t>
            </a:r>
            <a:r>
              <a:rPr lang="en-US" dirty="0"/>
              <a:t> ]</a:t>
            </a:r>
          </a:p>
          <a:p>
            <a:r>
              <a:rPr lang="en-US" dirty="0"/>
              <a:t>})</a:t>
            </a:r>
          </a:p>
          <a:p>
            <a:r>
              <a:rPr lang="en-US" dirty="0"/>
              <a:t>export class </a:t>
            </a:r>
            <a:r>
              <a:rPr lang="en-US" dirty="0" err="1"/>
              <a:t>AppRoutingModule</a:t>
            </a:r>
            <a:r>
              <a:rPr lang="en-US" dirty="0"/>
              <a:t>{ } </a:t>
            </a:r>
          </a:p>
        </p:txBody>
      </p:sp>
      <p:sp>
        <p:nvSpPr>
          <p:cNvPr id="6" name="Rectangle 5"/>
          <p:cNvSpPr/>
          <p:nvPr/>
        </p:nvSpPr>
        <p:spPr>
          <a:xfrm>
            <a:off x="7492884" y="6191329"/>
            <a:ext cx="4355680" cy="523220"/>
          </a:xfrm>
          <a:prstGeom prst="rect">
            <a:avLst/>
          </a:prstGeom>
        </p:spPr>
        <p:txBody>
          <a:bodyPr wrap="none">
            <a:spAutoFit/>
          </a:bodyPr>
          <a:lstStyle/>
          <a:p>
            <a:r>
              <a:rPr lang="en-US" sz="2800" b="1" dirty="0">
                <a:solidFill>
                  <a:srgbClr val="FFFF00"/>
                </a:solidFill>
              </a:rPr>
              <a:t>app-</a:t>
            </a:r>
            <a:r>
              <a:rPr lang="en-US" sz="2800" b="1" dirty="0" err="1">
                <a:solidFill>
                  <a:srgbClr val="FFFF00"/>
                </a:solidFill>
              </a:rPr>
              <a:t>routing.module.ts</a:t>
            </a:r>
            <a:endParaRPr lang="en-US" sz="2800" b="1" dirty="0">
              <a:solidFill>
                <a:srgbClr val="FFFF00"/>
              </a:solidFill>
            </a:endParaRPr>
          </a:p>
        </p:txBody>
      </p:sp>
    </p:spTree>
    <p:extLst>
      <p:ext uri="{BB962C8B-B14F-4D97-AF65-F5344CB8AC3E}">
        <p14:creationId xmlns:p14="http://schemas.microsoft.com/office/powerpoint/2010/main" val="12673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 y="267252"/>
            <a:ext cx="11681138" cy="6463308"/>
          </a:xfrm>
          <a:prstGeom prst="rect">
            <a:avLst/>
          </a:prstGeom>
        </p:spPr>
        <p:txBody>
          <a:bodyPr wrap="square">
            <a:spAutoFit/>
          </a:bodyPr>
          <a:lstStyle/>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endParaRPr lang="en-US" dirty="0"/>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PageNotFoundComponent</a:t>
            </a:r>
            <a:r>
              <a:rPr lang="en-US" dirty="0"/>
              <a:t> }  from './page-not-</a:t>
            </a:r>
            <a:r>
              <a:rPr lang="en-US" dirty="0" err="1"/>
              <a:t>found.component</a:t>
            </a:r>
            <a:r>
              <a:rPr lang="en-US" dirty="0"/>
              <a:t>';</a:t>
            </a:r>
          </a:p>
          <a:p>
            <a:r>
              <a:rPr lang="en-US" dirty="0"/>
              <a:t>import { </a:t>
            </a:r>
            <a:r>
              <a:rPr lang="en-US" dirty="0" err="1"/>
              <a:t>HomeComponent</a:t>
            </a:r>
            <a:r>
              <a:rPr lang="en-US" dirty="0"/>
              <a:t> }  from './home/</a:t>
            </a:r>
            <a:r>
              <a:rPr lang="en-US" dirty="0" err="1"/>
              <a:t>home.component</a:t>
            </a:r>
            <a:r>
              <a:rPr lang="en-US" dirty="0"/>
              <a:t>';</a:t>
            </a:r>
          </a:p>
          <a:p>
            <a:r>
              <a:rPr lang="en-US" dirty="0"/>
              <a:t>import { </a:t>
            </a:r>
            <a:r>
              <a:rPr lang="en-US" dirty="0" err="1"/>
              <a:t>ViewDetailComponent</a:t>
            </a:r>
            <a:r>
              <a:rPr lang="en-US" dirty="0"/>
              <a:t> }  from './home/view-</a:t>
            </a:r>
            <a:r>
              <a:rPr lang="en-US" dirty="0" err="1"/>
              <a:t>detail.component</a:t>
            </a:r>
            <a:r>
              <a:rPr lang="en-US" dirty="0"/>
              <a:t>';</a:t>
            </a:r>
          </a:p>
          <a:p>
            <a:r>
              <a:rPr lang="en-US" dirty="0"/>
              <a:t>import { </a:t>
            </a:r>
            <a:r>
              <a:rPr lang="en-US" dirty="0" err="1"/>
              <a:t>AddBookComponent</a:t>
            </a:r>
            <a:r>
              <a:rPr lang="en-US" dirty="0"/>
              <a:t> }  from './add-book/add-</a:t>
            </a:r>
            <a:r>
              <a:rPr lang="en-US" dirty="0" err="1"/>
              <a:t>book.component</a:t>
            </a:r>
            <a:r>
              <a:rPr lang="en-US" dirty="0"/>
              <a:t>';</a:t>
            </a:r>
          </a:p>
          <a:p>
            <a:r>
              <a:rPr lang="en-US" dirty="0"/>
              <a:t>import { </a:t>
            </a:r>
            <a:r>
              <a:rPr lang="en-US" dirty="0" err="1"/>
              <a:t>UpdateBookComponent</a:t>
            </a:r>
            <a:r>
              <a:rPr lang="en-US" dirty="0"/>
              <a:t> }  from './manage-book/update-</a:t>
            </a:r>
            <a:r>
              <a:rPr lang="en-US" dirty="0" err="1"/>
              <a:t>book.component</a:t>
            </a:r>
            <a:r>
              <a:rPr lang="en-US" dirty="0"/>
              <a:t>';</a:t>
            </a:r>
          </a:p>
          <a:p>
            <a:r>
              <a:rPr lang="en-US" dirty="0"/>
              <a:t>import { </a:t>
            </a:r>
            <a:r>
              <a:rPr lang="en-US" dirty="0" err="1"/>
              <a:t>ManageBookComponent</a:t>
            </a:r>
            <a:r>
              <a:rPr lang="en-US" dirty="0"/>
              <a:t> }  from './manage-book/manage-</a:t>
            </a:r>
            <a:r>
              <a:rPr lang="en-US" dirty="0" err="1"/>
              <a:t>book.component</a:t>
            </a:r>
            <a:r>
              <a:rPr lang="en-US" dirty="0"/>
              <a:t>';</a:t>
            </a:r>
          </a:p>
          <a:p>
            <a:r>
              <a:rPr lang="en-US" dirty="0"/>
              <a:t>import { </a:t>
            </a:r>
            <a:r>
              <a:rPr lang="en-US" dirty="0" err="1"/>
              <a:t>BookService</a:t>
            </a:r>
            <a:r>
              <a:rPr lang="en-US" dirty="0"/>
              <a:t> } from './services/</a:t>
            </a:r>
            <a:r>
              <a:rPr lang="en-US" dirty="0" err="1"/>
              <a:t>book.service</a:t>
            </a:r>
            <a:r>
              <a:rPr lang="en-US" dirty="0"/>
              <a:t>';</a:t>
            </a:r>
          </a:p>
          <a:p>
            <a:r>
              <a:rPr lang="en-US" dirty="0"/>
              <a:t>import { </a:t>
            </a:r>
            <a:r>
              <a:rPr lang="en-US" dirty="0" err="1"/>
              <a:t>AppRoutingModule</a:t>
            </a:r>
            <a:r>
              <a:rPr lang="en-US" dirty="0"/>
              <a:t> }  from './app-</a:t>
            </a:r>
            <a:r>
              <a:rPr lang="en-US" dirty="0" err="1"/>
              <a:t>routing.module</a:t>
            </a:r>
            <a:r>
              <a:rPr lang="en-US" dirty="0"/>
              <a:t>';</a:t>
            </a:r>
          </a:p>
          <a:p>
            <a:endParaRPr lang="en-US" dirty="0"/>
          </a:p>
          <a:p>
            <a:r>
              <a:rPr lang="en-US" dirty="0"/>
              <a:t>@</a:t>
            </a:r>
            <a:r>
              <a:rPr lang="en-US" dirty="0" err="1"/>
              <a:t>NgModule</a:t>
            </a:r>
            <a:r>
              <a:rPr lang="en-US" dirty="0"/>
              <a:t>({</a:t>
            </a:r>
          </a:p>
          <a:p>
            <a:r>
              <a:rPr lang="en-US" dirty="0"/>
              <a:t>  imports: [               </a:t>
            </a:r>
            <a:r>
              <a:rPr lang="en-US" dirty="0" err="1"/>
              <a:t>BrowserModule</a:t>
            </a:r>
            <a:r>
              <a:rPr lang="en-US" dirty="0"/>
              <a:t>,		  </a:t>
            </a:r>
            <a:r>
              <a:rPr lang="en-US" dirty="0" err="1"/>
              <a:t>FormsModule</a:t>
            </a:r>
            <a:r>
              <a:rPr lang="en-US" dirty="0"/>
              <a:t>,		  </a:t>
            </a:r>
            <a:r>
              <a:rPr lang="en-US" dirty="0" err="1"/>
              <a:t>AppRoutingModule</a:t>
            </a:r>
            <a:r>
              <a:rPr lang="en-US" dirty="0"/>
              <a:t>	  ],</a:t>
            </a:r>
          </a:p>
          <a:p>
            <a:r>
              <a:rPr lang="en-US" dirty="0"/>
              <a:t>  declarations: [	          </a:t>
            </a:r>
            <a:r>
              <a:rPr lang="en-US" dirty="0" err="1"/>
              <a:t>AppComponent</a:t>
            </a:r>
            <a:r>
              <a:rPr lang="en-US" dirty="0"/>
              <a:t>, 		  </a:t>
            </a:r>
            <a:r>
              <a:rPr lang="en-US" dirty="0" err="1"/>
              <a:t>PageNotFoundComponent</a:t>
            </a:r>
            <a:r>
              <a:rPr lang="en-US" dirty="0"/>
              <a:t>,	  </a:t>
            </a:r>
            <a:r>
              <a:rPr lang="en-US" dirty="0" err="1"/>
              <a:t>HomeComponent</a:t>
            </a:r>
            <a:r>
              <a:rPr lang="en-US" dirty="0"/>
              <a:t>,</a:t>
            </a:r>
          </a:p>
          <a:p>
            <a:r>
              <a:rPr lang="en-US" dirty="0"/>
              <a:t>	  </a:t>
            </a:r>
            <a:r>
              <a:rPr lang="en-US" dirty="0" err="1"/>
              <a:t>ViewDetailComponent</a:t>
            </a:r>
            <a:r>
              <a:rPr lang="en-US" dirty="0"/>
              <a:t>,	  </a:t>
            </a:r>
            <a:r>
              <a:rPr lang="en-US" dirty="0" err="1"/>
              <a:t>AddBookComponent</a:t>
            </a:r>
            <a:r>
              <a:rPr lang="en-US" dirty="0"/>
              <a:t>,		  </a:t>
            </a:r>
            <a:r>
              <a:rPr lang="en-US" dirty="0" err="1"/>
              <a:t>ManageBookComponent</a:t>
            </a:r>
            <a:r>
              <a:rPr lang="en-US" dirty="0"/>
              <a:t>,</a:t>
            </a:r>
          </a:p>
          <a:p>
            <a:r>
              <a:rPr lang="en-US" dirty="0"/>
              <a:t>	  </a:t>
            </a:r>
            <a:r>
              <a:rPr lang="en-US" dirty="0" err="1"/>
              <a:t>UpdateBookComponent</a:t>
            </a:r>
            <a:r>
              <a:rPr lang="en-US" dirty="0"/>
              <a:t>  ],</a:t>
            </a:r>
          </a:p>
          <a:p>
            <a:r>
              <a:rPr lang="en-US" dirty="0"/>
              <a:t>  providers: [ </a:t>
            </a:r>
            <a:r>
              <a:rPr lang="en-US" dirty="0" err="1"/>
              <a:t>BookService</a:t>
            </a:r>
            <a:r>
              <a:rPr lang="en-US" dirty="0"/>
              <a:t> ],</a:t>
            </a:r>
          </a:p>
          <a:p>
            <a:r>
              <a:rPr lang="en-US" dirty="0"/>
              <a:t>  bootstrap: [ </a:t>
            </a:r>
            <a:r>
              <a:rPr lang="en-US" dirty="0" err="1"/>
              <a:t>AppComponent</a:t>
            </a:r>
            <a:r>
              <a:rPr lang="en-US" dirty="0"/>
              <a:t> ]</a:t>
            </a:r>
          </a:p>
          <a:p>
            <a:r>
              <a:rPr lang="en-US" dirty="0"/>
              <a:t>})</a:t>
            </a:r>
          </a:p>
          <a:p>
            <a:r>
              <a:rPr lang="en-US" dirty="0"/>
              <a:t>export class </a:t>
            </a:r>
            <a:r>
              <a:rPr lang="en-US" dirty="0" err="1"/>
              <a:t>AppModule</a:t>
            </a:r>
            <a:r>
              <a:rPr lang="en-US" dirty="0"/>
              <a:t> { } </a:t>
            </a:r>
          </a:p>
        </p:txBody>
      </p:sp>
      <p:sp>
        <p:nvSpPr>
          <p:cNvPr id="4" name="Rectangle 3"/>
          <p:cNvSpPr/>
          <p:nvPr/>
        </p:nvSpPr>
        <p:spPr>
          <a:xfrm>
            <a:off x="8636488" y="6219353"/>
            <a:ext cx="2454518" cy="461665"/>
          </a:xfrm>
          <a:prstGeom prst="rect">
            <a:avLst/>
          </a:prstGeom>
        </p:spPr>
        <p:txBody>
          <a:bodyPr wrap="none">
            <a:spAutoFit/>
          </a:bodyPr>
          <a:lstStyle/>
          <a:p>
            <a:r>
              <a:rPr lang="en-US" sz="2400" b="1" dirty="0" err="1">
                <a:solidFill>
                  <a:srgbClr val="FFFF00"/>
                </a:solidFill>
              </a:rPr>
              <a:t>app.module.ts</a:t>
            </a:r>
            <a:endParaRPr lang="en-US" sz="2400" b="1" dirty="0">
              <a:solidFill>
                <a:srgbClr val="FFFF00"/>
              </a:solidFill>
            </a:endParaRPr>
          </a:p>
        </p:txBody>
      </p:sp>
    </p:spTree>
    <p:extLst>
      <p:ext uri="{BB962C8B-B14F-4D97-AF65-F5344CB8AC3E}">
        <p14:creationId xmlns:p14="http://schemas.microsoft.com/office/powerpoint/2010/main" val="405788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733" y="1289877"/>
            <a:ext cx="11487955" cy="5078313"/>
          </a:xfrm>
          <a:prstGeom prst="rect">
            <a:avLst/>
          </a:prstGeom>
        </p:spPr>
        <p:txBody>
          <a:bodyPr wrap="square">
            <a:spAutoFit/>
          </a:bodyPr>
          <a:lstStyle/>
          <a:p>
            <a:r>
              <a:rPr lang="en-US" dirty="0"/>
              <a:t>@</a:t>
            </a:r>
            <a:r>
              <a:rPr lang="en-US" dirty="0" err="1"/>
              <a:t>NgModule</a:t>
            </a:r>
            <a:r>
              <a:rPr lang="en-US" dirty="0"/>
              <a:t>({</a:t>
            </a:r>
          </a:p>
          <a:p>
            <a:r>
              <a:rPr lang="en-US" dirty="0"/>
              <a:t>  imports: [                </a:t>
            </a:r>
            <a:r>
              <a:rPr lang="en-US" dirty="0" err="1"/>
              <a:t>BrowserModule</a:t>
            </a:r>
            <a:r>
              <a:rPr lang="en-US" dirty="0"/>
              <a:t>,	   </a:t>
            </a:r>
            <a:r>
              <a:rPr lang="en-US" dirty="0" err="1"/>
              <a:t>FormsModule</a:t>
            </a:r>
            <a:r>
              <a:rPr lang="en-US" dirty="0"/>
              <a:t>,</a:t>
            </a:r>
          </a:p>
          <a:p>
            <a:r>
              <a:rPr lang="en-US" dirty="0"/>
              <a:t>		   </a:t>
            </a:r>
            <a:r>
              <a:rPr lang="en-US" dirty="0" err="1"/>
              <a:t>RouterModule.forRoot</a:t>
            </a:r>
            <a:r>
              <a:rPr lang="en-US" dirty="0"/>
              <a:t>([</a:t>
            </a:r>
          </a:p>
          <a:p>
            <a:r>
              <a:rPr lang="en-US" dirty="0"/>
              <a:t>		  {	path: 'home',</a:t>
            </a:r>
          </a:p>
          <a:p>
            <a:r>
              <a:rPr lang="en-US" dirty="0"/>
              <a:t>			component: </a:t>
            </a:r>
            <a:r>
              <a:rPr lang="en-US" dirty="0" err="1"/>
              <a:t>HomeComponent</a:t>
            </a:r>
            <a:r>
              <a:rPr lang="en-US" dirty="0"/>
              <a:t>		  },</a:t>
            </a:r>
          </a:p>
          <a:p>
            <a:r>
              <a:rPr lang="en-US" dirty="0"/>
              <a:t>		  {	path: 'view-detail/:id',</a:t>
            </a:r>
          </a:p>
          <a:p>
            <a:r>
              <a:rPr lang="en-US" dirty="0"/>
              <a:t>			component: </a:t>
            </a:r>
            <a:r>
              <a:rPr lang="en-US" dirty="0" err="1"/>
              <a:t>ViewDetailComponent</a:t>
            </a:r>
            <a:r>
              <a:rPr lang="en-US" dirty="0"/>
              <a:t>		  },		  </a:t>
            </a:r>
          </a:p>
          <a:p>
            <a:r>
              <a:rPr lang="en-US" dirty="0"/>
              <a:t>		  {	path: 'add-book',</a:t>
            </a:r>
          </a:p>
          <a:p>
            <a:r>
              <a:rPr lang="en-US" dirty="0"/>
              <a:t>			component: </a:t>
            </a:r>
            <a:r>
              <a:rPr lang="en-US" dirty="0" err="1"/>
              <a:t>AddBookComponent</a:t>
            </a:r>
            <a:r>
              <a:rPr lang="en-US" dirty="0"/>
              <a:t>		  },</a:t>
            </a:r>
          </a:p>
          <a:p>
            <a:r>
              <a:rPr lang="en-US" dirty="0"/>
              <a:t>		  {	path: 'manage-book',</a:t>
            </a:r>
          </a:p>
          <a:p>
            <a:r>
              <a:rPr lang="en-US" dirty="0"/>
              <a:t>			component: </a:t>
            </a:r>
            <a:r>
              <a:rPr lang="en-US" dirty="0" err="1"/>
              <a:t>ManageBookComponent</a:t>
            </a:r>
            <a:r>
              <a:rPr lang="en-US" dirty="0"/>
              <a:t>	  },</a:t>
            </a:r>
          </a:p>
          <a:p>
            <a:r>
              <a:rPr lang="en-US" dirty="0"/>
              <a:t>		  {	path: 'update-book/:id',</a:t>
            </a:r>
          </a:p>
          <a:p>
            <a:r>
              <a:rPr lang="en-US" dirty="0"/>
              <a:t>			component: </a:t>
            </a:r>
            <a:r>
              <a:rPr lang="en-US" dirty="0" err="1"/>
              <a:t>UpdateBookComponent</a:t>
            </a:r>
            <a:r>
              <a:rPr lang="en-US" dirty="0"/>
              <a:t>	  },</a:t>
            </a:r>
          </a:p>
          <a:p>
            <a:r>
              <a:rPr lang="en-US" dirty="0"/>
              <a:t>		  {	path: '**',</a:t>
            </a:r>
          </a:p>
          <a:p>
            <a:r>
              <a:rPr lang="en-US" dirty="0"/>
              <a:t>			component: </a:t>
            </a:r>
            <a:r>
              <a:rPr lang="en-US" dirty="0" err="1"/>
              <a:t>PageNotFoundComponent</a:t>
            </a:r>
            <a:r>
              <a:rPr lang="en-US" dirty="0"/>
              <a:t> 		  },		  </a:t>
            </a:r>
          </a:p>
          <a:p>
            <a:r>
              <a:rPr lang="en-US" dirty="0"/>
              <a:t>		  {	 path: '',</a:t>
            </a:r>
          </a:p>
          <a:p>
            <a:r>
              <a:rPr lang="en-US" dirty="0"/>
              <a:t>			    </a:t>
            </a:r>
            <a:r>
              <a:rPr lang="en-US" dirty="0" err="1"/>
              <a:t>redirectTo</a:t>
            </a:r>
            <a:r>
              <a:rPr lang="en-US" dirty="0"/>
              <a:t>: '/home',	    </a:t>
            </a:r>
            <a:r>
              <a:rPr lang="en-US" dirty="0" err="1"/>
              <a:t>pathMatch</a:t>
            </a:r>
            <a:r>
              <a:rPr lang="en-US" dirty="0"/>
              <a:t>: 'full‘	  }</a:t>
            </a:r>
          </a:p>
          <a:p>
            <a:r>
              <a:rPr lang="en-US" dirty="0"/>
              <a:t>		])  ],</a:t>
            </a:r>
          </a:p>
        </p:txBody>
      </p:sp>
      <p:sp>
        <p:nvSpPr>
          <p:cNvPr id="3" name="Rectangle 2"/>
          <p:cNvSpPr/>
          <p:nvPr/>
        </p:nvSpPr>
        <p:spPr>
          <a:xfrm>
            <a:off x="1309351" y="246725"/>
            <a:ext cx="9740721" cy="707886"/>
          </a:xfrm>
          <a:prstGeom prst="rect">
            <a:avLst/>
          </a:prstGeom>
        </p:spPr>
        <p:txBody>
          <a:bodyPr wrap="square">
            <a:spAutoFit/>
          </a:bodyPr>
          <a:lstStyle/>
          <a:p>
            <a:r>
              <a:rPr lang="en-US" sz="2000" b="1" dirty="0">
                <a:solidFill>
                  <a:srgbClr val="FFFF00"/>
                </a:solidFill>
              </a:rPr>
              <a:t>Can also use routing module and application module in single module file</a:t>
            </a:r>
          </a:p>
        </p:txBody>
      </p:sp>
    </p:spTree>
    <p:extLst>
      <p:ext uri="{BB962C8B-B14F-4D97-AF65-F5344CB8AC3E}">
        <p14:creationId xmlns:p14="http://schemas.microsoft.com/office/powerpoint/2010/main" val="19172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1720840"/>
            <a:ext cx="10650828" cy="2585323"/>
          </a:xfrm>
          <a:prstGeom prst="rect">
            <a:avLst/>
          </a:prstGeom>
        </p:spPr>
        <p:txBody>
          <a:bodyPr wrap="square">
            <a:spAutoFit/>
          </a:bodyPr>
          <a:lstStyle/>
          <a:p>
            <a:r>
              <a:rPr lang="en-US" dirty="0"/>
              <a:t>&lt;h1&gt;{{title}}&lt;/h1&gt;</a:t>
            </a:r>
          </a:p>
          <a:p>
            <a:r>
              <a:rPr lang="en-US" dirty="0"/>
              <a:t>&lt;</a:t>
            </a:r>
            <a:r>
              <a:rPr lang="en-US" dirty="0" err="1"/>
              <a:t>nav</a:t>
            </a:r>
            <a:r>
              <a:rPr lang="en-US" dirty="0"/>
              <a:t> [</a:t>
            </a:r>
            <a:r>
              <a:rPr lang="en-US" dirty="0" err="1"/>
              <a:t>ngClass</a:t>
            </a:r>
            <a:r>
              <a:rPr lang="en-US" dirty="0"/>
              <a:t>] = "'menu'"&gt;</a:t>
            </a:r>
          </a:p>
          <a:p>
            <a:r>
              <a:rPr lang="en-US" dirty="0"/>
              <a:t>   &lt;a </a:t>
            </a:r>
            <a:r>
              <a:rPr lang="en-US" dirty="0" err="1"/>
              <a:t>routerLink</a:t>
            </a:r>
            <a:r>
              <a:rPr lang="en-US" dirty="0"/>
              <a:t>="/home" </a:t>
            </a:r>
            <a:r>
              <a:rPr lang="en-US" dirty="0" err="1"/>
              <a:t>routerLinkActive</a:t>
            </a:r>
            <a:r>
              <a:rPr lang="en-US" dirty="0"/>
              <a:t>="active-link"&gt;Home&lt;/a&gt; | </a:t>
            </a:r>
          </a:p>
          <a:p>
            <a:r>
              <a:rPr lang="en-US" dirty="0"/>
              <a:t>   &lt;a </a:t>
            </a:r>
            <a:r>
              <a:rPr lang="en-US" dirty="0" err="1"/>
              <a:t>routerLink</a:t>
            </a:r>
            <a:r>
              <a:rPr lang="en-US" dirty="0"/>
              <a:t>="/add-book" </a:t>
            </a:r>
            <a:r>
              <a:rPr lang="en-US" dirty="0" err="1"/>
              <a:t>routerLinkActive</a:t>
            </a:r>
            <a:r>
              <a:rPr lang="en-US" dirty="0"/>
              <a:t>="active-link"&gt;Add Book&lt;/a&gt; | </a:t>
            </a:r>
          </a:p>
          <a:p>
            <a:r>
              <a:rPr lang="en-US" dirty="0"/>
              <a:t>   &lt;a </a:t>
            </a:r>
            <a:r>
              <a:rPr lang="en-US" dirty="0" err="1"/>
              <a:t>routerLink</a:t>
            </a:r>
            <a:r>
              <a:rPr lang="en-US" dirty="0"/>
              <a:t>="/manage-book" </a:t>
            </a:r>
            <a:r>
              <a:rPr lang="en-US" dirty="0" err="1"/>
              <a:t>routerLinkActive</a:t>
            </a:r>
            <a:r>
              <a:rPr lang="en-US" dirty="0"/>
              <a:t>="active-link"&gt;Manage Book&lt;/a&gt;</a:t>
            </a:r>
          </a:p>
          <a:p>
            <a:r>
              <a:rPr lang="en-US" dirty="0"/>
              <a:t>&lt;/</a:t>
            </a:r>
            <a:r>
              <a:rPr lang="en-US" dirty="0" err="1"/>
              <a:t>nav</a:t>
            </a:r>
            <a:r>
              <a:rPr lang="en-US" dirty="0"/>
              <a:t>&gt;  </a:t>
            </a:r>
          </a:p>
          <a:p>
            <a:r>
              <a:rPr lang="en-US" dirty="0"/>
              <a:t>&lt;div&gt;	</a:t>
            </a:r>
          </a:p>
          <a:p>
            <a:r>
              <a:rPr lang="en-US" dirty="0"/>
              <a:t>  &lt;router-outlet&gt;&lt;/router-outlet&gt;	</a:t>
            </a:r>
          </a:p>
          <a:p>
            <a:r>
              <a:rPr lang="en-US" dirty="0"/>
              <a:t>&lt;/div&gt; </a:t>
            </a:r>
          </a:p>
        </p:txBody>
      </p:sp>
      <p:sp>
        <p:nvSpPr>
          <p:cNvPr id="3" name="Rectangle 2"/>
          <p:cNvSpPr/>
          <p:nvPr/>
        </p:nvSpPr>
        <p:spPr>
          <a:xfrm>
            <a:off x="4507262" y="398103"/>
            <a:ext cx="2045753" cy="461665"/>
          </a:xfrm>
          <a:prstGeom prst="rect">
            <a:avLst/>
          </a:prstGeom>
        </p:spPr>
        <p:txBody>
          <a:bodyPr wrap="none">
            <a:spAutoFit/>
          </a:bodyPr>
          <a:lstStyle/>
          <a:p>
            <a:r>
              <a:rPr lang="en-US" sz="2400" b="1" dirty="0">
                <a:solidFill>
                  <a:srgbClr val="FFFF00"/>
                </a:solidFill>
              </a:rPr>
              <a:t>Create</a:t>
            </a:r>
            <a:r>
              <a:rPr lang="en-US" sz="2000" b="1" dirty="0">
                <a:solidFill>
                  <a:srgbClr val="FFFF00"/>
                </a:solidFill>
              </a:rPr>
              <a:t> Menu</a:t>
            </a:r>
          </a:p>
        </p:txBody>
      </p:sp>
      <p:sp>
        <p:nvSpPr>
          <p:cNvPr id="4" name="Rectangle 3"/>
          <p:cNvSpPr/>
          <p:nvPr/>
        </p:nvSpPr>
        <p:spPr>
          <a:xfrm>
            <a:off x="9272239" y="6193596"/>
            <a:ext cx="2561920" cy="400110"/>
          </a:xfrm>
          <a:prstGeom prst="rect">
            <a:avLst/>
          </a:prstGeom>
        </p:spPr>
        <p:txBody>
          <a:bodyPr wrap="none">
            <a:spAutoFit/>
          </a:bodyPr>
          <a:lstStyle/>
          <a:p>
            <a:r>
              <a:rPr lang="en-US" sz="2000" dirty="0">
                <a:solidFill>
                  <a:srgbClr val="FFFF00"/>
                </a:solidFill>
              </a:rPr>
              <a:t>app.component.html</a:t>
            </a:r>
          </a:p>
        </p:txBody>
      </p:sp>
      <p:sp>
        <p:nvSpPr>
          <p:cNvPr id="5" name="Rectangle 4"/>
          <p:cNvSpPr/>
          <p:nvPr/>
        </p:nvSpPr>
        <p:spPr>
          <a:xfrm>
            <a:off x="974500" y="4728573"/>
            <a:ext cx="9792237" cy="369332"/>
          </a:xfrm>
          <a:prstGeom prst="rect">
            <a:avLst/>
          </a:prstGeom>
          <a:ln>
            <a:solidFill>
              <a:schemeClr val="accent1"/>
            </a:solidFill>
          </a:ln>
        </p:spPr>
        <p:txBody>
          <a:bodyPr wrap="square">
            <a:spAutoFit/>
          </a:bodyPr>
          <a:lstStyle/>
          <a:p>
            <a:r>
              <a:rPr lang="en-US" dirty="0"/>
              <a:t>&lt;router-outlet&gt; will act as our container where all path bound with </a:t>
            </a:r>
            <a:r>
              <a:rPr lang="en-US" dirty="0" err="1"/>
              <a:t>routerLink</a:t>
            </a:r>
            <a:r>
              <a:rPr lang="en-US" dirty="0"/>
              <a:t> will open</a:t>
            </a:r>
          </a:p>
        </p:txBody>
      </p:sp>
    </p:spTree>
    <p:extLst>
      <p:ext uri="{BB962C8B-B14F-4D97-AF65-F5344CB8AC3E}">
        <p14:creationId xmlns:p14="http://schemas.microsoft.com/office/powerpoint/2010/main" val="29280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ActivatedRoute</a:t>
            </a:r>
            <a:r>
              <a:rPr lang="en-US" dirty="0"/>
              <a:t> and </a:t>
            </a:r>
            <a:r>
              <a:rPr lang="en-US" dirty="0" err="1"/>
              <a:t>Params</a:t>
            </a:r>
            <a:endParaRPr lang="en-US" dirty="0"/>
          </a:p>
        </p:txBody>
      </p:sp>
      <p:sp>
        <p:nvSpPr>
          <p:cNvPr id="4" name="Content Placeholder 3"/>
          <p:cNvSpPr>
            <a:spLocks noGrp="1"/>
          </p:cNvSpPr>
          <p:nvPr>
            <p:ph idx="1"/>
          </p:nvPr>
        </p:nvSpPr>
        <p:spPr>
          <a:xfrm>
            <a:off x="476518" y="1828799"/>
            <a:ext cx="10420082" cy="4348163"/>
          </a:xfrm>
        </p:spPr>
        <p:txBody>
          <a:bodyPr>
            <a:normAutofit/>
          </a:bodyPr>
          <a:lstStyle/>
          <a:p>
            <a:r>
              <a:rPr lang="en-US" sz="1800" dirty="0" err="1"/>
              <a:t>ActivatedRoute</a:t>
            </a:r>
            <a:r>
              <a:rPr lang="en-US" sz="1800" dirty="0"/>
              <a:t> - An angular service that contains route specific information such as route parameters, global query </a:t>
            </a:r>
            <a:r>
              <a:rPr lang="en-US" sz="1800" dirty="0" err="1"/>
              <a:t>params</a:t>
            </a:r>
            <a:r>
              <a:rPr lang="en-US" sz="1800" dirty="0"/>
              <a:t> etc. </a:t>
            </a:r>
          </a:p>
          <a:p>
            <a:r>
              <a:rPr lang="en-US" sz="1800" dirty="0" err="1"/>
              <a:t>Params</a:t>
            </a:r>
            <a:r>
              <a:rPr lang="en-US" sz="1800" dirty="0"/>
              <a:t> - An angular router API that contains the parameter value. </a:t>
            </a:r>
          </a:p>
          <a:p>
            <a:r>
              <a:rPr lang="en-US" sz="1800" dirty="0"/>
              <a:t>To get the parameter value from </a:t>
            </a:r>
            <a:r>
              <a:rPr lang="en-US" sz="1800" dirty="0" err="1"/>
              <a:t>Params</a:t>
            </a:r>
            <a:r>
              <a:rPr lang="en-US" sz="1800" dirty="0"/>
              <a:t> need to pass key. </a:t>
            </a:r>
          </a:p>
          <a:p>
            <a:pPr marL="0" indent="0">
              <a:buNone/>
            </a:pPr>
            <a:r>
              <a:rPr lang="en-US" sz="1800" dirty="0"/>
              <a:t>To use </a:t>
            </a:r>
            <a:r>
              <a:rPr lang="en-US" sz="1800" dirty="0" err="1"/>
              <a:t>ActivatedRoute</a:t>
            </a:r>
            <a:r>
              <a:rPr lang="en-US" sz="1800" dirty="0"/>
              <a:t> and </a:t>
            </a:r>
            <a:r>
              <a:rPr lang="en-US" sz="1800" dirty="0" err="1"/>
              <a:t>Params</a:t>
            </a:r>
            <a:r>
              <a:rPr lang="en-US" sz="1800" dirty="0"/>
              <a:t> in our component, find the steps. </a:t>
            </a:r>
          </a:p>
          <a:p>
            <a:r>
              <a:rPr lang="en-US" sz="1800" dirty="0"/>
              <a:t>1. Import </a:t>
            </a:r>
            <a:r>
              <a:rPr lang="en-US" sz="1800" dirty="0" err="1"/>
              <a:t>ActivatedRoute</a:t>
            </a:r>
            <a:r>
              <a:rPr lang="en-US" sz="1800" dirty="0"/>
              <a:t> and </a:t>
            </a:r>
            <a:r>
              <a:rPr lang="en-US" sz="1800" dirty="0" err="1"/>
              <a:t>Params</a:t>
            </a:r>
            <a:r>
              <a:rPr lang="en-US" sz="1800" dirty="0"/>
              <a:t>:</a:t>
            </a:r>
          </a:p>
          <a:p>
            <a:pPr marL="0" indent="0">
              <a:buNone/>
            </a:pPr>
            <a:r>
              <a:rPr lang="en-US" sz="1800" b="1" dirty="0">
                <a:solidFill>
                  <a:srgbClr val="FFFF00"/>
                </a:solidFill>
              </a:rPr>
              <a:t>import { </a:t>
            </a:r>
            <a:r>
              <a:rPr lang="en-US" sz="1800" b="1" dirty="0" err="1">
                <a:solidFill>
                  <a:srgbClr val="FFFF00"/>
                </a:solidFill>
              </a:rPr>
              <a:t>ActivatedRoute</a:t>
            </a:r>
            <a:r>
              <a:rPr lang="en-US" sz="1800" b="1" dirty="0">
                <a:solidFill>
                  <a:srgbClr val="FFFF00"/>
                </a:solidFill>
              </a:rPr>
              <a:t>, </a:t>
            </a:r>
            <a:r>
              <a:rPr lang="en-US" sz="1800" b="1" dirty="0" err="1">
                <a:solidFill>
                  <a:srgbClr val="FFFF00"/>
                </a:solidFill>
              </a:rPr>
              <a:t>Params</a:t>
            </a:r>
            <a:r>
              <a:rPr lang="en-US" sz="1800" b="1" dirty="0">
                <a:solidFill>
                  <a:srgbClr val="FFFF00"/>
                </a:solidFill>
              </a:rPr>
              <a:t> } from '@angular/router'; </a:t>
            </a:r>
          </a:p>
          <a:p>
            <a:r>
              <a:rPr lang="en-US" sz="1800" dirty="0"/>
              <a:t>2. </a:t>
            </a:r>
            <a:r>
              <a:rPr lang="en-US" sz="1800" dirty="0" err="1"/>
              <a:t>ActivatedRoute</a:t>
            </a:r>
            <a:r>
              <a:rPr lang="en-US" sz="1800" dirty="0"/>
              <a:t> Instance: Make </a:t>
            </a:r>
            <a:r>
              <a:rPr lang="en-US" sz="1800" dirty="0" err="1"/>
              <a:t>ActivatedRoute</a:t>
            </a:r>
            <a:r>
              <a:rPr lang="en-US" sz="1800" dirty="0"/>
              <a:t> available in component using dependency injection with constructor.</a:t>
            </a:r>
          </a:p>
          <a:p>
            <a:pPr marL="0" indent="0">
              <a:buNone/>
            </a:pPr>
            <a:r>
              <a:rPr lang="en-US" sz="1800" b="1" dirty="0">
                <a:solidFill>
                  <a:srgbClr val="FFFF00"/>
                </a:solidFill>
              </a:rPr>
              <a:t>constructor(private route: </a:t>
            </a:r>
            <a:r>
              <a:rPr lang="en-US" sz="1800" b="1" dirty="0" err="1">
                <a:solidFill>
                  <a:srgbClr val="FFFF00"/>
                </a:solidFill>
              </a:rPr>
              <a:t>ActivatedRoute</a:t>
            </a:r>
            <a:r>
              <a:rPr lang="en-US" sz="1800" b="1" dirty="0">
                <a:solidFill>
                  <a:srgbClr val="FFFF00"/>
                </a:solidFill>
              </a:rPr>
              <a:t>, private </a:t>
            </a:r>
            <a:r>
              <a:rPr lang="en-US" sz="1800" b="1" dirty="0" err="1">
                <a:solidFill>
                  <a:srgbClr val="FFFF00"/>
                </a:solidFill>
              </a:rPr>
              <a:t>bookService</a:t>
            </a:r>
            <a:r>
              <a:rPr lang="en-US" sz="1800" b="1" dirty="0">
                <a:solidFill>
                  <a:srgbClr val="FFFF00"/>
                </a:solidFill>
              </a:rPr>
              <a:t>: </a:t>
            </a:r>
            <a:r>
              <a:rPr lang="en-US" sz="1800" b="1" dirty="0" err="1">
                <a:solidFill>
                  <a:srgbClr val="FFFF00"/>
                </a:solidFill>
              </a:rPr>
              <a:t>BookService</a:t>
            </a:r>
            <a:r>
              <a:rPr lang="en-US" sz="1800" b="1" dirty="0">
                <a:solidFill>
                  <a:srgbClr val="FFFF00"/>
                </a:solidFill>
              </a:rPr>
              <a:t>) {</a:t>
            </a:r>
            <a:r>
              <a:rPr lang="en-US" sz="1800" dirty="0">
                <a:solidFill>
                  <a:srgbClr val="FFFF00"/>
                </a:solidFill>
              </a:rPr>
              <a:t>}</a:t>
            </a:r>
            <a:endParaRPr lang="en-US" sz="1800" dirty="0"/>
          </a:p>
        </p:txBody>
      </p:sp>
    </p:spTree>
    <p:extLst>
      <p:ext uri="{BB962C8B-B14F-4D97-AF65-F5344CB8AC3E}">
        <p14:creationId xmlns:p14="http://schemas.microsoft.com/office/powerpoint/2010/main" val="29840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ActivatedRoute</a:t>
            </a:r>
            <a:r>
              <a:rPr lang="en-US" dirty="0"/>
              <a:t> and </a:t>
            </a:r>
            <a:r>
              <a:rPr lang="en-US" dirty="0" err="1"/>
              <a:t>Params</a:t>
            </a:r>
            <a:endParaRPr lang="en-US" dirty="0"/>
          </a:p>
        </p:txBody>
      </p:sp>
      <p:sp>
        <p:nvSpPr>
          <p:cNvPr id="3" name="Content Placeholder 2"/>
          <p:cNvSpPr>
            <a:spLocks noGrp="1"/>
          </p:cNvSpPr>
          <p:nvPr>
            <p:ph idx="1"/>
          </p:nvPr>
        </p:nvSpPr>
        <p:spPr/>
        <p:txBody>
          <a:bodyPr/>
          <a:lstStyle/>
          <a:p>
            <a:r>
              <a:rPr lang="en-US" dirty="0"/>
              <a:t>3. Routing with Parameters : To access URL /update-book/100 </a:t>
            </a:r>
          </a:p>
          <a:p>
            <a:pPr marL="0" indent="0">
              <a:buNone/>
            </a:pPr>
            <a:r>
              <a:rPr lang="en-US" b="1" dirty="0">
                <a:solidFill>
                  <a:srgbClr val="FFFF00"/>
                </a:solidFill>
              </a:rPr>
              <a:t>{ path: 'update-book/:id', component: </a:t>
            </a:r>
            <a:r>
              <a:rPr lang="en-US" b="1" dirty="0" err="1">
                <a:solidFill>
                  <a:srgbClr val="FFFF00"/>
                </a:solidFill>
              </a:rPr>
              <a:t>UpdateBookComponent</a:t>
            </a:r>
            <a:r>
              <a:rPr lang="en-US" b="1" dirty="0">
                <a:solidFill>
                  <a:srgbClr val="FFFF00"/>
                </a:solidFill>
              </a:rPr>
              <a:t> } </a:t>
            </a:r>
          </a:p>
          <a:p>
            <a:r>
              <a:rPr lang="en-US" dirty="0"/>
              <a:t>URL /update-book/100 will invoke </a:t>
            </a:r>
            <a:r>
              <a:rPr lang="en-US" dirty="0" err="1"/>
              <a:t>UpdateBookComponent</a:t>
            </a:r>
            <a:r>
              <a:rPr lang="en-US" dirty="0"/>
              <a:t>. </a:t>
            </a:r>
          </a:p>
          <a:p>
            <a:r>
              <a:rPr lang="en-US" dirty="0"/>
              <a:t>The path parameter will be accessed by id as given in path mapping with component. </a:t>
            </a:r>
          </a:p>
          <a:p>
            <a:pPr marL="0" indent="0">
              <a:buNone/>
            </a:pPr>
            <a:r>
              <a:rPr lang="en-US" b="1" dirty="0" err="1">
                <a:solidFill>
                  <a:srgbClr val="FFFF00"/>
                </a:solidFill>
              </a:rPr>
              <a:t>this.route.params</a:t>
            </a:r>
            <a:endParaRPr lang="en-US" b="1" dirty="0">
              <a:solidFill>
                <a:srgbClr val="FFFF00"/>
              </a:solidFill>
            </a:endParaRPr>
          </a:p>
          <a:p>
            <a:pPr marL="0" indent="0">
              <a:buNone/>
            </a:pPr>
            <a:r>
              <a:rPr lang="en-US" b="1" dirty="0">
                <a:solidFill>
                  <a:srgbClr val="FFFF00"/>
                </a:solidFill>
              </a:rPr>
              <a:t>.</a:t>
            </a:r>
            <a:r>
              <a:rPr lang="en-US" b="1" dirty="0" err="1">
                <a:solidFill>
                  <a:srgbClr val="FFFF00"/>
                </a:solidFill>
              </a:rPr>
              <a:t>switchMap</a:t>
            </a:r>
            <a:r>
              <a:rPr lang="en-US" b="1" dirty="0">
                <a:solidFill>
                  <a:srgbClr val="FFFF00"/>
                </a:solidFill>
              </a:rPr>
              <a:t>((</a:t>
            </a:r>
            <a:r>
              <a:rPr lang="en-US" b="1" dirty="0" err="1">
                <a:solidFill>
                  <a:srgbClr val="FFFF00"/>
                </a:solidFill>
              </a:rPr>
              <a:t>params</a:t>
            </a:r>
            <a:r>
              <a:rPr lang="en-US" b="1" dirty="0">
                <a:solidFill>
                  <a:srgbClr val="FFFF00"/>
                </a:solidFill>
              </a:rPr>
              <a:t>: </a:t>
            </a:r>
            <a:r>
              <a:rPr lang="en-US" b="1" dirty="0" err="1">
                <a:solidFill>
                  <a:srgbClr val="FFFF00"/>
                </a:solidFill>
              </a:rPr>
              <a:t>Params</a:t>
            </a:r>
            <a:r>
              <a:rPr lang="en-US" b="1" dirty="0">
                <a:solidFill>
                  <a:srgbClr val="FFFF00"/>
                </a:solidFill>
              </a:rPr>
              <a:t>) =&gt; </a:t>
            </a:r>
            <a:r>
              <a:rPr lang="en-US" b="1" dirty="0" err="1">
                <a:solidFill>
                  <a:srgbClr val="FFFF00"/>
                </a:solidFill>
              </a:rPr>
              <a:t>this.bookService.getBook</a:t>
            </a:r>
            <a:r>
              <a:rPr lang="en-US" b="1" dirty="0">
                <a:solidFill>
                  <a:srgbClr val="FFFF00"/>
                </a:solidFill>
              </a:rPr>
              <a:t>(+</a:t>
            </a:r>
            <a:r>
              <a:rPr lang="en-US" b="1" dirty="0" err="1">
                <a:solidFill>
                  <a:srgbClr val="FFFF00"/>
                </a:solidFill>
              </a:rPr>
              <a:t>params</a:t>
            </a:r>
            <a:r>
              <a:rPr lang="en-US" b="1" dirty="0">
                <a:solidFill>
                  <a:srgbClr val="FFFF00"/>
                </a:solidFill>
              </a:rPr>
              <a:t>['id']))</a:t>
            </a:r>
          </a:p>
          <a:p>
            <a:pPr marL="0" indent="0">
              <a:buNone/>
            </a:pPr>
            <a:r>
              <a:rPr lang="en-US" b="1" dirty="0">
                <a:solidFill>
                  <a:srgbClr val="FFFF00"/>
                </a:solidFill>
              </a:rPr>
              <a:t>.subscribe(book =&gt; </a:t>
            </a:r>
            <a:r>
              <a:rPr lang="en-US" b="1" dirty="0" err="1">
                <a:solidFill>
                  <a:srgbClr val="FFFF00"/>
                </a:solidFill>
              </a:rPr>
              <a:t>this.book</a:t>
            </a:r>
            <a:r>
              <a:rPr lang="en-US" b="1" dirty="0">
                <a:solidFill>
                  <a:srgbClr val="FFFF00"/>
                </a:solidFill>
              </a:rPr>
              <a:t> = book); </a:t>
            </a:r>
          </a:p>
          <a:p>
            <a:endParaRPr lang="en-US" dirty="0"/>
          </a:p>
        </p:txBody>
      </p:sp>
    </p:spTree>
    <p:extLst>
      <p:ext uri="{BB962C8B-B14F-4D97-AF65-F5344CB8AC3E}">
        <p14:creationId xmlns:p14="http://schemas.microsoft.com/office/powerpoint/2010/main" val="243167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ActivatedRoute</a:t>
            </a:r>
            <a:r>
              <a:rPr lang="en-US" dirty="0"/>
              <a:t> and </a:t>
            </a:r>
            <a:r>
              <a:rPr lang="en-US" dirty="0" err="1"/>
              <a:t>Params</a:t>
            </a:r>
            <a:endParaRPr lang="en-US" dirty="0"/>
          </a:p>
        </p:txBody>
      </p:sp>
      <p:sp>
        <p:nvSpPr>
          <p:cNvPr id="3" name="Content Placeholder 2"/>
          <p:cNvSpPr>
            <a:spLocks noGrp="1"/>
          </p:cNvSpPr>
          <p:nvPr>
            <p:ph idx="1"/>
          </p:nvPr>
        </p:nvSpPr>
        <p:spPr/>
        <p:txBody>
          <a:bodyPr/>
          <a:lstStyle/>
          <a:p>
            <a:r>
              <a:rPr lang="en-US" dirty="0"/>
              <a:t> </a:t>
            </a:r>
            <a:r>
              <a:rPr lang="en-US" dirty="0" err="1"/>
              <a:t>switchMap</a:t>
            </a:r>
            <a:r>
              <a:rPr lang="en-US" dirty="0"/>
              <a:t> operator - allows  to perform an action with the current value of the Observable and map it to new Observable.</a:t>
            </a:r>
          </a:p>
          <a:p>
            <a:pPr marL="0" indent="0">
              <a:buNone/>
            </a:pPr>
            <a:r>
              <a:rPr lang="en-US" dirty="0"/>
              <a:t> Import </a:t>
            </a:r>
            <a:r>
              <a:rPr lang="en-US" dirty="0" err="1"/>
              <a:t>switchMap</a:t>
            </a:r>
            <a:r>
              <a:rPr lang="en-US" dirty="0"/>
              <a:t> in component </a:t>
            </a:r>
          </a:p>
          <a:p>
            <a:r>
              <a:rPr lang="en-US" dirty="0"/>
              <a:t>import '</a:t>
            </a:r>
            <a:r>
              <a:rPr lang="en-US" dirty="0" err="1"/>
              <a:t>rxjs</a:t>
            </a:r>
            <a:r>
              <a:rPr lang="en-US" dirty="0"/>
              <a:t>/add/operator/</a:t>
            </a:r>
            <a:r>
              <a:rPr lang="en-US" dirty="0" err="1"/>
              <a:t>switchMap</a:t>
            </a:r>
            <a:r>
              <a:rPr lang="en-US" dirty="0"/>
              <a:t>';</a:t>
            </a:r>
          </a:p>
          <a:p>
            <a:r>
              <a:rPr lang="en-US" dirty="0"/>
              <a:t> </a:t>
            </a:r>
            <a:r>
              <a:rPr lang="en-US" dirty="0" err="1"/>
              <a:t>switchMap</a:t>
            </a:r>
            <a:r>
              <a:rPr lang="en-US" dirty="0"/>
              <a:t> handles an Observable as well as a Promise to retrieve the value they emit. </a:t>
            </a:r>
          </a:p>
          <a:p>
            <a:r>
              <a:rPr lang="en-US" dirty="0"/>
              <a:t> (+) converts string 'id' to a number.</a:t>
            </a:r>
          </a:p>
          <a:p>
            <a:r>
              <a:rPr lang="en-US" dirty="0"/>
              <a:t> +</a:t>
            </a:r>
            <a:r>
              <a:rPr lang="en-US" dirty="0" err="1"/>
              <a:t>params</a:t>
            </a:r>
            <a:r>
              <a:rPr lang="en-US" dirty="0"/>
              <a:t>['id'] will return 100 if we use URL /update-book/100 . </a:t>
            </a:r>
          </a:p>
          <a:p>
            <a:r>
              <a:rPr lang="en-US" dirty="0"/>
              <a:t>Subscribe - used to detect the id changes to retrieve Book. </a:t>
            </a:r>
          </a:p>
        </p:txBody>
      </p:sp>
    </p:spTree>
    <p:extLst>
      <p:ext uri="{BB962C8B-B14F-4D97-AF65-F5344CB8AC3E}">
        <p14:creationId xmlns:p14="http://schemas.microsoft.com/office/powerpoint/2010/main" val="14673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:Routing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Add &lt;base </a:t>
            </a:r>
            <a:r>
              <a:rPr lang="en-US" dirty="0" err="1"/>
              <a:t>href</a:t>
            </a:r>
            <a:r>
              <a:rPr lang="en-US" dirty="0"/>
              <a:t>&gt; in index.html</a:t>
            </a:r>
          </a:p>
          <a:p>
            <a:pPr marL="457200" indent="-457200">
              <a:buFont typeface="+mj-lt"/>
              <a:buAutoNum type="arabicPeriod"/>
            </a:pPr>
            <a:r>
              <a:rPr lang="en-US" dirty="0"/>
              <a:t>Create Routing Module and Application Module</a:t>
            </a:r>
          </a:p>
          <a:p>
            <a:pPr marL="457200" indent="-457200">
              <a:buFont typeface="+mj-lt"/>
              <a:buAutoNum type="arabicPeriod"/>
            </a:pPr>
            <a:r>
              <a:rPr lang="en-US" dirty="0"/>
              <a:t>Create Menu -Create links in  app.component.html</a:t>
            </a:r>
          </a:p>
          <a:p>
            <a:pPr marL="457200" indent="-457200">
              <a:buFont typeface="+mj-lt"/>
              <a:buAutoNum type="arabicPeriod"/>
            </a:pPr>
            <a:r>
              <a:rPr lang="en-US" dirty="0"/>
              <a:t>Create Service  -Create a service that will contain methods to fetch, add and remove data</a:t>
            </a:r>
          </a:p>
          <a:p>
            <a:pPr marL="457200" indent="-457200">
              <a:buFont typeface="+mj-lt"/>
              <a:buAutoNum type="arabicPeriod"/>
            </a:pPr>
            <a:r>
              <a:rPr lang="en-US" dirty="0"/>
              <a:t>Display Contents - Create component that will display the details, add , update and </a:t>
            </a:r>
            <a:r>
              <a:rPr lang="en-US"/>
              <a:t>manage data</a:t>
            </a:r>
            <a:endParaRPr lang="en-US" b="1" dirty="0">
              <a:solidFill>
                <a:srgbClr val="FFFF00"/>
              </a:solidFill>
            </a:endParaRPr>
          </a:p>
        </p:txBody>
      </p:sp>
    </p:spTree>
    <p:extLst>
      <p:ext uri="{BB962C8B-B14F-4D97-AF65-F5344CB8AC3E}">
        <p14:creationId xmlns:p14="http://schemas.microsoft.com/office/powerpoint/2010/main" val="85053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a:t>
            </a:r>
          </a:p>
        </p:txBody>
      </p:sp>
      <p:sp>
        <p:nvSpPr>
          <p:cNvPr id="3" name="Content Placeholder 2"/>
          <p:cNvSpPr>
            <a:spLocks noGrp="1"/>
          </p:cNvSpPr>
          <p:nvPr>
            <p:ph idx="1"/>
          </p:nvPr>
        </p:nvSpPr>
        <p:spPr/>
        <p:txBody>
          <a:bodyPr>
            <a:normAutofit lnSpcReduction="10000"/>
          </a:bodyPr>
          <a:lstStyle/>
          <a:p>
            <a:r>
              <a:rPr lang="en-US" dirty="0"/>
              <a:t>Navigate from one view to next while performing  task. </a:t>
            </a:r>
          </a:p>
          <a:p>
            <a:r>
              <a:rPr lang="en-US" dirty="0"/>
              <a:t>Every component can be mapped with a URL and when that URL is accessed by browser or by a link on the page then the corresponding component is displayed.</a:t>
            </a:r>
          </a:p>
          <a:p>
            <a:r>
              <a:rPr lang="en-US" dirty="0"/>
              <a:t>Can pass optional parameter with the URL that will be fetched in component to filter data to display.</a:t>
            </a:r>
          </a:p>
          <a:p>
            <a:r>
              <a:rPr lang="en-US" dirty="0"/>
              <a:t>In HTML template can bind router to a link and when link is clicked, it will navigate to appropriate view. </a:t>
            </a:r>
          </a:p>
          <a:p>
            <a:r>
              <a:rPr lang="en-US" dirty="0"/>
              <a:t>Can configure a URL to redirect to next URL. </a:t>
            </a:r>
          </a:p>
          <a:p>
            <a:r>
              <a:rPr lang="en-US" dirty="0"/>
              <a:t>Can also handle "404 Not Found" in angular routing.</a:t>
            </a:r>
          </a:p>
          <a:p>
            <a:r>
              <a:rPr lang="en-US" dirty="0"/>
              <a:t>Provides location service using which can go back and forward through the history of pages using a button</a:t>
            </a:r>
          </a:p>
        </p:txBody>
      </p:sp>
    </p:spTree>
    <p:extLst>
      <p:ext uri="{BB962C8B-B14F-4D97-AF65-F5344CB8AC3E}">
        <p14:creationId xmlns:p14="http://schemas.microsoft.com/office/powerpoint/2010/main" val="301739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programmatically via the router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import {Router} from "@angular/router";</a:t>
            </a:r>
          </a:p>
          <a:p>
            <a:pPr marL="0" indent="0">
              <a:buNone/>
            </a:pPr>
            <a:r>
              <a:rPr lang="en-US" dirty="0"/>
              <a:t>class </a:t>
            </a:r>
            <a:r>
              <a:rPr lang="en-US" dirty="0" err="1"/>
              <a:t>HeaderComponent</a:t>
            </a:r>
            <a:r>
              <a:rPr lang="en-US" dirty="0"/>
              <a:t> {</a:t>
            </a:r>
          </a:p>
          <a:p>
            <a:pPr marL="0" indent="0">
              <a:buNone/>
            </a:pPr>
            <a:r>
              <a:rPr lang="en-US" dirty="0"/>
              <a:t>  constructor(private router: Router) {} </a:t>
            </a:r>
          </a:p>
          <a:p>
            <a:pPr marL="0" indent="0">
              <a:buNone/>
            </a:pPr>
            <a:r>
              <a:rPr lang="en-US" dirty="0"/>
              <a:t>  </a:t>
            </a:r>
            <a:r>
              <a:rPr lang="en-US" dirty="0" err="1"/>
              <a:t>goHome</a:t>
            </a:r>
            <a:r>
              <a:rPr lang="en-US" dirty="0"/>
              <a:t>() {</a:t>
            </a:r>
          </a:p>
          <a:p>
            <a:pPr marL="0" indent="0">
              <a:buNone/>
            </a:pPr>
            <a:r>
              <a:rPr lang="en-US" dirty="0"/>
              <a:t>    </a:t>
            </a:r>
            <a:r>
              <a:rPr lang="en-US" dirty="0" err="1"/>
              <a:t>this.router.navigate</a:t>
            </a:r>
            <a:r>
              <a:rPr lang="en-US" dirty="0"/>
              <a:t>(['']); </a:t>
            </a:r>
          </a:p>
          <a:p>
            <a:pPr marL="0" indent="0">
              <a:buNone/>
            </a:pPr>
            <a:r>
              <a:rPr lang="en-US" dirty="0"/>
              <a:t>  }</a:t>
            </a:r>
          </a:p>
          <a:p>
            <a:pPr marL="0" indent="0">
              <a:buNone/>
            </a:pPr>
            <a:r>
              <a:rPr lang="en-US" dirty="0"/>
              <a:t>  </a:t>
            </a:r>
            <a:r>
              <a:rPr lang="en-US" dirty="0" err="1"/>
              <a:t>goSearch</a:t>
            </a:r>
            <a:r>
              <a:rPr lang="en-US" dirty="0"/>
              <a:t>() {</a:t>
            </a:r>
          </a:p>
          <a:p>
            <a:pPr marL="0" indent="0">
              <a:buNone/>
            </a:pPr>
            <a:r>
              <a:rPr lang="en-US" dirty="0"/>
              <a:t>    </a:t>
            </a:r>
            <a:r>
              <a:rPr lang="en-US" dirty="0" err="1"/>
              <a:t>this.router.navigate</a:t>
            </a:r>
            <a:r>
              <a:rPr lang="en-US" dirty="0"/>
              <a:t>(['search']);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9365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t>
            </a:r>
            <a:r>
              <a:rPr lang="en-US" dirty="0" err="1"/>
              <a:t>params</a:t>
            </a:r>
            <a:r>
              <a:rPr lang="en-US" dirty="0"/>
              <a:t> array</a:t>
            </a:r>
          </a:p>
        </p:txBody>
      </p:sp>
      <p:sp>
        <p:nvSpPr>
          <p:cNvPr id="3" name="Content Placeholder 2"/>
          <p:cNvSpPr>
            <a:spLocks noGrp="1"/>
          </p:cNvSpPr>
          <p:nvPr>
            <p:ph idx="1"/>
          </p:nvPr>
        </p:nvSpPr>
        <p:spPr/>
        <p:txBody>
          <a:bodyPr>
            <a:normAutofit/>
          </a:bodyPr>
          <a:lstStyle/>
          <a:p>
            <a:r>
              <a:rPr lang="en-US" dirty="0"/>
              <a:t>{path: 'search/foo/moo', component: </a:t>
            </a:r>
            <a:r>
              <a:rPr lang="en-US" dirty="0" err="1"/>
              <a:t>SearchComponent</a:t>
            </a:r>
            <a:r>
              <a:rPr lang="en-US" dirty="0"/>
              <a:t>},</a:t>
            </a:r>
          </a:p>
          <a:p>
            <a:r>
              <a:rPr lang="en-US" dirty="0"/>
              <a:t>Then to navigate to our search page we pass into the navigate function an link </a:t>
            </a:r>
            <a:r>
              <a:rPr lang="en-US" dirty="0" err="1"/>
              <a:t>params</a:t>
            </a:r>
            <a:r>
              <a:rPr lang="en-US" dirty="0"/>
              <a:t> array like so:</a:t>
            </a:r>
          </a:p>
          <a:p>
            <a:pPr marL="0" indent="0">
              <a:buNone/>
            </a:pPr>
            <a:r>
              <a:rPr lang="en-US" dirty="0"/>
              <a:t>		</a:t>
            </a:r>
            <a:r>
              <a:rPr lang="en-US" dirty="0" err="1"/>
              <a:t>this.router.navigate</a:t>
            </a:r>
            <a:r>
              <a:rPr lang="en-US" dirty="0"/>
              <a:t>(['search', 'foo', 'moo']);</a:t>
            </a:r>
          </a:p>
          <a:p>
            <a:r>
              <a:rPr lang="en-US" dirty="0"/>
              <a:t>Navigating via a link </a:t>
            </a:r>
            <a:r>
              <a:rPr lang="en-US" dirty="0" err="1"/>
              <a:t>params</a:t>
            </a:r>
            <a:r>
              <a:rPr lang="en-US" dirty="0"/>
              <a:t> array has one big advantage in that parts of the URL can be variables, like so:</a:t>
            </a:r>
          </a:p>
          <a:p>
            <a:pPr marL="0" indent="0">
              <a:buNone/>
            </a:pPr>
            <a:r>
              <a:rPr lang="en-US" dirty="0"/>
              <a:t>		let part = "foo";</a:t>
            </a:r>
          </a:p>
          <a:p>
            <a:pPr marL="0" indent="0">
              <a:buNone/>
            </a:pPr>
            <a:r>
              <a:rPr lang="en-US" dirty="0"/>
              <a:t>		</a:t>
            </a:r>
            <a:r>
              <a:rPr lang="en-US" dirty="0" err="1"/>
              <a:t>this.router.navigate</a:t>
            </a:r>
            <a:r>
              <a:rPr lang="en-US" dirty="0"/>
              <a:t>(['search', part, 'moo']);</a:t>
            </a:r>
          </a:p>
        </p:txBody>
      </p:sp>
    </p:spTree>
    <p:extLst>
      <p:ext uri="{BB962C8B-B14F-4D97-AF65-F5344CB8AC3E}">
        <p14:creationId xmlns:p14="http://schemas.microsoft.com/office/powerpoint/2010/main" val="188917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Parameterised</a:t>
            </a:r>
            <a:r>
              <a:rPr lang="en-US" dirty="0"/>
              <a:t> Routes</a:t>
            </a:r>
          </a:p>
        </p:txBody>
      </p:sp>
      <p:sp>
        <p:nvSpPr>
          <p:cNvPr id="3" name="Content Placeholder 2"/>
          <p:cNvSpPr>
            <a:spLocks noGrp="1"/>
          </p:cNvSpPr>
          <p:nvPr>
            <p:ph idx="1"/>
          </p:nvPr>
        </p:nvSpPr>
        <p:spPr/>
        <p:txBody>
          <a:bodyPr/>
          <a:lstStyle/>
          <a:p>
            <a:pPr marL="0" indent="0">
              <a:buNone/>
            </a:pPr>
            <a:r>
              <a:rPr lang="en-US" dirty="0" err="1"/>
              <a:t>const</a:t>
            </a:r>
            <a:r>
              <a:rPr lang="en-US" dirty="0"/>
              <a:t> routes: Routes = [</a:t>
            </a:r>
          </a:p>
          <a:p>
            <a:pPr marL="0" indent="0">
              <a:buNone/>
            </a:pPr>
            <a:r>
              <a:rPr lang="en-US" dirty="0"/>
              <a:t> { path: 'blog/:id', component: </a:t>
            </a:r>
            <a:r>
              <a:rPr lang="en-US" dirty="0" err="1"/>
              <a:t>BlogComponent</a:t>
            </a:r>
            <a:r>
              <a:rPr lang="en-US" dirty="0"/>
              <a:t> } </a:t>
            </a:r>
          </a:p>
          <a:p>
            <a:pPr marL="0" indent="0">
              <a:buNone/>
            </a:pPr>
            <a:r>
              <a:rPr lang="en-US" dirty="0"/>
              <a:t>];</a:t>
            </a:r>
          </a:p>
          <a:p>
            <a:r>
              <a:rPr lang="en-US" dirty="0"/>
              <a:t>The path has a variable called id, we know it’s a variable since it begins with a colon :</a:t>
            </a:r>
          </a:p>
          <a:p>
            <a:r>
              <a:rPr lang="en-US" dirty="0"/>
              <a:t>A path can have any number of variables as long as they all start with : and have different names.</a:t>
            </a:r>
          </a:p>
        </p:txBody>
      </p:sp>
    </p:spTree>
    <p:extLst>
      <p:ext uri="{BB962C8B-B14F-4D97-AF65-F5344CB8AC3E}">
        <p14:creationId xmlns:p14="http://schemas.microsoft.com/office/powerpoint/2010/main" val="214387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Parameterised</a:t>
            </a:r>
            <a:r>
              <a:rPr lang="en-US" dirty="0"/>
              <a:t> Routes</a:t>
            </a:r>
          </a:p>
        </p:txBody>
      </p:sp>
      <p:sp>
        <p:nvSpPr>
          <p:cNvPr id="3" name="Content Placeholder 2"/>
          <p:cNvSpPr>
            <a:spLocks noGrp="1"/>
          </p:cNvSpPr>
          <p:nvPr>
            <p:ph idx="1"/>
          </p:nvPr>
        </p:nvSpPr>
        <p:spPr/>
        <p:txBody>
          <a:bodyPr/>
          <a:lstStyle/>
          <a:p>
            <a:r>
              <a:rPr lang="en-US" dirty="0"/>
              <a:t>Non-</a:t>
            </a:r>
            <a:r>
              <a:rPr lang="en-US" dirty="0" err="1"/>
              <a:t>parameterised</a:t>
            </a:r>
            <a:r>
              <a:rPr lang="en-US" dirty="0"/>
              <a:t> routes always take priority over </a:t>
            </a:r>
            <a:r>
              <a:rPr lang="en-US" dirty="0" err="1"/>
              <a:t>parameterised</a:t>
            </a:r>
            <a:r>
              <a:rPr lang="en-US" dirty="0"/>
              <a:t> routes, so in the below </a:t>
            </a:r>
            <a:r>
              <a:rPr lang="en-US" dirty="0" err="1"/>
              <a:t>config</a:t>
            </a:r>
            <a:r>
              <a:rPr lang="en-US" dirty="0"/>
              <a:t>:</a:t>
            </a:r>
          </a:p>
          <a:p>
            <a:endParaRPr lang="en-US" dirty="0"/>
          </a:p>
          <a:p>
            <a:pPr marL="0" indent="0">
              <a:buNone/>
            </a:pPr>
            <a:r>
              <a:rPr lang="en-US" dirty="0" err="1"/>
              <a:t>const</a:t>
            </a:r>
            <a:r>
              <a:rPr lang="en-US" dirty="0"/>
              <a:t> routes: Routes = [</a:t>
            </a:r>
          </a:p>
          <a:p>
            <a:pPr marL="0" indent="0">
              <a:buNone/>
            </a:pPr>
            <a:r>
              <a:rPr lang="en-US" dirty="0"/>
              <a:t> { path: 'blog/:id', component: </a:t>
            </a:r>
            <a:r>
              <a:rPr lang="en-US" dirty="0" err="1"/>
              <a:t>BlogComponent</a:t>
            </a:r>
            <a:r>
              <a:rPr lang="en-US" dirty="0"/>
              <a:t> },</a:t>
            </a:r>
          </a:p>
          <a:p>
            <a:pPr marL="0" indent="0">
              <a:buNone/>
            </a:pPr>
            <a:r>
              <a:rPr lang="en-US" dirty="0"/>
              <a:t> { path: 'blog/moo', component: </a:t>
            </a:r>
            <a:r>
              <a:rPr lang="en-US" dirty="0" err="1"/>
              <a:t>MooComponent</a:t>
            </a:r>
            <a:r>
              <a:rPr lang="en-US" dirty="0"/>
              <a:t> },</a:t>
            </a:r>
          </a:p>
          <a:p>
            <a:pPr marL="0" indent="0">
              <a:buNone/>
            </a:pPr>
            <a:r>
              <a:rPr lang="en-US" dirty="0"/>
              <a:t>];</a:t>
            </a:r>
          </a:p>
          <a:p>
            <a:r>
              <a:rPr lang="en-US" dirty="0"/>
              <a:t>If we visited /blog/moo we would show </a:t>
            </a:r>
            <a:r>
              <a:rPr lang="en-US" dirty="0" err="1"/>
              <a:t>MooComponent</a:t>
            </a:r>
            <a:r>
              <a:rPr lang="en-US" dirty="0"/>
              <a:t> even though it matches the path for the first blog/:id route as well.</a:t>
            </a:r>
          </a:p>
        </p:txBody>
      </p:sp>
    </p:spTree>
    <p:extLst>
      <p:ext uri="{BB962C8B-B14F-4D97-AF65-F5344CB8AC3E}">
        <p14:creationId xmlns:p14="http://schemas.microsoft.com/office/powerpoint/2010/main" val="21627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Activated route</a:t>
            </a:r>
          </a:p>
        </p:txBody>
      </p:sp>
      <p:sp>
        <p:nvSpPr>
          <p:cNvPr id="3" name="Content Placeholder 2"/>
          <p:cNvSpPr>
            <a:spLocks noGrp="1"/>
          </p:cNvSpPr>
          <p:nvPr>
            <p:ph idx="1"/>
          </p:nvPr>
        </p:nvSpPr>
        <p:spPr/>
        <p:txBody>
          <a:bodyPr/>
          <a:lstStyle/>
          <a:p>
            <a:pPr marL="0" indent="0">
              <a:buNone/>
            </a:pPr>
            <a:r>
              <a:rPr lang="en-US" dirty="0"/>
              <a:t>import {</a:t>
            </a:r>
            <a:r>
              <a:rPr lang="en-US" dirty="0" err="1"/>
              <a:t>ActivatedRoute</a:t>
            </a:r>
            <a:r>
              <a:rPr lang="en-US" dirty="0"/>
              <a:t>} from "@angular/router";</a:t>
            </a:r>
          </a:p>
          <a:p>
            <a:pPr marL="0" indent="0">
              <a:buNone/>
            </a:pPr>
            <a:r>
              <a:rPr lang="en-US" dirty="0"/>
              <a:t>.</a:t>
            </a:r>
          </a:p>
          <a:p>
            <a:pPr marL="0" indent="0">
              <a:buNone/>
            </a:pPr>
            <a:r>
              <a:rPr lang="en-US" dirty="0"/>
              <a:t>constructor(private route: </a:t>
            </a:r>
            <a:r>
              <a:rPr lang="en-US" dirty="0" err="1"/>
              <a:t>ActivatedRoute</a:t>
            </a:r>
            <a:r>
              <a:rPr lang="en-US" dirty="0"/>
              <a:t>) {</a:t>
            </a:r>
          </a:p>
          <a:p>
            <a:pPr marL="0" indent="0">
              <a:buNone/>
            </a:pPr>
            <a:r>
              <a:rPr lang="en-US" dirty="0"/>
              <a:t>    </a:t>
            </a:r>
            <a:r>
              <a:rPr lang="en-US" dirty="0" err="1"/>
              <a:t>this.route.params.subscribe</a:t>
            </a:r>
            <a:r>
              <a:rPr lang="en-US" dirty="0"/>
              <a:t>( </a:t>
            </a:r>
            <a:r>
              <a:rPr lang="en-US" dirty="0" err="1"/>
              <a:t>params</a:t>
            </a:r>
            <a:r>
              <a:rPr lang="en-US" dirty="0"/>
              <a:t> =&gt; console.log(</a:t>
            </a:r>
            <a:r>
              <a:rPr lang="en-US" dirty="0" err="1"/>
              <a:t>params</a:t>
            </a:r>
            <a:r>
              <a:rPr lang="en-US" dirty="0"/>
              <a:t>) );</a:t>
            </a:r>
          </a:p>
          <a:p>
            <a:pPr marL="0" indent="0">
              <a:buNone/>
            </a:pPr>
            <a:r>
              <a:rPr lang="en-US" dirty="0"/>
              <a:t>}</a:t>
            </a:r>
          </a:p>
          <a:p>
            <a:pPr marL="0" indent="0">
              <a:buNone/>
            </a:pPr>
            <a:r>
              <a:rPr lang="en-US" dirty="0"/>
              <a:t>Now if we navigated to /blog/1 the number 1 would get emitted on the observable and this would get printed to the console as:</a:t>
            </a:r>
          </a:p>
          <a:p>
            <a:pPr marL="0" indent="0">
              <a:buNone/>
            </a:pPr>
            <a:endParaRPr lang="en-US" dirty="0"/>
          </a:p>
          <a:p>
            <a:pPr marL="0" indent="0">
              <a:buNone/>
            </a:pPr>
            <a:r>
              <a:rPr lang="en-US" dirty="0"/>
              <a:t>{ id: 1 }</a:t>
            </a:r>
          </a:p>
        </p:txBody>
      </p:sp>
    </p:spTree>
    <p:extLst>
      <p:ext uri="{BB962C8B-B14F-4D97-AF65-F5344CB8AC3E}">
        <p14:creationId xmlns:p14="http://schemas.microsoft.com/office/powerpoint/2010/main" val="179620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t>
            </a:r>
            <a:r>
              <a:rPr lang="en-US" dirty="0" err="1"/>
              <a:t>params</a:t>
            </a:r>
            <a:endParaRPr lang="en-US" dirty="0"/>
          </a:p>
        </p:txBody>
      </p:sp>
      <p:sp>
        <p:nvSpPr>
          <p:cNvPr id="3" name="Content Placeholder 2"/>
          <p:cNvSpPr>
            <a:spLocks noGrp="1"/>
          </p:cNvSpPr>
          <p:nvPr>
            <p:ph idx="1"/>
          </p:nvPr>
        </p:nvSpPr>
        <p:spPr/>
        <p:txBody>
          <a:bodyPr/>
          <a:lstStyle/>
          <a:p>
            <a:r>
              <a:rPr lang="en-US" dirty="0"/>
              <a:t>Require two routes to be configured, one for when there is a search term and another for when there isn’t a search term.</a:t>
            </a:r>
          </a:p>
          <a:p>
            <a:pPr marL="0" indent="0">
              <a:buNone/>
            </a:pPr>
            <a:r>
              <a:rPr lang="en-US" dirty="0"/>
              <a:t>{path: 'search', component: </a:t>
            </a:r>
            <a:r>
              <a:rPr lang="en-US" dirty="0" err="1"/>
              <a:t>SearchComponent</a:t>
            </a:r>
            <a:r>
              <a:rPr lang="en-US" dirty="0"/>
              <a:t>},</a:t>
            </a:r>
          </a:p>
          <a:p>
            <a:pPr marL="0" indent="0">
              <a:buNone/>
            </a:pPr>
            <a:r>
              <a:rPr lang="en-US" dirty="0"/>
              <a:t>{path: 'search/:term', component: </a:t>
            </a:r>
            <a:r>
              <a:rPr lang="en-US" dirty="0" err="1"/>
              <a:t>SearchComponent</a:t>
            </a:r>
            <a:r>
              <a:rPr lang="en-US" dirty="0"/>
              <a:t>}</a:t>
            </a:r>
          </a:p>
          <a:p>
            <a:r>
              <a:rPr lang="en-US" dirty="0"/>
              <a:t>Another way to think about the above is that the variable term is optional. It might be present and it might not and we want the app to function correctly in either case.</a:t>
            </a:r>
          </a:p>
          <a:p>
            <a:endParaRPr lang="en-US" dirty="0"/>
          </a:p>
        </p:txBody>
      </p:sp>
    </p:spTree>
    <p:extLst>
      <p:ext uri="{BB962C8B-B14F-4D97-AF65-F5344CB8AC3E}">
        <p14:creationId xmlns:p14="http://schemas.microsoft.com/office/powerpoint/2010/main" val="267938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t>
            </a:r>
            <a:r>
              <a:rPr lang="en-US" dirty="0" err="1"/>
              <a:t>params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const</a:t>
            </a:r>
            <a:r>
              <a:rPr lang="en-US" dirty="0"/>
              <a:t> </a:t>
            </a:r>
            <a:r>
              <a:rPr lang="en-US" dirty="0" err="1"/>
              <a:t>routes:Routes</a:t>
            </a:r>
            <a:r>
              <a:rPr lang="en-US" dirty="0"/>
              <a:t> = [</a:t>
            </a:r>
          </a:p>
          <a:p>
            <a:pPr marL="0" indent="0">
              <a:buNone/>
            </a:pPr>
            <a:r>
              <a:rPr lang="en-US" dirty="0"/>
              <a:t>  {path: '', </a:t>
            </a:r>
            <a:r>
              <a:rPr lang="en-US" dirty="0" err="1"/>
              <a:t>redirectTo</a:t>
            </a:r>
            <a:r>
              <a:rPr lang="en-US" dirty="0"/>
              <a:t>: 'home', </a:t>
            </a:r>
            <a:r>
              <a:rPr lang="en-US" dirty="0" err="1"/>
              <a:t>pathMatch</a:t>
            </a:r>
            <a:r>
              <a:rPr lang="en-US" dirty="0"/>
              <a:t>: 'full'},</a:t>
            </a:r>
          </a:p>
          <a:p>
            <a:pPr marL="0" indent="0">
              <a:buNone/>
            </a:pPr>
            <a:r>
              <a:rPr lang="en-US" dirty="0"/>
              <a:t>  {path: 'find', </a:t>
            </a:r>
            <a:r>
              <a:rPr lang="en-US" dirty="0" err="1"/>
              <a:t>redirectTo</a:t>
            </a:r>
            <a:r>
              <a:rPr lang="en-US" dirty="0"/>
              <a:t>: 'search'},</a:t>
            </a:r>
          </a:p>
          <a:p>
            <a:pPr marL="0" indent="0">
              <a:buNone/>
            </a:pPr>
            <a:r>
              <a:rPr lang="en-US" dirty="0"/>
              <a:t>  {path: 'home', component: </a:t>
            </a:r>
            <a:r>
              <a:rPr lang="en-US" dirty="0" err="1"/>
              <a:t>HomeComponent</a:t>
            </a:r>
            <a:r>
              <a:rPr lang="en-US" dirty="0"/>
              <a:t>},</a:t>
            </a:r>
          </a:p>
          <a:p>
            <a:pPr marL="0" indent="0">
              <a:buNone/>
            </a:pPr>
            <a:r>
              <a:rPr lang="en-US" dirty="0"/>
              <a:t>  {path: 'search', component: </a:t>
            </a:r>
            <a:r>
              <a:rPr lang="en-US" dirty="0" err="1"/>
              <a:t>SearchComponent</a:t>
            </a:r>
            <a:r>
              <a:rPr lang="en-US" dirty="0"/>
              <a:t>},</a:t>
            </a:r>
          </a:p>
          <a:p>
            <a:pPr marL="0" indent="0">
              <a:buNone/>
            </a:pPr>
            <a:r>
              <a:rPr lang="en-US" dirty="0"/>
              <a:t>  {path: '**', component: </a:t>
            </a:r>
            <a:r>
              <a:rPr lang="en-US" dirty="0" err="1"/>
              <a:t>HomeComponent</a:t>
            </a:r>
            <a:r>
              <a:rPr lang="en-US" dirty="0"/>
              <a:t>}</a:t>
            </a:r>
          </a:p>
          <a:p>
            <a:pPr marL="0" indent="0">
              <a:buNone/>
            </a:pPr>
            <a:r>
              <a:rPr lang="en-US" dirty="0"/>
              <a:t>];</a:t>
            </a:r>
          </a:p>
          <a:p>
            <a:pPr marL="0" indent="0">
              <a:buNone/>
            </a:pPr>
            <a:endParaRPr lang="en-US" dirty="0"/>
          </a:p>
          <a:p>
            <a:pPr marL="0" indent="0">
              <a:buNone/>
            </a:pPr>
            <a:r>
              <a:rPr lang="en-US" dirty="0" err="1"/>
              <a:t>onSearch</a:t>
            </a:r>
            <a:r>
              <a:rPr lang="en-US" dirty="0"/>
              <a:t>(</a:t>
            </a:r>
            <a:r>
              <a:rPr lang="en-US" dirty="0" err="1"/>
              <a:t>term:string</a:t>
            </a:r>
            <a:r>
              <a:rPr lang="en-US" dirty="0"/>
              <a:t>) {</a:t>
            </a:r>
          </a:p>
          <a:p>
            <a:pPr marL="0" indent="0">
              <a:buNone/>
            </a:pPr>
            <a:r>
              <a:rPr lang="en-US" sz="2300" b="1" dirty="0"/>
              <a:t>  </a:t>
            </a:r>
            <a:r>
              <a:rPr lang="en-US" sz="2300" b="1" dirty="0" err="1"/>
              <a:t>this.router.navigate</a:t>
            </a:r>
            <a:r>
              <a:rPr lang="en-US" sz="2300" b="1" dirty="0"/>
              <a:t>(['search', {term: term}]);</a:t>
            </a:r>
          </a:p>
          <a:p>
            <a:pPr marL="0" indent="0">
              <a:buNone/>
            </a:pPr>
            <a:r>
              <a:rPr lang="en-US" dirty="0"/>
              <a:t>}</a:t>
            </a:r>
          </a:p>
        </p:txBody>
      </p:sp>
    </p:spTree>
    <p:extLst>
      <p:ext uri="{BB962C8B-B14F-4D97-AF65-F5344CB8AC3E}">
        <p14:creationId xmlns:p14="http://schemas.microsoft.com/office/powerpoint/2010/main" val="314083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t>
            </a:r>
            <a:r>
              <a:rPr lang="en-US" dirty="0" err="1"/>
              <a:t>params</a:t>
            </a:r>
            <a:endParaRPr lang="en-US" dirty="0"/>
          </a:p>
        </p:txBody>
      </p:sp>
      <p:sp>
        <p:nvSpPr>
          <p:cNvPr id="3" name="Content Placeholder 2"/>
          <p:cNvSpPr>
            <a:spLocks noGrp="1"/>
          </p:cNvSpPr>
          <p:nvPr>
            <p:ph idx="1"/>
          </p:nvPr>
        </p:nvSpPr>
        <p:spPr/>
        <p:txBody>
          <a:bodyPr>
            <a:normAutofit fontScale="85000" lnSpcReduction="20000"/>
          </a:bodyPr>
          <a:lstStyle/>
          <a:p>
            <a:r>
              <a:rPr lang="en-US" dirty="0"/>
              <a:t>Now when we perform a search the URL changes, instead of /search/U2 we see /</a:t>
            </a:r>
            <a:r>
              <a:rPr lang="en-US" dirty="0" err="1"/>
              <a:t>search;term</a:t>
            </a:r>
            <a:r>
              <a:rPr lang="en-US" dirty="0"/>
              <a:t>=U2</a:t>
            </a:r>
          </a:p>
          <a:p>
            <a:endParaRPr lang="en-US" dirty="0"/>
          </a:p>
          <a:p>
            <a:pPr marL="0" indent="0">
              <a:buNone/>
            </a:pPr>
            <a:r>
              <a:rPr lang="en-US" dirty="0"/>
              <a:t>constructor( private route: </a:t>
            </a:r>
            <a:r>
              <a:rPr lang="en-US" dirty="0" err="1"/>
              <a:t>ActivatedRoute</a:t>
            </a:r>
            <a:r>
              <a:rPr lang="en-US" dirty="0"/>
              <a:t>,              private router: Router) {</a:t>
            </a:r>
          </a:p>
          <a:p>
            <a:pPr marL="0" indent="0">
              <a:buNone/>
            </a:pPr>
            <a:r>
              <a:rPr lang="en-US" dirty="0"/>
              <a:t>    </a:t>
            </a:r>
            <a:r>
              <a:rPr lang="en-US" dirty="0" err="1"/>
              <a:t>this.route.params.subscribe</a:t>
            </a:r>
            <a:r>
              <a:rPr lang="en-US" dirty="0"/>
              <a:t>(</a:t>
            </a:r>
            <a:r>
              <a:rPr lang="en-US" dirty="0" err="1"/>
              <a:t>params</a:t>
            </a:r>
            <a:r>
              <a:rPr lang="en-US" dirty="0"/>
              <a:t> =&gt; {</a:t>
            </a:r>
          </a:p>
          <a:p>
            <a:pPr marL="0" indent="0">
              <a:buNone/>
            </a:pPr>
            <a:r>
              <a:rPr lang="en-US" dirty="0"/>
              <a:t>      console.log(</a:t>
            </a:r>
            <a:r>
              <a:rPr lang="en-US" dirty="0" err="1"/>
              <a:t>params</a:t>
            </a:r>
            <a:r>
              <a:rPr lang="en-US" dirty="0"/>
              <a:t>);</a:t>
            </a:r>
          </a:p>
          <a:p>
            <a:pPr marL="0" indent="0">
              <a:buNone/>
            </a:pPr>
            <a:r>
              <a:rPr lang="en-US" dirty="0"/>
              <a:t>      if (</a:t>
            </a:r>
            <a:r>
              <a:rPr lang="en-US" dirty="0" err="1"/>
              <a:t>params</a:t>
            </a:r>
            <a:r>
              <a:rPr lang="en-US" dirty="0"/>
              <a:t>['term']) { </a:t>
            </a:r>
          </a:p>
          <a:p>
            <a:pPr marL="0" indent="0">
              <a:buNone/>
            </a:pPr>
            <a:r>
              <a:rPr lang="en-US" dirty="0"/>
              <a:t>        </a:t>
            </a:r>
            <a:r>
              <a:rPr lang="en-US" dirty="0" err="1"/>
              <a:t>this.doSearch</a:t>
            </a:r>
            <a:r>
              <a:rPr lang="en-US" dirty="0"/>
              <a:t>(</a:t>
            </a:r>
            <a:r>
              <a:rPr lang="en-US" dirty="0" err="1"/>
              <a:t>params</a:t>
            </a:r>
            <a:r>
              <a:rPr lang="en-US" dirty="0"/>
              <a:t>['term'])</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26051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Routes with Parameters</a:t>
            </a:r>
          </a:p>
        </p:txBody>
      </p:sp>
      <p:sp>
        <p:nvSpPr>
          <p:cNvPr id="3" name="Content Placeholder 2"/>
          <p:cNvSpPr>
            <a:spLocks noGrp="1"/>
          </p:cNvSpPr>
          <p:nvPr>
            <p:ph idx="1"/>
          </p:nvPr>
        </p:nvSpPr>
        <p:spPr/>
        <p:txBody>
          <a:bodyPr>
            <a:normAutofit fontScale="92500" lnSpcReduction="20000"/>
          </a:bodyPr>
          <a:lstStyle/>
          <a:p>
            <a:r>
              <a:rPr lang="en-US" dirty="0"/>
              <a:t>In the </a:t>
            </a:r>
            <a:r>
              <a:rPr lang="en-US" dirty="0" err="1"/>
              <a:t>ProductList</a:t>
            </a:r>
            <a:r>
              <a:rPr lang="en-US" dirty="0"/>
              <a:t> component you could display a list of products. Each product would have a link to the product-details route, passing the ID of the product:</a:t>
            </a:r>
          </a:p>
          <a:p>
            <a:r>
              <a:rPr lang="en-US" dirty="0"/>
              <a:t>&lt;a *</a:t>
            </a:r>
            <a:r>
              <a:rPr lang="en-US" dirty="0" err="1"/>
              <a:t>ngFor</a:t>
            </a:r>
            <a:r>
              <a:rPr lang="en-US" dirty="0"/>
              <a:t>="let product of products"</a:t>
            </a:r>
          </a:p>
          <a:p>
            <a:r>
              <a:rPr lang="en-US" dirty="0"/>
              <a:t>  [</a:t>
            </a:r>
            <a:r>
              <a:rPr lang="en-US" dirty="0" err="1"/>
              <a:t>routerLink</a:t>
            </a:r>
            <a:r>
              <a:rPr lang="en-US" dirty="0"/>
              <a:t>]="['/product-details', product.id]"&gt;</a:t>
            </a:r>
          </a:p>
          <a:p>
            <a:r>
              <a:rPr lang="en-US" dirty="0"/>
              <a:t>  {{ product.name }}</a:t>
            </a:r>
          </a:p>
          <a:p>
            <a:r>
              <a:rPr lang="en-US" dirty="0"/>
              <a:t>&lt;/a&gt;</a:t>
            </a:r>
          </a:p>
          <a:p>
            <a:r>
              <a:rPr lang="en-US" dirty="0"/>
              <a:t>Note that the </a:t>
            </a:r>
            <a:r>
              <a:rPr lang="en-US" dirty="0" err="1"/>
              <a:t>routerLink</a:t>
            </a:r>
            <a:r>
              <a:rPr lang="en-US" dirty="0"/>
              <a:t> directive passes an array which specifies the path and the route parameter. Alternatively we could navigate to the route programmatically:</a:t>
            </a:r>
          </a:p>
          <a:p>
            <a:r>
              <a:rPr lang="en-US" dirty="0" err="1"/>
              <a:t>goToProductDetails</a:t>
            </a:r>
            <a:r>
              <a:rPr lang="en-US" dirty="0"/>
              <a:t>(id) {</a:t>
            </a:r>
          </a:p>
          <a:p>
            <a:r>
              <a:rPr lang="en-US" dirty="0"/>
              <a:t>  </a:t>
            </a:r>
            <a:r>
              <a:rPr lang="en-US" dirty="0" err="1"/>
              <a:t>this.router.navigate</a:t>
            </a:r>
            <a:r>
              <a:rPr lang="en-US" dirty="0"/>
              <a:t>(['/product-details', id]);</a:t>
            </a:r>
          </a:p>
          <a:p>
            <a:r>
              <a:rPr lang="en-US" dirty="0"/>
              <a:t>}</a:t>
            </a:r>
          </a:p>
        </p:txBody>
      </p:sp>
    </p:spTree>
    <p:extLst>
      <p:ext uri="{BB962C8B-B14F-4D97-AF65-F5344CB8AC3E}">
        <p14:creationId xmlns:p14="http://schemas.microsoft.com/office/powerpoint/2010/main" val="157896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Parent's Route Parameters</a:t>
            </a:r>
          </a:p>
        </p:txBody>
      </p:sp>
      <p:sp>
        <p:nvSpPr>
          <p:cNvPr id="4" name="Rectangle 3"/>
          <p:cNvSpPr/>
          <p:nvPr/>
        </p:nvSpPr>
        <p:spPr>
          <a:xfrm>
            <a:off x="1463899" y="1624144"/>
            <a:ext cx="7937678" cy="3970318"/>
          </a:xfrm>
          <a:prstGeom prst="rect">
            <a:avLst/>
          </a:prstGeom>
        </p:spPr>
        <p:txBody>
          <a:bodyPr wrap="square">
            <a:spAutoFit/>
          </a:bodyPr>
          <a:lstStyle/>
          <a:p>
            <a:r>
              <a:rPr lang="en-US" dirty="0"/>
              <a:t>export default class Overview {</a:t>
            </a:r>
          </a:p>
          <a:p>
            <a:r>
              <a:rPr lang="en-US" dirty="0"/>
              <a:t>  </a:t>
            </a:r>
            <a:r>
              <a:rPr lang="en-US" dirty="0" err="1"/>
              <a:t>parentRouteId</a:t>
            </a:r>
            <a:r>
              <a:rPr lang="en-US" dirty="0"/>
              <a:t>: number;</a:t>
            </a:r>
          </a:p>
          <a:p>
            <a:r>
              <a:rPr lang="en-US" dirty="0"/>
              <a:t>  private sub: any;</a:t>
            </a:r>
          </a:p>
          <a:p>
            <a:endParaRPr lang="en-US" dirty="0"/>
          </a:p>
          <a:p>
            <a:r>
              <a:rPr lang="en-US" dirty="0"/>
              <a:t>  constructor(private router: Router,</a:t>
            </a:r>
          </a:p>
          <a:p>
            <a:r>
              <a:rPr lang="en-US" dirty="0"/>
              <a:t>    private route: </a:t>
            </a:r>
            <a:r>
              <a:rPr lang="en-US" dirty="0" err="1"/>
              <a:t>ActivatedRoute</a:t>
            </a:r>
            <a:r>
              <a:rPr lang="en-US" dirty="0"/>
              <a:t>) {}</a:t>
            </a:r>
          </a:p>
          <a:p>
            <a:endParaRPr lang="en-US" dirty="0"/>
          </a:p>
          <a:p>
            <a:r>
              <a:rPr lang="en-US" dirty="0"/>
              <a:t>  </a:t>
            </a:r>
            <a:r>
              <a:rPr lang="en-US" dirty="0" err="1"/>
              <a:t>ngOnInit</a:t>
            </a:r>
            <a:r>
              <a:rPr lang="en-US" dirty="0"/>
              <a:t>() {</a:t>
            </a:r>
          </a:p>
          <a:p>
            <a:r>
              <a:rPr lang="en-US" dirty="0"/>
              <a:t>    // Get parent </a:t>
            </a:r>
            <a:r>
              <a:rPr lang="en-US" dirty="0" err="1"/>
              <a:t>ActivatedRoute</a:t>
            </a:r>
            <a:r>
              <a:rPr lang="en-US" dirty="0"/>
              <a:t> of this route.</a:t>
            </a:r>
          </a:p>
          <a:p>
            <a:r>
              <a:rPr lang="en-US" dirty="0"/>
              <a:t>    </a:t>
            </a:r>
            <a:r>
              <a:rPr lang="en-US" dirty="0" err="1"/>
              <a:t>this.sub</a:t>
            </a:r>
            <a:r>
              <a:rPr lang="en-US" dirty="0"/>
              <a:t> = </a:t>
            </a:r>
            <a:r>
              <a:rPr lang="en-US" dirty="0" err="1"/>
              <a:t>this.router.routerState.parent</a:t>
            </a:r>
            <a:r>
              <a:rPr lang="en-US" dirty="0"/>
              <a:t>(</a:t>
            </a:r>
            <a:r>
              <a:rPr lang="en-US" dirty="0" err="1"/>
              <a:t>this.route</a:t>
            </a:r>
            <a:r>
              <a:rPr lang="en-US" dirty="0"/>
              <a:t>)</a:t>
            </a:r>
          </a:p>
          <a:p>
            <a:r>
              <a:rPr lang="en-US" dirty="0"/>
              <a:t>      .</a:t>
            </a:r>
            <a:r>
              <a:rPr lang="en-US" dirty="0" err="1"/>
              <a:t>params.subscribe</a:t>
            </a:r>
            <a:r>
              <a:rPr lang="en-US" dirty="0"/>
              <a:t>(</a:t>
            </a:r>
            <a:r>
              <a:rPr lang="en-US" dirty="0" err="1"/>
              <a:t>params</a:t>
            </a:r>
            <a:r>
              <a:rPr lang="en-US" dirty="0"/>
              <a:t> =&gt; {</a:t>
            </a:r>
          </a:p>
          <a:p>
            <a:r>
              <a:rPr lang="en-US" dirty="0"/>
              <a:t>        </a:t>
            </a:r>
            <a:r>
              <a:rPr lang="en-US" dirty="0" err="1"/>
              <a:t>this.parentRouteId</a:t>
            </a:r>
            <a:r>
              <a:rPr lang="en-US" dirty="0"/>
              <a:t> = +</a:t>
            </a:r>
            <a:r>
              <a:rPr lang="en-US" dirty="0" err="1"/>
              <a:t>params</a:t>
            </a:r>
            <a:r>
              <a:rPr lang="en-US" dirty="0"/>
              <a:t>["id"];</a:t>
            </a:r>
          </a:p>
          <a:p>
            <a:r>
              <a:rPr lang="en-US" dirty="0"/>
              <a:t>      });</a:t>
            </a:r>
          </a:p>
          <a:p>
            <a:r>
              <a:rPr lang="en-US" dirty="0"/>
              <a:t>  }</a:t>
            </a:r>
          </a:p>
        </p:txBody>
      </p:sp>
    </p:spTree>
    <p:extLst>
      <p:ext uri="{BB962C8B-B14F-4D97-AF65-F5344CB8AC3E}">
        <p14:creationId xmlns:p14="http://schemas.microsoft.com/office/powerpoint/2010/main" val="109325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RouterModule</a:t>
            </a:r>
            <a:r>
              <a:rPr lang="en-US" dirty="0"/>
              <a:t> and Routes</a:t>
            </a:r>
          </a:p>
        </p:txBody>
      </p:sp>
      <p:sp>
        <p:nvSpPr>
          <p:cNvPr id="3" name="Content Placeholder 2"/>
          <p:cNvSpPr>
            <a:spLocks noGrp="1"/>
          </p:cNvSpPr>
          <p:nvPr>
            <p:ph idx="1"/>
          </p:nvPr>
        </p:nvSpPr>
        <p:spPr/>
        <p:txBody>
          <a:bodyPr/>
          <a:lstStyle/>
          <a:p>
            <a:r>
              <a:rPr lang="en-US" dirty="0" err="1"/>
              <a:t>RouterModule</a:t>
            </a:r>
            <a:r>
              <a:rPr lang="en-US" dirty="0"/>
              <a:t> is a separate module in angular - Provides required services and directives to use routing and navigation </a:t>
            </a:r>
          </a:p>
          <a:p>
            <a:r>
              <a:rPr lang="en-US" dirty="0"/>
              <a:t>Routes -  defines  array of roots that map a path to a component. Paths are configured in module to make it available  globally.</a:t>
            </a:r>
          </a:p>
        </p:txBody>
      </p:sp>
    </p:spTree>
    <p:extLst>
      <p:ext uri="{BB962C8B-B14F-4D97-AF65-F5344CB8AC3E}">
        <p14:creationId xmlns:p14="http://schemas.microsoft.com/office/powerpoint/2010/main" val="238919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502276" y="219524"/>
            <a:ext cx="9903853" cy="6740307"/>
          </a:xfrm>
          <a:prstGeom prst="rect">
            <a:avLst/>
          </a:prstGeom>
        </p:spPr>
        <p:txBody>
          <a:bodyPr wrap="square">
            <a:spAutoFit/>
          </a:bodyPr>
          <a:lstStyle/>
          <a:p>
            <a:r>
              <a:rPr lang="en-US" dirty="0"/>
              <a:t>import { </a:t>
            </a:r>
            <a:r>
              <a:rPr lang="en-US" dirty="0" err="1"/>
              <a:t>RouterModule</a:t>
            </a:r>
            <a:r>
              <a:rPr lang="en-US" dirty="0"/>
              <a:t>, Routes } from "@angular/router";</a:t>
            </a:r>
          </a:p>
          <a:p>
            <a:r>
              <a:rPr lang="en-US" dirty="0"/>
              <a:t>import { </a:t>
            </a:r>
            <a:r>
              <a:rPr lang="en-US" dirty="0" err="1"/>
              <a:t>ModuleWithProviders</a:t>
            </a:r>
            <a:r>
              <a:rPr lang="en-US" dirty="0"/>
              <a:t> } from "@angular/core";</a:t>
            </a:r>
          </a:p>
          <a:p>
            <a:r>
              <a:rPr lang="en-US" dirty="0"/>
              <a:t>import { </a:t>
            </a:r>
            <a:r>
              <a:rPr lang="en-US" dirty="0" err="1"/>
              <a:t>ProductListComponent</a:t>
            </a:r>
            <a:r>
              <a:rPr lang="en-US" dirty="0"/>
              <a:t> } from "./product-list/product-</a:t>
            </a:r>
            <a:r>
              <a:rPr lang="en-US" dirty="0" err="1"/>
              <a:t>list.component</a:t>
            </a:r>
            <a:r>
              <a:rPr lang="en-US" dirty="0"/>
              <a:t>";</a:t>
            </a:r>
          </a:p>
          <a:p>
            <a:r>
              <a:rPr lang="en-US" dirty="0"/>
              <a:t>import { </a:t>
            </a:r>
            <a:r>
              <a:rPr lang="en-US" dirty="0" err="1"/>
              <a:t>ProductDetailComponent</a:t>
            </a:r>
            <a:r>
              <a:rPr lang="en-US" dirty="0"/>
              <a:t> } from "./product-detail/product-</a:t>
            </a:r>
            <a:r>
              <a:rPr lang="en-US" dirty="0" err="1"/>
              <a:t>detail.component</a:t>
            </a:r>
            <a:r>
              <a:rPr lang="en-US" dirty="0"/>
              <a:t>";</a:t>
            </a:r>
          </a:p>
          <a:p>
            <a:r>
              <a:rPr lang="en-US" dirty="0"/>
              <a:t>import { </a:t>
            </a:r>
            <a:r>
              <a:rPr lang="en-US" dirty="0" err="1"/>
              <a:t>SidebarComponent</a:t>
            </a:r>
            <a:r>
              <a:rPr lang="en-US" dirty="0"/>
              <a:t> } from "./sidebar/</a:t>
            </a:r>
            <a:r>
              <a:rPr lang="en-US" dirty="0" err="1"/>
              <a:t>sidebar.component</a:t>
            </a:r>
            <a:r>
              <a:rPr lang="en-US" dirty="0"/>
              <a:t>";</a:t>
            </a:r>
          </a:p>
          <a:p>
            <a:r>
              <a:rPr lang="en-US" dirty="0"/>
              <a:t>import { </a:t>
            </a:r>
            <a:r>
              <a:rPr lang="en-US" dirty="0" err="1"/>
              <a:t>ProductListSidebarComponent</a:t>
            </a:r>
            <a:r>
              <a:rPr lang="en-US" dirty="0"/>
              <a:t> } from "./product-list-sidebar/product-list-</a:t>
            </a:r>
            <a:r>
              <a:rPr lang="en-US" dirty="0" err="1"/>
              <a:t>sidebar.component</a:t>
            </a:r>
            <a:r>
              <a:rPr lang="en-US" dirty="0"/>
              <a:t>";</a:t>
            </a:r>
          </a:p>
          <a:p>
            <a:endParaRPr lang="en-US" dirty="0"/>
          </a:p>
          <a:p>
            <a:r>
              <a:rPr lang="en-US" dirty="0" err="1"/>
              <a:t>const</a:t>
            </a:r>
            <a:r>
              <a:rPr lang="en-US" dirty="0"/>
              <a:t> routes: Routes = [</a:t>
            </a:r>
          </a:p>
          <a:p>
            <a:r>
              <a:rPr lang="en-US" dirty="0"/>
              <a:t>  { path: "products", component: </a:t>
            </a:r>
            <a:r>
              <a:rPr lang="en-US" dirty="0" err="1"/>
              <a:t>ProductListComponent</a:t>
            </a:r>
            <a:r>
              <a:rPr lang="en-US" dirty="0"/>
              <a:t> },</a:t>
            </a:r>
          </a:p>
          <a:p>
            <a:r>
              <a:rPr lang="en-US" dirty="0"/>
              <a:t>  { path: "product/:id", component: </a:t>
            </a:r>
            <a:r>
              <a:rPr lang="en-US" dirty="0" err="1"/>
              <a:t>ProductDetailComponent</a:t>
            </a:r>
            <a:r>
              <a:rPr lang="en-US" dirty="0"/>
              <a:t> },</a:t>
            </a:r>
          </a:p>
          <a:p>
            <a:r>
              <a:rPr lang="en-US" dirty="0"/>
              <a:t>  {</a:t>
            </a:r>
          </a:p>
          <a:p>
            <a:r>
              <a:rPr lang="en-US" dirty="0"/>
              <a:t>    path: "",</a:t>
            </a:r>
          </a:p>
          <a:p>
            <a:r>
              <a:rPr lang="en-US" dirty="0"/>
              <a:t>    component: </a:t>
            </a:r>
            <a:r>
              <a:rPr lang="en-US" dirty="0" err="1"/>
              <a:t>SidebarComponent</a:t>
            </a:r>
            <a:r>
              <a:rPr lang="en-US" dirty="0"/>
              <a:t>,</a:t>
            </a:r>
          </a:p>
          <a:p>
            <a:r>
              <a:rPr lang="en-US" dirty="0"/>
              <a:t>    outlet: "sidebar"</a:t>
            </a:r>
          </a:p>
          <a:p>
            <a:r>
              <a:rPr lang="en-US" dirty="0"/>
              <a:t>  },</a:t>
            </a:r>
          </a:p>
          <a:p>
            <a:r>
              <a:rPr lang="en-US" dirty="0"/>
              <a:t>  {</a:t>
            </a:r>
          </a:p>
          <a:p>
            <a:r>
              <a:rPr lang="en-US" dirty="0"/>
              <a:t>    path: "products",</a:t>
            </a:r>
          </a:p>
          <a:p>
            <a:r>
              <a:rPr lang="en-US" dirty="0"/>
              <a:t>    component: </a:t>
            </a:r>
            <a:r>
              <a:rPr lang="en-US" dirty="0" err="1"/>
              <a:t>ProductListSidebarComponent</a:t>
            </a:r>
            <a:r>
              <a:rPr lang="en-US" dirty="0"/>
              <a:t>,</a:t>
            </a:r>
          </a:p>
          <a:p>
            <a:r>
              <a:rPr lang="en-US" dirty="0"/>
              <a:t>    outlet: "sidebar"</a:t>
            </a:r>
          </a:p>
          <a:p>
            <a:r>
              <a:rPr lang="en-US" dirty="0"/>
              <a:t>  }</a:t>
            </a:r>
          </a:p>
          <a:p>
            <a:r>
              <a:rPr lang="en-US" dirty="0"/>
              <a:t>];</a:t>
            </a:r>
          </a:p>
          <a:p>
            <a:endParaRPr lang="en-US" dirty="0"/>
          </a:p>
          <a:p>
            <a:r>
              <a:rPr lang="en-US" dirty="0"/>
              <a:t>export </a:t>
            </a:r>
            <a:r>
              <a:rPr lang="en-US" dirty="0" err="1"/>
              <a:t>const</a:t>
            </a:r>
            <a:r>
              <a:rPr lang="en-US" dirty="0"/>
              <a:t> </a:t>
            </a:r>
            <a:r>
              <a:rPr lang="en-US" dirty="0" err="1"/>
              <a:t>routingModule</a:t>
            </a:r>
            <a:r>
              <a:rPr lang="en-US" dirty="0"/>
              <a:t>: </a:t>
            </a:r>
            <a:r>
              <a:rPr lang="en-US" dirty="0" err="1"/>
              <a:t>ModuleWithProviders</a:t>
            </a:r>
            <a:r>
              <a:rPr lang="en-US" dirty="0"/>
              <a:t> = </a:t>
            </a:r>
            <a:r>
              <a:rPr lang="en-US" dirty="0" err="1"/>
              <a:t>RouterModule.forRoot</a:t>
            </a:r>
            <a:r>
              <a:rPr lang="en-US" dirty="0"/>
              <a:t>(routes);</a:t>
            </a:r>
          </a:p>
        </p:txBody>
      </p:sp>
    </p:spTree>
    <p:extLst>
      <p:ext uri="{BB962C8B-B14F-4D97-AF65-F5344CB8AC3E}">
        <p14:creationId xmlns:p14="http://schemas.microsoft.com/office/powerpoint/2010/main" val="284146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06062" y="2828836"/>
            <a:ext cx="8937938" cy="923330"/>
          </a:xfrm>
          <a:prstGeom prst="rect">
            <a:avLst/>
          </a:prstGeom>
        </p:spPr>
        <p:txBody>
          <a:bodyPr wrap="square">
            <a:spAutoFit/>
          </a:bodyPr>
          <a:lstStyle/>
          <a:p>
            <a:r>
              <a:rPr lang="en-US" dirty="0"/>
              <a:t>&lt;a [</a:t>
            </a:r>
            <a:r>
              <a:rPr lang="en-US" dirty="0" err="1"/>
              <a:t>routerLink</a:t>
            </a:r>
            <a:r>
              <a:rPr lang="en-US" dirty="0"/>
              <a:t>]="[{ outlets: { primary: ['products'],sidebar: ['products'] } }]"&gt;</a:t>
            </a:r>
          </a:p>
          <a:p>
            <a:r>
              <a:rPr lang="en-US" dirty="0"/>
              <a:t>    Products List</a:t>
            </a:r>
          </a:p>
          <a:p>
            <a:r>
              <a:rPr lang="en-US" dirty="0"/>
              <a:t>&lt;/a&gt;</a:t>
            </a:r>
          </a:p>
        </p:txBody>
      </p:sp>
      <p:sp>
        <p:nvSpPr>
          <p:cNvPr id="4" name="Rectangle 3"/>
          <p:cNvSpPr/>
          <p:nvPr/>
        </p:nvSpPr>
        <p:spPr>
          <a:xfrm>
            <a:off x="309093" y="4612663"/>
            <a:ext cx="6697015" cy="369332"/>
          </a:xfrm>
          <a:prstGeom prst="rect">
            <a:avLst/>
          </a:prstGeom>
        </p:spPr>
        <p:txBody>
          <a:bodyPr wrap="square">
            <a:spAutoFit/>
          </a:bodyPr>
          <a:lstStyle/>
          <a:p>
            <a:r>
              <a:rPr lang="en-US" dirty="0" err="1"/>
              <a:t>router.navigate</a:t>
            </a:r>
            <a:r>
              <a:rPr lang="en-US" dirty="0"/>
              <a:t>([{outlets: {primary: 'path' ,sidebar: 'path'}}]);</a:t>
            </a:r>
          </a:p>
        </p:txBody>
      </p:sp>
      <p:sp>
        <p:nvSpPr>
          <p:cNvPr id="5" name="Rectangle 4"/>
          <p:cNvSpPr/>
          <p:nvPr/>
        </p:nvSpPr>
        <p:spPr>
          <a:xfrm>
            <a:off x="1953296" y="5519326"/>
            <a:ext cx="6096000" cy="646331"/>
          </a:xfrm>
          <a:prstGeom prst="rect">
            <a:avLst/>
          </a:prstGeom>
          <a:ln>
            <a:solidFill>
              <a:schemeClr val="accent1"/>
            </a:solidFill>
          </a:ln>
        </p:spPr>
        <p:txBody>
          <a:bodyPr>
            <a:spAutoFit/>
          </a:bodyPr>
          <a:lstStyle/>
          <a:p>
            <a:r>
              <a:rPr lang="en-US" dirty="0"/>
              <a:t>&lt;router-outlet&gt;&lt;/router-outlet&gt;  </a:t>
            </a:r>
          </a:p>
          <a:p>
            <a:r>
              <a:rPr lang="en-US" dirty="0"/>
              <a:t>&lt;router-outlet  name="sidebar"&gt;&lt;/router-outlet&gt; </a:t>
            </a:r>
          </a:p>
        </p:txBody>
      </p:sp>
    </p:spTree>
    <p:extLst>
      <p:ext uri="{BB962C8B-B14F-4D97-AF65-F5344CB8AC3E}">
        <p14:creationId xmlns:p14="http://schemas.microsoft.com/office/powerpoint/2010/main" val="5973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a:t>
            </a:r>
          </a:p>
        </p:txBody>
      </p:sp>
      <p:sp>
        <p:nvSpPr>
          <p:cNvPr id="3" name="Content Placeholder 2"/>
          <p:cNvSpPr>
            <a:spLocks noGrp="1"/>
          </p:cNvSpPr>
          <p:nvPr>
            <p:ph idx="1"/>
          </p:nvPr>
        </p:nvSpPr>
        <p:spPr>
          <a:xfrm>
            <a:off x="556591" y="1828799"/>
            <a:ext cx="11330609" cy="4890053"/>
          </a:xfrm>
        </p:spPr>
        <p:txBody>
          <a:bodyPr>
            <a:normAutofit fontScale="92500" lnSpcReduction="10000"/>
          </a:bodyPr>
          <a:lstStyle/>
          <a:p>
            <a:r>
              <a:rPr lang="en-US" b="1" dirty="0"/>
              <a:t>Import </a:t>
            </a:r>
            <a:r>
              <a:rPr lang="en-US" b="1" dirty="0" err="1"/>
              <a:t>RouterModule</a:t>
            </a:r>
            <a:r>
              <a:rPr lang="en-US" b="1" dirty="0"/>
              <a:t> and Routes</a:t>
            </a:r>
          </a:p>
          <a:p>
            <a:pPr marL="274320" lvl="1" indent="0">
              <a:buNone/>
            </a:pPr>
            <a:r>
              <a:rPr lang="en-US" sz="2000" dirty="0">
                <a:solidFill>
                  <a:srgbClr val="FFFF00"/>
                </a:solidFill>
              </a:rPr>
              <a:t>	</a:t>
            </a:r>
            <a:r>
              <a:rPr lang="en-US" sz="2000" b="1" dirty="0">
                <a:solidFill>
                  <a:srgbClr val="FFFF00"/>
                </a:solidFill>
              </a:rPr>
              <a:t>import { </a:t>
            </a:r>
            <a:r>
              <a:rPr lang="en-US" sz="2000" b="1" dirty="0" err="1">
                <a:solidFill>
                  <a:srgbClr val="FFFF00"/>
                </a:solidFill>
              </a:rPr>
              <a:t>RouterModule</a:t>
            </a:r>
            <a:r>
              <a:rPr lang="en-US" sz="2000" b="1" dirty="0">
                <a:solidFill>
                  <a:srgbClr val="FFFF00"/>
                </a:solidFill>
              </a:rPr>
              <a:t>, Routes } from '@angular/router'; </a:t>
            </a:r>
          </a:p>
          <a:p>
            <a:r>
              <a:rPr lang="en-US" b="1" dirty="0"/>
              <a:t>Create Array of Routes</a:t>
            </a:r>
          </a:p>
          <a:p>
            <a:pPr lvl="1"/>
            <a:r>
              <a:rPr lang="en-US" dirty="0"/>
              <a:t>Create array of Routes to map a URL with a component</a:t>
            </a:r>
          </a:p>
          <a:p>
            <a:pPr marL="502920" lvl="2" indent="0">
              <a:buNone/>
            </a:pPr>
            <a:r>
              <a:rPr lang="en-US" sz="1800" b="1" dirty="0" err="1">
                <a:solidFill>
                  <a:srgbClr val="FFFF00"/>
                </a:solidFill>
              </a:rPr>
              <a:t>const</a:t>
            </a:r>
            <a:r>
              <a:rPr lang="en-US" sz="1800" b="1" dirty="0">
                <a:solidFill>
                  <a:srgbClr val="FFFF00"/>
                </a:solidFill>
              </a:rPr>
              <a:t> routes: Routes = [</a:t>
            </a:r>
          </a:p>
          <a:p>
            <a:pPr marL="502920" lvl="2" indent="0">
              <a:buNone/>
            </a:pPr>
            <a:r>
              <a:rPr lang="en-US" sz="1800" b="1" dirty="0">
                <a:solidFill>
                  <a:srgbClr val="FFFF00"/>
                </a:solidFill>
              </a:rPr>
              <a:t>	{ path: 'manage-book', component: </a:t>
            </a:r>
            <a:r>
              <a:rPr lang="en-US" sz="1800" b="1" dirty="0" err="1">
                <a:solidFill>
                  <a:srgbClr val="FFFF00"/>
                </a:solidFill>
              </a:rPr>
              <a:t>ManageBookComponent</a:t>
            </a:r>
            <a:r>
              <a:rPr lang="en-US" sz="1800" b="1" dirty="0">
                <a:solidFill>
                  <a:srgbClr val="FFFF00"/>
                </a:solidFill>
              </a:rPr>
              <a:t> },</a:t>
            </a:r>
          </a:p>
          <a:p>
            <a:pPr marL="502920" lvl="2" indent="0">
              <a:buNone/>
            </a:pPr>
            <a:r>
              <a:rPr lang="en-US" sz="1800" b="1" dirty="0">
                <a:solidFill>
                  <a:srgbClr val="FFFF00"/>
                </a:solidFill>
              </a:rPr>
              <a:t>	{ path: 'update-book/:id', component: </a:t>
            </a:r>
            <a:r>
              <a:rPr lang="en-US" sz="1800" b="1" dirty="0" err="1">
                <a:solidFill>
                  <a:srgbClr val="FFFF00"/>
                </a:solidFill>
              </a:rPr>
              <a:t>UpdateBookComponent</a:t>
            </a:r>
            <a:r>
              <a:rPr lang="en-US" sz="1800" b="1" dirty="0">
                <a:solidFill>
                  <a:srgbClr val="FFFF00"/>
                </a:solidFill>
              </a:rPr>
              <a:t> }, </a:t>
            </a:r>
          </a:p>
          <a:p>
            <a:pPr marL="502920" lvl="2" indent="0">
              <a:buNone/>
            </a:pPr>
            <a:r>
              <a:rPr lang="en-US" sz="1800" b="1" dirty="0">
                <a:solidFill>
                  <a:srgbClr val="FFFF00"/>
                </a:solidFill>
              </a:rPr>
              <a:t>	{ path: ‘ ‘, </a:t>
            </a:r>
            <a:r>
              <a:rPr lang="en-US" sz="1800" b="1" dirty="0" err="1">
                <a:solidFill>
                  <a:srgbClr val="FFFF00"/>
                </a:solidFill>
              </a:rPr>
              <a:t>redirectTo</a:t>
            </a:r>
            <a:r>
              <a:rPr lang="en-US" sz="1800" b="1" dirty="0">
                <a:solidFill>
                  <a:srgbClr val="FFFF00"/>
                </a:solidFill>
              </a:rPr>
              <a:t>: '/manage-book ', </a:t>
            </a:r>
            <a:r>
              <a:rPr lang="en-US" sz="1800" b="1" dirty="0" err="1">
                <a:solidFill>
                  <a:srgbClr val="FFFF00"/>
                </a:solidFill>
              </a:rPr>
              <a:t>pathMatch</a:t>
            </a:r>
            <a:r>
              <a:rPr lang="en-US" sz="1800" b="1" dirty="0">
                <a:solidFill>
                  <a:srgbClr val="FFFF00"/>
                </a:solidFill>
              </a:rPr>
              <a:t>: 'full' },</a:t>
            </a:r>
          </a:p>
          <a:p>
            <a:pPr marL="502920" lvl="2" indent="0">
              <a:buNone/>
            </a:pPr>
            <a:r>
              <a:rPr lang="en-US" sz="1800" b="1" dirty="0">
                <a:solidFill>
                  <a:srgbClr val="FFFF00"/>
                </a:solidFill>
              </a:rPr>
              <a:t>	{ path: '**', component: </a:t>
            </a:r>
            <a:r>
              <a:rPr lang="en-US" sz="1800" b="1" dirty="0" err="1">
                <a:solidFill>
                  <a:srgbClr val="FFFF00"/>
                </a:solidFill>
              </a:rPr>
              <a:t>PageNotFoundComponent</a:t>
            </a:r>
            <a:r>
              <a:rPr lang="en-US" sz="1800" b="1" dirty="0">
                <a:solidFill>
                  <a:srgbClr val="FFFF00"/>
                </a:solidFill>
              </a:rPr>
              <a:t> }</a:t>
            </a:r>
          </a:p>
          <a:p>
            <a:pPr marL="502920" lvl="2" indent="0">
              <a:buNone/>
            </a:pPr>
            <a:r>
              <a:rPr lang="en-US" sz="1800" b="1" dirty="0">
                <a:solidFill>
                  <a:srgbClr val="FFFF00"/>
                </a:solidFill>
              </a:rPr>
              <a:t>] </a:t>
            </a:r>
          </a:p>
          <a:p>
            <a:r>
              <a:rPr lang="en-US" b="1" dirty="0"/>
              <a:t>Using </a:t>
            </a:r>
            <a:r>
              <a:rPr lang="en-US" b="1" dirty="0" err="1"/>
              <a:t>RouterModule.forRoot</a:t>
            </a:r>
            <a:r>
              <a:rPr lang="en-US" b="1" dirty="0"/>
              <a:t>() : Need to import </a:t>
            </a:r>
            <a:r>
              <a:rPr lang="en-US" b="1" dirty="0" err="1"/>
              <a:t>RouterModule.forRoot</a:t>
            </a:r>
            <a:r>
              <a:rPr lang="en-US" b="1" dirty="0"/>
              <a:t>(routes) using imports metadata of @</a:t>
            </a:r>
            <a:r>
              <a:rPr lang="en-US" b="1" dirty="0" err="1"/>
              <a:t>NgModule</a:t>
            </a:r>
            <a:r>
              <a:rPr lang="en-US" b="1" dirty="0"/>
              <a:t>. routes is constant that is defined above as array of Routes to map path with component.</a:t>
            </a:r>
          </a:p>
          <a:p>
            <a:pPr marL="502920" lvl="2" indent="0">
              <a:buNone/>
            </a:pPr>
            <a:r>
              <a:rPr lang="en-US" sz="2100" b="1" dirty="0">
                <a:solidFill>
                  <a:srgbClr val="FFFF00"/>
                </a:solidFill>
              </a:rPr>
              <a:t>imports: [ </a:t>
            </a:r>
            <a:r>
              <a:rPr lang="en-US" sz="2100" b="1" dirty="0" err="1">
                <a:solidFill>
                  <a:srgbClr val="FFFF00"/>
                </a:solidFill>
              </a:rPr>
              <a:t>RouterModule.forRoot</a:t>
            </a:r>
            <a:r>
              <a:rPr lang="en-US" sz="2100" b="1" dirty="0">
                <a:solidFill>
                  <a:srgbClr val="FFFF00"/>
                </a:solidFill>
              </a:rPr>
              <a:t>(routes) ] </a:t>
            </a:r>
          </a:p>
          <a:p>
            <a:endParaRPr lang="en-US" dirty="0"/>
          </a:p>
        </p:txBody>
      </p:sp>
    </p:spTree>
    <p:extLst>
      <p:ext uri="{BB962C8B-B14F-4D97-AF65-F5344CB8AC3E}">
        <p14:creationId xmlns:p14="http://schemas.microsoft.com/office/powerpoint/2010/main" val="180305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a:t>
            </a:r>
          </a:p>
        </p:txBody>
      </p:sp>
      <p:sp>
        <p:nvSpPr>
          <p:cNvPr id="3" name="Content Placeholder 2"/>
          <p:cNvSpPr>
            <a:spLocks noGrp="1"/>
          </p:cNvSpPr>
          <p:nvPr>
            <p:ph idx="1"/>
          </p:nvPr>
        </p:nvSpPr>
        <p:spPr/>
        <p:txBody>
          <a:bodyPr>
            <a:normAutofit fontScale="85000" lnSpcReduction="10000"/>
          </a:bodyPr>
          <a:lstStyle/>
          <a:p>
            <a:pPr marL="0" indent="0">
              <a:buNone/>
            </a:pPr>
            <a:r>
              <a:rPr lang="en-US" sz="2400" b="1" dirty="0">
                <a:solidFill>
                  <a:srgbClr val="FFFF00"/>
                </a:solidFill>
              </a:rPr>
              <a:t>{ path: 'manage-book', component: </a:t>
            </a:r>
            <a:r>
              <a:rPr lang="en-US" sz="2400" b="1" dirty="0" err="1">
                <a:solidFill>
                  <a:srgbClr val="FFFF00"/>
                </a:solidFill>
              </a:rPr>
              <a:t>ManageBookComponent</a:t>
            </a:r>
            <a:r>
              <a:rPr lang="en-US" sz="2400" b="1" dirty="0">
                <a:solidFill>
                  <a:srgbClr val="FFFF00"/>
                </a:solidFill>
              </a:rPr>
              <a:t> } </a:t>
            </a:r>
          </a:p>
          <a:p>
            <a:r>
              <a:rPr lang="en-US" dirty="0"/>
              <a:t>In the above mapping when we access URL /manage-book then </a:t>
            </a:r>
            <a:r>
              <a:rPr lang="en-US" dirty="0" err="1"/>
              <a:t>ManageBookComponent</a:t>
            </a:r>
            <a:r>
              <a:rPr lang="en-US" dirty="0"/>
              <a:t> will be displayed. </a:t>
            </a:r>
          </a:p>
          <a:p>
            <a:pPr marL="0" indent="0">
              <a:buNone/>
            </a:pPr>
            <a:r>
              <a:rPr lang="en-US" sz="2400" b="1" dirty="0">
                <a:solidFill>
                  <a:srgbClr val="FFFF00"/>
                </a:solidFill>
              </a:rPr>
              <a:t>{ path: 'update-book/:id', component: </a:t>
            </a:r>
            <a:r>
              <a:rPr lang="en-US" sz="2400" b="1" dirty="0" err="1">
                <a:solidFill>
                  <a:srgbClr val="FFFF00"/>
                </a:solidFill>
              </a:rPr>
              <a:t>UpdateBookComponent</a:t>
            </a:r>
            <a:r>
              <a:rPr lang="en-US" sz="2400" b="1" dirty="0">
                <a:solidFill>
                  <a:srgbClr val="FFFF00"/>
                </a:solidFill>
              </a:rPr>
              <a:t> } </a:t>
            </a:r>
          </a:p>
          <a:p>
            <a:r>
              <a:rPr lang="en-US" dirty="0"/>
              <a:t>In the above path mapping we need to pass a path parameter, for example if we access the URL update-book/100 then </a:t>
            </a:r>
            <a:r>
              <a:rPr lang="en-US" dirty="0" err="1"/>
              <a:t>UpdateBookComponent</a:t>
            </a:r>
            <a:r>
              <a:rPr lang="en-US" dirty="0"/>
              <a:t> will be displayed. </a:t>
            </a:r>
          </a:p>
          <a:p>
            <a:pPr marL="0" indent="0">
              <a:buNone/>
            </a:pPr>
            <a:r>
              <a:rPr lang="en-US" sz="2400" b="1" dirty="0">
                <a:solidFill>
                  <a:srgbClr val="FFFF00"/>
                </a:solidFill>
              </a:rPr>
              <a:t>{ path: '', </a:t>
            </a:r>
            <a:r>
              <a:rPr lang="en-US" sz="2400" b="1" dirty="0" err="1">
                <a:solidFill>
                  <a:srgbClr val="FFFF00"/>
                </a:solidFill>
              </a:rPr>
              <a:t>redirectTo</a:t>
            </a:r>
            <a:r>
              <a:rPr lang="en-US" sz="2400" b="1" dirty="0">
                <a:solidFill>
                  <a:srgbClr val="FFFF00"/>
                </a:solidFill>
              </a:rPr>
              <a:t>: '/manage-book ', </a:t>
            </a:r>
            <a:r>
              <a:rPr lang="en-US" sz="2400" b="1" dirty="0" err="1">
                <a:solidFill>
                  <a:srgbClr val="FFFF00"/>
                </a:solidFill>
              </a:rPr>
              <a:t>pathMatch</a:t>
            </a:r>
            <a:r>
              <a:rPr lang="en-US" sz="2400" b="1" dirty="0">
                <a:solidFill>
                  <a:srgbClr val="FFFF00"/>
                </a:solidFill>
              </a:rPr>
              <a:t>: 'full' } </a:t>
            </a:r>
          </a:p>
          <a:p>
            <a:r>
              <a:rPr lang="en-US" dirty="0"/>
              <a:t>If we access a URL without specifying any component path such as "/" then it will be redirected to URL /manage-book path and hence by default </a:t>
            </a:r>
            <a:r>
              <a:rPr lang="en-US" dirty="0" err="1"/>
              <a:t>ManageBookComponent</a:t>
            </a:r>
            <a:r>
              <a:rPr lang="en-US" dirty="0"/>
              <a:t> will be displayed. </a:t>
            </a:r>
          </a:p>
          <a:p>
            <a:pPr marL="0" indent="0">
              <a:buNone/>
            </a:pPr>
            <a:r>
              <a:rPr lang="en-US" sz="2400" b="1" dirty="0">
                <a:solidFill>
                  <a:srgbClr val="FFFF00"/>
                </a:solidFill>
              </a:rPr>
              <a:t>{ path: '**', component: </a:t>
            </a:r>
            <a:r>
              <a:rPr lang="en-US" sz="2400" b="1" dirty="0" err="1">
                <a:solidFill>
                  <a:srgbClr val="FFFF00"/>
                </a:solidFill>
              </a:rPr>
              <a:t>PageNotFoundComponent</a:t>
            </a:r>
            <a:r>
              <a:rPr lang="en-US" sz="2400" b="1" dirty="0">
                <a:solidFill>
                  <a:srgbClr val="FFFF00"/>
                </a:solidFill>
              </a:rPr>
              <a:t> } </a:t>
            </a:r>
          </a:p>
          <a:p>
            <a:r>
              <a:rPr lang="en-US" dirty="0"/>
              <a:t>If we access path that has no mapping with any component, then to handle 404 Not Found error, we use a path (**) that is mapped with any component to show desired message. </a:t>
            </a:r>
          </a:p>
        </p:txBody>
      </p:sp>
    </p:spTree>
    <p:extLst>
      <p:ext uri="{BB962C8B-B14F-4D97-AF65-F5344CB8AC3E}">
        <p14:creationId xmlns:p14="http://schemas.microsoft.com/office/powerpoint/2010/main" val="186854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Router in any component</a:t>
            </a:r>
          </a:p>
        </p:txBody>
      </p:sp>
      <p:sp>
        <p:nvSpPr>
          <p:cNvPr id="3" name="Content Placeholder 2"/>
          <p:cNvSpPr>
            <a:spLocks noGrp="1"/>
          </p:cNvSpPr>
          <p:nvPr>
            <p:ph idx="1"/>
          </p:nvPr>
        </p:nvSpPr>
        <p:spPr>
          <a:xfrm>
            <a:off x="1295400" y="1828799"/>
            <a:ext cx="9601200" cy="4765184"/>
          </a:xfrm>
        </p:spPr>
        <p:txBody>
          <a:bodyPr>
            <a:normAutofit/>
          </a:bodyPr>
          <a:lstStyle/>
          <a:p>
            <a:r>
              <a:rPr lang="en-US" dirty="0"/>
              <a:t>Import Router : </a:t>
            </a:r>
          </a:p>
          <a:p>
            <a:pPr marL="0" indent="0">
              <a:buNone/>
            </a:pPr>
            <a:r>
              <a:rPr lang="en-US" sz="2400" b="1" dirty="0">
                <a:solidFill>
                  <a:srgbClr val="FFFF00"/>
                </a:solidFill>
              </a:rPr>
              <a:t>import { Router } from '@angular/router'; </a:t>
            </a:r>
          </a:p>
          <a:p>
            <a:r>
              <a:rPr lang="en-US" dirty="0"/>
              <a:t> Router Instance: Make Router service available in component using dependency injection with constructor.</a:t>
            </a:r>
          </a:p>
          <a:p>
            <a:pPr marL="0" indent="0">
              <a:buNone/>
            </a:pPr>
            <a:r>
              <a:rPr lang="en-US" sz="2400" b="1" dirty="0">
                <a:solidFill>
                  <a:srgbClr val="FFFF00"/>
                </a:solidFill>
              </a:rPr>
              <a:t>constructor(private router: Router) {  }</a:t>
            </a:r>
          </a:p>
          <a:p>
            <a:r>
              <a:rPr lang="en-US" dirty="0"/>
              <a:t>Using Router navigate() : Call navigate() method of Router and pass path and parameter if any, to navigate from one component to another component. </a:t>
            </a:r>
          </a:p>
          <a:p>
            <a:pPr marL="0" indent="0">
              <a:buNone/>
            </a:pPr>
            <a:r>
              <a:rPr lang="en-US" sz="2400" b="1" dirty="0" err="1">
                <a:solidFill>
                  <a:srgbClr val="FFFF00"/>
                </a:solidFill>
              </a:rPr>
              <a:t>this.router.navigate</a:t>
            </a:r>
            <a:r>
              <a:rPr lang="en-US" sz="2400" b="1" dirty="0">
                <a:solidFill>
                  <a:srgbClr val="FFFF00"/>
                </a:solidFill>
              </a:rPr>
              <a:t>(['/update-book', id]); </a:t>
            </a:r>
          </a:p>
          <a:p>
            <a:pPr marL="0" indent="0">
              <a:buNone/>
            </a:pPr>
            <a:r>
              <a:rPr lang="en-US" dirty="0"/>
              <a:t> URL /update-book/:id will be the path to navigate. When the navigate() method will be executed, the component mapped with URL /update-book/:id will be displayed.</a:t>
            </a:r>
          </a:p>
        </p:txBody>
      </p:sp>
    </p:spTree>
    <p:extLst>
      <p:ext uri="{BB962C8B-B14F-4D97-AF65-F5344CB8AC3E}">
        <p14:creationId xmlns:p14="http://schemas.microsoft.com/office/powerpoint/2010/main" val="201453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a:t>
            </a:r>
          </a:p>
        </p:txBody>
      </p:sp>
      <p:sp>
        <p:nvSpPr>
          <p:cNvPr id="3" name="Content Placeholder 2"/>
          <p:cNvSpPr>
            <a:spLocks noGrp="1"/>
          </p:cNvSpPr>
          <p:nvPr>
            <p:ph idx="1"/>
          </p:nvPr>
        </p:nvSpPr>
        <p:spPr/>
        <p:txBody>
          <a:bodyPr>
            <a:normAutofit fontScale="92500" lnSpcReduction="10000"/>
          </a:bodyPr>
          <a:lstStyle/>
          <a:p>
            <a:r>
              <a:rPr lang="en-US" dirty="0"/>
              <a:t>Is a service that is used to interact with browser URL for example navigating back and forward. </a:t>
            </a:r>
          </a:p>
          <a:p>
            <a:r>
              <a:rPr lang="en-US" dirty="0"/>
              <a:t>Has methods such as go(), forward() and back() etc. </a:t>
            </a:r>
          </a:p>
          <a:p>
            <a:pPr marL="0" indent="0">
              <a:buNone/>
            </a:pPr>
            <a:r>
              <a:rPr lang="en-US" dirty="0"/>
              <a:t>To use Location service:</a:t>
            </a:r>
          </a:p>
          <a:p>
            <a:r>
              <a:rPr lang="en-US" dirty="0"/>
              <a:t> Import Location in component:</a:t>
            </a:r>
          </a:p>
          <a:p>
            <a:pPr marL="0" indent="0">
              <a:buNone/>
            </a:pPr>
            <a:r>
              <a:rPr lang="en-US" dirty="0"/>
              <a:t>	 </a:t>
            </a:r>
            <a:r>
              <a:rPr lang="en-US" sz="2200" b="1" dirty="0">
                <a:solidFill>
                  <a:srgbClr val="FFFF00"/>
                </a:solidFill>
              </a:rPr>
              <a:t>import { Location } from '@angular/common'; </a:t>
            </a:r>
            <a:endParaRPr lang="en-US" b="1" dirty="0">
              <a:solidFill>
                <a:srgbClr val="FFFF00"/>
              </a:solidFill>
            </a:endParaRPr>
          </a:p>
          <a:p>
            <a:r>
              <a:rPr lang="en-US" dirty="0"/>
              <a:t> Make Location available in component using dependency injection with constructor.</a:t>
            </a:r>
          </a:p>
          <a:p>
            <a:pPr marL="0" indent="0">
              <a:buNone/>
            </a:pPr>
            <a:r>
              <a:rPr lang="en-US" sz="2200" b="1" dirty="0">
                <a:solidFill>
                  <a:srgbClr val="FFFF00"/>
                </a:solidFill>
              </a:rPr>
              <a:t>	constructor(private location: Location) { } </a:t>
            </a:r>
          </a:p>
          <a:p>
            <a:r>
              <a:rPr lang="en-US" dirty="0"/>
              <a:t> Navigate Back : To go back,  call back() method </a:t>
            </a:r>
          </a:p>
          <a:p>
            <a:pPr marL="0" indent="0">
              <a:buNone/>
            </a:pPr>
            <a:r>
              <a:rPr lang="en-US" sz="2200" b="1" dirty="0">
                <a:solidFill>
                  <a:srgbClr val="FFFF00"/>
                </a:solidFill>
              </a:rPr>
              <a:t>	</a:t>
            </a:r>
            <a:r>
              <a:rPr lang="en-US" sz="2200" b="1" dirty="0" err="1">
                <a:solidFill>
                  <a:srgbClr val="FFFF00"/>
                </a:solidFill>
              </a:rPr>
              <a:t>this.location.back</a:t>
            </a:r>
            <a:r>
              <a:rPr lang="en-US" sz="2200" b="1" dirty="0">
                <a:solidFill>
                  <a:srgbClr val="FFFF00"/>
                </a:solidFill>
              </a:rPr>
              <a:t>()</a:t>
            </a:r>
          </a:p>
        </p:txBody>
      </p:sp>
    </p:spTree>
    <p:extLst>
      <p:ext uri="{BB962C8B-B14F-4D97-AF65-F5344CB8AC3E}">
        <p14:creationId xmlns:p14="http://schemas.microsoft.com/office/powerpoint/2010/main" val="378515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RouterLink</a:t>
            </a:r>
            <a:r>
              <a:rPr lang="en-US" dirty="0"/>
              <a:t> and </a:t>
            </a:r>
            <a:r>
              <a:rPr lang="en-US" dirty="0" err="1"/>
              <a:t>RouterLinkActive</a:t>
            </a:r>
            <a:endParaRPr lang="en-US" dirty="0"/>
          </a:p>
        </p:txBody>
      </p:sp>
      <p:sp>
        <p:nvSpPr>
          <p:cNvPr id="3" name="Content Placeholder 2"/>
          <p:cNvSpPr>
            <a:spLocks noGrp="1"/>
          </p:cNvSpPr>
          <p:nvPr>
            <p:ph idx="1"/>
          </p:nvPr>
        </p:nvSpPr>
        <p:spPr/>
        <p:txBody>
          <a:bodyPr>
            <a:normAutofit/>
          </a:bodyPr>
          <a:lstStyle/>
          <a:p>
            <a:r>
              <a:rPr lang="en-US" dirty="0" err="1"/>
              <a:t>RouterLink</a:t>
            </a:r>
            <a:r>
              <a:rPr lang="en-US" dirty="0"/>
              <a:t> - directive used to bind a route with clickable HTML element. </a:t>
            </a:r>
          </a:p>
          <a:p>
            <a:r>
              <a:rPr lang="en-US" dirty="0" err="1"/>
              <a:t>RouterLinkActive</a:t>
            </a:r>
            <a:r>
              <a:rPr lang="en-US" dirty="0"/>
              <a:t> - directive to add or remove CSS classes. </a:t>
            </a:r>
          </a:p>
          <a:p>
            <a:r>
              <a:rPr lang="en-US" dirty="0"/>
              <a:t>When the HTML element with </a:t>
            </a:r>
            <a:r>
              <a:rPr lang="en-US" dirty="0" err="1"/>
              <a:t>RouterLink</a:t>
            </a:r>
            <a:r>
              <a:rPr lang="en-US" dirty="0"/>
              <a:t> binding is clicked then the CSS classes bound with </a:t>
            </a:r>
            <a:r>
              <a:rPr lang="en-US" dirty="0" err="1"/>
              <a:t>RouterLinkActive</a:t>
            </a:r>
            <a:r>
              <a:rPr lang="en-US" dirty="0"/>
              <a:t> will be active.</a:t>
            </a:r>
          </a:p>
          <a:p>
            <a:pPr marL="0" indent="0">
              <a:buNone/>
            </a:pPr>
            <a:r>
              <a:rPr lang="en-US" b="1" dirty="0">
                <a:solidFill>
                  <a:srgbClr val="FFFF00"/>
                </a:solidFill>
              </a:rPr>
              <a:t>&lt;a </a:t>
            </a:r>
            <a:r>
              <a:rPr lang="en-US" b="1" dirty="0" err="1">
                <a:solidFill>
                  <a:srgbClr val="FFFF00"/>
                </a:solidFill>
              </a:rPr>
              <a:t>routerLink</a:t>
            </a:r>
            <a:r>
              <a:rPr lang="en-US" b="1" dirty="0">
                <a:solidFill>
                  <a:srgbClr val="FFFF00"/>
                </a:solidFill>
              </a:rPr>
              <a:t>="/manage-book" </a:t>
            </a:r>
            <a:r>
              <a:rPr lang="en-US" b="1" dirty="0" err="1">
                <a:solidFill>
                  <a:srgbClr val="FFFF00"/>
                </a:solidFill>
              </a:rPr>
              <a:t>routerLinkActive</a:t>
            </a:r>
            <a:r>
              <a:rPr lang="en-US" b="1" dirty="0">
                <a:solidFill>
                  <a:srgbClr val="FFFF00"/>
                </a:solidFill>
              </a:rPr>
              <a:t>="active-link"&gt;Manage Book&lt;/a&gt;</a:t>
            </a:r>
          </a:p>
          <a:p>
            <a:r>
              <a:rPr lang="en-US" dirty="0" err="1"/>
              <a:t>routerLink</a:t>
            </a:r>
            <a:r>
              <a:rPr lang="en-US" dirty="0"/>
              <a:t> is bound with a route and </a:t>
            </a:r>
            <a:r>
              <a:rPr lang="en-US" dirty="0" err="1"/>
              <a:t>routerLinkActive</a:t>
            </a:r>
            <a:r>
              <a:rPr lang="en-US" dirty="0"/>
              <a:t> is bound with a CSS class. When this linked will be clicked then the associated CSS class will be activated</a:t>
            </a:r>
          </a:p>
          <a:p>
            <a:pPr marL="0" indent="0">
              <a:buNone/>
            </a:pPr>
            <a:r>
              <a:rPr lang="en-US" b="1" dirty="0">
                <a:solidFill>
                  <a:srgbClr val="FFFF00"/>
                </a:solidFill>
              </a:rPr>
              <a:t>&lt;a [</a:t>
            </a:r>
            <a:r>
              <a:rPr lang="en-US" b="1" dirty="0" err="1">
                <a:solidFill>
                  <a:srgbClr val="FFFF00"/>
                </a:solidFill>
              </a:rPr>
              <a:t>routerLink</a:t>
            </a:r>
            <a:r>
              <a:rPr lang="en-US" b="1" dirty="0">
                <a:solidFill>
                  <a:srgbClr val="FFFF00"/>
                </a:solidFill>
              </a:rPr>
              <a:t>]="['/view-detail', book.id]"&gt;View Detail&lt;/a&gt; </a:t>
            </a:r>
          </a:p>
          <a:p>
            <a:r>
              <a:rPr lang="en-US" dirty="0"/>
              <a:t>Binding only </a:t>
            </a:r>
            <a:r>
              <a:rPr lang="en-US" dirty="0" err="1"/>
              <a:t>routerLink</a:t>
            </a:r>
            <a:r>
              <a:rPr lang="en-US" dirty="0"/>
              <a:t> with a parameter.</a:t>
            </a:r>
          </a:p>
        </p:txBody>
      </p:sp>
    </p:spTree>
    <p:extLst>
      <p:ext uri="{BB962C8B-B14F-4D97-AF65-F5344CB8AC3E}">
        <p14:creationId xmlns:p14="http://schemas.microsoft.com/office/powerpoint/2010/main" val="257157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RouterOutlet</a:t>
            </a:r>
            <a:br>
              <a:rPr lang="en-US" dirty="0"/>
            </a:br>
            <a:endParaRPr lang="en-US" dirty="0"/>
          </a:p>
        </p:txBody>
      </p:sp>
      <p:sp>
        <p:nvSpPr>
          <p:cNvPr id="3" name="Content Placeholder 2"/>
          <p:cNvSpPr>
            <a:spLocks noGrp="1"/>
          </p:cNvSpPr>
          <p:nvPr>
            <p:ph idx="1"/>
          </p:nvPr>
        </p:nvSpPr>
        <p:spPr>
          <a:xfrm>
            <a:off x="669701" y="1828799"/>
            <a:ext cx="11243257" cy="4348163"/>
          </a:xfrm>
        </p:spPr>
        <p:txBody>
          <a:bodyPr>
            <a:normAutofit lnSpcReduction="10000"/>
          </a:bodyPr>
          <a:lstStyle/>
          <a:p>
            <a:r>
              <a:rPr lang="en-US" dirty="0" err="1"/>
              <a:t>RouterOutlet</a:t>
            </a:r>
            <a:r>
              <a:rPr lang="en-US" dirty="0"/>
              <a:t> is a directive that is used as &lt;router-outlet&gt;.</a:t>
            </a:r>
          </a:p>
          <a:p>
            <a:r>
              <a:rPr lang="en-US" dirty="0"/>
              <a:t>To mark where the router displays a view. </a:t>
            </a:r>
          </a:p>
          <a:p>
            <a:pPr marL="274320" lvl="1" indent="0">
              <a:buNone/>
            </a:pPr>
            <a:r>
              <a:rPr lang="en-US" sz="1900" b="1" dirty="0">
                <a:solidFill>
                  <a:srgbClr val="FFFF00"/>
                </a:solidFill>
              </a:rPr>
              <a:t>&lt;</a:t>
            </a:r>
            <a:r>
              <a:rPr lang="en-US" sz="1900" b="1" dirty="0" err="1">
                <a:solidFill>
                  <a:srgbClr val="FFFF00"/>
                </a:solidFill>
              </a:rPr>
              <a:t>nav</a:t>
            </a:r>
            <a:r>
              <a:rPr lang="en-US" sz="1900" b="1" dirty="0">
                <a:solidFill>
                  <a:srgbClr val="FFFF00"/>
                </a:solidFill>
              </a:rPr>
              <a:t> [</a:t>
            </a:r>
            <a:r>
              <a:rPr lang="en-US" sz="1900" b="1" dirty="0" err="1">
                <a:solidFill>
                  <a:srgbClr val="FFFF00"/>
                </a:solidFill>
              </a:rPr>
              <a:t>ngClass</a:t>
            </a:r>
            <a:r>
              <a:rPr lang="en-US" sz="1900" b="1" dirty="0">
                <a:solidFill>
                  <a:srgbClr val="FFFF00"/>
                </a:solidFill>
              </a:rPr>
              <a:t>] = "'menu'"&gt;</a:t>
            </a:r>
          </a:p>
          <a:p>
            <a:pPr marL="274320" lvl="1" indent="0">
              <a:buNone/>
            </a:pPr>
            <a:r>
              <a:rPr lang="en-US" sz="1900" b="1" dirty="0">
                <a:solidFill>
                  <a:srgbClr val="FFFF00"/>
                </a:solidFill>
              </a:rPr>
              <a:t>   &lt;a </a:t>
            </a:r>
            <a:r>
              <a:rPr lang="en-US" sz="1900" b="1" dirty="0" err="1">
                <a:solidFill>
                  <a:srgbClr val="FFFF00"/>
                </a:solidFill>
              </a:rPr>
              <a:t>routerLink</a:t>
            </a:r>
            <a:r>
              <a:rPr lang="en-US" sz="1900" b="1" dirty="0">
                <a:solidFill>
                  <a:srgbClr val="FFFF00"/>
                </a:solidFill>
              </a:rPr>
              <a:t>="/home" </a:t>
            </a:r>
            <a:r>
              <a:rPr lang="en-US" sz="1900" b="1" dirty="0" err="1">
                <a:solidFill>
                  <a:srgbClr val="FFFF00"/>
                </a:solidFill>
              </a:rPr>
              <a:t>routerLinkActive</a:t>
            </a:r>
            <a:r>
              <a:rPr lang="en-US" sz="1900" b="1" dirty="0">
                <a:solidFill>
                  <a:srgbClr val="FFFF00"/>
                </a:solidFill>
              </a:rPr>
              <a:t>="active-link"&gt;Home&lt;/a&gt; | </a:t>
            </a:r>
          </a:p>
          <a:p>
            <a:pPr marL="274320" lvl="1" indent="0">
              <a:buNone/>
            </a:pPr>
            <a:r>
              <a:rPr lang="en-US" sz="1900" b="1" dirty="0">
                <a:solidFill>
                  <a:srgbClr val="FFFF00"/>
                </a:solidFill>
              </a:rPr>
              <a:t>   &lt;a </a:t>
            </a:r>
            <a:r>
              <a:rPr lang="en-US" sz="1900" b="1" dirty="0" err="1">
                <a:solidFill>
                  <a:srgbClr val="FFFF00"/>
                </a:solidFill>
              </a:rPr>
              <a:t>routerLink</a:t>
            </a:r>
            <a:r>
              <a:rPr lang="en-US" sz="1900" b="1" dirty="0">
                <a:solidFill>
                  <a:srgbClr val="FFFF00"/>
                </a:solidFill>
              </a:rPr>
              <a:t>="/add-book" </a:t>
            </a:r>
            <a:r>
              <a:rPr lang="en-US" sz="1900" b="1" dirty="0" err="1">
                <a:solidFill>
                  <a:srgbClr val="FFFF00"/>
                </a:solidFill>
              </a:rPr>
              <a:t>routerLinkActive</a:t>
            </a:r>
            <a:r>
              <a:rPr lang="en-US" sz="1900" b="1" dirty="0">
                <a:solidFill>
                  <a:srgbClr val="FFFF00"/>
                </a:solidFill>
              </a:rPr>
              <a:t>="active-link"&gt;Add Book&lt;/a&gt; | </a:t>
            </a:r>
          </a:p>
          <a:p>
            <a:pPr marL="274320" lvl="1" indent="0">
              <a:buNone/>
            </a:pPr>
            <a:r>
              <a:rPr lang="en-US" sz="1900" b="1" dirty="0">
                <a:solidFill>
                  <a:srgbClr val="FFFF00"/>
                </a:solidFill>
              </a:rPr>
              <a:t>   &lt;a </a:t>
            </a:r>
            <a:r>
              <a:rPr lang="en-US" sz="1900" b="1" dirty="0" err="1">
                <a:solidFill>
                  <a:srgbClr val="FFFF00"/>
                </a:solidFill>
              </a:rPr>
              <a:t>routerLink</a:t>
            </a:r>
            <a:r>
              <a:rPr lang="en-US" sz="1900" b="1" dirty="0">
                <a:solidFill>
                  <a:srgbClr val="FFFF00"/>
                </a:solidFill>
              </a:rPr>
              <a:t>="/manage-book" </a:t>
            </a:r>
            <a:r>
              <a:rPr lang="en-US" sz="1900" b="1" dirty="0" err="1">
                <a:solidFill>
                  <a:srgbClr val="FFFF00"/>
                </a:solidFill>
              </a:rPr>
              <a:t>routerLinkActive</a:t>
            </a:r>
            <a:r>
              <a:rPr lang="en-US" sz="1900" b="1" dirty="0">
                <a:solidFill>
                  <a:srgbClr val="FFFF00"/>
                </a:solidFill>
              </a:rPr>
              <a:t>="active-link"&gt;Manage Book&lt;/a&gt;</a:t>
            </a:r>
          </a:p>
          <a:p>
            <a:pPr marL="274320" lvl="1" indent="0">
              <a:buNone/>
            </a:pPr>
            <a:r>
              <a:rPr lang="en-US" sz="1900" b="1" dirty="0">
                <a:solidFill>
                  <a:srgbClr val="FFFF00"/>
                </a:solidFill>
              </a:rPr>
              <a:t>&lt;/</a:t>
            </a:r>
            <a:r>
              <a:rPr lang="en-US" sz="1900" b="1" dirty="0" err="1">
                <a:solidFill>
                  <a:srgbClr val="FFFF00"/>
                </a:solidFill>
              </a:rPr>
              <a:t>nav</a:t>
            </a:r>
            <a:r>
              <a:rPr lang="en-US" sz="1900" b="1" dirty="0">
                <a:solidFill>
                  <a:srgbClr val="FFFF00"/>
                </a:solidFill>
              </a:rPr>
              <a:t>&gt;   </a:t>
            </a:r>
          </a:p>
          <a:p>
            <a:pPr marL="274320" lvl="1" indent="0">
              <a:buNone/>
            </a:pPr>
            <a:r>
              <a:rPr lang="en-US" sz="1900" b="1" dirty="0">
                <a:solidFill>
                  <a:srgbClr val="FFFF00"/>
                </a:solidFill>
              </a:rPr>
              <a:t>&lt;router-outlet&gt;&lt;/router-outlet&gt;</a:t>
            </a:r>
          </a:p>
          <a:p>
            <a:r>
              <a:rPr lang="en-US" dirty="0"/>
              <a:t>Create menu items in the above code using </a:t>
            </a:r>
            <a:r>
              <a:rPr lang="en-US" dirty="0" err="1"/>
              <a:t>RouterOutlet</a:t>
            </a:r>
            <a:r>
              <a:rPr lang="en-US" dirty="0"/>
              <a:t>. </a:t>
            </a:r>
          </a:p>
          <a:p>
            <a:r>
              <a:rPr lang="en-US" dirty="0"/>
              <a:t>Will be shown in every view where we navigate using the route binding with </a:t>
            </a:r>
            <a:r>
              <a:rPr lang="en-US" dirty="0" err="1"/>
              <a:t>routerLink</a:t>
            </a:r>
            <a:r>
              <a:rPr lang="en-US" dirty="0"/>
              <a:t>.</a:t>
            </a:r>
          </a:p>
        </p:txBody>
      </p:sp>
    </p:spTree>
    <p:extLst>
      <p:ext uri="{BB962C8B-B14F-4D97-AF65-F5344CB8AC3E}">
        <p14:creationId xmlns:p14="http://schemas.microsoft.com/office/powerpoint/2010/main" val="162625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DA9951C7-4320-4495-9FC1-E63CCA4172C0}" vid="{B4FD8286-12BA-4ECE-B80E-03C93BD82B08}"/>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Green brushed metal presentation (widescreen)</Template>
  <TotalTime>3893</TotalTime>
  <Words>2521</Words>
  <Application>Microsoft Office PowerPoint</Application>
  <PresentationFormat>Widescreen</PresentationFormat>
  <Paragraphs>318</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Georgia</vt:lpstr>
      <vt:lpstr>Brushed Metal 16x9</vt:lpstr>
      <vt:lpstr>Routers in Angular </vt:lpstr>
      <vt:lpstr>Router</vt:lpstr>
      <vt:lpstr>RouterModule and Routes</vt:lpstr>
      <vt:lpstr>Steps </vt:lpstr>
      <vt:lpstr>Router paths</vt:lpstr>
      <vt:lpstr>Steps to use Router in any component</vt:lpstr>
      <vt:lpstr>Location</vt:lpstr>
      <vt:lpstr>RouterLink and RouterLinkActive</vt:lpstr>
      <vt:lpstr>RouterOutlet </vt:lpstr>
      <vt:lpstr>Add &lt;base href&gt; in index.html</vt:lpstr>
      <vt:lpstr>Create Routing Module and Application Module</vt:lpstr>
      <vt:lpstr>PowerPoint Presentation</vt:lpstr>
      <vt:lpstr>PowerPoint Presentation</vt:lpstr>
      <vt:lpstr>PowerPoint Presentation</vt:lpstr>
      <vt:lpstr>PowerPoint Presentation</vt:lpstr>
      <vt:lpstr>ActivatedRoute and Params</vt:lpstr>
      <vt:lpstr>ActivatedRoute and Params</vt:lpstr>
      <vt:lpstr>ActivatedRoute and Params</vt:lpstr>
      <vt:lpstr>Example :Routing</vt:lpstr>
      <vt:lpstr>Navigating programmatically via the router</vt:lpstr>
      <vt:lpstr>Link params array</vt:lpstr>
      <vt:lpstr>Parameterised Routes</vt:lpstr>
      <vt:lpstr>Parameterised Routes</vt:lpstr>
      <vt:lpstr>Activated route</vt:lpstr>
      <vt:lpstr>Optional params</vt:lpstr>
      <vt:lpstr>Optional params</vt:lpstr>
      <vt:lpstr>Optional params</vt:lpstr>
      <vt:lpstr>Linking to Routes with Parameters</vt:lpstr>
      <vt:lpstr>Accessing a Parent's Route Parameters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Routers in Angular 2</dc:title>
  <dc:creator>User</dc:creator>
  <cp:lastModifiedBy>anju munoth</cp:lastModifiedBy>
  <cp:revision>56</cp:revision>
  <dcterms:created xsi:type="dcterms:W3CDTF">2017-06-28T23:04:21Z</dcterms:created>
  <dcterms:modified xsi:type="dcterms:W3CDTF">2019-11-03T08:32:00Z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