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8" r:id="rId8"/>
    <p:sldId id="269" r:id="rId9"/>
    <p:sldId id="262" r:id="rId10"/>
    <p:sldId id="270" r:id="rId11"/>
    <p:sldId id="275" r:id="rId12"/>
    <p:sldId id="276" r:id="rId13"/>
    <p:sldId id="277" r:id="rId14"/>
    <p:sldId id="278" r:id="rId15"/>
    <p:sldId id="263" r:id="rId16"/>
    <p:sldId id="279" r:id="rId17"/>
    <p:sldId id="280" r:id="rId18"/>
    <p:sldId id="264" r:id="rId19"/>
    <p:sldId id="271" r:id="rId20"/>
    <p:sldId id="272" r:id="rId21"/>
    <p:sldId id="265" r:id="rId22"/>
    <p:sldId id="273" r:id="rId23"/>
    <p:sldId id="274" r:id="rId24"/>
    <p:sldId id="266" r:id="rId25"/>
    <p:sldId id="267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10-Dec-17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10-Dec-17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10-Dec-17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10-Dec-17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10-Dec-17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api/router/RouterLinkWithHref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api/common/NgClas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api/forms/NgModel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api/common/NgClas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TEMPLATE AND DATA BINDINIG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K. ANJU MUNOTH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59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254" y="764373"/>
            <a:ext cx="9831946" cy="1293028"/>
          </a:xfrm>
        </p:spPr>
        <p:txBody>
          <a:bodyPr>
            <a:normAutofit/>
          </a:bodyPr>
          <a:lstStyle/>
          <a:p>
            <a:r>
              <a:rPr lang="en-US" dirty="0"/>
              <a:t>Property binding or interpolation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</a:t>
            </a:r>
            <a:r>
              <a:rPr lang="en-US" dirty="0"/>
              <a:t>have a choice between interpolation and property binding</a:t>
            </a:r>
            <a:r>
              <a:rPr lang="en-US" dirty="0" smtClean="0"/>
              <a:t>.</a:t>
            </a:r>
          </a:p>
          <a:p>
            <a:r>
              <a:rPr lang="en-US" dirty="0"/>
              <a:t>&lt;p&gt;&lt;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="{{</a:t>
            </a:r>
            <a:r>
              <a:rPr lang="en-US" dirty="0" err="1"/>
              <a:t>heroImageUrl</a:t>
            </a:r>
            <a:r>
              <a:rPr lang="en-US" dirty="0"/>
              <a:t>}}"&gt; is the &lt;</a:t>
            </a:r>
            <a:r>
              <a:rPr lang="en-US" dirty="0" err="1"/>
              <a:t>i</a:t>
            </a:r>
            <a:r>
              <a:rPr lang="en-US" dirty="0"/>
              <a:t>&gt;interpolated&lt;/</a:t>
            </a:r>
            <a:r>
              <a:rPr lang="en-US" dirty="0" err="1"/>
              <a:t>i</a:t>
            </a:r>
            <a:r>
              <a:rPr lang="en-US" dirty="0"/>
              <a:t>&gt; image.&lt;/p&gt; &lt;p&gt;&lt;</a:t>
            </a:r>
            <a:r>
              <a:rPr lang="en-US" dirty="0" err="1"/>
              <a:t>img</a:t>
            </a:r>
            <a:r>
              <a:rPr lang="en-US" dirty="0"/>
              <a:t> [</a:t>
            </a:r>
            <a:r>
              <a:rPr lang="en-US" dirty="0" err="1"/>
              <a:t>src</a:t>
            </a:r>
            <a:r>
              <a:rPr lang="en-US" dirty="0"/>
              <a:t>]="</a:t>
            </a:r>
            <a:r>
              <a:rPr lang="en-US" dirty="0" err="1"/>
              <a:t>heroImageUrl</a:t>
            </a:r>
            <a:r>
              <a:rPr lang="en-US" dirty="0"/>
              <a:t>"&gt; is the &lt;</a:t>
            </a:r>
            <a:r>
              <a:rPr lang="en-US" dirty="0" err="1"/>
              <a:t>i</a:t>
            </a:r>
            <a:r>
              <a:rPr lang="en-US" dirty="0"/>
              <a:t>&gt;property bound&lt;/</a:t>
            </a:r>
            <a:r>
              <a:rPr lang="en-US" dirty="0" err="1"/>
              <a:t>i</a:t>
            </a:r>
            <a:r>
              <a:rPr lang="en-US" dirty="0"/>
              <a:t>&gt; image.&lt;/p</a:t>
            </a:r>
            <a:r>
              <a:rPr lang="en-US" dirty="0" smtClean="0"/>
              <a:t>&gt;</a:t>
            </a:r>
          </a:p>
          <a:p>
            <a:r>
              <a:rPr lang="en-US" i="1" dirty="0"/>
              <a:t>Interpolation</a:t>
            </a:r>
            <a:r>
              <a:rPr lang="en-US" dirty="0"/>
              <a:t> is a convenient alternative to </a:t>
            </a:r>
            <a:r>
              <a:rPr lang="en-US" i="1" dirty="0"/>
              <a:t>property binding</a:t>
            </a:r>
            <a:r>
              <a:rPr lang="en-US" dirty="0"/>
              <a:t> in many cases.</a:t>
            </a:r>
          </a:p>
          <a:p>
            <a:r>
              <a:rPr lang="en-US" dirty="0"/>
              <a:t>When rendering data values as strings, there is no technical reason to prefer one form to the other. </a:t>
            </a:r>
            <a:r>
              <a:rPr lang="en-US" dirty="0" smtClean="0"/>
              <a:t>Can </a:t>
            </a:r>
            <a:r>
              <a:rPr lang="en-US" dirty="0"/>
              <a:t>lean toward readability, which tends to favor interpolation. </a:t>
            </a:r>
          </a:p>
          <a:p>
            <a:r>
              <a:rPr lang="en-US" dirty="0"/>
              <a:t>When setting an element property to a non-string data value, </a:t>
            </a:r>
            <a:r>
              <a:rPr lang="en-US" dirty="0" smtClean="0"/>
              <a:t>must </a:t>
            </a:r>
            <a:r>
              <a:rPr lang="en-US" dirty="0"/>
              <a:t>use </a:t>
            </a:r>
            <a:r>
              <a:rPr lang="en-US" i="1" dirty="0"/>
              <a:t>property binding</a:t>
            </a:r>
            <a:r>
              <a:rPr lang="en-US" dirty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4927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binding ( (event) 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Some </a:t>
            </a:r>
            <a:r>
              <a:rPr lang="en-US" dirty="0"/>
              <a:t>user actions may result in a flow of data in the opposite direction: from an element to a component.</a:t>
            </a:r>
          </a:p>
          <a:p>
            <a:r>
              <a:rPr lang="en-US" dirty="0" smtClean="0"/>
              <a:t>The </a:t>
            </a:r>
            <a:r>
              <a:rPr lang="en-US" dirty="0"/>
              <a:t>only way to know about a user action is to listen for certain events such as keystrokes, mouse movements, clicks, and touches. </a:t>
            </a:r>
            <a:endParaRPr lang="en-US" dirty="0" smtClean="0"/>
          </a:p>
          <a:p>
            <a:r>
              <a:rPr lang="en-US" dirty="0" smtClean="0"/>
              <a:t>Can declare user </a:t>
            </a:r>
            <a:r>
              <a:rPr lang="en-US" dirty="0"/>
              <a:t>actions through Angular event binding.</a:t>
            </a:r>
          </a:p>
          <a:p>
            <a:endParaRPr lang="en-US" dirty="0"/>
          </a:p>
          <a:p>
            <a:r>
              <a:rPr lang="en-US" dirty="0"/>
              <a:t>Event binding syntax consists of a target event name within parentheses on the left of an equal sign, and a quoted template statement on the right</a:t>
            </a:r>
          </a:p>
        </p:txBody>
      </p:sp>
    </p:spTree>
    <p:extLst>
      <p:ext uri="{BB962C8B-B14F-4D97-AF65-F5344CB8AC3E}">
        <p14:creationId xmlns:p14="http://schemas.microsoft.com/office/powerpoint/2010/main" val="3105147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binding ( (event) 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 event</a:t>
            </a:r>
          </a:p>
          <a:p>
            <a:endParaRPr lang="en-US" dirty="0"/>
          </a:p>
          <a:p>
            <a:r>
              <a:rPr lang="en-US" dirty="0"/>
              <a:t>A name between parentheses — for example, (click) — identifies the target event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In the following example, the target is the button's click event.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	&lt;</a:t>
            </a:r>
            <a:r>
              <a:rPr lang="en-US" b="1" dirty="0">
                <a:solidFill>
                  <a:srgbClr val="0070C0"/>
                </a:solidFill>
              </a:rPr>
              <a:t>button (click)="</a:t>
            </a:r>
            <a:r>
              <a:rPr lang="en-US" b="1" dirty="0" err="1">
                <a:solidFill>
                  <a:srgbClr val="0070C0"/>
                </a:solidFill>
              </a:rPr>
              <a:t>onSave</a:t>
            </a:r>
            <a:r>
              <a:rPr lang="en-US" b="1" dirty="0">
                <a:solidFill>
                  <a:srgbClr val="0070C0"/>
                </a:solidFill>
              </a:rPr>
              <a:t>()"&gt;Save&lt;/button&gt;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1930624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binding ( (event) 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$event and event handling statements</a:t>
            </a:r>
          </a:p>
          <a:p>
            <a:r>
              <a:rPr lang="en-US" dirty="0" smtClean="0"/>
              <a:t>In </a:t>
            </a:r>
            <a:r>
              <a:rPr lang="en-US" dirty="0"/>
              <a:t>an event binding, Angular sets up an event handler for the target event.</a:t>
            </a:r>
          </a:p>
          <a:p>
            <a:r>
              <a:rPr lang="en-US" dirty="0" smtClean="0"/>
              <a:t>When </a:t>
            </a:r>
            <a:r>
              <a:rPr lang="en-US" dirty="0"/>
              <a:t>the event is raised, the handler executes the template statement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template statement typically involves a receiver, which performs an action in response to the event, such as storing a value from the HTML control into a model.</a:t>
            </a:r>
          </a:p>
          <a:p>
            <a:r>
              <a:rPr lang="en-US" dirty="0" smtClean="0"/>
              <a:t>The </a:t>
            </a:r>
            <a:r>
              <a:rPr lang="en-US" dirty="0"/>
              <a:t>binding conveys information about the event, including data values, through an event object named $event.</a:t>
            </a:r>
          </a:p>
          <a:p>
            <a:r>
              <a:rPr lang="en-US" dirty="0" smtClean="0"/>
              <a:t>The </a:t>
            </a:r>
            <a:r>
              <a:rPr lang="en-US" dirty="0"/>
              <a:t>shape of the event object is determined by the target event. If the target event is a native DOM element event, then $event is a DOM event object, with properties such as target and </a:t>
            </a:r>
            <a:r>
              <a:rPr lang="en-US" dirty="0" err="1"/>
              <a:t>target.value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6383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0070C0"/>
                </a:solidFill>
              </a:rPr>
              <a:t>&lt;input [value]="currentHero.name" (input)="currentHero.name=$</a:t>
            </a:r>
            <a:r>
              <a:rPr lang="en-US" sz="2400" b="1" dirty="0" err="1">
                <a:solidFill>
                  <a:srgbClr val="0070C0"/>
                </a:solidFill>
              </a:rPr>
              <a:t>event.target.value</a:t>
            </a:r>
            <a:r>
              <a:rPr lang="en-US" sz="2400" b="1" dirty="0">
                <a:solidFill>
                  <a:srgbClr val="0070C0"/>
                </a:solidFill>
              </a:rPr>
              <a:t>" </a:t>
            </a:r>
            <a:r>
              <a:rPr lang="en-US" sz="2400" b="1" dirty="0" smtClean="0">
                <a:solidFill>
                  <a:srgbClr val="0070C0"/>
                </a:solidFill>
              </a:rPr>
              <a:t>&gt;</a:t>
            </a:r>
          </a:p>
          <a:p>
            <a:r>
              <a:rPr lang="en-US" dirty="0"/>
              <a:t>code sets the input box value property by binding to the name property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To listen for changes to the value, the code binds to the input box's input event.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the user makes changes, the input event is raised, and the binding executes the statement within a context that includes the DOM event object, $event.</a:t>
            </a:r>
          </a:p>
        </p:txBody>
      </p:sp>
    </p:spTree>
    <p:extLst>
      <p:ext uri="{BB962C8B-B14F-4D97-AF65-F5344CB8AC3E}">
        <p14:creationId xmlns:p14="http://schemas.microsoft.com/office/powerpoint/2010/main" val="2585241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 </a:t>
            </a:r>
            <a:r>
              <a:rPr lang="en-US" dirty="0" smtClean="0"/>
              <a:t>event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sz="2400" b="1" dirty="0" smtClean="0">
                <a:solidFill>
                  <a:srgbClr val="0070C0"/>
                </a:solidFill>
              </a:rPr>
              <a:t>&lt;</a:t>
            </a:r>
            <a:r>
              <a:rPr lang="en-US" sz="2400" b="1" dirty="0">
                <a:solidFill>
                  <a:srgbClr val="0070C0"/>
                </a:solidFill>
              </a:rPr>
              <a:t>button (click)="</a:t>
            </a:r>
            <a:r>
              <a:rPr lang="en-US" sz="2400" b="1" dirty="0" err="1">
                <a:solidFill>
                  <a:srgbClr val="0070C0"/>
                </a:solidFill>
              </a:rPr>
              <a:t>onSave</a:t>
            </a:r>
            <a:r>
              <a:rPr lang="en-US" sz="2400" b="1" dirty="0">
                <a:solidFill>
                  <a:srgbClr val="0070C0"/>
                </a:solidFill>
              </a:rPr>
              <a:t>()"&gt;Save&lt;/button</a:t>
            </a:r>
            <a:r>
              <a:rPr lang="en-US" sz="2400" b="1" dirty="0" smtClean="0">
                <a:solidFill>
                  <a:srgbClr val="0070C0"/>
                </a:solidFill>
              </a:rPr>
              <a:t>&gt;</a:t>
            </a:r>
          </a:p>
          <a:p>
            <a:r>
              <a:rPr lang="en-US" dirty="0" smtClean="0"/>
              <a:t>Component</a:t>
            </a:r>
            <a:r>
              <a:rPr lang="en-US" dirty="0"/>
              <a:t> </a:t>
            </a:r>
            <a:r>
              <a:rPr lang="en-US" dirty="0" smtClean="0"/>
              <a:t>event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sz="2400" b="1" dirty="0" smtClean="0">
                <a:solidFill>
                  <a:srgbClr val="0070C0"/>
                </a:solidFill>
              </a:rPr>
              <a:t>&lt;</a:t>
            </a:r>
            <a:r>
              <a:rPr lang="en-US" sz="2400" b="1" dirty="0">
                <a:solidFill>
                  <a:srgbClr val="0070C0"/>
                </a:solidFill>
              </a:rPr>
              <a:t>app-hero-detail (</a:t>
            </a:r>
            <a:r>
              <a:rPr lang="en-US" sz="2400" b="1" dirty="0" err="1">
                <a:solidFill>
                  <a:srgbClr val="0070C0"/>
                </a:solidFill>
              </a:rPr>
              <a:t>deleteRequest</a:t>
            </a:r>
            <a:r>
              <a:rPr lang="en-US" sz="2400" b="1" dirty="0">
                <a:solidFill>
                  <a:srgbClr val="0070C0"/>
                </a:solidFill>
              </a:rPr>
              <a:t>)="</a:t>
            </a:r>
            <a:r>
              <a:rPr lang="en-US" sz="2400" b="1" dirty="0" err="1">
                <a:solidFill>
                  <a:srgbClr val="0070C0"/>
                </a:solidFill>
              </a:rPr>
              <a:t>deleteHero</a:t>
            </a:r>
            <a:r>
              <a:rPr lang="en-US" sz="2400" b="1" dirty="0">
                <a:solidFill>
                  <a:srgbClr val="0070C0"/>
                </a:solidFill>
              </a:rPr>
              <a:t>()"&gt;&lt;/app-hero-detail&gt;</a:t>
            </a:r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Directive </a:t>
            </a:r>
            <a:r>
              <a:rPr lang="en-US" dirty="0" smtClean="0"/>
              <a:t>event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sz="2400" b="1" dirty="0" smtClean="0">
                <a:solidFill>
                  <a:srgbClr val="0070C0"/>
                </a:solidFill>
              </a:rPr>
              <a:t>&lt;</a:t>
            </a:r>
            <a:r>
              <a:rPr lang="en-US" sz="2400" b="1" dirty="0">
                <a:solidFill>
                  <a:srgbClr val="0070C0"/>
                </a:solidFill>
              </a:rPr>
              <a:t>div (</a:t>
            </a:r>
            <a:r>
              <a:rPr lang="en-US" sz="2400" b="1" dirty="0" err="1">
                <a:solidFill>
                  <a:srgbClr val="0070C0"/>
                </a:solidFill>
              </a:rPr>
              <a:t>myClick</a:t>
            </a:r>
            <a:r>
              <a:rPr lang="en-US" sz="2400" b="1" dirty="0">
                <a:solidFill>
                  <a:srgbClr val="0070C0"/>
                </a:solidFill>
              </a:rPr>
              <a:t>)="clicked=$event" clickable&gt;click me&lt;/div&gt;</a:t>
            </a:r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29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Two-way binding ( [(...)] 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</a:t>
            </a:r>
            <a:r>
              <a:rPr lang="en-US" dirty="0" smtClean="0"/>
              <a:t>Often </a:t>
            </a:r>
            <a:r>
              <a:rPr lang="en-US" dirty="0"/>
              <a:t>want to both display a data property and update that property when the user makes changes.</a:t>
            </a:r>
          </a:p>
          <a:p>
            <a:endParaRPr lang="en-US" dirty="0"/>
          </a:p>
          <a:p>
            <a:r>
              <a:rPr lang="en-US" dirty="0"/>
              <a:t>On the element side that takes a combination of setting a specific element property and listening for an element change event.</a:t>
            </a:r>
          </a:p>
          <a:p>
            <a:endParaRPr lang="en-US" dirty="0"/>
          </a:p>
          <a:p>
            <a:r>
              <a:rPr lang="en-US" dirty="0"/>
              <a:t>Angular offers a special two-way data binding syntax for this purpose, [(x)]. The [(x)] syntax combines the brackets of property binding, [x], with the parentheses of event binding, (x</a:t>
            </a:r>
            <a:r>
              <a:rPr lang="en-US" dirty="0" smtClean="0"/>
              <a:t>).</a:t>
            </a:r>
          </a:p>
          <a:p>
            <a:r>
              <a:rPr lang="en-US" dirty="0"/>
              <a:t>The [(x)] syntax is easy to demonstrate when the element has a settable property called x and a corresponding event named </a:t>
            </a:r>
            <a:r>
              <a:rPr lang="en-US" dirty="0" err="1"/>
              <a:t>xChange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675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Two-way binding ( [(...)] 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would be convenient to use two-way binding with HTML form elements like &lt;input&gt; and &lt;select&gt;.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no native HTML element follows the x value and </a:t>
            </a:r>
            <a:r>
              <a:rPr lang="en-US" dirty="0" err="1"/>
              <a:t>xChange</a:t>
            </a:r>
            <a:r>
              <a:rPr lang="en-US" dirty="0"/>
              <a:t> event pattern.</a:t>
            </a:r>
          </a:p>
        </p:txBody>
      </p:sp>
    </p:spTree>
    <p:extLst>
      <p:ext uri="{BB962C8B-B14F-4D97-AF65-F5344CB8AC3E}">
        <p14:creationId xmlns:p14="http://schemas.microsoft.com/office/powerpoint/2010/main" val="2042148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Two-way 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	Event and property	</a:t>
            </a:r>
            <a:r>
              <a:rPr lang="en-US" dirty="0" smtClean="0"/>
              <a:t>data binding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sz="2400" b="1" dirty="0" smtClean="0">
                <a:solidFill>
                  <a:srgbClr val="0070C0"/>
                </a:solidFill>
              </a:rPr>
              <a:t>&lt;input [(</a:t>
            </a:r>
            <a:r>
              <a:rPr lang="en-US" sz="2400" b="1" dirty="0" err="1" smtClean="0">
                <a:solidFill>
                  <a:srgbClr val="0070C0"/>
                </a:solidFill>
              </a:rPr>
              <a:t>ngModel</a:t>
            </a:r>
            <a:r>
              <a:rPr lang="en-US" sz="2400" b="1" dirty="0" smtClean="0">
                <a:solidFill>
                  <a:srgbClr val="0070C0"/>
                </a:solidFill>
              </a:rPr>
              <a:t>)]="name"&gt;</a:t>
            </a:r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226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binding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Can </a:t>
            </a:r>
            <a:r>
              <a:rPr lang="en-US" dirty="0"/>
              <a:t>add and remove CSS class names from an element's class attribute with a class binding.</a:t>
            </a:r>
          </a:p>
          <a:p>
            <a:r>
              <a:rPr lang="en-US" dirty="0" smtClean="0"/>
              <a:t>Class </a:t>
            </a:r>
            <a:r>
              <a:rPr lang="en-US" dirty="0"/>
              <a:t>binding syntax resembles property binding. Instead of an element property between brackets, start with the prefix class, optionally followed by a dot (.) and the name of a CSS class: [</a:t>
            </a:r>
            <a:r>
              <a:rPr lang="en-US" dirty="0" err="1"/>
              <a:t>class.class</a:t>
            </a:r>
            <a:r>
              <a:rPr lang="en-US" dirty="0"/>
              <a:t>-name].</a:t>
            </a:r>
          </a:p>
        </p:txBody>
      </p:sp>
    </p:spTree>
    <p:extLst>
      <p:ext uri="{BB962C8B-B14F-4D97-AF65-F5344CB8AC3E}">
        <p14:creationId xmlns:p14="http://schemas.microsoft.com/office/powerpoint/2010/main" val="3538151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export class </a:t>
            </a:r>
            <a:r>
              <a:rPr lang="en-US" dirty="0" err="1"/>
              <a:t>AppCtorComponent</a:t>
            </a:r>
            <a:r>
              <a:rPr lang="en-US" dirty="0"/>
              <a:t>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 id: </a:t>
            </a:r>
            <a:r>
              <a:rPr lang="en-US" dirty="0"/>
              <a:t>string;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name: </a:t>
            </a:r>
            <a:r>
              <a:rPr lang="en-US" dirty="0"/>
              <a:t>string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 </a:t>
            </a:r>
            <a:r>
              <a:rPr lang="en-US" dirty="0"/>
              <a:t>constructor() {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this.id </a:t>
            </a:r>
            <a:r>
              <a:rPr lang="en-US" dirty="0"/>
              <a:t>= </a:t>
            </a:r>
            <a:r>
              <a:rPr lang="en-US" dirty="0" smtClean="0"/>
              <a:t>‘S1';</a:t>
            </a:r>
          </a:p>
          <a:p>
            <a:pPr marL="0" indent="0">
              <a:buNone/>
            </a:pPr>
            <a:r>
              <a:rPr lang="en-US" dirty="0" smtClean="0"/>
              <a:t>		 this.name </a:t>
            </a:r>
            <a:r>
              <a:rPr lang="en-US" dirty="0"/>
              <a:t>= </a:t>
            </a:r>
            <a:r>
              <a:rPr lang="en-US" dirty="0" smtClean="0"/>
              <a:t>‘</a:t>
            </a:r>
            <a:r>
              <a:rPr lang="en-US" dirty="0" err="1" smtClean="0"/>
              <a:t>Sheetal</a:t>
            </a:r>
            <a:r>
              <a:rPr lang="en-US" dirty="0" smtClean="0"/>
              <a:t>';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 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}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134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smtClean="0"/>
              <a:t>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66344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standard </a:t>
            </a:r>
            <a:r>
              <a:rPr lang="en-US" dirty="0"/>
              <a:t>class attribute setting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	&lt;</a:t>
            </a:r>
            <a:r>
              <a:rPr lang="en-US" b="1" dirty="0">
                <a:solidFill>
                  <a:srgbClr val="0070C0"/>
                </a:solidFill>
              </a:rPr>
              <a:t>div class="bad curly special"&gt;Bad curly special&lt;/div</a:t>
            </a:r>
            <a:r>
              <a:rPr lang="en-US" b="1" dirty="0" smtClean="0">
                <a:solidFill>
                  <a:srgbClr val="0070C0"/>
                </a:solidFill>
              </a:rPr>
              <a:t>&gt;</a:t>
            </a:r>
          </a:p>
          <a:p>
            <a:r>
              <a:rPr lang="en-US" dirty="0" smtClean="0"/>
              <a:t> </a:t>
            </a:r>
            <a:r>
              <a:rPr lang="en-US" dirty="0"/>
              <a:t>reset/override all class names with a binding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 </a:t>
            </a:r>
            <a:r>
              <a:rPr lang="en-US" b="1" dirty="0">
                <a:solidFill>
                  <a:srgbClr val="0070C0"/>
                </a:solidFill>
              </a:rPr>
              <a:t>&lt;div class="bad curly special" [class]="</a:t>
            </a:r>
            <a:r>
              <a:rPr lang="en-US" b="1" dirty="0" err="1">
                <a:solidFill>
                  <a:srgbClr val="0070C0"/>
                </a:solidFill>
              </a:rPr>
              <a:t>badCurly</a:t>
            </a:r>
            <a:r>
              <a:rPr lang="en-US" b="1" dirty="0">
                <a:solidFill>
                  <a:srgbClr val="0070C0"/>
                </a:solidFill>
              </a:rPr>
              <a:t>"&gt;Bad curly&lt;/div</a:t>
            </a:r>
            <a:r>
              <a:rPr lang="en-US" b="1" dirty="0" smtClean="0">
                <a:solidFill>
                  <a:srgbClr val="0070C0"/>
                </a:solidFill>
              </a:rPr>
              <a:t>&gt;</a:t>
            </a:r>
          </a:p>
          <a:p>
            <a:r>
              <a:rPr lang="en-US" dirty="0"/>
              <a:t>can bind to a specific class name. Angular adds the class when the template expression evaluates to </a:t>
            </a:r>
            <a:r>
              <a:rPr lang="en-US" dirty="0" err="1"/>
              <a:t>truthy</a:t>
            </a:r>
            <a:r>
              <a:rPr lang="en-US" dirty="0"/>
              <a:t>. It removes the class when the expression is </a:t>
            </a:r>
            <a:r>
              <a:rPr lang="en-US" dirty="0" err="1"/>
              <a:t>falsy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	&lt;!-- </a:t>
            </a:r>
            <a:r>
              <a:rPr lang="en-US" b="1" dirty="0">
                <a:solidFill>
                  <a:srgbClr val="0070C0"/>
                </a:solidFill>
              </a:rPr>
              <a:t>toggle the "special" class on/off with </a:t>
            </a:r>
            <a:r>
              <a:rPr lang="en-US" b="1" dirty="0">
                <a:solidFill>
                  <a:srgbClr val="0070C0"/>
                </a:solidFill>
                <a:hlinkClick r:id="rId2"/>
              </a:rPr>
              <a:t>a</a:t>
            </a:r>
            <a:r>
              <a:rPr lang="en-US" b="1" dirty="0">
                <a:solidFill>
                  <a:srgbClr val="0070C0"/>
                </a:solidFill>
              </a:rPr>
              <a:t> property --&gt; 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	&lt;</a:t>
            </a:r>
            <a:r>
              <a:rPr lang="en-US" b="1" dirty="0">
                <a:solidFill>
                  <a:srgbClr val="0070C0"/>
                </a:solidFill>
              </a:rPr>
              <a:t>div [</a:t>
            </a:r>
            <a:r>
              <a:rPr lang="en-US" b="1" dirty="0" err="1">
                <a:solidFill>
                  <a:srgbClr val="0070C0"/>
                </a:solidFill>
              </a:rPr>
              <a:t>class.special</a:t>
            </a:r>
            <a:r>
              <a:rPr lang="en-US" b="1" dirty="0">
                <a:solidFill>
                  <a:srgbClr val="0070C0"/>
                </a:solidFill>
              </a:rPr>
              <a:t>]="</a:t>
            </a:r>
            <a:r>
              <a:rPr lang="en-US" b="1" dirty="0" err="1">
                <a:solidFill>
                  <a:srgbClr val="0070C0"/>
                </a:solidFill>
              </a:rPr>
              <a:t>isSpecial</a:t>
            </a:r>
            <a:r>
              <a:rPr lang="en-US" b="1" dirty="0">
                <a:solidFill>
                  <a:srgbClr val="0070C0"/>
                </a:solidFill>
              </a:rPr>
              <a:t>"&gt;The class binding is special&lt;/div&gt; 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	&lt;!-- </a:t>
            </a:r>
            <a:r>
              <a:rPr lang="en-US" b="1" dirty="0">
                <a:solidFill>
                  <a:srgbClr val="0070C0"/>
                </a:solidFill>
              </a:rPr>
              <a:t>binding to `</a:t>
            </a:r>
            <a:r>
              <a:rPr lang="en-US" b="1" dirty="0" err="1">
                <a:solidFill>
                  <a:srgbClr val="0070C0"/>
                </a:solidFill>
              </a:rPr>
              <a:t>class.special</a:t>
            </a:r>
            <a:r>
              <a:rPr lang="en-US" b="1" dirty="0">
                <a:solidFill>
                  <a:srgbClr val="0070C0"/>
                </a:solidFill>
              </a:rPr>
              <a:t>` trumps the class attribute </a:t>
            </a:r>
            <a:r>
              <a:rPr lang="en-US" b="1" dirty="0" smtClean="0">
                <a:solidFill>
                  <a:srgbClr val="0070C0"/>
                </a:solidFill>
              </a:rPr>
              <a:t>--&gt;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	 </a:t>
            </a:r>
            <a:r>
              <a:rPr lang="en-US" b="1" dirty="0">
                <a:solidFill>
                  <a:srgbClr val="0070C0"/>
                </a:solidFill>
              </a:rPr>
              <a:t>&lt;div class="special" [</a:t>
            </a:r>
            <a:r>
              <a:rPr lang="en-US" b="1" dirty="0" err="1">
                <a:solidFill>
                  <a:srgbClr val="0070C0"/>
                </a:solidFill>
              </a:rPr>
              <a:t>class.special</a:t>
            </a:r>
            <a:r>
              <a:rPr lang="en-US" b="1" dirty="0">
                <a:solidFill>
                  <a:srgbClr val="0070C0"/>
                </a:solidFill>
              </a:rPr>
              <a:t>]="!</a:t>
            </a:r>
            <a:r>
              <a:rPr lang="en-US" b="1" dirty="0" err="1">
                <a:solidFill>
                  <a:srgbClr val="0070C0"/>
                </a:solidFill>
              </a:rPr>
              <a:t>isSpecial</a:t>
            </a:r>
            <a:r>
              <a:rPr lang="en-US" b="1" dirty="0">
                <a:solidFill>
                  <a:srgbClr val="0070C0"/>
                </a:solidFill>
              </a:rPr>
              <a:t>"&gt;This one is not so </a:t>
            </a:r>
            <a:r>
              <a:rPr lang="en-US" b="1" dirty="0" smtClean="0">
                <a:solidFill>
                  <a:srgbClr val="0070C0"/>
                </a:solidFill>
              </a:rPr>
              <a:t>	special</a:t>
            </a:r>
            <a:r>
              <a:rPr lang="en-US" b="1" dirty="0">
                <a:solidFill>
                  <a:srgbClr val="0070C0"/>
                </a:solidFill>
              </a:rPr>
              <a:t>&lt;/div&gt;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154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/>
              <a:t>property	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		&lt;</a:t>
            </a:r>
            <a:r>
              <a:rPr lang="en-US" sz="2400" b="1" dirty="0">
                <a:solidFill>
                  <a:srgbClr val="0070C0"/>
                </a:solidFill>
              </a:rPr>
              <a:t>div [</a:t>
            </a:r>
            <a:r>
              <a:rPr lang="en-US" sz="2400" b="1" dirty="0" err="1">
                <a:solidFill>
                  <a:srgbClr val="0070C0"/>
                </a:solidFill>
              </a:rPr>
              <a:t>class.special</a:t>
            </a:r>
            <a:r>
              <a:rPr lang="en-US" sz="2400" b="1" dirty="0">
                <a:solidFill>
                  <a:srgbClr val="0070C0"/>
                </a:solidFill>
              </a:rPr>
              <a:t>]="</a:t>
            </a:r>
            <a:r>
              <a:rPr lang="en-US" sz="2400" b="1" dirty="0" err="1">
                <a:solidFill>
                  <a:srgbClr val="0070C0"/>
                </a:solidFill>
              </a:rPr>
              <a:t>isSpecial</a:t>
            </a:r>
            <a:r>
              <a:rPr lang="en-US" sz="2400" b="1" dirty="0">
                <a:solidFill>
                  <a:srgbClr val="0070C0"/>
                </a:solidFill>
              </a:rPr>
              <a:t>"&gt;Special&lt;/div&gt;</a:t>
            </a:r>
          </a:p>
        </p:txBody>
      </p:sp>
    </p:spTree>
    <p:extLst>
      <p:ext uri="{BB962C8B-B14F-4D97-AF65-F5344CB8AC3E}">
        <p14:creationId xmlns:p14="http://schemas.microsoft.com/office/powerpoint/2010/main" val="1796046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</a:t>
            </a:r>
            <a:r>
              <a:rPr lang="en-US" dirty="0" smtClean="0"/>
              <a:t>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Can </a:t>
            </a:r>
            <a:r>
              <a:rPr lang="en-US" dirty="0"/>
              <a:t>set inline styles with a style binding.</a:t>
            </a:r>
          </a:p>
          <a:p>
            <a:endParaRPr lang="en-US" dirty="0"/>
          </a:p>
          <a:p>
            <a:r>
              <a:rPr lang="en-US" dirty="0"/>
              <a:t>Style binding syntax resembles property binding. </a:t>
            </a:r>
            <a:endParaRPr lang="en-US" dirty="0" smtClean="0"/>
          </a:p>
          <a:p>
            <a:r>
              <a:rPr lang="en-US" dirty="0" smtClean="0"/>
              <a:t>Instead </a:t>
            </a:r>
            <a:r>
              <a:rPr lang="en-US" dirty="0"/>
              <a:t>of an element property between brackets, start with the prefix style, followed by a dot (.) and the name of a CSS style property: [</a:t>
            </a:r>
            <a:r>
              <a:rPr lang="en-US" dirty="0" err="1"/>
              <a:t>style.style</a:t>
            </a:r>
            <a:r>
              <a:rPr lang="en-US" dirty="0"/>
              <a:t>-property].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801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&lt;button [</a:t>
            </a:r>
            <a:r>
              <a:rPr lang="en-US" sz="2400" b="1" dirty="0" err="1">
                <a:solidFill>
                  <a:srgbClr val="0070C0"/>
                </a:solidFill>
              </a:rPr>
              <a:t>style.color</a:t>
            </a:r>
            <a:r>
              <a:rPr lang="en-US" sz="2400" b="1" dirty="0">
                <a:solidFill>
                  <a:srgbClr val="0070C0"/>
                </a:solidFill>
              </a:rPr>
              <a:t>]="</a:t>
            </a:r>
            <a:r>
              <a:rPr lang="en-US" sz="2400" b="1" dirty="0" err="1">
                <a:solidFill>
                  <a:srgbClr val="0070C0"/>
                </a:solidFill>
              </a:rPr>
              <a:t>isSpecial</a:t>
            </a:r>
            <a:r>
              <a:rPr lang="en-US" sz="2400" b="1" dirty="0">
                <a:solidFill>
                  <a:srgbClr val="0070C0"/>
                </a:solidFill>
              </a:rPr>
              <a:t> ? 'red': 'green'"&gt;Red&lt;/button&gt;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&lt;button [</a:t>
            </a:r>
            <a:r>
              <a:rPr lang="en-US" sz="2400" b="1" dirty="0" err="1">
                <a:solidFill>
                  <a:srgbClr val="0070C0"/>
                </a:solidFill>
              </a:rPr>
              <a:t>style.background</a:t>
            </a:r>
            <a:r>
              <a:rPr lang="en-US" sz="2400" b="1" dirty="0">
                <a:solidFill>
                  <a:srgbClr val="0070C0"/>
                </a:solidFill>
              </a:rPr>
              <a:t>-color]="</a:t>
            </a:r>
            <a:r>
              <a:rPr lang="en-US" sz="2400" b="1" dirty="0" err="1">
                <a:solidFill>
                  <a:srgbClr val="0070C0"/>
                </a:solidFill>
              </a:rPr>
              <a:t>canSave</a:t>
            </a:r>
            <a:r>
              <a:rPr lang="en-US" sz="2400" b="1" dirty="0">
                <a:solidFill>
                  <a:srgbClr val="0070C0"/>
                </a:solidFill>
              </a:rPr>
              <a:t> ? 'cyan': 'grey'" &gt;Save&lt;/button</a:t>
            </a:r>
            <a:r>
              <a:rPr lang="en-US" sz="2400" b="1" dirty="0" smtClean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&lt;button [</a:t>
            </a:r>
            <a:r>
              <a:rPr lang="en-US" sz="2400" b="1" dirty="0" err="1">
                <a:solidFill>
                  <a:srgbClr val="0070C0"/>
                </a:solidFill>
              </a:rPr>
              <a:t>style.font-size.em</a:t>
            </a:r>
            <a:r>
              <a:rPr lang="en-US" sz="2400" b="1" dirty="0">
                <a:solidFill>
                  <a:srgbClr val="0070C0"/>
                </a:solidFill>
              </a:rPr>
              <a:t>]="</a:t>
            </a:r>
            <a:r>
              <a:rPr lang="en-US" sz="2400" b="1" dirty="0" err="1">
                <a:solidFill>
                  <a:srgbClr val="0070C0"/>
                </a:solidFill>
              </a:rPr>
              <a:t>isSpecial</a:t>
            </a:r>
            <a:r>
              <a:rPr lang="en-US" sz="2400" b="1" dirty="0">
                <a:solidFill>
                  <a:srgbClr val="0070C0"/>
                </a:solidFill>
              </a:rPr>
              <a:t> ? 3 : 1" &gt;Big&lt;/button&gt; 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&lt;</a:t>
            </a:r>
            <a:r>
              <a:rPr lang="en-US" sz="2400" b="1" dirty="0">
                <a:solidFill>
                  <a:srgbClr val="0070C0"/>
                </a:solidFill>
              </a:rPr>
              <a:t>button [</a:t>
            </a:r>
            <a:r>
              <a:rPr lang="en-US" sz="2400" b="1" dirty="0" err="1">
                <a:solidFill>
                  <a:srgbClr val="0070C0"/>
                </a:solidFill>
              </a:rPr>
              <a:t>style.font</a:t>
            </a:r>
            <a:r>
              <a:rPr lang="en-US" sz="2400" b="1" dirty="0">
                <a:solidFill>
                  <a:srgbClr val="0070C0"/>
                </a:solidFill>
              </a:rPr>
              <a:t>-size.%]="!</a:t>
            </a:r>
            <a:r>
              <a:rPr lang="en-US" sz="2400" b="1" dirty="0" err="1">
                <a:solidFill>
                  <a:srgbClr val="0070C0"/>
                </a:solidFill>
              </a:rPr>
              <a:t>isSpecial</a:t>
            </a:r>
            <a:r>
              <a:rPr lang="en-US" sz="2400" b="1" dirty="0">
                <a:solidFill>
                  <a:srgbClr val="0070C0"/>
                </a:solidFill>
              </a:rPr>
              <a:t> ? 150 : 50" &gt;Small&lt;/button&gt;</a:t>
            </a:r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295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style property binding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		</a:t>
            </a:r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en-US" b="1" dirty="0">
                <a:solidFill>
                  <a:srgbClr val="0070C0"/>
                </a:solidFill>
              </a:rPr>
              <a:t>button [</a:t>
            </a:r>
            <a:r>
              <a:rPr lang="en-US" b="1" dirty="0" err="1">
                <a:solidFill>
                  <a:srgbClr val="0070C0"/>
                </a:solidFill>
              </a:rPr>
              <a:t>style.color</a:t>
            </a:r>
            <a:r>
              <a:rPr lang="en-US" b="1" dirty="0">
                <a:solidFill>
                  <a:srgbClr val="0070C0"/>
                </a:solidFill>
              </a:rPr>
              <a:t>]="</a:t>
            </a:r>
            <a:r>
              <a:rPr lang="en-US" b="1" dirty="0" err="1">
                <a:solidFill>
                  <a:srgbClr val="0070C0"/>
                </a:solidFill>
              </a:rPr>
              <a:t>isSpecial</a:t>
            </a:r>
            <a:r>
              <a:rPr lang="en-US" b="1" dirty="0">
                <a:solidFill>
                  <a:srgbClr val="0070C0"/>
                </a:solidFill>
              </a:rPr>
              <a:t> ? 'red' : 'green'"&gt;</a:t>
            </a:r>
          </a:p>
        </p:txBody>
      </p:sp>
    </p:spTree>
    <p:extLst>
      <p:ext uri="{BB962C8B-B14F-4D97-AF65-F5344CB8AC3E}">
        <p14:creationId xmlns:p14="http://schemas.microsoft.com/office/powerpoint/2010/main" val="2634912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 </a:t>
            </a:r>
            <a:r>
              <a:rPr lang="en-US" i="1" dirty="0"/>
              <a:t>attribute</a:t>
            </a:r>
            <a:r>
              <a:rPr lang="en-US" dirty="0"/>
              <a:t> </a:t>
            </a:r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Attribute directives listen to and modify the behavior of other HTML elements, attributes, properties, and components. </a:t>
            </a:r>
            <a:endParaRPr lang="en-US" dirty="0" smtClean="0"/>
          </a:p>
          <a:p>
            <a:r>
              <a:rPr lang="en-US" dirty="0" smtClean="0"/>
              <a:t>Are </a:t>
            </a:r>
            <a:r>
              <a:rPr lang="en-US" dirty="0"/>
              <a:t>usually applied to elements as if they were HTML attributes, hence the name.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NgClass</a:t>
            </a:r>
            <a:r>
              <a:rPr lang="en-US" dirty="0"/>
              <a:t> - add and remove a set of CSS classes</a:t>
            </a:r>
          </a:p>
          <a:p>
            <a:r>
              <a:rPr lang="en-US" dirty="0" err="1"/>
              <a:t>NgStyle</a:t>
            </a:r>
            <a:r>
              <a:rPr lang="en-US" dirty="0"/>
              <a:t> - add and remove a set of HTML styles</a:t>
            </a:r>
          </a:p>
          <a:p>
            <a:r>
              <a:rPr lang="en-US" dirty="0" err="1"/>
              <a:t>NgModel</a:t>
            </a:r>
            <a:r>
              <a:rPr lang="en-US" dirty="0"/>
              <a:t> - two-way data binding to an HTML form element</a:t>
            </a:r>
          </a:p>
        </p:txBody>
      </p:sp>
    </p:spTree>
    <p:extLst>
      <p:ext uri="{BB962C8B-B14F-4D97-AF65-F5344CB8AC3E}">
        <p14:creationId xmlns:p14="http://schemas.microsoft.com/office/powerpoint/2010/main" val="1678327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528212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 smtClean="0"/>
              <a:t>Can </a:t>
            </a:r>
            <a:r>
              <a:rPr lang="en-US" dirty="0"/>
              <a:t>control how elements appear by adding and removing CSS classes dynamically. </a:t>
            </a:r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/>
              <a:t>bind to the </a:t>
            </a:r>
            <a:r>
              <a:rPr lang="en-US" dirty="0" err="1"/>
              <a:t>ngClass</a:t>
            </a:r>
            <a:r>
              <a:rPr lang="en-US" dirty="0"/>
              <a:t> to add or remove several classes simultaneously.</a:t>
            </a:r>
          </a:p>
          <a:p>
            <a:r>
              <a:rPr lang="en-US" dirty="0" smtClean="0"/>
              <a:t>A </a:t>
            </a:r>
            <a:r>
              <a:rPr lang="en-US" dirty="0"/>
              <a:t>class binding is a </a:t>
            </a:r>
            <a:r>
              <a:rPr lang="en-US" dirty="0" smtClean="0"/>
              <a:t>good </a:t>
            </a:r>
            <a:r>
              <a:rPr lang="en-US" dirty="0"/>
              <a:t>way to add or remove a single class.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&lt;!-- </a:t>
            </a:r>
            <a:r>
              <a:rPr lang="en-US" b="1" dirty="0">
                <a:solidFill>
                  <a:srgbClr val="0070C0"/>
                </a:solidFill>
              </a:rPr>
              <a:t>toggle the "special" class on/off with a property --&gt;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en-US" b="1" dirty="0">
                <a:solidFill>
                  <a:srgbClr val="0070C0"/>
                </a:solidFill>
              </a:rPr>
              <a:t>div [</a:t>
            </a:r>
            <a:r>
              <a:rPr lang="en-US" b="1" dirty="0" err="1">
                <a:solidFill>
                  <a:srgbClr val="0070C0"/>
                </a:solidFill>
              </a:rPr>
              <a:t>class.special</a:t>
            </a:r>
            <a:r>
              <a:rPr lang="en-US" b="1" dirty="0">
                <a:solidFill>
                  <a:srgbClr val="0070C0"/>
                </a:solidFill>
              </a:rPr>
              <a:t>]="</a:t>
            </a:r>
            <a:r>
              <a:rPr lang="en-US" b="1" dirty="0" err="1">
                <a:solidFill>
                  <a:srgbClr val="0070C0"/>
                </a:solidFill>
              </a:rPr>
              <a:t>isSpecial</a:t>
            </a:r>
            <a:r>
              <a:rPr lang="en-US" b="1" dirty="0">
                <a:solidFill>
                  <a:srgbClr val="0070C0"/>
                </a:solidFill>
              </a:rPr>
              <a:t>"&gt;The class binding is special&lt;/div&gt;</a:t>
            </a:r>
          </a:p>
          <a:p>
            <a:r>
              <a:rPr lang="en-US" dirty="0"/>
              <a:t>To add or remove many CSS classes at the same time, the </a:t>
            </a:r>
            <a:r>
              <a:rPr lang="en-US" dirty="0" err="1"/>
              <a:t>NgClass</a:t>
            </a:r>
            <a:r>
              <a:rPr lang="en-US" dirty="0"/>
              <a:t> directive may be the better choice.</a:t>
            </a:r>
          </a:p>
          <a:p>
            <a:r>
              <a:rPr lang="en-US" dirty="0" smtClean="0"/>
              <a:t>Try </a:t>
            </a:r>
            <a:r>
              <a:rPr lang="en-US" dirty="0"/>
              <a:t>binding </a:t>
            </a:r>
            <a:r>
              <a:rPr lang="en-US" dirty="0" err="1"/>
              <a:t>ngClass</a:t>
            </a:r>
            <a:r>
              <a:rPr lang="en-US" dirty="0"/>
              <a:t> to a </a:t>
            </a:r>
            <a:r>
              <a:rPr lang="en-US" b="1" u="sng" dirty="0" err="1"/>
              <a:t>key:value</a:t>
            </a:r>
            <a:r>
              <a:rPr lang="en-US" b="1" u="sng" dirty="0"/>
              <a:t> </a:t>
            </a:r>
            <a:r>
              <a:rPr lang="en-US" dirty="0"/>
              <a:t>control object.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key of the object is a CSS class name; its value is true if the class should be added, false if it should be removed.</a:t>
            </a:r>
          </a:p>
        </p:txBody>
      </p:sp>
    </p:spTree>
    <p:extLst>
      <p:ext uri="{BB962C8B-B14F-4D97-AF65-F5344CB8AC3E}">
        <p14:creationId xmlns:p14="http://schemas.microsoft.com/office/powerpoint/2010/main" val="780771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4380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Consider a </a:t>
            </a:r>
            <a:r>
              <a:rPr lang="en-US" dirty="0" err="1"/>
              <a:t>setCurrentClasses</a:t>
            </a:r>
            <a:r>
              <a:rPr lang="en-US" dirty="0"/>
              <a:t> component method that sets a component property, </a:t>
            </a:r>
            <a:r>
              <a:rPr lang="en-US" dirty="0" err="1"/>
              <a:t>currentClasses</a:t>
            </a:r>
            <a:r>
              <a:rPr lang="en-US" dirty="0"/>
              <a:t> with an object that adds or removes three classes based on the true/false state of three other component properties:</a:t>
            </a:r>
          </a:p>
          <a:p>
            <a:pPr marL="0" indent="0">
              <a:buNone/>
            </a:pPr>
            <a:r>
              <a:rPr lang="en-US" sz="2600" b="1" dirty="0" err="1" smtClean="0">
                <a:solidFill>
                  <a:srgbClr val="0070C0"/>
                </a:solidFill>
              </a:rPr>
              <a:t>currentClasses</a:t>
            </a:r>
            <a:r>
              <a:rPr lang="en-US" sz="2600" b="1" dirty="0">
                <a:solidFill>
                  <a:srgbClr val="0070C0"/>
                </a:solidFill>
              </a:rPr>
              <a:t>: {};</a:t>
            </a:r>
          </a:p>
          <a:p>
            <a:pPr marL="0" indent="0">
              <a:buNone/>
            </a:pPr>
            <a:r>
              <a:rPr lang="en-US" sz="2600" b="1" dirty="0" err="1">
                <a:solidFill>
                  <a:srgbClr val="0070C0"/>
                </a:solidFill>
              </a:rPr>
              <a:t>setCurrentClasses</a:t>
            </a:r>
            <a:r>
              <a:rPr lang="en-US" sz="2600" b="1" dirty="0">
                <a:solidFill>
                  <a:srgbClr val="0070C0"/>
                </a:solidFill>
              </a:rPr>
              <a:t>() {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70C0"/>
                </a:solidFill>
              </a:rPr>
              <a:t>  // CSS classes: added/removed per current state of component properties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70C0"/>
                </a:solidFill>
              </a:rPr>
              <a:t>  </a:t>
            </a:r>
            <a:r>
              <a:rPr lang="en-US" sz="2600" b="1" dirty="0" err="1">
                <a:solidFill>
                  <a:srgbClr val="0070C0"/>
                </a:solidFill>
              </a:rPr>
              <a:t>this.currentClasses</a:t>
            </a:r>
            <a:r>
              <a:rPr lang="en-US" sz="2600" b="1" dirty="0">
                <a:solidFill>
                  <a:srgbClr val="0070C0"/>
                </a:solidFill>
              </a:rPr>
              <a:t> =  {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70C0"/>
                </a:solidFill>
              </a:rPr>
              <a:t>    '</a:t>
            </a:r>
            <a:r>
              <a:rPr lang="en-US" sz="2600" b="1" dirty="0" err="1">
                <a:solidFill>
                  <a:srgbClr val="0070C0"/>
                </a:solidFill>
              </a:rPr>
              <a:t>saveable</a:t>
            </a:r>
            <a:r>
              <a:rPr lang="en-US" sz="2600" b="1" dirty="0">
                <a:solidFill>
                  <a:srgbClr val="0070C0"/>
                </a:solidFill>
              </a:rPr>
              <a:t>': </a:t>
            </a:r>
            <a:r>
              <a:rPr lang="en-US" sz="2600" b="1" dirty="0" err="1">
                <a:solidFill>
                  <a:srgbClr val="0070C0"/>
                </a:solidFill>
              </a:rPr>
              <a:t>this.canSave</a:t>
            </a:r>
            <a:r>
              <a:rPr lang="en-US" sz="2600" b="1" dirty="0">
                <a:solidFill>
                  <a:srgbClr val="0070C0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70C0"/>
                </a:solidFill>
              </a:rPr>
              <a:t>    'modified': !</a:t>
            </a:r>
            <a:r>
              <a:rPr lang="en-US" sz="2600" b="1" dirty="0" err="1">
                <a:solidFill>
                  <a:srgbClr val="0070C0"/>
                </a:solidFill>
              </a:rPr>
              <a:t>this.isUnchanged</a:t>
            </a:r>
            <a:r>
              <a:rPr lang="en-US" sz="2600" b="1" dirty="0">
                <a:solidFill>
                  <a:srgbClr val="0070C0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70C0"/>
                </a:solidFill>
              </a:rPr>
              <a:t>    'special':  </a:t>
            </a:r>
            <a:r>
              <a:rPr lang="en-US" sz="2600" b="1" dirty="0" err="1">
                <a:solidFill>
                  <a:srgbClr val="0070C0"/>
                </a:solidFill>
              </a:rPr>
              <a:t>this.isSpecial</a:t>
            </a:r>
            <a:endParaRPr lang="en-US" sz="26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rgbClr val="0070C0"/>
                </a:solidFill>
              </a:rPr>
              <a:t>  };</a:t>
            </a:r>
          </a:p>
          <a:p>
            <a:pPr marL="0" indent="0">
              <a:buNone/>
            </a:pPr>
            <a:r>
              <a:rPr lang="en-US" sz="2600" b="1" dirty="0" smtClean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900" b="1" dirty="0">
                <a:solidFill>
                  <a:srgbClr val="0070C0"/>
                </a:solidFill>
              </a:rPr>
              <a:t>&lt;div [</a:t>
            </a:r>
            <a:r>
              <a:rPr lang="en-US" sz="2900" b="1" dirty="0" err="1">
                <a:solidFill>
                  <a:srgbClr val="0070C0"/>
                </a:solidFill>
                <a:hlinkClick r:id="rId2"/>
              </a:rPr>
              <a:t>ngClass</a:t>
            </a:r>
            <a:r>
              <a:rPr lang="en-US" sz="2900" b="1" dirty="0">
                <a:solidFill>
                  <a:srgbClr val="0070C0"/>
                </a:solidFill>
              </a:rPr>
              <a:t>]="</a:t>
            </a:r>
            <a:r>
              <a:rPr lang="en-US" sz="2900" b="1" dirty="0" err="1">
                <a:solidFill>
                  <a:srgbClr val="0070C0"/>
                </a:solidFill>
              </a:rPr>
              <a:t>currentClasses</a:t>
            </a:r>
            <a:r>
              <a:rPr lang="en-US" sz="2900" b="1" dirty="0">
                <a:solidFill>
                  <a:srgbClr val="0070C0"/>
                </a:solidFill>
              </a:rPr>
              <a:t>"&gt;This div is initially </a:t>
            </a:r>
            <a:r>
              <a:rPr lang="en-US" sz="2900" b="1" dirty="0" err="1">
                <a:solidFill>
                  <a:srgbClr val="0070C0"/>
                </a:solidFill>
              </a:rPr>
              <a:t>saveable</a:t>
            </a:r>
            <a:r>
              <a:rPr lang="en-US" sz="2900" b="1" dirty="0">
                <a:solidFill>
                  <a:srgbClr val="0070C0"/>
                </a:solidFill>
              </a:rPr>
              <a:t>, unchanged, and special&lt;/div&gt;</a:t>
            </a:r>
            <a:endParaRPr lang="en-US" sz="3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9616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502454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Can </a:t>
            </a:r>
            <a:r>
              <a:rPr lang="en-US" dirty="0"/>
              <a:t>set inline styles dynamically, based on the state of the component. </a:t>
            </a:r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 err="1"/>
              <a:t>NgStyle</a:t>
            </a:r>
            <a:r>
              <a:rPr lang="en-US" dirty="0"/>
              <a:t> you can set many inline styles simultaneously.</a:t>
            </a:r>
          </a:p>
          <a:p>
            <a:r>
              <a:rPr lang="en-US" dirty="0" smtClean="0"/>
              <a:t>A </a:t>
            </a:r>
            <a:r>
              <a:rPr lang="en-US" dirty="0"/>
              <a:t>style binding is an easy way to set a single style value.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en-US" b="1" dirty="0">
                <a:solidFill>
                  <a:srgbClr val="0070C0"/>
                </a:solidFill>
              </a:rPr>
              <a:t>div [</a:t>
            </a:r>
            <a:r>
              <a:rPr lang="en-US" b="1" dirty="0" err="1">
                <a:solidFill>
                  <a:srgbClr val="0070C0"/>
                </a:solidFill>
              </a:rPr>
              <a:t>style.font</a:t>
            </a:r>
            <a:r>
              <a:rPr lang="en-US" b="1" dirty="0">
                <a:solidFill>
                  <a:srgbClr val="0070C0"/>
                </a:solidFill>
              </a:rPr>
              <a:t>-size]="</a:t>
            </a:r>
            <a:r>
              <a:rPr lang="en-US" b="1" dirty="0" err="1">
                <a:solidFill>
                  <a:srgbClr val="0070C0"/>
                </a:solidFill>
              </a:rPr>
              <a:t>isSpecial</a:t>
            </a:r>
            <a:r>
              <a:rPr lang="en-US" b="1" dirty="0">
                <a:solidFill>
                  <a:srgbClr val="0070C0"/>
                </a:solidFill>
              </a:rPr>
              <a:t> ? 'x-large' : 'smaller'" &gt;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	  </a:t>
            </a:r>
            <a:r>
              <a:rPr lang="en-US" b="1" dirty="0">
                <a:solidFill>
                  <a:srgbClr val="0070C0"/>
                </a:solidFill>
              </a:rPr>
              <a:t>This div is x-large or smaller.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	&lt;/</a:t>
            </a:r>
            <a:r>
              <a:rPr lang="en-US" b="1" dirty="0">
                <a:solidFill>
                  <a:srgbClr val="0070C0"/>
                </a:solidFill>
              </a:rPr>
              <a:t>div&gt;</a:t>
            </a:r>
          </a:p>
          <a:p>
            <a:r>
              <a:rPr lang="en-US" dirty="0"/>
              <a:t>To set many inline styles at the same time, the </a:t>
            </a:r>
            <a:r>
              <a:rPr lang="en-US" dirty="0" err="1"/>
              <a:t>NgStyle</a:t>
            </a:r>
            <a:r>
              <a:rPr lang="en-US" dirty="0"/>
              <a:t> directive may be the better choice.</a:t>
            </a:r>
          </a:p>
          <a:p>
            <a:r>
              <a:rPr lang="en-US" dirty="0" smtClean="0"/>
              <a:t>Try </a:t>
            </a:r>
            <a:r>
              <a:rPr lang="en-US" dirty="0"/>
              <a:t>binding </a:t>
            </a:r>
            <a:r>
              <a:rPr lang="en-US" dirty="0" err="1"/>
              <a:t>ngStyle</a:t>
            </a:r>
            <a:r>
              <a:rPr lang="en-US" dirty="0"/>
              <a:t> to a </a:t>
            </a:r>
            <a:r>
              <a:rPr lang="en-US" dirty="0" err="1"/>
              <a:t>key:value</a:t>
            </a:r>
            <a:r>
              <a:rPr lang="en-US" dirty="0"/>
              <a:t> control object. Each key of the object is a style name; its value is whatever is appropriate for that style.</a:t>
            </a:r>
          </a:p>
        </p:txBody>
      </p:sp>
    </p:spTree>
    <p:extLst>
      <p:ext uri="{BB962C8B-B14F-4D97-AF65-F5344CB8AC3E}">
        <p14:creationId xmlns:p14="http://schemas.microsoft.com/office/powerpoint/2010/main" val="18550656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3208" y="327123"/>
            <a:ext cx="6268792" cy="4024125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currentStyles</a:t>
            </a:r>
            <a:r>
              <a:rPr lang="en-US" b="1" dirty="0">
                <a:solidFill>
                  <a:srgbClr val="0070C0"/>
                </a:solidFill>
              </a:rPr>
              <a:t>: {};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setCurrentStyles</a:t>
            </a:r>
            <a:r>
              <a:rPr lang="en-US" b="1" dirty="0">
                <a:solidFill>
                  <a:srgbClr val="0070C0"/>
                </a:solidFill>
              </a:rPr>
              <a:t>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// CSS styles: set per current state of component properties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</a:t>
            </a:r>
            <a:r>
              <a:rPr lang="en-US" b="1" dirty="0" err="1">
                <a:solidFill>
                  <a:srgbClr val="0070C0"/>
                </a:solidFill>
              </a:rPr>
              <a:t>this.currentStyles</a:t>
            </a:r>
            <a:r>
              <a:rPr lang="en-US" b="1" dirty="0">
                <a:solidFill>
                  <a:srgbClr val="0070C0"/>
                </a:solidFill>
              </a:rPr>
              <a:t> =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'font-style':  </a:t>
            </a:r>
            <a:r>
              <a:rPr lang="en-US" b="1" dirty="0" err="1">
                <a:solidFill>
                  <a:srgbClr val="0070C0"/>
                </a:solidFill>
              </a:rPr>
              <a:t>this.canSave</a:t>
            </a:r>
            <a:r>
              <a:rPr lang="en-US" b="1" dirty="0">
                <a:solidFill>
                  <a:srgbClr val="0070C0"/>
                </a:solidFill>
              </a:rPr>
              <a:t>      ? 'italic' : 'normal',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'font-weight': !</a:t>
            </a:r>
            <a:r>
              <a:rPr lang="en-US" b="1" dirty="0" err="1">
                <a:solidFill>
                  <a:srgbClr val="0070C0"/>
                </a:solidFill>
              </a:rPr>
              <a:t>this.isUnchanged</a:t>
            </a:r>
            <a:r>
              <a:rPr lang="en-US" b="1" dirty="0">
                <a:solidFill>
                  <a:srgbClr val="0070C0"/>
                </a:solidFill>
              </a:rPr>
              <a:t> ? 'bold'   : 'normal',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'font-size':   </a:t>
            </a:r>
            <a:r>
              <a:rPr lang="en-US" b="1" dirty="0" err="1">
                <a:solidFill>
                  <a:srgbClr val="0070C0"/>
                </a:solidFill>
              </a:rPr>
              <a:t>this.isSpecial</a:t>
            </a:r>
            <a:r>
              <a:rPr lang="en-US" b="1" dirty="0">
                <a:solidFill>
                  <a:srgbClr val="0070C0"/>
                </a:solidFill>
              </a:rPr>
              <a:t>    ? '24px'   : '12px'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</a:t>
            </a:r>
            <a:r>
              <a:rPr lang="en-US" b="1" dirty="0" smtClean="0">
                <a:solidFill>
                  <a:srgbClr val="0070C0"/>
                </a:solidFill>
              </a:rPr>
              <a:t>};}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1167" y="4720339"/>
            <a:ext cx="6096000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Adding an </a:t>
            </a:r>
            <a:r>
              <a:rPr lang="en-US" dirty="0" err="1"/>
              <a:t>ngStyle</a:t>
            </a:r>
            <a:r>
              <a:rPr lang="en-US" dirty="0"/>
              <a:t> property binding to </a:t>
            </a:r>
            <a:r>
              <a:rPr lang="en-US" dirty="0" err="1"/>
              <a:t>currentStyles</a:t>
            </a:r>
            <a:r>
              <a:rPr lang="en-US" dirty="0"/>
              <a:t> sets the element's styles accordingly:</a:t>
            </a:r>
          </a:p>
          <a:p>
            <a:r>
              <a:rPr lang="en-US" dirty="0" smtClean="0"/>
              <a:t>&lt;</a:t>
            </a:r>
            <a:r>
              <a:rPr lang="en-US" dirty="0"/>
              <a:t>div [</a:t>
            </a:r>
            <a:r>
              <a:rPr lang="en-US" dirty="0" err="1"/>
              <a:t>ngStyle</a:t>
            </a:r>
            <a:r>
              <a:rPr lang="en-US" dirty="0"/>
              <a:t>]="</a:t>
            </a:r>
            <a:r>
              <a:rPr lang="en-US" dirty="0" err="1"/>
              <a:t>currentStyles</a:t>
            </a:r>
            <a:r>
              <a:rPr lang="en-US" dirty="0"/>
              <a:t>"&gt;</a:t>
            </a:r>
          </a:p>
          <a:p>
            <a:r>
              <a:rPr lang="en-US" dirty="0"/>
              <a:t>  This div is initially italic, normal weight, and extra large (24px).</a:t>
            </a:r>
          </a:p>
          <a:p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88126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and private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export class </a:t>
            </a:r>
            <a:r>
              <a:rPr lang="en-US" b="1" dirty="0" err="1">
                <a:solidFill>
                  <a:srgbClr val="0070C0"/>
                </a:solidFill>
              </a:rPr>
              <a:t>Emp</a:t>
            </a:r>
            <a:r>
              <a:rPr lang="en-US" b="1" dirty="0">
                <a:solidFill>
                  <a:srgbClr val="0070C0"/>
                </a:solidFill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constructor( public id: number, public name: string)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}</a:t>
            </a:r>
          </a:p>
          <a:p>
            <a:r>
              <a:rPr lang="en-US" dirty="0"/>
              <a:t>Declares a constructor parameter and its type.</a:t>
            </a:r>
          </a:p>
          <a:p>
            <a:r>
              <a:rPr lang="en-US" dirty="0"/>
              <a:t>Declares a public property of the same name.</a:t>
            </a:r>
          </a:p>
          <a:p>
            <a:r>
              <a:rPr lang="en-US" dirty="0"/>
              <a:t>Initializes that property with the corresponding argument when creating an instance of the class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240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Two-way </a:t>
            </a:r>
            <a:r>
              <a:rPr lang="en-US" dirty="0"/>
              <a:t>binding to form elements with [(</a:t>
            </a:r>
            <a:r>
              <a:rPr lang="en-US" dirty="0" err="1"/>
              <a:t>ngModel</a:t>
            </a:r>
            <a:r>
              <a:rPr lang="en-US" dirty="0"/>
              <a:t>)]</a:t>
            </a:r>
          </a:p>
          <a:p>
            <a:endParaRPr lang="en-US" dirty="0"/>
          </a:p>
          <a:p>
            <a:r>
              <a:rPr lang="en-US" dirty="0"/>
              <a:t>When developing data entry forms, </a:t>
            </a:r>
            <a:r>
              <a:rPr lang="en-US" dirty="0" smtClean="0"/>
              <a:t> </a:t>
            </a:r>
            <a:r>
              <a:rPr lang="en-US" dirty="0"/>
              <a:t>often both display a data property and update that property when the user makes changes.</a:t>
            </a:r>
          </a:p>
          <a:p>
            <a:endParaRPr lang="en-US" dirty="0"/>
          </a:p>
          <a:p>
            <a:r>
              <a:rPr lang="en-US" dirty="0"/>
              <a:t>Two-way data binding with the </a:t>
            </a:r>
            <a:r>
              <a:rPr lang="en-US" dirty="0" err="1"/>
              <a:t>NgModel</a:t>
            </a:r>
            <a:r>
              <a:rPr lang="en-US" dirty="0"/>
              <a:t> directive makes that easy. Here's an example: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en-US" b="1" dirty="0">
                <a:solidFill>
                  <a:srgbClr val="0070C0"/>
                </a:solidFill>
              </a:rPr>
              <a:t>input [(</a:t>
            </a:r>
            <a:r>
              <a:rPr lang="en-US" b="1" dirty="0" err="1">
                <a:solidFill>
                  <a:srgbClr val="0070C0"/>
                </a:solidFill>
              </a:rPr>
              <a:t>ngModel</a:t>
            </a:r>
            <a:r>
              <a:rPr lang="en-US" b="1" dirty="0">
                <a:solidFill>
                  <a:srgbClr val="0070C0"/>
                </a:solidFill>
              </a:rPr>
              <a:t>)]="currentHero.name"&gt;</a:t>
            </a:r>
          </a:p>
        </p:txBody>
      </p:sp>
    </p:spTree>
    <p:extLst>
      <p:ext uri="{BB962C8B-B14F-4D97-AF65-F5344CB8AC3E}">
        <p14:creationId xmlns:p14="http://schemas.microsoft.com/office/powerpoint/2010/main" val="22905494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FormsModule</a:t>
            </a:r>
            <a:r>
              <a:rPr lang="en-US" dirty="0"/>
              <a:t> is required to use </a:t>
            </a:r>
            <a:r>
              <a:rPr lang="en-US" dirty="0" err="1"/>
              <a:t>ngModel</a:t>
            </a:r>
            <a:endParaRPr lang="en-US" dirty="0"/>
          </a:p>
          <a:p>
            <a:r>
              <a:rPr lang="en-US" dirty="0"/>
              <a:t>Before using the </a:t>
            </a:r>
            <a:r>
              <a:rPr lang="en-US" dirty="0" err="1"/>
              <a:t>ngModel</a:t>
            </a:r>
            <a:r>
              <a:rPr lang="en-US" dirty="0"/>
              <a:t> directive in a two-way data binding, </a:t>
            </a:r>
            <a:r>
              <a:rPr lang="en-US" dirty="0" smtClean="0"/>
              <a:t>must </a:t>
            </a:r>
            <a:r>
              <a:rPr lang="en-US" dirty="0"/>
              <a:t>import the </a:t>
            </a:r>
            <a:r>
              <a:rPr lang="en-US" dirty="0" err="1"/>
              <a:t>FormsModule</a:t>
            </a:r>
            <a:r>
              <a:rPr lang="en-US" dirty="0"/>
              <a:t> and add it to the </a:t>
            </a:r>
            <a:r>
              <a:rPr lang="en-US" dirty="0" err="1"/>
              <a:t>NgModule's</a:t>
            </a:r>
            <a:r>
              <a:rPr lang="en-US" dirty="0"/>
              <a:t> imports list.</a:t>
            </a:r>
          </a:p>
        </p:txBody>
      </p:sp>
    </p:spTree>
    <p:extLst>
      <p:ext uri="{BB962C8B-B14F-4D97-AF65-F5344CB8AC3E}">
        <p14:creationId xmlns:p14="http://schemas.microsoft.com/office/powerpoint/2010/main" val="6424802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96980" y="1495151"/>
            <a:ext cx="766293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src</a:t>
            </a:r>
            <a:r>
              <a:rPr lang="en-US" b="1" dirty="0"/>
              <a:t>/app/</a:t>
            </a:r>
            <a:r>
              <a:rPr lang="en-US" b="1" dirty="0" err="1"/>
              <a:t>app.module.ts</a:t>
            </a:r>
            <a:r>
              <a:rPr lang="en-US" b="1" dirty="0"/>
              <a:t> (</a:t>
            </a:r>
            <a:r>
              <a:rPr lang="en-US" b="1" dirty="0" err="1"/>
              <a:t>FormsModule</a:t>
            </a:r>
            <a:r>
              <a:rPr lang="en-US" b="1" dirty="0"/>
              <a:t> import)</a:t>
            </a:r>
          </a:p>
          <a:p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/>
              <a:t>{ </a:t>
            </a:r>
            <a:r>
              <a:rPr lang="en-US" dirty="0" err="1"/>
              <a:t>NgModule</a:t>
            </a:r>
            <a:r>
              <a:rPr lang="en-US" dirty="0"/>
              <a:t> } from '@angular/core';</a:t>
            </a:r>
          </a:p>
          <a:p>
            <a:r>
              <a:rPr lang="en-US" dirty="0"/>
              <a:t>import { </a:t>
            </a:r>
            <a:r>
              <a:rPr lang="en-US" dirty="0" err="1"/>
              <a:t>BrowserModule</a:t>
            </a:r>
            <a:r>
              <a:rPr lang="en-US" dirty="0"/>
              <a:t> }  from '@angular/platform-browser';</a:t>
            </a:r>
          </a:p>
          <a:p>
            <a:r>
              <a:rPr lang="en-US" b="1" dirty="0"/>
              <a:t>import { </a:t>
            </a:r>
            <a:r>
              <a:rPr lang="en-US" b="1" dirty="0" err="1"/>
              <a:t>FormsModule</a:t>
            </a:r>
            <a:r>
              <a:rPr lang="en-US" b="1" dirty="0"/>
              <a:t> } from '@angular/forms'; </a:t>
            </a:r>
            <a:endParaRPr lang="en-US" dirty="0"/>
          </a:p>
          <a:p>
            <a:r>
              <a:rPr lang="en-US" dirty="0"/>
              <a:t>/* Other imports */</a:t>
            </a:r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NgModule</a:t>
            </a:r>
            <a:r>
              <a:rPr lang="en-US" dirty="0"/>
              <a:t>({</a:t>
            </a:r>
          </a:p>
          <a:p>
            <a:r>
              <a:rPr lang="en-US" dirty="0"/>
              <a:t>  imports: [</a:t>
            </a:r>
          </a:p>
          <a:p>
            <a:r>
              <a:rPr lang="en-US" dirty="0"/>
              <a:t>    </a:t>
            </a:r>
            <a:r>
              <a:rPr lang="en-US" dirty="0" err="1"/>
              <a:t>BrowserModule</a:t>
            </a:r>
            <a:r>
              <a:rPr lang="en-US" dirty="0"/>
              <a:t>,</a:t>
            </a:r>
          </a:p>
          <a:p>
            <a:r>
              <a:rPr lang="en-US" dirty="0"/>
              <a:t>    </a:t>
            </a:r>
            <a:r>
              <a:rPr lang="en-US" b="1" dirty="0" err="1"/>
              <a:t>FormsModule</a:t>
            </a:r>
            <a:r>
              <a:rPr lang="en-US" dirty="0"/>
              <a:t>  // &lt;--- import into the </a:t>
            </a:r>
            <a:r>
              <a:rPr lang="en-US" dirty="0" err="1"/>
              <a:t>NgModule</a:t>
            </a:r>
            <a:endParaRPr lang="en-US" dirty="0"/>
          </a:p>
          <a:p>
            <a:r>
              <a:rPr lang="en-US" dirty="0"/>
              <a:t>  ],</a:t>
            </a:r>
          </a:p>
          <a:p>
            <a:r>
              <a:rPr lang="en-US" dirty="0"/>
              <a:t>  /* Other module metadata */</a:t>
            </a:r>
          </a:p>
          <a:p>
            <a:r>
              <a:rPr lang="en-US" dirty="0"/>
              <a:t>})</a:t>
            </a:r>
          </a:p>
          <a:p>
            <a:r>
              <a:rPr lang="en-US" dirty="0"/>
              <a:t>export class </a:t>
            </a:r>
            <a:r>
              <a:rPr lang="en-US" dirty="0" err="1"/>
              <a:t>AppModule</a:t>
            </a:r>
            <a:r>
              <a:rPr lang="en-US" dirty="0"/>
              <a:t> { }</a:t>
            </a:r>
          </a:p>
        </p:txBody>
      </p:sp>
    </p:spTree>
    <p:extLst>
      <p:ext uri="{BB962C8B-B14F-4D97-AF65-F5344CB8AC3E}">
        <p14:creationId xmlns:p14="http://schemas.microsoft.com/office/powerpoint/2010/main" val="12430307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63899" y="1792190"/>
            <a:ext cx="6096000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8"/>
                </a:solidFill>
                <a:latin typeface="Droid Sans Mono"/>
              </a:rPr>
              <a:t>&lt;input</a:t>
            </a:r>
            <a:r>
              <a:rPr lang="en-US" dirty="0">
                <a:solidFill>
                  <a:srgbClr val="000000"/>
                </a:solidFill>
                <a:latin typeface="Droid Sans Mono"/>
              </a:rPr>
              <a:t> [</a:t>
            </a:r>
            <a:r>
              <a:rPr lang="en-US" dirty="0">
                <a:solidFill>
                  <a:srgbClr val="660066"/>
                </a:solidFill>
                <a:latin typeface="Droid Sans Mono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Droid Sans Mono"/>
              </a:rPr>
              <a:t>]</a:t>
            </a:r>
            <a:r>
              <a:rPr lang="en-US" dirty="0">
                <a:solidFill>
                  <a:srgbClr val="666600"/>
                </a:solidFill>
                <a:latin typeface="Droid Sans Mono"/>
              </a:rPr>
              <a:t>=</a:t>
            </a:r>
            <a:r>
              <a:rPr lang="en-US" dirty="0">
                <a:solidFill>
                  <a:srgbClr val="880000"/>
                </a:solidFill>
                <a:latin typeface="Droid Sans Mono"/>
              </a:rPr>
              <a:t>"currentHero.name"</a:t>
            </a:r>
            <a:r>
              <a:rPr lang="en-US" dirty="0">
                <a:solidFill>
                  <a:srgbClr val="000000"/>
                </a:solidFill>
                <a:latin typeface="Droid Sans Mono"/>
              </a:rPr>
              <a:t> (</a:t>
            </a:r>
            <a:r>
              <a:rPr lang="en-US" dirty="0">
                <a:solidFill>
                  <a:srgbClr val="660066"/>
                </a:solidFill>
                <a:latin typeface="Droid Sans Mono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Droid Sans Mono"/>
              </a:rPr>
              <a:t>)</a:t>
            </a:r>
            <a:r>
              <a:rPr lang="en-US" dirty="0">
                <a:solidFill>
                  <a:srgbClr val="666600"/>
                </a:solidFill>
                <a:latin typeface="Droid Sans Mono"/>
              </a:rPr>
              <a:t>=</a:t>
            </a:r>
            <a:r>
              <a:rPr lang="en-US" dirty="0">
                <a:solidFill>
                  <a:srgbClr val="880000"/>
                </a:solidFill>
                <a:latin typeface="Droid Sans Mono"/>
              </a:rPr>
              <a:t>"currentHero.name=$</a:t>
            </a:r>
            <a:r>
              <a:rPr lang="en-US" dirty="0" err="1">
                <a:solidFill>
                  <a:srgbClr val="880000"/>
                </a:solidFill>
                <a:latin typeface="Droid Sans Mono"/>
              </a:rPr>
              <a:t>event.target.value</a:t>
            </a:r>
            <a:r>
              <a:rPr lang="en-US" dirty="0">
                <a:solidFill>
                  <a:srgbClr val="880000"/>
                </a:solidFill>
                <a:latin typeface="Droid Sans Mono"/>
              </a:rPr>
              <a:t>"</a:t>
            </a:r>
            <a:r>
              <a:rPr lang="en-US" dirty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dirty="0">
                <a:solidFill>
                  <a:srgbClr val="000088"/>
                </a:solidFill>
                <a:latin typeface="Droid Sans Mono"/>
              </a:rPr>
              <a:t>&gt;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63899" y="2809620"/>
            <a:ext cx="6096000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mtClean="0">
                <a:solidFill>
                  <a:srgbClr val="000088"/>
                </a:solidFill>
                <a:latin typeface="Droid Sans Mono"/>
              </a:rPr>
              <a:t>&lt;input</a:t>
            </a:r>
            <a:r>
              <a:rPr lang="en-US" smtClean="0">
                <a:solidFill>
                  <a:srgbClr val="000000"/>
                </a:solidFill>
                <a:latin typeface="Droid Sans Mono"/>
              </a:rPr>
              <a:t> [</a:t>
            </a:r>
            <a:r>
              <a:rPr lang="en-US" smtClean="0">
                <a:solidFill>
                  <a:srgbClr val="660066"/>
                </a:solidFill>
                <a:latin typeface="Droid Sans Mono"/>
                <a:hlinkClick r:id="rId2"/>
              </a:rPr>
              <a:t>ngModel</a:t>
            </a:r>
            <a:r>
              <a:rPr lang="en-US" smtClean="0">
                <a:solidFill>
                  <a:srgbClr val="000000"/>
                </a:solidFill>
                <a:latin typeface="Droid Sans Mono"/>
              </a:rPr>
              <a:t>]</a:t>
            </a:r>
            <a:r>
              <a:rPr lang="en-US" smtClean="0">
                <a:solidFill>
                  <a:srgbClr val="666600"/>
                </a:solidFill>
                <a:latin typeface="Droid Sans Mono"/>
              </a:rPr>
              <a:t>=</a:t>
            </a:r>
            <a:r>
              <a:rPr lang="en-US" smtClean="0">
                <a:solidFill>
                  <a:srgbClr val="880000"/>
                </a:solidFill>
                <a:latin typeface="Droid Sans Mono"/>
              </a:rPr>
              <a:t>"currentHero.name"</a:t>
            </a:r>
            <a:r>
              <a:rPr lang="en-US" smtClean="0">
                <a:solidFill>
                  <a:srgbClr val="000000"/>
                </a:solidFill>
                <a:latin typeface="Droid Sans Mono"/>
              </a:rPr>
              <a:t> (</a:t>
            </a:r>
            <a:r>
              <a:rPr lang="en-US" smtClean="0">
                <a:solidFill>
                  <a:srgbClr val="660066"/>
                </a:solidFill>
                <a:latin typeface="Droid Sans Mono"/>
              </a:rPr>
              <a:t>ngModelChange</a:t>
            </a:r>
            <a:r>
              <a:rPr lang="en-US" smtClean="0">
                <a:solidFill>
                  <a:srgbClr val="000000"/>
                </a:solidFill>
                <a:latin typeface="Droid Sans Mono"/>
              </a:rPr>
              <a:t>)</a:t>
            </a:r>
            <a:r>
              <a:rPr lang="en-US" smtClean="0">
                <a:solidFill>
                  <a:srgbClr val="666600"/>
                </a:solidFill>
                <a:latin typeface="Droid Sans Mono"/>
              </a:rPr>
              <a:t>=</a:t>
            </a:r>
            <a:r>
              <a:rPr lang="en-US" smtClean="0">
                <a:solidFill>
                  <a:srgbClr val="880000"/>
                </a:solidFill>
                <a:latin typeface="Droid Sans Mono"/>
              </a:rPr>
              <a:t>"currentHero.name=$event"</a:t>
            </a:r>
            <a:r>
              <a:rPr lang="en-US" smtClean="0">
                <a:solidFill>
                  <a:srgbClr val="000088"/>
                </a:solidFill>
                <a:latin typeface="Droid Sans Mono"/>
              </a:rPr>
              <a:t>&gt;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63899" y="3939793"/>
            <a:ext cx="609600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8"/>
                </a:solidFill>
                <a:latin typeface="Droid Sans Mono"/>
              </a:rPr>
              <a:t>&lt;input</a:t>
            </a:r>
            <a:r>
              <a:rPr lang="en-US" dirty="0">
                <a:solidFill>
                  <a:srgbClr val="000000"/>
                </a:solidFill>
                <a:latin typeface="Droid Sans Mono"/>
              </a:rPr>
              <a:t> [(</a:t>
            </a:r>
            <a:r>
              <a:rPr lang="en-US" dirty="0" err="1">
                <a:solidFill>
                  <a:srgbClr val="660066"/>
                </a:solidFill>
                <a:latin typeface="Droid Sans Mono"/>
                <a:hlinkClick r:id="rId2"/>
              </a:rPr>
              <a:t>ngModel</a:t>
            </a:r>
            <a:r>
              <a:rPr lang="en-US" dirty="0">
                <a:solidFill>
                  <a:srgbClr val="000000"/>
                </a:solidFill>
                <a:latin typeface="Droid Sans Mono"/>
              </a:rPr>
              <a:t>)]</a:t>
            </a:r>
            <a:r>
              <a:rPr lang="en-US" dirty="0">
                <a:solidFill>
                  <a:srgbClr val="666600"/>
                </a:solidFill>
                <a:latin typeface="Droid Sans Mono"/>
              </a:rPr>
              <a:t>=</a:t>
            </a:r>
            <a:r>
              <a:rPr lang="en-US" dirty="0">
                <a:solidFill>
                  <a:srgbClr val="880000"/>
                </a:solidFill>
                <a:latin typeface="Droid Sans Mono"/>
              </a:rPr>
              <a:t>"currentHero.name"</a:t>
            </a:r>
            <a:r>
              <a:rPr lang="en-US" dirty="0">
                <a:solidFill>
                  <a:srgbClr val="000088"/>
                </a:solidFill>
                <a:latin typeface="Droid Sans Mono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689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syntax: An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Data binding is a mechanism for coordinating what users see, with application data values. </a:t>
            </a:r>
            <a:endParaRPr lang="en-US" dirty="0" smtClean="0"/>
          </a:p>
          <a:p>
            <a:r>
              <a:rPr lang="en-US" dirty="0" smtClean="0"/>
              <a:t>While </a:t>
            </a:r>
            <a:r>
              <a:rPr lang="en-US" dirty="0"/>
              <a:t>you could push values to and pull values from HTML, the application is easier to write, read, and maintain if you turn these chores over to a binding framework. </a:t>
            </a:r>
            <a:endParaRPr lang="en-US" dirty="0" smtClean="0"/>
          </a:p>
          <a:p>
            <a:r>
              <a:rPr lang="en-US" dirty="0" smtClean="0"/>
              <a:t>Simply </a:t>
            </a:r>
            <a:r>
              <a:rPr lang="en-US" dirty="0"/>
              <a:t>declare bindings between binding sources and target HTML elements and let the framework do the work.</a:t>
            </a:r>
          </a:p>
          <a:p>
            <a:r>
              <a:rPr lang="en-US" dirty="0" smtClean="0"/>
              <a:t>Angular </a:t>
            </a:r>
            <a:r>
              <a:rPr lang="en-US" dirty="0"/>
              <a:t>provides many kinds of data binding. </a:t>
            </a:r>
          </a:p>
          <a:p>
            <a:r>
              <a:rPr lang="en-US" dirty="0"/>
              <a:t>Binding types can be grouped into three categories distinguished by the direction of data flow: from the source-to-view, from view-to-source, and in the two-way sequence: view-to-source-to-view</a:t>
            </a:r>
          </a:p>
        </p:txBody>
      </p:sp>
    </p:spTree>
    <p:extLst>
      <p:ext uri="{BB962C8B-B14F-4D97-AF65-F5344CB8AC3E}">
        <p14:creationId xmlns:p14="http://schemas.microsoft.com/office/powerpoint/2010/main" val="1164589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9595966"/>
              </p:ext>
            </p:extLst>
          </p:nvPr>
        </p:nvGraphicFramePr>
        <p:xfrm>
          <a:off x="685800" y="2193925"/>
          <a:ext cx="10820400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7856"/>
                <a:gridCol w="4885744"/>
                <a:gridCol w="3606800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Data direction</a:t>
                      </a:r>
                    </a:p>
                  </a:txBody>
                  <a:tcPr marL="152400" marR="152400" marT="152400" marB="152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Syntax</a:t>
                      </a:r>
                    </a:p>
                  </a:txBody>
                  <a:tcPr marL="152400" marR="152400" marT="152400" marB="152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Type</a:t>
                      </a:r>
                    </a:p>
                  </a:txBody>
                  <a:tcPr marL="152400" marR="152400" marT="152400" marB="1524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One-way</a:t>
                      </a:r>
                      <a:br>
                        <a:rPr lang="en-US" b="0">
                          <a:effectLst/>
                        </a:rPr>
                      </a:br>
                      <a:r>
                        <a:rPr lang="en-US" b="0">
                          <a:effectLst/>
                        </a:rPr>
                        <a:t>from data source</a:t>
                      </a:r>
                      <a:br>
                        <a:rPr lang="en-US" b="0">
                          <a:effectLst/>
                        </a:rPr>
                      </a:br>
                      <a:r>
                        <a:rPr lang="en-US" b="0">
                          <a:effectLst/>
                        </a:rPr>
                        <a:t>to view target</a:t>
                      </a:r>
                    </a:p>
                  </a:txBody>
                  <a:tcPr marL="152400" marR="152400" marT="152400" marB="152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content_copy</a:t>
                      </a:r>
                      <a:r>
                        <a:rPr lang="en-US" b="0">
                          <a:solidFill>
                            <a:srgbClr val="666600"/>
                          </a:solidFill>
                          <a:effectLst/>
                        </a:rPr>
                        <a:t>{{</a:t>
                      </a:r>
                      <a:r>
                        <a:rPr lang="en-US" b="0">
                          <a:solidFill>
                            <a:srgbClr val="000000"/>
                          </a:solidFill>
                          <a:effectLst/>
                        </a:rPr>
                        <a:t>expression</a:t>
                      </a:r>
                      <a:r>
                        <a:rPr lang="en-US" b="0">
                          <a:solidFill>
                            <a:srgbClr val="666600"/>
                          </a:solidFill>
                          <a:effectLst/>
                        </a:rPr>
                        <a:t>}}</a:t>
                      </a:r>
                      <a:r>
                        <a:rPr lang="en-US" b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b="0">
                          <a:solidFill>
                            <a:srgbClr val="666600"/>
                          </a:solidFill>
                          <a:effectLst/>
                        </a:rPr>
                        <a:t>[</a:t>
                      </a:r>
                      <a:r>
                        <a:rPr lang="en-US" b="0">
                          <a:solidFill>
                            <a:srgbClr val="000000"/>
                          </a:solidFill>
                          <a:effectLst/>
                        </a:rPr>
                        <a:t>target</a:t>
                      </a:r>
                      <a:r>
                        <a:rPr lang="en-US" b="0">
                          <a:solidFill>
                            <a:srgbClr val="666600"/>
                          </a:solidFill>
                          <a:effectLst/>
                        </a:rPr>
                        <a:t>]=</a:t>
                      </a:r>
                      <a:r>
                        <a:rPr lang="en-US" b="0">
                          <a:solidFill>
                            <a:srgbClr val="880000"/>
                          </a:solidFill>
                          <a:effectLst/>
                        </a:rPr>
                        <a:t>"expression"</a:t>
                      </a:r>
                      <a:r>
                        <a:rPr lang="en-US" b="0">
                          <a:solidFill>
                            <a:srgbClr val="000000"/>
                          </a:solidFill>
                          <a:effectLst/>
                        </a:rPr>
                        <a:t> bind</a:t>
                      </a:r>
                      <a:r>
                        <a:rPr lang="en-US" b="0">
                          <a:solidFill>
                            <a:srgbClr val="666600"/>
                          </a:solidFill>
                          <a:effectLst/>
                        </a:rPr>
                        <a:t>-</a:t>
                      </a:r>
                      <a:r>
                        <a:rPr lang="en-US" b="0">
                          <a:solidFill>
                            <a:srgbClr val="000000"/>
                          </a:solidFill>
                          <a:effectLst/>
                        </a:rPr>
                        <a:t>target</a:t>
                      </a:r>
                      <a:r>
                        <a:rPr lang="en-US" b="0">
                          <a:solidFill>
                            <a:srgbClr val="666600"/>
                          </a:solidFill>
                          <a:effectLst/>
                        </a:rPr>
                        <a:t>=</a:t>
                      </a:r>
                      <a:r>
                        <a:rPr lang="en-US" b="0">
                          <a:solidFill>
                            <a:srgbClr val="880000"/>
                          </a:solidFill>
                          <a:effectLst/>
                        </a:rPr>
                        <a:t>"expression"</a:t>
                      </a:r>
                      <a:endParaRPr lang="en-US" b="0">
                        <a:effectLst/>
                      </a:endParaRPr>
                    </a:p>
                  </a:txBody>
                  <a:tcPr marL="152400" marR="152400" marT="152400" marB="152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Interpolation</a:t>
                      </a:r>
                      <a:br>
                        <a:rPr lang="en-US" b="0">
                          <a:effectLst/>
                        </a:rPr>
                      </a:br>
                      <a:r>
                        <a:rPr lang="en-US" b="0">
                          <a:effectLst/>
                        </a:rPr>
                        <a:t>Property</a:t>
                      </a:r>
                      <a:br>
                        <a:rPr lang="en-US" b="0">
                          <a:effectLst/>
                        </a:rPr>
                      </a:br>
                      <a:r>
                        <a:rPr lang="en-US" b="0">
                          <a:effectLst/>
                        </a:rPr>
                        <a:t>Attribute</a:t>
                      </a:r>
                      <a:br>
                        <a:rPr lang="en-US" b="0">
                          <a:effectLst/>
                        </a:rPr>
                      </a:br>
                      <a:r>
                        <a:rPr lang="en-US" b="0">
                          <a:effectLst/>
                        </a:rPr>
                        <a:t>Class</a:t>
                      </a:r>
                      <a:br>
                        <a:rPr lang="en-US" b="0">
                          <a:effectLst/>
                        </a:rPr>
                      </a:br>
                      <a:r>
                        <a:rPr lang="en-US" b="0">
                          <a:effectLst/>
                        </a:rPr>
                        <a:t>Style</a:t>
                      </a:r>
                    </a:p>
                  </a:txBody>
                  <a:tcPr marL="152400" marR="152400" marT="152400" marB="1524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One-way</a:t>
                      </a:r>
                      <a:br>
                        <a:rPr lang="en-US" b="0">
                          <a:effectLst/>
                        </a:rPr>
                      </a:br>
                      <a:r>
                        <a:rPr lang="en-US" b="0">
                          <a:effectLst/>
                        </a:rPr>
                        <a:t>from view target</a:t>
                      </a:r>
                      <a:br>
                        <a:rPr lang="en-US" b="0">
                          <a:effectLst/>
                        </a:rPr>
                      </a:br>
                      <a:r>
                        <a:rPr lang="en-US" b="0">
                          <a:effectLst/>
                        </a:rPr>
                        <a:t>to data source</a:t>
                      </a:r>
                    </a:p>
                  </a:txBody>
                  <a:tcPr marL="152400" marR="152400" marT="152400" marB="152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content_copy</a:t>
                      </a:r>
                      <a:r>
                        <a:rPr lang="en-US" b="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en-US" b="0">
                          <a:solidFill>
                            <a:srgbClr val="000000"/>
                          </a:solidFill>
                          <a:effectLst/>
                        </a:rPr>
                        <a:t>target</a:t>
                      </a:r>
                      <a:r>
                        <a:rPr lang="en-US" b="0">
                          <a:solidFill>
                            <a:srgbClr val="666600"/>
                          </a:solidFill>
                          <a:effectLst/>
                        </a:rPr>
                        <a:t>)=</a:t>
                      </a:r>
                      <a:r>
                        <a:rPr lang="en-US" b="0">
                          <a:solidFill>
                            <a:srgbClr val="880000"/>
                          </a:solidFill>
                          <a:effectLst/>
                        </a:rPr>
                        <a:t>"statement"</a:t>
                      </a:r>
                      <a:r>
                        <a:rPr lang="en-US" b="0">
                          <a:solidFill>
                            <a:srgbClr val="000000"/>
                          </a:solidFill>
                          <a:effectLst/>
                        </a:rPr>
                        <a:t> on</a:t>
                      </a:r>
                      <a:r>
                        <a:rPr lang="en-US" b="0">
                          <a:solidFill>
                            <a:srgbClr val="666600"/>
                          </a:solidFill>
                          <a:effectLst/>
                        </a:rPr>
                        <a:t>-</a:t>
                      </a:r>
                      <a:r>
                        <a:rPr lang="en-US" b="0">
                          <a:solidFill>
                            <a:srgbClr val="000000"/>
                          </a:solidFill>
                          <a:effectLst/>
                        </a:rPr>
                        <a:t>target</a:t>
                      </a:r>
                      <a:r>
                        <a:rPr lang="en-US" b="0">
                          <a:solidFill>
                            <a:srgbClr val="666600"/>
                          </a:solidFill>
                          <a:effectLst/>
                        </a:rPr>
                        <a:t>=</a:t>
                      </a:r>
                      <a:r>
                        <a:rPr lang="en-US" b="0">
                          <a:solidFill>
                            <a:srgbClr val="880000"/>
                          </a:solidFill>
                          <a:effectLst/>
                        </a:rPr>
                        <a:t>"statement"</a:t>
                      </a:r>
                      <a:endParaRPr lang="en-US" b="0">
                        <a:effectLst/>
                      </a:endParaRPr>
                    </a:p>
                  </a:txBody>
                  <a:tcPr marL="152400" marR="152400" marT="152400" marB="152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Event</a:t>
                      </a:r>
                    </a:p>
                  </a:txBody>
                  <a:tcPr marL="152400" marR="152400" marT="152400" marB="1524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Two-way</a:t>
                      </a:r>
                    </a:p>
                  </a:txBody>
                  <a:tcPr marL="152400" marR="152400" marT="152400" marB="152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content_copy</a:t>
                      </a:r>
                      <a:r>
                        <a:rPr lang="en-US" b="0">
                          <a:solidFill>
                            <a:srgbClr val="666600"/>
                          </a:solidFill>
                          <a:effectLst/>
                        </a:rPr>
                        <a:t>[(</a:t>
                      </a:r>
                      <a:r>
                        <a:rPr lang="en-US" b="0">
                          <a:solidFill>
                            <a:srgbClr val="000000"/>
                          </a:solidFill>
                          <a:effectLst/>
                        </a:rPr>
                        <a:t>target</a:t>
                      </a:r>
                      <a:r>
                        <a:rPr lang="en-US" b="0">
                          <a:solidFill>
                            <a:srgbClr val="666600"/>
                          </a:solidFill>
                          <a:effectLst/>
                        </a:rPr>
                        <a:t>)]=</a:t>
                      </a:r>
                      <a:r>
                        <a:rPr lang="en-US" b="0">
                          <a:solidFill>
                            <a:srgbClr val="880000"/>
                          </a:solidFill>
                          <a:effectLst/>
                        </a:rPr>
                        <a:t>"expression"</a:t>
                      </a:r>
                      <a:r>
                        <a:rPr lang="en-US" b="0">
                          <a:solidFill>
                            <a:srgbClr val="000000"/>
                          </a:solidFill>
                          <a:effectLst/>
                        </a:rPr>
                        <a:t> bindon</a:t>
                      </a:r>
                      <a:r>
                        <a:rPr lang="en-US" b="0">
                          <a:solidFill>
                            <a:srgbClr val="666600"/>
                          </a:solidFill>
                          <a:effectLst/>
                        </a:rPr>
                        <a:t>-</a:t>
                      </a:r>
                      <a:r>
                        <a:rPr lang="en-US" b="0">
                          <a:solidFill>
                            <a:srgbClr val="000000"/>
                          </a:solidFill>
                          <a:effectLst/>
                        </a:rPr>
                        <a:t>target</a:t>
                      </a:r>
                      <a:r>
                        <a:rPr lang="en-US" b="0">
                          <a:solidFill>
                            <a:srgbClr val="666600"/>
                          </a:solidFill>
                          <a:effectLst/>
                        </a:rPr>
                        <a:t>=</a:t>
                      </a:r>
                      <a:r>
                        <a:rPr lang="en-US" b="0">
                          <a:solidFill>
                            <a:srgbClr val="880000"/>
                          </a:solidFill>
                          <a:effectLst/>
                        </a:rPr>
                        <a:t>"expression"</a:t>
                      </a:r>
                      <a:endParaRPr lang="en-US" b="0">
                        <a:effectLst/>
                      </a:endParaRPr>
                    </a:p>
                  </a:txBody>
                  <a:tcPr marL="152400" marR="152400" marT="152400" marB="152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Two-way</a:t>
                      </a:r>
                    </a:p>
                  </a:txBody>
                  <a:tcPr marL="152400" marR="152400" marT="152400" marB="1524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2036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targets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 of a data binding is something in the DOM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Depending on the binding type, the target can be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(element | component | directive) property,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(element | component | directive) event, </a:t>
            </a:r>
            <a:endParaRPr lang="en-US" dirty="0" smtClean="0"/>
          </a:p>
          <a:p>
            <a:r>
              <a:rPr lang="en-US" dirty="0" smtClean="0"/>
              <a:t>or </a:t>
            </a:r>
            <a:r>
              <a:rPr lang="en-US" dirty="0"/>
              <a:t>(rarely) an attribute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87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template property binding to set a property of a view element. </a:t>
            </a:r>
            <a:endParaRPr lang="en-US" dirty="0" smtClean="0"/>
          </a:p>
          <a:p>
            <a:r>
              <a:rPr lang="en-US" dirty="0" smtClean="0"/>
              <a:t>Binding </a:t>
            </a:r>
            <a:r>
              <a:rPr lang="en-US" dirty="0"/>
              <a:t>sets the property to the value of a template expression.</a:t>
            </a:r>
          </a:p>
          <a:p>
            <a:endParaRPr lang="en-US" dirty="0"/>
          </a:p>
          <a:p>
            <a:r>
              <a:rPr lang="en-US" dirty="0" smtClean="0"/>
              <a:t>Most </a:t>
            </a:r>
            <a:r>
              <a:rPr lang="en-US" dirty="0"/>
              <a:t>common property binding sets an element property to a component property value.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example is binding the </a:t>
            </a:r>
            <a:r>
              <a:rPr lang="en-US" dirty="0" err="1"/>
              <a:t>src</a:t>
            </a:r>
            <a:r>
              <a:rPr lang="en-US" dirty="0"/>
              <a:t> property of an image element to a component's </a:t>
            </a:r>
            <a:r>
              <a:rPr lang="en-US" dirty="0" err="1"/>
              <a:t>heroImageUrl</a:t>
            </a:r>
            <a:r>
              <a:rPr lang="en-US" dirty="0"/>
              <a:t> </a:t>
            </a:r>
            <a:r>
              <a:rPr lang="en-US" dirty="0" smtClean="0"/>
              <a:t>property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	&lt;</a:t>
            </a:r>
            <a:r>
              <a:rPr lang="en-US" sz="2400" b="1" dirty="0" err="1">
                <a:solidFill>
                  <a:srgbClr val="0070C0"/>
                </a:solidFill>
              </a:rPr>
              <a:t>img</a:t>
            </a:r>
            <a:r>
              <a:rPr lang="en-US" sz="2400" b="1" dirty="0">
                <a:solidFill>
                  <a:srgbClr val="0070C0"/>
                </a:solidFill>
              </a:rPr>
              <a:t> [</a:t>
            </a:r>
            <a:r>
              <a:rPr lang="en-US" sz="2400" b="1" dirty="0" err="1">
                <a:solidFill>
                  <a:srgbClr val="0070C0"/>
                </a:solidFill>
              </a:rPr>
              <a:t>src</a:t>
            </a:r>
            <a:r>
              <a:rPr lang="en-US" sz="2400" b="1" dirty="0">
                <a:solidFill>
                  <a:srgbClr val="0070C0"/>
                </a:solidFill>
              </a:rPr>
              <a:t>]="</a:t>
            </a:r>
            <a:r>
              <a:rPr lang="en-US" sz="2400" b="1" dirty="0" err="1">
                <a:solidFill>
                  <a:srgbClr val="0070C0"/>
                </a:solidFill>
              </a:rPr>
              <a:t>heroImageUrl</a:t>
            </a:r>
            <a:r>
              <a:rPr lang="en-US" sz="2400" b="1" dirty="0" smtClean="0">
                <a:solidFill>
                  <a:srgbClr val="0070C0"/>
                </a:solidFill>
              </a:rPr>
              <a:t>"&gt;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	&lt;</a:t>
            </a:r>
            <a:r>
              <a:rPr lang="en-US" sz="2400" b="1" dirty="0">
                <a:solidFill>
                  <a:srgbClr val="0070C0"/>
                </a:solidFill>
              </a:rPr>
              <a:t>button [disabled]="</a:t>
            </a:r>
            <a:r>
              <a:rPr lang="en-US" sz="2400" b="1" dirty="0" err="1">
                <a:solidFill>
                  <a:srgbClr val="0070C0"/>
                </a:solidFill>
              </a:rPr>
              <a:t>isUnchanged</a:t>
            </a:r>
            <a:r>
              <a:rPr lang="en-US" sz="2400" b="1" dirty="0">
                <a:solidFill>
                  <a:srgbClr val="0070C0"/>
                </a:solidFill>
              </a:rPr>
              <a:t>"&gt;Cancel is disabled&lt;/button&gt;</a:t>
            </a:r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596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Property </a:t>
            </a:r>
            <a:r>
              <a:rPr lang="en-US" dirty="0"/>
              <a:t>binding as one-way data binding because it flows a value in one direction, from a component's data property into a target element property.</a:t>
            </a:r>
          </a:p>
          <a:p>
            <a:endParaRPr lang="en-US" dirty="0"/>
          </a:p>
          <a:p>
            <a:r>
              <a:rPr lang="en-US" dirty="0" smtClean="0"/>
              <a:t>Cannot </a:t>
            </a:r>
            <a:r>
              <a:rPr lang="en-US" dirty="0"/>
              <a:t>use property binding to pull values out of the target element. </a:t>
            </a:r>
            <a:endParaRPr lang="en-US" dirty="0" smtClean="0"/>
          </a:p>
          <a:p>
            <a:r>
              <a:rPr lang="en-US" dirty="0" smtClean="0"/>
              <a:t>Can't </a:t>
            </a:r>
            <a:r>
              <a:rPr lang="en-US" dirty="0"/>
              <a:t>bind to a property of the target element to read it. </a:t>
            </a:r>
            <a:r>
              <a:rPr lang="en-US" dirty="0" smtClean="0"/>
              <a:t>Can </a:t>
            </a:r>
            <a:r>
              <a:rPr lang="en-US" dirty="0"/>
              <a:t>only set it.</a:t>
            </a:r>
          </a:p>
          <a:p>
            <a:endParaRPr lang="en-US" dirty="0"/>
          </a:p>
          <a:p>
            <a:r>
              <a:rPr lang="en-US" dirty="0"/>
              <a:t>Similarly, </a:t>
            </a:r>
            <a:r>
              <a:rPr lang="en-US" dirty="0" smtClean="0"/>
              <a:t>cannot </a:t>
            </a:r>
            <a:r>
              <a:rPr lang="en-US" dirty="0"/>
              <a:t>use property binding to call a method on the target element.</a:t>
            </a:r>
          </a:p>
          <a:p>
            <a:endParaRPr lang="en-US" dirty="0"/>
          </a:p>
          <a:p>
            <a:r>
              <a:rPr lang="en-US" dirty="0"/>
              <a:t>If the element raises </a:t>
            </a:r>
            <a:r>
              <a:rPr lang="en-US" dirty="0" smtClean="0"/>
              <a:t>events, </a:t>
            </a:r>
            <a:r>
              <a:rPr lang="en-US" dirty="0"/>
              <a:t>can listen to them with an event binding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612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1343068" cy="4024125"/>
          </a:xfrm>
        </p:spPr>
        <p:txBody>
          <a:bodyPr/>
          <a:lstStyle/>
          <a:p>
            <a:r>
              <a:rPr lang="en-US" dirty="0"/>
              <a:t>Element property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sz="2400" b="1" dirty="0" smtClean="0">
                <a:solidFill>
                  <a:srgbClr val="0070C0"/>
                </a:solidFill>
              </a:rPr>
              <a:t>&lt;</a:t>
            </a:r>
            <a:r>
              <a:rPr lang="en-US" sz="2400" b="1" dirty="0" err="1">
                <a:solidFill>
                  <a:srgbClr val="0070C0"/>
                </a:solidFill>
              </a:rPr>
              <a:t>img</a:t>
            </a:r>
            <a:r>
              <a:rPr lang="en-US" sz="2400" b="1" dirty="0">
                <a:solidFill>
                  <a:srgbClr val="0070C0"/>
                </a:solidFill>
              </a:rPr>
              <a:t> [</a:t>
            </a:r>
            <a:r>
              <a:rPr lang="en-US" sz="2400" b="1" dirty="0" err="1">
                <a:solidFill>
                  <a:srgbClr val="0070C0"/>
                </a:solidFill>
              </a:rPr>
              <a:t>src</a:t>
            </a:r>
            <a:r>
              <a:rPr lang="en-US" sz="2400" b="1" dirty="0">
                <a:solidFill>
                  <a:srgbClr val="0070C0"/>
                </a:solidFill>
              </a:rPr>
              <a:t>]="</a:t>
            </a:r>
            <a:r>
              <a:rPr lang="en-US" sz="2400" b="1" dirty="0" err="1">
                <a:solidFill>
                  <a:srgbClr val="0070C0"/>
                </a:solidFill>
              </a:rPr>
              <a:t>heroImageUrl</a:t>
            </a:r>
            <a:r>
              <a:rPr lang="en-US" sz="2400" b="1" dirty="0">
                <a:solidFill>
                  <a:srgbClr val="0070C0"/>
                </a:solidFill>
              </a:rPr>
              <a:t>"&gt; </a:t>
            </a:r>
            <a:endParaRPr lang="en-US" b="1" dirty="0" smtClean="0">
              <a:solidFill>
                <a:srgbClr val="0070C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Component</a:t>
            </a:r>
            <a:r>
              <a:rPr lang="en-US" dirty="0"/>
              <a:t> property</a:t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sz="2400" b="1" dirty="0" smtClean="0">
                <a:solidFill>
                  <a:srgbClr val="0070C0"/>
                </a:solidFill>
              </a:rPr>
              <a:t>&lt;</a:t>
            </a:r>
            <a:r>
              <a:rPr lang="en-US" sz="2400" b="1" dirty="0">
                <a:solidFill>
                  <a:srgbClr val="0070C0"/>
                </a:solidFill>
              </a:rPr>
              <a:t>app-hero-detail [hero]="</a:t>
            </a:r>
            <a:r>
              <a:rPr lang="en-US" sz="2400" b="1" dirty="0" err="1">
                <a:solidFill>
                  <a:srgbClr val="0070C0"/>
                </a:solidFill>
              </a:rPr>
              <a:t>currentHero</a:t>
            </a:r>
            <a:r>
              <a:rPr lang="en-US" sz="2400" b="1" dirty="0" smtClean="0">
                <a:solidFill>
                  <a:srgbClr val="0070C0"/>
                </a:solidFill>
              </a:rPr>
              <a:t>"&gt;</a:t>
            </a:r>
          </a:p>
          <a:p>
            <a:endParaRPr lang="en-US" dirty="0" smtClean="0"/>
          </a:p>
          <a:p>
            <a:r>
              <a:rPr lang="en-US" dirty="0" smtClean="0"/>
              <a:t>Directive</a:t>
            </a:r>
            <a:r>
              <a:rPr lang="en-US" dirty="0"/>
              <a:t> </a:t>
            </a:r>
            <a:r>
              <a:rPr lang="en-US" dirty="0" smtClean="0"/>
              <a:t>property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sz="2400" b="1" dirty="0" smtClean="0">
                <a:solidFill>
                  <a:srgbClr val="0070C0"/>
                </a:solidFill>
              </a:rPr>
              <a:t>&lt;/</a:t>
            </a:r>
            <a:r>
              <a:rPr lang="en-US" sz="2400" b="1" dirty="0">
                <a:solidFill>
                  <a:srgbClr val="0070C0"/>
                </a:solidFill>
              </a:rPr>
              <a:t>app-hero-detail&gt; &lt;div [</a:t>
            </a:r>
            <a:r>
              <a:rPr lang="en-US" sz="2400" b="1" dirty="0" err="1">
                <a:solidFill>
                  <a:srgbClr val="0070C0"/>
                </a:solidFill>
                <a:hlinkClick r:id="rId2"/>
              </a:rPr>
              <a:t>ngClass</a:t>
            </a:r>
            <a:r>
              <a:rPr lang="en-US" sz="2400" b="1" dirty="0">
                <a:solidFill>
                  <a:srgbClr val="0070C0"/>
                </a:solidFill>
              </a:rPr>
              <a:t>]="{'special': </a:t>
            </a:r>
            <a:r>
              <a:rPr lang="en-US" sz="2400" b="1" dirty="0" err="1">
                <a:solidFill>
                  <a:srgbClr val="0070C0"/>
                </a:solidFill>
              </a:rPr>
              <a:t>isSpecial</a:t>
            </a:r>
            <a:r>
              <a:rPr lang="en-US" sz="2400" b="1" dirty="0">
                <a:solidFill>
                  <a:srgbClr val="0070C0"/>
                </a:solidFill>
              </a:rPr>
              <a:t>}"&gt;&lt;/div&gt;</a:t>
            </a:r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96176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1433</TotalTime>
  <Words>1637</Words>
  <Application>Microsoft Office PowerPoint</Application>
  <PresentationFormat>Widescreen</PresentationFormat>
  <Paragraphs>231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Century Gothic</vt:lpstr>
      <vt:lpstr>Droid Sans Mono</vt:lpstr>
      <vt:lpstr>Vapor Trail</vt:lpstr>
      <vt:lpstr>TEMPLATE AND DATA BINDINIG</vt:lpstr>
      <vt:lpstr>Constructor </vt:lpstr>
      <vt:lpstr>Public and private members</vt:lpstr>
      <vt:lpstr>Binding syntax: An overview</vt:lpstr>
      <vt:lpstr>Data binding</vt:lpstr>
      <vt:lpstr>Binding targets </vt:lpstr>
      <vt:lpstr>Property binding</vt:lpstr>
      <vt:lpstr>Property binding</vt:lpstr>
      <vt:lpstr>Property binding</vt:lpstr>
      <vt:lpstr>Property binding or interpolation?</vt:lpstr>
      <vt:lpstr>Event binding ( (event) ) </vt:lpstr>
      <vt:lpstr>Event binding ( (event) )</vt:lpstr>
      <vt:lpstr>Event binding ( (event) )</vt:lpstr>
      <vt:lpstr>Event binding</vt:lpstr>
      <vt:lpstr>Event binding</vt:lpstr>
      <vt:lpstr>Two-way binding ( [(...)] ) </vt:lpstr>
      <vt:lpstr>Two-way binding ( [(...)] )</vt:lpstr>
      <vt:lpstr>Two-way data binding</vt:lpstr>
      <vt:lpstr>Class binding </vt:lpstr>
      <vt:lpstr>Class binding</vt:lpstr>
      <vt:lpstr>Class binding</vt:lpstr>
      <vt:lpstr>Style binding</vt:lpstr>
      <vt:lpstr>Style binding</vt:lpstr>
      <vt:lpstr>Style binding</vt:lpstr>
      <vt:lpstr>Built-in attribute directives</vt:lpstr>
      <vt:lpstr>NgClass</vt:lpstr>
      <vt:lpstr>NgClass</vt:lpstr>
      <vt:lpstr>NgStyle</vt:lpstr>
      <vt:lpstr>PowerPoint Presentation</vt:lpstr>
      <vt:lpstr>NgModel</vt:lpstr>
      <vt:lpstr>NgModel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AND DATA BINDINIG</dc:title>
  <dc:creator>User</dc:creator>
  <cp:lastModifiedBy>User</cp:lastModifiedBy>
  <cp:revision>38</cp:revision>
  <dcterms:created xsi:type="dcterms:W3CDTF">2017-12-10T01:46:28Z</dcterms:created>
  <dcterms:modified xsi:type="dcterms:W3CDTF">2017-12-11T01:40:14Z</dcterms:modified>
</cp:coreProperties>
</file>