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0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9" r:id="rId17"/>
    <p:sldId id="280" r:id="rId18"/>
    <p:sldId id="271" r:id="rId19"/>
    <p:sldId id="272" r:id="rId20"/>
    <p:sldId id="273" r:id="rId21"/>
    <p:sldId id="281" r:id="rId22"/>
    <p:sldId id="274" r:id="rId23"/>
    <p:sldId id="276" r:id="rId24"/>
    <p:sldId id="282" r:id="rId25"/>
    <p:sldId id="275" r:id="rId26"/>
    <p:sldId id="277" r:id="rId27"/>
    <p:sldId id="278" r:id="rId28"/>
    <p:sldId id="283" r:id="rId29"/>
    <p:sldId id="284" r:id="rId30"/>
    <p:sldId id="285" r:id="rId31"/>
    <p:sldId id="286" r:id="rId32"/>
    <p:sldId id="287" r:id="rId33"/>
    <p:sldId id="330" r:id="rId34"/>
    <p:sldId id="333" r:id="rId35"/>
    <p:sldId id="331" r:id="rId36"/>
    <p:sldId id="332" r:id="rId37"/>
    <p:sldId id="334" r:id="rId38"/>
    <p:sldId id="288" r:id="rId39"/>
    <p:sldId id="289" r:id="rId40"/>
    <p:sldId id="290" r:id="rId41"/>
    <p:sldId id="291" r:id="rId42"/>
    <p:sldId id="292" r:id="rId43"/>
    <p:sldId id="352" r:id="rId44"/>
    <p:sldId id="293" r:id="rId45"/>
    <p:sldId id="353" r:id="rId46"/>
    <p:sldId id="354" r:id="rId47"/>
    <p:sldId id="351" r:id="rId48"/>
    <p:sldId id="355" r:id="rId49"/>
    <p:sldId id="323" r:id="rId50"/>
    <p:sldId id="324" r:id="rId51"/>
    <p:sldId id="325" r:id="rId52"/>
    <p:sldId id="326" r:id="rId53"/>
    <p:sldId id="328" r:id="rId54"/>
    <p:sldId id="329" r:id="rId55"/>
    <p:sldId id="294" r:id="rId56"/>
    <p:sldId id="317" r:id="rId57"/>
    <p:sldId id="295" r:id="rId58"/>
    <p:sldId id="296" r:id="rId59"/>
    <p:sldId id="297" r:id="rId60"/>
    <p:sldId id="298" r:id="rId61"/>
    <p:sldId id="299" r:id="rId62"/>
    <p:sldId id="300" r:id="rId63"/>
    <p:sldId id="341" r:id="rId64"/>
    <p:sldId id="336" r:id="rId65"/>
    <p:sldId id="335" r:id="rId66"/>
    <p:sldId id="337" r:id="rId67"/>
    <p:sldId id="338" r:id="rId68"/>
    <p:sldId id="339" r:id="rId69"/>
    <p:sldId id="301" r:id="rId70"/>
    <p:sldId id="303" r:id="rId71"/>
    <p:sldId id="302" r:id="rId72"/>
    <p:sldId id="304" r:id="rId73"/>
    <p:sldId id="306" r:id="rId74"/>
    <p:sldId id="318" r:id="rId75"/>
    <p:sldId id="308" r:id="rId76"/>
    <p:sldId id="307" r:id="rId77"/>
    <p:sldId id="309" r:id="rId78"/>
    <p:sldId id="310" r:id="rId79"/>
    <p:sldId id="311" r:id="rId80"/>
    <p:sldId id="312" r:id="rId81"/>
    <p:sldId id="313" r:id="rId82"/>
    <p:sldId id="305" r:id="rId83"/>
    <p:sldId id="314" r:id="rId84"/>
    <p:sldId id="315" r:id="rId85"/>
    <p:sldId id="340" r:id="rId86"/>
    <p:sldId id="320" r:id="rId87"/>
    <p:sldId id="342" r:id="rId88"/>
    <p:sldId id="343" r:id="rId89"/>
    <p:sldId id="319" r:id="rId90"/>
    <p:sldId id="321" r:id="rId91"/>
    <p:sldId id="344" r:id="rId92"/>
    <p:sldId id="345" r:id="rId93"/>
    <p:sldId id="346" r:id="rId94"/>
    <p:sldId id="347" r:id="rId95"/>
    <p:sldId id="348" r:id="rId96"/>
    <p:sldId id="349" r:id="rId97"/>
    <p:sldId id="322" r:id="rId98"/>
    <p:sldId id="356" r:id="rId99"/>
    <p:sldId id="357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k. </a:t>
            </a:r>
            <a:r>
              <a:rPr lang="en-US" dirty="0" err="1" smtClean="0"/>
              <a:t>Anju</a:t>
            </a:r>
            <a:r>
              <a:rPr lang="en-US" dirty="0" smtClean="0"/>
              <a:t> </a:t>
            </a:r>
            <a:r>
              <a:rPr lang="en-US" dirty="0" err="1" smtClean="0"/>
              <a:t>munoth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Has </a:t>
            </a:r>
            <a:r>
              <a:rPr lang="en-US" dirty="0"/>
              <a:t>the following three components −</a:t>
            </a:r>
          </a:p>
          <a:p>
            <a:r>
              <a:rPr lang="en-US" b="1" dirty="0" smtClean="0"/>
              <a:t>Language</a:t>
            </a:r>
            <a:r>
              <a:rPr lang="en-US" dirty="0" smtClean="0"/>
              <a:t> </a:t>
            </a:r>
            <a:r>
              <a:rPr lang="en-US" dirty="0"/>
              <a:t>− </a:t>
            </a:r>
            <a:r>
              <a:rPr lang="en-US" dirty="0" smtClean="0"/>
              <a:t>Comprises </a:t>
            </a:r>
            <a:r>
              <a:rPr lang="en-US" dirty="0"/>
              <a:t>of the syntax, keywords, and type annotations.</a:t>
            </a:r>
          </a:p>
          <a:p>
            <a:r>
              <a:rPr lang="en-US" b="1" dirty="0" err="1" smtClean="0"/>
              <a:t>TypeScript</a:t>
            </a:r>
            <a:r>
              <a:rPr lang="en-US" b="1" dirty="0" smtClean="0"/>
              <a:t> </a:t>
            </a:r>
            <a:r>
              <a:rPr lang="en-US" b="1" dirty="0"/>
              <a:t>Compiler</a:t>
            </a:r>
            <a:r>
              <a:rPr lang="en-US" dirty="0"/>
              <a:t> − 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tsc</a:t>
            </a:r>
            <a:r>
              <a:rPr lang="en-US" dirty="0"/>
              <a:t>) converts the instructions written in </a:t>
            </a:r>
            <a:r>
              <a:rPr lang="en-US" dirty="0" err="1"/>
              <a:t>TypeScript</a:t>
            </a:r>
            <a:r>
              <a:rPr lang="en-US" dirty="0"/>
              <a:t> to its JavaScript equivalent.</a:t>
            </a:r>
          </a:p>
          <a:p>
            <a:r>
              <a:rPr lang="en-US" b="1" dirty="0" err="1" smtClean="0"/>
              <a:t>TypeScript</a:t>
            </a:r>
            <a:r>
              <a:rPr lang="en-US" b="1" dirty="0" smtClean="0"/>
              <a:t> </a:t>
            </a:r>
            <a:r>
              <a:rPr lang="en-US" b="1" dirty="0"/>
              <a:t>Language Service</a:t>
            </a:r>
            <a:r>
              <a:rPr lang="en-US" dirty="0"/>
              <a:t> − </a:t>
            </a:r>
            <a:r>
              <a:rPr lang="en-US" dirty="0" smtClean="0"/>
              <a:t>Exposes </a:t>
            </a:r>
            <a:r>
              <a:rPr lang="en-US" dirty="0"/>
              <a:t>an additional layer around the core compiler pipeline that are editor-like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Supports </a:t>
            </a:r>
            <a:r>
              <a:rPr lang="en-US" dirty="0"/>
              <a:t>the common set of a typical editor operations like statement completions, signature help, code formatting and outlining, colorization,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 Setup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</a:t>
            </a:r>
            <a:r>
              <a:rPr lang="en-US" dirty="0"/>
              <a:t>an Open Source </a:t>
            </a:r>
            <a:r>
              <a:rPr lang="en-US" dirty="0" smtClean="0"/>
              <a:t>technology.</a:t>
            </a:r>
          </a:p>
          <a:p>
            <a:r>
              <a:rPr lang="en-US" dirty="0" smtClean="0"/>
              <a:t>Can run </a:t>
            </a:r>
            <a:r>
              <a:rPr lang="en-US" dirty="0"/>
              <a:t>on any browser, any host, and any OS. </a:t>
            </a:r>
            <a:endParaRPr lang="en-US" dirty="0" smtClean="0"/>
          </a:p>
          <a:p>
            <a:r>
              <a:rPr lang="en-US" dirty="0" smtClean="0"/>
              <a:t>Text Editor -Helps to </a:t>
            </a:r>
            <a:r>
              <a:rPr lang="en-US" dirty="0"/>
              <a:t>write </a:t>
            </a:r>
            <a:r>
              <a:rPr lang="en-US" dirty="0" smtClean="0"/>
              <a:t>source code - Notepad</a:t>
            </a:r>
            <a:r>
              <a:rPr lang="en-US" dirty="0"/>
              <a:t>, Notepad++, </a:t>
            </a:r>
            <a:r>
              <a:rPr lang="en-US" dirty="0" smtClean="0"/>
              <a:t>sublime, </a:t>
            </a:r>
            <a:r>
              <a:rPr lang="en-US" dirty="0"/>
              <a:t>vim or vi,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Source </a:t>
            </a:r>
            <a:r>
              <a:rPr lang="en-US" dirty="0"/>
              <a:t>files are typically named with the extension </a:t>
            </a:r>
            <a:r>
              <a:rPr lang="en-US" b="1" dirty="0"/>
              <a:t>.</a:t>
            </a:r>
            <a:r>
              <a:rPr lang="en-US" b="1" dirty="0" err="1"/>
              <a:t>ts</a:t>
            </a:r>
            <a:endParaRPr lang="en-US" dirty="0"/>
          </a:p>
          <a:p>
            <a:r>
              <a:rPr lang="en-US" dirty="0" err="1" smtClean="0"/>
              <a:t>TypeScript</a:t>
            </a:r>
            <a:r>
              <a:rPr lang="en-US" dirty="0" smtClean="0"/>
              <a:t> compiler(</a:t>
            </a:r>
            <a:r>
              <a:rPr lang="en-US" dirty="0" err="1" smtClean="0"/>
              <a:t>tsc</a:t>
            </a:r>
            <a:r>
              <a:rPr lang="en-US" dirty="0" smtClean="0"/>
              <a:t>) </a:t>
            </a:r>
            <a:r>
              <a:rPr lang="en-US" dirty="0"/>
              <a:t>is itself a </a:t>
            </a:r>
            <a:r>
              <a:rPr lang="en-US" b="1" dirty="0"/>
              <a:t>.</a:t>
            </a:r>
            <a:r>
              <a:rPr lang="en-US" b="1" dirty="0" err="1"/>
              <a:t>ts</a:t>
            </a:r>
            <a:r>
              <a:rPr lang="en-US" dirty="0"/>
              <a:t> file compiled down to JavaScript (.</a:t>
            </a:r>
            <a:r>
              <a:rPr lang="en-US" dirty="0" err="1"/>
              <a:t>js</a:t>
            </a:r>
            <a:r>
              <a:rPr lang="en-US" dirty="0"/>
              <a:t>) file. </a:t>
            </a:r>
            <a:endParaRPr lang="en-US" dirty="0" smtClean="0"/>
          </a:p>
          <a:p>
            <a:r>
              <a:rPr lang="en-US" dirty="0" smtClean="0"/>
              <a:t>TSC  </a:t>
            </a:r>
            <a:r>
              <a:rPr lang="en-US" dirty="0"/>
              <a:t>is a source-to-source compiler (</a:t>
            </a:r>
            <a:r>
              <a:rPr lang="en-US" dirty="0" err="1"/>
              <a:t>transcompiler</a:t>
            </a:r>
            <a:r>
              <a:rPr lang="en-US" dirty="0"/>
              <a:t> / </a:t>
            </a:r>
            <a:r>
              <a:rPr lang="en-US" dirty="0" err="1"/>
              <a:t>transpiler</a:t>
            </a:r>
            <a:r>
              <a:rPr lang="en-US" dirty="0" smtClean="0"/>
              <a:t>).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built on a plethora of development environments like Visual Studio, Sublime Text 2, </a:t>
            </a:r>
            <a:r>
              <a:rPr lang="en-US" dirty="0" err="1"/>
              <a:t>WebStorm</a:t>
            </a:r>
            <a:r>
              <a:rPr lang="en-US" dirty="0"/>
              <a:t>/</a:t>
            </a:r>
            <a:r>
              <a:rPr lang="en-US" dirty="0" err="1"/>
              <a:t>PHPStorm</a:t>
            </a:r>
            <a:r>
              <a:rPr lang="en-US" dirty="0"/>
              <a:t>, Eclipse, </a:t>
            </a:r>
            <a:r>
              <a:rPr lang="en-US" dirty="0" smtClean="0"/>
              <a:t>Brackets, </a:t>
            </a:r>
            <a:r>
              <a:rPr lang="en-US" dirty="0"/>
              <a:t>Visual Studio Code </a:t>
            </a:r>
            <a:r>
              <a:rPr lang="en-US" dirty="0" smtClean="0"/>
              <a:t>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Transpilation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811" y="2247989"/>
            <a:ext cx="5911403" cy="13136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05318" y="4316450"/>
            <a:ext cx="807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TSC produces an equivalent JavaScript source code from the Typescript file given as an input to it</a:t>
            </a:r>
          </a:p>
        </p:txBody>
      </p:sp>
    </p:spTree>
    <p:extLst>
      <p:ext uri="{BB962C8B-B14F-4D97-AF65-F5344CB8AC3E}">
        <p14:creationId xmlns:p14="http://schemas.microsoft.com/office/powerpoint/2010/main" val="5361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– Installation Steps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330579" cy="461175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Instal</a:t>
            </a:r>
            <a:r>
              <a:rPr lang="en-US" dirty="0" smtClean="0"/>
              <a:t> </a:t>
            </a:r>
            <a:r>
              <a:rPr lang="en-US" dirty="0"/>
              <a:t>Node.js</a:t>
            </a:r>
          </a:p>
          <a:p>
            <a:r>
              <a:rPr lang="en-US" dirty="0" smtClean="0"/>
              <a:t>To </a:t>
            </a:r>
            <a:r>
              <a:rPr lang="en-US" dirty="0"/>
              <a:t>verify if the installation was successful, enter the command </a:t>
            </a:r>
            <a:r>
              <a:rPr lang="en-US" b="1" i="1" dirty="0"/>
              <a:t>node –v</a:t>
            </a:r>
            <a:r>
              <a:rPr lang="en-US" dirty="0"/>
              <a:t> in the terminal </a:t>
            </a:r>
            <a:r>
              <a:rPr lang="en-US" dirty="0" smtClean="0"/>
              <a:t>window</a:t>
            </a:r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/>
              <a:t>the following command in the terminal window to install </a:t>
            </a:r>
            <a:r>
              <a:rPr lang="en-US" dirty="0" err="1"/>
              <a:t>TypeScript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npm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install -g </a:t>
            </a:r>
            <a:r>
              <a:rPr lang="en-US" b="1" dirty="0" smtClean="0">
                <a:solidFill>
                  <a:srgbClr val="FF0000"/>
                </a:solidFill>
              </a:rPr>
              <a:t>typescript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Try </a:t>
            </a:r>
            <a:r>
              <a:rPr lang="en-US" dirty="0">
                <a:solidFill>
                  <a:schemeClr val="tx1"/>
                </a:solidFill>
              </a:rPr>
              <a:t>opening a terminal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running </a:t>
            </a:r>
            <a:r>
              <a:rPr lang="en-US" dirty="0" err="1">
                <a:solidFill>
                  <a:schemeClr val="tx1"/>
                </a:solidFill>
              </a:rPr>
              <a:t>tsc</a:t>
            </a:r>
            <a:r>
              <a:rPr lang="en-US" dirty="0">
                <a:solidFill>
                  <a:schemeClr val="tx1"/>
                </a:solidFill>
              </a:rPr>
              <a:t> -v to see if it has been properly installed.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tsc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-v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Installing </a:t>
            </a:r>
            <a:r>
              <a:rPr lang="en-US" dirty="0"/>
              <a:t>Visual Studio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416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to JavaScript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written in .</a:t>
            </a:r>
            <a:r>
              <a:rPr lang="en-US" dirty="0" err="1"/>
              <a:t>ts</a:t>
            </a:r>
            <a:r>
              <a:rPr lang="en-US" dirty="0"/>
              <a:t> files </a:t>
            </a:r>
            <a:r>
              <a:rPr lang="en-US" dirty="0" smtClean="0"/>
              <a:t>- </a:t>
            </a:r>
            <a:r>
              <a:rPr lang="en-US" dirty="0"/>
              <a:t>can't be used directly in the browser and need to be translated to </a:t>
            </a:r>
            <a:r>
              <a:rPr lang="en-US" dirty="0" smtClean="0"/>
              <a:t>.</a:t>
            </a:r>
            <a:r>
              <a:rPr lang="en-US" dirty="0" err="1"/>
              <a:t>js</a:t>
            </a:r>
            <a:r>
              <a:rPr lang="en-US" dirty="0"/>
              <a:t> first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be done in a number of different ways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terminal using the </a:t>
            </a:r>
            <a:r>
              <a:rPr lang="en-US" dirty="0" smtClean="0"/>
              <a:t>command </a:t>
            </a:r>
            <a:r>
              <a:rPr lang="en-US" dirty="0"/>
              <a:t>line tool </a:t>
            </a:r>
            <a:r>
              <a:rPr lang="en-US" dirty="0" err="1"/>
              <a:t>tsc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Directly in Visual Studio or some of the other IDEs and text editors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Using automated task runners such as gulp.</a:t>
            </a:r>
          </a:p>
        </p:txBody>
      </p:sp>
    </p:spTree>
    <p:extLst>
      <p:ext uri="{BB962C8B-B14F-4D97-AF65-F5344CB8AC3E}">
        <p14:creationId xmlns:p14="http://schemas.microsoft.com/office/powerpoint/2010/main" val="5833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Compiling to </a:t>
            </a:r>
            <a:r>
              <a:rPr lang="en-US" b="1" dirty="0" smtClean="0"/>
              <a:t>JavaScript - </a:t>
            </a:r>
            <a:r>
              <a:rPr lang="en-US" b="1" dirty="0" err="1" smtClean="0"/>
              <a:t>tsc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149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takes a </a:t>
            </a:r>
            <a:r>
              <a:rPr lang="en-US" dirty="0" err="1"/>
              <a:t>TypeScript</a:t>
            </a:r>
            <a:r>
              <a:rPr lang="en-US" dirty="0"/>
              <a:t> file named </a:t>
            </a:r>
            <a:r>
              <a:rPr lang="en-US" dirty="0" err="1"/>
              <a:t>main.ts</a:t>
            </a:r>
            <a:r>
              <a:rPr lang="en-US" dirty="0"/>
              <a:t> and translates it into its JavaScript version main.js. If main.js already exists it will be overwritten.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sz="2200" b="1" dirty="0" err="1" smtClean="0">
                <a:solidFill>
                  <a:srgbClr val="FF0000"/>
                </a:solidFill>
              </a:rPr>
              <a:t>tsc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main.ts</a:t>
            </a: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dirty="0" smtClean="0"/>
              <a:t>Can </a:t>
            </a:r>
            <a:r>
              <a:rPr lang="en-US" dirty="0"/>
              <a:t>also compile multiple files at once by listing all of them or by applying wildcards:</a:t>
            </a:r>
          </a:p>
          <a:p>
            <a:pPr marL="0" indent="0">
              <a:buNone/>
            </a:pPr>
            <a:r>
              <a:rPr lang="en-US" sz="2100" dirty="0" smtClean="0"/>
              <a:t>			</a:t>
            </a:r>
            <a:r>
              <a:rPr lang="en-US" sz="2100" b="1" dirty="0" err="1" smtClean="0">
                <a:solidFill>
                  <a:srgbClr val="FF0000"/>
                </a:solidFill>
              </a:rPr>
              <a:t>tsc</a:t>
            </a:r>
            <a:r>
              <a:rPr lang="en-US" sz="2100" b="1" dirty="0" smtClean="0">
                <a:solidFill>
                  <a:srgbClr val="FF0000"/>
                </a:solidFill>
              </a:rPr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main.ts</a:t>
            </a:r>
            <a:r>
              <a:rPr lang="en-US" sz="2100" b="1" dirty="0">
                <a:solidFill>
                  <a:srgbClr val="FF0000"/>
                </a:solidFill>
              </a:rPr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worker.ts</a:t>
            </a:r>
            <a:r>
              <a:rPr lang="en-US" sz="2100" b="1" dirty="0">
                <a:solidFill>
                  <a:srgbClr val="FF0000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Will result in separate .</a:t>
            </a:r>
            <a:r>
              <a:rPr lang="en-US" dirty="0" err="1"/>
              <a:t>js</a:t>
            </a:r>
            <a:r>
              <a:rPr lang="en-US" dirty="0"/>
              <a:t> files: main.js worker.js.</a:t>
            </a:r>
          </a:p>
          <a:p>
            <a:r>
              <a:rPr lang="en-US" dirty="0" smtClean="0"/>
              <a:t>Compiles </a:t>
            </a:r>
            <a:r>
              <a:rPr lang="en-US" dirty="0"/>
              <a:t>all .</a:t>
            </a:r>
            <a:r>
              <a:rPr lang="en-US" dirty="0" err="1"/>
              <a:t>ts</a:t>
            </a:r>
            <a:r>
              <a:rPr lang="en-US" dirty="0"/>
              <a:t> files in the current folder. Does NOT work recursively.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2300" b="1" dirty="0" err="1" smtClean="0">
                <a:solidFill>
                  <a:srgbClr val="FF0000"/>
                </a:solidFill>
              </a:rPr>
              <a:t>tsc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>
                <a:solidFill>
                  <a:srgbClr val="FF0000"/>
                </a:solidFill>
              </a:rPr>
              <a:t>*.</a:t>
            </a:r>
            <a:r>
              <a:rPr lang="en-US" sz="2300" b="1" dirty="0" err="1">
                <a:solidFill>
                  <a:srgbClr val="FF0000"/>
                </a:solidFill>
              </a:rPr>
              <a:t>ts</a:t>
            </a:r>
            <a:endParaRPr lang="en-US" sz="2300" b="1" dirty="0">
              <a:solidFill>
                <a:srgbClr val="FF0000"/>
              </a:solidFill>
            </a:endParaRPr>
          </a:p>
          <a:p>
            <a:r>
              <a:rPr lang="en-US" dirty="0" smtClean="0"/>
              <a:t>Can </a:t>
            </a:r>
            <a:r>
              <a:rPr lang="en-US" dirty="0"/>
              <a:t>also use the --watch option to automatically compile a </a:t>
            </a:r>
            <a:r>
              <a:rPr lang="en-US" dirty="0" err="1"/>
              <a:t>TypeScript</a:t>
            </a:r>
            <a:r>
              <a:rPr lang="en-US" dirty="0"/>
              <a:t> file when changes are made: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	</a:t>
            </a:r>
            <a:r>
              <a:rPr lang="en-US" b="1" dirty="0" err="1" smtClean="0">
                <a:solidFill>
                  <a:srgbClr val="FF0000"/>
                </a:solidFill>
              </a:rPr>
              <a:t>tsc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main.ts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–watch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Initializes a watcher process that will keep main.js up to date.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 </a:t>
            </a:r>
            <a:r>
              <a:rPr lang="en-US" dirty="0"/>
              <a:t>to change the behavior of the compiler during compilation.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compiler flag exposes a setting that allows </a:t>
            </a:r>
            <a:r>
              <a:rPr lang="en-US" dirty="0" smtClean="0"/>
              <a:t>to </a:t>
            </a:r>
            <a:r>
              <a:rPr lang="en-US" dirty="0"/>
              <a:t>change how the compiler behaves.</a:t>
            </a:r>
          </a:p>
        </p:txBody>
      </p:sp>
    </p:spTree>
    <p:extLst>
      <p:ext uri="{BB962C8B-B14F-4D97-AF65-F5344CB8AC3E}">
        <p14:creationId xmlns:p14="http://schemas.microsoft.com/office/powerpoint/2010/main" val="8868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Compiler Flags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473262"/>
          </a:xfrm>
        </p:spPr>
        <p:txBody>
          <a:bodyPr>
            <a:normAutofit/>
          </a:bodyPr>
          <a:lstStyle/>
          <a:p>
            <a:r>
              <a:rPr lang="en-US" dirty="0" smtClean="0"/>
              <a:t>--help	  				Displays </a:t>
            </a:r>
            <a:r>
              <a:rPr lang="en-US" dirty="0"/>
              <a:t>the help manual</a:t>
            </a:r>
          </a:p>
          <a:p>
            <a:r>
              <a:rPr lang="en-US" dirty="0" smtClean="0"/>
              <a:t>--module					Load </a:t>
            </a:r>
            <a:r>
              <a:rPr lang="en-US" dirty="0"/>
              <a:t>external modules</a:t>
            </a:r>
          </a:p>
          <a:p>
            <a:r>
              <a:rPr lang="en-US" dirty="0" smtClean="0"/>
              <a:t>--target					Set </a:t>
            </a:r>
            <a:r>
              <a:rPr lang="en-US" dirty="0"/>
              <a:t>the target ECMA version</a:t>
            </a:r>
          </a:p>
          <a:p>
            <a:r>
              <a:rPr lang="en-US" dirty="0" smtClean="0"/>
              <a:t>--declaration				Generates </a:t>
            </a:r>
            <a:r>
              <a:rPr lang="en-US" dirty="0"/>
              <a:t>an additional .</a:t>
            </a:r>
            <a:r>
              <a:rPr lang="en-US" dirty="0" err="1"/>
              <a:t>d.ts</a:t>
            </a:r>
            <a:r>
              <a:rPr lang="en-US" dirty="0"/>
              <a:t> file</a:t>
            </a:r>
          </a:p>
          <a:p>
            <a:r>
              <a:rPr lang="en-US" dirty="0" smtClean="0"/>
              <a:t> --</a:t>
            </a:r>
            <a:r>
              <a:rPr lang="en-US" dirty="0" err="1" smtClean="0"/>
              <a:t>removeComments</a:t>
            </a:r>
            <a:r>
              <a:rPr lang="en-US" dirty="0" smtClean="0"/>
              <a:t>		Removes </a:t>
            </a:r>
            <a:r>
              <a:rPr lang="en-US" dirty="0"/>
              <a:t>all comments from the output file</a:t>
            </a:r>
          </a:p>
          <a:p>
            <a:r>
              <a:rPr lang="en-US" dirty="0" smtClean="0"/>
              <a:t>--out						Compile </a:t>
            </a:r>
            <a:r>
              <a:rPr lang="en-US" dirty="0"/>
              <a:t>multiple files into a single output file</a:t>
            </a:r>
          </a:p>
          <a:p>
            <a:r>
              <a:rPr lang="en-US" dirty="0" smtClean="0"/>
              <a:t>--</a:t>
            </a:r>
            <a:r>
              <a:rPr lang="en-US" dirty="0" err="1" smtClean="0"/>
              <a:t>sourcemap</a:t>
            </a:r>
            <a:r>
              <a:rPr lang="en-US" dirty="0" smtClean="0"/>
              <a:t>				Generate </a:t>
            </a:r>
            <a:r>
              <a:rPr lang="en-US" dirty="0"/>
              <a:t>a </a:t>
            </a:r>
            <a:r>
              <a:rPr lang="en-US" dirty="0" err="1"/>
              <a:t>sourcemap</a:t>
            </a:r>
            <a:r>
              <a:rPr lang="en-US" dirty="0"/>
              <a:t> (.map) files</a:t>
            </a:r>
          </a:p>
          <a:p>
            <a:r>
              <a:rPr lang="en-US" dirty="0" smtClean="0"/>
              <a:t>--</a:t>
            </a:r>
            <a:r>
              <a:rPr lang="en-US" dirty="0"/>
              <a:t>module </a:t>
            </a:r>
            <a:r>
              <a:rPr lang="en-US" dirty="0" err="1" smtClean="0"/>
              <a:t>noImplicitAny</a:t>
            </a:r>
            <a:r>
              <a:rPr lang="en-US" dirty="0" smtClean="0"/>
              <a:t>	Disallows </a:t>
            </a:r>
            <a:r>
              <a:rPr lang="en-US" dirty="0"/>
              <a:t>the compiler from inferring the any type</a:t>
            </a:r>
          </a:p>
          <a:p>
            <a:r>
              <a:rPr lang="en-US" dirty="0" smtClean="0"/>
              <a:t>--watch					Watch </a:t>
            </a:r>
            <a:r>
              <a:rPr lang="en-US" dirty="0"/>
              <a:t>for file changes and recompile them on the fly</a:t>
            </a:r>
          </a:p>
        </p:txBody>
      </p:sp>
    </p:spTree>
    <p:extLst>
      <p:ext uri="{BB962C8B-B14F-4D97-AF65-F5344CB8AC3E}">
        <p14:creationId xmlns:p14="http://schemas.microsoft.com/office/powerpoint/2010/main" val="14916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Fundamentals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developers with object oriented concepts and compile time type checking on top of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Introduces </a:t>
            </a:r>
            <a:r>
              <a:rPr lang="en-US" dirty="0"/>
              <a:t>few of the standard object oriented terms like Classes, Interfaces, Module and Variables which in end gets converted into various different forms of </a:t>
            </a:r>
            <a:r>
              <a:rPr lang="en-US" dirty="0" smtClean="0"/>
              <a:t>JavaScript</a:t>
            </a:r>
          </a:p>
          <a:p>
            <a:r>
              <a:rPr lang="en-US" b="1" dirty="0" smtClean="0"/>
              <a:t>Module</a:t>
            </a:r>
            <a:r>
              <a:rPr lang="en-US" dirty="0" smtClean="0"/>
              <a:t> - is </a:t>
            </a:r>
            <a:r>
              <a:rPr lang="en-US" dirty="0"/>
              <a:t>like a namespace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contain classes and interfaces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have any feature of their own, they just provide a container which can be used to structure code in a logical form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Container </a:t>
            </a:r>
            <a:r>
              <a:rPr lang="en-US" dirty="0"/>
              <a:t>of business/logical 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Interfaces-</a:t>
            </a:r>
            <a:r>
              <a:rPr lang="en-US" dirty="0" smtClean="0"/>
              <a:t>Provide </a:t>
            </a:r>
            <a:r>
              <a:rPr lang="en-US" dirty="0"/>
              <a:t>a contract for the classes to implement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in providing compile time error checking for the classes implementing these interfaces.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all the methods have not been implemented properly (including method signature), </a:t>
            </a:r>
            <a:r>
              <a:rPr lang="en-US" dirty="0" err="1"/>
              <a:t>TypeScript</a:t>
            </a:r>
            <a:r>
              <a:rPr lang="en-US" dirty="0"/>
              <a:t> flags those </a:t>
            </a:r>
            <a:r>
              <a:rPr lang="en-US" dirty="0" smtClean="0"/>
              <a:t>at </a:t>
            </a:r>
            <a:r>
              <a:rPr lang="en-US" dirty="0"/>
              <a:t>design time as well as compile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Interfaces </a:t>
            </a:r>
            <a:r>
              <a:rPr lang="en-US" dirty="0" smtClean="0"/>
              <a:t>do </a:t>
            </a:r>
            <a:r>
              <a:rPr lang="en-US" dirty="0"/>
              <a:t>not exist in JavaScript and hence when </a:t>
            </a:r>
            <a:r>
              <a:rPr lang="en-US" dirty="0" err="1" smtClean="0"/>
              <a:t>aTypeScript</a:t>
            </a:r>
            <a:r>
              <a:rPr lang="en-US" dirty="0" smtClean="0"/>
              <a:t> file is compiled </a:t>
            </a:r>
            <a:r>
              <a:rPr lang="en-US" dirty="0"/>
              <a:t>into JavaScript, Interfaces are omitted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Classes - </a:t>
            </a:r>
            <a:r>
              <a:rPr lang="en-US" dirty="0" smtClean="0"/>
              <a:t>Contains </a:t>
            </a:r>
            <a:r>
              <a:rPr lang="en-US" dirty="0"/>
              <a:t>variables, properties and methods which form one logical entity. </a:t>
            </a:r>
            <a:endParaRPr lang="en-US" dirty="0" smtClean="0"/>
          </a:p>
          <a:p>
            <a:pPr lvl="1"/>
            <a:r>
              <a:rPr lang="en-US" dirty="0" smtClean="0"/>
              <a:t>Also </a:t>
            </a:r>
            <a:r>
              <a:rPr lang="en-US" dirty="0"/>
              <a:t>allows to set scope of the variable and functions with keyword like “private” and “public” though that scope does not have any effect on the JavaScript generated.</a:t>
            </a:r>
          </a:p>
          <a:p>
            <a:r>
              <a:rPr lang="en-US" b="1" dirty="0" smtClean="0"/>
              <a:t>Functions - </a:t>
            </a:r>
            <a:r>
              <a:rPr lang="en-US" dirty="0" smtClean="0"/>
              <a:t>Are </a:t>
            </a:r>
            <a:r>
              <a:rPr lang="en-US" dirty="0"/>
              <a:t>methods where the logic is implemented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compile time support to make sure anyone calling the said function agrees to the input argument and return value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typed superset of JavaScript that compiles to plain JavaScript.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pure object oriented with classes, interfaces and statically typed like C# or Java. </a:t>
            </a:r>
            <a:endParaRPr lang="en-US" dirty="0" smtClean="0"/>
          </a:p>
          <a:p>
            <a:r>
              <a:rPr lang="en-US" dirty="0" smtClean="0"/>
              <a:t>Angular </a:t>
            </a:r>
            <a:r>
              <a:rPr lang="en-US" dirty="0"/>
              <a:t>2.0 is written in </a:t>
            </a:r>
            <a:r>
              <a:rPr lang="en-US" dirty="0" err="1"/>
              <a:t>TypeScript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Can </a:t>
            </a:r>
            <a:r>
              <a:rPr lang="en-US" dirty="0"/>
              <a:t>help programmers to write object-oriented programs and have them compiled to JavaScript, both on server side and client </a:t>
            </a:r>
            <a:r>
              <a:rPr lang="en-US" dirty="0" smtClean="0"/>
              <a:t>side</a:t>
            </a:r>
          </a:p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JavaScript for application-scale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Designed </a:t>
            </a:r>
            <a:r>
              <a:rPr lang="en-US" dirty="0"/>
              <a:t>by </a:t>
            </a:r>
            <a:r>
              <a:rPr lang="en-US" b="1" dirty="0"/>
              <a:t>Anders Hejlsberg</a:t>
            </a:r>
            <a:r>
              <a:rPr lang="en-US" dirty="0"/>
              <a:t> (designer of C#) at Microsoft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Was </a:t>
            </a:r>
            <a:r>
              <a:rPr lang="en-US" dirty="0"/>
              <a:t>first announced in October 2012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both a language and a set of tools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7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Variables - </a:t>
            </a:r>
            <a:r>
              <a:rPr lang="en-US" dirty="0" smtClean="0"/>
              <a:t>Are </a:t>
            </a:r>
            <a:r>
              <a:rPr lang="en-US" dirty="0"/>
              <a:t>the fields defined inside a class or a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define a variable using keyword “</a:t>
            </a:r>
            <a:r>
              <a:rPr lang="en-US" dirty="0" err="1"/>
              <a:t>var</a:t>
            </a:r>
            <a:r>
              <a:rPr lang="en-US" dirty="0"/>
              <a:t>” and assign a data type to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can infer </a:t>
            </a:r>
            <a:r>
              <a:rPr lang="en-US" dirty="0"/>
              <a:t>the type of a variable and the treat it as that type when a variable is declared and initialized.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cases where </a:t>
            </a:r>
            <a:r>
              <a:rPr lang="en-US" dirty="0" err="1"/>
              <a:t>TypeScript</a:t>
            </a:r>
            <a:r>
              <a:rPr lang="en-US" dirty="0"/>
              <a:t> is not able to infer the type, it will assign that variable type of “any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sz="2000" b="1" dirty="0" smtClean="0"/>
              <a:t>Comments –</a:t>
            </a:r>
          </a:p>
          <a:p>
            <a:r>
              <a:rPr lang="en-US" b="1" dirty="0"/>
              <a:t>Single-line comments ( // )</a:t>
            </a:r>
            <a:r>
              <a:rPr lang="en-US" dirty="0"/>
              <a:t> − Any text between a // and the end of a line is treated as a comment</a:t>
            </a:r>
          </a:p>
          <a:p>
            <a:r>
              <a:rPr lang="en-US" b="1" dirty="0"/>
              <a:t>Multi-line comments (/* */)</a:t>
            </a:r>
            <a:r>
              <a:rPr lang="en-US" dirty="0"/>
              <a:t> − These comments may span multiple lines.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TypeScript</a:t>
            </a:r>
            <a:r>
              <a:rPr lang="en-US" b="1" dirty="0"/>
              <a:t> Types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648497"/>
            <a:ext cx="9109337" cy="46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TypeScript</a:t>
            </a:r>
            <a:r>
              <a:rPr lang="en-US" b="1" dirty="0"/>
              <a:t> Types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505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 </a:t>
            </a:r>
            <a:r>
              <a:rPr lang="en-US" dirty="0"/>
              <a:t>a variable with a type by just appending the variable name with colon followed by the type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sz="2200" b="1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</a:rPr>
              <a:t>num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: number = 30; 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//variable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num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is of type number</a:t>
            </a:r>
          </a:p>
          <a:p>
            <a:pPr marL="0" indent="0">
              <a:buNone/>
            </a:pPr>
            <a:r>
              <a:rPr lang="en-US" sz="2100" b="1" dirty="0" smtClean="0"/>
              <a:t>Primitive types : </a:t>
            </a:r>
            <a:endParaRPr lang="en-US" sz="2100" b="1" dirty="0"/>
          </a:p>
          <a:p>
            <a:r>
              <a:rPr lang="en-US" dirty="0" smtClean="0"/>
              <a:t>Number</a:t>
            </a:r>
            <a:r>
              <a:rPr lang="en-US" dirty="0"/>
              <a:t>: the “number” is a primitive number type in </a:t>
            </a:r>
            <a:r>
              <a:rPr lang="en-US" dirty="0" err="1"/>
              <a:t>TypeScript</a:t>
            </a:r>
            <a:r>
              <a:rPr lang="en-US" dirty="0"/>
              <a:t>. </a:t>
            </a:r>
            <a:r>
              <a:rPr lang="en-US" dirty="0" smtClean="0"/>
              <a:t>No </a:t>
            </a:r>
            <a:r>
              <a:rPr lang="en-US" dirty="0"/>
              <a:t>different type for float or double in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Boolean: The “</a:t>
            </a:r>
            <a:r>
              <a:rPr lang="en-US" dirty="0" err="1"/>
              <a:t>boolean</a:t>
            </a:r>
            <a:r>
              <a:rPr lang="en-US" dirty="0"/>
              <a:t>” type represents true or false condition</a:t>
            </a:r>
          </a:p>
          <a:p>
            <a:r>
              <a:rPr lang="en-US" dirty="0"/>
              <a:t>String: The “string” represent sequence of characters </a:t>
            </a:r>
          </a:p>
          <a:p>
            <a:r>
              <a:rPr lang="en-US" dirty="0"/>
              <a:t>Null: The “null” is a special type which assigns null value to a variable</a:t>
            </a:r>
          </a:p>
          <a:p>
            <a:r>
              <a:rPr lang="en-US" dirty="0"/>
              <a:t>Undefined: The “undefined” is also a special type and can be assigned to any variable</a:t>
            </a:r>
          </a:p>
          <a:p>
            <a:r>
              <a:rPr lang="en-US" dirty="0"/>
              <a:t> </a:t>
            </a:r>
            <a:r>
              <a:rPr lang="en-US" dirty="0" smtClean="0"/>
              <a:t>Array </a:t>
            </a:r>
            <a:r>
              <a:rPr lang="en-US" dirty="0"/>
              <a:t>Type: </a:t>
            </a:r>
            <a:r>
              <a:rPr lang="en-US" dirty="0" smtClean="0"/>
              <a:t>To </a:t>
            </a:r>
            <a:r>
              <a:rPr lang="en-US" dirty="0"/>
              <a:t>create array objects </a:t>
            </a:r>
            <a:r>
              <a:rPr lang="en-US" dirty="0" smtClean="0"/>
              <a:t>by </a:t>
            </a:r>
            <a:r>
              <a:rPr lang="en-US" dirty="0"/>
              <a:t>just adding square brackets </a:t>
            </a:r>
          </a:p>
          <a:p>
            <a:pPr marL="0" indent="0">
              <a:buNone/>
            </a:pPr>
            <a:r>
              <a:rPr lang="en-US" sz="1900" b="1" dirty="0"/>
              <a:t>dynamic type </a:t>
            </a:r>
            <a:r>
              <a:rPr lang="en-US" sz="1900" b="1" dirty="0" smtClean="0"/>
              <a:t>: </a:t>
            </a:r>
            <a:r>
              <a:rPr lang="en-US" dirty="0" smtClean="0"/>
              <a:t>“any”  - can </a:t>
            </a:r>
            <a:r>
              <a:rPr lang="en-US" dirty="0"/>
              <a:t>assign any type of value to the variable. </a:t>
            </a:r>
            <a:r>
              <a:rPr lang="en-US" dirty="0" err="1"/>
              <a:t>TypeScript</a:t>
            </a:r>
            <a:r>
              <a:rPr lang="en-US" dirty="0"/>
              <a:t> will not flag any type errors for variable of type “any”.</a:t>
            </a:r>
          </a:p>
        </p:txBody>
      </p:sp>
    </p:spTree>
    <p:extLst>
      <p:ext uri="{BB962C8B-B14F-4D97-AF65-F5344CB8AC3E}">
        <p14:creationId xmlns:p14="http://schemas.microsoft.com/office/powerpoint/2010/main" val="1322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Inference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6226"/>
          </a:xfrm>
        </p:spPr>
        <p:txBody>
          <a:bodyPr>
            <a:noAutofit/>
          </a:bodyPr>
          <a:lstStyle/>
          <a:p>
            <a:r>
              <a:rPr lang="en-US" sz="2300" dirty="0" smtClean="0"/>
              <a:t>Provides </a:t>
            </a:r>
            <a:r>
              <a:rPr lang="en-US" sz="2300" dirty="0"/>
              <a:t>type inference </a:t>
            </a:r>
            <a:r>
              <a:rPr lang="en-US" sz="2300" dirty="0" smtClean="0"/>
              <a:t>wherein a variable is declared without a type.</a:t>
            </a:r>
          </a:p>
          <a:p>
            <a:r>
              <a:rPr lang="en-US" sz="2300" dirty="0" smtClean="0"/>
              <a:t>Infers </a:t>
            </a:r>
            <a:r>
              <a:rPr lang="en-US" sz="2300" dirty="0"/>
              <a:t>the type with the value with which </a:t>
            </a:r>
            <a:r>
              <a:rPr lang="en-US" sz="2300" dirty="0" smtClean="0"/>
              <a:t>the variable has been initialized/assigned</a:t>
            </a:r>
          </a:p>
          <a:p>
            <a:r>
              <a:rPr lang="en-US" sz="2300" dirty="0" smtClean="0"/>
              <a:t>If variable is not declared with a type or is not assigned a value, </a:t>
            </a:r>
            <a:r>
              <a:rPr lang="en-US" sz="2300" dirty="0" err="1"/>
              <a:t>TypeScript</a:t>
            </a:r>
            <a:r>
              <a:rPr lang="en-US" sz="2300" dirty="0"/>
              <a:t> assigns “any” type to the variable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Types are only valid for </a:t>
            </a:r>
            <a:r>
              <a:rPr lang="en-US" sz="2300" dirty="0" err="1"/>
              <a:t>TypeScript</a:t>
            </a:r>
            <a:r>
              <a:rPr lang="en-US" sz="2300" dirty="0"/>
              <a:t> and have no role in JavaScript generated. </a:t>
            </a:r>
            <a:endParaRPr lang="en-US" sz="2300" dirty="0" smtClean="0"/>
          </a:p>
          <a:p>
            <a:r>
              <a:rPr lang="en-US" sz="2300" dirty="0" smtClean="0"/>
              <a:t>Types </a:t>
            </a:r>
            <a:r>
              <a:rPr lang="en-US" sz="2300" dirty="0"/>
              <a:t>are just used by </a:t>
            </a:r>
            <a:r>
              <a:rPr lang="en-US" sz="2300" dirty="0" err="1"/>
              <a:t>TypeScript</a:t>
            </a:r>
            <a:r>
              <a:rPr lang="en-US" sz="2300" dirty="0"/>
              <a:t> for compile time checking and enable developers to make sure correct values are passed to variables.</a:t>
            </a:r>
          </a:p>
        </p:txBody>
      </p:sp>
    </p:spTree>
    <p:extLst>
      <p:ext uri="{BB962C8B-B14F-4D97-AF65-F5344CB8AC3E}">
        <p14:creationId xmlns:p14="http://schemas.microsoft.com/office/powerpoint/2010/main" val="871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in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53" y="1339403"/>
            <a:ext cx="10019762" cy="5409127"/>
          </a:xfrm>
        </p:spPr>
        <p:txBody>
          <a:bodyPr/>
          <a:lstStyle/>
          <a:p>
            <a:r>
              <a:rPr lang="en-US" dirty="0"/>
              <a:t>Declare its type and value in one statement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Declare </a:t>
            </a:r>
            <a:r>
              <a:rPr lang="en-US" dirty="0"/>
              <a:t>its type but no value. In this case, the variable will be set to undefined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Declare its value but no type. The variable type will be set to </a:t>
            </a:r>
            <a:r>
              <a:rPr lang="en-US" dirty="0" smtClean="0"/>
              <a:t>any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Declare neither value not type. In this case, the data type of the variable will be any and will be initialized to undefined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84" y="1770844"/>
            <a:ext cx="9771236" cy="635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159" y="3046367"/>
            <a:ext cx="6724181" cy="678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159" y="4216289"/>
            <a:ext cx="6814334" cy="641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002" y="5755178"/>
            <a:ext cx="4381299" cy="67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array: string[] = ['test', 'dummy</a:t>
            </a:r>
            <a:r>
              <a:rPr lang="en-US" dirty="0" smtClean="0"/>
              <a:t>'];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first: string = array[0</a:t>
            </a:r>
            <a:r>
              <a:rPr lang="en-US" dirty="0" smtClean="0"/>
              <a:t>];</a:t>
            </a:r>
          </a:p>
          <a:p>
            <a:r>
              <a:rPr lang="en-US" dirty="0" err="1"/>
              <a:t>var</a:t>
            </a:r>
            <a:r>
              <a:rPr lang="en-US" dirty="0"/>
              <a:t> name = { </a:t>
            </a:r>
            <a:r>
              <a:rPr lang="en-US" dirty="0" err="1"/>
              <a:t>firstName</a:t>
            </a:r>
            <a:r>
              <a:rPr lang="en-US" dirty="0"/>
              <a:t>: 'Homer', </a:t>
            </a:r>
            <a:r>
              <a:rPr lang="en-US" dirty="0" err="1"/>
              <a:t>lastName</a:t>
            </a:r>
            <a:r>
              <a:rPr lang="en-US" dirty="0"/>
              <a:t>: 'Simpson'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 dummy; //any type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/>
              <a:t> = 10; //number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'Hello </a:t>
            </a:r>
            <a:r>
              <a:rPr lang="en-US" dirty="0" err="1"/>
              <a:t>TypeScript</a:t>
            </a:r>
            <a:r>
              <a:rPr lang="en-US" dirty="0"/>
              <a:t>'; //string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bln</a:t>
            </a:r>
            <a:r>
              <a:rPr lang="en-US" dirty="0"/>
              <a:t> = true; //</a:t>
            </a:r>
            <a:r>
              <a:rPr lang="en-US" dirty="0" err="1"/>
              <a:t>boolean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stringArray</a:t>
            </a:r>
            <a:r>
              <a:rPr lang="en-US" dirty="0"/>
              <a:t> = ['Homer', 'Simpson']; //string[];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58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addFunction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= function (n1: number, n2: number, n3: number) {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sum = n1 + n2 + n3;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return sum;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};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str1: string = </a:t>
            </a:r>
            <a:r>
              <a:rPr lang="en-US" sz="2000" dirty="0" err="1"/>
              <a:t>addFunction</a:t>
            </a:r>
            <a:r>
              <a:rPr lang="en-US" sz="2000" dirty="0"/>
              <a:t>(10, 20, 30);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</a:t>
            </a:r>
            <a:r>
              <a:rPr lang="en-US" sz="2000" dirty="0"/>
              <a:t>Gives compile time error as return type of a function is number and is being assigned to a string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sum: number = </a:t>
            </a:r>
            <a:r>
              <a:rPr lang="en-US" sz="2000" dirty="0" err="1"/>
              <a:t>addFunction</a:t>
            </a:r>
            <a:r>
              <a:rPr lang="en-US" sz="2000" dirty="0"/>
              <a:t>(10, 20, 30); // This works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result = </a:t>
            </a:r>
            <a:r>
              <a:rPr lang="en-US" sz="2000" dirty="0" err="1"/>
              <a:t>addFunction</a:t>
            </a:r>
            <a:r>
              <a:rPr lang="en-US" sz="2000" dirty="0"/>
              <a:t>(10, 20, 30); // This also works</a:t>
            </a:r>
          </a:p>
        </p:txBody>
      </p:sp>
    </p:spTree>
    <p:extLst>
      <p:ext uri="{BB962C8B-B14F-4D97-AF65-F5344CB8AC3E}">
        <p14:creationId xmlns:p14="http://schemas.microsoft.com/office/powerpoint/2010/main" val="31655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rmAutofit/>
          </a:bodyPr>
          <a:lstStyle/>
          <a:p>
            <a:r>
              <a:rPr lang="en-US" dirty="0" smtClean="0"/>
              <a:t>Also </a:t>
            </a:r>
            <a:r>
              <a:rPr lang="en-US" dirty="0"/>
              <a:t>allows us to declare a variable in a function as optional so that anyone calling that function may or may not pass value for that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make a parameter in a function as optional we need to add “?” to the variable name. </a:t>
            </a:r>
            <a:endParaRPr lang="en-US" dirty="0" smtClean="0"/>
          </a:p>
          <a:p>
            <a:r>
              <a:rPr lang="en-US" dirty="0" smtClean="0"/>
              <a:t>Optional </a:t>
            </a:r>
            <a:r>
              <a:rPr lang="en-US" dirty="0"/>
              <a:t>parameters don’t exist in </a:t>
            </a:r>
            <a:r>
              <a:rPr lang="en-US" dirty="0" smtClean="0"/>
              <a:t>JavaScript</a:t>
            </a:r>
          </a:p>
          <a:p>
            <a:pPr marL="0" indent="0">
              <a:buNone/>
            </a:pPr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addFunction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= function (n1: number, n2: number, n3?: number) : number {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sum = n1 + n2 + n3;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return sum;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sum: number =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addFunction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(10, 20);</a:t>
            </a:r>
          </a:p>
        </p:txBody>
      </p:sp>
    </p:spTree>
    <p:extLst>
      <p:ext uri="{BB962C8B-B14F-4D97-AF65-F5344CB8AC3E}">
        <p14:creationId xmlns:p14="http://schemas.microsoft.com/office/powerpoint/2010/main" val="39130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Assertion in </a:t>
            </a:r>
            <a:r>
              <a:rPr lang="en-US" dirty="0" err="1"/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changing a variable from one type to another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 - </a:t>
            </a:r>
            <a:r>
              <a:rPr lang="en-US" dirty="0"/>
              <a:t>to put the target type between &lt; &gt; symbols and place it in front of the variable or </a:t>
            </a:r>
            <a:r>
              <a:rPr lang="en-US" dirty="0" smtClean="0"/>
              <a:t>expression</a:t>
            </a:r>
          </a:p>
          <a:p>
            <a:endParaRPr lang="en-US" dirty="0" smtClean="0"/>
          </a:p>
          <a:p>
            <a:r>
              <a:rPr lang="en-US" b="1" dirty="0" smtClean="0"/>
              <a:t>Example: 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= '1' 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str2:number = &lt;number&gt; &lt;any&gt;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  //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is now of type number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console.log(str2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type </a:t>
            </a:r>
            <a:r>
              <a:rPr lang="en-US" dirty="0" smtClean="0"/>
              <a:t>assertions- </a:t>
            </a:r>
            <a:r>
              <a:rPr lang="en-US" dirty="0"/>
              <a:t>are purely a compile time construct and a way </a:t>
            </a:r>
            <a:r>
              <a:rPr lang="en-US" dirty="0" smtClean="0"/>
              <a:t> to provide </a:t>
            </a:r>
            <a:r>
              <a:rPr lang="en-US" dirty="0"/>
              <a:t>hints to the compiler on how </a:t>
            </a:r>
            <a:r>
              <a:rPr lang="en-US" dirty="0" smtClean="0"/>
              <a:t>the </a:t>
            </a:r>
            <a:r>
              <a:rPr lang="en-US" dirty="0"/>
              <a:t>code </a:t>
            </a:r>
            <a:r>
              <a:rPr lang="en-US" dirty="0" smtClean="0"/>
              <a:t>has to </a:t>
            </a:r>
            <a:r>
              <a:rPr lang="en-US" dirty="0"/>
              <a:t>be analyzed.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Variable 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505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Global Scope</a:t>
            </a:r>
            <a:r>
              <a:rPr lang="en-US" dirty="0"/>
              <a:t> </a:t>
            </a:r>
            <a:r>
              <a:rPr lang="en-US" dirty="0" smtClean="0"/>
              <a:t>−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outside the programming </a:t>
            </a:r>
            <a:r>
              <a:rPr lang="en-US" dirty="0" smtClean="0"/>
              <a:t>constructs.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accessed from anywhere within your code.</a:t>
            </a:r>
          </a:p>
          <a:p>
            <a:endParaRPr lang="en-US" dirty="0"/>
          </a:p>
          <a:p>
            <a:r>
              <a:rPr lang="en-US" b="1" dirty="0"/>
              <a:t>Class Scope</a:t>
            </a:r>
            <a:r>
              <a:rPr lang="en-US" dirty="0"/>
              <a:t> − </a:t>
            </a:r>
            <a:r>
              <a:rPr lang="en-US" dirty="0" smtClean="0"/>
              <a:t>Are </a:t>
            </a:r>
            <a:r>
              <a:rPr lang="en-US" dirty="0"/>
              <a:t>also called fields. </a:t>
            </a:r>
            <a:endParaRPr lang="en-US" dirty="0" smtClean="0"/>
          </a:p>
          <a:p>
            <a:pPr lvl="1"/>
            <a:r>
              <a:rPr lang="en-US" dirty="0" smtClean="0"/>
              <a:t>Declared </a:t>
            </a:r>
            <a:r>
              <a:rPr lang="en-US" dirty="0"/>
              <a:t>within the class but outside the methods.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accessed using the object of the class.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also be static. Static fields can be accessed using the class name.</a:t>
            </a:r>
          </a:p>
          <a:p>
            <a:endParaRPr lang="en-US" dirty="0"/>
          </a:p>
          <a:p>
            <a:r>
              <a:rPr lang="en-US" b="1" dirty="0"/>
              <a:t>Local Scope</a:t>
            </a:r>
            <a:r>
              <a:rPr lang="en-US" dirty="0"/>
              <a:t> − </a:t>
            </a:r>
            <a:endParaRPr lang="en-US" dirty="0" smtClean="0"/>
          </a:p>
          <a:p>
            <a:pPr lvl="1"/>
            <a:r>
              <a:rPr lang="en-US" dirty="0" smtClean="0"/>
              <a:t>Declared </a:t>
            </a:r>
            <a:r>
              <a:rPr lang="en-US" dirty="0"/>
              <a:t>within the constructs like methods, loops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accessible only within the construct where they are declared.</a:t>
            </a:r>
          </a:p>
        </p:txBody>
      </p:sp>
    </p:spTree>
    <p:extLst>
      <p:ext uri="{BB962C8B-B14F-4D97-AF65-F5344CB8AC3E}">
        <p14:creationId xmlns:p14="http://schemas.microsoft.com/office/powerpoint/2010/main" val="31587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JavaScript code </a:t>
            </a:r>
            <a:r>
              <a:rPr lang="en-US" dirty="0" smtClean="0"/>
              <a:t>grows -tends </a:t>
            </a:r>
            <a:r>
              <a:rPr lang="en-US" dirty="0"/>
              <a:t>to get messier, making it difficult to maintain </a:t>
            </a:r>
            <a:r>
              <a:rPr lang="en-US" dirty="0" smtClean="0"/>
              <a:t>,reuse </a:t>
            </a:r>
            <a:r>
              <a:rPr lang="en-US" dirty="0"/>
              <a:t>the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Failure </a:t>
            </a:r>
            <a:r>
              <a:rPr lang="en-US" dirty="0"/>
              <a:t>to embrace the features of Object Orientation, strong type checking and compile-time error </a:t>
            </a:r>
            <a:r>
              <a:rPr lang="en-US" dirty="0" smtClean="0"/>
              <a:t>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Variable Scope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2924" y="2132935"/>
            <a:ext cx="80535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global_num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= 12          //global variable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class Numbers {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num_val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= 13;             //class variable </a:t>
            </a: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	static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sval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= 10;         //static field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storeNum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():void { </a:t>
            </a: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		     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local_num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= 14;    //local variable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		} 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	} 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console.log("Global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: "+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global_num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) 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console.log(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Numbers.sval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)   //static variable  </a:t>
            </a:r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= new Numbers();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console.log("Global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: "+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obj.num_val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77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189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</a:t>
            </a:r>
            <a:r>
              <a:rPr lang="en-US" dirty="0"/>
              <a:t>to variable </a:t>
            </a:r>
            <a:r>
              <a:rPr lang="en-US" dirty="0" smtClean="0"/>
              <a:t>number of arguments </a:t>
            </a:r>
          </a:p>
          <a:p>
            <a:endParaRPr lang="en-US" dirty="0" smtClean="0"/>
          </a:p>
          <a:p>
            <a:r>
              <a:rPr lang="en-US" dirty="0"/>
              <a:t>Act as placeholders for multiple arguments of the same type.</a:t>
            </a:r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restrict the number of values that </a:t>
            </a:r>
            <a:r>
              <a:rPr lang="en-US" dirty="0" smtClean="0"/>
              <a:t>can </a:t>
            </a:r>
            <a:r>
              <a:rPr lang="en-US" dirty="0"/>
              <a:t>pass to a function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Values </a:t>
            </a:r>
            <a:r>
              <a:rPr lang="en-US" dirty="0"/>
              <a:t>passed must all be of the same </a:t>
            </a:r>
            <a:r>
              <a:rPr lang="en-US" dirty="0" smtClean="0"/>
              <a:t>type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declare a rest parameter, the parameter name is prefixed with three periods.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 err="1"/>
              <a:t>nonrest</a:t>
            </a:r>
            <a:r>
              <a:rPr lang="en-US" dirty="0"/>
              <a:t> parameter should come before the rest parameter.</a:t>
            </a:r>
          </a:p>
        </p:txBody>
      </p:sp>
    </p:spTree>
    <p:extLst>
      <p:ext uri="{BB962C8B-B14F-4D97-AF65-F5344CB8AC3E}">
        <p14:creationId xmlns:p14="http://schemas.microsoft.com/office/powerpoint/2010/main" val="1547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741" y="379411"/>
            <a:ext cx="8911687" cy="1280890"/>
          </a:xfrm>
        </p:spPr>
        <p:txBody>
          <a:bodyPr/>
          <a:lstStyle/>
          <a:p>
            <a:r>
              <a:rPr lang="en-US" dirty="0"/>
              <a:t>Example: Rest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0" y="1807823"/>
            <a:ext cx="856822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addNumbers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(...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nums:number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[]) {  </a:t>
            </a:r>
          </a:p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;   </a:t>
            </a:r>
          </a:p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sum:number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= 0; </a:t>
            </a:r>
          </a:p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  for(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= 0;i&lt;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nums.length;i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++) { </a:t>
            </a:r>
          </a:p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     sum = sum +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nums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]; </a:t>
            </a:r>
          </a:p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  } </a:t>
            </a:r>
          </a:p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  console.log("sum of the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numbers",sum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addNumbers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(1,2,3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addNumbers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(10,10,10,10,10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25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79235"/>
          </a:xfrm>
        </p:spPr>
        <p:txBody>
          <a:bodyPr>
            <a:normAutofit/>
          </a:bodyPr>
          <a:lstStyle/>
          <a:p>
            <a:r>
              <a:rPr lang="en-US" dirty="0"/>
              <a:t>When a variable is declared using let, it uses </a:t>
            </a:r>
            <a:r>
              <a:rPr lang="en-US" dirty="0" smtClean="0"/>
              <a:t> </a:t>
            </a:r>
            <a:r>
              <a:rPr lang="en-US" dirty="0"/>
              <a:t>lexical-scoping or block-scoping. </a:t>
            </a:r>
            <a:endParaRPr lang="en-US" dirty="0" smtClean="0"/>
          </a:p>
          <a:p>
            <a:r>
              <a:rPr lang="en-US" dirty="0" smtClean="0"/>
              <a:t>Block-scoped </a:t>
            </a:r>
            <a:r>
              <a:rPr lang="en-US" dirty="0"/>
              <a:t>variables are not visible outside of their nearest containing block or for-loop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block-scoped </a:t>
            </a:r>
            <a:r>
              <a:rPr lang="en-US" dirty="0"/>
              <a:t>variables </a:t>
            </a:r>
            <a:r>
              <a:rPr lang="en-US" dirty="0" smtClean="0"/>
              <a:t>- can’t </a:t>
            </a:r>
            <a:r>
              <a:rPr lang="en-US" dirty="0"/>
              <a:t>be read or written to before they’re actually declared.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variables are “present” throughout their scope, all points up until their declaration are part of their temporal dead zone. </a:t>
            </a:r>
            <a:endParaRPr lang="en-US" dirty="0" smtClean="0"/>
          </a:p>
          <a:p>
            <a:r>
              <a:rPr lang="en-US" dirty="0" smtClean="0"/>
              <a:t>Can’t </a:t>
            </a:r>
            <a:r>
              <a:rPr lang="en-US" dirty="0"/>
              <a:t>access them before the let </a:t>
            </a:r>
            <a:r>
              <a:rPr lang="en-US" dirty="0" smtClean="0"/>
              <a:t>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a++; // illegal to use 'a' before it's declared;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let a;</a:t>
            </a:r>
          </a:p>
        </p:txBody>
      </p:sp>
    </p:spTree>
    <p:extLst>
      <p:ext uri="{BB962C8B-B14F-4D97-AF65-F5344CB8AC3E}">
        <p14:creationId xmlns:p14="http://schemas.microsoft.com/office/powerpoint/2010/main" val="17368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5621383"/>
            <a:ext cx="8915400" cy="949234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let x = 10;</a:t>
            </a:r>
          </a:p>
          <a:p>
            <a:pPr marL="0" indent="0">
              <a:buNone/>
            </a:pPr>
            <a:r>
              <a:rPr lang="en-US" dirty="0"/>
              <a:t>let x = 20; // error: can't re-declare 'x' in the same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4" y="2060389"/>
            <a:ext cx="8911687" cy="230832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dirty="0"/>
              <a:t>function f(x) {</a:t>
            </a:r>
          </a:p>
          <a:p>
            <a:r>
              <a:rPr lang="da-DK" dirty="0"/>
              <a:t>    var x;</a:t>
            </a:r>
          </a:p>
          <a:p>
            <a:r>
              <a:rPr lang="da-DK" dirty="0"/>
              <a:t>    var x;</a:t>
            </a:r>
          </a:p>
          <a:p>
            <a:endParaRPr lang="da-DK" dirty="0"/>
          </a:p>
          <a:p>
            <a:r>
              <a:rPr lang="da-DK" dirty="0"/>
              <a:t>    if (true) {</a:t>
            </a:r>
          </a:p>
          <a:p>
            <a:r>
              <a:rPr lang="da-DK" dirty="0"/>
              <a:t>        var x;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1" y="4524102"/>
            <a:ext cx="8915400" cy="6463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declarations of x actually refer to the same </a:t>
            </a:r>
            <a:r>
              <a:rPr lang="en-US" dirty="0" smtClean="0"/>
              <a:t>x when declared using 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/>
              <a:t>and this is perfectly valid. </a:t>
            </a:r>
            <a:r>
              <a:rPr lang="en-US" dirty="0" smtClean="0"/>
              <a:t>Often </a:t>
            </a:r>
            <a:r>
              <a:rPr lang="en-US" dirty="0"/>
              <a:t>ends up being a source of bugs</a:t>
            </a:r>
          </a:p>
        </p:txBody>
      </p:sp>
    </p:spTree>
    <p:extLst>
      <p:ext uri="{BB962C8B-B14F-4D97-AF65-F5344CB8AC3E}">
        <p14:creationId xmlns:p14="http://schemas.microsoft.com/office/powerpoint/2010/main" val="2146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 example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92923" y="2530737"/>
            <a:ext cx="89116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f(input: </a:t>
            </a:r>
            <a:r>
              <a:rPr lang="en-US" dirty="0" err="1"/>
              <a:t>boolean</a:t>
            </a:r>
            <a:r>
              <a:rPr lang="en-US" dirty="0"/>
              <a:t>) {</a:t>
            </a:r>
          </a:p>
          <a:p>
            <a:r>
              <a:rPr lang="en-US" dirty="0"/>
              <a:t>    let a = 100;</a:t>
            </a:r>
          </a:p>
          <a:p>
            <a:endParaRPr lang="en-US" dirty="0"/>
          </a:p>
          <a:p>
            <a:r>
              <a:rPr lang="en-US" dirty="0"/>
              <a:t>    if (input) {</a:t>
            </a:r>
          </a:p>
          <a:p>
            <a:r>
              <a:rPr lang="en-US" dirty="0"/>
              <a:t>        // Still okay to reference 'a'</a:t>
            </a:r>
          </a:p>
          <a:p>
            <a:r>
              <a:rPr lang="en-US" dirty="0"/>
              <a:t>        let b = a + 1;</a:t>
            </a:r>
          </a:p>
          <a:p>
            <a:r>
              <a:rPr lang="en-US" dirty="0"/>
              <a:t>        return b;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Error: 'b' doesn't exist here</a:t>
            </a:r>
          </a:p>
          <a:p>
            <a:r>
              <a:rPr lang="en-US" dirty="0"/>
              <a:t>    return b;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5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2924" y="2413337"/>
            <a:ext cx="84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declared in a catch clause also have similar scoping </a:t>
            </a:r>
            <a:r>
              <a:rPr lang="en-US" dirty="0" smtClean="0"/>
              <a:t>rules as let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660339"/>
            <a:ext cx="60960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try {</a:t>
            </a:r>
          </a:p>
          <a:p>
            <a:r>
              <a:rPr lang="en-US" dirty="0"/>
              <a:t>    throw "oh no!";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 (e) {</a:t>
            </a:r>
          </a:p>
          <a:p>
            <a:r>
              <a:rPr lang="en-US" dirty="0"/>
              <a:t>    console.log("Oh well.");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Error: 'e' doesn't exist here</a:t>
            </a:r>
          </a:p>
          <a:p>
            <a:r>
              <a:rPr lang="en-US" dirty="0"/>
              <a:t>console.log(e);</a:t>
            </a:r>
          </a:p>
        </p:txBody>
      </p:sp>
    </p:spTree>
    <p:extLst>
      <p:ext uri="{BB962C8B-B14F-4D97-AF65-F5344CB8AC3E}">
        <p14:creationId xmlns:p14="http://schemas.microsoft.com/office/powerpoint/2010/main" val="4206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cannot be changed once they are </a:t>
            </a:r>
            <a:r>
              <a:rPr lang="en-US" dirty="0" smtClean="0"/>
              <a:t>bound</a:t>
            </a:r>
          </a:p>
          <a:p>
            <a:endParaRPr lang="en-US" dirty="0" smtClean="0"/>
          </a:p>
          <a:p>
            <a:r>
              <a:rPr lang="en-US" b="1" dirty="0"/>
              <a:t>Example</a:t>
            </a:r>
            <a:r>
              <a:rPr lang="en-US" dirty="0"/>
              <a:t> 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numLivesForCat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9;</a:t>
            </a:r>
          </a:p>
        </p:txBody>
      </p:sp>
    </p:spTree>
    <p:extLst>
      <p:ext uri="{BB962C8B-B14F-4D97-AF65-F5344CB8AC3E}">
        <p14:creationId xmlns:p14="http://schemas.microsoft.com/office/powerpoint/2010/main" val="14311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1758"/>
          </a:xfrm>
        </p:spPr>
        <p:txBody>
          <a:bodyPr>
            <a:normAutofit/>
          </a:bodyPr>
          <a:lstStyle/>
          <a:p>
            <a:r>
              <a:rPr lang="en-US" dirty="0"/>
              <a:t>Lambda refers to anonymous functions in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Are </a:t>
            </a:r>
            <a:r>
              <a:rPr lang="en-US" dirty="0"/>
              <a:t>a concise mechanism to represent anonymous functions.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called as Arrow functions.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b="1" dirty="0"/>
              <a:t>parts</a:t>
            </a:r>
            <a:r>
              <a:rPr lang="en-US" dirty="0"/>
              <a:t> to a Lambda function −</a:t>
            </a:r>
          </a:p>
          <a:p>
            <a:r>
              <a:rPr lang="en-US" b="1" dirty="0" smtClean="0"/>
              <a:t>Parameters</a:t>
            </a:r>
            <a:r>
              <a:rPr lang="en-US" dirty="0" smtClean="0"/>
              <a:t> </a:t>
            </a:r>
            <a:r>
              <a:rPr lang="en-US" dirty="0"/>
              <a:t>− A function may optionally have parameters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fat arrow notation/lambda notation (</a:t>
            </a:r>
            <a:r>
              <a:rPr lang="en-US" b="1" dirty="0"/>
              <a:t>=&gt;</a:t>
            </a:r>
            <a:r>
              <a:rPr lang="en-US" dirty="0"/>
              <a:t>) − </a:t>
            </a:r>
            <a:r>
              <a:rPr lang="en-US" dirty="0" smtClean="0"/>
              <a:t>Also </a:t>
            </a:r>
            <a:r>
              <a:rPr lang="en-US" dirty="0"/>
              <a:t>called as the goes to operator</a:t>
            </a:r>
          </a:p>
          <a:p>
            <a:endParaRPr lang="en-US" dirty="0" smtClean="0"/>
          </a:p>
          <a:p>
            <a:r>
              <a:rPr lang="en-US" b="1" dirty="0" smtClean="0"/>
              <a:t>Statements</a:t>
            </a:r>
            <a:r>
              <a:rPr lang="en-US" dirty="0" smtClean="0"/>
              <a:t> </a:t>
            </a:r>
            <a:r>
              <a:rPr lang="en-US" dirty="0"/>
              <a:t>− represent the function’s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34312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720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anonymous function expression that points to a single line of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 [param1, parma2,…</a:t>
            </a:r>
            <a:r>
              <a:rPr lang="en-US" sz="2000" b="1" dirty="0" err="1" smtClean="0">
                <a:solidFill>
                  <a:srgbClr val="FF0000"/>
                </a:solidFill>
              </a:rPr>
              <a:t>param</a:t>
            </a:r>
            <a:r>
              <a:rPr lang="en-US" sz="2000" b="1" dirty="0" smtClean="0">
                <a:solidFill>
                  <a:srgbClr val="FF0000"/>
                </a:solidFill>
              </a:rPr>
              <a:t> n] )=&gt;statement;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b="1" dirty="0"/>
              <a:t>: Lambda Expression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foo = (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x:number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)=&gt;10 + x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console.log(foo(100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))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;    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//outputs 110 </a:t>
            </a:r>
          </a:p>
          <a:p>
            <a:endParaRPr lang="en-US" dirty="0" smtClean="0"/>
          </a:p>
          <a:p>
            <a:r>
              <a:rPr lang="en-US" dirty="0" smtClean="0"/>
              <a:t>Declares </a:t>
            </a:r>
            <a:r>
              <a:rPr lang="en-US" dirty="0"/>
              <a:t>a lambda expression function. The function returns the sum of 10 and the argument passed.</a:t>
            </a:r>
          </a:p>
        </p:txBody>
      </p:sp>
    </p:spTree>
    <p:extLst>
      <p:ext uri="{BB962C8B-B14F-4D97-AF65-F5344CB8AC3E}">
        <p14:creationId xmlns:p14="http://schemas.microsoft.com/office/powerpoint/2010/main" val="8563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090" y="3359125"/>
            <a:ext cx="10426879" cy="19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499" y="1481071"/>
            <a:ext cx="9826579" cy="52545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 </a:t>
            </a:r>
            <a:r>
              <a:rPr lang="en-US" dirty="0"/>
              <a:t>an anonymous function declaration that points to a block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</a:t>
            </a:r>
            <a:r>
              <a:rPr lang="en-US" dirty="0"/>
              <a:t>when the function body spans multiple lines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Syntax :</a:t>
            </a:r>
            <a:endParaRPr lang="en-US" dirty="0"/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( [param1, parma2,…</a:t>
            </a:r>
            <a:r>
              <a:rPr lang="en-US" sz="2300" b="1" dirty="0" err="1">
                <a:solidFill>
                  <a:srgbClr val="FF0000"/>
                </a:solidFill>
              </a:rPr>
              <a:t>param</a:t>
            </a:r>
            <a:r>
              <a:rPr lang="en-US" sz="2300" b="1" dirty="0">
                <a:solidFill>
                  <a:srgbClr val="FF0000"/>
                </a:solidFill>
              </a:rPr>
              <a:t> n] )=&gt; {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 smtClean="0">
                <a:solidFill>
                  <a:srgbClr val="FF0000"/>
                </a:solidFill>
              </a:rPr>
              <a:t>   </a:t>
            </a:r>
            <a:r>
              <a:rPr lang="en-US" sz="2300" b="1" dirty="0">
                <a:solidFill>
                  <a:srgbClr val="FF0000"/>
                </a:solidFill>
              </a:rPr>
              <a:t>//code block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 foo = (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</a:rPr>
              <a:t>x:number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)=&gt; {   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   x = 10 + x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   console.log(x) 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foo(100)</a:t>
            </a:r>
          </a:p>
          <a:p>
            <a:r>
              <a:rPr lang="en-US" dirty="0"/>
              <a:t>The function’s reference is returned and stored in the variable foo.</a:t>
            </a:r>
          </a:p>
        </p:txBody>
      </p:sp>
    </p:spTree>
    <p:extLst>
      <p:ext uri="{BB962C8B-B14F-4D97-AF65-F5344CB8AC3E}">
        <p14:creationId xmlns:p14="http://schemas.microsoft.com/office/powerpoint/2010/main" val="19599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662" y="2107619"/>
            <a:ext cx="6096000" cy="120032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display = x=&gt; {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  console.log("The function got "+x)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display(12)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662" y="4116723"/>
            <a:ext cx="6096000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disp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=()=&gt; {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  console.log("Function invoked");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disp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995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7999" y="2136339"/>
            <a:ext cx="7255099" cy="424731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disp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(s1:string):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void {  console.log(s1)   }; 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disp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(n1:number,s1:string):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void</a:t>
            </a: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{ 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   console.log(s1);</a:t>
            </a: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console.log(n1) ;</a:t>
            </a: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  }; 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disp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x:any,y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?:any):void {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  console.log(x);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  console.log(y); 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disp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"); 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disp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(1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,"xyz");</a:t>
            </a:r>
          </a:p>
        </p:txBody>
      </p:sp>
    </p:spTree>
    <p:extLst>
      <p:ext uri="{BB962C8B-B14F-4D97-AF65-F5344CB8AC3E}">
        <p14:creationId xmlns:p14="http://schemas.microsoft.com/office/powerpoint/2010/main" val="40834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has following features</a:t>
            </a:r>
          </a:p>
          <a:p>
            <a:endParaRPr lang="en-US" dirty="0"/>
          </a:p>
          <a:p>
            <a:r>
              <a:rPr lang="en-US" dirty="0"/>
              <a:t>Stored sequentially in memory</a:t>
            </a:r>
          </a:p>
          <a:p>
            <a:r>
              <a:rPr lang="en-US" dirty="0"/>
              <a:t>Contains elements of the same type</a:t>
            </a:r>
          </a:p>
          <a:p>
            <a:r>
              <a:rPr lang="en-US" dirty="0"/>
              <a:t>Size of array can not be changed after arrays is declared</a:t>
            </a:r>
          </a:p>
        </p:txBody>
      </p:sp>
    </p:spTree>
    <p:extLst>
      <p:ext uri="{BB962C8B-B14F-4D97-AF65-F5344CB8AC3E}">
        <p14:creationId xmlns:p14="http://schemas.microsoft.com/office/powerpoint/2010/main" val="22749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and Initializing Arrays</a:t>
            </a:r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array_name</a:t>
            </a:r>
            <a:r>
              <a:rPr lang="en-US" b="1" dirty="0">
                <a:solidFill>
                  <a:srgbClr val="FF0000"/>
                </a:solidFill>
              </a:rPr>
              <a:t>[:</a:t>
            </a:r>
            <a:r>
              <a:rPr lang="en-US" b="1" dirty="0" err="1">
                <a:solidFill>
                  <a:srgbClr val="FF0000"/>
                </a:solidFill>
              </a:rPr>
              <a:t>datatype</a:t>
            </a:r>
            <a:r>
              <a:rPr lang="en-US" b="1" dirty="0">
                <a:solidFill>
                  <a:srgbClr val="FF0000"/>
                </a:solidFill>
              </a:rPr>
              <a:t>];        //declaration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array_name</a:t>
            </a:r>
            <a:r>
              <a:rPr lang="en-US" b="1" dirty="0">
                <a:solidFill>
                  <a:srgbClr val="FF0000"/>
                </a:solidFill>
              </a:rPr>
              <a:t> = [val1,val2,valn..]   //</a:t>
            </a:r>
            <a:r>
              <a:rPr lang="en-US" b="1" dirty="0" smtClean="0">
                <a:solidFill>
                  <a:srgbClr val="FF0000"/>
                </a:solidFill>
              </a:rPr>
              <a:t>initialization</a:t>
            </a:r>
          </a:p>
          <a:p>
            <a:r>
              <a:rPr lang="en-US" dirty="0">
                <a:solidFill>
                  <a:schemeClr val="tx1"/>
                </a:solidFill>
              </a:rPr>
              <a:t>Arrays may be declared and initialized in a single statement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Syntax: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array_name</a:t>
            </a:r>
            <a:r>
              <a:rPr lang="en-US" b="1" dirty="0">
                <a:solidFill>
                  <a:srgbClr val="FF0000"/>
                </a:solidFill>
              </a:rPr>
              <a:t>[:data type] = [val1,val2…</a:t>
            </a:r>
            <a:r>
              <a:rPr lang="en-US" b="1" dirty="0" err="1">
                <a:solidFill>
                  <a:srgbClr val="FF0000"/>
                </a:solidFill>
              </a:rPr>
              <a:t>valn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Array declaration using a </a:t>
            </a:r>
            <a:r>
              <a:rPr lang="en-US" dirty="0">
                <a:solidFill>
                  <a:schemeClr val="tx1"/>
                </a:solidFill>
              </a:rPr>
              <a:t>generic array type,</a:t>
            </a:r>
            <a:r>
              <a:rPr lang="en-US" b="1" dirty="0">
                <a:solidFill>
                  <a:srgbClr val="FF0000"/>
                </a:solidFill>
              </a:rPr>
              <a:t> Array&lt;</a:t>
            </a:r>
            <a:r>
              <a:rPr lang="en-US" b="1" dirty="0" err="1">
                <a:solidFill>
                  <a:srgbClr val="FF0000"/>
                </a:solidFill>
              </a:rPr>
              <a:t>elemType</a:t>
            </a:r>
            <a:r>
              <a:rPr lang="en-US" b="1" dirty="0">
                <a:solidFill>
                  <a:srgbClr val="FF0000"/>
                </a:solidFill>
              </a:rPr>
              <a:t>&gt;: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list: Array&lt;number&gt; = [1, 2, 3];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Arrays </a:t>
            </a:r>
            <a:r>
              <a:rPr lang="en-US" dirty="0" smtClean="0"/>
              <a:t> </a:t>
            </a:r>
            <a:r>
              <a:rPr lang="en-US" dirty="0"/>
              <a:t>are declared like normal variables</a:t>
            </a:r>
            <a:r>
              <a:rPr lang="en-US" dirty="0" smtClean="0"/>
              <a:t>. But  </a:t>
            </a:r>
            <a:r>
              <a:rPr lang="en-US" dirty="0"/>
              <a:t>use the square brackets [] to mark the variable as an array.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numbers:number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[]=[];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numbers=[1,2,3,4,5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numbers:number</a:t>
            </a:r>
            <a:r>
              <a:rPr lang="en-US" dirty="0"/>
              <a:t>[]=number[5</a:t>
            </a:r>
            <a:r>
              <a:rPr lang="en-US" dirty="0" smtClean="0"/>
              <a:t>];// </a:t>
            </a:r>
            <a:r>
              <a:rPr lang="en-US" b="1" dirty="0" smtClean="0"/>
              <a:t>Error</a:t>
            </a:r>
            <a:endParaRPr lang="en-US" b="1" dirty="0"/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using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arrObj:number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[] = new Array(5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Will </a:t>
            </a:r>
            <a:r>
              <a:rPr lang="en-US" dirty="0"/>
              <a:t>create an array of number type having size of 5.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arrObj:number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[] = new Array(1,2,3,4,5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dirty="0"/>
              <a:t>Can also pass the elements in the arrays constructor: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1280890"/>
          </a:xfrm>
        </p:spPr>
        <p:txBody>
          <a:bodyPr/>
          <a:lstStyle/>
          <a:p>
            <a:r>
              <a:rPr lang="en-US" dirty="0" smtClean="0"/>
              <a:t>Examples: Array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1"/>
            <a:ext cx="8915400" cy="51584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arr1: </a:t>
            </a:r>
            <a:r>
              <a:rPr lang="en-US" dirty="0" err="1"/>
              <a:t>boolean</a:t>
            </a:r>
            <a:r>
              <a:rPr lang="en-US" dirty="0"/>
              <a:t>[] = [];</a:t>
            </a:r>
          </a:p>
          <a:p>
            <a:r>
              <a:rPr lang="en-US" dirty="0"/>
              <a:t>let arr2: </a:t>
            </a:r>
            <a:r>
              <a:rPr lang="en-US" dirty="0" err="1"/>
              <a:t>boolean</a:t>
            </a:r>
            <a:r>
              <a:rPr lang="en-US" dirty="0"/>
              <a:t>[] = new Array();</a:t>
            </a:r>
          </a:p>
          <a:p>
            <a:r>
              <a:rPr lang="en-US" dirty="0"/>
              <a:t>let arr3: </a:t>
            </a:r>
            <a:r>
              <a:rPr lang="en-US" dirty="0" err="1"/>
              <a:t>boolean</a:t>
            </a:r>
            <a:r>
              <a:rPr lang="en-US" dirty="0"/>
              <a:t>[] = Array();</a:t>
            </a:r>
          </a:p>
          <a:p>
            <a:r>
              <a:rPr lang="en-US" dirty="0" smtClean="0"/>
              <a:t>let </a:t>
            </a:r>
            <a:r>
              <a:rPr lang="en-US" dirty="0"/>
              <a:t>arr4: Array&lt;</a:t>
            </a:r>
            <a:r>
              <a:rPr lang="en-US" dirty="0" err="1"/>
              <a:t>boolean</a:t>
            </a:r>
            <a:r>
              <a:rPr lang="en-US" dirty="0"/>
              <a:t>&gt; = [];</a:t>
            </a:r>
          </a:p>
          <a:p>
            <a:r>
              <a:rPr lang="en-US" dirty="0"/>
              <a:t>let arr5: Array&lt;</a:t>
            </a:r>
            <a:r>
              <a:rPr lang="en-US" dirty="0" err="1"/>
              <a:t>boolean</a:t>
            </a:r>
            <a:r>
              <a:rPr lang="en-US" dirty="0"/>
              <a:t>&gt; = new Array();</a:t>
            </a:r>
          </a:p>
          <a:p>
            <a:r>
              <a:rPr lang="en-US" dirty="0"/>
              <a:t>let arr6: Array&lt;</a:t>
            </a:r>
            <a:r>
              <a:rPr lang="en-US" dirty="0" err="1"/>
              <a:t>boolean</a:t>
            </a:r>
            <a:r>
              <a:rPr lang="en-US" dirty="0"/>
              <a:t>&gt; = Array();</a:t>
            </a:r>
          </a:p>
          <a:p>
            <a:r>
              <a:rPr lang="en-US" dirty="0" smtClean="0"/>
              <a:t>let </a:t>
            </a:r>
            <a:r>
              <a:rPr lang="en-US" dirty="0"/>
              <a:t>arr7 = [] as </a:t>
            </a:r>
            <a:r>
              <a:rPr lang="en-US" dirty="0" err="1"/>
              <a:t>boolean</a:t>
            </a:r>
            <a:r>
              <a:rPr lang="en-US" dirty="0"/>
              <a:t>[];</a:t>
            </a:r>
          </a:p>
          <a:p>
            <a:r>
              <a:rPr lang="en-US" dirty="0"/>
              <a:t>let arr8 = new Array() as Array&lt;</a:t>
            </a:r>
            <a:r>
              <a:rPr lang="en-US" dirty="0" err="1"/>
              <a:t>boolean</a:t>
            </a:r>
            <a:r>
              <a:rPr lang="en-US" dirty="0"/>
              <a:t>&gt;;</a:t>
            </a:r>
          </a:p>
          <a:p>
            <a:r>
              <a:rPr lang="en-US" dirty="0"/>
              <a:t>let arr9 = Array() as </a:t>
            </a:r>
            <a:r>
              <a:rPr lang="en-US" dirty="0" err="1"/>
              <a:t>boolean</a:t>
            </a:r>
            <a:r>
              <a:rPr lang="en-US" dirty="0"/>
              <a:t>[];</a:t>
            </a:r>
          </a:p>
          <a:p>
            <a:r>
              <a:rPr lang="en-US" dirty="0" smtClean="0"/>
              <a:t>let </a:t>
            </a:r>
            <a:r>
              <a:rPr lang="en-US" dirty="0"/>
              <a:t>arr10 = &lt;</a:t>
            </a:r>
            <a:r>
              <a:rPr lang="en-US" dirty="0" err="1"/>
              <a:t>boolean</a:t>
            </a:r>
            <a:r>
              <a:rPr lang="en-US" dirty="0"/>
              <a:t>[]&gt; [];</a:t>
            </a:r>
          </a:p>
          <a:p>
            <a:r>
              <a:rPr lang="en-US" dirty="0"/>
              <a:t>let arr11 = &lt;Array&lt;</a:t>
            </a:r>
            <a:r>
              <a:rPr lang="en-US" dirty="0" err="1"/>
              <a:t>boolean</a:t>
            </a:r>
            <a:r>
              <a:rPr lang="en-US" dirty="0"/>
              <a:t>&gt;&gt; new Array();</a:t>
            </a:r>
          </a:p>
          <a:p>
            <a:r>
              <a:rPr lang="en-US" dirty="0"/>
              <a:t>let arr12 = &lt;</a:t>
            </a:r>
            <a:r>
              <a:rPr lang="en-US" dirty="0" err="1"/>
              <a:t>boolean</a:t>
            </a:r>
            <a:r>
              <a:rPr lang="en-US" dirty="0"/>
              <a:t>[]&gt; Array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</a:t>
            </a:r>
            <a:r>
              <a:rPr lang="en-US" dirty="0"/>
              <a:t>let </a:t>
            </a:r>
            <a:r>
              <a:rPr lang="en-US" dirty="0" smtClean="0"/>
              <a:t>arr13: </a:t>
            </a:r>
            <a:r>
              <a:rPr lang="en-US" dirty="0" err="1"/>
              <a:t>boolean</a:t>
            </a:r>
            <a:r>
              <a:rPr lang="en-US" dirty="0"/>
              <a:t>[] = [true, false];</a:t>
            </a:r>
          </a:p>
          <a:p>
            <a:r>
              <a:rPr lang="en-US" dirty="0"/>
              <a:t>let </a:t>
            </a:r>
            <a:r>
              <a:rPr lang="en-US" dirty="0" smtClean="0"/>
              <a:t>arr14: </a:t>
            </a:r>
            <a:r>
              <a:rPr lang="en-US" dirty="0" err="1"/>
              <a:t>boolean</a:t>
            </a:r>
            <a:r>
              <a:rPr lang="en-US" dirty="0"/>
              <a:t>[] = new Array(true, false);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 Array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array2: Array&lt;</a:t>
            </a:r>
            <a:r>
              <a:rPr lang="en-US" dirty="0" err="1"/>
              <a:t>boolean</a:t>
            </a:r>
            <a:r>
              <a:rPr lang="en-US" dirty="0"/>
              <a:t>&gt; =[false, false, false]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array: </a:t>
            </a:r>
            <a:r>
              <a:rPr lang="en-US" dirty="0" err="1"/>
              <a:t>boolean</a:t>
            </a:r>
            <a:r>
              <a:rPr lang="en-US" dirty="0"/>
              <a:t>[] = [false, false, false]</a:t>
            </a:r>
          </a:p>
        </p:txBody>
      </p:sp>
    </p:spTree>
    <p:extLst>
      <p:ext uri="{BB962C8B-B14F-4D97-AF65-F5344CB8AC3E}">
        <p14:creationId xmlns:p14="http://schemas.microsoft.com/office/powerpoint/2010/main" val="23548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5654" y="1508648"/>
            <a:ext cx="8911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uple </a:t>
            </a:r>
            <a:r>
              <a:rPr lang="en-US" dirty="0"/>
              <a:t>is an array, with mixed types and a limited number of items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be used as a limited key/value pair </a:t>
            </a:r>
            <a:r>
              <a:rPr lang="en-US" dirty="0" smtClean="0"/>
              <a:t>representation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For example, </a:t>
            </a:r>
            <a:r>
              <a:rPr lang="en-US" dirty="0" smtClean="0"/>
              <a:t>to </a:t>
            </a:r>
            <a:r>
              <a:rPr lang="en-US" dirty="0"/>
              <a:t>represent a value as a pair of a string and a number: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5654" y="3020963"/>
            <a:ext cx="8457150" cy="17543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let </a:t>
            </a:r>
            <a:r>
              <a:rPr lang="en-US" dirty="0"/>
              <a:t>x: [string, number]; // Declare a tuple type</a:t>
            </a:r>
          </a:p>
          <a:p>
            <a:endParaRPr lang="en-US" dirty="0"/>
          </a:p>
          <a:p>
            <a:r>
              <a:rPr lang="en-US" dirty="0" smtClean="0"/>
              <a:t>x </a:t>
            </a:r>
            <a:r>
              <a:rPr lang="en-US" dirty="0"/>
              <a:t>= ["hello", 10]; // OK // Initialize it</a:t>
            </a:r>
          </a:p>
          <a:p>
            <a:endParaRPr lang="en-US" dirty="0"/>
          </a:p>
          <a:p>
            <a:r>
              <a:rPr lang="en-US" dirty="0"/>
              <a:t>// Initialize it incorrectly</a:t>
            </a:r>
          </a:p>
          <a:p>
            <a:r>
              <a:rPr lang="en-US" dirty="0"/>
              <a:t>x = [10, "hello"]; // Error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2018" y="5123139"/>
            <a:ext cx="9138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Limiting  </a:t>
            </a:r>
            <a:r>
              <a:rPr lang="en-US" dirty="0"/>
              <a:t>array to stay within the string/number format.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tuples, order is important. Data needs to be imputed as initially declared.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assign two data types to an array of two items.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Is </a:t>
            </a:r>
            <a:r>
              <a:rPr lang="en-US" dirty="0"/>
              <a:t>in contrast with assigning just one data type, or the type any when we need mixed arrays.</a:t>
            </a:r>
          </a:p>
        </p:txBody>
      </p:sp>
    </p:spTree>
    <p:extLst>
      <p:ext uri="{BB962C8B-B14F-4D97-AF65-F5344CB8AC3E}">
        <p14:creationId xmlns:p14="http://schemas.microsoft.com/office/powerpoint/2010/main" val="36155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TypeScript</a:t>
            </a:r>
            <a:r>
              <a:rPr lang="en-US" b="1" dirty="0"/>
              <a:t> is just 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Starts </a:t>
            </a:r>
            <a:r>
              <a:rPr lang="en-US" dirty="0"/>
              <a:t>with JavaScript and ends with JavaScript. </a:t>
            </a:r>
            <a:endParaRPr lang="en-US" dirty="0" smtClean="0"/>
          </a:p>
          <a:p>
            <a:pPr lvl="1"/>
            <a:r>
              <a:rPr lang="en-US" dirty="0" smtClean="0"/>
              <a:t>Adopts </a:t>
            </a:r>
            <a:r>
              <a:rPr lang="en-US" dirty="0"/>
              <a:t>the basic building blocks of </a:t>
            </a:r>
            <a:r>
              <a:rPr lang="en-US" dirty="0" smtClean="0"/>
              <a:t> </a:t>
            </a:r>
            <a:r>
              <a:rPr lang="en-US" dirty="0"/>
              <a:t>program from JavaScript.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err="1"/>
              <a:t>TypeScript</a:t>
            </a:r>
            <a:r>
              <a:rPr lang="en-US" dirty="0"/>
              <a:t> code is converted into its JavaScript equivalent for the purpose of execution.</a:t>
            </a:r>
          </a:p>
          <a:p>
            <a:r>
              <a:rPr lang="en-US" b="1" dirty="0" err="1"/>
              <a:t>TypeScript</a:t>
            </a:r>
            <a:r>
              <a:rPr lang="en-US" b="1" dirty="0"/>
              <a:t> supports other JS libraries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Compiled </a:t>
            </a:r>
            <a:r>
              <a:rPr lang="en-US" dirty="0" err="1"/>
              <a:t>TypeScript</a:t>
            </a:r>
            <a:r>
              <a:rPr lang="en-US" dirty="0"/>
              <a:t> can be consumed from any JavaScript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TypeScript</a:t>
            </a:r>
            <a:r>
              <a:rPr lang="en-US" dirty="0"/>
              <a:t>-generated JavaScript can reuse all of the existing JavaScript frameworks, tools, and libraries.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data type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</a:t>
            </a:r>
            <a:r>
              <a:rPr lang="en-US" dirty="0"/>
              <a:t>the type of values that never occur. </a:t>
            </a:r>
            <a:endParaRPr lang="en-US" dirty="0" smtClean="0"/>
          </a:p>
          <a:p>
            <a:r>
              <a:rPr lang="en-US" dirty="0" smtClean="0"/>
              <a:t>never </a:t>
            </a:r>
            <a:r>
              <a:rPr lang="en-US" dirty="0"/>
              <a:t>is the return type for a function expression or an arrow function expression that always throws an exception or one that never returns; </a:t>
            </a: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/>
              <a:t>also acquire the type never when narrowed by any type guards that can never be true.</a:t>
            </a:r>
          </a:p>
          <a:p>
            <a:r>
              <a:rPr lang="en-US" dirty="0" smtClean="0"/>
              <a:t>never </a:t>
            </a:r>
            <a:r>
              <a:rPr lang="en-US" dirty="0"/>
              <a:t>type is a subtype of, and assignable to, every type; however, no type is a subtype of, or assignable to, never (except never itself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Even any isn’t assignable to never.</a:t>
            </a:r>
          </a:p>
        </p:txBody>
      </p:sp>
    </p:spTree>
    <p:extLst>
      <p:ext uri="{BB962C8B-B14F-4D97-AF65-F5344CB8AC3E}">
        <p14:creationId xmlns:p14="http://schemas.microsoft.com/office/powerpoint/2010/main" val="41107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/>
              <a:t>Never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2923" y="1905000"/>
            <a:ext cx="89116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Function returning never must have unreachable end point</a:t>
            </a:r>
          </a:p>
          <a:p>
            <a:r>
              <a:rPr lang="en-US" dirty="0"/>
              <a:t>function error(message: string): never {</a:t>
            </a:r>
          </a:p>
          <a:p>
            <a:r>
              <a:rPr lang="en-US" dirty="0"/>
              <a:t>    throw new Error(message);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Inferred return type is never</a:t>
            </a:r>
          </a:p>
          <a:p>
            <a:r>
              <a:rPr lang="en-US" dirty="0"/>
              <a:t>function fail() {</a:t>
            </a:r>
          </a:p>
          <a:p>
            <a:r>
              <a:rPr lang="en-US" dirty="0"/>
              <a:t>    return error("Something failed");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Function returning never must have unreachable end point</a:t>
            </a:r>
          </a:p>
          <a:p>
            <a:r>
              <a:rPr lang="en-US" dirty="0"/>
              <a:t>function </a:t>
            </a:r>
            <a:r>
              <a:rPr lang="en-US" dirty="0" err="1"/>
              <a:t>infiniteLoop</a:t>
            </a:r>
            <a:r>
              <a:rPr lang="en-US" dirty="0"/>
              <a:t>(): never {</a:t>
            </a:r>
          </a:p>
          <a:p>
            <a:r>
              <a:rPr lang="en-US" dirty="0"/>
              <a:t>    while (true) {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6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break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6783" y="2310513"/>
            <a:ext cx="917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/>
              <a:t>What is the output of the following code 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6783" y="3443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/>
              <a:t>for (var i = 0; i &lt; 10; i++) {</a:t>
            </a:r>
          </a:p>
          <a:p>
            <a:r>
              <a:rPr lang="nn-NO" dirty="0"/>
              <a:t>    setTimeout(function() { console.log(i); }, 100 * i);</a:t>
            </a:r>
          </a:p>
          <a:p>
            <a:r>
              <a:rPr lang="nn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 me give u some sample </a:t>
            </a:r>
            <a:r>
              <a:rPr lang="en-US" dirty="0" err="1" smtClean="0"/>
              <a:t>anwsers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93453" y="1905000"/>
            <a:ext cx="407895" cy="286232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7092" y="1905000"/>
            <a:ext cx="609601" cy="286232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9825" y="1958129"/>
            <a:ext cx="2266682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Compile time error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63663" y="1958128"/>
            <a:ext cx="970208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No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correct answer is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68240" y="2468102"/>
            <a:ext cx="815662" cy="286232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4046" y="2298451"/>
            <a:ext cx="5635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setTimeout</a:t>
            </a:r>
            <a:r>
              <a:rPr lang="en-US" dirty="0"/>
              <a:t> will run a function after some number of milliseconds, but only after the for loop has stopped executing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By the time the for loop has stopped executing, the value of </a:t>
            </a:r>
            <a:r>
              <a:rPr lang="en-US" dirty="0" err="1"/>
              <a:t>i</a:t>
            </a:r>
            <a:r>
              <a:rPr lang="en-US" dirty="0"/>
              <a:t> is 10.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each time the given function gets called, it will print out 10!</a:t>
            </a:r>
          </a:p>
        </p:txBody>
      </p:sp>
    </p:spTree>
    <p:extLst>
      <p:ext uri="{BB962C8B-B14F-4D97-AF65-F5344CB8AC3E}">
        <p14:creationId xmlns:p14="http://schemas.microsoft.com/office/powerpoint/2010/main" val="191838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468" y="1635617"/>
            <a:ext cx="9534144" cy="4893972"/>
          </a:xfrm>
        </p:spPr>
        <p:txBody>
          <a:bodyPr>
            <a:normAutofit/>
          </a:bodyPr>
          <a:lstStyle/>
          <a:p>
            <a:r>
              <a:rPr lang="en-US" dirty="0" smtClean="0"/>
              <a:t>Are </a:t>
            </a:r>
            <a:r>
              <a:rPr lang="en-US" dirty="0"/>
              <a:t>used to type-check whether an object fits a certain structure.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defining an interface we can name a specific combination of variables, making sure that they will always go together.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translated to JavaScript, interfaces disappear - their only purpose is to help in the development stage.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a syntactical contract that an entity should conform 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Defines </a:t>
            </a:r>
            <a:r>
              <a:rPr lang="en-US" dirty="0"/>
              <a:t>the syntax that any entity must adhere to.</a:t>
            </a:r>
          </a:p>
          <a:p>
            <a:r>
              <a:rPr lang="en-US" dirty="0" smtClean="0"/>
              <a:t>Define </a:t>
            </a:r>
            <a:r>
              <a:rPr lang="en-US" dirty="0"/>
              <a:t>properties, methods, and events, which are the members of the interface. </a:t>
            </a:r>
            <a:endParaRPr lang="en-US" dirty="0" smtClean="0"/>
          </a:p>
          <a:p>
            <a:r>
              <a:rPr lang="en-US" dirty="0" smtClean="0"/>
              <a:t>Contain </a:t>
            </a:r>
            <a:r>
              <a:rPr lang="en-US" dirty="0"/>
              <a:t>only the declaration of the members. </a:t>
            </a:r>
            <a:endParaRPr lang="en-US" dirty="0" smtClean="0"/>
          </a:p>
          <a:p>
            <a:r>
              <a:rPr lang="en-US" dirty="0" smtClean="0"/>
              <a:t>Responsibility </a:t>
            </a:r>
            <a:r>
              <a:rPr lang="en-US" dirty="0"/>
              <a:t>of the deriving class to define the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Often </a:t>
            </a:r>
            <a:r>
              <a:rPr lang="en-US" dirty="0"/>
              <a:t>helps in providing a standard structure that the deriving classes would follow.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of the properties does NOT matter. 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/>
              <a:t>the required properties to be present and to be the right </a:t>
            </a:r>
            <a:r>
              <a:rPr lang="en-US" dirty="0" smtClean="0"/>
              <a:t>type</a:t>
            </a:r>
          </a:p>
          <a:p>
            <a:r>
              <a:rPr lang="en-US" dirty="0"/>
              <a:t>If something is missing, has the wrong type, or is named differently, </a:t>
            </a:r>
            <a:r>
              <a:rPr lang="en-US" dirty="0" smtClean="0"/>
              <a:t>there is a compilation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interface keyword is used to declare an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interface </a:t>
            </a:r>
            <a:r>
              <a:rPr lang="en-US" b="1" dirty="0" err="1" smtClean="0">
                <a:solidFill>
                  <a:srgbClr val="FF0000"/>
                </a:solidFill>
              </a:rPr>
              <a:t>interface_name</a:t>
            </a:r>
            <a:r>
              <a:rPr lang="en-US" b="1" dirty="0" smtClean="0">
                <a:solidFill>
                  <a:srgbClr val="FF0000"/>
                </a:solidFill>
              </a:rPr>
              <a:t> {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8365" y="366533"/>
            <a:ext cx="8911687" cy="1280890"/>
          </a:xfrm>
        </p:spPr>
        <p:txBody>
          <a:bodyPr/>
          <a:lstStyle/>
          <a:p>
            <a:r>
              <a:rPr lang="en-US" dirty="0"/>
              <a:t>Example: Interface and Objects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7285" y="1779687"/>
            <a:ext cx="9053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IPerson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firstName:string</a:t>
            </a:r>
            <a:r>
              <a:rPr lang="en-US" dirty="0"/>
              <a:t>, </a:t>
            </a:r>
          </a:p>
          <a:p>
            <a:r>
              <a:rPr lang="en-US" dirty="0"/>
              <a:t>   </a:t>
            </a:r>
            <a:r>
              <a:rPr lang="en-US" dirty="0" err="1"/>
              <a:t>lastName:string</a:t>
            </a:r>
            <a:r>
              <a:rPr lang="en-US" dirty="0"/>
              <a:t>, </a:t>
            </a:r>
          </a:p>
          <a:p>
            <a:r>
              <a:rPr lang="en-US" dirty="0"/>
              <a:t>   </a:t>
            </a:r>
            <a:r>
              <a:rPr lang="en-US" dirty="0" err="1"/>
              <a:t>sayHi</a:t>
            </a:r>
            <a:r>
              <a:rPr lang="en-US" dirty="0"/>
              <a:t>: ()=&gt;string </a:t>
            </a:r>
          </a:p>
          <a:p>
            <a:r>
              <a:rPr lang="en-US" dirty="0"/>
              <a:t>}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customer:IPerson</a:t>
            </a:r>
            <a:r>
              <a:rPr lang="en-US" dirty="0"/>
              <a:t> = { </a:t>
            </a:r>
            <a:r>
              <a:rPr lang="en-US" dirty="0" smtClean="0"/>
              <a:t>   </a:t>
            </a:r>
            <a:r>
              <a:rPr lang="en-US" dirty="0" err="1"/>
              <a:t>firstName</a:t>
            </a:r>
            <a:r>
              <a:rPr lang="en-US" dirty="0" smtClean="0"/>
              <a:t>:”Tom",    </a:t>
            </a:r>
            <a:r>
              <a:rPr lang="en-US" dirty="0" err="1"/>
              <a:t>lastName</a:t>
            </a:r>
            <a:r>
              <a:rPr lang="en-US" dirty="0"/>
              <a:t>:"Hanks",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</a:t>
            </a:r>
            <a:r>
              <a:rPr lang="en-US" dirty="0" err="1"/>
              <a:t>sayHi</a:t>
            </a:r>
            <a:r>
              <a:rPr lang="en-US" dirty="0"/>
              <a:t>: ():string =&gt;{return "Hi there"} </a:t>
            </a:r>
            <a:r>
              <a:rPr lang="en-US" dirty="0" smtClean="0"/>
              <a:t> } 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console.log("Customer Object 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customer.firstName</a:t>
            </a:r>
            <a:r>
              <a:rPr lang="en-US" dirty="0"/>
              <a:t>) </a:t>
            </a:r>
          </a:p>
          <a:p>
            <a:r>
              <a:rPr lang="en-US" dirty="0"/>
              <a:t>console.log(</a:t>
            </a:r>
            <a:r>
              <a:rPr lang="en-US" dirty="0" err="1"/>
              <a:t>customer.lastName</a:t>
            </a:r>
            <a:r>
              <a:rPr lang="en-US" dirty="0"/>
              <a:t>) </a:t>
            </a:r>
          </a:p>
          <a:p>
            <a:r>
              <a:rPr lang="en-US" dirty="0"/>
              <a:t>console.log(</a:t>
            </a:r>
            <a:r>
              <a:rPr lang="en-US" dirty="0" err="1"/>
              <a:t>customer.sayHi</a:t>
            </a:r>
            <a:r>
              <a:rPr lang="en-US" dirty="0"/>
              <a:t>())  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employee:IPerson</a:t>
            </a:r>
            <a:r>
              <a:rPr lang="en-US" dirty="0"/>
              <a:t> = { </a:t>
            </a:r>
            <a:r>
              <a:rPr lang="en-US" dirty="0" smtClean="0"/>
              <a:t>   </a:t>
            </a:r>
            <a:r>
              <a:rPr lang="en-US" dirty="0" err="1"/>
              <a:t>firstName</a:t>
            </a:r>
            <a:r>
              <a:rPr lang="en-US" dirty="0"/>
              <a:t>:"Jim</a:t>
            </a:r>
            <a:r>
              <a:rPr lang="en-US" dirty="0" smtClean="0"/>
              <a:t>",   </a:t>
            </a:r>
            <a:r>
              <a:rPr lang="en-US" dirty="0" err="1"/>
              <a:t>lastName</a:t>
            </a:r>
            <a:r>
              <a:rPr lang="en-US" dirty="0"/>
              <a:t>:"</a:t>
            </a:r>
            <a:r>
              <a:rPr lang="en-US" dirty="0" err="1"/>
              <a:t>Blakes</a:t>
            </a:r>
            <a:r>
              <a:rPr lang="en-US" dirty="0"/>
              <a:t>", </a:t>
            </a:r>
          </a:p>
          <a:p>
            <a:r>
              <a:rPr lang="en-US" dirty="0"/>
              <a:t>   </a:t>
            </a:r>
            <a:r>
              <a:rPr lang="en-US" dirty="0" err="1"/>
              <a:t>sayHi</a:t>
            </a:r>
            <a:r>
              <a:rPr lang="en-US" dirty="0"/>
              <a:t>: ():string =&gt;{return "Hello!!!"} </a:t>
            </a:r>
            <a:r>
              <a:rPr lang="en-US" dirty="0" smtClean="0"/>
              <a:t> } 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console.log("Employee  Object ") </a:t>
            </a:r>
          </a:p>
          <a:p>
            <a:r>
              <a:rPr lang="en-US" dirty="0"/>
              <a:t>console.log(</a:t>
            </a:r>
            <a:r>
              <a:rPr lang="en-US" dirty="0" err="1"/>
              <a:t>employee.firstName</a:t>
            </a:r>
            <a:r>
              <a:rPr lang="en-US" dirty="0"/>
              <a:t>) console.log(</a:t>
            </a:r>
            <a:r>
              <a:rPr lang="en-US" dirty="0" err="1"/>
              <a:t>employee.lastName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6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:  Interfaces </a:t>
            </a:r>
            <a:r>
              <a:rPr lang="en-US" dirty="0"/>
              <a:t>and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2924" y="1788402"/>
            <a:ext cx="89116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namelist</a:t>
            </a:r>
            <a:r>
              <a:rPr lang="en-US" dirty="0"/>
              <a:t> { </a:t>
            </a:r>
          </a:p>
          <a:p>
            <a:r>
              <a:rPr lang="en-US" dirty="0"/>
              <a:t>   [</a:t>
            </a:r>
            <a:r>
              <a:rPr lang="en-US" dirty="0" err="1"/>
              <a:t>index:number</a:t>
            </a:r>
            <a:r>
              <a:rPr lang="en-US" dirty="0"/>
              <a:t>]:string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list2:namelist = ["John",1,"Bran"] //Error. 1 is not type string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interface ages { </a:t>
            </a:r>
          </a:p>
          <a:p>
            <a:r>
              <a:rPr lang="en-US" dirty="0"/>
              <a:t>   [</a:t>
            </a:r>
            <a:r>
              <a:rPr lang="en-US" dirty="0" err="1"/>
              <a:t>index:string</a:t>
            </a:r>
            <a:r>
              <a:rPr lang="en-US" dirty="0"/>
              <a:t>]:number </a:t>
            </a:r>
          </a:p>
          <a:p>
            <a:r>
              <a:rPr lang="en-US" dirty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agelist:ages</a:t>
            </a:r>
            <a:r>
              <a:rPr lang="en-US" dirty="0"/>
              <a:t>; </a:t>
            </a:r>
          </a:p>
          <a:p>
            <a:r>
              <a:rPr lang="en-US" dirty="0" err="1"/>
              <a:t>agelist</a:t>
            </a:r>
            <a:r>
              <a:rPr lang="en-US" dirty="0"/>
              <a:t>["John"] = 15   // Ok </a:t>
            </a:r>
          </a:p>
          <a:p>
            <a:r>
              <a:rPr lang="en-US" dirty="0" err="1"/>
              <a:t>agelist</a:t>
            </a:r>
            <a:r>
              <a:rPr lang="en-US" dirty="0"/>
              <a:t>[2] = "nine"   // Error</a:t>
            </a:r>
          </a:p>
        </p:txBody>
      </p:sp>
    </p:spTree>
    <p:extLst>
      <p:ext uri="{BB962C8B-B14F-4D97-AF65-F5344CB8AC3E}">
        <p14:creationId xmlns:p14="http://schemas.microsoft.com/office/powerpoint/2010/main" val="15780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is </a:t>
            </a:r>
            <a:r>
              <a:rPr lang="en-US" b="1" dirty="0" err="1"/>
              <a:t>TypeScript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valid 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 file can be renamed to </a:t>
            </a:r>
            <a:r>
              <a:rPr lang="en-US" b="1" dirty="0"/>
              <a:t>.</a:t>
            </a:r>
            <a:r>
              <a:rPr lang="en-US" b="1" dirty="0" err="1"/>
              <a:t>ts</a:t>
            </a:r>
            <a:r>
              <a:rPr lang="en-US" dirty="0"/>
              <a:t> and compiled with other </a:t>
            </a:r>
            <a:r>
              <a:rPr lang="en-US" dirty="0" err="1"/>
              <a:t>TypeScript</a:t>
            </a:r>
            <a:r>
              <a:rPr lang="en-US" dirty="0"/>
              <a:t> files.</a:t>
            </a:r>
          </a:p>
          <a:p>
            <a:r>
              <a:rPr lang="en-US" b="1" dirty="0" err="1"/>
              <a:t>TypeScript</a:t>
            </a:r>
            <a:r>
              <a:rPr lang="en-US" b="1" dirty="0"/>
              <a:t> is </a:t>
            </a:r>
            <a:r>
              <a:rPr lang="en-US" b="1" dirty="0" smtClean="0"/>
              <a:t>portable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portable across browsers, devices, and operating systems.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run on any environment that JavaScript runs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need a dedicated VM or a specific runtime environment to execute.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interface can be extended by other interfaces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interface can inherit from other interface.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allows an interface to inherit from multiple interfaces.</a:t>
            </a:r>
          </a:p>
          <a:p>
            <a:r>
              <a:rPr lang="en-US" dirty="0" smtClean="0"/>
              <a:t>Use </a:t>
            </a:r>
            <a:r>
              <a:rPr lang="en-US" dirty="0"/>
              <a:t>the extends keyword to implement inheritance among interfaces.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 Single Interface Inheritance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Child_interface_name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extends </a:t>
            </a:r>
            <a:r>
              <a:rPr lang="en-US" b="1" dirty="0" err="1">
                <a:solidFill>
                  <a:srgbClr val="FF0000"/>
                </a:solidFill>
              </a:rPr>
              <a:t>super_interface_name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Syntax: Multiple Interface Inheritance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Child_interface_name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extends super_interface1_name,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super_interface2_name</a:t>
            </a:r>
            <a:r>
              <a:rPr lang="en-US" b="1" dirty="0">
                <a:solidFill>
                  <a:srgbClr val="FF0000"/>
                </a:solidFill>
              </a:rPr>
              <a:t>,…,</a:t>
            </a:r>
            <a:r>
              <a:rPr lang="en-US" b="1" dirty="0" err="1">
                <a:solidFill>
                  <a:srgbClr val="FF0000"/>
                </a:solidFill>
              </a:rPr>
              <a:t>super_interfaceN_name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Interface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582341"/>
            <a:ext cx="7834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Person { </a:t>
            </a:r>
          </a:p>
          <a:p>
            <a:r>
              <a:rPr lang="en-US" dirty="0"/>
              <a:t>   </a:t>
            </a:r>
            <a:r>
              <a:rPr lang="en-US" dirty="0" err="1"/>
              <a:t>age:number</a:t>
            </a:r>
            <a:r>
              <a:rPr lang="en-US" dirty="0"/>
              <a:t>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interface Musician extends Person { </a:t>
            </a:r>
          </a:p>
          <a:p>
            <a:r>
              <a:rPr lang="en-US" dirty="0"/>
              <a:t>   </a:t>
            </a:r>
            <a:r>
              <a:rPr lang="en-US" dirty="0" err="1"/>
              <a:t>instrument:string</a:t>
            </a:r>
            <a:r>
              <a:rPr lang="en-US" dirty="0"/>
              <a:t>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drummer = &lt;Musician&gt;{}; </a:t>
            </a:r>
          </a:p>
          <a:p>
            <a:r>
              <a:rPr lang="en-US" dirty="0" err="1"/>
              <a:t>drummer.age</a:t>
            </a:r>
            <a:r>
              <a:rPr lang="en-US" dirty="0"/>
              <a:t> = 27 </a:t>
            </a:r>
          </a:p>
          <a:p>
            <a:r>
              <a:rPr lang="en-US" dirty="0" err="1"/>
              <a:t>drummer.instrument</a:t>
            </a:r>
            <a:r>
              <a:rPr lang="en-US" dirty="0"/>
              <a:t> = "Drums" </a:t>
            </a:r>
          </a:p>
          <a:p>
            <a:r>
              <a:rPr lang="en-US" dirty="0"/>
              <a:t>console.log("Age:  "+</a:t>
            </a:r>
            <a:r>
              <a:rPr lang="en-US" dirty="0" err="1"/>
              <a:t>drummer.age</a:t>
            </a:r>
            <a:r>
              <a:rPr lang="en-US" dirty="0"/>
              <a:t>) console.log("Instrument:  "+</a:t>
            </a:r>
            <a:r>
              <a:rPr lang="en-US" dirty="0" err="1"/>
              <a:t>drummer.instrument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2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Interface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IParent1 { </a:t>
            </a:r>
          </a:p>
          <a:p>
            <a:r>
              <a:rPr lang="en-US" dirty="0"/>
              <a:t>   v1:number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interface IParent2 { </a:t>
            </a:r>
          </a:p>
          <a:p>
            <a:r>
              <a:rPr lang="en-US" dirty="0"/>
              <a:t>   v2:number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interface Child extends IParent1, IParent2 { } 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Iobj:Child</a:t>
            </a:r>
            <a:r>
              <a:rPr lang="en-US" dirty="0"/>
              <a:t> = { v1:12, v2:23} </a:t>
            </a:r>
          </a:p>
          <a:p>
            <a:r>
              <a:rPr lang="en-US" dirty="0"/>
              <a:t>console.log("value 1: "+this.v1+" value 2: "+this.v2)</a:t>
            </a:r>
          </a:p>
        </p:txBody>
      </p:sp>
    </p:spTree>
    <p:extLst>
      <p:ext uri="{BB962C8B-B14F-4D97-AF65-F5344CB8AC3E}">
        <p14:creationId xmlns:p14="http://schemas.microsoft.com/office/powerpoint/2010/main" val="39182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Interface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2924" y="206818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Shape {</a:t>
            </a:r>
          </a:p>
          <a:p>
            <a:r>
              <a:rPr lang="en-US" dirty="0"/>
              <a:t>    color: string;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PenStroke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penWidth</a:t>
            </a:r>
            <a:r>
              <a:rPr lang="en-US" dirty="0"/>
              <a:t>: number;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interface Square extends Shape, </a:t>
            </a:r>
            <a:r>
              <a:rPr lang="en-US" dirty="0" err="1"/>
              <a:t>PenStroke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sideLength</a:t>
            </a:r>
            <a:r>
              <a:rPr lang="en-US" dirty="0"/>
              <a:t>: number;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square = &lt;Square&gt;{};</a:t>
            </a:r>
          </a:p>
          <a:p>
            <a:r>
              <a:rPr lang="en-US" dirty="0" err="1"/>
              <a:t>square.color</a:t>
            </a:r>
            <a:r>
              <a:rPr lang="en-US" dirty="0"/>
              <a:t> = "blue";</a:t>
            </a:r>
          </a:p>
          <a:p>
            <a:r>
              <a:rPr lang="en-US" dirty="0" err="1"/>
              <a:t>square.sideLength</a:t>
            </a:r>
            <a:r>
              <a:rPr lang="en-US" dirty="0"/>
              <a:t> = 10;</a:t>
            </a:r>
          </a:p>
          <a:p>
            <a:r>
              <a:rPr lang="en-US" dirty="0" err="1"/>
              <a:t>square.penWidth</a:t>
            </a:r>
            <a:r>
              <a:rPr lang="en-US" dirty="0"/>
              <a:t> = 5.0;</a:t>
            </a:r>
          </a:p>
        </p:txBody>
      </p:sp>
    </p:spTree>
    <p:extLst>
      <p:ext uri="{BB962C8B-B14F-4D97-AF65-F5344CB8AC3E}">
        <p14:creationId xmlns:p14="http://schemas.microsoft.com/office/powerpoint/2010/main" val="37533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with optional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</a:t>
            </a:r>
            <a:r>
              <a:rPr lang="en-US" dirty="0"/>
              <a:t>similar to other interfaces, with each optional property denoted by a ? at the end of the property name in the declaration.</a:t>
            </a:r>
          </a:p>
          <a:p>
            <a:endParaRPr lang="en-US" dirty="0" smtClean="0"/>
          </a:p>
          <a:p>
            <a:r>
              <a:rPr lang="en-US" dirty="0" smtClean="0"/>
              <a:t>Advantage : Can </a:t>
            </a:r>
            <a:r>
              <a:rPr lang="en-US" dirty="0"/>
              <a:t>describe these possibly available properties while still also preventing use of properties that are not part of the interface</a:t>
            </a:r>
          </a:p>
        </p:txBody>
      </p:sp>
    </p:spTree>
    <p:extLst>
      <p:ext uri="{BB962C8B-B14F-4D97-AF65-F5344CB8AC3E}">
        <p14:creationId xmlns:p14="http://schemas.microsoft.com/office/powerpoint/2010/main" val="9141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with optional 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9795" y="1399295"/>
            <a:ext cx="85779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SquareConfig</a:t>
            </a:r>
            <a:r>
              <a:rPr lang="en-US" dirty="0"/>
              <a:t> {</a:t>
            </a:r>
          </a:p>
          <a:p>
            <a:r>
              <a:rPr lang="en-US" dirty="0"/>
              <a:t>    color?: string;</a:t>
            </a:r>
          </a:p>
          <a:p>
            <a:r>
              <a:rPr lang="en-US" dirty="0"/>
              <a:t>    width?: number;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createSquare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: </a:t>
            </a:r>
            <a:r>
              <a:rPr lang="en-US" dirty="0" err="1"/>
              <a:t>SquareConfig</a:t>
            </a:r>
            <a:r>
              <a:rPr lang="en-US" dirty="0"/>
              <a:t>): {color: string; area: number} {</a:t>
            </a:r>
          </a:p>
          <a:p>
            <a:r>
              <a:rPr lang="en-US" dirty="0"/>
              <a:t>    let </a:t>
            </a:r>
            <a:r>
              <a:rPr lang="en-US" dirty="0" err="1"/>
              <a:t>newSquare</a:t>
            </a:r>
            <a:r>
              <a:rPr lang="en-US" dirty="0"/>
              <a:t> = {color: "white", area: 100};</a:t>
            </a:r>
          </a:p>
          <a:p>
            <a:r>
              <a:rPr lang="en-US" dirty="0"/>
              <a:t>    if (</a:t>
            </a:r>
            <a:r>
              <a:rPr lang="en-US" dirty="0" err="1"/>
              <a:t>config.color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newSquare.color</a:t>
            </a:r>
            <a:r>
              <a:rPr lang="en-US" dirty="0"/>
              <a:t> = </a:t>
            </a:r>
            <a:r>
              <a:rPr lang="en-US" dirty="0" err="1"/>
              <a:t>config.color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</a:t>
            </a:r>
            <a:r>
              <a:rPr lang="en-US" dirty="0" err="1"/>
              <a:t>config.width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newSquare.area</a:t>
            </a:r>
            <a:r>
              <a:rPr lang="en-US"/>
              <a:t> </a:t>
            </a:r>
            <a:r>
              <a:rPr lang="en-US" smtClean="0"/>
              <a:t>=100 </a:t>
            </a:r>
            <a:r>
              <a:rPr lang="en-US"/>
              <a:t>* </a:t>
            </a:r>
            <a:r>
              <a:rPr lang="en-US" smtClean="0"/>
              <a:t>100;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newSquare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mySquare</a:t>
            </a:r>
            <a:r>
              <a:rPr lang="en-US" dirty="0"/>
              <a:t> = </a:t>
            </a:r>
            <a:r>
              <a:rPr lang="en-US" dirty="0" err="1"/>
              <a:t>createSquare</a:t>
            </a:r>
            <a:r>
              <a:rPr lang="en-US" dirty="0"/>
              <a:t>({color: "black"});</a:t>
            </a:r>
          </a:p>
        </p:txBody>
      </p:sp>
    </p:spTree>
    <p:extLst>
      <p:ext uri="{BB962C8B-B14F-4D97-AF65-F5344CB8AC3E}">
        <p14:creationId xmlns:p14="http://schemas.microsoft.com/office/powerpoint/2010/main" val="32935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: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/>
              <a:t>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properties should only be modifiable when an object is first created.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specify this by putting </a:t>
            </a:r>
            <a:r>
              <a:rPr lang="en-US" dirty="0" err="1"/>
              <a:t>readonly</a:t>
            </a:r>
            <a:r>
              <a:rPr lang="en-US" dirty="0"/>
              <a:t> before the name of the property: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interface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Point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readonly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x: number;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readonly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y: number;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dirty="0" smtClean="0"/>
              <a:t>Can </a:t>
            </a:r>
            <a:r>
              <a:rPr lang="en-US" dirty="0"/>
              <a:t>construct a Point by assigning an object literal. After the assignment, x and y can’t be changed.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let p1: Point = { x: 10, y: 20 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p1.x = 5; // error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use </a:t>
            </a:r>
            <a:r>
              <a:rPr lang="en-US" dirty="0" err="1"/>
              <a:t>const</a:t>
            </a:r>
            <a:r>
              <a:rPr lang="en-US" dirty="0"/>
              <a:t> whereas properties use </a:t>
            </a:r>
            <a:r>
              <a:rPr lang="en-US" dirty="0" err="1"/>
              <a:t>readonly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67646"/>
          </a:xfrm>
        </p:spPr>
        <p:txBody>
          <a:bodyPr>
            <a:normAutofit/>
          </a:bodyPr>
          <a:lstStyle/>
          <a:p>
            <a:r>
              <a:rPr lang="en-US" dirty="0"/>
              <a:t>To describe a function type with an interface, </a:t>
            </a:r>
            <a:r>
              <a:rPr lang="en-US" dirty="0" smtClean="0"/>
              <a:t> </a:t>
            </a:r>
            <a:r>
              <a:rPr lang="en-US" dirty="0"/>
              <a:t>give the interface a call signature.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like a function declaration with only the parameter list and return type given.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parameter in the parameter list requires both name and type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SearchFunc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{ (source: string,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subString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string):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mySearch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SearchFunc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mySearch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 function(source: string,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subString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string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let result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source.search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subString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&gt; -1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5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object oriented JavaScript.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a blueprint for creating objects. </a:t>
            </a:r>
            <a:endParaRPr lang="en-US" dirty="0" smtClean="0"/>
          </a:p>
          <a:p>
            <a:r>
              <a:rPr lang="en-US" dirty="0" smtClean="0"/>
              <a:t>Encapsulates </a:t>
            </a:r>
            <a:r>
              <a:rPr lang="en-US" dirty="0"/>
              <a:t>data for the object. </a:t>
            </a:r>
            <a:endParaRPr lang="en-US" dirty="0" smtClean="0"/>
          </a:p>
          <a:p>
            <a:r>
              <a:rPr lang="en-US" dirty="0" smtClean="0"/>
              <a:t>Typescript </a:t>
            </a:r>
            <a:r>
              <a:rPr lang="en-US" dirty="0"/>
              <a:t>gives built in support </a:t>
            </a:r>
            <a:r>
              <a:rPr lang="en-US" dirty="0" smtClean="0"/>
              <a:t>class</a:t>
            </a:r>
            <a:r>
              <a:rPr lang="en-US" dirty="0"/>
              <a:t>. JavaScript ES5 or earlier didn’t support classes. Typescript gets this feature from ES6.</a:t>
            </a:r>
          </a:p>
        </p:txBody>
      </p:sp>
    </p:spTree>
    <p:extLst>
      <p:ext uri="{BB962C8B-B14F-4D97-AF65-F5344CB8AC3E}">
        <p14:creationId xmlns:p14="http://schemas.microsoft.com/office/powerpoint/2010/main" val="11896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r>
              <a:rPr lang="en-US" dirty="0"/>
              <a:t>of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1757"/>
          </a:xfrm>
        </p:spPr>
        <p:txBody>
          <a:bodyPr>
            <a:normAutofit/>
          </a:bodyPr>
          <a:lstStyle/>
          <a:p>
            <a:r>
              <a:rPr lang="en-US" b="1" dirty="0"/>
              <a:t>Compilation</a:t>
            </a:r>
            <a:r>
              <a:rPr lang="en-US" dirty="0"/>
              <a:t> </a:t>
            </a:r>
            <a:r>
              <a:rPr lang="en-US" dirty="0" smtClean="0"/>
              <a:t>−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JavaScript </a:t>
            </a:r>
            <a:r>
              <a:rPr lang="en-US" dirty="0" smtClean="0"/>
              <a:t>–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interpreted language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be run to test that it is </a:t>
            </a:r>
            <a:r>
              <a:rPr lang="en-US" dirty="0" smtClean="0"/>
              <a:t>valid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no </a:t>
            </a:r>
            <a:r>
              <a:rPr lang="en-US" dirty="0"/>
              <a:t>output, in case there is an </a:t>
            </a:r>
            <a:r>
              <a:rPr lang="en-US" dirty="0" smtClean="0"/>
              <a:t>error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Have </a:t>
            </a:r>
            <a:r>
              <a:rPr lang="en-US" dirty="0"/>
              <a:t>to spend hours trying to find bugs in the code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-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provides error-checking feature.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Will </a:t>
            </a:r>
            <a:r>
              <a:rPr lang="en-US" dirty="0"/>
              <a:t>compile the code and generate compilation errors, if it finds some sort of syntax errors.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Helps </a:t>
            </a:r>
            <a:r>
              <a:rPr lang="en-US" dirty="0"/>
              <a:t>to highlight errors before the script is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class definition can include the following −</a:t>
            </a:r>
          </a:p>
          <a:p>
            <a:r>
              <a:rPr lang="en-US" dirty="0" smtClean="0"/>
              <a:t>Fields </a:t>
            </a:r>
            <a:r>
              <a:rPr lang="en-US" dirty="0"/>
              <a:t>− A field is any variable declared in a class. Fields represent data pertaining to objects</a:t>
            </a:r>
          </a:p>
          <a:p>
            <a:r>
              <a:rPr lang="en-US" dirty="0" smtClean="0"/>
              <a:t>Constructors </a:t>
            </a:r>
            <a:r>
              <a:rPr lang="en-US" dirty="0"/>
              <a:t>− Responsible for allocating memory for the objects of the class</a:t>
            </a:r>
          </a:p>
          <a:p>
            <a:r>
              <a:rPr lang="en-US" dirty="0" smtClean="0"/>
              <a:t>Functions </a:t>
            </a:r>
            <a:r>
              <a:rPr lang="en-US" dirty="0"/>
              <a:t>− Functions represent actions an object can take. </a:t>
            </a:r>
            <a:r>
              <a:rPr lang="en-US" dirty="0" smtClean="0"/>
              <a:t>Are </a:t>
            </a:r>
            <a:r>
              <a:rPr lang="en-US" dirty="0"/>
              <a:t>also at times referred to as methods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components put together are termed as the data members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16844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Declaring a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7999" y="1443841"/>
            <a:ext cx="74354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Car { </a:t>
            </a:r>
          </a:p>
          <a:p>
            <a:r>
              <a:rPr lang="en-US" dirty="0"/>
              <a:t>   //field </a:t>
            </a:r>
          </a:p>
          <a:p>
            <a:r>
              <a:rPr lang="en-US" dirty="0"/>
              <a:t>   </a:t>
            </a:r>
            <a:r>
              <a:rPr lang="en-US" dirty="0" err="1"/>
              <a:t>engine:string</a:t>
            </a:r>
            <a:r>
              <a:rPr lang="en-US" dirty="0"/>
              <a:t>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//constructor </a:t>
            </a:r>
          </a:p>
          <a:p>
            <a:r>
              <a:rPr lang="en-US" dirty="0"/>
              <a:t>   constructor(</a:t>
            </a:r>
            <a:r>
              <a:rPr lang="en-US" dirty="0" err="1"/>
              <a:t>engine:string</a:t>
            </a:r>
            <a:r>
              <a:rPr lang="en-US" dirty="0"/>
              <a:t>) { </a:t>
            </a:r>
          </a:p>
          <a:p>
            <a:r>
              <a:rPr lang="en-US" dirty="0"/>
              <a:t>      </a:t>
            </a:r>
            <a:r>
              <a:rPr lang="en-US" dirty="0" err="1"/>
              <a:t>this.engine</a:t>
            </a:r>
            <a:r>
              <a:rPr lang="en-US" dirty="0"/>
              <a:t> = engine </a:t>
            </a:r>
          </a:p>
          <a:p>
            <a:r>
              <a:rPr lang="en-US" dirty="0"/>
              <a:t>   }  </a:t>
            </a:r>
          </a:p>
          <a:p>
            <a:endParaRPr lang="en-US" dirty="0"/>
          </a:p>
          <a:p>
            <a:r>
              <a:rPr lang="en-US" dirty="0"/>
              <a:t>   //function </a:t>
            </a:r>
          </a:p>
          <a:p>
            <a:r>
              <a:rPr lang="en-US" dirty="0"/>
              <a:t>   </a:t>
            </a:r>
            <a:r>
              <a:rPr lang="en-US" dirty="0" err="1"/>
              <a:t>disp</a:t>
            </a:r>
            <a:r>
              <a:rPr lang="en-US" dirty="0"/>
              <a:t>():void { </a:t>
            </a:r>
          </a:p>
          <a:p>
            <a:r>
              <a:rPr lang="en-US" dirty="0"/>
              <a:t>      console.log("Engine is  :   "+</a:t>
            </a:r>
            <a:r>
              <a:rPr lang="en-US" dirty="0" err="1"/>
              <a:t>this.engine</a:t>
            </a:r>
            <a:r>
              <a:rPr lang="en-US" dirty="0"/>
              <a:t>)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- </a:t>
            </a:r>
            <a:r>
              <a:rPr lang="en-US" dirty="0"/>
              <a:t>Creating Instance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create an instance of the class, use the new keyword followed by the class name. 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800100" lvl="2" indent="0">
              <a:buNone/>
            </a:pPr>
            <a:r>
              <a:rPr lang="en-US" sz="1700" b="1" dirty="0" err="1">
                <a:solidFill>
                  <a:srgbClr val="FF0000"/>
                </a:solidFill>
              </a:rPr>
              <a:t>var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 err="1">
                <a:solidFill>
                  <a:srgbClr val="FF0000"/>
                </a:solidFill>
              </a:rPr>
              <a:t>object_name</a:t>
            </a:r>
            <a:r>
              <a:rPr lang="en-US" sz="1700" b="1" dirty="0">
                <a:solidFill>
                  <a:srgbClr val="FF0000"/>
                </a:solidFill>
              </a:rPr>
              <a:t> = new </a:t>
            </a:r>
            <a:r>
              <a:rPr lang="en-US" sz="1700" b="1" dirty="0" err="1">
                <a:solidFill>
                  <a:srgbClr val="FF0000"/>
                </a:solidFill>
              </a:rPr>
              <a:t>class_name</a:t>
            </a:r>
            <a:r>
              <a:rPr lang="en-US" sz="1700" b="1" dirty="0">
                <a:solidFill>
                  <a:srgbClr val="FF0000"/>
                </a:solidFill>
              </a:rPr>
              <a:t>([ arguments ])</a:t>
            </a:r>
          </a:p>
          <a:p>
            <a:r>
              <a:rPr lang="en-US" dirty="0" smtClean="0"/>
              <a:t>new </a:t>
            </a:r>
            <a:r>
              <a:rPr lang="en-US" dirty="0"/>
              <a:t>keyword is responsible for instantiation.</a:t>
            </a:r>
          </a:p>
          <a:p>
            <a:r>
              <a:rPr lang="en-US" dirty="0" smtClean="0"/>
              <a:t>Right-hand </a:t>
            </a:r>
            <a:r>
              <a:rPr lang="en-US" dirty="0"/>
              <a:t>side of the expression invokes the constructor. </a:t>
            </a:r>
            <a:r>
              <a:rPr lang="en-US" dirty="0" smtClean="0"/>
              <a:t>Constructor </a:t>
            </a:r>
            <a:r>
              <a:rPr lang="en-US" dirty="0"/>
              <a:t>should be passed values if it is parameterized.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Instantiating a class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= new Car("Engine 1")</a:t>
            </a:r>
          </a:p>
        </p:txBody>
      </p:sp>
    </p:spTree>
    <p:extLst>
      <p:ext uri="{BB962C8B-B14F-4D97-AF65-F5344CB8AC3E}">
        <p14:creationId xmlns:p14="http://schemas.microsoft.com/office/powerpoint/2010/main" val="4124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36092" y="1647422"/>
            <a:ext cx="91268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Car { </a:t>
            </a:r>
          </a:p>
          <a:p>
            <a:r>
              <a:rPr lang="en-US" dirty="0" err="1" smtClean="0"/>
              <a:t>engine:string</a:t>
            </a:r>
            <a:r>
              <a:rPr lang="en-US" dirty="0"/>
              <a:t>; </a:t>
            </a:r>
            <a:r>
              <a:rPr lang="en-US" dirty="0" smtClean="0"/>
              <a:t> 	</a:t>
            </a:r>
            <a:r>
              <a:rPr lang="en-US" dirty="0"/>
              <a:t>//field </a:t>
            </a:r>
          </a:p>
          <a:p>
            <a:r>
              <a:rPr lang="en-US" dirty="0" smtClean="0"/>
              <a:t>   //constructor </a:t>
            </a:r>
          </a:p>
          <a:p>
            <a:r>
              <a:rPr lang="en-US" dirty="0" smtClean="0"/>
              <a:t>   constructor(</a:t>
            </a:r>
            <a:r>
              <a:rPr lang="en-US" dirty="0" err="1" smtClean="0"/>
              <a:t>engine:string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      </a:t>
            </a:r>
            <a:r>
              <a:rPr lang="en-US" dirty="0" err="1"/>
              <a:t>this.engine</a:t>
            </a:r>
            <a:r>
              <a:rPr lang="en-US" dirty="0"/>
              <a:t> = engine </a:t>
            </a:r>
          </a:p>
          <a:p>
            <a:r>
              <a:rPr lang="en-US" dirty="0"/>
              <a:t>   }  </a:t>
            </a:r>
          </a:p>
          <a:p>
            <a:r>
              <a:rPr lang="en-US" dirty="0" smtClean="0"/>
              <a:t>   </a:t>
            </a:r>
            <a:r>
              <a:rPr lang="en-US" dirty="0"/>
              <a:t>//function </a:t>
            </a:r>
          </a:p>
          <a:p>
            <a:r>
              <a:rPr lang="en-US" dirty="0"/>
              <a:t>   </a:t>
            </a:r>
            <a:r>
              <a:rPr lang="en-US" dirty="0" err="1"/>
              <a:t>disp</a:t>
            </a:r>
            <a:r>
              <a:rPr lang="en-US" dirty="0"/>
              <a:t>():void { </a:t>
            </a:r>
          </a:p>
          <a:p>
            <a:r>
              <a:rPr lang="en-US" dirty="0"/>
              <a:t>      console.log("Function displays Engine is  :   "+</a:t>
            </a:r>
            <a:r>
              <a:rPr lang="en-US" dirty="0" err="1"/>
              <a:t>this.engine</a:t>
            </a:r>
            <a:r>
              <a:rPr lang="en-US" dirty="0"/>
              <a:t>)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= new Car("XXSY1</a:t>
            </a:r>
            <a:r>
              <a:rPr lang="en-US" dirty="0" smtClean="0"/>
              <a:t>"); 	</a:t>
            </a:r>
            <a:r>
              <a:rPr lang="en-US" dirty="0"/>
              <a:t>//create an object </a:t>
            </a:r>
          </a:p>
          <a:p>
            <a:endParaRPr lang="en-US" dirty="0"/>
          </a:p>
          <a:p>
            <a:r>
              <a:rPr lang="en-US" dirty="0" smtClean="0"/>
              <a:t>//</a:t>
            </a:r>
            <a:r>
              <a:rPr lang="en-US" dirty="0"/>
              <a:t>access the field </a:t>
            </a:r>
          </a:p>
          <a:p>
            <a:r>
              <a:rPr lang="en-US" dirty="0"/>
              <a:t>console.log("Reading attribute value Engine as :  "+</a:t>
            </a:r>
            <a:r>
              <a:rPr lang="en-US" dirty="0" err="1"/>
              <a:t>obj.engine</a:t>
            </a:r>
            <a:r>
              <a:rPr lang="en-US" dirty="0"/>
              <a:t>)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</a:t>
            </a:r>
            <a:r>
              <a:rPr lang="en-US" dirty="0"/>
              <a:t>access the function</a:t>
            </a:r>
          </a:p>
          <a:p>
            <a:r>
              <a:rPr lang="en-US" dirty="0" err="1"/>
              <a:t>obj.disp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33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859" y="237744"/>
            <a:ext cx="8911687" cy="1280890"/>
          </a:xfrm>
        </p:spPr>
        <p:txBody>
          <a:bodyPr/>
          <a:lstStyle/>
          <a:p>
            <a:r>
              <a:rPr lang="en-US" dirty="0"/>
              <a:t>Example :Classes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0164" y="1905000"/>
            <a:ext cx="99940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Menu {</a:t>
            </a:r>
          </a:p>
          <a:p>
            <a:r>
              <a:rPr lang="en-US" dirty="0"/>
              <a:t>  // </a:t>
            </a:r>
            <a:r>
              <a:rPr lang="en-US" dirty="0" smtClean="0"/>
              <a:t>properties: By </a:t>
            </a:r>
            <a:r>
              <a:rPr lang="en-US" dirty="0"/>
              <a:t>default they are public, but can also be private or </a:t>
            </a:r>
            <a:r>
              <a:rPr lang="en-US" dirty="0" smtClean="0"/>
              <a:t>protected.</a:t>
            </a:r>
          </a:p>
          <a:p>
            <a:r>
              <a:rPr lang="en-US" dirty="0" smtClean="0"/>
              <a:t>		items: Array&lt;string&gt;; </a:t>
            </a:r>
          </a:p>
          <a:p>
            <a:r>
              <a:rPr lang="en-US" dirty="0" smtClean="0"/>
              <a:t>		pages</a:t>
            </a:r>
            <a:r>
              <a:rPr lang="en-US" dirty="0"/>
              <a:t>: number;       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		constructor(</a:t>
            </a:r>
            <a:r>
              <a:rPr lang="en-US" dirty="0" err="1" smtClean="0"/>
              <a:t>item_list</a:t>
            </a:r>
            <a:r>
              <a:rPr lang="en-US" dirty="0"/>
              <a:t>: Array&lt;string&gt;, </a:t>
            </a:r>
            <a:r>
              <a:rPr lang="en-US" dirty="0" err="1"/>
              <a:t>total_pages</a:t>
            </a:r>
            <a:r>
              <a:rPr lang="en-US" dirty="0"/>
              <a:t>: number)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this.items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item_list</a:t>
            </a:r>
            <a:r>
              <a:rPr lang="en-US" dirty="0"/>
              <a:t>;    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this.pages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total_pages</a:t>
            </a:r>
            <a:r>
              <a:rPr lang="en-US" dirty="0" smtClean="0"/>
              <a:t>;	  }</a:t>
            </a:r>
          </a:p>
          <a:p>
            <a:endParaRPr lang="en-US" dirty="0"/>
          </a:p>
          <a:p>
            <a:r>
              <a:rPr lang="en-US" dirty="0" smtClean="0"/>
              <a:t>		list</a:t>
            </a:r>
            <a:r>
              <a:rPr lang="en-US" dirty="0"/>
              <a:t>(): void {</a:t>
            </a:r>
          </a:p>
          <a:p>
            <a:r>
              <a:rPr lang="en-US" dirty="0" smtClean="0"/>
              <a:t>		      </a:t>
            </a:r>
            <a:r>
              <a:rPr lang="en-US" dirty="0"/>
              <a:t>console.log("Our menu for today:");</a:t>
            </a:r>
          </a:p>
          <a:p>
            <a:r>
              <a:rPr lang="en-US" dirty="0" smtClean="0"/>
              <a:t>		      </a:t>
            </a:r>
            <a:r>
              <a:rPr lang="en-US" dirty="0"/>
              <a:t>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this.items.length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 smtClean="0"/>
              <a:t>				      </a:t>
            </a:r>
            <a:r>
              <a:rPr lang="en-US" dirty="0"/>
              <a:t>console.log(</a:t>
            </a:r>
            <a:r>
              <a:rPr lang="en-US" dirty="0" err="1"/>
              <a:t>this.items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 smtClean="0"/>
              <a:t>			 }		  }			} 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sundayMenu</a:t>
            </a:r>
            <a:r>
              <a:rPr lang="en-US" dirty="0"/>
              <a:t> = new Menu(["</a:t>
            </a:r>
            <a:r>
              <a:rPr lang="en-US" dirty="0" err="1"/>
              <a:t>pancakes","waffles","orange</a:t>
            </a:r>
            <a:r>
              <a:rPr lang="en-US" dirty="0"/>
              <a:t> juice"], 1);</a:t>
            </a:r>
          </a:p>
          <a:p>
            <a:r>
              <a:rPr lang="en-US" dirty="0" err="1" smtClean="0"/>
              <a:t>sundayMenu.list</a:t>
            </a:r>
            <a:r>
              <a:rPr lang="en-US" dirty="0" smtClean="0"/>
              <a:t>(); </a:t>
            </a:r>
            <a:r>
              <a:rPr lang="en-US" dirty="0"/>
              <a:t>// Call the list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 </a:t>
            </a:r>
            <a:r>
              <a:rPr lang="en-US" dirty="0"/>
              <a:t>is the ability of a program to create new classes from an existing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 </a:t>
            </a:r>
            <a:r>
              <a:rPr lang="en-US" dirty="0"/>
              <a:t>that is extended to create newer classes is called the parent class/super class. </a:t>
            </a:r>
            <a:endParaRPr lang="en-US" dirty="0" smtClean="0"/>
          </a:p>
          <a:p>
            <a:r>
              <a:rPr lang="en-US" dirty="0" smtClean="0"/>
              <a:t>Newly </a:t>
            </a:r>
            <a:r>
              <a:rPr lang="en-US" dirty="0"/>
              <a:t>created classes are called the child/sub classes.</a:t>
            </a:r>
          </a:p>
          <a:p>
            <a:r>
              <a:rPr lang="en-US" dirty="0" smtClean="0"/>
              <a:t>A </a:t>
            </a:r>
            <a:r>
              <a:rPr lang="en-US" dirty="0"/>
              <a:t>class inherits from another class using the ‘extends’ keyword. </a:t>
            </a:r>
            <a:endParaRPr lang="en-US" dirty="0" smtClean="0"/>
          </a:p>
          <a:p>
            <a:r>
              <a:rPr lang="en-US" dirty="0" smtClean="0"/>
              <a:t>Child </a:t>
            </a:r>
            <a:r>
              <a:rPr lang="en-US" dirty="0"/>
              <a:t>classes inherit all properties and methods except constructors from the parent class.</a:t>
            </a:r>
          </a:p>
          <a:p>
            <a:pPr marL="0" indent="0">
              <a:buNone/>
            </a:pPr>
            <a:r>
              <a:rPr lang="en-US" dirty="0" smtClean="0"/>
              <a:t>Syntax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child_class_name</a:t>
            </a:r>
            <a:r>
              <a:rPr lang="en-US" b="1" dirty="0">
                <a:solidFill>
                  <a:srgbClr val="FF0000"/>
                </a:solidFill>
              </a:rPr>
              <a:t> extends </a:t>
            </a:r>
            <a:r>
              <a:rPr lang="en-US" b="1" dirty="0" err="1">
                <a:solidFill>
                  <a:srgbClr val="FF0000"/>
                </a:solidFill>
              </a:rPr>
              <a:t>parent_class_name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doesn’t support multiple inheritance.</a:t>
            </a:r>
          </a:p>
        </p:txBody>
      </p:sp>
    </p:spTree>
    <p:extLst>
      <p:ext uri="{BB962C8B-B14F-4D97-AF65-F5344CB8AC3E}">
        <p14:creationId xmlns:p14="http://schemas.microsoft.com/office/powerpoint/2010/main" val="28330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Inheritance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816180" y="19050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Shape { </a:t>
            </a:r>
          </a:p>
          <a:p>
            <a:r>
              <a:rPr lang="en-US" dirty="0"/>
              <a:t>   </a:t>
            </a:r>
            <a:r>
              <a:rPr lang="en-US" dirty="0" err="1"/>
              <a:t>Area:number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constructor(</a:t>
            </a:r>
            <a:r>
              <a:rPr lang="en-US" dirty="0" err="1"/>
              <a:t>a:number</a:t>
            </a:r>
            <a:r>
              <a:rPr lang="en-US" dirty="0"/>
              <a:t>) { </a:t>
            </a:r>
          </a:p>
          <a:p>
            <a:r>
              <a:rPr lang="en-US" dirty="0"/>
              <a:t>      </a:t>
            </a:r>
            <a:r>
              <a:rPr lang="en-US" dirty="0" err="1"/>
              <a:t>this.Area</a:t>
            </a:r>
            <a:r>
              <a:rPr lang="en-US" dirty="0"/>
              <a:t> = a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class Circle extends Shape { </a:t>
            </a:r>
          </a:p>
          <a:p>
            <a:r>
              <a:rPr lang="en-US" dirty="0"/>
              <a:t>   </a:t>
            </a:r>
            <a:r>
              <a:rPr lang="en-US" dirty="0" err="1"/>
              <a:t>disp</a:t>
            </a:r>
            <a:r>
              <a:rPr lang="en-US" dirty="0"/>
              <a:t>():void { </a:t>
            </a:r>
          </a:p>
          <a:p>
            <a:r>
              <a:rPr lang="en-US" dirty="0"/>
              <a:t>      console.log("Area of the circle:  "+</a:t>
            </a:r>
            <a:r>
              <a:rPr lang="en-US" dirty="0" err="1"/>
              <a:t>this.Area</a:t>
            </a:r>
            <a:r>
              <a:rPr lang="en-US" dirty="0"/>
              <a:t>)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Circle(223); </a:t>
            </a:r>
          </a:p>
          <a:p>
            <a:r>
              <a:rPr lang="en-US" dirty="0" err="1"/>
              <a:t>obj.disp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26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Multi-level 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7999" y="1859340"/>
            <a:ext cx="90323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Root { </a:t>
            </a:r>
          </a:p>
          <a:p>
            <a:r>
              <a:rPr lang="en-US" dirty="0"/>
              <a:t>   </a:t>
            </a:r>
            <a:r>
              <a:rPr lang="en-US" dirty="0" err="1"/>
              <a:t>str:string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class Child extends Root {} </a:t>
            </a:r>
          </a:p>
          <a:p>
            <a:r>
              <a:rPr lang="en-US" dirty="0"/>
              <a:t>class Leaf extends Child {} //indirectly inherits from Root by virtue of inheritance  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Leaf(); </a:t>
            </a:r>
          </a:p>
          <a:p>
            <a:r>
              <a:rPr lang="en-US" dirty="0" err="1"/>
              <a:t>obj.str</a:t>
            </a:r>
            <a:r>
              <a:rPr lang="en-US" dirty="0"/>
              <a:t> ="hello" </a:t>
            </a:r>
          </a:p>
          <a:p>
            <a:r>
              <a:rPr lang="en-US" dirty="0"/>
              <a:t>console.log(</a:t>
            </a:r>
            <a:r>
              <a:rPr lang="en-US" dirty="0" err="1"/>
              <a:t>obj.str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38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mechanism by which the child class redefines the superclass’s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super </a:t>
            </a:r>
            <a:r>
              <a:rPr lang="en-US" dirty="0"/>
              <a:t>keyword is used to refer to the immediate parent of a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</a:t>
            </a:r>
            <a:r>
              <a:rPr lang="en-US" dirty="0"/>
              <a:t>be used to refer to the super class version of a variable, property or method.</a:t>
            </a:r>
          </a:p>
        </p:txBody>
      </p:sp>
    </p:spTree>
    <p:extLst>
      <p:ext uri="{BB962C8B-B14F-4D97-AF65-F5344CB8AC3E}">
        <p14:creationId xmlns:p14="http://schemas.microsoft.com/office/powerpoint/2010/main" val="34868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1" y="147592"/>
            <a:ext cx="8911687" cy="1280890"/>
          </a:xfrm>
        </p:spPr>
        <p:txBody>
          <a:bodyPr/>
          <a:lstStyle/>
          <a:p>
            <a:r>
              <a:rPr lang="en-US" dirty="0" smtClean="0"/>
              <a:t>Example : </a:t>
            </a:r>
            <a:r>
              <a:rPr lang="en-US" dirty="0"/>
              <a:t>Method Overriding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2011" y="1678829"/>
            <a:ext cx="8911687" cy="424731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PrinterClass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doPrint</a:t>
            </a:r>
            <a:r>
              <a:rPr lang="en-US" dirty="0"/>
              <a:t>():void {</a:t>
            </a:r>
          </a:p>
          <a:p>
            <a:r>
              <a:rPr lang="en-US" dirty="0"/>
              <a:t>      console.log("</a:t>
            </a:r>
            <a:r>
              <a:rPr lang="en-US" dirty="0" err="1"/>
              <a:t>doPrint</a:t>
            </a:r>
            <a:r>
              <a:rPr lang="en-US" dirty="0"/>
              <a:t>() from Parent called…")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StringPrinter</a:t>
            </a:r>
            <a:r>
              <a:rPr lang="en-US" dirty="0"/>
              <a:t> extends </a:t>
            </a:r>
            <a:r>
              <a:rPr lang="en-US" dirty="0" err="1"/>
              <a:t>PrinterClass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doPrint</a:t>
            </a:r>
            <a:r>
              <a:rPr lang="en-US" dirty="0"/>
              <a:t>():void { </a:t>
            </a:r>
          </a:p>
          <a:p>
            <a:r>
              <a:rPr lang="en-US" dirty="0"/>
              <a:t>      </a:t>
            </a:r>
            <a:r>
              <a:rPr lang="en-US" dirty="0" err="1"/>
              <a:t>super.doPrint</a:t>
            </a:r>
            <a:r>
              <a:rPr lang="en-US" dirty="0"/>
              <a:t>() </a:t>
            </a:r>
          </a:p>
          <a:p>
            <a:r>
              <a:rPr lang="en-US" dirty="0"/>
              <a:t>      console.log("</a:t>
            </a:r>
            <a:r>
              <a:rPr lang="en-US" dirty="0" err="1"/>
              <a:t>doPrint</a:t>
            </a:r>
            <a:r>
              <a:rPr lang="en-US" dirty="0"/>
              <a:t>() is printing a string…")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StringPrinter</a:t>
            </a:r>
            <a:r>
              <a:rPr lang="en-US" dirty="0"/>
              <a:t>() </a:t>
            </a:r>
          </a:p>
          <a:p>
            <a:r>
              <a:rPr lang="en-US" dirty="0" err="1"/>
              <a:t>obj.doPrint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2011" y="6067976"/>
            <a:ext cx="60960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doPrint</a:t>
            </a:r>
            <a:r>
              <a:rPr lang="en-US" dirty="0"/>
              <a:t>() from Parent called… </a:t>
            </a:r>
          </a:p>
          <a:p>
            <a:r>
              <a:rPr lang="en-US" dirty="0" err="1"/>
              <a:t>doPrint</a:t>
            </a:r>
            <a:r>
              <a:rPr lang="en-US" dirty="0"/>
              <a:t>() is printing a string…</a:t>
            </a:r>
          </a:p>
        </p:txBody>
      </p:sp>
    </p:spTree>
    <p:extLst>
      <p:ext uri="{BB962C8B-B14F-4D97-AF65-F5344CB8AC3E}">
        <p14:creationId xmlns:p14="http://schemas.microsoft.com/office/powerpoint/2010/main" val="1423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Static </a:t>
            </a:r>
            <a:r>
              <a:rPr lang="en-US" b="1" dirty="0" smtClean="0"/>
              <a:t>Typing</a:t>
            </a:r>
          </a:p>
          <a:p>
            <a:r>
              <a:rPr lang="en-US" dirty="0" smtClean="0"/>
              <a:t>JavaScript - Not </a:t>
            </a:r>
            <a:r>
              <a:rPr lang="en-US" dirty="0"/>
              <a:t>strongly typed. 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–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Comes </a:t>
            </a:r>
            <a:r>
              <a:rPr lang="en-US" dirty="0"/>
              <a:t>with an optional static typing and type inference system through the TLS (</a:t>
            </a:r>
            <a:r>
              <a:rPr lang="en-US" dirty="0" err="1"/>
              <a:t>TypeScript</a:t>
            </a:r>
            <a:r>
              <a:rPr lang="en-US" dirty="0"/>
              <a:t> Language Service</a:t>
            </a:r>
            <a:r>
              <a:rPr lang="en-US" dirty="0" smtClean="0"/>
              <a:t>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Type </a:t>
            </a:r>
            <a:r>
              <a:rPr lang="en-US" dirty="0"/>
              <a:t>of a variable, declared with no type, may be inferred by the TLS based on its value.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Due to the static typing, code written in </a:t>
            </a:r>
            <a:r>
              <a:rPr lang="en-US" dirty="0" err="1"/>
              <a:t>TypeScript</a:t>
            </a:r>
            <a:r>
              <a:rPr lang="en-US" dirty="0"/>
              <a:t> is more </a:t>
            </a:r>
            <a:r>
              <a:rPr lang="en-US" dirty="0" smtClean="0"/>
              <a:t>predictable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Is </a:t>
            </a:r>
            <a:r>
              <a:rPr lang="en-US" dirty="0"/>
              <a:t>generally easier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applied to the data members of a class. 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variable retains its values till the program finishes execution. 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members are referenced by the class name</a:t>
            </a:r>
          </a:p>
        </p:txBody>
      </p:sp>
    </p:spTree>
    <p:extLst>
      <p:ext uri="{BB962C8B-B14F-4D97-AF65-F5344CB8AC3E}">
        <p14:creationId xmlns:p14="http://schemas.microsoft.com/office/powerpoint/2010/main" val="23653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/>
              <a:t>static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4" y="261919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StaticMem</a:t>
            </a:r>
            <a:r>
              <a:rPr lang="en-US" dirty="0"/>
              <a:t> {  </a:t>
            </a:r>
          </a:p>
          <a:p>
            <a:r>
              <a:rPr lang="en-US" dirty="0"/>
              <a:t>   static </a:t>
            </a:r>
            <a:r>
              <a:rPr lang="en-US" dirty="0" err="1"/>
              <a:t>num:number</a:t>
            </a:r>
            <a:r>
              <a:rPr lang="en-US" dirty="0"/>
              <a:t>;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static </a:t>
            </a:r>
            <a:r>
              <a:rPr lang="en-US" dirty="0" err="1"/>
              <a:t>disp</a:t>
            </a:r>
            <a:r>
              <a:rPr lang="en-US" dirty="0"/>
              <a:t>():void { </a:t>
            </a:r>
          </a:p>
          <a:p>
            <a:r>
              <a:rPr lang="en-US" dirty="0"/>
              <a:t>      console.log("The value of </a:t>
            </a:r>
            <a:r>
              <a:rPr lang="en-US" dirty="0" err="1"/>
              <a:t>num</a:t>
            </a:r>
            <a:r>
              <a:rPr lang="en-US" dirty="0"/>
              <a:t> is"+ </a:t>
            </a:r>
            <a:r>
              <a:rPr lang="en-US" dirty="0" err="1"/>
              <a:t>StaticMem.num</a:t>
            </a:r>
            <a:r>
              <a:rPr lang="en-US" dirty="0"/>
              <a:t>)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 err="1"/>
              <a:t>StaticMem.num</a:t>
            </a:r>
            <a:r>
              <a:rPr lang="en-US" dirty="0"/>
              <a:t> = 12     // initialize the static variable </a:t>
            </a:r>
          </a:p>
          <a:p>
            <a:r>
              <a:rPr lang="en-US" dirty="0" err="1"/>
              <a:t>StaticMem.disp</a:t>
            </a:r>
            <a:r>
              <a:rPr lang="en-US" dirty="0"/>
              <a:t>()      // invoke the static method</a:t>
            </a:r>
          </a:p>
        </p:txBody>
      </p:sp>
    </p:spTree>
    <p:extLst>
      <p:ext uri="{BB962C8B-B14F-4D97-AF65-F5344CB8AC3E}">
        <p14:creationId xmlns:p14="http://schemas.microsoft.com/office/powerpoint/2010/main" val="29260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can control the visibility of its data members to members of other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Uses </a:t>
            </a:r>
            <a:r>
              <a:rPr lang="en-US" dirty="0"/>
              <a:t>the concept of access modifiers or access </a:t>
            </a:r>
            <a:r>
              <a:rPr lang="en-US" dirty="0" err="1"/>
              <a:t>specifiers</a:t>
            </a:r>
            <a:r>
              <a:rPr lang="en-US" dirty="0"/>
              <a:t> to implement the concept of Encapsulation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/modifiers </a:t>
            </a:r>
            <a:r>
              <a:rPr lang="en-US" dirty="0"/>
              <a:t>define the visibility of a class’s data members outside its defining class.</a:t>
            </a:r>
          </a:p>
        </p:txBody>
      </p:sp>
    </p:spTree>
    <p:extLst>
      <p:ext uri="{BB962C8B-B14F-4D97-AF65-F5344CB8AC3E}">
        <p14:creationId xmlns:p14="http://schemas.microsoft.com/office/powerpoint/2010/main" val="31401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</a:t>
            </a:r>
            <a:r>
              <a:rPr lang="en-US" b="1" dirty="0" err="1"/>
              <a:t>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Public :</a:t>
            </a:r>
          </a:p>
          <a:p>
            <a:r>
              <a:rPr lang="en-US" dirty="0" smtClean="0"/>
              <a:t> Public </a:t>
            </a:r>
            <a:r>
              <a:rPr lang="en-US" dirty="0"/>
              <a:t>data member has universal accessibility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Data members in a class are public by default.</a:t>
            </a:r>
          </a:p>
          <a:p>
            <a:pPr marL="0" indent="0">
              <a:buNone/>
            </a:pPr>
            <a:r>
              <a:rPr lang="en-US" b="1" dirty="0" smtClean="0"/>
              <a:t>Private : </a:t>
            </a:r>
            <a:endParaRPr lang="en-US" b="1" dirty="0"/>
          </a:p>
          <a:p>
            <a:r>
              <a:rPr lang="en-US" dirty="0"/>
              <a:t>Private data members are accessible only within the class that defines these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an external class member tries to access a private member, the compiler throws an error.</a:t>
            </a:r>
          </a:p>
          <a:p>
            <a:pPr marL="0" indent="0">
              <a:buNone/>
            </a:pPr>
            <a:r>
              <a:rPr lang="en-US" b="1" dirty="0" smtClean="0"/>
              <a:t>Protected : </a:t>
            </a:r>
            <a:endParaRPr lang="en-US" b="1" dirty="0"/>
          </a:p>
          <a:p>
            <a:r>
              <a:rPr lang="en-US" dirty="0"/>
              <a:t>A protected data member is accessible by the members within the same class as that of the former and also by the members of the child classes.</a:t>
            </a:r>
          </a:p>
        </p:txBody>
      </p:sp>
    </p:spTree>
    <p:extLst>
      <p:ext uri="{BB962C8B-B14F-4D97-AF65-F5344CB8AC3E}">
        <p14:creationId xmlns:p14="http://schemas.microsoft.com/office/powerpoint/2010/main" val="20285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Interfaces</a:t>
            </a:r>
            <a:br>
              <a:rPr lang="en-US" dirty="0"/>
            </a:b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92924" y="1646529"/>
            <a:ext cx="87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ILoan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interest:number</a:t>
            </a:r>
            <a:r>
              <a:rPr lang="en-US" dirty="0"/>
              <a:t>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AgriLoan</a:t>
            </a:r>
            <a:r>
              <a:rPr lang="en-US" dirty="0"/>
              <a:t> implements </a:t>
            </a:r>
            <a:r>
              <a:rPr lang="en-US" dirty="0" err="1"/>
              <a:t>ILoan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interest:number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rebate:number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constructor(</a:t>
            </a:r>
            <a:r>
              <a:rPr lang="en-US" dirty="0" err="1"/>
              <a:t>interest:number,rebate:number</a:t>
            </a:r>
            <a:r>
              <a:rPr lang="en-US" dirty="0"/>
              <a:t>) { </a:t>
            </a:r>
          </a:p>
          <a:p>
            <a:r>
              <a:rPr lang="en-US" dirty="0"/>
              <a:t>      </a:t>
            </a:r>
            <a:r>
              <a:rPr lang="en-US" dirty="0" err="1"/>
              <a:t>this.interest</a:t>
            </a:r>
            <a:r>
              <a:rPr lang="en-US" dirty="0"/>
              <a:t> = interest </a:t>
            </a:r>
          </a:p>
          <a:p>
            <a:r>
              <a:rPr lang="en-US" dirty="0"/>
              <a:t>      </a:t>
            </a:r>
            <a:r>
              <a:rPr lang="en-US" dirty="0" err="1"/>
              <a:t>this.rebate</a:t>
            </a:r>
            <a:r>
              <a:rPr lang="en-US" dirty="0"/>
              <a:t> = rebate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AgriLoan</a:t>
            </a:r>
            <a:r>
              <a:rPr lang="en-US" dirty="0"/>
              <a:t>(10,1) </a:t>
            </a:r>
          </a:p>
          <a:p>
            <a:r>
              <a:rPr lang="en-US" dirty="0"/>
              <a:t>console.log("Interest is : "+</a:t>
            </a:r>
            <a:r>
              <a:rPr lang="en-US" dirty="0" err="1"/>
              <a:t>obj.interest</a:t>
            </a:r>
            <a:r>
              <a:rPr lang="en-US" dirty="0"/>
              <a:t>+" Rebate is : "+</a:t>
            </a:r>
            <a:r>
              <a:rPr lang="en-US" dirty="0" err="1"/>
              <a:t>obj.rebate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44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2923" y="2230290"/>
            <a:ext cx="89116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ClockInterface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currentTime</a:t>
            </a:r>
            <a:r>
              <a:rPr lang="en-US" dirty="0"/>
              <a:t>: Date;</a:t>
            </a:r>
          </a:p>
          <a:p>
            <a:r>
              <a:rPr lang="en-US" dirty="0"/>
              <a:t>    </a:t>
            </a:r>
            <a:r>
              <a:rPr lang="en-US" dirty="0" err="1"/>
              <a:t>setTime</a:t>
            </a:r>
            <a:r>
              <a:rPr lang="en-US" dirty="0"/>
              <a:t>(d: Date);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Clock implements </a:t>
            </a:r>
            <a:r>
              <a:rPr lang="en-US" dirty="0" err="1"/>
              <a:t>ClockInterface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currentTime</a:t>
            </a:r>
            <a:r>
              <a:rPr lang="en-US" dirty="0"/>
              <a:t>: Date;</a:t>
            </a:r>
          </a:p>
          <a:p>
            <a:r>
              <a:rPr lang="en-US" dirty="0"/>
              <a:t>    </a:t>
            </a:r>
            <a:r>
              <a:rPr lang="en-US" dirty="0" err="1"/>
              <a:t>setTime</a:t>
            </a:r>
            <a:r>
              <a:rPr lang="en-US" dirty="0"/>
              <a:t>(d: Date)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this.currentTime</a:t>
            </a:r>
            <a:r>
              <a:rPr lang="en-US" dirty="0"/>
              <a:t> = d;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constructor(h: number, m: number) {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Are </a:t>
            </a:r>
            <a:r>
              <a:rPr lang="en-US" dirty="0"/>
              <a:t>templates that allow the same function to accept arguments of various different types. </a:t>
            </a:r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reusable components using generics is better than using the any data type, as generics preserve the types of the variables that go in and out of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creating reusable components that can work over a variety of types rather than a single one.</a:t>
            </a:r>
          </a:p>
          <a:p>
            <a:r>
              <a:rPr lang="en-US" dirty="0" smtClean="0"/>
              <a:t>Allows </a:t>
            </a:r>
            <a:r>
              <a:rPr lang="en-US" dirty="0"/>
              <a:t>users to consume these components and use their own types.</a:t>
            </a:r>
          </a:p>
        </p:txBody>
      </p:sp>
    </p:spTree>
    <p:extLst>
      <p:ext uri="{BB962C8B-B14F-4D97-AF65-F5344CB8AC3E}">
        <p14:creationId xmlns:p14="http://schemas.microsoft.com/office/powerpoint/2010/main" val="8956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&gt;(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arg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: T):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{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arg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 allows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capture the type the user provides (e.g. 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),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that information later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 is used again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the return type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identity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 is generic, as it works over a range of types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Unlike 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doesn’t lose any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generic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way :</a:t>
            </a:r>
            <a:r>
              <a:rPr lang="en-US" dirty="0" smtClean="0"/>
              <a:t>pass </a:t>
            </a:r>
            <a:r>
              <a:rPr lang="en-US" dirty="0"/>
              <a:t>all of the arguments, including the type argument, to the function: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output = identity&lt;string&gt;("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");  // type of output will be 'string'</a:t>
            </a:r>
          </a:p>
          <a:p>
            <a:r>
              <a:rPr lang="en-US" dirty="0" smtClean="0"/>
              <a:t>Explicitly </a:t>
            </a:r>
            <a:r>
              <a:rPr lang="en-US" dirty="0"/>
              <a:t>set T to be string as one of the arguments to the function call, denoted using the &lt;&gt; around the arguments rather than ().</a:t>
            </a:r>
          </a:p>
          <a:p>
            <a:endParaRPr lang="en-US" dirty="0"/>
          </a:p>
          <a:p>
            <a:r>
              <a:rPr lang="en-US" b="1" dirty="0" smtClean="0"/>
              <a:t>Second way : U</a:t>
            </a:r>
            <a:r>
              <a:rPr lang="en-US" dirty="0" smtClean="0"/>
              <a:t>se </a:t>
            </a:r>
            <a:r>
              <a:rPr lang="en-US" dirty="0"/>
              <a:t>type argument inference – </a:t>
            </a:r>
            <a:r>
              <a:rPr lang="en-US" dirty="0" smtClean="0"/>
              <a:t>make  </a:t>
            </a:r>
            <a:r>
              <a:rPr lang="en-US" dirty="0"/>
              <a:t>the compiler to set the value of T </a:t>
            </a:r>
            <a:r>
              <a:rPr lang="en-US" dirty="0" smtClean="0"/>
              <a:t> </a:t>
            </a:r>
            <a:r>
              <a:rPr lang="en-US" dirty="0"/>
              <a:t>automatically based on the type of the argument </a:t>
            </a:r>
            <a:r>
              <a:rPr lang="en-US" dirty="0" smtClean="0"/>
              <a:t>passed in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let output = identity("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"); // type of output will be 'string'</a:t>
            </a:r>
          </a:p>
        </p:txBody>
      </p:sp>
    </p:spTree>
    <p:extLst>
      <p:ext uri="{BB962C8B-B14F-4D97-AF65-F5344CB8AC3E}">
        <p14:creationId xmlns:p14="http://schemas.microsoft.com/office/powerpoint/2010/main" val="1115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generic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9813" y="2129590"/>
            <a:ext cx="9074798" cy="369331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genericFunc</a:t>
            </a:r>
            <a:r>
              <a:rPr lang="en-US" dirty="0"/>
              <a:t>&lt;T&gt;(argument: T): T[] {    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arrayOfT</a:t>
            </a:r>
            <a:r>
              <a:rPr lang="en-US" dirty="0"/>
              <a:t>: T[] = [];    // Create empty array of type T.</a:t>
            </a:r>
          </a:p>
          <a:p>
            <a:r>
              <a:rPr lang="en-US" dirty="0"/>
              <a:t>  </a:t>
            </a:r>
            <a:r>
              <a:rPr lang="en-US" dirty="0" err="1"/>
              <a:t>arrayOfT.push</a:t>
            </a:r>
            <a:r>
              <a:rPr lang="en-US" dirty="0"/>
              <a:t>(argument);   // Push, now </a:t>
            </a:r>
            <a:r>
              <a:rPr lang="en-US" dirty="0" err="1"/>
              <a:t>arrayOfT</a:t>
            </a:r>
            <a:r>
              <a:rPr lang="en-US" dirty="0"/>
              <a:t> = [argument].</a:t>
            </a:r>
          </a:p>
          <a:p>
            <a:r>
              <a:rPr lang="en-US" dirty="0"/>
              <a:t>  return </a:t>
            </a:r>
            <a:r>
              <a:rPr lang="en-US" dirty="0" err="1"/>
              <a:t>arrayOfT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arrayFromString</a:t>
            </a:r>
            <a:r>
              <a:rPr lang="en-US" dirty="0"/>
              <a:t> = </a:t>
            </a:r>
            <a:r>
              <a:rPr lang="en-US" dirty="0" err="1"/>
              <a:t>genericFunc</a:t>
            </a:r>
            <a:r>
              <a:rPr lang="en-US" dirty="0"/>
              <a:t>&lt;string&gt;("beep");</a:t>
            </a:r>
          </a:p>
          <a:p>
            <a:r>
              <a:rPr lang="en-US" dirty="0"/>
              <a:t>console.log(</a:t>
            </a:r>
            <a:r>
              <a:rPr lang="en-US" dirty="0" err="1"/>
              <a:t>arrayFromString</a:t>
            </a:r>
            <a:r>
              <a:rPr lang="en-US" dirty="0"/>
              <a:t>[0]);         // "beep"</a:t>
            </a:r>
          </a:p>
          <a:p>
            <a:r>
              <a:rPr lang="en-US" dirty="0"/>
              <a:t>console.log(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arrayFromString</a:t>
            </a:r>
            <a:r>
              <a:rPr lang="en-US" dirty="0"/>
              <a:t>[0])   // String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arrayFromNumber</a:t>
            </a:r>
            <a:r>
              <a:rPr lang="en-US" dirty="0"/>
              <a:t> = </a:t>
            </a:r>
            <a:r>
              <a:rPr lang="en-US" dirty="0" err="1"/>
              <a:t>genericFunc</a:t>
            </a:r>
            <a:r>
              <a:rPr lang="en-US" dirty="0"/>
              <a:t>(42);</a:t>
            </a:r>
          </a:p>
          <a:p>
            <a:r>
              <a:rPr lang="en-US" dirty="0"/>
              <a:t>console.log(</a:t>
            </a:r>
            <a:r>
              <a:rPr lang="en-US" dirty="0" err="1"/>
              <a:t>arrayFromNumber</a:t>
            </a:r>
            <a:r>
              <a:rPr lang="en-US" dirty="0"/>
              <a:t>[0]);         // 42</a:t>
            </a:r>
          </a:p>
          <a:p>
            <a:r>
              <a:rPr lang="en-US" dirty="0"/>
              <a:t>console.log(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arrayFromNumber</a:t>
            </a:r>
            <a:r>
              <a:rPr lang="en-US" dirty="0"/>
              <a:t>[0])   // number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9813" y="5934670"/>
            <a:ext cx="9074797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The &lt;T&gt; after the function name symbolizes that it's a generic function.</a:t>
            </a:r>
          </a:p>
          <a:p>
            <a:r>
              <a:rPr lang="en-US" dirty="0" smtClean="0"/>
              <a:t>When </a:t>
            </a:r>
            <a:r>
              <a:rPr lang="en-US" dirty="0"/>
              <a:t>we call the function, every instance of T will be replaced with the actual provided type.</a:t>
            </a:r>
          </a:p>
        </p:txBody>
      </p:sp>
    </p:spTree>
    <p:extLst>
      <p:ext uri="{BB962C8B-B14F-4D97-AF65-F5344CB8AC3E}">
        <p14:creationId xmlns:p14="http://schemas.microsoft.com/office/powerpoint/2010/main" val="19825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</a:t>
            </a:r>
            <a:r>
              <a:rPr lang="en-US" dirty="0"/>
              <a:t>to organize the code base for very large and complicated apps thanks to modules, namespaces and strong OOP support.</a:t>
            </a:r>
          </a:p>
          <a:p>
            <a:r>
              <a:rPr lang="en-US" dirty="0" smtClean="0"/>
              <a:t>Has </a:t>
            </a:r>
            <a:r>
              <a:rPr lang="en-US" dirty="0"/>
              <a:t>a compilation step to JavaScript that catches all kinds of errors before they reach runtime and break something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</a:t>
            </a:r>
            <a:r>
              <a:rPr lang="en-US" dirty="0"/>
              <a:t>an open-source developed by Microsoft, but is in no way ties to Microsoft platform and can be used anywhere in any environment where there is a need to write JavaScript</a:t>
            </a:r>
          </a:p>
        </p:txBody>
      </p:sp>
    </p:spTree>
    <p:extLst>
      <p:ext uri="{BB962C8B-B14F-4D97-AF65-F5344CB8AC3E}">
        <p14:creationId xmlns:p14="http://schemas.microsoft.com/office/powerpoint/2010/main" val="19184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introduces a syntax for exporting and importing modules, but cannot handle the actual wiring between files.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enable external modules TS relies on third-party libraries: require.js for browser apps and </a:t>
            </a:r>
            <a:r>
              <a:rPr lang="en-US" dirty="0" err="1"/>
              <a:t>CommonJS</a:t>
            </a:r>
            <a:r>
              <a:rPr lang="en-US" dirty="0"/>
              <a:t> for Node.js</a:t>
            </a:r>
          </a:p>
        </p:txBody>
      </p:sp>
    </p:spTree>
    <p:extLst>
      <p:ext uri="{BB962C8B-B14F-4D97-AF65-F5344CB8AC3E}">
        <p14:creationId xmlns:p14="http://schemas.microsoft.com/office/powerpoint/2010/main" val="3654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Modules are executed within their own scope, not in the global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Variables</a:t>
            </a:r>
            <a:r>
              <a:rPr lang="en-US" dirty="0"/>
              <a:t>, functions, classes, etc. declared in a module are not visible outside the module unless they are explicitly exported using one of the export forms. </a:t>
            </a:r>
            <a:endParaRPr lang="en-US" dirty="0" smtClean="0"/>
          </a:p>
          <a:p>
            <a:r>
              <a:rPr lang="en-US" dirty="0" smtClean="0"/>
              <a:t>Conversely</a:t>
            </a:r>
            <a:r>
              <a:rPr lang="en-US" dirty="0"/>
              <a:t>, to consume a variable, function, class, interface, etc. exported from a different module, it has to be imported using one of the import forms.</a:t>
            </a:r>
          </a:p>
          <a:p>
            <a:r>
              <a:rPr lang="en-US" dirty="0" smtClean="0"/>
              <a:t>Modules </a:t>
            </a:r>
            <a:r>
              <a:rPr lang="en-US" dirty="0"/>
              <a:t>are declarative; the relationships between modules are specified in terms of imports and exports at the file level.</a:t>
            </a:r>
          </a:p>
          <a:p>
            <a:r>
              <a:rPr lang="en-US" dirty="0" smtClean="0"/>
              <a:t>Modules </a:t>
            </a:r>
            <a:r>
              <a:rPr lang="en-US" dirty="0"/>
              <a:t>import one another using a module loader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At runtime the module loader is responsible for locating and executing all dependencies of a module before executing it. </a:t>
            </a:r>
            <a:endParaRPr lang="en-US" dirty="0" smtClean="0"/>
          </a:p>
          <a:p>
            <a:r>
              <a:rPr lang="en-US" dirty="0" smtClean="0"/>
              <a:t>Well-known </a:t>
            </a:r>
            <a:r>
              <a:rPr lang="en-US" dirty="0"/>
              <a:t>modules loaders used in JavaScript are the </a:t>
            </a:r>
            <a:r>
              <a:rPr lang="en-US" dirty="0" err="1"/>
              <a:t>CommonJS</a:t>
            </a:r>
            <a:r>
              <a:rPr lang="en-US" dirty="0"/>
              <a:t> module loader for Node.js and require.js for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306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a declaration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Any declaration (such as a variable, function, class, type alias, or interface) can be exported by adding the export keyword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8812" y="4022411"/>
            <a:ext cx="7572102" cy="9233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StringValidator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isAcceptable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(s: string):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5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a declaration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2924" y="2196461"/>
            <a:ext cx="8911687" cy="20313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numberRegexp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/^[0-9]+$/;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implements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StringValidator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isAcceptable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(s: string)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return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=== 5 &amp;&amp;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numberRegexp.test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(s);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923" y="4519247"/>
            <a:ext cx="8911687" cy="20313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implements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StringValidator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isAcceptable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(s: string)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return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=== 5 &amp;&amp;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numberRegexp.test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(s);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 {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};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 {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mainValidator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3304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</a:t>
            </a:r>
            <a:r>
              <a:rPr lang="en-US" dirty="0"/>
              <a:t>an exported declaration is done through using one of the import forms below:</a:t>
            </a:r>
          </a:p>
          <a:p>
            <a:r>
              <a:rPr lang="en-US" dirty="0" smtClean="0"/>
              <a:t>To Import </a:t>
            </a:r>
            <a:r>
              <a:rPr lang="en-US" dirty="0"/>
              <a:t>a single export from a module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} from "./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r>
              <a:rPr lang="en-US" dirty="0"/>
              <a:t>imports can also be </a:t>
            </a:r>
            <a:r>
              <a:rPr lang="en-US" dirty="0" smtClean="0"/>
              <a:t>renamed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 {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as ZCV } from "./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new ZCV();</a:t>
            </a:r>
          </a:p>
        </p:txBody>
      </p:sp>
    </p:spTree>
    <p:extLst>
      <p:ext uri="{BB962C8B-B14F-4D97-AF65-F5344CB8AC3E}">
        <p14:creationId xmlns:p14="http://schemas.microsoft.com/office/powerpoint/2010/main" val="4848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entire module into a single variable, and use it to access the module exports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* as validator from "./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validator.ZipCodeValidator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68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= and import = require()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CommonJS</a:t>
            </a:r>
            <a:r>
              <a:rPr lang="en-US" dirty="0" smtClean="0"/>
              <a:t> - </a:t>
            </a:r>
            <a:r>
              <a:rPr lang="en-US" dirty="0"/>
              <a:t>exports object which contains all exports from a module.</a:t>
            </a:r>
          </a:p>
          <a:p>
            <a:endParaRPr lang="en-US" dirty="0"/>
          </a:p>
          <a:p>
            <a:r>
              <a:rPr lang="en-US" dirty="0" smtClean="0"/>
              <a:t>Also </a:t>
            </a:r>
            <a:r>
              <a:rPr lang="en-US" dirty="0"/>
              <a:t>support replacing the exports object with a custom single object. </a:t>
            </a:r>
            <a:endParaRPr lang="en-US" dirty="0" smtClean="0"/>
          </a:p>
          <a:p>
            <a:r>
              <a:rPr lang="en-US" dirty="0" smtClean="0"/>
              <a:t>export =</a:t>
            </a:r>
            <a:endParaRPr lang="en-US" dirty="0"/>
          </a:p>
          <a:p>
            <a:r>
              <a:rPr lang="en-US" dirty="0" smtClean="0"/>
              <a:t>Specifies </a:t>
            </a:r>
            <a:r>
              <a:rPr lang="en-US" dirty="0"/>
              <a:t>a single object that is exported from the module. </a:t>
            </a:r>
            <a:r>
              <a:rPr lang="en-US" dirty="0" smtClean="0"/>
              <a:t>Can </a:t>
            </a:r>
            <a:r>
              <a:rPr lang="en-US" dirty="0"/>
              <a:t>be a class, interface, namespace, function, or </a:t>
            </a:r>
            <a:r>
              <a:rPr lang="en-US" dirty="0" err="1"/>
              <a:t>enum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importing a module using export =, </a:t>
            </a:r>
            <a:r>
              <a:rPr lang="en-US" dirty="0" smtClean="0"/>
              <a:t>import </a:t>
            </a:r>
            <a:r>
              <a:rPr lang="en-US" dirty="0"/>
              <a:t>module = require("module") must be used to import the module.</a:t>
            </a:r>
          </a:p>
        </p:txBody>
      </p:sp>
    </p:spTree>
    <p:extLst>
      <p:ext uri="{BB962C8B-B14F-4D97-AF65-F5344CB8AC3E}">
        <p14:creationId xmlns:p14="http://schemas.microsoft.com/office/powerpoint/2010/main" val="26729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= and import = require()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2924" y="2419879"/>
            <a:ext cx="6096000" cy="14773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sayHi</a:t>
            </a:r>
            <a:r>
              <a:rPr lang="en-US" dirty="0"/>
              <a:t> = function(): void {</a:t>
            </a:r>
          </a:p>
          <a:p>
            <a:r>
              <a:rPr lang="en-US" dirty="0"/>
              <a:t>    console.log("Hello!");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= </a:t>
            </a:r>
            <a:r>
              <a:rPr lang="en-US" dirty="0" err="1"/>
              <a:t>sayHi</a:t>
            </a:r>
            <a:r>
              <a:rPr lang="en-US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1538" y="205054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exporter.ts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1386" y="4781418"/>
            <a:ext cx="60960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sayHi</a:t>
            </a:r>
            <a:r>
              <a:rPr lang="en-US" dirty="0"/>
              <a:t> = require('./exporter');</a:t>
            </a:r>
          </a:p>
          <a:p>
            <a:r>
              <a:rPr lang="en-US" dirty="0" err="1"/>
              <a:t>sayHi</a:t>
            </a:r>
            <a:r>
              <a:rPr lang="en-US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1386" y="4412086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importer.ts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 Module Definition (AMD)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2487"/>
          </a:xfrm>
        </p:spPr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/>
              <a:t>modules to be loaded asynchronously on need basis. </a:t>
            </a:r>
            <a:endParaRPr lang="en-US" dirty="0" smtClean="0"/>
          </a:p>
          <a:p>
            <a:r>
              <a:rPr lang="en-US" dirty="0" err="1" smtClean="0"/>
              <a:t>RequireJS</a:t>
            </a:r>
            <a:r>
              <a:rPr lang="en-US" dirty="0" smtClean="0"/>
              <a:t> -Provides </a:t>
            </a:r>
            <a:r>
              <a:rPr lang="en-US" dirty="0"/>
              <a:t>the mechanism to load modules on demand.  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/>
              <a:t>to reference dependent modules using keyword “import” and </a:t>
            </a:r>
            <a:r>
              <a:rPr lang="en-US" dirty="0" err="1"/>
              <a:t>RequireJS</a:t>
            </a:r>
            <a:r>
              <a:rPr lang="en-US" dirty="0"/>
              <a:t> takes care of loading them at runtime. </a:t>
            </a:r>
            <a:endParaRPr lang="en-US" dirty="0" smtClean="0"/>
          </a:p>
          <a:p>
            <a:r>
              <a:rPr lang="en-US" dirty="0" smtClean="0"/>
              <a:t>AMD </a:t>
            </a:r>
            <a:r>
              <a:rPr lang="en-US" dirty="0"/>
              <a:t>manages the dependencies for each module and takes away the complexity of making sure all the dependent modules are loaded on the page before the specific module. 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the concept of identifying who is dependent on whom and then loading them in that sequence</a:t>
            </a:r>
            <a:r>
              <a:rPr lang="en-US" dirty="0" smtClean="0"/>
              <a:t>.</a:t>
            </a:r>
          </a:p>
          <a:p>
            <a:r>
              <a:rPr lang="en-US" dirty="0"/>
              <a:t>very useful technique for large scale web applications where we have lot of </a:t>
            </a:r>
            <a:r>
              <a:rPr lang="en-US" dirty="0" err="1"/>
              <a:t>TypeScript</a:t>
            </a:r>
            <a:r>
              <a:rPr lang="en-US" dirty="0"/>
              <a:t>/JavaScript files and it is a headache to maintain the 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20025377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 Module Definition (AMD)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RequireJS</a:t>
            </a:r>
            <a:r>
              <a:rPr lang="en-US" dirty="0"/>
              <a:t> handles module loading using configuration style programming. 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loading all the scripts in the specific order, </a:t>
            </a:r>
            <a:r>
              <a:rPr lang="en-US" dirty="0" err="1" smtClean="0"/>
              <a:t>RequireJS</a:t>
            </a:r>
            <a:r>
              <a:rPr lang="en-US" dirty="0" smtClean="0"/>
              <a:t> just defines </a:t>
            </a:r>
            <a:r>
              <a:rPr lang="en-US" dirty="0"/>
              <a:t>a startup/</a:t>
            </a:r>
            <a:r>
              <a:rPr lang="en-US" dirty="0" err="1"/>
              <a:t>bootstarp</a:t>
            </a:r>
            <a:r>
              <a:rPr lang="en-US" dirty="0"/>
              <a:t> file in </a:t>
            </a:r>
            <a:r>
              <a:rPr lang="en-US" dirty="0" smtClean="0"/>
              <a:t>HTML </a:t>
            </a:r>
            <a:r>
              <a:rPr lang="en-US" dirty="0"/>
              <a:t>page. </a:t>
            </a:r>
            <a:endParaRPr lang="en-US" dirty="0" smtClean="0"/>
          </a:p>
          <a:p>
            <a:r>
              <a:rPr lang="en-US" dirty="0" err="1" smtClean="0"/>
              <a:t>RequireJS</a:t>
            </a:r>
            <a:r>
              <a:rPr lang="en-US" dirty="0" smtClean="0"/>
              <a:t> </a:t>
            </a:r>
            <a:r>
              <a:rPr lang="en-US" dirty="0"/>
              <a:t>reads that and navigates to the startup file which would then as required call other modules and as an when we call other </a:t>
            </a:r>
            <a:r>
              <a:rPr lang="en-US" dirty="0" smtClean="0"/>
              <a:t>modules</a:t>
            </a:r>
          </a:p>
          <a:p>
            <a:r>
              <a:rPr lang="en-US" sz="2000" b="1" dirty="0" err="1" smtClean="0"/>
              <a:t>RequireJS</a:t>
            </a:r>
            <a:r>
              <a:rPr lang="en-US" sz="2000" b="1" dirty="0" smtClean="0"/>
              <a:t> </a:t>
            </a:r>
            <a:r>
              <a:rPr lang="en-US" sz="2000" b="1" dirty="0"/>
              <a:t>loads the dependencies on demand.</a:t>
            </a:r>
          </a:p>
        </p:txBody>
      </p:sp>
    </p:spTree>
    <p:extLst>
      <p:ext uri="{BB962C8B-B14F-4D97-AF65-F5344CB8AC3E}">
        <p14:creationId xmlns:p14="http://schemas.microsoft.com/office/powerpoint/2010/main" val="34698883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5822</TotalTime>
  <Words>5788</Words>
  <Application>Microsoft Office PowerPoint</Application>
  <PresentationFormat>Widescreen</PresentationFormat>
  <Paragraphs>954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Century Gothic</vt:lpstr>
      <vt:lpstr>Wingdings</vt:lpstr>
      <vt:lpstr>Wingdings 3</vt:lpstr>
      <vt:lpstr>Wisp</vt:lpstr>
      <vt:lpstr>typescript</vt:lpstr>
      <vt:lpstr>typescript</vt:lpstr>
      <vt:lpstr>Problems with javascript</vt:lpstr>
      <vt:lpstr>typescript</vt:lpstr>
      <vt:lpstr>Features of TypeScript </vt:lpstr>
      <vt:lpstr>Features of TypeScript </vt:lpstr>
      <vt:lpstr>Benefits of TypeScript</vt:lpstr>
      <vt:lpstr>Benefits of TypeScript</vt:lpstr>
      <vt:lpstr>Benefits of TypeScript</vt:lpstr>
      <vt:lpstr>Components of TypeScript </vt:lpstr>
      <vt:lpstr>Local Environment Setup </vt:lpstr>
      <vt:lpstr>Transpilation</vt:lpstr>
      <vt:lpstr>Typescript – Installation Steps </vt:lpstr>
      <vt:lpstr>Compiling to JavaScript </vt:lpstr>
      <vt:lpstr>Compiling to JavaScript - tsc </vt:lpstr>
      <vt:lpstr>Compiler Flags </vt:lpstr>
      <vt:lpstr>Compiler Flags </vt:lpstr>
      <vt:lpstr>TypeScript Fundamentals </vt:lpstr>
      <vt:lpstr>TypeScript Fundamentals</vt:lpstr>
      <vt:lpstr>TypeScript Fundamentals</vt:lpstr>
      <vt:lpstr>TypeScript Types </vt:lpstr>
      <vt:lpstr>TypeScript Types </vt:lpstr>
      <vt:lpstr>Type Inference </vt:lpstr>
      <vt:lpstr>Variable Declaration in TypeScript</vt:lpstr>
      <vt:lpstr>Examples: variable declaration</vt:lpstr>
      <vt:lpstr>Functions in typescript</vt:lpstr>
      <vt:lpstr>Optional Type </vt:lpstr>
      <vt:lpstr>Type Assertion in TypeScript </vt:lpstr>
      <vt:lpstr>TypeScript Variable Scope </vt:lpstr>
      <vt:lpstr>Example: Variable Scope </vt:lpstr>
      <vt:lpstr>Rest Parameters </vt:lpstr>
      <vt:lpstr>Example: Rest Parameters </vt:lpstr>
      <vt:lpstr>let declarations</vt:lpstr>
      <vt:lpstr>Var vs let</vt:lpstr>
      <vt:lpstr>Let example</vt:lpstr>
      <vt:lpstr>Let example</vt:lpstr>
      <vt:lpstr>const declarations</vt:lpstr>
      <vt:lpstr>Lambda Functions</vt:lpstr>
      <vt:lpstr>Lambda Expression </vt:lpstr>
      <vt:lpstr>Lambda Statement </vt:lpstr>
      <vt:lpstr>Lambda Functions</vt:lpstr>
      <vt:lpstr>Function Overload </vt:lpstr>
      <vt:lpstr>Array</vt:lpstr>
      <vt:lpstr>Arrays </vt:lpstr>
      <vt:lpstr>Array Declaration </vt:lpstr>
      <vt:lpstr>Creating array using constructor </vt:lpstr>
      <vt:lpstr>Examples: Array declarations</vt:lpstr>
      <vt:lpstr>Examples: Array declarations</vt:lpstr>
      <vt:lpstr>Tuple </vt:lpstr>
      <vt:lpstr>Never data type </vt:lpstr>
      <vt:lpstr>Example : Never</vt:lpstr>
      <vt:lpstr>Time for a break</vt:lpstr>
      <vt:lpstr>Ok, let me give u some sample anwsers</vt:lpstr>
      <vt:lpstr>And the correct answer is </vt:lpstr>
      <vt:lpstr>Interfaces </vt:lpstr>
      <vt:lpstr>Interfaces </vt:lpstr>
      <vt:lpstr>Declaring Interfaces </vt:lpstr>
      <vt:lpstr>Example: Interface and Objects </vt:lpstr>
      <vt:lpstr>Example :  Interfaces and Arrays </vt:lpstr>
      <vt:lpstr>Interfaces and Inheritance </vt:lpstr>
      <vt:lpstr>Example: Simple Interface Inheritance </vt:lpstr>
      <vt:lpstr>Example: Multiple Interface Inheritance </vt:lpstr>
      <vt:lpstr>Example: Multiple Interface Inheritance </vt:lpstr>
      <vt:lpstr>Interfaces with optional properties</vt:lpstr>
      <vt:lpstr>Interfaces with optional properties</vt:lpstr>
      <vt:lpstr>Interfaces :Readonly properties </vt:lpstr>
      <vt:lpstr>readonly vs const</vt:lpstr>
      <vt:lpstr>Function Types </vt:lpstr>
      <vt:lpstr>Classes </vt:lpstr>
      <vt:lpstr>Classes </vt:lpstr>
      <vt:lpstr>Example: Declaring a class </vt:lpstr>
      <vt:lpstr>Classes - Creating Instance objects </vt:lpstr>
      <vt:lpstr>Example :Classes</vt:lpstr>
      <vt:lpstr>Example :Classes</vt:lpstr>
      <vt:lpstr>Class Inheritance </vt:lpstr>
      <vt:lpstr>Example: Class Inheritance </vt:lpstr>
      <vt:lpstr>Multi-level inheritance</vt:lpstr>
      <vt:lpstr>Method Overriding </vt:lpstr>
      <vt:lpstr>Example : Method Overriding </vt:lpstr>
      <vt:lpstr>static Keyword </vt:lpstr>
      <vt:lpstr>Example : static</vt:lpstr>
      <vt:lpstr>Data Hiding</vt:lpstr>
      <vt:lpstr>Access Specifier</vt:lpstr>
      <vt:lpstr>Classes and Interfaces </vt:lpstr>
      <vt:lpstr>Classes and Interfaces </vt:lpstr>
      <vt:lpstr>Generics </vt:lpstr>
      <vt:lpstr>Generics </vt:lpstr>
      <vt:lpstr>Calling a generic function</vt:lpstr>
      <vt:lpstr>Calling a generic function</vt:lpstr>
      <vt:lpstr>Modules </vt:lpstr>
      <vt:lpstr>Modules </vt:lpstr>
      <vt:lpstr>Exporting a declaration </vt:lpstr>
      <vt:lpstr>Exporting a declaration </vt:lpstr>
      <vt:lpstr>Import </vt:lpstr>
      <vt:lpstr>Import</vt:lpstr>
      <vt:lpstr>export = and import = require()</vt:lpstr>
      <vt:lpstr>export = and import = require()</vt:lpstr>
      <vt:lpstr>Asynchronous Module Definition (AMD)</vt:lpstr>
      <vt:lpstr>Asynchronous Module Definition (AMD)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User</dc:creator>
  <cp:lastModifiedBy>User</cp:lastModifiedBy>
  <cp:revision>125</cp:revision>
  <dcterms:created xsi:type="dcterms:W3CDTF">2017-06-12T12:43:04Z</dcterms:created>
  <dcterms:modified xsi:type="dcterms:W3CDTF">2017-06-23T09:11:06Z</dcterms:modified>
</cp:coreProperties>
</file>