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1/23/2023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1/23/2023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1/23/2023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6F1B-F159-A6F0-3EFB-5164E8A327DA}"/>
              </a:ext>
            </a:extLst>
          </p:cNvPr>
          <p:cNvSpPr>
            <a:spLocks noGrp="1"/>
          </p:cNvSpPr>
          <p:nvPr>
            <p:ph type="ctrTitle"/>
          </p:nvPr>
        </p:nvSpPr>
        <p:spPr/>
        <p:txBody>
          <a:bodyPr/>
          <a:lstStyle/>
          <a:p>
            <a:r>
              <a:rPr lang="en-US" dirty="0"/>
              <a:t>Event Loop in </a:t>
            </a:r>
            <a:r>
              <a:rPr lang="en-US" dirty="0" err="1"/>
              <a:t>nodejs</a:t>
            </a:r>
            <a:endParaRPr lang="en-IN" dirty="0"/>
          </a:p>
        </p:txBody>
      </p:sp>
      <p:sp>
        <p:nvSpPr>
          <p:cNvPr id="3" name="Subtitle 2">
            <a:extLst>
              <a:ext uri="{FF2B5EF4-FFF2-40B4-BE49-F238E27FC236}">
                <a16:creationId xmlns:a16="http://schemas.microsoft.com/office/drawing/2014/main" id="{834A9F0F-B9A9-9A89-2112-AAA927F4847D}"/>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156385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DB76-ECD2-3F42-A175-1F41FEA2240D}"/>
              </a:ext>
            </a:extLst>
          </p:cNvPr>
          <p:cNvSpPr>
            <a:spLocks noGrp="1"/>
          </p:cNvSpPr>
          <p:nvPr>
            <p:ph type="title"/>
          </p:nvPr>
        </p:nvSpPr>
        <p:spPr/>
        <p:txBody>
          <a:bodyPr/>
          <a:lstStyle/>
          <a:p>
            <a:r>
              <a:rPr lang="en-US" b="1" dirty="0"/>
              <a:t>Synchronous programming</a:t>
            </a:r>
            <a:endParaRPr lang="en-IN" dirty="0"/>
          </a:p>
        </p:txBody>
      </p:sp>
      <p:sp>
        <p:nvSpPr>
          <p:cNvPr id="3" name="Content Placeholder 2">
            <a:extLst>
              <a:ext uri="{FF2B5EF4-FFF2-40B4-BE49-F238E27FC236}">
                <a16:creationId xmlns:a16="http://schemas.microsoft.com/office/drawing/2014/main" id="{F5D6D1EF-A1C2-29BB-6E90-DCF12838B678}"/>
              </a:ext>
            </a:extLst>
          </p:cNvPr>
          <p:cNvSpPr>
            <a:spLocks noGrp="1"/>
          </p:cNvSpPr>
          <p:nvPr>
            <p:ph idx="1"/>
          </p:nvPr>
        </p:nvSpPr>
        <p:spPr>
          <a:xfrm>
            <a:off x="1154954" y="2603499"/>
            <a:ext cx="10332196" cy="3954463"/>
          </a:xfrm>
        </p:spPr>
        <p:txBody>
          <a:bodyPr>
            <a:normAutofit lnSpcReduction="10000"/>
          </a:bodyPr>
          <a:lstStyle/>
          <a:p>
            <a:r>
              <a:rPr lang="en-US" dirty="0"/>
              <a:t>In the top-left corner, have a Node file that is going to get executed.</a:t>
            </a:r>
          </a:p>
          <a:p>
            <a:r>
              <a:rPr lang="en-US" dirty="0"/>
              <a:t> At the bottom left,  have an output terminal for the program. </a:t>
            </a:r>
          </a:p>
          <a:p>
            <a:r>
              <a:rPr lang="en-US" dirty="0"/>
              <a:t>Then you have Call stack, Node APIs and Callback queue. All these together constitute the NodeJS environment.</a:t>
            </a:r>
          </a:p>
          <a:p>
            <a:r>
              <a:rPr lang="en-US" dirty="0"/>
              <a:t>For synchronous programming, you only need to focus on the call stack. This is the only part of the NodeJS environment that will be working in this case.</a:t>
            </a:r>
          </a:p>
          <a:p>
            <a:r>
              <a:rPr lang="en-US" dirty="0"/>
              <a:t>A callback stack is a data structure that you use to keep track of the execution of all functions that will run inside the program. This data structure has only one open end to add or remove top items.</a:t>
            </a:r>
          </a:p>
          <a:p>
            <a:r>
              <a:rPr lang="en-US" dirty="0"/>
              <a:t>When the program starts executing, it first gets wrapped inside an anonymous main() function. This is automatically defined by NodeJS. So main() gets pushed first to the callback stack.</a:t>
            </a:r>
            <a:endParaRPr lang="en-IN" dirty="0"/>
          </a:p>
        </p:txBody>
      </p:sp>
    </p:spTree>
    <p:extLst>
      <p:ext uri="{BB962C8B-B14F-4D97-AF65-F5344CB8AC3E}">
        <p14:creationId xmlns:p14="http://schemas.microsoft.com/office/powerpoint/2010/main" val="119048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2C0D-726A-9B96-8F43-29223C76638A}"/>
              </a:ext>
            </a:extLst>
          </p:cNvPr>
          <p:cNvSpPr>
            <a:spLocks noGrp="1"/>
          </p:cNvSpPr>
          <p:nvPr>
            <p:ph type="title"/>
          </p:nvPr>
        </p:nvSpPr>
        <p:spPr/>
        <p:txBody>
          <a:bodyPr/>
          <a:lstStyle/>
          <a:p>
            <a:r>
              <a:rPr lang="en-US" b="1" dirty="0"/>
              <a:t>Synchronous programming</a:t>
            </a:r>
            <a:endParaRPr lang="en-IN" dirty="0"/>
          </a:p>
        </p:txBody>
      </p:sp>
      <p:pic>
        <p:nvPicPr>
          <p:cNvPr id="6146" name="Picture 2" descr="2">
            <a:extLst>
              <a:ext uri="{FF2B5EF4-FFF2-40B4-BE49-F238E27FC236}">
                <a16:creationId xmlns:a16="http://schemas.microsoft.com/office/drawing/2014/main" id="{EBE78112-55FA-6830-B5B5-7DEDA27A2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1885950"/>
            <a:ext cx="76962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66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F8EE-9955-C138-7180-82314EE8E1A9}"/>
              </a:ext>
            </a:extLst>
          </p:cNvPr>
          <p:cNvSpPr>
            <a:spLocks noGrp="1"/>
          </p:cNvSpPr>
          <p:nvPr>
            <p:ph type="title"/>
          </p:nvPr>
        </p:nvSpPr>
        <p:spPr/>
        <p:txBody>
          <a:bodyPr/>
          <a:lstStyle/>
          <a:p>
            <a:r>
              <a:rPr lang="en-US" b="1" dirty="0"/>
              <a:t>Synchronous programming</a:t>
            </a:r>
            <a:endParaRPr lang="en-IN" dirty="0"/>
          </a:p>
        </p:txBody>
      </p:sp>
      <p:sp>
        <p:nvSpPr>
          <p:cNvPr id="3" name="Content Placeholder 2">
            <a:extLst>
              <a:ext uri="{FF2B5EF4-FFF2-40B4-BE49-F238E27FC236}">
                <a16:creationId xmlns:a16="http://schemas.microsoft.com/office/drawing/2014/main" id="{BA4992BB-3989-C635-4729-5F4658EB7D8C}"/>
              </a:ext>
            </a:extLst>
          </p:cNvPr>
          <p:cNvSpPr>
            <a:spLocks noGrp="1"/>
          </p:cNvSpPr>
          <p:nvPr>
            <p:ph idx="1"/>
          </p:nvPr>
        </p:nvSpPr>
        <p:spPr/>
        <p:txBody>
          <a:bodyPr/>
          <a:lstStyle/>
          <a:p>
            <a:r>
              <a:rPr lang="en-US" dirty="0"/>
              <a:t>Next, the variables a and b are created and their sum is stored in a variable sum. All these values are stored in memory.</a:t>
            </a:r>
          </a:p>
          <a:p>
            <a:endParaRPr lang="en-US" dirty="0"/>
          </a:p>
          <a:p>
            <a:r>
              <a:rPr lang="en-US" dirty="0"/>
              <a:t>Now, the console.log() is a function that is called and pushed inside the callback stack. It gets executed and you can see the output on the terminal screen.</a:t>
            </a:r>
            <a:endParaRPr lang="en-IN" dirty="0"/>
          </a:p>
        </p:txBody>
      </p:sp>
    </p:spTree>
    <p:extLst>
      <p:ext uri="{BB962C8B-B14F-4D97-AF65-F5344CB8AC3E}">
        <p14:creationId xmlns:p14="http://schemas.microsoft.com/office/powerpoint/2010/main" val="2402476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Synchronous programming</a:t>
            </a:r>
            <a:endParaRPr lang="en-IN" dirty="0"/>
          </a:p>
        </p:txBody>
      </p:sp>
      <p:pic>
        <p:nvPicPr>
          <p:cNvPr id="7170" name="Picture 2" descr="3">
            <a:extLst>
              <a:ext uri="{FF2B5EF4-FFF2-40B4-BE49-F238E27FC236}">
                <a16:creationId xmlns:a16="http://schemas.microsoft.com/office/drawing/2014/main" id="{3EF5484C-3642-CFDB-9249-5BEE01A78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37" y="2047875"/>
            <a:ext cx="7715250"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91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Synchronous programming</a:t>
            </a:r>
            <a:endParaRPr lang="en-IN" dirty="0"/>
          </a:p>
        </p:txBody>
      </p:sp>
      <p:sp>
        <p:nvSpPr>
          <p:cNvPr id="6" name="Content Placeholder 5">
            <a:extLst>
              <a:ext uri="{FF2B5EF4-FFF2-40B4-BE49-F238E27FC236}">
                <a16:creationId xmlns:a16="http://schemas.microsoft.com/office/drawing/2014/main" id="{02F5F2F3-B819-F75F-C686-9142E28090D8}"/>
              </a:ext>
            </a:extLst>
          </p:cNvPr>
          <p:cNvSpPr>
            <a:spLocks noGrp="1"/>
          </p:cNvSpPr>
          <p:nvPr>
            <p:ph idx="1"/>
          </p:nvPr>
        </p:nvSpPr>
        <p:spPr/>
        <p:txBody>
          <a:bodyPr/>
          <a:lstStyle/>
          <a:p>
            <a:r>
              <a:rPr lang="en-US" dirty="0"/>
              <a:t>After this function gets executed, it is removed from the callback stack.</a:t>
            </a:r>
          </a:p>
          <a:p>
            <a:r>
              <a:rPr lang="en-US" dirty="0"/>
              <a:t>Then the main() is also removed as nothing is left to be called from the program.</a:t>
            </a:r>
          </a:p>
          <a:p>
            <a:r>
              <a:rPr lang="en-US" dirty="0"/>
              <a:t> This is how a synchronous program gets executed.</a:t>
            </a:r>
            <a:endParaRPr lang="en-IN" dirty="0"/>
          </a:p>
        </p:txBody>
      </p:sp>
    </p:spTree>
    <p:extLst>
      <p:ext uri="{BB962C8B-B14F-4D97-AF65-F5344CB8AC3E}">
        <p14:creationId xmlns:p14="http://schemas.microsoft.com/office/powerpoint/2010/main" val="3007588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Synchronous programming</a:t>
            </a:r>
            <a:endParaRPr lang="en-IN" dirty="0"/>
          </a:p>
        </p:txBody>
      </p:sp>
      <p:pic>
        <p:nvPicPr>
          <p:cNvPr id="9218" name="Picture 2" descr="4">
            <a:extLst>
              <a:ext uri="{FF2B5EF4-FFF2-40B4-BE49-F238E27FC236}">
                <a16:creationId xmlns:a16="http://schemas.microsoft.com/office/drawing/2014/main" id="{8BFE56E1-CC7D-B44C-3F80-CC269FD6A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6" y="2055282"/>
            <a:ext cx="7743825"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49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Synchronous programming</a:t>
            </a:r>
            <a:endParaRPr lang="en-IN" dirty="0"/>
          </a:p>
        </p:txBody>
      </p:sp>
      <p:pic>
        <p:nvPicPr>
          <p:cNvPr id="10242" name="Picture 2" descr="5">
            <a:extLst>
              <a:ext uri="{FF2B5EF4-FFF2-40B4-BE49-F238E27FC236}">
                <a16:creationId xmlns:a16="http://schemas.microsoft.com/office/drawing/2014/main" id="{70DE139F-2173-A1F4-718F-692DEFDFA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37" y="1974319"/>
            <a:ext cx="765810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428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pic>
        <p:nvPicPr>
          <p:cNvPr id="11266" name="Picture 2" descr="1-1">
            <a:extLst>
              <a:ext uri="{FF2B5EF4-FFF2-40B4-BE49-F238E27FC236}">
                <a16:creationId xmlns:a16="http://schemas.microsoft.com/office/drawing/2014/main" id="{34F9BCE1-A20D-5D67-84B4-994E6A347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235" y="2028825"/>
            <a:ext cx="7520491"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030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sp>
        <p:nvSpPr>
          <p:cNvPr id="3" name="Content Placeholder 2">
            <a:extLst>
              <a:ext uri="{FF2B5EF4-FFF2-40B4-BE49-F238E27FC236}">
                <a16:creationId xmlns:a16="http://schemas.microsoft.com/office/drawing/2014/main" id="{980F15CF-5A71-953E-EF61-ACCA017F0CB8}"/>
              </a:ext>
            </a:extLst>
          </p:cNvPr>
          <p:cNvSpPr>
            <a:spLocks noGrp="1"/>
          </p:cNvSpPr>
          <p:nvPr>
            <p:ph idx="1"/>
          </p:nvPr>
        </p:nvSpPr>
        <p:spPr/>
        <p:txBody>
          <a:bodyPr/>
          <a:lstStyle/>
          <a:p>
            <a:r>
              <a:rPr lang="en-US" dirty="0"/>
              <a:t>When the program starts executing, first the main() function gets added to the callback stack. </a:t>
            </a:r>
          </a:p>
          <a:p>
            <a:r>
              <a:rPr lang="en-US" dirty="0"/>
              <a:t>Then console.log("Start") is called and added to the callback stack. </a:t>
            </a:r>
          </a:p>
          <a:p>
            <a:r>
              <a:rPr lang="en-US" dirty="0"/>
              <a:t>After processing, the output is visible on the terminal and then it gets removed from the callback stack.</a:t>
            </a:r>
            <a:endParaRPr lang="en-IN" dirty="0"/>
          </a:p>
        </p:txBody>
      </p:sp>
    </p:spTree>
    <p:extLst>
      <p:ext uri="{BB962C8B-B14F-4D97-AF65-F5344CB8AC3E}">
        <p14:creationId xmlns:p14="http://schemas.microsoft.com/office/powerpoint/2010/main" val="3571437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pic>
        <p:nvPicPr>
          <p:cNvPr id="13314" name="Picture 2" descr="2-1">
            <a:extLst>
              <a:ext uri="{FF2B5EF4-FFF2-40B4-BE49-F238E27FC236}">
                <a16:creationId xmlns:a16="http://schemas.microsoft.com/office/drawing/2014/main" id="{5FA8B05A-874F-1D45-99F9-DB094AC8C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1971675"/>
            <a:ext cx="7677150"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370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A439-F8D1-9A27-F282-700E6391DDEA}"/>
              </a:ext>
            </a:extLst>
          </p:cNvPr>
          <p:cNvSpPr>
            <a:spLocks noGrp="1"/>
          </p:cNvSpPr>
          <p:nvPr>
            <p:ph type="title"/>
          </p:nvPr>
        </p:nvSpPr>
        <p:spPr/>
        <p:txBody>
          <a:bodyPr/>
          <a:lstStyle/>
          <a:p>
            <a:r>
              <a:rPr lang="en-US" dirty="0"/>
              <a:t>Asynchronous nature of </a:t>
            </a:r>
            <a:r>
              <a:rPr lang="en-US" dirty="0" err="1"/>
              <a:t>nodejs</a:t>
            </a:r>
            <a:endParaRPr lang="en-IN" dirty="0"/>
          </a:p>
        </p:txBody>
      </p:sp>
      <p:sp>
        <p:nvSpPr>
          <p:cNvPr id="3" name="Content Placeholder 2">
            <a:extLst>
              <a:ext uri="{FF2B5EF4-FFF2-40B4-BE49-F238E27FC236}">
                <a16:creationId xmlns:a16="http://schemas.microsoft.com/office/drawing/2014/main" id="{C8C22D99-7232-E85A-90FD-20DF02C3E480}"/>
              </a:ext>
            </a:extLst>
          </p:cNvPr>
          <p:cNvSpPr>
            <a:spLocks noGrp="1"/>
          </p:cNvSpPr>
          <p:nvPr>
            <p:ph idx="1"/>
          </p:nvPr>
        </p:nvSpPr>
        <p:spPr/>
        <p:txBody>
          <a:bodyPr/>
          <a:lstStyle/>
          <a:p>
            <a:pPr algn="l" fontAlgn="base"/>
            <a:r>
              <a:rPr lang="en-US" b="0" i="0" dirty="0">
                <a:solidFill>
                  <a:srgbClr val="0A0A23"/>
                </a:solidFill>
                <a:effectLst/>
                <a:latin typeface="Lato" panose="020B0604020202020204" pitchFamily="34" charset="0"/>
              </a:rPr>
              <a:t>NodeJS is an asynchronous event-driven JavaScript runtime environment designed to build scalable network applications.</a:t>
            </a:r>
          </a:p>
          <a:p>
            <a:pPr algn="l" fontAlgn="base"/>
            <a:r>
              <a:rPr lang="en-US" b="0" i="0" dirty="0">
                <a:solidFill>
                  <a:srgbClr val="0A0A23"/>
                </a:solidFill>
                <a:effectLst/>
                <a:latin typeface="Lato" panose="020B0604020202020204" pitchFamily="34" charset="0"/>
              </a:rPr>
              <a:t>Asynchronous -Refers to all those functions in JavaScript that are processed in the background without blocking any other request.</a:t>
            </a:r>
          </a:p>
          <a:p>
            <a:endParaRPr lang="en-IN" dirty="0"/>
          </a:p>
        </p:txBody>
      </p:sp>
    </p:spTree>
    <p:extLst>
      <p:ext uri="{BB962C8B-B14F-4D97-AF65-F5344CB8AC3E}">
        <p14:creationId xmlns:p14="http://schemas.microsoft.com/office/powerpoint/2010/main" val="2874983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pic>
        <p:nvPicPr>
          <p:cNvPr id="14338" name="Picture 2" descr="3-1">
            <a:extLst>
              <a:ext uri="{FF2B5EF4-FFF2-40B4-BE49-F238E27FC236}">
                <a16:creationId xmlns:a16="http://schemas.microsoft.com/office/drawing/2014/main" id="{EB54EC7F-37F9-D038-0759-D6795456D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462" y="2064807"/>
            <a:ext cx="763905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586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sp>
        <p:nvSpPr>
          <p:cNvPr id="3" name="Content Placeholder 2">
            <a:extLst>
              <a:ext uri="{FF2B5EF4-FFF2-40B4-BE49-F238E27FC236}">
                <a16:creationId xmlns:a16="http://schemas.microsoft.com/office/drawing/2014/main" id="{17E00F28-575D-18C9-5B17-85685A0DC587}"/>
              </a:ext>
            </a:extLst>
          </p:cNvPr>
          <p:cNvSpPr>
            <a:spLocks noGrp="1"/>
          </p:cNvSpPr>
          <p:nvPr>
            <p:ph idx="1"/>
          </p:nvPr>
        </p:nvSpPr>
        <p:spPr/>
        <p:txBody>
          <a:bodyPr/>
          <a:lstStyle/>
          <a:p>
            <a:r>
              <a:rPr lang="en-US" dirty="0"/>
              <a:t>Now the next is the </a:t>
            </a:r>
            <a:r>
              <a:rPr lang="en-US" dirty="0" err="1"/>
              <a:t>setTimeOut</a:t>
            </a:r>
            <a:r>
              <a:rPr lang="en-US" dirty="0"/>
              <a:t>(...Zero...) function which gets added to the callback stack.</a:t>
            </a:r>
          </a:p>
          <a:p>
            <a:endParaRPr lang="en-US" dirty="0"/>
          </a:p>
          <a:p>
            <a:r>
              <a:rPr lang="en-US" dirty="0"/>
              <a:t>As this is an asynchronous function, it will not get processed in the callback stack. </a:t>
            </a:r>
          </a:p>
          <a:p>
            <a:r>
              <a:rPr lang="en-US" dirty="0"/>
              <a:t>It is then added from the callback stack to the Node APIs where an event is registered and a callback function is set to get processed in the background.</a:t>
            </a:r>
            <a:endParaRPr lang="en-IN" dirty="0"/>
          </a:p>
        </p:txBody>
      </p:sp>
    </p:spTree>
    <p:extLst>
      <p:ext uri="{BB962C8B-B14F-4D97-AF65-F5344CB8AC3E}">
        <p14:creationId xmlns:p14="http://schemas.microsoft.com/office/powerpoint/2010/main" val="3254131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pic>
        <p:nvPicPr>
          <p:cNvPr id="15362" name="Picture 2" descr="4-1">
            <a:extLst>
              <a:ext uri="{FF2B5EF4-FFF2-40B4-BE49-F238E27FC236}">
                <a16:creationId xmlns:a16="http://schemas.microsoft.com/office/drawing/2014/main" id="{4E2F552D-C1F4-AA23-0B91-0FF401355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6" y="2021944"/>
            <a:ext cx="7705725"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791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pic>
        <p:nvPicPr>
          <p:cNvPr id="16386" name="Picture 2" descr="5-1">
            <a:extLst>
              <a:ext uri="{FF2B5EF4-FFF2-40B4-BE49-F238E27FC236}">
                <a16:creationId xmlns:a16="http://schemas.microsoft.com/office/drawing/2014/main" id="{D416C3B1-42F1-165F-3468-E448F0D6B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7" y="1979082"/>
            <a:ext cx="774382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236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sp>
        <p:nvSpPr>
          <p:cNvPr id="3" name="Content Placeholder 2">
            <a:extLst>
              <a:ext uri="{FF2B5EF4-FFF2-40B4-BE49-F238E27FC236}">
                <a16:creationId xmlns:a16="http://schemas.microsoft.com/office/drawing/2014/main" id="{D5CE8B56-D0D2-717F-6007-34C5C351D4FA}"/>
              </a:ext>
            </a:extLst>
          </p:cNvPr>
          <p:cNvSpPr>
            <a:spLocks noGrp="1"/>
          </p:cNvSpPr>
          <p:nvPr>
            <p:ph idx="1"/>
          </p:nvPr>
        </p:nvSpPr>
        <p:spPr>
          <a:xfrm>
            <a:off x="1154954" y="2603500"/>
            <a:ext cx="10060734" cy="3811588"/>
          </a:xfrm>
        </p:spPr>
        <p:txBody>
          <a:bodyPr/>
          <a:lstStyle/>
          <a:p>
            <a:r>
              <a:rPr lang="en-US" dirty="0"/>
              <a:t>Next is the </a:t>
            </a:r>
            <a:r>
              <a:rPr lang="en-US" dirty="0" err="1"/>
              <a:t>setTimeOut</a:t>
            </a:r>
            <a:r>
              <a:rPr lang="en-US" dirty="0"/>
              <a:t>(...Two..) which also gets added to the Node API from the callback stack as it is an asynchronous function. </a:t>
            </a:r>
          </a:p>
          <a:p>
            <a:r>
              <a:rPr lang="en-US" dirty="0"/>
              <a:t>Then another callback function gets set to be processed after a 2 second timeout in the background.</a:t>
            </a:r>
          </a:p>
          <a:p>
            <a:r>
              <a:rPr lang="en-US" dirty="0"/>
              <a:t> Up until this point other functions can be performed.</a:t>
            </a:r>
          </a:p>
          <a:p>
            <a:r>
              <a:rPr lang="en-US" dirty="0"/>
              <a:t>This is called </a:t>
            </a:r>
            <a:r>
              <a:rPr lang="en-US" b="1" dirty="0">
                <a:solidFill>
                  <a:srgbClr val="FF0000"/>
                </a:solidFill>
              </a:rPr>
              <a:t>non-blocking </a:t>
            </a:r>
            <a:r>
              <a:rPr lang="en-US" dirty="0" err="1"/>
              <a:t>behaviour</a:t>
            </a:r>
            <a:r>
              <a:rPr lang="en-US" dirty="0"/>
              <a:t> where all the synchronous functions are processed and executed first and asynchronous functions are processed in the background while waiting their turn to get executed.</a:t>
            </a:r>
            <a:endParaRPr lang="en-IN" dirty="0"/>
          </a:p>
        </p:txBody>
      </p:sp>
    </p:spTree>
    <p:extLst>
      <p:ext uri="{BB962C8B-B14F-4D97-AF65-F5344CB8AC3E}">
        <p14:creationId xmlns:p14="http://schemas.microsoft.com/office/powerpoint/2010/main" val="2785460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pic>
        <p:nvPicPr>
          <p:cNvPr id="3" name="Picture 2">
            <a:extLst>
              <a:ext uri="{FF2B5EF4-FFF2-40B4-BE49-F238E27FC236}">
                <a16:creationId xmlns:a16="http://schemas.microsoft.com/office/drawing/2014/main" id="{8469D31B-D1EE-0DDE-0AB2-4B5C08AB2D41}"/>
              </a:ext>
            </a:extLst>
          </p:cNvPr>
          <p:cNvPicPr>
            <a:picLocks noChangeAspect="1"/>
          </p:cNvPicPr>
          <p:nvPr/>
        </p:nvPicPr>
        <p:blipFill>
          <a:blip r:embed="rId2"/>
          <a:stretch>
            <a:fillRect/>
          </a:stretch>
        </p:blipFill>
        <p:spPr>
          <a:xfrm>
            <a:off x="2201117" y="1905000"/>
            <a:ext cx="7715250" cy="4953000"/>
          </a:xfrm>
          <a:prstGeom prst="rect">
            <a:avLst/>
          </a:prstGeom>
        </p:spPr>
      </p:pic>
    </p:spTree>
    <p:extLst>
      <p:ext uri="{BB962C8B-B14F-4D97-AF65-F5344CB8AC3E}">
        <p14:creationId xmlns:p14="http://schemas.microsoft.com/office/powerpoint/2010/main" val="3649454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pic>
        <p:nvPicPr>
          <p:cNvPr id="17410" name="Picture 2" descr="7">
            <a:extLst>
              <a:ext uri="{FF2B5EF4-FFF2-40B4-BE49-F238E27FC236}">
                <a16:creationId xmlns:a16="http://schemas.microsoft.com/office/drawing/2014/main" id="{D66C7AC7-43BB-BB9C-685A-76AC64180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81200"/>
            <a:ext cx="77724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566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sp>
        <p:nvSpPr>
          <p:cNvPr id="4" name="Content Placeholder 3">
            <a:extLst>
              <a:ext uri="{FF2B5EF4-FFF2-40B4-BE49-F238E27FC236}">
                <a16:creationId xmlns:a16="http://schemas.microsoft.com/office/drawing/2014/main" id="{944F6FCC-E1EC-2C04-C2AC-89C548BCC4F7}"/>
              </a:ext>
            </a:extLst>
          </p:cNvPr>
          <p:cNvSpPr>
            <a:spLocks noGrp="1"/>
          </p:cNvSpPr>
          <p:nvPr>
            <p:ph idx="1"/>
          </p:nvPr>
        </p:nvSpPr>
        <p:spPr/>
        <p:txBody>
          <a:bodyPr/>
          <a:lstStyle/>
          <a:p>
            <a:r>
              <a:rPr lang="en-US" dirty="0"/>
              <a:t>Next, the console.log("End") function is called at last in the callback stack and gets processed here. </a:t>
            </a:r>
          </a:p>
          <a:p>
            <a:r>
              <a:rPr lang="en-US" dirty="0"/>
              <a:t>Can see the output on the terminal. </a:t>
            </a:r>
          </a:p>
          <a:p>
            <a:r>
              <a:rPr lang="en-US" dirty="0"/>
              <a:t>Now, all the synchronous functions are processed, and main() is removed from the callback stack.</a:t>
            </a:r>
          </a:p>
          <a:p>
            <a:r>
              <a:rPr lang="en-US" dirty="0"/>
              <a:t>In the background, all the asynchronous functions get processed and their callbacks are stored in the callback queue. </a:t>
            </a:r>
          </a:p>
          <a:p>
            <a:r>
              <a:rPr lang="en-US" dirty="0"/>
              <a:t>The one which is processed first will be added first in the queue for execution in the callback stack.</a:t>
            </a:r>
            <a:endParaRPr lang="en-IN" dirty="0"/>
          </a:p>
        </p:txBody>
      </p:sp>
    </p:spTree>
    <p:extLst>
      <p:ext uri="{BB962C8B-B14F-4D97-AF65-F5344CB8AC3E}">
        <p14:creationId xmlns:p14="http://schemas.microsoft.com/office/powerpoint/2010/main" val="1707488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pic>
        <p:nvPicPr>
          <p:cNvPr id="19458" name="Picture 2" descr="8">
            <a:extLst>
              <a:ext uri="{FF2B5EF4-FFF2-40B4-BE49-F238E27FC236}">
                <a16:creationId xmlns:a16="http://schemas.microsoft.com/office/drawing/2014/main" id="{FC7DB5AB-C6C0-D22C-3773-D16B0F19D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8" y="1921932"/>
            <a:ext cx="7743825" cy="490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58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pic>
        <p:nvPicPr>
          <p:cNvPr id="20482" name="Picture 2" descr="9">
            <a:extLst>
              <a:ext uri="{FF2B5EF4-FFF2-40B4-BE49-F238E27FC236}">
                <a16:creationId xmlns:a16="http://schemas.microsoft.com/office/drawing/2014/main" id="{009318E7-5760-1E25-F4CD-C555402CC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642" y="1890713"/>
            <a:ext cx="7705725"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7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978F-6CED-25E0-7BE7-CC0B3665A9DF}"/>
              </a:ext>
            </a:extLst>
          </p:cNvPr>
          <p:cNvSpPr>
            <a:spLocks noGrp="1"/>
          </p:cNvSpPr>
          <p:nvPr>
            <p:ph type="title"/>
          </p:nvPr>
        </p:nvSpPr>
        <p:spPr/>
        <p:txBody>
          <a:bodyPr/>
          <a:lstStyle/>
          <a:p>
            <a:r>
              <a:rPr lang="en-US" b="1" i="0" dirty="0">
                <a:effectLst/>
                <a:latin typeface="-apple-system"/>
              </a:rPr>
              <a:t>Event Loop?</a:t>
            </a:r>
            <a:endParaRPr lang="en-IN" dirty="0"/>
          </a:p>
        </p:txBody>
      </p:sp>
      <p:sp>
        <p:nvSpPr>
          <p:cNvPr id="3" name="Content Placeholder 2">
            <a:extLst>
              <a:ext uri="{FF2B5EF4-FFF2-40B4-BE49-F238E27FC236}">
                <a16:creationId xmlns:a16="http://schemas.microsoft.com/office/drawing/2014/main" id="{15C9509C-146D-32C9-360B-07462C845CBC}"/>
              </a:ext>
            </a:extLst>
          </p:cNvPr>
          <p:cNvSpPr>
            <a:spLocks noGrp="1"/>
          </p:cNvSpPr>
          <p:nvPr>
            <p:ph idx="1"/>
          </p:nvPr>
        </p:nvSpPr>
        <p:spPr/>
        <p:txBody>
          <a:bodyPr/>
          <a:lstStyle/>
          <a:p>
            <a:pPr algn="l" fontAlgn="base"/>
            <a:r>
              <a:rPr lang="en-US" b="0" i="0" dirty="0">
                <a:solidFill>
                  <a:srgbClr val="0A0A23"/>
                </a:solidFill>
                <a:effectLst/>
                <a:latin typeface="Lato" panose="020F0502020204030203" pitchFamily="34" charset="0"/>
              </a:rPr>
              <a:t>Node handles requests using an </a:t>
            </a:r>
            <a:r>
              <a:rPr lang="en-US" b="1" i="0" dirty="0">
                <a:solidFill>
                  <a:srgbClr val="0A0A23"/>
                </a:solidFill>
                <a:effectLst/>
                <a:latin typeface="inherit"/>
              </a:rPr>
              <a:t>Event loop</a:t>
            </a:r>
            <a:r>
              <a:rPr lang="en-US" b="0" i="0" dirty="0">
                <a:solidFill>
                  <a:srgbClr val="0A0A23"/>
                </a:solidFill>
                <a:effectLst/>
                <a:latin typeface="Lato" panose="020F0502020204030203" pitchFamily="34" charset="0"/>
              </a:rPr>
              <a:t> inside the NodeJS environment.</a:t>
            </a:r>
          </a:p>
          <a:p>
            <a:pPr algn="l" fontAlgn="base"/>
            <a:r>
              <a:rPr lang="en-US" b="0" i="0" dirty="0">
                <a:solidFill>
                  <a:srgbClr val="0A0A23"/>
                </a:solidFill>
                <a:effectLst/>
                <a:latin typeface="Lato" panose="020F0502020204030203" pitchFamily="34" charset="0"/>
              </a:rPr>
              <a:t>An event loop is an </a:t>
            </a:r>
            <a:r>
              <a:rPr lang="en-US" b="1" i="0" dirty="0">
                <a:solidFill>
                  <a:srgbClr val="0A0A23"/>
                </a:solidFill>
                <a:effectLst/>
                <a:latin typeface="inherit"/>
              </a:rPr>
              <a:t>event-listener</a:t>
            </a:r>
            <a:r>
              <a:rPr lang="en-US" b="0" i="0" dirty="0">
                <a:solidFill>
                  <a:srgbClr val="0A0A23"/>
                </a:solidFill>
                <a:effectLst/>
                <a:latin typeface="Lato" panose="020F0502020204030203" pitchFamily="34" charset="0"/>
              </a:rPr>
              <a:t> which functions inside the NodeJS environment and is always ready to listen, process, and output for an </a:t>
            </a:r>
            <a:r>
              <a:rPr lang="en-US" b="0" i="1" dirty="0">
                <a:solidFill>
                  <a:srgbClr val="0A0A23"/>
                </a:solidFill>
                <a:effectLst/>
                <a:latin typeface="inherit"/>
              </a:rPr>
              <a:t>event</a:t>
            </a:r>
            <a:r>
              <a:rPr lang="en-US" b="0" i="0" dirty="0">
                <a:solidFill>
                  <a:srgbClr val="0A0A23"/>
                </a:solidFill>
                <a:effectLst/>
                <a:latin typeface="Lato" panose="020F0502020204030203" pitchFamily="34" charset="0"/>
              </a:rPr>
              <a:t>.</a:t>
            </a:r>
          </a:p>
          <a:p>
            <a:pPr algn="l" fontAlgn="base"/>
            <a:r>
              <a:rPr lang="en-US" b="0" i="0" dirty="0">
                <a:solidFill>
                  <a:srgbClr val="0A0A23"/>
                </a:solidFill>
                <a:effectLst/>
                <a:latin typeface="Lato" panose="020F0502020204030203" pitchFamily="34" charset="0"/>
              </a:rPr>
              <a:t>An event can be anything from a mouse click to a keypress or a timeout.</a:t>
            </a:r>
          </a:p>
          <a:p>
            <a:endParaRPr lang="en-IN" dirty="0"/>
          </a:p>
        </p:txBody>
      </p:sp>
    </p:spTree>
    <p:extLst>
      <p:ext uri="{BB962C8B-B14F-4D97-AF65-F5344CB8AC3E}">
        <p14:creationId xmlns:p14="http://schemas.microsoft.com/office/powerpoint/2010/main" val="1880529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pic>
        <p:nvPicPr>
          <p:cNvPr id="21506" name="Picture 2" descr="10">
            <a:extLst>
              <a:ext uri="{FF2B5EF4-FFF2-40B4-BE49-F238E27FC236}">
                <a16:creationId xmlns:a16="http://schemas.microsoft.com/office/drawing/2014/main" id="{DFFED8B0-938A-6FBA-EB3C-BB53797F0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933575"/>
            <a:ext cx="7715250"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570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sp>
        <p:nvSpPr>
          <p:cNvPr id="3" name="Content Placeholder 2">
            <a:extLst>
              <a:ext uri="{FF2B5EF4-FFF2-40B4-BE49-F238E27FC236}">
                <a16:creationId xmlns:a16="http://schemas.microsoft.com/office/drawing/2014/main" id="{8B0AAE90-2DBA-449F-A171-0D4EAEFB1232}"/>
              </a:ext>
            </a:extLst>
          </p:cNvPr>
          <p:cNvSpPr>
            <a:spLocks noGrp="1"/>
          </p:cNvSpPr>
          <p:nvPr>
            <p:ph idx="1"/>
          </p:nvPr>
        </p:nvSpPr>
        <p:spPr/>
        <p:txBody>
          <a:bodyPr/>
          <a:lstStyle/>
          <a:p>
            <a:r>
              <a:rPr lang="en-US" dirty="0"/>
              <a:t>Asynchronous functions cannot run inside a callback stack until it gets emptied. </a:t>
            </a:r>
          </a:p>
          <a:p>
            <a:r>
              <a:rPr lang="en-US" b="1" dirty="0">
                <a:solidFill>
                  <a:srgbClr val="FF0000"/>
                </a:solidFill>
              </a:rPr>
              <a:t>That means that after main() is removed from call stack, only then can all asynchronous functions start executing.</a:t>
            </a:r>
          </a:p>
          <a:p>
            <a:endParaRPr lang="en-US" dirty="0"/>
          </a:p>
          <a:p>
            <a:r>
              <a:rPr lang="en-US" dirty="0"/>
              <a:t>Now, one by one they are pushed to the callback stack using the event loop and finally get executed. </a:t>
            </a:r>
          </a:p>
          <a:p>
            <a:r>
              <a:rPr lang="en-US" dirty="0"/>
              <a:t>Each of the callback functions will print the value with the console.log() function getting called each time.</a:t>
            </a:r>
            <a:endParaRPr lang="en-IN" dirty="0"/>
          </a:p>
        </p:txBody>
      </p:sp>
    </p:spTree>
    <p:extLst>
      <p:ext uri="{BB962C8B-B14F-4D97-AF65-F5344CB8AC3E}">
        <p14:creationId xmlns:p14="http://schemas.microsoft.com/office/powerpoint/2010/main" val="3422403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pic>
        <p:nvPicPr>
          <p:cNvPr id="3" name="Picture 2">
            <a:extLst>
              <a:ext uri="{FF2B5EF4-FFF2-40B4-BE49-F238E27FC236}">
                <a16:creationId xmlns:a16="http://schemas.microsoft.com/office/drawing/2014/main" id="{22D70308-0C2D-169A-F5E7-99C48E985EF0}"/>
              </a:ext>
            </a:extLst>
          </p:cNvPr>
          <p:cNvPicPr>
            <a:picLocks noChangeAspect="1"/>
          </p:cNvPicPr>
          <p:nvPr/>
        </p:nvPicPr>
        <p:blipFill>
          <a:blip r:embed="rId2"/>
          <a:stretch>
            <a:fillRect/>
          </a:stretch>
        </p:blipFill>
        <p:spPr>
          <a:xfrm>
            <a:off x="2005012" y="1950507"/>
            <a:ext cx="7724775" cy="4905375"/>
          </a:xfrm>
          <a:prstGeom prst="rect">
            <a:avLst/>
          </a:prstGeom>
        </p:spPr>
      </p:pic>
    </p:spTree>
    <p:extLst>
      <p:ext uri="{BB962C8B-B14F-4D97-AF65-F5344CB8AC3E}">
        <p14:creationId xmlns:p14="http://schemas.microsoft.com/office/powerpoint/2010/main" val="2602191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sp>
        <p:nvSpPr>
          <p:cNvPr id="3" name="Content Placeholder 2">
            <a:extLst>
              <a:ext uri="{FF2B5EF4-FFF2-40B4-BE49-F238E27FC236}">
                <a16:creationId xmlns:a16="http://schemas.microsoft.com/office/drawing/2014/main" id="{E6149E37-A21A-AC8A-6D83-97F83447284F}"/>
              </a:ext>
            </a:extLst>
          </p:cNvPr>
          <p:cNvSpPr>
            <a:spLocks noGrp="1"/>
          </p:cNvSpPr>
          <p:nvPr>
            <p:ph idx="1"/>
          </p:nvPr>
        </p:nvSpPr>
        <p:spPr/>
        <p:txBody>
          <a:bodyPr/>
          <a:lstStyle/>
          <a:p>
            <a:r>
              <a:rPr lang="en-US" b="0" i="0" dirty="0">
                <a:solidFill>
                  <a:srgbClr val="0A0A23"/>
                </a:solidFill>
                <a:effectLst/>
                <a:latin typeface="Lato" panose="020F0502020204030203" pitchFamily="34" charset="0"/>
              </a:rPr>
              <a:t>At last, these are also removed after being executed and now the callback stack is empty.</a:t>
            </a:r>
            <a:endParaRPr lang="en-IN" dirty="0"/>
          </a:p>
        </p:txBody>
      </p:sp>
    </p:spTree>
    <p:extLst>
      <p:ext uri="{BB962C8B-B14F-4D97-AF65-F5344CB8AC3E}">
        <p14:creationId xmlns:p14="http://schemas.microsoft.com/office/powerpoint/2010/main" val="1693984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D71-1587-9E6F-EE68-C9C1EFF010EF}"/>
              </a:ext>
            </a:extLst>
          </p:cNvPr>
          <p:cNvSpPr>
            <a:spLocks noGrp="1"/>
          </p:cNvSpPr>
          <p:nvPr>
            <p:ph type="title"/>
          </p:nvPr>
        </p:nvSpPr>
        <p:spPr/>
        <p:txBody>
          <a:bodyPr/>
          <a:lstStyle/>
          <a:p>
            <a:r>
              <a:rPr lang="en-US" b="1" dirty="0"/>
              <a:t>Asynchronous programming</a:t>
            </a:r>
            <a:endParaRPr lang="en-IN" dirty="0"/>
          </a:p>
        </p:txBody>
      </p:sp>
      <p:pic>
        <p:nvPicPr>
          <p:cNvPr id="22530" name="Picture 2" descr="12">
            <a:extLst>
              <a:ext uri="{FF2B5EF4-FFF2-40B4-BE49-F238E27FC236}">
                <a16:creationId xmlns:a16="http://schemas.microsoft.com/office/drawing/2014/main" id="{C6ADB698-4754-1B85-765D-7154EB8EB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6" y="2019300"/>
            <a:ext cx="7705725"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518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82511F-2118-994A-E824-DB9137C86B0A}"/>
              </a:ext>
            </a:extLst>
          </p:cNvPr>
          <p:cNvSpPr>
            <a:spLocks noGrp="1"/>
          </p:cNvSpPr>
          <p:nvPr>
            <p:ph type="title"/>
          </p:nvPr>
        </p:nvSpPr>
        <p:spPr/>
        <p:txBody>
          <a:bodyPr/>
          <a:lstStyle/>
          <a:p>
            <a:r>
              <a:rPr lang="en-US" dirty="0"/>
              <a:t>Traditional Server</a:t>
            </a:r>
            <a:endParaRPr lang="en-IN" dirty="0"/>
          </a:p>
        </p:txBody>
      </p:sp>
      <p:sp>
        <p:nvSpPr>
          <p:cNvPr id="4" name="Content Placeholder 3">
            <a:extLst>
              <a:ext uri="{FF2B5EF4-FFF2-40B4-BE49-F238E27FC236}">
                <a16:creationId xmlns:a16="http://schemas.microsoft.com/office/drawing/2014/main" id="{A1C1C513-7889-81BE-1B72-1A4E0B8423F2}"/>
              </a:ext>
            </a:extLst>
          </p:cNvPr>
          <p:cNvSpPr>
            <a:spLocks noGrp="1"/>
          </p:cNvSpPr>
          <p:nvPr>
            <p:ph idx="1"/>
          </p:nvPr>
        </p:nvSpPr>
        <p:spPr>
          <a:xfrm>
            <a:off x="1154954" y="2603499"/>
            <a:ext cx="10532221" cy="4068763"/>
          </a:xfrm>
        </p:spPr>
        <p:txBody>
          <a:bodyPr>
            <a:normAutofit lnSpcReduction="10000"/>
          </a:bodyPr>
          <a:lstStyle/>
          <a:p>
            <a:r>
              <a:rPr lang="en-US" b="0" i="0" dirty="0">
                <a:solidFill>
                  <a:srgbClr val="0A0A23"/>
                </a:solidFill>
                <a:effectLst/>
                <a:latin typeface="Lato" panose="020F0502020204030203" pitchFamily="34" charset="0"/>
              </a:rPr>
              <a:t>Traditional web-serving techniques use the thread model, meaning one thread for each request. </a:t>
            </a:r>
          </a:p>
          <a:p>
            <a:r>
              <a:rPr lang="en-US" b="0" i="0" dirty="0">
                <a:solidFill>
                  <a:srgbClr val="0A0A23"/>
                </a:solidFill>
                <a:effectLst/>
                <a:latin typeface="Lato" panose="020F0502020204030203" pitchFamily="34" charset="0"/>
              </a:rPr>
              <a:t>Since in an I/O operation the request spends most of the time waiting for it to complete, intensive I/O scenarios entail a large amount of unused resources (such as memory) linked to these threads. </a:t>
            </a:r>
          </a:p>
          <a:p>
            <a:r>
              <a:rPr lang="en-US" b="0" i="0" dirty="0">
                <a:solidFill>
                  <a:srgbClr val="0A0A23"/>
                </a:solidFill>
                <a:effectLst/>
                <a:latin typeface="Lato" panose="020F0502020204030203" pitchFamily="34" charset="0"/>
              </a:rPr>
              <a:t>Therefore the “one thread per request” model for a server doesn’t scale well.</a:t>
            </a:r>
          </a:p>
          <a:p>
            <a:r>
              <a:rPr lang="en-US" b="0" i="0" dirty="0">
                <a:solidFill>
                  <a:srgbClr val="0A0A23"/>
                </a:solidFill>
                <a:effectLst/>
                <a:latin typeface="Lato" panose="020F0502020204030203" pitchFamily="34" charset="0"/>
              </a:rPr>
              <a:t>When </a:t>
            </a:r>
            <a:r>
              <a:rPr lang="en-US" b="0" i="0" dirty="0">
                <a:effectLst/>
                <a:latin typeface="Lato" panose="020F0502020204030203" pitchFamily="34" charset="0"/>
              </a:rPr>
              <a:t>Ryan</a:t>
            </a:r>
            <a:r>
              <a:rPr lang="en-US" b="0" i="0" u="sng" dirty="0">
                <a:effectLst/>
                <a:latin typeface="Lato" panose="020F0502020204030203" pitchFamily="34" charset="0"/>
              </a:rPr>
              <a:t> </a:t>
            </a:r>
            <a:r>
              <a:rPr lang="en-US" b="0" i="0" dirty="0">
                <a:effectLst/>
                <a:latin typeface="Lato" panose="020F0502020204030203" pitchFamily="34" charset="0"/>
              </a:rPr>
              <a:t>Dahl</a:t>
            </a:r>
            <a:r>
              <a:rPr lang="en-US" b="0" i="0" dirty="0">
                <a:solidFill>
                  <a:srgbClr val="0A0A23"/>
                </a:solidFill>
                <a:effectLst/>
                <a:latin typeface="Lato" panose="020F0502020204030203" pitchFamily="34" charset="0"/>
              </a:rPr>
              <a:t> created Node in 2009 he argued that I/O was being handled incorrectly, blocking the entire process due to synchronous programming</a:t>
            </a:r>
            <a:endParaRPr lang="en-US" dirty="0">
              <a:solidFill>
                <a:srgbClr val="0A0A23"/>
              </a:solidFill>
              <a:latin typeface="Lato" panose="020F0502020204030203" pitchFamily="34" charset="0"/>
            </a:endParaRPr>
          </a:p>
          <a:p>
            <a:r>
              <a:rPr lang="en-US" b="0" i="0" dirty="0">
                <a:solidFill>
                  <a:srgbClr val="0A0A23"/>
                </a:solidFill>
                <a:effectLst/>
                <a:latin typeface="Lato" panose="020F0502020204030203" pitchFamily="34" charset="0"/>
              </a:rPr>
              <a:t>Dahl argued that software should be able to multi-task and proposed eliminating the time spent waiting for I/O results to come back. </a:t>
            </a:r>
          </a:p>
          <a:p>
            <a:r>
              <a:rPr lang="en-US" b="0" i="0" dirty="0">
                <a:solidFill>
                  <a:srgbClr val="0A0A23"/>
                </a:solidFill>
                <a:effectLst/>
                <a:latin typeface="Lato" panose="020F0502020204030203" pitchFamily="34" charset="0"/>
              </a:rPr>
              <a:t>Instead of the thread model, he said the right way to handle several concurrent connections was to have a single-thread, an event loop and non-blocking I/</a:t>
            </a:r>
            <a:r>
              <a:rPr lang="en-US" b="0" i="0" dirty="0" err="1">
                <a:solidFill>
                  <a:srgbClr val="0A0A23"/>
                </a:solidFill>
                <a:effectLst/>
                <a:latin typeface="Lato" panose="020F0502020204030203" pitchFamily="34" charset="0"/>
              </a:rPr>
              <a:t>Os</a:t>
            </a:r>
            <a:r>
              <a:rPr lang="en-US" b="0" i="0" dirty="0">
                <a:solidFill>
                  <a:srgbClr val="0A0A23"/>
                </a:solidFill>
                <a:effectLst/>
                <a:latin typeface="Lato" panose="020F0502020204030203" pitchFamily="34" charset="0"/>
              </a:rPr>
              <a:t>. </a:t>
            </a:r>
          </a:p>
          <a:p>
            <a:r>
              <a:rPr lang="en-US" b="0" i="0" dirty="0">
                <a:solidFill>
                  <a:srgbClr val="0A0A23"/>
                </a:solidFill>
                <a:effectLst/>
                <a:latin typeface="Lato" panose="020F0502020204030203" pitchFamily="34" charset="0"/>
              </a:rPr>
              <a:t>For example, when you make a query to a database, instead of waiting for the response you give it a callback so your execution can run through that statement and continue doing other things. When the results come back you can execute the callback.</a:t>
            </a:r>
            <a:endParaRPr lang="en-IN" dirty="0"/>
          </a:p>
        </p:txBody>
      </p:sp>
    </p:spTree>
    <p:extLst>
      <p:ext uri="{BB962C8B-B14F-4D97-AF65-F5344CB8AC3E}">
        <p14:creationId xmlns:p14="http://schemas.microsoft.com/office/powerpoint/2010/main" val="4165584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8123-97AC-C655-26BC-B1760474103B}"/>
              </a:ext>
            </a:extLst>
          </p:cNvPr>
          <p:cNvSpPr>
            <a:spLocks noGrp="1"/>
          </p:cNvSpPr>
          <p:nvPr>
            <p:ph type="title"/>
          </p:nvPr>
        </p:nvSpPr>
        <p:spPr/>
        <p:txBody>
          <a:bodyPr/>
          <a:lstStyle/>
          <a:p>
            <a:r>
              <a:rPr lang="en-US" dirty="0"/>
              <a:t>Nodejs</a:t>
            </a:r>
            <a:endParaRPr lang="en-IN" dirty="0"/>
          </a:p>
        </p:txBody>
      </p:sp>
      <p:sp>
        <p:nvSpPr>
          <p:cNvPr id="3" name="Content Placeholder 2">
            <a:extLst>
              <a:ext uri="{FF2B5EF4-FFF2-40B4-BE49-F238E27FC236}">
                <a16:creationId xmlns:a16="http://schemas.microsoft.com/office/drawing/2014/main" id="{42620FAF-A76D-97BC-60A2-B87E8D1E33EE}"/>
              </a:ext>
            </a:extLst>
          </p:cNvPr>
          <p:cNvSpPr>
            <a:spLocks noGrp="1"/>
          </p:cNvSpPr>
          <p:nvPr>
            <p:ph idx="1"/>
          </p:nvPr>
        </p:nvSpPr>
        <p:spPr>
          <a:xfrm>
            <a:off x="1154954" y="2603500"/>
            <a:ext cx="10475071" cy="4025900"/>
          </a:xfrm>
        </p:spPr>
        <p:txBody>
          <a:bodyPr>
            <a:normAutofit/>
          </a:bodyPr>
          <a:lstStyle/>
          <a:p>
            <a:pPr algn="l" fontAlgn="base"/>
            <a:r>
              <a:rPr lang="en-US" b="0" i="0" dirty="0">
                <a:solidFill>
                  <a:srgbClr val="0A0A23"/>
                </a:solidFill>
                <a:effectLst/>
                <a:latin typeface="Lato" panose="020F0502020204030203" pitchFamily="34" charset="0"/>
              </a:rPr>
              <a:t>The</a:t>
            </a:r>
            <a:r>
              <a:rPr lang="en-US" b="0" i="0" dirty="0">
                <a:solidFill>
                  <a:srgbClr val="FF0000"/>
                </a:solidFill>
                <a:effectLst/>
                <a:latin typeface="Lato" panose="020F0502020204030203" pitchFamily="34" charset="0"/>
              </a:rPr>
              <a:t> </a:t>
            </a:r>
            <a:r>
              <a:rPr lang="en-US" b="1" i="0" u="sng" dirty="0">
                <a:solidFill>
                  <a:srgbClr val="FF0000"/>
                </a:solidFill>
                <a:effectLst/>
                <a:latin typeface="inherit"/>
              </a:rPr>
              <a:t>event loop</a:t>
            </a:r>
            <a:r>
              <a:rPr lang="en-US" b="0" i="0" dirty="0">
                <a:solidFill>
                  <a:srgbClr val="FF0000"/>
                </a:solidFill>
                <a:effectLst/>
                <a:latin typeface="Lato" panose="020F0502020204030203" pitchFamily="34" charset="0"/>
              </a:rPr>
              <a:t> </a:t>
            </a:r>
            <a:r>
              <a:rPr lang="en-US" b="0" i="0" dirty="0">
                <a:solidFill>
                  <a:srgbClr val="0A0A23"/>
                </a:solidFill>
                <a:effectLst/>
                <a:latin typeface="Lato" panose="020F0502020204030203" pitchFamily="34" charset="0"/>
              </a:rPr>
              <a:t>is what allows Node.js to perform non-blocking I/O operations despite the fact that JavaScript is single-threaded. </a:t>
            </a:r>
          </a:p>
          <a:p>
            <a:pPr algn="l" fontAlgn="base"/>
            <a:r>
              <a:rPr lang="en-US" b="0" i="0" dirty="0">
                <a:solidFill>
                  <a:srgbClr val="0A0A23"/>
                </a:solidFill>
                <a:effectLst/>
                <a:latin typeface="Lato" panose="020F0502020204030203" pitchFamily="34" charset="0"/>
              </a:rPr>
              <a:t>The loop, which runs on the same thread as the JavaScript code, grabs a task from the code and executes it. If the task is async or an I/O operation the loop offloads it to the system kernel, like in the case for new connections to the server, or to a thread pool, like file system related operations. </a:t>
            </a:r>
          </a:p>
          <a:p>
            <a:pPr algn="l" fontAlgn="base"/>
            <a:r>
              <a:rPr lang="en-US" b="0" i="0" dirty="0">
                <a:solidFill>
                  <a:srgbClr val="0A0A23"/>
                </a:solidFill>
                <a:effectLst/>
                <a:latin typeface="Lato" panose="020F0502020204030203" pitchFamily="34" charset="0"/>
              </a:rPr>
              <a:t>The loop then grabs the next task and executes it.</a:t>
            </a:r>
          </a:p>
          <a:p>
            <a:pPr algn="l" fontAlgn="base"/>
            <a:r>
              <a:rPr lang="en-US" b="0" i="0" dirty="0">
                <a:solidFill>
                  <a:srgbClr val="0A0A23"/>
                </a:solidFill>
                <a:effectLst/>
                <a:latin typeface="Lato" panose="020F0502020204030203" pitchFamily="34" charset="0"/>
              </a:rPr>
              <a:t>Since most modern kernels are multi-threaded, they can handle multiple operations executing in the background. </a:t>
            </a:r>
          </a:p>
          <a:p>
            <a:pPr algn="l" fontAlgn="base"/>
            <a:r>
              <a:rPr lang="en-US" b="0" i="0" dirty="0">
                <a:solidFill>
                  <a:srgbClr val="0A0A23"/>
                </a:solidFill>
                <a:effectLst/>
                <a:latin typeface="Lato" panose="020F0502020204030203" pitchFamily="34" charset="0"/>
              </a:rPr>
              <a:t>When one of these operations completes (this is an event), the kernel tells Node.js so that the appropriate callback (the one that depended on the operation completing) may be added to the poll queue to eventually be executed.</a:t>
            </a:r>
          </a:p>
          <a:p>
            <a:endParaRPr lang="en-IN" dirty="0"/>
          </a:p>
        </p:txBody>
      </p:sp>
    </p:spTree>
    <p:extLst>
      <p:ext uri="{BB962C8B-B14F-4D97-AF65-F5344CB8AC3E}">
        <p14:creationId xmlns:p14="http://schemas.microsoft.com/office/powerpoint/2010/main" val="2591697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B47F-107D-47D1-1ADB-2AD9D732C3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8E9A16-ED77-EC7B-3621-4D4E93FE1649}"/>
              </a:ext>
            </a:extLst>
          </p:cNvPr>
          <p:cNvSpPr>
            <a:spLocks noGrp="1"/>
          </p:cNvSpPr>
          <p:nvPr>
            <p:ph idx="1"/>
          </p:nvPr>
        </p:nvSpPr>
        <p:spPr>
          <a:xfrm>
            <a:off x="1154954" y="2603500"/>
            <a:ext cx="10146459" cy="4254500"/>
          </a:xfrm>
        </p:spPr>
        <p:txBody>
          <a:bodyPr>
            <a:normAutofit/>
          </a:bodyPr>
          <a:lstStyle/>
          <a:p>
            <a:pPr algn="l" fontAlgn="base"/>
            <a:r>
              <a:rPr lang="en-US" b="0" i="0" dirty="0">
                <a:solidFill>
                  <a:srgbClr val="0A0A23"/>
                </a:solidFill>
                <a:effectLst/>
                <a:latin typeface="Lato" panose="020F0502020204030203" pitchFamily="34" charset="0"/>
              </a:rPr>
              <a:t>Node keeps track of unfinished async operations, and the event loop keeps looping to check if they are finished until all of them are.</a:t>
            </a:r>
          </a:p>
          <a:p>
            <a:pPr algn="l" fontAlgn="base"/>
            <a:r>
              <a:rPr lang="en-US" b="0" i="0" dirty="0">
                <a:solidFill>
                  <a:srgbClr val="0A0A23"/>
                </a:solidFill>
                <a:effectLst/>
                <a:latin typeface="Lato" panose="020F0502020204030203" pitchFamily="34" charset="0"/>
              </a:rPr>
              <a:t>To accommodate the single-threaded event loop, Node.js uses the </a:t>
            </a:r>
            <a:r>
              <a:rPr lang="en-US" b="1" i="0" u="sng" dirty="0">
                <a:solidFill>
                  <a:srgbClr val="FF0000"/>
                </a:solidFill>
                <a:effectLst/>
                <a:latin typeface="inherit"/>
              </a:rPr>
              <a:t>libuv</a:t>
            </a:r>
            <a:r>
              <a:rPr lang="en-US" b="0" i="0" dirty="0">
                <a:solidFill>
                  <a:srgbClr val="0A0A23"/>
                </a:solidFill>
                <a:effectLst/>
                <a:latin typeface="Lato" panose="020F0502020204030203" pitchFamily="34" charset="0"/>
              </a:rPr>
              <a:t> library, which, in turn, uses a fixed-sized </a:t>
            </a:r>
            <a:r>
              <a:rPr lang="en-US" b="1" i="0" dirty="0">
                <a:solidFill>
                  <a:srgbClr val="0A0A23"/>
                </a:solidFill>
                <a:effectLst/>
                <a:latin typeface="inherit"/>
              </a:rPr>
              <a:t>thread pool</a:t>
            </a:r>
            <a:r>
              <a:rPr lang="en-US" b="0" i="0" dirty="0">
                <a:solidFill>
                  <a:srgbClr val="0A0A23"/>
                </a:solidFill>
                <a:effectLst/>
                <a:latin typeface="Lato" panose="020F0502020204030203" pitchFamily="34" charset="0"/>
              </a:rPr>
              <a:t> that handles the execution of some of the non-blocking asynchronous I/O operations in parallel. </a:t>
            </a:r>
          </a:p>
          <a:p>
            <a:pPr algn="l" fontAlgn="base"/>
            <a:r>
              <a:rPr lang="en-US" b="0" i="0" dirty="0">
                <a:solidFill>
                  <a:srgbClr val="0A0A23"/>
                </a:solidFill>
                <a:effectLst/>
                <a:latin typeface="Lato" panose="020F0502020204030203" pitchFamily="34" charset="0"/>
              </a:rPr>
              <a:t>The main thread call functions post tasks to the shared task queue, which threads in the thread pool pull and execute.</a:t>
            </a:r>
          </a:p>
          <a:p>
            <a:pPr algn="l" fontAlgn="base"/>
            <a:r>
              <a:rPr lang="en-US" b="0" i="0" dirty="0">
                <a:solidFill>
                  <a:srgbClr val="0A0A23"/>
                </a:solidFill>
                <a:effectLst/>
                <a:latin typeface="Lato" panose="020F0502020204030203" pitchFamily="34" charset="0"/>
              </a:rPr>
              <a:t>Inherently non-blocking system functions such as networking translate to kernel-side non-blocking sockets, while inherently blocking system functions such as file I/O run in a blocking way on their own threads. </a:t>
            </a:r>
          </a:p>
          <a:p>
            <a:pPr algn="l" fontAlgn="base"/>
            <a:r>
              <a:rPr lang="en-US" b="0" i="0" dirty="0">
                <a:solidFill>
                  <a:srgbClr val="0A0A23"/>
                </a:solidFill>
                <a:effectLst/>
                <a:latin typeface="Lato" panose="020F0502020204030203" pitchFamily="34" charset="0"/>
              </a:rPr>
              <a:t>When a thread in the thread pool completes a task, it informs the main thread of this, which in turn, wakes up and executes the registered callback.</a:t>
            </a:r>
          </a:p>
          <a:p>
            <a:endParaRPr lang="en-IN" dirty="0"/>
          </a:p>
        </p:txBody>
      </p:sp>
    </p:spTree>
    <p:extLst>
      <p:ext uri="{BB962C8B-B14F-4D97-AF65-F5344CB8AC3E}">
        <p14:creationId xmlns:p14="http://schemas.microsoft.com/office/powerpoint/2010/main" val="3134747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5624-31AB-4A53-E107-2348D274E9AD}"/>
              </a:ext>
            </a:extLst>
          </p:cNvPr>
          <p:cNvSpPr>
            <a:spLocks noGrp="1"/>
          </p:cNvSpPr>
          <p:nvPr>
            <p:ph type="title"/>
          </p:nvPr>
        </p:nvSpPr>
        <p:spPr/>
        <p:txBody>
          <a:bodyPr/>
          <a:lstStyle/>
          <a:p>
            <a:r>
              <a:rPr lang="en-IN" dirty="0"/>
              <a:t>Features of Event Loop:</a:t>
            </a:r>
          </a:p>
        </p:txBody>
      </p:sp>
      <p:sp>
        <p:nvSpPr>
          <p:cNvPr id="3" name="Content Placeholder 2">
            <a:extLst>
              <a:ext uri="{FF2B5EF4-FFF2-40B4-BE49-F238E27FC236}">
                <a16:creationId xmlns:a16="http://schemas.microsoft.com/office/drawing/2014/main" id="{0676101A-70A7-2D65-ACB9-05E6ABCF9E0E}"/>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Event loop is an endless loop, which waits for tasks, executes them and then sleeps until it receives more tasks.</a:t>
            </a:r>
          </a:p>
          <a:p>
            <a:pPr algn="l" fontAlgn="base">
              <a:buFont typeface="Arial" panose="020B0604020202020204" pitchFamily="34" charset="0"/>
              <a:buChar char="•"/>
            </a:pPr>
            <a:r>
              <a:rPr lang="en-US" b="0" i="0" dirty="0">
                <a:solidFill>
                  <a:srgbClr val="273239"/>
                </a:solidFill>
                <a:effectLst/>
                <a:latin typeface="urw-din"/>
              </a:rPr>
              <a:t>The event loop executes tasks from the event queue only when the call stack is empty i.e. there is no ongoing task.</a:t>
            </a:r>
          </a:p>
          <a:p>
            <a:pPr algn="l" fontAlgn="base">
              <a:buFont typeface="Arial" panose="020B0604020202020204" pitchFamily="34" charset="0"/>
              <a:buChar char="•"/>
            </a:pPr>
            <a:r>
              <a:rPr lang="en-US" b="0" i="0" dirty="0">
                <a:solidFill>
                  <a:srgbClr val="273239"/>
                </a:solidFill>
                <a:effectLst/>
                <a:latin typeface="urw-din"/>
              </a:rPr>
              <a:t>The event loop allows us to use callbacks and promises.</a:t>
            </a:r>
          </a:p>
          <a:p>
            <a:pPr algn="l" fontAlgn="base">
              <a:buFont typeface="Arial" panose="020B0604020202020204" pitchFamily="34" charset="0"/>
              <a:buChar char="•"/>
            </a:pPr>
            <a:r>
              <a:rPr lang="en-US" b="0" i="0" dirty="0">
                <a:solidFill>
                  <a:srgbClr val="273239"/>
                </a:solidFill>
                <a:effectLst/>
                <a:latin typeface="urw-din"/>
              </a:rPr>
              <a:t>The event loop executes the tasks starting from the oldest first.</a:t>
            </a:r>
          </a:p>
          <a:p>
            <a:endParaRPr lang="en-IN" dirty="0"/>
          </a:p>
        </p:txBody>
      </p:sp>
    </p:spTree>
    <p:extLst>
      <p:ext uri="{BB962C8B-B14F-4D97-AF65-F5344CB8AC3E}">
        <p14:creationId xmlns:p14="http://schemas.microsoft.com/office/powerpoint/2010/main" val="2073436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3E4ECA-59C3-B1A4-4ED5-43844BC97F47}"/>
              </a:ext>
            </a:extLst>
          </p:cNvPr>
          <p:cNvSpPr txBox="1"/>
          <p:nvPr/>
        </p:nvSpPr>
        <p:spPr>
          <a:xfrm>
            <a:off x="646510" y="720269"/>
            <a:ext cx="2010965" cy="2031325"/>
          </a:xfrm>
          <a:prstGeom prst="rect">
            <a:avLst/>
          </a:prstGeom>
          <a:solidFill>
            <a:schemeClr val="accent2"/>
          </a:solidFill>
        </p:spPr>
        <p:txBody>
          <a:bodyPr wrap="square">
            <a:spAutoFit/>
          </a:bodyPr>
          <a:lstStyle/>
          <a:p>
            <a:r>
              <a:rPr lang="en-IN" dirty="0">
                <a:solidFill>
                  <a:schemeClr val="bg2"/>
                </a:solidFill>
              </a:rPr>
              <a:t>console.log(1);</a:t>
            </a:r>
          </a:p>
          <a:p>
            <a:r>
              <a:rPr lang="en-IN" dirty="0">
                <a:solidFill>
                  <a:schemeClr val="bg2"/>
                </a:solidFill>
              </a:rPr>
              <a:t>console.log(2);</a:t>
            </a:r>
          </a:p>
          <a:p>
            <a:r>
              <a:rPr lang="en-IN" dirty="0">
                <a:solidFill>
                  <a:schemeClr val="bg2"/>
                </a:solidFill>
              </a:rPr>
              <a:t>console.log(3);</a:t>
            </a:r>
          </a:p>
          <a:p>
            <a:r>
              <a:rPr lang="en-IN" dirty="0">
                <a:solidFill>
                  <a:schemeClr val="bg2"/>
                </a:solidFill>
              </a:rPr>
              <a:t>// Output:</a:t>
            </a:r>
          </a:p>
          <a:p>
            <a:r>
              <a:rPr lang="en-IN" dirty="0">
                <a:solidFill>
                  <a:schemeClr val="bg2"/>
                </a:solidFill>
              </a:rPr>
              <a:t>// 1</a:t>
            </a:r>
          </a:p>
          <a:p>
            <a:r>
              <a:rPr lang="en-IN" dirty="0">
                <a:solidFill>
                  <a:schemeClr val="bg2"/>
                </a:solidFill>
              </a:rPr>
              <a:t>// 2</a:t>
            </a:r>
          </a:p>
          <a:p>
            <a:r>
              <a:rPr lang="en-IN" dirty="0">
                <a:solidFill>
                  <a:schemeClr val="bg2"/>
                </a:solidFill>
              </a:rPr>
              <a:t>// 3</a:t>
            </a:r>
          </a:p>
        </p:txBody>
      </p:sp>
      <p:pic>
        <p:nvPicPr>
          <p:cNvPr id="23557" name="Picture 5">
            <a:extLst>
              <a:ext uri="{FF2B5EF4-FFF2-40B4-BE49-F238E27FC236}">
                <a16:creationId xmlns:a16="http://schemas.microsoft.com/office/drawing/2014/main" id="{55B9CC43-9AD7-E077-3D6B-25478A2F0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050" y="1481138"/>
            <a:ext cx="52959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09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70E4-19D0-FCF2-373C-ED4CC9E633B5}"/>
              </a:ext>
            </a:extLst>
          </p:cNvPr>
          <p:cNvSpPr>
            <a:spLocks noGrp="1"/>
          </p:cNvSpPr>
          <p:nvPr>
            <p:ph type="title"/>
          </p:nvPr>
        </p:nvSpPr>
        <p:spPr/>
        <p:txBody>
          <a:bodyPr/>
          <a:lstStyle/>
          <a:p>
            <a:r>
              <a:rPr lang="en-US" b="1" i="0" dirty="0">
                <a:effectLst/>
                <a:latin typeface="-apple-system"/>
              </a:rPr>
              <a:t>Synchronous programming?</a:t>
            </a:r>
            <a:endParaRPr lang="en-IN" dirty="0"/>
          </a:p>
        </p:txBody>
      </p:sp>
      <p:sp>
        <p:nvSpPr>
          <p:cNvPr id="3" name="Content Placeholder 2">
            <a:extLst>
              <a:ext uri="{FF2B5EF4-FFF2-40B4-BE49-F238E27FC236}">
                <a16:creationId xmlns:a16="http://schemas.microsoft.com/office/drawing/2014/main" id="{DE39A681-9792-854F-1AA8-DA963095E2A9}"/>
              </a:ext>
            </a:extLst>
          </p:cNvPr>
          <p:cNvSpPr>
            <a:spLocks noGrp="1"/>
          </p:cNvSpPr>
          <p:nvPr>
            <p:ph idx="1"/>
          </p:nvPr>
        </p:nvSpPr>
        <p:spPr/>
        <p:txBody>
          <a:bodyPr/>
          <a:lstStyle/>
          <a:p>
            <a:pPr algn="l" fontAlgn="base"/>
            <a:r>
              <a:rPr lang="en-US" b="1" i="0" dirty="0">
                <a:solidFill>
                  <a:srgbClr val="0A0A23"/>
                </a:solidFill>
                <a:effectLst/>
                <a:latin typeface="inherit"/>
              </a:rPr>
              <a:t>Synchronous programming</a:t>
            </a:r>
            <a:r>
              <a:rPr lang="en-US" b="0" i="0" dirty="0">
                <a:solidFill>
                  <a:srgbClr val="0A0A23"/>
                </a:solidFill>
                <a:effectLst/>
                <a:latin typeface="Lato" panose="020F0502020204030203" pitchFamily="34" charset="0"/>
              </a:rPr>
              <a:t> ---Code runs in the sequence it is defined. </a:t>
            </a:r>
          </a:p>
          <a:p>
            <a:pPr algn="l" fontAlgn="base"/>
            <a:r>
              <a:rPr lang="en-US" b="0" i="0" dirty="0">
                <a:solidFill>
                  <a:srgbClr val="0A0A23"/>
                </a:solidFill>
                <a:effectLst/>
                <a:latin typeface="Lato" panose="020F0502020204030203" pitchFamily="34" charset="0"/>
              </a:rPr>
              <a:t>In a synchronous program, when a function is called and has returned some value, only then will the next line be executed.</a:t>
            </a:r>
          </a:p>
          <a:p>
            <a:endParaRPr lang="en-IN" dirty="0"/>
          </a:p>
        </p:txBody>
      </p:sp>
    </p:spTree>
    <p:extLst>
      <p:ext uri="{BB962C8B-B14F-4D97-AF65-F5344CB8AC3E}">
        <p14:creationId xmlns:p14="http://schemas.microsoft.com/office/powerpoint/2010/main" val="2956734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E5DBC2-6BCF-A927-5FC7-BD554685F86E}"/>
              </a:ext>
            </a:extLst>
          </p:cNvPr>
          <p:cNvSpPr txBox="1"/>
          <p:nvPr/>
        </p:nvSpPr>
        <p:spPr>
          <a:xfrm>
            <a:off x="589360" y="286108"/>
            <a:ext cx="3053953" cy="2585323"/>
          </a:xfrm>
          <a:prstGeom prst="rect">
            <a:avLst/>
          </a:prstGeom>
          <a:solidFill>
            <a:schemeClr val="accent2"/>
          </a:solidFill>
        </p:spPr>
        <p:txBody>
          <a:bodyPr wrap="square">
            <a:spAutoFit/>
          </a:bodyPr>
          <a:lstStyle/>
          <a:p>
            <a:r>
              <a:rPr lang="en-IN" dirty="0">
                <a:solidFill>
                  <a:schemeClr val="bg2"/>
                </a:solidFill>
              </a:rPr>
              <a:t>console.log(1);</a:t>
            </a:r>
          </a:p>
          <a:p>
            <a:r>
              <a:rPr lang="en-IN" dirty="0" err="1">
                <a:solidFill>
                  <a:schemeClr val="bg2"/>
                </a:solidFill>
              </a:rPr>
              <a:t>setTimeout</a:t>
            </a:r>
            <a:r>
              <a:rPr lang="en-IN" dirty="0">
                <a:solidFill>
                  <a:schemeClr val="bg2"/>
                </a:solidFill>
              </a:rPr>
              <a:t>(function foo(){</a:t>
            </a:r>
          </a:p>
          <a:p>
            <a:r>
              <a:rPr lang="en-IN" dirty="0">
                <a:solidFill>
                  <a:schemeClr val="bg2"/>
                </a:solidFill>
              </a:rPr>
              <a:t>    console.log(2);</a:t>
            </a:r>
          </a:p>
          <a:p>
            <a:r>
              <a:rPr lang="en-IN" dirty="0">
                <a:solidFill>
                  <a:schemeClr val="bg2"/>
                </a:solidFill>
              </a:rPr>
              <a:t>}, 0);</a:t>
            </a:r>
          </a:p>
          <a:p>
            <a:r>
              <a:rPr lang="en-IN" dirty="0">
                <a:solidFill>
                  <a:schemeClr val="bg2"/>
                </a:solidFill>
              </a:rPr>
              <a:t>console.log(3);</a:t>
            </a:r>
          </a:p>
          <a:p>
            <a:r>
              <a:rPr lang="en-IN" dirty="0">
                <a:solidFill>
                  <a:schemeClr val="bg2"/>
                </a:solidFill>
              </a:rPr>
              <a:t>// Output:</a:t>
            </a:r>
          </a:p>
          <a:p>
            <a:r>
              <a:rPr lang="en-IN" dirty="0">
                <a:solidFill>
                  <a:schemeClr val="bg2"/>
                </a:solidFill>
              </a:rPr>
              <a:t>// 1</a:t>
            </a:r>
          </a:p>
          <a:p>
            <a:r>
              <a:rPr lang="en-IN" dirty="0">
                <a:solidFill>
                  <a:schemeClr val="bg2"/>
                </a:solidFill>
              </a:rPr>
              <a:t>// 3</a:t>
            </a:r>
          </a:p>
          <a:p>
            <a:r>
              <a:rPr lang="en-IN" dirty="0">
                <a:solidFill>
                  <a:schemeClr val="bg2"/>
                </a:solidFill>
              </a:rPr>
              <a:t>// 2 </a:t>
            </a:r>
          </a:p>
        </p:txBody>
      </p:sp>
      <p:sp>
        <p:nvSpPr>
          <p:cNvPr id="5" name="TextBox 4">
            <a:extLst>
              <a:ext uri="{FF2B5EF4-FFF2-40B4-BE49-F238E27FC236}">
                <a16:creationId xmlns:a16="http://schemas.microsoft.com/office/drawing/2014/main" id="{C5EE099D-17F8-915B-4CC2-A1CC48B8DEF7}"/>
              </a:ext>
            </a:extLst>
          </p:cNvPr>
          <p:cNvSpPr txBox="1"/>
          <p:nvPr/>
        </p:nvSpPr>
        <p:spPr>
          <a:xfrm>
            <a:off x="4546998" y="1892737"/>
            <a:ext cx="6093618" cy="4801314"/>
          </a:xfrm>
          <a:prstGeom prst="rect">
            <a:avLst/>
          </a:prstGeom>
          <a:noFill/>
          <a:ln>
            <a:solidFill>
              <a:schemeClr val="accent2">
                <a:lumMod val="75000"/>
              </a:schemeClr>
            </a:solidFill>
          </a:ln>
        </p:spPr>
        <p:txBody>
          <a:bodyPr wrap="square">
            <a:spAutoFit/>
          </a:bodyPr>
          <a:lstStyle/>
          <a:p>
            <a:r>
              <a:rPr lang="en-US" dirty="0"/>
              <a:t>1. console.log(1) method is called and placed on the call stack and being executed.</a:t>
            </a:r>
          </a:p>
          <a:p>
            <a:r>
              <a:rPr lang="en-US" dirty="0"/>
              <a:t>2. </a:t>
            </a:r>
            <a:r>
              <a:rPr lang="en-US" dirty="0" err="1"/>
              <a:t>setTimeout</a:t>
            </a:r>
            <a:r>
              <a:rPr lang="en-US" dirty="0"/>
              <a:t> method is called and placed on the call stack and being executed, this execution creates a new call to </a:t>
            </a:r>
            <a:r>
              <a:rPr lang="en-US" dirty="0" err="1"/>
              <a:t>setTimeout</a:t>
            </a:r>
            <a:r>
              <a:rPr lang="en-US" dirty="0"/>
              <a:t> Web </a:t>
            </a:r>
            <a:r>
              <a:rPr lang="en-US" dirty="0" err="1"/>
              <a:t>Api</a:t>
            </a:r>
            <a:r>
              <a:rPr lang="en-US" dirty="0"/>
              <a:t> for 0 milliseconds, when it finishes (right away, or if to be more precise then it would be better to say “as soon as possible”) the Web </a:t>
            </a:r>
            <a:r>
              <a:rPr lang="en-US" dirty="0" err="1"/>
              <a:t>Api</a:t>
            </a:r>
            <a:r>
              <a:rPr lang="en-US" dirty="0"/>
              <a:t> moves the call to the Callback Queue.</a:t>
            </a:r>
          </a:p>
          <a:p>
            <a:endParaRPr lang="en-US" dirty="0"/>
          </a:p>
          <a:p>
            <a:r>
              <a:rPr lang="en-US" dirty="0"/>
              <a:t>3. console.log(3) method is called and placed on the call stack and being executed.</a:t>
            </a:r>
          </a:p>
          <a:p>
            <a:endParaRPr lang="en-US" dirty="0"/>
          </a:p>
          <a:p>
            <a:r>
              <a:rPr lang="en-US" dirty="0"/>
              <a:t>4. The Event Loop sees that the Call Stack is empty and takes out “foo” method from the Callback Queue and places it in the Call Stack, then console.log(2) is being executed.</a:t>
            </a:r>
            <a:endParaRPr lang="en-IN" dirty="0"/>
          </a:p>
        </p:txBody>
      </p:sp>
    </p:spTree>
    <p:extLst>
      <p:ext uri="{BB962C8B-B14F-4D97-AF65-F5344CB8AC3E}">
        <p14:creationId xmlns:p14="http://schemas.microsoft.com/office/powerpoint/2010/main" val="1102430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EC5CDDD8-CAD8-CA52-B564-D0E29FEF9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25" y="0"/>
            <a:ext cx="105965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182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6EC6DB-449E-FA1B-CE8D-1D733AC517C4}"/>
              </a:ext>
            </a:extLst>
          </p:cNvPr>
          <p:cNvSpPr txBox="1"/>
          <p:nvPr/>
        </p:nvSpPr>
        <p:spPr>
          <a:xfrm>
            <a:off x="332185" y="117872"/>
            <a:ext cx="3311128" cy="3693319"/>
          </a:xfrm>
          <a:prstGeom prst="rect">
            <a:avLst/>
          </a:prstGeom>
          <a:solidFill>
            <a:schemeClr val="accent2"/>
          </a:solidFill>
        </p:spPr>
        <p:txBody>
          <a:bodyPr wrap="square">
            <a:spAutoFit/>
          </a:bodyPr>
          <a:lstStyle/>
          <a:p>
            <a:r>
              <a:rPr lang="en-IN" dirty="0">
                <a:solidFill>
                  <a:schemeClr val="bg2"/>
                </a:solidFill>
              </a:rPr>
              <a:t>console.log(1);</a:t>
            </a:r>
          </a:p>
          <a:p>
            <a:r>
              <a:rPr lang="en-IN" dirty="0" err="1">
                <a:solidFill>
                  <a:schemeClr val="bg2"/>
                </a:solidFill>
              </a:rPr>
              <a:t>setTimeout</a:t>
            </a:r>
            <a:r>
              <a:rPr lang="en-IN" dirty="0">
                <a:solidFill>
                  <a:schemeClr val="bg2"/>
                </a:solidFill>
              </a:rPr>
              <a:t>(function foo() {</a:t>
            </a:r>
          </a:p>
          <a:p>
            <a:r>
              <a:rPr lang="en-IN" dirty="0">
                <a:solidFill>
                  <a:schemeClr val="bg2"/>
                </a:solidFill>
              </a:rPr>
              <a:t>    console.log(‘foo’);</a:t>
            </a:r>
          </a:p>
          <a:p>
            <a:r>
              <a:rPr lang="en-IN" dirty="0">
                <a:solidFill>
                  <a:schemeClr val="bg2"/>
                </a:solidFill>
              </a:rPr>
              <a:t>}, 3500);</a:t>
            </a:r>
          </a:p>
          <a:p>
            <a:r>
              <a:rPr lang="en-IN" dirty="0" err="1">
                <a:solidFill>
                  <a:schemeClr val="bg2"/>
                </a:solidFill>
              </a:rPr>
              <a:t>setTimeout</a:t>
            </a:r>
            <a:r>
              <a:rPr lang="en-IN" dirty="0">
                <a:solidFill>
                  <a:schemeClr val="bg2"/>
                </a:solidFill>
              </a:rPr>
              <a:t>(function boo() {</a:t>
            </a:r>
          </a:p>
          <a:p>
            <a:r>
              <a:rPr lang="en-IN" dirty="0">
                <a:solidFill>
                  <a:schemeClr val="bg2"/>
                </a:solidFill>
              </a:rPr>
              <a:t>    console.log(‘boo’);</a:t>
            </a:r>
          </a:p>
          <a:p>
            <a:r>
              <a:rPr lang="en-IN" dirty="0">
                <a:solidFill>
                  <a:schemeClr val="bg2"/>
                </a:solidFill>
              </a:rPr>
              <a:t>}, 1000);</a:t>
            </a:r>
          </a:p>
          <a:p>
            <a:r>
              <a:rPr lang="en-IN" dirty="0">
                <a:solidFill>
                  <a:schemeClr val="bg2"/>
                </a:solidFill>
              </a:rPr>
              <a:t>console.log(2);</a:t>
            </a:r>
          </a:p>
          <a:p>
            <a:r>
              <a:rPr lang="en-IN" dirty="0">
                <a:solidFill>
                  <a:schemeClr val="bg2"/>
                </a:solidFill>
              </a:rPr>
              <a:t>// Output:</a:t>
            </a:r>
          </a:p>
          <a:p>
            <a:r>
              <a:rPr lang="en-IN" dirty="0">
                <a:solidFill>
                  <a:schemeClr val="bg2"/>
                </a:solidFill>
              </a:rPr>
              <a:t>// 1</a:t>
            </a:r>
          </a:p>
          <a:p>
            <a:r>
              <a:rPr lang="en-IN" dirty="0">
                <a:solidFill>
                  <a:schemeClr val="bg2"/>
                </a:solidFill>
              </a:rPr>
              <a:t>// 2</a:t>
            </a:r>
          </a:p>
          <a:p>
            <a:r>
              <a:rPr lang="en-IN" dirty="0">
                <a:solidFill>
                  <a:schemeClr val="bg2"/>
                </a:solidFill>
              </a:rPr>
              <a:t>// 'boo'</a:t>
            </a:r>
          </a:p>
          <a:p>
            <a:r>
              <a:rPr lang="en-IN" dirty="0">
                <a:solidFill>
                  <a:schemeClr val="bg2"/>
                </a:solidFill>
              </a:rPr>
              <a:t>// 'foo'</a:t>
            </a:r>
          </a:p>
        </p:txBody>
      </p:sp>
      <p:pic>
        <p:nvPicPr>
          <p:cNvPr id="25602" name="Picture 2">
            <a:extLst>
              <a:ext uri="{FF2B5EF4-FFF2-40B4-BE49-F238E27FC236}">
                <a16:creationId xmlns:a16="http://schemas.microsoft.com/office/drawing/2014/main" id="{B9691A4A-BA5E-ABFD-67F7-EEF66B41F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460" y="1053703"/>
            <a:ext cx="8161754" cy="551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970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0B66E7-05BE-978D-9ADD-7B19D2C2502B}"/>
              </a:ext>
            </a:extLst>
          </p:cNvPr>
          <p:cNvSpPr txBox="1"/>
          <p:nvPr/>
        </p:nvSpPr>
        <p:spPr>
          <a:xfrm>
            <a:off x="1357313" y="-86797"/>
            <a:ext cx="7783115" cy="7017306"/>
          </a:xfrm>
          <a:prstGeom prst="rect">
            <a:avLst/>
          </a:prstGeom>
          <a:noFill/>
        </p:spPr>
        <p:txBody>
          <a:bodyPr wrap="square">
            <a:spAutoFit/>
          </a:bodyPr>
          <a:lstStyle/>
          <a:p>
            <a:r>
              <a:rPr lang="en-IN" dirty="0"/>
              <a:t>console.log(1);</a:t>
            </a:r>
          </a:p>
          <a:p>
            <a:r>
              <a:rPr lang="en-IN" dirty="0" err="1"/>
              <a:t>setTimeout</a:t>
            </a:r>
            <a:r>
              <a:rPr lang="en-IN" dirty="0"/>
              <a:t>(function foo() {</a:t>
            </a:r>
          </a:p>
          <a:p>
            <a:r>
              <a:rPr lang="en-IN" dirty="0"/>
              <a:t>    console.log(‘foo’);</a:t>
            </a:r>
          </a:p>
          <a:p>
            <a:r>
              <a:rPr lang="en-IN" dirty="0"/>
              <a:t>}, 6500);</a:t>
            </a:r>
          </a:p>
          <a:p>
            <a:r>
              <a:rPr lang="en-IN" dirty="0" err="1"/>
              <a:t>setTimeout</a:t>
            </a:r>
            <a:r>
              <a:rPr lang="en-IN" dirty="0"/>
              <a:t>(function boo() {</a:t>
            </a:r>
          </a:p>
          <a:p>
            <a:r>
              <a:rPr lang="en-IN" dirty="0"/>
              <a:t>    console.log(‘boo’);</a:t>
            </a:r>
          </a:p>
          <a:p>
            <a:r>
              <a:rPr lang="en-IN" dirty="0"/>
              <a:t>}, 2500);</a:t>
            </a:r>
          </a:p>
          <a:p>
            <a:r>
              <a:rPr lang="en-IN" dirty="0" err="1"/>
              <a:t>setTimeout</a:t>
            </a:r>
            <a:r>
              <a:rPr lang="en-IN" dirty="0"/>
              <a:t>(function </a:t>
            </a:r>
            <a:r>
              <a:rPr lang="en-IN" dirty="0" err="1"/>
              <a:t>baz</a:t>
            </a:r>
            <a:r>
              <a:rPr lang="en-IN" dirty="0"/>
              <a:t>() {</a:t>
            </a:r>
          </a:p>
          <a:p>
            <a:r>
              <a:rPr lang="en-IN" dirty="0"/>
              <a:t>    console.log(‘</a:t>
            </a:r>
            <a:r>
              <a:rPr lang="en-IN" dirty="0" err="1"/>
              <a:t>baz</a:t>
            </a:r>
            <a:r>
              <a:rPr lang="en-IN" dirty="0"/>
              <a:t>’);</a:t>
            </a:r>
          </a:p>
          <a:p>
            <a:r>
              <a:rPr lang="en-IN" dirty="0"/>
              <a:t>}, 0);</a:t>
            </a:r>
          </a:p>
          <a:p>
            <a:r>
              <a:rPr lang="en-IN" dirty="0"/>
              <a:t>for (</a:t>
            </a:r>
            <a:r>
              <a:rPr lang="en-IN" dirty="0" err="1"/>
              <a:t>const</a:t>
            </a:r>
            <a:r>
              <a:rPr lang="en-IN" dirty="0"/>
              <a:t> value of [‘A’, ‘B’]) {</a:t>
            </a:r>
          </a:p>
          <a:p>
            <a:r>
              <a:rPr lang="en-IN" dirty="0"/>
              <a:t>    console.log(value);</a:t>
            </a:r>
          </a:p>
          <a:p>
            <a:r>
              <a:rPr lang="en-IN" dirty="0"/>
              <a:t>}</a:t>
            </a:r>
          </a:p>
          <a:p>
            <a:r>
              <a:rPr lang="en-IN" dirty="0"/>
              <a:t>function two() {</a:t>
            </a:r>
          </a:p>
          <a:p>
            <a:r>
              <a:rPr lang="en-IN" dirty="0"/>
              <a:t>    console.log(2);</a:t>
            </a:r>
          </a:p>
          <a:p>
            <a:r>
              <a:rPr lang="en-IN" dirty="0"/>
              <a:t>}</a:t>
            </a:r>
          </a:p>
          <a:p>
            <a:r>
              <a:rPr lang="en-IN" dirty="0"/>
              <a:t>two();</a:t>
            </a:r>
          </a:p>
          <a:p>
            <a:r>
              <a:rPr lang="en-IN" dirty="0"/>
              <a:t>// Output:</a:t>
            </a:r>
          </a:p>
          <a:p>
            <a:r>
              <a:rPr lang="en-IN" dirty="0"/>
              <a:t>// 1</a:t>
            </a:r>
          </a:p>
          <a:p>
            <a:r>
              <a:rPr lang="en-IN" dirty="0"/>
              <a:t>// 'A'</a:t>
            </a:r>
          </a:p>
          <a:p>
            <a:r>
              <a:rPr lang="en-IN" dirty="0"/>
              <a:t>// 'B'</a:t>
            </a:r>
          </a:p>
          <a:p>
            <a:r>
              <a:rPr lang="en-IN" dirty="0"/>
              <a:t>// 2</a:t>
            </a:r>
          </a:p>
          <a:p>
            <a:r>
              <a:rPr lang="en-IN" dirty="0"/>
              <a:t>// '</a:t>
            </a:r>
            <a:r>
              <a:rPr lang="en-IN" dirty="0" err="1"/>
              <a:t>baz</a:t>
            </a:r>
            <a:r>
              <a:rPr lang="en-IN" dirty="0"/>
              <a:t>'</a:t>
            </a:r>
          </a:p>
          <a:p>
            <a:r>
              <a:rPr lang="en-IN" dirty="0"/>
              <a:t>// 'boo'</a:t>
            </a:r>
          </a:p>
          <a:p>
            <a:r>
              <a:rPr lang="en-IN" dirty="0"/>
              <a:t>// 'foo'</a:t>
            </a:r>
          </a:p>
        </p:txBody>
      </p:sp>
    </p:spTree>
    <p:extLst>
      <p:ext uri="{BB962C8B-B14F-4D97-AF65-F5344CB8AC3E}">
        <p14:creationId xmlns:p14="http://schemas.microsoft.com/office/powerpoint/2010/main" val="3606434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A5ED85F7-0723-2245-069D-12BEBA6D3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975" y="0"/>
            <a:ext cx="105600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1682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B384E-EC7E-30F2-DAE6-2241D9BDCA73}"/>
              </a:ext>
            </a:extLst>
          </p:cNvPr>
          <p:cNvSpPr>
            <a:spLocks noGrp="1"/>
          </p:cNvSpPr>
          <p:nvPr>
            <p:ph type="title"/>
          </p:nvPr>
        </p:nvSpPr>
        <p:spPr/>
        <p:txBody>
          <a:bodyPr/>
          <a:lstStyle/>
          <a:p>
            <a:r>
              <a:rPr lang="en-IN" b="1" dirty="0"/>
              <a:t>Macro-Tasks (Task Queue) &amp; Micro-Tasks</a:t>
            </a:r>
          </a:p>
        </p:txBody>
      </p:sp>
      <p:sp>
        <p:nvSpPr>
          <p:cNvPr id="3" name="Content Placeholder 2">
            <a:extLst>
              <a:ext uri="{FF2B5EF4-FFF2-40B4-BE49-F238E27FC236}">
                <a16:creationId xmlns:a16="http://schemas.microsoft.com/office/drawing/2014/main" id="{A81E10F6-8269-715C-74CF-39FC7A682FE7}"/>
              </a:ext>
            </a:extLst>
          </p:cNvPr>
          <p:cNvSpPr>
            <a:spLocks noGrp="1"/>
          </p:cNvSpPr>
          <p:nvPr>
            <p:ph idx="1"/>
          </p:nvPr>
        </p:nvSpPr>
        <p:spPr/>
        <p:txBody>
          <a:bodyPr/>
          <a:lstStyle/>
          <a:p>
            <a:pPr algn="l"/>
            <a:r>
              <a:rPr lang="en-US" b="0" i="0" dirty="0">
                <a:solidFill>
                  <a:srgbClr val="292929"/>
                </a:solidFill>
                <a:effectLst/>
                <a:latin typeface="source-serif-pro"/>
              </a:rPr>
              <a:t>Two types of queues.</a:t>
            </a:r>
            <a:br>
              <a:rPr lang="en-US" b="0" i="0" dirty="0">
                <a:solidFill>
                  <a:srgbClr val="292929"/>
                </a:solidFill>
                <a:effectLst/>
                <a:latin typeface="source-serif-pro"/>
              </a:rPr>
            </a:br>
            <a:r>
              <a:rPr lang="en-US" b="0" i="0" dirty="0">
                <a:solidFill>
                  <a:srgbClr val="292929"/>
                </a:solidFill>
                <a:effectLst/>
                <a:latin typeface="source-serif-pro"/>
              </a:rPr>
              <a:t>1.  macro-task queue (or task queue).</a:t>
            </a:r>
            <a:br>
              <a:rPr lang="en-US" b="0" i="0" dirty="0">
                <a:solidFill>
                  <a:srgbClr val="292929"/>
                </a:solidFill>
                <a:effectLst/>
                <a:latin typeface="source-serif-pro"/>
              </a:rPr>
            </a:br>
            <a:r>
              <a:rPr lang="en-US" b="0" i="0" dirty="0">
                <a:solidFill>
                  <a:srgbClr val="292929"/>
                </a:solidFill>
                <a:effectLst/>
                <a:latin typeface="source-serif-pro"/>
              </a:rPr>
              <a:t>2.  micro-task queue.</a:t>
            </a:r>
          </a:p>
          <a:p>
            <a:pPr algn="l">
              <a:buFont typeface="Arial" panose="020B0604020202020204" pitchFamily="34" charset="0"/>
              <a:buChar char="•"/>
            </a:pPr>
            <a:r>
              <a:rPr lang="en-US" b="0" i="0" dirty="0">
                <a:solidFill>
                  <a:srgbClr val="292929"/>
                </a:solidFill>
                <a:effectLst/>
                <a:latin typeface="source-serif-pro"/>
              </a:rPr>
              <a:t>Common Macro-Tasks are </a:t>
            </a:r>
            <a:r>
              <a:rPr lang="en-US" b="0" i="0" dirty="0" err="1">
                <a:solidFill>
                  <a:srgbClr val="292929"/>
                </a:solidFill>
                <a:effectLst/>
                <a:latin typeface="source-serif-pro"/>
              </a:rPr>
              <a:t>setTimeout</a:t>
            </a:r>
            <a:r>
              <a:rPr lang="en-US" b="0" i="0" dirty="0">
                <a:solidFill>
                  <a:srgbClr val="292929"/>
                </a:solidFill>
                <a:effectLst/>
                <a:latin typeface="source-serif-pro"/>
              </a:rPr>
              <a:t>, </a:t>
            </a:r>
            <a:r>
              <a:rPr lang="en-US" b="0" i="0" dirty="0" err="1">
                <a:solidFill>
                  <a:srgbClr val="292929"/>
                </a:solidFill>
                <a:effectLst/>
                <a:latin typeface="source-serif-pro"/>
              </a:rPr>
              <a:t>setInterval</a:t>
            </a:r>
            <a:r>
              <a:rPr lang="en-US" b="0" i="0" dirty="0">
                <a:solidFill>
                  <a:srgbClr val="292929"/>
                </a:solidFill>
                <a:effectLst/>
                <a:latin typeface="source-serif-pro"/>
              </a:rPr>
              <a:t>, and </a:t>
            </a:r>
            <a:r>
              <a:rPr lang="en-US" b="0" i="0" dirty="0" err="1">
                <a:solidFill>
                  <a:srgbClr val="292929"/>
                </a:solidFill>
                <a:effectLst/>
                <a:latin typeface="source-serif-pro"/>
              </a:rPr>
              <a:t>setImmediate</a:t>
            </a:r>
            <a:r>
              <a:rPr lang="en-US" b="0" i="0" dirty="0">
                <a:solidFill>
                  <a:srgbClr val="292929"/>
                </a:solidFill>
                <a:effectLst/>
                <a:latin typeface="source-serif-pro"/>
              </a:rPr>
              <a:t>.</a:t>
            </a:r>
          </a:p>
          <a:p>
            <a:pPr algn="l">
              <a:buFont typeface="Arial" panose="020B0604020202020204" pitchFamily="34" charset="0"/>
              <a:buChar char="•"/>
            </a:pPr>
            <a:r>
              <a:rPr lang="en-US" b="0" i="0" dirty="0">
                <a:solidFill>
                  <a:srgbClr val="292929"/>
                </a:solidFill>
                <a:effectLst/>
                <a:latin typeface="source-serif-pro"/>
              </a:rPr>
              <a:t>Common Micro-Task are </a:t>
            </a:r>
            <a:r>
              <a:rPr lang="en-US" b="0" i="0" dirty="0" err="1">
                <a:solidFill>
                  <a:srgbClr val="292929"/>
                </a:solidFill>
                <a:effectLst/>
                <a:latin typeface="source-serif-pro"/>
              </a:rPr>
              <a:t>process.nextTick</a:t>
            </a:r>
            <a:r>
              <a:rPr lang="en-US" b="0" i="0" dirty="0">
                <a:solidFill>
                  <a:srgbClr val="292929"/>
                </a:solidFill>
                <a:effectLst/>
                <a:latin typeface="source-serif-pro"/>
              </a:rPr>
              <a:t> and Promise callback.</a:t>
            </a:r>
          </a:p>
          <a:p>
            <a:endParaRPr lang="en-IN" dirty="0"/>
          </a:p>
        </p:txBody>
      </p:sp>
    </p:spTree>
    <p:extLst>
      <p:ext uri="{BB962C8B-B14F-4D97-AF65-F5344CB8AC3E}">
        <p14:creationId xmlns:p14="http://schemas.microsoft.com/office/powerpoint/2010/main" val="2608129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0DE4-826E-ADC8-B42E-275590F4D0F6}"/>
              </a:ext>
            </a:extLst>
          </p:cNvPr>
          <p:cNvSpPr>
            <a:spLocks noGrp="1"/>
          </p:cNvSpPr>
          <p:nvPr>
            <p:ph type="title"/>
          </p:nvPr>
        </p:nvSpPr>
        <p:spPr/>
        <p:txBody>
          <a:bodyPr/>
          <a:lstStyle/>
          <a:p>
            <a:r>
              <a:rPr lang="en-IN" b="1" dirty="0"/>
              <a:t>Macro-Tasks (Task Queue) &amp; Micro-Tasks</a:t>
            </a:r>
            <a:endParaRPr lang="en-IN" dirty="0"/>
          </a:p>
        </p:txBody>
      </p:sp>
      <p:sp>
        <p:nvSpPr>
          <p:cNvPr id="3" name="Content Placeholder 2">
            <a:extLst>
              <a:ext uri="{FF2B5EF4-FFF2-40B4-BE49-F238E27FC236}">
                <a16:creationId xmlns:a16="http://schemas.microsoft.com/office/drawing/2014/main" id="{D93983E9-90FF-6168-BA1E-798B3A7BDCE9}"/>
              </a:ext>
            </a:extLst>
          </p:cNvPr>
          <p:cNvSpPr>
            <a:spLocks noGrp="1"/>
          </p:cNvSpPr>
          <p:nvPr>
            <p:ph idx="1"/>
          </p:nvPr>
        </p:nvSpPr>
        <p:spPr/>
        <p:txBody>
          <a:bodyPr/>
          <a:lstStyle/>
          <a:p>
            <a:pPr algn="l"/>
            <a:r>
              <a:rPr lang="en-US" b="1" i="0" dirty="0">
                <a:solidFill>
                  <a:srgbClr val="292929"/>
                </a:solidFill>
                <a:effectLst/>
                <a:latin typeface="sohne"/>
              </a:rPr>
              <a:t>Order of execution</a:t>
            </a:r>
          </a:p>
          <a:p>
            <a:pPr algn="l">
              <a:buFont typeface="+mj-lt"/>
              <a:buAutoNum type="arabicPeriod"/>
            </a:pPr>
            <a:r>
              <a:rPr lang="en-US" b="0" i="0" dirty="0">
                <a:solidFill>
                  <a:srgbClr val="292929"/>
                </a:solidFill>
                <a:effectLst/>
                <a:latin typeface="source-serif-pro"/>
              </a:rPr>
              <a:t>All functions that are currently in the call stack get executed and then they get popped off the call-stack.</a:t>
            </a:r>
          </a:p>
          <a:p>
            <a:pPr algn="l">
              <a:buFont typeface="+mj-lt"/>
              <a:buAutoNum type="arabicPeriod"/>
            </a:pPr>
            <a:r>
              <a:rPr lang="en-US" b="0" i="0" dirty="0">
                <a:solidFill>
                  <a:srgbClr val="292929"/>
                </a:solidFill>
                <a:effectLst/>
                <a:latin typeface="source-serif-pro"/>
              </a:rPr>
              <a:t>When the call stack is empty, all queued-up </a:t>
            </a:r>
            <a:r>
              <a:rPr lang="en-US" b="1" i="0" dirty="0">
                <a:solidFill>
                  <a:srgbClr val="292929"/>
                </a:solidFill>
                <a:effectLst/>
                <a:latin typeface="source-serif-pro"/>
              </a:rPr>
              <a:t>micro-tasks</a:t>
            </a:r>
            <a:r>
              <a:rPr lang="en-US" b="0" i="0" dirty="0">
                <a:solidFill>
                  <a:srgbClr val="292929"/>
                </a:solidFill>
                <a:effectLst/>
                <a:latin typeface="source-serif-pro"/>
              </a:rPr>
              <a:t> are popped onto the call-stack one by one and get executed, and then they get popped off the call-stack.</a:t>
            </a:r>
          </a:p>
          <a:p>
            <a:pPr algn="l">
              <a:buFont typeface="+mj-lt"/>
              <a:buAutoNum type="arabicPeriod"/>
            </a:pPr>
            <a:r>
              <a:rPr lang="en-US" b="0" i="0" dirty="0">
                <a:solidFill>
                  <a:srgbClr val="292929"/>
                </a:solidFill>
                <a:effectLst/>
                <a:latin typeface="source-serif-pro"/>
              </a:rPr>
              <a:t>When both the call-stack and micro-task queue are empty, all queued-up </a:t>
            </a:r>
            <a:r>
              <a:rPr lang="en-US" b="1" i="0" dirty="0">
                <a:solidFill>
                  <a:srgbClr val="292929"/>
                </a:solidFill>
                <a:effectLst/>
                <a:latin typeface="source-serif-pro"/>
              </a:rPr>
              <a:t>macro-tasks</a:t>
            </a:r>
            <a:r>
              <a:rPr lang="en-US" b="0" i="0" dirty="0">
                <a:solidFill>
                  <a:srgbClr val="292929"/>
                </a:solidFill>
                <a:effectLst/>
                <a:latin typeface="source-serif-pro"/>
              </a:rPr>
              <a:t> are popped onto the call-stack one by one and get executed, and then they get popped off the call-stack.</a:t>
            </a:r>
          </a:p>
          <a:p>
            <a:pPr marL="0" indent="0" algn="l">
              <a:buNone/>
            </a:pPr>
            <a:r>
              <a:rPr lang="en-US" dirty="0">
                <a:solidFill>
                  <a:srgbClr val="292929"/>
                </a:solidFill>
                <a:latin typeface="source-serif-pro"/>
              </a:rPr>
              <a:t>Note : </a:t>
            </a:r>
            <a:r>
              <a:rPr lang="en-US" b="0" i="0" dirty="0">
                <a:solidFill>
                  <a:srgbClr val="292929"/>
                </a:solidFill>
                <a:effectLst/>
                <a:latin typeface="source-serif-pro"/>
              </a:rPr>
              <a:t>event loop should process the micro-task queue entirely, after processing one macro-task from the macro-task queue.</a:t>
            </a:r>
          </a:p>
          <a:p>
            <a:endParaRPr lang="en-IN" dirty="0"/>
          </a:p>
        </p:txBody>
      </p:sp>
    </p:spTree>
    <p:extLst>
      <p:ext uri="{BB962C8B-B14F-4D97-AF65-F5344CB8AC3E}">
        <p14:creationId xmlns:p14="http://schemas.microsoft.com/office/powerpoint/2010/main" val="819891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F4007F-480D-285D-75EB-79BE259A89D5}"/>
              </a:ext>
            </a:extLst>
          </p:cNvPr>
          <p:cNvSpPr txBox="1"/>
          <p:nvPr/>
        </p:nvSpPr>
        <p:spPr>
          <a:xfrm>
            <a:off x="346473" y="265122"/>
            <a:ext cx="3253977" cy="3970318"/>
          </a:xfrm>
          <a:prstGeom prst="rect">
            <a:avLst/>
          </a:prstGeom>
          <a:solidFill>
            <a:schemeClr val="accent2"/>
          </a:solidFill>
        </p:spPr>
        <p:txBody>
          <a:bodyPr wrap="square">
            <a:spAutoFit/>
          </a:bodyPr>
          <a:lstStyle/>
          <a:p>
            <a:r>
              <a:rPr lang="en-IN" dirty="0">
                <a:solidFill>
                  <a:schemeClr val="bg2"/>
                </a:solidFill>
              </a:rPr>
              <a:t>console.log(1);</a:t>
            </a:r>
          </a:p>
          <a:p>
            <a:r>
              <a:rPr lang="en-IN" dirty="0" err="1">
                <a:solidFill>
                  <a:schemeClr val="bg2"/>
                </a:solidFill>
              </a:rPr>
              <a:t>setTimeout</a:t>
            </a:r>
            <a:r>
              <a:rPr lang="en-IN" dirty="0">
                <a:solidFill>
                  <a:schemeClr val="bg2"/>
                </a:solidFill>
              </a:rPr>
              <a:t>(function foo() {</a:t>
            </a:r>
          </a:p>
          <a:p>
            <a:r>
              <a:rPr lang="en-IN" dirty="0">
                <a:solidFill>
                  <a:schemeClr val="bg2"/>
                </a:solidFill>
              </a:rPr>
              <a:t>    console.log(‘foo’);</a:t>
            </a:r>
          </a:p>
          <a:p>
            <a:r>
              <a:rPr lang="en-IN" dirty="0">
                <a:solidFill>
                  <a:schemeClr val="bg2"/>
                </a:solidFill>
              </a:rPr>
              <a:t>}, 0);</a:t>
            </a:r>
          </a:p>
          <a:p>
            <a:r>
              <a:rPr lang="en-IN" dirty="0" err="1">
                <a:solidFill>
                  <a:schemeClr val="bg2"/>
                </a:solidFill>
              </a:rPr>
              <a:t>Promise.resolve</a:t>
            </a:r>
            <a:r>
              <a:rPr lang="en-IN" dirty="0">
                <a:solidFill>
                  <a:schemeClr val="bg2"/>
                </a:solidFill>
              </a:rPr>
              <a:t>()</a:t>
            </a:r>
          </a:p>
          <a:p>
            <a:r>
              <a:rPr lang="en-IN" dirty="0">
                <a:solidFill>
                  <a:schemeClr val="bg2"/>
                </a:solidFill>
              </a:rPr>
              <a:t>    .then(function boo() {</a:t>
            </a:r>
          </a:p>
          <a:p>
            <a:r>
              <a:rPr lang="en-IN" dirty="0">
                <a:solidFill>
                  <a:schemeClr val="bg2"/>
                </a:solidFill>
              </a:rPr>
              <a:t>        console.log(‘boo’);</a:t>
            </a:r>
          </a:p>
          <a:p>
            <a:r>
              <a:rPr lang="en-IN" dirty="0">
                <a:solidFill>
                  <a:schemeClr val="bg2"/>
                </a:solidFill>
              </a:rPr>
              <a:t>    });</a:t>
            </a:r>
          </a:p>
          <a:p>
            <a:r>
              <a:rPr lang="en-IN" dirty="0">
                <a:solidFill>
                  <a:schemeClr val="bg2"/>
                </a:solidFill>
              </a:rPr>
              <a:t>console.log(2);</a:t>
            </a:r>
          </a:p>
          <a:p>
            <a:r>
              <a:rPr lang="en-IN" dirty="0">
                <a:solidFill>
                  <a:schemeClr val="bg2"/>
                </a:solidFill>
              </a:rPr>
              <a:t>// Output:</a:t>
            </a:r>
          </a:p>
          <a:p>
            <a:r>
              <a:rPr lang="en-IN" dirty="0">
                <a:solidFill>
                  <a:schemeClr val="bg2"/>
                </a:solidFill>
              </a:rPr>
              <a:t>// 1</a:t>
            </a:r>
          </a:p>
          <a:p>
            <a:r>
              <a:rPr lang="en-IN" dirty="0">
                <a:solidFill>
                  <a:schemeClr val="bg2"/>
                </a:solidFill>
              </a:rPr>
              <a:t>// 2</a:t>
            </a:r>
          </a:p>
          <a:p>
            <a:r>
              <a:rPr lang="en-IN" dirty="0">
                <a:solidFill>
                  <a:schemeClr val="bg2"/>
                </a:solidFill>
              </a:rPr>
              <a:t>// 'boo'</a:t>
            </a:r>
          </a:p>
          <a:p>
            <a:r>
              <a:rPr lang="en-IN" dirty="0">
                <a:solidFill>
                  <a:schemeClr val="bg2"/>
                </a:solidFill>
              </a:rPr>
              <a:t>// 'foo'</a:t>
            </a:r>
          </a:p>
        </p:txBody>
      </p:sp>
      <p:sp>
        <p:nvSpPr>
          <p:cNvPr id="10" name="TextBox 9">
            <a:extLst>
              <a:ext uri="{FF2B5EF4-FFF2-40B4-BE49-F238E27FC236}">
                <a16:creationId xmlns:a16="http://schemas.microsoft.com/office/drawing/2014/main" id="{1507B51A-5094-59B7-FB1C-28AD2CD6A055}"/>
              </a:ext>
            </a:extLst>
          </p:cNvPr>
          <p:cNvSpPr txBox="1"/>
          <p:nvPr/>
        </p:nvSpPr>
        <p:spPr>
          <a:xfrm>
            <a:off x="4689873" y="1831212"/>
            <a:ext cx="6093618" cy="4524315"/>
          </a:xfrm>
          <a:prstGeom prst="rect">
            <a:avLst/>
          </a:prstGeom>
          <a:noFill/>
          <a:ln>
            <a:solidFill>
              <a:schemeClr val="accent2">
                <a:lumMod val="75000"/>
              </a:schemeClr>
            </a:solidFill>
          </a:ln>
        </p:spPr>
        <p:txBody>
          <a:bodyPr wrap="square">
            <a:spAutoFit/>
          </a:bodyPr>
          <a:lstStyle/>
          <a:p>
            <a:pPr algn="l">
              <a:buFont typeface="+mj-lt"/>
              <a:buAutoNum type="arabicPeriod"/>
            </a:pPr>
            <a:r>
              <a:rPr lang="en-US" b="0" i="0" dirty="0">
                <a:solidFill>
                  <a:srgbClr val="292929"/>
                </a:solidFill>
                <a:effectLst/>
                <a:latin typeface="source-serif-pro"/>
              </a:rPr>
              <a:t>console.log(1) method is called and placed on the call stack and being executed.</a:t>
            </a:r>
          </a:p>
          <a:p>
            <a:pPr algn="l">
              <a:buFont typeface="+mj-lt"/>
              <a:buAutoNum type="arabicPeriod"/>
            </a:pPr>
            <a:r>
              <a:rPr lang="en-US" b="0" i="0" dirty="0" err="1">
                <a:solidFill>
                  <a:srgbClr val="292929"/>
                </a:solidFill>
                <a:effectLst/>
                <a:latin typeface="source-serif-pro"/>
              </a:rPr>
              <a:t>SetTimeout</a:t>
            </a:r>
            <a:r>
              <a:rPr lang="en-US" b="0" i="0" dirty="0">
                <a:solidFill>
                  <a:srgbClr val="292929"/>
                </a:solidFill>
                <a:effectLst/>
                <a:latin typeface="source-serif-pro"/>
              </a:rPr>
              <a:t> is being executed, the console.log(‘foo’) is moved to </a:t>
            </a:r>
            <a:r>
              <a:rPr lang="en-US" b="0" i="0" dirty="0" err="1">
                <a:solidFill>
                  <a:srgbClr val="292929"/>
                </a:solidFill>
                <a:effectLst/>
                <a:latin typeface="source-serif-pro"/>
              </a:rPr>
              <a:t>SetTimeout</a:t>
            </a:r>
            <a:r>
              <a:rPr lang="en-US" b="0" i="0" dirty="0">
                <a:solidFill>
                  <a:srgbClr val="292929"/>
                </a:solidFill>
                <a:effectLst/>
                <a:latin typeface="source-serif-pro"/>
              </a:rPr>
              <a:t> Web </a:t>
            </a:r>
            <a:r>
              <a:rPr lang="en-US" b="0" i="0" dirty="0" err="1">
                <a:solidFill>
                  <a:srgbClr val="292929"/>
                </a:solidFill>
                <a:effectLst/>
                <a:latin typeface="source-serif-pro"/>
              </a:rPr>
              <a:t>Api</a:t>
            </a:r>
            <a:r>
              <a:rPr lang="en-US" b="0" i="0" dirty="0">
                <a:solidFill>
                  <a:srgbClr val="292929"/>
                </a:solidFill>
                <a:effectLst/>
                <a:latin typeface="source-serif-pro"/>
              </a:rPr>
              <a:t>, and 0 milliseconds afterward it moves to </a:t>
            </a:r>
            <a:r>
              <a:rPr lang="en-US" b="1" i="0" dirty="0">
                <a:solidFill>
                  <a:srgbClr val="292929"/>
                </a:solidFill>
                <a:effectLst/>
                <a:latin typeface="source-serif-pro"/>
              </a:rPr>
              <a:t>Macro</a:t>
            </a:r>
            <a:r>
              <a:rPr lang="en-US" b="0" i="0" dirty="0">
                <a:solidFill>
                  <a:srgbClr val="292929"/>
                </a:solidFill>
                <a:effectLst/>
                <a:latin typeface="source-serif-pro"/>
              </a:rPr>
              <a:t>-Task Queue.</a:t>
            </a:r>
          </a:p>
          <a:p>
            <a:pPr algn="l">
              <a:buFont typeface="+mj-lt"/>
              <a:buAutoNum type="arabicPeriod"/>
            </a:pPr>
            <a:r>
              <a:rPr lang="en-US" b="0" i="0" dirty="0" err="1">
                <a:solidFill>
                  <a:srgbClr val="292929"/>
                </a:solidFill>
                <a:effectLst/>
                <a:latin typeface="source-serif-pro"/>
              </a:rPr>
              <a:t>Promise.resolve</a:t>
            </a:r>
            <a:r>
              <a:rPr lang="en-US" b="0" i="0" dirty="0">
                <a:solidFill>
                  <a:srgbClr val="292929"/>
                </a:solidFill>
                <a:effectLst/>
                <a:latin typeface="source-serif-pro"/>
              </a:rPr>
              <a:t>() is being called, it is being resolved and then .then() method is moved to </a:t>
            </a:r>
            <a:r>
              <a:rPr lang="en-US" b="1" i="0" dirty="0">
                <a:solidFill>
                  <a:srgbClr val="292929"/>
                </a:solidFill>
                <a:effectLst/>
                <a:latin typeface="source-serif-pro"/>
              </a:rPr>
              <a:t>Micro</a:t>
            </a:r>
            <a:r>
              <a:rPr lang="en-US" b="0" i="0" dirty="0">
                <a:solidFill>
                  <a:srgbClr val="292929"/>
                </a:solidFill>
                <a:effectLst/>
                <a:latin typeface="source-serif-pro"/>
              </a:rPr>
              <a:t>-Task queue.</a:t>
            </a:r>
          </a:p>
          <a:p>
            <a:pPr algn="l">
              <a:buFont typeface="+mj-lt"/>
              <a:buAutoNum type="arabicPeriod"/>
            </a:pPr>
            <a:r>
              <a:rPr lang="en-US" b="0" i="0" dirty="0">
                <a:solidFill>
                  <a:srgbClr val="292929"/>
                </a:solidFill>
                <a:effectLst/>
                <a:latin typeface="source-serif-pro"/>
              </a:rPr>
              <a:t>console.log(2) method is called and placed on the call stack and being executed.</a:t>
            </a:r>
          </a:p>
          <a:p>
            <a:pPr algn="l">
              <a:buFont typeface="+mj-lt"/>
              <a:buAutoNum type="arabicPeriod"/>
            </a:pPr>
            <a:r>
              <a:rPr lang="en-US" b="0" i="0" dirty="0">
                <a:solidFill>
                  <a:srgbClr val="292929"/>
                </a:solidFill>
                <a:effectLst/>
                <a:latin typeface="source-serif-pro"/>
              </a:rPr>
              <a:t>Event Loop sees that the call-stack is empty, it takes firstly the task from Micro-Task queue which is the Promise task, puts the console.log(‘boo’) on the call-stack and executes it.</a:t>
            </a:r>
          </a:p>
          <a:p>
            <a:pPr algn="l">
              <a:buFont typeface="+mj-lt"/>
              <a:buAutoNum type="arabicPeriod"/>
            </a:pPr>
            <a:r>
              <a:rPr lang="en-US" b="0" i="0" dirty="0">
                <a:solidFill>
                  <a:srgbClr val="292929"/>
                </a:solidFill>
                <a:effectLst/>
                <a:latin typeface="source-serif-pro"/>
              </a:rPr>
              <a:t>Event Loop sees that the call-stack is empty, then it sees that the Micro-Task is empty, then it takes the next task from the Macro-Task queue which is the </a:t>
            </a:r>
            <a:r>
              <a:rPr lang="en-US" b="0" i="0" dirty="0" err="1">
                <a:solidFill>
                  <a:srgbClr val="292929"/>
                </a:solidFill>
                <a:effectLst/>
                <a:latin typeface="source-serif-pro"/>
              </a:rPr>
              <a:t>SetTimeout</a:t>
            </a:r>
            <a:r>
              <a:rPr lang="en-US" b="0" i="0" dirty="0">
                <a:solidFill>
                  <a:srgbClr val="292929"/>
                </a:solidFill>
                <a:effectLst/>
                <a:latin typeface="source-serif-pro"/>
              </a:rPr>
              <a:t> task, puts the console.log(‘foo’) on the call-stack and executes it.</a:t>
            </a:r>
          </a:p>
        </p:txBody>
      </p:sp>
    </p:spTree>
    <p:extLst>
      <p:ext uri="{BB962C8B-B14F-4D97-AF65-F5344CB8AC3E}">
        <p14:creationId xmlns:p14="http://schemas.microsoft.com/office/powerpoint/2010/main" val="1929516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15EBF751-8FAF-45F8-8397-10019F4BB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0"/>
            <a:ext cx="90916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012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3038-D69A-0810-4A0C-6CC2A9187A33}"/>
              </a:ext>
            </a:extLst>
          </p:cNvPr>
          <p:cNvSpPr>
            <a:spLocks noGrp="1"/>
          </p:cNvSpPr>
          <p:nvPr>
            <p:ph type="title"/>
          </p:nvPr>
        </p:nvSpPr>
        <p:spPr/>
        <p:txBody>
          <a:bodyPr/>
          <a:lstStyle/>
          <a:p>
            <a:r>
              <a:rPr lang="en-US" b="1" dirty="0"/>
              <a:t>Event Loop lower level Explained</a:t>
            </a:r>
            <a:endParaRPr lang="en-IN" b="1" dirty="0"/>
          </a:p>
        </p:txBody>
      </p:sp>
      <p:sp>
        <p:nvSpPr>
          <p:cNvPr id="3" name="Content Placeholder 2">
            <a:extLst>
              <a:ext uri="{FF2B5EF4-FFF2-40B4-BE49-F238E27FC236}">
                <a16:creationId xmlns:a16="http://schemas.microsoft.com/office/drawing/2014/main" id="{9A329B9F-7747-7F70-5ECC-51DCE875B9F9}"/>
              </a:ext>
            </a:extLst>
          </p:cNvPr>
          <p:cNvSpPr>
            <a:spLocks noGrp="1"/>
          </p:cNvSpPr>
          <p:nvPr>
            <p:ph idx="1"/>
          </p:nvPr>
        </p:nvSpPr>
        <p:spPr>
          <a:xfrm>
            <a:off x="1154954" y="2603500"/>
            <a:ext cx="9832134" cy="3697288"/>
          </a:xfrm>
        </p:spPr>
        <p:txBody>
          <a:bodyPr/>
          <a:lstStyle/>
          <a:p>
            <a:r>
              <a:rPr lang="en-US" dirty="0"/>
              <a:t>When Node.js starts, it initializes the event loop, processes the provided input script (or drops into the REPL) which may make async API calls, schedule timers, or call </a:t>
            </a:r>
            <a:r>
              <a:rPr lang="en-US" dirty="0" err="1"/>
              <a:t>process.nextTick</a:t>
            </a:r>
            <a:r>
              <a:rPr lang="en-US" dirty="0"/>
              <a:t>(), then begins processing the event loop.</a:t>
            </a:r>
          </a:p>
          <a:p>
            <a:endParaRPr lang="en-US" dirty="0"/>
          </a:p>
          <a:p>
            <a:r>
              <a:rPr lang="en-US" dirty="0"/>
              <a:t>Diagram(next slide) shows a simplified overview of the event loop’s order of operations. </a:t>
            </a:r>
          </a:p>
          <a:p>
            <a:r>
              <a:rPr lang="en-US" dirty="0"/>
              <a:t>Each box will be referred to as a “phase” of the event loop</a:t>
            </a:r>
            <a:endParaRPr lang="en-IN" dirty="0"/>
          </a:p>
        </p:txBody>
      </p:sp>
    </p:spTree>
    <p:extLst>
      <p:ext uri="{BB962C8B-B14F-4D97-AF65-F5344CB8AC3E}">
        <p14:creationId xmlns:p14="http://schemas.microsoft.com/office/powerpoint/2010/main" val="84771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7EC5-27A1-0203-30F5-0537571F315B}"/>
              </a:ext>
            </a:extLst>
          </p:cNvPr>
          <p:cNvSpPr>
            <a:spLocks noGrp="1"/>
          </p:cNvSpPr>
          <p:nvPr>
            <p:ph type="title"/>
          </p:nvPr>
        </p:nvSpPr>
        <p:spPr/>
        <p:txBody>
          <a:bodyPr/>
          <a:lstStyle/>
          <a:p>
            <a:r>
              <a:rPr lang="en-US" dirty="0"/>
              <a:t>Synchronous Programming</a:t>
            </a:r>
            <a:endParaRPr lang="en-IN" dirty="0"/>
          </a:p>
        </p:txBody>
      </p:sp>
      <p:sp>
        <p:nvSpPr>
          <p:cNvPr id="6" name="TextBox 5">
            <a:extLst>
              <a:ext uri="{FF2B5EF4-FFF2-40B4-BE49-F238E27FC236}">
                <a16:creationId xmlns:a16="http://schemas.microsoft.com/office/drawing/2014/main" id="{97759CD0-1709-185B-5718-D4C8943EF985}"/>
              </a:ext>
            </a:extLst>
          </p:cNvPr>
          <p:cNvSpPr txBox="1"/>
          <p:nvPr/>
        </p:nvSpPr>
        <p:spPr>
          <a:xfrm>
            <a:off x="1446610" y="2672120"/>
            <a:ext cx="4649390" cy="2585323"/>
          </a:xfrm>
          <a:prstGeom prst="rect">
            <a:avLst/>
          </a:prstGeom>
          <a:noFill/>
          <a:ln>
            <a:solidFill>
              <a:schemeClr val="accent2">
                <a:lumMod val="75000"/>
              </a:schemeClr>
            </a:solidFill>
          </a:ln>
        </p:spPr>
        <p:txBody>
          <a:bodyPr wrap="square">
            <a:spAutoFit/>
          </a:bodyPr>
          <a:lstStyle/>
          <a:p>
            <a:r>
              <a:rPr lang="en-IN" dirty="0" err="1"/>
              <a:t>const</a:t>
            </a:r>
            <a:r>
              <a:rPr lang="en-IN" dirty="0"/>
              <a:t> </a:t>
            </a:r>
            <a:r>
              <a:rPr lang="en-IN" dirty="0" err="1"/>
              <a:t>listItems</a:t>
            </a:r>
            <a:r>
              <a:rPr lang="en-IN" dirty="0"/>
              <a:t> = function(items) {</a:t>
            </a:r>
          </a:p>
          <a:p>
            <a:r>
              <a:rPr lang="en-IN" dirty="0"/>
              <a:t>  </a:t>
            </a:r>
            <a:r>
              <a:rPr lang="en-IN" dirty="0" err="1"/>
              <a:t>items.forEach</a:t>
            </a:r>
            <a:r>
              <a:rPr lang="en-IN" dirty="0"/>
              <a:t>(function(item) {</a:t>
            </a:r>
          </a:p>
          <a:p>
            <a:r>
              <a:rPr lang="en-IN" dirty="0"/>
              <a:t>    console.log(item)</a:t>
            </a:r>
          </a:p>
          <a:p>
            <a:r>
              <a:rPr lang="en-IN" dirty="0"/>
              <a:t>  })</a:t>
            </a:r>
          </a:p>
          <a:p>
            <a:r>
              <a:rPr lang="en-IN" dirty="0"/>
              <a:t>}</a:t>
            </a:r>
          </a:p>
          <a:p>
            <a:endParaRPr lang="en-IN" dirty="0"/>
          </a:p>
          <a:p>
            <a:r>
              <a:rPr lang="en-IN" dirty="0" err="1"/>
              <a:t>const</a:t>
            </a:r>
            <a:r>
              <a:rPr lang="en-IN" dirty="0"/>
              <a:t> items = ["Buy milk", "Buy coffee"]</a:t>
            </a:r>
          </a:p>
          <a:p>
            <a:endParaRPr lang="en-IN" dirty="0"/>
          </a:p>
          <a:p>
            <a:r>
              <a:rPr lang="en-IN" dirty="0" err="1"/>
              <a:t>listItems</a:t>
            </a:r>
            <a:r>
              <a:rPr lang="en-IN" dirty="0"/>
              <a:t>(items)</a:t>
            </a:r>
          </a:p>
        </p:txBody>
      </p:sp>
      <p:sp>
        <p:nvSpPr>
          <p:cNvPr id="8" name="TextBox 7">
            <a:extLst>
              <a:ext uri="{FF2B5EF4-FFF2-40B4-BE49-F238E27FC236}">
                <a16:creationId xmlns:a16="http://schemas.microsoft.com/office/drawing/2014/main" id="{824A5DCA-4989-D8EC-300D-37D63D6DEB5B}"/>
              </a:ext>
            </a:extLst>
          </p:cNvPr>
          <p:cNvSpPr txBox="1"/>
          <p:nvPr/>
        </p:nvSpPr>
        <p:spPr>
          <a:xfrm>
            <a:off x="7255320" y="5257443"/>
            <a:ext cx="3875832" cy="1200329"/>
          </a:xfrm>
          <a:prstGeom prst="rect">
            <a:avLst/>
          </a:prstGeom>
          <a:noFill/>
          <a:ln>
            <a:solidFill>
              <a:schemeClr val="accent2">
                <a:lumMod val="75000"/>
              </a:schemeClr>
            </a:solidFill>
          </a:ln>
        </p:spPr>
        <p:txBody>
          <a:bodyPr wrap="square">
            <a:spAutoFit/>
          </a:bodyPr>
          <a:lstStyle/>
          <a:p>
            <a:r>
              <a:rPr lang="en-US" dirty="0"/>
              <a:t>The output will look like this:</a:t>
            </a:r>
          </a:p>
          <a:p>
            <a:endParaRPr lang="en-US" dirty="0"/>
          </a:p>
          <a:p>
            <a:r>
              <a:rPr lang="en-US" dirty="0"/>
              <a:t>"Buy milk"</a:t>
            </a:r>
          </a:p>
          <a:p>
            <a:r>
              <a:rPr lang="en-US" dirty="0"/>
              <a:t>"Buy coffee"</a:t>
            </a:r>
            <a:endParaRPr lang="en-IN" dirty="0"/>
          </a:p>
        </p:txBody>
      </p:sp>
    </p:spTree>
    <p:extLst>
      <p:ext uri="{BB962C8B-B14F-4D97-AF65-F5344CB8AC3E}">
        <p14:creationId xmlns:p14="http://schemas.microsoft.com/office/powerpoint/2010/main" val="25336468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B675F6C1-851C-1F2C-0BE6-2D43BB153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8725" y="0"/>
            <a:ext cx="46545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1996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F246-8E28-1E0C-64FB-27A89AAE986B}"/>
              </a:ext>
            </a:extLst>
          </p:cNvPr>
          <p:cNvSpPr>
            <a:spLocks noGrp="1"/>
          </p:cNvSpPr>
          <p:nvPr>
            <p:ph type="title"/>
          </p:nvPr>
        </p:nvSpPr>
        <p:spPr/>
        <p:txBody>
          <a:bodyPr/>
          <a:lstStyle/>
          <a:p>
            <a:r>
              <a:rPr lang="en-US" dirty="0"/>
              <a:t>Event Loop</a:t>
            </a:r>
            <a:endParaRPr lang="en-IN" dirty="0"/>
          </a:p>
        </p:txBody>
      </p:sp>
      <p:sp>
        <p:nvSpPr>
          <p:cNvPr id="3" name="Content Placeholder 2">
            <a:extLst>
              <a:ext uri="{FF2B5EF4-FFF2-40B4-BE49-F238E27FC236}">
                <a16:creationId xmlns:a16="http://schemas.microsoft.com/office/drawing/2014/main" id="{9794F19C-9C25-5B1D-E4AB-74BA44EED136}"/>
              </a:ext>
            </a:extLst>
          </p:cNvPr>
          <p:cNvSpPr>
            <a:spLocks noGrp="1"/>
          </p:cNvSpPr>
          <p:nvPr>
            <p:ph idx="1"/>
          </p:nvPr>
        </p:nvSpPr>
        <p:spPr/>
        <p:txBody>
          <a:bodyPr/>
          <a:lstStyle/>
          <a:p>
            <a:r>
              <a:rPr lang="en-US" b="0" i="0" dirty="0">
                <a:solidFill>
                  <a:srgbClr val="292929"/>
                </a:solidFill>
                <a:effectLst/>
                <a:latin typeface="source-serif-pro"/>
              </a:rPr>
              <a:t>Each phase has a FIFO queue of callbacks to execute </a:t>
            </a:r>
          </a:p>
          <a:p>
            <a:r>
              <a:rPr lang="en-US" b="0" i="0" dirty="0">
                <a:solidFill>
                  <a:srgbClr val="292929"/>
                </a:solidFill>
                <a:effectLst/>
                <a:latin typeface="source-serif-pro"/>
              </a:rPr>
              <a:t>While each phase is special in its own way, generally, when the event loop enters a given phase, it will perform any operations specific to that phase, then execute callbacks in that phase’s queue until the queue has been exhausted or the maximum number of callbacks has executed. </a:t>
            </a:r>
          </a:p>
          <a:p>
            <a:r>
              <a:rPr lang="en-US" b="0" i="0" dirty="0">
                <a:solidFill>
                  <a:srgbClr val="292929"/>
                </a:solidFill>
                <a:effectLst/>
                <a:latin typeface="source-serif-pro"/>
              </a:rPr>
              <a:t>When the queue has been exhausted or the callback limit is reached, the event loop will move to the next phase, and so on.</a:t>
            </a:r>
            <a:endParaRPr lang="en-IN" dirty="0"/>
          </a:p>
        </p:txBody>
      </p:sp>
    </p:spTree>
    <p:extLst>
      <p:ext uri="{BB962C8B-B14F-4D97-AF65-F5344CB8AC3E}">
        <p14:creationId xmlns:p14="http://schemas.microsoft.com/office/powerpoint/2010/main" val="12866356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35CD-1489-680B-D909-71B1FEDE86DD}"/>
              </a:ext>
            </a:extLst>
          </p:cNvPr>
          <p:cNvSpPr>
            <a:spLocks noGrp="1"/>
          </p:cNvSpPr>
          <p:nvPr>
            <p:ph type="title"/>
          </p:nvPr>
        </p:nvSpPr>
        <p:spPr/>
        <p:txBody>
          <a:bodyPr/>
          <a:lstStyle/>
          <a:p>
            <a:r>
              <a:rPr lang="en-US" b="1" dirty="0"/>
              <a:t>Phases Overview</a:t>
            </a:r>
            <a:endParaRPr lang="en-IN" b="1" dirty="0"/>
          </a:p>
        </p:txBody>
      </p:sp>
      <p:sp>
        <p:nvSpPr>
          <p:cNvPr id="3" name="Content Placeholder 2">
            <a:extLst>
              <a:ext uri="{FF2B5EF4-FFF2-40B4-BE49-F238E27FC236}">
                <a16:creationId xmlns:a16="http://schemas.microsoft.com/office/drawing/2014/main" id="{5A2CE69F-E81B-978A-B64C-DE0FB1EE32C1}"/>
              </a:ext>
            </a:extLst>
          </p:cNvPr>
          <p:cNvSpPr>
            <a:spLocks noGrp="1"/>
          </p:cNvSpPr>
          <p:nvPr>
            <p:ph idx="1"/>
          </p:nvPr>
        </p:nvSpPr>
        <p:spPr/>
        <p:txBody>
          <a:bodyPr>
            <a:normAutofit lnSpcReduction="10000"/>
          </a:bodyPr>
          <a:lstStyle/>
          <a:p>
            <a:r>
              <a:rPr lang="en-US" dirty="0"/>
              <a:t>Timers: this phase executes callbacks scheduled by </a:t>
            </a:r>
            <a:r>
              <a:rPr lang="en-US" dirty="0" err="1"/>
              <a:t>setTimeout</a:t>
            </a:r>
            <a:r>
              <a:rPr lang="en-US" dirty="0"/>
              <a:t>() and </a:t>
            </a:r>
            <a:r>
              <a:rPr lang="en-US" dirty="0" err="1"/>
              <a:t>setInterval</a:t>
            </a:r>
            <a:r>
              <a:rPr lang="en-US" dirty="0"/>
              <a:t>().</a:t>
            </a:r>
          </a:p>
          <a:p>
            <a:r>
              <a:rPr lang="en-US" dirty="0"/>
              <a:t>Pending callbacks: executes I/O callbacks deferred to the next loop iteration.</a:t>
            </a:r>
          </a:p>
          <a:p>
            <a:r>
              <a:rPr lang="en-US" dirty="0"/>
              <a:t>Idle, Prepare: only used internally.</a:t>
            </a:r>
          </a:p>
          <a:p>
            <a:r>
              <a:rPr lang="en-US" dirty="0"/>
              <a:t>Poll: retrieve new I/O events; execute I/O related callbacks (almost all with the exception of close callbacks, the ones scheduled by timers, and </a:t>
            </a:r>
            <a:r>
              <a:rPr lang="en-US" dirty="0" err="1"/>
              <a:t>setImmediate</a:t>
            </a:r>
            <a:r>
              <a:rPr lang="en-US" dirty="0"/>
              <a:t>()); node will block here when appropriate.</a:t>
            </a:r>
          </a:p>
          <a:p>
            <a:r>
              <a:rPr lang="en-US" dirty="0"/>
              <a:t>Check: </a:t>
            </a:r>
            <a:r>
              <a:rPr lang="en-US" dirty="0" err="1"/>
              <a:t>setImmediate</a:t>
            </a:r>
            <a:r>
              <a:rPr lang="en-US" dirty="0"/>
              <a:t>() callbacks are invoked here.</a:t>
            </a:r>
          </a:p>
          <a:p>
            <a:r>
              <a:rPr lang="en-US" dirty="0"/>
              <a:t>Close callbacks: some close callbacks, e.g. </a:t>
            </a:r>
            <a:r>
              <a:rPr lang="en-US" dirty="0" err="1"/>
              <a:t>socket.on</a:t>
            </a:r>
            <a:r>
              <a:rPr lang="en-US" dirty="0"/>
              <a:t>('close', ...).</a:t>
            </a:r>
            <a:endParaRPr lang="en-IN" dirty="0"/>
          </a:p>
        </p:txBody>
      </p:sp>
    </p:spTree>
    <p:extLst>
      <p:ext uri="{BB962C8B-B14F-4D97-AF65-F5344CB8AC3E}">
        <p14:creationId xmlns:p14="http://schemas.microsoft.com/office/powerpoint/2010/main" val="816998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C403-E821-A436-614D-3E472194FCB6}"/>
              </a:ext>
            </a:extLst>
          </p:cNvPr>
          <p:cNvSpPr>
            <a:spLocks noGrp="1"/>
          </p:cNvSpPr>
          <p:nvPr>
            <p:ph type="title"/>
          </p:nvPr>
        </p:nvSpPr>
        <p:spPr/>
        <p:txBody>
          <a:bodyPr/>
          <a:lstStyle/>
          <a:p>
            <a:r>
              <a:rPr lang="en-US"/>
              <a:t>Phases Overview</a:t>
            </a:r>
            <a:endParaRPr lang="en-IN"/>
          </a:p>
        </p:txBody>
      </p:sp>
      <p:sp>
        <p:nvSpPr>
          <p:cNvPr id="3" name="Content Placeholder 2">
            <a:extLst>
              <a:ext uri="{FF2B5EF4-FFF2-40B4-BE49-F238E27FC236}">
                <a16:creationId xmlns:a16="http://schemas.microsoft.com/office/drawing/2014/main" id="{9324EDC2-134E-7C5E-1DA3-1E34D677E9DE}"/>
              </a:ext>
            </a:extLst>
          </p:cNvPr>
          <p:cNvSpPr>
            <a:spLocks noGrp="1"/>
          </p:cNvSpPr>
          <p:nvPr>
            <p:ph idx="1"/>
          </p:nvPr>
        </p:nvSpPr>
        <p:spPr>
          <a:xfrm>
            <a:off x="1154954" y="2603500"/>
            <a:ext cx="10346484" cy="3983038"/>
          </a:xfrm>
        </p:spPr>
        <p:txBody>
          <a:bodyPr>
            <a:normAutofit fontScale="92500" lnSpcReduction="10000"/>
          </a:bodyPr>
          <a:lstStyle/>
          <a:p>
            <a:pPr algn="l">
              <a:buFont typeface="+mj-lt"/>
              <a:buAutoNum type="arabicPeriod"/>
            </a:pPr>
            <a:r>
              <a:rPr lang="en-US" b="0" i="0" dirty="0">
                <a:solidFill>
                  <a:srgbClr val="292929"/>
                </a:solidFill>
                <a:effectLst/>
                <a:latin typeface="source-serif-pro"/>
              </a:rPr>
              <a:t>Step 1: The event loop updates the loop time to the current time for the current execution.</a:t>
            </a:r>
          </a:p>
          <a:p>
            <a:pPr algn="l">
              <a:buFont typeface="+mj-lt"/>
              <a:buAutoNum type="arabicPeriod"/>
            </a:pPr>
            <a:r>
              <a:rPr lang="en-US" b="0" i="0" dirty="0">
                <a:solidFill>
                  <a:srgbClr val="292929"/>
                </a:solidFill>
                <a:effectLst/>
                <a:latin typeface="source-serif-pro"/>
              </a:rPr>
              <a:t>Step 2: Micro-Queue is executed.</a:t>
            </a:r>
          </a:p>
          <a:p>
            <a:pPr algn="l">
              <a:buFont typeface="+mj-lt"/>
              <a:buAutoNum type="arabicPeriod"/>
            </a:pPr>
            <a:r>
              <a:rPr lang="en-US" b="0" i="0" dirty="0">
                <a:solidFill>
                  <a:srgbClr val="292929"/>
                </a:solidFill>
                <a:effectLst/>
                <a:latin typeface="source-serif-pro"/>
              </a:rPr>
              <a:t>Step 3: A task from the Timers phase is executed.</a:t>
            </a:r>
          </a:p>
          <a:p>
            <a:pPr algn="l">
              <a:buFont typeface="+mj-lt"/>
              <a:buAutoNum type="arabicPeriod"/>
            </a:pPr>
            <a:r>
              <a:rPr lang="en-US" b="0" i="0" dirty="0">
                <a:solidFill>
                  <a:srgbClr val="292929"/>
                </a:solidFill>
                <a:effectLst/>
                <a:latin typeface="source-serif-pro"/>
              </a:rPr>
              <a:t>Step 4: Checking if there is something in the Micro-Queue and executes the whole Micro-Queue if there is something.</a:t>
            </a:r>
          </a:p>
          <a:p>
            <a:pPr algn="l">
              <a:buFont typeface="+mj-lt"/>
              <a:buAutoNum type="arabicPeriod"/>
            </a:pPr>
            <a:r>
              <a:rPr lang="en-US" b="0" i="0" dirty="0">
                <a:solidFill>
                  <a:srgbClr val="292929"/>
                </a:solidFill>
                <a:effectLst/>
                <a:latin typeface="source-serif-pro"/>
              </a:rPr>
              <a:t>Step 5: Returns to Step 3 until the Timers phase is empty.</a:t>
            </a:r>
          </a:p>
          <a:p>
            <a:pPr algn="l">
              <a:buFont typeface="+mj-lt"/>
              <a:buAutoNum type="arabicPeriod"/>
            </a:pPr>
            <a:r>
              <a:rPr lang="en-US" b="0" i="0" dirty="0">
                <a:solidFill>
                  <a:srgbClr val="292929"/>
                </a:solidFill>
                <a:effectLst/>
                <a:latin typeface="source-serif-pro"/>
              </a:rPr>
              <a:t>Step 6: A task from the Pending Callbacks phase is executed.</a:t>
            </a:r>
          </a:p>
          <a:p>
            <a:pPr algn="l">
              <a:buFont typeface="+mj-lt"/>
              <a:buAutoNum type="arabicPeriod"/>
            </a:pPr>
            <a:r>
              <a:rPr lang="en-US" b="0" i="0" dirty="0">
                <a:solidFill>
                  <a:srgbClr val="292929"/>
                </a:solidFill>
                <a:effectLst/>
                <a:latin typeface="source-serif-pro"/>
              </a:rPr>
              <a:t>Step 7: Checking if there is something in the Micro-Queue and executes the whole Micro-Queue if there is something.</a:t>
            </a:r>
          </a:p>
          <a:p>
            <a:pPr algn="l">
              <a:buFont typeface="+mj-lt"/>
              <a:buAutoNum type="arabicPeriod"/>
            </a:pPr>
            <a:r>
              <a:rPr lang="en-US" b="0" i="0" dirty="0">
                <a:solidFill>
                  <a:srgbClr val="292929"/>
                </a:solidFill>
                <a:effectLst/>
                <a:latin typeface="source-serif-pro"/>
              </a:rPr>
              <a:t>Step 8: Returns to Step 6 until the Pending Callbacks phase is empty.</a:t>
            </a:r>
          </a:p>
          <a:p>
            <a:pPr algn="l">
              <a:buFont typeface="+mj-lt"/>
              <a:buAutoNum type="arabicPeriod"/>
            </a:pPr>
            <a:r>
              <a:rPr lang="en-US" b="0" i="0" dirty="0">
                <a:solidFill>
                  <a:srgbClr val="292929"/>
                </a:solidFill>
                <a:effectLst/>
                <a:latin typeface="source-serif-pro"/>
              </a:rPr>
              <a:t>And then Idle… Micro-Queue … Poll … Micro-Queue … Check … Micro-Queue … Close </a:t>
            </a:r>
            <a:r>
              <a:rPr lang="en-US" b="0" i="0" dirty="0" err="1">
                <a:solidFill>
                  <a:srgbClr val="292929"/>
                </a:solidFill>
                <a:effectLst/>
                <a:latin typeface="source-serif-pro"/>
              </a:rPr>
              <a:t>CallBacks</a:t>
            </a:r>
            <a:r>
              <a:rPr lang="en-US" b="0" i="0" dirty="0">
                <a:solidFill>
                  <a:srgbClr val="292929"/>
                </a:solidFill>
                <a:effectLst/>
                <a:latin typeface="source-serif-pro"/>
              </a:rPr>
              <a:t> and then it starts over.</a:t>
            </a:r>
          </a:p>
          <a:p>
            <a:endParaRPr lang="en-IN" dirty="0"/>
          </a:p>
        </p:txBody>
      </p:sp>
    </p:spTree>
    <p:extLst>
      <p:ext uri="{BB962C8B-B14F-4D97-AF65-F5344CB8AC3E}">
        <p14:creationId xmlns:p14="http://schemas.microsoft.com/office/powerpoint/2010/main" val="108643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2AC6-BA32-C265-1DB3-867C3EF53334}"/>
              </a:ext>
            </a:extLst>
          </p:cNvPr>
          <p:cNvSpPr>
            <a:spLocks noGrp="1"/>
          </p:cNvSpPr>
          <p:nvPr>
            <p:ph type="title"/>
          </p:nvPr>
        </p:nvSpPr>
        <p:spPr/>
        <p:txBody>
          <a:bodyPr/>
          <a:lstStyle/>
          <a:p>
            <a:r>
              <a:rPr lang="en-US" b="1" i="0" dirty="0">
                <a:effectLst/>
                <a:latin typeface="-apple-system"/>
              </a:rPr>
              <a:t>Synchronous programming?</a:t>
            </a:r>
            <a:endParaRPr lang="en-IN" dirty="0"/>
          </a:p>
        </p:txBody>
      </p:sp>
      <p:sp>
        <p:nvSpPr>
          <p:cNvPr id="3" name="Content Placeholder 2">
            <a:extLst>
              <a:ext uri="{FF2B5EF4-FFF2-40B4-BE49-F238E27FC236}">
                <a16:creationId xmlns:a16="http://schemas.microsoft.com/office/drawing/2014/main" id="{C20DBAC0-7B98-F7E9-AD68-04DC2F4C440D}"/>
              </a:ext>
            </a:extLst>
          </p:cNvPr>
          <p:cNvSpPr>
            <a:spLocks noGrp="1"/>
          </p:cNvSpPr>
          <p:nvPr>
            <p:ph idx="1"/>
          </p:nvPr>
        </p:nvSpPr>
        <p:spPr/>
        <p:txBody>
          <a:bodyPr/>
          <a:lstStyle/>
          <a:p>
            <a:r>
              <a:rPr lang="en-US" dirty="0"/>
              <a:t>In this example, when the </a:t>
            </a:r>
            <a:r>
              <a:rPr lang="en-US" dirty="0" err="1"/>
              <a:t>listItems</a:t>
            </a:r>
            <a:r>
              <a:rPr lang="en-US" dirty="0"/>
              <a:t>(items) function is called, it will loop through the array of items. </a:t>
            </a:r>
          </a:p>
          <a:p>
            <a:r>
              <a:rPr lang="en-US" dirty="0"/>
              <a:t>console.log(item) function gets called first for the first item of the array and it prints "Buy milk".</a:t>
            </a:r>
          </a:p>
          <a:p>
            <a:r>
              <a:rPr lang="en-US" dirty="0"/>
              <a:t> Then again console.log(item) gets executed and this time it passes the second item of the array and prints "Buy coffee".</a:t>
            </a:r>
          </a:p>
          <a:p>
            <a:endParaRPr lang="en-US" dirty="0"/>
          </a:p>
          <a:p>
            <a:r>
              <a:rPr lang="en-US" dirty="0"/>
              <a:t>Function was executed in the sequence it was defined.</a:t>
            </a:r>
            <a:endParaRPr lang="en-IN" dirty="0"/>
          </a:p>
        </p:txBody>
      </p:sp>
    </p:spTree>
    <p:extLst>
      <p:ext uri="{BB962C8B-B14F-4D97-AF65-F5344CB8AC3E}">
        <p14:creationId xmlns:p14="http://schemas.microsoft.com/office/powerpoint/2010/main" val="802608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63677-1C55-0B48-6CB9-ADC5ED88BB61}"/>
              </a:ext>
            </a:extLst>
          </p:cNvPr>
          <p:cNvSpPr>
            <a:spLocks noGrp="1"/>
          </p:cNvSpPr>
          <p:nvPr>
            <p:ph type="title"/>
          </p:nvPr>
        </p:nvSpPr>
        <p:spPr/>
        <p:txBody>
          <a:bodyPr/>
          <a:lstStyle/>
          <a:p>
            <a:r>
              <a:rPr lang="en-US" b="1" dirty="0"/>
              <a:t>Asynchronous programming</a:t>
            </a:r>
            <a:endParaRPr lang="en-IN" b="1" dirty="0"/>
          </a:p>
        </p:txBody>
      </p:sp>
      <p:sp>
        <p:nvSpPr>
          <p:cNvPr id="3" name="Content Placeholder 2">
            <a:extLst>
              <a:ext uri="{FF2B5EF4-FFF2-40B4-BE49-F238E27FC236}">
                <a16:creationId xmlns:a16="http://schemas.microsoft.com/office/drawing/2014/main" id="{6EF71C6C-1108-D674-5AC8-737AB713BD3F}"/>
              </a:ext>
            </a:extLst>
          </p:cNvPr>
          <p:cNvSpPr>
            <a:spLocks noGrp="1"/>
          </p:cNvSpPr>
          <p:nvPr>
            <p:ph idx="1"/>
          </p:nvPr>
        </p:nvSpPr>
        <p:spPr>
          <a:xfrm>
            <a:off x="1154954" y="2603499"/>
            <a:ext cx="9946434" cy="3883025"/>
          </a:xfrm>
        </p:spPr>
        <p:txBody>
          <a:bodyPr/>
          <a:lstStyle/>
          <a:p>
            <a:r>
              <a:rPr lang="en-US" dirty="0"/>
              <a:t>Code that doesn't execute in sequence.</a:t>
            </a:r>
          </a:p>
          <a:p>
            <a:r>
              <a:rPr lang="en-US" dirty="0"/>
              <a:t>Functions are performed not according to the sequence they are defined inside a program but only when certain conditions are met.</a:t>
            </a:r>
          </a:p>
          <a:p>
            <a:r>
              <a:rPr lang="en-US" dirty="0"/>
              <a:t>For example, </a:t>
            </a:r>
            <a:r>
              <a:rPr lang="en-US" dirty="0" err="1"/>
              <a:t>setTimeOut</a:t>
            </a:r>
            <a:r>
              <a:rPr lang="en-US" dirty="0"/>
              <a:t>() performs a task after a delay of a certain predefined number of </a:t>
            </a:r>
            <a:r>
              <a:rPr lang="en-US" dirty="0" err="1"/>
              <a:t>miliseconds</a:t>
            </a:r>
            <a:r>
              <a:rPr lang="en-US" dirty="0"/>
              <a:t>.</a:t>
            </a:r>
          </a:p>
          <a:p>
            <a:r>
              <a:rPr lang="en-US" dirty="0">
                <a:solidFill>
                  <a:srgbClr val="0A0A23"/>
                </a:solidFill>
                <a:latin typeface="Lato" panose="020F0502020204030203" pitchFamily="34" charset="0"/>
              </a:rPr>
              <a:t>F</a:t>
            </a:r>
            <a:r>
              <a:rPr lang="en-US" b="0" i="0" dirty="0">
                <a:solidFill>
                  <a:srgbClr val="0A0A23"/>
                </a:solidFill>
                <a:effectLst/>
                <a:latin typeface="Lato" panose="020F0502020204030203" pitchFamily="34" charset="0"/>
              </a:rPr>
              <a:t>unctions do not run line by line but only when they are required to run, irrespective of the function's declaration. </a:t>
            </a:r>
          </a:p>
          <a:p>
            <a:r>
              <a:rPr lang="en-US" b="0" i="0" dirty="0">
                <a:solidFill>
                  <a:srgbClr val="0A0A23"/>
                </a:solidFill>
                <a:effectLst/>
                <a:latin typeface="Lato" panose="020F0502020204030203" pitchFamily="34" charset="0"/>
              </a:rPr>
              <a:t>In this case, the function runs automatically after 3 seconds when all synchronous functions have been executed</a:t>
            </a:r>
            <a:endParaRPr lang="en-IN" dirty="0"/>
          </a:p>
        </p:txBody>
      </p:sp>
      <p:sp>
        <p:nvSpPr>
          <p:cNvPr id="5" name="Rectangle 2">
            <a:extLst>
              <a:ext uri="{FF2B5EF4-FFF2-40B4-BE49-F238E27FC236}">
                <a16:creationId xmlns:a16="http://schemas.microsoft.com/office/drawing/2014/main" id="{45DC9260-A47E-3F09-7AEE-68791611936B}"/>
              </a:ext>
            </a:extLst>
          </p:cNvPr>
          <p:cNvSpPr>
            <a:spLocks noChangeArrowheads="1"/>
          </p:cNvSpPr>
          <p:nvPr/>
        </p:nvSpPr>
        <p:spPr bwMode="auto">
          <a:xfrm>
            <a:off x="928688" y="5866712"/>
            <a:ext cx="10575083" cy="4924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D4A68"/>
                </a:solidFill>
                <a:effectLst/>
                <a:latin typeface="inherit"/>
              </a:rPr>
              <a:t>       </a:t>
            </a:r>
            <a:r>
              <a:rPr kumimoji="0" lang="en-US" altLang="en-US" sz="2400" b="0" i="0" u="none" strike="noStrike" cap="none" normalizeH="0" baseline="0" dirty="0" err="1">
                <a:ln>
                  <a:noFill/>
                </a:ln>
                <a:solidFill>
                  <a:srgbClr val="DD4A68"/>
                </a:solidFill>
                <a:effectLst/>
                <a:latin typeface="inherit"/>
              </a:rPr>
              <a:t>setTimeOut</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77AA"/>
                </a:solidFill>
                <a:effectLst/>
                <a:latin typeface="inherit"/>
              </a:rPr>
              <a:t>function</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77AA"/>
                </a:solidFill>
                <a:effectLst/>
                <a:latin typeface="inherit"/>
              </a:rPr>
              <a:t>return</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Consolas" panose="020B0609020204030204" pitchFamily="49" charset="0"/>
              </a:rPr>
              <a:t> console</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DD4A68"/>
                </a:solidFill>
                <a:effectLst/>
                <a:latin typeface="inherit"/>
              </a:rPr>
              <a:t>log</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669900"/>
                </a:solidFill>
                <a:effectLst/>
                <a:latin typeface="inherit"/>
              </a:rPr>
              <a:t>"Hello World!"</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990055"/>
                </a:solidFill>
                <a:effectLst/>
                <a:latin typeface="inherit"/>
              </a:rPr>
              <a:t>3000</a:t>
            </a:r>
            <a:r>
              <a:rPr kumimoji="0" lang="en-US" altLang="en-US" sz="24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7967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E1A6-12B6-69B1-868C-B5DAFA588413}"/>
              </a:ext>
            </a:extLst>
          </p:cNvPr>
          <p:cNvSpPr>
            <a:spLocks noGrp="1"/>
          </p:cNvSpPr>
          <p:nvPr>
            <p:ph type="title"/>
          </p:nvPr>
        </p:nvSpPr>
        <p:spPr/>
        <p:txBody>
          <a:bodyPr/>
          <a:lstStyle/>
          <a:p>
            <a:r>
              <a:rPr lang="en-US" b="1" dirty="0"/>
              <a:t>Asynchronous programming</a:t>
            </a:r>
            <a:endParaRPr lang="en-IN" dirty="0"/>
          </a:p>
        </p:txBody>
      </p:sp>
      <p:sp>
        <p:nvSpPr>
          <p:cNvPr id="3" name="Content Placeholder 2">
            <a:extLst>
              <a:ext uri="{FF2B5EF4-FFF2-40B4-BE49-F238E27FC236}">
                <a16:creationId xmlns:a16="http://schemas.microsoft.com/office/drawing/2014/main" id="{B1C0A886-6FCA-9F8E-8866-95AAA690E66F}"/>
              </a:ext>
            </a:extLst>
          </p:cNvPr>
          <p:cNvSpPr>
            <a:spLocks noGrp="1"/>
          </p:cNvSpPr>
          <p:nvPr>
            <p:ph idx="1"/>
          </p:nvPr>
        </p:nvSpPr>
        <p:spPr/>
        <p:txBody>
          <a:bodyPr/>
          <a:lstStyle/>
          <a:p>
            <a:r>
              <a:rPr lang="en-US" b="0" i="1" dirty="0">
                <a:effectLst/>
                <a:latin typeface="Lato" panose="020F0502020204030203" pitchFamily="34" charset="0"/>
              </a:rPr>
              <a:t>Asynchronous functions will run and execute only after all the synchronous functions have been executed. Until then, they will be processed in the background</a:t>
            </a:r>
          </a:p>
          <a:p>
            <a:endParaRPr lang="en-US" i="1" dirty="0">
              <a:latin typeface="Lato" panose="020F0502020204030203" pitchFamily="34" charset="0"/>
            </a:endParaRPr>
          </a:p>
          <a:p>
            <a:r>
              <a:rPr lang="en-US" b="0" i="0" dirty="0">
                <a:solidFill>
                  <a:srgbClr val="0A0A23"/>
                </a:solidFill>
                <a:effectLst/>
                <a:latin typeface="Lato" panose="020F0502020204030203" pitchFamily="34" charset="0"/>
              </a:rPr>
              <a:t>But, how does NodeJS handle asynchronous functions in the background and run all synchronous functions first? All these mechanisms can be easily explained with the NodeJS </a:t>
            </a:r>
            <a:r>
              <a:rPr lang="en-US" b="1" i="0" dirty="0">
                <a:solidFill>
                  <a:srgbClr val="FF0000"/>
                </a:solidFill>
                <a:effectLst/>
                <a:latin typeface="Lato" panose="020F0502020204030203" pitchFamily="34" charset="0"/>
              </a:rPr>
              <a:t>event loop</a:t>
            </a:r>
            <a:r>
              <a:rPr lang="en-US" b="0" i="0" dirty="0">
                <a:solidFill>
                  <a:srgbClr val="0A0A23"/>
                </a:solidFill>
                <a:effectLst/>
                <a:latin typeface="Lato" panose="020F0502020204030203" pitchFamily="34" charset="0"/>
              </a:rPr>
              <a:t>.</a:t>
            </a:r>
            <a:endParaRPr lang="en-IN" dirty="0"/>
          </a:p>
        </p:txBody>
      </p:sp>
    </p:spTree>
    <p:extLst>
      <p:ext uri="{BB962C8B-B14F-4D97-AF65-F5344CB8AC3E}">
        <p14:creationId xmlns:p14="http://schemas.microsoft.com/office/powerpoint/2010/main" val="250097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8BE018-AE25-5F69-4722-345464089612}"/>
              </a:ext>
            </a:extLst>
          </p:cNvPr>
          <p:cNvSpPr>
            <a:spLocks noGrp="1"/>
          </p:cNvSpPr>
          <p:nvPr>
            <p:ph type="title"/>
          </p:nvPr>
        </p:nvSpPr>
        <p:spPr/>
        <p:txBody>
          <a:bodyPr/>
          <a:lstStyle/>
          <a:p>
            <a:r>
              <a:rPr lang="en-US" b="1" dirty="0"/>
              <a:t>Synchronous programming</a:t>
            </a:r>
            <a:endParaRPr lang="en-IN" dirty="0"/>
          </a:p>
        </p:txBody>
      </p:sp>
      <p:pic>
        <p:nvPicPr>
          <p:cNvPr id="4098" name="Picture 2" descr="1">
            <a:extLst>
              <a:ext uri="{FF2B5EF4-FFF2-40B4-BE49-F238E27FC236}">
                <a16:creationId xmlns:a16="http://schemas.microsoft.com/office/drawing/2014/main" id="{B825C72E-D519-C149-60D2-5EF1C2262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887" y="2386012"/>
            <a:ext cx="65913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018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53</TotalTime>
  <Words>2975</Words>
  <Application>Microsoft Office PowerPoint</Application>
  <PresentationFormat>Widescreen</PresentationFormat>
  <Paragraphs>243</Paragraphs>
  <Slides>53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-apple-system</vt:lpstr>
      <vt:lpstr>Arial</vt:lpstr>
      <vt:lpstr>Century Gothic</vt:lpstr>
      <vt:lpstr>Consolas</vt:lpstr>
      <vt:lpstr>inherit</vt:lpstr>
      <vt:lpstr>Lato</vt:lpstr>
      <vt:lpstr>sohne</vt:lpstr>
      <vt:lpstr>source-serif-pro</vt:lpstr>
      <vt:lpstr>urw-din</vt:lpstr>
      <vt:lpstr>Wingdings 3</vt:lpstr>
      <vt:lpstr>Ion Boardroom</vt:lpstr>
      <vt:lpstr>Event Loop in nodejs</vt:lpstr>
      <vt:lpstr>Asynchronous nature of nodejs</vt:lpstr>
      <vt:lpstr>Event Loop?</vt:lpstr>
      <vt:lpstr>Synchronous programming?</vt:lpstr>
      <vt:lpstr>Synchronous Programming</vt:lpstr>
      <vt:lpstr>Synchronous programming?</vt:lpstr>
      <vt:lpstr>Asynchronous programming</vt:lpstr>
      <vt:lpstr>Asynchronous programming</vt:lpstr>
      <vt:lpstr>Synchronous programming</vt:lpstr>
      <vt:lpstr>Synchronous programming</vt:lpstr>
      <vt:lpstr>Synchronous programming</vt:lpstr>
      <vt:lpstr>Synchronous programming</vt:lpstr>
      <vt:lpstr>Synchronous programming</vt:lpstr>
      <vt:lpstr>Synchronous programming</vt:lpstr>
      <vt:lpstr>Synchronous programming</vt:lpstr>
      <vt:lpstr>Synchronous programming</vt:lpstr>
      <vt:lpstr>Asynchronous programming</vt:lpstr>
      <vt:lpstr>Asynchronous programming</vt:lpstr>
      <vt:lpstr>Asynchronous programming</vt:lpstr>
      <vt:lpstr>Asynchronous programming</vt:lpstr>
      <vt:lpstr>Asynchronous programming</vt:lpstr>
      <vt:lpstr>Asynchronous programming</vt:lpstr>
      <vt:lpstr>Asynchronous programming</vt:lpstr>
      <vt:lpstr>Asynchronous programming</vt:lpstr>
      <vt:lpstr>Asynchronous programming</vt:lpstr>
      <vt:lpstr>Asynchronous programming</vt:lpstr>
      <vt:lpstr>Asynchronous programming</vt:lpstr>
      <vt:lpstr>Asynchronous programming</vt:lpstr>
      <vt:lpstr>Asynchronous programming</vt:lpstr>
      <vt:lpstr>Asynchronous programming</vt:lpstr>
      <vt:lpstr>Asynchronous programming</vt:lpstr>
      <vt:lpstr>Asynchronous programming</vt:lpstr>
      <vt:lpstr>Asynchronous programming</vt:lpstr>
      <vt:lpstr>Asynchronous programming</vt:lpstr>
      <vt:lpstr>Traditional Server</vt:lpstr>
      <vt:lpstr>Nodejs</vt:lpstr>
      <vt:lpstr>PowerPoint Presentation</vt:lpstr>
      <vt:lpstr>Features of Event Loop:</vt:lpstr>
      <vt:lpstr>PowerPoint Presentation</vt:lpstr>
      <vt:lpstr>PowerPoint Presentation</vt:lpstr>
      <vt:lpstr>PowerPoint Presentation</vt:lpstr>
      <vt:lpstr>PowerPoint Presentation</vt:lpstr>
      <vt:lpstr>PowerPoint Presentation</vt:lpstr>
      <vt:lpstr>PowerPoint Presentation</vt:lpstr>
      <vt:lpstr>Macro-Tasks (Task Queue) &amp; Micro-Tasks</vt:lpstr>
      <vt:lpstr>Macro-Tasks (Task Queue) &amp; Micro-Tasks</vt:lpstr>
      <vt:lpstr>PowerPoint Presentation</vt:lpstr>
      <vt:lpstr>PowerPoint Presentation</vt:lpstr>
      <vt:lpstr>Event Loop lower level Explained</vt:lpstr>
      <vt:lpstr>PowerPoint Presentation</vt:lpstr>
      <vt:lpstr>Event Loop</vt:lpstr>
      <vt:lpstr>Phases Overview</vt:lpstr>
      <vt:lpstr>Phases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Loop in nodejs</dc:title>
  <dc:creator>anju munoth</dc:creator>
  <cp:lastModifiedBy>anju munoth</cp:lastModifiedBy>
  <cp:revision>58</cp:revision>
  <dcterms:created xsi:type="dcterms:W3CDTF">2023-01-23T01:40:27Z</dcterms:created>
  <dcterms:modified xsi:type="dcterms:W3CDTF">2023-01-23T02:34:16Z</dcterms:modified>
</cp:coreProperties>
</file>