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CD5C-7CC7-4B99-EF59-803240DE6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Replication tags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82F58-B801-A82E-1185-EF24A366D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06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3610-0B2B-F24F-9E87-95488E6F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Preference for Replica Sets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60AD68-3C35-3348-C936-E6948B1A4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52089"/>
              </p:ext>
            </p:extLst>
          </p:nvPr>
        </p:nvGraphicFramePr>
        <p:xfrm>
          <a:off x="338137" y="2286000"/>
          <a:ext cx="1151572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88">
                  <a:extLst>
                    <a:ext uri="{9D8B030D-6E8A-4147-A177-3AD203B41FA5}">
                      <a16:colId xmlns:a16="http://schemas.microsoft.com/office/drawing/2014/main" val="314812209"/>
                    </a:ext>
                  </a:extLst>
                </a:gridCol>
                <a:gridCol w="9482138">
                  <a:extLst>
                    <a:ext uri="{9D8B030D-6E8A-4147-A177-3AD203B41FA5}">
                      <a16:colId xmlns:a16="http://schemas.microsoft.com/office/drawing/2014/main" val="8413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Read Preference Mode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Selection Process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860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nearest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The driver assembles a list of eligible members (primary and secondaries). </a:t>
                      </a:r>
                      <a:r>
                        <a:rPr lang="en-US" u="none" strike="noStrike" dirty="0">
                          <a:solidFill>
                            <a:srgbClr val="007CAD"/>
                          </a:solidFill>
                          <a:effectLst/>
                        </a:rPr>
                        <a:t>maxStalenessSeconds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u="none" strike="noStrike" dirty="0">
                          <a:solidFill>
                            <a:srgbClr val="007CAD"/>
                          </a:solidFill>
                          <a:effectLst/>
                        </a:rPr>
                        <a:t>tag sets</a:t>
                      </a:r>
                      <a:r>
                        <a:rPr lang="en-US" dirty="0">
                          <a:effectLst/>
                        </a:rPr>
                        <a:t> specified in the read preference can further limit the eligibility of the members.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If the list of eligible members is not empty, the driver determines which eligible member is the "closest" (i.e. the member with the lowest average network round-trip-time) and calculates a latency window by adding the average round-trip-time of this "closest" server and the </a:t>
                      </a:r>
                      <a:r>
                        <a:rPr lang="en-US" dirty="0" err="1">
                          <a:effectLst/>
                        </a:rPr>
                        <a:t>localThresholdMS</a:t>
                      </a:r>
                      <a:r>
                        <a:rPr lang="en-US" dirty="0">
                          <a:effectLst/>
                        </a:rPr>
                        <a:t>. The driver uses this latency window to pare down the list of eligible members to those members that fall within this window.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From this list of eligible members that fall within the latency window, the driver randomly chooses an eligible member.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531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2437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0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3610-0B2B-F24F-9E87-95488E6F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Preference for Replica Sets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60AD68-3C35-3348-C936-E6948B1A4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412497"/>
              </p:ext>
            </p:extLst>
          </p:nvPr>
        </p:nvGraphicFramePr>
        <p:xfrm>
          <a:off x="338137" y="2286000"/>
          <a:ext cx="11515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88">
                  <a:extLst>
                    <a:ext uri="{9D8B030D-6E8A-4147-A177-3AD203B41FA5}">
                      <a16:colId xmlns:a16="http://schemas.microsoft.com/office/drawing/2014/main" val="314812209"/>
                    </a:ext>
                  </a:extLst>
                </a:gridCol>
                <a:gridCol w="9482138">
                  <a:extLst>
                    <a:ext uri="{9D8B030D-6E8A-4147-A177-3AD203B41FA5}">
                      <a16:colId xmlns:a16="http://schemas.microsoft.com/office/drawing/2014/main" val="8413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Read Preference Mode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Selection Process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860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primaryPreferred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If the primary is available, driver selects the primary.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If the primary is unavailable, server selection follows the process for the read preference secondary to select an eligible secondary member.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340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solidFill>
                            <a:srgbClr val="007CAD"/>
                          </a:solidFill>
                          <a:effectLst/>
                        </a:rPr>
                        <a:t>secondaryPreferred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Following the server selection process for the read preference secondary, if a list of eligible secondary members is non-empty, driver chooses an eligible secondary member.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Otherwise, if the list is empty, driver selects the primary.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2437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28D-25CD-5180-134D-8A64EA39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Preference Tag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48A4-21B4-388B-3302-3C84A688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9321" cy="3883025"/>
          </a:xfrm>
        </p:spPr>
        <p:txBody>
          <a:bodyPr>
            <a:normAutofit/>
          </a:bodyPr>
          <a:lstStyle/>
          <a:p>
            <a:r>
              <a:rPr lang="en-US" dirty="0"/>
              <a:t>If a replica set member or members are associated with tags, can specify a tag set (array of tag specification documents) in the read preference to target those members.</a:t>
            </a:r>
          </a:p>
          <a:p>
            <a:r>
              <a:rPr lang="en-US" dirty="0"/>
              <a:t>To configure a member with tags, set </a:t>
            </a:r>
            <a:r>
              <a:rPr lang="en-US" b="1" dirty="0"/>
              <a:t>members[n].tags</a:t>
            </a:r>
            <a:r>
              <a:rPr lang="en-US" dirty="0"/>
              <a:t> to a document that contains the tag name and value pairs. The value of the tags must be a string.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 "&lt;tag1&gt;": "&lt;string1&gt;", "&lt;tag2&gt;": "&lt;string2&gt;",... }</a:t>
            </a:r>
          </a:p>
          <a:p>
            <a:r>
              <a:rPr lang="en-US" dirty="0"/>
              <a:t>Can include a tag set in the </a:t>
            </a:r>
            <a:r>
              <a:rPr lang="en-US" b="1" dirty="0"/>
              <a:t>read preference </a:t>
            </a:r>
            <a:r>
              <a:rPr lang="en-US" dirty="0"/>
              <a:t>to target tagged members. </a:t>
            </a:r>
          </a:p>
          <a:p>
            <a:r>
              <a:rPr lang="en-US" dirty="0"/>
              <a:t>Tag set is an array of tag specification documents, where each tag specification document contains one or more tag/value pairs.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[ { "&lt;tag1&gt;": "&lt;string1&gt;", "&lt;tag2&gt;": "&lt;string2&gt;",... }, ... ]</a:t>
            </a:r>
          </a:p>
          <a:p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To find replica set members, MongoDB tries each document in succession until a match is found. 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99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499-4E6B-0B9F-9448-58170DF0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Tag Matching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7BF3-5402-53BE-8326-A72FAA43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60784" cy="4025900"/>
          </a:xfrm>
        </p:spPr>
        <p:txBody>
          <a:bodyPr>
            <a:normAutofit/>
          </a:bodyPr>
          <a:lstStyle/>
          <a:p>
            <a:r>
              <a:rPr lang="en-US" dirty="0"/>
              <a:t>If the tag set lists multiple documents, MongoDB tries each document in succession until a match is found. </a:t>
            </a:r>
          </a:p>
          <a:p>
            <a:r>
              <a:rPr lang="en-US" dirty="0"/>
              <a:t>Once a match is found, that tag specification document is used to find all eligible matching members, and the remaining tag specification documents are ignored.</a:t>
            </a:r>
          </a:p>
          <a:p>
            <a:r>
              <a:rPr lang="en-US" dirty="0"/>
              <a:t> If no members match any of the tag specification documents, the read operation returns with an error.</a:t>
            </a:r>
          </a:p>
          <a:p>
            <a:r>
              <a:rPr lang="en-US" dirty="0"/>
              <a:t>To avoid an error if no members match any of the tag specifications, can add an empty document { } as the last element of the tag set to read from any eligible member.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4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4984A-CADB-3B89-0394-55FE29E48B18}"/>
              </a:ext>
            </a:extLst>
          </p:cNvPr>
          <p:cNvSpPr txBox="1"/>
          <p:nvPr/>
        </p:nvSpPr>
        <p:spPr>
          <a:xfrm>
            <a:off x="328612" y="117693"/>
            <a:ext cx="1064418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a secondary member has the following members[n].tags:</a:t>
            </a:r>
          </a:p>
          <a:p>
            <a:r>
              <a:rPr lang="en-US" b="1" dirty="0">
                <a:solidFill>
                  <a:srgbClr val="FF0000"/>
                </a:solidFill>
              </a:rPr>
              <a:t>{ "region": "South", "datacenter": "A" }</a:t>
            </a:r>
          </a:p>
          <a:p>
            <a:endParaRPr lang="en-US" dirty="0"/>
          </a:p>
          <a:p>
            <a:r>
              <a:rPr lang="en-US" dirty="0"/>
              <a:t>Following tags sets can direct read operations to the aforementioned secondary (or other members with the same tags):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[ { "region": "South", "datacenter": "A" }, { } ]</a:t>
            </a:r>
            <a:r>
              <a:rPr lang="en-US" dirty="0"/>
              <a:t>     // Find members with both tag values. If none are found, read from any eligible member.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[ { "region": "South" }, { "datacenter": "A" }, { } ]</a:t>
            </a:r>
            <a:r>
              <a:rPr lang="en-US" dirty="0"/>
              <a:t> // Find members with the specified region tag. Only if not found, then find members with the specified datacenter tag. If none are found, read from any eligible member.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[ { "datacenter": "A" }, { "region": "South" }, { } ]</a:t>
            </a:r>
            <a:r>
              <a:rPr lang="en-US" dirty="0"/>
              <a:t> // Find members with the specified datacenter tag. Only if not found, then find members with the specified region tag. If none are found, read from any eligible member.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[ { "region": "South" }, { } ]  </a:t>
            </a:r>
            <a:r>
              <a:rPr lang="en-US" dirty="0"/>
              <a:t>// Find members with the specified region tag value. If none are found, read from any eligible member.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[ { "datacenter": "A" }, { } ]</a:t>
            </a:r>
            <a:r>
              <a:rPr lang="en-US" dirty="0"/>
              <a:t> // Find members with the specified datacenter tag value. If none are found, read from any eligible member.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[ { } ]    </a:t>
            </a:r>
            <a:r>
              <a:rPr lang="en-US" dirty="0"/>
              <a:t>        // Find any eligible member.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2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D680-A0B6-DD29-6D1E-B39CC917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Set and Read Preference Modes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5EF176-EA5B-B915-C5DC-6A002733C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858616"/>
              </p:ext>
            </p:extLst>
          </p:nvPr>
        </p:nvGraphicFramePr>
        <p:xfrm>
          <a:off x="1155699" y="2603500"/>
          <a:ext cx="991711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964">
                  <a:extLst>
                    <a:ext uri="{9D8B030D-6E8A-4147-A177-3AD203B41FA5}">
                      <a16:colId xmlns:a16="http://schemas.microsoft.com/office/drawing/2014/main" val="960918170"/>
                    </a:ext>
                  </a:extLst>
                </a:gridCol>
                <a:gridCol w="6915150">
                  <a:extLst>
                    <a:ext uri="{9D8B030D-6E8A-4147-A177-3AD203B41FA5}">
                      <a16:colId xmlns:a16="http://schemas.microsoft.com/office/drawing/2014/main" val="3130658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rgbClr val="3D4F58"/>
                          </a:solidFill>
                          <a:effectLst/>
                        </a:rPr>
                        <a:t>Mode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solidFill>
                            <a:srgbClr val="3D4F58"/>
                          </a:solidFill>
                          <a:effectLst/>
                        </a:rPr>
                        <a:t>Notes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5491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primaryPreferred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Specified tag set only applies if selecting eligible secondaries.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78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secondary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Specified tag set always applies.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058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solidFill>
                            <a:srgbClr val="007CAD"/>
                          </a:solidFill>
                          <a:effectLst/>
                        </a:rPr>
                        <a:t>secondaryPreferred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Specified tag set only applies if selecting eligible secondaries.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842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nearest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Specified tag set applies whether selecting either primary or eligible secondaries.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selects the matching member with the lowest network latency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41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primary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 are not compatible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716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5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7663-6492-4544-6006-9277AB9E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tags to the members.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B7FF-4166-32C8-8769-D6E6B66D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Connect </a:t>
            </a:r>
            <a:r>
              <a:rPr lang="en-IN" dirty="0" err="1"/>
              <a:t>mongosh</a:t>
            </a:r>
            <a:r>
              <a:rPr lang="en-IN" dirty="0"/>
              <a:t> to the replica set and use </a:t>
            </a:r>
            <a:r>
              <a:rPr lang="en-IN" dirty="0" err="1"/>
              <a:t>rs.reconfig</a:t>
            </a:r>
            <a:r>
              <a:rPr lang="en-IN" dirty="0"/>
              <a:t>() to add tags to the members:</a:t>
            </a:r>
          </a:p>
          <a:p>
            <a:endParaRPr lang="en-IN" dirty="0"/>
          </a:p>
          <a:p>
            <a:r>
              <a:rPr lang="en-IN" dirty="0"/>
              <a:t>conf = </a:t>
            </a:r>
            <a:r>
              <a:rPr lang="en-IN" dirty="0" err="1"/>
              <a:t>rs.conf</a:t>
            </a:r>
            <a:r>
              <a:rPr lang="en-IN" dirty="0"/>
              <a:t>();</a:t>
            </a:r>
          </a:p>
          <a:p>
            <a:r>
              <a:rPr lang="en-IN" dirty="0" err="1"/>
              <a:t>conf.members</a:t>
            </a:r>
            <a:r>
              <a:rPr lang="en-IN" dirty="0"/>
              <a:t>[0].tags = { "dc": "east", "usage": "production" };</a:t>
            </a:r>
          </a:p>
          <a:p>
            <a:r>
              <a:rPr lang="en-IN" dirty="0" err="1"/>
              <a:t>conf.members</a:t>
            </a:r>
            <a:r>
              <a:rPr lang="en-IN" dirty="0"/>
              <a:t>[1].tags = { "dc": "east", "usage": "reporting" };</a:t>
            </a:r>
          </a:p>
          <a:p>
            <a:r>
              <a:rPr lang="en-IN" dirty="0" err="1"/>
              <a:t>conf.members</a:t>
            </a:r>
            <a:r>
              <a:rPr lang="en-IN" dirty="0"/>
              <a:t>[2].tags = { "dc": "west", "usage": "production" };</a:t>
            </a:r>
          </a:p>
          <a:p>
            <a:r>
              <a:rPr lang="en-IN" dirty="0" err="1"/>
              <a:t>rs.reconfig</a:t>
            </a:r>
            <a:r>
              <a:rPr lang="en-IN" dirty="0"/>
              <a:t>(conf);</a:t>
            </a:r>
          </a:p>
        </p:txBody>
      </p:sp>
    </p:spTree>
    <p:extLst>
      <p:ext uri="{BB962C8B-B14F-4D97-AF65-F5344CB8AC3E}">
        <p14:creationId xmlns:p14="http://schemas.microsoft.com/office/powerpoint/2010/main" val="7829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88EC-7317-9EE7-6D32-394B10E7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03534" cy="706964"/>
          </a:xfrm>
        </p:spPr>
        <p:txBody>
          <a:bodyPr/>
          <a:lstStyle/>
          <a:p>
            <a:r>
              <a:rPr lang="en-US" dirty="0"/>
              <a:t>Specify tag sets in the read preference.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A0FB-1CE8-1D64-4094-DE14506A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6" cy="3754438"/>
          </a:xfrm>
        </p:spPr>
        <p:txBody>
          <a:bodyPr>
            <a:normAutofit/>
          </a:bodyPr>
          <a:lstStyle/>
          <a:p>
            <a:r>
              <a:rPr lang="en-US" dirty="0"/>
              <a:t>To direct read operations to the secondaries tagged with a particular tag(s), in the mongo shell connected to the replica set, you can use the </a:t>
            </a:r>
            <a:r>
              <a:rPr lang="en-US" dirty="0" err="1"/>
              <a:t>readPref</a:t>
            </a:r>
            <a:r>
              <a:rPr lang="en-US" dirty="0"/>
              <a:t>() method to specify the read preference mode and the tag set. For example,</a:t>
            </a:r>
          </a:p>
          <a:p>
            <a:r>
              <a:rPr lang="en-US" dirty="0"/>
              <a:t>To direct read operations to the secondary tagged with both "dc": "east" and "usage": "production", include the following tag set: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/>
                </a:solidFill>
              </a:rPr>
              <a:t>db.collection.find</a:t>
            </a:r>
            <a:r>
              <a:rPr lang="en-US" sz="2400" b="1" dirty="0">
                <a:solidFill>
                  <a:schemeClr val="accent2"/>
                </a:solidFill>
              </a:rPr>
              <a:t>({}).</a:t>
            </a:r>
            <a:r>
              <a:rPr lang="en-US" sz="2400" b="1" dirty="0" err="1">
                <a:solidFill>
                  <a:schemeClr val="accent2"/>
                </a:solidFill>
              </a:rPr>
              <a:t>readPref</a:t>
            </a:r>
            <a:r>
              <a:rPr lang="en-US" sz="2400" b="1" dirty="0">
                <a:solidFill>
                  <a:schemeClr val="accent2"/>
                </a:solidFill>
              </a:rPr>
              <a:t>( "secondary", [ { "dc": "east", "usage": "production" } ]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51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9470-D9C8-7DF9-1939-DF2E713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tag sets in the read preference.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AA48-1997-2D9C-1396-2917D368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direct a read operation to the secondaries tagged with "dc": "east", and if not found, to secondaries tagged with "usage": "production", include the following tag set: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2400" b="1" dirty="0" err="1">
                <a:solidFill>
                  <a:schemeClr val="accent2"/>
                </a:solidFill>
              </a:rPr>
              <a:t>db.collection.find</a:t>
            </a:r>
            <a:r>
              <a:rPr lang="en-IN" sz="2400" b="1" dirty="0">
                <a:solidFill>
                  <a:schemeClr val="accent2"/>
                </a:solidFill>
              </a:rPr>
              <a:t>({}).</a:t>
            </a:r>
            <a:r>
              <a:rPr lang="en-IN" sz="2400" b="1" dirty="0" err="1">
                <a:solidFill>
                  <a:schemeClr val="accent2"/>
                </a:solidFill>
              </a:rPr>
              <a:t>readPref</a:t>
            </a:r>
            <a:r>
              <a:rPr lang="en-IN" sz="2400" b="1" dirty="0">
                <a:solidFill>
                  <a:schemeClr val="accent2"/>
                </a:solidFill>
              </a:rPr>
              <a:t>( "secondary", [ { "dc": "east"}, { "usage": "production" } ] )</a:t>
            </a:r>
          </a:p>
        </p:txBody>
      </p:sp>
    </p:spTree>
    <p:extLst>
      <p:ext uri="{BB962C8B-B14F-4D97-AF65-F5344CB8AC3E}">
        <p14:creationId xmlns:p14="http://schemas.microsoft.com/office/powerpoint/2010/main" val="240060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3610-0B2B-F24F-9E87-95488E6F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Preference for Replica Sets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60AD68-3C35-3348-C936-E6948B1A4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50688"/>
              </p:ext>
            </p:extLst>
          </p:nvPr>
        </p:nvGraphicFramePr>
        <p:xfrm>
          <a:off x="338137" y="2286000"/>
          <a:ext cx="1151572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88">
                  <a:extLst>
                    <a:ext uri="{9D8B030D-6E8A-4147-A177-3AD203B41FA5}">
                      <a16:colId xmlns:a16="http://schemas.microsoft.com/office/drawing/2014/main" val="314812209"/>
                    </a:ext>
                  </a:extLst>
                </a:gridCol>
                <a:gridCol w="9482138">
                  <a:extLst>
                    <a:ext uri="{9D8B030D-6E8A-4147-A177-3AD203B41FA5}">
                      <a16:colId xmlns:a16="http://schemas.microsoft.com/office/drawing/2014/main" val="8413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Read Preference Mode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Selection Process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860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primary</a:t>
                      </a:r>
                      <a:r>
                        <a:rPr lang="en-IN" dirty="0">
                          <a:effectLst/>
                        </a:rPr>
                        <a:t> (Default)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The driver selects the primary.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531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007CAD"/>
                          </a:solidFill>
                          <a:effectLst/>
                        </a:rPr>
                        <a:t>secondary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The driver assembles a list of eligible secondary members. </a:t>
                      </a:r>
                      <a:r>
                        <a:rPr lang="en-US" u="none" strike="noStrike" dirty="0">
                          <a:solidFill>
                            <a:srgbClr val="007CAD"/>
                          </a:solidFill>
                          <a:effectLst/>
                        </a:rPr>
                        <a:t>maxStalenessSeconds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u="none" strike="noStrike" dirty="0">
                          <a:solidFill>
                            <a:srgbClr val="007CAD"/>
                          </a:solidFill>
                          <a:effectLst/>
                        </a:rPr>
                        <a:t>tag sets</a:t>
                      </a:r>
                      <a:r>
                        <a:rPr lang="en-US" dirty="0">
                          <a:effectLst/>
                        </a:rPr>
                        <a:t> specified in the read preference can further restrict the eligibility of the members.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If the list of eligible members is not empty, the driver determines which eligible member is the "closest" (i.e. the member with the lowest average network round-trip-time) and calculates a latency window by adding the average round-trip-time of this "closest" server and the </a:t>
                      </a:r>
                      <a:r>
                        <a:rPr lang="en-US" dirty="0" err="1">
                          <a:effectLst/>
                        </a:rPr>
                        <a:t>localThresholdMS</a:t>
                      </a:r>
                      <a:r>
                        <a:rPr lang="en-US" dirty="0">
                          <a:effectLst/>
                        </a:rPr>
                        <a:t>. The driver uses this latency window to pare down the list of eligible members to those members that fall within this window.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From this list of eligible members that fall within the latency window, the driver randomly chooses an eligible member.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2437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6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33</TotalTime>
  <Words>1267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Akzidenz</vt:lpstr>
      <vt:lpstr>Arial</vt:lpstr>
      <vt:lpstr>Century Gothic</vt:lpstr>
      <vt:lpstr>Wingdings 3</vt:lpstr>
      <vt:lpstr>Ion Boardroom</vt:lpstr>
      <vt:lpstr>Replication tags</vt:lpstr>
      <vt:lpstr>Read Preference Tag Sets</vt:lpstr>
      <vt:lpstr>Order of Tag Matching</vt:lpstr>
      <vt:lpstr>PowerPoint Presentation</vt:lpstr>
      <vt:lpstr>Tag Set and Read Preference Modes</vt:lpstr>
      <vt:lpstr>Add tags to the members.</vt:lpstr>
      <vt:lpstr>Specify tag sets in the read preference.</vt:lpstr>
      <vt:lpstr>Specify tag sets in the read preference.</vt:lpstr>
      <vt:lpstr>Read Preference for Replica Sets</vt:lpstr>
      <vt:lpstr>Read Preference for Replica Sets</vt:lpstr>
      <vt:lpstr>Read Preference for Replica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tags</dc:title>
  <dc:creator>anju munoth</dc:creator>
  <cp:lastModifiedBy>anju munoth</cp:lastModifiedBy>
  <cp:revision>12</cp:revision>
  <dcterms:created xsi:type="dcterms:W3CDTF">2022-07-12T02:51:21Z</dcterms:created>
  <dcterms:modified xsi:type="dcterms:W3CDTF">2022-07-12T03:24:55Z</dcterms:modified>
</cp:coreProperties>
</file>