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9" r:id="rId2"/>
    <p:sldId id="266" r:id="rId3"/>
    <p:sldId id="267" r:id="rId4"/>
    <p:sldId id="268" r:id="rId5"/>
    <p:sldId id="269" r:id="rId6"/>
    <p:sldId id="270" r:id="rId7"/>
    <p:sldId id="271" r:id="rId8"/>
    <p:sldId id="272" r:id="rId9"/>
    <p:sldId id="273" r:id="rId10"/>
    <p:sldId id="274"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2/22/2021</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8" name="Footer Placeholder 7"/>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Tree>
    <p:extLst>
      <p:ext uri="{BB962C8B-B14F-4D97-AF65-F5344CB8AC3E}">
        <p14:creationId xmlns:p14="http://schemas.microsoft.com/office/powerpoint/2010/main" val="402895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2/22/2021</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Tree>
    <p:extLst>
      <p:ext uri="{BB962C8B-B14F-4D97-AF65-F5344CB8AC3E}">
        <p14:creationId xmlns:p14="http://schemas.microsoft.com/office/powerpoint/2010/main" val="330465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2/22/2021</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Tree>
    <p:extLst>
      <p:ext uri="{BB962C8B-B14F-4D97-AF65-F5344CB8AC3E}">
        <p14:creationId xmlns:p14="http://schemas.microsoft.com/office/powerpoint/2010/main" val="850988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2/22/2021</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8000" dirty="0">
                <a:solidFill>
                  <a:prstClr val="white"/>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prstClr val="white"/>
                </a:solidFill>
                <a:effectLst/>
              </a:rPr>
              <a:t>”</a:t>
            </a:r>
          </a:p>
        </p:txBody>
      </p:sp>
    </p:spTree>
    <p:extLst>
      <p:ext uri="{BB962C8B-B14F-4D97-AF65-F5344CB8AC3E}">
        <p14:creationId xmlns:p14="http://schemas.microsoft.com/office/powerpoint/2010/main" val="2559542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2/22/2021</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Tree>
    <p:extLst>
      <p:ext uri="{BB962C8B-B14F-4D97-AF65-F5344CB8AC3E}">
        <p14:creationId xmlns:p14="http://schemas.microsoft.com/office/powerpoint/2010/main" val="2444796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2/22/2021</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4" name="Footer Placeholder 3"/>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Tree>
    <p:extLst>
      <p:ext uri="{BB962C8B-B14F-4D97-AF65-F5344CB8AC3E}">
        <p14:creationId xmlns:p14="http://schemas.microsoft.com/office/powerpoint/2010/main" val="671002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2/22/2021</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4" name="Footer Placeholder 3"/>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Tree>
    <p:extLst>
      <p:ext uri="{BB962C8B-B14F-4D97-AF65-F5344CB8AC3E}">
        <p14:creationId xmlns:p14="http://schemas.microsoft.com/office/powerpoint/2010/main" val="1283886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2/22/2021</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Tree>
    <p:extLst>
      <p:ext uri="{BB962C8B-B14F-4D97-AF65-F5344CB8AC3E}">
        <p14:creationId xmlns:p14="http://schemas.microsoft.com/office/powerpoint/2010/main" val="30619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2/22/2021</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Tree>
    <p:extLst>
      <p:ext uri="{BB962C8B-B14F-4D97-AF65-F5344CB8AC3E}">
        <p14:creationId xmlns:p14="http://schemas.microsoft.com/office/powerpoint/2010/main" val="2939834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2/22/2021</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Tree>
    <p:extLst>
      <p:ext uri="{BB962C8B-B14F-4D97-AF65-F5344CB8AC3E}">
        <p14:creationId xmlns:p14="http://schemas.microsoft.com/office/powerpoint/2010/main" val="2576639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2/22/2021</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Tree>
    <p:extLst>
      <p:ext uri="{BB962C8B-B14F-4D97-AF65-F5344CB8AC3E}">
        <p14:creationId xmlns:p14="http://schemas.microsoft.com/office/powerpoint/2010/main" val="2742091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2/22/2021</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Tree>
    <p:extLst>
      <p:ext uri="{BB962C8B-B14F-4D97-AF65-F5344CB8AC3E}">
        <p14:creationId xmlns:p14="http://schemas.microsoft.com/office/powerpoint/2010/main" val="2053891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2/22/2021</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8" name="Footer Placeholder 7"/>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Tree>
    <p:extLst>
      <p:ext uri="{BB962C8B-B14F-4D97-AF65-F5344CB8AC3E}">
        <p14:creationId xmlns:p14="http://schemas.microsoft.com/office/powerpoint/2010/main" val="2929787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2/22/2021</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4" name="Footer Placeholder 3"/>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Tree>
    <p:extLst>
      <p:ext uri="{BB962C8B-B14F-4D97-AF65-F5344CB8AC3E}">
        <p14:creationId xmlns:p14="http://schemas.microsoft.com/office/powerpoint/2010/main" val="259493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2/22/2021</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3" name="Footer Placeholder 2"/>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Tree>
    <p:extLst>
      <p:ext uri="{BB962C8B-B14F-4D97-AF65-F5344CB8AC3E}">
        <p14:creationId xmlns:p14="http://schemas.microsoft.com/office/powerpoint/2010/main" val="366973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2/22/2021</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Tree>
    <p:extLst>
      <p:ext uri="{BB962C8B-B14F-4D97-AF65-F5344CB8AC3E}">
        <p14:creationId xmlns:p14="http://schemas.microsoft.com/office/powerpoint/2010/main" val="3625046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2/22/2021</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Tree>
    <p:extLst>
      <p:ext uri="{BB962C8B-B14F-4D97-AF65-F5344CB8AC3E}">
        <p14:creationId xmlns:p14="http://schemas.microsoft.com/office/powerpoint/2010/main" val="4182830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51CF1133-3259-4C45-BABA-5B62D9C6F78D}" type="datetimeFigureOut">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defTabSz="457200"/>
              <a:t>2/22/2021</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6D22F896-40B5-4ADD-8801-0D06FADFA095}" type="slidenum">
              <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F2ACD2">
                      <a:lumMod val="0"/>
                      <a:lumOff val="100000"/>
                    </a:srgbClr>
                  </a:gs>
                </a:gsLst>
                <a:lin ang="5400000" scaled="1"/>
                <a:tileRect/>
              </a:gradFill>
            </a:endParaRPr>
          </a:p>
        </p:txBody>
      </p:sp>
    </p:spTree>
    <p:extLst>
      <p:ext uri="{BB962C8B-B14F-4D97-AF65-F5344CB8AC3E}">
        <p14:creationId xmlns:p14="http://schemas.microsoft.com/office/powerpoint/2010/main" val="8501777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051556-14CA-4510-A898-E8EACCB8BBE2}"/>
              </a:ext>
            </a:extLst>
          </p:cNvPr>
          <p:cNvSpPr>
            <a:spLocks noGrp="1"/>
          </p:cNvSpPr>
          <p:nvPr>
            <p:ph type="ctrTitle"/>
          </p:nvPr>
        </p:nvSpPr>
        <p:spPr>
          <a:xfrm>
            <a:off x="658366" y="3695068"/>
            <a:ext cx="6376477" cy="2511111"/>
          </a:xfrm>
        </p:spPr>
        <p:txBody>
          <a:bodyPr>
            <a:normAutofit/>
          </a:bodyPr>
          <a:lstStyle/>
          <a:p>
            <a:r>
              <a:rPr lang="en-US" sz="7200"/>
              <a:t>Nodejs Events</a:t>
            </a:r>
            <a:endParaRPr lang="en-IN" sz="7200"/>
          </a:p>
        </p:txBody>
      </p:sp>
      <p:sp>
        <p:nvSpPr>
          <p:cNvPr id="5" name="Subtitle 4">
            <a:extLst>
              <a:ext uri="{FF2B5EF4-FFF2-40B4-BE49-F238E27FC236}">
                <a16:creationId xmlns:a16="http://schemas.microsoft.com/office/drawing/2014/main" id="{4637B236-121B-405E-BC8F-78D2A8E416F3}"/>
              </a:ext>
            </a:extLst>
          </p:cNvPr>
          <p:cNvSpPr>
            <a:spLocks noGrp="1"/>
          </p:cNvSpPr>
          <p:nvPr>
            <p:ph type="subTitle" idx="1"/>
          </p:nvPr>
        </p:nvSpPr>
        <p:spPr>
          <a:xfrm>
            <a:off x="658368" y="2491266"/>
            <a:ext cx="6350241" cy="1188175"/>
          </a:xfrm>
        </p:spPr>
        <p:txBody>
          <a:bodyPr>
            <a:normAutofit/>
          </a:bodyPr>
          <a:lstStyle/>
          <a:p>
            <a:r>
              <a:rPr lang="en-US" dirty="0"/>
              <a:t>Anju Munoth</a:t>
            </a:r>
            <a:endParaRPr lang="en-IN" dirty="0"/>
          </a:p>
        </p:txBody>
      </p:sp>
      <p:sp>
        <p:nvSpPr>
          <p:cNvPr id="12" name="Title 1">
            <a:extLst>
              <a:ext uri="{FF2B5EF4-FFF2-40B4-BE49-F238E27FC236}">
                <a16:creationId xmlns:a16="http://schemas.microsoft.com/office/drawing/2014/main" id="{7815F9A0-5CBC-4D48-9F8E-401B0D32FFB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7678" y="2627791"/>
            <a:ext cx="6235148" cy="3592034"/>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endParaRPr lang="en-US" dirty="0">
              <a:effectLst>
                <a:outerShdw blurRad="469900" dist="342900" dir="5400000" sy="-20000" rotWithShape="0">
                  <a:schemeClr val="bg1"/>
                </a:outerShdw>
              </a:effectLst>
            </a:endParaRPr>
          </a:p>
        </p:txBody>
      </p:sp>
      <p:sp>
        <p:nvSpPr>
          <p:cNvPr id="14" name="Rounded Rectangle 18">
            <a:extLst>
              <a:ext uri="{FF2B5EF4-FFF2-40B4-BE49-F238E27FC236}">
                <a16:creationId xmlns:a16="http://schemas.microsoft.com/office/drawing/2014/main" id="{8AFDFA08-046E-47D8-A080-5376EC83D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5700" y="1340663"/>
            <a:ext cx="4023360" cy="4023360"/>
          </a:xfrm>
          <a:prstGeom prst="roundRect">
            <a:avLst>
              <a:gd name="adj" fmla="val 2028"/>
            </a:avLst>
          </a:prstGeom>
          <a:solidFill>
            <a:schemeClr val="tx1"/>
          </a:solidFill>
          <a:ln>
            <a:solidFill>
              <a:schemeClr val="accent1">
                <a:shade val="50000"/>
              </a:schemeClr>
            </a:solid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Event">
            <a:extLst>
              <a:ext uri="{FF2B5EF4-FFF2-40B4-BE49-F238E27FC236}">
                <a16:creationId xmlns:a16="http://schemas.microsoft.com/office/drawing/2014/main" id="{475CA4F8-1613-4A2F-91ED-341882C4A7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35740" y="1660703"/>
            <a:ext cx="3383281" cy="3383281"/>
          </a:xfrm>
          <a:prstGeom prst="rect">
            <a:avLst/>
          </a:prstGeom>
        </p:spPr>
      </p:pic>
    </p:spTree>
    <p:extLst>
      <p:ext uri="{BB962C8B-B14F-4D97-AF65-F5344CB8AC3E}">
        <p14:creationId xmlns:p14="http://schemas.microsoft.com/office/powerpoint/2010/main" val="3066548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child_process.spawn</a:t>
            </a:r>
            <a:r>
              <a:rPr lang="en-US" dirty="0"/>
              <a:t>()</a:t>
            </a:r>
            <a:br>
              <a:rPr lang="en-US" dirty="0"/>
            </a:br>
            <a:endParaRPr lang="en-US" dirty="0"/>
          </a:p>
        </p:txBody>
      </p:sp>
      <p:sp>
        <p:nvSpPr>
          <p:cNvPr id="3" name="Content Placeholder 2"/>
          <p:cNvSpPr>
            <a:spLocks noGrp="1"/>
          </p:cNvSpPr>
          <p:nvPr>
            <p:ph idx="1"/>
          </p:nvPr>
        </p:nvSpPr>
        <p:spPr/>
        <p:txBody>
          <a:bodyPr>
            <a:normAutofit/>
          </a:bodyPr>
          <a:lstStyle/>
          <a:p>
            <a:r>
              <a:rPr lang="en-US" dirty="0"/>
              <a:t>Method launches a new process with a given command. </a:t>
            </a:r>
          </a:p>
          <a:p>
            <a:r>
              <a:rPr lang="en-US" dirty="0"/>
              <a:t>Returns streams (</a:t>
            </a:r>
            <a:r>
              <a:rPr lang="en-US" dirty="0" err="1"/>
              <a:t>stdout</a:t>
            </a:r>
            <a:r>
              <a:rPr lang="en-US" dirty="0"/>
              <a:t> &amp; </a:t>
            </a:r>
            <a:r>
              <a:rPr lang="en-US" dirty="0" err="1"/>
              <a:t>stderr</a:t>
            </a:r>
            <a:r>
              <a:rPr lang="en-US" dirty="0"/>
              <a:t>) and it is generally used when the process returns large amount of data.</a:t>
            </a:r>
          </a:p>
          <a:p>
            <a:pPr marL="0" indent="0">
              <a:buNone/>
            </a:pPr>
            <a:r>
              <a:rPr lang="en-US" dirty="0"/>
              <a:t>Syntax:</a:t>
            </a:r>
          </a:p>
          <a:p>
            <a:r>
              <a:rPr lang="en-US" b="1" dirty="0" err="1">
                <a:solidFill>
                  <a:srgbClr val="FFFF00"/>
                </a:solidFill>
              </a:rPr>
              <a:t>child_process.spawn</a:t>
            </a:r>
            <a:r>
              <a:rPr lang="en-US" b="1" dirty="0">
                <a:solidFill>
                  <a:srgbClr val="FFFF00"/>
                </a:solidFill>
              </a:rPr>
              <a:t>(command[, </a:t>
            </a:r>
            <a:r>
              <a:rPr lang="en-US" b="1" dirty="0" err="1">
                <a:solidFill>
                  <a:srgbClr val="FFFF00"/>
                </a:solidFill>
              </a:rPr>
              <a:t>args</a:t>
            </a:r>
            <a:r>
              <a:rPr lang="en-US" b="1" dirty="0">
                <a:solidFill>
                  <a:srgbClr val="FFFF00"/>
                </a:solidFill>
              </a:rPr>
              <a:t>][, options])   </a:t>
            </a:r>
          </a:p>
          <a:p>
            <a:r>
              <a:rPr lang="en-US" dirty="0"/>
              <a:t>Parameters:</a:t>
            </a:r>
          </a:p>
          <a:p>
            <a:r>
              <a:rPr lang="en-US" dirty="0"/>
              <a:t> command: It specifies the command to run.</a:t>
            </a:r>
          </a:p>
          <a:p>
            <a:r>
              <a:rPr lang="en-US" dirty="0"/>
              <a:t> </a:t>
            </a:r>
            <a:r>
              <a:rPr lang="en-US" dirty="0" err="1"/>
              <a:t>args</a:t>
            </a:r>
            <a:r>
              <a:rPr lang="en-US" dirty="0"/>
              <a:t>: It specifies an array List of string arguments.</a:t>
            </a:r>
          </a:p>
        </p:txBody>
      </p:sp>
    </p:spTree>
    <p:extLst>
      <p:ext uri="{BB962C8B-B14F-4D97-AF65-F5344CB8AC3E}">
        <p14:creationId xmlns:p14="http://schemas.microsoft.com/office/powerpoint/2010/main" val="74748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child_process.spawn</a:t>
            </a:r>
            <a:r>
              <a:rPr lang="en-US" dirty="0"/>
              <a:t>()</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options: May contain one or more of the following options:</a:t>
            </a:r>
          </a:p>
          <a:p>
            <a:endParaRPr lang="en-US" dirty="0"/>
          </a:p>
          <a:p>
            <a:r>
              <a:rPr lang="en-US" dirty="0" err="1"/>
              <a:t>cwd</a:t>
            </a:r>
            <a:r>
              <a:rPr lang="en-US" dirty="0"/>
              <a:t>: It specifies the current working directory of the child process.</a:t>
            </a:r>
          </a:p>
          <a:p>
            <a:r>
              <a:rPr lang="en-US" dirty="0" err="1"/>
              <a:t>env</a:t>
            </a:r>
            <a:r>
              <a:rPr lang="en-US" dirty="0"/>
              <a:t>: It specifies environment key-value pairs.</a:t>
            </a:r>
          </a:p>
          <a:p>
            <a:r>
              <a:rPr lang="en-US" dirty="0" err="1"/>
              <a:t>stdio</a:t>
            </a:r>
            <a:r>
              <a:rPr lang="en-US" dirty="0"/>
              <a:t>: </a:t>
            </a:r>
            <a:r>
              <a:rPr lang="en-US" dirty="0" err="1"/>
              <a:t>Array|String</a:t>
            </a:r>
            <a:r>
              <a:rPr lang="en-US" dirty="0"/>
              <a:t> Child's </a:t>
            </a:r>
            <a:r>
              <a:rPr lang="en-US" dirty="0" err="1"/>
              <a:t>stdio</a:t>
            </a:r>
            <a:r>
              <a:rPr lang="en-US" dirty="0"/>
              <a:t> configuration</a:t>
            </a:r>
          </a:p>
          <a:p>
            <a:r>
              <a:rPr lang="en-US" dirty="0" err="1"/>
              <a:t>customFds</a:t>
            </a:r>
            <a:r>
              <a:rPr lang="en-US" dirty="0"/>
              <a:t>: Array Deprecated File descriptors for the child to use for </a:t>
            </a:r>
            <a:r>
              <a:rPr lang="en-US" dirty="0" err="1"/>
              <a:t>stdio</a:t>
            </a:r>
            <a:endParaRPr lang="en-US" dirty="0"/>
          </a:p>
          <a:p>
            <a:r>
              <a:rPr lang="en-US" dirty="0"/>
              <a:t>detached Boolean : The child will be a process group leader</a:t>
            </a:r>
          </a:p>
          <a:p>
            <a:r>
              <a:rPr lang="en-US" dirty="0" err="1"/>
              <a:t>uid</a:t>
            </a:r>
            <a:r>
              <a:rPr lang="en-US" dirty="0"/>
              <a:t> Number: Sets the user identity of the process.</a:t>
            </a:r>
          </a:p>
          <a:p>
            <a:r>
              <a:rPr lang="en-US" dirty="0" err="1"/>
              <a:t>gid</a:t>
            </a:r>
            <a:r>
              <a:rPr lang="en-US" dirty="0"/>
              <a:t> Number: Sets the group identity of the process</a:t>
            </a:r>
          </a:p>
        </p:txBody>
      </p:sp>
    </p:spTree>
    <p:extLst>
      <p:ext uri="{BB962C8B-B14F-4D97-AF65-F5344CB8AC3E}">
        <p14:creationId xmlns:p14="http://schemas.microsoft.com/office/powerpoint/2010/main" val="80202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child_process.fork</a:t>
            </a:r>
            <a:r>
              <a:rPr lang="en-US" dirty="0"/>
              <a:t>()</a:t>
            </a:r>
          </a:p>
        </p:txBody>
      </p:sp>
      <p:sp>
        <p:nvSpPr>
          <p:cNvPr id="3" name="Content Placeholder 2"/>
          <p:cNvSpPr>
            <a:spLocks noGrp="1"/>
          </p:cNvSpPr>
          <p:nvPr>
            <p:ph idx="1"/>
          </p:nvPr>
        </p:nvSpPr>
        <p:spPr/>
        <p:txBody>
          <a:bodyPr>
            <a:normAutofit/>
          </a:bodyPr>
          <a:lstStyle/>
          <a:p>
            <a:r>
              <a:rPr lang="en-US" dirty="0"/>
              <a:t>Special case of the spawn() to create Node processes. </a:t>
            </a:r>
          </a:p>
          <a:p>
            <a:r>
              <a:rPr lang="en-US" dirty="0"/>
              <a:t>Returns object with a built-in communication channel in addition to having all the methods in a normal </a:t>
            </a:r>
            <a:r>
              <a:rPr lang="en-US" dirty="0" err="1"/>
              <a:t>ChildProcess</a:t>
            </a:r>
            <a:r>
              <a:rPr lang="en-US" dirty="0"/>
              <a:t> instance.</a:t>
            </a:r>
          </a:p>
          <a:p>
            <a:pPr marL="0" indent="0">
              <a:buNone/>
            </a:pPr>
            <a:r>
              <a:rPr lang="en-US" dirty="0"/>
              <a:t>Syntax:</a:t>
            </a:r>
          </a:p>
          <a:p>
            <a:pPr marL="0" indent="0">
              <a:buNone/>
            </a:pPr>
            <a:r>
              <a:rPr lang="en-US" b="1" dirty="0">
                <a:solidFill>
                  <a:srgbClr val="FFFF00"/>
                </a:solidFill>
              </a:rPr>
              <a:t> 	</a:t>
            </a:r>
            <a:r>
              <a:rPr lang="en-US" b="1" dirty="0" err="1">
                <a:solidFill>
                  <a:srgbClr val="FFFF00"/>
                </a:solidFill>
              </a:rPr>
              <a:t>child_process.fork</a:t>
            </a:r>
            <a:r>
              <a:rPr lang="en-US" b="1" dirty="0">
                <a:solidFill>
                  <a:srgbClr val="FFFF00"/>
                </a:solidFill>
              </a:rPr>
              <a:t>(</a:t>
            </a:r>
            <a:r>
              <a:rPr lang="en-US" b="1" dirty="0" err="1">
                <a:solidFill>
                  <a:srgbClr val="FFFF00"/>
                </a:solidFill>
              </a:rPr>
              <a:t>modulePath</a:t>
            </a:r>
            <a:r>
              <a:rPr lang="en-US" b="1" dirty="0">
                <a:solidFill>
                  <a:srgbClr val="FFFF00"/>
                </a:solidFill>
              </a:rPr>
              <a:t>[, </a:t>
            </a:r>
            <a:r>
              <a:rPr lang="en-US" b="1" dirty="0" err="1">
                <a:solidFill>
                  <a:srgbClr val="FFFF00"/>
                </a:solidFill>
              </a:rPr>
              <a:t>args</a:t>
            </a:r>
            <a:r>
              <a:rPr lang="en-US" b="1" dirty="0">
                <a:solidFill>
                  <a:srgbClr val="FFFF00"/>
                </a:solidFill>
              </a:rPr>
              <a:t>][, options])   </a:t>
            </a:r>
          </a:p>
          <a:p>
            <a:r>
              <a:rPr lang="en-US" dirty="0"/>
              <a:t>Parameters:</a:t>
            </a:r>
          </a:p>
          <a:p>
            <a:r>
              <a:rPr lang="en-US" dirty="0" err="1"/>
              <a:t>modulePath</a:t>
            </a:r>
            <a:r>
              <a:rPr lang="en-US" dirty="0"/>
              <a:t>: This is a string specifies the module to run in the child.</a:t>
            </a:r>
          </a:p>
          <a:p>
            <a:r>
              <a:rPr lang="en-US" dirty="0" err="1"/>
              <a:t>args</a:t>
            </a:r>
            <a:r>
              <a:rPr lang="en-US" dirty="0"/>
              <a:t>: It specifies an array List of string arguments.</a:t>
            </a:r>
          </a:p>
        </p:txBody>
      </p:sp>
    </p:spTree>
    <p:extLst>
      <p:ext uri="{BB962C8B-B14F-4D97-AF65-F5344CB8AC3E}">
        <p14:creationId xmlns:p14="http://schemas.microsoft.com/office/powerpoint/2010/main" val="141052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Event Emitters</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To help with callback hell, or pyramid of doom, there’s Event Emitters. </a:t>
            </a:r>
          </a:p>
          <a:p>
            <a:pPr fontAlgn="base"/>
            <a:r>
              <a:rPr lang="en-US" dirty="0"/>
              <a:t>Allow to implement your asynchronous code with events.</a:t>
            </a:r>
          </a:p>
          <a:p>
            <a:pPr fontAlgn="base"/>
            <a:r>
              <a:rPr lang="en-US" dirty="0"/>
              <a:t>event emitter is something that triggers an event to which anyone can listen.</a:t>
            </a:r>
          </a:p>
          <a:p>
            <a:pPr fontAlgn="base"/>
            <a:r>
              <a:rPr lang="en-US" dirty="0"/>
              <a:t> In node.js, an event can be described as a string with a corresponding callback.</a:t>
            </a:r>
          </a:p>
          <a:p>
            <a:pPr fontAlgn="base"/>
            <a:r>
              <a:rPr lang="en-US" dirty="0"/>
              <a:t>Event handling in Node uses the observer pattern</a:t>
            </a:r>
          </a:p>
          <a:p>
            <a:pPr fontAlgn="base"/>
            <a:r>
              <a:rPr lang="en-US" dirty="0"/>
              <a:t>An event, or subject, keeps track of all functions that are associated with it</a:t>
            </a:r>
          </a:p>
          <a:p>
            <a:pPr fontAlgn="base"/>
            <a:r>
              <a:rPr lang="en-US" dirty="0"/>
              <a:t>These associated functions, known as observers, are executed when the given event is triggered</a:t>
            </a:r>
          </a:p>
          <a:p>
            <a:endParaRPr lang="en-US" dirty="0"/>
          </a:p>
        </p:txBody>
      </p:sp>
    </p:spTree>
    <p:extLst>
      <p:ext uri="{BB962C8B-B14F-4D97-AF65-F5344CB8AC3E}">
        <p14:creationId xmlns:p14="http://schemas.microsoft.com/office/powerpoint/2010/main" val="3631464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Declarartion</a:t>
            </a:r>
            <a:endParaRPr lang="en-US" dirty="0"/>
          </a:p>
        </p:txBody>
      </p:sp>
      <p:sp>
        <p:nvSpPr>
          <p:cNvPr id="3" name="Content Placeholder 2"/>
          <p:cNvSpPr>
            <a:spLocks noGrp="1"/>
          </p:cNvSpPr>
          <p:nvPr>
            <p:ph idx="1"/>
          </p:nvPr>
        </p:nvSpPr>
        <p:spPr/>
        <p:txBody>
          <a:bodyPr/>
          <a:lstStyle/>
          <a:p>
            <a:r>
              <a:rPr lang="en-US" dirty="0"/>
              <a:t>To use Event Emitters, import the module and instantiate the object:</a:t>
            </a:r>
          </a:p>
          <a:p>
            <a:endParaRPr lang="en-US" dirty="0"/>
          </a:p>
          <a:p>
            <a:pPr marL="0" indent="0">
              <a:buNone/>
            </a:pPr>
            <a:r>
              <a:rPr lang="en-US" dirty="0" err="1"/>
              <a:t>var</a:t>
            </a:r>
            <a:r>
              <a:rPr lang="en-US" dirty="0"/>
              <a:t> events  = require('events')</a:t>
            </a:r>
          </a:p>
          <a:p>
            <a:pPr marL="0" indent="0">
              <a:buNone/>
            </a:pPr>
            <a:r>
              <a:rPr lang="en-US" dirty="0" err="1"/>
              <a:t>var</a:t>
            </a:r>
            <a:r>
              <a:rPr lang="en-US" dirty="0"/>
              <a:t> emitter = new </a:t>
            </a:r>
            <a:r>
              <a:rPr lang="en-US" dirty="0" err="1"/>
              <a:t>events.EventEmitter</a:t>
            </a:r>
            <a:r>
              <a:rPr lang="en-US" dirty="0"/>
              <a:t>()</a:t>
            </a:r>
          </a:p>
        </p:txBody>
      </p:sp>
    </p:spTree>
    <p:extLst>
      <p:ext uri="{BB962C8B-B14F-4D97-AF65-F5344CB8AC3E}">
        <p14:creationId xmlns:p14="http://schemas.microsoft.com/office/powerpoint/2010/main" val="3499389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idx="1"/>
          </p:nvPr>
        </p:nvSpPr>
        <p:spPr/>
        <p:txBody>
          <a:bodyPr>
            <a:normAutofit fontScale="85000" lnSpcReduction="20000"/>
          </a:bodyPr>
          <a:lstStyle/>
          <a:p>
            <a:r>
              <a:rPr lang="en-US" dirty="0"/>
              <a:t>can attach event listeners and trigger/emit events:</a:t>
            </a:r>
          </a:p>
          <a:p>
            <a:endParaRPr lang="en-US" dirty="0"/>
          </a:p>
          <a:p>
            <a:pPr marL="0" indent="0">
              <a:buNone/>
            </a:pPr>
            <a:r>
              <a:rPr lang="en-US" dirty="0" err="1"/>
              <a:t>emitter.on</a:t>
            </a:r>
            <a:r>
              <a:rPr lang="en-US" dirty="0"/>
              <a:t>('knock', function() {</a:t>
            </a:r>
          </a:p>
          <a:p>
            <a:pPr marL="0" indent="0">
              <a:buNone/>
            </a:pPr>
            <a:r>
              <a:rPr lang="en-US" dirty="0"/>
              <a:t>  console.log('Who\'s there?')</a:t>
            </a:r>
          </a:p>
          <a:p>
            <a:pPr marL="0" indent="0">
              <a:buNone/>
            </a:pPr>
            <a:r>
              <a:rPr lang="en-US" dirty="0"/>
              <a:t>})</a:t>
            </a:r>
          </a:p>
          <a:p>
            <a:pPr marL="0" indent="0">
              <a:buNone/>
            </a:pPr>
            <a:endParaRPr lang="en-US" dirty="0"/>
          </a:p>
          <a:p>
            <a:pPr marL="0" indent="0">
              <a:buNone/>
            </a:pPr>
            <a:r>
              <a:rPr lang="en-US" dirty="0" err="1"/>
              <a:t>emitter.on</a:t>
            </a:r>
            <a:r>
              <a:rPr lang="en-US" dirty="0"/>
              <a:t>('knock', function() {</a:t>
            </a:r>
          </a:p>
          <a:p>
            <a:pPr marL="0" indent="0">
              <a:buNone/>
            </a:pPr>
            <a:r>
              <a:rPr lang="en-US" dirty="0"/>
              <a:t>  console.log('Go away!')</a:t>
            </a:r>
          </a:p>
          <a:p>
            <a:pPr marL="0" indent="0">
              <a:buNone/>
            </a:pPr>
            <a:r>
              <a:rPr lang="en-US" dirty="0"/>
              <a:t>})</a:t>
            </a:r>
          </a:p>
          <a:p>
            <a:pPr marL="0" indent="0">
              <a:buNone/>
            </a:pPr>
            <a:endParaRPr lang="en-US" dirty="0"/>
          </a:p>
          <a:p>
            <a:pPr marL="0" indent="0">
              <a:buNone/>
            </a:pPr>
            <a:r>
              <a:rPr lang="en-US" dirty="0" err="1"/>
              <a:t>emitter.emit</a:t>
            </a:r>
            <a:r>
              <a:rPr lang="en-US" dirty="0"/>
              <a:t>('knock')</a:t>
            </a:r>
          </a:p>
        </p:txBody>
      </p:sp>
    </p:spTree>
    <p:extLst>
      <p:ext uri="{BB962C8B-B14F-4D97-AF65-F5344CB8AC3E}">
        <p14:creationId xmlns:p14="http://schemas.microsoft.com/office/powerpoint/2010/main" val="338472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EventEmitter</a:t>
            </a:r>
            <a:r>
              <a:rPr lang="en-US" dirty="0"/>
              <a:t> methods</a:t>
            </a:r>
          </a:p>
        </p:txBody>
      </p:sp>
      <p:graphicFrame>
        <p:nvGraphicFramePr>
          <p:cNvPr id="4" name="Content Placeholder 3"/>
          <p:cNvGraphicFramePr>
            <a:graphicFrameLocks noGrp="1"/>
          </p:cNvGraphicFramePr>
          <p:nvPr>
            <p:ph idx="1"/>
          </p:nvPr>
        </p:nvGraphicFramePr>
        <p:xfrm>
          <a:off x="1120775" y="1825625"/>
          <a:ext cx="10233026" cy="4394200"/>
        </p:xfrm>
        <a:graphic>
          <a:graphicData uri="http://schemas.openxmlformats.org/drawingml/2006/table">
            <a:tbl>
              <a:tblPr firstRow="1" bandRow="1">
                <a:tableStyleId>{5C22544A-7EE6-4342-B048-85BDC9FD1C3A}</a:tableStyleId>
              </a:tblPr>
              <a:tblGrid>
                <a:gridCol w="5116513">
                  <a:extLst>
                    <a:ext uri="{9D8B030D-6E8A-4147-A177-3AD203B41FA5}">
                      <a16:colId xmlns:a16="http://schemas.microsoft.com/office/drawing/2014/main" val="20000"/>
                    </a:ext>
                  </a:extLst>
                </a:gridCol>
                <a:gridCol w="5116513">
                  <a:extLst>
                    <a:ext uri="{9D8B030D-6E8A-4147-A177-3AD203B41FA5}">
                      <a16:colId xmlns:a16="http://schemas.microsoft.com/office/drawing/2014/main" val="20001"/>
                    </a:ext>
                  </a:extLst>
                </a:gridCol>
              </a:tblGrid>
              <a:tr h="370840">
                <a:tc>
                  <a:txBody>
                    <a:bodyPr/>
                    <a:lstStyle/>
                    <a:p>
                      <a:pPr algn="l" fontAlgn="b"/>
                      <a:r>
                        <a:rPr lang="en-US" b="0" dirty="0" err="1">
                          <a:solidFill>
                            <a:srgbClr val="FFFFFF"/>
                          </a:solidFill>
                          <a:effectLst/>
                        </a:rPr>
                        <a:t>EventEmitter</a:t>
                      </a:r>
                      <a:r>
                        <a:rPr lang="en-US" b="0" dirty="0">
                          <a:solidFill>
                            <a:srgbClr val="FFFFFF"/>
                          </a:solidFill>
                          <a:effectLst/>
                        </a:rPr>
                        <a:t> Methods</a:t>
                      </a:r>
                    </a:p>
                  </a:txBody>
                  <a:tcPr anchor="b"/>
                </a:tc>
                <a:tc>
                  <a:txBody>
                    <a:bodyPr/>
                    <a:lstStyle/>
                    <a:p>
                      <a:pPr algn="l" fontAlgn="b"/>
                      <a:r>
                        <a:rPr lang="en-US" b="0" dirty="0">
                          <a:solidFill>
                            <a:srgbClr val="FFFFFF"/>
                          </a:solidFill>
                          <a:effectLst/>
                        </a:rPr>
                        <a:t>Description</a:t>
                      </a:r>
                    </a:p>
                  </a:txBody>
                  <a:tcPr anchor="b"/>
                </a:tc>
                <a:extLst>
                  <a:ext uri="{0D108BD9-81ED-4DB2-BD59-A6C34878D82A}">
                    <a16:rowId xmlns:a16="http://schemas.microsoft.com/office/drawing/2014/main" val="10000"/>
                  </a:ext>
                </a:extLst>
              </a:tr>
              <a:tr h="370840">
                <a:tc>
                  <a:txBody>
                    <a:bodyPr/>
                    <a:lstStyle/>
                    <a:p>
                      <a:pPr fontAlgn="t"/>
                      <a:r>
                        <a:rPr lang="en-US" u="none" strike="noStrike" dirty="0" err="1">
                          <a:solidFill>
                            <a:srgbClr val="007BFF"/>
                          </a:solidFill>
                          <a:effectLst/>
                        </a:rPr>
                        <a:t>emitter.addListener</a:t>
                      </a:r>
                      <a:r>
                        <a:rPr lang="en-US" u="none" strike="noStrike" dirty="0">
                          <a:solidFill>
                            <a:srgbClr val="007BFF"/>
                          </a:solidFill>
                          <a:effectLst/>
                        </a:rPr>
                        <a:t>(event, listener)</a:t>
                      </a:r>
                      <a:endParaRPr lang="en-US" dirty="0">
                        <a:solidFill>
                          <a:srgbClr val="414141"/>
                        </a:solidFill>
                        <a:effectLst/>
                      </a:endParaRPr>
                    </a:p>
                  </a:txBody>
                  <a:tcPr/>
                </a:tc>
                <a:tc>
                  <a:txBody>
                    <a:bodyPr/>
                    <a:lstStyle/>
                    <a:p>
                      <a:pPr fontAlgn="t"/>
                      <a:r>
                        <a:rPr lang="en-US" dirty="0">
                          <a:solidFill>
                            <a:srgbClr val="414141"/>
                          </a:solidFill>
                          <a:effectLst/>
                        </a:rPr>
                        <a:t>Adds a listener to the end of the listeners array for the specified event. No checks are made to see if the listener has already been added.</a:t>
                      </a:r>
                    </a:p>
                  </a:txBody>
                  <a:tcPr/>
                </a:tc>
                <a:extLst>
                  <a:ext uri="{0D108BD9-81ED-4DB2-BD59-A6C34878D82A}">
                    <a16:rowId xmlns:a16="http://schemas.microsoft.com/office/drawing/2014/main" val="10001"/>
                  </a:ext>
                </a:extLst>
              </a:tr>
              <a:tr h="370840">
                <a:tc>
                  <a:txBody>
                    <a:bodyPr/>
                    <a:lstStyle/>
                    <a:p>
                      <a:pPr fontAlgn="t"/>
                      <a:r>
                        <a:rPr lang="en-US" u="none" strike="noStrike" dirty="0" err="1">
                          <a:solidFill>
                            <a:srgbClr val="007BFF"/>
                          </a:solidFill>
                          <a:effectLst/>
                        </a:rPr>
                        <a:t>emitter.on</a:t>
                      </a:r>
                      <a:r>
                        <a:rPr lang="en-US" u="none" strike="noStrike" dirty="0">
                          <a:solidFill>
                            <a:srgbClr val="007BFF"/>
                          </a:solidFill>
                          <a:effectLst/>
                        </a:rPr>
                        <a:t>(event, listener)</a:t>
                      </a:r>
                      <a:endParaRPr lang="en-US" dirty="0">
                        <a:solidFill>
                          <a:srgbClr val="414141"/>
                        </a:solidFill>
                        <a:effectLst/>
                      </a:endParaRPr>
                    </a:p>
                  </a:txBody>
                  <a:tcPr/>
                </a:tc>
                <a:tc>
                  <a:txBody>
                    <a:bodyPr/>
                    <a:lstStyle/>
                    <a:p>
                      <a:pPr fontAlgn="t"/>
                      <a:r>
                        <a:rPr lang="en-US" dirty="0">
                          <a:solidFill>
                            <a:srgbClr val="414141"/>
                          </a:solidFill>
                          <a:effectLst/>
                        </a:rPr>
                        <a:t>Adds a listener to the end of the listeners array for the specified event. No checks are made to see if the listener has already been added. It can also be called as an alias of </a:t>
                      </a:r>
                      <a:r>
                        <a:rPr lang="en-US" dirty="0" err="1">
                          <a:solidFill>
                            <a:srgbClr val="414141"/>
                          </a:solidFill>
                          <a:effectLst/>
                        </a:rPr>
                        <a:t>emitter.addListener</a:t>
                      </a:r>
                      <a:r>
                        <a:rPr lang="en-US" dirty="0">
                          <a:solidFill>
                            <a:srgbClr val="414141"/>
                          </a:solidFill>
                          <a:effectLst/>
                        </a:rPr>
                        <a:t>()</a:t>
                      </a:r>
                    </a:p>
                  </a:txBody>
                  <a:tcPr/>
                </a:tc>
                <a:extLst>
                  <a:ext uri="{0D108BD9-81ED-4DB2-BD59-A6C34878D82A}">
                    <a16:rowId xmlns:a16="http://schemas.microsoft.com/office/drawing/2014/main" val="10002"/>
                  </a:ext>
                </a:extLst>
              </a:tr>
              <a:tr h="370840">
                <a:tc>
                  <a:txBody>
                    <a:bodyPr/>
                    <a:lstStyle/>
                    <a:p>
                      <a:pPr fontAlgn="t"/>
                      <a:r>
                        <a:rPr lang="en-US" u="none" strike="noStrike" dirty="0" err="1">
                          <a:solidFill>
                            <a:srgbClr val="007BFF"/>
                          </a:solidFill>
                          <a:effectLst/>
                        </a:rPr>
                        <a:t>emitter.once</a:t>
                      </a:r>
                      <a:r>
                        <a:rPr lang="en-US" u="none" strike="noStrike" dirty="0">
                          <a:solidFill>
                            <a:srgbClr val="007BFF"/>
                          </a:solidFill>
                          <a:effectLst/>
                        </a:rPr>
                        <a:t>(event, listener)</a:t>
                      </a:r>
                      <a:endParaRPr lang="en-US" dirty="0">
                        <a:solidFill>
                          <a:srgbClr val="414141"/>
                        </a:solidFill>
                        <a:effectLst/>
                      </a:endParaRPr>
                    </a:p>
                  </a:txBody>
                  <a:tcPr/>
                </a:tc>
                <a:tc>
                  <a:txBody>
                    <a:bodyPr/>
                    <a:lstStyle/>
                    <a:p>
                      <a:pPr fontAlgn="t"/>
                      <a:r>
                        <a:rPr lang="en-US" dirty="0">
                          <a:solidFill>
                            <a:srgbClr val="414141"/>
                          </a:solidFill>
                          <a:effectLst/>
                        </a:rPr>
                        <a:t>Adds a one time listener for the event. This listener is invoked only the next time the event is fired, after which it is removed.</a:t>
                      </a:r>
                    </a:p>
                  </a:txBody>
                  <a:tcPr/>
                </a:tc>
                <a:extLst>
                  <a:ext uri="{0D108BD9-81ED-4DB2-BD59-A6C34878D82A}">
                    <a16:rowId xmlns:a16="http://schemas.microsoft.com/office/drawing/2014/main" val="10003"/>
                  </a:ext>
                </a:extLst>
              </a:tr>
              <a:tr h="370840">
                <a:tc>
                  <a:txBody>
                    <a:bodyPr/>
                    <a:lstStyle/>
                    <a:p>
                      <a:pPr fontAlgn="t"/>
                      <a:r>
                        <a:rPr lang="en-US" sz="2000" u="none" strike="noStrike" dirty="0" err="1">
                          <a:solidFill>
                            <a:srgbClr val="007BFF"/>
                          </a:solidFill>
                          <a:effectLst/>
                        </a:rPr>
                        <a:t>emitter.removeListener</a:t>
                      </a:r>
                      <a:r>
                        <a:rPr lang="en-US" sz="2000" u="none" strike="noStrike" dirty="0">
                          <a:solidFill>
                            <a:srgbClr val="007BFF"/>
                          </a:solidFill>
                          <a:effectLst/>
                        </a:rPr>
                        <a:t>(event, listener)</a:t>
                      </a:r>
                      <a:endParaRPr lang="en-US" sz="2000" dirty="0">
                        <a:solidFill>
                          <a:srgbClr val="414141"/>
                        </a:solidFill>
                        <a:effectLst/>
                      </a:endParaRPr>
                    </a:p>
                  </a:txBody>
                  <a:tcPr/>
                </a:tc>
                <a:tc>
                  <a:txBody>
                    <a:bodyPr/>
                    <a:lstStyle/>
                    <a:p>
                      <a:pPr fontAlgn="t"/>
                      <a:r>
                        <a:rPr lang="en-US" sz="2000" dirty="0">
                          <a:solidFill>
                            <a:srgbClr val="414141"/>
                          </a:solidFill>
                          <a:effectLst/>
                        </a:rPr>
                        <a:t>Removes a listener from the listener array for the specified event. Caution: changes array indices in the listener array behind the listener.</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2356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EventEmitter</a:t>
            </a:r>
            <a:r>
              <a:rPr lang="en-US" dirty="0"/>
              <a:t> methods</a:t>
            </a:r>
          </a:p>
        </p:txBody>
      </p:sp>
      <p:graphicFrame>
        <p:nvGraphicFramePr>
          <p:cNvPr id="4" name="Content Placeholder 3"/>
          <p:cNvGraphicFramePr>
            <a:graphicFrameLocks noGrp="1"/>
          </p:cNvGraphicFramePr>
          <p:nvPr>
            <p:ph idx="1"/>
          </p:nvPr>
        </p:nvGraphicFramePr>
        <p:xfrm>
          <a:off x="218941" y="1825625"/>
          <a:ext cx="11681138" cy="3662680"/>
        </p:xfrm>
        <a:graphic>
          <a:graphicData uri="http://schemas.openxmlformats.org/drawingml/2006/table">
            <a:tbl>
              <a:tblPr firstRow="1" bandRow="1">
                <a:tableStyleId>{5C22544A-7EE6-4342-B048-85BDC9FD1C3A}</a:tableStyleId>
              </a:tblPr>
              <a:tblGrid>
                <a:gridCol w="4777600">
                  <a:extLst>
                    <a:ext uri="{9D8B030D-6E8A-4147-A177-3AD203B41FA5}">
                      <a16:colId xmlns:a16="http://schemas.microsoft.com/office/drawing/2014/main" val="20000"/>
                    </a:ext>
                  </a:extLst>
                </a:gridCol>
                <a:gridCol w="6903538">
                  <a:extLst>
                    <a:ext uri="{9D8B030D-6E8A-4147-A177-3AD203B41FA5}">
                      <a16:colId xmlns:a16="http://schemas.microsoft.com/office/drawing/2014/main" val="20001"/>
                    </a:ext>
                  </a:extLst>
                </a:gridCol>
              </a:tblGrid>
              <a:tr h="370840">
                <a:tc>
                  <a:txBody>
                    <a:bodyPr/>
                    <a:lstStyle/>
                    <a:p>
                      <a:pPr algn="l" fontAlgn="b"/>
                      <a:r>
                        <a:rPr lang="en-US" b="0" dirty="0" err="1">
                          <a:solidFill>
                            <a:srgbClr val="FFFFFF"/>
                          </a:solidFill>
                          <a:effectLst/>
                        </a:rPr>
                        <a:t>EventEmitter</a:t>
                      </a:r>
                      <a:r>
                        <a:rPr lang="en-US" b="0" dirty="0">
                          <a:solidFill>
                            <a:srgbClr val="FFFFFF"/>
                          </a:solidFill>
                          <a:effectLst/>
                        </a:rPr>
                        <a:t> Methods</a:t>
                      </a:r>
                    </a:p>
                  </a:txBody>
                  <a:tcPr anchor="b"/>
                </a:tc>
                <a:tc>
                  <a:txBody>
                    <a:bodyPr/>
                    <a:lstStyle/>
                    <a:p>
                      <a:pPr algn="l" fontAlgn="b"/>
                      <a:r>
                        <a:rPr lang="en-US" b="0" dirty="0">
                          <a:solidFill>
                            <a:srgbClr val="FFFFFF"/>
                          </a:solidFill>
                          <a:effectLst/>
                        </a:rPr>
                        <a:t>Description</a:t>
                      </a:r>
                    </a:p>
                  </a:txBody>
                  <a:tcPr anchor="b"/>
                </a:tc>
                <a:extLst>
                  <a:ext uri="{0D108BD9-81ED-4DB2-BD59-A6C34878D82A}">
                    <a16:rowId xmlns:a16="http://schemas.microsoft.com/office/drawing/2014/main" val="10000"/>
                  </a:ext>
                </a:extLst>
              </a:tr>
              <a:tr h="370840">
                <a:tc>
                  <a:txBody>
                    <a:bodyPr/>
                    <a:lstStyle/>
                    <a:p>
                      <a:pPr fontAlgn="t"/>
                      <a:r>
                        <a:rPr lang="en-US" sz="2000" u="none" strike="noStrike" dirty="0" err="1">
                          <a:solidFill>
                            <a:srgbClr val="007BFF"/>
                          </a:solidFill>
                          <a:effectLst/>
                        </a:rPr>
                        <a:t>emitter.removeAllListeners</a:t>
                      </a:r>
                      <a:r>
                        <a:rPr lang="en-US" sz="2000" u="none" strike="noStrike" dirty="0">
                          <a:solidFill>
                            <a:srgbClr val="007BFF"/>
                          </a:solidFill>
                          <a:effectLst/>
                        </a:rPr>
                        <a:t>([event])</a:t>
                      </a:r>
                      <a:endParaRPr lang="en-US" sz="2000" dirty="0">
                        <a:solidFill>
                          <a:srgbClr val="414141"/>
                        </a:solidFill>
                        <a:effectLst/>
                      </a:endParaRPr>
                    </a:p>
                  </a:txBody>
                  <a:tcPr/>
                </a:tc>
                <a:tc>
                  <a:txBody>
                    <a:bodyPr/>
                    <a:lstStyle/>
                    <a:p>
                      <a:pPr fontAlgn="t"/>
                      <a:r>
                        <a:rPr lang="en-US" sz="2000" dirty="0">
                          <a:solidFill>
                            <a:srgbClr val="414141"/>
                          </a:solidFill>
                          <a:effectLst/>
                        </a:rPr>
                        <a:t>Removes all listeners, or those of the specified event.</a:t>
                      </a:r>
                    </a:p>
                  </a:txBody>
                  <a:tcPr/>
                </a:tc>
                <a:extLst>
                  <a:ext uri="{0D108BD9-81ED-4DB2-BD59-A6C34878D82A}">
                    <a16:rowId xmlns:a16="http://schemas.microsoft.com/office/drawing/2014/main" val="10001"/>
                  </a:ext>
                </a:extLst>
              </a:tr>
              <a:tr h="370840">
                <a:tc>
                  <a:txBody>
                    <a:bodyPr/>
                    <a:lstStyle/>
                    <a:p>
                      <a:pPr fontAlgn="t"/>
                      <a:r>
                        <a:rPr lang="en-US" sz="2000" u="none" strike="noStrike" dirty="0" err="1">
                          <a:solidFill>
                            <a:srgbClr val="007BFF"/>
                          </a:solidFill>
                          <a:effectLst/>
                        </a:rPr>
                        <a:t>emitter.setMaxListeners</a:t>
                      </a:r>
                      <a:r>
                        <a:rPr lang="en-US" sz="2000" u="none" strike="noStrike" dirty="0">
                          <a:solidFill>
                            <a:srgbClr val="007BFF"/>
                          </a:solidFill>
                          <a:effectLst/>
                        </a:rPr>
                        <a:t>(n)</a:t>
                      </a:r>
                      <a:endParaRPr lang="en-US" sz="2000" dirty="0">
                        <a:solidFill>
                          <a:srgbClr val="414141"/>
                        </a:solidFill>
                        <a:effectLst/>
                      </a:endParaRPr>
                    </a:p>
                  </a:txBody>
                  <a:tcPr/>
                </a:tc>
                <a:tc>
                  <a:txBody>
                    <a:bodyPr/>
                    <a:lstStyle/>
                    <a:p>
                      <a:pPr fontAlgn="t"/>
                      <a:r>
                        <a:rPr lang="en-US" sz="2000" dirty="0">
                          <a:solidFill>
                            <a:srgbClr val="414141"/>
                          </a:solidFill>
                          <a:effectLst/>
                        </a:rPr>
                        <a:t>By default </a:t>
                      </a:r>
                      <a:r>
                        <a:rPr lang="en-US" sz="2000" dirty="0" err="1">
                          <a:solidFill>
                            <a:srgbClr val="414141"/>
                          </a:solidFill>
                          <a:effectLst/>
                        </a:rPr>
                        <a:t>EventEmitters</a:t>
                      </a:r>
                      <a:r>
                        <a:rPr lang="en-US" sz="2000" dirty="0">
                          <a:solidFill>
                            <a:srgbClr val="414141"/>
                          </a:solidFill>
                          <a:effectLst/>
                        </a:rPr>
                        <a:t> will print a warning if more than 10 listeners are added for a particular event.</a:t>
                      </a:r>
                    </a:p>
                  </a:txBody>
                  <a:tcPr/>
                </a:tc>
                <a:extLst>
                  <a:ext uri="{0D108BD9-81ED-4DB2-BD59-A6C34878D82A}">
                    <a16:rowId xmlns:a16="http://schemas.microsoft.com/office/drawing/2014/main" val="10002"/>
                  </a:ext>
                </a:extLst>
              </a:tr>
              <a:tr h="370840">
                <a:tc>
                  <a:txBody>
                    <a:bodyPr/>
                    <a:lstStyle/>
                    <a:p>
                      <a:pPr fontAlgn="t"/>
                      <a:r>
                        <a:rPr lang="en-US" sz="2000" u="none" strike="noStrike" dirty="0" err="1">
                          <a:solidFill>
                            <a:srgbClr val="007BFF"/>
                          </a:solidFill>
                          <a:effectLst/>
                        </a:rPr>
                        <a:t>emitter.getMaxListeners</a:t>
                      </a:r>
                      <a:r>
                        <a:rPr lang="en-US" sz="2000" u="none" strike="noStrike" dirty="0">
                          <a:solidFill>
                            <a:srgbClr val="007BFF"/>
                          </a:solidFill>
                          <a:effectLst/>
                        </a:rPr>
                        <a:t>()</a:t>
                      </a:r>
                      <a:endParaRPr lang="en-US" sz="2000" dirty="0">
                        <a:solidFill>
                          <a:srgbClr val="414141"/>
                        </a:solidFill>
                        <a:effectLst/>
                      </a:endParaRPr>
                    </a:p>
                  </a:txBody>
                  <a:tcPr/>
                </a:tc>
                <a:tc>
                  <a:txBody>
                    <a:bodyPr/>
                    <a:lstStyle/>
                    <a:p>
                      <a:pPr fontAlgn="t"/>
                      <a:r>
                        <a:rPr lang="en-US" sz="2000" dirty="0">
                          <a:solidFill>
                            <a:srgbClr val="414141"/>
                          </a:solidFill>
                          <a:effectLst/>
                        </a:rPr>
                        <a:t>Returns the current maximum listener value for the emitter which is either set by </a:t>
                      </a:r>
                      <a:r>
                        <a:rPr lang="en-US" sz="2000" dirty="0" err="1">
                          <a:solidFill>
                            <a:srgbClr val="414141"/>
                          </a:solidFill>
                          <a:effectLst/>
                        </a:rPr>
                        <a:t>emitter.setMaxListeners</a:t>
                      </a:r>
                      <a:r>
                        <a:rPr lang="en-US" sz="2000" dirty="0">
                          <a:solidFill>
                            <a:srgbClr val="414141"/>
                          </a:solidFill>
                          <a:effectLst/>
                        </a:rPr>
                        <a:t>(n) or defaults to </a:t>
                      </a:r>
                      <a:r>
                        <a:rPr lang="en-US" sz="2000" dirty="0" err="1">
                          <a:solidFill>
                            <a:srgbClr val="414141"/>
                          </a:solidFill>
                          <a:effectLst/>
                        </a:rPr>
                        <a:t>EventEmitter.defaultMaxListeners</a:t>
                      </a:r>
                      <a:r>
                        <a:rPr lang="en-US" sz="2000" dirty="0">
                          <a:solidFill>
                            <a:srgbClr val="414141"/>
                          </a:solidFill>
                          <a:effectLst/>
                        </a:rPr>
                        <a:t>.</a:t>
                      </a:r>
                    </a:p>
                  </a:txBody>
                  <a:tcPr/>
                </a:tc>
                <a:extLst>
                  <a:ext uri="{0D108BD9-81ED-4DB2-BD59-A6C34878D82A}">
                    <a16:rowId xmlns:a16="http://schemas.microsoft.com/office/drawing/2014/main" val="10003"/>
                  </a:ext>
                </a:extLst>
              </a:tr>
              <a:tr h="370840">
                <a:tc>
                  <a:txBody>
                    <a:bodyPr/>
                    <a:lstStyle/>
                    <a:p>
                      <a:pPr fontAlgn="t"/>
                      <a:r>
                        <a:rPr lang="en-US" sz="2000" u="none" strike="noStrike" dirty="0" err="1">
                          <a:solidFill>
                            <a:srgbClr val="007BFF"/>
                          </a:solidFill>
                          <a:effectLst/>
                        </a:rPr>
                        <a:t>emitter.listeners</a:t>
                      </a:r>
                      <a:r>
                        <a:rPr lang="en-US" sz="2000" u="none" strike="noStrike" dirty="0">
                          <a:solidFill>
                            <a:srgbClr val="007BFF"/>
                          </a:solidFill>
                          <a:effectLst/>
                        </a:rPr>
                        <a:t>(event)</a:t>
                      </a:r>
                      <a:endParaRPr lang="en-US" sz="2000" dirty="0">
                        <a:solidFill>
                          <a:srgbClr val="414141"/>
                        </a:solidFill>
                        <a:effectLst/>
                      </a:endParaRPr>
                    </a:p>
                  </a:txBody>
                  <a:tcPr/>
                </a:tc>
                <a:tc>
                  <a:txBody>
                    <a:bodyPr/>
                    <a:lstStyle/>
                    <a:p>
                      <a:pPr fontAlgn="t"/>
                      <a:r>
                        <a:rPr lang="en-US" sz="2000" dirty="0">
                          <a:solidFill>
                            <a:srgbClr val="414141"/>
                          </a:solidFill>
                          <a:effectLst/>
                        </a:rPr>
                        <a:t>Returns a copy of the array of listeners for the specified event.</a:t>
                      </a:r>
                    </a:p>
                  </a:txBody>
                  <a:tcPr/>
                </a:tc>
                <a:extLst>
                  <a:ext uri="{0D108BD9-81ED-4DB2-BD59-A6C34878D82A}">
                    <a16:rowId xmlns:a16="http://schemas.microsoft.com/office/drawing/2014/main" val="10004"/>
                  </a:ext>
                </a:extLst>
              </a:tr>
              <a:tr h="370840">
                <a:tc>
                  <a:txBody>
                    <a:bodyPr/>
                    <a:lstStyle/>
                    <a:p>
                      <a:pPr fontAlgn="t"/>
                      <a:r>
                        <a:rPr lang="en-US" sz="2000" u="none" strike="noStrike" dirty="0" err="1">
                          <a:solidFill>
                            <a:srgbClr val="007BFF"/>
                          </a:solidFill>
                          <a:effectLst/>
                        </a:rPr>
                        <a:t>emitter.emit</a:t>
                      </a:r>
                      <a:r>
                        <a:rPr lang="en-US" sz="2000" u="none" strike="noStrike" dirty="0">
                          <a:solidFill>
                            <a:srgbClr val="007BFF"/>
                          </a:solidFill>
                          <a:effectLst/>
                        </a:rPr>
                        <a:t>(event[, arg1][, arg2][, ...])</a:t>
                      </a:r>
                      <a:endParaRPr lang="en-US" sz="2000" dirty="0">
                        <a:solidFill>
                          <a:srgbClr val="414141"/>
                        </a:solidFill>
                        <a:effectLst/>
                      </a:endParaRPr>
                    </a:p>
                  </a:txBody>
                  <a:tcPr/>
                </a:tc>
                <a:tc>
                  <a:txBody>
                    <a:bodyPr/>
                    <a:lstStyle/>
                    <a:p>
                      <a:pPr fontAlgn="t"/>
                      <a:r>
                        <a:rPr lang="en-US" sz="2000" dirty="0">
                          <a:solidFill>
                            <a:srgbClr val="414141"/>
                          </a:solidFill>
                          <a:effectLst/>
                        </a:rPr>
                        <a:t>Raise the specified events with the supplied arguments.</a:t>
                      </a:r>
                    </a:p>
                  </a:txBody>
                  <a:tcPr/>
                </a:tc>
                <a:extLst>
                  <a:ext uri="{0D108BD9-81ED-4DB2-BD59-A6C34878D82A}">
                    <a16:rowId xmlns:a16="http://schemas.microsoft.com/office/drawing/2014/main" val="10005"/>
                  </a:ext>
                </a:extLst>
              </a:tr>
              <a:tr h="370840">
                <a:tc>
                  <a:txBody>
                    <a:bodyPr/>
                    <a:lstStyle/>
                    <a:p>
                      <a:pPr fontAlgn="t"/>
                      <a:r>
                        <a:rPr lang="en-US" sz="2000" u="none" strike="noStrike" dirty="0" err="1">
                          <a:solidFill>
                            <a:srgbClr val="007BFF"/>
                          </a:solidFill>
                          <a:effectLst/>
                        </a:rPr>
                        <a:t>emitter.listenerCount</a:t>
                      </a:r>
                      <a:r>
                        <a:rPr lang="en-US" sz="2000" u="none" strike="noStrike" dirty="0">
                          <a:solidFill>
                            <a:srgbClr val="007BFF"/>
                          </a:solidFill>
                          <a:effectLst/>
                        </a:rPr>
                        <a:t>(type)</a:t>
                      </a:r>
                      <a:endParaRPr lang="en-US" sz="2000" dirty="0">
                        <a:solidFill>
                          <a:srgbClr val="414141"/>
                        </a:solidFill>
                        <a:effectLst/>
                      </a:endParaRPr>
                    </a:p>
                  </a:txBody>
                  <a:tcPr/>
                </a:tc>
                <a:tc>
                  <a:txBody>
                    <a:bodyPr/>
                    <a:lstStyle/>
                    <a:p>
                      <a:pPr fontAlgn="t"/>
                      <a:r>
                        <a:rPr lang="en-US" sz="2000" dirty="0">
                          <a:solidFill>
                            <a:srgbClr val="414141"/>
                          </a:solidFill>
                          <a:effectLst/>
                        </a:rPr>
                        <a:t>Returns the number of listeners listening to the type of event.</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54049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Child Process</a:t>
            </a:r>
            <a:br>
              <a:rPr lang="en-US" dirty="0"/>
            </a:br>
            <a:endParaRPr lang="en-US" dirty="0"/>
          </a:p>
        </p:txBody>
      </p:sp>
      <p:sp>
        <p:nvSpPr>
          <p:cNvPr id="3" name="Content Placeholder 2"/>
          <p:cNvSpPr>
            <a:spLocks noGrp="1"/>
          </p:cNvSpPr>
          <p:nvPr>
            <p:ph idx="1"/>
          </p:nvPr>
        </p:nvSpPr>
        <p:spPr/>
        <p:txBody>
          <a:bodyPr>
            <a:normAutofit/>
          </a:bodyPr>
          <a:lstStyle/>
          <a:p>
            <a:r>
              <a:rPr lang="en-US" dirty="0"/>
              <a:t>child process module provides the ability to spawn child processes</a:t>
            </a:r>
          </a:p>
          <a:p>
            <a:pPr marL="0" indent="0">
              <a:buNone/>
            </a:pPr>
            <a:r>
              <a:rPr lang="en-US" dirty="0"/>
              <a:t>3 major way to create child process:</a:t>
            </a:r>
          </a:p>
          <a:p>
            <a:r>
              <a:rPr lang="en-US" dirty="0" err="1"/>
              <a:t>child_process.exec</a:t>
            </a:r>
            <a:r>
              <a:rPr lang="en-US" dirty="0"/>
              <a:t>() method: Runs a command in a console and buffers the output.</a:t>
            </a:r>
          </a:p>
          <a:p>
            <a:r>
              <a:rPr lang="en-US" dirty="0" err="1"/>
              <a:t>child_process.spawn</a:t>
            </a:r>
            <a:r>
              <a:rPr lang="en-US" dirty="0"/>
              <a:t>() method: Launches a new process with a given command.</a:t>
            </a:r>
          </a:p>
          <a:p>
            <a:r>
              <a:rPr lang="en-US" dirty="0" err="1"/>
              <a:t>child_process.fork</a:t>
            </a:r>
            <a:r>
              <a:rPr lang="en-US" dirty="0"/>
              <a:t>() method: Is a special case of spawn() method to create child processes.</a:t>
            </a:r>
          </a:p>
        </p:txBody>
      </p:sp>
    </p:spTree>
    <p:extLst>
      <p:ext uri="{BB962C8B-B14F-4D97-AF65-F5344CB8AC3E}">
        <p14:creationId xmlns:p14="http://schemas.microsoft.com/office/powerpoint/2010/main" val="21084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child_process.exec</a:t>
            </a:r>
            <a:r>
              <a:rPr lang="en-US" dirty="0"/>
              <a:t>() </a:t>
            </a:r>
            <a:br>
              <a:rPr lang="en-US" dirty="0"/>
            </a:br>
            <a:endParaRPr lang="en-US" dirty="0"/>
          </a:p>
        </p:txBody>
      </p:sp>
      <p:sp>
        <p:nvSpPr>
          <p:cNvPr id="3" name="Content Placeholder 2"/>
          <p:cNvSpPr>
            <a:spLocks noGrp="1"/>
          </p:cNvSpPr>
          <p:nvPr>
            <p:ph idx="1"/>
          </p:nvPr>
        </p:nvSpPr>
        <p:spPr/>
        <p:txBody>
          <a:bodyPr>
            <a:normAutofit/>
          </a:bodyPr>
          <a:lstStyle/>
          <a:p>
            <a:r>
              <a:rPr lang="en-US" dirty="0"/>
              <a:t>Runs a command in a console and buffers the output.</a:t>
            </a:r>
          </a:p>
          <a:p>
            <a:pPr marL="0" indent="0">
              <a:buNone/>
            </a:pPr>
            <a:r>
              <a:rPr lang="en-US" dirty="0"/>
              <a:t>Syntax:</a:t>
            </a:r>
          </a:p>
          <a:p>
            <a:r>
              <a:rPr lang="en-US" b="1" dirty="0" err="1">
                <a:solidFill>
                  <a:srgbClr val="FFFF00"/>
                </a:solidFill>
              </a:rPr>
              <a:t>child_process.exec</a:t>
            </a:r>
            <a:r>
              <a:rPr lang="en-US" b="1" dirty="0">
                <a:solidFill>
                  <a:srgbClr val="FFFF00"/>
                </a:solidFill>
              </a:rPr>
              <a:t>(command[, options], callback)  </a:t>
            </a:r>
          </a:p>
          <a:p>
            <a:pPr marL="0" indent="0">
              <a:buNone/>
            </a:pPr>
            <a:r>
              <a:rPr lang="en-US" dirty="0"/>
              <a:t>Parameters:</a:t>
            </a:r>
          </a:p>
          <a:p>
            <a:r>
              <a:rPr lang="en-US" dirty="0"/>
              <a:t>command: Specifies the command to run, with space-separated arguments.</a:t>
            </a:r>
          </a:p>
          <a:p>
            <a:r>
              <a:rPr lang="en-US" dirty="0"/>
              <a:t>callback:  callback function specifies three arguments error, </a:t>
            </a:r>
            <a:r>
              <a:rPr lang="en-US" dirty="0" err="1"/>
              <a:t>stdout</a:t>
            </a:r>
            <a:r>
              <a:rPr lang="en-US" dirty="0"/>
              <a:t> and </a:t>
            </a:r>
            <a:r>
              <a:rPr lang="en-US" dirty="0" err="1"/>
              <a:t>stderr</a:t>
            </a:r>
            <a:r>
              <a:rPr lang="en-US" dirty="0"/>
              <a:t> which is called with the following output when process terminates.</a:t>
            </a:r>
          </a:p>
        </p:txBody>
      </p:sp>
    </p:spTree>
    <p:extLst>
      <p:ext uri="{BB962C8B-B14F-4D97-AF65-F5344CB8AC3E}">
        <p14:creationId xmlns:p14="http://schemas.microsoft.com/office/powerpoint/2010/main" val="265368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child_process.exec</a:t>
            </a:r>
            <a:r>
              <a:rPr lang="en-US" dirty="0"/>
              <a:t>()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options: May contain one or more of the following options:</a:t>
            </a:r>
          </a:p>
          <a:p>
            <a:r>
              <a:rPr lang="en-US" dirty="0" err="1"/>
              <a:t>cwd</a:t>
            </a:r>
            <a:r>
              <a:rPr lang="en-US" dirty="0"/>
              <a:t>: It specifies the current working directory of the child process.</a:t>
            </a:r>
          </a:p>
          <a:p>
            <a:r>
              <a:rPr lang="en-US" dirty="0" err="1"/>
              <a:t>env</a:t>
            </a:r>
            <a:r>
              <a:rPr lang="en-US" dirty="0"/>
              <a:t>: It specifies environment key-value pairs.</a:t>
            </a:r>
          </a:p>
          <a:p>
            <a:r>
              <a:rPr lang="en-US" dirty="0"/>
              <a:t>encoding: String (Default: 'utf8')</a:t>
            </a:r>
          </a:p>
          <a:p>
            <a:r>
              <a:rPr lang="en-US" dirty="0"/>
              <a:t>shell: It specifies string Shell to execute the command with (Default: '/bin/</a:t>
            </a:r>
            <a:r>
              <a:rPr lang="en-US" dirty="0" err="1"/>
              <a:t>sh</a:t>
            </a:r>
            <a:r>
              <a:rPr lang="en-US" dirty="0"/>
              <a:t>' on UNIX, 'cmd.exe' on Windows. On Windows, command line parsing should be compatible with cmd.exe.)</a:t>
            </a:r>
          </a:p>
          <a:p>
            <a:r>
              <a:rPr lang="en-US" dirty="0"/>
              <a:t>timeout: Number (Default: 0)</a:t>
            </a:r>
          </a:p>
          <a:p>
            <a:r>
              <a:rPr lang="en-US" dirty="0" err="1"/>
              <a:t>maxBuffer</a:t>
            </a:r>
            <a:r>
              <a:rPr lang="en-US" dirty="0"/>
              <a:t>: Number (Default: 200*1024)</a:t>
            </a:r>
          </a:p>
          <a:p>
            <a:r>
              <a:rPr lang="en-US" dirty="0" err="1"/>
              <a:t>killSignal</a:t>
            </a:r>
            <a:r>
              <a:rPr lang="en-US" dirty="0"/>
              <a:t>: String (Default: 'SIGTERM')</a:t>
            </a:r>
          </a:p>
          <a:p>
            <a:r>
              <a:rPr lang="en-US" dirty="0" err="1"/>
              <a:t>uid</a:t>
            </a:r>
            <a:r>
              <a:rPr lang="en-US" dirty="0"/>
              <a:t> Number: Sets the user identity of the process.</a:t>
            </a:r>
          </a:p>
          <a:p>
            <a:r>
              <a:rPr lang="en-US" dirty="0" err="1"/>
              <a:t>gid</a:t>
            </a:r>
            <a:r>
              <a:rPr lang="en-US" dirty="0"/>
              <a:t> Number: Sets the group identity of the process.</a:t>
            </a:r>
          </a:p>
          <a:p>
            <a:endParaRPr lang="en-US" dirty="0"/>
          </a:p>
        </p:txBody>
      </p:sp>
    </p:spTree>
    <p:extLst>
      <p:ext uri="{BB962C8B-B14F-4D97-AF65-F5344CB8AC3E}">
        <p14:creationId xmlns:p14="http://schemas.microsoft.com/office/powerpoint/2010/main" val="87415119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4551"/>
      </a:dk2>
      <a:lt2>
        <a:srgbClr val="F2ACD2"/>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3016C5A4-E631-4977-A608-ACFB47552625}"/>
    </a:ext>
  </a:extLst>
</a:theme>
</file>

<file path=docProps/app.xml><?xml version="1.0" encoding="utf-8"?>
<Properties xmlns="http://schemas.openxmlformats.org/officeDocument/2006/extended-properties" xmlns:vt="http://schemas.openxmlformats.org/officeDocument/2006/docPropsVTypes">
  <TotalTime>7</TotalTime>
  <Words>1017</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Depth</vt:lpstr>
      <vt:lpstr>Nodejs Events</vt:lpstr>
      <vt:lpstr>Event Emitters</vt:lpstr>
      <vt:lpstr>Declarartion</vt:lpstr>
      <vt:lpstr>Events</vt:lpstr>
      <vt:lpstr>EventEmitter methods</vt:lpstr>
      <vt:lpstr>EventEmitter methods</vt:lpstr>
      <vt:lpstr>Child Process </vt:lpstr>
      <vt:lpstr>child_process.exec()  </vt:lpstr>
      <vt:lpstr>child_process.exec()  </vt:lpstr>
      <vt:lpstr>child_process.spawn() </vt:lpstr>
      <vt:lpstr>child_process.spawn() </vt:lpstr>
      <vt:lpstr>child_process.fork()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Events</dc:title>
  <dc:creator>anju munoth</dc:creator>
  <cp:lastModifiedBy>anju munoth</cp:lastModifiedBy>
  <cp:revision>4</cp:revision>
  <dcterms:created xsi:type="dcterms:W3CDTF">2020-05-18T00:25:05Z</dcterms:created>
  <dcterms:modified xsi:type="dcterms:W3CDTF">2021-02-22T03:34:39Z</dcterms:modified>
</cp:coreProperties>
</file>