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237926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D2A2F-8906-4045-B02B-5C1F2D5A791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261714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107373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1546615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226036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DD2A2F-8906-4045-B02B-5C1F2D5A791D}" type="datetimeFigureOut">
              <a:rPr lang="en-IN" smtClean="0"/>
              <a:t>14-02-2023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3854750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DD2A2F-8906-4045-B02B-5C1F2D5A791D}" type="datetimeFigureOut">
              <a:rPr lang="en-IN" smtClean="0"/>
              <a:t>14-02-2023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108653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31045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399440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13924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D2A2F-8906-4045-B02B-5C1F2D5A791D}"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412280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D2A2F-8906-4045-B02B-5C1F2D5A791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418900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D2A2F-8906-4045-B02B-5C1F2D5A791D}" type="datetimeFigureOut">
              <a:rPr lang="en-IN" smtClean="0"/>
              <a:t>14-02-2023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424934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D2A2F-8906-4045-B02B-5C1F2D5A791D}" type="datetimeFigureOut">
              <a:rPr lang="en-IN" smtClean="0"/>
              <a:t>14-02-2023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342201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D2A2F-8906-4045-B02B-5C1F2D5A791D}" type="datetimeFigureOut">
              <a:rPr lang="en-IN" smtClean="0"/>
              <a:t>14-02-2023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82502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D2A2F-8906-4045-B02B-5C1F2D5A791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164579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D2A2F-8906-4045-B02B-5C1F2D5A791D}"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1EC4C4-4E81-45E3-91DA-2AEC843BE676}" type="slidenum">
              <a:rPr lang="en-IN" smtClean="0"/>
              <a:t>‹#›</a:t>
            </a:fld>
            <a:endParaRPr lang="en-IN"/>
          </a:p>
        </p:txBody>
      </p:sp>
    </p:spTree>
    <p:extLst>
      <p:ext uri="{BB962C8B-B14F-4D97-AF65-F5344CB8AC3E}">
        <p14:creationId xmlns:p14="http://schemas.microsoft.com/office/powerpoint/2010/main" val="303110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DD2A2F-8906-4045-B02B-5C1F2D5A791D}" type="datetimeFigureOut">
              <a:rPr lang="en-IN" smtClean="0"/>
              <a:t>14-02-2023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E1EC4C4-4E81-45E3-91DA-2AEC843BE676}" type="slidenum">
              <a:rPr lang="en-IN" smtClean="0"/>
              <a:t>‹#›</a:t>
            </a:fld>
            <a:endParaRPr lang="en-IN"/>
          </a:p>
        </p:txBody>
      </p:sp>
    </p:spTree>
    <p:extLst>
      <p:ext uri="{BB962C8B-B14F-4D97-AF65-F5344CB8AC3E}">
        <p14:creationId xmlns:p14="http://schemas.microsoft.com/office/powerpoint/2010/main" val="1408231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2914-C065-EA5D-4CAD-61A57BC13256}"/>
              </a:ext>
            </a:extLst>
          </p:cNvPr>
          <p:cNvSpPr>
            <a:spLocks noGrp="1"/>
          </p:cNvSpPr>
          <p:nvPr>
            <p:ph type="ctrTitle"/>
          </p:nvPr>
        </p:nvSpPr>
        <p:spPr/>
        <p:txBody>
          <a:bodyPr/>
          <a:lstStyle/>
          <a:p>
            <a:r>
              <a:rPr lang="en-IN" dirty="0"/>
              <a:t>Amazon DynamoDB Customers</a:t>
            </a:r>
          </a:p>
        </p:txBody>
      </p:sp>
      <p:sp>
        <p:nvSpPr>
          <p:cNvPr id="3" name="Subtitle 2">
            <a:extLst>
              <a:ext uri="{FF2B5EF4-FFF2-40B4-BE49-F238E27FC236}">
                <a16:creationId xmlns:a16="http://schemas.microsoft.com/office/drawing/2014/main" id="{69495791-4868-61FC-F97E-17885280E8CD}"/>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60612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E594-005E-A18B-01AD-335EDA65C82B}"/>
              </a:ext>
            </a:extLst>
          </p:cNvPr>
          <p:cNvSpPr>
            <a:spLocks noGrp="1"/>
          </p:cNvSpPr>
          <p:nvPr>
            <p:ph type="title"/>
          </p:nvPr>
        </p:nvSpPr>
        <p:spPr/>
        <p:txBody>
          <a:bodyPr/>
          <a:lstStyle/>
          <a:p>
            <a:r>
              <a:rPr lang="en-IN" dirty="0" err="1"/>
              <a:t>Caresyntax</a:t>
            </a:r>
            <a:endParaRPr lang="en-IN" dirty="0"/>
          </a:p>
        </p:txBody>
      </p:sp>
      <p:sp>
        <p:nvSpPr>
          <p:cNvPr id="3" name="Content Placeholder 2">
            <a:extLst>
              <a:ext uri="{FF2B5EF4-FFF2-40B4-BE49-F238E27FC236}">
                <a16:creationId xmlns:a16="http://schemas.microsoft.com/office/drawing/2014/main" id="{0717A5BF-D1D4-FC8A-59BA-7A653ED1DCD3}"/>
              </a:ext>
            </a:extLst>
          </p:cNvPr>
          <p:cNvSpPr>
            <a:spLocks noGrp="1"/>
          </p:cNvSpPr>
          <p:nvPr>
            <p:ph idx="1"/>
          </p:nvPr>
        </p:nvSpPr>
        <p:spPr/>
        <p:txBody>
          <a:bodyPr/>
          <a:lstStyle/>
          <a:p>
            <a:pPr algn="l"/>
            <a:r>
              <a:rPr lang="en-IN" b="0" i="0" dirty="0" err="1">
                <a:solidFill>
                  <a:srgbClr val="333333"/>
                </a:solidFill>
                <a:effectLst/>
                <a:latin typeface="AmazonEmber"/>
              </a:rPr>
              <a:t>Caresyntax's</a:t>
            </a:r>
            <a:r>
              <a:rPr lang="en-IN" b="0" i="0" dirty="0">
                <a:solidFill>
                  <a:srgbClr val="333333"/>
                </a:solidFill>
                <a:effectLst/>
                <a:latin typeface="AmazonEmber"/>
              </a:rPr>
              <a:t> operational analytics solution for surgical facilities uses several AWS database services, including Amazon DynamoDB, for managing the availability of reporting parameters.</a:t>
            </a:r>
          </a:p>
          <a:p>
            <a:endParaRPr lang="en-IN" dirty="0"/>
          </a:p>
        </p:txBody>
      </p:sp>
    </p:spTree>
    <p:extLst>
      <p:ext uri="{BB962C8B-B14F-4D97-AF65-F5344CB8AC3E}">
        <p14:creationId xmlns:p14="http://schemas.microsoft.com/office/powerpoint/2010/main" val="191523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629D-13D0-6FC0-1C64-9FD369F81D8A}"/>
              </a:ext>
            </a:extLst>
          </p:cNvPr>
          <p:cNvSpPr>
            <a:spLocks noGrp="1"/>
          </p:cNvSpPr>
          <p:nvPr>
            <p:ph type="title"/>
          </p:nvPr>
        </p:nvSpPr>
        <p:spPr/>
        <p:txBody>
          <a:bodyPr/>
          <a:lstStyle/>
          <a:p>
            <a:r>
              <a:rPr lang="en-US" dirty="0"/>
              <a:t>NIKE</a:t>
            </a:r>
            <a:endParaRPr lang="en-IN" dirty="0"/>
          </a:p>
        </p:txBody>
      </p:sp>
      <p:sp>
        <p:nvSpPr>
          <p:cNvPr id="3" name="Content Placeholder 2">
            <a:extLst>
              <a:ext uri="{FF2B5EF4-FFF2-40B4-BE49-F238E27FC236}">
                <a16:creationId xmlns:a16="http://schemas.microsoft.com/office/drawing/2014/main" id="{4A863191-6D0D-E00C-F184-43CA02F00BCD}"/>
              </a:ext>
            </a:extLst>
          </p:cNvPr>
          <p:cNvSpPr>
            <a:spLocks noGrp="1"/>
          </p:cNvSpPr>
          <p:nvPr>
            <p:ph idx="1"/>
          </p:nvPr>
        </p:nvSpPr>
        <p:spPr/>
        <p:txBody>
          <a:bodyPr/>
          <a:lstStyle/>
          <a:p>
            <a:r>
              <a:rPr lang="en-US" b="0" i="0" dirty="0">
                <a:solidFill>
                  <a:srgbClr val="333333"/>
                </a:solidFill>
                <a:effectLst/>
                <a:latin typeface="AmazonEmber"/>
              </a:rPr>
              <a:t>Nike Digital migrated their large clusters of Cassandra to a fully managed Amazon DynamoDB, allowing more resources for better customer experience.</a:t>
            </a:r>
            <a:endParaRPr lang="en-IN" dirty="0"/>
          </a:p>
        </p:txBody>
      </p:sp>
    </p:spTree>
    <p:extLst>
      <p:ext uri="{BB962C8B-B14F-4D97-AF65-F5344CB8AC3E}">
        <p14:creationId xmlns:p14="http://schemas.microsoft.com/office/powerpoint/2010/main" val="51900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34E6-5D2E-CA57-20EC-682BAA6C5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22358A-E33C-DA31-F90E-69FBD3F237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46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C3A4-B9E9-8806-BBE3-F3B6A4FBCD1D}"/>
              </a:ext>
            </a:extLst>
          </p:cNvPr>
          <p:cNvSpPr>
            <a:spLocks noGrp="1"/>
          </p:cNvSpPr>
          <p:nvPr>
            <p:ph type="title"/>
          </p:nvPr>
        </p:nvSpPr>
        <p:spPr/>
        <p:txBody>
          <a:bodyPr/>
          <a:lstStyle/>
          <a:p>
            <a:r>
              <a:rPr lang="en-US" dirty="0"/>
              <a:t>Zoom Video Communications, Inc.</a:t>
            </a:r>
            <a:endParaRPr lang="en-IN" dirty="0"/>
          </a:p>
        </p:txBody>
      </p:sp>
      <p:sp>
        <p:nvSpPr>
          <p:cNvPr id="3" name="Content Placeholder 2">
            <a:extLst>
              <a:ext uri="{FF2B5EF4-FFF2-40B4-BE49-F238E27FC236}">
                <a16:creationId xmlns:a16="http://schemas.microsoft.com/office/drawing/2014/main" id="{70077C4C-F9BF-707B-FBCD-173AC0AEB179}"/>
              </a:ext>
            </a:extLst>
          </p:cNvPr>
          <p:cNvSpPr>
            <a:spLocks noGrp="1"/>
          </p:cNvSpPr>
          <p:nvPr>
            <p:ph idx="1"/>
          </p:nvPr>
        </p:nvSpPr>
        <p:spPr>
          <a:xfrm>
            <a:off x="1154954" y="2603499"/>
            <a:ext cx="9803559" cy="4011613"/>
          </a:xfrm>
        </p:spPr>
        <p:txBody>
          <a:bodyPr/>
          <a:lstStyle/>
          <a:p>
            <a:r>
              <a:rPr lang="en-US" dirty="0"/>
              <a:t>"When the COVID-19 pandemic began, there was an enormous demand for voice and video services. </a:t>
            </a:r>
          </a:p>
          <a:p>
            <a:r>
              <a:rPr lang="en-US" dirty="0"/>
              <a:t>In early 2020, unprecedented usage grow from 10M to 300M Daily Meeting Participants from new and existing customers that needed to connect virtually. </a:t>
            </a:r>
          </a:p>
          <a:p>
            <a:r>
              <a:rPr lang="en-US" dirty="0"/>
              <a:t>On the backend --able to manage this surge with Amazon DynamoDB for Zoom Meetings. </a:t>
            </a:r>
          </a:p>
          <a:p>
            <a:r>
              <a:rPr lang="en-US" b="1" dirty="0"/>
              <a:t>Using DynamoDB global tables in conjunction with on-demand mode enabled us to scale nearly infinitely with no performance issues, even with our sudden spike in usage.</a:t>
            </a:r>
            <a:endParaRPr lang="en-IN" b="1" dirty="0"/>
          </a:p>
        </p:txBody>
      </p:sp>
    </p:spTree>
    <p:extLst>
      <p:ext uri="{BB962C8B-B14F-4D97-AF65-F5344CB8AC3E}">
        <p14:creationId xmlns:p14="http://schemas.microsoft.com/office/powerpoint/2010/main" val="279767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A343-CE91-3857-DE91-C2E6794DD24C}"/>
              </a:ext>
            </a:extLst>
          </p:cNvPr>
          <p:cNvSpPr>
            <a:spLocks noGrp="1"/>
          </p:cNvSpPr>
          <p:nvPr>
            <p:ph type="title"/>
          </p:nvPr>
        </p:nvSpPr>
        <p:spPr/>
        <p:txBody>
          <a:bodyPr/>
          <a:lstStyle/>
          <a:p>
            <a:r>
              <a:rPr lang="en-US" dirty="0"/>
              <a:t>DISNEY+</a:t>
            </a:r>
            <a:endParaRPr lang="en-IN" dirty="0"/>
          </a:p>
        </p:txBody>
      </p:sp>
      <p:sp>
        <p:nvSpPr>
          <p:cNvPr id="3" name="Content Placeholder 2">
            <a:extLst>
              <a:ext uri="{FF2B5EF4-FFF2-40B4-BE49-F238E27FC236}">
                <a16:creationId xmlns:a16="http://schemas.microsoft.com/office/drawing/2014/main" id="{0F962BD4-74ED-59C3-6F20-D575DE2B211D}"/>
              </a:ext>
            </a:extLst>
          </p:cNvPr>
          <p:cNvSpPr>
            <a:spLocks noGrp="1"/>
          </p:cNvSpPr>
          <p:nvPr>
            <p:ph idx="1"/>
          </p:nvPr>
        </p:nvSpPr>
        <p:spPr/>
        <p:txBody>
          <a:bodyPr/>
          <a:lstStyle/>
          <a:p>
            <a:pPr marL="0" indent="0" algn="ctr">
              <a:buNone/>
            </a:pPr>
            <a:endParaRPr lang="en-US" b="0" i="0" dirty="0">
              <a:solidFill>
                <a:srgbClr val="333333"/>
              </a:solidFill>
              <a:effectLst/>
              <a:latin typeface="AmazonEmberBold"/>
            </a:endParaRPr>
          </a:p>
          <a:p>
            <a:pPr algn="l"/>
            <a:r>
              <a:rPr lang="en-US" b="0" i="0" dirty="0">
                <a:solidFill>
                  <a:srgbClr val="333333"/>
                </a:solidFill>
                <a:effectLst/>
                <a:latin typeface="AmazonEmber"/>
              </a:rPr>
              <a:t>Disney+ uses Amazon DynamoDB to ingest content, metadata, and billions of customer actions each day, which enables viewers to add content to their Watch Lists, start watching a video and pick it up on a different device, and get recommendations for what to watch next.</a:t>
            </a:r>
          </a:p>
          <a:p>
            <a:endParaRPr lang="en-IN" dirty="0"/>
          </a:p>
        </p:txBody>
      </p:sp>
    </p:spTree>
    <p:extLst>
      <p:ext uri="{BB962C8B-B14F-4D97-AF65-F5344CB8AC3E}">
        <p14:creationId xmlns:p14="http://schemas.microsoft.com/office/powerpoint/2010/main" val="179552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30DE-2451-748E-A301-446A11079BAA}"/>
              </a:ext>
            </a:extLst>
          </p:cNvPr>
          <p:cNvSpPr>
            <a:spLocks noGrp="1"/>
          </p:cNvSpPr>
          <p:nvPr>
            <p:ph type="title"/>
          </p:nvPr>
        </p:nvSpPr>
        <p:spPr/>
        <p:txBody>
          <a:bodyPr/>
          <a:lstStyle/>
          <a:p>
            <a:r>
              <a:rPr lang="en-IN" dirty="0"/>
              <a:t>Snap Inc.</a:t>
            </a:r>
          </a:p>
        </p:txBody>
      </p:sp>
      <p:sp>
        <p:nvSpPr>
          <p:cNvPr id="3" name="Content Placeholder 2">
            <a:extLst>
              <a:ext uri="{FF2B5EF4-FFF2-40B4-BE49-F238E27FC236}">
                <a16:creationId xmlns:a16="http://schemas.microsoft.com/office/drawing/2014/main" id="{DE541BB8-62BC-2980-28F7-5CE5E7FCEE00}"/>
              </a:ext>
            </a:extLst>
          </p:cNvPr>
          <p:cNvSpPr>
            <a:spLocks noGrp="1"/>
          </p:cNvSpPr>
          <p:nvPr>
            <p:ph idx="1"/>
          </p:nvPr>
        </p:nvSpPr>
        <p:spPr/>
        <p:txBody>
          <a:bodyPr/>
          <a:lstStyle/>
          <a:p>
            <a:pPr algn="l"/>
            <a:r>
              <a:rPr lang="en-IN" b="0" i="0" dirty="0">
                <a:solidFill>
                  <a:srgbClr val="333333"/>
                </a:solidFill>
                <a:effectLst/>
                <a:latin typeface="AmazonEmber"/>
              </a:rPr>
              <a:t>Snap Inc. saved significantly on annual infrastructure costs and enabled a fast, reliable infrastructure for multimedia messaging app Snapchat by using Amazon DynamoDB.</a:t>
            </a:r>
            <a:br>
              <a:rPr lang="en-IN" b="0" i="0" dirty="0">
                <a:solidFill>
                  <a:srgbClr val="333333"/>
                </a:solidFill>
                <a:effectLst/>
                <a:latin typeface="AmazonEmber"/>
              </a:rPr>
            </a:br>
            <a:endParaRPr lang="en-IN" b="0" i="0" dirty="0">
              <a:solidFill>
                <a:srgbClr val="333333"/>
              </a:solidFill>
              <a:effectLst/>
              <a:latin typeface="AmazonEmber"/>
            </a:endParaRPr>
          </a:p>
          <a:p>
            <a:endParaRPr lang="en-IN" dirty="0"/>
          </a:p>
        </p:txBody>
      </p:sp>
    </p:spTree>
    <p:extLst>
      <p:ext uri="{BB962C8B-B14F-4D97-AF65-F5344CB8AC3E}">
        <p14:creationId xmlns:p14="http://schemas.microsoft.com/office/powerpoint/2010/main" val="328711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767-1EE7-3F71-7F13-E5DC1A29186B}"/>
              </a:ext>
            </a:extLst>
          </p:cNvPr>
          <p:cNvSpPr>
            <a:spLocks noGrp="1"/>
          </p:cNvSpPr>
          <p:nvPr>
            <p:ph type="title"/>
          </p:nvPr>
        </p:nvSpPr>
        <p:spPr/>
        <p:txBody>
          <a:bodyPr/>
          <a:lstStyle/>
          <a:p>
            <a:r>
              <a:rPr lang="en-IN" dirty="0"/>
              <a:t>Dropbox</a:t>
            </a:r>
          </a:p>
        </p:txBody>
      </p:sp>
      <p:sp>
        <p:nvSpPr>
          <p:cNvPr id="3" name="Content Placeholder 2">
            <a:extLst>
              <a:ext uri="{FF2B5EF4-FFF2-40B4-BE49-F238E27FC236}">
                <a16:creationId xmlns:a16="http://schemas.microsoft.com/office/drawing/2014/main" id="{DE5FCC31-F582-15D9-C1CA-B11295459BE9}"/>
              </a:ext>
            </a:extLst>
          </p:cNvPr>
          <p:cNvSpPr>
            <a:spLocks noGrp="1"/>
          </p:cNvSpPr>
          <p:nvPr>
            <p:ph idx="1"/>
          </p:nvPr>
        </p:nvSpPr>
        <p:spPr/>
        <p:txBody>
          <a:bodyPr/>
          <a:lstStyle/>
          <a:p>
            <a:pPr algn="l"/>
            <a:r>
              <a:rPr lang="en-US" b="0" i="0" dirty="0">
                <a:solidFill>
                  <a:srgbClr val="333333"/>
                </a:solidFill>
                <a:effectLst/>
                <a:latin typeface="AmazonEmber"/>
              </a:rPr>
              <a:t>Dropbox migrated to AWS and saved millions of dollars in expansion costs, and cut cost per user gigabyte by 5.5 times.</a:t>
            </a:r>
          </a:p>
          <a:p>
            <a:pPr algn="l"/>
            <a:endParaRPr lang="en-US" dirty="0">
              <a:solidFill>
                <a:srgbClr val="333333"/>
              </a:solidFill>
              <a:latin typeface="AmazonEmber"/>
            </a:endParaRPr>
          </a:p>
          <a:p>
            <a:pPr algn="l"/>
            <a:r>
              <a:rPr lang="en-US" b="0" i="0" dirty="0">
                <a:solidFill>
                  <a:srgbClr val="333333"/>
                </a:solidFill>
                <a:effectLst/>
                <a:latin typeface="AmazonEmber"/>
              </a:rPr>
              <a:t>When building a storage system, you have to think about components like replication, backups, and capacity management. By using Amazon DynamoDB and Amazon S3, we simplify these problems because AWS handles many of the complex tasks.”</a:t>
            </a:r>
          </a:p>
          <a:p>
            <a:pPr marL="0" indent="0" algn="l">
              <a:buNone/>
            </a:pPr>
            <a:r>
              <a:rPr lang="en-US" b="0" i="0" dirty="0">
                <a:solidFill>
                  <a:srgbClr val="333333"/>
                </a:solidFill>
                <a:effectLst/>
                <a:latin typeface="AmazonEmber"/>
              </a:rPr>
              <a:t>			--Jonathan Lee, </a:t>
            </a:r>
            <a:r>
              <a:rPr lang="en-US" b="0" i="0" dirty="0" err="1">
                <a:solidFill>
                  <a:srgbClr val="333333"/>
                </a:solidFill>
                <a:effectLst/>
                <a:latin typeface="AmazonEmber"/>
              </a:rPr>
              <a:t>Alki</a:t>
            </a:r>
            <a:r>
              <a:rPr lang="en-US" b="0" i="0" dirty="0">
                <a:solidFill>
                  <a:srgbClr val="333333"/>
                </a:solidFill>
                <a:effectLst/>
                <a:latin typeface="AmazonEmber"/>
              </a:rPr>
              <a:t> Team Tech Lead, Dropbox</a:t>
            </a:r>
          </a:p>
          <a:p>
            <a:endParaRPr lang="en-IN" dirty="0"/>
          </a:p>
        </p:txBody>
      </p:sp>
    </p:spTree>
    <p:extLst>
      <p:ext uri="{BB962C8B-B14F-4D97-AF65-F5344CB8AC3E}">
        <p14:creationId xmlns:p14="http://schemas.microsoft.com/office/powerpoint/2010/main" val="368409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9098-E56C-7B56-002D-BFC0A24DA7E6}"/>
              </a:ext>
            </a:extLst>
          </p:cNvPr>
          <p:cNvSpPr>
            <a:spLocks noGrp="1"/>
          </p:cNvSpPr>
          <p:nvPr>
            <p:ph type="title"/>
          </p:nvPr>
        </p:nvSpPr>
        <p:spPr/>
        <p:txBody>
          <a:bodyPr/>
          <a:lstStyle/>
          <a:p>
            <a:r>
              <a:rPr lang="en-IN" dirty="0"/>
              <a:t>The Pokémon Company International</a:t>
            </a:r>
            <a:br>
              <a:rPr lang="en-IN" dirty="0"/>
            </a:br>
            <a:endParaRPr lang="en-IN" dirty="0"/>
          </a:p>
        </p:txBody>
      </p:sp>
      <p:sp>
        <p:nvSpPr>
          <p:cNvPr id="3" name="Content Placeholder 2">
            <a:extLst>
              <a:ext uri="{FF2B5EF4-FFF2-40B4-BE49-F238E27FC236}">
                <a16:creationId xmlns:a16="http://schemas.microsoft.com/office/drawing/2014/main" id="{E65E6099-4985-FBDE-955F-98E3BA35007C}"/>
              </a:ext>
            </a:extLst>
          </p:cNvPr>
          <p:cNvSpPr>
            <a:spLocks noGrp="1"/>
          </p:cNvSpPr>
          <p:nvPr>
            <p:ph idx="1"/>
          </p:nvPr>
        </p:nvSpPr>
        <p:spPr>
          <a:xfrm>
            <a:off x="1154954" y="2603500"/>
            <a:ext cx="10732246" cy="3983038"/>
          </a:xfrm>
        </p:spPr>
        <p:txBody>
          <a:bodyPr/>
          <a:lstStyle/>
          <a:p>
            <a:pPr algn="l"/>
            <a:r>
              <a:rPr lang="en-US" b="0" i="0" dirty="0">
                <a:solidFill>
                  <a:srgbClr val="333333"/>
                </a:solidFill>
                <a:effectLst/>
                <a:latin typeface="AmazonEmber"/>
              </a:rPr>
              <a:t>The Pokémon Company migrated global configuration and time-to-live (TTL) data to Amazon DynamoDB, resulting in a 90 percent reduction in bot login attempts.</a:t>
            </a:r>
          </a:p>
          <a:p>
            <a:pPr algn="l"/>
            <a:endParaRPr lang="en-US" dirty="0">
              <a:solidFill>
                <a:srgbClr val="333333"/>
              </a:solidFill>
              <a:latin typeface="AmazonEmber"/>
            </a:endParaRPr>
          </a:p>
          <a:p>
            <a:pPr algn="l"/>
            <a:endParaRPr lang="en-US" b="0" i="0" dirty="0">
              <a:solidFill>
                <a:srgbClr val="333333"/>
              </a:solidFill>
              <a:effectLst/>
              <a:latin typeface="AmazonEmber"/>
            </a:endParaRPr>
          </a:p>
          <a:p>
            <a:pPr algn="l"/>
            <a:r>
              <a:rPr lang="en-US" b="0" i="0" dirty="0">
                <a:solidFill>
                  <a:srgbClr val="333333"/>
                </a:solidFill>
                <a:effectLst/>
                <a:latin typeface="AmazonEmber"/>
              </a:rPr>
              <a:t>“Using the built-in TTL settings in Amazon DynamoDB, we can track when a user exceeds the maximum login attempt threshold and deny entry… The result has been a 90 percent reduction in bot login attempts, which frees up system resources for legitimate users and reduces our need to overscale.”</a:t>
            </a:r>
          </a:p>
          <a:p>
            <a:pPr marL="0" indent="0" algn="l">
              <a:buNone/>
            </a:pPr>
            <a:r>
              <a:rPr lang="en-US" b="0" i="0" dirty="0">
                <a:solidFill>
                  <a:srgbClr val="333333"/>
                </a:solidFill>
                <a:effectLst/>
                <a:latin typeface="AmazonEmber"/>
              </a:rPr>
              <a:t>				--Jeff Webb, Development Manager, The Pokémon Company International</a:t>
            </a:r>
          </a:p>
          <a:p>
            <a:endParaRPr lang="en-IN" dirty="0"/>
          </a:p>
        </p:txBody>
      </p:sp>
    </p:spTree>
    <p:extLst>
      <p:ext uri="{BB962C8B-B14F-4D97-AF65-F5344CB8AC3E}">
        <p14:creationId xmlns:p14="http://schemas.microsoft.com/office/powerpoint/2010/main" val="14524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B304-8C05-ED21-E795-7AEE7440B16C}"/>
              </a:ext>
            </a:extLst>
          </p:cNvPr>
          <p:cNvSpPr>
            <a:spLocks noGrp="1"/>
          </p:cNvSpPr>
          <p:nvPr>
            <p:ph type="title"/>
          </p:nvPr>
        </p:nvSpPr>
        <p:spPr/>
        <p:txBody>
          <a:bodyPr/>
          <a:lstStyle/>
          <a:p>
            <a:r>
              <a:rPr lang="en-IN" dirty="0"/>
              <a:t>Netflix</a:t>
            </a:r>
          </a:p>
        </p:txBody>
      </p:sp>
      <p:sp>
        <p:nvSpPr>
          <p:cNvPr id="3" name="Content Placeholder 2">
            <a:extLst>
              <a:ext uri="{FF2B5EF4-FFF2-40B4-BE49-F238E27FC236}">
                <a16:creationId xmlns:a16="http://schemas.microsoft.com/office/drawing/2014/main" id="{446F75DA-7795-3EDF-9F14-8BCA5C69BF2D}"/>
              </a:ext>
            </a:extLst>
          </p:cNvPr>
          <p:cNvSpPr>
            <a:spLocks noGrp="1"/>
          </p:cNvSpPr>
          <p:nvPr>
            <p:ph idx="1"/>
          </p:nvPr>
        </p:nvSpPr>
        <p:spPr/>
        <p:txBody>
          <a:bodyPr/>
          <a:lstStyle/>
          <a:p>
            <a:pPr algn="l"/>
            <a:r>
              <a:rPr lang="en-US" b="0" i="0" dirty="0">
                <a:solidFill>
                  <a:srgbClr val="333333"/>
                </a:solidFill>
                <a:effectLst/>
                <a:latin typeface="AmazonEmber"/>
              </a:rPr>
              <a:t>Netflix uses DynamoDB to run A/B testing that builds personalized streaming experiences for their 125+ million customers.</a:t>
            </a:r>
          </a:p>
          <a:p>
            <a:endParaRPr lang="en-IN" dirty="0"/>
          </a:p>
        </p:txBody>
      </p:sp>
    </p:spTree>
    <p:extLst>
      <p:ext uri="{BB962C8B-B14F-4D97-AF65-F5344CB8AC3E}">
        <p14:creationId xmlns:p14="http://schemas.microsoft.com/office/powerpoint/2010/main" val="286373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9EF1-093E-5CEE-F97E-80A1723219AA}"/>
              </a:ext>
            </a:extLst>
          </p:cNvPr>
          <p:cNvSpPr>
            <a:spLocks noGrp="1"/>
          </p:cNvSpPr>
          <p:nvPr>
            <p:ph type="title"/>
          </p:nvPr>
        </p:nvSpPr>
        <p:spPr/>
        <p:txBody>
          <a:bodyPr/>
          <a:lstStyle/>
          <a:p>
            <a:r>
              <a:rPr lang="en-IN" dirty="0"/>
              <a:t>Samsung</a:t>
            </a:r>
          </a:p>
        </p:txBody>
      </p:sp>
      <p:sp>
        <p:nvSpPr>
          <p:cNvPr id="3" name="Content Placeholder 2">
            <a:extLst>
              <a:ext uri="{FF2B5EF4-FFF2-40B4-BE49-F238E27FC236}">
                <a16:creationId xmlns:a16="http://schemas.microsoft.com/office/drawing/2014/main" id="{45E4A631-A0FD-7242-1D77-18867C0E8A30}"/>
              </a:ext>
            </a:extLst>
          </p:cNvPr>
          <p:cNvSpPr>
            <a:spLocks noGrp="1"/>
          </p:cNvSpPr>
          <p:nvPr>
            <p:ph idx="1"/>
          </p:nvPr>
        </p:nvSpPr>
        <p:spPr/>
        <p:txBody>
          <a:bodyPr/>
          <a:lstStyle/>
          <a:p>
            <a:r>
              <a:rPr lang="en-US" dirty="0"/>
              <a:t>Samsung Electronics uses Amazon DynamoDB for their petabyte-sized mobile app backups, resulting in consistent high performance and cost savings.</a:t>
            </a:r>
            <a:endParaRPr lang="en-IN" dirty="0"/>
          </a:p>
        </p:txBody>
      </p:sp>
    </p:spTree>
    <p:extLst>
      <p:ext uri="{BB962C8B-B14F-4D97-AF65-F5344CB8AC3E}">
        <p14:creationId xmlns:p14="http://schemas.microsoft.com/office/powerpoint/2010/main" val="123918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B721-63D7-D159-0581-88F8EC34C047}"/>
              </a:ext>
            </a:extLst>
          </p:cNvPr>
          <p:cNvSpPr>
            <a:spLocks noGrp="1"/>
          </p:cNvSpPr>
          <p:nvPr>
            <p:ph type="title"/>
          </p:nvPr>
        </p:nvSpPr>
        <p:spPr/>
        <p:txBody>
          <a:bodyPr/>
          <a:lstStyle/>
          <a:p>
            <a:r>
              <a:rPr lang="en-US" dirty="0" err="1"/>
              <a:t>FanFight</a:t>
            </a:r>
            <a:endParaRPr lang="en-IN" dirty="0"/>
          </a:p>
        </p:txBody>
      </p:sp>
      <p:sp>
        <p:nvSpPr>
          <p:cNvPr id="3" name="Content Placeholder 2">
            <a:extLst>
              <a:ext uri="{FF2B5EF4-FFF2-40B4-BE49-F238E27FC236}">
                <a16:creationId xmlns:a16="http://schemas.microsoft.com/office/drawing/2014/main" id="{AA5B3383-4B26-D9F1-9EB6-634DEDCD1A08}"/>
              </a:ext>
            </a:extLst>
          </p:cNvPr>
          <p:cNvSpPr>
            <a:spLocks noGrp="1"/>
          </p:cNvSpPr>
          <p:nvPr>
            <p:ph idx="1"/>
          </p:nvPr>
        </p:nvSpPr>
        <p:spPr/>
        <p:txBody>
          <a:bodyPr/>
          <a:lstStyle/>
          <a:p>
            <a:r>
              <a:rPr lang="en-US" dirty="0" err="1"/>
              <a:t>FanFight</a:t>
            </a:r>
            <a:r>
              <a:rPr lang="en-US" dirty="0"/>
              <a:t> migrated its fantasy sports app to DynamoDB, allowing it to reduce costs by 50%, scale up to 1 million writes per second, and increase per-day revenue by four times.</a:t>
            </a:r>
          </a:p>
          <a:p>
            <a:endParaRPr lang="en-US" dirty="0"/>
          </a:p>
          <a:p>
            <a:r>
              <a:rPr lang="en-US" dirty="0"/>
              <a:t>"We are a very small team, and we don’t have any DevOps, so Amazon DynamoDB was the perfect solution for us.”</a:t>
            </a:r>
          </a:p>
          <a:p>
            <a:pPr marL="0" indent="0">
              <a:buNone/>
            </a:pPr>
            <a:r>
              <a:rPr lang="en-US" dirty="0"/>
              <a:t>				--Tushar </a:t>
            </a:r>
            <a:r>
              <a:rPr lang="en-US" dirty="0" err="1"/>
              <a:t>Dhara</a:t>
            </a:r>
            <a:r>
              <a:rPr lang="en-US" dirty="0"/>
              <a:t>, Vice President of Technology, </a:t>
            </a:r>
            <a:r>
              <a:rPr lang="en-US" dirty="0" err="1"/>
              <a:t>FanFight</a:t>
            </a:r>
            <a:endParaRPr lang="en-IN" dirty="0"/>
          </a:p>
        </p:txBody>
      </p:sp>
    </p:spTree>
    <p:extLst>
      <p:ext uri="{BB962C8B-B14F-4D97-AF65-F5344CB8AC3E}">
        <p14:creationId xmlns:p14="http://schemas.microsoft.com/office/powerpoint/2010/main" val="354002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530</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AmazonEmber</vt:lpstr>
      <vt:lpstr>AmazonEmberBold</vt:lpstr>
      <vt:lpstr>Arial</vt:lpstr>
      <vt:lpstr>Century Gothic</vt:lpstr>
      <vt:lpstr>Wingdings 3</vt:lpstr>
      <vt:lpstr>Ion Boardroom</vt:lpstr>
      <vt:lpstr>Amazon DynamoDB Customers</vt:lpstr>
      <vt:lpstr>Zoom Video Communications, Inc.</vt:lpstr>
      <vt:lpstr>DISNEY+</vt:lpstr>
      <vt:lpstr>Snap Inc.</vt:lpstr>
      <vt:lpstr>Dropbox</vt:lpstr>
      <vt:lpstr>The Pokémon Company International </vt:lpstr>
      <vt:lpstr>Netflix</vt:lpstr>
      <vt:lpstr>Samsung</vt:lpstr>
      <vt:lpstr>FanFight</vt:lpstr>
      <vt:lpstr>Caresyntax</vt:lpstr>
      <vt:lpstr>NIKE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DynamoDB Customers</dc:title>
  <dc:creator>anju munoth</dc:creator>
  <cp:lastModifiedBy>anju munoth</cp:lastModifiedBy>
  <cp:revision>11</cp:revision>
  <dcterms:created xsi:type="dcterms:W3CDTF">2023-02-14T03:24:31Z</dcterms:created>
  <dcterms:modified xsi:type="dcterms:W3CDTF">2023-02-14T03:30:45Z</dcterms:modified>
</cp:coreProperties>
</file>