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75" r:id="rId3"/>
    <p:sldId id="376" r:id="rId4"/>
    <p:sldId id="377" r:id="rId5"/>
    <p:sldId id="378" r:id="rId6"/>
    <p:sldId id="379" r:id="rId7"/>
    <p:sldId id="381" r:id="rId8"/>
    <p:sldId id="383" r:id="rId9"/>
    <p:sldId id="380" r:id="rId10"/>
    <p:sldId id="373" r:id="rId11"/>
    <p:sldId id="374" r:id="rId12"/>
    <p:sldId id="257" r:id="rId13"/>
    <p:sldId id="356" r:id="rId14"/>
    <p:sldId id="311"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58" r:id="rId28"/>
    <p:sldId id="259" r:id="rId29"/>
    <p:sldId id="307" r:id="rId30"/>
    <p:sldId id="312" r:id="rId31"/>
    <p:sldId id="308" r:id="rId32"/>
    <p:sldId id="309" r:id="rId33"/>
    <p:sldId id="260" r:id="rId34"/>
    <p:sldId id="261" r:id="rId35"/>
    <p:sldId id="336" r:id="rId36"/>
    <p:sldId id="337" r:id="rId37"/>
    <p:sldId id="338" r:id="rId38"/>
    <p:sldId id="357" r:id="rId39"/>
    <p:sldId id="339" r:id="rId40"/>
    <p:sldId id="340" r:id="rId41"/>
    <p:sldId id="341" r:id="rId42"/>
    <p:sldId id="342" r:id="rId43"/>
    <p:sldId id="358" r:id="rId44"/>
    <p:sldId id="345" r:id="rId45"/>
    <p:sldId id="343" r:id="rId46"/>
    <p:sldId id="344" r:id="rId47"/>
    <p:sldId id="346" r:id="rId48"/>
    <p:sldId id="347" r:id="rId49"/>
    <p:sldId id="348" r:id="rId50"/>
    <p:sldId id="349" r:id="rId51"/>
    <p:sldId id="350" r:id="rId52"/>
    <p:sldId id="351" r:id="rId53"/>
    <p:sldId id="352" r:id="rId54"/>
    <p:sldId id="353" r:id="rId55"/>
    <p:sldId id="354" r:id="rId56"/>
    <p:sldId id="355" r:id="rId57"/>
    <p:sldId id="359" r:id="rId58"/>
    <p:sldId id="360" r:id="rId59"/>
    <p:sldId id="361" r:id="rId60"/>
    <p:sldId id="362" r:id="rId61"/>
    <p:sldId id="363" r:id="rId62"/>
    <p:sldId id="364" r:id="rId63"/>
    <p:sldId id="365" r:id="rId64"/>
    <p:sldId id="366" r:id="rId65"/>
    <p:sldId id="367" r:id="rId66"/>
    <p:sldId id="368" r:id="rId67"/>
    <p:sldId id="369" r:id="rId68"/>
    <p:sldId id="370" r:id="rId69"/>
    <p:sldId id="371" r:id="rId70"/>
    <p:sldId id="372" r:id="rId71"/>
    <p:sldId id="384" r:id="rId72"/>
    <p:sldId id="385" r:id="rId73"/>
    <p:sldId id="386" r:id="rId74"/>
    <p:sldId id="387" r:id="rId75"/>
    <p:sldId id="388" r:id="rId76"/>
    <p:sldId id="389" r:id="rId77"/>
    <p:sldId id="390" r:id="rId78"/>
    <p:sldId id="391" r:id="rId79"/>
    <p:sldId id="392" r:id="rId80"/>
    <p:sldId id="393" r:id="rId81"/>
    <p:sldId id="394" r:id="rId82"/>
    <p:sldId id="396" r:id="rId83"/>
    <p:sldId id="395" r:id="rId84"/>
    <p:sldId id="397" r:id="rId85"/>
    <p:sldId id="398" r:id="rId86"/>
    <p:sldId id="399" r:id="rId87"/>
    <p:sldId id="401" r:id="rId88"/>
    <p:sldId id="402" r:id="rId89"/>
    <p:sldId id="400"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02FC86-EDFF-400B-8ABD-C45E24FEF8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67ABA22-8680-489B-ADF3-3751D074000A}">
      <dgm:prSet phldrT="[Text]"/>
      <dgm:spPr/>
      <dgm:t>
        <a:bodyPr/>
        <a:lstStyle/>
        <a:p>
          <a:r>
            <a:rPr lang="en-US" dirty="0"/>
            <a:t>Simple Primary Key</a:t>
          </a:r>
          <a:endParaRPr lang="en-IN" dirty="0"/>
        </a:p>
      </dgm:t>
    </dgm:pt>
    <dgm:pt modelId="{60FDDE28-76DA-440C-949D-73A1090DB5DF}" type="parTrans" cxnId="{EC6E4B1A-A85E-47FC-8197-ED4FD9044C0E}">
      <dgm:prSet/>
      <dgm:spPr/>
      <dgm:t>
        <a:bodyPr/>
        <a:lstStyle/>
        <a:p>
          <a:endParaRPr lang="en-IN"/>
        </a:p>
      </dgm:t>
    </dgm:pt>
    <dgm:pt modelId="{774401CE-2646-4DA5-B6EA-AAEC4333E436}" type="sibTrans" cxnId="{EC6E4B1A-A85E-47FC-8197-ED4FD9044C0E}">
      <dgm:prSet/>
      <dgm:spPr/>
      <dgm:t>
        <a:bodyPr/>
        <a:lstStyle/>
        <a:p>
          <a:endParaRPr lang="en-IN"/>
        </a:p>
      </dgm:t>
    </dgm:pt>
    <dgm:pt modelId="{29A6585F-91DD-4916-A3B3-2668A49856DF}">
      <dgm:prSet phldrT="[Text]"/>
      <dgm:spPr/>
      <dgm:t>
        <a:bodyPr/>
        <a:lstStyle/>
        <a:p>
          <a:r>
            <a:rPr lang="en-US" b="0" i="0" dirty="0"/>
            <a:t>Uses a single attribute to identify an item, such as a Username or an </a:t>
          </a:r>
          <a:r>
            <a:rPr lang="en-US" b="0" i="0" dirty="0" err="1"/>
            <a:t>OrderId</a:t>
          </a:r>
          <a:r>
            <a:rPr lang="en-US" b="0" i="0" dirty="0"/>
            <a:t>. </a:t>
          </a:r>
          <a:endParaRPr lang="en-IN" dirty="0"/>
        </a:p>
      </dgm:t>
    </dgm:pt>
    <dgm:pt modelId="{F9E67A1D-C9EF-452F-B247-021EC45CE76F}" type="parTrans" cxnId="{395925CD-1E0C-4795-9FAC-15DF6A6681B8}">
      <dgm:prSet/>
      <dgm:spPr/>
      <dgm:t>
        <a:bodyPr/>
        <a:lstStyle/>
        <a:p>
          <a:endParaRPr lang="en-IN"/>
        </a:p>
      </dgm:t>
    </dgm:pt>
    <dgm:pt modelId="{E2E6B817-A08E-410B-9D13-9053E2497C02}" type="sibTrans" cxnId="{395925CD-1E0C-4795-9FAC-15DF6A6681B8}">
      <dgm:prSet/>
      <dgm:spPr/>
      <dgm:t>
        <a:bodyPr/>
        <a:lstStyle/>
        <a:p>
          <a:endParaRPr lang="en-IN"/>
        </a:p>
      </dgm:t>
    </dgm:pt>
    <dgm:pt modelId="{3CE6702C-FDDE-4E92-901B-00F9441EA1BB}">
      <dgm:prSet phldrT="[Text]"/>
      <dgm:spPr/>
      <dgm:t>
        <a:bodyPr/>
        <a:lstStyle/>
        <a:p>
          <a:r>
            <a:rPr lang="en-US" dirty="0"/>
            <a:t>Composite Primary Key</a:t>
          </a:r>
          <a:endParaRPr lang="en-IN" dirty="0"/>
        </a:p>
      </dgm:t>
    </dgm:pt>
    <dgm:pt modelId="{74DC4AAA-2942-4AB2-B68A-E6230FE99DCD}" type="parTrans" cxnId="{E7D7971C-89F4-41BF-AE72-4744CFDE0FDC}">
      <dgm:prSet/>
      <dgm:spPr/>
      <dgm:t>
        <a:bodyPr/>
        <a:lstStyle/>
        <a:p>
          <a:endParaRPr lang="en-IN"/>
        </a:p>
      </dgm:t>
    </dgm:pt>
    <dgm:pt modelId="{5CB3908A-F6B4-4747-89CA-08B704F139CB}" type="sibTrans" cxnId="{E7D7971C-89F4-41BF-AE72-4744CFDE0FDC}">
      <dgm:prSet/>
      <dgm:spPr/>
      <dgm:t>
        <a:bodyPr/>
        <a:lstStyle/>
        <a:p>
          <a:endParaRPr lang="en-IN"/>
        </a:p>
      </dgm:t>
    </dgm:pt>
    <dgm:pt modelId="{9ABAAF7F-4ABC-4875-84D0-0E7B5611CE4D}">
      <dgm:prSet/>
      <dgm:spPr/>
      <dgm:t>
        <a:bodyPr/>
        <a:lstStyle/>
        <a:p>
          <a:r>
            <a:rPr lang="en-US" b="0" i="0" dirty="0">
              <a:solidFill>
                <a:srgbClr val="000000"/>
              </a:solidFill>
              <a:effectLst/>
              <a:latin typeface="Avenir"/>
            </a:rPr>
            <a:t>Example would be a Users table with a Username primary key.</a:t>
          </a:r>
        </a:p>
      </dgm:t>
    </dgm:pt>
    <dgm:pt modelId="{ACC32B79-EFEA-4200-8716-DD1D6EDC43F9}" type="parTrans" cxnId="{435FD4F8-6A1D-4E65-BE32-455CCAEF89F1}">
      <dgm:prSet/>
      <dgm:spPr/>
      <dgm:t>
        <a:bodyPr/>
        <a:lstStyle/>
        <a:p>
          <a:endParaRPr lang="en-IN"/>
        </a:p>
      </dgm:t>
    </dgm:pt>
    <dgm:pt modelId="{F8DD5D20-34AF-4AE1-9624-B86C381A92EA}" type="sibTrans" cxnId="{435FD4F8-6A1D-4E65-BE32-455CCAEF89F1}">
      <dgm:prSet/>
      <dgm:spPr/>
      <dgm:t>
        <a:bodyPr/>
        <a:lstStyle/>
        <a:p>
          <a:endParaRPr lang="en-IN"/>
        </a:p>
      </dgm:t>
    </dgm:pt>
    <dgm:pt modelId="{5C37040A-C2A4-4B6A-AE9E-3105EEE35FD2}">
      <dgm:prSet/>
      <dgm:spPr/>
      <dgm:t>
        <a:bodyPr/>
        <a:lstStyle/>
        <a:p>
          <a:r>
            <a:rPr lang="en-US" dirty="0">
              <a:solidFill>
                <a:srgbClr val="000000"/>
              </a:solidFill>
              <a:latin typeface="Avenir"/>
            </a:rPr>
            <a:t>S</a:t>
          </a:r>
          <a:r>
            <a:rPr lang="en-US" b="0" i="0" dirty="0">
              <a:solidFill>
                <a:srgbClr val="000000"/>
              </a:solidFill>
              <a:effectLst/>
              <a:latin typeface="Avenir"/>
            </a:rPr>
            <a:t>ort key is used to </a:t>
          </a:r>
          <a:r>
            <a:rPr lang="en-US" b="0" i="1" dirty="0">
              <a:solidFill>
                <a:srgbClr val="000000"/>
              </a:solidFill>
              <a:effectLst/>
              <a:latin typeface="Avenir"/>
            </a:rPr>
            <a:t>sort</a:t>
          </a:r>
          <a:r>
            <a:rPr lang="en-US" b="0" i="0" dirty="0">
              <a:solidFill>
                <a:srgbClr val="000000"/>
              </a:solidFill>
              <a:effectLst/>
              <a:latin typeface="Avenir"/>
            </a:rPr>
            <a:t> items within the same partition</a:t>
          </a:r>
        </a:p>
      </dgm:t>
    </dgm:pt>
    <dgm:pt modelId="{C9501106-303D-4FEC-8923-15FD66F23E09}" type="parTrans" cxnId="{BA5F8828-206D-4335-8A43-F99A16370F60}">
      <dgm:prSet/>
      <dgm:spPr/>
      <dgm:t>
        <a:bodyPr/>
        <a:lstStyle/>
        <a:p>
          <a:endParaRPr lang="en-IN"/>
        </a:p>
      </dgm:t>
    </dgm:pt>
    <dgm:pt modelId="{5C40AA24-881D-40A0-A573-F313212C944C}" type="sibTrans" cxnId="{BA5F8828-206D-4335-8A43-F99A16370F60}">
      <dgm:prSet/>
      <dgm:spPr/>
      <dgm:t>
        <a:bodyPr/>
        <a:lstStyle/>
        <a:p>
          <a:endParaRPr lang="en-IN"/>
        </a:p>
      </dgm:t>
    </dgm:pt>
    <dgm:pt modelId="{ECFD9DC8-8031-4D9A-82F7-38F6424E88D1}">
      <dgm:prSet/>
      <dgm:spPr/>
      <dgm:t>
        <a:bodyPr/>
        <a:lstStyle/>
        <a:p>
          <a:r>
            <a:rPr lang="en-US" b="0" i="0" dirty="0">
              <a:solidFill>
                <a:srgbClr val="000000"/>
              </a:solidFill>
              <a:effectLst/>
              <a:latin typeface="Avenir"/>
            </a:rPr>
            <a:t>Example could be an Orders tables for recording customer orders on an e-commerce site. </a:t>
          </a:r>
        </a:p>
      </dgm:t>
    </dgm:pt>
    <dgm:pt modelId="{AD4C25CC-DBE0-4F9C-9F15-6E713BE97B02}" type="parTrans" cxnId="{540252DD-A617-49A2-87FC-239C35FB8E41}">
      <dgm:prSet/>
      <dgm:spPr/>
      <dgm:t>
        <a:bodyPr/>
        <a:lstStyle/>
        <a:p>
          <a:endParaRPr lang="en-IN"/>
        </a:p>
      </dgm:t>
    </dgm:pt>
    <dgm:pt modelId="{FB0176B0-9012-4895-9A7D-5ECCB32B482F}" type="sibTrans" cxnId="{540252DD-A617-49A2-87FC-239C35FB8E41}">
      <dgm:prSet/>
      <dgm:spPr/>
      <dgm:t>
        <a:bodyPr/>
        <a:lstStyle/>
        <a:p>
          <a:endParaRPr lang="en-IN"/>
        </a:p>
      </dgm:t>
    </dgm:pt>
    <dgm:pt modelId="{D1EC52F6-CF0C-4EC1-844D-FAFF9DB26CB3}">
      <dgm:prSet/>
      <dgm:spPr/>
      <dgm:t>
        <a:bodyPr/>
        <a:lstStyle/>
        <a:p>
          <a:r>
            <a:rPr lang="en-US" b="0" i="0" dirty="0">
              <a:solidFill>
                <a:srgbClr val="000000"/>
              </a:solidFill>
              <a:effectLst/>
              <a:latin typeface="Avenir"/>
            </a:rPr>
            <a:t>Partition key would be the </a:t>
          </a:r>
          <a:r>
            <a:rPr lang="en-US" b="0" i="0" dirty="0" err="1">
              <a:solidFill>
                <a:srgbClr val="000000"/>
              </a:solidFill>
              <a:effectLst/>
              <a:latin typeface="Avenir"/>
            </a:rPr>
            <a:t>CustomerId</a:t>
          </a:r>
          <a:r>
            <a:rPr lang="en-US" b="0" i="0" dirty="0">
              <a:solidFill>
                <a:srgbClr val="000000"/>
              </a:solidFill>
              <a:effectLst/>
              <a:latin typeface="Avenir"/>
            </a:rPr>
            <a:t>, and the sort key would be the </a:t>
          </a:r>
          <a:r>
            <a:rPr lang="en-US" b="0" i="0" dirty="0" err="1">
              <a:solidFill>
                <a:srgbClr val="000000"/>
              </a:solidFill>
              <a:effectLst/>
              <a:latin typeface="Avenir"/>
            </a:rPr>
            <a:t>OrderId</a:t>
          </a:r>
          <a:r>
            <a:rPr lang="en-US" b="0" i="0" dirty="0">
              <a:solidFill>
                <a:srgbClr val="000000"/>
              </a:solidFill>
              <a:effectLst/>
              <a:latin typeface="Avenir"/>
            </a:rPr>
            <a:t>.</a:t>
          </a:r>
        </a:p>
      </dgm:t>
    </dgm:pt>
    <dgm:pt modelId="{084B83E1-DF18-4A51-9B07-BD9B20EBBD3F}" type="parTrans" cxnId="{E9F81E3D-237B-4E1E-B171-E9B924AA22D0}">
      <dgm:prSet/>
      <dgm:spPr/>
      <dgm:t>
        <a:bodyPr/>
        <a:lstStyle/>
        <a:p>
          <a:endParaRPr lang="en-IN"/>
        </a:p>
      </dgm:t>
    </dgm:pt>
    <dgm:pt modelId="{A2F05C8C-43BB-4805-B009-FB71501CE9CD}" type="sibTrans" cxnId="{E9F81E3D-237B-4E1E-B171-E9B924AA22D0}">
      <dgm:prSet/>
      <dgm:spPr/>
      <dgm:t>
        <a:bodyPr/>
        <a:lstStyle/>
        <a:p>
          <a:endParaRPr lang="en-IN"/>
        </a:p>
      </dgm:t>
    </dgm:pt>
    <dgm:pt modelId="{9BAD5DC4-D244-4213-811A-FE5D6807F868}">
      <dgm:prSet phldrT="[Text]"/>
      <dgm:spPr/>
      <dgm:t>
        <a:bodyPr/>
        <a:lstStyle/>
        <a:p>
          <a:r>
            <a:rPr lang="en-US" b="0" i="0" dirty="0"/>
            <a:t>Using a DynamoDB table with a simple primary key is similar to using most simple key-value stores, such as Memcached.</a:t>
          </a:r>
          <a:endParaRPr lang="en-IN" dirty="0"/>
        </a:p>
      </dgm:t>
    </dgm:pt>
    <dgm:pt modelId="{D4212F8A-67E4-4C00-AE7B-6990EF057CC3}" type="parTrans" cxnId="{485E538A-7641-4232-9C51-E7D8E5F1BCFC}">
      <dgm:prSet/>
      <dgm:spPr/>
      <dgm:t>
        <a:bodyPr/>
        <a:lstStyle/>
        <a:p>
          <a:endParaRPr lang="en-IN"/>
        </a:p>
      </dgm:t>
    </dgm:pt>
    <dgm:pt modelId="{6CAA9D4E-A555-4473-8C3B-EADBBFD98DC2}" type="sibTrans" cxnId="{485E538A-7641-4232-9C51-E7D8E5F1BCFC}">
      <dgm:prSet/>
      <dgm:spPr/>
      <dgm:t>
        <a:bodyPr/>
        <a:lstStyle/>
        <a:p>
          <a:endParaRPr lang="en-IN"/>
        </a:p>
      </dgm:t>
    </dgm:pt>
    <dgm:pt modelId="{0202BDF0-663E-4D86-821F-4052C5467AA2}">
      <dgm:prSet phldrT="[Text]"/>
      <dgm:spPr/>
      <dgm:t>
        <a:bodyPr/>
        <a:lstStyle/>
        <a:p>
          <a:r>
            <a:rPr lang="en-US" b="0" i="0" dirty="0"/>
            <a:t>uses a combination of two attributes to identify a particular item. </a:t>
          </a:r>
          <a:endParaRPr lang="en-IN" dirty="0"/>
        </a:p>
      </dgm:t>
    </dgm:pt>
    <dgm:pt modelId="{58ECE4CA-F603-4341-B793-F1D0013E2C83}" type="parTrans" cxnId="{E09F6FAF-D519-4D2C-813A-56B033E42CB4}">
      <dgm:prSet/>
      <dgm:spPr/>
      <dgm:t>
        <a:bodyPr/>
        <a:lstStyle/>
        <a:p>
          <a:endParaRPr lang="en-IN"/>
        </a:p>
      </dgm:t>
    </dgm:pt>
    <dgm:pt modelId="{F2E038BD-6990-413C-951C-305ECFA40583}" type="sibTrans" cxnId="{E09F6FAF-D519-4D2C-813A-56B033E42CB4}">
      <dgm:prSet/>
      <dgm:spPr/>
      <dgm:t>
        <a:bodyPr/>
        <a:lstStyle/>
        <a:p>
          <a:endParaRPr lang="en-IN"/>
        </a:p>
      </dgm:t>
    </dgm:pt>
    <dgm:pt modelId="{B8901EDE-7DB1-462D-A67C-E4A03294E53C}">
      <dgm:prSet phldrT="[Text]"/>
      <dgm:spPr/>
      <dgm:t>
        <a:bodyPr/>
        <a:lstStyle/>
        <a:p>
          <a:r>
            <a:rPr lang="en-US" b="0" i="0" dirty="0"/>
            <a:t>First attribute is a </a:t>
          </a:r>
          <a:r>
            <a:rPr lang="en-US" b="0" i="1" dirty="0"/>
            <a:t>partition key</a:t>
          </a:r>
          <a:r>
            <a:rPr lang="en-US" b="0" i="0" dirty="0"/>
            <a:t> (also known as a "hash key")--used to segment and distribute items across shards.</a:t>
          </a:r>
          <a:endParaRPr lang="en-IN" dirty="0"/>
        </a:p>
      </dgm:t>
    </dgm:pt>
    <dgm:pt modelId="{FD4DF027-C2C4-46E9-8F15-9AE43E6B5A5C}" type="parTrans" cxnId="{140C4914-701F-41DF-9DAB-D9A4AD9153BE}">
      <dgm:prSet/>
      <dgm:spPr/>
      <dgm:t>
        <a:bodyPr/>
        <a:lstStyle/>
        <a:p>
          <a:endParaRPr lang="en-IN"/>
        </a:p>
      </dgm:t>
    </dgm:pt>
    <dgm:pt modelId="{5E2837F1-9CDA-4E5E-9B38-534337552146}" type="sibTrans" cxnId="{140C4914-701F-41DF-9DAB-D9A4AD9153BE}">
      <dgm:prSet/>
      <dgm:spPr/>
      <dgm:t>
        <a:bodyPr/>
        <a:lstStyle/>
        <a:p>
          <a:endParaRPr lang="en-IN"/>
        </a:p>
      </dgm:t>
    </dgm:pt>
    <dgm:pt modelId="{F76F5FBA-51C6-49B3-8B93-EEFC83C9E7E6}">
      <dgm:prSet phldrT="[Text]"/>
      <dgm:spPr/>
      <dgm:t>
        <a:bodyPr/>
        <a:lstStyle/>
        <a:p>
          <a:r>
            <a:rPr lang="en-US" b="0" i="0" dirty="0"/>
            <a:t>Second attribute is a </a:t>
          </a:r>
          <a:r>
            <a:rPr lang="en-US" b="0" i="1" dirty="0"/>
            <a:t>sort key</a:t>
          </a:r>
          <a:r>
            <a:rPr lang="en-US" b="0" i="0" dirty="0"/>
            <a:t> (also known as a "range key") --used to order items with the same partition key</a:t>
          </a:r>
          <a:endParaRPr lang="en-IN" dirty="0"/>
        </a:p>
      </dgm:t>
    </dgm:pt>
    <dgm:pt modelId="{9E31E334-02CA-4D93-9790-872D013C4697}" type="parTrans" cxnId="{4C0EE056-2292-43F8-B02D-69D61D2B5770}">
      <dgm:prSet/>
      <dgm:spPr/>
      <dgm:t>
        <a:bodyPr/>
        <a:lstStyle/>
        <a:p>
          <a:endParaRPr lang="en-IN"/>
        </a:p>
      </dgm:t>
    </dgm:pt>
    <dgm:pt modelId="{2C709265-A8D4-4816-BC4A-BE15821C94B6}" type="sibTrans" cxnId="{4C0EE056-2292-43F8-B02D-69D61D2B5770}">
      <dgm:prSet/>
      <dgm:spPr/>
      <dgm:t>
        <a:bodyPr/>
        <a:lstStyle/>
        <a:p>
          <a:endParaRPr lang="en-IN"/>
        </a:p>
      </dgm:t>
    </dgm:pt>
    <dgm:pt modelId="{B08E42E9-924E-4CA7-88CA-266D6B9CA589}">
      <dgm:prSet/>
      <dgm:spPr/>
      <dgm:t>
        <a:bodyPr/>
        <a:lstStyle/>
        <a:p>
          <a:r>
            <a:rPr lang="en-US" b="0" i="0" dirty="0"/>
            <a:t>table with a composite primary key can use interesting query patterns beyond simple get / set operations.</a:t>
          </a:r>
          <a:endParaRPr lang="en-US" b="0" i="0" dirty="0">
            <a:solidFill>
              <a:srgbClr val="000000"/>
            </a:solidFill>
            <a:effectLst/>
            <a:latin typeface="Avenir"/>
          </a:endParaRPr>
        </a:p>
      </dgm:t>
    </dgm:pt>
    <dgm:pt modelId="{7F19C56C-5CF7-4295-A814-825172CE338B}" type="parTrans" cxnId="{FF6FFE82-C545-4C87-89EE-2A3C2748559A}">
      <dgm:prSet/>
      <dgm:spPr/>
      <dgm:t>
        <a:bodyPr/>
        <a:lstStyle/>
        <a:p>
          <a:endParaRPr lang="en-IN"/>
        </a:p>
      </dgm:t>
    </dgm:pt>
    <dgm:pt modelId="{26C0889D-4D3A-4D7F-8D8A-F8F7545D2DCD}" type="sibTrans" cxnId="{FF6FFE82-C545-4C87-89EE-2A3C2748559A}">
      <dgm:prSet/>
      <dgm:spPr/>
      <dgm:t>
        <a:bodyPr/>
        <a:lstStyle/>
        <a:p>
          <a:endParaRPr lang="en-IN"/>
        </a:p>
      </dgm:t>
    </dgm:pt>
    <dgm:pt modelId="{2CA05ECC-7D13-4577-8F1C-C4376C3394EB}" type="pres">
      <dgm:prSet presAssocID="{5B02FC86-EDFF-400B-8ABD-C45E24FEF8D0}" presName="linear" presStyleCnt="0">
        <dgm:presLayoutVars>
          <dgm:animLvl val="lvl"/>
          <dgm:resizeHandles val="exact"/>
        </dgm:presLayoutVars>
      </dgm:prSet>
      <dgm:spPr/>
    </dgm:pt>
    <dgm:pt modelId="{003DC754-421B-45C1-B43B-9FEF3C7CCDD4}" type="pres">
      <dgm:prSet presAssocID="{467ABA22-8680-489B-ADF3-3751D074000A}" presName="parentText" presStyleLbl="node1" presStyleIdx="0" presStyleCnt="2">
        <dgm:presLayoutVars>
          <dgm:chMax val="0"/>
          <dgm:bulletEnabled val="1"/>
        </dgm:presLayoutVars>
      </dgm:prSet>
      <dgm:spPr/>
    </dgm:pt>
    <dgm:pt modelId="{A2E72BAC-0028-40AE-93D5-5DA697846B54}" type="pres">
      <dgm:prSet presAssocID="{467ABA22-8680-489B-ADF3-3751D074000A}" presName="childText" presStyleLbl="revTx" presStyleIdx="0" presStyleCnt="2">
        <dgm:presLayoutVars>
          <dgm:bulletEnabled val="1"/>
        </dgm:presLayoutVars>
      </dgm:prSet>
      <dgm:spPr/>
    </dgm:pt>
    <dgm:pt modelId="{61DE5D38-3751-446C-9ACC-49C762E4F13E}" type="pres">
      <dgm:prSet presAssocID="{3CE6702C-FDDE-4E92-901B-00F9441EA1BB}" presName="parentText" presStyleLbl="node1" presStyleIdx="1" presStyleCnt="2">
        <dgm:presLayoutVars>
          <dgm:chMax val="0"/>
          <dgm:bulletEnabled val="1"/>
        </dgm:presLayoutVars>
      </dgm:prSet>
      <dgm:spPr/>
    </dgm:pt>
    <dgm:pt modelId="{A40E5548-03D8-41E3-9DCD-57861EFE75B9}" type="pres">
      <dgm:prSet presAssocID="{3CE6702C-FDDE-4E92-901B-00F9441EA1BB}" presName="childText" presStyleLbl="revTx" presStyleIdx="1" presStyleCnt="2">
        <dgm:presLayoutVars>
          <dgm:bulletEnabled val="1"/>
        </dgm:presLayoutVars>
      </dgm:prSet>
      <dgm:spPr/>
    </dgm:pt>
  </dgm:ptLst>
  <dgm:cxnLst>
    <dgm:cxn modelId="{9563F10C-3B35-41EF-8407-55BFA384DB1F}" type="presOf" srcId="{B8901EDE-7DB1-462D-A67C-E4A03294E53C}" destId="{A40E5548-03D8-41E3-9DCD-57861EFE75B9}" srcOrd="0" destOrd="1" presId="urn:microsoft.com/office/officeart/2005/8/layout/vList2"/>
    <dgm:cxn modelId="{140C4914-701F-41DF-9DAB-D9A4AD9153BE}" srcId="{3CE6702C-FDDE-4E92-901B-00F9441EA1BB}" destId="{B8901EDE-7DB1-462D-A67C-E4A03294E53C}" srcOrd="1" destOrd="0" parTransId="{FD4DF027-C2C4-46E9-8F15-9AE43E6B5A5C}" sibTransId="{5E2837F1-9CDA-4E5E-9B38-534337552146}"/>
    <dgm:cxn modelId="{EC6E4B1A-A85E-47FC-8197-ED4FD9044C0E}" srcId="{5B02FC86-EDFF-400B-8ABD-C45E24FEF8D0}" destId="{467ABA22-8680-489B-ADF3-3751D074000A}" srcOrd="0" destOrd="0" parTransId="{60FDDE28-76DA-440C-949D-73A1090DB5DF}" sibTransId="{774401CE-2646-4DA5-B6EA-AAEC4333E436}"/>
    <dgm:cxn modelId="{E7D7971C-89F4-41BF-AE72-4744CFDE0FDC}" srcId="{5B02FC86-EDFF-400B-8ABD-C45E24FEF8D0}" destId="{3CE6702C-FDDE-4E92-901B-00F9441EA1BB}" srcOrd="1" destOrd="0" parTransId="{74DC4AAA-2942-4AB2-B68A-E6230FE99DCD}" sibTransId="{5CB3908A-F6B4-4747-89CA-08B704F139CB}"/>
    <dgm:cxn modelId="{56D9CB1E-AED4-447F-A50B-7D4D03738B83}" type="presOf" srcId="{9BAD5DC4-D244-4213-811A-FE5D6807F868}" destId="{A2E72BAC-0028-40AE-93D5-5DA697846B54}" srcOrd="0" destOrd="1" presId="urn:microsoft.com/office/officeart/2005/8/layout/vList2"/>
    <dgm:cxn modelId="{D524A81F-D145-485A-AAF4-9E6CCB0FCD2E}" type="presOf" srcId="{3CE6702C-FDDE-4E92-901B-00F9441EA1BB}" destId="{61DE5D38-3751-446C-9ACC-49C762E4F13E}" srcOrd="0" destOrd="0" presId="urn:microsoft.com/office/officeart/2005/8/layout/vList2"/>
    <dgm:cxn modelId="{BA5F8828-206D-4335-8A43-F99A16370F60}" srcId="{3CE6702C-FDDE-4E92-901B-00F9441EA1BB}" destId="{5C37040A-C2A4-4B6A-AE9E-3105EEE35FD2}" srcOrd="3" destOrd="0" parTransId="{C9501106-303D-4FEC-8923-15FD66F23E09}" sibTransId="{5C40AA24-881D-40A0-A573-F313212C944C}"/>
    <dgm:cxn modelId="{A3B28238-C8E3-4E52-86FA-F9E157A2FF6A}" type="presOf" srcId="{9ABAAF7F-4ABC-4875-84D0-0E7B5611CE4D}" destId="{A2E72BAC-0028-40AE-93D5-5DA697846B54}" srcOrd="0" destOrd="2" presId="urn:microsoft.com/office/officeart/2005/8/layout/vList2"/>
    <dgm:cxn modelId="{11277439-09B3-483B-B7A8-983D27499DE9}" type="presOf" srcId="{5C37040A-C2A4-4B6A-AE9E-3105EEE35FD2}" destId="{A40E5548-03D8-41E3-9DCD-57861EFE75B9}" srcOrd="0" destOrd="3" presId="urn:microsoft.com/office/officeart/2005/8/layout/vList2"/>
    <dgm:cxn modelId="{E9F81E3D-237B-4E1E-B171-E9B924AA22D0}" srcId="{3CE6702C-FDDE-4E92-901B-00F9441EA1BB}" destId="{D1EC52F6-CF0C-4EC1-844D-FAFF9DB26CB3}" srcOrd="6" destOrd="0" parTransId="{084B83E1-DF18-4A51-9B07-BD9B20EBBD3F}" sibTransId="{A2F05C8C-43BB-4805-B009-FB71501CE9CD}"/>
    <dgm:cxn modelId="{EFD80E74-443E-41A0-9F9F-F90A0EBE9069}" type="presOf" srcId="{29A6585F-91DD-4916-A3B3-2668A49856DF}" destId="{A2E72BAC-0028-40AE-93D5-5DA697846B54}" srcOrd="0" destOrd="0" presId="urn:microsoft.com/office/officeart/2005/8/layout/vList2"/>
    <dgm:cxn modelId="{4C0EE056-2292-43F8-B02D-69D61D2B5770}" srcId="{3CE6702C-FDDE-4E92-901B-00F9441EA1BB}" destId="{F76F5FBA-51C6-49B3-8B93-EEFC83C9E7E6}" srcOrd="2" destOrd="0" parTransId="{9E31E334-02CA-4D93-9790-872D013C4697}" sibTransId="{2C709265-A8D4-4816-BC4A-BE15821C94B6}"/>
    <dgm:cxn modelId="{FF6FFE82-C545-4C87-89EE-2A3C2748559A}" srcId="{3CE6702C-FDDE-4E92-901B-00F9441EA1BB}" destId="{B08E42E9-924E-4CA7-88CA-266D6B9CA589}" srcOrd="4" destOrd="0" parTransId="{7F19C56C-5CF7-4295-A814-825172CE338B}" sibTransId="{26C0889D-4D3A-4D7F-8D8A-F8F7545D2DCD}"/>
    <dgm:cxn modelId="{485E538A-7641-4232-9C51-E7D8E5F1BCFC}" srcId="{467ABA22-8680-489B-ADF3-3751D074000A}" destId="{9BAD5DC4-D244-4213-811A-FE5D6807F868}" srcOrd="1" destOrd="0" parTransId="{D4212F8A-67E4-4C00-AE7B-6990EF057CC3}" sibTransId="{6CAA9D4E-A555-4473-8C3B-EADBBFD98DC2}"/>
    <dgm:cxn modelId="{E09F6FAF-D519-4D2C-813A-56B033E42CB4}" srcId="{3CE6702C-FDDE-4E92-901B-00F9441EA1BB}" destId="{0202BDF0-663E-4D86-821F-4052C5467AA2}" srcOrd="0" destOrd="0" parTransId="{58ECE4CA-F603-4341-B793-F1D0013E2C83}" sibTransId="{F2E038BD-6990-413C-951C-305ECFA40583}"/>
    <dgm:cxn modelId="{007605C1-9FDE-447A-B531-8C824ABDA33B}" type="presOf" srcId="{0202BDF0-663E-4D86-821F-4052C5467AA2}" destId="{A40E5548-03D8-41E3-9DCD-57861EFE75B9}" srcOrd="0" destOrd="0" presId="urn:microsoft.com/office/officeart/2005/8/layout/vList2"/>
    <dgm:cxn modelId="{395925CD-1E0C-4795-9FAC-15DF6A6681B8}" srcId="{467ABA22-8680-489B-ADF3-3751D074000A}" destId="{29A6585F-91DD-4916-A3B3-2668A49856DF}" srcOrd="0" destOrd="0" parTransId="{F9E67A1D-C9EF-452F-B247-021EC45CE76F}" sibTransId="{E2E6B817-A08E-410B-9D13-9053E2497C02}"/>
    <dgm:cxn modelId="{7123D6CD-7AF1-4C32-BFB9-A4B6A424D3CA}" type="presOf" srcId="{D1EC52F6-CF0C-4EC1-844D-FAFF9DB26CB3}" destId="{A40E5548-03D8-41E3-9DCD-57861EFE75B9}" srcOrd="0" destOrd="6" presId="urn:microsoft.com/office/officeart/2005/8/layout/vList2"/>
    <dgm:cxn modelId="{483B75D7-310B-448D-BD74-6934D5A3E4D6}" type="presOf" srcId="{F76F5FBA-51C6-49B3-8B93-EEFC83C9E7E6}" destId="{A40E5548-03D8-41E3-9DCD-57861EFE75B9}" srcOrd="0" destOrd="2" presId="urn:microsoft.com/office/officeart/2005/8/layout/vList2"/>
    <dgm:cxn modelId="{540252DD-A617-49A2-87FC-239C35FB8E41}" srcId="{3CE6702C-FDDE-4E92-901B-00F9441EA1BB}" destId="{ECFD9DC8-8031-4D9A-82F7-38F6424E88D1}" srcOrd="5" destOrd="0" parTransId="{AD4C25CC-DBE0-4F9C-9F15-6E713BE97B02}" sibTransId="{FB0176B0-9012-4895-9A7D-5ECCB32B482F}"/>
    <dgm:cxn modelId="{E3BD22EE-54A9-445E-9B96-5D47D6552174}" type="presOf" srcId="{467ABA22-8680-489B-ADF3-3751D074000A}" destId="{003DC754-421B-45C1-B43B-9FEF3C7CCDD4}" srcOrd="0" destOrd="0" presId="urn:microsoft.com/office/officeart/2005/8/layout/vList2"/>
    <dgm:cxn modelId="{705A8DEF-8DE7-44EA-ADE2-D012DDEDA212}" type="presOf" srcId="{B08E42E9-924E-4CA7-88CA-266D6B9CA589}" destId="{A40E5548-03D8-41E3-9DCD-57861EFE75B9}" srcOrd="0" destOrd="4" presId="urn:microsoft.com/office/officeart/2005/8/layout/vList2"/>
    <dgm:cxn modelId="{435FD4F8-6A1D-4E65-BE32-455CCAEF89F1}" srcId="{467ABA22-8680-489B-ADF3-3751D074000A}" destId="{9ABAAF7F-4ABC-4875-84D0-0E7B5611CE4D}" srcOrd="2" destOrd="0" parTransId="{ACC32B79-EFEA-4200-8716-DD1D6EDC43F9}" sibTransId="{F8DD5D20-34AF-4AE1-9624-B86C381A92EA}"/>
    <dgm:cxn modelId="{19059EFA-F492-4F26-B672-3720F19B877B}" type="presOf" srcId="{ECFD9DC8-8031-4D9A-82F7-38F6424E88D1}" destId="{A40E5548-03D8-41E3-9DCD-57861EFE75B9}" srcOrd="0" destOrd="5" presId="urn:microsoft.com/office/officeart/2005/8/layout/vList2"/>
    <dgm:cxn modelId="{26962BFD-827C-4EAD-AFD7-5058C8B2D733}" type="presOf" srcId="{5B02FC86-EDFF-400B-8ABD-C45E24FEF8D0}" destId="{2CA05ECC-7D13-4577-8F1C-C4376C3394EB}" srcOrd="0" destOrd="0" presId="urn:microsoft.com/office/officeart/2005/8/layout/vList2"/>
    <dgm:cxn modelId="{946A19D6-025E-4165-9199-520C995FEAE1}" type="presParOf" srcId="{2CA05ECC-7D13-4577-8F1C-C4376C3394EB}" destId="{003DC754-421B-45C1-B43B-9FEF3C7CCDD4}" srcOrd="0" destOrd="0" presId="urn:microsoft.com/office/officeart/2005/8/layout/vList2"/>
    <dgm:cxn modelId="{463635E3-15AB-4470-8A02-B0A20067A190}" type="presParOf" srcId="{2CA05ECC-7D13-4577-8F1C-C4376C3394EB}" destId="{A2E72BAC-0028-40AE-93D5-5DA697846B54}" srcOrd="1" destOrd="0" presId="urn:microsoft.com/office/officeart/2005/8/layout/vList2"/>
    <dgm:cxn modelId="{B85720F6-C53F-4137-9AED-A85FA2B0A77F}" type="presParOf" srcId="{2CA05ECC-7D13-4577-8F1C-C4376C3394EB}" destId="{61DE5D38-3751-446C-9ACC-49C762E4F13E}" srcOrd="2" destOrd="0" presId="urn:microsoft.com/office/officeart/2005/8/layout/vList2"/>
    <dgm:cxn modelId="{EC69FFF0-69F8-4FD1-B82A-BB990707E748}" type="presParOf" srcId="{2CA05ECC-7D13-4577-8F1C-C4376C3394EB}" destId="{A40E5548-03D8-41E3-9DCD-57861EFE75B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D37E06-7148-45F0-81F3-3BD72D6DE6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A7B39A0-B634-452B-AB4D-5EBE0747A0E1}">
      <dgm:prSet phldrT="[Text]"/>
      <dgm:spPr/>
      <dgm:t>
        <a:bodyPr/>
        <a:lstStyle/>
        <a:p>
          <a:r>
            <a:rPr lang="en-US" b="1" i="0" dirty="0">
              <a:solidFill>
                <a:schemeClr val="bg1"/>
              </a:solidFill>
              <a:effectLst/>
              <a:latin typeface="Avenir"/>
            </a:rPr>
            <a:t>Local secondary index</a:t>
          </a:r>
          <a:endParaRPr lang="en-IN" dirty="0">
            <a:solidFill>
              <a:schemeClr val="bg1"/>
            </a:solidFill>
          </a:endParaRPr>
        </a:p>
      </dgm:t>
    </dgm:pt>
    <dgm:pt modelId="{4F64AB6A-8773-49C5-BE98-A354D9B79716}" type="parTrans" cxnId="{1B15EE75-2081-4DC0-BB0B-CA33CA8C9BA5}">
      <dgm:prSet/>
      <dgm:spPr/>
      <dgm:t>
        <a:bodyPr/>
        <a:lstStyle/>
        <a:p>
          <a:endParaRPr lang="en-IN"/>
        </a:p>
      </dgm:t>
    </dgm:pt>
    <dgm:pt modelId="{997D02C8-3BE5-428A-9E66-582F272EE45B}" type="sibTrans" cxnId="{1B15EE75-2081-4DC0-BB0B-CA33CA8C9BA5}">
      <dgm:prSet/>
      <dgm:spPr/>
      <dgm:t>
        <a:bodyPr/>
        <a:lstStyle/>
        <a:p>
          <a:endParaRPr lang="en-IN"/>
        </a:p>
      </dgm:t>
    </dgm:pt>
    <dgm:pt modelId="{A6AA9446-A586-4A2E-8AA1-1C5ADD96F57A}">
      <dgm:prSet phldrT="[Text]"/>
      <dgm:spPr/>
      <dgm:t>
        <a:bodyPr/>
        <a:lstStyle/>
        <a:p>
          <a:r>
            <a:rPr lang="en-US" b="0" i="0" dirty="0">
              <a:solidFill>
                <a:srgbClr val="000000"/>
              </a:solidFill>
              <a:effectLst/>
              <a:latin typeface="Avenir"/>
            </a:rPr>
            <a:t>Uses the same partition key as the underlying table but a different sort key. </a:t>
          </a:r>
          <a:endParaRPr lang="en-IN" dirty="0">
            <a:solidFill>
              <a:schemeClr val="tx1"/>
            </a:solidFill>
          </a:endParaRPr>
        </a:p>
      </dgm:t>
    </dgm:pt>
    <dgm:pt modelId="{B4E74F58-B189-4DD5-9661-984E773CD462}" type="parTrans" cxnId="{05A6888D-8833-4CBB-9355-172C6B22FD42}">
      <dgm:prSet/>
      <dgm:spPr/>
      <dgm:t>
        <a:bodyPr/>
        <a:lstStyle/>
        <a:p>
          <a:endParaRPr lang="en-IN"/>
        </a:p>
      </dgm:t>
    </dgm:pt>
    <dgm:pt modelId="{0EAAA73F-1F6F-46F8-90A7-827FE5882D33}" type="sibTrans" cxnId="{05A6888D-8833-4CBB-9355-172C6B22FD42}">
      <dgm:prSet/>
      <dgm:spPr/>
      <dgm:t>
        <a:bodyPr/>
        <a:lstStyle/>
        <a:p>
          <a:endParaRPr lang="en-IN"/>
        </a:p>
      </dgm:t>
    </dgm:pt>
    <dgm:pt modelId="{5EF61313-C22E-43EE-9770-B407AFB290D3}">
      <dgm:prSet phldrT="[Text]"/>
      <dgm:spPr/>
      <dgm:t>
        <a:bodyPr/>
        <a:lstStyle/>
        <a:p>
          <a:r>
            <a:rPr lang="en-US" b="1" i="0" dirty="0">
              <a:solidFill>
                <a:schemeClr val="bg1"/>
              </a:solidFill>
              <a:effectLst/>
              <a:latin typeface="Avenir"/>
            </a:rPr>
            <a:t>Global secondary index</a:t>
          </a:r>
          <a:endParaRPr lang="en-IN" dirty="0">
            <a:solidFill>
              <a:schemeClr val="bg1"/>
            </a:solidFill>
          </a:endParaRPr>
        </a:p>
      </dgm:t>
    </dgm:pt>
    <dgm:pt modelId="{51B0C7A9-FC0E-4919-BD53-B2F63DE09598}" type="parTrans" cxnId="{FCDB88A0-F97B-4A2B-9E3F-2D6CAB7C92BC}">
      <dgm:prSet/>
      <dgm:spPr/>
      <dgm:t>
        <a:bodyPr/>
        <a:lstStyle/>
        <a:p>
          <a:endParaRPr lang="en-IN"/>
        </a:p>
      </dgm:t>
    </dgm:pt>
    <dgm:pt modelId="{95758125-6B5E-4E78-8195-F76DFAECB9E3}" type="sibTrans" cxnId="{FCDB88A0-F97B-4A2B-9E3F-2D6CAB7C92BC}">
      <dgm:prSet/>
      <dgm:spPr/>
      <dgm:t>
        <a:bodyPr/>
        <a:lstStyle/>
        <a:p>
          <a:endParaRPr lang="en-IN"/>
        </a:p>
      </dgm:t>
    </dgm:pt>
    <dgm:pt modelId="{B22DE45C-AEC3-4EA2-BA14-E20057894F99}">
      <dgm:prSet phldrT="[Text]"/>
      <dgm:spPr/>
      <dgm:t>
        <a:bodyPr/>
        <a:lstStyle/>
        <a:p>
          <a:r>
            <a:rPr lang="en-US" b="0" i="0" dirty="0">
              <a:solidFill>
                <a:srgbClr val="000000"/>
              </a:solidFill>
              <a:effectLst/>
              <a:latin typeface="Avenir"/>
            </a:rPr>
            <a:t>Can define an entirely different primary key for a table. </a:t>
          </a:r>
          <a:endParaRPr lang="en-IN" dirty="0"/>
        </a:p>
      </dgm:t>
    </dgm:pt>
    <dgm:pt modelId="{F4F2FED7-EE69-4682-ADAA-85648A306D80}" type="parTrans" cxnId="{8C58DB44-94DE-4D63-A34F-7E2B3BF8DDE7}">
      <dgm:prSet/>
      <dgm:spPr/>
      <dgm:t>
        <a:bodyPr/>
        <a:lstStyle/>
        <a:p>
          <a:endParaRPr lang="en-IN"/>
        </a:p>
      </dgm:t>
    </dgm:pt>
    <dgm:pt modelId="{D8024C31-610B-423E-B46B-4D0A0C79902C}" type="sibTrans" cxnId="{8C58DB44-94DE-4D63-A34F-7E2B3BF8DDE7}">
      <dgm:prSet/>
      <dgm:spPr/>
      <dgm:t>
        <a:bodyPr/>
        <a:lstStyle/>
        <a:p>
          <a:endParaRPr lang="en-IN"/>
        </a:p>
      </dgm:t>
    </dgm:pt>
    <dgm:pt modelId="{8D7890B1-9980-4651-B47B-C97FD5E7555D}">
      <dgm:prSet phldrT="[Text]"/>
      <dgm:spPr/>
      <dgm:t>
        <a:bodyPr/>
        <a:lstStyle/>
        <a:p>
          <a:r>
            <a:rPr lang="en-US" b="0" i="0" dirty="0">
              <a:solidFill>
                <a:srgbClr val="000000"/>
              </a:solidFill>
              <a:effectLst/>
              <a:latin typeface="Avenir"/>
            </a:rPr>
            <a:t>To quickly access a customer's orders in descending order of the amount they spent on the order --could add a local secondary index with a partition key of </a:t>
          </a:r>
          <a:r>
            <a:rPr lang="en-US" b="0" i="0" dirty="0" err="1">
              <a:solidFill>
                <a:srgbClr val="000000"/>
              </a:solidFill>
              <a:effectLst/>
              <a:latin typeface="Avenir"/>
            </a:rPr>
            <a:t>CustomerId</a:t>
          </a:r>
          <a:r>
            <a:rPr lang="en-US" b="0" i="0" dirty="0">
              <a:solidFill>
                <a:srgbClr val="000000"/>
              </a:solidFill>
              <a:effectLst/>
              <a:latin typeface="Avenir"/>
            </a:rPr>
            <a:t> and a sort key of Amount, allowing for efficient queries on a customer's orders by amount.</a:t>
          </a:r>
          <a:endParaRPr lang="en-IN" dirty="0">
            <a:solidFill>
              <a:schemeClr val="tx1"/>
            </a:solidFill>
          </a:endParaRPr>
        </a:p>
      </dgm:t>
    </dgm:pt>
    <dgm:pt modelId="{3BE5A695-2365-45B9-B531-CFAEF103C0DD}" type="parTrans" cxnId="{C9E8E13A-6AB1-43EF-9D44-AAF873F4C98D}">
      <dgm:prSet/>
      <dgm:spPr/>
      <dgm:t>
        <a:bodyPr/>
        <a:lstStyle/>
        <a:p>
          <a:endParaRPr lang="en-IN"/>
        </a:p>
      </dgm:t>
    </dgm:pt>
    <dgm:pt modelId="{22634E6D-FC41-4FF9-987D-40B47DC35CE7}" type="sibTrans" cxnId="{C9E8E13A-6AB1-43EF-9D44-AAF873F4C98D}">
      <dgm:prSet/>
      <dgm:spPr/>
      <dgm:t>
        <a:bodyPr/>
        <a:lstStyle/>
        <a:p>
          <a:endParaRPr lang="en-IN"/>
        </a:p>
      </dgm:t>
    </dgm:pt>
    <dgm:pt modelId="{D0D26F63-8521-4F34-86A3-0F2E6D8A5BDD}">
      <dgm:prSet phldrT="[Text]"/>
      <dgm:spPr/>
      <dgm:t>
        <a:bodyPr/>
        <a:lstStyle/>
        <a:p>
          <a:r>
            <a:rPr lang="en-US" b="0" i="0" dirty="0">
              <a:solidFill>
                <a:srgbClr val="000000"/>
              </a:solidFill>
              <a:effectLst/>
              <a:latin typeface="Avenir"/>
            </a:rPr>
            <a:t>Using completely different attributes to populate a partition key and sort key. </a:t>
          </a:r>
          <a:endParaRPr lang="en-IN" dirty="0"/>
        </a:p>
      </dgm:t>
    </dgm:pt>
    <dgm:pt modelId="{82257813-69BE-4671-AAF4-1AADD2374AEC}" type="parTrans" cxnId="{F512F6C7-A1A5-4A5B-A2CF-FF7158C19952}">
      <dgm:prSet/>
      <dgm:spPr/>
      <dgm:t>
        <a:bodyPr/>
        <a:lstStyle/>
        <a:p>
          <a:endParaRPr lang="en-IN"/>
        </a:p>
      </dgm:t>
    </dgm:pt>
    <dgm:pt modelId="{E3B699F7-D439-4C29-924A-9405260CFF3F}" type="sibTrans" cxnId="{F512F6C7-A1A5-4A5B-A2CF-FF7158C19952}">
      <dgm:prSet/>
      <dgm:spPr/>
      <dgm:t>
        <a:bodyPr/>
        <a:lstStyle/>
        <a:p>
          <a:endParaRPr lang="en-IN"/>
        </a:p>
      </dgm:t>
    </dgm:pt>
    <dgm:pt modelId="{DFB751AB-6DFA-4B98-89DC-93FC316FE9E4}">
      <dgm:prSet phldrT="[Text]"/>
      <dgm:spPr/>
      <dgm:t>
        <a:bodyPr/>
        <a:lstStyle/>
        <a:p>
          <a:r>
            <a:rPr lang="en-US" b="0" i="0" dirty="0">
              <a:solidFill>
                <a:srgbClr val="000000"/>
              </a:solidFill>
              <a:effectLst/>
              <a:latin typeface="Avenir"/>
            </a:rPr>
            <a:t>With the Order example -- could have a global secondary index with a partition key of </a:t>
          </a:r>
          <a:r>
            <a:rPr lang="en-US" b="0" i="0" dirty="0" err="1">
              <a:solidFill>
                <a:srgbClr val="000000"/>
              </a:solidFill>
              <a:effectLst/>
              <a:latin typeface="Avenir"/>
            </a:rPr>
            <a:t>OrderId</a:t>
          </a:r>
          <a:endParaRPr lang="en-IN" dirty="0"/>
        </a:p>
      </dgm:t>
    </dgm:pt>
    <dgm:pt modelId="{F89F434B-2869-4F6F-8F81-2EBD143983DC}" type="parTrans" cxnId="{FE6D4327-048B-4B38-83BA-F3D74182E6C9}">
      <dgm:prSet/>
      <dgm:spPr/>
      <dgm:t>
        <a:bodyPr/>
        <a:lstStyle/>
        <a:p>
          <a:endParaRPr lang="en-IN"/>
        </a:p>
      </dgm:t>
    </dgm:pt>
    <dgm:pt modelId="{4F8F7EEA-926E-4451-976C-7B1411B80B81}" type="sibTrans" cxnId="{FE6D4327-048B-4B38-83BA-F3D74182E6C9}">
      <dgm:prSet/>
      <dgm:spPr/>
      <dgm:t>
        <a:bodyPr/>
        <a:lstStyle/>
        <a:p>
          <a:endParaRPr lang="en-IN"/>
        </a:p>
      </dgm:t>
    </dgm:pt>
    <dgm:pt modelId="{52C76FF5-AF4E-4943-8459-3C98230F437B}">
      <dgm:prSet phldrT="[Text]"/>
      <dgm:spPr/>
      <dgm:t>
        <a:bodyPr/>
        <a:lstStyle/>
        <a:p>
          <a:r>
            <a:rPr lang="en-US" b="0" i="0" dirty="0">
              <a:solidFill>
                <a:srgbClr val="000000"/>
              </a:solidFill>
              <a:effectLst/>
              <a:latin typeface="Avenir"/>
            </a:rPr>
            <a:t>Could retrieve a particular order without knowing the </a:t>
          </a:r>
          <a:r>
            <a:rPr lang="en-US" b="0" i="0" dirty="0" err="1">
              <a:solidFill>
                <a:srgbClr val="000000"/>
              </a:solidFill>
              <a:effectLst/>
              <a:latin typeface="Avenir"/>
            </a:rPr>
            <a:t>CustomerId</a:t>
          </a:r>
          <a:r>
            <a:rPr lang="en-US" b="0" i="0" dirty="0">
              <a:solidFill>
                <a:srgbClr val="000000"/>
              </a:solidFill>
              <a:effectLst/>
              <a:latin typeface="Avenir"/>
            </a:rPr>
            <a:t> that placed the order.</a:t>
          </a:r>
          <a:endParaRPr lang="en-IN" dirty="0"/>
        </a:p>
      </dgm:t>
    </dgm:pt>
    <dgm:pt modelId="{C50E73F8-E630-483D-A86F-E794B0DB3F09}" type="parTrans" cxnId="{D1CA53BD-43D3-487C-9C4C-E3C55868D8A1}">
      <dgm:prSet/>
      <dgm:spPr/>
      <dgm:t>
        <a:bodyPr/>
        <a:lstStyle/>
        <a:p>
          <a:endParaRPr lang="en-IN"/>
        </a:p>
      </dgm:t>
    </dgm:pt>
    <dgm:pt modelId="{F3004E3B-8B4F-4E19-9889-AC0D39902E69}" type="sibTrans" cxnId="{D1CA53BD-43D3-487C-9C4C-E3C55868D8A1}">
      <dgm:prSet/>
      <dgm:spPr/>
      <dgm:t>
        <a:bodyPr/>
        <a:lstStyle/>
        <a:p>
          <a:endParaRPr lang="en-IN"/>
        </a:p>
      </dgm:t>
    </dgm:pt>
    <dgm:pt modelId="{A0DBE0D0-95EC-4D9F-B7FE-D000503A72E8}" type="pres">
      <dgm:prSet presAssocID="{B4D37E06-7148-45F0-81F3-3BD72D6DE643}" presName="linear" presStyleCnt="0">
        <dgm:presLayoutVars>
          <dgm:animLvl val="lvl"/>
          <dgm:resizeHandles val="exact"/>
        </dgm:presLayoutVars>
      </dgm:prSet>
      <dgm:spPr/>
    </dgm:pt>
    <dgm:pt modelId="{4060095A-5AF2-4B9D-9DA0-8987937143A0}" type="pres">
      <dgm:prSet presAssocID="{4A7B39A0-B634-452B-AB4D-5EBE0747A0E1}" presName="parentText" presStyleLbl="node1" presStyleIdx="0" presStyleCnt="2">
        <dgm:presLayoutVars>
          <dgm:chMax val="0"/>
          <dgm:bulletEnabled val="1"/>
        </dgm:presLayoutVars>
      </dgm:prSet>
      <dgm:spPr/>
    </dgm:pt>
    <dgm:pt modelId="{32C3027E-FFC1-4341-9D9A-F0B04E5D215F}" type="pres">
      <dgm:prSet presAssocID="{4A7B39A0-B634-452B-AB4D-5EBE0747A0E1}" presName="childText" presStyleLbl="revTx" presStyleIdx="0" presStyleCnt="2">
        <dgm:presLayoutVars>
          <dgm:bulletEnabled val="1"/>
        </dgm:presLayoutVars>
      </dgm:prSet>
      <dgm:spPr/>
    </dgm:pt>
    <dgm:pt modelId="{775DDD71-2116-4018-8CE0-8D51D7EF2285}" type="pres">
      <dgm:prSet presAssocID="{5EF61313-C22E-43EE-9770-B407AFB290D3}" presName="parentText" presStyleLbl="node1" presStyleIdx="1" presStyleCnt="2">
        <dgm:presLayoutVars>
          <dgm:chMax val="0"/>
          <dgm:bulletEnabled val="1"/>
        </dgm:presLayoutVars>
      </dgm:prSet>
      <dgm:spPr/>
    </dgm:pt>
    <dgm:pt modelId="{BF836F90-89EF-47F0-882C-73AD73E318DD}" type="pres">
      <dgm:prSet presAssocID="{5EF61313-C22E-43EE-9770-B407AFB290D3}" presName="childText" presStyleLbl="revTx" presStyleIdx="1" presStyleCnt="2">
        <dgm:presLayoutVars>
          <dgm:bulletEnabled val="1"/>
        </dgm:presLayoutVars>
      </dgm:prSet>
      <dgm:spPr/>
    </dgm:pt>
  </dgm:ptLst>
  <dgm:cxnLst>
    <dgm:cxn modelId="{4BEFEA06-99B7-46E1-A5AB-4087E37A127C}" type="presOf" srcId="{8D7890B1-9980-4651-B47B-C97FD5E7555D}" destId="{32C3027E-FFC1-4341-9D9A-F0B04E5D215F}" srcOrd="0" destOrd="1" presId="urn:microsoft.com/office/officeart/2005/8/layout/vList2"/>
    <dgm:cxn modelId="{1BCE6423-7E9E-4CA4-8454-F4FB5A52AF49}" type="presOf" srcId="{D0D26F63-8521-4F34-86A3-0F2E6D8A5BDD}" destId="{BF836F90-89EF-47F0-882C-73AD73E318DD}" srcOrd="0" destOrd="1" presId="urn:microsoft.com/office/officeart/2005/8/layout/vList2"/>
    <dgm:cxn modelId="{FE6D4327-048B-4B38-83BA-F3D74182E6C9}" srcId="{5EF61313-C22E-43EE-9770-B407AFB290D3}" destId="{DFB751AB-6DFA-4B98-89DC-93FC316FE9E4}" srcOrd="2" destOrd="0" parTransId="{F89F434B-2869-4F6F-8F81-2EBD143983DC}" sibTransId="{4F8F7EEA-926E-4451-976C-7B1411B80B81}"/>
    <dgm:cxn modelId="{A2ADC331-193B-4DBF-B7C9-0FF30532CA23}" type="presOf" srcId="{5EF61313-C22E-43EE-9770-B407AFB290D3}" destId="{775DDD71-2116-4018-8CE0-8D51D7EF2285}" srcOrd="0" destOrd="0" presId="urn:microsoft.com/office/officeart/2005/8/layout/vList2"/>
    <dgm:cxn modelId="{E4E7E237-2F97-4342-86C8-D9F91B92F757}" type="presOf" srcId="{52C76FF5-AF4E-4943-8459-3C98230F437B}" destId="{BF836F90-89EF-47F0-882C-73AD73E318DD}" srcOrd="0" destOrd="3" presId="urn:microsoft.com/office/officeart/2005/8/layout/vList2"/>
    <dgm:cxn modelId="{C9E8E13A-6AB1-43EF-9D44-AAF873F4C98D}" srcId="{4A7B39A0-B634-452B-AB4D-5EBE0747A0E1}" destId="{8D7890B1-9980-4651-B47B-C97FD5E7555D}" srcOrd="1" destOrd="0" parTransId="{3BE5A695-2365-45B9-B531-CFAEF103C0DD}" sibTransId="{22634E6D-FC41-4FF9-987D-40B47DC35CE7}"/>
    <dgm:cxn modelId="{8C58DB44-94DE-4D63-A34F-7E2B3BF8DDE7}" srcId="{5EF61313-C22E-43EE-9770-B407AFB290D3}" destId="{B22DE45C-AEC3-4EA2-BA14-E20057894F99}" srcOrd="0" destOrd="0" parTransId="{F4F2FED7-EE69-4682-ADAA-85648A306D80}" sibTransId="{D8024C31-610B-423E-B46B-4D0A0C79902C}"/>
    <dgm:cxn modelId="{1B15EE75-2081-4DC0-BB0B-CA33CA8C9BA5}" srcId="{B4D37E06-7148-45F0-81F3-3BD72D6DE643}" destId="{4A7B39A0-B634-452B-AB4D-5EBE0747A0E1}" srcOrd="0" destOrd="0" parTransId="{4F64AB6A-8773-49C5-BE98-A354D9B79716}" sibTransId="{997D02C8-3BE5-428A-9E66-582F272EE45B}"/>
    <dgm:cxn modelId="{C3C42684-D409-40EB-BC3B-14DF81FAC4C2}" type="presOf" srcId="{4A7B39A0-B634-452B-AB4D-5EBE0747A0E1}" destId="{4060095A-5AF2-4B9D-9DA0-8987937143A0}" srcOrd="0" destOrd="0" presId="urn:microsoft.com/office/officeart/2005/8/layout/vList2"/>
    <dgm:cxn modelId="{05A6888D-8833-4CBB-9355-172C6B22FD42}" srcId="{4A7B39A0-B634-452B-AB4D-5EBE0747A0E1}" destId="{A6AA9446-A586-4A2E-8AA1-1C5ADD96F57A}" srcOrd="0" destOrd="0" parTransId="{B4E74F58-B189-4DD5-9661-984E773CD462}" sibTransId="{0EAAA73F-1F6F-46F8-90A7-827FE5882D33}"/>
    <dgm:cxn modelId="{7C80F199-4FA0-4DDB-AB68-EE5EE4963215}" type="presOf" srcId="{B4D37E06-7148-45F0-81F3-3BD72D6DE643}" destId="{A0DBE0D0-95EC-4D9F-B7FE-D000503A72E8}" srcOrd="0" destOrd="0" presId="urn:microsoft.com/office/officeart/2005/8/layout/vList2"/>
    <dgm:cxn modelId="{FCDB88A0-F97B-4A2B-9E3F-2D6CAB7C92BC}" srcId="{B4D37E06-7148-45F0-81F3-3BD72D6DE643}" destId="{5EF61313-C22E-43EE-9770-B407AFB290D3}" srcOrd="1" destOrd="0" parTransId="{51B0C7A9-FC0E-4919-BD53-B2F63DE09598}" sibTransId="{95758125-6B5E-4E78-8195-F76DFAECB9E3}"/>
    <dgm:cxn modelId="{09EF4EA8-932F-4DF0-BA5B-DC9627E81358}" type="presOf" srcId="{A6AA9446-A586-4A2E-8AA1-1C5ADD96F57A}" destId="{32C3027E-FFC1-4341-9D9A-F0B04E5D215F}" srcOrd="0" destOrd="0" presId="urn:microsoft.com/office/officeart/2005/8/layout/vList2"/>
    <dgm:cxn modelId="{D1CA53BD-43D3-487C-9C4C-E3C55868D8A1}" srcId="{5EF61313-C22E-43EE-9770-B407AFB290D3}" destId="{52C76FF5-AF4E-4943-8459-3C98230F437B}" srcOrd="3" destOrd="0" parTransId="{C50E73F8-E630-483D-A86F-E794B0DB3F09}" sibTransId="{F3004E3B-8B4F-4E19-9889-AC0D39902E69}"/>
    <dgm:cxn modelId="{F512F6C7-A1A5-4A5B-A2CF-FF7158C19952}" srcId="{5EF61313-C22E-43EE-9770-B407AFB290D3}" destId="{D0D26F63-8521-4F34-86A3-0F2E6D8A5BDD}" srcOrd="1" destOrd="0" parTransId="{82257813-69BE-4671-AAF4-1AADD2374AEC}" sibTransId="{E3B699F7-D439-4C29-924A-9405260CFF3F}"/>
    <dgm:cxn modelId="{5BBBA7D6-2166-4208-BDA6-1E9187C1FE70}" type="presOf" srcId="{B22DE45C-AEC3-4EA2-BA14-E20057894F99}" destId="{BF836F90-89EF-47F0-882C-73AD73E318DD}" srcOrd="0" destOrd="0" presId="urn:microsoft.com/office/officeart/2005/8/layout/vList2"/>
    <dgm:cxn modelId="{69B8D8F8-9A4C-4BB8-A305-A355371E4C0F}" type="presOf" srcId="{DFB751AB-6DFA-4B98-89DC-93FC316FE9E4}" destId="{BF836F90-89EF-47F0-882C-73AD73E318DD}" srcOrd="0" destOrd="2" presId="urn:microsoft.com/office/officeart/2005/8/layout/vList2"/>
    <dgm:cxn modelId="{C4A9C0A7-5C98-4D24-A4C0-2561325AEDB6}" type="presParOf" srcId="{A0DBE0D0-95EC-4D9F-B7FE-D000503A72E8}" destId="{4060095A-5AF2-4B9D-9DA0-8987937143A0}" srcOrd="0" destOrd="0" presId="urn:microsoft.com/office/officeart/2005/8/layout/vList2"/>
    <dgm:cxn modelId="{EF39DD7C-8323-4EEA-AF8F-F97A81A0468A}" type="presParOf" srcId="{A0DBE0D0-95EC-4D9F-B7FE-D000503A72E8}" destId="{32C3027E-FFC1-4341-9D9A-F0B04E5D215F}" srcOrd="1" destOrd="0" presId="urn:microsoft.com/office/officeart/2005/8/layout/vList2"/>
    <dgm:cxn modelId="{140F6D72-81B0-4A29-AD5D-F174B8F5EF8A}" type="presParOf" srcId="{A0DBE0D0-95EC-4D9F-B7FE-D000503A72E8}" destId="{775DDD71-2116-4018-8CE0-8D51D7EF2285}" srcOrd="2" destOrd="0" presId="urn:microsoft.com/office/officeart/2005/8/layout/vList2"/>
    <dgm:cxn modelId="{1988A1E9-6C0E-4FF3-A849-B9F5D361A42D}" type="presParOf" srcId="{A0DBE0D0-95EC-4D9F-B7FE-D000503A72E8}" destId="{BF836F90-89EF-47F0-882C-73AD73E318D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3DC754-421B-45C1-B43B-9FEF3C7CCDD4}">
      <dsp:nvSpPr>
        <dsp:cNvPr id="0" name=""/>
        <dsp:cNvSpPr/>
      </dsp:nvSpPr>
      <dsp:spPr>
        <a:xfrm>
          <a:off x="0" y="255476"/>
          <a:ext cx="11001375"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Simple Primary Key</a:t>
          </a:r>
          <a:endParaRPr lang="en-IN" sz="1900" kern="1200" dirty="0"/>
        </a:p>
      </dsp:txBody>
      <dsp:txXfrm>
        <a:off x="22246" y="277722"/>
        <a:ext cx="10956883" cy="411223"/>
      </dsp:txXfrm>
    </dsp:sp>
    <dsp:sp modelId="{A2E72BAC-0028-40AE-93D5-5DA697846B54}">
      <dsp:nvSpPr>
        <dsp:cNvPr id="0" name=""/>
        <dsp:cNvSpPr/>
      </dsp:nvSpPr>
      <dsp:spPr>
        <a:xfrm>
          <a:off x="0" y="711191"/>
          <a:ext cx="11001375"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9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Uses a single attribute to identify an item, such as a Username or an </a:t>
          </a:r>
          <a:r>
            <a:rPr lang="en-US" sz="1500" b="0" i="0" kern="1200" dirty="0" err="1"/>
            <a:t>OrderId</a:t>
          </a:r>
          <a:r>
            <a:rPr lang="en-US" sz="1500" b="0" i="0" kern="1200" dirty="0"/>
            <a:t>. </a:t>
          </a:r>
          <a:endParaRPr lang="en-IN" sz="1500" kern="1200" dirty="0"/>
        </a:p>
        <a:p>
          <a:pPr marL="114300" lvl="1" indent="-114300" algn="l" defTabSz="666750">
            <a:lnSpc>
              <a:spcPct val="90000"/>
            </a:lnSpc>
            <a:spcBef>
              <a:spcPct val="0"/>
            </a:spcBef>
            <a:spcAft>
              <a:spcPct val="20000"/>
            </a:spcAft>
            <a:buChar char="•"/>
          </a:pPr>
          <a:r>
            <a:rPr lang="en-US" sz="1500" b="0" i="0" kern="1200" dirty="0"/>
            <a:t>Using a DynamoDB table with a simple primary key is similar to using most simple key-value stores, such as Memcached.</a:t>
          </a:r>
          <a:endParaRPr lang="en-IN" sz="1500" kern="1200" dirty="0"/>
        </a:p>
        <a:p>
          <a:pPr marL="114300" lvl="1" indent="-114300" algn="l" defTabSz="666750">
            <a:lnSpc>
              <a:spcPct val="90000"/>
            </a:lnSpc>
            <a:spcBef>
              <a:spcPct val="0"/>
            </a:spcBef>
            <a:spcAft>
              <a:spcPct val="20000"/>
            </a:spcAft>
            <a:buChar char="•"/>
          </a:pPr>
          <a:r>
            <a:rPr lang="en-US" sz="1500" b="0" i="0" kern="1200" dirty="0">
              <a:solidFill>
                <a:srgbClr val="000000"/>
              </a:solidFill>
              <a:effectLst/>
              <a:latin typeface="Avenir"/>
            </a:rPr>
            <a:t>Example would be a Users table with a Username primary key.</a:t>
          </a:r>
        </a:p>
      </dsp:txBody>
      <dsp:txXfrm>
        <a:off x="0" y="711191"/>
        <a:ext cx="11001375" cy="983250"/>
      </dsp:txXfrm>
    </dsp:sp>
    <dsp:sp modelId="{61DE5D38-3751-446C-9ACC-49C762E4F13E}">
      <dsp:nvSpPr>
        <dsp:cNvPr id="0" name=""/>
        <dsp:cNvSpPr/>
      </dsp:nvSpPr>
      <dsp:spPr>
        <a:xfrm>
          <a:off x="0" y="1694441"/>
          <a:ext cx="11001375" cy="45571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Composite Primary Key</a:t>
          </a:r>
          <a:endParaRPr lang="en-IN" sz="1900" kern="1200" dirty="0"/>
        </a:p>
      </dsp:txBody>
      <dsp:txXfrm>
        <a:off x="22246" y="1716687"/>
        <a:ext cx="10956883" cy="411223"/>
      </dsp:txXfrm>
    </dsp:sp>
    <dsp:sp modelId="{A40E5548-03D8-41E3-9DCD-57861EFE75B9}">
      <dsp:nvSpPr>
        <dsp:cNvPr id="0" name=""/>
        <dsp:cNvSpPr/>
      </dsp:nvSpPr>
      <dsp:spPr>
        <a:xfrm>
          <a:off x="0" y="2150156"/>
          <a:ext cx="11001375" cy="1809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29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uses a combination of two attributes to identify a particular item. </a:t>
          </a:r>
          <a:endParaRPr lang="en-IN" sz="1500" kern="1200" dirty="0"/>
        </a:p>
        <a:p>
          <a:pPr marL="114300" lvl="1" indent="-114300" algn="l" defTabSz="666750">
            <a:lnSpc>
              <a:spcPct val="90000"/>
            </a:lnSpc>
            <a:spcBef>
              <a:spcPct val="0"/>
            </a:spcBef>
            <a:spcAft>
              <a:spcPct val="20000"/>
            </a:spcAft>
            <a:buChar char="•"/>
          </a:pPr>
          <a:r>
            <a:rPr lang="en-US" sz="1500" b="0" i="0" kern="1200" dirty="0"/>
            <a:t>First attribute is a </a:t>
          </a:r>
          <a:r>
            <a:rPr lang="en-US" sz="1500" b="0" i="1" kern="1200" dirty="0"/>
            <a:t>partition key</a:t>
          </a:r>
          <a:r>
            <a:rPr lang="en-US" sz="1500" b="0" i="0" kern="1200" dirty="0"/>
            <a:t> (also known as a "hash key")--used to segment and distribute items across shards.</a:t>
          </a:r>
          <a:endParaRPr lang="en-IN" sz="1500" kern="1200" dirty="0"/>
        </a:p>
        <a:p>
          <a:pPr marL="114300" lvl="1" indent="-114300" algn="l" defTabSz="666750">
            <a:lnSpc>
              <a:spcPct val="90000"/>
            </a:lnSpc>
            <a:spcBef>
              <a:spcPct val="0"/>
            </a:spcBef>
            <a:spcAft>
              <a:spcPct val="20000"/>
            </a:spcAft>
            <a:buChar char="•"/>
          </a:pPr>
          <a:r>
            <a:rPr lang="en-US" sz="1500" b="0" i="0" kern="1200" dirty="0"/>
            <a:t>Second attribute is a </a:t>
          </a:r>
          <a:r>
            <a:rPr lang="en-US" sz="1500" b="0" i="1" kern="1200" dirty="0"/>
            <a:t>sort key</a:t>
          </a:r>
          <a:r>
            <a:rPr lang="en-US" sz="1500" b="0" i="0" kern="1200" dirty="0"/>
            <a:t> (also known as a "range key") --used to order items with the same partition key</a:t>
          </a:r>
          <a:endParaRPr lang="en-IN" sz="1500" kern="1200" dirty="0"/>
        </a:p>
        <a:p>
          <a:pPr marL="114300" lvl="1" indent="-114300" algn="l" defTabSz="666750">
            <a:lnSpc>
              <a:spcPct val="90000"/>
            </a:lnSpc>
            <a:spcBef>
              <a:spcPct val="0"/>
            </a:spcBef>
            <a:spcAft>
              <a:spcPct val="20000"/>
            </a:spcAft>
            <a:buChar char="•"/>
          </a:pPr>
          <a:r>
            <a:rPr lang="en-US" sz="1500" kern="1200" dirty="0">
              <a:solidFill>
                <a:srgbClr val="000000"/>
              </a:solidFill>
              <a:latin typeface="Avenir"/>
            </a:rPr>
            <a:t>S</a:t>
          </a:r>
          <a:r>
            <a:rPr lang="en-US" sz="1500" b="0" i="0" kern="1200" dirty="0">
              <a:solidFill>
                <a:srgbClr val="000000"/>
              </a:solidFill>
              <a:effectLst/>
              <a:latin typeface="Avenir"/>
            </a:rPr>
            <a:t>ort key is used to </a:t>
          </a:r>
          <a:r>
            <a:rPr lang="en-US" sz="1500" b="0" i="1" kern="1200" dirty="0">
              <a:solidFill>
                <a:srgbClr val="000000"/>
              </a:solidFill>
              <a:effectLst/>
              <a:latin typeface="Avenir"/>
            </a:rPr>
            <a:t>sort</a:t>
          </a:r>
          <a:r>
            <a:rPr lang="en-US" sz="1500" b="0" i="0" kern="1200" dirty="0">
              <a:solidFill>
                <a:srgbClr val="000000"/>
              </a:solidFill>
              <a:effectLst/>
              <a:latin typeface="Avenir"/>
            </a:rPr>
            <a:t> items within the same partition</a:t>
          </a:r>
        </a:p>
        <a:p>
          <a:pPr marL="114300" lvl="1" indent="-114300" algn="l" defTabSz="666750">
            <a:lnSpc>
              <a:spcPct val="90000"/>
            </a:lnSpc>
            <a:spcBef>
              <a:spcPct val="0"/>
            </a:spcBef>
            <a:spcAft>
              <a:spcPct val="20000"/>
            </a:spcAft>
            <a:buChar char="•"/>
          </a:pPr>
          <a:r>
            <a:rPr lang="en-US" sz="1500" b="0" i="0" kern="1200" dirty="0"/>
            <a:t>table with a composite primary key can use interesting query patterns beyond simple get / set operations.</a:t>
          </a:r>
          <a:endParaRPr lang="en-US" sz="1500" b="0" i="0" kern="1200" dirty="0">
            <a:solidFill>
              <a:srgbClr val="000000"/>
            </a:solidFill>
            <a:effectLst/>
            <a:latin typeface="Avenir"/>
          </a:endParaRPr>
        </a:p>
        <a:p>
          <a:pPr marL="114300" lvl="1" indent="-114300" algn="l" defTabSz="666750">
            <a:lnSpc>
              <a:spcPct val="90000"/>
            </a:lnSpc>
            <a:spcBef>
              <a:spcPct val="0"/>
            </a:spcBef>
            <a:spcAft>
              <a:spcPct val="20000"/>
            </a:spcAft>
            <a:buChar char="•"/>
          </a:pPr>
          <a:r>
            <a:rPr lang="en-US" sz="1500" b="0" i="0" kern="1200" dirty="0">
              <a:solidFill>
                <a:srgbClr val="000000"/>
              </a:solidFill>
              <a:effectLst/>
              <a:latin typeface="Avenir"/>
            </a:rPr>
            <a:t>Example could be an Orders tables for recording customer orders on an e-commerce site. </a:t>
          </a:r>
        </a:p>
        <a:p>
          <a:pPr marL="114300" lvl="1" indent="-114300" algn="l" defTabSz="666750">
            <a:lnSpc>
              <a:spcPct val="90000"/>
            </a:lnSpc>
            <a:spcBef>
              <a:spcPct val="0"/>
            </a:spcBef>
            <a:spcAft>
              <a:spcPct val="20000"/>
            </a:spcAft>
            <a:buChar char="•"/>
          </a:pPr>
          <a:r>
            <a:rPr lang="en-US" sz="1500" b="0" i="0" kern="1200" dirty="0">
              <a:solidFill>
                <a:srgbClr val="000000"/>
              </a:solidFill>
              <a:effectLst/>
              <a:latin typeface="Avenir"/>
            </a:rPr>
            <a:t>Partition key would be the </a:t>
          </a:r>
          <a:r>
            <a:rPr lang="en-US" sz="1500" b="0" i="0" kern="1200" dirty="0" err="1">
              <a:solidFill>
                <a:srgbClr val="000000"/>
              </a:solidFill>
              <a:effectLst/>
              <a:latin typeface="Avenir"/>
            </a:rPr>
            <a:t>CustomerId</a:t>
          </a:r>
          <a:r>
            <a:rPr lang="en-US" sz="1500" b="0" i="0" kern="1200" dirty="0">
              <a:solidFill>
                <a:srgbClr val="000000"/>
              </a:solidFill>
              <a:effectLst/>
              <a:latin typeface="Avenir"/>
            </a:rPr>
            <a:t>, and the sort key would be the </a:t>
          </a:r>
          <a:r>
            <a:rPr lang="en-US" sz="1500" b="0" i="0" kern="1200" dirty="0" err="1">
              <a:solidFill>
                <a:srgbClr val="000000"/>
              </a:solidFill>
              <a:effectLst/>
              <a:latin typeface="Avenir"/>
            </a:rPr>
            <a:t>OrderId</a:t>
          </a:r>
          <a:r>
            <a:rPr lang="en-US" sz="1500" b="0" i="0" kern="1200" dirty="0">
              <a:solidFill>
                <a:srgbClr val="000000"/>
              </a:solidFill>
              <a:effectLst/>
              <a:latin typeface="Avenir"/>
            </a:rPr>
            <a:t>.</a:t>
          </a:r>
        </a:p>
      </dsp:txBody>
      <dsp:txXfrm>
        <a:off x="0" y="2150156"/>
        <a:ext cx="11001375" cy="1809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0095A-5AF2-4B9D-9DA0-8987937143A0}">
      <dsp:nvSpPr>
        <dsp:cNvPr id="0" name=""/>
        <dsp:cNvSpPr/>
      </dsp:nvSpPr>
      <dsp:spPr>
        <a:xfrm>
          <a:off x="0" y="81831"/>
          <a:ext cx="10660809" cy="60371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solidFill>
                <a:schemeClr val="bg1"/>
              </a:solidFill>
              <a:effectLst/>
              <a:latin typeface="Avenir"/>
            </a:rPr>
            <a:t>Local secondary index</a:t>
          </a:r>
          <a:endParaRPr lang="en-IN" sz="2400" kern="1200" dirty="0">
            <a:solidFill>
              <a:schemeClr val="bg1"/>
            </a:solidFill>
          </a:endParaRPr>
        </a:p>
      </dsp:txBody>
      <dsp:txXfrm>
        <a:off x="29471" y="111302"/>
        <a:ext cx="10601867" cy="544777"/>
      </dsp:txXfrm>
    </dsp:sp>
    <dsp:sp modelId="{32C3027E-FFC1-4341-9D9A-F0B04E5D215F}">
      <dsp:nvSpPr>
        <dsp:cNvPr id="0" name=""/>
        <dsp:cNvSpPr/>
      </dsp:nvSpPr>
      <dsp:spPr>
        <a:xfrm>
          <a:off x="0" y="685551"/>
          <a:ext cx="10660809" cy="121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48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dirty="0">
              <a:solidFill>
                <a:srgbClr val="000000"/>
              </a:solidFill>
              <a:effectLst/>
              <a:latin typeface="Avenir"/>
            </a:rPr>
            <a:t>Uses the same partition key as the underlying table but a different sort key. </a:t>
          </a:r>
          <a:endParaRPr lang="en-IN" sz="1900" kern="1200" dirty="0">
            <a:solidFill>
              <a:schemeClr val="tx1"/>
            </a:solidFill>
          </a:endParaRPr>
        </a:p>
        <a:p>
          <a:pPr marL="171450" lvl="1" indent="-171450" algn="l" defTabSz="844550">
            <a:lnSpc>
              <a:spcPct val="90000"/>
            </a:lnSpc>
            <a:spcBef>
              <a:spcPct val="0"/>
            </a:spcBef>
            <a:spcAft>
              <a:spcPct val="20000"/>
            </a:spcAft>
            <a:buChar char="•"/>
          </a:pPr>
          <a:r>
            <a:rPr lang="en-US" sz="1900" b="0" i="0" kern="1200" dirty="0">
              <a:solidFill>
                <a:srgbClr val="000000"/>
              </a:solidFill>
              <a:effectLst/>
              <a:latin typeface="Avenir"/>
            </a:rPr>
            <a:t>To quickly access a customer's orders in descending order of the amount they spent on the order --could add a local secondary index with a partition key of </a:t>
          </a:r>
          <a:r>
            <a:rPr lang="en-US" sz="1900" b="0" i="0" kern="1200" dirty="0" err="1">
              <a:solidFill>
                <a:srgbClr val="000000"/>
              </a:solidFill>
              <a:effectLst/>
              <a:latin typeface="Avenir"/>
            </a:rPr>
            <a:t>CustomerId</a:t>
          </a:r>
          <a:r>
            <a:rPr lang="en-US" sz="1900" b="0" i="0" kern="1200" dirty="0">
              <a:solidFill>
                <a:srgbClr val="000000"/>
              </a:solidFill>
              <a:effectLst/>
              <a:latin typeface="Avenir"/>
            </a:rPr>
            <a:t> and a sort key of Amount, allowing for efficient queries on a customer's orders by amount.</a:t>
          </a:r>
          <a:endParaRPr lang="en-IN" sz="1900" kern="1200" dirty="0">
            <a:solidFill>
              <a:schemeClr val="tx1"/>
            </a:solidFill>
          </a:endParaRPr>
        </a:p>
      </dsp:txBody>
      <dsp:txXfrm>
        <a:off x="0" y="685551"/>
        <a:ext cx="10660809" cy="1217160"/>
      </dsp:txXfrm>
    </dsp:sp>
    <dsp:sp modelId="{775DDD71-2116-4018-8CE0-8D51D7EF2285}">
      <dsp:nvSpPr>
        <dsp:cNvPr id="0" name=""/>
        <dsp:cNvSpPr/>
      </dsp:nvSpPr>
      <dsp:spPr>
        <a:xfrm>
          <a:off x="0" y="1902711"/>
          <a:ext cx="10660809" cy="60371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solidFill>
                <a:schemeClr val="bg1"/>
              </a:solidFill>
              <a:effectLst/>
              <a:latin typeface="Avenir"/>
            </a:rPr>
            <a:t>Global secondary index</a:t>
          </a:r>
          <a:endParaRPr lang="en-IN" sz="2400" kern="1200" dirty="0">
            <a:solidFill>
              <a:schemeClr val="bg1"/>
            </a:solidFill>
          </a:endParaRPr>
        </a:p>
      </dsp:txBody>
      <dsp:txXfrm>
        <a:off x="29471" y="1932182"/>
        <a:ext cx="10601867" cy="544777"/>
      </dsp:txXfrm>
    </dsp:sp>
    <dsp:sp modelId="{BF836F90-89EF-47F0-882C-73AD73E318DD}">
      <dsp:nvSpPr>
        <dsp:cNvPr id="0" name=""/>
        <dsp:cNvSpPr/>
      </dsp:nvSpPr>
      <dsp:spPr>
        <a:xfrm>
          <a:off x="0" y="2506431"/>
          <a:ext cx="10660809"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48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dirty="0">
              <a:solidFill>
                <a:srgbClr val="000000"/>
              </a:solidFill>
              <a:effectLst/>
              <a:latin typeface="Avenir"/>
            </a:rPr>
            <a:t>Can define an entirely different primary key for a table. </a:t>
          </a:r>
          <a:endParaRPr lang="en-IN" sz="1900" kern="1200" dirty="0"/>
        </a:p>
        <a:p>
          <a:pPr marL="171450" lvl="1" indent="-171450" algn="l" defTabSz="844550">
            <a:lnSpc>
              <a:spcPct val="90000"/>
            </a:lnSpc>
            <a:spcBef>
              <a:spcPct val="0"/>
            </a:spcBef>
            <a:spcAft>
              <a:spcPct val="20000"/>
            </a:spcAft>
            <a:buChar char="•"/>
          </a:pPr>
          <a:r>
            <a:rPr lang="en-US" sz="1900" b="0" i="0" kern="1200" dirty="0">
              <a:solidFill>
                <a:srgbClr val="000000"/>
              </a:solidFill>
              <a:effectLst/>
              <a:latin typeface="Avenir"/>
            </a:rPr>
            <a:t>Using completely different attributes to populate a partition key and sort key. </a:t>
          </a:r>
          <a:endParaRPr lang="en-IN" sz="1900" kern="1200" dirty="0"/>
        </a:p>
        <a:p>
          <a:pPr marL="171450" lvl="1" indent="-171450" algn="l" defTabSz="844550">
            <a:lnSpc>
              <a:spcPct val="90000"/>
            </a:lnSpc>
            <a:spcBef>
              <a:spcPct val="0"/>
            </a:spcBef>
            <a:spcAft>
              <a:spcPct val="20000"/>
            </a:spcAft>
            <a:buChar char="•"/>
          </a:pPr>
          <a:r>
            <a:rPr lang="en-US" sz="1900" b="0" i="0" kern="1200" dirty="0">
              <a:solidFill>
                <a:srgbClr val="000000"/>
              </a:solidFill>
              <a:effectLst/>
              <a:latin typeface="Avenir"/>
            </a:rPr>
            <a:t>With the Order example -- could have a global secondary index with a partition key of </a:t>
          </a:r>
          <a:r>
            <a:rPr lang="en-US" sz="1900" b="0" i="0" kern="1200" dirty="0" err="1">
              <a:solidFill>
                <a:srgbClr val="000000"/>
              </a:solidFill>
              <a:effectLst/>
              <a:latin typeface="Avenir"/>
            </a:rPr>
            <a:t>OrderId</a:t>
          </a:r>
          <a:endParaRPr lang="en-IN" sz="1900" kern="1200" dirty="0"/>
        </a:p>
        <a:p>
          <a:pPr marL="171450" lvl="1" indent="-171450" algn="l" defTabSz="844550">
            <a:lnSpc>
              <a:spcPct val="90000"/>
            </a:lnSpc>
            <a:spcBef>
              <a:spcPct val="0"/>
            </a:spcBef>
            <a:spcAft>
              <a:spcPct val="20000"/>
            </a:spcAft>
            <a:buChar char="•"/>
          </a:pPr>
          <a:r>
            <a:rPr lang="en-US" sz="1900" b="0" i="0" kern="1200" dirty="0">
              <a:solidFill>
                <a:srgbClr val="000000"/>
              </a:solidFill>
              <a:effectLst/>
              <a:latin typeface="Avenir"/>
            </a:rPr>
            <a:t>Could retrieve a particular order without knowing the </a:t>
          </a:r>
          <a:r>
            <a:rPr lang="en-US" sz="1900" b="0" i="0" kern="1200" dirty="0" err="1">
              <a:solidFill>
                <a:srgbClr val="000000"/>
              </a:solidFill>
              <a:effectLst/>
              <a:latin typeface="Avenir"/>
            </a:rPr>
            <a:t>CustomerId</a:t>
          </a:r>
          <a:r>
            <a:rPr lang="en-US" sz="1900" b="0" i="0" kern="1200" dirty="0">
              <a:solidFill>
                <a:srgbClr val="000000"/>
              </a:solidFill>
              <a:effectLst/>
              <a:latin typeface="Avenir"/>
            </a:rPr>
            <a:t> that placed the order.</a:t>
          </a:r>
          <a:endParaRPr lang="en-IN" sz="1900" kern="1200" dirty="0"/>
        </a:p>
      </dsp:txBody>
      <dsp:txXfrm>
        <a:off x="0" y="2506431"/>
        <a:ext cx="10660809" cy="1366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2/15/2023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2/15/2023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2/15/2023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2F44-30C0-A96B-CC73-F6EEEB4C3CA6}"/>
              </a:ext>
            </a:extLst>
          </p:cNvPr>
          <p:cNvSpPr>
            <a:spLocks noGrp="1"/>
          </p:cNvSpPr>
          <p:nvPr>
            <p:ph type="ctrTitle"/>
          </p:nvPr>
        </p:nvSpPr>
        <p:spPr/>
        <p:txBody>
          <a:bodyPr/>
          <a:lstStyle/>
          <a:p>
            <a:r>
              <a:rPr lang="en-US" dirty="0"/>
              <a:t>Core Components of </a:t>
            </a:r>
            <a:r>
              <a:rPr lang="en-US" dirty="0" err="1"/>
              <a:t>dynamodb</a:t>
            </a:r>
            <a:endParaRPr lang="en-IN" dirty="0"/>
          </a:p>
        </p:txBody>
      </p:sp>
      <p:sp>
        <p:nvSpPr>
          <p:cNvPr id="3" name="Subtitle 2">
            <a:extLst>
              <a:ext uri="{FF2B5EF4-FFF2-40B4-BE49-F238E27FC236}">
                <a16:creationId xmlns:a16="http://schemas.microsoft.com/office/drawing/2014/main" id="{6C080675-A485-E997-64A1-4BAD4C6264F3}"/>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5605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C62A-5CB2-052A-2457-388D963450C4}"/>
              </a:ext>
            </a:extLst>
          </p:cNvPr>
          <p:cNvSpPr>
            <a:spLocks noGrp="1"/>
          </p:cNvSpPr>
          <p:nvPr>
            <p:ph type="title"/>
          </p:nvPr>
        </p:nvSpPr>
        <p:spPr/>
        <p:txBody>
          <a:bodyPr/>
          <a:lstStyle/>
          <a:p>
            <a:r>
              <a:rPr lang="en-IN" dirty="0"/>
              <a:t>Read consistency</a:t>
            </a:r>
          </a:p>
        </p:txBody>
      </p:sp>
      <p:sp>
        <p:nvSpPr>
          <p:cNvPr id="3" name="Content Placeholder 2">
            <a:extLst>
              <a:ext uri="{FF2B5EF4-FFF2-40B4-BE49-F238E27FC236}">
                <a16:creationId xmlns:a16="http://schemas.microsoft.com/office/drawing/2014/main" id="{F6C27CBA-9643-E6CC-C394-25CFA741CFB6}"/>
              </a:ext>
            </a:extLst>
          </p:cNvPr>
          <p:cNvSpPr>
            <a:spLocks noGrp="1"/>
          </p:cNvSpPr>
          <p:nvPr>
            <p:ph idx="1"/>
          </p:nvPr>
        </p:nvSpPr>
        <p:spPr>
          <a:xfrm>
            <a:off x="1154954" y="2514069"/>
            <a:ext cx="10360771" cy="4029606"/>
          </a:xfrm>
        </p:spPr>
        <p:txBody>
          <a:bodyPr>
            <a:normAutofit fontScale="92500"/>
          </a:bodyPr>
          <a:lstStyle/>
          <a:p>
            <a:r>
              <a:rPr lang="en-US" dirty="0"/>
              <a:t>Amazon DynamoDB is available in multiple AWS Regions around the world. </a:t>
            </a:r>
          </a:p>
          <a:p>
            <a:r>
              <a:rPr lang="en-US" dirty="0"/>
              <a:t>Each Region is independent and isolated from other AWS Regions. </a:t>
            </a:r>
          </a:p>
          <a:p>
            <a:r>
              <a:rPr lang="en-US" dirty="0"/>
              <a:t>For example, if you have a table called People in the us-east-2 Region and another table named People in the us-west-2 Region, these are considered two entirely separate tables. </a:t>
            </a:r>
          </a:p>
          <a:p>
            <a:r>
              <a:rPr lang="en-US" dirty="0"/>
              <a:t>Every AWS Region consists of multiple distinct locations called Availability Zones. </a:t>
            </a:r>
          </a:p>
          <a:p>
            <a:r>
              <a:rPr lang="en-US" dirty="0"/>
              <a:t>Each Availability Zone is isolated from failures in other Availability Zones, and provides inexpensive, low-latency network connectivity to other Availability Zones in the same Region.</a:t>
            </a:r>
          </a:p>
          <a:p>
            <a:r>
              <a:rPr lang="en-US" dirty="0"/>
              <a:t>This allows rapid replication of your data among multiple Availability Zones in a Region.</a:t>
            </a:r>
          </a:p>
          <a:p>
            <a:r>
              <a:rPr lang="en-US" dirty="0"/>
              <a:t>When your application writes data to a DynamoDB table and receives an HTTP 200 response (OK), the write has occurred and is durable. The data is eventually consistent across all storage locations, usually within one second or less.</a:t>
            </a:r>
            <a:endParaRPr lang="en-IN" dirty="0"/>
          </a:p>
        </p:txBody>
      </p:sp>
    </p:spTree>
    <p:extLst>
      <p:ext uri="{BB962C8B-B14F-4D97-AF65-F5344CB8AC3E}">
        <p14:creationId xmlns:p14="http://schemas.microsoft.com/office/powerpoint/2010/main" val="269347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6072-697C-A700-FAF0-4766024DE67A}"/>
              </a:ext>
            </a:extLst>
          </p:cNvPr>
          <p:cNvSpPr>
            <a:spLocks noGrp="1"/>
          </p:cNvSpPr>
          <p:nvPr>
            <p:ph type="title"/>
          </p:nvPr>
        </p:nvSpPr>
        <p:spPr/>
        <p:txBody>
          <a:bodyPr/>
          <a:lstStyle/>
          <a:p>
            <a:r>
              <a:rPr lang="en-IN" dirty="0"/>
              <a:t>Read consistency</a:t>
            </a:r>
          </a:p>
        </p:txBody>
      </p:sp>
      <p:sp>
        <p:nvSpPr>
          <p:cNvPr id="3" name="Content Placeholder 2">
            <a:extLst>
              <a:ext uri="{FF2B5EF4-FFF2-40B4-BE49-F238E27FC236}">
                <a16:creationId xmlns:a16="http://schemas.microsoft.com/office/drawing/2014/main" id="{6EA08D44-AD14-D87C-6BB0-60E343684EEA}"/>
              </a:ext>
            </a:extLst>
          </p:cNvPr>
          <p:cNvSpPr>
            <a:spLocks noGrp="1"/>
          </p:cNvSpPr>
          <p:nvPr>
            <p:ph idx="1"/>
          </p:nvPr>
        </p:nvSpPr>
        <p:spPr>
          <a:xfrm>
            <a:off x="1154954" y="2603499"/>
            <a:ext cx="9832134" cy="3997325"/>
          </a:xfrm>
        </p:spPr>
        <p:txBody>
          <a:bodyPr>
            <a:normAutofit fontScale="77500" lnSpcReduction="20000"/>
          </a:bodyPr>
          <a:lstStyle/>
          <a:p>
            <a:pPr algn="l"/>
            <a:r>
              <a:rPr lang="en-US" b="0" i="0" dirty="0">
                <a:solidFill>
                  <a:srgbClr val="16191F"/>
                </a:solidFill>
                <a:effectLst/>
                <a:latin typeface="Amazon Ember"/>
              </a:rPr>
              <a:t>DynamoDB supports </a:t>
            </a:r>
            <a:r>
              <a:rPr lang="en-US" b="0" i="1" dirty="0">
                <a:solidFill>
                  <a:srgbClr val="16191F"/>
                </a:solidFill>
                <a:effectLst/>
                <a:latin typeface="Amazon Ember"/>
              </a:rPr>
              <a:t>eventually consistent</a:t>
            </a:r>
            <a:r>
              <a:rPr lang="en-US" b="0" i="0" dirty="0">
                <a:solidFill>
                  <a:srgbClr val="16191F"/>
                </a:solidFill>
                <a:effectLst/>
                <a:latin typeface="Amazon Ember"/>
              </a:rPr>
              <a:t> and </a:t>
            </a:r>
            <a:r>
              <a:rPr lang="en-US" b="0" i="1" dirty="0">
                <a:solidFill>
                  <a:srgbClr val="16191F"/>
                </a:solidFill>
                <a:effectLst/>
                <a:latin typeface="Amazon Ember"/>
              </a:rPr>
              <a:t>strongly consistent</a:t>
            </a:r>
            <a:r>
              <a:rPr lang="en-US" b="0" i="0" dirty="0">
                <a:solidFill>
                  <a:srgbClr val="16191F"/>
                </a:solidFill>
                <a:effectLst/>
                <a:latin typeface="Amazon Ember"/>
              </a:rPr>
              <a:t> reads.</a:t>
            </a:r>
          </a:p>
          <a:p>
            <a:pPr algn="l"/>
            <a:r>
              <a:rPr lang="en-US" b="1" i="0" dirty="0">
                <a:solidFill>
                  <a:srgbClr val="16191F"/>
                </a:solidFill>
                <a:effectLst/>
                <a:latin typeface="Amazon Ember"/>
              </a:rPr>
              <a:t>Eventually Consistent Reads</a:t>
            </a:r>
          </a:p>
          <a:p>
            <a:pPr algn="l"/>
            <a:r>
              <a:rPr lang="en-US" b="0" i="0" dirty="0">
                <a:solidFill>
                  <a:srgbClr val="16191F"/>
                </a:solidFill>
                <a:effectLst/>
                <a:latin typeface="Amazon Ember"/>
              </a:rPr>
              <a:t>When you read data from a DynamoDB table, the response might not reflect the results of a recently completed write operation. </a:t>
            </a:r>
          </a:p>
          <a:p>
            <a:pPr algn="l"/>
            <a:r>
              <a:rPr lang="en-US" b="0" i="0" dirty="0">
                <a:solidFill>
                  <a:srgbClr val="16191F"/>
                </a:solidFill>
                <a:effectLst/>
                <a:latin typeface="Amazon Ember"/>
              </a:rPr>
              <a:t>Response might include some stale data. If you repeat your read request after a short time, the response should return the latest data.</a:t>
            </a:r>
          </a:p>
          <a:p>
            <a:pPr algn="l"/>
            <a:r>
              <a:rPr lang="en-US" b="1" i="0" dirty="0">
                <a:solidFill>
                  <a:srgbClr val="16191F"/>
                </a:solidFill>
                <a:effectLst/>
                <a:latin typeface="Amazon Ember"/>
              </a:rPr>
              <a:t>Strongly Consistent Reads</a:t>
            </a:r>
          </a:p>
          <a:p>
            <a:pPr algn="l"/>
            <a:r>
              <a:rPr lang="en-US" b="0" i="0" dirty="0">
                <a:solidFill>
                  <a:srgbClr val="16191F"/>
                </a:solidFill>
                <a:effectLst/>
                <a:latin typeface="Amazon Ember"/>
              </a:rPr>
              <a:t>When you request a strongly consistent read, DynamoDB returns a response with the most up-to-date data, reflecting the updates from all prior write operations that were successful. </a:t>
            </a:r>
          </a:p>
          <a:p>
            <a:pPr algn="l"/>
            <a:r>
              <a:rPr lang="en-US" dirty="0">
                <a:solidFill>
                  <a:srgbClr val="16191F"/>
                </a:solidFill>
                <a:latin typeface="Amazon Ember"/>
              </a:rPr>
              <a:t>D</a:t>
            </a:r>
            <a:r>
              <a:rPr lang="en-US" b="0" i="0" dirty="0">
                <a:solidFill>
                  <a:srgbClr val="16191F"/>
                </a:solidFill>
                <a:effectLst/>
                <a:latin typeface="Amazon Ember"/>
              </a:rPr>
              <a:t>isadvantages:</a:t>
            </a:r>
          </a:p>
          <a:p>
            <a:pPr algn="l">
              <a:buFont typeface="Arial" panose="020B0604020202020204" pitchFamily="34" charset="0"/>
              <a:buChar char="•"/>
            </a:pPr>
            <a:r>
              <a:rPr lang="en-US" b="0" i="0" dirty="0">
                <a:solidFill>
                  <a:srgbClr val="16191F"/>
                </a:solidFill>
                <a:effectLst/>
                <a:latin typeface="Amazon Ember"/>
              </a:rPr>
              <a:t>Strongly consistent reads are not supported on global secondary indexes.</a:t>
            </a:r>
          </a:p>
          <a:p>
            <a:pPr algn="l">
              <a:buFont typeface="Arial" panose="020B0604020202020204" pitchFamily="34" charset="0"/>
              <a:buChar char="•"/>
            </a:pPr>
            <a:r>
              <a:rPr lang="en-US" b="0" i="0" dirty="0">
                <a:solidFill>
                  <a:srgbClr val="16191F"/>
                </a:solidFill>
                <a:effectLst/>
                <a:latin typeface="Amazon Ember"/>
              </a:rPr>
              <a:t>Strongly consistent reads use more throughput capacity than eventually consistent reads. </a:t>
            </a:r>
          </a:p>
          <a:p>
            <a:pPr algn="l">
              <a:buFont typeface="Arial" panose="020B0604020202020204" pitchFamily="34" charset="0"/>
              <a:buChar char="•"/>
            </a:pPr>
            <a:r>
              <a:rPr lang="en-US" b="0" i="0" dirty="0">
                <a:solidFill>
                  <a:srgbClr val="16191F"/>
                </a:solidFill>
                <a:effectLst/>
                <a:latin typeface="Amazon Ember"/>
              </a:rPr>
              <a:t>If there is a network delay or outage, a strongly consistent read might not be available and DynamoDB may return a server error (HTTP 500). </a:t>
            </a:r>
          </a:p>
          <a:p>
            <a:pPr algn="l">
              <a:buFont typeface="Arial" panose="020B0604020202020204" pitchFamily="34" charset="0"/>
              <a:buChar char="•"/>
            </a:pPr>
            <a:r>
              <a:rPr lang="en-US" b="0" i="0" dirty="0">
                <a:solidFill>
                  <a:srgbClr val="16191F"/>
                </a:solidFill>
                <a:effectLst/>
                <a:latin typeface="Amazon Ember"/>
              </a:rPr>
              <a:t>If read requests do not reach the Leader node on the first attempt, then strongly consistent reads may experience a higher latency.</a:t>
            </a:r>
          </a:p>
          <a:p>
            <a:endParaRPr lang="en-IN" dirty="0"/>
          </a:p>
        </p:txBody>
      </p:sp>
    </p:spTree>
    <p:extLst>
      <p:ext uri="{BB962C8B-B14F-4D97-AF65-F5344CB8AC3E}">
        <p14:creationId xmlns:p14="http://schemas.microsoft.com/office/powerpoint/2010/main" val="3555909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7908-91C8-A8A7-D02A-1F7A72F4D3A4}"/>
              </a:ext>
            </a:extLst>
          </p:cNvPr>
          <p:cNvSpPr>
            <a:spLocks noGrp="1"/>
          </p:cNvSpPr>
          <p:nvPr>
            <p:ph type="title"/>
          </p:nvPr>
        </p:nvSpPr>
        <p:spPr/>
        <p:txBody>
          <a:bodyPr/>
          <a:lstStyle/>
          <a:p>
            <a:r>
              <a:rPr lang="en-IN" dirty="0"/>
              <a:t>Tables, Items, and Attributes</a:t>
            </a:r>
          </a:p>
        </p:txBody>
      </p:sp>
      <p:sp>
        <p:nvSpPr>
          <p:cNvPr id="3" name="Content Placeholder 2">
            <a:extLst>
              <a:ext uri="{FF2B5EF4-FFF2-40B4-BE49-F238E27FC236}">
                <a16:creationId xmlns:a16="http://schemas.microsoft.com/office/drawing/2014/main" id="{379DAF93-37D8-B522-7A48-1FED44CE4AD8}"/>
              </a:ext>
            </a:extLst>
          </p:cNvPr>
          <p:cNvSpPr>
            <a:spLocks noGrp="1"/>
          </p:cNvSpPr>
          <p:nvPr>
            <p:ph idx="1"/>
          </p:nvPr>
        </p:nvSpPr>
        <p:spPr>
          <a:xfrm>
            <a:off x="1154954" y="2603500"/>
            <a:ext cx="10760821" cy="4083050"/>
          </a:xfrm>
        </p:spPr>
        <p:txBody>
          <a:bodyPr>
            <a:normAutofit/>
          </a:bodyPr>
          <a:lstStyle/>
          <a:p>
            <a:pPr marL="0" indent="0" algn="l">
              <a:buNone/>
            </a:pPr>
            <a:r>
              <a:rPr lang="en-US" b="0" i="1" dirty="0">
                <a:solidFill>
                  <a:srgbClr val="000000"/>
                </a:solidFill>
                <a:effectLst/>
                <a:latin typeface="Avenir"/>
              </a:rPr>
              <a:t>table</a:t>
            </a:r>
            <a:r>
              <a:rPr lang="en-US" b="0" i="0" dirty="0">
                <a:solidFill>
                  <a:srgbClr val="000000"/>
                </a:solidFill>
                <a:effectLst/>
                <a:latin typeface="Avenir"/>
              </a:rPr>
              <a:t> is a grouping of data records. </a:t>
            </a:r>
          </a:p>
          <a:p>
            <a:pPr algn="l"/>
            <a:r>
              <a:rPr lang="en-US" b="0" i="0" dirty="0">
                <a:solidFill>
                  <a:srgbClr val="000000"/>
                </a:solidFill>
                <a:effectLst/>
                <a:latin typeface="Avenir"/>
              </a:rPr>
              <a:t>Users table -- to store data about your users, and an Orders table to store data about users' orders. </a:t>
            </a:r>
          </a:p>
          <a:p>
            <a:pPr algn="l"/>
            <a:r>
              <a:rPr lang="en-US" dirty="0">
                <a:solidFill>
                  <a:srgbClr val="000000"/>
                </a:solidFill>
                <a:latin typeface="Avenir"/>
              </a:rPr>
              <a:t>S</a:t>
            </a:r>
            <a:r>
              <a:rPr lang="en-US" b="0" i="0" dirty="0">
                <a:solidFill>
                  <a:srgbClr val="000000"/>
                </a:solidFill>
                <a:effectLst/>
                <a:latin typeface="Avenir"/>
              </a:rPr>
              <a:t>imilar to a table in a relational database or a collection in MongoDB.</a:t>
            </a:r>
          </a:p>
          <a:p>
            <a:pPr marL="0" indent="0" algn="l">
              <a:buNone/>
            </a:pPr>
            <a:r>
              <a:rPr lang="en-US" b="0" i="1" dirty="0">
                <a:solidFill>
                  <a:srgbClr val="000000"/>
                </a:solidFill>
                <a:effectLst/>
                <a:latin typeface="Avenir"/>
              </a:rPr>
              <a:t>item</a:t>
            </a:r>
            <a:r>
              <a:rPr lang="en-US" b="0" i="0" dirty="0">
                <a:solidFill>
                  <a:srgbClr val="000000"/>
                </a:solidFill>
                <a:effectLst/>
                <a:latin typeface="Avenir"/>
              </a:rPr>
              <a:t> -- is a single data record in a table. </a:t>
            </a:r>
          </a:p>
          <a:p>
            <a:pPr algn="l"/>
            <a:r>
              <a:rPr lang="en-US" b="0" i="0" dirty="0">
                <a:solidFill>
                  <a:srgbClr val="000000"/>
                </a:solidFill>
                <a:effectLst/>
                <a:latin typeface="Avenir"/>
              </a:rPr>
              <a:t>Each item in a table is uniquely identified by the stated </a:t>
            </a:r>
            <a:r>
              <a:rPr lang="en-US" b="0" i="0" u="none" strike="noStrike" dirty="0">
                <a:solidFill>
                  <a:srgbClr val="2973B7"/>
                </a:solidFill>
                <a:effectLst/>
                <a:latin typeface="Avenir"/>
              </a:rPr>
              <a:t>primary key</a:t>
            </a:r>
            <a:r>
              <a:rPr lang="en-US" b="0" i="0" dirty="0">
                <a:solidFill>
                  <a:srgbClr val="000000"/>
                </a:solidFill>
                <a:effectLst/>
                <a:latin typeface="Avenir"/>
              </a:rPr>
              <a:t> </a:t>
            </a:r>
            <a:r>
              <a:rPr lang="en-US" b="0" i="0">
                <a:solidFill>
                  <a:srgbClr val="000000"/>
                </a:solidFill>
                <a:effectLst/>
                <a:latin typeface="Avenir"/>
              </a:rPr>
              <a:t>of the table. </a:t>
            </a:r>
            <a:endParaRPr lang="en-US" b="0" i="0" dirty="0">
              <a:solidFill>
                <a:srgbClr val="000000"/>
              </a:solidFill>
              <a:effectLst/>
              <a:latin typeface="Avenir"/>
            </a:endParaRPr>
          </a:p>
          <a:p>
            <a:pPr algn="l"/>
            <a:r>
              <a:rPr lang="en-US" b="0" i="0" dirty="0">
                <a:solidFill>
                  <a:srgbClr val="000000"/>
                </a:solidFill>
                <a:effectLst/>
                <a:latin typeface="Avenir"/>
              </a:rPr>
              <a:t>An item is similar to a row in a relational database or a document in MongoDB.</a:t>
            </a:r>
          </a:p>
          <a:p>
            <a:pPr marL="0" indent="0" algn="l">
              <a:buNone/>
            </a:pPr>
            <a:r>
              <a:rPr lang="en-US" b="0" i="1" dirty="0">
                <a:solidFill>
                  <a:srgbClr val="000000"/>
                </a:solidFill>
                <a:effectLst/>
                <a:latin typeface="Avenir"/>
              </a:rPr>
              <a:t>Attributes</a:t>
            </a:r>
            <a:r>
              <a:rPr lang="en-US" b="0" i="0" dirty="0">
                <a:solidFill>
                  <a:srgbClr val="000000"/>
                </a:solidFill>
                <a:effectLst/>
                <a:latin typeface="Avenir"/>
              </a:rPr>
              <a:t> are pieces of data attached to a single item. </a:t>
            </a:r>
          </a:p>
          <a:p>
            <a:pPr algn="l"/>
            <a:r>
              <a:rPr lang="en-US" dirty="0">
                <a:solidFill>
                  <a:srgbClr val="000000"/>
                </a:solidFill>
                <a:latin typeface="Avenir"/>
              </a:rPr>
              <a:t>C</a:t>
            </a:r>
            <a:r>
              <a:rPr lang="en-US" b="0" i="0" dirty="0">
                <a:solidFill>
                  <a:srgbClr val="000000"/>
                </a:solidFill>
                <a:effectLst/>
                <a:latin typeface="Avenir"/>
              </a:rPr>
              <a:t>ould be a simple Age attribute that stores the age of a user. </a:t>
            </a:r>
          </a:p>
          <a:p>
            <a:pPr algn="l"/>
            <a:r>
              <a:rPr lang="en-US" b="0" i="0" dirty="0">
                <a:solidFill>
                  <a:srgbClr val="000000"/>
                </a:solidFill>
                <a:effectLst/>
                <a:latin typeface="Avenir"/>
              </a:rPr>
              <a:t>An attribute is comparable to a column in a relational database or a field in MongoDB. </a:t>
            </a:r>
          </a:p>
          <a:p>
            <a:pPr algn="l"/>
            <a:r>
              <a:rPr lang="en-US" dirty="0">
                <a:solidFill>
                  <a:srgbClr val="000000"/>
                </a:solidFill>
                <a:latin typeface="Avenir"/>
              </a:rPr>
              <a:t>D</a:t>
            </a:r>
            <a:r>
              <a:rPr lang="en-US" b="0" i="0" dirty="0">
                <a:solidFill>
                  <a:srgbClr val="000000"/>
                </a:solidFill>
                <a:effectLst/>
                <a:latin typeface="Avenir"/>
              </a:rPr>
              <a:t>oes not require attributes on items except for attributes that make up your </a:t>
            </a:r>
            <a:r>
              <a:rPr lang="en-US" b="0" i="0" u="none" strike="noStrike" dirty="0">
                <a:solidFill>
                  <a:srgbClr val="2973B7"/>
                </a:solidFill>
                <a:effectLst/>
                <a:latin typeface="Avenir"/>
              </a:rPr>
              <a:t>primary key</a:t>
            </a:r>
            <a:r>
              <a:rPr lang="en-US" b="0" i="0" dirty="0">
                <a:solidFill>
                  <a:srgbClr val="000000"/>
                </a:solidFill>
                <a:effectLst/>
                <a:latin typeface="Avenir"/>
              </a:rPr>
              <a:t>.</a:t>
            </a:r>
          </a:p>
          <a:p>
            <a:endParaRPr lang="en-IN" dirty="0"/>
          </a:p>
        </p:txBody>
      </p:sp>
    </p:spTree>
    <p:extLst>
      <p:ext uri="{BB962C8B-B14F-4D97-AF65-F5344CB8AC3E}">
        <p14:creationId xmlns:p14="http://schemas.microsoft.com/office/powerpoint/2010/main" val="279272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69FB86-B0B4-9C56-2766-F807C204C08C}"/>
              </a:ext>
            </a:extLst>
          </p:cNvPr>
          <p:cNvPicPr>
            <a:picLocks noChangeAspect="1"/>
          </p:cNvPicPr>
          <p:nvPr/>
        </p:nvPicPr>
        <p:blipFill>
          <a:blip r:embed="rId2"/>
          <a:stretch>
            <a:fillRect/>
          </a:stretch>
        </p:blipFill>
        <p:spPr>
          <a:xfrm>
            <a:off x="557213" y="905670"/>
            <a:ext cx="11510205" cy="5623718"/>
          </a:xfrm>
          <a:prstGeom prst="rect">
            <a:avLst/>
          </a:prstGeom>
        </p:spPr>
      </p:pic>
    </p:spTree>
    <p:extLst>
      <p:ext uri="{BB962C8B-B14F-4D97-AF65-F5344CB8AC3E}">
        <p14:creationId xmlns:p14="http://schemas.microsoft.com/office/powerpoint/2010/main" val="1718528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95AE-3F10-93D5-37F5-0B790B1FE817}"/>
              </a:ext>
            </a:extLst>
          </p:cNvPr>
          <p:cNvSpPr>
            <a:spLocks noGrp="1"/>
          </p:cNvSpPr>
          <p:nvPr>
            <p:ph type="title"/>
          </p:nvPr>
        </p:nvSpPr>
        <p:spPr/>
        <p:txBody>
          <a:bodyPr/>
          <a:lstStyle/>
          <a:p>
            <a:r>
              <a:rPr lang="en-IN" b="1" dirty="0"/>
              <a:t>Attribute types</a:t>
            </a:r>
            <a:endParaRPr lang="en-IN" dirty="0"/>
          </a:p>
        </p:txBody>
      </p:sp>
      <p:sp>
        <p:nvSpPr>
          <p:cNvPr id="3" name="Content Placeholder 2">
            <a:extLst>
              <a:ext uri="{FF2B5EF4-FFF2-40B4-BE49-F238E27FC236}">
                <a16:creationId xmlns:a16="http://schemas.microsoft.com/office/drawing/2014/main" id="{E25986A1-75DA-7AD2-EAE8-A01F4722BC5C}"/>
              </a:ext>
            </a:extLst>
          </p:cNvPr>
          <p:cNvSpPr>
            <a:spLocks noGrp="1"/>
          </p:cNvSpPr>
          <p:nvPr>
            <p:ph idx="1"/>
          </p:nvPr>
        </p:nvSpPr>
        <p:spPr>
          <a:xfrm>
            <a:off x="1154954" y="2603500"/>
            <a:ext cx="10603659" cy="4083050"/>
          </a:xfrm>
        </p:spPr>
        <p:txBody>
          <a:bodyPr/>
          <a:lstStyle/>
          <a:p>
            <a:pPr algn="l">
              <a:buFont typeface="Arial" panose="020B0604020202020204" pitchFamily="34" charset="0"/>
              <a:buChar char="•"/>
            </a:pPr>
            <a:r>
              <a:rPr lang="en-US" b="1" i="0" dirty="0">
                <a:solidFill>
                  <a:srgbClr val="44413D"/>
                </a:solidFill>
                <a:effectLst/>
                <a:latin typeface="Open Sans" panose="020B0606030504020204" pitchFamily="34" charset="0"/>
              </a:rPr>
              <a:t>Scalar Types</a:t>
            </a:r>
            <a:r>
              <a:rPr lang="en-US" b="0" i="0" dirty="0">
                <a:solidFill>
                  <a:srgbClr val="44413D"/>
                </a:solidFill>
                <a:effectLst/>
                <a:latin typeface="Open Sans" panose="020B0606030504020204" pitchFamily="34" charset="0"/>
              </a:rPr>
              <a:t> – A scalar type can represent exactly one value. </a:t>
            </a:r>
          </a:p>
          <a:p>
            <a:pPr lvl="1">
              <a:buFont typeface="Arial" panose="020B0604020202020204" pitchFamily="34" charset="0"/>
              <a:buChar char="•"/>
            </a:pPr>
            <a:r>
              <a:rPr lang="en-US" dirty="0">
                <a:solidFill>
                  <a:srgbClr val="44413D"/>
                </a:solidFill>
                <a:latin typeface="Open Sans" panose="020B0606030504020204" pitchFamily="34" charset="0"/>
              </a:rPr>
              <a:t>Sca</a:t>
            </a:r>
            <a:r>
              <a:rPr lang="en-US" b="0" i="0" dirty="0">
                <a:solidFill>
                  <a:srgbClr val="44413D"/>
                </a:solidFill>
                <a:effectLst/>
                <a:latin typeface="Open Sans" panose="020B0606030504020204" pitchFamily="34" charset="0"/>
              </a:rPr>
              <a:t>lar types are number, string, binary, Boolean, and null. </a:t>
            </a:r>
          </a:p>
          <a:p>
            <a:pPr lvl="1">
              <a:buFont typeface="Arial" panose="020B0604020202020204" pitchFamily="34" charset="0"/>
              <a:buChar char="•"/>
            </a:pPr>
            <a:r>
              <a:rPr lang="en-US" b="0" i="0" dirty="0">
                <a:solidFill>
                  <a:srgbClr val="44413D"/>
                </a:solidFill>
                <a:effectLst/>
                <a:latin typeface="Open Sans" panose="020B0606030504020204" pitchFamily="34" charset="0"/>
              </a:rPr>
              <a:t>Primary keys should be scalar types.</a:t>
            </a:r>
          </a:p>
          <a:p>
            <a:pPr algn="l">
              <a:buFont typeface="Arial" panose="020B0604020202020204" pitchFamily="34" charset="0"/>
              <a:buChar char="•"/>
            </a:pPr>
            <a:r>
              <a:rPr lang="en-US" b="1" i="0" dirty="0">
                <a:solidFill>
                  <a:srgbClr val="44413D"/>
                </a:solidFill>
                <a:effectLst/>
                <a:latin typeface="Open Sans" panose="020B0606030504020204" pitchFamily="34" charset="0"/>
              </a:rPr>
              <a:t>Document Types</a:t>
            </a:r>
            <a:r>
              <a:rPr lang="en-US" b="0" i="0" dirty="0">
                <a:solidFill>
                  <a:srgbClr val="44413D"/>
                </a:solidFill>
                <a:effectLst/>
                <a:latin typeface="Open Sans" panose="020B0606030504020204" pitchFamily="34" charset="0"/>
              </a:rPr>
              <a:t> – Represents a complex structure with nested attributes—such as you would find in a JSON document. </a:t>
            </a:r>
          </a:p>
          <a:p>
            <a:pPr lvl="1">
              <a:buFont typeface="Arial" panose="020B0604020202020204" pitchFamily="34" charset="0"/>
              <a:buChar char="•"/>
            </a:pPr>
            <a:r>
              <a:rPr lang="en-US" dirty="0">
                <a:solidFill>
                  <a:srgbClr val="44413D"/>
                </a:solidFill>
                <a:latin typeface="Open Sans" panose="020B0606030504020204" pitchFamily="34" charset="0"/>
              </a:rPr>
              <a:t>D</a:t>
            </a:r>
            <a:r>
              <a:rPr lang="en-US" b="0" i="0" dirty="0">
                <a:solidFill>
                  <a:srgbClr val="44413D"/>
                </a:solidFill>
                <a:effectLst/>
                <a:latin typeface="Open Sans" panose="020B0606030504020204" pitchFamily="34" charset="0"/>
              </a:rPr>
              <a:t>ocument types are list and map.</a:t>
            </a:r>
          </a:p>
          <a:p>
            <a:pPr algn="l">
              <a:buFont typeface="Arial" panose="020B0604020202020204" pitchFamily="34" charset="0"/>
              <a:buChar char="•"/>
            </a:pPr>
            <a:r>
              <a:rPr lang="en-US" b="1" i="0" dirty="0">
                <a:solidFill>
                  <a:srgbClr val="44413D"/>
                </a:solidFill>
                <a:effectLst/>
                <a:latin typeface="Open Sans" panose="020B0606030504020204" pitchFamily="34" charset="0"/>
              </a:rPr>
              <a:t>Set Types</a:t>
            </a:r>
            <a:r>
              <a:rPr lang="en-US" b="0" i="0" dirty="0">
                <a:solidFill>
                  <a:srgbClr val="44413D"/>
                </a:solidFill>
                <a:effectLst/>
                <a:latin typeface="Open Sans" panose="020B0606030504020204" pitchFamily="34" charset="0"/>
              </a:rPr>
              <a:t> – A set type can represent multiple scalar values.</a:t>
            </a:r>
          </a:p>
          <a:p>
            <a:pPr lvl="1">
              <a:buFont typeface="Arial" panose="020B0604020202020204" pitchFamily="34" charset="0"/>
              <a:buChar char="•"/>
            </a:pPr>
            <a:r>
              <a:rPr lang="en-US" dirty="0">
                <a:solidFill>
                  <a:srgbClr val="44413D"/>
                </a:solidFill>
                <a:latin typeface="Open Sans" panose="020B0606030504020204" pitchFamily="34" charset="0"/>
              </a:rPr>
              <a:t>S</a:t>
            </a:r>
            <a:r>
              <a:rPr lang="en-US" b="0" i="0" dirty="0">
                <a:solidFill>
                  <a:srgbClr val="44413D"/>
                </a:solidFill>
                <a:effectLst/>
                <a:latin typeface="Open Sans" panose="020B0606030504020204" pitchFamily="34" charset="0"/>
              </a:rPr>
              <a:t>et types are string set, number set, and binary set.</a:t>
            </a:r>
          </a:p>
          <a:p>
            <a:endParaRPr lang="en-IN" dirty="0"/>
          </a:p>
        </p:txBody>
      </p:sp>
    </p:spTree>
    <p:extLst>
      <p:ext uri="{BB962C8B-B14F-4D97-AF65-F5344CB8AC3E}">
        <p14:creationId xmlns:p14="http://schemas.microsoft.com/office/powerpoint/2010/main" val="56056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IN" b="1" dirty="0"/>
              <a:t>Attribute types</a:t>
            </a:r>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685800" y="2603499"/>
            <a:ext cx="11129963" cy="3954463"/>
          </a:xfrm>
        </p:spPr>
        <p:txBody>
          <a:bodyPr>
            <a:normAutofit/>
          </a:bodyPr>
          <a:lstStyle/>
          <a:p>
            <a:r>
              <a:rPr lang="en-US" b="0" i="0" dirty="0">
                <a:solidFill>
                  <a:srgbClr val="000000"/>
                </a:solidFill>
                <a:effectLst/>
                <a:latin typeface="Avenir"/>
              </a:rPr>
              <a:t>To store a User object with three attributes of Name, Age, and Roles,  API call to store the User would look like</a:t>
            </a:r>
          </a:p>
          <a:p>
            <a:pPr marL="0" indent="0">
              <a:buNone/>
            </a:pPr>
            <a:r>
              <a:rPr lang="en-US" b="0" i="0" dirty="0">
                <a:solidFill>
                  <a:srgbClr val="000000"/>
                </a:solidFill>
                <a:effectLst/>
                <a:latin typeface="Avenir"/>
              </a:rPr>
              <a:t> </a:t>
            </a:r>
            <a:endParaRPr lang="en-US" dirty="0">
              <a:solidFill>
                <a:srgbClr val="000000"/>
              </a:solidFill>
              <a:latin typeface="Avenir"/>
            </a:endParaRPr>
          </a:p>
          <a:p>
            <a:endParaRPr lang="en-US" b="0" i="0" dirty="0">
              <a:solidFill>
                <a:srgbClr val="000000"/>
              </a:solidFill>
              <a:effectLst/>
              <a:latin typeface="Avenir"/>
            </a:endParaRPr>
          </a:p>
          <a:p>
            <a:endParaRPr lang="en-US" dirty="0">
              <a:solidFill>
                <a:srgbClr val="000000"/>
              </a:solidFill>
              <a:latin typeface="Avenir"/>
            </a:endParaRPr>
          </a:p>
          <a:p>
            <a:endParaRPr lang="en-US" b="0" i="0" dirty="0">
              <a:solidFill>
                <a:srgbClr val="000000"/>
              </a:solidFill>
              <a:effectLst/>
              <a:latin typeface="Avenir"/>
            </a:endParaRPr>
          </a:p>
          <a:p>
            <a:endParaRPr lang="en-US" b="0" i="0" dirty="0">
              <a:solidFill>
                <a:srgbClr val="000000"/>
              </a:solidFill>
              <a:effectLst/>
              <a:latin typeface="Avenir"/>
            </a:endParaRPr>
          </a:p>
          <a:p>
            <a:r>
              <a:rPr lang="en-US" b="0" i="0" dirty="0">
                <a:solidFill>
                  <a:srgbClr val="000000"/>
                </a:solidFill>
                <a:effectLst/>
                <a:latin typeface="Avenir"/>
              </a:rPr>
              <a:t>Stored a </a:t>
            </a:r>
            <a:r>
              <a:rPr lang="en-US" b="0" i="1" dirty="0">
                <a:solidFill>
                  <a:srgbClr val="000000"/>
                </a:solidFill>
                <a:effectLst/>
                <a:latin typeface="Avenir"/>
              </a:rPr>
              <a:t>string</a:t>
            </a:r>
            <a:r>
              <a:rPr lang="en-US" b="0" i="0" dirty="0">
                <a:solidFill>
                  <a:srgbClr val="000000"/>
                </a:solidFill>
                <a:effectLst/>
                <a:latin typeface="Avenir"/>
              </a:rPr>
              <a:t> attribute of "Name" with the value "Alex </a:t>
            </a:r>
            <a:r>
              <a:rPr lang="en-US" b="0" i="0" dirty="0" err="1">
                <a:solidFill>
                  <a:srgbClr val="000000"/>
                </a:solidFill>
                <a:effectLst/>
                <a:latin typeface="Avenir"/>
              </a:rPr>
              <a:t>DeBrie</a:t>
            </a:r>
            <a:r>
              <a:rPr lang="en-US" b="0" i="0" dirty="0">
                <a:solidFill>
                  <a:srgbClr val="000000"/>
                </a:solidFill>
                <a:effectLst/>
                <a:latin typeface="Avenir"/>
              </a:rPr>
              <a:t>" using the string indicator of "S". </a:t>
            </a:r>
          </a:p>
          <a:p>
            <a:r>
              <a:rPr lang="en-US" b="0" i="1" dirty="0">
                <a:solidFill>
                  <a:srgbClr val="000000"/>
                </a:solidFill>
                <a:effectLst/>
                <a:latin typeface="Avenir"/>
              </a:rPr>
              <a:t>Number</a:t>
            </a:r>
            <a:r>
              <a:rPr lang="en-US" b="0" i="0" dirty="0">
                <a:solidFill>
                  <a:srgbClr val="000000"/>
                </a:solidFill>
                <a:effectLst/>
                <a:latin typeface="Avenir"/>
              </a:rPr>
              <a:t> attribute of "Age" with the value "29" with the number indicator of "N". </a:t>
            </a:r>
          </a:p>
          <a:p>
            <a:r>
              <a:rPr lang="en-US" dirty="0">
                <a:solidFill>
                  <a:srgbClr val="000000"/>
                </a:solidFill>
                <a:latin typeface="Avenir"/>
              </a:rPr>
              <a:t>L</a:t>
            </a:r>
            <a:r>
              <a:rPr lang="en-US" b="0" i="1" dirty="0">
                <a:solidFill>
                  <a:srgbClr val="000000"/>
                </a:solidFill>
                <a:effectLst/>
                <a:latin typeface="Avenir"/>
              </a:rPr>
              <a:t>ist</a:t>
            </a:r>
            <a:r>
              <a:rPr lang="en-US" b="0" i="0" dirty="0">
                <a:solidFill>
                  <a:srgbClr val="000000"/>
                </a:solidFill>
                <a:effectLst/>
                <a:latin typeface="Avenir"/>
              </a:rPr>
              <a:t> attribute of "Roles" with the value containing two items, "Admin" and "User" using the list indicator of "L".</a:t>
            </a:r>
            <a:endParaRPr lang="en-IN" dirty="0"/>
          </a:p>
        </p:txBody>
      </p:sp>
      <p:pic>
        <p:nvPicPr>
          <p:cNvPr id="5" name="Picture 4">
            <a:extLst>
              <a:ext uri="{FF2B5EF4-FFF2-40B4-BE49-F238E27FC236}">
                <a16:creationId xmlns:a16="http://schemas.microsoft.com/office/drawing/2014/main" id="{C29E8CAD-854C-AE32-B69E-722B26B0CE44}"/>
              </a:ext>
            </a:extLst>
          </p:cNvPr>
          <p:cNvPicPr>
            <a:picLocks noChangeAspect="1"/>
          </p:cNvPicPr>
          <p:nvPr/>
        </p:nvPicPr>
        <p:blipFill>
          <a:blip r:embed="rId2"/>
          <a:stretch>
            <a:fillRect/>
          </a:stretch>
        </p:blipFill>
        <p:spPr>
          <a:xfrm>
            <a:off x="2061599" y="3000377"/>
            <a:ext cx="9107818" cy="2129100"/>
          </a:xfrm>
          <a:prstGeom prst="rect">
            <a:avLst/>
          </a:prstGeom>
        </p:spPr>
      </p:pic>
    </p:spTree>
    <p:extLst>
      <p:ext uri="{BB962C8B-B14F-4D97-AF65-F5344CB8AC3E}">
        <p14:creationId xmlns:p14="http://schemas.microsoft.com/office/powerpoint/2010/main" val="292895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IN" b="1" dirty="0"/>
              <a:t>String type</a:t>
            </a:r>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1154954" y="2603499"/>
            <a:ext cx="10660809" cy="3954463"/>
          </a:xfrm>
        </p:spPr>
        <p:txBody>
          <a:bodyPr>
            <a:normAutofit/>
          </a:bodyPr>
          <a:lstStyle/>
          <a:p>
            <a:r>
              <a:rPr lang="en-US" dirty="0"/>
              <a:t>Identifier: "S"</a:t>
            </a:r>
          </a:p>
          <a:p>
            <a:pPr marL="0" indent="0">
              <a:buNone/>
            </a:pPr>
            <a:r>
              <a:rPr lang="en-US" dirty="0"/>
              <a:t>Example Usage:</a:t>
            </a:r>
          </a:p>
          <a:p>
            <a:r>
              <a:rPr lang="en-US" dirty="0"/>
              <a:t>"Name": { "S": “Roshan" }</a:t>
            </a:r>
          </a:p>
          <a:p>
            <a:r>
              <a:rPr lang="en-US" dirty="0"/>
              <a:t>The string type is the most basic data type, representing a Unicode string with UTF-8 encoding.</a:t>
            </a:r>
          </a:p>
          <a:p>
            <a:r>
              <a:rPr lang="en-US" dirty="0"/>
              <a:t>DynamoDB allows sorting and comparisons of string types according to the UTF-8 encoding.</a:t>
            </a:r>
          </a:p>
          <a:p>
            <a:r>
              <a:rPr lang="en-US" dirty="0"/>
              <a:t>Can be helpful when sorting last names ("Give me all last names, sorted alphabetically") or when filtering ISO timestamps ("Give me all orders between "2017-07-01" and "2018-01-01").</a:t>
            </a:r>
            <a:endParaRPr lang="en-IN" dirty="0"/>
          </a:p>
        </p:txBody>
      </p:sp>
    </p:spTree>
    <p:extLst>
      <p:ext uri="{BB962C8B-B14F-4D97-AF65-F5344CB8AC3E}">
        <p14:creationId xmlns:p14="http://schemas.microsoft.com/office/powerpoint/2010/main" val="216520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IN" b="1" dirty="0"/>
              <a:t>Number type</a:t>
            </a:r>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1154954" y="2603499"/>
            <a:ext cx="10660809" cy="3954463"/>
          </a:xfrm>
        </p:spPr>
        <p:txBody>
          <a:bodyPr>
            <a:normAutofit/>
          </a:bodyPr>
          <a:lstStyle/>
          <a:p>
            <a:r>
              <a:rPr lang="en-US" dirty="0"/>
              <a:t>Identifier: "N"</a:t>
            </a:r>
          </a:p>
          <a:p>
            <a:r>
              <a:rPr lang="en-US" dirty="0"/>
              <a:t>Example Usage:</a:t>
            </a:r>
          </a:p>
          <a:p>
            <a:r>
              <a:rPr lang="en-US" dirty="0"/>
              <a:t>"Age": { "N": "29" }</a:t>
            </a:r>
          </a:p>
          <a:p>
            <a:r>
              <a:rPr lang="en-US" dirty="0"/>
              <a:t>Number type represents positive and negative numbers, or zero. It can be used for precision up to 38 digits.</a:t>
            </a:r>
          </a:p>
          <a:p>
            <a:r>
              <a:rPr lang="en-US" dirty="0" err="1"/>
              <a:t>Note:Send</a:t>
            </a:r>
            <a:r>
              <a:rPr lang="en-US" dirty="0"/>
              <a:t> number up as a string value. </a:t>
            </a:r>
          </a:p>
          <a:p>
            <a:r>
              <a:rPr lang="en-US" dirty="0"/>
              <a:t>May do numerical operations on your number attributes when working with condition expressions.</a:t>
            </a:r>
            <a:endParaRPr lang="en-IN" dirty="0"/>
          </a:p>
        </p:txBody>
      </p:sp>
    </p:spTree>
    <p:extLst>
      <p:ext uri="{BB962C8B-B14F-4D97-AF65-F5344CB8AC3E}">
        <p14:creationId xmlns:p14="http://schemas.microsoft.com/office/powerpoint/2010/main" val="390839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US" b="1" dirty="0"/>
              <a:t>Binary type</a:t>
            </a:r>
            <a:endParaRPr lang="en-IN" b="1" dirty="0"/>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1154954" y="2603499"/>
            <a:ext cx="10660809" cy="3954463"/>
          </a:xfrm>
        </p:spPr>
        <p:txBody>
          <a:bodyPr>
            <a:normAutofit/>
          </a:bodyPr>
          <a:lstStyle/>
          <a:p>
            <a:r>
              <a:rPr lang="en-US" dirty="0"/>
              <a:t>Identifier: "B"</a:t>
            </a:r>
          </a:p>
          <a:p>
            <a:r>
              <a:rPr lang="en-US" dirty="0"/>
              <a:t>Example Usage:</a:t>
            </a:r>
          </a:p>
          <a:p>
            <a:r>
              <a:rPr lang="en-US" dirty="0"/>
              <a:t>"</a:t>
            </a:r>
            <a:r>
              <a:rPr lang="en-US" dirty="0" err="1"/>
              <a:t>SecretMessage</a:t>
            </a:r>
            <a:r>
              <a:rPr lang="en-US" dirty="0"/>
              <a:t>": { "B": "bXkgc3VwZXIgc2VjcmV0IHRleHQh" }</a:t>
            </a:r>
          </a:p>
          <a:p>
            <a:r>
              <a:rPr lang="en-US" dirty="0"/>
              <a:t>Can use DynamoDB to store Binary data directly, such as an image or compressed data. </a:t>
            </a:r>
          </a:p>
          <a:p>
            <a:r>
              <a:rPr lang="en-US" dirty="0"/>
              <a:t>Generally, larger binary blobs should be stored in something like Amazon S3 rather than DynamoDB to enable greater throughput, but you may use DynamoDB if you like.</a:t>
            </a:r>
          </a:p>
          <a:p>
            <a:r>
              <a:rPr lang="en-US" dirty="0"/>
              <a:t>Must base64 encode the data before sending to DynamoDB.</a:t>
            </a:r>
            <a:endParaRPr lang="en-IN" dirty="0"/>
          </a:p>
        </p:txBody>
      </p:sp>
    </p:spTree>
    <p:extLst>
      <p:ext uri="{BB962C8B-B14F-4D97-AF65-F5344CB8AC3E}">
        <p14:creationId xmlns:p14="http://schemas.microsoft.com/office/powerpoint/2010/main" val="3705897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IN" b="1" dirty="0"/>
              <a:t>Boolean type</a:t>
            </a:r>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1154954" y="2603499"/>
            <a:ext cx="10660809" cy="3954463"/>
          </a:xfrm>
        </p:spPr>
        <p:txBody>
          <a:bodyPr/>
          <a:lstStyle/>
          <a:p>
            <a:r>
              <a:rPr lang="en-US" dirty="0"/>
              <a:t>Identifier: "BOOL"</a:t>
            </a:r>
          </a:p>
          <a:p>
            <a:r>
              <a:rPr lang="en-US" dirty="0"/>
              <a:t>Example Usage:</a:t>
            </a:r>
          </a:p>
          <a:p>
            <a:r>
              <a:rPr lang="en-US" dirty="0"/>
              <a:t>"</a:t>
            </a:r>
            <a:r>
              <a:rPr lang="en-US" dirty="0" err="1"/>
              <a:t>IsActive</a:t>
            </a:r>
            <a:r>
              <a:rPr lang="en-US" dirty="0"/>
              <a:t>": { "BOOL": "false" }</a:t>
            </a:r>
          </a:p>
          <a:p>
            <a:endParaRPr lang="en-US" dirty="0"/>
          </a:p>
          <a:p>
            <a:r>
              <a:rPr lang="en-US" dirty="0"/>
              <a:t>Boolean type stores either "true" or "false".</a:t>
            </a:r>
            <a:endParaRPr lang="en-IN" dirty="0"/>
          </a:p>
        </p:txBody>
      </p:sp>
    </p:spTree>
    <p:extLst>
      <p:ext uri="{BB962C8B-B14F-4D97-AF65-F5344CB8AC3E}">
        <p14:creationId xmlns:p14="http://schemas.microsoft.com/office/powerpoint/2010/main" val="36330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EF99-D419-D6AE-ADD6-4EFCE6F35C7C}"/>
              </a:ext>
            </a:extLst>
          </p:cNvPr>
          <p:cNvSpPr>
            <a:spLocks noGrp="1"/>
          </p:cNvSpPr>
          <p:nvPr>
            <p:ph type="title"/>
          </p:nvPr>
        </p:nvSpPr>
        <p:spPr/>
        <p:txBody>
          <a:bodyPr/>
          <a:lstStyle/>
          <a:p>
            <a:r>
              <a:rPr lang="en-IN" dirty="0"/>
              <a:t>Partitions and data distribution</a:t>
            </a:r>
          </a:p>
        </p:txBody>
      </p:sp>
      <p:sp>
        <p:nvSpPr>
          <p:cNvPr id="3" name="Content Placeholder 2">
            <a:extLst>
              <a:ext uri="{FF2B5EF4-FFF2-40B4-BE49-F238E27FC236}">
                <a16:creationId xmlns:a16="http://schemas.microsoft.com/office/drawing/2014/main" id="{BBB40626-3BF8-DA2E-630D-86760FF98B1B}"/>
              </a:ext>
            </a:extLst>
          </p:cNvPr>
          <p:cNvSpPr>
            <a:spLocks noGrp="1"/>
          </p:cNvSpPr>
          <p:nvPr>
            <p:ph idx="1"/>
          </p:nvPr>
        </p:nvSpPr>
        <p:spPr>
          <a:xfrm>
            <a:off x="1154954" y="2603500"/>
            <a:ext cx="10217896" cy="4097338"/>
          </a:xfrm>
        </p:spPr>
        <p:txBody>
          <a:bodyPr>
            <a:normAutofit/>
          </a:bodyPr>
          <a:lstStyle/>
          <a:p>
            <a:r>
              <a:rPr lang="en-US" dirty="0"/>
              <a:t>Amazon DynamoDB stores data in </a:t>
            </a:r>
            <a:r>
              <a:rPr lang="en-US" b="1" dirty="0"/>
              <a:t>partitions</a:t>
            </a:r>
            <a:r>
              <a:rPr lang="en-US" dirty="0"/>
              <a:t>. </a:t>
            </a:r>
          </a:p>
          <a:p>
            <a:r>
              <a:rPr lang="en-US" dirty="0"/>
              <a:t>Partition --Allocation of storage for a table, backed by solid state drives (SSDs) and automatically replicated across multiple Availability Zones within an AWS Region. </a:t>
            </a:r>
          </a:p>
          <a:p>
            <a:r>
              <a:rPr lang="en-US" dirty="0"/>
              <a:t>Partition management is handled entirely by DynamoDB—never have to manage partitions yourself.</a:t>
            </a:r>
          </a:p>
          <a:p>
            <a:r>
              <a:rPr lang="en-US" dirty="0"/>
              <a:t>On creating a table, the initial status of the table is CREATING.</a:t>
            </a:r>
          </a:p>
          <a:p>
            <a:r>
              <a:rPr lang="en-US" dirty="0"/>
              <a:t> During this phase, DynamoDB </a:t>
            </a:r>
            <a:r>
              <a:rPr lang="en-US" b="1" dirty="0"/>
              <a:t>allocates</a:t>
            </a:r>
            <a:r>
              <a:rPr lang="en-US" dirty="0"/>
              <a:t> sufficient partitions to the table so that it can handle your provisioned throughput requirements. </a:t>
            </a:r>
          </a:p>
          <a:p>
            <a:r>
              <a:rPr lang="en-US" dirty="0"/>
              <a:t>Can begin writing and reading table data after the table status changes to ACTIVE.</a:t>
            </a:r>
            <a:endParaRPr lang="en-IN" dirty="0"/>
          </a:p>
        </p:txBody>
      </p:sp>
    </p:spTree>
    <p:extLst>
      <p:ext uri="{BB962C8B-B14F-4D97-AF65-F5344CB8AC3E}">
        <p14:creationId xmlns:p14="http://schemas.microsoft.com/office/powerpoint/2010/main" val="2599595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US" b="1" dirty="0"/>
              <a:t> 	Null type</a:t>
            </a:r>
            <a:endParaRPr lang="en-IN" b="1" dirty="0"/>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1154954" y="2603499"/>
            <a:ext cx="10660809" cy="3954463"/>
          </a:xfrm>
        </p:spPr>
        <p:txBody>
          <a:bodyPr/>
          <a:lstStyle/>
          <a:p>
            <a:r>
              <a:rPr lang="en-US" dirty="0"/>
              <a:t>Identifier: "NULL"</a:t>
            </a:r>
          </a:p>
          <a:p>
            <a:pPr marL="0" indent="0">
              <a:buNone/>
            </a:pPr>
            <a:r>
              <a:rPr lang="en-US" dirty="0"/>
              <a:t>Example Usage:</a:t>
            </a:r>
          </a:p>
          <a:p>
            <a:r>
              <a:rPr lang="en-US" dirty="0"/>
              <a:t>"</a:t>
            </a:r>
            <a:r>
              <a:rPr lang="en-US" dirty="0" err="1"/>
              <a:t>OrderId</a:t>
            </a:r>
            <a:r>
              <a:rPr lang="en-US" dirty="0"/>
              <a:t>": { "NULL": "true" }</a:t>
            </a:r>
          </a:p>
          <a:p>
            <a:r>
              <a:rPr lang="en-US" dirty="0"/>
              <a:t>Null type stores a </a:t>
            </a:r>
            <a:r>
              <a:rPr lang="en-US" dirty="0" err="1"/>
              <a:t>boolean</a:t>
            </a:r>
            <a:r>
              <a:rPr lang="en-US" dirty="0"/>
              <a:t> value of either "true" or "false".</a:t>
            </a:r>
            <a:endParaRPr lang="en-IN" dirty="0"/>
          </a:p>
        </p:txBody>
      </p:sp>
    </p:spTree>
    <p:extLst>
      <p:ext uri="{BB962C8B-B14F-4D97-AF65-F5344CB8AC3E}">
        <p14:creationId xmlns:p14="http://schemas.microsoft.com/office/powerpoint/2010/main" val="3911758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US" b="1" dirty="0"/>
              <a:t>List type</a:t>
            </a:r>
            <a:endParaRPr lang="en-IN" b="1" dirty="0"/>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1154954" y="2603499"/>
            <a:ext cx="10660809" cy="3954463"/>
          </a:xfrm>
        </p:spPr>
        <p:txBody>
          <a:bodyPr/>
          <a:lstStyle/>
          <a:p>
            <a:r>
              <a:rPr lang="en-US" dirty="0"/>
              <a:t>Identifier: "L"</a:t>
            </a:r>
          </a:p>
          <a:p>
            <a:r>
              <a:rPr lang="en-US" dirty="0"/>
              <a:t>Example Usage:</a:t>
            </a:r>
          </a:p>
          <a:p>
            <a:r>
              <a:rPr lang="en-US" dirty="0"/>
              <a:t>"Roles": { "L": [ "Admin", "User" ] }</a:t>
            </a:r>
          </a:p>
          <a:p>
            <a:r>
              <a:rPr lang="en-US" dirty="0"/>
              <a:t>List type --Store a collection of values in a single attribute. </a:t>
            </a:r>
          </a:p>
          <a:p>
            <a:r>
              <a:rPr lang="en-US" dirty="0"/>
              <a:t>Values are ordered and do not have to be of the same type </a:t>
            </a:r>
          </a:p>
          <a:p>
            <a:r>
              <a:rPr lang="en-US" dirty="0"/>
              <a:t>Can operate directly on list elements using expressions</a:t>
            </a:r>
            <a:endParaRPr lang="en-IN" dirty="0"/>
          </a:p>
        </p:txBody>
      </p:sp>
    </p:spTree>
    <p:extLst>
      <p:ext uri="{BB962C8B-B14F-4D97-AF65-F5344CB8AC3E}">
        <p14:creationId xmlns:p14="http://schemas.microsoft.com/office/powerpoint/2010/main" val="3060565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IN" b="1" dirty="0"/>
              <a:t>Map type</a:t>
            </a:r>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1154954" y="2603499"/>
            <a:ext cx="10660809" cy="3954463"/>
          </a:xfrm>
        </p:spPr>
        <p:txBody>
          <a:bodyPr/>
          <a:lstStyle/>
          <a:p>
            <a:r>
              <a:rPr lang="en-IN" dirty="0"/>
              <a:t>Identifier: "M“</a:t>
            </a:r>
          </a:p>
          <a:p>
            <a:pPr algn="l"/>
            <a:r>
              <a:rPr lang="en-US" b="0" i="0" dirty="0">
                <a:solidFill>
                  <a:srgbClr val="000000"/>
                </a:solidFill>
                <a:effectLst/>
                <a:latin typeface="Avenir"/>
              </a:rPr>
              <a:t>Store a collection of values in a single attribute. </a:t>
            </a:r>
          </a:p>
          <a:p>
            <a:pPr algn="l"/>
            <a:r>
              <a:rPr lang="en-US" b="0" i="0" dirty="0">
                <a:solidFill>
                  <a:srgbClr val="000000"/>
                </a:solidFill>
                <a:effectLst/>
                <a:latin typeface="Avenir"/>
              </a:rPr>
              <a:t>For a Map attribute, these values are stored in key-value pairs, similar to the map or dictionary objects in most programming languages.</a:t>
            </a:r>
          </a:p>
          <a:p>
            <a:pPr algn="l"/>
            <a:r>
              <a:rPr lang="en-US" b="0" i="0" dirty="0">
                <a:solidFill>
                  <a:srgbClr val="000000"/>
                </a:solidFill>
                <a:effectLst/>
                <a:latin typeface="Avenir"/>
              </a:rPr>
              <a:t>Can operate directly on map elements using </a:t>
            </a:r>
            <a:r>
              <a:rPr lang="en-US" b="0" i="0" u="none" strike="noStrike" dirty="0">
                <a:solidFill>
                  <a:srgbClr val="2973B7"/>
                </a:solidFill>
                <a:effectLst/>
                <a:latin typeface="Avenir"/>
              </a:rPr>
              <a:t>expressions</a:t>
            </a:r>
            <a:r>
              <a:rPr lang="en-US" b="0" i="0" dirty="0">
                <a:solidFill>
                  <a:srgbClr val="000000"/>
                </a:solidFill>
                <a:effectLst/>
                <a:latin typeface="Avenir"/>
              </a:rPr>
              <a:t>.</a:t>
            </a:r>
          </a:p>
          <a:p>
            <a:pPr marL="0" indent="0" algn="l">
              <a:buNone/>
            </a:pPr>
            <a:endParaRPr lang="en-US" b="0" i="0" dirty="0">
              <a:solidFill>
                <a:srgbClr val="000000"/>
              </a:solidFill>
              <a:effectLst/>
              <a:latin typeface="Avenir"/>
            </a:endParaRPr>
          </a:p>
          <a:p>
            <a:endParaRPr lang="en-IN" dirty="0"/>
          </a:p>
        </p:txBody>
      </p:sp>
    </p:spTree>
    <p:extLst>
      <p:ext uri="{BB962C8B-B14F-4D97-AF65-F5344CB8AC3E}">
        <p14:creationId xmlns:p14="http://schemas.microsoft.com/office/powerpoint/2010/main" val="414959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US" dirty="0"/>
              <a:t>Map type</a:t>
            </a:r>
            <a:endParaRPr lang="en-IN" dirty="0"/>
          </a:p>
        </p:txBody>
      </p:sp>
      <p:sp>
        <p:nvSpPr>
          <p:cNvPr id="4" name="TextBox 3">
            <a:extLst>
              <a:ext uri="{FF2B5EF4-FFF2-40B4-BE49-F238E27FC236}">
                <a16:creationId xmlns:a16="http://schemas.microsoft.com/office/drawing/2014/main" id="{89C4E6C3-8F81-1925-B15F-E474116FEBCB}"/>
              </a:ext>
            </a:extLst>
          </p:cNvPr>
          <p:cNvSpPr txBox="1"/>
          <p:nvPr/>
        </p:nvSpPr>
        <p:spPr>
          <a:xfrm>
            <a:off x="1538847" y="2378753"/>
            <a:ext cx="8888263" cy="3693319"/>
          </a:xfrm>
          <a:prstGeom prst="rect">
            <a:avLst/>
          </a:prstGeom>
          <a:noFill/>
        </p:spPr>
        <p:txBody>
          <a:bodyPr wrap="square">
            <a:spAutoFit/>
          </a:bodyPr>
          <a:lstStyle/>
          <a:p>
            <a:r>
              <a:rPr lang="en-US" dirty="0"/>
              <a:t>"</a:t>
            </a:r>
            <a:r>
              <a:rPr lang="en-US" dirty="0" err="1"/>
              <a:t>FamilyMembers</a:t>
            </a:r>
            <a:r>
              <a:rPr lang="en-US" dirty="0"/>
              <a:t>": {</a:t>
            </a:r>
          </a:p>
          <a:p>
            <a:r>
              <a:rPr lang="en-US" dirty="0"/>
              <a:t>    "M": {</a:t>
            </a:r>
          </a:p>
          <a:p>
            <a:r>
              <a:rPr lang="en-US" dirty="0"/>
              <a:t>        "Bill Murray": {</a:t>
            </a:r>
          </a:p>
          <a:p>
            <a:r>
              <a:rPr lang="en-US" dirty="0"/>
              <a:t>            "Relationship": "Spouse",</a:t>
            </a:r>
          </a:p>
          <a:p>
            <a:r>
              <a:rPr lang="en-US" dirty="0"/>
              <a:t>            "Age": 65</a:t>
            </a:r>
          </a:p>
          <a:p>
            <a:r>
              <a:rPr lang="en-US" dirty="0"/>
              <a:t>        },</a:t>
            </a:r>
          </a:p>
          <a:p>
            <a:r>
              <a:rPr lang="en-US" dirty="0"/>
              <a:t>        "Tina Turner": {</a:t>
            </a:r>
          </a:p>
          <a:p>
            <a:r>
              <a:rPr lang="en-US" dirty="0"/>
              <a:t>            "Relationship": "Daughter",</a:t>
            </a:r>
          </a:p>
          <a:p>
            <a:r>
              <a:rPr lang="en-US" dirty="0"/>
              <a:t>            "Age": 78,</a:t>
            </a:r>
          </a:p>
          <a:p>
            <a:r>
              <a:rPr lang="en-US" dirty="0"/>
              <a:t>            "Occupation": "Singer"</a:t>
            </a:r>
          </a:p>
          <a:p>
            <a:r>
              <a:rPr lang="en-US" dirty="0"/>
              <a:t>        }</a:t>
            </a:r>
          </a:p>
          <a:p>
            <a:r>
              <a:rPr lang="en-US" dirty="0"/>
              <a:t>    }</a:t>
            </a:r>
          </a:p>
          <a:p>
            <a:r>
              <a:rPr lang="en-US" dirty="0"/>
              <a:t>}</a:t>
            </a:r>
            <a:endParaRPr lang="en-IN" dirty="0"/>
          </a:p>
        </p:txBody>
      </p:sp>
    </p:spTree>
    <p:extLst>
      <p:ext uri="{BB962C8B-B14F-4D97-AF65-F5344CB8AC3E}">
        <p14:creationId xmlns:p14="http://schemas.microsoft.com/office/powerpoint/2010/main" val="69551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US" b="1" dirty="0"/>
              <a:t>String Set type</a:t>
            </a:r>
            <a:endParaRPr lang="en-IN" b="1" dirty="0"/>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1154954" y="2603499"/>
            <a:ext cx="10660809" cy="3954463"/>
          </a:xfrm>
        </p:spPr>
        <p:txBody>
          <a:bodyPr>
            <a:normAutofit lnSpcReduction="10000"/>
          </a:bodyPr>
          <a:lstStyle/>
          <a:p>
            <a:r>
              <a:rPr lang="en-US" dirty="0"/>
              <a:t>Identifier: "SS"</a:t>
            </a:r>
          </a:p>
          <a:p>
            <a:r>
              <a:rPr lang="en-US" dirty="0"/>
              <a:t>Example Usage:</a:t>
            </a:r>
          </a:p>
          <a:p>
            <a:r>
              <a:rPr lang="en-US" dirty="0"/>
              <a:t>"Roles": { "SS": [ "Admin", "User" ] }</a:t>
            </a:r>
          </a:p>
          <a:p>
            <a:r>
              <a:rPr lang="en-US" dirty="0"/>
              <a:t>Maintain a collection of </a:t>
            </a:r>
            <a:r>
              <a:rPr lang="en-US" b="1" dirty="0"/>
              <a:t>unique</a:t>
            </a:r>
            <a:r>
              <a:rPr lang="en-US" dirty="0"/>
              <a:t> items of the same type. </a:t>
            </a:r>
          </a:p>
          <a:p>
            <a:r>
              <a:rPr lang="en-US" dirty="0"/>
              <a:t>String Set is used to hold a set of strings.</a:t>
            </a:r>
          </a:p>
          <a:p>
            <a:r>
              <a:rPr lang="en-US" dirty="0"/>
              <a:t>Does not allow duplicates</a:t>
            </a:r>
          </a:p>
          <a:p>
            <a:r>
              <a:rPr lang="en-US" dirty="0"/>
              <a:t>Sets can be particularly useful with expressions. </a:t>
            </a:r>
          </a:p>
          <a:p>
            <a:r>
              <a:rPr lang="en-US" dirty="0"/>
              <a:t>Can run update commands to add &amp; remove elements to a set without fetching &amp; inserting the whole object. </a:t>
            </a:r>
          </a:p>
          <a:p>
            <a:r>
              <a:rPr lang="en-US" dirty="0"/>
              <a:t>May also check for the existence of an element within a set when updating or retrieving items.</a:t>
            </a:r>
          </a:p>
        </p:txBody>
      </p:sp>
    </p:spTree>
    <p:extLst>
      <p:ext uri="{BB962C8B-B14F-4D97-AF65-F5344CB8AC3E}">
        <p14:creationId xmlns:p14="http://schemas.microsoft.com/office/powerpoint/2010/main" val="3647542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US" b="1" dirty="0"/>
              <a:t>Number Set type</a:t>
            </a:r>
            <a:endParaRPr lang="en-IN" b="1" dirty="0"/>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1154954" y="2603499"/>
            <a:ext cx="10660809" cy="3954463"/>
          </a:xfrm>
        </p:spPr>
        <p:txBody>
          <a:bodyPr>
            <a:normAutofit/>
          </a:bodyPr>
          <a:lstStyle/>
          <a:p>
            <a:r>
              <a:rPr lang="en-US" dirty="0"/>
              <a:t>Identifier: "NS"</a:t>
            </a:r>
          </a:p>
          <a:p>
            <a:r>
              <a:rPr lang="en-US" dirty="0"/>
              <a:t>Example Usage:</a:t>
            </a:r>
          </a:p>
          <a:p>
            <a:r>
              <a:rPr lang="en-US" dirty="0"/>
              <a:t>"</a:t>
            </a:r>
            <a:r>
              <a:rPr lang="en-US" dirty="0" err="1"/>
              <a:t>RelatedUsers</a:t>
            </a:r>
            <a:r>
              <a:rPr lang="en-US" dirty="0"/>
              <a:t>": { "NS": [ "123", "456", "789" ] }</a:t>
            </a:r>
          </a:p>
          <a:p>
            <a:r>
              <a:rPr lang="en-US" dirty="0"/>
              <a:t>Collection of unique items of the same type. </a:t>
            </a:r>
          </a:p>
          <a:p>
            <a:r>
              <a:rPr lang="en-US" dirty="0"/>
              <a:t>Used to hold a set of numbers.</a:t>
            </a:r>
          </a:p>
          <a:p>
            <a:endParaRPr lang="en-US" dirty="0"/>
          </a:p>
        </p:txBody>
      </p:sp>
    </p:spTree>
    <p:extLst>
      <p:ext uri="{BB962C8B-B14F-4D97-AF65-F5344CB8AC3E}">
        <p14:creationId xmlns:p14="http://schemas.microsoft.com/office/powerpoint/2010/main" val="1112366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US" b="1" dirty="0"/>
              <a:t>Binary Set type</a:t>
            </a:r>
            <a:endParaRPr lang="en-IN" b="1" dirty="0"/>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1154954" y="2603499"/>
            <a:ext cx="10660809" cy="825501"/>
          </a:xfrm>
        </p:spPr>
        <p:txBody>
          <a:bodyPr/>
          <a:lstStyle/>
          <a:p>
            <a:r>
              <a:rPr lang="en-IN" b="1" i="0" dirty="0">
                <a:solidFill>
                  <a:srgbClr val="000000"/>
                </a:solidFill>
                <a:effectLst/>
                <a:latin typeface="Avenir"/>
              </a:rPr>
              <a:t>Identifier:</a:t>
            </a:r>
            <a:r>
              <a:rPr lang="en-IN" b="0" i="0" dirty="0">
                <a:solidFill>
                  <a:srgbClr val="000000"/>
                </a:solidFill>
                <a:effectLst/>
                <a:latin typeface="Avenir"/>
              </a:rPr>
              <a:t> "BS“</a:t>
            </a:r>
          </a:p>
          <a:p>
            <a:r>
              <a:rPr lang="en-US" b="0" i="0" dirty="0">
                <a:solidFill>
                  <a:srgbClr val="000000"/>
                </a:solidFill>
                <a:effectLst/>
                <a:latin typeface="Avenir"/>
              </a:rPr>
              <a:t>Binary Set is used to hold a set of binary values.</a:t>
            </a:r>
            <a:endParaRPr lang="en-IN" dirty="0">
              <a:solidFill>
                <a:srgbClr val="000000"/>
              </a:solidFill>
              <a:latin typeface="Avenir"/>
            </a:endParaRPr>
          </a:p>
          <a:p>
            <a:endParaRPr lang="en-IN" dirty="0"/>
          </a:p>
        </p:txBody>
      </p:sp>
      <p:pic>
        <p:nvPicPr>
          <p:cNvPr id="5" name="Picture 4">
            <a:extLst>
              <a:ext uri="{FF2B5EF4-FFF2-40B4-BE49-F238E27FC236}">
                <a16:creationId xmlns:a16="http://schemas.microsoft.com/office/drawing/2014/main" id="{2D9F069D-3B0A-B04A-00C9-29414E9C6596}"/>
              </a:ext>
            </a:extLst>
          </p:cNvPr>
          <p:cNvPicPr>
            <a:picLocks noChangeAspect="1"/>
          </p:cNvPicPr>
          <p:nvPr/>
        </p:nvPicPr>
        <p:blipFill>
          <a:blip r:embed="rId2"/>
          <a:stretch>
            <a:fillRect/>
          </a:stretch>
        </p:blipFill>
        <p:spPr>
          <a:xfrm>
            <a:off x="376237" y="3429000"/>
            <a:ext cx="11971821" cy="2801915"/>
          </a:xfrm>
          <a:prstGeom prst="rect">
            <a:avLst/>
          </a:prstGeom>
        </p:spPr>
      </p:pic>
    </p:spTree>
    <p:extLst>
      <p:ext uri="{BB962C8B-B14F-4D97-AF65-F5344CB8AC3E}">
        <p14:creationId xmlns:p14="http://schemas.microsoft.com/office/powerpoint/2010/main" val="18801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0D660-9FEC-070B-2C91-1E52FFE6701D}"/>
              </a:ext>
            </a:extLst>
          </p:cNvPr>
          <p:cNvSpPr>
            <a:spLocks noGrp="1"/>
          </p:cNvSpPr>
          <p:nvPr>
            <p:ph type="title"/>
          </p:nvPr>
        </p:nvSpPr>
        <p:spPr/>
        <p:txBody>
          <a:bodyPr/>
          <a:lstStyle/>
          <a:p>
            <a:r>
              <a:rPr lang="en-IN" b="1" dirty="0"/>
              <a:t>Primary Key</a:t>
            </a:r>
          </a:p>
        </p:txBody>
      </p:sp>
      <p:sp>
        <p:nvSpPr>
          <p:cNvPr id="3" name="Content Placeholder 2">
            <a:extLst>
              <a:ext uri="{FF2B5EF4-FFF2-40B4-BE49-F238E27FC236}">
                <a16:creationId xmlns:a16="http://schemas.microsoft.com/office/drawing/2014/main" id="{CF9022FB-9B85-9342-F56D-7D225EE06AC8}"/>
              </a:ext>
            </a:extLst>
          </p:cNvPr>
          <p:cNvSpPr>
            <a:spLocks noGrp="1"/>
          </p:cNvSpPr>
          <p:nvPr>
            <p:ph idx="1"/>
          </p:nvPr>
        </p:nvSpPr>
        <p:spPr>
          <a:xfrm>
            <a:off x="1154954" y="2603500"/>
            <a:ext cx="10517934" cy="3925888"/>
          </a:xfrm>
        </p:spPr>
        <p:txBody>
          <a:bodyPr>
            <a:normAutofit/>
          </a:bodyPr>
          <a:lstStyle/>
          <a:p>
            <a:pPr algn="l"/>
            <a:r>
              <a:rPr lang="en-US" b="0" i="0" dirty="0">
                <a:solidFill>
                  <a:srgbClr val="000000"/>
                </a:solidFill>
                <a:effectLst/>
                <a:latin typeface="Avenir"/>
              </a:rPr>
              <a:t>Each item in a table is uniquely identified by a primary key. </a:t>
            </a:r>
          </a:p>
          <a:p>
            <a:pPr algn="l"/>
            <a:r>
              <a:rPr lang="en-US" b="0" i="0" dirty="0">
                <a:solidFill>
                  <a:srgbClr val="000000"/>
                </a:solidFill>
                <a:effectLst/>
                <a:latin typeface="Avenir"/>
              </a:rPr>
              <a:t>Definition must be defined at the creation </a:t>
            </a:r>
            <a:r>
              <a:rPr lang="en-US" b="0" i="0">
                <a:solidFill>
                  <a:srgbClr val="000000"/>
                </a:solidFill>
                <a:effectLst/>
                <a:latin typeface="Avenir"/>
              </a:rPr>
              <a:t>of the table</a:t>
            </a:r>
            <a:endParaRPr lang="en-US" b="0" i="0" dirty="0">
              <a:solidFill>
                <a:srgbClr val="000000"/>
              </a:solidFill>
              <a:effectLst/>
              <a:latin typeface="Avenir"/>
            </a:endParaRPr>
          </a:p>
          <a:p>
            <a:pPr algn="l"/>
            <a:r>
              <a:rPr lang="en-US" b="0" i="0" dirty="0">
                <a:solidFill>
                  <a:srgbClr val="000000"/>
                </a:solidFill>
                <a:effectLst/>
                <a:latin typeface="Avenir"/>
              </a:rPr>
              <a:t>Must be provided when inserting a new item.</a:t>
            </a:r>
          </a:p>
          <a:p>
            <a:pPr algn="l"/>
            <a:r>
              <a:rPr lang="en-US" b="0" i="0" dirty="0">
                <a:solidFill>
                  <a:srgbClr val="000000"/>
                </a:solidFill>
                <a:effectLst/>
                <a:latin typeface="Avenir"/>
              </a:rPr>
              <a:t>Can only have one item with a particular combination of partition key and sort key.</a:t>
            </a:r>
          </a:p>
          <a:p>
            <a:pPr algn="l"/>
            <a:r>
              <a:rPr lang="en-US" b="0" i="0" dirty="0">
                <a:solidFill>
                  <a:srgbClr val="000000"/>
                </a:solidFill>
                <a:effectLst/>
                <a:latin typeface="Avenir"/>
              </a:rPr>
              <a:t>Two types of primary key:</a:t>
            </a:r>
          </a:p>
          <a:p>
            <a:pPr lvl="1"/>
            <a:r>
              <a:rPr lang="en-US" b="1" i="0" dirty="0">
                <a:solidFill>
                  <a:srgbClr val="000000"/>
                </a:solidFill>
                <a:effectLst/>
                <a:latin typeface="Avenir"/>
              </a:rPr>
              <a:t>simple primary key</a:t>
            </a:r>
            <a:r>
              <a:rPr lang="en-US" b="0" i="0" dirty="0">
                <a:solidFill>
                  <a:srgbClr val="000000"/>
                </a:solidFill>
                <a:effectLst/>
                <a:latin typeface="Avenir"/>
              </a:rPr>
              <a:t> made up of just a partition key</a:t>
            </a:r>
          </a:p>
          <a:p>
            <a:pPr lvl="1"/>
            <a:r>
              <a:rPr lang="en-US" b="1" i="0" dirty="0">
                <a:solidFill>
                  <a:srgbClr val="000000"/>
                </a:solidFill>
                <a:effectLst/>
                <a:latin typeface="Avenir"/>
              </a:rPr>
              <a:t>composite primary key</a:t>
            </a:r>
            <a:r>
              <a:rPr lang="en-US" b="0" i="0" dirty="0">
                <a:solidFill>
                  <a:srgbClr val="000000"/>
                </a:solidFill>
                <a:effectLst/>
                <a:latin typeface="Avenir"/>
              </a:rPr>
              <a:t> made up of a partition key and a sort key.</a:t>
            </a:r>
          </a:p>
        </p:txBody>
      </p:sp>
    </p:spTree>
    <p:extLst>
      <p:ext uri="{BB962C8B-B14F-4D97-AF65-F5344CB8AC3E}">
        <p14:creationId xmlns:p14="http://schemas.microsoft.com/office/powerpoint/2010/main" val="289862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90F4-534C-5DEF-8469-6D316C39A55A}"/>
              </a:ext>
            </a:extLst>
          </p:cNvPr>
          <p:cNvSpPr>
            <a:spLocks noGrp="1"/>
          </p:cNvSpPr>
          <p:nvPr>
            <p:ph type="title"/>
          </p:nvPr>
        </p:nvSpPr>
        <p:spPr/>
        <p:txBody>
          <a:bodyPr/>
          <a:lstStyle/>
          <a:p>
            <a:r>
              <a:rPr lang="en-IN" b="1" dirty="0"/>
              <a:t>Primary Key</a:t>
            </a:r>
            <a:endParaRPr lang="en-IN" dirty="0"/>
          </a:p>
        </p:txBody>
      </p:sp>
      <p:graphicFrame>
        <p:nvGraphicFramePr>
          <p:cNvPr id="4" name="Content Placeholder 3">
            <a:extLst>
              <a:ext uri="{FF2B5EF4-FFF2-40B4-BE49-F238E27FC236}">
                <a16:creationId xmlns:a16="http://schemas.microsoft.com/office/drawing/2014/main" id="{7FF9E62A-1245-7880-F18F-0E48C89E50C1}"/>
              </a:ext>
            </a:extLst>
          </p:cNvPr>
          <p:cNvGraphicFramePr>
            <a:graphicFrameLocks noGrp="1"/>
          </p:cNvGraphicFramePr>
          <p:nvPr>
            <p:ph idx="1"/>
          </p:nvPr>
        </p:nvGraphicFramePr>
        <p:xfrm>
          <a:off x="500063" y="2471738"/>
          <a:ext cx="11001375" cy="4214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4399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BB22-352E-315E-CFC1-FE7994827802}"/>
              </a:ext>
            </a:extLst>
          </p:cNvPr>
          <p:cNvSpPr>
            <a:spLocks noGrp="1"/>
          </p:cNvSpPr>
          <p:nvPr>
            <p:ph type="title"/>
          </p:nvPr>
        </p:nvSpPr>
        <p:spPr/>
        <p:txBody>
          <a:bodyPr/>
          <a:lstStyle/>
          <a:p>
            <a:r>
              <a:rPr lang="en-US" b="1" dirty="0"/>
              <a:t>Composite primary key</a:t>
            </a:r>
            <a:endParaRPr lang="en-IN" b="1" dirty="0"/>
          </a:p>
        </p:txBody>
      </p:sp>
      <p:sp>
        <p:nvSpPr>
          <p:cNvPr id="3" name="Content Placeholder 2">
            <a:extLst>
              <a:ext uri="{FF2B5EF4-FFF2-40B4-BE49-F238E27FC236}">
                <a16:creationId xmlns:a16="http://schemas.microsoft.com/office/drawing/2014/main" id="{1953B2EF-203A-06A2-F465-C469A39E2F2F}"/>
              </a:ext>
            </a:extLst>
          </p:cNvPr>
          <p:cNvSpPr>
            <a:spLocks noGrp="1"/>
          </p:cNvSpPr>
          <p:nvPr>
            <p:ph idx="1"/>
          </p:nvPr>
        </p:nvSpPr>
        <p:spPr/>
        <p:txBody>
          <a:bodyPr>
            <a:normAutofit lnSpcReduction="10000"/>
          </a:bodyPr>
          <a:lstStyle/>
          <a:p>
            <a:pPr algn="l"/>
            <a:r>
              <a:rPr lang="en-US" b="0" i="0" dirty="0">
                <a:solidFill>
                  <a:srgbClr val="000000"/>
                </a:solidFill>
                <a:effectLst/>
                <a:latin typeface="Avenir"/>
              </a:rPr>
              <a:t>Creating a table with a composite primary key is similar to </a:t>
            </a:r>
            <a:r>
              <a:rPr lang="en-US" b="0" i="0" u="none" strike="noStrike" dirty="0">
                <a:solidFill>
                  <a:srgbClr val="2973B7"/>
                </a:solidFill>
                <a:effectLst/>
                <a:latin typeface="Avenir"/>
              </a:rPr>
              <a:t>creating a table with a simple primary key</a:t>
            </a:r>
            <a:r>
              <a:rPr lang="en-US" b="0" i="0" dirty="0">
                <a:solidFill>
                  <a:srgbClr val="000000"/>
                </a:solidFill>
                <a:effectLst/>
                <a:latin typeface="Avenir"/>
              </a:rPr>
              <a:t>. </a:t>
            </a:r>
          </a:p>
          <a:p>
            <a:pPr algn="l"/>
            <a:r>
              <a:rPr lang="en-US" dirty="0">
                <a:solidFill>
                  <a:srgbClr val="000000"/>
                </a:solidFill>
                <a:latin typeface="Avenir"/>
              </a:rPr>
              <a:t>D</a:t>
            </a:r>
            <a:r>
              <a:rPr lang="en-US" b="0" i="0" dirty="0">
                <a:solidFill>
                  <a:srgbClr val="000000"/>
                </a:solidFill>
                <a:effectLst/>
                <a:latin typeface="Avenir"/>
              </a:rPr>
              <a:t>efine the attributes and  key schema when </a:t>
            </a:r>
            <a:r>
              <a:rPr lang="en-US" b="0" i="0">
                <a:solidFill>
                  <a:srgbClr val="000000"/>
                </a:solidFill>
                <a:effectLst/>
                <a:latin typeface="Avenir"/>
              </a:rPr>
              <a:t>creating the table. </a:t>
            </a:r>
            <a:endParaRPr lang="en-US" b="0" i="0" dirty="0">
              <a:solidFill>
                <a:srgbClr val="000000"/>
              </a:solidFill>
              <a:effectLst/>
              <a:latin typeface="Avenir"/>
            </a:endParaRPr>
          </a:p>
          <a:p>
            <a:pPr algn="l"/>
            <a:r>
              <a:rPr lang="en-US" dirty="0">
                <a:solidFill>
                  <a:srgbClr val="000000"/>
                </a:solidFill>
                <a:latin typeface="Avenir"/>
              </a:rPr>
              <a:t>N</a:t>
            </a:r>
            <a:r>
              <a:rPr lang="en-US" b="0" i="0" dirty="0">
                <a:solidFill>
                  <a:srgbClr val="000000"/>
                </a:solidFill>
                <a:effectLst/>
                <a:latin typeface="Avenir"/>
              </a:rPr>
              <a:t>eed to define </a:t>
            </a:r>
            <a:r>
              <a:rPr lang="en-US" b="0" i="1" dirty="0">
                <a:solidFill>
                  <a:srgbClr val="000000"/>
                </a:solidFill>
                <a:effectLst/>
                <a:latin typeface="Avenir"/>
              </a:rPr>
              <a:t>two</a:t>
            </a:r>
            <a:r>
              <a:rPr lang="en-US" b="0" i="0" dirty="0">
                <a:solidFill>
                  <a:srgbClr val="000000"/>
                </a:solidFill>
                <a:effectLst/>
                <a:latin typeface="Avenir"/>
              </a:rPr>
              <a:t> attributes rather than one. You then have to specify which attribute is  HASH key and which is  RANGE key.</a:t>
            </a:r>
          </a:p>
          <a:p>
            <a:pPr algn="l"/>
            <a:r>
              <a:rPr lang="en-US" b="0" i="0" dirty="0">
                <a:solidFill>
                  <a:srgbClr val="000000"/>
                </a:solidFill>
                <a:effectLst/>
                <a:latin typeface="Avenir"/>
              </a:rPr>
              <a:t>HASH key -- how your data is partitioned</a:t>
            </a:r>
          </a:p>
          <a:p>
            <a:pPr algn="l"/>
            <a:r>
              <a:rPr lang="en-US" b="0" i="0" dirty="0">
                <a:solidFill>
                  <a:srgbClr val="000000"/>
                </a:solidFill>
                <a:effectLst/>
                <a:latin typeface="Avenir"/>
              </a:rPr>
              <a:t>RANGE key  --how that data is sorted within a particular HASH key.</a:t>
            </a:r>
          </a:p>
          <a:p>
            <a:pPr algn="l"/>
            <a:r>
              <a:rPr lang="en-US" b="0" i="0" dirty="0">
                <a:solidFill>
                  <a:srgbClr val="000000"/>
                </a:solidFill>
                <a:effectLst/>
                <a:latin typeface="Avenir"/>
              </a:rPr>
              <a:t>HASH key is important -- can only grab data for a single HASH key in a Query operation.</a:t>
            </a:r>
          </a:p>
          <a:p>
            <a:pPr algn="l"/>
            <a:r>
              <a:rPr lang="en-US" b="0" i="0" dirty="0">
                <a:solidFill>
                  <a:srgbClr val="000000"/>
                </a:solidFill>
                <a:effectLst/>
                <a:latin typeface="Avenir"/>
              </a:rPr>
              <a:t>HASH and RANGE keys allow for a one-to-many like structure -- for a single HASH key, there can be multiple RANGE keys.</a:t>
            </a:r>
          </a:p>
          <a:p>
            <a:endParaRPr lang="en-IN" dirty="0"/>
          </a:p>
        </p:txBody>
      </p:sp>
    </p:spTree>
    <p:extLst>
      <p:ext uri="{BB962C8B-B14F-4D97-AF65-F5344CB8AC3E}">
        <p14:creationId xmlns:p14="http://schemas.microsoft.com/office/powerpoint/2010/main" val="280946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08985-CC69-FACA-863D-BD44E7ADD5E1}"/>
              </a:ext>
            </a:extLst>
          </p:cNvPr>
          <p:cNvSpPr>
            <a:spLocks noGrp="1"/>
          </p:cNvSpPr>
          <p:nvPr>
            <p:ph type="title"/>
          </p:nvPr>
        </p:nvSpPr>
        <p:spPr/>
        <p:txBody>
          <a:bodyPr/>
          <a:lstStyle/>
          <a:p>
            <a:r>
              <a:rPr lang="en-IN" dirty="0"/>
              <a:t>Partitions and data distribution</a:t>
            </a:r>
          </a:p>
        </p:txBody>
      </p:sp>
      <p:sp>
        <p:nvSpPr>
          <p:cNvPr id="3" name="Content Placeholder 2">
            <a:extLst>
              <a:ext uri="{FF2B5EF4-FFF2-40B4-BE49-F238E27FC236}">
                <a16:creationId xmlns:a16="http://schemas.microsoft.com/office/drawing/2014/main" id="{37A0ACB4-DCAA-422F-5B59-B95331A13E32}"/>
              </a:ext>
            </a:extLst>
          </p:cNvPr>
          <p:cNvSpPr>
            <a:spLocks noGrp="1"/>
          </p:cNvSpPr>
          <p:nvPr>
            <p:ph idx="1"/>
          </p:nvPr>
        </p:nvSpPr>
        <p:spPr>
          <a:xfrm>
            <a:off x="1154954" y="2603499"/>
            <a:ext cx="10432209" cy="4054475"/>
          </a:xfrm>
        </p:spPr>
        <p:txBody>
          <a:bodyPr>
            <a:normAutofit/>
          </a:bodyPr>
          <a:lstStyle/>
          <a:p>
            <a:pPr marL="0" indent="0">
              <a:buNone/>
            </a:pPr>
            <a:r>
              <a:rPr lang="en-US" dirty="0"/>
              <a:t>DynamoDB allocates additional partitions to a table in the following situations:</a:t>
            </a:r>
          </a:p>
          <a:p>
            <a:pPr>
              <a:buFont typeface="Wingdings" panose="05000000000000000000" pitchFamily="2" charset="2"/>
              <a:buChar char="Ø"/>
            </a:pPr>
            <a:r>
              <a:rPr lang="en-US" dirty="0"/>
              <a:t>If you increase the table's provisioned throughput settings beyond what the existing partitions can support.</a:t>
            </a:r>
          </a:p>
          <a:p>
            <a:pPr>
              <a:buFont typeface="Wingdings" panose="05000000000000000000" pitchFamily="2" charset="2"/>
              <a:buChar char="Ø"/>
            </a:pPr>
            <a:r>
              <a:rPr lang="en-US" dirty="0"/>
              <a:t>If an existing partition fills to capacity and more storage space is required.</a:t>
            </a:r>
          </a:p>
          <a:p>
            <a:r>
              <a:rPr lang="en-US" dirty="0"/>
              <a:t>Partition management occurs automatically in the background and is transparent to your applications. </a:t>
            </a:r>
          </a:p>
          <a:p>
            <a:r>
              <a:rPr lang="en-US" dirty="0"/>
              <a:t>Table remains available throughout and fully supports your provisioned throughput requirements.</a:t>
            </a:r>
          </a:p>
          <a:p>
            <a:r>
              <a:rPr lang="en-US" dirty="0"/>
              <a:t>Global secondary indexes in DynamoDB are also composed of partitions. </a:t>
            </a:r>
          </a:p>
          <a:p>
            <a:r>
              <a:rPr lang="en-US" dirty="0"/>
              <a:t>The data in a global secondary index is stored separately from the data in its base table, but index partitions behave in much the same way as table partitions.</a:t>
            </a:r>
            <a:endParaRPr lang="en-IN" dirty="0"/>
          </a:p>
        </p:txBody>
      </p:sp>
    </p:spTree>
    <p:extLst>
      <p:ext uri="{BB962C8B-B14F-4D97-AF65-F5344CB8AC3E}">
        <p14:creationId xmlns:p14="http://schemas.microsoft.com/office/powerpoint/2010/main" val="4230148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FEB266-5049-0BEF-AAF3-C69C046BD784}"/>
              </a:ext>
            </a:extLst>
          </p:cNvPr>
          <p:cNvPicPr>
            <a:picLocks noChangeAspect="1"/>
          </p:cNvPicPr>
          <p:nvPr/>
        </p:nvPicPr>
        <p:blipFill>
          <a:blip r:embed="rId2"/>
          <a:stretch>
            <a:fillRect/>
          </a:stretch>
        </p:blipFill>
        <p:spPr>
          <a:xfrm>
            <a:off x="1285875" y="1007840"/>
            <a:ext cx="8877300" cy="5392960"/>
          </a:xfrm>
          <a:prstGeom prst="rect">
            <a:avLst/>
          </a:prstGeom>
        </p:spPr>
      </p:pic>
    </p:spTree>
    <p:extLst>
      <p:ext uri="{BB962C8B-B14F-4D97-AF65-F5344CB8AC3E}">
        <p14:creationId xmlns:p14="http://schemas.microsoft.com/office/powerpoint/2010/main" val="2053487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134D48-03A1-AD06-28DC-1DDED6789D22}"/>
              </a:ext>
            </a:extLst>
          </p:cNvPr>
          <p:cNvSpPr txBox="1"/>
          <p:nvPr/>
        </p:nvSpPr>
        <p:spPr>
          <a:xfrm>
            <a:off x="446484" y="141178"/>
            <a:ext cx="10483453" cy="369332"/>
          </a:xfrm>
          <a:prstGeom prst="rect">
            <a:avLst/>
          </a:prstGeom>
          <a:noFill/>
        </p:spPr>
        <p:txBody>
          <a:bodyPr wrap="square">
            <a:spAutoFit/>
          </a:bodyPr>
          <a:lstStyle/>
          <a:p>
            <a:r>
              <a:rPr lang="en-US" b="1" i="0" dirty="0">
                <a:solidFill>
                  <a:schemeClr val="accent5">
                    <a:lumMod val="50000"/>
                  </a:schemeClr>
                </a:solidFill>
                <a:effectLst/>
                <a:latin typeface="Avenir"/>
              </a:rPr>
              <a:t>To create the </a:t>
            </a:r>
            <a:r>
              <a:rPr lang="en-US" b="1" i="0" dirty="0" err="1">
                <a:solidFill>
                  <a:schemeClr val="accent5">
                    <a:lumMod val="50000"/>
                  </a:schemeClr>
                </a:solidFill>
                <a:effectLst/>
                <a:latin typeface="Avenir"/>
              </a:rPr>
              <a:t>UserOrdersTable</a:t>
            </a:r>
            <a:r>
              <a:rPr lang="en-US" b="1" i="0" dirty="0">
                <a:solidFill>
                  <a:schemeClr val="accent5">
                    <a:lumMod val="50000"/>
                  </a:schemeClr>
                </a:solidFill>
                <a:effectLst/>
                <a:latin typeface="Avenir"/>
              </a:rPr>
              <a:t> with composite primary key using the  </a:t>
            </a:r>
            <a:r>
              <a:rPr lang="en-US" b="1" i="0" dirty="0" err="1">
                <a:solidFill>
                  <a:schemeClr val="accent5">
                    <a:lumMod val="50000"/>
                  </a:schemeClr>
                </a:solidFill>
                <a:effectLst/>
                <a:latin typeface="Avenir"/>
              </a:rPr>
              <a:t>CreateTable</a:t>
            </a:r>
            <a:r>
              <a:rPr lang="en-US" b="1" i="0" dirty="0">
                <a:solidFill>
                  <a:schemeClr val="accent5">
                    <a:lumMod val="50000"/>
                  </a:schemeClr>
                </a:solidFill>
                <a:effectLst/>
                <a:latin typeface="Avenir"/>
              </a:rPr>
              <a:t> API call:</a:t>
            </a:r>
            <a:endParaRPr lang="en-IN" b="1" dirty="0">
              <a:solidFill>
                <a:schemeClr val="accent5">
                  <a:lumMod val="50000"/>
                </a:schemeClr>
              </a:solidFill>
            </a:endParaRPr>
          </a:p>
        </p:txBody>
      </p:sp>
      <p:sp>
        <p:nvSpPr>
          <p:cNvPr id="7" name="TextBox 6">
            <a:extLst>
              <a:ext uri="{FF2B5EF4-FFF2-40B4-BE49-F238E27FC236}">
                <a16:creationId xmlns:a16="http://schemas.microsoft.com/office/drawing/2014/main" id="{6C1864F2-3AB6-EB65-643B-75F55D8BFE01}"/>
              </a:ext>
            </a:extLst>
          </p:cNvPr>
          <p:cNvSpPr txBox="1"/>
          <p:nvPr/>
        </p:nvSpPr>
        <p:spPr>
          <a:xfrm>
            <a:off x="1457326" y="510510"/>
            <a:ext cx="8268890" cy="6186309"/>
          </a:xfrm>
          <a:prstGeom prst="rect">
            <a:avLst/>
          </a:prstGeom>
          <a:noFill/>
          <a:ln>
            <a:solidFill>
              <a:schemeClr val="accent1"/>
            </a:solidFill>
          </a:ln>
        </p:spPr>
        <p:txBody>
          <a:bodyPr wrap="square">
            <a:spAutoFit/>
          </a:bodyPr>
          <a:lstStyle/>
          <a:p>
            <a:r>
              <a:rPr lang="en-IN" dirty="0"/>
              <a:t>$ </a:t>
            </a:r>
            <a:r>
              <a:rPr lang="en-IN" dirty="0" err="1"/>
              <a:t>aws</a:t>
            </a:r>
            <a:r>
              <a:rPr lang="en-IN" dirty="0"/>
              <a:t> </a:t>
            </a:r>
            <a:r>
              <a:rPr lang="en-IN" dirty="0" err="1"/>
              <a:t>dynamodb</a:t>
            </a:r>
            <a:r>
              <a:rPr lang="en-IN" dirty="0"/>
              <a:t> create-table \</a:t>
            </a:r>
          </a:p>
          <a:p>
            <a:r>
              <a:rPr lang="en-IN" dirty="0"/>
              <a:t>    --table-name </a:t>
            </a:r>
            <a:r>
              <a:rPr lang="en-IN" dirty="0" err="1"/>
              <a:t>UserOrdersTable</a:t>
            </a:r>
            <a:r>
              <a:rPr lang="en-IN" dirty="0"/>
              <a:t> \</a:t>
            </a:r>
          </a:p>
          <a:p>
            <a:r>
              <a:rPr lang="en-IN" dirty="0"/>
              <a:t>    --attribute-definitions '[</a:t>
            </a:r>
          </a:p>
          <a:p>
            <a:r>
              <a:rPr lang="en-IN" dirty="0"/>
              <a:t>      {</a:t>
            </a:r>
          </a:p>
          <a:p>
            <a:r>
              <a:rPr lang="en-IN" dirty="0"/>
              <a:t>          "</a:t>
            </a:r>
            <a:r>
              <a:rPr lang="en-IN" dirty="0" err="1"/>
              <a:t>AttributeName</a:t>
            </a:r>
            <a:r>
              <a:rPr lang="en-IN" dirty="0"/>
              <a:t>": "Username",          "</a:t>
            </a:r>
            <a:r>
              <a:rPr lang="en-IN" dirty="0" err="1"/>
              <a:t>AttributeType</a:t>
            </a:r>
            <a:r>
              <a:rPr lang="en-IN" dirty="0"/>
              <a:t>": "S"</a:t>
            </a:r>
          </a:p>
          <a:p>
            <a:r>
              <a:rPr lang="en-IN" dirty="0"/>
              <a:t>      },</a:t>
            </a:r>
          </a:p>
          <a:p>
            <a:r>
              <a:rPr lang="en-IN" dirty="0"/>
              <a:t>      {</a:t>
            </a:r>
          </a:p>
          <a:p>
            <a:r>
              <a:rPr lang="en-IN" dirty="0"/>
              <a:t>          "</a:t>
            </a:r>
            <a:r>
              <a:rPr lang="en-IN" dirty="0" err="1"/>
              <a:t>AttributeName</a:t>
            </a:r>
            <a:r>
              <a:rPr lang="en-IN" dirty="0"/>
              <a:t>": "</a:t>
            </a:r>
            <a:r>
              <a:rPr lang="en-IN" dirty="0" err="1"/>
              <a:t>OrderId</a:t>
            </a:r>
            <a:r>
              <a:rPr lang="en-IN" dirty="0"/>
              <a:t>",          "</a:t>
            </a:r>
            <a:r>
              <a:rPr lang="en-IN" dirty="0" err="1"/>
              <a:t>AttributeType</a:t>
            </a:r>
            <a:r>
              <a:rPr lang="en-IN" dirty="0"/>
              <a:t>": "S"</a:t>
            </a:r>
          </a:p>
          <a:p>
            <a:r>
              <a:rPr lang="en-IN" dirty="0"/>
              <a:t>      }</a:t>
            </a:r>
          </a:p>
          <a:p>
            <a:r>
              <a:rPr lang="en-IN" dirty="0"/>
              <a:t>    ]' \</a:t>
            </a:r>
          </a:p>
          <a:p>
            <a:r>
              <a:rPr lang="en-IN" dirty="0"/>
              <a:t>    --key-schema '[</a:t>
            </a:r>
          </a:p>
          <a:p>
            <a:r>
              <a:rPr lang="en-IN" dirty="0"/>
              <a:t>      {</a:t>
            </a:r>
          </a:p>
          <a:p>
            <a:r>
              <a:rPr lang="en-IN" dirty="0"/>
              <a:t>          "</a:t>
            </a:r>
            <a:r>
              <a:rPr lang="en-IN" dirty="0" err="1"/>
              <a:t>AttributeName</a:t>
            </a:r>
            <a:r>
              <a:rPr lang="en-IN" dirty="0"/>
              <a:t>": "Username",          "</a:t>
            </a:r>
            <a:r>
              <a:rPr lang="en-IN" dirty="0" err="1"/>
              <a:t>KeyType</a:t>
            </a:r>
            <a:r>
              <a:rPr lang="en-IN" dirty="0"/>
              <a:t>": "HASH"</a:t>
            </a:r>
          </a:p>
          <a:p>
            <a:r>
              <a:rPr lang="en-IN" dirty="0"/>
              <a:t>      },</a:t>
            </a:r>
          </a:p>
          <a:p>
            <a:r>
              <a:rPr lang="en-IN" dirty="0"/>
              <a:t>      {</a:t>
            </a:r>
          </a:p>
          <a:p>
            <a:r>
              <a:rPr lang="en-IN" dirty="0"/>
              <a:t>          "</a:t>
            </a:r>
            <a:r>
              <a:rPr lang="en-IN" dirty="0" err="1"/>
              <a:t>AttributeName</a:t>
            </a:r>
            <a:r>
              <a:rPr lang="en-IN" dirty="0"/>
              <a:t>": "</a:t>
            </a:r>
            <a:r>
              <a:rPr lang="en-IN" dirty="0" err="1"/>
              <a:t>OrderId</a:t>
            </a:r>
            <a:r>
              <a:rPr lang="en-IN" dirty="0"/>
              <a:t>",          "</a:t>
            </a:r>
            <a:r>
              <a:rPr lang="en-IN" dirty="0" err="1"/>
              <a:t>KeyType</a:t>
            </a:r>
            <a:r>
              <a:rPr lang="en-IN" dirty="0"/>
              <a:t>": "RANGE"</a:t>
            </a:r>
          </a:p>
          <a:p>
            <a:r>
              <a:rPr lang="en-IN" dirty="0"/>
              <a:t>      }</a:t>
            </a:r>
          </a:p>
          <a:p>
            <a:r>
              <a:rPr lang="en-IN" dirty="0"/>
              <a:t>    ]' \</a:t>
            </a:r>
          </a:p>
          <a:p>
            <a:r>
              <a:rPr lang="en-IN" dirty="0"/>
              <a:t>    --provisioned-throughput '{</a:t>
            </a:r>
          </a:p>
          <a:p>
            <a:r>
              <a:rPr lang="en-IN" dirty="0"/>
              <a:t>      "</a:t>
            </a:r>
            <a:r>
              <a:rPr lang="en-IN" dirty="0" err="1"/>
              <a:t>ReadCapacityUnits</a:t>
            </a:r>
            <a:r>
              <a:rPr lang="en-IN" dirty="0"/>
              <a:t>": 1,      "</a:t>
            </a:r>
            <a:r>
              <a:rPr lang="en-IN" dirty="0" err="1"/>
              <a:t>WriteCapacityUnits</a:t>
            </a:r>
            <a:r>
              <a:rPr lang="en-IN" dirty="0"/>
              <a:t>": 1</a:t>
            </a:r>
          </a:p>
          <a:p>
            <a:r>
              <a:rPr lang="en-IN" dirty="0"/>
              <a:t>    }' \</a:t>
            </a:r>
          </a:p>
          <a:p>
            <a:r>
              <a:rPr lang="en-IN" dirty="0"/>
              <a:t>    $LOCAL</a:t>
            </a:r>
          </a:p>
        </p:txBody>
      </p:sp>
    </p:spTree>
    <p:extLst>
      <p:ext uri="{BB962C8B-B14F-4D97-AF65-F5344CB8AC3E}">
        <p14:creationId xmlns:p14="http://schemas.microsoft.com/office/powerpoint/2010/main" val="716092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70F996-AF40-A4ED-A1F1-E681949A84B8}"/>
              </a:ext>
            </a:extLst>
          </p:cNvPr>
          <p:cNvSpPr txBox="1"/>
          <p:nvPr/>
        </p:nvSpPr>
        <p:spPr>
          <a:xfrm>
            <a:off x="1216818" y="0"/>
            <a:ext cx="9758363" cy="6740307"/>
          </a:xfrm>
          <a:prstGeom prst="rect">
            <a:avLst/>
          </a:prstGeom>
          <a:noFill/>
        </p:spPr>
        <p:txBody>
          <a:bodyPr wrap="square">
            <a:spAutoFit/>
          </a:bodyPr>
          <a:lstStyle/>
          <a:p>
            <a:r>
              <a:rPr lang="en-IN" b="1" dirty="0">
                <a:solidFill>
                  <a:schemeClr val="accent5">
                    <a:lumMod val="50000"/>
                  </a:schemeClr>
                </a:solidFill>
              </a:rPr>
              <a:t>And the response of create table with composite PK shows table description:</a:t>
            </a:r>
          </a:p>
          <a:p>
            <a:endParaRPr lang="en-IN" dirty="0"/>
          </a:p>
          <a:p>
            <a:r>
              <a:rPr lang="en-IN" dirty="0"/>
              <a:t>{</a:t>
            </a:r>
          </a:p>
          <a:p>
            <a:r>
              <a:rPr lang="en-IN" dirty="0"/>
              <a:t>    "</a:t>
            </a:r>
            <a:r>
              <a:rPr lang="en-IN" dirty="0" err="1"/>
              <a:t>TableDescription</a:t>
            </a:r>
            <a:r>
              <a:rPr lang="en-IN" dirty="0"/>
              <a:t>": {</a:t>
            </a:r>
          </a:p>
          <a:p>
            <a:r>
              <a:rPr lang="en-IN" dirty="0"/>
              <a:t>        "</a:t>
            </a:r>
            <a:r>
              <a:rPr lang="en-IN" dirty="0" err="1"/>
              <a:t>TableArn</a:t>
            </a:r>
            <a:r>
              <a:rPr lang="en-IN" dirty="0"/>
              <a:t>": "arn:aws:dynamodb:ddblocal:000000000000:table/</a:t>
            </a:r>
            <a:r>
              <a:rPr lang="en-IN" dirty="0" err="1"/>
              <a:t>UserOrdersTable</a:t>
            </a:r>
            <a:r>
              <a:rPr lang="en-IN" dirty="0"/>
              <a:t>",</a:t>
            </a:r>
          </a:p>
          <a:p>
            <a:r>
              <a:rPr lang="en-IN" dirty="0"/>
              <a:t>        "</a:t>
            </a:r>
            <a:r>
              <a:rPr lang="en-IN" dirty="0" err="1"/>
              <a:t>AttributeDefinitions</a:t>
            </a:r>
            <a:r>
              <a:rPr lang="en-IN" dirty="0"/>
              <a:t>": [</a:t>
            </a:r>
          </a:p>
          <a:p>
            <a:r>
              <a:rPr lang="en-IN" dirty="0"/>
              <a:t>            {                "</a:t>
            </a:r>
            <a:r>
              <a:rPr lang="en-IN" dirty="0" err="1"/>
              <a:t>AttributeName</a:t>
            </a:r>
            <a:r>
              <a:rPr lang="en-IN" dirty="0"/>
              <a:t>": "Username",                "</a:t>
            </a:r>
            <a:r>
              <a:rPr lang="en-IN" dirty="0" err="1"/>
              <a:t>AttributeType</a:t>
            </a:r>
            <a:r>
              <a:rPr lang="en-IN" dirty="0"/>
              <a:t>": "S"            },</a:t>
            </a:r>
          </a:p>
          <a:p>
            <a:r>
              <a:rPr lang="en-IN" dirty="0"/>
              <a:t>            {                "</a:t>
            </a:r>
            <a:r>
              <a:rPr lang="en-IN" dirty="0" err="1"/>
              <a:t>AttributeName</a:t>
            </a:r>
            <a:r>
              <a:rPr lang="en-IN" dirty="0"/>
              <a:t>": "</a:t>
            </a:r>
            <a:r>
              <a:rPr lang="en-IN" dirty="0" err="1"/>
              <a:t>OrderId</a:t>
            </a:r>
            <a:r>
              <a:rPr lang="en-IN" dirty="0"/>
              <a:t>",                "</a:t>
            </a:r>
            <a:r>
              <a:rPr lang="en-IN" dirty="0" err="1"/>
              <a:t>AttributeType</a:t>
            </a:r>
            <a:r>
              <a:rPr lang="en-IN" dirty="0"/>
              <a:t>": "S"            }</a:t>
            </a:r>
          </a:p>
          <a:p>
            <a:r>
              <a:rPr lang="en-IN" dirty="0"/>
              <a:t>        ],</a:t>
            </a:r>
          </a:p>
          <a:p>
            <a:r>
              <a:rPr lang="en-IN" dirty="0"/>
              <a:t>        "</a:t>
            </a:r>
            <a:r>
              <a:rPr lang="en-IN" dirty="0" err="1"/>
              <a:t>ProvisionedThroughput</a:t>
            </a:r>
            <a:r>
              <a:rPr lang="en-IN" dirty="0"/>
              <a:t>": {</a:t>
            </a:r>
          </a:p>
          <a:p>
            <a:r>
              <a:rPr lang="en-IN" dirty="0"/>
              <a:t>            "</a:t>
            </a:r>
            <a:r>
              <a:rPr lang="en-IN" dirty="0" err="1"/>
              <a:t>NumberOfDecreasesToday</a:t>
            </a:r>
            <a:r>
              <a:rPr lang="en-IN" dirty="0"/>
              <a:t>": 0,</a:t>
            </a:r>
          </a:p>
          <a:p>
            <a:r>
              <a:rPr lang="en-IN" dirty="0"/>
              <a:t>            "</a:t>
            </a:r>
            <a:r>
              <a:rPr lang="en-IN" dirty="0" err="1"/>
              <a:t>WriteCapacityUnits</a:t>
            </a:r>
            <a:r>
              <a:rPr lang="en-IN" dirty="0"/>
              <a:t>": 1,</a:t>
            </a:r>
          </a:p>
          <a:p>
            <a:r>
              <a:rPr lang="en-IN" dirty="0"/>
              <a:t>            "</a:t>
            </a:r>
            <a:r>
              <a:rPr lang="en-IN" dirty="0" err="1"/>
              <a:t>LastIncreaseDateTime</a:t>
            </a:r>
            <a:r>
              <a:rPr lang="en-IN" dirty="0"/>
              <a:t>": 0.0,</a:t>
            </a:r>
          </a:p>
          <a:p>
            <a:r>
              <a:rPr lang="en-IN" dirty="0"/>
              <a:t>            "</a:t>
            </a:r>
            <a:r>
              <a:rPr lang="en-IN" dirty="0" err="1"/>
              <a:t>ReadCapacityUnits</a:t>
            </a:r>
            <a:r>
              <a:rPr lang="en-IN" dirty="0"/>
              <a:t>": 1,</a:t>
            </a:r>
          </a:p>
          <a:p>
            <a:r>
              <a:rPr lang="en-IN" dirty="0"/>
              <a:t>            "</a:t>
            </a:r>
            <a:r>
              <a:rPr lang="en-IN" dirty="0" err="1"/>
              <a:t>LastDecreaseDateTime</a:t>
            </a:r>
            <a:r>
              <a:rPr lang="en-IN" dirty="0"/>
              <a:t>": 0.0</a:t>
            </a:r>
          </a:p>
          <a:p>
            <a:r>
              <a:rPr lang="en-IN" dirty="0"/>
              <a:t>        },</a:t>
            </a:r>
          </a:p>
          <a:p>
            <a:r>
              <a:rPr lang="en-IN" dirty="0"/>
              <a:t>        "</a:t>
            </a:r>
            <a:r>
              <a:rPr lang="en-IN" dirty="0" err="1"/>
              <a:t>TableSizeBytes</a:t>
            </a:r>
            <a:r>
              <a:rPr lang="en-IN" dirty="0"/>
              <a:t>": 0,</a:t>
            </a:r>
          </a:p>
          <a:p>
            <a:r>
              <a:rPr lang="en-IN" dirty="0"/>
              <a:t>        "</a:t>
            </a:r>
            <a:r>
              <a:rPr lang="en-IN" dirty="0" err="1"/>
              <a:t>TableName</a:t>
            </a:r>
            <a:r>
              <a:rPr lang="en-IN" dirty="0"/>
              <a:t>": "</a:t>
            </a:r>
            <a:r>
              <a:rPr lang="en-IN" dirty="0" err="1"/>
              <a:t>UserOrdersTable</a:t>
            </a:r>
            <a:r>
              <a:rPr lang="en-IN" dirty="0"/>
              <a:t>",</a:t>
            </a:r>
          </a:p>
          <a:p>
            <a:r>
              <a:rPr lang="en-IN" dirty="0"/>
              <a:t>        "</a:t>
            </a:r>
            <a:r>
              <a:rPr lang="en-IN" dirty="0" err="1"/>
              <a:t>TableStatus</a:t>
            </a:r>
            <a:r>
              <a:rPr lang="en-IN" dirty="0"/>
              <a:t>": "ACTIVE",</a:t>
            </a:r>
          </a:p>
          <a:p>
            <a:r>
              <a:rPr lang="en-IN" dirty="0"/>
              <a:t>        "</a:t>
            </a:r>
            <a:r>
              <a:rPr lang="en-IN" dirty="0" err="1"/>
              <a:t>KeySchema</a:t>
            </a:r>
            <a:r>
              <a:rPr lang="en-IN" dirty="0"/>
              <a:t>": [</a:t>
            </a:r>
          </a:p>
          <a:p>
            <a:r>
              <a:rPr lang="en-IN" dirty="0"/>
              <a:t>            {                "</a:t>
            </a:r>
            <a:r>
              <a:rPr lang="en-IN" dirty="0" err="1"/>
              <a:t>KeyType</a:t>
            </a:r>
            <a:r>
              <a:rPr lang="en-IN" dirty="0"/>
              <a:t>": "HASH",                "</a:t>
            </a:r>
            <a:r>
              <a:rPr lang="en-IN" dirty="0" err="1"/>
              <a:t>AttributeName</a:t>
            </a:r>
            <a:r>
              <a:rPr lang="en-IN" dirty="0"/>
              <a:t>": "Username"            },</a:t>
            </a:r>
          </a:p>
          <a:p>
            <a:r>
              <a:rPr lang="en-IN" dirty="0"/>
              <a:t>            {                "</a:t>
            </a:r>
            <a:r>
              <a:rPr lang="en-IN" dirty="0" err="1"/>
              <a:t>KeyType</a:t>
            </a:r>
            <a:r>
              <a:rPr lang="en-IN" dirty="0"/>
              <a:t>": "RANGE",                "</a:t>
            </a:r>
            <a:r>
              <a:rPr lang="en-IN" dirty="0" err="1"/>
              <a:t>AttributeName</a:t>
            </a:r>
            <a:r>
              <a:rPr lang="en-IN" dirty="0"/>
              <a:t>": "</a:t>
            </a:r>
            <a:r>
              <a:rPr lang="en-IN" dirty="0" err="1"/>
              <a:t>OrderId</a:t>
            </a:r>
            <a:r>
              <a:rPr lang="en-IN" dirty="0"/>
              <a:t>"            }</a:t>
            </a:r>
          </a:p>
          <a:p>
            <a:r>
              <a:rPr lang="en-IN" dirty="0"/>
              <a:t>        ],</a:t>
            </a:r>
          </a:p>
          <a:p>
            <a:r>
              <a:rPr lang="en-IN" dirty="0"/>
              <a:t>        "</a:t>
            </a:r>
            <a:r>
              <a:rPr lang="en-IN" dirty="0" err="1"/>
              <a:t>ItemCount</a:t>
            </a:r>
            <a:r>
              <a:rPr lang="en-IN" dirty="0"/>
              <a:t>": 0,        "</a:t>
            </a:r>
            <a:r>
              <a:rPr lang="en-IN" dirty="0" err="1"/>
              <a:t>CreationDateTime</a:t>
            </a:r>
            <a:r>
              <a:rPr lang="en-IN" dirty="0"/>
              <a:t>": 1514657981.297   }}</a:t>
            </a:r>
          </a:p>
        </p:txBody>
      </p:sp>
    </p:spTree>
    <p:extLst>
      <p:ext uri="{BB962C8B-B14F-4D97-AF65-F5344CB8AC3E}">
        <p14:creationId xmlns:p14="http://schemas.microsoft.com/office/powerpoint/2010/main" val="3159569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IN" b="1" dirty="0"/>
              <a:t>Secondary Indexes</a:t>
            </a:r>
          </a:p>
        </p:txBody>
      </p:sp>
      <p:sp>
        <p:nvSpPr>
          <p:cNvPr id="3" name="Content Placeholder 2">
            <a:extLst>
              <a:ext uri="{FF2B5EF4-FFF2-40B4-BE49-F238E27FC236}">
                <a16:creationId xmlns:a16="http://schemas.microsoft.com/office/drawing/2014/main" id="{C1DF5E79-D8AD-550B-FFD7-1312CE942485}"/>
              </a:ext>
            </a:extLst>
          </p:cNvPr>
          <p:cNvSpPr>
            <a:spLocks noGrp="1"/>
          </p:cNvSpPr>
          <p:nvPr>
            <p:ph idx="1"/>
          </p:nvPr>
        </p:nvSpPr>
        <p:spPr>
          <a:xfrm>
            <a:off x="1154954" y="2603499"/>
            <a:ext cx="10660809" cy="3954463"/>
          </a:xfrm>
        </p:spPr>
        <p:txBody>
          <a:bodyPr>
            <a:normAutofit/>
          </a:bodyPr>
          <a:lstStyle/>
          <a:p>
            <a:pPr algn="l"/>
            <a:r>
              <a:rPr lang="en-US" b="0" i="0" dirty="0">
                <a:solidFill>
                  <a:srgbClr val="000000"/>
                </a:solidFill>
                <a:effectLst/>
                <a:latin typeface="Avenir"/>
              </a:rPr>
              <a:t>Primary key uniquely identifies an item in a table, and you may make queries </a:t>
            </a:r>
            <a:r>
              <a:rPr lang="en-US" b="0" i="0">
                <a:solidFill>
                  <a:srgbClr val="000000"/>
                </a:solidFill>
                <a:effectLst/>
                <a:latin typeface="Avenir"/>
              </a:rPr>
              <a:t>against the table </a:t>
            </a:r>
            <a:r>
              <a:rPr lang="en-US" b="0" i="0" dirty="0">
                <a:solidFill>
                  <a:srgbClr val="000000"/>
                </a:solidFill>
                <a:effectLst/>
                <a:latin typeface="Avenir"/>
              </a:rPr>
              <a:t>using the primary key. </a:t>
            </a:r>
          </a:p>
          <a:p>
            <a:pPr algn="l"/>
            <a:r>
              <a:rPr lang="en-US" b="0" i="0" dirty="0">
                <a:solidFill>
                  <a:srgbClr val="000000"/>
                </a:solidFill>
                <a:effectLst/>
                <a:latin typeface="Avenir"/>
              </a:rPr>
              <a:t>May have additional access patterns that would be inefficient with primary key. </a:t>
            </a:r>
          </a:p>
          <a:p>
            <a:pPr algn="l"/>
            <a:r>
              <a:rPr lang="en-US" b="0" i="0" dirty="0">
                <a:solidFill>
                  <a:srgbClr val="000000"/>
                </a:solidFill>
                <a:effectLst/>
                <a:latin typeface="Avenir"/>
              </a:rPr>
              <a:t>DynamoDB uses </a:t>
            </a:r>
            <a:r>
              <a:rPr lang="en-US" b="1" i="0" dirty="0">
                <a:solidFill>
                  <a:srgbClr val="000000"/>
                </a:solidFill>
                <a:effectLst/>
                <a:latin typeface="Avenir"/>
              </a:rPr>
              <a:t>secondary indexes</a:t>
            </a:r>
            <a:r>
              <a:rPr lang="en-US" b="0" i="0" dirty="0">
                <a:solidFill>
                  <a:srgbClr val="000000"/>
                </a:solidFill>
                <a:effectLst/>
                <a:latin typeface="Avenir"/>
              </a:rPr>
              <a:t> to enable these additional access patterns.</a:t>
            </a:r>
          </a:p>
        </p:txBody>
      </p:sp>
    </p:spTree>
    <p:extLst>
      <p:ext uri="{BB962C8B-B14F-4D97-AF65-F5344CB8AC3E}">
        <p14:creationId xmlns:p14="http://schemas.microsoft.com/office/powerpoint/2010/main" val="2811130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E7500-4957-DDF6-868D-5F4FEDEA2D10}"/>
              </a:ext>
            </a:extLst>
          </p:cNvPr>
          <p:cNvSpPr>
            <a:spLocks noGrp="1"/>
          </p:cNvSpPr>
          <p:nvPr>
            <p:ph type="title"/>
          </p:nvPr>
        </p:nvSpPr>
        <p:spPr/>
        <p:txBody>
          <a:bodyPr/>
          <a:lstStyle/>
          <a:p>
            <a:r>
              <a:rPr lang="en-IN" b="1" dirty="0"/>
              <a:t>Secondary Indexes</a:t>
            </a:r>
            <a:endParaRPr lang="en-IN" dirty="0"/>
          </a:p>
        </p:txBody>
      </p:sp>
      <p:graphicFrame>
        <p:nvGraphicFramePr>
          <p:cNvPr id="4" name="Content Placeholder 3">
            <a:extLst>
              <a:ext uri="{FF2B5EF4-FFF2-40B4-BE49-F238E27FC236}">
                <a16:creationId xmlns:a16="http://schemas.microsoft.com/office/drawing/2014/main" id="{320330BC-0E38-D70D-9730-CD98C56DEA4E}"/>
              </a:ext>
            </a:extLst>
          </p:cNvPr>
          <p:cNvGraphicFramePr>
            <a:graphicFrameLocks noGrp="1"/>
          </p:cNvGraphicFramePr>
          <p:nvPr>
            <p:ph idx="1"/>
          </p:nvPr>
        </p:nvGraphicFramePr>
        <p:xfrm>
          <a:off x="1154954" y="2603499"/>
          <a:ext cx="10660809" cy="3954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85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7F81-8D25-DA4B-25C4-78199D77B904}"/>
              </a:ext>
            </a:extLst>
          </p:cNvPr>
          <p:cNvSpPr>
            <a:spLocks noGrp="1"/>
          </p:cNvSpPr>
          <p:nvPr>
            <p:ph type="title"/>
          </p:nvPr>
        </p:nvSpPr>
        <p:spPr/>
        <p:txBody>
          <a:bodyPr/>
          <a:lstStyle/>
          <a:p>
            <a:r>
              <a:rPr lang="en-IN" b="1" dirty="0"/>
              <a:t>Secondary Indexes</a:t>
            </a:r>
          </a:p>
        </p:txBody>
      </p:sp>
      <p:sp>
        <p:nvSpPr>
          <p:cNvPr id="3" name="Content Placeholder 2">
            <a:extLst>
              <a:ext uri="{FF2B5EF4-FFF2-40B4-BE49-F238E27FC236}">
                <a16:creationId xmlns:a16="http://schemas.microsoft.com/office/drawing/2014/main" id="{53A52384-FA3A-6E2C-0090-143EFB98020D}"/>
              </a:ext>
            </a:extLst>
          </p:cNvPr>
          <p:cNvSpPr>
            <a:spLocks noGrp="1"/>
          </p:cNvSpPr>
          <p:nvPr>
            <p:ph idx="1"/>
          </p:nvPr>
        </p:nvSpPr>
        <p:spPr>
          <a:xfrm>
            <a:off x="1154954" y="2603499"/>
            <a:ext cx="10160746" cy="3997325"/>
          </a:xfrm>
        </p:spPr>
        <p:txBody>
          <a:bodyPr>
            <a:normAutofit/>
          </a:bodyPr>
          <a:lstStyle/>
          <a:p>
            <a:pPr algn="l">
              <a:buFont typeface="Arial" panose="020B0604020202020204" pitchFamily="34" charset="0"/>
              <a:buChar char="•"/>
            </a:pPr>
            <a:r>
              <a:rPr lang="en-US" b="1" i="0" dirty="0">
                <a:solidFill>
                  <a:srgbClr val="000000"/>
                </a:solidFill>
                <a:effectLst/>
                <a:latin typeface="Avenir"/>
              </a:rPr>
              <a:t>No uniqueness requirement</a:t>
            </a:r>
            <a:r>
              <a:rPr lang="en-US" b="0" i="0" dirty="0">
                <a:solidFill>
                  <a:srgbClr val="000000"/>
                </a:solidFill>
                <a:effectLst/>
                <a:latin typeface="Avenir"/>
              </a:rPr>
              <a:t>. Recall that for a table's primary key, </a:t>
            </a:r>
            <a:r>
              <a:rPr lang="en-US" b="0" i="1" dirty="0">
                <a:solidFill>
                  <a:srgbClr val="000000"/>
                </a:solidFill>
                <a:effectLst/>
                <a:latin typeface="Avenir"/>
              </a:rPr>
              <a:t>every item is uniquely identified by its primary key</a:t>
            </a:r>
            <a:r>
              <a:rPr lang="en-US" b="0" i="0" dirty="0">
                <a:solidFill>
                  <a:srgbClr val="000000"/>
                </a:solidFill>
                <a:effectLst/>
                <a:latin typeface="Avenir"/>
              </a:rPr>
              <a:t>. Can't have two Items with the same key in a table.</a:t>
            </a:r>
          </a:p>
          <a:p>
            <a:pPr algn="l">
              <a:buFont typeface="Arial" panose="020B0604020202020204" pitchFamily="34" charset="0"/>
              <a:buChar char="•"/>
            </a:pPr>
            <a:r>
              <a:rPr lang="en-US" b="0" i="0" dirty="0">
                <a:solidFill>
                  <a:srgbClr val="000000"/>
                </a:solidFill>
                <a:effectLst/>
                <a:latin typeface="Avenir"/>
              </a:rPr>
              <a:t>This requirement is not applicable to secondary indexes. May have Items in your secondary index with the exact same key structure.</a:t>
            </a:r>
          </a:p>
          <a:p>
            <a:pPr algn="l">
              <a:buFont typeface="Arial" panose="020B0604020202020204" pitchFamily="34" charset="0"/>
              <a:buChar char="•"/>
            </a:pPr>
            <a:r>
              <a:rPr lang="en-US" b="1" i="0" dirty="0">
                <a:solidFill>
                  <a:srgbClr val="000000"/>
                </a:solidFill>
                <a:effectLst/>
                <a:latin typeface="Avenir"/>
              </a:rPr>
              <a:t>Secondary index attributes aren't required.</a:t>
            </a:r>
            <a:r>
              <a:rPr lang="en-US" b="0" i="0" dirty="0">
                <a:solidFill>
                  <a:srgbClr val="000000"/>
                </a:solidFill>
                <a:effectLst/>
                <a:latin typeface="Avenir"/>
              </a:rPr>
              <a:t> When writing an Item, </a:t>
            </a:r>
            <a:r>
              <a:rPr lang="en-US" b="0" i="1" dirty="0">
                <a:solidFill>
                  <a:srgbClr val="000000"/>
                </a:solidFill>
                <a:effectLst/>
                <a:latin typeface="Avenir"/>
              </a:rPr>
              <a:t>must</a:t>
            </a:r>
            <a:r>
              <a:rPr lang="en-US" b="0" i="0" dirty="0">
                <a:solidFill>
                  <a:srgbClr val="000000"/>
                </a:solidFill>
                <a:effectLst/>
                <a:latin typeface="Avenir"/>
              </a:rPr>
              <a:t> specify the primary key elements.</a:t>
            </a:r>
          </a:p>
          <a:p>
            <a:pPr algn="l">
              <a:buFont typeface="Arial" panose="020B0604020202020204" pitchFamily="34" charset="0"/>
              <a:buChar char="•"/>
            </a:pPr>
            <a:r>
              <a:rPr lang="en-US" dirty="0">
                <a:solidFill>
                  <a:srgbClr val="000000"/>
                </a:solidFill>
                <a:latin typeface="Avenir"/>
              </a:rPr>
              <a:t>I</a:t>
            </a:r>
            <a:r>
              <a:rPr lang="en-US" b="0" i="0" dirty="0">
                <a:solidFill>
                  <a:srgbClr val="000000"/>
                </a:solidFill>
                <a:effectLst/>
                <a:latin typeface="Avenir"/>
              </a:rPr>
              <a:t>sn't true with secondary indexes -- may write an Item that doesn't include the attributes for secondary indexes. </a:t>
            </a:r>
          </a:p>
          <a:p>
            <a:pPr algn="l">
              <a:buFont typeface="Arial" panose="020B0604020202020204" pitchFamily="34" charset="0"/>
              <a:buChar char="•"/>
            </a:pPr>
            <a:r>
              <a:rPr lang="en-US" b="0" i="0" dirty="0">
                <a:solidFill>
                  <a:srgbClr val="000000"/>
                </a:solidFill>
                <a:effectLst/>
                <a:latin typeface="Avenir"/>
              </a:rPr>
              <a:t>If you do this, the Item won't be written to the secondary index. This is known as a </a:t>
            </a:r>
            <a:r>
              <a:rPr lang="en-US" b="0" i="1" dirty="0">
                <a:solidFill>
                  <a:srgbClr val="000000"/>
                </a:solidFill>
                <a:effectLst/>
                <a:latin typeface="Avenir"/>
              </a:rPr>
              <a:t>sparse index</a:t>
            </a:r>
            <a:r>
              <a:rPr lang="en-US" b="0" i="0" dirty="0">
                <a:solidFill>
                  <a:srgbClr val="000000"/>
                </a:solidFill>
                <a:effectLst/>
                <a:latin typeface="Avenir"/>
              </a:rPr>
              <a:t> and can be a very useful pattern.</a:t>
            </a:r>
          </a:p>
          <a:p>
            <a:pPr algn="l">
              <a:buFont typeface="Arial" panose="020B0604020202020204" pitchFamily="34" charset="0"/>
              <a:buChar char="•"/>
            </a:pPr>
            <a:r>
              <a:rPr lang="en-US" b="1" i="0" dirty="0">
                <a:solidFill>
                  <a:srgbClr val="000000"/>
                </a:solidFill>
                <a:effectLst/>
                <a:latin typeface="Avenir"/>
              </a:rPr>
              <a:t>Index limits per table.</a:t>
            </a:r>
            <a:r>
              <a:rPr lang="en-US" b="0" i="0" dirty="0">
                <a:solidFill>
                  <a:srgbClr val="000000"/>
                </a:solidFill>
                <a:effectLst/>
                <a:latin typeface="Avenir"/>
              </a:rPr>
              <a:t> May create 20 global secondary indexes and 5 local secondary indexes per table.</a:t>
            </a:r>
          </a:p>
          <a:p>
            <a:endParaRPr lang="en-IN" dirty="0"/>
          </a:p>
        </p:txBody>
      </p:sp>
    </p:spTree>
    <p:extLst>
      <p:ext uri="{BB962C8B-B14F-4D97-AF65-F5344CB8AC3E}">
        <p14:creationId xmlns:p14="http://schemas.microsoft.com/office/powerpoint/2010/main" val="895425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BED7-F1DE-3057-37E6-B1B9C3DE0BB7}"/>
              </a:ext>
            </a:extLst>
          </p:cNvPr>
          <p:cNvSpPr>
            <a:spLocks noGrp="1"/>
          </p:cNvSpPr>
          <p:nvPr>
            <p:ph type="title"/>
          </p:nvPr>
        </p:nvSpPr>
        <p:spPr/>
        <p:txBody>
          <a:bodyPr/>
          <a:lstStyle/>
          <a:p>
            <a:r>
              <a:rPr lang="en-IN" b="1" dirty="0"/>
              <a:t>Projected Attributes</a:t>
            </a:r>
          </a:p>
        </p:txBody>
      </p:sp>
      <p:sp>
        <p:nvSpPr>
          <p:cNvPr id="3" name="Content Placeholder 2">
            <a:extLst>
              <a:ext uri="{FF2B5EF4-FFF2-40B4-BE49-F238E27FC236}">
                <a16:creationId xmlns:a16="http://schemas.microsoft.com/office/drawing/2014/main" id="{A678B52B-878E-F97E-F574-3C8EA7A87C70}"/>
              </a:ext>
            </a:extLst>
          </p:cNvPr>
          <p:cNvSpPr>
            <a:spLocks noGrp="1"/>
          </p:cNvSpPr>
          <p:nvPr>
            <p:ph idx="1"/>
          </p:nvPr>
        </p:nvSpPr>
        <p:spPr>
          <a:xfrm>
            <a:off x="1154954" y="2603500"/>
            <a:ext cx="10632234" cy="4040188"/>
          </a:xfrm>
        </p:spPr>
        <p:txBody>
          <a:bodyPr>
            <a:normAutofit fontScale="92500" lnSpcReduction="20000"/>
          </a:bodyPr>
          <a:lstStyle/>
          <a:p>
            <a:pPr algn="l"/>
            <a:r>
              <a:rPr lang="en-US" b="0" i="0" dirty="0">
                <a:solidFill>
                  <a:srgbClr val="000000"/>
                </a:solidFill>
                <a:effectLst/>
                <a:latin typeface="Avenir"/>
              </a:rPr>
              <a:t>When provisioning a secondary index, can specify which attributes to </a:t>
            </a:r>
            <a:r>
              <a:rPr lang="en-US" b="0" i="1" dirty="0">
                <a:solidFill>
                  <a:srgbClr val="000000"/>
                </a:solidFill>
                <a:effectLst/>
                <a:latin typeface="Avenir"/>
              </a:rPr>
              <a:t>project</a:t>
            </a:r>
            <a:r>
              <a:rPr lang="en-US" b="0" i="0" dirty="0">
                <a:solidFill>
                  <a:srgbClr val="000000"/>
                </a:solidFill>
                <a:effectLst/>
                <a:latin typeface="Avenir"/>
              </a:rPr>
              <a:t> into the index. </a:t>
            </a:r>
          </a:p>
          <a:p>
            <a:pPr algn="l"/>
            <a:r>
              <a:rPr lang="en-US" dirty="0">
                <a:solidFill>
                  <a:srgbClr val="000000"/>
                </a:solidFill>
                <a:latin typeface="Avenir"/>
              </a:rPr>
              <a:t>S</a:t>
            </a:r>
            <a:r>
              <a:rPr lang="en-US" b="0" i="0" dirty="0">
                <a:solidFill>
                  <a:srgbClr val="000000"/>
                </a:solidFill>
                <a:effectLst/>
                <a:latin typeface="Avenir"/>
              </a:rPr>
              <a:t>tates which attributes will be available from the index directly without needing to make an additional call to the underlying table to retrieve attributes.</a:t>
            </a:r>
          </a:p>
          <a:p>
            <a:pPr algn="l"/>
            <a:r>
              <a:rPr lang="en-US" b="0" i="0" dirty="0">
                <a:solidFill>
                  <a:srgbClr val="000000"/>
                </a:solidFill>
                <a:effectLst/>
                <a:latin typeface="Avenir"/>
              </a:rPr>
              <a:t>Options for attribute projections are:</a:t>
            </a:r>
          </a:p>
          <a:p>
            <a:pPr algn="l">
              <a:buFont typeface="Arial" panose="020B0604020202020204" pitchFamily="34" charset="0"/>
              <a:buChar char="•"/>
            </a:pPr>
            <a:r>
              <a:rPr lang="en-US" b="1" i="0" dirty="0">
                <a:solidFill>
                  <a:srgbClr val="000000"/>
                </a:solidFill>
                <a:effectLst/>
                <a:latin typeface="Avenir"/>
              </a:rPr>
              <a:t>KEYS_ONLY</a:t>
            </a:r>
            <a:r>
              <a:rPr lang="en-US" b="0" i="0" dirty="0">
                <a:solidFill>
                  <a:srgbClr val="000000"/>
                </a:solidFill>
                <a:effectLst/>
                <a:latin typeface="Avenir"/>
              </a:rPr>
              <a:t>: Index will include only the keys for the index and the table's underlying partition and sort key values, but no other attributes.</a:t>
            </a:r>
          </a:p>
          <a:p>
            <a:pPr algn="l">
              <a:buFont typeface="Arial" panose="020B0604020202020204" pitchFamily="34" charset="0"/>
              <a:buChar char="•"/>
            </a:pPr>
            <a:r>
              <a:rPr lang="en-US" b="1" i="0" dirty="0">
                <a:solidFill>
                  <a:srgbClr val="000000"/>
                </a:solidFill>
                <a:effectLst/>
                <a:latin typeface="Avenir"/>
              </a:rPr>
              <a:t>ALL:</a:t>
            </a:r>
            <a:r>
              <a:rPr lang="en-US" b="0" i="0" dirty="0">
                <a:solidFill>
                  <a:srgbClr val="000000"/>
                </a:solidFill>
                <a:effectLst/>
                <a:latin typeface="Avenir"/>
              </a:rPr>
              <a:t> Full Item is available in the secondary index with all attributes.</a:t>
            </a:r>
          </a:p>
          <a:p>
            <a:pPr algn="l">
              <a:buFont typeface="Arial" panose="020B0604020202020204" pitchFamily="34" charset="0"/>
              <a:buChar char="•"/>
            </a:pPr>
            <a:r>
              <a:rPr lang="en-US" b="1" i="0" dirty="0">
                <a:solidFill>
                  <a:srgbClr val="000000"/>
                </a:solidFill>
                <a:effectLst/>
                <a:latin typeface="Avenir"/>
              </a:rPr>
              <a:t>INCLUDE:</a:t>
            </a:r>
            <a:r>
              <a:rPr lang="en-US" b="0" i="0" dirty="0">
                <a:solidFill>
                  <a:srgbClr val="000000"/>
                </a:solidFill>
                <a:effectLst/>
                <a:latin typeface="Avenir"/>
              </a:rPr>
              <a:t> May choose to name certain attributes that are projected into the secondary index.</a:t>
            </a:r>
          </a:p>
          <a:p>
            <a:pPr algn="l"/>
            <a:r>
              <a:rPr lang="en-US" b="0" i="0" dirty="0">
                <a:solidFill>
                  <a:srgbClr val="000000"/>
                </a:solidFill>
                <a:effectLst/>
                <a:latin typeface="Avenir"/>
              </a:rPr>
              <a:t>Consider the query patterns carefully when choosing the projections. </a:t>
            </a:r>
          </a:p>
          <a:p>
            <a:pPr algn="l"/>
            <a:r>
              <a:rPr lang="en-US" b="0" i="0" dirty="0">
                <a:solidFill>
                  <a:srgbClr val="000000"/>
                </a:solidFill>
                <a:effectLst/>
                <a:latin typeface="Avenir"/>
              </a:rPr>
              <a:t>DynamoDB charges based on the amount of data indexed, so projecting all of your attributes may result in excess charges. </a:t>
            </a:r>
          </a:p>
          <a:p>
            <a:pPr algn="l"/>
            <a:r>
              <a:rPr lang="en-US" b="0" i="0" dirty="0">
                <a:solidFill>
                  <a:srgbClr val="000000"/>
                </a:solidFill>
                <a:effectLst/>
                <a:latin typeface="Avenir"/>
              </a:rPr>
              <a:t>On the other hand, you want to avoid making two queries to answer a question -- one to query an index for relevant keys, and a second to retrieve the needed attributes on a table for the matching keys.</a:t>
            </a:r>
          </a:p>
          <a:p>
            <a:endParaRPr lang="en-IN" dirty="0"/>
          </a:p>
        </p:txBody>
      </p:sp>
    </p:spTree>
    <p:extLst>
      <p:ext uri="{BB962C8B-B14F-4D97-AF65-F5344CB8AC3E}">
        <p14:creationId xmlns:p14="http://schemas.microsoft.com/office/powerpoint/2010/main" val="1499663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C5A8-B171-C249-1440-73A7DD281BC3}"/>
              </a:ext>
            </a:extLst>
          </p:cNvPr>
          <p:cNvSpPr>
            <a:spLocks noGrp="1"/>
          </p:cNvSpPr>
          <p:nvPr>
            <p:ph type="title"/>
          </p:nvPr>
        </p:nvSpPr>
        <p:spPr/>
        <p:txBody>
          <a:bodyPr/>
          <a:lstStyle/>
          <a:p>
            <a:r>
              <a:rPr lang="en-IN" b="1" dirty="0"/>
              <a:t>Local Secondary Indexes</a:t>
            </a:r>
          </a:p>
        </p:txBody>
      </p:sp>
      <p:sp>
        <p:nvSpPr>
          <p:cNvPr id="3" name="Content Placeholder 2">
            <a:extLst>
              <a:ext uri="{FF2B5EF4-FFF2-40B4-BE49-F238E27FC236}">
                <a16:creationId xmlns:a16="http://schemas.microsoft.com/office/drawing/2014/main" id="{7529AC3E-9D5D-35B7-5385-CEB7E3683FA7}"/>
              </a:ext>
            </a:extLst>
          </p:cNvPr>
          <p:cNvSpPr>
            <a:spLocks noGrp="1"/>
          </p:cNvSpPr>
          <p:nvPr>
            <p:ph idx="1"/>
          </p:nvPr>
        </p:nvSpPr>
        <p:spPr>
          <a:xfrm>
            <a:off x="1154954" y="2603499"/>
            <a:ext cx="10317909" cy="3897313"/>
          </a:xfrm>
        </p:spPr>
        <p:txBody>
          <a:bodyPr>
            <a:normAutofit/>
          </a:bodyPr>
          <a:lstStyle/>
          <a:p>
            <a:pPr algn="l">
              <a:buFont typeface="Arial" panose="020B0604020202020204" pitchFamily="34" charset="0"/>
              <a:buChar char="•"/>
            </a:pPr>
            <a:r>
              <a:rPr lang="en-US" b="1" i="0" dirty="0">
                <a:solidFill>
                  <a:srgbClr val="000000"/>
                </a:solidFill>
                <a:effectLst/>
                <a:latin typeface="Avenir"/>
              </a:rPr>
              <a:t>Must be specified at table creation</a:t>
            </a:r>
            <a:r>
              <a:rPr lang="en-US" b="0" i="0" dirty="0">
                <a:solidFill>
                  <a:srgbClr val="000000"/>
                </a:solidFill>
                <a:effectLst/>
                <a:latin typeface="Avenir"/>
              </a:rPr>
              <a:t> --Cannot add a local secondary index to an existing table. </a:t>
            </a:r>
          </a:p>
          <a:p>
            <a:pPr algn="l">
              <a:buFont typeface="Arial" panose="020B0604020202020204" pitchFamily="34" charset="0"/>
              <a:buChar char="•"/>
            </a:pPr>
            <a:r>
              <a:rPr lang="en-US" b="1" i="0" dirty="0">
                <a:solidFill>
                  <a:srgbClr val="000000"/>
                </a:solidFill>
                <a:effectLst/>
                <a:latin typeface="Avenir"/>
              </a:rPr>
              <a:t>10GB limit per HASH key --</a:t>
            </a:r>
            <a:r>
              <a:rPr lang="en-US" b="0" i="0" dirty="0">
                <a:solidFill>
                  <a:srgbClr val="000000"/>
                </a:solidFill>
                <a:effectLst/>
                <a:latin typeface="Avenir"/>
              </a:rPr>
              <a:t> For a given HASH key, may only store 10GB of data. </a:t>
            </a:r>
          </a:p>
          <a:p>
            <a:pPr lvl="1">
              <a:buFont typeface="Arial" panose="020B0604020202020204" pitchFamily="34" charset="0"/>
              <a:buChar char="•"/>
            </a:pPr>
            <a:r>
              <a:rPr lang="en-US" dirty="0">
                <a:solidFill>
                  <a:srgbClr val="000000"/>
                </a:solidFill>
                <a:latin typeface="Avenir"/>
              </a:rPr>
              <a:t>I</a:t>
            </a:r>
            <a:r>
              <a:rPr lang="en-US" b="0" i="0" dirty="0">
                <a:solidFill>
                  <a:srgbClr val="000000"/>
                </a:solidFill>
                <a:effectLst/>
                <a:latin typeface="Avenir"/>
              </a:rPr>
              <a:t>ncludes the size of the items in the base table </a:t>
            </a:r>
            <a:r>
              <a:rPr lang="en-US" b="0" i="1" dirty="0">
                <a:solidFill>
                  <a:srgbClr val="000000"/>
                </a:solidFill>
                <a:effectLst/>
                <a:latin typeface="Avenir"/>
              </a:rPr>
              <a:t>plus</a:t>
            </a:r>
            <a:r>
              <a:rPr lang="en-US" b="0" i="0" dirty="0">
                <a:solidFill>
                  <a:srgbClr val="000000"/>
                </a:solidFill>
                <a:effectLst/>
                <a:latin typeface="Avenir"/>
              </a:rPr>
              <a:t> the combined size of the items in all local secondary indexes. </a:t>
            </a:r>
          </a:p>
          <a:p>
            <a:pPr lvl="1">
              <a:buFont typeface="Arial" panose="020B0604020202020204" pitchFamily="34" charset="0"/>
              <a:buChar char="•"/>
            </a:pPr>
            <a:r>
              <a:rPr lang="en-US" b="0" i="0" dirty="0">
                <a:solidFill>
                  <a:srgbClr val="000000"/>
                </a:solidFill>
                <a:effectLst/>
                <a:latin typeface="Avenir"/>
              </a:rPr>
              <a:t>This is a tricky one and is a good reason for being judicious with your </a:t>
            </a:r>
            <a:r>
              <a:rPr lang="en-US" b="0" i="0" u="none" strike="noStrike" dirty="0">
                <a:solidFill>
                  <a:srgbClr val="2973B7"/>
                </a:solidFill>
                <a:effectLst/>
                <a:latin typeface="Avenir"/>
              </a:rPr>
              <a:t>projected attributes</a:t>
            </a:r>
            <a:r>
              <a:rPr lang="en-US" b="0" i="0" dirty="0">
                <a:solidFill>
                  <a:srgbClr val="000000"/>
                </a:solidFill>
                <a:effectLst/>
                <a:latin typeface="Avenir"/>
              </a:rPr>
              <a:t>.</a:t>
            </a:r>
          </a:p>
          <a:p>
            <a:pPr algn="l">
              <a:buFont typeface="Arial" panose="020B0604020202020204" pitchFamily="34" charset="0"/>
              <a:buChar char="•"/>
            </a:pPr>
            <a:r>
              <a:rPr lang="en-US" b="1" i="0" dirty="0">
                <a:solidFill>
                  <a:srgbClr val="000000"/>
                </a:solidFill>
                <a:effectLst/>
                <a:latin typeface="Avenir"/>
              </a:rPr>
              <a:t>Consistency options.</a:t>
            </a:r>
            <a:r>
              <a:rPr lang="en-US" b="0" i="0" dirty="0">
                <a:solidFill>
                  <a:srgbClr val="000000"/>
                </a:solidFill>
                <a:effectLst/>
                <a:latin typeface="Avenir"/>
              </a:rPr>
              <a:t> May choose between strong consistency and eventual consistency, just like on the underlying table.</a:t>
            </a:r>
          </a:p>
          <a:p>
            <a:pPr lvl="1">
              <a:buFont typeface="Arial" panose="020B0604020202020204" pitchFamily="34" charset="0"/>
              <a:buChar char="•"/>
            </a:pPr>
            <a:r>
              <a:rPr lang="en-US" b="0" i="0" dirty="0">
                <a:solidFill>
                  <a:srgbClr val="000000"/>
                </a:solidFill>
                <a:effectLst/>
                <a:latin typeface="Avenir"/>
              </a:rPr>
              <a:t> Strong consistency will consume more read capacity but can be the right choice in some situations.</a:t>
            </a:r>
          </a:p>
          <a:p>
            <a:pPr algn="l">
              <a:buFont typeface="Arial" panose="020B0604020202020204" pitchFamily="34" charset="0"/>
              <a:buChar char="•"/>
            </a:pPr>
            <a:r>
              <a:rPr lang="en-US" b="1" i="0" dirty="0">
                <a:solidFill>
                  <a:srgbClr val="000000"/>
                </a:solidFill>
                <a:effectLst/>
                <a:latin typeface="Avenir"/>
              </a:rPr>
              <a:t>Shares throughput with underlying table.</a:t>
            </a:r>
            <a:r>
              <a:rPr lang="en-US" b="0" i="0" dirty="0">
                <a:solidFill>
                  <a:srgbClr val="000000"/>
                </a:solidFill>
                <a:effectLst/>
                <a:latin typeface="Avenir"/>
              </a:rPr>
              <a:t> All local secondary indexes use the read and write capacity units of the underlying table.</a:t>
            </a:r>
          </a:p>
          <a:p>
            <a:pPr>
              <a:buFont typeface="Arial" panose="020B0604020202020204" pitchFamily="34" charset="0"/>
              <a:buChar char="•"/>
            </a:pPr>
            <a:r>
              <a:rPr lang="en-US" b="0" i="0" dirty="0">
                <a:solidFill>
                  <a:srgbClr val="000000"/>
                </a:solidFill>
                <a:effectLst/>
                <a:latin typeface="Avenir"/>
              </a:rPr>
              <a:t>Can only be used on a table with a </a:t>
            </a:r>
            <a:r>
              <a:rPr lang="en-US" b="1" i="0" dirty="0">
                <a:solidFill>
                  <a:srgbClr val="000000"/>
                </a:solidFill>
                <a:effectLst/>
                <a:latin typeface="Avenir"/>
              </a:rPr>
              <a:t>composite primary key</a:t>
            </a:r>
          </a:p>
          <a:p>
            <a:pPr algn="l">
              <a:buFont typeface="Arial" panose="020B0604020202020204" pitchFamily="34" charset="0"/>
              <a:buChar char="•"/>
            </a:pPr>
            <a:endParaRPr lang="en-US" b="0" i="0" dirty="0">
              <a:solidFill>
                <a:srgbClr val="000000"/>
              </a:solidFill>
              <a:effectLst/>
              <a:latin typeface="Avenir"/>
            </a:endParaRPr>
          </a:p>
          <a:p>
            <a:endParaRPr lang="en-IN" dirty="0"/>
          </a:p>
        </p:txBody>
      </p:sp>
    </p:spTree>
    <p:extLst>
      <p:ext uri="{BB962C8B-B14F-4D97-AF65-F5344CB8AC3E}">
        <p14:creationId xmlns:p14="http://schemas.microsoft.com/office/powerpoint/2010/main" val="3966970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898229-BF05-3828-5623-1D129374ED28}"/>
              </a:ext>
            </a:extLst>
          </p:cNvPr>
          <p:cNvPicPr>
            <a:picLocks noChangeAspect="1"/>
          </p:cNvPicPr>
          <p:nvPr/>
        </p:nvPicPr>
        <p:blipFill>
          <a:blip r:embed="rId2"/>
          <a:stretch>
            <a:fillRect/>
          </a:stretch>
        </p:blipFill>
        <p:spPr>
          <a:xfrm>
            <a:off x="115919" y="498245"/>
            <a:ext cx="11685555" cy="6002568"/>
          </a:xfrm>
          <a:prstGeom prst="rect">
            <a:avLst/>
          </a:prstGeom>
        </p:spPr>
      </p:pic>
    </p:spTree>
    <p:extLst>
      <p:ext uri="{BB962C8B-B14F-4D97-AF65-F5344CB8AC3E}">
        <p14:creationId xmlns:p14="http://schemas.microsoft.com/office/powerpoint/2010/main" val="493708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8B6F-5BCF-4A86-3E81-454C198EC772}"/>
              </a:ext>
            </a:extLst>
          </p:cNvPr>
          <p:cNvSpPr>
            <a:spLocks noGrp="1"/>
          </p:cNvSpPr>
          <p:nvPr>
            <p:ph type="title"/>
          </p:nvPr>
        </p:nvSpPr>
        <p:spPr/>
        <p:txBody>
          <a:bodyPr/>
          <a:lstStyle/>
          <a:p>
            <a:r>
              <a:rPr lang="en-US" b="1" dirty="0"/>
              <a:t>Creating a Local Secondary Index</a:t>
            </a:r>
            <a:endParaRPr lang="en-IN" b="1" dirty="0"/>
          </a:p>
        </p:txBody>
      </p:sp>
      <p:sp>
        <p:nvSpPr>
          <p:cNvPr id="3" name="Content Placeholder 2">
            <a:extLst>
              <a:ext uri="{FF2B5EF4-FFF2-40B4-BE49-F238E27FC236}">
                <a16:creationId xmlns:a16="http://schemas.microsoft.com/office/drawing/2014/main" id="{B410303B-B969-B9BA-01A2-B31A60130857}"/>
              </a:ext>
            </a:extLst>
          </p:cNvPr>
          <p:cNvSpPr>
            <a:spLocks noGrp="1"/>
          </p:cNvSpPr>
          <p:nvPr>
            <p:ph idx="1"/>
          </p:nvPr>
        </p:nvSpPr>
        <p:spPr>
          <a:xfrm>
            <a:off x="1154954" y="2603500"/>
            <a:ext cx="10360771" cy="4025900"/>
          </a:xfrm>
        </p:spPr>
        <p:txBody>
          <a:bodyPr>
            <a:normAutofit/>
          </a:bodyPr>
          <a:lstStyle/>
          <a:p>
            <a:pPr marL="0" indent="0">
              <a:buNone/>
            </a:pPr>
            <a:r>
              <a:rPr lang="en-IN" dirty="0"/>
              <a:t> --local-secondary-indexes '[</a:t>
            </a:r>
          </a:p>
          <a:p>
            <a:pPr marL="0" indent="0">
              <a:buNone/>
            </a:pPr>
            <a:r>
              <a:rPr lang="en-IN" dirty="0"/>
              <a:t>      {</a:t>
            </a:r>
          </a:p>
          <a:p>
            <a:pPr marL="0" indent="0">
              <a:buNone/>
            </a:pPr>
            <a:r>
              <a:rPr lang="en-IN" dirty="0"/>
              <a:t>          "</a:t>
            </a:r>
            <a:r>
              <a:rPr lang="en-IN" dirty="0" err="1"/>
              <a:t>IndexName</a:t>
            </a:r>
            <a:r>
              <a:rPr lang="en-IN" dirty="0"/>
              <a:t>": "</a:t>
            </a:r>
            <a:r>
              <a:rPr lang="en-IN" dirty="0" err="1"/>
              <a:t>UserAmountIndex</a:t>
            </a:r>
            <a:r>
              <a:rPr lang="en-IN" dirty="0"/>
              <a:t>",</a:t>
            </a:r>
          </a:p>
          <a:p>
            <a:pPr marL="0" indent="0">
              <a:buNone/>
            </a:pPr>
            <a:r>
              <a:rPr lang="en-IN" dirty="0"/>
              <a:t>          "</a:t>
            </a:r>
            <a:r>
              <a:rPr lang="en-IN" dirty="0" err="1"/>
              <a:t>KeySchema</a:t>
            </a:r>
            <a:r>
              <a:rPr lang="en-IN" dirty="0"/>
              <a:t>": [</a:t>
            </a:r>
          </a:p>
          <a:p>
            <a:pPr marL="0" indent="0">
              <a:buNone/>
            </a:pPr>
            <a:r>
              <a:rPr lang="en-IN" dirty="0"/>
              <a:t>              {	             "</a:t>
            </a:r>
            <a:r>
              <a:rPr lang="en-IN" dirty="0" err="1"/>
              <a:t>AttributeName</a:t>
            </a:r>
            <a:r>
              <a:rPr lang="en-IN" dirty="0"/>
              <a:t>": "Username",	                  "</a:t>
            </a:r>
            <a:r>
              <a:rPr lang="en-IN" dirty="0" err="1"/>
              <a:t>KeyType</a:t>
            </a:r>
            <a:r>
              <a:rPr lang="en-IN" dirty="0"/>
              <a:t>": "HASH“	              },</a:t>
            </a:r>
          </a:p>
          <a:p>
            <a:pPr marL="0" indent="0">
              <a:buNone/>
            </a:pPr>
            <a:r>
              <a:rPr lang="en-IN" dirty="0"/>
              <a:t>              {                  "</a:t>
            </a:r>
            <a:r>
              <a:rPr lang="en-IN" dirty="0" err="1"/>
              <a:t>AttributeName</a:t>
            </a:r>
            <a:r>
              <a:rPr lang="en-IN" dirty="0"/>
              <a:t>": "Amount",	                  "</a:t>
            </a:r>
            <a:r>
              <a:rPr lang="en-IN" dirty="0" err="1"/>
              <a:t>KeyType</a:t>
            </a:r>
            <a:r>
              <a:rPr lang="en-IN" dirty="0"/>
              <a:t>": "RANGE"              }</a:t>
            </a:r>
          </a:p>
          <a:p>
            <a:pPr marL="0" indent="0">
              <a:buNone/>
            </a:pPr>
            <a:r>
              <a:rPr lang="en-IN" dirty="0"/>
              <a:t>          	],</a:t>
            </a:r>
          </a:p>
          <a:p>
            <a:pPr marL="0" indent="0">
              <a:buNone/>
            </a:pPr>
            <a:r>
              <a:rPr lang="en-IN" dirty="0"/>
              <a:t>          "Projection": {</a:t>
            </a:r>
          </a:p>
          <a:p>
            <a:pPr marL="0" indent="0">
              <a:buNone/>
            </a:pPr>
            <a:r>
              <a:rPr lang="en-IN" dirty="0"/>
              <a:t>              "</a:t>
            </a:r>
            <a:r>
              <a:rPr lang="en-IN" dirty="0" err="1"/>
              <a:t>ProjectionType</a:t>
            </a:r>
            <a:r>
              <a:rPr lang="en-IN" dirty="0"/>
              <a:t>": "KEYS_ONLY"</a:t>
            </a:r>
          </a:p>
          <a:p>
            <a:pPr marL="0" indent="0">
              <a:buNone/>
            </a:pPr>
            <a:r>
              <a:rPr lang="en-IN" dirty="0"/>
              <a:t>          }	      }	    ]' \</a:t>
            </a:r>
          </a:p>
        </p:txBody>
      </p:sp>
    </p:spTree>
    <p:extLst>
      <p:ext uri="{BB962C8B-B14F-4D97-AF65-F5344CB8AC3E}">
        <p14:creationId xmlns:p14="http://schemas.microsoft.com/office/powerpoint/2010/main" val="333175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4FDC-29A4-4CA5-CF44-5B5F5A9709A8}"/>
              </a:ext>
            </a:extLst>
          </p:cNvPr>
          <p:cNvSpPr>
            <a:spLocks noGrp="1"/>
          </p:cNvSpPr>
          <p:nvPr>
            <p:ph type="title"/>
          </p:nvPr>
        </p:nvSpPr>
        <p:spPr/>
        <p:txBody>
          <a:bodyPr/>
          <a:lstStyle/>
          <a:p>
            <a:r>
              <a:rPr lang="en-US" dirty="0"/>
              <a:t>Data distribution: Partition key</a:t>
            </a:r>
            <a:endParaRPr lang="en-IN" dirty="0"/>
          </a:p>
        </p:txBody>
      </p:sp>
      <p:sp>
        <p:nvSpPr>
          <p:cNvPr id="3" name="Content Placeholder 2">
            <a:extLst>
              <a:ext uri="{FF2B5EF4-FFF2-40B4-BE49-F238E27FC236}">
                <a16:creationId xmlns:a16="http://schemas.microsoft.com/office/drawing/2014/main" id="{FECFFD27-EC4B-7F5B-5CBF-F99F88E46FE3}"/>
              </a:ext>
            </a:extLst>
          </p:cNvPr>
          <p:cNvSpPr>
            <a:spLocks noGrp="1"/>
          </p:cNvSpPr>
          <p:nvPr>
            <p:ph idx="1"/>
          </p:nvPr>
        </p:nvSpPr>
        <p:spPr>
          <a:xfrm>
            <a:off x="1154954" y="2603499"/>
            <a:ext cx="10317909" cy="3940175"/>
          </a:xfrm>
        </p:spPr>
        <p:txBody>
          <a:bodyPr>
            <a:normAutofit fontScale="92500" lnSpcReduction="10000"/>
          </a:bodyPr>
          <a:lstStyle/>
          <a:p>
            <a:r>
              <a:rPr lang="en-US" dirty="0"/>
              <a:t>For a  table has a simple primary key (partition key only), DynamoDB stores and retrieves each item based on its partition key value.</a:t>
            </a:r>
          </a:p>
          <a:p>
            <a:r>
              <a:rPr lang="en-US" dirty="0"/>
              <a:t>To write an item to the table, DynamoDB uses the value of the partition key as input to an internal hash function. </a:t>
            </a:r>
          </a:p>
          <a:p>
            <a:r>
              <a:rPr lang="en-US" dirty="0"/>
              <a:t>Output value from the hash function determines the partition in which the item will be stored.</a:t>
            </a:r>
          </a:p>
          <a:p>
            <a:r>
              <a:rPr lang="en-US" dirty="0"/>
              <a:t>To read an item from the table, you must specify the partition key value for the item. </a:t>
            </a:r>
          </a:p>
          <a:p>
            <a:r>
              <a:rPr lang="en-US" dirty="0"/>
              <a:t>DynamoDB uses this value as input to its hash function, yielding the partition in which the item can be found.</a:t>
            </a:r>
          </a:p>
          <a:p>
            <a:r>
              <a:rPr lang="en-US" b="0" i="0" dirty="0">
                <a:solidFill>
                  <a:srgbClr val="16191F"/>
                </a:solidFill>
                <a:effectLst/>
                <a:latin typeface="Amazon Ember"/>
              </a:rPr>
              <a:t>DynamoDB is optimized for uniform distribution of items across a table's partitions, no matter how many partitions there may be. </a:t>
            </a:r>
          </a:p>
          <a:p>
            <a:r>
              <a:rPr lang="en-US" b="0" i="0" dirty="0">
                <a:solidFill>
                  <a:srgbClr val="16191F"/>
                </a:solidFill>
                <a:effectLst/>
                <a:latin typeface="Amazon Ember"/>
              </a:rPr>
              <a:t>Recommended --Choose a partition key that can have a large number of distinct values relative to the number of items in the table.</a:t>
            </a:r>
            <a:endParaRPr lang="en-IN" dirty="0"/>
          </a:p>
        </p:txBody>
      </p:sp>
    </p:spTree>
    <p:extLst>
      <p:ext uri="{BB962C8B-B14F-4D97-AF65-F5344CB8AC3E}">
        <p14:creationId xmlns:p14="http://schemas.microsoft.com/office/powerpoint/2010/main" val="786532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AE9B-0D32-D80F-F87A-7D00FD65E71F}"/>
              </a:ext>
            </a:extLst>
          </p:cNvPr>
          <p:cNvSpPr>
            <a:spLocks noGrp="1"/>
          </p:cNvSpPr>
          <p:nvPr>
            <p:ph type="title"/>
          </p:nvPr>
        </p:nvSpPr>
        <p:spPr/>
        <p:txBody>
          <a:bodyPr/>
          <a:lstStyle/>
          <a:p>
            <a:r>
              <a:rPr lang="en-US" b="1" dirty="0"/>
              <a:t>Querying a Local Secondary Index</a:t>
            </a:r>
            <a:endParaRPr lang="en-IN" b="1" dirty="0"/>
          </a:p>
        </p:txBody>
      </p:sp>
      <p:sp>
        <p:nvSpPr>
          <p:cNvPr id="3" name="Content Placeholder 2">
            <a:extLst>
              <a:ext uri="{FF2B5EF4-FFF2-40B4-BE49-F238E27FC236}">
                <a16:creationId xmlns:a16="http://schemas.microsoft.com/office/drawing/2014/main" id="{7CFAA2AD-814E-E530-E957-5453A2E322AC}"/>
              </a:ext>
            </a:extLst>
          </p:cNvPr>
          <p:cNvSpPr>
            <a:spLocks noGrp="1"/>
          </p:cNvSpPr>
          <p:nvPr>
            <p:ph idx="1"/>
          </p:nvPr>
        </p:nvSpPr>
        <p:spPr/>
        <p:txBody>
          <a:bodyPr>
            <a:normAutofit fontScale="92500" lnSpcReduction="10000"/>
          </a:bodyPr>
          <a:lstStyle/>
          <a:p>
            <a:pPr marL="0" indent="0">
              <a:buNone/>
            </a:pPr>
            <a:r>
              <a:rPr lang="en-IN" dirty="0" err="1"/>
              <a:t>aws</a:t>
            </a:r>
            <a:r>
              <a:rPr lang="en-IN" dirty="0"/>
              <a:t> </a:t>
            </a:r>
            <a:r>
              <a:rPr lang="en-IN" dirty="0" err="1"/>
              <a:t>dynamodb</a:t>
            </a:r>
            <a:r>
              <a:rPr lang="en-IN" dirty="0"/>
              <a:t> query \</a:t>
            </a:r>
          </a:p>
          <a:p>
            <a:pPr marL="0" indent="0">
              <a:buNone/>
            </a:pPr>
            <a:r>
              <a:rPr lang="en-IN" dirty="0"/>
              <a:t>    --table-name </a:t>
            </a:r>
            <a:r>
              <a:rPr lang="en-IN" dirty="0" err="1"/>
              <a:t>UserOrdersTable</a:t>
            </a:r>
            <a:r>
              <a:rPr lang="en-IN" dirty="0"/>
              <a:t> \</a:t>
            </a:r>
          </a:p>
          <a:p>
            <a:pPr marL="0" indent="0">
              <a:buNone/>
            </a:pPr>
            <a:r>
              <a:rPr lang="en-IN" dirty="0"/>
              <a:t>    --index-name </a:t>
            </a:r>
            <a:r>
              <a:rPr lang="en-IN" dirty="0" err="1"/>
              <a:t>UserAmountIndex</a:t>
            </a:r>
            <a:r>
              <a:rPr lang="en-IN" dirty="0"/>
              <a:t> \</a:t>
            </a:r>
          </a:p>
          <a:p>
            <a:pPr marL="0" indent="0">
              <a:buNone/>
            </a:pPr>
            <a:r>
              <a:rPr lang="en-IN" dirty="0"/>
              <a:t>    --key-condition-expression "Username = :username AND Amount &gt; :amount" \</a:t>
            </a:r>
          </a:p>
          <a:p>
            <a:pPr marL="0" indent="0">
              <a:buNone/>
            </a:pPr>
            <a:r>
              <a:rPr lang="en-IN" dirty="0"/>
              <a:t>    --expression-attribute-values '{</a:t>
            </a:r>
          </a:p>
          <a:p>
            <a:pPr marL="0" indent="0">
              <a:buNone/>
            </a:pPr>
            <a:r>
              <a:rPr lang="en-IN" dirty="0"/>
              <a:t>        ":username": { "S": "</a:t>
            </a:r>
            <a:r>
              <a:rPr lang="en-IN" dirty="0" err="1"/>
              <a:t>daffyduck</a:t>
            </a:r>
            <a:r>
              <a:rPr lang="en-IN" dirty="0"/>
              <a:t>" },</a:t>
            </a:r>
          </a:p>
          <a:p>
            <a:pPr marL="0" indent="0">
              <a:buNone/>
            </a:pPr>
            <a:r>
              <a:rPr lang="en-IN" dirty="0"/>
              <a:t>        ":amount": { "N": "100" }</a:t>
            </a:r>
          </a:p>
          <a:p>
            <a:pPr marL="0" indent="0">
              <a:buNone/>
            </a:pPr>
            <a:r>
              <a:rPr lang="en-IN" dirty="0"/>
              <a:t>    }' \</a:t>
            </a:r>
          </a:p>
          <a:p>
            <a:pPr marL="0" indent="0">
              <a:buNone/>
            </a:pPr>
            <a:r>
              <a:rPr lang="en-IN" dirty="0"/>
              <a:t>    $LOCAL</a:t>
            </a:r>
          </a:p>
        </p:txBody>
      </p:sp>
    </p:spTree>
    <p:extLst>
      <p:ext uri="{BB962C8B-B14F-4D97-AF65-F5344CB8AC3E}">
        <p14:creationId xmlns:p14="http://schemas.microsoft.com/office/powerpoint/2010/main" val="180720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F715-CA13-72E6-846D-BFCB6F8557B7}"/>
              </a:ext>
            </a:extLst>
          </p:cNvPr>
          <p:cNvSpPr>
            <a:spLocks noGrp="1"/>
          </p:cNvSpPr>
          <p:nvPr>
            <p:ph type="title"/>
          </p:nvPr>
        </p:nvSpPr>
        <p:spPr/>
        <p:txBody>
          <a:bodyPr/>
          <a:lstStyle/>
          <a:p>
            <a:r>
              <a:rPr lang="en-IN" b="1" dirty="0"/>
              <a:t>Global Secondary Indexes</a:t>
            </a:r>
          </a:p>
        </p:txBody>
      </p:sp>
      <p:sp>
        <p:nvSpPr>
          <p:cNvPr id="3" name="Content Placeholder 2">
            <a:extLst>
              <a:ext uri="{FF2B5EF4-FFF2-40B4-BE49-F238E27FC236}">
                <a16:creationId xmlns:a16="http://schemas.microsoft.com/office/drawing/2014/main" id="{2ED4978B-0688-DEDD-7FC7-7742E9B64BB2}"/>
              </a:ext>
            </a:extLst>
          </p:cNvPr>
          <p:cNvSpPr>
            <a:spLocks noGrp="1"/>
          </p:cNvSpPr>
          <p:nvPr>
            <p:ph idx="1"/>
          </p:nvPr>
        </p:nvSpPr>
        <p:spPr>
          <a:xfrm>
            <a:off x="1154954" y="2603500"/>
            <a:ext cx="10360771" cy="3797300"/>
          </a:xfrm>
        </p:spPr>
        <p:txBody>
          <a:bodyPr/>
          <a:lstStyle/>
          <a:p>
            <a:r>
              <a:rPr lang="en-US" dirty="0">
                <a:solidFill>
                  <a:srgbClr val="000000"/>
                </a:solidFill>
                <a:latin typeface="Avenir"/>
              </a:rPr>
              <a:t>Ca</a:t>
            </a:r>
            <a:r>
              <a:rPr lang="en-US" b="0" i="0" dirty="0">
                <a:solidFill>
                  <a:srgbClr val="000000"/>
                </a:solidFill>
                <a:effectLst/>
                <a:latin typeface="Avenir"/>
              </a:rPr>
              <a:t>n add global secondary indexes to tables with either simple primary keys or composite primary keys.</a:t>
            </a:r>
          </a:p>
          <a:p>
            <a:r>
              <a:rPr lang="en-US" dirty="0">
                <a:solidFill>
                  <a:srgbClr val="000000"/>
                </a:solidFill>
                <a:latin typeface="Avenir"/>
              </a:rPr>
              <a:t>N</a:t>
            </a:r>
            <a:r>
              <a:rPr lang="en-US" b="0" i="0" dirty="0">
                <a:solidFill>
                  <a:srgbClr val="000000"/>
                </a:solidFill>
                <a:effectLst/>
                <a:latin typeface="Avenir"/>
              </a:rPr>
              <a:t>ot limited to creating a composite key schema for the GSI index -- can create a simple key schema.</a:t>
            </a:r>
          </a:p>
          <a:p>
            <a:r>
              <a:rPr lang="en-US" dirty="0">
                <a:solidFill>
                  <a:srgbClr val="000000"/>
                </a:solidFill>
                <a:latin typeface="Avenir"/>
              </a:rPr>
              <a:t>M</a:t>
            </a:r>
            <a:r>
              <a:rPr lang="en-US" b="0" i="0" dirty="0">
                <a:solidFill>
                  <a:srgbClr val="000000"/>
                </a:solidFill>
                <a:effectLst/>
                <a:latin typeface="Avenir"/>
              </a:rPr>
              <a:t>ay specify a global secondary index when you initially create a table. </a:t>
            </a:r>
          </a:p>
          <a:p>
            <a:r>
              <a:rPr lang="en-US" dirty="0">
                <a:solidFill>
                  <a:srgbClr val="000000"/>
                </a:solidFill>
                <a:latin typeface="Avenir"/>
              </a:rPr>
              <a:t>M</a:t>
            </a:r>
            <a:r>
              <a:rPr lang="en-US" b="0" i="0" dirty="0">
                <a:solidFill>
                  <a:srgbClr val="000000"/>
                </a:solidFill>
                <a:effectLst/>
                <a:latin typeface="Avenir"/>
              </a:rPr>
              <a:t>ay also add a global secondary index after a table is already created. </a:t>
            </a:r>
          </a:p>
          <a:p>
            <a:pPr lvl="1"/>
            <a:r>
              <a:rPr lang="en-US" b="0" i="0" dirty="0">
                <a:solidFill>
                  <a:srgbClr val="000000"/>
                </a:solidFill>
                <a:effectLst/>
                <a:latin typeface="Avenir"/>
              </a:rPr>
              <a:t>DynamoDB will backfill the global secondary index based on the existing data in the table.</a:t>
            </a:r>
          </a:p>
          <a:p>
            <a:r>
              <a:rPr lang="en-US" dirty="0">
                <a:solidFill>
                  <a:srgbClr val="000000"/>
                </a:solidFill>
                <a:latin typeface="Avenir"/>
              </a:rPr>
              <a:t>GSI index may be sparse</a:t>
            </a:r>
          </a:p>
          <a:p>
            <a:r>
              <a:rPr lang="en-US" dirty="0">
                <a:solidFill>
                  <a:srgbClr val="000000"/>
                </a:solidFill>
                <a:latin typeface="Avenir"/>
              </a:rPr>
              <a:t>S</a:t>
            </a:r>
            <a:r>
              <a:rPr lang="en-US" b="0" i="0" dirty="0">
                <a:solidFill>
                  <a:srgbClr val="000000"/>
                </a:solidFill>
                <a:effectLst/>
                <a:latin typeface="Avenir"/>
              </a:rPr>
              <a:t>parse index is when not every Item contains the attribute you're indexing.</a:t>
            </a:r>
          </a:p>
          <a:p>
            <a:r>
              <a:rPr lang="en-US" b="0" i="0" dirty="0">
                <a:solidFill>
                  <a:srgbClr val="000000"/>
                </a:solidFill>
                <a:effectLst/>
                <a:latin typeface="Avenir"/>
              </a:rPr>
              <a:t> Only Items with the attribute(s) matching the key schema for the index will be copied into the index, so  may end up with fewer Items in the index than in the underlying table.</a:t>
            </a:r>
            <a:endParaRPr lang="en-IN" dirty="0"/>
          </a:p>
        </p:txBody>
      </p:sp>
    </p:spTree>
    <p:extLst>
      <p:ext uri="{BB962C8B-B14F-4D97-AF65-F5344CB8AC3E}">
        <p14:creationId xmlns:p14="http://schemas.microsoft.com/office/powerpoint/2010/main" val="812845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F715-CA13-72E6-846D-BFCB6F8557B7}"/>
              </a:ext>
            </a:extLst>
          </p:cNvPr>
          <p:cNvSpPr>
            <a:spLocks noGrp="1"/>
          </p:cNvSpPr>
          <p:nvPr>
            <p:ph type="title"/>
          </p:nvPr>
        </p:nvSpPr>
        <p:spPr/>
        <p:txBody>
          <a:bodyPr/>
          <a:lstStyle/>
          <a:p>
            <a:r>
              <a:rPr lang="en-IN" b="1" dirty="0"/>
              <a:t>Global Secondary Indexes</a:t>
            </a:r>
          </a:p>
        </p:txBody>
      </p:sp>
      <p:sp>
        <p:nvSpPr>
          <p:cNvPr id="3" name="Content Placeholder 2">
            <a:extLst>
              <a:ext uri="{FF2B5EF4-FFF2-40B4-BE49-F238E27FC236}">
                <a16:creationId xmlns:a16="http://schemas.microsoft.com/office/drawing/2014/main" id="{2ED4978B-0688-DEDD-7FC7-7742E9B64BB2}"/>
              </a:ext>
            </a:extLst>
          </p:cNvPr>
          <p:cNvSpPr>
            <a:spLocks noGrp="1"/>
          </p:cNvSpPr>
          <p:nvPr>
            <p:ph idx="1"/>
          </p:nvPr>
        </p:nvSpPr>
        <p:spPr>
          <a:xfrm>
            <a:off x="628650" y="2557463"/>
            <a:ext cx="10887075" cy="3843337"/>
          </a:xfrm>
        </p:spPr>
        <p:txBody>
          <a:bodyPr>
            <a:normAutofit fontScale="92500" lnSpcReduction="20000"/>
          </a:bodyPr>
          <a:lstStyle/>
          <a:p>
            <a:pPr algn="l">
              <a:buFont typeface="Arial" panose="020B0604020202020204" pitchFamily="34" charset="0"/>
              <a:buChar char="•"/>
            </a:pPr>
            <a:r>
              <a:rPr lang="en-US" b="1" i="0" dirty="0">
                <a:solidFill>
                  <a:srgbClr val="000000"/>
                </a:solidFill>
                <a:effectLst/>
                <a:latin typeface="Avenir"/>
              </a:rPr>
              <a:t>Separate throughput --</a:t>
            </a:r>
            <a:r>
              <a:rPr lang="en-US" b="0" i="0" dirty="0">
                <a:solidFill>
                  <a:srgbClr val="000000"/>
                </a:solidFill>
                <a:effectLst/>
                <a:latin typeface="Avenir"/>
              </a:rPr>
              <a:t> Provision read and write capacity units for a global secondary index </a:t>
            </a:r>
            <a:r>
              <a:rPr lang="en-US" b="0" i="1" dirty="0">
                <a:solidFill>
                  <a:srgbClr val="000000"/>
                </a:solidFill>
                <a:effectLst/>
                <a:latin typeface="Avenir"/>
              </a:rPr>
              <a:t>separate</a:t>
            </a:r>
            <a:r>
              <a:rPr lang="en-US" b="0" i="0" dirty="0">
                <a:solidFill>
                  <a:srgbClr val="000000"/>
                </a:solidFill>
                <a:effectLst/>
                <a:latin typeface="Avenir"/>
              </a:rPr>
              <a:t> than those units for the underlying table.</a:t>
            </a:r>
          </a:p>
          <a:p>
            <a:pPr lvl="1">
              <a:buFont typeface="Arial" panose="020B0604020202020204" pitchFamily="34" charset="0"/>
              <a:buChar char="•"/>
            </a:pPr>
            <a:r>
              <a:rPr lang="en-US" dirty="0">
                <a:solidFill>
                  <a:srgbClr val="000000"/>
                </a:solidFill>
                <a:latin typeface="Avenir"/>
              </a:rPr>
              <a:t>M</a:t>
            </a:r>
            <a:r>
              <a:rPr lang="en-US" b="0" i="0" dirty="0">
                <a:solidFill>
                  <a:srgbClr val="000000"/>
                </a:solidFill>
                <a:effectLst/>
                <a:latin typeface="Avenir"/>
              </a:rPr>
              <a:t>ay add complexity and cost but also gives you flexibility to tailor the capacity to different workloads.</a:t>
            </a:r>
          </a:p>
          <a:p>
            <a:pPr algn="l">
              <a:buFont typeface="Arial" panose="020B0604020202020204" pitchFamily="34" charset="0"/>
              <a:buChar char="•"/>
            </a:pPr>
            <a:r>
              <a:rPr lang="en-US" b="1" i="0" dirty="0">
                <a:solidFill>
                  <a:srgbClr val="000000"/>
                </a:solidFill>
                <a:effectLst/>
                <a:latin typeface="Avenir"/>
              </a:rPr>
              <a:t>Eventual consistency --</a:t>
            </a:r>
            <a:r>
              <a:rPr lang="en-US" b="0" i="0" dirty="0">
                <a:solidFill>
                  <a:srgbClr val="000000"/>
                </a:solidFill>
                <a:effectLst/>
                <a:latin typeface="Avenir"/>
              </a:rPr>
              <a:t>When writing an Item to a table, it is asynchronously replicated to global secondary indexes. </a:t>
            </a:r>
          </a:p>
          <a:p>
            <a:pPr lvl="1">
              <a:buFont typeface="Arial" panose="020B0604020202020204" pitchFamily="34" charset="0"/>
              <a:buChar char="•"/>
            </a:pPr>
            <a:r>
              <a:rPr lang="en-US" b="0" i="1" dirty="0">
                <a:solidFill>
                  <a:srgbClr val="000000"/>
                </a:solidFill>
                <a:effectLst/>
                <a:latin typeface="Avenir"/>
              </a:rPr>
              <a:t>May</a:t>
            </a:r>
            <a:r>
              <a:rPr lang="en-US" b="0" i="0" dirty="0">
                <a:solidFill>
                  <a:srgbClr val="000000"/>
                </a:solidFill>
                <a:effectLst/>
                <a:latin typeface="Avenir"/>
              </a:rPr>
              <a:t> get different results when querying a table and a global secondary index at the same time.</a:t>
            </a:r>
          </a:p>
          <a:p>
            <a:pPr lvl="1">
              <a:buFont typeface="Arial" panose="020B0604020202020204" pitchFamily="34" charset="0"/>
              <a:buChar char="•"/>
            </a:pPr>
            <a:r>
              <a:rPr lang="en-US" b="0" i="0" dirty="0">
                <a:solidFill>
                  <a:srgbClr val="000000"/>
                </a:solidFill>
                <a:effectLst/>
                <a:latin typeface="Avenir"/>
              </a:rPr>
              <a:t>Do not have the ability to specify strong consistency.</a:t>
            </a:r>
          </a:p>
          <a:p>
            <a:pPr algn="l">
              <a:buFont typeface="Arial" panose="020B0604020202020204" pitchFamily="34" charset="0"/>
              <a:buChar char="•"/>
            </a:pPr>
            <a:r>
              <a:rPr lang="en-US" b="1" i="0" dirty="0">
                <a:solidFill>
                  <a:srgbClr val="000000"/>
                </a:solidFill>
                <a:effectLst/>
                <a:latin typeface="Avenir"/>
              </a:rPr>
              <a:t>No partition key size limits -- </a:t>
            </a:r>
            <a:r>
              <a:rPr lang="en-US" b="0" i="0" dirty="0">
                <a:solidFill>
                  <a:srgbClr val="000000"/>
                </a:solidFill>
                <a:effectLst/>
                <a:latin typeface="Avenir"/>
              </a:rPr>
              <a:t> Partition keys are limited to 10GB between the table Items and all local secondary indexes.</a:t>
            </a:r>
          </a:p>
          <a:p>
            <a:pPr lvl="1">
              <a:buFont typeface="Arial" panose="020B0604020202020204" pitchFamily="34" charset="0"/>
              <a:buChar char="•"/>
            </a:pPr>
            <a:r>
              <a:rPr lang="en-US" b="0" i="0" dirty="0">
                <a:solidFill>
                  <a:srgbClr val="000000"/>
                </a:solidFill>
                <a:effectLst/>
                <a:latin typeface="Avenir"/>
              </a:rPr>
              <a:t>Global secondary indexes are not counted in these limits.</a:t>
            </a:r>
          </a:p>
          <a:p>
            <a:pPr algn="l">
              <a:buFont typeface="Arial" panose="020B0604020202020204" pitchFamily="34" charset="0"/>
              <a:buChar char="•"/>
            </a:pPr>
            <a:r>
              <a:rPr lang="en-US" b="1" i="0" dirty="0">
                <a:solidFill>
                  <a:srgbClr val="000000"/>
                </a:solidFill>
                <a:effectLst/>
                <a:latin typeface="Avenir"/>
              </a:rPr>
              <a:t>Use on any table.</a:t>
            </a:r>
            <a:r>
              <a:rPr lang="en-US" b="0" i="0" dirty="0">
                <a:solidFill>
                  <a:srgbClr val="000000"/>
                </a:solidFill>
                <a:effectLst/>
                <a:latin typeface="Avenir"/>
              </a:rPr>
              <a:t> Local secondary indexes may only be used on tables with composite primary keys. </a:t>
            </a:r>
          </a:p>
          <a:p>
            <a:pPr lvl="1">
              <a:buFont typeface="Arial" panose="020B0604020202020204" pitchFamily="34" charset="0"/>
              <a:buChar char="•"/>
            </a:pPr>
            <a:r>
              <a:rPr lang="en-US" b="0" i="0" dirty="0">
                <a:solidFill>
                  <a:srgbClr val="000000"/>
                </a:solidFill>
                <a:effectLst/>
                <a:latin typeface="Avenir"/>
              </a:rPr>
              <a:t>Global secondary indexes do not have this restriction -- Can use them on tables with simple or composite primary keys.</a:t>
            </a:r>
          </a:p>
          <a:p>
            <a:pPr algn="l">
              <a:buFont typeface="Arial" panose="020B0604020202020204" pitchFamily="34" charset="0"/>
              <a:buChar char="•"/>
            </a:pPr>
            <a:r>
              <a:rPr lang="en-US" b="1" i="0" dirty="0">
                <a:solidFill>
                  <a:srgbClr val="000000"/>
                </a:solidFill>
                <a:effectLst/>
                <a:latin typeface="Avenir"/>
              </a:rPr>
              <a:t>Use with any key schema.</a:t>
            </a:r>
            <a:r>
              <a:rPr lang="en-US" b="0" i="0" dirty="0">
                <a:solidFill>
                  <a:srgbClr val="000000"/>
                </a:solidFill>
                <a:effectLst/>
                <a:latin typeface="Avenir"/>
              </a:rPr>
              <a:t> When specifying the key schema for GSI, Can use either a simple or a composite key schema.</a:t>
            </a:r>
          </a:p>
          <a:p>
            <a:endParaRPr lang="en-IN" dirty="0"/>
          </a:p>
        </p:txBody>
      </p:sp>
    </p:spTree>
    <p:extLst>
      <p:ext uri="{BB962C8B-B14F-4D97-AF65-F5344CB8AC3E}">
        <p14:creationId xmlns:p14="http://schemas.microsoft.com/office/powerpoint/2010/main" val="2990689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51B404-D287-BC15-F4A0-03934A1F08F7}"/>
              </a:ext>
            </a:extLst>
          </p:cNvPr>
          <p:cNvPicPr>
            <a:picLocks noChangeAspect="1"/>
          </p:cNvPicPr>
          <p:nvPr/>
        </p:nvPicPr>
        <p:blipFill>
          <a:blip r:embed="rId2"/>
          <a:stretch>
            <a:fillRect/>
          </a:stretch>
        </p:blipFill>
        <p:spPr>
          <a:xfrm>
            <a:off x="205918" y="611198"/>
            <a:ext cx="11395532" cy="5832465"/>
          </a:xfrm>
          <a:prstGeom prst="rect">
            <a:avLst/>
          </a:prstGeom>
        </p:spPr>
      </p:pic>
    </p:spTree>
    <p:extLst>
      <p:ext uri="{BB962C8B-B14F-4D97-AF65-F5344CB8AC3E}">
        <p14:creationId xmlns:p14="http://schemas.microsoft.com/office/powerpoint/2010/main" val="2451035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E9BB1D-3192-D22F-723D-91948C5116C8}"/>
              </a:ext>
            </a:extLst>
          </p:cNvPr>
          <p:cNvSpPr txBox="1"/>
          <p:nvPr/>
        </p:nvSpPr>
        <p:spPr>
          <a:xfrm>
            <a:off x="590550" y="671691"/>
            <a:ext cx="11601450" cy="6186309"/>
          </a:xfrm>
          <a:prstGeom prst="rect">
            <a:avLst/>
          </a:prstGeom>
          <a:noFill/>
        </p:spPr>
        <p:txBody>
          <a:bodyPr wrap="square">
            <a:spAutoFit/>
          </a:bodyPr>
          <a:lstStyle/>
          <a:p>
            <a:r>
              <a:rPr lang="en-IN" dirty="0" err="1"/>
              <a:t>aws</a:t>
            </a:r>
            <a:r>
              <a:rPr lang="en-IN" dirty="0"/>
              <a:t> </a:t>
            </a:r>
            <a:r>
              <a:rPr lang="en-IN" dirty="0" err="1"/>
              <a:t>dynamodb</a:t>
            </a:r>
            <a:r>
              <a:rPr lang="en-IN" dirty="0"/>
              <a:t> update-table \</a:t>
            </a:r>
          </a:p>
          <a:p>
            <a:r>
              <a:rPr lang="en-IN" dirty="0"/>
              <a:t>    --table-name </a:t>
            </a:r>
            <a:r>
              <a:rPr lang="en-IN" dirty="0" err="1"/>
              <a:t>UserOrdersTable</a:t>
            </a:r>
            <a:r>
              <a:rPr lang="en-IN" dirty="0"/>
              <a:t> \</a:t>
            </a:r>
          </a:p>
          <a:p>
            <a:r>
              <a:rPr lang="en-IN" dirty="0"/>
              <a:t>    --attribute-definitions '[</a:t>
            </a:r>
          </a:p>
          <a:p>
            <a:r>
              <a:rPr lang="en-IN" dirty="0"/>
              <a:t>      {          "</a:t>
            </a:r>
            <a:r>
              <a:rPr lang="en-IN" dirty="0" err="1"/>
              <a:t>AttributeName</a:t>
            </a:r>
            <a:r>
              <a:rPr lang="en-IN" dirty="0"/>
              <a:t>": "</a:t>
            </a:r>
            <a:r>
              <a:rPr lang="en-IN" dirty="0" err="1"/>
              <a:t>ReturnDate</a:t>
            </a:r>
            <a:r>
              <a:rPr lang="en-IN" dirty="0"/>
              <a:t>",          "</a:t>
            </a:r>
            <a:r>
              <a:rPr lang="en-IN" dirty="0" err="1"/>
              <a:t>AttributeType</a:t>
            </a:r>
            <a:r>
              <a:rPr lang="en-IN" dirty="0"/>
              <a:t>": "S"      },</a:t>
            </a:r>
          </a:p>
          <a:p>
            <a:r>
              <a:rPr lang="en-IN" dirty="0"/>
              <a:t>      {          "</a:t>
            </a:r>
            <a:r>
              <a:rPr lang="en-IN" dirty="0" err="1"/>
              <a:t>AttributeName</a:t>
            </a:r>
            <a:r>
              <a:rPr lang="en-IN" dirty="0"/>
              <a:t>": "</a:t>
            </a:r>
            <a:r>
              <a:rPr lang="en-IN" dirty="0" err="1"/>
              <a:t>OrderId</a:t>
            </a:r>
            <a:r>
              <a:rPr lang="en-IN" dirty="0"/>
              <a:t>",          "</a:t>
            </a:r>
            <a:r>
              <a:rPr lang="en-IN" dirty="0" err="1"/>
              <a:t>AttributeType</a:t>
            </a:r>
            <a:r>
              <a:rPr lang="en-IN" dirty="0"/>
              <a:t>": "S"      }</a:t>
            </a:r>
          </a:p>
          <a:p>
            <a:r>
              <a:rPr lang="en-IN" dirty="0"/>
              <a:t>    ]' \</a:t>
            </a:r>
          </a:p>
          <a:p>
            <a:r>
              <a:rPr lang="en-IN" dirty="0"/>
              <a:t>    --global-secondary-index-updates '[</a:t>
            </a:r>
          </a:p>
          <a:p>
            <a:r>
              <a:rPr lang="en-IN" dirty="0"/>
              <a:t>        {</a:t>
            </a:r>
          </a:p>
          <a:p>
            <a:r>
              <a:rPr lang="en-IN" dirty="0"/>
              <a:t>            "Create": {</a:t>
            </a:r>
          </a:p>
          <a:p>
            <a:r>
              <a:rPr lang="en-IN" dirty="0"/>
              <a:t>                "</a:t>
            </a:r>
            <a:r>
              <a:rPr lang="en-IN" dirty="0" err="1"/>
              <a:t>IndexName</a:t>
            </a:r>
            <a:r>
              <a:rPr lang="en-IN" dirty="0"/>
              <a:t>": "</a:t>
            </a:r>
            <a:r>
              <a:rPr lang="en-IN" dirty="0" err="1"/>
              <a:t>ReturnDateOrderIdIndex</a:t>
            </a:r>
            <a:r>
              <a:rPr lang="en-IN" dirty="0"/>
              <a:t>",</a:t>
            </a:r>
          </a:p>
          <a:p>
            <a:r>
              <a:rPr lang="en-IN" dirty="0"/>
              <a:t>                "</a:t>
            </a:r>
            <a:r>
              <a:rPr lang="en-IN" dirty="0" err="1"/>
              <a:t>KeySchema</a:t>
            </a:r>
            <a:r>
              <a:rPr lang="en-IN" dirty="0"/>
              <a:t>": [</a:t>
            </a:r>
          </a:p>
          <a:p>
            <a:r>
              <a:rPr lang="en-IN" dirty="0"/>
              <a:t>                    {                        "</a:t>
            </a:r>
            <a:r>
              <a:rPr lang="en-IN" dirty="0" err="1"/>
              <a:t>AttributeName</a:t>
            </a:r>
            <a:r>
              <a:rPr lang="en-IN" dirty="0"/>
              <a:t>": "</a:t>
            </a:r>
            <a:r>
              <a:rPr lang="en-IN" dirty="0" err="1"/>
              <a:t>ReturnDate</a:t>
            </a:r>
            <a:r>
              <a:rPr lang="en-IN" dirty="0"/>
              <a:t>",                        "</a:t>
            </a:r>
            <a:r>
              <a:rPr lang="en-IN" dirty="0" err="1"/>
              <a:t>KeyType</a:t>
            </a:r>
            <a:r>
              <a:rPr lang="en-IN" dirty="0"/>
              <a:t>": "HASH"                    },</a:t>
            </a:r>
          </a:p>
          <a:p>
            <a:r>
              <a:rPr lang="en-IN" dirty="0"/>
              <a:t>                    {                        "</a:t>
            </a:r>
            <a:r>
              <a:rPr lang="en-IN" dirty="0" err="1"/>
              <a:t>AttributeName</a:t>
            </a:r>
            <a:r>
              <a:rPr lang="en-IN" dirty="0"/>
              <a:t>": "</a:t>
            </a:r>
            <a:r>
              <a:rPr lang="en-IN" dirty="0" err="1"/>
              <a:t>OrderId</a:t>
            </a:r>
            <a:r>
              <a:rPr lang="en-IN" dirty="0"/>
              <a:t>",                        "</a:t>
            </a:r>
            <a:r>
              <a:rPr lang="en-IN" dirty="0" err="1"/>
              <a:t>KeyType</a:t>
            </a:r>
            <a:r>
              <a:rPr lang="en-IN" dirty="0"/>
              <a:t>": "RANGE"                    }</a:t>
            </a:r>
          </a:p>
          <a:p>
            <a:r>
              <a:rPr lang="en-IN" dirty="0"/>
              <a:t>                ],</a:t>
            </a:r>
          </a:p>
          <a:p>
            <a:r>
              <a:rPr lang="en-IN" dirty="0"/>
              <a:t>                "Projection": {</a:t>
            </a:r>
          </a:p>
          <a:p>
            <a:r>
              <a:rPr lang="en-IN" dirty="0"/>
              <a:t>                    "</a:t>
            </a:r>
            <a:r>
              <a:rPr lang="en-IN" dirty="0" err="1"/>
              <a:t>ProjectionType</a:t>
            </a:r>
            <a:r>
              <a:rPr lang="en-IN" dirty="0"/>
              <a:t>": "ALL"</a:t>
            </a:r>
          </a:p>
          <a:p>
            <a:r>
              <a:rPr lang="en-IN" dirty="0"/>
              <a:t>                },</a:t>
            </a:r>
          </a:p>
          <a:p>
            <a:r>
              <a:rPr lang="en-IN" dirty="0"/>
              <a:t>                "</a:t>
            </a:r>
            <a:r>
              <a:rPr lang="en-IN" dirty="0" err="1"/>
              <a:t>ProvisionedThroughput</a:t>
            </a:r>
            <a:r>
              <a:rPr lang="en-IN" dirty="0"/>
              <a:t>": {                    "</a:t>
            </a:r>
            <a:r>
              <a:rPr lang="en-IN" dirty="0" err="1"/>
              <a:t>ReadCapacityUnits</a:t>
            </a:r>
            <a:r>
              <a:rPr lang="en-IN" dirty="0"/>
              <a:t>": 1,       "</a:t>
            </a:r>
            <a:r>
              <a:rPr lang="en-IN" dirty="0" err="1"/>
              <a:t>WriteCapacityUnits</a:t>
            </a:r>
            <a:r>
              <a:rPr lang="en-IN" dirty="0"/>
              <a:t>": 1 }</a:t>
            </a:r>
          </a:p>
          <a:p>
            <a:r>
              <a:rPr lang="en-IN" dirty="0"/>
              <a:t>            }</a:t>
            </a:r>
          </a:p>
          <a:p>
            <a:r>
              <a:rPr lang="en-IN" dirty="0"/>
              <a:t>        }</a:t>
            </a:r>
          </a:p>
          <a:p>
            <a:r>
              <a:rPr lang="en-IN" dirty="0"/>
              <a:t>    ]' \</a:t>
            </a:r>
          </a:p>
          <a:p>
            <a:r>
              <a:rPr lang="en-IN" dirty="0"/>
              <a:t>    $LOCAL</a:t>
            </a:r>
          </a:p>
        </p:txBody>
      </p:sp>
      <p:sp>
        <p:nvSpPr>
          <p:cNvPr id="8" name="TextBox 7">
            <a:extLst>
              <a:ext uri="{FF2B5EF4-FFF2-40B4-BE49-F238E27FC236}">
                <a16:creationId xmlns:a16="http://schemas.microsoft.com/office/drawing/2014/main" id="{57F623A2-8C49-6995-F32A-5B04B097807A}"/>
              </a:ext>
            </a:extLst>
          </p:cNvPr>
          <p:cNvSpPr txBox="1"/>
          <p:nvPr/>
        </p:nvSpPr>
        <p:spPr>
          <a:xfrm>
            <a:off x="2732485" y="186808"/>
            <a:ext cx="6093618" cy="461665"/>
          </a:xfrm>
          <a:prstGeom prst="rect">
            <a:avLst/>
          </a:prstGeom>
          <a:noFill/>
        </p:spPr>
        <p:txBody>
          <a:bodyPr wrap="square">
            <a:spAutoFit/>
          </a:bodyPr>
          <a:lstStyle/>
          <a:p>
            <a:r>
              <a:rPr lang="en-IN" sz="2400" b="1" dirty="0"/>
              <a:t>Creating Global Secondary Indexes</a:t>
            </a:r>
            <a:endParaRPr lang="en-IN" sz="2400" dirty="0"/>
          </a:p>
        </p:txBody>
      </p:sp>
    </p:spTree>
    <p:extLst>
      <p:ext uri="{BB962C8B-B14F-4D97-AF65-F5344CB8AC3E}">
        <p14:creationId xmlns:p14="http://schemas.microsoft.com/office/powerpoint/2010/main" val="974094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F715-CA13-72E6-846D-BFCB6F8557B7}"/>
              </a:ext>
            </a:extLst>
          </p:cNvPr>
          <p:cNvSpPr>
            <a:spLocks noGrp="1"/>
          </p:cNvSpPr>
          <p:nvPr>
            <p:ph type="title"/>
          </p:nvPr>
        </p:nvSpPr>
        <p:spPr/>
        <p:txBody>
          <a:bodyPr/>
          <a:lstStyle/>
          <a:p>
            <a:r>
              <a:rPr lang="en-US" b="1" dirty="0"/>
              <a:t>Querying a Global Secondary Index</a:t>
            </a:r>
            <a:endParaRPr lang="en-IN" b="1" dirty="0"/>
          </a:p>
        </p:txBody>
      </p:sp>
      <p:sp>
        <p:nvSpPr>
          <p:cNvPr id="3" name="Content Placeholder 2">
            <a:extLst>
              <a:ext uri="{FF2B5EF4-FFF2-40B4-BE49-F238E27FC236}">
                <a16:creationId xmlns:a16="http://schemas.microsoft.com/office/drawing/2014/main" id="{2ED4978B-0688-DEDD-7FC7-7742E9B64BB2}"/>
              </a:ext>
            </a:extLst>
          </p:cNvPr>
          <p:cNvSpPr>
            <a:spLocks noGrp="1"/>
          </p:cNvSpPr>
          <p:nvPr>
            <p:ph idx="1"/>
          </p:nvPr>
        </p:nvSpPr>
        <p:spPr>
          <a:xfrm>
            <a:off x="1154954" y="2603500"/>
            <a:ext cx="10360771" cy="3797300"/>
          </a:xfrm>
        </p:spPr>
        <p:txBody>
          <a:bodyPr/>
          <a:lstStyle/>
          <a:p>
            <a:pPr marL="0" indent="0">
              <a:buNone/>
            </a:pPr>
            <a:r>
              <a:rPr lang="en-IN" dirty="0"/>
              <a:t> </a:t>
            </a:r>
            <a:r>
              <a:rPr lang="en-IN" dirty="0" err="1"/>
              <a:t>aws</a:t>
            </a:r>
            <a:r>
              <a:rPr lang="en-IN" dirty="0"/>
              <a:t> </a:t>
            </a:r>
            <a:r>
              <a:rPr lang="en-IN" dirty="0" err="1"/>
              <a:t>dynamodb</a:t>
            </a:r>
            <a:r>
              <a:rPr lang="en-IN" dirty="0"/>
              <a:t> scan \</a:t>
            </a:r>
          </a:p>
          <a:p>
            <a:pPr marL="0" indent="0">
              <a:buNone/>
            </a:pPr>
            <a:r>
              <a:rPr lang="en-IN" dirty="0"/>
              <a:t>    --table-name </a:t>
            </a:r>
            <a:r>
              <a:rPr lang="en-IN" dirty="0" err="1"/>
              <a:t>UserOrdersTable</a:t>
            </a:r>
            <a:r>
              <a:rPr lang="en-IN" dirty="0"/>
              <a:t> \</a:t>
            </a:r>
          </a:p>
          <a:p>
            <a:pPr marL="0" indent="0">
              <a:buNone/>
            </a:pPr>
            <a:r>
              <a:rPr lang="en-IN" dirty="0"/>
              <a:t>    --index-name </a:t>
            </a:r>
            <a:r>
              <a:rPr lang="en-IN" dirty="0" err="1"/>
              <a:t>ReturnDateOrderIdIndex</a:t>
            </a:r>
            <a:r>
              <a:rPr lang="en-IN" dirty="0"/>
              <a:t> \</a:t>
            </a:r>
          </a:p>
          <a:p>
            <a:pPr marL="0" indent="0">
              <a:buNone/>
            </a:pPr>
            <a:r>
              <a:rPr lang="en-IN" dirty="0"/>
              <a:t>    $LOCAL</a:t>
            </a:r>
          </a:p>
        </p:txBody>
      </p:sp>
    </p:spTree>
    <p:extLst>
      <p:ext uri="{BB962C8B-B14F-4D97-AF65-F5344CB8AC3E}">
        <p14:creationId xmlns:p14="http://schemas.microsoft.com/office/powerpoint/2010/main" val="2174980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F715-CA13-72E6-846D-BFCB6F8557B7}"/>
              </a:ext>
            </a:extLst>
          </p:cNvPr>
          <p:cNvSpPr>
            <a:spLocks noGrp="1"/>
          </p:cNvSpPr>
          <p:nvPr>
            <p:ph type="title"/>
          </p:nvPr>
        </p:nvSpPr>
        <p:spPr/>
        <p:txBody>
          <a:bodyPr/>
          <a:lstStyle/>
          <a:p>
            <a:r>
              <a:rPr lang="en-IN" b="1" dirty="0"/>
              <a:t>Local or global: Secondary Indexes</a:t>
            </a:r>
          </a:p>
        </p:txBody>
      </p:sp>
      <p:sp>
        <p:nvSpPr>
          <p:cNvPr id="3" name="Content Placeholder 2">
            <a:extLst>
              <a:ext uri="{FF2B5EF4-FFF2-40B4-BE49-F238E27FC236}">
                <a16:creationId xmlns:a16="http://schemas.microsoft.com/office/drawing/2014/main" id="{2ED4978B-0688-DEDD-7FC7-7742E9B64BB2}"/>
              </a:ext>
            </a:extLst>
          </p:cNvPr>
          <p:cNvSpPr>
            <a:spLocks noGrp="1"/>
          </p:cNvSpPr>
          <p:nvPr>
            <p:ph idx="1"/>
          </p:nvPr>
        </p:nvSpPr>
        <p:spPr>
          <a:xfrm>
            <a:off x="1154954" y="2603500"/>
            <a:ext cx="10360771" cy="3797300"/>
          </a:xfrm>
        </p:spPr>
        <p:txBody>
          <a:bodyPr/>
          <a:lstStyle/>
          <a:p>
            <a:pPr algn="l"/>
            <a:r>
              <a:rPr lang="en-US" b="0" i="0" dirty="0">
                <a:solidFill>
                  <a:srgbClr val="000000"/>
                </a:solidFill>
                <a:effectLst/>
                <a:latin typeface="Avenir"/>
              </a:rPr>
              <a:t> Two features of local secondary indexes that you can't get with global secondary indexes. </a:t>
            </a:r>
          </a:p>
          <a:p>
            <a:pPr algn="l">
              <a:buFont typeface="Arial" panose="020B0604020202020204" pitchFamily="34" charset="0"/>
              <a:buChar char="•"/>
            </a:pPr>
            <a:r>
              <a:rPr lang="en-US" b="0" i="0" dirty="0">
                <a:solidFill>
                  <a:srgbClr val="000000"/>
                </a:solidFill>
                <a:effectLst/>
                <a:latin typeface="Avenir"/>
              </a:rPr>
              <a:t>Strongly-consistent reads</a:t>
            </a:r>
          </a:p>
          <a:p>
            <a:pPr algn="l">
              <a:buFont typeface="Arial" panose="020B0604020202020204" pitchFamily="34" charset="0"/>
              <a:buChar char="•"/>
            </a:pPr>
            <a:r>
              <a:rPr lang="en-US" b="0" i="0" dirty="0">
                <a:solidFill>
                  <a:srgbClr val="000000"/>
                </a:solidFill>
                <a:effectLst/>
                <a:latin typeface="Avenir"/>
              </a:rPr>
              <a:t>Reuse of base table capacity</a:t>
            </a:r>
          </a:p>
          <a:p>
            <a:endParaRPr lang="en-IN" dirty="0"/>
          </a:p>
        </p:txBody>
      </p:sp>
    </p:spTree>
    <p:extLst>
      <p:ext uri="{BB962C8B-B14F-4D97-AF65-F5344CB8AC3E}">
        <p14:creationId xmlns:p14="http://schemas.microsoft.com/office/powerpoint/2010/main" val="497414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A229-4107-5944-C38C-6CE69829FEC1}"/>
              </a:ext>
            </a:extLst>
          </p:cNvPr>
          <p:cNvSpPr>
            <a:spLocks noGrp="1"/>
          </p:cNvSpPr>
          <p:nvPr>
            <p:ph type="title"/>
          </p:nvPr>
        </p:nvSpPr>
        <p:spPr/>
        <p:txBody>
          <a:bodyPr/>
          <a:lstStyle/>
          <a:p>
            <a:r>
              <a:rPr lang="en-US" b="1" dirty="0"/>
              <a:t>Strongly-consistent reads</a:t>
            </a:r>
            <a:endParaRPr lang="en-IN" b="1" dirty="0"/>
          </a:p>
        </p:txBody>
      </p:sp>
      <p:sp>
        <p:nvSpPr>
          <p:cNvPr id="3" name="Content Placeholder 2">
            <a:extLst>
              <a:ext uri="{FF2B5EF4-FFF2-40B4-BE49-F238E27FC236}">
                <a16:creationId xmlns:a16="http://schemas.microsoft.com/office/drawing/2014/main" id="{AD248429-C69D-F8F1-EC2A-C7EB0E0ADC86}"/>
              </a:ext>
            </a:extLst>
          </p:cNvPr>
          <p:cNvSpPr>
            <a:spLocks noGrp="1"/>
          </p:cNvSpPr>
          <p:nvPr>
            <p:ph idx="1"/>
          </p:nvPr>
        </p:nvSpPr>
        <p:spPr>
          <a:xfrm>
            <a:off x="1154954" y="2603499"/>
            <a:ext cx="10589371" cy="3954463"/>
          </a:xfrm>
        </p:spPr>
        <p:txBody>
          <a:bodyPr>
            <a:normAutofit fontScale="85000" lnSpcReduction="20000"/>
          </a:bodyPr>
          <a:lstStyle/>
          <a:p>
            <a:r>
              <a:rPr lang="en-US" dirty="0"/>
              <a:t>When reading from the base table in DynamoDB, can choose between strongly consistent reads and eventually consistent reads.</a:t>
            </a:r>
          </a:p>
          <a:p>
            <a:r>
              <a:rPr lang="en-US" dirty="0"/>
              <a:t> A strongly consistent read will return the latest value for a given item, incorporating all successful write operations that have occurred.</a:t>
            </a:r>
          </a:p>
          <a:p>
            <a:r>
              <a:rPr lang="en-US" dirty="0"/>
              <a:t> An eventually consistent read will likely include the latest value for a given item but may reflect slightly stale data. </a:t>
            </a:r>
          </a:p>
          <a:p>
            <a:r>
              <a:rPr lang="en-US" dirty="0"/>
              <a:t>By default, all reads will be eventually consistent. </a:t>
            </a:r>
          </a:p>
          <a:p>
            <a:r>
              <a:rPr lang="en-US" dirty="0"/>
              <a:t>An eventually consistent read consumes half the read capacity units of a strongly consistent read. </a:t>
            </a:r>
          </a:p>
          <a:p>
            <a:r>
              <a:rPr lang="en-US" dirty="0"/>
              <a:t>For a strongly consistent read,  need to include the </a:t>
            </a:r>
            <a:r>
              <a:rPr lang="en-US" dirty="0" err="1"/>
              <a:t>ConsistentRead</a:t>
            </a:r>
            <a:r>
              <a:rPr lang="en-US" dirty="0"/>
              <a:t> property in the API request.</a:t>
            </a:r>
          </a:p>
          <a:p>
            <a:r>
              <a:rPr lang="en-US" dirty="0"/>
              <a:t>A local secondary index has the same options as with a base table. </a:t>
            </a:r>
          </a:p>
          <a:p>
            <a:r>
              <a:rPr lang="en-US" dirty="0"/>
              <a:t>By default, all reads from a local secondary index are eventually consistent. </a:t>
            </a:r>
          </a:p>
          <a:p>
            <a:r>
              <a:rPr lang="en-US" dirty="0"/>
              <a:t>However, May opt into a strongly consistent read if needed </a:t>
            </a:r>
          </a:p>
          <a:p>
            <a:r>
              <a:rPr lang="en-US" dirty="0"/>
              <a:t>All reads from a global secondary index are eventually consistent.</a:t>
            </a:r>
          </a:p>
          <a:p>
            <a:r>
              <a:rPr lang="en-US" dirty="0"/>
              <a:t>For strong consistency requirements in the application,  LSI is a better choice </a:t>
            </a:r>
            <a:endParaRPr lang="en-IN" dirty="0"/>
          </a:p>
        </p:txBody>
      </p:sp>
    </p:spTree>
    <p:extLst>
      <p:ext uri="{BB962C8B-B14F-4D97-AF65-F5344CB8AC3E}">
        <p14:creationId xmlns:p14="http://schemas.microsoft.com/office/powerpoint/2010/main" val="3789518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FC45-B245-E078-515E-B7EEE65F9CBD}"/>
              </a:ext>
            </a:extLst>
          </p:cNvPr>
          <p:cNvSpPr>
            <a:spLocks noGrp="1"/>
          </p:cNvSpPr>
          <p:nvPr>
            <p:ph type="title"/>
          </p:nvPr>
        </p:nvSpPr>
        <p:spPr/>
        <p:txBody>
          <a:bodyPr/>
          <a:lstStyle/>
          <a:p>
            <a:r>
              <a:rPr lang="en-US" b="1" dirty="0"/>
              <a:t>Reuse of base table capacity</a:t>
            </a:r>
            <a:endParaRPr lang="en-IN" b="1" dirty="0"/>
          </a:p>
        </p:txBody>
      </p:sp>
      <p:sp>
        <p:nvSpPr>
          <p:cNvPr id="3" name="Content Placeholder 2">
            <a:extLst>
              <a:ext uri="{FF2B5EF4-FFF2-40B4-BE49-F238E27FC236}">
                <a16:creationId xmlns:a16="http://schemas.microsoft.com/office/drawing/2014/main" id="{71ABD743-3E9F-3BAA-35EB-8C2C1724976A}"/>
              </a:ext>
            </a:extLst>
          </p:cNvPr>
          <p:cNvSpPr>
            <a:spLocks noGrp="1"/>
          </p:cNvSpPr>
          <p:nvPr>
            <p:ph idx="1"/>
          </p:nvPr>
        </p:nvSpPr>
        <p:spPr>
          <a:xfrm>
            <a:off x="1154954" y="2603500"/>
            <a:ext cx="10275046" cy="3983038"/>
          </a:xfrm>
        </p:spPr>
        <p:txBody>
          <a:bodyPr>
            <a:normAutofit fontScale="92500" lnSpcReduction="10000"/>
          </a:bodyPr>
          <a:lstStyle/>
          <a:p>
            <a:pPr algn="l"/>
            <a:r>
              <a:rPr lang="en-US" b="0" i="0" dirty="0">
                <a:solidFill>
                  <a:srgbClr val="000000"/>
                </a:solidFill>
                <a:effectLst/>
                <a:latin typeface="Avenir"/>
              </a:rPr>
              <a:t>LSI --Reuse the provisioned throughput from the base table. </a:t>
            </a:r>
          </a:p>
          <a:p>
            <a:pPr algn="l"/>
            <a:r>
              <a:rPr lang="en-US" b="0" i="0" dirty="0">
                <a:solidFill>
                  <a:srgbClr val="000000"/>
                </a:solidFill>
                <a:effectLst/>
                <a:latin typeface="Avenir"/>
              </a:rPr>
              <a:t>In certain situations, can be cheaper than global secondary </a:t>
            </a:r>
          </a:p>
          <a:p>
            <a:pPr algn="l"/>
            <a:r>
              <a:rPr lang="en-US" b="0" i="0" dirty="0">
                <a:solidFill>
                  <a:srgbClr val="000000"/>
                </a:solidFill>
                <a:effectLst/>
                <a:latin typeface="Avenir"/>
              </a:rPr>
              <a:t>In </a:t>
            </a:r>
            <a:r>
              <a:rPr lang="en-US" b="0" i="0" u="none" strike="noStrike" dirty="0">
                <a:solidFill>
                  <a:srgbClr val="2973B7"/>
                </a:solidFill>
                <a:effectLst/>
                <a:latin typeface="Avenir"/>
              </a:rPr>
              <a:t>Provisioned pricing mode</a:t>
            </a:r>
            <a:r>
              <a:rPr lang="en-US" b="0" i="0" dirty="0">
                <a:solidFill>
                  <a:srgbClr val="000000"/>
                </a:solidFill>
                <a:effectLst/>
                <a:latin typeface="Avenir"/>
              </a:rPr>
              <a:t> for DynamoDB --provision a certain number of read and write capacity units for the DynamoDB table.</a:t>
            </a:r>
          </a:p>
          <a:p>
            <a:pPr lvl="1"/>
            <a:r>
              <a:rPr lang="en-US" dirty="0">
                <a:solidFill>
                  <a:srgbClr val="000000"/>
                </a:solidFill>
                <a:latin typeface="Avenir"/>
              </a:rPr>
              <a:t>S</a:t>
            </a:r>
            <a:r>
              <a:rPr lang="en-US" b="0" i="0" dirty="0">
                <a:solidFill>
                  <a:srgbClr val="000000"/>
                </a:solidFill>
                <a:effectLst/>
                <a:latin typeface="Avenir"/>
              </a:rPr>
              <a:t>pecifies the maximum number of read and write operations per second that your table can handle.</a:t>
            </a:r>
          </a:p>
          <a:p>
            <a:pPr algn="l"/>
            <a:r>
              <a:rPr lang="en-US" b="0" i="0" dirty="0">
                <a:solidFill>
                  <a:srgbClr val="000000"/>
                </a:solidFill>
                <a:effectLst/>
                <a:latin typeface="Avenir"/>
              </a:rPr>
              <a:t>With GSI --need to specify additional read and write capacity units for that index separately from your main table. </a:t>
            </a:r>
          </a:p>
          <a:p>
            <a:pPr algn="l"/>
            <a:r>
              <a:rPr lang="en-US" b="0" i="0" dirty="0">
                <a:solidFill>
                  <a:srgbClr val="000000"/>
                </a:solidFill>
                <a:effectLst/>
                <a:latin typeface="Avenir"/>
              </a:rPr>
              <a:t>With LSI -- Use the capacity from your base table.</a:t>
            </a:r>
          </a:p>
          <a:p>
            <a:pPr algn="l"/>
            <a:r>
              <a:rPr lang="en-US" b="0" i="0" dirty="0">
                <a:solidFill>
                  <a:srgbClr val="000000"/>
                </a:solidFill>
                <a:effectLst/>
                <a:latin typeface="Avenir"/>
              </a:rPr>
              <a:t>Need to figure the capacity needed for the main table and the capacity needed for the local secondary index. Add them together, and this is the number needed for the base table's provisioned throughput.</a:t>
            </a:r>
          </a:p>
          <a:p>
            <a:pPr algn="l"/>
            <a:r>
              <a:rPr lang="en-US" b="0" i="0" dirty="0">
                <a:solidFill>
                  <a:srgbClr val="000000"/>
                </a:solidFill>
                <a:effectLst/>
                <a:latin typeface="Avenir"/>
              </a:rPr>
              <a:t>Shared capacity units could be helpful –during uneven workload across time such that sharing units could reduce the overall capacity units you need. </a:t>
            </a:r>
            <a:endParaRPr lang="en-IN" dirty="0"/>
          </a:p>
        </p:txBody>
      </p:sp>
    </p:spTree>
    <p:extLst>
      <p:ext uri="{BB962C8B-B14F-4D97-AF65-F5344CB8AC3E}">
        <p14:creationId xmlns:p14="http://schemas.microsoft.com/office/powerpoint/2010/main" val="1026560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FC45-B245-E078-515E-B7EEE65F9CBD}"/>
              </a:ext>
            </a:extLst>
          </p:cNvPr>
          <p:cNvSpPr>
            <a:spLocks noGrp="1"/>
          </p:cNvSpPr>
          <p:nvPr>
            <p:ph type="title"/>
          </p:nvPr>
        </p:nvSpPr>
        <p:spPr/>
        <p:txBody>
          <a:bodyPr/>
          <a:lstStyle/>
          <a:p>
            <a:r>
              <a:rPr lang="en-US" b="1" dirty="0"/>
              <a:t>Reuse of base table capacity</a:t>
            </a:r>
            <a:endParaRPr lang="en-IN" b="1" dirty="0"/>
          </a:p>
        </p:txBody>
      </p:sp>
      <p:sp>
        <p:nvSpPr>
          <p:cNvPr id="3" name="Content Placeholder 2">
            <a:extLst>
              <a:ext uri="{FF2B5EF4-FFF2-40B4-BE49-F238E27FC236}">
                <a16:creationId xmlns:a16="http://schemas.microsoft.com/office/drawing/2014/main" id="{71ABD743-3E9F-3BAA-35EB-8C2C1724976A}"/>
              </a:ext>
            </a:extLst>
          </p:cNvPr>
          <p:cNvSpPr>
            <a:spLocks noGrp="1"/>
          </p:cNvSpPr>
          <p:nvPr>
            <p:ph idx="1"/>
          </p:nvPr>
        </p:nvSpPr>
        <p:spPr>
          <a:xfrm>
            <a:off x="1154954" y="2603499"/>
            <a:ext cx="10503646" cy="4125913"/>
          </a:xfrm>
        </p:spPr>
        <p:txBody>
          <a:bodyPr>
            <a:normAutofit/>
          </a:bodyPr>
          <a:lstStyle/>
          <a:p>
            <a:pPr algn="l"/>
            <a:r>
              <a:rPr lang="en-US" b="0" i="0" dirty="0">
                <a:solidFill>
                  <a:srgbClr val="000000"/>
                </a:solidFill>
                <a:effectLst/>
                <a:latin typeface="Avenir"/>
              </a:rPr>
              <a:t>If the read patterns on the base table and secondary index are temporally different. </a:t>
            </a:r>
          </a:p>
          <a:p>
            <a:pPr algn="l"/>
            <a:r>
              <a:rPr lang="en-US" b="0" i="0" dirty="0">
                <a:solidFill>
                  <a:srgbClr val="000000"/>
                </a:solidFill>
                <a:effectLst/>
                <a:latin typeface="Avenir"/>
              </a:rPr>
              <a:t>Perhaps the base table is read a lot in the morning and afternoon, while the LSI is read a lot overnight when </a:t>
            </a:r>
            <a:r>
              <a:rPr lang="en-US" b="0" i="0" dirty="0" err="1">
                <a:solidFill>
                  <a:srgbClr val="000000"/>
                </a:solidFill>
                <a:effectLst/>
                <a:latin typeface="Avenir"/>
              </a:rPr>
              <a:t>runnning</a:t>
            </a:r>
            <a:r>
              <a:rPr lang="en-US" b="0" i="0" dirty="0">
                <a:solidFill>
                  <a:srgbClr val="000000"/>
                </a:solidFill>
                <a:effectLst/>
                <a:latin typeface="Avenir"/>
              </a:rPr>
              <a:t> reports – No need to provision capacity units on two separate entities that both account for their respective high water marks. Could share across them.</a:t>
            </a:r>
          </a:p>
          <a:p>
            <a:pPr algn="l"/>
            <a:r>
              <a:rPr lang="en-US" b="0" i="0" dirty="0">
                <a:solidFill>
                  <a:srgbClr val="000000"/>
                </a:solidFill>
                <a:effectLst/>
                <a:latin typeface="Avenir"/>
              </a:rPr>
              <a:t>Multiple sparse local secondary indexes -- Generally, a write to your table with a local secondary index will cost 2X what it would cost for just the base table, as any write will be replicated to the index as well. However, if you had three sparse indexes on your table, and any write to your base table was only replicated to a single local secondary index, you could get efficiencies by sharing the capacity units across the multiple indexes.</a:t>
            </a:r>
          </a:p>
          <a:p>
            <a:pPr marL="0" indent="0">
              <a:buNone/>
            </a:pPr>
            <a:endParaRPr lang="en-IN" dirty="0"/>
          </a:p>
        </p:txBody>
      </p:sp>
    </p:spTree>
    <p:extLst>
      <p:ext uri="{BB962C8B-B14F-4D97-AF65-F5344CB8AC3E}">
        <p14:creationId xmlns:p14="http://schemas.microsoft.com/office/powerpoint/2010/main" val="119269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DC61CD90-ADD0-E720-5962-83146FA1E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7" y="483835"/>
            <a:ext cx="8362950" cy="58903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EDB051-C895-7296-C8EE-5455D0DA7EB4}"/>
              </a:ext>
            </a:extLst>
          </p:cNvPr>
          <p:cNvSpPr txBox="1"/>
          <p:nvPr/>
        </p:nvSpPr>
        <p:spPr>
          <a:xfrm>
            <a:off x="8704661" y="1948995"/>
            <a:ext cx="2996802" cy="4524315"/>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US" b="0" i="0" dirty="0">
                <a:solidFill>
                  <a:srgbClr val="16191F"/>
                </a:solidFill>
                <a:effectLst/>
                <a:latin typeface="Amazon Ember"/>
              </a:rPr>
              <a:t>Table named </a:t>
            </a:r>
            <a:r>
              <a:rPr lang="en-US" b="0" i="1" dirty="0">
                <a:solidFill>
                  <a:srgbClr val="16191F"/>
                </a:solidFill>
                <a:effectLst/>
                <a:latin typeface="Amazon Ember"/>
              </a:rPr>
              <a:t>Pets</a:t>
            </a:r>
            <a:r>
              <a:rPr lang="en-US" b="0" i="0" dirty="0">
                <a:solidFill>
                  <a:srgbClr val="16191F"/>
                </a:solidFill>
                <a:effectLst/>
                <a:latin typeface="Amazon Ember"/>
              </a:rPr>
              <a:t>, which spans multiple partitions.</a:t>
            </a:r>
          </a:p>
          <a:p>
            <a:pPr marL="285750" indent="-285750">
              <a:buFont typeface="Arial" panose="020B0604020202020204" pitchFamily="34" charset="0"/>
              <a:buChar char="•"/>
            </a:pPr>
            <a:r>
              <a:rPr lang="en-US" dirty="0">
                <a:solidFill>
                  <a:srgbClr val="16191F"/>
                </a:solidFill>
                <a:latin typeface="Amazon Ember"/>
              </a:rPr>
              <a:t>P</a:t>
            </a:r>
            <a:r>
              <a:rPr lang="en-US" b="0" i="0" dirty="0">
                <a:solidFill>
                  <a:srgbClr val="16191F"/>
                </a:solidFill>
                <a:effectLst/>
                <a:latin typeface="Amazon Ember"/>
              </a:rPr>
              <a:t>rimary key --</a:t>
            </a:r>
            <a:r>
              <a:rPr lang="en-US" b="0" i="1" dirty="0" err="1">
                <a:solidFill>
                  <a:srgbClr val="16191F"/>
                </a:solidFill>
                <a:effectLst/>
                <a:latin typeface="Amazon Ember"/>
              </a:rPr>
              <a:t>AnimalType</a:t>
            </a:r>
            <a:r>
              <a:rPr lang="en-US" b="0" i="0" dirty="0">
                <a:solidFill>
                  <a:srgbClr val="16191F"/>
                </a:solidFill>
                <a:effectLst/>
                <a:latin typeface="Amazon Ember"/>
              </a:rPr>
              <a:t> (only this key attribute is shown).</a:t>
            </a:r>
          </a:p>
          <a:p>
            <a:pPr marL="285750" indent="-285750">
              <a:buFont typeface="Arial" panose="020B0604020202020204" pitchFamily="34" charset="0"/>
              <a:buChar char="•"/>
            </a:pPr>
            <a:r>
              <a:rPr lang="en-US" b="0" i="0" dirty="0">
                <a:solidFill>
                  <a:srgbClr val="16191F"/>
                </a:solidFill>
                <a:effectLst/>
                <a:latin typeface="Amazon Ember"/>
              </a:rPr>
              <a:t> DynamoDB uses its hash function to determine where to store a new item, in this case based on the hash value of the string </a:t>
            </a:r>
            <a:r>
              <a:rPr lang="en-US" b="0" i="1" dirty="0">
                <a:solidFill>
                  <a:srgbClr val="16191F"/>
                </a:solidFill>
                <a:effectLst/>
                <a:latin typeface="Amazon Ember"/>
              </a:rPr>
              <a:t>Dog</a:t>
            </a:r>
            <a:r>
              <a:rPr lang="en-US" b="0" i="0" dirty="0">
                <a:solidFill>
                  <a:srgbClr val="16191F"/>
                </a:solidFill>
                <a:effectLst/>
                <a:latin typeface="Amazon Ember"/>
              </a:rPr>
              <a:t>. </a:t>
            </a:r>
          </a:p>
          <a:p>
            <a:pPr marL="285750" indent="-285750">
              <a:buFont typeface="Arial" panose="020B0604020202020204" pitchFamily="34" charset="0"/>
              <a:buChar char="•"/>
            </a:pPr>
            <a:r>
              <a:rPr lang="en-US" dirty="0">
                <a:solidFill>
                  <a:srgbClr val="16191F"/>
                </a:solidFill>
                <a:latin typeface="Amazon Ember"/>
              </a:rPr>
              <a:t>I</a:t>
            </a:r>
            <a:r>
              <a:rPr lang="en-US" b="0" i="0" dirty="0">
                <a:solidFill>
                  <a:srgbClr val="16191F"/>
                </a:solidFill>
                <a:effectLst/>
                <a:latin typeface="Amazon Ember"/>
              </a:rPr>
              <a:t>tems are not stored in sorted order. </a:t>
            </a:r>
          </a:p>
          <a:p>
            <a:pPr marL="285750" indent="-285750">
              <a:buFont typeface="Arial" panose="020B0604020202020204" pitchFamily="34" charset="0"/>
              <a:buChar char="•"/>
            </a:pPr>
            <a:r>
              <a:rPr lang="en-US" b="0" i="0" dirty="0">
                <a:solidFill>
                  <a:srgbClr val="16191F"/>
                </a:solidFill>
                <a:effectLst/>
                <a:latin typeface="Amazon Ember"/>
              </a:rPr>
              <a:t>Each item's location is determined by the hash value of its partition key.</a:t>
            </a:r>
            <a:endParaRPr lang="en-IN" dirty="0"/>
          </a:p>
        </p:txBody>
      </p:sp>
    </p:spTree>
    <p:extLst>
      <p:ext uri="{BB962C8B-B14F-4D97-AF65-F5344CB8AC3E}">
        <p14:creationId xmlns:p14="http://schemas.microsoft.com/office/powerpoint/2010/main" val="196749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6C33-C929-1B7E-9037-A4D0F1C0C78F}"/>
              </a:ext>
            </a:extLst>
          </p:cNvPr>
          <p:cNvSpPr>
            <a:spLocks noGrp="1"/>
          </p:cNvSpPr>
          <p:nvPr>
            <p:ph type="title"/>
          </p:nvPr>
        </p:nvSpPr>
        <p:spPr/>
        <p:txBody>
          <a:bodyPr/>
          <a:lstStyle/>
          <a:p>
            <a:r>
              <a:rPr lang="en-US" b="1" dirty="0"/>
              <a:t>Downsides of local secondary indexes</a:t>
            </a:r>
            <a:endParaRPr lang="en-IN" b="1" dirty="0"/>
          </a:p>
        </p:txBody>
      </p:sp>
      <p:sp>
        <p:nvSpPr>
          <p:cNvPr id="3" name="Content Placeholder 2">
            <a:extLst>
              <a:ext uri="{FF2B5EF4-FFF2-40B4-BE49-F238E27FC236}">
                <a16:creationId xmlns:a16="http://schemas.microsoft.com/office/drawing/2014/main" id="{7822CDDC-E4DF-ABA6-B901-7F607212D5A2}"/>
              </a:ext>
            </a:extLst>
          </p:cNvPr>
          <p:cNvSpPr>
            <a:spLocks noGrp="1"/>
          </p:cNvSpPr>
          <p:nvPr>
            <p:ph idx="1"/>
          </p:nvPr>
        </p:nvSpPr>
        <p:spPr>
          <a:xfrm>
            <a:off x="1154954" y="2603499"/>
            <a:ext cx="10289334" cy="4011613"/>
          </a:xfrm>
        </p:spPr>
        <p:txBody>
          <a:bodyPr/>
          <a:lstStyle/>
          <a:p>
            <a:pPr algn="l">
              <a:buFont typeface="Arial" panose="020B0604020202020204" pitchFamily="34" charset="0"/>
              <a:buChar char="•"/>
            </a:pPr>
            <a:r>
              <a:rPr lang="en-US" b="0" i="0" dirty="0">
                <a:solidFill>
                  <a:srgbClr val="000000"/>
                </a:solidFill>
                <a:effectLst/>
                <a:latin typeface="Avenir"/>
              </a:rPr>
              <a:t>Must use the same partition key as the base table</a:t>
            </a:r>
          </a:p>
          <a:p>
            <a:pPr algn="l">
              <a:buFont typeface="Arial" panose="020B0604020202020204" pitchFamily="34" charset="0"/>
              <a:buChar char="•"/>
            </a:pPr>
            <a:r>
              <a:rPr lang="en-US" b="0" i="0" dirty="0">
                <a:solidFill>
                  <a:srgbClr val="000000"/>
                </a:solidFill>
                <a:effectLst/>
                <a:latin typeface="Avenir"/>
              </a:rPr>
              <a:t>Must be created when the table is created.</a:t>
            </a:r>
          </a:p>
          <a:p>
            <a:pPr lvl="1">
              <a:buFont typeface="Arial" panose="020B0604020202020204" pitchFamily="34" charset="0"/>
              <a:buChar char="•"/>
            </a:pPr>
            <a:r>
              <a:rPr lang="en-US" b="0" i="0" dirty="0">
                <a:solidFill>
                  <a:srgbClr val="000000"/>
                </a:solidFill>
                <a:effectLst/>
                <a:latin typeface="Avenir"/>
              </a:rPr>
              <a:t>If the table already exists and want to add an additional secondary index to enable more access patterns, must use a global secondary index.</a:t>
            </a:r>
          </a:p>
          <a:p>
            <a:pPr algn="l">
              <a:buFont typeface="Arial" panose="020B0604020202020204" pitchFamily="34" charset="0"/>
              <a:buChar char="•"/>
            </a:pPr>
            <a:r>
              <a:rPr lang="en-US" b="0" i="0" dirty="0">
                <a:solidFill>
                  <a:srgbClr val="000000"/>
                </a:solidFill>
                <a:effectLst/>
                <a:latin typeface="Avenir"/>
              </a:rPr>
              <a:t>Adds a 10GB limit to any single item collection</a:t>
            </a:r>
          </a:p>
          <a:p>
            <a:pPr lvl="1">
              <a:buFont typeface="Arial" panose="020B0604020202020204" pitchFamily="34" charset="0"/>
              <a:buChar char="•"/>
            </a:pPr>
            <a:r>
              <a:rPr lang="en-US" b="0" i="0" dirty="0">
                <a:solidFill>
                  <a:srgbClr val="000000"/>
                </a:solidFill>
                <a:effectLst/>
                <a:latin typeface="Avenir"/>
              </a:rPr>
              <a:t>An item collection is all of the items with the same partition key in the base table and local secondary indexes. </a:t>
            </a:r>
          </a:p>
          <a:p>
            <a:endParaRPr lang="en-IN" dirty="0"/>
          </a:p>
        </p:txBody>
      </p:sp>
    </p:spTree>
    <p:extLst>
      <p:ext uri="{BB962C8B-B14F-4D97-AF65-F5344CB8AC3E}">
        <p14:creationId xmlns:p14="http://schemas.microsoft.com/office/powerpoint/2010/main" val="4269173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776660-C4E8-537D-BB91-F22D06813EAB}"/>
              </a:ext>
            </a:extLst>
          </p:cNvPr>
          <p:cNvSpPr txBox="1"/>
          <p:nvPr/>
        </p:nvSpPr>
        <p:spPr>
          <a:xfrm>
            <a:off x="1075134" y="411480"/>
            <a:ext cx="9111853" cy="1200329"/>
          </a:xfrm>
          <a:prstGeom prst="rect">
            <a:avLst/>
          </a:prstGeom>
          <a:noFill/>
        </p:spPr>
        <p:txBody>
          <a:bodyPr wrap="square">
            <a:spAutoFit/>
          </a:bodyPr>
          <a:lstStyle/>
          <a:p>
            <a:r>
              <a:rPr lang="en-US" dirty="0">
                <a:solidFill>
                  <a:srgbClr val="000000"/>
                </a:solidFill>
                <a:latin typeface="Avenir"/>
              </a:rPr>
              <a:t>E</a:t>
            </a:r>
            <a:r>
              <a:rPr lang="en-US" b="0" i="0" dirty="0">
                <a:solidFill>
                  <a:srgbClr val="000000"/>
                </a:solidFill>
                <a:effectLst/>
                <a:latin typeface="Avenir"/>
              </a:rPr>
              <a:t>xample: Below </a:t>
            </a:r>
            <a:r>
              <a:rPr lang="en-US" dirty="0">
                <a:solidFill>
                  <a:srgbClr val="000000"/>
                </a:solidFill>
                <a:latin typeface="Avenir"/>
              </a:rPr>
              <a:t>is a t</a:t>
            </a:r>
            <a:r>
              <a:rPr lang="en-US" b="0" i="0" dirty="0">
                <a:solidFill>
                  <a:srgbClr val="000000"/>
                </a:solidFill>
                <a:effectLst/>
                <a:latin typeface="Avenir"/>
              </a:rPr>
              <a:t>able containing actors and actresses and the various movies in which they've appeared. </a:t>
            </a:r>
          </a:p>
          <a:p>
            <a:r>
              <a:rPr lang="en-US" dirty="0">
                <a:solidFill>
                  <a:srgbClr val="000000"/>
                </a:solidFill>
                <a:latin typeface="Avenir"/>
              </a:rPr>
              <a:t>M</a:t>
            </a:r>
            <a:r>
              <a:rPr lang="en-US" b="0" i="0" dirty="0">
                <a:solidFill>
                  <a:srgbClr val="000000"/>
                </a:solidFill>
                <a:effectLst/>
                <a:latin typeface="Avenir"/>
              </a:rPr>
              <a:t>ight have an access pattern where you want to fetch all movies for a particular actor in a way where you can filter based on the name of the movie. </a:t>
            </a:r>
            <a:r>
              <a:rPr lang="en-US" dirty="0">
                <a:solidFill>
                  <a:srgbClr val="000000"/>
                </a:solidFill>
                <a:latin typeface="Avenir"/>
              </a:rPr>
              <a:t>B</a:t>
            </a:r>
            <a:r>
              <a:rPr lang="en-US" b="0" i="0" dirty="0">
                <a:solidFill>
                  <a:srgbClr val="000000"/>
                </a:solidFill>
                <a:effectLst/>
                <a:latin typeface="Avenir"/>
              </a:rPr>
              <a:t>ase table would look as follows</a:t>
            </a:r>
            <a:endParaRPr lang="en-IN" dirty="0"/>
          </a:p>
        </p:txBody>
      </p:sp>
      <p:pic>
        <p:nvPicPr>
          <p:cNvPr id="7" name="Picture 6">
            <a:extLst>
              <a:ext uri="{FF2B5EF4-FFF2-40B4-BE49-F238E27FC236}">
                <a16:creationId xmlns:a16="http://schemas.microsoft.com/office/drawing/2014/main" id="{B30908A7-A01B-AC98-F5F1-EA802EC318B6}"/>
              </a:ext>
            </a:extLst>
          </p:cNvPr>
          <p:cNvPicPr>
            <a:picLocks noChangeAspect="1"/>
          </p:cNvPicPr>
          <p:nvPr/>
        </p:nvPicPr>
        <p:blipFill>
          <a:blip r:embed="rId2"/>
          <a:stretch>
            <a:fillRect/>
          </a:stretch>
        </p:blipFill>
        <p:spPr>
          <a:xfrm>
            <a:off x="626547" y="2286000"/>
            <a:ext cx="10938906" cy="3633983"/>
          </a:xfrm>
          <a:prstGeom prst="rect">
            <a:avLst/>
          </a:prstGeom>
        </p:spPr>
      </p:pic>
    </p:spTree>
    <p:extLst>
      <p:ext uri="{BB962C8B-B14F-4D97-AF65-F5344CB8AC3E}">
        <p14:creationId xmlns:p14="http://schemas.microsoft.com/office/powerpoint/2010/main" val="243391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F67B5D-8D77-71F9-9AF0-74864F21E535}"/>
              </a:ext>
            </a:extLst>
          </p:cNvPr>
          <p:cNvSpPr txBox="1"/>
          <p:nvPr/>
        </p:nvSpPr>
        <p:spPr>
          <a:xfrm>
            <a:off x="1460897" y="564267"/>
            <a:ext cx="8683228" cy="1200329"/>
          </a:xfrm>
          <a:prstGeom prst="rect">
            <a:avLst/>
          </a:prstGeom>
          <a:noFill/>
        </p:spPr>
        <p:txBody>
          <a:bodyPr wrap="square">
            <a:spAutoFit/>
          </a:bodyPr>
          <a:lstStyle/>
          <a:p>
            <a:r>
              <a:rPr lang="en-US" dirty="0"/>
              <a:t>Might have a second access pattern that wants to find all movies for an actor within a given time range. </a:t>
            </a:r>
          </a:p>
          <a:p>
            <a:r>
              <a:rPr lang="en-US" dirty="0"/>
              <a:t>Could set up a local secondary index where the partition key is Actor and the sort key is Year.</a:t>
            </a:r>
            <a:endParaRPr lang="en-IN" dirty="0"/>
          </a:p>
        </p:txBody>
      </p:sp>
      <p:pic>
        <p:nvPicPr>
          <p:cNvPr id="5" name="Picture 4">
            <a:extLst>
              <a:ext uri="{FF2B5EF4-FFF2-40B4-BE49-F238E27FC236}">
                <a16:creationId xmlns:a16="http://schemas.microsoft.com/office/drawing/2014/main" id="{775E49AC-20BC-47BF-ACFF-E6F79BFC821A}"/>
              </a:ext>
            </a:extLst>
          </p:cNvPr>
          <p:cNvPicPr>
            <a:picLocks noChangeAspect="1"/>
          </p:cNvPicPr>
          <p:nvPr/>
        </p:nvPicPr>
        <p:blipFill>
          <a:blip r:embed="rId2"/>
          <a:stretch>
            <a:fillRect/>
          </a:stretch>
        </p:blipFill>
        <p:spPr>
          <a:xfrm>
            <a:off x="575773" y="2257234"/>
            <a:ext cx="11040454" cy="3629215"/>
          </a:xfrm>
          <a:prstGeom prst="rect">
            <a:avLst/>
          </a:prstGeom>
        </p:spPr>
      </p:pic>
      <p:sp>
        <p:nvSpPr>
          <p:cNvPr id="7" name="TextBox 6">
            <a:extLst>
              <a:ext uri="{FF2B5EF4-FFF2-40B4-BE49-F238E27FC236}">
                <a16:creationId xmlns:a16="http://schemas.microsoft.com/office/drawing/2014/main" id="{D31CE5B6-F323-1EF4-8F81-A9C9140BF4AB}"/>
              </a:ext>
            </a:extLst>
          </p:cNvPr>
          <p:cNvSpPr txBox="1"/>
          <p:nvPr/>
        </p:nvSpPr>
        <p:spPr>
          <a:xfrm>
            <a:off x="1632347" y="5934670"/>
            <a:ext cx="9483327" cy="646331"/>
          </a:xfrm>
          <a:prstGeom prst="rect">
            <a:avLst/>
          </a:prstGeom>
          <a:noFill/>
          <a:ln>
            <a:solidFill>
              <a:schemeClr val="accent1"/>
            </a:solidFill>
          </a:ln>
        </p:spPr>
        <p:txBody>
          <a:bodyPr wrap="square">
            <a:spAutoFit/>
          </a:bodyPr>
          <a:lstStyle/>
          <a:p>
            <a:r>
              <a:rPr lang="en-US" b="1" i="0" dirty="0">
                <a:solidFill>
                  <a:srgbClr val="FF0000"/>
                </a:solidFill>
                <a:effectLst/>
                <a:latin typeface="Avenir"/>
              </a:rPr>
              <a:t>This is the same data, it has just been rearranged due to a secondary indexes. In this example, the partition key is the same for our base table and index -- the actor's name.</a:t>
            </a:r>
            <a:endParaRPr lang="en-IN" b="1" dirty="0">
              <a:solidFill>
                <a:srgbClr val="FF0000"/>
              </a:solidFill>
            </a:endParaRPr>
          </a:p>
        </p:txBody>
      </p:sp>
    </p:spTree>
    <p:extLst>
      <p:ext uri="{BB962C8B-B14F-4D97-AF65-F5344CB8AC3E}">
        <p14:creationId xmlns:p14="http://schemas.microsoft.com/office/powerpoint/2010/main" val="33290418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6EEFD6-AE87-F39E-683C-BD63DA9EEDE6}"/>
              </a:ext>
            </a:extLst>
          </p:cNvPr>
          <p:cNvSpPr txBox="1"/>
          <p:nvPr/>
        </p:nvSpPr>
        <p:spPr>
          <a:xfrm>
            <a:off x="975123" y="292804"/>
            <a:ext cx="9183290" cy="923330"/>
          </a:xfrm>
          <a:prstGeom prst="rect">
            <a:avLst/>
          </a:prstGeom>
          <a:noFill/>
        </p:spPr>
        <p:txBody>
          <a:bodyPr wrap="square">
            <a:spAutoFit/>
          </a:bodyPr>
          <a:lstStyle/>
          <a:p>
            <a:r>
              <a:rPr lang="en-US" b="0" i="0" dirty="0">
                <a:solidFill>
                  <a:srgbClr val="000000"/>
                </a:solidFill>
                <a:effectLst/>
                <a:latin typeface="Avenir"/>
              </a:rPr>
              <a:t>If you had a third access pattern where you wanted to find all the actors in a particular movie, a local secondary index wouldn't work. In this secondary index, you'd need to make Movie your partition key and Actor your sort key.</a:t>
            </a:r>
            <a:endParaRPr lang="en-IN" dirty="0"/>
          </a:p>
        </p:txBody>
      </p:sp>
      <p:pic>
        <p:nvPicPr>
          <p:cNvPr id="5" name="Picture 4">
            <a:extLst>
              <a:ext uri="{FF2B5EF4-FFF2-40B4-BE49-F238E27FC236}">
                <a16:creationId xmlns:a16="http://schemas.microsoft.com/office/drawing/2014/main" id="{08B6E784-3879-18D9-947F-FEE532759C5D}"/>
              </a:ext>
            </a:extLst>
          </p:cNvPr>
          <p:cNvPicPr>
            <a:picLocks noChangeAspect="1"/>
          </p:cNvPicPr>
          <p:nvPr/>
        </p:nvPicPr>
        <p:blipFill>
          <a:blip r:embed="rId2"/>
          <a:stretch>
            <a:fillRect/>
          </a:stretch>
        </p:blipFill>
        <p:spPr>
          <a:xfrm>
            <a:off x="855297" y="1528665"/>
            <a:ext cx="11336703" cy="3800669"/>
          </a:xfrm>
          <a:prstGeom prst="rect">
            <a:avLst/>
          </a:prstGeom>
        </p:spPr>
      </p:pic>
      <p:sp>
        <p:nvSpPr>
          <p:cNvPr id="7" name="TextBox 6">
            <a:extLst>
              <a:ext uri="{FF2B5EF4-FFF2-40B4-BE49-F238E27FC236}">
                <a16:creationId xmlns:a16="http://schemas.microsoft.com/office/drawing/2014/main" id="{38F54EBA-5A43-0572-D2DF-EC4D380FCC8C}"/>
              </a:ext>
            </a:extLst>
          </p:cNvPr>
          <p:cNvSpPr txBox="1"/>
          <p:nvPr/>
        </p:nvSpPr>
        <p:spPr>
          <a:xfrm>
            <a:off x="975123" y="5641865"/>
            <a:ext cx="10154840" cy="707886"/>
          </a:xfrm>
          <a:prstGeom prst="rect">
            <a:avLst/>
          </a:prstGeom>
          <a:noFill/>
          <a:ln>
            <a:solidFill>
              <a:schemeClr val="accent1"/>
            </a:solidFill>
          </a:ln>
        </p:spPr>
        <p:txBody>
          <a:bodyPr wrap="square">
            <a:spAutoFit/>
          </a:bodyPr>
          <a:lstStyle/>
          <a:p>
            <a:r>
              <a:rPr lang="en-US" sz="2000" b="1" i="0" dirty="0">
                <a:solidFill>
                  <a:srgbClr val="FF0000"/>
                </a:solidFill>
                <a:effectLst/>
                <a:latin typeface="Avenir"/>
              </a:rPr>
              <a:t>Because the partition key is different than your base table, you couldn't use a local secondary index.</a:t>
            </a:r>
            <a:endParaRPr lang="en-IN" sz="2000" b="1" dirty="0">
              <a:solidFill>
                <a:srgbClr val="FF0000"/>
              </a:solidFill>
            </a:endParaRPr>
          </a:p>
        </p:txBody>
      </p:sp>
    </p:spTree>
    <p:extLst>
      <p:ext uri="{BB962C8B-B14F-4D97-AF65-F5344CB8AC3E}">
        <p14:creationId xmlns:p14="http://schemas.microsoft.com/office/powerpoint/2010/main" val="534866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BE1E89-7B41-81F4-E438-6543415446C8}"/>
              </a:ext>
            </a:extLst>
          </p:cNvPr>
          <p:cNvSpPr txBox="1"/>
          <p:nvPr/>
        </p:nvSpPr>
        <p:spPr>
          <a:xfrm>
            <a:off x="2118122" y="134839"/>
            <a:ext cx="7325915" cy="461665"/>
          </a:xfrm>
          <a:prstGeom prst="rect">
            <a:avLst/>
          </a:prstGeom>
          <a:noFill/>
        </p:spPr>
        <p:txBody>
          <a:bodyPr wrap="square">
            <a:spAutoFit/>
          </a:bodyPr>
          <a:lstStyle/>
          <a:p>
            <a:pPr algn="l"/>
            <a:r>
              <a:rPr lang="en-US" sz="2400" b="1" i="0" dirty="0">
                <a:solidFill>
                  <a:srgbClr val="000000"/>
                </a:solidFill>
                <a:effectLst/>
                <a:latin typeface="Avenir"/>
              </a:rPr>
              <a:t>Local secondary indexes add an item collection size limit</a:t>
            </a:r>
          </a:p>
        </p:txBody>
      </p:sp>
      <p:pic>
        <p:nvPicPr>
          <p:cNvPr id="5" name="Picture 4">
            <a:extLst>
              <a:ext uri="{FF2B5EF4-FFF2-40B4-BE49-F238E27FC236}">
                <a16:creationId xmlns:a16="http://schemas.microsoft.com/office/drawing/2014/main" id="{9F88F000-0B86-C3F6-DCB9-4674F3B9B5B8}"/>
              </a:ext>
            </a:extLst>
          </p:cNvPr>
          <p:cNvPicPr>
            <a:picLocks noChangeAspect="1"/>
          </p:cNvPicPr>
          <p:nvPr/>
        </p:nvPicPr>
        <p:blipFill>
          <a:blip r:embed="rId2"/>
          <a:stretch>
            <a:fillRect/>
          </a:stretch>
        </p:blipFill>
        <p:spPr>
          <a:xfrm>
            <a:off x="374214" y="596504"/>
            <a:ext cx="11443570" cy="3705412"/>
          </a:xfrm>
          <a:prstGeom prst="rect">
            <a:avLst/>
          </a:prstGeom>
        </p:spPr>
      </p:pic>
      <p:sp>
        <p:nvSpPr>
          <p:cNvPr id="7" name="TextBox 6">
            <a:extLst>
              <a:ext uri="{FF2B5EF4-FFF2-40B4-BE49-F238E27FC236}">
                <a16:creationId xmlns:a16="http://schemas.microsoft.com/office/drawing/2014/main" id="{E6E69979-7153-6BCB-7F11-5A9B97CA72CE}"/>
              </a:ext>
            </a:extLst>
          </p:cNvPr>
          <p:cNvSpPr txBox="1"/>
          <p:nvPr/>
        </p:nvSpPr>
        <p:spPr>
          <a:xfrm>
            <a:off x="775691" y="4272677"/>
            <a:ext cx="10640615" cy="2585323"/>
          </a:xfrm>
          <a:prstGeom prst="rect">
            <a:avLst/>
          </a:prstGeom>
          <a:noFill/>
        </p:spPr>
        <p:txBody>
          <a:bodyPr wrap="square">
            <a:spAutoFit/>
          </a:bodyPr>
          <a:lstStyle/>
          <a:p>
            <a:pPr marL="285750" indent="-285750">
              <a:buFont typeface="Arial" panose="020B0604020202020204" pitchFamily="34" charset="0"/>
              <a:buChar char="•"/>
            </a:pPr>
            <a:r>
              <a:rPr lang="en-US" dirty="0"/>
              <a:t>In a single actor's partition, would need to add up the total size of the items to get the size of the item collection. </a:t>
            </a:r>
          </a:p>
          <a:p>
            <a:pPr marL="285750" indent="-285750">
              <a:buFont typeface="Arial" panose="020B0604020202020204" pitchFamily="34" charset="0"/>
              <a:buChar char="•"/>
            </a:pPr>
            <a:r>
              <a:rPr lang="en-US" dirty="0"/>
              <a:t>Using a LSI, the item collection includes the size of all items with that partition key in the local secondary index as well. </a:t>
            </a:r>
          </a:p>
          <a:p>
            <a:pPr marL="285750" indent="-285750">
              <a:buFont typeface="Arial" panose="020B0604020202020204" pitchFamily="34" charset="0"/>
              <a:buChar char="•"/>
            </a:pPr>
            <a:r>
              <a:rPr lang="en-US" dirty="0"/>
              <a:t>If you're projecting the full item into your index, this would double the size of your item collection.</a:t>
            </a:r>
          </a:p>
          <a:p>
            <a:pPr marL="285750" indent="-285750">
              <a:buFont typeface="Arial" panose="020B0604020202020204" pitchFamily="34" charset="0"/>
              <a:buChar char="•"/>
            </a:pPr>
            <a:r>
              <a:rPr lang="en-US" dirty="0"/>
              <a:t>Won't be a problem for most applications if you have a partition key with high cardinality to distribute values across your key space. </a:t>
            </a:r>
          </a:p>
          <a:p>
            <a:pPr marL="285750" indent="-285750">
              <a:buFont typeface="Arial" panose="020B0604020202020204" pitchFamily="34" charset="0"/>
              <a:buChar char="•"/>
            </a:pPr>
            <a:r>
              <a:rPr lang="en-US" dirty="0"/>
              <a:t>But what if you had an actor that's been in a lot of movies?</a:t>
            </a:r>
            <a:endParaRPr lang="en-IN" dirty="0"/>
          </a:p>
        </p:txBody>
      </p:sp>
    </p:spTree>
    <p:extLst>
      <p:ext uri="{BB962C8B-B14F-4D97-AF65-F5344CB8AC3E}">
        <p14:creationId xmlns:p14="http://schemas.microsoft.com/office/powerpoint/2010/main" val="29243651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C492E3-3145-F94C-C259-E62661D042B2}"/>
              </a:ext>
            </a:extLst>
          </p:cNvPr>
          <p:cNvPicPr>
            <a:picLocks noChangeAspect="1"/>
          </p:cNvPicPr>
          <p:nvPr/>
        </p:nvPicPr>
        <p:blipFill>
          <a:blip r:embed="rId2"/>
          <a:stretch>
            <a:fillRect/>
          </a:stretch>
        </p:blipFill>
        <p:spPr>
          <a:xfrm>
            <a:off x="671513" y="452094"/>
            <a:ext cx="10736990" cy="4920006"/>
          </a:xfrm>
          <a:prstGeom prst="rect">
            <a:avLst/>
          </a:prstGeom>
        </p:spPr>
      </p:pic>
      <p:sp>
        <p:nvSpPr>
          <p:cNvPr id="5" name="TextBox 4">
            <a:extLst>
              <a:ext uri="{FF2B5EF4-FFF2-40B4-BE49-F238E27FC236}">
                <a16:creationId xmlns:a16="http://schemas.microsoft.com/office/drawing/2014/main" id="{0F4B6430-C309-52BA-2118-BE16AD90EF1A}"/>
              </a:ext>
            </a:extLst>
          </p:cNvPr>
          <p:cNvSpPr txBox="1"/>
          <p:nvPr/>
        </p:nvSpPr>
        <p:spPr>
          <a:xfrm>
            <a:off x="940659" y="5372100"/>
            <a:ext cx="11075128" cy="1200329"/>
          </a:xfrm>
          <a:prstGeom prst="rect">
            <a:avLst/>
          </a:prstGeom>
          <a:noFill/>
          <a:ln>
            <a:solidFill>
              <a:schemeClr val="accent1"/>
            </a:solidFill>
          </a:ln>
        </p:spPr>
        <p:txBody>
          <a:bodyPr wrap="square">
            <a:spAutoFit/>
          </a:bodyPr>
          <a:lstStyle/>
          <a:p>
            <a:r>
              <a:rPr lang="en-US" dirty="0"/>
              <a:t>Samuel L. Jackson has been in a lot of movies. Might hit the item collection limit. </a:t>
            </a:r>
            <a:r>
              <a:rPr lang="en-US" b="1" dirty="0"/>
              <a:t>Would block reads on your base table if you would exceed the 10GB limit</a:t>
            </a:r>
            <a:r>
              <a:rPr lang="en-US" dirty="0"/>
              <a:t>, which would be a frightening surprise.</a:t>
            </a:r>
          </a:p>
          <a:p>
            <a:r>
              <a:rPr lang="en-US" dirty="0"/>
              <a:t>Note that the 10GB item collection size limit does not apply at all if there is no LSI on the table</a:t>
            </a:r>
            <a:endParaRPr lang="en-IN" dirty="0"/>
          </a:p>
        </p:txBody>
      </p:sp>
    </p:spTree>
    <p:extLst>
      <p:ext uri="{BB962C8B-B14F-4D97-AF65-F5344CB8AC3E}">
        <p14:creationId xmlns:p14="http://schemas.microsoft.com/office/powerpoint/2010/main" val="2803852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4E473B-353A-553F-850C-202D73ABCED3}"/>
              </a:ext>
            </a:extLst>
          </p:cNvPr>
          <p:cNvPicPr>
            <a:picLocks noChangeAspect="1"/>
          </p:cNvPicPr>
          <p:nvPr/>
        </p:nvPicPr>
        <p:blipFill>
          <a:blip r:embed="rId2"/>
          <a:stretch>
            <a:fillRect/>
          </a:stretch>
        </p:blipFill>
        <p:spPr>
          <a:xfrm>
            <a:off x="1528763" y="0"/>
            <a:ext cx="10044111" cy="6858000"/>
          </a:xfrm>
          <a:prstGeom prst="rect">
            <a:avLst/>
          </a:prstGeom>
        </p:spPr>
      </p:pic>
    </p:spTree>
    <p:extLst>
      <p:ext uri="{BB962C8B-B14F-4D97-AF65-F5344CB8AC3E}">
        <p14:creationId xmlns:p14="http://schemas.microsoft.com/office/powerpoint/2010/main" val="5367810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663E-64F4-A029-87E2-9DBEFCBE860D}"/>
              </a:ext>
            </a:extLst>
          </p:cNvPr>
          <p:cNvSpPr>
            <a:spLocks noGrp="1"/>
          </p:cNvSpPr>
          <p:nvPr>
            <p:ph type="title"/>
          </p:nvPr>
        </p:nvSpPr>
        <p:spPr/>
        <p:txBody>
          <a:bodyPr/>
          <a:lstStyle/>
          <a:p>
            <a:r>
              <a:rPr lang="en-IN" dirty="0"/>
              <a:t>Table class</a:t>
            </a:r>
          </a:p>
        </p:txBody>
      </p:sp>
      <p:sp>
        <p:nvSpPr>
          <p:cNvPr id="3" name="Content Placeholder 2">
            <a:extLst>
              <a:ext uri="{FF2B5EF4-FFF2-40B4-BE49-F238E27FC236}">
                <a16:creationId xmlns:a16="http://schemas.microsoft.com/office/drawing/2014/main" id="{FF61F3E5-49D9-8D6D-013E-B4F70A9A4B33}"/>
              </a:ext>
            </a:extLst>
          </p:cNvPr>
          <p:cNvSpPr>
            <a:spLocks noGrp="1"/>
          </p:cNvSpPr>
          <p:nvPr>
            <p:ph idx="1"/>
          </p:nvPr>
        </p:nvSpPr>
        <p:spPr>
          <a:xfrm>
            <a:off x="1154954" y="2603500"/>
            <a:ext cx="10332196" cy="3983038"/>
          </a:xfrm>
        </p:spPr>
        <p:txBody>
          <a:bodyPr>
            <a:normAutofit/>
          </a:bodyPr>
          <a:lstStyle/>
          <a:p>
            <a:pPr algn="l"/>
            <a:r>
              <a:rPr lang="en-US" b="0" i="0" dirty="0">
                <a:solidFill>
                  <a:srgbClr val="16191F"/>
                </a:solidFill>
                <a:effectLst/>
                <a:latin typeface="Amazon Ember"/>
              </a:rPr>
              <a:t>DynamoDB offers two table classes designed to help you optimize for cost. </a:t>
            </a:r>
          </a:p>
          <a:p>
            <a:pPr algn="l"/>
            <a:r>
              <a:rPr lang="en-US" b="0" i="0" dirty="0">
                <a:solidFill>
                  <a:srgbClr val="16191F"/>
                </a:solidFill>
                <a:effectLst/>
                <a:latin typeface="Amazon Ember"/>
              </a:rPr>
              <a:t>DynamoDB Standard table class is the default, and is recommended for the vast majority of workloads.</a:t>
            </a:r>
          </a:p>
          <a:p>
            <a:pPr algn="l"/>
            <a:r>
              <a:rPr lang="en-US" b="0" i="0" dirty="0">
                <a:solidFill>
                  <a:srgbClr val="16191F"/>
                </a:solidFill>
                <a:effectLst/>
                <a:latin typeface="Amazon Ember"/>
              </a:rPr>
              <a:t>DynamoDB Standard-Infrequent Access (DynamoDB Standard-IA) table class is optimized for tables where storage is the dominant cost. </a:t>
            </a:r>
          </a:p>
          <a:p>
            <a:pPr algn="l"/>
            <a:r>
              <a:rPr lang="en-US" b="0" i="0" dirty="0">
                <a:solidFill>
                  <a:srgbClr val="16191F"/>
                </a:solidFill>
                <a:effectLst/>
                <a:latin typeface="Amazon Ember"/>
              </a:rPr>
              <a:t>For example, tables that store infrequently accessed data, such as application logs, old social media posts, e-commerce order history, and past gaming achievements, are good candidates for the Standard-IA table class.</a:t>
            </a:r>
          </a:p>
          <a:p>
            <a:endParaRPr lang="en-IN" dirty="0"/>
          </a:p>
        </p:txBody>
      </p:sp>
    </p:spTree>
    <p:extLst>
      <p:ext uri="{BB962C8B-B14F-4D97-AF65-F5344CB8AC3E}">
        <p14:creationId xmlns:p14="http://schemas.microsoft.com/office/powerpoint/2010/main" val="3734023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BEAB-7EBE-B24F-F257-A622A85638DF}"/>
              </a:ext>
            </a:extLst>
          </p:cNvPr>
          <p:cNvSpPr>
            <a:spLocks noGrp="1"/>
          </p:cNvSpPr>
          <p:nvPr>
            <p:ph type="title"/>
          </p:nvPr>
        </p:nvSpPr>
        <p:spPr/>
        <p:txBody>
          <a:bodyPr/>
          <a:lstStyle/>
          <a:p>
            <a:r>
              <a:rPr lang="en-IN" dirty="0"/>
              <a:t>Table class</a:t>
            </a:r>
          </a:p>
        </p:txBody>
      </p:sp>
      <p:sp>
        <p:nvSpPr>
          <p:cNvPr id="3" name="Content Placeholder 2">
            <a:extLst>
              <a:ext uri="{FF2B5EF4-FFF2-40B4-BE49-F238E27FC236}">
                <a16:creationId xmlns:a16="http://schemas.microsoft.com/office/drawing/2014/main" id="{9D7A48C6-078B-59E2-48BF-EFA1F3BD8E1E}"/>
              </a:ext>
            </a:extLst>
          </p:cNvPr>
          <p:cNvSpPr>
            <a:spLocks noGrp="1"/>
          </p:cNvSpPr>
          <p:nvPr>
            <p:ph idx="1"/>
          </p:nvPr>
        </p:nvSpPr>
        <p:spPr/>
        <p:txBody>
          <a:bodyPr/>
          <a:lstStyle/>
          <a:p>
            <a:r>
              <a:rPr lang="en-US" b="0" i="0" dirty="0">
                <a:solidFill>
                  <a:srgbClr val="16191F"/>
                </a:solidFill>
                <a:effectLst/>
                <a:latin typeface="Amazon Ember"/>
              </a:rPr>
              <a:t>Every DynamoDB table is associated with a table class.</a:t>
            </a:r>
          </a:p>
          <a:p>
            <a:r>
              <a:rPr lang="en-US" b="0" i="0" dirty="0">
                <a:solidFill>
                  <a:srgbClr val="16191F"/>
                </a:solidFill>
                <a:effectLst/>
                <a:latin typeface="Amazon Ember"/>
              </a:rPr>
              <a:t> All secondary indexes associated with the table use the same table class.</a:t>
            </a:r>
          </a:p>
          <a:p>
            <a:r>
              <a:rPr lang="en-US" dirty="0">
                <a:solidFill>
                  <a:srgbClr val="16191F"/>
                </a:solidFill>
                <a:latin typeface="Amazon Ember"/>
              </a:rPr>
              <a:t>C</a:t>
            </a:r>
            <a:r>
              <a:rPr lang="en-US" b="0" i="0" dirty="0">
                <a:solidFill>
                  <a:srgbClr val="16191F"/>
                </a:solidFill>
                <a:effectLst/>
                <a:latin typeface="Amazon Ember"/>
              </a:rPr>
              <a:t>an set your table class when creating your table (DynamoDB Standard by default) and update the table class of an existing table using the AWS Management Console, AWS CLI, or AWS SDK. </a:t>
            </a:r>
          </a:p>
          <a:p>
            <a:r>
              <a:rPr lang="en-US" b="0" i="0" dirty="0">
                <a:solidFill>
                  <a:srgbClr val="16191F"/>
                </a:solidFill>
                <a:effectLst/>
                <a:latin typeface="Amazon Ember"/>
              </a:rPr>
              <a:t>Each table class offers different pricing for data storage as well as read and write requests.</a:t>
            </a:r>
          </a:p>
          <a:p>
            <a:endParaRPr lang="en-IN" dirty="0"/>
          </a:p>
        </p:txBody>
      </p:sp>
    </p:spTree>
    <p:extLst>
      <p:ext uri="{BB962C8B-B14F-4D97-AF65-F5344CB8AC3E}">
        <p14:creationId xmlns:p14="http://schemas.microsoft.com/office/powerpoint/2010/main" val="20315694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69CC-4738-3346-9152-9F294A70FF96}"/>
              </a:ext>
            </a:extLst>
          </p:cNvPr>
          <p:cNvSpPr>
            <a:spLocks noGrp="1"/>
          </p:cNvSpPr>
          <p:nvPr>
            <p:ph type="title"/>
          </p:nvPr>
        </p:nvSpPr>
        <p:spPr/>
        <p:txBody>
          <a:bodyPr/>
          <a:lstStyle/>
          <a:p>
            <a:r>
              <a:rPr lang="en-US" dirty="0"/>
              <a:t>Choosing a table class</a:t>
            </a:r>
            <a:endParaRPr lang="en-IN" dirty="0"/>
          </a:p>
        </p:txBody>
      </p:sp>
      <p:sp>
        <p:nvSpPr>
          <p:cNvPr id="3" name="Content Placeholder 2">
            <a:extLst>
              <a:ext uri="{FF2B5EF4-FFF2-40B4-BE49-F238E27FC236}">
                <a16:creationId xmlns:a16="http://schemas.microsoft.com/office/drawing/2014/main" id="{F1040F73-EA7F-B864-FC7B-A900B084E50C}"/>
              </a:ext>
            </a:extLst>
          </p:cNvPr>
          <p:cNvSpPr>
            <a:spLocks noGrp="1"/>
          </p:cNvSpPr>
          <p:nvPr>
            <p:ph idx="1"/>
          </p:nvPr>
        </p:nvSpPr>
        <p:spPr>
          <a:xfrm>
            <a:off x="1154954" y="2603499"/>
            <a:ext cx="10875121" cy="3940175"/>
          </a:xfrm>
        </p:spPr>
        <p:txBody>
          <a:bodyPr>
            <a:normAutofit fontScale="92500" lnSpcReduction="10000"/>
          </a:bodyPr>
          <a:lstStyle/>
          <a:p>
            <a:pPr algn="l">
              <a:buFont typeface="Arial" panose="020B0604020202020204" pitchFamily="34" charset="0"/>
              <a:buChar char="•"/>
            </a:pPr>
            <a:r>
              <a:rPr lang="en-US" b="0" i="0" dirty="0">
                <a:solidFill>
                  <a:srgbClr val="16191F"/>
                </a:solidFill>
                <a:effectLst/>
                <a:latin typeface="Amazon Ember"/>
              </a:rPr>
              <a:t>The DynamoDB Standard table class offers lower throughput costs than DynamoDB Standard-IA and is the most cost-effective option for tables where throughput is the dominant cost.</a:t>
            </a:r>
          </a:p>
          <a:p>
            <a:pPr algn="l">
              <a:buFont typeface="Arial" panose="020B0604020202020204" pitchFamily="34" charset="0"/>
              <a:buChar char="•"/>
            </a:pPr>
            <a:r>
              <a:rPr lang="en-US" b="0" i="0" dirty="0">
                <a:solidFill>
                  <a:srgbClr val="16191F"/>
                </a:solidFill>
                <a:effectLst/>
                <a:latin typeface="Amazon Ember"/>
              </a:rPr>
              <a:t>Standard-IA table class offers lower storage costs than DynamoDB Standard, and is the most cost-effective option for tables where storage is the dominant cost. </a:t>
            </a:r>
          </a:p>
          <a:p>
            <a:pPr algn="l">
              <a:buFont typeface="Arial" panose="020B0604020202020204" pitchFamily="34" charset="0"/>
              <a:buChar char="•"/>
            </a:pPr>
            <a:r>
              <a:rPr lang="en-US" b="0" i="0" dirty="0">
                <a:solidFill>
                  <a:srgbClr val="16191F"/>
                </a:solidFill>
                <a:effectLst/>
                <a:latin typeface="Amazon Ember"/>
              </a:rPr>
              <a:t>When storage exceeds 50% of the throughput (reads and writes) cost of a table using the DynamoDB Standard table class, the DynamoDB Standard-IA table class can help you reduce your total table cost.</a:t>
            </a:r>
          </a:p>
          <a:p>
            <a:pPr algn="l">
              <a:buFont typeface="Arial" panose="020B0604020202020204" pitchFamily="34" charset="0"/>
              <a:buChar char="•"/>
            </a:pPr>
            <a:r>
              <a:rPr lang="en-US" b="0" i="0" dirty="0">
                <a:solidFill>
                  <a:srgbClr val="16191F"/>
                </a:solidFill>
                <a:effectLst/>
                <a:latin typeface="Amazon Ember"/>
              </a:rPr>
              <a:t>DynamoDB Standard-IA tables offer the same performance, durability, and availability as DynamoDB Standard tables.</a:t>
            </a:r>
          </a:p>
          <a:p>
            <a:pPr algn="l">
              <a:buFont typeface="Arial" panose="020B0604020202020204" pitchFamily="34" charset="0"/>
              <a:buChar char="•"/>
            </a:pPr>
            <a:r>
              <a:rPr lang="en-US" b="0" i="0" dirty="0">
                <a:solidFill>
                  <a:srgbClr val="16191F"/>
                </a:solidFill>
                <a:effectLst/>
                <a:latin typeface="Amazon Ember"/>
              </a:rPr>
              <a:t>Switching between the DynamoDB Standard and DynamoDB Standard-IA table classes does not require changing your application code. </a:t>
            </a:r>
          </a:p>
          <a:p>
            <a:pPr algn="l">
              <a:buFont typeface="Arial" panose="020B0604020202020204" pitchFamily="34" charset="0"/>
              <a:buChar char="•"/>
            </a:pPr>
            <a:r>
              <a:rPr lang="en-US" b="0" i="0" dirty="0">
                <a:solidFill>
                  <a:srgbClr val="16191F"/>
                </a:solidFill>
                <a:effectLst/>
                <a:latin typeface="Amazon Ember"/>
              </a:rPr>
              <a:t>Can use the same DynamoDB APIs and service endpoints regardless of the table class your tables use.</a:t>
            </a:r>
          </a:p>
          <a:p>
            <a:pPr algn="l">
              <a:buFont typeface="Arial" panose="020B0604020202020204" pitchFamily="34" charset="0"/>
              <a:buChar char="•"/>
            </a:pPr>
            <a:r>
              <a:rPr lang="en-US" b="0" i="0" dirty="0">
                <a:solidFill>
                  <a:srgbClr val="16191F"/>
                </a:solidFill>
                <a:effectLst/>
                <a:latin typeface="Amazon Ember"/>
              </a:rPr>
              <a:t>DynamoDB Standard-IA tables are compatible with all existing DynamoDB features such as auto scaling, on-demand mode, time-to-live (TTL), on-demand backups, point-in-time recovery (PITR), and global secondary indexes.</a:t>
            </a:r>
          </a:p>
          <a:p>
            <a:endParaRPr lang="en-IN" dirty="0"/>
          </a:p>
        </p:txBody>
      </p:sp>
    </p:spTree>
    <p:extLst>
      <p:ext uri="{BB962C8B-B14F-4D97-AF65-F5344CB8AC3E}">
        <p14:creationId xmlns:p14="http://schemas.microsoft.com/office/powerpoint/2010/main" val="3374716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E971-05F8-6633-2F92-A8AF0CD56C60}"/>
              </a:ext>
            </a:extLst>
          </p:cNvPr>
          <p:cNvSpPr>
            <a:spLocks noGrp="1"/>
          </p:cNvSpPr>
          <p:nvPr>
            <p:ph type="title"/>
          </p:nvPr>
        </p:nvSpPr>
        <p:spPr/>
        <p:txBody>
          <a:bodyPr/>
          <a:lstStyle/>
          <a:p>
            <a:r>
              <a:rPr lang="en-US" dirty="0"/>
              <a:t>Data distribution: Partition key and sort key</a:t>
            </a:r>
            <a:endParaRPr lang="en-IN" dirty="0"/>
          </a:p>
        </p:txBody>
      </p:sp>
      <p:sp>
        <p:nvSpPr>
          <p:cNvPr id="3" name="Content Placeholder 2">
            <a:extLst>
              <a:ext uri="{FF2B5EF4-FFF2-40B4-BE49-F238E27FC236}">
                <a16:creationId xmlns:a16="http://schemas.microsoft.com/office/drawing/2014/main" id="{CC1D5436-E158-08AE-788F-A47E378463D5}"/>
              </a:ext>
            </a:extLst>
          </p:cNvPr>
          <p:cNvSpPr>
            <a:spLocks noGrp="1"/>
          </p:cNvSpPr>
          <p:nvPr>
            <p:ph idx="1"/>
          </p:nvPr>
        </p:nvSpPr>
        <p:spPr>
          <a:xfrm>
            <a:off x="1154954" y="2603500"/>
            <a:ext cx="10675096" cy="4097338"/>
          </a:xfrm>
        </p:spPr>
        <p:txBody>
          <a:bodyPr>
            <a:normAutofit/>
          </a:bodyPr>
          <a:lstStyle/>
          <a:p>
            <a:pPr algn="l"/>
            <a:r>
              <a:rPr lang="en-US" b="0" i="0" dirty="0">
                <a:solidFill>
                  <a:srgbClr val="16191F"/>
                </a:solidFill>
                <a:effectLst/>
                <a:latin typeface="Amazon Ember"/>
              </a:rPr>
              <a:t>For a  table has a composite primary key (partition key and sort key), DynamoDB calculates the hash value of the partition key </a:t>
            </a:r>
          </a:p>
          <a:p>
            <a:pPr algn="l"/>
            <a:r>
              <a:rPr lang="en-US" b="0" i="0" dirty="0">
                <a:solidFill>
                  <a:srgbClr val="16191F"/>
                </a:solidFill>
                <a:effectLst/>
                <a:latin typeface="Amazon Ember"/>
              </a:rPr>
              <a:t>Stores all the items with the same partition key value physically close together, ordered by sort key value.</a:t>
            </a:r>
          </a:p>
          <a:p>
            <a:pPr algn="l"/>
            <a:r>
              <a:rPr lang="en-US" b="0" i="0" dirty="0">
                <a:solidFill>
                  <a:srgbClr val="16191F"/>
                </a:solidFill>
                <a:effectLst/>
                <a:latin typeface="Amazon Ember"/>
              </a:rPr>
              <a:t>To write an item to the table, DynamoDB calculates the hash value of the partition key to determine which partition should contain the item. </a:t>
            </a:r>
          </a:p>
          <a:p>
            <a:pPr algn="l"/>
            <a:r>
              <a:rPr lang="en-US" b="0" i="0" dirty="0">
                <a:solidFill>
                  <a:srgbClr val="16191F"/>
                </a:solidFill>
                <a:effectLst/>
                <a:latin typeface="Amazon Ember"/>
              </a:rPr>
              <a:t>In that partition, several items could have the same partition key value. </a:t>
            </a:r>
          </a:p>
          <a:p>
            <a:pPr algn="l"/>
            <a:r>
              <a:rPr lang="en-US" b="0" i="0" dirty="0">
                <a:solidFill>
                  <a:srgbClr val="16191F"/>
                </a:solidFill>
                <a:effectLst/>
                <a:latin typeface="Amazon Ember"/>
              </a:rPr>
              <a:t>So DynamoDB stores the item among the others with the same partition key, in ascending order by sort key.</a:t>
            </a:r>
          </a:p>
          <a:p>
            <a:pPr algn="l"/>
            <a:r>
              <a:rPr lang="en-US" b="0" i="0" dirty="0">
                <a:solidFill>
                  <a:srgbClr val="16191F"/>
                </a:solidFill>
                <a:effectLst/>
                <a:latin typeface="Amazon Ember"/>
              </a:rPr>
              <a:t>To read an item from the table, you must specify its partition key value and sort key value. </a:t>
            </a:r>
          </a:p>
          <a:p>
            <a:pPr algn="l"/>
            <a:r>
              <a:rPr lang="en-US" b="0" i="0" dirty="0">
                <a:solidFill>
                  <a:srgbClr val="16191F"/>
                </a:solidFill>
                <a:effectLst/>
                <a:latin typeface="Amazon Ember"/>
              </a:rPr>
              <a:t>DynamoDB calculates the partition key's hash value, yielding the partition in which the item can be found.</a:t>
            </a:r>
          </a:p>
          <a:p>
            <a:endParaRPr lang="en-IN" dirty="0"/>
          </a:p>
        </p:txBody>
      </p:sp>
    </p:spTree>
    <p:extLst>
      <p:ext uri="{BB962C8B-B14F-4D97-AF65-F5344CB8AC3E}">
        <p14:creationId xmlns:p14="http://schemas.microsoft.com/office/powerpoint/2010/main" val="35574847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7426-5BB3-4576-94ED-DACEFC7173B6}"/>
              </a:ext>
            </a:extLst>
          </p:cNvPr>
          <p:cNvSpPr>
            <a:spLocks noGrp="1"/>
          </p:cNvSpPr>
          <p:nvPr>
            <p:ph type="title"/>
          </p:nvPr>
        </p:nvSpPr>
        <p:spPr/>
        <p:txBody>
          <a:bodyPr/>
          <a:lstStyle/>
          <a:p>
            <a:r>
              <a:rPr lang="en-IN" dirty="0"/>
              <a:t>Capacity units</a:t>
            </a:r>
          </a:p>
        </p:txBody>
      </p:sp>
      <p:sp>
        <p:nvSpPr>
          <p:cNvPr id="3" name="Content Placeholder 2">
            <a:extLst>
              <a:ext uri="{FF2B5EF4-FFF2-40B4-BE49-F238E27FC236}">
                <a16:creationId xmlns:a16="http://schemas.microsoft.com/office/drawing/2014/main" id="{F63BDC5B-7F7E-B005-F686-5FE76714C41A}"/>
              </a:ext>
            </a:extLst>
          </p:cNvPr>
          <p:cNvSpPr>
            <a:spLocks noGrp="1"/>
          </p:cNvSpPr>
          <p:nvPr>
            <p:ph idx="1"/>
          </p:nvPr>
        </p:nvSpPr>
        <p:spPr/>
        <p:txBody>
          <a:bodyPr/>
          <a:lstStyle/>
          <a:p>
            <a:r>
              <a:rPr lang="en-US" b="0" i="0" dirty="0">
                <a:solidFill>
                  <a:srgbClr val="16191F"/>
                </a:solidFill>
                <a:effectLst/>
                <a:latin typeface="Amazon Ember"/>
              </a:rPr>
              <a:t> —the amount of data your application needs to read or write per second</a:t>
            </a:r>
            <a:endParaRPr lang="en-IN" dirty="0"/>
          </a:p>
        </p:txBody>
      </p:sp>
    </p:spTree>
    <p:extLst>
      <p:ext uri="{BB962C8B-B14F-4D97-AF65-F5344CB8AC3E}">
        <p14:creationId xmlns:p14="http://schemas.microsoft.com/office/powerpoint/2010/main" val="18398977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A6A9-01C3-0FB9-B681-EC5181449378}"/>
              </a:ext>
            </a:extLst>
          </p:cNvPr>
          <p:cNvSpPr>
            <a:spLocks noGrp="1"/>
          </p:cNvSpPr>
          <p:nvPr>
            <p:ph type="title"/>
          </p:nvPr>
        </p:nvSpPr>
        <p:spPr/>
        <p:txBody>
          <a:bodyPr/>
          <a:lstStyle/>
          <a:p>
            <a:r>
              <a:rPr lang="en-IN" dirty="0"/>
              <a:t>Read capacity units (RCU)</a:t>
            </a:r>
          </a:p>
        </p:txBody>
      </p:sp>
      <p:sp>
        <p:nvSpPr>
          <p:cNvPr id="3" name="Content Placeholder 2">
            <a:extLst>
              <a:ext uri="{FF2B5EF4-FFF2-40B4-BE49-F238E27FC236}">
                <a16:creationId xmlns:a16="http://schemas.microsoft.com/office/drawing/2014/main" id="{A0A1F8C2-EFEA-21C0-15F1-DF7C061A4BBA}"/>
              </a:ext>
            </a:extLst>
          </p:cNvPr>
          <p:cNvSpPr>
            <a:spLocks noGrp="1"/>
          </p:cNvSpPr>
          <p:nvPr>
            <p:ph idx="1"/>
          </p:nvPr>
        </p:nvSpPr>
        <p:spPr>
          <a:xfrm>
            <a:off x="1154954" y="2603499"/>
            <a:ext cx="10560796" cy="4011613"/>
          </a:xfrm>
        </p:spPr>
        <p:txBody>
          <a:bodyPr>
            <a:normAutofit/>
          </a:bodyPr>
          <a:lstStyle/>
          <a:p>
            <a:pPr algn="l"/>
            <a:r>
              <a:rPr lang="en-US" b="0" i="0" dirty="0">
                <a:solidFill>
                  <a:srgbClr val="16191F"/>
                </a:solidFill>
                <a:effectLst/>
                <a:latin typeface="Amazon Ember"/>
              </a:rPr>
              <a:t>A </a:t>
            </a:r>
            <a:r>
              <a:rPr lang="en-US" b="0" i="1" dirty="0">
                <a:solidFill>
                  <a:srgbClr val="16191F"/>
                </a:solidFill>
                <a:effectLst/>
                <a:latin typeface="Amazon Ember"/>
              </a:rPr>
              <a:t>read capacity unit</a:t>
            </a:r>
            <a:r>
              <a:rPr lang="en-US" b="0" i="0" dirty="0">
                <a:solidFill>
                  <a:srgbClr val="16191F"/>
                </a:solidFill>
                <a:effectLst/>
                <a:latin typeface="Amazon Ember"/>
              </a:rPr>
              <a:t> represents one strongly consistent read per second, or two eventually consistent reads per second, for an item up to 4 KB in size.</a:t>
            </a:r>
          </a:p>
          <a:p>
            <a:pPr algn="l"/>
            <a:r>
              <a:rPr lang="en-US" b="0" i="0" dirty="0">
                <a:solidFill>
                  <a:srgbClr val="16191F"/>
                </a:solidFill>
                <a:effectLst/>
                <a:latin typeface="Amazon Ember"/>
              </a:rPr>
              <a:t>For example, suppose that you create a table with 10 provisioned read capacity units. This allows you to perform 10 strongly consistent reads per second, or 20 eventually consistent reads per second, for items up to 4 KB.</a:t>
            </a:r>
          </a:p>
          <a:p>
            <a:pPr algn="l"/>
            <a:r>
              <a:rPr lang="en-US" b="0" i="0" dirty="0">
                <a:solidFill>
                  <a:srgbClr val="16191F"/>
                </a:solidFill>
                <a:effectLst/>
                <a:latin typeface="Amazon Ember"/>
              </a:rPr>
              <a:t>Reading an item larger than 4 KB consumes more read capacity units. </a:t>
            </a:r>
          </a:p>
          <a:p>
            <a:pPr algn="l"/>
            <a:r>
              <a:rPr lang="en-US" b="0" i="0" dirty="0">
                <a:solidFill>
                  <a:srgbClr val="16191F"/>
                </a:solidFill>
                <a:effectLst/>
                <a:latin typeface="Amazon Ember"/>
              </a:rPr>
              <a:t>For example, a strongly consistent read of an item that is 8 KB (4 KB × 2) consumes 2 read capacity units. </a:t>
            </a:r>
          </a:p>
          <a:p>
            <a:pPr algn="l"/>
            <a:r>
              <a:rPr lang="en-US" b="0" i="0" dirty="0">
                <a:solidFill>
                  <a:srgbClr val="16191F"/>
                </a:solidFill>
                <a:effectLst/>
                <a:latin typeface="Amazon Ember"/>
              </a:rPr>
              <a:t>An eventually consistent read on that same item consumes only 1 read capacity unit.</a:t>
            </a:r>
          </a:p>
          <a:p>
            <a:pPr algn="l"/>
            <a:r>
              <a:rPr lang="en-US" b="0" i="0" dirty="0">
                <a:solidFill>
                  <a:srgbClr val="16191F"/>
                </a:solidFill>
                <a:effectLst/>
                <a:latin typeface="Amazon Ember"/>
              </a:rPr>
              <a:t>Item sizes for reads are rounded up to the next 4 KB multiple. For example, reading a 3,500-byte item consumes the same throughput as reading a 4 KB item.</a:t>
            </a:r>
          </a:p>
          <a:p>
            <a:endParaRPr lang="en-IN" dirty="0"/>
          </a:p>
        </p:txBody>
      </p:sp>
    </p:spTree>
    <p:extLst>
      <p:ext uri="{BB962C8B-B14F-4D97-AF65-F5344CB8AC3E}">
        <p14:creationId xmlns:p14="http://schemas.microsoft.com/office/powerpoint/2010/main" val="3963528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A94F-23DA-AC49-8B54-823BD74ACEF9}"/>
              </a:ext>
            </a:extLst>
          </p:cNvPr>
          <p:cNvSpPr>
            <a:spLocks noGrp="1"/>
          </p:cNvSpPr>
          <p:nvPr>
            <p:ph type="title"/>
          </p:nvPr>
        </p:nvSpPr>
        <p:spPr/>
        <p:txBody>
          <a:bodyPr/>
          <a:lstStyle/>
          <a:p>
            <a:r>
              <a:rPr lang="en-US" dirty="0"/>
              <a:t>Capacity unit consumption for reads</a:t>
            </a:r>
            <a:endParaRPr lang="en-IN" dirty="0"/>
          </a:p>
        </p:txBody>
      </p:sp>
      <p:sp>
        <p:nvSpPr>
          <p:cNvPr id="3" name="Content Placeholder 2">
            <a:extLst>
              <a:ext uri="{FF2B5EF4-FFF2-40B4-BE49-F238E27FC236}">
                <a16:creationId xmlns:a16="http://schemas.microsoft.com/office/drawing/2014/main" id="{8489A3E5-99A1-73EB-FBE9-9A91E4C0D0B3}"/>
              </a:ext>
            </a:extLst>
          </p:cNvPr>
          <p:cNvSpPr>
            <a:spLocks noGrp="1"/>
          </p:cNvSpPr>
          <p:nvPr>
            <p:ph idx="1"/>
          </p:nvPr>
        </p:nvSpPr>
        <p:spPr>
          <a:xfrm>
            <a:off x="1154954" y="2603500"/>
            <a:ext cx="10517934" cy="3640138"/>
          </a:xfrm>
        </p:spPr>
        <p:txBody>
          <a:bodyPr>
            <a:normAutofit/>
          </a:bodyPr>
          <a:lstStyle/>
          <a:p>
            <a:r>
              <a:rPr lang="en-US" dirty="0" err="1"/>
              <a:t>GetItem</a:t>
            </a:r>
            <a:r>
              <a:rPr lang="en-US" dirty="0"/>
              <a:t>—Reads a single item from a table. </a:t>
            </a:r>
          </a:p>
          <a:p>
            <a:r>
              <a:rPr lang="en-US" dirty="0"/>
              <a:t>To determine the number of capacity units that </a:t>
            </a:r>
            <a:r>
              <a:rPr lang="en-US" dirty="0" err="1"/>
              <a:t>GetItem</a:t>
            </a:r>
            <a:r>
              <a:rPr lang="en-US" dirty="0"/>
              <a:t> will consume, take the item size and round it up to the next 4 KB boundary. </a:t>
            </a:r>
          </a:p>
          <a:p>
            <a:r>
              <a:rPr lang="en-US" dirty="0"/>
              <a:t>If you specified a strongly consistent read, this is the number of capacity units required. </a:t>
            </a:r>
          </a:p>
          <a:p>
            <a:r>
              <a:rPr lang="en-US" dirty="0"/>
              <a:t>For an eventually consistent read (the default), divide this number by two.</a:t>
            </a:r>
          </a:p>
          <a:p>
            <a:r>
              <a:rPr lang="en-US" dirty="0"/>
              <a:t>For example, if you read an item that is 3.5 KB, DynamoDB rounds the item size to 4 KB. If you read an item of 10 KB, DynamoDB rounds the item size to 12 KB.</a:t>
            </a:r>
            <a:endParaRPr lang="en-IN" dirty="0"/>
          </a:p>
        </p:txBody>
      </p:sp>
    </p:spTree>
    <p:extLst>
      <p:ext uri="{BB962C8B-B14F-4D97-AF65-F5344CB8AC3E}">
        <p14:creationId xmlns:p14="http://schemas.microsoft.com/office/powerpoint/2010/main" val="182909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2ABD-7020-BD9F-0BFE-4FF4F4AD4E28}"/>
              </a:ext>
            </a:extLst>
          </p:cNvPr>
          <p:cNvSpPr>
            <a:spLocks noGrp="1"/>
          </p:cNvSpPr>
          <p:nvPr>
            <p:ph type="title"/>
          </p:nvPr>
        </p:nvSpPr>
        <p:spPr/>
        <p:txBody>
          <a:bodyPr/>
          <a:lstStyle/>
          <a:p>
            <a:r>
              <a:rPr lang="en-US" dirty="0"/>
              <a:t>Capacity unit consumption for reads</a:t>
            </a:r>
            <a:endParaRPr lang="en-IN" dirty="0"/>
          </a:p>
        </p:txBody>
      </p:sp>
      <p:sp>
        <p:nvSpPr>
          <p:cNvPr id="3" name="Content Placeholder 2">
            <a:extLst>
              <a:ext uri="{FF2B5EF4-FFF2-40B4-BE49-F238E27FC236}">
                <a16:creationId xmlns:a16="http://schemas.microsoft.com/office/drawing/2014/main" id="{A89CCC2C-A576-A107-3F4E-FD63D8B64881}"/>
              </a:ext>
            </a:extLst>
          </p:cNvPr>
          <p:cNvSpPr>
            <a:spLocks noGrp="1"/>
          </p:cNvSpPr>
          <p:nvPr>
            <p:ph idx="1"/>
          </p:nvPr>
        </p:nvSpPr>
        <p:spPr/>
        <p:txBody>
          <a:bodyPr/>
          <a:lstStyle/>
          <a:p>
            <a:r>
              <a:rPr lang="en-US" dirty="0" err="1"/>
              <a:t>BatchGetItem</a:t>
            </a:r>
            <a:r>
              <a:rPr lang="en-US" dirty="0"/>
              <a:t>—Reads up to 100 items, from one or more tables.</a:t>
            </a:r>
          </a:p>
          <a:p>
            <a:r>
              <a:rPr lang="en-US" dirty="0"/>
              <a:t>DynamoDB processes each item in the batch as an individual </a:t>
            </a:r>
            <a:r>
              <a:rPr lang="en-US" dirty="0" err="1"/>
              <a:t>GetItem</a:t>
            </a:r>
            <a:r>
              <a:rPr lang="en-US" dirty="0"/>
              <a:t> request, so DynamoDB first rounds up the size of each item to the next 4 KB boundary, and then calculates the total size.</a:t>
            </a:r>
          </a:p>
          <a:p>
            <a:r>
              <a:rPr lang="en-US" dirty="0"/>
              <a:t> The result is not necessarily the same as the total size of all the items.</a:t>
            </a:r>
          </a:p>
          <a:p>
            <a:r>
              <a:rPr lang="en-US" dirty="0"/>
              <a:t> For example, if </a:t>
            </a:r>
            <a:r>
              <a:rPr lang="en-US" dirty="0" err="1"/>
              <a:t>BatchGetItem</a:t>
            </a:r>
            <a:r>
              <a:rPr lang="en-US" dirty="0"/>
              <a:t> reads a 1.5 KB item and a 6.5 KB item, DynamoDB calculates the size as 12 KB (4 KB + 8 KB), not 8 KB (1.5 KB + 6.5 KB).</a:t>
            </a:r>
            <a:endParaRPr lang="en-IN" dirty="0"/>
          </a:p>
        </p:txBody>
      </p:sp>
    </p:spTree>
    <p:extLst>
      <p:ext uri="{BB962C8B-B14F-4D97-AF65-F5344CB8AC3E}">
        <p14:creationId xmlns:p14="http://schemas.microsoft.com/office/powerpoint/2010/main" val="15843352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52D2-E890-F8EA-E6AE-3798663C0B63}"/>
              </a:ext>
            </a:extLst>
          </p:cNvPr>
          <p:cNvSpPr>
            <a:spLocks noGrp="1"/>
          </p:cNvSpPr>
          <p:nvPr>
            <p:ph type="title"/>
          </p:nvPr>
        </p:nvSpPr>
        <p:spPr/>
        <p:txBody>
          <a:bodyPr/>
          <a:lstStyle/>
          <a:p>
            <a:r>
              <a:rPr lang="en-US" dirty="0"/>
              <a:t>Capacity unit consumption for reads</a:t>
            </a:r>
            <a:endParaRPr lang="en-IN" dirty="0"/>
          </a:p>
        </p:txBody>
      </p:sp>
      <p:sp>
        <p:nvSpPr>
          <p:cNvPr id="3" name="Content Placeholder 2">
            <a:extLst>
              <a:ext uri="{FF2B5EF4-FFF2-40B4-BE49-F238E27FC236}">
                <a16:creationId xmlns:a16="http://schemas.microsoft.com/office/drawing/2014/main" id="{4D87EA82-1A6F-D917-1D3E-6144EC61B60D}"/>
              </a:ext>
            </a:extLst>
          </p:cNvPr>
          <p:cNvSpPr>
            <a:spLocks noGrp="1"/>
          </p:cNvSpPr>
          <p:nvPr>
            <p:ph idx="1"/>
          </p:nvPr>
        </p:nvSpPr>
        <p:spPr>
          <a:xfrm>
            <a:off x="1154954" y="2603499"/>
            <a:ext cx="10660809" cy="4068763"/>
          </a:xfrm>
        </p:spPr>
        <p:txBody>
          <a:bodyPr>
            <a:normAutofit/>
          </a:bodyPr>
          <a:lstStyle/>
          <a:p>
            <a:r>
              <a:rPr lang="en-US" b="1" dirty="0"/>
              <a:t>Query</a:t>
            </a:r>
            <a:r>
              <a:rPr lang="en-US" dirty="0"/>
              <a:t>—Reads multiple items that have the same partition key value.</a:t>
            </a:r>
          </a:p>
          <a:p>
            <a:r>
              <a:rPr lang="en-US" dirty="0"/>
              <a:t> All items returned are treated as a single read operation, where DynamoDB computes the total size of all items and then rounds up to the next 4 KB boundary. </a:t>
            </a:r>
          </a:p>
          <a:p>
            <a:r>
              <a:rPr lang="en-US" dirty="0"/>
              <a:t>For example, suppose your query returns 10 items whose combined size is 40.8 KB. </a:t>
            </a:r>
          </a:p>
          <a:p>
            <a:r>
              <a:rPr lang="en-US" dirty="0"/>
              <a:t>DynamoDB rounds the item size for the operation to 44 KB. </a:t>
            </a:r>
          </a:p>
          <a:p>
            <a:r>
              <a:rPr lang="en-US" dirty="0"/>
              <a:t>If a query returns 1500 items of 64 bytes each, the cumulative size is 96 KB.</a:t>
            </a:r>
          </a:p>
          <a:p>
            <a:r>
              <a:rPr lang="en-US" b="1" dirty="0"/>
              <a:t>Scan</a:t>
            </a:r>
            <a:r>
              <a:rPr lang="en-US" dirty="0"/>
              <a:t>—Reads all items in a table. </a:t>
            </a:r>
          </a:p>
          <a:p>
            <a:r>
              <a:rPr lang="en-US" dirty="0"/>
              <a:t>DynamoDB considers the </a:t>
            </a:r>
            <a:r>
              <a:rPr lang="en-US" b="1" dirty="0"/>
              <a:t>size of the items that are evaluated</a:t>
            </a:r>
            <a:r>
              <a:rPr lang="en-US" dirty="0"/>
              <a:t>, not the size of the items returned by the scan.</a:t>
            </a:r>
            <a:endParaRPr lang="en-IN" dirty="0"/>
          </a:p>
        </p:txBody>
      </p:sp>
    </p:spTree>
    <p:extLst>
      <p:ext uri="{BB962C8B-B14F-4D97-AF65-F5344CB8AC3E}">
        <p14:creationId xmlns:p14="http://schemas.microsoft.com/office/powerpoint/2010/main" val="39971967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F6D7-C506-7DD0-F1F0-9C57CE38CCAF}"/>
              </a:ext>
            </a:extLst>
          </p:cNvPr>
          <p:cNvSpPr>
            <a:spLocks noGrp="1"/>
          </p:cNvSpPr>
          <p:nvPr>
            <p:ph type="title"/>
          </p:nvPr>
        </p:nvSpPr>
        <p:spPr/>
        <p:txBody>
          <a:bodyPr/>
          <a:lstStyle/>
          <a:p>
            <a:r>
              <a:rPr lang="en-US" dirty="0"/>
              <a:t>Capacity unit consumption for reads</a:t>
            </a:r>
            <a:endParaRPr lang="en-IN" dirty="0"/>
          </a:p>
        </p:txBody>
      </p:sp>
      <p:sp>
        <p:nvSpPr>
          <p:cNvPr id="3" name="Content Placeholder 2">
            <a:extLst>
              <a:ext uri="{FF2B5EF4-FFF2-40B4-BE49-F238E27FC236}">
                <a16:creationId xmlns:a16="http://schemas.microsoft.com/office/drawing/2014/main" id="{6969DAC9-26AB-5360-7849-B085DCA0D041}"/>
              </a:ext>
            </a:extLst>
          </p:cNvPr>
          <p:cNvSpPr>
            <a:spLocks noGrp="1"/>
          </p:cNvSpPr>
          <p:nvPr>
            <p:ph idx="1"/>
          </p:nvPr>
        </p:nvSpPr>
        <p:spPr>
          <a:xfrm>
            <a:off x="1154954" y="2603500"/>
            <a:ext cx="10189321" cy="4097338"/>
          </a:xfrm>
        </p:spPr>
        <p:txBody>
          <a:bodyPr>
            <a:normAutofit/>
          </a:bodyPr>
          <a:lstStyle/>
          <a:p>
            <a:r>
              <a:rPr lang="en-US" dirty="0"/>
              <a:t>For a read operation on an item that does not exist, DynamoDB still consumes provisioned read throughput: A strongly consistent read request consumes one read capacity unit, while an eventually consistent read request consumes 0.5 of a read capacity unit.</a:t>
            </a:r>
          </a:p>
          <a:p>
            <a:r>
              <a:rPr lang="en-US" dirty="0"/>
              <a:t>For any operation that returns items, you can request a subset of attributes to retrieve.</a:t>
            </a:r>
          </a:p>
          <a:p>
            <a:r>
              <a:rPr lang="en-US" dirty="0"/>
              <a:t>However, doing so has no impact on the item size calculations. </a:t>
            </a:r>
          </a:p>
          <a:p>
            <a:r>
              <a:rPr lang="en-US" dirty="0"/>
              <a:t>Query and Scan can return item counts instead of attribute values. </a:t>
            </a:r>
          </a:p>
          <a:p>
            <a:r>
              <a:rPr lang="en-US" dirty="0"/>
              <a:t>Getting the count of items uses the same quantity of read capacity units and is subject to the same item size calculations. </a:t>
            </a:r>
          </a:p>
          <a:p>
            <a:r>
              <a:rPr lang="en-US" dirty="0"/>
              <a:t>This is because DynamoDB has to read each item in order to increment the count.</a:t>
            </a:r>
            <a:endParaRPr lang="en-IN" dirty="0"/>
          </a:p>
        </p:txBody>
      </p:sp>
    </p:spTree>
    <p:extLst>
      <p:ext uri="{BB962C8B-B14F-4D97-AF65-F5344CB8AC3E}">
        <p14:creationId xmlns:p14="http://schemas.microsoft.com/office/powerpoint/2010/main" val="15576360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221D-3F8D-123D-A916-B8785A335299}"/>
              </a:ext>
            </a:extLst>
          </p:cNvPr>
          <p:cNvSpPr>
            <a:spLocks noGrp="1"/>
          </p:cNvSpPr>
          <p:nvPr>
            <p:ph type="title"/>
          </p:nvPr>
        </p:nvSpPr>
        <p:spPr/>
        <p:txBody>
          <a:bodyPr/>
          <a:lstStyle/>
          <a:p>
            <a:r>
              <a:rPr lang="en-IN" dirty="0"/>
              <a:t>Write capacity units</a:t>
            </a:r>
          </a:p>
        </p:txBody>
      </p:sp>
      <p:sp>
        <p:nvSpPr>
          <p:cNvPr id="3" name="Content Placeholder 2">
            <a:extLst>
              <a:ext uri="{FF2B5EF4-FFF2-40B4-BE49-F238E27FC236}">
                <a16:creationId xmlns:a16="http://schemas.microsoft.com/office/drawing/2014/main" id="{44084345-67E7-90AF-7F99-00638ABC00D9}"/>
              </a:ext>
            </a:extLst>
          </p:cNvPr>
          <p:cNvSpPr>
            <a:spLocks noGrp="1"/>
          </p:cNvSpPr>
          <p:nvPr>
            <p:ph idx="1"/>
          </p:nvPr>
        </p:nvSpPr>
        <p:spPr/>
        <p:txBody>
          <a:bodyPr/>
          <a:lstStyle/>
          <a:p>
            <a:pPr algn="l"/>
            <a:r>
              <a:rPr lang="en-US" b="0" i="0" dirty="0">
                <a:solidFill>
                  <a:srgbClr val="16191F"/>
                </a:solidFill>
                <a:effectLst/>
                <a:latin typeface="Amazon Ember"/>
              </a:rPr>
              <a:t>A </a:t>
            </a:r>
            <a:r>
              <a:rPr lang="en-US" b="0" i="1" dirty="0">
                <a:solidFill>
                  <a:srgbClr val="16191F"/>
                </a:solidFill>
                <a:effectLst/>
                <a:latin typeface="Amazon Ember"/>
              </a:rPr>
              <a:t>write capacity unit</a:t>
            </a:r>
            <a:r>
              <a:rPr lang="en-US" b="0" i="0" dirty="0">
                <a:solidFill>
                  <a:srgbClr val="16191F"/>
                </a:solidFill>
                <a:effectLst/>
                <a:latin typeface="Amazon Ember"/>
              </a:rPr>
              <a:t> represents one write per second, for an item up to 1 KB in size.</a:t>
            </a:r>
          </a:p>
          <a:p>
            <a:pPr algn="l"/>
            <a:r>
              <a:rPr lang="en-US" b="0" i="0" dirty="0">
                <a:solidFill>
                  <a:srgbClr val="16191F"/>
                </a:solidFill>
                <a:effectLst/>
                <a:latin typeface="Amazon Ember"/>
              </a:rPr>
              <a:t>For example, suppose that you create a table with 10 write capacity units. </a:t>
            </a:r>
          </a:p>
          <a:p>
            <a:pPr algn="l"/>
            <a:r>
              <a:rPr lang="en-US" dirty="0">
                <a:solidFill>
                  <a:srgbClr val="16191F"/>
                </a:solidFill>
                <a:latin typeface="Amazon Ember"/>
              </a:rPr>
              <a:t>Can</a:t>
            </a:r>
            <a:r>
              <a:rPr lang="en-US" b="0" i="0" dirty="0">
                <a:solidFill>
                  <a:srgbClr val="16191F"/>
                </a:solidFill>
                <a:effectLst/>
                <a:latin typeface="Amazon Ember"/>
              </a:rPr>
              <a:t> perform 10 writes per second, for items up to 1 KB in size per second.</a:t>
            </a:r>
          </a:p>
          <a:p>
            <a:pPr algn="l"/>
            <a:r>
              <a:rPr lang="en-US" b="0" i="0" dirty="0">
                <a:solidFill>
                  <a:srgbClr val="16191F"/>
                </a:solidFill>
                <a:effectLst/>
                <a:latin typeface="Amazon Ember"/>
              </a:rPr>
              <a:t>Item sizes for writes are rounded up to the next 1 KB multiple. </a:t>
            </a:r>
          </a:p>
          <a:p>
            <a:pPr algn="l"/>
            <a:r>
              <a:rPr lang="en-US" b="0" i="0" dirty="0">
                <a:solidFill>
                  <a:srgbClr val="16191F"/>
                </a:solidFill>
                <a:effectLst/>
                <a:latin typeface="Amazon Ember"/>
              </a:rPr>
              <a:t>For example, writing a 500-byte item consumes the same throughput as writing a 1 KB item.</a:t>
            </a:r>
          </a:p>
          <a:p>
            <a:endParaRPr lang="en-IN" dirty="0"/>
          </a:p>
        </p:txBody>
      </p:sp>
    </p:spTree>
    <p:extLst>
      <p:ext uri="{BB962C8B-B14F-4D97-AF65-F5344CB8AC3E}">
        <p14:creationId xmlns:p14="http://schemas.microsoft.com/office/powerpoint/2010/main" val="862945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6235-EF63-5E32-CBD6-36002A22DB62}"/>
              </a:ext>
            </a:extLst>
          </p:cNvPr>
          <p:cNvSpPr>
            <a:spLocks noGrp="1"/>
          </p:cNvSpPr>
          <p:nvPr>
            <p:ph type="title"/>
          </p:nvPr>
        </p:nvSpPr>
        <p:spPr/>
        <p:txBody>
          <a:bodyPr/>
          <a:lstStyle/>
          <a:p>
            <a:r>
              <a:rPr lang="en-US" dirty="0"/>
              <a:t>Capacity unit consumption for writes</a:t>
            </a:r>
            <a:endParaRPr lang="en-IN" dirty="0"/>
          </a:p>
        </p:txBody>
      </p:sp>
      <p:sp>
        <p:nvSpPr>
          <p:cNvPr id="3" name="Content Placeholder 2">
            <a:extLst>
              <a:ext uri="{FF2B5EF4-FFF2-40B4-BE49-F238E27FC236}">
                <a16:creationId xmlns:a16="http://schemas.microsoft.com/office/drawing/2014/main" id="{AF54AFBE-1976-2761-26BF-2DD2A1C335DB}"/>
              </a:ext>
            </a:extLst>
          </p:cNvPr>
          <p:cNvSpPr>
            <a:spLocks noGrp="1"/>
          </p:cNvSpPr>
          <p:nvPr>
            <p:ph idx="1"/>
          </p:nvPr>
        </p:nvSpPr>
        <p:spPr/>
        <p:txBody>
          <a:bodyPr/>
          <a:lstStyle/>
          <a:p>
            <a:r>
              <a:rPr lang="en-US" dirty="0" err="1"/>
              <a:t>PutItem</a:t>
            </a:r>
            <a:r>
              <a:rPr lang="en-US" dirty="0"/>
              <a:t>—Writes a single item to a table.</a:t>
            </a:r>
          </a:p>
          <a:p>
            <a:r>
              <a:rPr lang="en-US" dirty="0"/>
              <a:t> If an item with the same primary key exists in the table, the operation replaces the item. </a:t>
            </a:r>
          </a:p>
          <a:p>
            <a:r>
              <a:rPr lang="en-US" dirty="0"/>
              <a:t>For calculating provisioned throughput consumption, the item size that matters is the larger of the two.</a:t>
            </a:r>
            <a:endParaRPr lang="en-IN" dirty="0"/>
          </a:p>
        </p:txBody>
      </p:sp>
    </p:spTree>
    <p:extLst>
      <p:ext uri="{BB962C8B-B14F-4D97-AF65-F5344CB8AC3E}">
        <p14:creationId xmlns:p14="http://schemas.microsoft.com/office/powerpoint/2010/main" val="35344677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35C2-8873-50B5-8B16-EB90DB9D24DA}"/>
              </a:ext>
            </a:extLst>
          </p:cNvPr>
          <p:cNvSpPr>
            <a:spLocks noGrp="1"/>
          </p:cNvSpPr>
          <p:nvPr>
            <p:ph type="title"/>
          </p:nvPr>
        </p:nvSpPr>
        <p:spPr/>
        <p:txBody>
          <a:bodyPr/>
          <a:lstStyle/>
          <a:p>
            <a:r>
              <a:rPr lang="en-US" dirty="0"/>
              <a:t>Capacity unit consumption for writes</a:t>
            </a:r>
            <a:endParaRPr lang="en-IN" dirty="0"/>
          </a:p>
        </p:txBody>
      </p:sp>
      <p:sp>
        <p:nvSpPr>
          <p:cNvPr id="3" name="Content Placeholder 2">
            <a:extLst>
              <a:ext uri="{FF2B5EF4-FFF2-40B4-BE49-F238E27FC236}">
                <a16:creationId xmlns:a16="http://schemas.microsoft.com/office/drawing/2014/main" id="{5F5E5D61-1C5E-6B20-CF29-EAA22491B5C5}"/>
              </a:ext>
            </a:extLst>
          </p:cNvPr>
          <p:cNvSpPr>
            <a:spLocks noGrp="1"/>
          </p:cNvSpPr>
          <p:nvPr>
            <p:ph idx="1"/>
          </p:nvPr>
        </p:nvSpPr>
        <p:spPr>
          <a:xfrm>
            <a:off x="1154954" y="2603500"/>
            <a:ext cx="10317909" cy="3754438"/>
          </a:xfrm>
        </p:spPr>
        <p:txBody>
          <a:bodyPr>
            <a:normAutofit/>
          </a:bodyPr>
          <a:lstStyle/>
          <a:p>
            <a:r>
              <a:rPr lang="en-US" b="1" dirty="0" err="1">
                <a:solidFill>
                  <a:srgbClr val="FF0000"/>
                </a:solidFill>
              </a:rPr>
              <a:t>UpdateItem</a:t>
            </a:r>
            <a:r>
              <a:rPr lang="en-US" dirty="0"/>
              <a:t>—Modifies a single item in the table.</a:t>
            </a:r>
          </a:p>
          <a:p>
            <a:r>
              <a:rPr lang="en-US" dirty="0"/>
              <a:t> DynamoDB considers the size of the item as it appears before and after the update. </a:t>
            </a:r>
          </a:p>
          <a:p>
            <a:r>
              <a:rPr lang="en-US" dirty="0"/>
              <a:t>The provisioned throughput consumed reflects the larger of these item sizes. </a:t>
            </a:r>
          </a:p>
          <a:p>
            <a:r>
              <a:rPr lang="en-US" dirty="0"/>
              <a:t>Even if you update just a subset of the item's attributes, </a:t>
            </a:r>
            <a:r>
              <a:rPr lang="en-US" dirty="0" err="1"/>
              <a:t>UpdateItem</a:t>
            </a:r>
            <a:r>
              <a:rPr lang="en-US" dirty="0"/>
              <a:t> will still consume the full amount of provisioned throughput (the larger of the "before" and "after" item sizes).</a:t>
            </a:r>
          </a:p>
          <a:p>
            <a:endParaRPr lang="en-US" dirty="0"/>
          </a:p>
          <a:p>
            <a:r>
              <a:rPr lang="en-US" b="1" dirty="0" err="1">
                <a:solidFill>
                  <a:srgbClr val="FF0000"/>
                </a:solidFill>
              </a:rPr>
              <a:t>DeleteItem</a:t>
            </a:r>
            <a:r>
              <a:rPr lang="en-US" dirty="0"/>
              <a:t>—Removes a single item from a table. </a:t>
            </a:r>
          </a:p>
          <a:p>
            <a:r>
              <a:rPr lang="en-US" dirty="0"/>
              <a:t>The provisioned throughput consumption is based on the size of the deleted item.</a:t>
            </a:r>
            <a:endParaRPr lang="en-IN" dirty="0"/>
          </a:p>
        </p:txBody>
      </p:sp>
    </p:spTree>
    <p:extLst>
      <p:ext uri="{BB962C8B-B14F-4D97-AF65-F5344CB8AC3E}">
        <p14:creationId xmlns:p14="http://schemas.microsoft.com/office/powerpoint/2010/main" val="30164629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5F50-2C9B-E5FE-A4E9-04718FEBF46A}"/>
              </a:ext>
            </a:extLst>
          </p:cNvPr>
          <p:cNvSpPr>
            <a:spLocks noGrp="1"/>
          </p:cNvSpPr>
          <p:nvPr>
            <p:ph type="title"/>
          </p:nvPr>
        </p:nvSpPr>
        <p:spPr/>
        <p:txBody>
          <a:bodyPr/>
          <a:lstStyle/>
          <a:p>
            <a:r>
              <a:rPr lang="en-US" dirty="0"/>
              <a:t>Capacity unit consumption for writes</a:t>
            </a:r>
            <a:endParaRPr lang="en-IN" dirty="0"/>
          </a:p>
        </p:txBody>
      </p:sp>
      <p:sp>
        <p:nvSpPr>
          <p:cNvPr id="3" name="Content Placeholder 2">
            <a:extLst>
              <a:ext uri="{FF2B5EF4-FFF2-40B4-BE49-F238E27FC236}">
                <a16:creationId xmlns:a16="http://schemas.microsoft.com/office/drawing/2014/main" id="{1F613FD8-2D7F-4337-376F-846F9A64930D}"/>
              </a:ext>
            </a:extLst>
          </p:cNvPr>
          <p:cNvSpPr>
            <a:spLocks noGrp="1"/>
          </p:cNvSpPr>
          <p:nvPr>
            <p:ph idx="1"/>
          </p:nvPr>
        </p:nvSpPr>
        <p:spPr>
          <a:xfrm>
            <a:off x="1154954" y="2603500"/>
            <a:ext cx="10746534" cy="4083050"/>
          </a:xfrm>
        </p:spPr>
        <p:txBody>
          <a:bodyPr/>
          <a:lstStyle/>
          <a:p>
            <a:r>
              <a:rPr lang="en-US" dirty="0" err="1"/>
              <a:t>BatchWriteItem</a:t>
            </a:r>
            <a:r>
              <a:rPr lang="en-US" dirty="0"/>
              <a:t>—Writes up to 25 items to one or more tables. </a:t>
            </a:r>
          </a:p>
          <a:p>
            <a:r>
              <a:rPr lang="en-US" dirty="0"/>
              <a:t>DynamoDB processes each item in the batch as an individual </a:t>
            </a:r>
            <a:r>
              <a:rPr lang="en-US" dirty="0" err="1"/>
              <a:t>PutItem</a:t>
            </a:r>
            <a:r>
              <a:rPr lang="en-US" dirty="0"/>
              <a:t> or </a:t>
            </a:r>
            <a:r>
              <a:rPr lang="en-US" dirty="0" err="1"/>
              <a:t>DeleteItem</a:t>
            </a:r>
            <a:r>
              <a:rPr lang="en-US" dirty="0"/>
              <a:t> request (updates are not supported). </a:t>
            </a:r>
          </a:p>
          <a:p>
            <a:r>
              <a:rPr lang="en-US" dirty="0"/>
              <a:t>So DynamoDB first rounds up the size of each item to the next 1 KB boundary, and then calculates the total size. </a:t>
            </a:r>
          </a:p>
          <a:p>
            <a:r>
              <a:rPr lang="en-US" dirty="0"/>
              <a:t>The result is not necessarily the same as the total size of all the items. </a:t>
            </a:r>
          </a:p>
          <a:p>
            <a:r>
              <a:rPr lang="en-US" dirty="0"/>
              <a:t>For example, if </a:t>
            </a:r>
            <a:r>
              <a:rPr lang="en-US" dirty="0" err="1"/>
              <a:t>BatchWriteItem</a:t>
            </a:r>
            <a:r>
              <a:rPr lang="en-US" dirty="0"/>
              <a:t> writes a 500-byte item and a 3.5 KB item, DynamoDB calculates the size as 5 KB (1 KB + 4 KB), not 4 KB (500 bytes + 3.5 KB).</a:t>
            </a:r>
            <a:endParaRPr lang="en-IN" dirty="0"/>
          </a:p>
        </p:txBody>
      </p:sp>
    </p:spTree>
    <p:extLst>
      <p:ext uri="{BB962C8B-B14F-4D97-AF65-F5344CB8AC3E}">
        <p14:creationId xmlns:p14="http://schemas.microsoft.com/office/powerpoint/2010/main" val="275088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104A-F0AF-48CC-6CA3-12980A65C21C}"/>
              </a:ext>
            </a:extLst>
          </p:cNvPr>
          <p:cNvSpPr>
            <a:spLocks noGrp="1"/>
          </p:cNvSpPr>
          <p:nvPr>
            <p:ph type="title"/>
          </p:nvPr>
        </p:nvSpPr>
        <p:spPr/>
        <p:txBody>
          <a:bodyPr/>
          <a:lstStyle/>
          <a:p>
            <a:r>
              <a:rPr lang="en-US" dirty="0"/>
              <a:t>Data distribution: Partition key and sort key</a:t>
            </a:r>
            <a:endParaRPr lang="en-IN" dirty="0"/>
          </a:p>
        </p:txBody>
      </p:sp>
      <p:sp>
        <p:nvSpPr>
          <p:cNvPr id="3" name="Content Placeholder 2">
            <a:extLst>
              <a:ext uri="{FF2B5EF4-FFF2-40B4-BE49-F238E27FC236}">
                <a16:creationId xmlns:a16="http://schemas.microsoft.com/office/drawing/2014/main" id="{6C32642F-120B-2C93-3E4B-ADA821BFA607}"/>
              </a:ext>
            </a:extLst>
          </p:cNvPr>
          <p:cNvSpPr>
            <a:spLocks noGrp="1"/>
          </p:cNvSpPr>
          <p:nvPr>
            <p:ph idx="1"/>
          </p:nvPr>
        </p:nvSpPr>
        <p:spPr/>
        <p:txBody>
          <a:bodyPr/>
          <a:lstStyle/>
          <a:p>
            <a:r>
              <a:rPr lang="en-US" dirty="0"/>
              <a:t>Can read multiple items from the table in a single operation (Query) if the items you want have the same partition key value.</a:t>
            </a:r>
          </a:p>
          <a:p>
            <a:r>
              <a:rPr lang="en-US" dirty="0"/>
              <a:t> DynamoDB returns all of the items with that partition key value. </a:t>
            </a:r>
          </a:p>
          <a:p>
            <a:r>
              <a:rPr lang="en-US" dirty="0"/>
              <a:t>Optionally,  can apply a condition to the sort key so that it returns only the items within a certain range of values.</a:t>
            </a:r>
            <a:endParaRPr lang="en-IN" dirty="0"/>
          </a:p>
        </p:txBody>
      </p:sp>
    </p:spTree>
    <p:extLst>
      <p:ext uri="{BB962C8B-B14F-4D97-AF65-F5344CB8AC3E}">
        <p14:creationId xmlns:p14="http://schemas.microsoft.com/office/powerpoint/2010/main" val="2041433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140E-76D7-15FB-8177-0242D4F25BD4}"/>
              </a:ext>
            </a:extLst>
          </p:cNvPr>
          <p:cNvSpPr>
            <a:spLocks noGrp="1"/>
          </p:cNvSpPr>
          <p:nvPr>
            <p:ph type="title"/>
          </p:nvPr>
        </p:nvSpPr>
        <p:spPr/>
        <p:txBody>
          <a:bodyPr/>
          <a:lstStyle/>
          <a:p>
            <a:r>
              <a:rPr lang="en-US" dirty="0"/>
              <a:t>Capacity unit consumption for writes</a:t>
            </a:r>
            <a:endParaRPr lang="en-IN" dirty="0"/>
          </a:p>
        </p:txBody>
      </p:sp>
      <p:sp>
        <p:nvSpPr>
          <p:cNvPr id="3" name="Content Placeholder 2">
            <a:extLst>
              <a:ext uri="{FF2B5EF4-FFF2-40B4-BE49-F238E27FC236}">
                <a16:creationId xmlns:a16="http://schemas.microsoft.com/office/drawing/2014/main" id="{5C0969BC-CE2F-F0EB-9AF9-97D37790F172}"/>
              </a:ext>
            </a:extLst>
          </p:cNvPr>
          <p:cNvSpPr>
            <a:spLocks noGrp="1"/>
          </p:cNvSpPr>
          <p:nvPr>
            <p:ph idx="1"/>
          </p:nvPr>
        </p:nvSpPr>
        <p:spPr>
          <a:xfrm>
            <a:off x="1154954" y="2603500"/>
            <a:ext cx="10775109" cy="3925888"/>
          </a:xfrm>
        </p:spPr>
        <p:txBody>
          <a:bodyPr>
            <a:normAutofit fontScale="92500" lnSpcReduction="10000"/>
          </a:bodyPr>
          <a:lstStyle/>
          <a:p>
            <a:r>
              <a:rPr lang="en-US" dirty="0"/>
              <a:t>For </a:t>
            </a:r>
            <a:r>
              <a:rPr lang="en-US" dirty="0" err="1"/>
              <a:t>PutItem</a:t>
            </a:r>
            <a:r>
              <a:rPr lang="en-US" dirty="0"/>
              <a:t>, </a:t>
            </a:r>
            <a:r>
              <a:rPr lang="en-US" dirty="0" err="1"/>
              <a:t>UpdateItem</a:t>
            </a:r>
            <a:r>
              <a:rPr lang="en-US" dirty="0"/>
              <a:t>, and </a:t>
            </a:r>
            <a:r>
              <a:rPr lang="en-US" dirty="0" err="1"/>
              <a:t>DeleteItem</a:t>
            </a:r>
            <a:r>
              <a:rPr lang="en-US" dirty="0"/>
              <a:t> operations, DynamoDB rounds the item size up to the next 1 KB. </a:t>
            </a:r>
          </a:p>
          <a:p>
            <a:r>
              <a:rPr lang="en-US" dirty="0"/>
              <a:t>For example, if you put or delete an item of 1.6 KB, DynamoDB rounds the item size up to 2 KB.</a:t>
            </a:r>
          </a:p>
          <a:p>
            <a:r>
              <a:rPr lang="en-US" dirty="0" err="1"/>
              <a:t>PutItem</a:t>
            </a:r>
            <a:r>
              <a:rPr lang="en-US" dirty="0"/>
              <a:t>, </a:t>
            </a:r>
            <a:r>
              <a:rPr lang="en-US" dirty="0" err="1"/>
              <a:t>UpdateItem</a:t>
            </a:r>
            <a:r>
              <a:rPr lang="en-US" dirty="0"/>
              <a:t>, and </a:t>
            </a:r>
            <a:r>
              <a:rPr lang="en-US" dirty="0" err="1"/>
              <a:t>DeleteItem</a:t>
            </a:r>
            <a:r>
              <a:rPr lang="en-US" dirty="0"/>
              <a:t> allow conditional writes, where you specify an expression that must evaluate to true in order for the operation to succeed. </a:t>
            </a:r>
          </a:p>
          <a:p>
            <a:r>
              <a:rPr lang="en-US" dirty="0"/>
              <a:t>If the expression evaluates to false, DynamoDB still consumes write capacity units from the table:</a:t>
            </a:r>
          </a:p>
          <a:p>
            <a:r>
              <a:rPr lang="en-US" dirty="0"/>
              <a:t>For an existing item, the number of write capacity units consumed depends on the size of the new item. </a:t>
            </a:r>
          </a:p>
          <a:p>
            <a:r>
              <a:rPr lang="en-US" dirty="0"/>
              <a:t>For example, a failed conditional write of a 1 KB item would consume one write capacity unit.</a:t>
            </a:r>
          </a:p>
          <a:p>
            <a:r>
              <a:rPr lang="en-US" dirty="0"/>
              <a:t> If the new item were twice that size, the failed conditional write would consume two write capacity units.</a:t>
            </a:r>
          </a:p>
          <a:p>
            <a:r>
              <a:rPr lang="en-US" dirty="0"/>
              <a:t>For a new item, DynamoDB consumes one write capacity unit.</a:t>
            </a:r>
            <a:endParaRPr lang="en-IN" dirty="0"/>
          </a:p>
        </p:txBody>
      </p:sp>
    </p:spTree>
    <p:extLst>
      <p:ext uri="{BB962C8B-B14F-4D97-AF65-F5344CB8AC3E}">
        <p14:creationId xmlns:p14="http://schemas.microsoft.com/office/powerpoint/2010/main" val="42946851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3217-EEAD-92D9-A54B-9C47B8939678}"/>
              </a:ext>
            </a:extLst>
          </p:cNvPr>
          <p:cNvSpPr>
            <a:spLocks noGrp="1"/>
          </p:cNvSpPr>
          <p:nvPr>
            <p:ph type="title"/>
          </p:nvPr>
        </p:nvSpPr>
        <p:spPr/>
        <p:txBody>
          <a:bodyPr/>
          <a:lstStyle/>
          <a:p>
            <a:r>
              <a:rPr lang="en-IN" dirty="0"/>
              <a:t>Read/write capacity mode</a:t>
            </a:r>
          </a:p>
        </p:txBody>
      </p:sp>
      <p:sp>
        <p:nvSpPr>
          <p:cNvPr id="3" name="Content Placeholder 2">
            <a:extLst>
              <a:ext uri="{FF2B5EF4-FFF2-40B4-BE49-F238E27FC236}">
                <a16:creationId xmlns:a16="http://schemas.microsoft.com/office/drawing/2014/main" id="{5DC763BE-8F57-1183-84FE-F9DC51809BEE}"/>
              </a:ext>
            </a:extLst>
          </p:cNvPr>
          <p:cNvSpPr>
            <a:spLocks noGrp="1"/>
          </p:cNvSpPr>
          <p:nvPr>
            <p:ph idx="1"/>
          </p:nvPr>
        </p:nvSpPr>
        <p:spPr>
          <a:xfrm>
            <a:off x="1154954" y="2603500"/>
            <a:ext cx="10860834" cy="3968750"/>
          </a:xfrm>
        </p:spPr>
        <p:txBody>
          <a:bodyPr>
            <a:normAutofit/>
          </a:bodyPr>
          <a:lstStyle/>
          <a:p>
            <a:r>
              <a:rPr lang="en-US" dirty="0"/>
              <a:t>Amazon DynamoDB has two read/write capacity modes for processing reads and writes on your tables:</a:t>
            </a:r>
          </a:p>
          <a:p>
            <a:pPr>
              <a:buFont typeface="Wingdings" panose="05000000000000000000" pitchFamily="2" charset="2"/>
              <a:buChar char="Ø"/>
            </a:pPr>
            <a:r>
              <a:rPr lang="en-US" dirty="0"/>
              <a:t>On-demand</a:t>
            </a:r>
          </a:p>
          <a:p>
            <a:pPr>
              <a:buFont typeface="Wingdings" panose="05000000000000000000" pitchFamily="2" charset="2"/>
              <a:buChar char="Ø"/>
            </a:pPr>
            <a:r>
              <a:rPr lang="en-US" dirty="0"/>
              <a:t>Provisioned (default, free-tier eligible)</a:t>
            </a:r>
          </a:p>
          <a:p>
            <a:r>
              <a:rPr lang="en-US" dirty="0"/>
              <a:t>Read/write capacity mode controls how you are charged for read and write throughput and how you manage capacity. </a:t>
            </a:r>
          </a:p>
          <a:p>
            <a:r>
              <a:rPr lang="en-US" dirty="0"/>
              <a:t>Can set the read/write capacity mode when creating a table or you can change it later.</a:t>
            </a:r>
          </a:p>
          <a:p>
            <a:r>
              <a:rPr lang="en-US" dirty="0"/>
              <a:t>Secondary indexes inherit the read/write capacity mode from the base table. </a:t>
            </a:r>
            <a:endParaRPr lang="en-IN" dirty="0"/>
          </a:p>
        </p:txBody>
      </p:sp>
    </p:spTree>
    <p:extLst>
      <p:ext uri="{BB962C8B-B14F-4D97-AF65-F5344CB8AC3E}">
        <p14:creationId xmlns:p14="http://schemas.microsoft.com/office/powerpoint/2010/main" val="37612783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6D5C-09AA-C611-92E4-E27BF95BE659}"/>
              </a:ext>
            </a:extLst>
          </p:cNvPr>
          <p:cNvSpPr>
            <a:spLocks noGrp="1"/>
          </p:cNvSpPr>
          <p:nvPr>
            <p:ph type="title"/>
          </p:nvPr>
        </p:nvSpPr>
        <p:spPr/>
        <p:txBody>
          <a:bodyPr/>
          <a:lstStyle/>
          <a:p>
            <a:r>
              <a:rPr lang="en-US" dirty="0"/>
              <a:t>On-demand mode</a:t>
            </a:r>
            <a:endParaRPr lang="en-IN" dirty="0"/>
          </a:p>
        </p:txBody>
      </p:sp>
      <p:sp>
        <p:nvSpPr>
          <p:cNvPr id="3" name="Content Placeholder 2">
            <a:extLst>
              <a:ext uri="{FF2B5EF4-FFF2-40B4-BE49-F238E27FC236}">
                <a16:creationId xmlns:a16="http://schemas.microsoft.com/office/drawing/2014/main" id="{46E936BA-D18B-B04D-1BF0-52112947D204}"/>
              </a:ext>
            </a:extLst>
          </p:cNvPr>
          <p:cNvSpPr>
            <a:spLocks noGrp="1"/>
          </p:cNvSpPr>
          <p:nvPr>
            <p:ph idx="1"/>
          </p:nvPr>
        </p:nvSpPr>
        <p:spPr>
          <a:xfrm>
            <a:off x="1154954" y="2603500"/>
            <a:ext cx="10575084" cy="3854450"/>
          </a:xfrm>
        </p:spPr>
        <p:txBody>
          <a:bodyPr>
            <a:normAutofit lnSpcReduction="10000"/>
          </a:bodyPr>
          <a:lstStyle/>
          <a:p>
            <a:r>
              <a:rPr lang="en-US" dirty="0"/>
              <a:t>On-demand is a flexible billing option capable of serving thousands of requests per second without capacity planning. </a:t>
            </a:r>
          </a:p>
          <a:p>
            <a:r>
              <a:rPr lang="en-US" dirty="0"/>
              <a:t>DynamoDB on-demand offers pay-per-request pricing for read and write requests so that you pay only for what you use.</a:t>
            </a:r>
          </a:p>
          <a:p>
            <a:r>
              <a:rPr lang="en-US" dirty="0"/>
              <a:t>When you choose on-demand mode, DynamoDB instantly accommodates your workloads as they ramp up or down to any previously reached traffic level. </a:t>
            </a:r>
          </a:p>
          <a:p>
            <a:r>
              <a:rPr lang="en-US" dirty="0"/>
              <a:t>If a workload’s traffic level hits a new peak, DynamoDB adapts rapidly to accommodate the workload. </a:t>
            </a:r>
          </a:p>
          <a:p>
            <a:r>
              <a:rPr lang="en-US" dirty="0"/>
              <a:t>Tables that use on-demand mode deliver the same </a:t>
            </a:r>
            <a:r>
              <a:rPr lang="en-US" b="1" dirty="0"/>
              <a:t>single-digit millisecond latency</a:t>
            </a:r>
            <a:r>
              <a:rPr lang="en-US" dirty="0"/>
              <a:t>, service-level agreement (SLA) commitment, and security that DynamoDB already offers.</a:t>
            </a:r>
          </a:p>
          <a:p>
            <a:r>
              <a:rPr lang="en-US" dirty="0"/>
              <a:t>Can choose on-demand for both new and existing tables and  can continue using the existing DynamoDB APIs without changing code.</a:t>
            </a:r>
            <a:endParaRPr lang="en-IN" dirty="0"/>
          </a:p>
        </p:txBody>
      </p:sp>
    </p:spTree>
    <p:extLst>
      <p:ext uri="{BB962C8B-B14F-4D97-AF65-F5344CB8AC3E}">
        <p14:creationId xmlns:p14="http://schemas.microsoft.com/office/powerpoint/2010/main" val="35799200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5261-B8CD-665D-E079-FC9C4E285FA4}"/>
              </a:ext>
            </a:extLst>
          </p:cNvPr>
          <p:cNvSpPr>
            <a:spLocks noGrp="1"/>
          </p:cNvSpPr>
          <p:nvPr>
            <p:ph type="title"/>
          </p:nvPr>
        </p:nvSpPr>
        <p:spPr/>
        <p:txBody>
          <a:bodyPr/>
          <a:lstStyle/>
          <a:p>
            <a:r>
              <a:rPr lang="en-US" dirty="0"/>
              <a:t>On-demand mode</a:t>
            </a:r>
            <a:endParaRPr lang="en-IN" dirty="0"/>
          </a:p>
        </p:txBody>
      </p:sp>
      <p:sp>
        <p:nvSpPr>
          <p:cNvPr id="3" name="Content Placeholder 2">
            <a:extLst>
              <a:ext uri="{FF2B5EF4-FFF2-40B4-BE49-F238E27FC236}">
                <a16:creationId xmlns:a16="http://schemas.microsoft.com/office/drawing/2014/main" id="{2AC3D25C-5BE8-7238-93F7-5BD49B5DF876}"/>
              </a:ext>
            </a:extLst>
          </p:cNvPr>
          <p:cNvSpPr>
            <a:spLocks noGrp="1"/>
          </p:cNvSpPr>
          <p:nvPr>
            <p:ph idx="1"/>
          </p:nvPr>
        </p:nvSpPr>
        <p:spPr>
          <a:xfrm>
            <a:off x="1154954" y="2603500"/>
            <a:ext cx="10560796" cy="3811588"/>
          </a:xfrm>
        </p:spPr>
        <p:txBody>
          <a:bodyPr>
            <a:normAutofit lnSpcReduction="10000"/>
          </a:bodyPr>
          <a:lstStyle/>
          <a:p>
            <a:pPr algn="l"/>
            <a:r>
              <a:rPr lang="en-US" b="0" i="0" dirty="0">
                <a:solidFill>
                  <a:srgbClr val="16191F"/>
                </a:solidFill>
                <a:effectLst/>
                <a:latin typeface="Amazon Ember"/>
              </a:rPr>
              <a:t>On-demand mode is a good option if any of the following are true:</a:t>
            </a:r>
          </a:p>
          <a:p>
            <a:pPr algn="l">
              <a:buFont typeface="Arial" panose="020B0604020202020204" pitchFamily="34" charset="0"/>
              <a:buChar char="•"/>
            </a:pPr>
            <a:r>
              <a:rPr lang="en-US" b="0" i="0" dirty="0">
                <a:solidFill>
                  <a:srgbClr val="16191F"/>
                </a:solidFill>
                <a:effectLst/>
                <a:latin typeface="Amazon Ember"/>
              </a:rPr>
              <a:t>Create new tables with unknown workloads.</a:t>
            </a:r>
          </a:p>
          <a:p>
            <a:pPr algn="l">
              <a:buFont typeface="Arial" panose="020B0604020202020204" pitchFamily="34" charset="0"/>
              <a:buChar char="•"/>
            </a:pPr>
            <a:r>
              <a:rPr lang="en-US" b="0" i="0" dirty="0">
                <a:solidFill>
                  <a:srgbClr val="16191F"/>
                </a:solidFill>
                <a:effectLst/>
                <a:latin typeface="Amazon Ember"/>
              </a:rPr>
              <a:t>Have unpredictable application traffic.</a:t>
            </a:r>
          </a:p>
          <a:p>
            <a:pPr algn="l">
              <a:buFont typeface="Arial" panose="020B0604020202020204" pitchFamily="34" charset="0"/>
              <a:buChar char="•"/>
            </a:pPr>
            <a:r>
              <a:rPr lang="en-US" b="0" i="0" dirty="0">
                <a:solidFill>
                  <a:srgbClr val="16191F"/>
                </a:solidFill>
                <a:effectLst/>
                <a:latin typeface="Amazon Ember"/>
              </a:rPr>
              <a:t>Prefer the ease of paying for only what you use.</a:t>
            </a:r>
          </a:p>
          <a:p>
            <a:pPr algn="l"/>
            <a:r>
              <a:rPr lang="en-US" b="0" i="0" dirty="0">
                <a:solidFill>
                  <a:srgbClr val="16191F"/>
                </a:solidFill>
                <a:effectLst/>
                <a:latin typeface="Amazon Ember"/>
              </a:rPr>
              <a:t>The request rate is only limited by the DynamoDB throughput default table quotas, but it can be raised upon request. </a:t>
            </a:r>
          </a:p>
          <a:p>
            <a:pPr algn="l"/>
            <a:r>
              <a:rPr lang="en-US" b="0" i="0" dirty="0">
                <a:solidFill>
                  <a:srgbClr val="16191F"/>
                </a:solidFill>
                <a:effectLst/>
                <a:latin typeface="Amazon Ember"/>
              </a:rPr>
              <a:t>Can create or update a table to use on-demand mode.</a:t>
            </a:r>
          </a:p>
          <a:p>
            <a:pPr algn="l"/>
            <a:r>
              <a:rPr lang="en-US" b="0" i="0" dirty="0">
                <a:solidFill>
                  <a:srgbClr val="16191F"/>
                </a:solidFill>
                <a:effectLst/>
                <a:latin typeface="Amazon Ember"/>
              </a:rPr>
              <a:t>Tables can be switched to on-demand mode once every 24 hours. </a:t>
            </a:r>
          </a:p>
          <a:p>
            <a:pPr algn="l"/>
            <a:r>
              <a:rPr lang="en-US" b="0" i="0" dirty="0">
                <a:solidFill>
                  <a:srgbClr val="16191F"/>
                </a:solidFill>
                <a:effectLst/>
                <a:latin typeface="Amazon Ember"/>
              </a:rPr>
              <a:t>Creating a table as on-demand also starts this 24-hour period. </a:t>
            </a:r>
          </a:p>
          <a:p>
            <a:pPr algn="l"/>
            <a:r>
              <a:rPr lang="en-US" b="0" i="0" dirty="0">
                <a:solidFill>
                  <a:srgbClr val="16191F"/>
                </a:solidFill>
                <a:effectLst/>
                <a:latin typeface="Amazon Ember"/>
              </a:rPr>
              <a:t>Tables can be returned to provisioned capacity mode at any time</a:t>
            </a:r>
            <a:endParaRPr lang="en-IN" dirty="0"/>
          </a:p>
        </p:txBody>
      </p:sp>
    </p:spTree>
    <p:extLst>
      <p:ext uri="{BB962C8B-B14F-4D97-AF65-F5344CB8AC3E}">
        <p14:creationId xmlns:p14="http://schemas.microsoft.com/office/powerpoint/2010/main" val="30576274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874B-C577-7D1B-6905-ADB84F37C6D8}"/>
              </a:ext>
            </a:extLst>
          </p:cNvPr>
          <p:cNvSpPr>
            <a:spLocks noGrp="1"/>
          </p:cNvSpPr>
          <p:nvPr>
            <p:ph type="title"/>
          </p:nvPr>
        </p:nvSpPr>
        <p:spPr/>
        <p:txBody>
          <a:bodyPr/>
          <a:lstStyle/>
          <a:p>
            <a:r>
              <a:rPr lang="en-US" dirty="0"/>
              <a:t>Read request units</a:t>
            </a:r>
            <a:endParaRPr lang="en-IN" dirty="0"/>
          </a:p>
        </p:txBody>
      </p:sp>
      <p:sp>
        <p:nvSpPr>
          <p:cNvPr id="3" name="Content Placeholder 2">
            <a:extLst>
              <a:ext uri="{FF2B5EF4-FFF2-40B4-BE49-F238E27FC236}">
                <a16:creationId xmlns:a16="http://schemas.microsoft.com/office/drawing/2014/main" id="{4F72C503-40C8-A339-769B-05F81C421886}"/>
              </a:ext>
            </a:extLst>
          </p:cNvPr>
          <p:cNvSpPr>
            <a:spLocks noGrp="1"/>
          </p:cNvSpPr>
          <p:nvPr>
            <p:ph idx="1"/>
          </p:nvPr>
        </p:nvSpPr>
        <p:spPr>
          <a:xfrm>
            <a:off x="1154954" y="2603500"/>
            <a:ext cx="10717959" cy="3854450"/>
          </a:xfrm>
        </p:spPr>
        <p:txBody>
          <a:bodyPr>
            <a:normAutofit/>
          </a:bodyPr>
          <a:lstStyle/>
          <a:p>
            <a:pPr algn="l"/>
            <a:r>
              <a:rPr lang="en-US" b="0" i="0" dirty="0">
                <a:solidFill>
                  <a:srgbClr val="16191F"/>
                </a:solidFill>
                <a:effectLst/>
                <a:latin typeface="Amazon Ember"/>
              </a:rPr>
              <a:t>For on-demand mode tables, don't need to specify how much read and write throughput you expect your application to perform.</a:t>
            </a:r>
          </a:p>
          <a:p>
            <a:pPr algn="l"/>
            <a:r>
              <a:rPr lang="en-US" b="0" i="0" dirty="0">
                <a:solidFill>
                  <a:srgbClr val="16191F"/>
                </a:solidFill>
                <a:effectLst/>
                <a:latin typeface="Amazon Ember"/>
              </a:rPr>
              <a:t> DynamoDB charges you for the reads and writes that your application performs on your tables in terms of read request units and write request units.</a:t>
            </a:r>
          </a:p>
          <a:p>
            <a:pPr algn="l"/>
            <a:r>
              <a:rPr lang="en-US" b="0" i="0" dirty="0">
                <a:solidFill>
                  <a:srgbClr val="16191F"/>
                </a:solidFill>
                <a:effectLst/>
                <a:latin typeface="Amazon Ember"/>
              </a:rPr>
              <a:t>DynamoDB read requests can be either strongly consistent, eventually consistent, or transactional.</a:t>
            </a:r>
          </a:p>
          <a:p>
            <a:pPr algn="l">
              <a:buFont typeface="Arial" panose="020B0604020202020204" pitchFamily="34" charset="0"/>
              <a:buChar char="•"/>
            </a:pPr>
            <a:r>
              <a:rPr lang="en-US" b="0" i="0" dirty="0">
                <a:solidFill>
                  <a:srgbClr val="16191F"/>
                </a:solidFill>
                <a:effectLst/>
                <a:latin typeface="Amazon Ember"/>
              </a:rPr>
              <a:t>A </a:t>
            </a:r>
            <a:r>
              <a:rPr lang="en-US" b="0" i="1" dirty="0">
                <a:solidFill>
                  <a:srgbClr val="16191F"/>
                </a:solidFill>
                <a:effectLst/>
                <a:latin typeface="Amazon Ember"/>
              </a:rPr>
              <a:t>strongly consistent</a:t>
            </a:r>
            <a:r>
              <a:rPr lang="en-US" b="0" i="0" dirty="0">
                <a:solidFill>
                  <a:srgbClr val="16191F"/>
                </a:solidFill>
                <a:effectLst/>
                <a:latin typeface="Amazon Ember"/>
              </a:rPr>
              <a:t> read request of an item up to 4 KB requires one read request unit.</a:t>
            </a:r>
          </a:p>
          <a:p>
            <a:pPr algn="l">
              <a:buFont typeface="Arial" panose="020B0604020202020204" pitchFamily="34" charset="0"/>
              <a:buChar char="•"/>
            </a:pPr>
            <a:r>
              <a:rPr lang="en-US" b="0" i="0" dirty="0">
                <a:solidFill>
                  <a:srgbClr val="16191F"/>
                </a:solidFill>
                <a:effectLst/>
                <a:latin typeface="Amazon Ember"/>
              </a:rPr>
              <a:t>An </a:t>
            </a:r>
            <a:r>
              <a:rPr lang="en-US" b="0" i="1" dirty="0">
                <a:solidFill>
                  <a:srgbClr val="16191F"/>
                </a:solidFill>
                <a:effectLst/>
                <a:latin typeface="Amazon Ember"/>
              </a:rPr>
              <a:t>eventually consistent</a:t>
            </a:r>
            <a:r>
              <a:rPr lang="en-US" b="0" i="0" dirty="0">
                <a:solidFill>
                  <a:srgbClr val="16191F"/>
                </a:solidFill>
                <a:effectLst/>
                <a:latin typeface="Amazon Ember"/>
              </a:rPr>
              <a:t> read request of an item up to 4 KB requires one-half read request unit.</a:t>
            </a:r>
          </a:p>
          <a:p>
            <a:pPr algn="l">
              <a:buFont typeface="Arial" panose="020B0604020202020204" pitchFamily="34" charset="0"/>
              <a:buChar char="•"/>
            </a:pPr>
            <a:r>
              <a:rPr lang="en-US" b="0" i="0" dirty="0">
                <a:solidFill>
                  <a:srgbClr val="16191F"/>
                </a:solidFill>
                <a:effectLst/>
                <a:latin typeface="Amazon Ember"/>
              </a:rPr>
              <a:t>A </a:t>
            </a:r>
            <a:r>
              <a:rPr lang="en-US" b="0" i="1" dirty="0">
                <a:solidFill>
                  <a:srgbClr val="16191F"/>
                </a:solidFill>
                <a:effectLst/>
                <a:latin typeface="Amazon Ember"/>
              </a:rPr>
              <a:t>transactional</a:t>
            </a:r>
            <a:r>
              <a:rPr lang="en-US" b="0" i="0" dirty="0">
                <a:solidFill>
                  <a:srgbClr val="16191F"/>
                </a:solidFill>
                <a:effectLst/>
                <a:latin typeface="Amazon Ember"/>
              </a:rPr>
              <a:t> read request of an item up to 4 KB requires two read request units.</a:t>
            </a:r>
          </a:p>
          <a:p>
            <a:endParaRPr lang="en-IN" dirty="0"/>
          </a:p>
        </p:txBody>
      </p:sp>
    </p:spTree>
    <p:extLst>
      <p:ext uri="{BB962C8B-B14F-4D97-AF65-F5344CB8AC3E}">
        <p14:creationId xmlns:p14="http://schemas.microsoft.com/office/powerpoint/2010/main" val="6272170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9A42-CDCF-C0D6-58B0-F16DBB550B22}"/>
              </a:ext>
            </a:extLst>
          </p:cNvPr>
          <p:cNvSpPr>
            <a:spLocks noGrp="1"/>
          </p:cNvSpPr>
          <p:nvPr>
            <p:ph type="title"/>
          </p:nvPr>
        </p:nvSpPr>
        <p:spPr/>
        <p:txBody>
          <a:bodyPr/>
          <a:lstStyle/>
          <a:p>
            <a:r>
              <a:rPr lang="en-US" dirty="0"/>
              <a:t>Write request units</a:t>
            </a:r>
            <a:endParaRPr lang="en-IN" dirty="0"/>
          </a:p>
        </p:txBody>
      </p:sp>
      <p:sp>
        <p:nvSpPr>
          <p:cNvPr id="3" name="Content Placeholder 2">
            <a:extLst>
              <a:ext uri="{FF2B5EF4-FFF2-40B4-BE49-F238E27FC236}">
                <a16:creationId xmlns:a16="http://schemas.microsoft.com/office/drawing/2014/main" id="{551FF0CC-8BF5-5893-25A5-AA517C0A9B5A}"/>
              </a:ext>
            </a:extLst>
          </p:cNvPr>
          <p:cNvSpPr>
            <a:spLocks noGrp="1"/>
          </p:cNvSpPr>
          <p:nvPr>
            <p:ph idx="1"/>
          </p:nvPr>
        </p:nvSpPr>
        <p:spPr/>
        <p:txBody>
          <a:bodyPr/>
          <a:lstStyle/>
          <a:p>
            <a:r>
              <a:rPr lang="en-US" b="0" i="0" dirty="0">
                <a:solidFill>
                  <a:srgbClr val="16191F"/>
                </a:solidFill>
                <a:effectLst/>
                <a:latin typeface="Amazon Ember"/>
              </a:rPr>
              <a:t>One </a:t>
            </a:r>
            <a:r>
              <a:rPr lang="en-US" b="0" i="1" dirty="0">
                <a:solidFill>
                  <a:srgbClr val="16191F"/>
                </a:solidFill>
                <a:effectLst/>
                <a:latin typeface="Amazon Ember"/>
              </a:rPr>
              <a:t>write request unit</a:t>
            </a:r>
            <a:r>
              <a:rPr lang="en-US" b="0" i="0" dirty="0">
                <a:solidFill>
                  <a:srgbClr val="16191F"/>
                </a:solidFill>
                <a:effectLst/>
                <a:latin typeface="Amazon Ember"/>
              </a:rPr>
              <a:t> represents one write for an item up to 1 KB in size.</a:t>
            </a:r>
          </a:p>
          <a:p>
            <a:r>
              <a:rPr lang="en-US" dirty="0">
                <a:solidFill>
                  <a:srgbClr val="16191F"/>
                </a:solidFill>
                <a:latin typeface="Amazon Ember"/>
              </a:rPr>
              <a:t>T</a:t>
            </a:r>
            <a:r>
              <a:rPr lang="en-US" b="0" i="0" dirty="0">
                <a:solidFill>
                  <a:srgbClr val="16191F"/>
                </a:solidFill>
                <a:effectLst/>
                <a:latin typeface="Amazon Ember"/>
              </a:rPr>
              <a:t>o write an item that is larger than 1 KB, DynamoDB needs to consume additional write request units. </a:t>
            </a:r>
          </a:p>
          <a:p>
            <a:r>
              <a:rPr lang="en-US" b="0" i="0" dirty="0">
                <a:solidFill>
                  <a:srgbClr val="16191F"/>
                </a:solidFill>
                <a:effectLst/>
                <a:latin typeface="Amazon Ember"/>
              </a:rPr>
              <a:t>Transactional write requests require 2 write request units to perform one write for items up to 1 KB. </a:t>
            </a:r>
          </a:p>
          <a:p>
            <a:r>
              <a:rPr lang="en-US" b="0" i="0" dirty="0">
                <a:solidFill>
                  <a:srgbClr val="16191F"/>
                </a:solidFill>
                <a:effectLst/>
                <a:latin typeface="Amazon Ember"/>
              </a:rPr>
              <a:t>The total number of write request units required depends on the item size. </a:t>
            </a:r>
          </a:p>
          <a:p>
            <a:r>
              <a:rPr lang="en-US" b="0" i="0" dirty="0">
                <a:solidFill>
                  <a:srgbClr val="16191F"/>
                </a:solidFill>
                <a:effectLst/>
                <a:latin typeface="Amazon Ember"/>
              </a:rPr>
              <a:t>For example, if your item size is 2 KB, you require 2 write request units to sustain one write request or 4 write request units for a transactional write request.</a:t>
            </a:r>
            <a:endParaRPr lang="en-IN" dirty="0"/>
          </a:p>
        </p:txBody>
      </p:sp>
    </p:spTree>
    <p:extLst>
      <p:ext uri="{BB962C8B-B14F-4D97-AF65-F5344CB8AC3E}">
        <p14:creationId xmlns:p14="http://schemas.microsoft.com/office/powerpoint/2010/main" val="3033835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01A74-463A-800B-3161-4E30D52F763D}"/>
              </a:ext>
            </a:extLst>
          </p:cNvPr>
          <p:cNvSpPr>
            <a:spLocks noGrp="1"/>
          </p:cNvSpPr>
          <p:nvPr>
            <p:ph type="title"/>
          </p:nvPr>
        </p:nvSpPr>
        <p:spPr/>
        <p:txBody>
          <a:bodyPr/>
          <a:lstStyle/>
          <a:p>
            <a:r>
              <a:rPr lang="en-US" dirty="0"/>
              <a:t>Peak traffic and scaling properties</a:t>
            </a:r>
            <a:endParaRPr lang="en-IN" dirty="0"/>
          </a:p>
        </p:txBody>
      </p:sp>
      <p:sp>
        <p:nvSpPr>
          <p:cNvPr id="3" name="Content Placeholder 2">
            <a:extLst>
              <a:ext uri="{FF2B5EF4-FFF2-40B4-BE49-F238E27FC236}">
                <a16:creationId xmlns:a16="http://schemas.microsoft.com/office/drawing/2014/main" id="{04750BAC-B297-1C9D-7AF5-46773D4AF2F0}"/>
              </a:ext>
            </a:extLst>
          </p:cNvPr>
          <p:cNvSpPr>
            <a:spLocks noGrp="1"/>
          </p:cNvSpPr>
          <p:nvPr>
            <p:ph idx="1"/>
          </p:nvPr>
        </p:nvSpPr>
        <p:spPr>
          <a:xfrm>
            <a:off x="1154954" y="2603499"/>
            <a:ext cx="10332196" cy="3940175"/>
          </a:xfrm>
        </p:spPr>
        <p:txBody>
          <a:bodyPr/>
          <a:lstStyle/>
          <a:p>
            <a:pPr algn="l"/>
            <a:r>
              <a:rPr lang="en-US" b="0" i="0" dirty="0">
                <a:solidFill>
                  <a:srgbClr val="16191F"/>
                </a:solidFill>
                <a:effectLst/>
                <a:latin typeface="Amazon Ember"/>
              </a:rPr>
              <a:t>DynamoDB tables using on-demand capacity mode automatically adapt to your application’s traffic volume. </a:t>
            </a:r>
          </a:p>
          <a:p>
            <a:pPr algn="l"/>
            <a:r>
              <a:rPr lang="en-US" b="0" i="0" dirty="0">
                <a:solidFill>
                  <a:srgbClr val="16191F"/>
                </a:solidFill>
                <a:effectLst/>
                <a:latin typeface="Amazon Ember"/>
              </a:rPr>
              <a:t>On-demand capacity mode instantly accommodates up to double the previous peak traffic on a table. </a:t>
            </a:r>
          </a:p>
          <a:p>
            <a:pPr algn="l"/>
            <a:r>
              <a:rPr lang="en-US" b="0" i="0" dirty="0">
                <a:solidFill>
                  <a:srgbClr val="16191F"/>
                </a:solidFill>
                <a:effectLst/>
                <a:latin typeface="Amazon Ember"/>
              </a:rPr>
              <a:t>For example, if your application’s traffic pattern varies between 25,000 and 50,000 strongly consistent reads per second where 50,000 reads per second is the previous traffic peak, on-demand capacity mode instantly accommodates sustained traffic of up to 100,000 reads per second. </a:t>
            </a:r>
          </a:p>
          <a:p>
            <a:pPr algn="l"/>
            <a:r>
              <a:rPr lang="en-US" b="0" i="0" dirty="0">
                <a:solidFill>
                  <a:srgbClr val="16191F"/>
                </a:solidFill>
                <a:effectLst/>
                <a:latin typeface="Amazon Ember"/>
              </a:rPr>
              <a:t>If your application sustains traffic of 100,000 reads per second, that peak becomes your new previous peak, enabling subsequent traffic to reach up to 200,000 reads per second.</a:t>
            </a:r>
          </a:p>
          <a:p>
            <a:endParaRPr lang="en-IN" dirty="0"/>
          </a:p>
        </p:txBody>
      </p:sp>
    </p:spTree>
    <p:extLst>
      <p:ext uri="{BB962C8B-B14F-4D97-AF65-F5344CB8AC3E}">
        <p14:creationId xmlns:p14="http://schemas.microsoft.com/office/powerpoint/2010/main" val="33582988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7019-FD14-62A4-085A-AA9E94D7CCFA}"/>
              </a:ext>
            </a:extLst>
          </p:cNvPr>
          <p:cNvSpPr>
            <a:spLocks noGrp="1"/>
          </p:cNvSpPr>
          <p:nvPr>
            <p:ph type="title"/>
          </p:nvPr>
        </p:nvSpPr>
        <p:spPr/>
        <p:txBody>
          <a:bodyPr/>
          <a:lstStyle/>
          <a:p>
            <a:r>
              <a:rPr lang="en-US" dirty="0"/>
              <a:t>Peak traffic and scaling properties</a:t>
            </a:r>
            <a:endParaRPr lang="en-IN" dirty="0"/>
          </a:p>
        </p:txBody>
      </p:sp>
      <p:sp>
        <p:nvSpPr>
          <p:cNvPr id="3" name="Content Placeholder 2">
            <a:extLst>
              <a:ext uri="{FF2B5EF4-FFF2-40B4-BE49-F238E27FC236}">
                <a16:creationId xmlns:a16="http://schemas.microsoft.com/office/drawing/2014/main" id="{729BFA20-AB1A-6238-6759-04A98116A1ED}"/>
              </a:ext>
            </a:extLst>
          </p:cNvPr>
          <p:cNvSpPr>
            <a:spLocks noGrp="1"/>
          </p:cNvSpPr>
          <p:nvPr>
            <p:ph idx="1"/>
          </p:nvPr>
        </p:nvSpPr>
        <p:spPr/>
        <p:txBody>
          <a:bodyPr/>
          <a:lstStyle/>
          <a:p>
            <a:r>
              <a:rPr lang="en-US" b="0" i="0" dirty="0">
                <a:solidFill>
                  <a:srgbClr val="16191F"/>
                </a:solidFill>
                <a:effectLst/>
                <a:latin typeface="Amazon Ember"/>
              </a:rPr>
              <a:t>If you need more than double your previous peak on table, DynamoDB automatically allocates more capacity as your traffic volume increases to help ensure that your workload does not experience throttling. </a:t>
            </a:r>
          </a:p>
          <a:p>
            <a:r>
              <a:rPr lang="en-US" b="0" i="0" dirty="0">
                <a:solidFill>
                  <a:srgbClr val="16191F"/>
                </a:solidFill>
                <a:effectLst/>
                <a:latin typeface="Amazon Ember"/>
              </a:rPr>
              <a:t>However, throttling can occur if you exceed double your previous peak within 30 minutes. </a:t>
            </a:r>
          </a:p>
          <a:p>
            <a:r>
              <a:rPr lang="en-US" b="0" i="0" dirty="0">
                <a:solidFill>
                  <a:srgbClr val="16191F"/>
                </a:solidFill>
                <a:effectLst/>
                <a:latin typeface="Amazon Ember"/>
              </a:rPr>
              <a:t>For example, if your application’s traffic pattern varies between 25,000 and 50,000 strongly consistent reads per second where 50,000 reads per second is the previously reached traffic peak, DynamoDB recommends spacing your traffic growth over at least 30 minutes before driving more than 100,000 reads per second.</a:t>
            </a:r>
            <a:endParaRPr lang="en-IN" dirty="0"/>
          </a:p>
        </p:txBody>
      </p:sp>
    </p:spTree>
    <p:extLst>
      <p:ext uri="{BB962C8B-B14F-4D97-AF65-F5344CB8AC3E}">
        <p14:creationId xmlns:p14="http://schemas.microsoft.com/office/powerpoint/2010/main" val="35866962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0F83-91D2-FEFC-1DE6-277E295B683F}"/>
              </a:ext>
            </a:extLst>
          </p:cNvPr>
          <p:cNvSpPr>
            <a:spLocks noGrp="1"/>
          </p:cNvSpPr>
          <p:nvPr>
            <p:ph type="title"/>
          </p:nvPr>
        </p:nvSpPr>
        <p:spPr/>
        <p:txBody>
          <a:bodyPr/>
          <a:lstStyle/>
          <a:p>
            <a:r>
              <a:rPr lang="en-US" dirty="0"/>
              <a:t>Initial throughput for on-demand capacity mode</a:t>
            </a:r>
            <a:endParaRPr lang="en-IN" dirty="0"/>
          </a:p>
        </p:txBody>
      </p:sp>
      <p:sp>
        <p:nvSpPr>
          <p:cNvPr id="3" name="Content Placeholder 2">
            <a:extLst>
              <a:ext uri="{FF2B5EF4-FFF2-40B4-BE49-F238E27FC236}">
                <a16:creationId xmlns:a16="http://schemas.microsoft.com/office/drawing/2014/main" id="{E5F827E7-9B28-3578-77C6-6EF19D6C64C4}"/>
              </a:ext>
            </a:extLst>
          </p:cNvPr>
          <p:cNvSpPr>
            <a:spLocks noGrp="1"/>
          </p:cNvSpPr>
          <p:nvPr>
            <p:ph idx="1"/>
          </p:nvPr>
        </p:nvSpPr>
        <p:spPr>
          <a:xfrm>
            <a:off x="1154954" y="2603499"/>
            <a:ext cx="10275046" cy="3997325"/>
          </a:xfrm>
        </p:spPr>
        <p:txBody>
          <a:bodyPr/>
          <a:lstStyle/>
          <a:p>
            <a:pPr algn="l"/>
            <a:r>
              <a:rPr lang="en-US" b="0" i="0" dirty="0">
                <a:solidFill>
                  <a:srgbClr val="16191F"/>
                </a:solidFill>
                <a:effectLst/>
                <a:latin typeface="Amazon Ember"/>
              </a:rPr>
              <a:t>If you recently switched an existing table to on-demand capacity mode for the first time, or if you created a new table with on-demand capacity mode enabled, the table has the following previous peak settings, even though the table has not served traffic previously using on-demand capacity mode:</a:t>
            </a:r>
          </a:p>
          <a:p>
            <a:pPr algn="l">
              <a:buFont typeface="Arial" panose="020B0604020202020204" pitchFamily="34" charset="0"/>
              <a:buChar char="•"/>
            </a:pPr>
            <a:r>
              <a:rPr lang="en-US" b="1" i="0" dirty="0">
                <a:solidFill>
                  <a:srgbClr val="16191F"/>
                </a:solidFill>
                <a:effectLst/>
                <a:latin typeface="Amazon Ember"/>
              </a:rPr>
              <a:t>A provisioned table configured as 100 WCU and 100 RCU. </a:t>
            </a:r>
            <a:r>
              <a:rPr lang="en-US" b="0" i="0" dirty="0">
                <a:solidFill>
                  <a:srgbClr val="16191F"/>
                </a:solidFill>
                <a:effectLst/>
                <a:latin typeface="Amazon Ember"/>
              </a:rPr>
              <a:t>When this table is switched to on-demand for the first time, DynamoDB will ensure it is scaled out to instantly sustain at least 4,000 write units/sec and 12,000 read units/sec.</a:t>
            </a:r>
          </a:p>
          <a:p>
            <a:pPr algn="l">
              <a:buFont typeface="Arial" panose="020B0604020202020204" pitchFamily="34" charset="0"/>
              <a:buChar char="•"/>
            </a:pPr>
            <a:r>
              <a:rPr lang="en-US" b="1" i="0" dirty="0">
                <a:solidFill>
                  <a:srgbClr val="16191F"/>
                </a:solidFill>
                <a:effectLst/>
                <a:latin typeface="Amazon Ember"/>
              </a:rPr>
              <a:t>A provisioned table configured as 8,000 WCU and 24,000 RCU. </a:t>
            </a:r>
            <a:r>
              <a:rPr lang="en-US" b="0" i="0" dirty="0">
                <a:solidFill>
                  <a:srgbClr val="16191F"/>
                </a:solidFill>
                <a:effectLst/>
                <a:latin typeface="Amazon Ember"/>
              </a:rPr>
              <a:t>When this table is switched to on-demand, it will continue to be able to sustain at least 8,000 write units/sec and 24,000 read units/sec at any time.</a:t>
            </a:r>
          </a:p>
          <a:p>
            <a:pPr algn="l"/>
            <a:endParaRPr lang="en-US" b="0" i="0" dirty="0">
              <a:solidFill>
                <a:srgbClr val="16191F"/>
              </a:solidFill>
              <a:effectLst/>
              <a:latin typeface="Amazon Ember"/>
            </a:endParaRPr>
          </a:p>
          <a:p>
            <a:endParaRPr lang="en-IN" dirty="0"/>
          </a:p>
        </p:txBody>
      </p:sp>
    </p:spTree>
    <p:extLst>
      <p:ext uri="{BB962C8B-B14F-4D97-AF65-F5344CB8AC3E}">
        <p14:creationId xmlns:p14="http://schemas.microsoft.com/office/powerpoint/2010/main" val="34259371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9D7A-A136-C70C-D495-62CA5A78C035}"/>
              </a:ext>
            </a:extLst>
          </p:cNvPr>
          <p:cNvSpPr>
            <a:spLocks noGrp="1"/>
          </p:cNvSpPr>
          <p:nvPr>
            <p:ph type="title"/>
          </p:nvPr>
        </p:nvSpPr>
        <p:spPr/>
        <p:txBody>
          <a:bodyPr/>
          <a:lstStyle/>
          <a:p>
            <a:r>
              <a:rPr lang="en-US" dirty="0"/>
              <a:t>Initial throughput for on-demand capacity mode</a:t>
            </a:r>
            <a:endParaRPr lang="en-IN" dirty="0"/>
          </a:p>
        </p:txBody>
      </p:sp>
      <p:sp>
        <p:nvSpPr>
          <p:cNvPr id="3" name="Content Placeholder 2">
            <a:extLst>
              <a:ext uri="{FF2B5EF4-FFF2-40B4-BE49-F238E27FC236}">
                <a16:creationId xmlns:a16="http://schemas.microsoft.com/office/drawing/2014/main" id="{09C85CD3-A283-8699-825C-F38E6FA9FD05}"/>
              </a:ext>
            </a:extLst>
          </p:cNvPr>
          <p:cNvSpPr>
            <a:spLocks noGrp="1"/>
          </p:cNvSpPr>
          <p:nvPr>
            <p:ph idx="1"/>
          </p:nvPr>
        </p:nvSpPr>
        <p:spPr/>
        <p:txBody>
          <a:bodyPr/>
          <a:lstStyle/>
          <a:p>
            <a:pPr algn="l">
              <a:buFont typeface="Arial" panose="020B0604020202020204" pitchFamily="34" charset="0"/>
              <a:buChar char="•"/>
            </a:pPr>
            <a:r>
              <a:rPr lang="en-US" b="1" i="0" dirty="0">
                <a:solidFill>
                  <a:srgbClr val="16191F"/>
                </a:solidFill>
                <a:effectLst/>
                <a:latin typeface="Amazon Ember"/>
              </a:rPr>
              <a:t>A provisioned table configured with 8,000 WCU and 24,000 RCU, that consumed 6,000 write units/sec and 18,000 read units/sec for a sustained period.</a:t>
            </a:r>
            <a:r>
              <a:rPr lang="en-US" b="0" i="0" dirty="0">
                <a:solidFill>
                  <a:srgbClr val="16191F"/>
                </a:solidFill>
                <a:effectLst/>
                <a:latin typeface="Amazon Ember"/>
              </a:rPr>
              <a:t> When this table is switched to on-demand, it will continue to be able to sustain at least 8,000 write units/sec and 24,000 read units/sec. The previous traffic may further allow the table to sustain much higher levels of traffic without throttling.</a:t>
            </a:r>
          </a:p>
          <a:p>
            <a:pPr algn="l">
              <a:buFont typeface="Arial" panose="020B0604020202020204" pitchFamily="34" charset="0"/>
              <a:buChar char="•"/>
            </a:pPr>
            <a:r>
              <a:rPr lang="en-US" b="1" i="0" dirty="0">
                <a:solidFill>
                  <a:srgbClr val="16191F"/>
                </a:solidFill>
                <a:effectLst/>
                <a:latin typeface="Amazon Ember"/>
              </a:rPr>
              <a:t>A table previously provisioned with 10,000 WCU and 10,000 RCU, but currently provisioned with 10 RCU and 10 WCU.</a:t>
            </a:r>
            <a:r>
              <a:rPr lang="en-US" b="0" i="0" dirty="0">
                <a:solidFill>
                  <a:srgbClr val="16191F"/>
                </a:solidFill>
                <a:effectLst/>
                <a:latin typeface="Amazon Ember"/>
              </a:rPr>
              <a:t> When this table is switched to on-demand, it will be able to sustain at least 10,000 write units/sec and 10,000 read units/sec.</a:t>
            </a:r>
          </a:p>
          <a:p>
            <a:endParaRPr lang="en-IN" dirty="0"/>
          </a:p>
        </p:txBody>
      </p:sp>
    </p:spTree>
    <p:extLst>
      <p:ext uri="{BB962C8B-B14F-4D97-AF65-F5344CB8AC3E}">
        <p14:creationId xmlns:p14="http://schemas.microsoft.com/office/powerpoint/2010/main" val="147877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8ED3-B2B1-F464-BDFD-090345371176}"/>
              </a:ext>
            </a:extLst>
          </p:cNvPr>
          <p:cNvSpPr>
            <a:spLocks noGrp="1"/>
          </p:cNvSpPr>
          <p:nvPr>
            <p:ph type="title"/>
          </p:nvPr>
        </p:nvSpPr>
        <p:spPr/>
        <p:txBody>
          <a:bodyPr/>
          <a:lstStyle/>
          <a:p>
            <a:r>
              <a:rPr lang="en-US" dirty="0"/>
              <a:t>Data distribution: Partition key and sort key</a:t>
            </a:r>
            <a:endParaRPr lang="en-IN" dirty="0"/>
          </a:p>
        </p:txBody>
      </p:sp>
      <p:sp>
        <p:nvSpPr>
          <p:cNvPr id="3" name="Content Placeholder 2">
            <a:extLst>
              <a:ext uri="{FF2B5EF4-FFF2-40B4-BE49-F238E27FC236}">
                <a16:creationId xmlns:a16="http://schemas.microsoft.com/office/drawing/2014/main" id="{8E3EB686-8C2F-48E6-3676-8136DCD22D9C}"/>
              </a:ext>
            </a:extLst>
          </p:cNvPr>
          <p:cNvSpPr>
            <a:spLocks noGrp="1"/>
          </p:cNvSpPr>
          <p:nvPr>
            <p:ph idx="1"/>
          </p:nvPr>
        </p:nvSpPr>
        <p:spPr>
          <a:xfrm>
            <a:off x="1154954" y="2603500"/>
            <a:ext cx="10589371" cy="3968750"/>
          </a:xfrm>
        </p:spPr>
        <p:txBody>
          <a:bodyPr>
            <a:normAutofit/>
          </a:bodyPr>
          <a:lstStyle/>
          <a:p>
            <a:r>
              <a:rPr lang="en-US" dirty="0"/>
              <a:t>To read that same item from the Pets table, DynamoDB calculates the hash value of Dog, yielding the partition in which these items are stored.</a:t>
            </a:r>
          </a:p>
          <a:p>
            <a:r>
              <a:rPr lang="en-US" dirty="0"/>
              <a:t> DynamoDB then scans the sort key attribute values until it finds Fido.</a:t>
            </a:r>
          </a:p>
          <a:p>
            <a:r>
              <a:rPr lang="en-US" dirty="0"/>
              <a:t>To read all of the items with an </a:t>
            </a:r>
            <a:r>
              <a:rPr lang="en-US" dirty="0" err="1"/>
              <a:t>AnimalType</a:t>
            </a:r>
            <a:r>
              <a:rPr lang="en-US" dirty="0"/>
              <a:t> of Dog, you can issue a Query operation without specifying a sort key condition.</a:t>
            </a:r>
          </a:p>
          <a:p>
            <a:r>
              <a:rPr lang="en-US" dirty="0"/>
              <a:t> By default, the items are returned in the order that they are stored (that is, in ascending order by sort key). </a:t>
            </a:r>
          </a:p>
          <a:p>
            <a:r>
              <a:rPr lang="en-US" dirty="0"/>
              <a:t>Optionally, you can request descending order instead.</a:t>
            </a:r>
          </a:p>
          <a:p>
            <a:r>
              <a:rPr lang="en-US" dirty="0"/>
              <a:t>To query only some of the Dog items, you can apply a condition to the sort key (for example, only the Dog items where Name begins with a letter that is within the range A through K).</a:t>
            </a:r>
            <a:endParaRPr lang="en-IN" dirty="0"/>
          </a:p>
        </p:txBody>
      </p:sp>
    </p:spTree>
    <p:extLst>
      <p:ext uri="{BB962C8B-B14F-4D97-AF65-F5344CB8AC3E}">
        <p14:creationId xmlns:p14="http://schemas.microsoft.com/office/powerpoint/2010/main" val="11217633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1297-4EA2-3634-D90C-20BF560E30F8}"/>
              </a:ext>
            </a:extLst>
          </p:cNvPr>
          <p:cNvSpPr>
            <a:spLocks noGrp="1"/>
          </p:cNvSpPr>
          <p:nvPr>
            <p:ph type="title"/>
          </p:nvPr>
        </p:nvSpPr>
        <p:spPr/>
        <p:txBody>
          <a:bodyPr/>
          <a:lstStyle/>
          <a:p>
            <a:r>
              <a:rPr lang="en-US" dirty="0"/>
              <a:t>Table behavior while switching read/write capacity mode</a:t>
            </a:r>
            <a:endParaRPr lang="en-IN" dirty="0"/>
          </a:p>
        </p:txBody>
      </p:sp>
      <p:sp>
        <p:nvSpPr>
          <p:cNvPr id="3" name="Content Placeholder 2">
            <a:extLst>
              <a:ext uri="{FF2B5EF4-FFF2-40B4-BE49-F238E27FC236}">
                <a16:creationId xmlns:a16="http://schemas.microsoft.com/office/drawing/2014/main" id="{9BA1159A-2A75-BE67-D39D-7F9418DDB722}"/>
              </a:ext>
            </a:extLst>
          </p:cNvPr>
          <p:cNvSpPr>
            <a:spLocks noGrp="1"/>
          </p:cNvSpPr>
          <p:nvPr>
            <p:ph idx="1"/>
          </p:nvPr>
        </p:nvSpPr>
        <p:spPr/>
        <p:txBody>
          <a:bodyPr/>
          <a:lstStyle/>
          <a:p>
            <a:pPr algn="l"/>
            <a:r>
              <a:rPr lang="en-US" b="0" i="0" dirty="0">
                <a:solidFill>
                  <a:srgbClr val="16191F"/>
                </a:solidFill>
                <a:effectLst/>
                <a:latin typeface="Amazon Ember"/>
              </a:rPr>
              <a:t>When you switch a table from provisioned capacity mode to on-demand capacity mode, DynamoDB makes several changes to the structure of your table and partitions. </a:t>
            </a:r>
          </a:p>
          <a:p>
            <a:pPr algn="l"/>
            <a:r>
              <a:rPr lang="en-US" b="0" i="0" dirty="0">
                <a:solidFill>
                  <a:srgbClr val="16191F"/>
                </a:solidFill>
                <a:effectLst/>
                <a:latin typeface="Amazon Ember"/>
              </a:rPr>
              <a:t>This process can take several minutes. </a:t>
            </a:r>
          </a:p>
          <a:p>
            <a:pPr algn="l"/>
            <a:r>
              <a:rPr lang="en-US" b="0" i="0" dirty="0">
                <a:solidFill>
                  <a:srgbClr val="16191F"/>
                </a:solidFill>
                <a:effectLst/>
                <a:latin typeface="Amazon Ember"/>
              </a:rPr>
              <a:t>During the switching period, your table delivers throughput that is consistent with the previously provisioned write capacity unit and read capacity unit amounts. </a:t>
            </a:r>
          </a:p>
          <a:p>
            <a:pPr algn="l"/>
            <a:r>
              <a:rPr lang="en-US" b="0" i="0" dirty="0">
                <a:solidFill>
                  <a:srgbClr val="16191F"/>
                </a:solidFill>
                <a:effectLst/>
                <a:latin typeface="Amazon Ember"/>
              </a:rPr>
              <a:t>When switching from on-demand capacity mode back to provisioned capacity mode, your table delivers throughput consistent with the previous peak reached when the table was set to on-demand capacity mode.</a:t>
            </a:r>
          </a:p>
          <a:p>
            <a:endParaRPr lang="en-IN" dirty="0"/>
          </a:p>
        </p:txBody>
      </p:sp>
    </p:spTree>
    <p:extLst>
      <p:ext uri="{BB962C8B-B14F-4D97-AF65-F5344CB8AC3E}">
        <p14:creationId xmlns:p14="http://schemas.microsoft.com/office/powerpoint/2010/main" val="21962577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2C97-B346-FDC2-7602-249115AFDFD2}"/>
              </a:ext>
            </a:extLst>
          </p:cNvPr>
          <p:cNvSpPr>
            <a:spLocks noGrp="1"/>
          </p:cNvSpPr>
          <p:nvPr>
            <p:ph type="title"/>
          </p:nvPr>
        </p:nvSpPr>
        <p:spPr/>
        <p:txBody>
          <a:bodyPr/>
          <a:lstStyle/>
          <a:p>
            <a:r>
              <a:rPr lang="en-IN" dirty="0"/>
              <a:t>Provisioned mode</a:t>
            </a:r>
          </a:p>
        </p:txBody>
      </p:sp>
      <p:sp>
        <p:nvSpPr>
          <p:cNvPr id="3" name="Content Placeholder 2">
            <a:extLst>
              <a:ext uri="{FF2B5EF4-FFF2-40B4-BE49-F238E27FC236}">
                <a16:creationId xmlns:a16="http://schemas.microsoft.com/office/drawing/2014/main" id="{ADDB0DBF-CEFF-0094-FCA2-EEA05B47E51F}"/>
              </a:ext>
            </a:extLst>
          </p:cNvPr>
          <p:cNvSpPr>
            <a:spLocks noGrp="1"/>
          </p:cNvSpPr>
          <p:nvPr>
            <p:ph idx="1"/>
          </p:nvPr>
        </p:nvSpPr>
        <p:spPr>
          <a:xfrm>
            <a:off x="1154954" y="2603500"/>
            <a:ext cx="10546509" cy="4025900"/>
          </a:xfrm>
        </p:spPr>
        <p:txBody>
          <a:bodyPr>
            <a:normAutofit/>
          </a:bodyPr>
          <a:lstStyle/>
          <a:p>
            <a:pPr algn="l"/>
            <a:r>
              <a:rPr lang="en-US" b="0" i="0" dirty="0">
                <a:solidFill>
                  <a:srgbClr val="16191F"/>
                </a:solidFill>
                <a:effectLst/>
                <a:latin typeface="Amazon Ember"/>
              </a:rPr>
              <a:t>Need to specify the number of reads and writes per second that you require for your application. </a:t>
            </a:r>
          </a:p>
          <a:p>
            <a:pPr algn="l"/>
            <a:r>
              <a:rPr lang="en-US" dirty="0">
                <a:solidFill>
                  <a:srgbClr val="16191F"/>
                </a:solidFill>
                <a:latin typeface="Amazon Ember"/>
              </a:rPr>
              <a:t>C</a:t>
            </a:r>
            <a:r>
              <a:rPr lang="en-US" b="0" i="0" dirty="0">
                <a:solidFill>
                  <a:srgbClr val="16191F"/>
                </a:solidFill>
                <a:effectLst/>
                <a:latin typeface="Amazon Ember"/>
              </a:rPr>
              <a:t>an use auto scaling to adjust your table’s provisioned capacity automatically in response to traffic changes. </a:t>
            </a:r>
          </a:p>
          <a:p>
            <a:pPr algn="l"/>
            <a:r>
              <a:rPr lang="en-US" b="0" i="0" dirty="0">
                <a:solidFill>
                  <a:srgbClr val="16191F"/>
                </a:solidFill>
                <a:effectLst/>
                <a:latin typeface="Amazon Ember"/>
              </a:rPr>
              <a:t>Helps you govern your DynamoDB use to stay at or below a defined request rate in order to obtain cost predictability.</a:t>
            </a:r>
          </a:p>
          <a:p>
            <a:pPr algn="l"/>
            <a:r>
              <a:rPr lang="en-US" b="0" i="0" dirty="0">
                <a:solidFill>
                  <a:srgbClr val="16191F"/>
                </a:solidFill>
                <a:effectLst/>
                <a:latin typeface="Amazon Ember"/>
              </a:rPr>
              <a:t>Provisioned mode is a good option if any of the following are true:</a:t>
            </a:r>
          </a:p>
          <a:p>
            <a:pPr algn="l">
              <a:buFont typeface="Arial" panose="020B0604020202020204" pitchFamily="34" charset="0"/>
              <a:buChar char="•"/>
            </a:pPr>
            <a:r>
              <a:rPr lang="en-US" b="0" i="0" dirty="0">
                <a:solidFill>
                  <a:srgbClr val="16191F"/>
                </a:solidFill>
                <a:effectLst/>
                <a:latin typeface="Amazon Ember"/>
              </a:rPr>
              <a:t>Have predictable application traffic.</a:t>
            </a:r>
          </a:p>
          <a:p>
            <a:pPr algn="l">
              <a:buFont typeface="Arial" panose="020B0604020202020204" pitchFamily="34" charset="0"/>
              <a:buChar char="•"/>
            </a:pPr>
            <a:r>
              <a:rPr lang="en-US" b="0" i="0" dirty="0">
                <a:solidFill>
                  <a:srgbClr val="16191F"/>
                </a:solidFill>
                <a:effectLst/>
                <a:latin typeface="Amazon Ember"/>
              </a:rPr>
              <a:t>Run applications whose traffic is consistent or ramps gradually.</a:t>
            </a:r>
          </a:p>
          <a:p>
            <a:pPr algn="l">
              <a:buFont typeface="Arial" panose="020B0604020202020204" pitchFamily="34" charset="0"/>
              <a:buChar char="•"/>
            </a:pPr>
            <a:r>
              <a:rPr lang="en-US" b="0" i="0" dirty="0">
                <a:solidFill>
                  <a:srgbClr val="16191F"/>
                </a:solidFill>
                <a:effectLst/>
                <a:latin typeface="Amazon Ember"/>
              </a:rPr>
              <a:t>Can forecast capacity requirements to control costs.</a:t>
            </a:r>
          </a:p>
          <a:p>
            <a:endParaRPr lang="en-IN" dirty="0"/>
          </a:p>
        </p:txBody>
      </p:sp>
    </p:spTree>
    <p:extLst>
      <p:ext uri="{BB962C8B-B14F-4D97-AF65-F5344CB8AC3E}">
        <p14:creationId xmlns:p14="http://schemas.microsoft.com/office/powerpoint/2010/main" val="25826495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6351-9C37-FAEC-6338-5821B7EA75ED}"/>
              </a:ext>
            </a:extLst>
          </p:cNvPr>
          <p:cNvSpPr>
            <a:spLocks noGrp="1"/>
          </p:cNvSpPr>
          <p:nvPr>
            <p:ph type="title"/>
          </p:nvPr>
        </p:nvSpPr>
        <p:spPr/>
        <p:txBody>
          <a:bodyPr/>
          <a:lstStyle/>
          <a:p>
            <a:r>
              <a:rPr lang="en-US" dirty="0"/>
              <a:t>Read capacity units and write capacity units</a:t>
            </a:r>
            <a:endParaRPr lang="en-IN" dirty="0"/>
          </a:p>
        </p:txBody>
      </p:sp>
      <p:sp>
        <p:nvSpPr>
          <p:cNvPr id="3" name="Content Placeholder 2">
            <a:extLst>
              <a:ext uri="{FF2B5EF4-FFF2-40B4-BE49-F238E27FC236}">
                <a16:creationId xmlns:a16="http://schemas.microsoft.com/office/drawing/2014/main" id="{ADFA7719-082E-DD0D-3EE7-5DA9FD0B8ACB}"/>
              </a:ext>
            </a:extLst>
          </p:cNvPr>
          <p:cNvSpPr>
            <a:spLocks noGrp="1"/>
          </p:cNvSpPr>
          <p:nvPr>
            <p:ph idx="1"/>
          </p:nvPr>
        </p:nvSpPr>
        <p:spPr>
          <a:xfrm>
            <a:off x="1154954" y="2603500"/>
            <a:ext cx="10503646" cy="4025900"/>
          </a:xfrm>
        </p:spPr>
        <p:txBody>
          <a:bodyPr>
            <a:normAutofit/>
          </a:bodyPr>
          <a:lstStyle/>
          <a:p>
            <a:r>
              <a:rPr lang="en-US" b="0" i="0" dirty="0">
                <a:solidFill>
                  <a:srgbClr val="16191F"/>
                </a:solidFill>
                <a:effectLst/>
                <a:latin typeface="Amazon Ember"/>
              </a:rPr>
              <a:t>One </a:t>
            </a:r>
            <a:r>
              <a:rPr lang="en-US" b="0" i="1" dirty="0">
                <a:solidFill>
                  <a:srgbClr val="16191F"/>
                </a:solidFill>
                <a:effectLst/>
                <a:latin typeface="Amazon Ember"/>
              </a:rPr>
              <a:t>read capacity unit</a:t>
            </a:r>
            <a:r>
              <a:rPr lang="en-US" b="0" i="0" dirty="0">
                <a:solidFill>
                  <a:srgbClr val="16191F"/>
                </a:solidFill>
                <a:effectLst/>
                <a:latin typeface="Amazon Ember"/>
              </a:rPr>
              <a:t> represents one strongly consistent read per second, or two eventually consistent reads per second, for an item up to 4 KB in size. </a:t>
            </a:r>
          </a:p>
          <a:p>
            <a:r>
              <a:rPr lang="en-US" b="0" i="0" dirty="0">
                <a:solidFill>
                  <a:srgbClr val="16191F"/>
                </a:solidFill>
                <a:effectLst/>
                <a:latin typeface="Amazon Ember"/>
              </a:rPr>
              <a:t>Transactional read requests require two read capacity units to perform one read per second for items up to 4 KB. </a:t>
            </a:r>
          </a:p>
          <a:p>
            <a:r>
              <a:rPr lang="en-US" b="0" i="0" dirty="0">
                <a:solidFill>
                  <a:srgbClr val="16191F"/>
                </a:solidFill>
                <a:effectLst/>
                <a:latin typeface="Amazon Ember"/>
              </a:rPr>
              <a:t>If you need to read an item that is larger than 4 KB, DynamoDB must consume additional read capacity units. </a:t>
            </a:r>
          </a:p>
          <a:p>
            <a:r>
              <a:rPr lang="en-US" b="0" i="0" dirty="0">
                <a:solidFill>
                  <a:srgbClr val="16191F"/>
                </a:solidFill>
                <a:effectLst/>
                <a:latin typeface="Amazon Ember"/>
              </a:rPr>
              <a:t>The total number of read capacity units required depends on the item size, and whether you want an eventually consistent or strongly consistent read. </a:t>
            </a:r>
          </a:p>
          <a:p>
            <a:r>
              <a:rPr lang="en-US" b="0" i="0" dirty="0">
                <a:solidFill>
                  <a:srgbClr val="16191F"/>
                </a:solidFill>
                <a:effectLst/>
                <a:latin typeface="Amazon Ember"/>
              </a:rPr>
              <a:t>For example, if your item size is 8 KB, you require 2 read capacity units to sustain one strongly consistent read per second, 1 read capacity unit if you choose eventually consistent reads, or 4 read capacity units for a transactional read request. </a:t>
            </a:r>
            <a:endParaRPr lang="en-IN" dirty="0"/>
          </a:p>
        </p:txBody>
      </p:sp>
    </p:spTree>
    <p:extLst>
      <p:ext uri="{BB962C8B-B14F-4D97-AF65-F5344CB8AC3E}">
        <p14:creationId xmlns:p14="http://schemas.microsoft.com/office/powerpoint/2010/main" val="7808578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66D1-1605-5BB2-4B0D-4F9BB75A3566}"/>
              </a:ext>
            </a:extLst>
          </p:cNvPr>
          <p:cNvSpPr>
            <a:spLocks noGrp="1"/>
          </p:cNvSpPr>
          <p:nvPr>
            <p:ph type="title"/>
          </p:nvPr>
        </p:nvSpPr>
        <p:spPr/>
        <p:txBody>
          <a:bodyPr/>
          <a:lstStyle/>
          <a:p>
            <a:r>
              <a:rPr lang="en-US" dirty="0"/>
              <a:t>Read capacity units and write capacity units</a:t>
            </a:r>
            <a:endParaRPr lang="en-IN" dirty="0"/>
          </a:p>
        </p:txBody>
      </p:sp>
      <p:sp>
        <p:nvSpPr>
          <p:cNvPr id="3" name="Content Placeholder 2">
            <a:extLst>
              <a:ext uri="{FF2B5EF4-FFF2-40B4-BE49-F238E27FC236}">
                <a16:creationId xmlns:a16="http://schemas.microsoft.com/office/drawing/2014/main" id="{FBDCCFDE-CBD1-4073-5C56-E79CDB8C67AA}"/>
              </a:ext>
            </a:extLst>
          </p:cNvPr>
          <p:cNvSpPr>
            <a:spLocks noGrp="1"/>
          </p:cNvSpPr>
          <p:nvPr>
            <p:ph idx="1"/>
          </p:nvPr>
        </p:nvSpPr>
        <p:spPr/>
        <p:txBody>
          <a:bodyPr/>
          <a:lstStyle/>
          <a:p>
            <a:r>
              <a:rPr lang="en-US" b="0" i="0" dirty="0">
                <a:solidFill>
                  <a:srgbClr val="16191F"/>
                </a:solidFill>
                <a:effectLst/>
                <a:latin typeface="Amazon Ember"/>
              </a:rPr>
              <a:t>One </a:t>
            </a:r>
            <a:r>
              <a:rPr lang="en-US" b="0" i="1" dirty="0">
                <a:solidFill>
                  <a:srgbClr val="16191F"/>
                </a:solidFill>
                <a:effectLst/>
                <a:latin typeface="Amazon Ember"/>
              </a:rPr>
              <a:t>write capacity unit</a:t>
            </a:r>
            <a:r>
              <a:rPr lang="en-US" b="0" i="0" dirty="0">
                <a:solidFill>
                  <a:srgbClr val="16191F"/>
                </a:solidFill>
                <a:effectLst/>
                <a:latin typeface="Amazon Ember"/>
              </a:rPr>
              <a:t> represents one write per second for an item up to 1 KB in size. </a:t>
            </a:r>
          </a:p>
          <a:p>
            <a:r>
              <a:rPr lang="en-US" b="0" i="0" dirty="0">
                <a:solidFill>
                  <a:srgbClr val="16191F"/>
                </a:solidFill>
                <a:effectLst/>
                <a:latin typeface="Amazon Ember"/>
              </a:rPr>
              <a:t>If you need to write an item that is larger than 1 KB, DynamoDB must consume additional write capacity units. </a:t>
            </a:r>
          </a:p>
          <a:p>
            <a:r>
              <a:rPr lang="en-US" b="0" i="0" dirty="0">
                <a:solidFill>
                  <a:srgbClr val="16191F"/>
                </a:solidFill>
                <a:effectLst/>
                <a:latin typeface="Amazon Ember"/>
              </a:rPr>
              <a:t>Transactional write requests require 2 write capacity units to perform one write per second for items up to 1 KB. </a:t>
            </a:r>
          </a:p>
          <a:p>
            <a:r>
              <a:rPr lang="en-US" b="0" i="0" dirty="0">
                <a:solidFill>
                  <a:srgbClr val="16191F"/>
                </a:solidFill>
                <a:effectLst/>
                <a:latin typeface="Amazon Ember"/>
              </a:rPr>
              <a:t>The total number of write capacity units required depends on the item size. </a:t>
            </a:r>
          </a:p>
          <a:p>
            <a:r>
              <a:rPr lang="en-US" b="0" i="0" dirty="0">
                <a:solidFill>
                  <a:srgbClr val="16191F"/>
                </a:solidFill>
                <a:effectLst/>
                <a:latin typeface="Amazon Ember"/>
              </a:rPr>
              <a:t>For example, if your item size is 2 KB, you require 2 write capacity units to sustain one write request per second or 4 write capacity units for a transactional write request</a:t>
            </a:r>
            <a:endParaRPr lang="en-IN" dirty="0"/>
          </a:p>
        </p:txBody>
      </p:sp>
    </p:spTree>
    <p:extLst>
      <p:ext uri="{BB962C8B-B14F-4D97-AF65-F5344CB8AC3E}">
        <p14:creationId xmlns:p14="http://schemas.microsoft.com/office/powerpoint/2010/main" val="31396846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7136-F426-4C85-36AB-949C488AC86B}"/>
              </a:ext>
            </a:extLst>
          </p:cNvPr>
          <p:cNvSpPr>
            <a:spLocks noGrp="1"/>
          </p:cNvSpPr>
          <p:nvPr>
            <p:ph type="title"/>
          </p:nvPr>
        </p:nvSpPr>
        <p:spPr/>
        <p:txBody>
          <a:bodyPr/>
          <a:lstStyle/>
          <a:p>
            <a:r>
              <a:rPr lang="en-US" dirty="0"/>
              <a:t>RCU and WCU</a:t>
            </a:r>
            <a:endParaRPr lang="en-IN" dirty="0"/>
          </a:p>
        </p:txBody>
      </p:sp>
      <p:sp>
        <p:nvSpPr>
          <p:cNvPr id="3" name="Content Placeholder 2">
            <a:extLst>
              <a:ext uri="{FF2B5EF4-FFF2-40B4-BE49-F238E27FC236}">
                <a16:creationId xmlns:a16="http://schemas.microsoft.com/office/drawing/2014/main" id="{8E890FAD-A699-B0F9-CF96-7FBFBD767EDB}"/>
              </a:ext>
            </a:extLst>
          </p:cNvPr>
          <p:cNvSpPr>
            <a:spLocks noGrp="1"/>
          </p:cNvSpPr>
          <p:nvPr>
            <p:ph idx="1"/>
          </p:nvPr>
        </p:nvSpPr>
        <p:spPr>
          <a:xfrm>
            <a:off x="1154954" y="2603499"/>
            <a:ext cx="10517934" cy="3897313"/>
          </a:xfrm>
        </p:spPr>
        <p:txBody>
          <a:bodyPr>
            <a:normAutofit/>
          </a:bodyPr>
          <a:lstStyle/>
          <a:p>
            <a:pPr algn="l"/>
            <a:r>
              <a:rPr lang="en-US" dirty="0">
                <a:solidFill>
                  <a:srgbClr val="16191F"/>
                </a:solidFill>
                <a:latin typeface="Amazon Ember"/>
              </a:rPr>
              <a:t>S</a:t>
            </a:r>
            <a:r>
              <a:rPr lang="en-US" b="0" i="0" dirty="0">
                <a:solidFill>
                  <a:srgbClr val="16191F"/>
                </a:solidFill>
                <a:effectLst/>
                <a:latin typeface="Amazon Ember"/>
              </a:rPr>
              <a:t>uppose --create a provisioned table with 6 read capacity units and 6 write capacity units. </a:t>
            </a:r>
          </a:p>
          <a:p>
            <a:pPr algn="l"/>
            <a:r>
              <a:rPr lang="en-US" b="0" i="0" dirty="0">
                <a:solidFill>
                  <a:srgbClr val="16191F"/>
                </a:solidFill>
                <a:effectLst/>
                <a:latin typeface="Amazon Ember"/>
              </a:rPr>
              <a:t>With these settings, your application could do the following:</a:t>
            </a:r>
          </a:p>
          <a:p>
            <a:pPr algn="l">
              <a:buFont typeface="Arial" panose="020B0604020202020204" pitchFamily="34" charset="0"/>
              <a:buChar char="•"/>
            </a:pPr>
            <a:r>
              <a:rPr lang="en-US" b="0" i="0" dirty="0">
                <a:solidFill>
                  <a:srgbClr val="16191F"/>
                </a:solidFill>
                <a:effectLst/>
                <a:latin typeface="Amazon Ember"/>
              </a:rPr>
              <a:t>Perform strongly consistent reads of up to 24 KB per second (4 KB × 6 read capacity units).</a:t>
            </a:r>
          </a:p>
          <a:p>
            <a:pPr algn="l">
              <a:buFont typeface="Arial" panose="020B0604020202020204" pitchFamily="34" charset="0"/>
              <a:buChar char="•"/>
            </a:pPr>
            <a:r>
              <a:rPr lang="en-US" b="0" i="0" dirty="0">
                <a:solidFill>
                  <a:srgbClr val="16191F"/>
                </a:solidFill>
                <a:effectLst/>
                <a:latin typeface="Amazon Ember"/>
              </a:rPr>
              <a:t>Perform eventually consistent reads of up to 48 KB per second (twice as much read throughput).</a:t>
            </a:r>
          </a:p>
          <a:p>
            <a:pPr algn="l">
              <a:buFont typeface="Arial" panose="020B0604020202020204" pitchFamily="34" charset="0"/>
              <a:buChar char="•"/>
            </a:pPr>
            <a:r>
              <a:rPr lang="en-US" b="0" i="0" dirty="0">
                <a:solidFill>
                  <a:srgbClr val="16191F"/>
                </a:solidFill>
                <a:effectLst/>
                <a:latin typeface="Amazon Ember"/>
              </a:rPr>
              <a:t>Perform transactional read requests of up to 12 KB per second.</a:t>
            </a:r>
          </a:p>
          <a:p>
            <a:pPr algn="l">
              <a:buFont typeface="Arial" panose="020B0604020202020204" pitchFamily="34" charset="0"/>
              <a:buChar char="•"/>
            </a:pPr>
            <a:r>
              <a:rPr lang="en-US" b="0" i="0" dirty="0">
                <a:solidFill>
                  <a:srgbClr val="16191F"/>
                </a:solidFill>
                <a:effectLst/>
                <a:latin typeface="Amazon Ember"/>
              </a:rPr>
              <a:t>Write up to 6 KB per second (1 KB × 6 write capacity units).</a:t>
            </a:r>
          </a:p>
          <a:p>
            <a:pPr algn="l">
              <a:buFont typeface="Arial" panose="020B0604020202020204" pitchFamily="34" charset="0"/>
              <a:buChar char="•"/>
            </a:pPr>
            <a:r>
              <a:rPr lang="en-US" b="0" i="0" dirty="0">
                <a:solidFill>
                  <a:srgbClr val="16191F"/>
                </a:solidFill>
                <a:effectLst/>
                <a:latin typeface="Amazon Ember"/>
              </a:rPr>
              <a:t>Perform transactional write requests of up to 3 KB per second.</a:t>
            </a:r>
          </a:p>
          <a:p>
            <a:endParaRPr lang="en-IN" dirty="0"/>
          </a:p>
        </p:txBody>
      </p:sp>
    </p:spTree>
    <p:extLst>
      <p:ext uri="{BB962C8B-B14F-4D97-AF65-F5344CB8AC3E}">
        <p14:creationId xmlns:p14="http://schemas.microsoft.com/office/powerpoint/2010/main" val="2138176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FBADE-AC7A-823B-5A90-90A80952234C}"/>
              </a:ext>
            </a:extLst>
          </p:cNvPr>
          <p:cNvSpPr>
            <a:spLocks noGrp="1"/>
          </p:cNvSpPr>
          <p:nvPr>
            <p:ph type="title"/>
          </p:nvPr>
        </p:nvSpPr>
        <p:spPr/>
        <p:txBody>
          <a:bodyPr/>
          <a:lstStyle/>
          <a:p>
            <a:r>
              <a:rPr lang="en-IN" dirty="0"/>
              <a:t>Provisioned mode</a:t>
            </a:r>
          </a:p>
        </p:txBody>
      </p:sp>
      <p:sp>
        <p:nvSpPr>
          <p:cNvPr id="3" name="Content Placeholder 2">
            <a:extLst>
              <a:ext uri="{FF2B5EF4-FFF2-40B4-BE49-F238E27FC236}">
                <a16:creationId xmlns:a16="http://schemas.microsoft.com/office/drawing/2014/main" id="{D8F5D1BC-44CA-AEBB-0BDA-0AFABDC7774B}"/>
              </a:ext>
            </a:extLst>
          </p:cNvPr>
          <p:cNvSpPr>
            <a:spLocks noGrp="1"/>
          </p:cNvSpPr>
          <p:nvPr>
            <p:ph idx="1"/>
          </p:nvPr>
        </p:nvSpPr>
        <p:spPr>
          <a:xfrm>
            <a:off x="1154954" y="2603499"/>
            <a:ext cx="10375059" cy="3883025"/>
          </a:xfrm>
        </p:spPr>
        <p:txBody>
          <a:bodyPr>
            <a:normAutofit/>
          </a:bodyPr>
          <a:lstStyle/>
          <a:p>
            <a:r>
              <a:rPr lang="en-US" dirty="0"/>
              <a:t>Provisioned throughput is the maximum amount of capacity that an application can consume from a table or index. </a:t>
            </a:r>
          </a:p>
          <a:p>
            <a:r>
              <a:rPr lang="en-US" dirty="0"/>
              <a:t>If application exceeds your provisioned throughput capacity on a table or index, it is subject to request throttling.</a:t>
            </a:r>
          </a:p>
          <a:p>
            <a:r>
              <a:rPr lang="en-US" dirty="0"/>
              <a:t>Throttling prevents your application from consuming too many capacity units. </a:t>
            </a:r>
          </a:p>
          <a:p>
            <a:r>
              <a:rPr lang="en-US" dirty="0"/>
              <a:t>When a request is throttled, it fails with an HTTP 400 code (Bad Request) and a </a:t>
            </a:r>
            <a:r>
              <a:rPr lang="en-US" dirty="0" err="1"/>
              <a:t>ProvisionedThroughputExceededException</a:t>
            </a:r>
            <a:r>
              <a:rPr lang="en-US" dirty="0"/>
              <a:t>. </a:t>
            </a:r>
          </a:p>
          <a:p>
            <a:r>
              <a:rPr lang="en-US" dirty="0"/>
              <a:t>The AWS SDKs have built-in support for retrying throttled requests , so do not need to write this logic yourself.</a:t>
            </a:r>
          </a:p>
          <a:p>
            <a:r>
              <a:rPr lang="en-US" dirty="0"/>
              <a:t>Can use the AWS Management Console to monitor your provisioned and actual throughput, and to modify your throughput settings if necessary.</a:t>
            </a:r>
            <a:endParaRPr lang="en-IN" dirty="0"/>
          </a:p>
        </p:txBody>
      </p:sp>
    </p:spTree>
    <p:extLst>
      <p:ext uri="{BB962C8B-B14F-4D97-AF65-F5344CB8AC3E}">
        <p14:creationId xmlns:p14="http://schemas.microsoft.com/office/powerpoint/2010/main" val="13930825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3AB2-D71D-785C-3262-DEB014660FCA}"/>
              </a:ext>
            </a:extLst>
          </p:cNvPr>
          <p:cNvSpPr>
            <a:spLocks noGrp="1"/>
          </p:cNvSpPr>
          <p:nvPr>
            <p:ph type="title"/>
          </p:nvPr>
        </p:nvSpPr>
        <p:spPr/>
        <p:txBody>
          <a:bodyPr/>
          <a:lstStyle/>
          <a:p>
            <a:r>
              <a:rPr lang="en-IN" dirty="0"/>
              <a:t>Auto scaling</a:t>
            </a:r>
          </a:p>
        </p:txBody>
      </p:sp>
      <p:sp>
        <p:nvSpPr>
          <p:cNvPr id="3" name="Content Placeholder 2">
            <a:extLst>
              <a:ext uri="{FF2B5EF4-FFF2-40B4-BE49-F238E27FC236}">
                <a16:creationId xmlns:a16="http://schemas.microsoft.com/office/drawing/2014/main" id="{B328252A-5C37-781C-28CA-85EAE638A08D}"/>
              </a:ext>
            </a:extLst>
          </p:cNvPr>
          <p:cNvSpPr>
            <a:spLocks noGrp="1"/>
          </p:cNvSpPr>
          <p:nvPr>
            <p:ph idx="1"/>
          </p:nvPr>
        </p:nvSpPr>
        <p:spPr>
          <a:xfrm>
            <a:off x="1154954" y="2603500"/>
            <a:ext cx="10603659" cy="4040188"/>
          </a:xfrm>
        </p:spPr>
        <p:txBody>
          <a:bodyPr>
            <a:normAutofit/>
          </a:bodyPr>
          <a:lstStyle/>
          <a:p>
            <a:pPr algn="l"/>
            <a:r>
              <a:rPr lang="en-US" b="0" i="0" dirty="0">
                <a:solidFill>
                  <a:srgbClr val="16191F"/>
                </a:solidFill>
                <a:effectLst/>
                <a:latin typeface="Amazon Ember"/>
              </a:rPr>
              <a:t>DynamoDB auto scaling actively manages throughput capacity for tables and global secondary indexes. </a:t>
            </a:r>
          </a:p>
          <a:p>
            <a:pPr algn="l"/>
            <a:r>
              <a:rPr lang="en-US" b="0" i="0" dirty="0">
                <a:solidFill>
                  <a:srgbClr val="16191F"/>
                </a:solidFill>
                <a:effectLst/>
                <a:latin typeface="Amazon Ember"/>
              </a:rPr>
              <a:t>With auto scaling, can define a range (upper and lower limits) for read and write capacity units. </a:t>
            </a:r>
          </a:p>
          <a:p>
            <a:pPr algn="l"/>
            <a:r>
              <a:rPr lang="en-US" b="0" i="0" dirty="0">
                <a:solidFill>
                  <a:srgbClr val="16191F"/>
                </a:solidFill>
                <a:effectLst/>
                <a:latin typeface="Amazon Ember"/>
              </a:rPr>
              <a:t>Also define a target utilization percentage within that range. </a:t>
            </a:r>
          </a:p>
          <a:p>
            <a:pPr algn="l"/>
            <a:r>
              <a:rPr lang="en-US" b="0" i="0" dirty="0">
                <a:solidFill>
                  <a:srgbClr val="16191F"/>
                </a:solidFill>
                <a:effectLst/>
                <a:latin typeface="Amazon Ember"/>
              </a:rPr>
              <a:t>DynamoDB auto scaling seeks to maintain your target utilization, even as your application workload increases or decreases.</a:t>
            </a:r>
          </a:p>
          <a:p>
            <a:pPr algn="l"/>
            <a:r>
              <a:rPr lang="en-US" b="0" i="0" dirty="0">
                <a:solidFill>
                  <a:srgbClr val="16191F"/>
                </a:solidFill>
                <a:effectLst/>
                <a:latin typeface="Amazon Ember"/>
              </a:rPr>
              <a:t>With DynamoDB auto scaling, a table or a global secondary index can increase its provisioned read and write capacity to handle sudden increases in traffic, without request throttling.</a:t>
            </a:r>
          </a:p>
          <a:p>
            <a:pPr algn="l"/>
            <a:r>
              <a:rPr lang="en-US" b="0" i="0" dirty="0">
                <a:solidFill>
                  <a:srgbClr val="16191F"/>
                </a:solidFill>
                <a:effectLst/>
                <a:latin typeface="Amazon Ember"/>
              </a:rPr>
              <a:t> When the workload decreases, DynamoDB auto scaling can decrease the throughput so that you don't pay for unused provisioned capacity.</a:t>
            </a:r>
          </a:p>
          <a:p>
            <a:endParaRPr lang="en-IN" dirty="0"/>
          </a:p>
        </p:txBody>
      </p:sp>
    </p:spTree>
    <p:extLst>
      <p:ext uri="{BB962C8B-B14F-4D97-AF65-F5344CB8AC3E}">
        <p14:creationId xmlns:p14="http://schemas.microsoft.com/office/powerpoint/2010/main" val="36482824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D6D5-2708-ABC0-66A5-C5887489F682}"/>
              </a:ext>
            </a:extLst>
          </p:cNvPr>
          <p:cNvSpPr>
            <a:spLocks noGrp="1"/>
          </p:cNvSpPr>
          <p:nvPr>
            <p:ph type="title"/>
          </p:nvPr>
        </p:nvSpPr>
        <p:spPr/>
        <p:txBody>
          <a:bodyPr/>
          <a:lstStyle/>
          <a:p>
            <a:r>
              <a:rPr lang="en-US" dirty="0"/>
              <a:t>Autoscaling</a:t>
            </a:r>
            <a:endParaRPr lang="en-IN" dirty="0"/>
          </a:p>
        </p:txBody>
      </p:sp>
      <p:sp>
        <p:nvSpPr>
          <p:cNvPr id="3" name="Content Placeholder 2">
            <a:extLst>
              <a:ext uri="{FF2B5EF4-FFF2-40B4-BE49-F238E27FC236}">
                <a16:creationId xmlns:a16="http://schemas.microsoft.com/office/drawing/2014/main" id="{44A13AB6-4BCF-9CF3-1F93-4EC6C8D16525}"/>
              </a:ext>
            </a:extLst>
          </p:cNvPr>
          <p:cNvSpPr>
            <a:spLocks noGrp="1"/>
          </p:cNvSpPr>
          <p:nvPr>
            <p:ph idx="1"/>
          </p:nvPr>
        </p:nvSpPr>
        <p:spPr>
          <a:xfrm>
            <a:off x="1154954" y="2603499"/>
            <a:ext cx="10746534" cy="3940175"/>
          </a:xfrm>
        </p:spPr>
        <p:txBody>
          <a:bodyPr>
            <a:normAutofit/>
          </a:bodyPr>
          <a:lstStyle/>
          <a:p>
            <a:r>
              <a:rPr lang="en-US" dirty="0"/>
              <a:t>Autoscaling can be triggered when 2 data points breach the configured target utilization value within a 1-minute span. </a:t>
            </a:r>
          </a:p>
          <a:p>
            <a:r>
              <a:rPr lang="en-US" dirty="0"/>
              <a:t>Autoscaling can take place because the consumed capacity is above target utilization for 2 consistent minutes. </a:t>
            </a:r>
          </a:p>
          <a:p>
            <a:r>
              <a:rPr lang="en-US" dirty="0"/>
              <a:t>But if the spikes are more than 1 minute apart, Autoscaling might not be triggered. </a:t>
            </a:r>
          </a:p>
          <a:p>
            <a:r>
              <a:rPr lang="en-US" dirty="0"/>
              <a:t>Similarly, a scale down event can be triggered when 15 consecutive data points are lower than the target utilization. </a:t>
            </a:r>
          </a:p>
          <a:p>
            <a:r>
              <a:rPr lang="en-US" dirty="0"/>
              <a:t>In either case, after Autoscaling is triggered an </a:t>
            </a:r>
            <a:r>
              <a:rPr lang="en-US" dirty="0" err="1"/>
              <a:t>UpdateTable</a:t>
            </a:r>
            <a:r>
              <a:rPr lang="en-US" dirty="0"/>
              <a:t> API call is invoked. It can then take several minutes to update the Provisioned Capacity for the table or the index. </a:t>
            </a:r>
          </a:p>
          <a:p>
            <a:r>
              <a:rPr lang="en-US" dirty="0"/>
              <a:t>During this period, any requests that exceed the previous Provisioned Capacity of the tables will be throttled.</a:t>
            </a:r>
            <a:endParaRPr lang="en-IN" dirty="0"/>
          </a:p>
        </p:txBody>
      </p:sp>
    </p:spTree>
    <p:extLst>
      <p:ext uri="{BB962C8B-B14F-4D97-AF65-F5344CB8AC3E}">
        <p14:creationId xmlns:p14="http://schemas.microsoft.com/office/powerpoint/2010/main" val="29492733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A24A-84D6-03FE-7BFB-BB3962F22632}"/>
              </a:ext>
            </a:extLst>
          </p:cNvPr>
          <p:cNvSpPr>
            <a:spLocks noGrp="1"/>
          </p:cNvSpPr>
          <p:nvPr>
            <p:ph type="title"/>
          </p:nvPr>
        </p:nvSpPr>
        <p:spPr/>
        <p:txBody>
          <a:bodyPr/>
          <a:lstStyle/>
          <a:p>
            <a:r>
              <a:rPr lang="en-US" dirty="0"/>
              <a:t>Autoscaling</a:t>
            </a:r>
            <a:endParaRPr lang="en-IN" dirty="0"/>
          </a:p>
        </p:txBody>
      </p:sp>
      <p:sp>
        <p:nvSpPr>
          <p:cNvPr id="3" name="Content Placeholder 2">
            <a:extLst>
              <a:ext uri="{FF2B5EF4-FFF2-40B4-BE49-F238E27FC236}">
                <a16:creationId xmlns:a16="http://schemas.microsoft.com/office/drawing/2014/main" id="{2E6DA007-37F8-405A-4709-3DEF4506CEBB}"/>
              </a:ext>
            </a:extLst>
          </p:cNvPr>
          <p:cNvSpPr>
            <a:spLocks noGrp="1"/>
          </p:cNvSpPr>
          <p:nvPr>
            <p:ph idx="1"/>
          </p:nvPr>
        </p:nvSpPr>
        <p:spPr/>
        <p:txBody>
          <a:bodyPr/>
          <a:lstStyle/>
          <a:p>
            <a:r>
              <a:rPr lang="en-US" b="0" i="0">
                <a:solidFill>
                  <a:srgbClr val="16191F"/>
                </a:solidFill>
                <a:effectLst/>
                <a:latin typeface="Amazon Ember"/>
              </a:rPr>
              <a:t>Utilization </a:t>
            </a:r>
            <a:r>
              <a:rPr lang="en-US" b="0" i="0" dirty="0">
                <a:solidFill>
                  <a:srgbClr val="16191F"/>
                </a:solidFill>
                <a:effectLst/>
                <a:latin typeface="Amazon Ember"/>
              </a:rPr>
              <a:t>target is the percentage of your total capacity that needs to be hit during a period of time before the auto scaling rules apply</a:t>
            </a:r>
          </a:p>
          <a:p>
            <a:r>
              <a:rPr lang="en-US" b="0" i="0" dirty="0">
                <a:solidFill>
                  <a:srgbClr val="16191F"/>
                </a:solidFill>
                <a:effectLst/>
                <a:latin typeface="Amazon Ember"/>
              </a:rPr>
              <a:t>Autoscaling requires consecutive data points where the target utilization value is being breached to scale up a DynamoDB table. </a:t>
            </a:r>
          </a:p>
          <a:p>
            <a:r>
              <a:rPr lang="en-US" b="1" i="0" dirty="0">
                <a:solidFill>
                  <a:srgbClr val="FF0000"/>
                </a:solidFill>
                <a:effectLst/>
                <a:latin typeface="Amazon Ember"/>
              </a:rPr>
              <a:t>For this reason Autoscaling is not recommended as a solution for dealing with spiked workloads</a:t>
            </a:r>
            <a:endParaRPr lang="en-IN" b="1" dirty="0">
              <a:solidFill>
                <a:srgbClr val="FF0000"/>
              </a:solidFill>
            </a:endParaRPr>
          </a:p>
        </p:txBody>
      </p:sp>
    </p:spTree>
    <p:extLst>
      <p:ext uri="{BB962C8B-B14F-4D97-AF65-F5344CB8AC3E}">
        <p14:creationId xmlns:p14="http://schemas.microsoft.com/office/powerpoint/2010/main" val="31303445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B73A9-9E43-CABD-B528-590B51EA67F9}"/>
              </a:ext>
            </a:extLst>
          </p:cNvPr>
          <p:cNvSpPr>
            <a:spLocks noGrp="1"/>
          </p:cNvSpPr>
          <p:nvPr>
            <p:ph type="title"/>
          </p:nvPr>
        </p:nvSpPr>
        <p:spPr/>
        <p:txBody>
          <a:bodyPr/>
          <a:lstStyle/>
          <a:p>
            <a:r>
              <a:rPr lang="en-US" dirty="0"/>
              <a:t>Reserved capacity</a:t>
            </a:r>
            <a:endParaRPr lang="en-IN" dirty="0"/>
          </a:p>
        </p:txBody>
      </p:sp>
      <p:sp>
        <p:nvSpPr>
          <p:cNvPr id="3" name="Content Placeholder 2">
            <a:extLst>
              <a:ext uri="{FF2B5EF4-FFF2-40B4-BE49-F238E27FC236}">
                <a16:creationId xmlns:a16="http://schemas.microsoft.com/office/drawing/2014/main" id="{D6C0C6AB-AD3F-8945-C071-58E9CC681083}"/>
              </a:ext>
            </a:extLst>
          </p:cNvPr>
          <p:cNvSpPr>
            <a:spLocks noGrp="1"/>
          </p:cNvSpPr>
          <p:nvPr>
            <p:ph idx="1"/>
          </p:nvPr>
        </p:nvSpPr>
        <p:spPr>
          <a:xfrm>
            <a:off x="1154954" y="2603499"/>
            <a:ext cx="10703671" cy="4111625"/>
          </a:xfrm>
        </p:spPr>
        <p:txBody>
          <a:bodyPr>
            <a:normAutofit fontScale="92500" lnSpcReduction="20000"/>
          </a:bodyPr>
          <a:lstStyle/>
          <a:p>
            <a:r>
              <a:rPr lang="en-US" dirty="0"/>
              <a:t>Can purchase reserved capacity in advance for tables that use the DynamoDB Standard table class.</a:t>
            </a:r>
          </a:p>
          <a:p>
            <a:r>
              <a:rPr lang="en-US" dirty="0"/>
              <a:t> With reserved capacity, you pay a one-time upfront fee and commit to a minimum provisioned usage level over a period of time. </a:t>
            </a:r>
          </a:p>
          <a:p>
            <a:r>
              <a:rPr lang="en-US" dirty="0"/>
              <a:t>Reserved capacity is billed at the hourly reserved capacity rate. </a:t>
            </a:r>
          </a:p>
          <a:p>
            <a:r>
              <a:rPr lang="en-US" dirty="0"/>
              <a:t>By reserving  read and write capacity units ahead of time, realize significant cost savings on your provisioned capacity costs. </a:t>
            </a:r>
          </a:p>
          <a:p>
            <a:r>
              <a:rPr lang="en-US" dirty="0"/>
              <a:t>Any capacity that you provision in excess of your reserved capacity is billed at standard provisioned capacity rates.</a:t>
            </a:r>
          </a:p>
          <a:p>
            <a:r>
              <a:rPr lang="en-US" dirty="0"/>
              <a:t>Reserved capacity discounts are applied first to the account that purchased the reserved capacity. </a:t>
            </a:r>
          </a:p>
          <a:p>
            <a:r>
              <a:rPr lang="en-US" dirty="0"/>
              <a:t>Any unused reserved capacity discount is then applied to other accounts in the same AWS organization as the purchasing account. </a:t>
            </a:r>
          </a:p>
          <a:p>
            <a:r>
              <a:rPr lang="en-US" dirty="0"/>
              <a:t>Can turn off Reserved Instance discount sharing on the Preferences page on the Billing and Cost Management console.</a:t>
            </a:r>
            <a:endParaRPr lang="en-IN" dirty="0"/>
          </a:p>
        </p:txBody>
      </p:sp>
    </p:spTree>
    <p:extLst>
      <p:ext uri="{BB962C8B-B14F-4D97-AF65-F5344CB8AC3E}">
        <p14:creationId xmlns:p14="http://schemas.microsoft.com/office/powerpoint/2010/main" val="188515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9188669D-A39E-26D4-1757-655ADAFF4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3" y="214313"/>
            <a:ext cx="8291512" cy="66436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8276CF-B4A8-8D9A-25A3-CA4A301BD49F}"/>
              </a:ext>
            </a:extLst>
          </p:cNvPr>
          <p:cNvSpPr txBox="1"/>
          <p:nvPr/>
        </p:nvSpPr>
        <p:spPr>
          <a:xfrm>
            <a:off x="8933261" y="2054542"/>
            <a:ext cx="2653902" cy="2585323"/>
          </a:xfrm>
          <a:prstGeom prst="rect">
            <a:avLst/>
          </a:prstGeom>
          <a:noFill/>
        </p:spPr>
        <p:txBody>
          <a:bodyPr wrap="square">
            <a:spAutoFit/>
          </a:bodyPr>
          <a:lstStyle/>
          <a:p>
            <a:r>
              <a:rPr lang="en-US" dirty="0"/>
              <a:t>Pets table--composite primary key; </a:t>
            </a:r>
            <a:r>
              <a:rPr lang="en-US" dirty="0" err="1"/>
              <a:t>AnimalType</a:t>
            </a:r>
            <a:r>
              <a:rPr lang="en-US" dirty="0"/>
              <a:t> (partition key) and Name (sort key). </a:t>
            </a:r>
          </a:p>
          <a:p>
            <a:r>
              <a:rPr lang="en-US" dirty="0"/>
              <a:t>On writing an item with a partition key value of Dog and a sort key value of Fido.</a:t>
            </a:r>
            <a:endParaRPr lang="en-IN" dirty="0"/>
          </a:p>
        </p:txBody>
      </p:sp>
    </p:spTree>
    <p:extLst>
      <p:ext uri="{BB962C8B-B14F-4D97-AF65-F5344CB8AC3E}">
        <p14:creationId xmlns:p14="http://schemas.microsoft.com/office/powerpoint/2010/main" val="1375362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95</TotalTime>
  <Words>8895</Words>
  <Application>Microsoft Office PowerPoint</Application>
  <PresentationFormat>Widescreen</PresentationFormat>
  <Paragraphs>617</Paragraphs>
  <Slides>89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89</vt:i4>
      </vt:variant>
    </vt:vector>
  </HeadingPairs>
  <TitlesOfParts>
    <vt:vector size="97" baseType="lpstr">
      <vt:lpstr>Amazon Ember</vt:lpstr>
      <vt:lpstr>Arial</vt:lpstr>
      <vt:lpstr>Avenir</vt:lpstr>
      <vt:lpstr>Century Gothic</vt:lpstr>
      <vt:lpstr>Open Sans</vt:lpstr>
      <vt:lpstr>Wingdings</vt:lpstr>
      <vt:lpstr>Wingdings 3</vt:lpstr>
      <vt:lpstr>Ion Boardroom</vt:lpstr>
      <vt:lpstr>Core Components of dynamodb</vt:lpstr>
      <vt:lpstr>Partitions and data distribution</vt:lpstr>
      <vt:lpstr>Partitions and data distribution</vt:lpstr>
      <vt:lpstr>Data distribution: Partition key</vt:lpstr>
      <vt:lpstr>PowerPoint Presentation</vt:lpstr>
      <vt:lpstr>Data distribution: Partition key and sort key</vt:lpstr>
      <vt:lpstr>Data distribution: Partition key and sort key</vt:lpstr>
      <vt:lpstr>Data distribution: Partition key and sort key</vt:lpstr>
      <vt:lpstr>PowerPoint Presentation</vt:lpstr>
      <vt:lpstr>Read consistency</vt:lpstr>
      <vt:lpstr>Read consistency</vt:lpstr>
      <vt:lpstr>Tables, Items, and Attributes</vt:lpstr>
      <vt:lpstr>PowerPoint Presentation</vt:lpstr>
      <vt:lpstr>Attribute types</vt:lpstr>
      <vt:lpstr>Attribute types</vt:lpstr>
      <vt:lpstr>String type</vt:lpstr>
      <vt:lpstr>Number type</vt:lpstr>
      <vt:lpstr>Binary type</vt:lpstr>
      <vt:lpstr>Boolean type</vt:lpstr>
      <vt:lpstr>  Null type</vt:lpstr>
      <vt:lpstr>List type</vt:lpstr>
      <vt:lpstr>Map type</vt:lpstr>
      <vt:lpstr>Map type</vt:lpstr>
      <vt:lpstr>String Set type</vt:lpstr>
      <vt:lpstr>Number Set type</vt:lpstr>
      <vt:lpstr>Binary Set type</vt:lpstr>
      <vt:lpstr>Primary Key</vt:lpstr>
      <vt:lpstr>Primary Key</vt:lpstr>
      <vt:lpstr>Composite primary key</vt:lpstr>
      <vt:lpstr>PowerPoint Presentation</vt:lpstr>
      <vt:lpstr>PowerPoint Presentation</vt:lpstr>
      <vt:lpstr>PowerPoint Presentation</vt:lpstr>
      <vt:lpstr>Secondary Indexes</vt:lpstr>
      <vt:lpstr>Secondary Indexes</vt:lpstr>
      <vt:lpstr>Secondary Indexes</vt:lpstr>
      <vt:lpstr>Projected Attributes</vt:lpstr>
      <vt:lpstr>Local Secondary Indexes</vt:lpstr>
      <vt:lpstr>PowerPoint Presentation</vt:lpstr>
      <vt:lpstr>Creating a Local Secondary Index</vt:lpstr>
      <vt:lpstr>Querying a Local Secondary Index</vt:lpstr>
      <vt:lpstr>Global Secondary Indexes</vt:lpstr>
      <vt:lpstr>Global Secondary Indexes</vt:lpstr>
      <vt:lpstr>PowerPoint Presentation</vt:lpstr>
      <vt:lpstr>PowerPoint Presentation</vt:lpstr>
      <vt:lpstr>Querying a Global Secondary Index</vt:lpstr>
      <vt:lpstr>Local or global: Secondary Indexes</vt:lpstr>
      <vt:lpstr>Strongly-consistent reads</vt:lpstr>
      <vt:lpstr>Reuse of base table capacity</vt:lpstr>
      <vt:lpstr>Reuse of base table capacity</vt:lpstr>
      <vt:lpstr>Downsides of local secondary indexes</vt:lpstr>
      <vt:lpstr>PowerPoint Presentation</vt:lpstr>
      <vt:lpstr>PowerPoint Presentation</vt:lpstr>
      <vt:lpstr>PowerPoint Presentation</vt:lpstr>
      <vt:lpstr>PowerPoint Presentation</vt:lpstr>
      <vt:lpstr>PowerPoint Presentation</vt:lpstr>
      <vt:lpstr>PowerPoint Presentation</vt:lpstr>
      <vt:lpstr>Table class</vt:lpstr>
      <vt:lpstr>Table class</vt:lpstr>
      <vt:lpstr>Choosing a table class</vt:lpstr>
      <vt:lpstr>Capacity units</vt:lpstr>
      <vt:lpstr>Read capacity units (RCU)</vt:lpstr>
      <vt:lpstr>Capacity unit consumption for reads</vt:lpstr>
      <vt:lpstr>Capacity unit consumption for reads</vt:lpstr>
      <vt:lpstr>Capacity unit consumption for reads</vt:lpstr>
      <vt:lpstr>Capacity unit consumption for reads</vt:lpstr>
      <vt:lpstr>Write capacity units</vt:lpstr>
      <vt:lpstr>Capacity unit consumption for writes</vt:lpstr>
      <vt:lpstr>Capacity unit consumption for writes</vt:lpstr>
      <vt:lpstr>Capacity unit consumption for writes</vt:lpstr>
      <vt:lpstr>Capacity unit consumption for writes</vt:lpstr>
      <vt:lpstr>Read/write capacity mode</vt:lpstr>
      <vt:lpstr>On-demand mode</vt:lpstr>
      <vt:lpstr>On-demand mode</vt:lpstr>
      <vt:lpstr>Read request units</vt:lpstr>
      <vt:lpstr>Write request units</vt:lpstr>
      <vt:lpstr>Peak traffic and scaling properties</vt:lpstr>
      <vt:lpstr>Peak traffic and scaling properties</vt:lpstr>
      <vt:lpstr>Initial throughput for on-demand capacity mode</vt:lpstr>
      <vt:lpstr>Initial throughput for on-demand capacity mode</vt:lpstr>
      <vt:lpstr>Table behavior while switching read/write capacity mode</vt:lpstr>
      <vt:lpstr>Provisioned mode</vt:lpstr>
      <vt:lpstr>Read capacity units and write capacity units</vt:lpstr>
      <vt:lpstr>Read capacity units and write capacity units</vt:lpstr>
      <vt:lpstr>RCU and WCU</vt:lpstr>
      <vt:lpstr>Provisioned mode</vt:lpstr>
      <vt:lpstr>Auto scaling</vt:lpstr>
      <vt:lpstr>Autoscaling</vt:lpstr>
      <vt:lpstr>Autoscaling</vt:lpstr>
      <vt:lpstr>Reserved capacity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Components of dynamodb</dc:title>
  <dc:creator>anju munoth</dc:creator>
  <cp:lastModifiedBy>anju munoth</cp:lastModifiedBy>
  <cp:revision>67</cp:revision>
  <dcterms:created xsi:type="dcterms:W3CDTF">2023-02-14T01:00:43Z</dcterms:created>
  <dcterms:modified xsi:type="dcterms:W3CDTF">2023-02-15T02:16:24Z</dcterms:modified>
</cp:coreProperties>
</file>