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59" r:id="rId6"/>
    <p:sldId id="260" r:id="rId7"/>
    <p:sldId id="261" r:id="rId8"/>
    <p:sldId id="262" r:id="rId9"/>
    <p:sldId id="266" r:id="rId10"/>
    <p:sldId id="263" r:id="rId11"/>
    <p:sldId id="264" r:id="rId12"/>
    <p:sldId id="265" r:id="rId13"/>
    <p:sldId id="267" r:id="rId14"/>
    <p:sldId id="268" r:id="rId15"/>
    <p:sldId id="269" r:id="rId16"/>
    <p:sldId id="271" r:id="rId17"/>
    <p:sldId id="270" r:id="rId18"/>
    <p:sldId id="272" r:id="rId19"/>
    <p:sldId id="273" r:id="rId20"/>
    <p:sldId id="274" r:id="rId21"/>
    <p:sldId id="275" r:id="rId22"/>
    <p:sldId id="276" r:id="rId23"/>
    <p:sldId id="278" r:id="rId24"/>
    <p:sldId id="281" r:id="rId25"/>
    <p:sldId id="277"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71518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8AC83-367E-422A-9124-49CE1AC78FB4}"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42062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26329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72664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15745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8AC83-367E-422A-9124-49CE1AC78FB4}"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45874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8AC83-367E-422A-9124-49CE1AC78FB4}" type="datetimeFigureOut">
              <a:rPr lang="en-IN" smtClean="0"/>
              <a:t>15-02-2023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139463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380516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108361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95260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8AC83-367E-422A-9124-49CE1AC78FB4}"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2376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8AC83-367E-422A-9124-49CE1AC78FB4}"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92009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8AC83-367E-422A-9124-49CE1AC78FB4}"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33687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8AC83-367E-422A-9124-49CE1AC78FB4}"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16045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AC83-367E-422A-9124-49CE1AC78FB4}"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317454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8AC83-367E-422A-9124-49CE1AC78FB4}"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8042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8AC83-367E-422A-9124-49CE1AC78FB4}"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FC6332-1283-4DDF-9243-E769B04478FE}" type="slidenum">
              <a:rPr lang="en-IN" smtClean="0"/>
              <a:t>‹#›</a:t>
            </a:fld>
            <a:endParaRPr lang="en-IN"/>
          </a:p>
        </p:txBody>
      </p:sp>
    </p:spTree>
    <p:extLst>
      <p:ext uri="{BB962C8B-B14F-4D97-AF65-F5344CB8AC3E}">
        <p14:creationId xmlns:p14="http://schemas.microsoft.com/office/powerpoint/2010/main" val="28484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8AC83-367E-422A-9124-49CE1AC78FB4}" type="datetimeFigureOut">
              <a:rPr lang="en-IN" smtClean="0"/>
              <a:t>15-02-2023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FC6332-1283-4DDF-9243-E769B04478FE}" type="slidenum">
              <a:rPr lang="en-IN" smtClean="0"/>
              <a:t>‹#›</a:t>
            </a:fld>
            <a:endParaRPr lang="en-IN"/>
          </a:p>
        </p:txBody>
      </p:sp>
    </p:spTree>
    <p:extLst>
      <p:ext uri="{BB962C8B-B14F-4D97-AF65-F5344CB8AC3E}">
        <p14:creationId xmlns:p14="http://schemas.microsoft.com/office/powerpoint/2010/main" val="2154373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56C2-E397-8D77-F972-1D4467C162EB}"/>
              </a:ext>
            </a:extLst>
          </p:cNvPr>
          <p:cNvSpPr>
            <a:spLocks noGrp="1"/>
          </p:cNvSpPr>
          <p:nvPr>
            <p:ph type="ctrTitle"/>
          </p:nvPr>
        </p:nvSpPr>
        <p:spPr/>
        <p:txBody>
          <a:bodyPr/>
          <a:lstStyle/>
          <a:p>
            <a:r>
              <a:rPr lang="en-IN" b="1" i="0" dirty="0">
                <a:solidFill>
                  <a:srgbClr val="FFFFFF"/>
                </a:solidFill>
                <a:effectLst/>
                <a:latin typeface="helvetica" panose="020B0604020202020204" pitchFamily="34" charset="0"/>
              </a:rPr>
              <a:t>DynamoDB Throttling </a:t>
            </a:r>
            <a:br>
              <a:rPr lang="en-IN" b="1" i="0" dirty="0">
                <a:solidFill>
                  <a:srgbClr val="FFFFFF"/>
                </a:solidFill>
                <a:effectLst/>
                <a:latin typeface="helvetica" panose="020B0604020202020204" pitchFamily="34" charset="0"/>
              </a:rPr>
            </a:br>
            <a:endParaRPr lang="en-IN" dirty="0"/>
          </a:p>
        </p:txBody>
      </p:sp>
      <p:sp>
        <p:nvSpPr>
          <p:cNvPr id="3" name="Subtitle 2">
            <a:extLst>
              <a:ext uri="{FF2B5EF4-FFF2-40B4-BE49-F238E27FC236}">
                <a16:creationId xmlns:a16="http://schemas.microsoft.com/office/drawing/2014/main" id="{DF41E1CA-D748-2A2A-3BAD-F819B6FDABC6}"/>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42817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E380-6D5E-BB4C-0161-A6689D31F021}"/>
              </a:ext>
            </a:extLst>
          </p:cNvPr>
          <p:cNvSpPr>
            <a:spLocks noGrp="1"/>
          </p:cNvSpPr>
          <p:nvPr>
            <p:ph type="title"/>
          </p:nvPr>
        </p:nvSpPr>
        <p:spPr/>
        <p:txBody>
          <a:bodyPr/>
          <a:lstStyle/>
          <a:p>
            <a:r>
              <a:rPr lang="en-US" b="1" dirty="0"/>
              <a:t>How to deal with hot partitions</a:t>
            </a:r>
            <a:endParaRPr lang="en-IN" b="1" dirty="0"/>
          </a:p>
        </p:txBody>
      </p:sp>
      <p:sp>
        <p:nvSpPr>
          <p:cNvPr id="3" name="Content Placeholder 2">
            <a:extLst>
              <a:ext uri="{FF2B5EF4-FFF2-40B4-BE49-F238E27FC236}">
                <a16:creationId xmlns:a16="http://schemas.microsoft.com/office/drawing/2014/main" id="{1F59A212-27EF-8834-4755-A908B98E5BAF}"/>
              </a:ext>
            </a:extLst>
          </p:cNvPr>
          <p:cNvSpPr>
            <a:spLocks noGrp="1"/>
          </p:cNvSpPr>
          <p:nvPr>
            <p:ph idx="1"/>
          </p:nvPr>
        </p:nvSpPr>
        <p:spPr/>
        <p:txBody>
          <a:bodyPr>
            <a:normAutofit/>
          </a:bodyPr>
          <a:lstStyle/>
          <a:p>
            <a:pPr algn="l"/>
            <a:r>
              <a:rPr lang="en-US" b="0" i="0" dirty="0">
                <a:effectLst/>
                <a:latin typeface="Inter"/>
              </a:rPr>
              <a:t>Hot partitions can be caused due to low cardinality partition keys.</a:t>
            </a:r>
          </a:p>
          <a:p>
            <a:pPr algn="l"/>
            <a:r>
              <a:rPr lang="en-US" b="0" i="0" dirty="0">
                <a:effectLst/>
                <a:latin typeface="Inter"/>
              </a:rPr>
              <a:t>Request can exceed the capacity limit of these partitions, and they will start to throttle.</a:t>
            </a:r>
          </a:p>
          <a:p>
            <a:pPr algn="l"/>
            <a:r>
              <a:rPr lang="en-US" b="0" i="0" dirty="0">
                <a:effectLst/>
                <a:latin typeface="Inter"/>
              </a:rPr>
              <a:t>Design the partition keys to distribute workload evenly. </a:t>
            </a:r>
          </a:p>
          <a:p>
            <a:pPr algn="l">
              <a:buFont typeface="Arial" panose="020B0604020202020204" pitchFamily="34" charset="0"/>
              <a:buChar char="•"/>
            </a:pPr>
            <a:r>
              <a:rPr lang="en-US" b="0" i="0" dirty="0">
                <a:solidFill>
                  <a:srgbClr val="187CFF"/>
                </a:solidFill>
                <a:effectLst/>
                <a:latin typeface="helvetica" panose="020B0604020202020204" pitchFamily="34" charset="0"/>
              </a:rPr>
              <a:t>Choosing the Right DynamoDB Partition Key</a:t>
            </a:r>
            <a:r>
              <a:rPr lang="en-US" b="0" i="0" dirty="0">
                <a:solidFill>
                  <a:srgbClr val="333333"/>
                </a:solidFill>
                <a:effectLst/>
                <a:latin typeface="helvetica" panose="020B0604020202020204" pitchFamily="34" charset="0"/>
              </a:rPr>
              <a:t>.</a:t>
            </a:r>
          </a:p>
          <a:p>
            <a:pPr algn="l">
              <a:buFont typeface="Arial" panose="020B0604020202020204" pitchFamily="34" charset="0"/>
              <a:buChar char="•"/>
            </a:pPr>
            <a:r>
              <a:rPr lang="en-US" b="0" i="0" dirty="0">
                <a:solidFill>
                  <a:srgbClr val="187CFF"/>
                </a:solidFill>
                <a:effectLst/>
                <a:latin typeface="helvetica" panose="020B0604020202020204" pitchFamily="34" charset="0"/>
              </a:rPr>
              <a:t>Designing Partition Keys to Distribute Your Workload Evenly</a:t>
            </a:r>
            <a:r>
              <a:rPr lang="en-US" b="0" i="0" dirty="0">
                <a:solidFill>
                  <a:srgbClr val="333333"/>
                </a:solidFill>
                <a:effectLst/>
                <a:latin typeface="helvetica" panose="020B0604020202020204" pitchFamily="34" charset="0"/>
              </a:rPr>
              <a:t>.</a:t>
            </a:r>
          </a:p>
          <a:p>
            <a:pPr algn="l"/>
            <a:r>
              <a:rPr lang="en-US" b="0" i="0" dirty="0">
                <a:effectLst/>
                <a:latin typeface="Inter"/>
              </a:rPr>
              <a:t>Can also use diagnostic tools like </a:t>
            </a:r>
            <a:r>
              <a:rPr lang="en-US" b="0" i="0" dirty="0">
                <a:solidFill>
                  <a:srgbClr val="187CFF"/>
                </a:solidFill>
                <a:effectLst/>
                <a:latin typeface="Inter"/>
              </a:rPr>
              <a:t>Amazon CloudWatch Contributor Insights</a:t>
            </a:r>
            <a:r>
              <a:rPr lang="en-US" b="0" i="0" dirty="0">
                <a:effectLst/>
                <a:latin typeface="Inter"/>
              </a:rPr>
              <a:t> to monitor partition workloads.</a:t>
            </a:r>
          </a:p>
          <a:p>
            <a:endParaRPr lang="en-IN" dirty="0"/>
          </a:p>
        </p:txBody>
      </p:sp>
    </p:spTree>
    <p:extLst>
      <p:ext uri="{BB962C8B-B14F-4D97-AF65-F5344CB8AC3E}">
        <p14:creationId xmlns:p14="http://schemas.microsoft.com/office/powerpoint/2010/main" val="88188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00CE-1D74-4CA6-DBE3-D721546487CE}"/>
              </a:ext>
            </a:extLst>
          </p:cNvPr>
          <p:cNvSpPr>
            <a:spLocks noGrp="1"/>
          </p:cNvSpPr>
          <p:nvPr>
            <p:ph type="title"/>
          </p:nvPr>
        </p:nvSpPr>
        <p:spPr/>
        <p:txBody>
          <a:bodyPr/>
          <a:lstStyle/>
          <a:p>
            <a:r>
              <a:rPr lang="en-US" b="1" i="0" dirty="0">
                <a:effectLst/>
                <a:latin typeface="helvetica" panose="020B0604020202020204" pitchFamily="34" charset="0"/>
              </a:rPr>
              <a:t>Sudden increases in traffic</a:t>
            </a:r>
            <a:endParaRPr lang="en-IN" dirty="0"/>
          </a:p>
        </p:txBody>
      </p:sp>
      <p:sp>
        <p:nvSpPr>
          <p:cNvPr id="3" name="Content Placeholder 2">
            <a:extLst>
              <a:ext uri="{FF2B5EF4-FFF2-40B4-BE49-F238E27FC236}">
                <a16:creationId xmlns:a16="http://schemas.microsoft.com/office/drawing/2014/main" id="{1B62FBB5-F130-250C-0F1D-F922CF6E76F1}"/>
              </a:ext>
            </a:extLst>
          </p:cNvPr>
          <p:cNvSpPr>
            <a:spLocks noGrp="1"/>
          </p:cNvSpPr>
          <p:nvPr>
            <p:ph idx="1"/>
          </p:nvPr>
        </p:nvSpPr>
        <p:spPr/>
        <p:txBody>
          <a:bodyPr/>
          <a:lstStyle/>
          <a:p>
            <a:pPr algn="l"/>
            <a:r>
              <a:rPr lang="en-US" b="0" i="0" dirty="0">
                <a:effectLst/>
                <a:latin typeface="Inter"/>
              </a:rPr>
              <a:t>Sudden traffic spikes can cause throttling even if you have the necessary capacity allocated. </a:t>
            </a:r>
          </a:p>
          <a:p>
            <a:pPr algn="l"/>
            <a:r>
              <a:rPr lang="en-US" b="0" i="0" dirty="0">
                <a:effectLst/>
                <a:latin typeface="Inter"/>
              </a:rPr>
              <a:t>For example. If the DynamoDB table has an RCU of 100 requests, it can process 6000 write requests per minute. But receiving all 6000 requests within a single second would cause the table to throttle.</a:t>
            </a:r>
          </a:p>
          <a:p>
            <a:pPr algn="l"/>
            <a:r>
              <a:rPr lang="en-US" b="0" i="0" dirty="0">
                <a:effectLst/>
                <a:latin typeface="Inter"/>
              </a:rPr>
              <a:t>In such scenarios, can add </a:t>
            </a:r>
            <a:r>
              <a:rPr lang="en-US" b="0" i="0" dirty="0">
                <a:solidFill>
                  <a:srgbClr val="187CFF"/>
                </a:solidFill>
                <a:effectLst/>
                <a:latin typeface="Inter"/>
              </a:rPr>
              <a:t>jitter and exponential backoff</a:t>
            </a:r>
            <a:r>
              <a:rPr lang="en-US" b="0" i="0" dirty="0">
                <a:effectLst/>
                <a:latin typeface="Inter"/>
              </a:rPr>
              <a:t> to your API calls to avoid throttling. </a:t>
            </a:r>
          </a:p>
          <a:p>
            <a:pPr algn="l"/>
            <a:r>
              <a:rPr lang="en-US" b="0" i="0" dirty="0">
                <a:effectLst/>
                <a:latin typeface="Inter"/>
              </a:rPr>
              <a:t>Jitter and exponential backoff help to prevent failures by adding random time gaps between requests.</a:t>
            </a:r>
          </a:p>
          <a:p>
            <a:endParaRPr lang="en-IN" dirty="0"/>
          </a:p>
        </p:txBody>
      </p:sp>
    </p:spTree>
    <p:extLst>
      <p:ext uri="{BB962C8B-B14F-4D97-AF65-F5344CB8AC3E}">
        <p14:creationId xmlns:p14="http://schemas.microsoft.com/office/powerpoint/2010/main" val="152149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BC-0215-F87F-61BD-03E39F60A350}"/>
              </a:ext>
            </a:extLst>
          </p:cNvPr>
          <p:cNvSpPr>
            <a:spLocks noGrp="1"/>
          </p:cNvSpPr>
          <p:nvPr>
            <p:ph type="title"/>
          </p:nvPr>
        </p:nvSpPr>
        <p:spPr/>
        <p:txBody>
          <a:bodyPr/>
          <a:lstStyle/>
          <a:p>
            <a:pPr algn="l"/>
            <a:r>
              <a:rPr lang="en-US" b="1" i="0" dirty="0">
                <a:effectLst/>
                <a:latin typeface="helvetica" panose="020B0604020202020204" pitchFamily="34" charset="0"/>
              </a:rPr>
              <a:t>When traffic doubles the previous peak</a:t>
            </a:r>
          </a:p>
        </p:txBody>
      </p:sp>
      <p:sp>
        <p:nvSpPr>
          <p:cNvPr id="3" name="Content Placeholder 2">
            <a:extLst>
              <a:ext uri="{FF2B5EF4-FFF2-40B4-BE49-F238E27FC236}">
                <a16:creationId xmlns:a16="http://schemas.microsoft.com/office/drawing/2014/main" id="{EAF46DB9-528A-9388-7573-A1A6F6AC449D}"/>
              </a:ext>
            </a:extLst>
          </p:cNvPr>
          <p:cNvSpPr>
            <a:spLocks noGrp="1"/>
          </p:cNvSpPr>
          <p:nvPr>
            <p:ph idx="1"/>
          </p:nvPr>
        </p:nvSpPr>
        <p:spPr/>
        <p:txBody>
          <a:bodyPr/>
          <a:lstStyle/>
          <a:p>
            <a:pPr algn="l"/>
            <a:r>
              <a:rPr lang="en-US" b="0" i="0" dirty="0">
                <a:effectLst/>
                <a:latin typeface="Inter"/>
              </a:rPr>
              <a:t>Although the on-demand capacity model can adapt to the traffic, it can still cause throttling if the traffic gets double the previous peak within 30 minutes.</a:t>
            </a:r>
          </a:p>
          <a:p>
            <a:pPr algn="l"/>
            <a:r>
              <a:rPr lang="en-US" dirty="0">
                <a:latin typeface="Inter"/>
              </a:rPr>
              <a:t>G</a:t>
            </a:r>
            <a:r>
              <a:rPr lang="en-US" b="0" i="0" dirty="0">
                <a:effectLst/>
                <a:latin typeface="Inter"/>
              </a:rPr>
              <a:t>ood to ensure that traffic growth is spread across the partitions over 30 minutes, even if using the on-demand model.</a:t>
            </a:r>
          </a:p>
          <a:p>
            <a:endParaRPr lang="en-IN" dirty="0"/>
          </a:p>
        </p:txBody>
      </p:sp>
    </p:spTree>
    <p:extLst>
      <p:ext uri="{BB962C8B-B14F-4D97-AF65-F5344CB8AC3E}">
        <p14:creationId xmlns:p14="http://schemas.microsoft.com/office/powerpoint/2010/main" val="193632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E382-1B2A-EA14-A54D-4221E7695758}"/>
              </a:ext>
            </a:extLst>
          </p:cNvPr>
          <p:cNvSpPr>
            <a:spLocks noGrp="1"/>
          </p:cNvSpPr>
          <p:nvPr>
            <p:ph type="title"/>
          </p:nvPr>
        </p:nvSpPr>
        <p:spPr/>
        <p:txBody>
          <a:bodyPr/>
          <a:lstStyle/>
          <a:p>
            <a:r>
              <a:rPr lang="en-US" b="1" i="0" dirty="0">
                <a:effectLst/>
                <a:latin typeface="helvetica" panose="020B0604020202020204" pitchFamily="34" charset="0"/>
              </a:rPr>
              <a:t>Throttling while auto-scaling is enabled</a:t>
            </a:r>
            <a:endParaRPr lang="en-IN" dirty="0"/>
          </a:p>
        </p:txBody>
      </p:sp>
      <p:sp>
        <p:nvSpPr>
          <p:cNvPr id="3" name="Content Placeholder 2">
            <a:extLst>
              <a:ext uri="{FF2B5EF4-FFF2-40B4-BE49-F238E27FC236}">
                <a16:creationId xmlns:a16="http://schemas.microsoft.com/office/drawing/2014/main" id="{E3E06188-B985-E99F-564F-E1C2A992764A}"/>
              </a:ext>
            </a:extLst>
          </p:cNvPr>
          <p:cNvSpPr>
            <a:spLocks noGrp="1"/>
          </p:cNvSpPr>
          <p:nvPr>
            <p:ph idx="1"/>
          </p:nvPr>
        </p:nvSpPr>
        <p:spPr>
          <a:xfrm>
            <a:off x="1154954" y="2603499"/>
            <a:ext cx="10275046" cy="3825875"/>
          </a:xfrm>
        </p:spPr>
        <p:txBody>
          <a:bodyPr/>
          <a:lstStyle/>
          <a:p>
            <a:pPr algn="l"/>
            <a:r>
              <a:rPr lang="en-US" b="0" i="0" dirty="0">
                <a:effectLst/>
                <a:latin typeface="Inter"/>
              </a:rPr>
              <a:t>In provisioned capacity mode, AWS enables </a:t>
            </a:r>
            <a:r>
              <a:rPr lang="en-US" b="0" i="0" dirty="0">
                <a:solidFill>
                  <a:srgbClr val="187CFF"/>
                </a:solidFill>
                <a:effectLst/>
                <a:latin typeface="Inter"/>
              </a:rPr>
              <a:t>auto-scaling</a:t>
            </a:r>
            <a:r>
              <a:rPr lang="en-US" b="0" i="0" dirty="0">
                <a:effectLst/>
                <a:latin typeface="Inter"/>
              </a:rPr>
              <a:t>. But, you need to be aware that auto-scaling does not resolve the throttling issues.</a:t>
            </a:r>
          </a:p>
          <a:p>
            <a:pPr algn="l"/>
            <a:r>
              <a:rPr lang="en-US" b="0" i="0" dirty="0">
                <a:effectLst/>
                <a:latin typeface="Inter"/>
              </a:rPr>
              <a:t>Auto-scaling works only when the consumed capacity exceeds target utilization for two consistent minutes. </a:t>
            </a:r>
          </a:p>
          <a:p>
            <a:pPr algn="l"/>
            <a:r>
              <a:rPr lang="en-US" b="0" i="0" dirty="0">
                <a:effectLst/>
                <a:latin typeface="Inter"/>
              </a:rPr>
              <a:t>Similarly, a scale-down event is initiated when 15 consecutive data points for consumed capacity in CloudWatch are lower than the target utilization.</a:t>
            </a:r>
          </a:p>
          <a:p>
            <a:pPr algn="l"/>
            <a:r>
              <a:rPr lang="en-US" b="0" i="0" dirty="0">
                <a:effectLst/>
                <a:latin typeface="Inter"/>
              </a:rPr>
              <a:t>So, it can take a significant time to update the provisioned capacity, and that's why it is not suitable to handle spiked workloads in DynamoDB.</a:t>
            </a:r>
          </a:p>
          <a:p>
            <a:endParaRPr lang="en-IN" dirty="0"/>
          </a:p>
        </p:txBody>
      </p:sp>
    </p:spTree>
    <p:extLst>
      <p:ext uri="{BB962C8B-B14F-4D97-AF65-F5344CB8AC3E}">
        <p14:creationId xmlns:p14="http://schemas.microsoft.com/office/powerpoint/2010/main" val="16706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7109-B080-FF13-470A-BB5C86673D52}"/>
              </a:ext>
            </a:extLst>
          </p:cNvPr>
          <p:cNvSpPr>
            <a:spLocks noGrp="1"/>
          </p:cNvSpPr>
          <p:nvPr>
            <p:ph type="title"/>
          </p:nvPr>
        </p:nvSpPr>
        <p:spPr/>
        <p:txBody>
          <a:bodyPr/>
          <a:lstStyle/>
          <a:p>
            <a:r>
              <a:rPr lang="en-US" b="1" dirty="0"/>
              <a:t>Partition keys and request throttling</a:t>
            </a:r>
            <a:endParaRPr lang="en-IN" b="1" dirty="0"/>
          </a:p>
        </p:txBody>
      </p:sp>
      <p:sp>
        <p:nvSpPr>
          <p:cNvPr id="3" name="Content Placeholder 2">
            <a:extLst>
              <a:ext uri="{FF2B5EF4-FFF2-40B4-BE49-F238E27FC236}">
                <a16:creationId xmlns:a16="http://schemas.microsoft.com/office/drawing/2014/main" id="{A403A6C5-BC8A-A473-76E7-66BA8A3BF7E2}"/>
              </a:ext>
            </a:extLst>
          </p:cNvPr>
          <p:cNvSpPr>
            <a:spLocks noGrp="1"/>
          </p:cNvSpPr>
          <p:nvPr>
            <p:ph idx="1"/>
          </p:nvPr>
        </p:nvSpPr>
        <p:spPr>
          <a:xfrm>
            <a:off x="1154954" y="2603500"/>
            <a:ext cx="10703671" cy="4083050"/>
          </a:xfrm>
        </p:spPr>
        <p:txBody>
          <a:bodyPr>
            <a:normAutofit lnSpcReduction="10000"/>
          </a:bodyPr>
          <a:lstStyle/>
          <a:p>
            <a:r>
              <a:rPr lang="en-US" dirty="0"/>
              <a:t>DynamoDB automatically supports access patterns using the throughput you have provisioned, or up to your account limits in the on-demand mode.</a:t>
            </a:r>
          </a:p>
          <a:p>
            <a:r>
              <a:rPr lang="en-US" dirty="0"/>
              <a:t> Regardless of the capacity mode chosen, if the access pattern exceeds 3000 RCU and 1000 WCU for a single partition key value, requests might be throttled with a </a:t>
            </a:r>
            <a:r>
              <a:rPr lang="en-US" b="1" dirty="0" err="1">
                <a:solidFill>
                  <a:srgbClr val="FF0000"/>
                </a:solidFill>
              </a:rPr>
              <a:t>ProvisionedThroughputExceededException</a:t>
            </a:r>
            <a:r>
              <a:rPr lang="en-US" dirty="0"/>
              <a:t> error.</a:t>
            </a:r>
          </a:p>
          <a:p>
            <a:r>
              <a:rPr lang="en-US" dirty="0"/>
              <a:t>Reading or writing above the limit can be caused by these issues:</a:t>
            </a:r>
          </a:p>
          <a:p>
            <a:pPr>
              <a:buFont typeface="Wingdings" panose="05000000000000000000" pitchFamily="2" charset="2"/>
              <a:buChar char="v"/>
            </a:pPr>
            <a:r>
              <a:rPr lang="en-US" dirty="0"/>
              <a:t>Uneven distribution of data due to the wrong choice of partition key</a:t>
            </a:r>
          </a:p>
          <a:p>
            <a:pPr>
              <a:buFont typeface="Wingdings" panose="05000000000000000000" pitchFamily="2" charset="2"/>
              <a:buChar char="v"/>
            </a:pPr>
            <a:r>
              <a:rPr lang="en-US" dirty="0"/>
              <a:t>Frequent access of the same key in a partition (the most popular item, also known as a hot key)</a:t>
            </a:r>
          </a:p>
          <a:p>
            <a:pPr>
              <a:buFont typeface="Wingdings" panose="05000000000000000000" pitchFamily="2" charset="2"/>
              <a:buChar char="v"/>
            </a:pPr>
            <a:r>
              <a:rPr lang="en-US" dirty="0"/>
              <a:t>A request rate greater than the provisioned throughput or on-demand account limits</a:t>
            </a:r>
          </a:p>
          <a:p>
            <a:r>
              <a:rPr lang="en-US" dirty="0"/>
              <a:t>To avoid request throttling, design the DynamoDB table with the right partition key to meet the access requirements and provide even distribution of data.</a:t>
            </a:r>
            <a:endParaRPr lang="en-IN" dirty="0"/>
          </a:p>
        </p:txBody>
      </p:sp>
    </p:spTree>
    <p:extLst>
      <p:ext uri="{BB962C8B-B14F-4D97-AF65-F5344CB8AC3E}">
        <p14:creationId xmlns:p14="http://schemas.microsoft.com/office/powerpoint/2010/main" val="182376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8C12-5228-27E2-51B3-7B079872B7D6}"/>
              </a:ext>
            </a:extLst>
          </p:cNvPr>
          <p:cNvSpPr>
            <a:spLocks noGrp="1"/>
          </p:cNvSpPr>
          <p:nvPr>
            <p:ph type="title"/>
          </p:nvPr>
        </p:nvSpPr>
        <p:spPr/>
        <p:txBody>
          <a:bodyPr/>
          <a:lstStyle/>
          <a:p>
            <a:r>
              <a:rPr lang="en-US" b="1" dirty="0"/>
              <a:t>Recommendations for partition keys</a:t>
            </a:r>
            <a:endParaRPr lang="en-IN" b="1" dirty="0"/>
          </a:p>
        </p:txBody>
      </p:sp>
      <p:sp>
        <p:nvSpPr>
          <p:cNvPr id="3" name="Content Placeholder 2">
            <a:extLst>
              <a:ext uri="{FF2B5EF4-FFF2-40B4-BE49-F238E27FC236}">
                <a16:creationId xmlns:a16="http://schemas.microsoft.com/office/drawing/2014/main" id="{62AD5180-FE37-1D9C-6354-D1D331A1FC7C}"/>
              </a:ext>
            </a:extLst>
          </p:cNvPr>
          <p:cNvSpPr>
            <a:spLocks noGrp="1"/>
          </p:cNvSpPr>
          <p:nvPr>
            <p:ph idx="1"/>
          </p:nvPr>
        </p:nvSpPr>
        <p:spPr>
          <a:xfrm>
            <a:off x="1154954" y="2603500"/>
            <a:ext cx="10532221" cy="4040188"/>
          </a:xfrm>
        </p:spPr>
        <p:txBody>
          <a:bodyPr>
            <a:normAutofit/>
          </a:bodyPr>
          <a:lstStyle/>
          <a:p>
            <a:r>
              <a:rPr lang="en-US" b="1" dirty="0">
                <a:solidFill>
                  <a:srgbClr val="FF0000"/>
                </a:solidFill>
              </a:rPr>
              <a:t>Use high-cardinality attributes: </a:t>
            </a:r>
            <a:r>
              <a:rPr lang="en-US" dirty="0"/>
              <a:t>Choose attributes that have distinct values for each item, like </a:t>
            </a:r>
            <a:r>
              <a:rPr lang="en-US" dirty="0" err="1"/>
              <a:t>emailid</a:t>
            </a:r>
            <a:r>
              <a:rPr lang="en-US" dirty="0"/>
              <a:t>, </a:t>
            </a:r>
            <a:r>
              <a:rPr lang="en-US" dirty="0" err="1"/>
              <a:t>employee_no</a:t>
            </a:r>
            <a:r>
              <a:rPr lang="en-US" dirty="0"/>
              <a:t>, </a:t>
            </a:r>
            <a:r>
              <a:rPr lang="en-US" dirty="0" err="1"/>
              <a:t>customerid</a:t>
            </a:r>
            <a:r>
              <a:rPr lang="en-US" dirty="0"/>
              <a:t>, </a:t>
            </a:r>
            <a:r>
              <a:rPr lang="en-US" dirty="0" err="1"/>
              <a:t>sessionid</a:t>
            </a:r>
            <a:r>
              <a:rPr lang="en-US" dirty="0"/>
              <a:t>, </a:t>
            </a:r>
            <a:r>
              <a:rPr lang="en-US" dirty="0" err="1"/>
              <a:t>orderid</a:t>
            </a:r>
            <a:r>
              <a:rPr lang="en-US" dirty="0"/>
              <a:t>, and so on.</a:t>
            </a:r>
          </a:p>
          <a:p>
            <a:r>
              <a:rPr lang="en-US" b="1" dirty="0">
                <a:solidFill>
                  <a:srgbClr val="FF0000"/>
                </a:solidFill>
              </a:rPr>
              <a:t>Use composite </a:t>
            </a:r>
            <a:r>
              <a:rPr lang="en-US" b="1" dirty="0" err="1">
                <a:solidFill>
                  <a:srgbClr val="FF0000"/>
                </a:solidFill>
              </a:rPr>
              <a:t>attributes:C</a:t>
            </a:r>
            <a:r>
              <a:rPr lang="en-US" dirty="0" err="1"/>
              <a:t>ombine</a:t>
            </a:r>
            <a:r>
              <a:rPr lang="en-US" dirty="0"/>
              <a:t> more than one attribute to form a unique key, if that meets the access pattern. </a:t>
            </a:r>
          </a:p>
          <a:p>
            <a:r>
              <a:rPr lang="en-US" dirty="0"/>
              <a:t>For example, consider an orders table with </a:t>
            </a:r>
            <a:r>
              <a:rPr lang="en-US" dirty="0" err="1"/>
              <a:t>customerid#productid#countrycode</a:t>
            </a:r>
            <a:r>
              <a:rPr lang="en-US" dirty="0"/>
              <a:t> as the partition key and </a:t>
            </a:r>
            <a:r>
              <a:rPr lang="en-US" dirty="0" err="1"/>
              <a:t>order_date</a:t>
            </a:r>
            <a:r>
              <a:rPr lang="en-US" dirty="0"/>
              <a:t> as the sort key, where the symbol # is used to split different field.</a:t>
            </a:r>
          </a:p>
        </p:txBody>
      </p:sp>
    </p:spTree>
    <p:extLst>
      <p:ext uri="{BB962C8B-B14F-4D97-AF65-F5344CB8AC3E}">
        <p14:creationId xmlns:p14="http://schemas.microsoft.com/office/powerpoint/2010/main" val="226030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51E8-BB0A-AB23-F0DD-664749A3239E}"/>
              </a:ext>
            </a:extLst>
          </p:cNvPr>
          <p:cNvSpPr>
            <a:spLocks noGrp="1"/>
          </p:cNvSpPr>
          <p:nvPr>
            <p:ph type="title"/>
          </p:nvPr>
        </p:nvSpPr>
        <p:spPr/>
        <p:txBody>
          <a:bodyPr/>
          <a:lstStyle/>
          <a:p>
            <a:r>
              <a:rPr lang="en-US" b="1" dirty="0"/>
              <a:t>Recommendations for partition keys</a:t>
            </a:r>
            <a:endParaRPr lang="en-IN" dirty="0"/>
          </a:p>
        </p:txBody>
      </p:sp>
      <p:sp>
        <p:nvSpPr>
          <p:cNvPr id="3" name="Content Placeholder 2">
            <a:extLst>
              <a:ext uri="{FF2B5EF4-FFF2-40B4-BE49-F238E27FC236}">
                <a16:creationId xmlns:a16="http://schemas.microsoft.com/office/drawing/2014/main" id="{0710E2A3-C34A-8102-77AD-BACA636B2486}"/>
              </a:ext>
            </a:extLst>
          </p:cNvPr>
          <p:cNvSpPr>
            <a:spLocks noGrp="1"/>
          </p:cNvSpPr>
          <p:nvPr>
            <p:ph idx="1"/>
          </p:nvPr>
        </p:nvSpPr>
        <p:spPr>
          <a:xfrm>
            <a:off x="1154954" y="2603499"/>
            <a:ext cx="10089309" cy="3954463"/>
          </a:xfrm>
        </p:spPr>
        <p:txBody>
          <a:bodyPr>
            <a:normAutofit/>
          </a:bodyPr>
          <a:lstStyle/>
          <a:p>
            <a:r>
              <a:rPr lang="en-US" b="1" dirty="0">
                <a:solidFill>
                  <a:srgbClr val="FF0000"/>
                </a:solidFill>
              </a:rPr>
              <a:t>Cache the popular items</a:t>
            </a:r>
            <a:r>
              <a:rPr lang="en-US" dirty="0"/>
              <a:t> when there is a high volume of read traffic using Amazon DynamoDB Accelerator (DAX). </a:t>
            </a:r>
          </a:p>
          <a:p>
            <a:pPr lvl="1"/>
            <a:r>
              <a:rPr lang="en-US" dirty="0"/>
              <a:t>Cache acts as a low-pass filter, preventing reads of unusually popular items from swamping partitions</a:t>
            </a:r>
          </a:p>
          <a:p>
            <a:pPr lvl="1"/>
            <a:r>
              <a:rPr lang="en-US" dirty="0"/>
              <a:t>For example, consider a table that has deals information for products. </a:t>
            </a:r>
          </a:p>
          <a:p>
            <a:pPr lvl="1"/>
            <a:r>
              <a:rPr lang="en-US" dirty="0"/>
              <a:t>Some deals are expected to be more popular than others during major sale events like Black Friday or Cyber Monday. </a:t>
            </a:r>
          </a:p>
          <a:p>
            <a:pPr lvl="1"/>
            <a:r>
              <a:rPr lang="en-US" dirty="0"/>
              <a:t>DAX is a fully managed, in-memory cache for DynamoDB that doesn’t require developers to manage cache invalidation, data population, or cluster management. </a:t>
            </a:r>
          </a:p>
          <a:p>
            <a:pPr lvl="1"/>
            <a:r>
              <a:rPr lang="en-US" dirty="0"/>
              <a:t>DAX also is compatible with DynamoDB API calls, so developers can incorporate it more easily into existing applications.</a:t>
            </a:r>
            <a:endParaRPr lang="en-IN" dirty="0"/>
          </a:p>
          <a:p>
            <a:endParaRPr lang="en-IN" dirty="0"/>
          </a:p>
        </p:txBody>
      </p:sp>
    </p:spTree>
    <p:extLst>
      <p:ext uri="{BB962C8B-B14F-4D97-AF65-F5344CB8AC3E}">
        <p14:creationId xmlns:p14="http://schemas.microsoft.com/office/powerpoint/2010/main" val="176357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468A-9C43-F174-B5E9-0153C7BD1D9B}"/>
              </a:ext>
            </a:extLst>
          </p:cNvPr>
          <p:cNvSpPr>
            <a:spLocks noGrp="1"/>
          </p:cNvSpPr>
          <p:nvPr>
            <p:ph type="title"/>
          </p:nvPr>
        </p:nvSpPr>
        <p:spPr/>
        <p:txBody>
          <a:bodyPr/>
          <a:lstStyle/>
          <a:p>
            <a:r>
              <a:rPr lang="en-US" b="1" dirty="0"/>
              <a:t>Recommendations for partition keys</a:t>
            </a:r>
            <a:endParaRPr lang="en-IN" dirty="0"/>
          </a:p>
        </p:txBody>
      </p:sp>
      <p:sp>
        <p:nvSpPr>
          <p:cNvPr id="3" name="Content Placeholder 2">
            <a:extLst>
              <a:ext uri="{FF2B5EF4-FFF2-40B4-BE49-F238E27FC236}">
                <a16:creationId xmlns:a16="http://schemas.microsoft.com/office/drawing/2014/main" id="{1414CCA6-66C1-70F4-4BCD-F5BC83DE944C}"/>
              </a:ext>
            </a:extLst>
          </p:cNvPr>
          <p:cNvSpPr>
            <a:spLocks noGrp="1"/>
          </p:cNvSpPr>
          <p:nvPr>
            <p:ph idx="1"/>
          </p:nvPr>
        </p:nvSpPr>
        <p:spPr/>
        <p:txBody>
          <a:bodyPr/>
          <a:lstStyle/>
          <a:p>
            <a:r>
              <a:rPr lang="en-US" b="1" dirty="0">
                <a:solidFill>
                  <a:srgbClr val="FF0000"/>
                </a:solidFill>
              </a:rPr>
              <a:t>Add random numbers or digits </a:t>
            </a:r>
            <a:r>
              <a:rPr lang="en-US" dirty="0"/>
              <a:t>from a predetermined range for write-heavy use cases. </a:t>
            </a:r>
          </a:p>
          <a:p>
            <a:r>
              <a:rPr lang="en-US" dirty="0"/>
              <a:t>Suppose that you expect a large volume of writes for a partition key (for example, greater than 1000 1 K writes per second). </a:t>
            </a:r>
          </a:p>
          <a:p>
            <a:r>
              <a:rPr lang="en-US" dirty="0"/>
              <a:t>In this case, use an additional prefix or suffix (a fixed number from predetermined range, say 0–9) and add it to the partition key.</a:t>
            </a:r>
            <a:endParaRPr lang="en-IN" dirty="0"/>
          </a:p>
        </p:txBody>
      </p:sp>
    </p:spTree>
    <p:extLst>
      <p:ext uri="{BB962C8B-B14F-4D97-AF65-F5344CB8AC3E}">
        <p14:creationId xmlns:p14="http://schemas.microsoft.com/office/powerpoint/2010/main" val="58784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3ABE-1A26-C313-12A7-4BBFD506AFAD}"/>
              </a:ext>
            </a:extLst>
          </p:cNvPr>
          <p:cNvSpPr>
            <a:spLocks noGrp="1"/>
          </p:cNvSpPr>
          <p:nvPr>
            <p:ph type="title"/>
          </p:nvPr>
        </p:nvSpPr>
        <p:spPr/>
        <p:txBody>
          <a:bodyPr/>
          <a:lstStyle/>
          <a:p>
            <a:r>
              <a:rPr lang="en-US" b="1" dirty="0"/>
              <a:t>Case study</a:t>
            </a:r>
            <a:endParaRPr lang="en-IN" b="1" dirty="0"/>
          </a:p>
        </p:txBody>
      </p:sp>
      <p:sp>
        <p:nvSpPr>
          <p:cNvPr id="3" name="Content Placeholder 2">
            <a:extLst>
              <a:ext uri="{FF2B5EF4-FFF2-40B4-BE49-F238E27FC236}">
                <a16:creationId xmlns:a16="http://schemas.microsoft.com/office/drawing/2014/main" id="{FF0EAA60-30CC-58AD-9E14-5F724D48C754}"/>
              </a:ext>
            </a:extLst>
          </p:cNvPr>
          <p:cNvSpPr>
            <a:spLocks noGrp="1"/>
          </p:cNvSpPr>
          <p:nvPr>
            <p:ph idx="1"/>
          </p:nvPr>
        </p:nvSpPr>
        <p:spPr>
          <a:xfrm>
            <a:off x="1154954" y="2603500"/>
            <a:ext cx="10489359" cy="3968750"/>
          </a:xfrm>
        </p:spPr>
        <p:txBody>
          <a:bodyPr>
            <a:normAutofit fontScale="85000" lnSpcReduction="20000"/>
          </a:bodyPr>
          <a:lstStyle/>
          <a:p>
            <a:r>
              <a:rPr lang="en-US" dirty="0"/>
              <a:t>For example, consider a table of invoice transactions. </a:t>
            </a:r>
          </a:p>
          <a:p>
            <a:r>
              <a:rPr lang="en-US" dirty="0"/>
              <a:t>A single invoice can contain thousands of transactions per client. </a:t>
            </a:r>
          </a:p>
          <a:p>
            <a:r>
              <a:rPr lang="en-US" dirty="0"/>
              <a:t>How do we enforce uniqueness and ability to query and update the invoice details for high-volumetric clients?</a:t>
            </a:r>
          </a:p>
          <a:p>
            <a:r>
              <a:rPr lang="en-US" dirty="0"/>
              <a:t>Following is the recommended table layout for this scenario:</a:t>
            </a:r>
          </a:p>
          <a:p>
            <a:r>
              <a:rPr lang="en-US" b="1" dirty="0">
                <a:solidFill>
                  <a:srgbClr val="FF0000"/>
                </a:solidFill>
              </a:rPr>
              <a:t>Partition key:</a:t>
            </a:r>
            <a:r>
              <a:rPr lang="en-US" dirty="0"/>
              <a:t> Add a random suffix (for example 0–9 or 0–99) with the </a:t>
            </a:r>
            <a:r>
              <a:rPr lang="en-US" dirty="0" err="1"/>
              <a:t>InvoiceNumber</a:t>
            </a:r>
            <a:r>
              <a:rPr lang="en-US" dirty="0"/>
              <a:t>, depending on the number of transactions per </a:t>
            </a:r>
            <a:r>
              <a:rPr lang="en-US" dirty="0" err="1"/>
              <a:t>InvoiceNumber</a:t>
            </a:r>
            <a:r>
              <a:rPr lang="en-US" dirty="0"/>
              <a:t>.</a:t>
            </a:r>
          </a:p>
          <a:p>
            <a:r>
              <a:rPr lang="en-US" dirty="0"/>
              <a:t> For example, assume that a single </a:t>
            </a:r>
            <a:r>
              <a:rPr lang="en-US" dirty="0" err="1"/>
              <a:t>InvoiceNumber</a:t>
            </a:r>
            <a:r>
              <a:rPr lang="en-US" dirty="0"/>
              <a:t> contains up to 50,000 1K items and that you expect 5000 writes per second. </a:t>
            </a:r>
          </a:p>
          <a:p>
            <a:r>
              <a:rPr lang="en-US" dirty="0"/>
              <a:t>In this case, you can use the following formula to estimate the suffix range: ((Number of writes per second * CEILING(item size in KB, 1) ) /1000). </a:t>
            </a:r>
          </a:p>
          <a:p>
            <a:r>
              <a:rPr lang="en-US" dirty="0"/>
              <a:t>Using this formula requires a minimum of five partitions to distribute writes, and hence you might want to set the range as 0-4.</a:t>
            </a:r>
          </a:p>
          <a:p>
            <a:r>
              <a:rPr lang="en-US" b="1" dirty="0">
                <a:solidFill>
                  <a:srgbClr val="FF0000"/>
                </a:solidFill>
              </a:rPr>
              <a:t>Sort key:</a:t>
            </a:r>
            <a:r>
              <a:rPr lang="en-US" dirty="0"/>
              <a:t> </a:t>
            </a:r>
            <a:r>
              <a:rPr lang="en-US" dirty="0" err="1"/>
              <a:t>Client#txId</a:t>
            </a:r>
            <a:r>
              <a:rPr lang="en-US" dirty="0"/>
              <a:t>. This value is the client id followed by a separator character followed by the transaction Id.</a:t>
            </a:r>
            <a:endParaRPr lang="en-IN" dirty="0"/>
          </a:p>
        </p:txBody>
      </p:sp>
    </p:spTree>
    <p:extLst>
      <p:ext uri="{BB962C8B-B14F-4D97-AF65-F5344CB8AC3E}">
        <p14:creationId xmlns:p14="http://schemas.microsoft.com/office/powerpoint/2010/main" val="225897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59CB-E16A-3FC8-5D79-B52CA73984C1}"/>
              </a:ext>
            </a:extLst>
          </p:cNvPr>
          <p:cNvSpPr>
            <a:spLocks noGrp="1"/>
          </p:cNvSpPr>
          <p:nvPr>
            <p:ph type="title"/>
          </p:nvPr>
        </p:nvSpPr>
        <p:spPr/>
        <p:txBody>
          <a:bodyPr/>
          <a:lstStyle/>
          <a:p>
            <a:r>
              <a:rPr lang="en-US" b="1" dirty="0"/>
              <a:t>Case study</a:t>
            </a:r>
            <a:endParaRPr lang="en-IN" dirty="0"/>
          </a:p>
        </p:txBody>
      </p:sp>
      <p:graphicFrame>
        <p:nvGraphicFramePr>
          <p:cNvPr id="4" name="Table 4">
            <a:extLst>
              <a:ext uri="{FF2B5EF4-FFF2-40B4-BE49-F238E27FC236}">
                <a16:creationId xmlns:a16="http://schemas.microsoft.com/office/drawing/2014/main" id="{73407C2E-6D84-B69E-9B27-F7B212CB702C}"/>
              </a:ext>
            </a:extLst>
          </p:cNvPr>
          <p:cNvGraphicFramePr>
            <a:graphicFrameLocks noGrp="1"/>
          </p:cNvGraphicFramePr>
          <p:nvPr>
            <p:ph idx="1"/>
            <p:extLst>
              <p:ext uri="{D42A27DB-BD31-4B8C-83A1-F6EECF244321}">
                <p14:modId xmlns:p14="http://schemas.microsoft.com/office/powerpoint/2010/main" val="438777061"/>
              </p:ext>
            </p:extLst>
          </p:nvPr>
        </p:nvGraphicFramePr>
        <p:xfrm>
          <a:off x="1155700" y="2603500"/>
          <a:ext cx="8824911" cy="397002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667381530"/>
                    </a:ext>
                  </a:extLst>
                </a:gridCol>
                <a:gridCol w="2941637">
                  <a:extLst>
                    <a:ext uri="{9D8B030D-6E8A-4147-A177-3AD203B41FA5}">
                      <a16:colId xmlns:a16="http://schemas.microsoft.com/office/drawing/2014/main" val="1661894429"/>
                    </a:ext>
                  </a:extLst>
                </a:gridCol>
                <a:gridCol w="2941637">
                  <a:extLst>
                    <a:ext uri="{9D8B030D-6E8A-4147-A177-3AD203B41FA5}">
                      <a16:colId xmlns:a16="http://schemas.microsoft.com/office/drawing/2014/main" val="2578812525"/>
                    </a:ext>
                  </a:extLst>
                </a:gridCol>
              </a:tblGrid>
              <a:tr h="370840">
                <a:tc>
                  <a:txBody>
                    <a:bodyPr/>
                    <a:lstStyle/>
                    <a:p>
                      <a:r>
                        <a:rPr lang="en-US" b="0" dirty="0">
                          <a:effectLst/>
                          <a:latin typeface="AmazonEmberBold"/>
                        </a:rPr>
                        <a:t>Partition Key</a:t>
                      </a:r>
                      <a:endParaRPr lang="en-US" dirty="0">
                        <a:effectLst/>
                      </a:endParaRPr>
                    </a:p>
                    <a:p>
                      <a:r>
                        <a:rPr lang="en-US" dirty="0" err="1">
                          <a:effectLst/>
                        </a:rPr>
                        <a:t>InvoiceNumber#Random</a:t>
                      </a:r>
                      <a:r>
                        <a:rPr lang="en-US" dirty="0">
                          <a:effectLst/>
                        </a:rPr>
                        <a:t>(0-N)</a:t>
                      </a:r>
                    </a:p>
                  </a:txBody>
                  <a:tcPr marL="95250" marR="95250" marT="95250" marB="95250" anchor="ctr"/>
                </a:tc>
                <a:tc>
                  <a:txBody>
                    <a:bodyPr/>
                    <a:lstStyle/>
                    <a:p>
                      <a:r>
                        <a:rPr lang="en-IN" b="0">
                          <a:effectLst/>
                          <a:latin typeface="AmazonEmberBold"/>
                        </a:rPr>
                        <a:t>Sort Key</a:t>
                      </a:r>
                      <a:endParaRPr lang="en-IN">
                        <a:effectLst/>
                      </a:endParaRPr>
                    </a:p>
                    <a:p>
                      <a:r>
                        <a:rPr lang="en-IN">
                          <a:effectLst/>
                        </a:rPr>
                        <a:t>Client#txId</a:t>
                      </a:r>
                    </a:p>
                  </a:txBody>
                  <a:tcPr marL="95250" marR="95250" marT="95250" marB="95250" anchor="ctr"/>
                </a:tc>
                <a:tc>
                  <a:txBody>
                    <a:bodyPr/>
                    <a:lstStyle/>
                    <a:p>
                      <a:r>
                        <a:rPr lang="en-IN" b="0">
                          <a:effectLst/>
                          <a:latin typeface="AmazonEmberBold"/>
                        </a:rPr>
                        <a:t>Attribute1</a:t>
                      </a:r>
                      <a:endParaRPr lang="en-IN">
                        <a:effectLst/>
                      </a:endParaRPr>
                    </a:p>
                  </a:txBody>
                  <a:tcPr marL="95250" marR="95250" marT="95250" marB="95250" anchor="ctr"/>
                </a:tc>
                <a:extLst>
                  <a:ext uri="{0D108BD9-81ED-4DB2-BD59-A6C34878D82A}">
                    <a16:rowId xmlns:a16="http://schemas.microsoft.com/office/drawing/2014/main" val="1968336780"/>
                  </a:ext>
                </a:extLst>
              </a:tr>
              <a:tr h="370840">
                <a:tc>
                  <a:txBody>
                    <a:bodyPr/>
                    <a:lstStyle/>
                    <a:p>
                      <a:r>
                        <a:rPr lang="en-IN" b="0">
                          <a:effectLst/>
                          <a:latin typeface="AmazonEmberBold"/>
                        </a:rPr>
                        <a:t>InvoiceNumber#121212#0</a:t>
                      </a:r>
                      <a:endParaRPr lang="en-IN">
                        <a:effectLst/>
                      </a:endParaRPr>
                    </a:p>
                  </a:txBody>
                  <a:tcPr marL="95250" marR="95250" marT="95250" marB="95250" anchor="ctr"/>
                </a:tc>
                <a:tc>
                  <a:txBody>
                    <a:bodyPr/>
                    <a:lstStyle/>
                    <a:p>
                      <a:r>
                        <a:rPr lang="en-IN">
                          <a:effectLst/>
                        </a:rPr>
                        <a:t>Client#1#txid#1</a:t>
                      </a:r>
                    </a:p>
                  </a:txBody>
                  <a:tcPr marL="95250" marR="95250" marT="95250" marB="95250" anchor="ctr"/>
                </a:tc>
                <a:tc>
                  <a:txBody>
                    <a:bodyPr/>
                    <a:lstStyle/>
                    <a:p>
                      <a:r>
                        <a:rPr lang="en-IN">
                          <a:effectLst/>
                        </a:rPr>
                        <a:t>InvoiceDate#2018-05-17 01.36.45</a:t>
                      </a:r>
                    </a:p>
                  </a:txBody>
                  <a:tcPr marL="95250" marR="95250" marT="95250" marB="95250" anchor="ctr"/>
                </a:tc>
                <a:extLst>
                  <a:ext uri="{0D108BD9-81ED-4DB2-BD59-A6C34878D82A}">
                    <a16:rowId xmlns:a16="http://schemas.microsoft.com/office/drawing/2014/main" val="2845443123"/>
                  </a:ext>
                </a:extLst>
              </a:tr>
              <a:tr h="370840">
                <a:tc>
                  <a:txBody>
                    <a:bodyPr/>
                    <a:lstStyle/>
                    <a:p>
                      <a:r>
                        <a:rPr lang="en-IN" b="0">
                          <a:effectLst/>
                          <a:latin typeface="AmazonEmberBold"/>
                        </a:rPr>
                        <a:t>InvoiceNumber#121212#0</a:t>
                      </a:r>
                      <a:endParaRPr lang="en-IN">
                        <a:effectLst/>
                      </a:endParaRPr>
                    </a:p>
                  </a:txBody>
                  <a:tcPr marL="95250" marR="95250" marT="95250" marB="95250" anchor="ctr"/>
                </a:tc>
                <a:tc>
                  <a:txBody>
                    <a:bodyPr/>
                    <a:lstStyle/>
                    <a:p>
                      <a:r>
                        <a:rPr lang="en-IN">
                          <a:effectLst/>
                        </a:rPr>
                        <a:t>Client#1#txid#2</a:t>
                      </a:r>
                    </a:p>
                  </a:txBody>
                  <a:tcPr marL="95250" marR="95250" marT="95250" marB="95250" anchor="ctr"/>
                </a:tc>
                <a:tc>
                  <a:txBody>
                    <a:bodyPr/>
                    <a:lstStyle/>
                    <a:p>
                      <a:r>
                        <a:rPr lang="en-IN">
                          <a:effectLst/>
                        </a:rPr>
                        <a:t>InvoiceDate#2018-05-18 01.36.30</a:t>
                      </a:r>
                    </a:p>
                  </a:txBody>
                  <a:tcPr marL="95250" marR="95250" marT="95250" marB="95250" anchor="ctr"/>
                </a:tc>
                <a:extLst>
                  <a:ext uri="{0D108BD9-81ED-4DB2-BD59-A6C34878D82A}">
                    <a16:rowId xmlns:a16="http://schemas.microsoft.com/office/drawing/2014/main" val="3590672844"/>
                  </a:ext>
                </a:extLst>
              </a:tr>
              <a:tr h="370840">
                <a:tc>
                  <a:txBody>
                    <a:bodyPr/>
                    <a:lstStyle/>
                    <a:p>
                      <a:r>
                        <a:rPr lang="en-IN" b="0">
                          <a:effectLst/>
                          <a:latin typeface="AmazonEmberBold"/>
                        </a:rPr>
                        <a:t>InvoiceNumber#121212#1</a:t>
                      </a:r>
                      <a:endParaRPr lang="en-IN">
                        <a:effectLst/>
                      </a:endParaRPr>
                    </a:p>
                  </a:txBody>
                  <a:tcPr marL="95250" marR="95250" marT="95250" marB="95250" anchor="ctr"/>
                </a:tc>
                <a:tc>
                  <a:txBody>
                    <a:bodyPr/>
                    <a:lstStyle/>
                    <a:p>
                      <a:r>
                        <a:rPr lang="en-IN">
                          <a:effectLst/>
                        </a:rPr>
                        <a:t>Client#2#txid#1</a:t>
                      </a:r>
                    </a:p>
                  </a:txBody>
                  <a:tcPr marL="95250" marR="95250" marT="95250" marB="95250" anchor="ctr"/>
                </a:tc>
                <a:tc>
                  <a:txBody>
                    <a:bodyPr/>
                    <a:lstStyle/>
                    <a:p>
                      <a:r>
                        <a:rPr lang="en-IN">
                          <a:effectLst/>
                        </a:rPr>
                        <a:t>InvoiceDate#2018-06-15 01.36.20</a:t>
                      </a:r>
                    </a:p>
                  </a:txBody>
                  <a:tcPr marL="95250" marR="95250" marT="95250" marB="95250" anchor="ctr"/>
                </a:tc>
                <a:extLst>
                  <a:ext uri="{0D108BD9-81ED-4DB2-BD59-A6C34878D82A}">
                    <a16:rowId xmlns:a16="http://schemas.microsoft.com/office/drawing/2014/main" val="509321411"/>
                  </a:ext>
                </a:extLst>
              </a:tr>
              <a:tr h="370840">
                <a:tc>
                  <a:txBody>
                    <a:bodyPr/>
                    <a:lstStyle/>
                    <a:p>
                      <a:r>
                        <a:rPr lang="en-IN" b="0">
                          <a:effectLst/>
                          <a:latin typeface="AmazonEmberBold"/>
                        </a:rPr>
                        <a:t>InvoiceNumber#121212#1</a:t>
                      </a:r>
                      <a:endParaRPr lang="en-IN">
                        <a:effectLst/>
                      </a:endParaRPr>
                    </a:p>
                  </a:txBody>
                  <a:tcPr marL="95250" marR="95250" marT="95250" marB="95250" anchor="ctr"/>
                </a:tc>
                <a:tc>
                  <a:txBody>
                    <a:bodyPr/>
                    <a:lstStyle/>
                    <a:p>
                      <a:r>
                        <a:rPr lang="en-IN">
                          <a:effectLst/>
                        </a:rPr>
                        <a:t>Client#2#txid#2</a:t>
                      </a:r>
                    </a:p>
                  </a:txBody>
                  <a:tcPr marL="95250" marR="95250" marT="95250" marB="95250" anchor="ctr"/>
                </a:tc>
                <a:tc>
                  <a:txBody>
                    <a:bodyPr/>
                    <a:lstStyle/>
                    <a:p>
                      <a:r>
                        <a:rPr lang="en-IN" dirty="0">
                          <a:effectLst/>
                        </a:rPr>
                        <a:t>InvoiceDate#2018-07-1 01.36.15</a:t>
                      </a:r>
                    </a:p>
                  </a:txBody>
                  <a:tcPr marL="95250" marR="95250" marT="95250" marB="95250" anchor="ctr"/>
                </a:tc>
                <a:extLst>
                  <a:ext uri="{0D108BD9-81ED-4DB2-BD59-A6C34878D82A}">
                    <a16:rowId xmlns:a16="http://schemas.microsoft.com/office/drawing/2014/main" val="2799084652"/>
                  </a:ext>
                </a:extLst>
              </a:tr>
            </a:tbl>
          </a:graphicData>
        </a:graphic>
      </p:graphicFrame>
    </p:spTree>
    <p:extLst>
      <p:ext uri="{BB962C8B-B14F-4D97-AF65-F5344CB8AC3E}">
        <p14:creationId xmlns:p14="http://schemas.microsoft.com/office/powerpoint/2010/main" val="68074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E85-1619-AFCA-12F0-5BDCB359A7FE}"/>
              </a:ext>
            </a:extLst>
          </p:cNvPr>
          <p:cNvSpPr>
            <a:spLocks noGrp="1"/>
          </p:cNvSpPr>
          <p:nvPr>
            <p:ph type="title"/>
          </p:nvPr>
        </p:nvSpPr>
        <p:spPr/>
        <p:txBody>
          <a:bodyPr/>
          <a:lstStyle/>
          <a:p>
            <a:r>
              <a:rPr lang="en-US" b="0" i="0" dirty="0">
                <a:effectLst/>
                <a:latin typeface="Inter"/>
              </a:rPr>
              <a:t>Throttling</a:t>
            </a:r>
            <a:endParaRPr lang="en-IN" dirty="0"/>
          </a:p>
        </p:txBody>
      </p:sp>
      <p:sp>
        <p:nvSpPr>
          <p:cNvPr id="3" name="Content Placeholder 2">
            <a:extLst>
              <a:ext uri="{FF2B5EF4-FFF2-40B4-BE49-F238E27FC236}">
                <a16:creationId xmlns:a16="http://schemas.microsoft.com/office/drawing/2014/main" id="{DF9F0ACA-8316-4F9E-F775-B94F2EFAF46A}"/>
              </a:ext>
            </a:extLst>
          </p:cNvPr>
          <p:cNvSpPr>
            <a:spLocks noGrp="1"/>
          </p:cNvSpPr>
          <p:nvPr>
            <p:ph idx="1"/>
          </p:nvPr>
        </p:nvSpPr>
        <p:spPr/>
        <p:txBody>
          <a:bodyPr/>
          <a:lstStyle/>
          <a:p>
            <a:r>
              <a:rPr lang="en-US" b="0" i="0" dirty="0">
                <a:effectLst/>
                <a:latin typeface="Inter"/>
              </a:rPr>
              <a:t>DynamoDB throttling is the process of preventing or rejecting reads and writes to a DynamoDB table.</a:t>
            </a:r>
            <a:endParaRPr lang="en-IN" dirty="0"/>
          </a:p>
        </p:txBody>
      </p:sp>
    </p:spTree>
    <p:extLst>
      <p:ext uri="{BB962C8B-B14F-4D97-AF65-F5344CB8AC3E}">
        <p14:creationId xmlns:p14="http://schemas.microsoft.com/office/powerpoint/2010/main" val="318521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6B25-6AC8-9F09-F397-D4A5D3B54A16}"/>
              </a:ext>
            </a:extLst>
          </p:cNvPr>
          <p:cNvSpPr>
            <a:spLocks noGrp="1"/>
          </p:cNvSpPr>
          <p:nvPr>
            <p:ph type="title"/>
          </p:nvPr>
        </p:nvSpPr>
        <p:spPr/>
        <p:txBody>
          <a:bodyPr/>
          <a:lstStyle/>
          <a:p>
            <a:r>
              <a:rPr lang="en-US" b="1" dirty="0"/>
              <a:t>Case study</a:t>
            </a:r>
            <a:endParaRPr lang="en-IN" dirty="0"/>
          </a:p>
        </p:txBody>
      </p:sp>
      <p:sp>
        <p:nvSpPr>
          <p:cNvPr id="3" name="Content Placeholder 2">
            <a:extLst>
              <a:ext uri="{FF2B5EF4-FFF2-40B4-BE49-F238E27FC236}">
                <a16:creationId xmlns:a16="http://schemas.microsoft.com/office/drawing/2014/main" id="{115E1090-096F-3456-FFEB-FCBF332B7003}"/>
              </a:ext>
            </a:extLst>
          </p:cNvPr>
          <p:cNvSpPr>
            <a:spLocks noGrp="1"/>
          </p:cNvSpPr>
          <p:nvPr>
            <p:ph idx="1"/>
          </p:nvPr>
        </p:nvSpPr>
        <p:spPr>
          <a:xfrm>
            <a:off x="1154954" y="2603499"/>
            <a:ext cx="10475071" cy="3897313"/>
          </a:xfrm>
        </p:spPr>
        <p:txBody>
          <a:bodyPr>
            <a:normAutofit fontScale="85000" lnSpcReduction="20000"/>
          </a:bodyPr>
          <a:lstStyle/>
          <a:p>
            <a:r>
              <a:rPr lang="en-US" dirty="0"/>
              <a:t>This combination gives us a good spread through the partitions. </a:t>
            </a:r>
          </a:p>
          <a:p>
            <a:r>
              <a:rPr lang="en-US" dirty="0"/>
              <a:t>Can use the sort key to filter for a specific client (for example, where </a:t>
            </a:r>
            <a:r>
              <a:rPr lang="en-US" dirty="0" err="1"/>
              <a:t>InvoiceNumber</a:t>
            </a:r>
            <a:r>
              <a:rPr lang="en-US" dirty="0"/>
              <a:t>=InvoiceNumber#121212#1 and </a:t>
            </a:r>
            <a:r>
              <a:rPr lang="en-US" dirty="0" err="1"/>
              <a:t>Client#txId</a:t>
            </a:r>
            <a:r>
              <a:rPr lang="en-US" dirty="0"/>
              <a:t> begins with Client#1).</a:t>
            </a:r>
          </a:p>
          <a:p>
            <a:r>
              <a:rPr lang="en-US" dirty="0"/>
              <a:t>Because we have a random number appended to our partition key (0–4), we need to query the table five times for a given </a:t>
            </a:r>
            <a:r>
              <a:rPr lang="en-US" dirty="0" err="1"/>
              <a:t>InvoiceNumber</a:t>
            </a:r>
            <a:r>
              <a:rPr lang="en-US" dirty="0"/>
              <a:t>. </a:t>
            </a:r>
          </a:p>
          <a:p>
            <a:r>
              <a:rPr lang="en-US" dirty="0"/>
              <a:t>Our partition key could be InvoiceNumber#121212#[0-4], so we need to query where partition key is InvoiceNumber#121212#0 and </a:t>
            </a:r>
            <a:r>
              <a:rPr lang="en-US" dirty="0" err="1"/>
              <a:t>Client#txId</a:t>
            </a:r>
            <a:r>
              <a:rPr lang="en-US" dirty="0"/>
              <a:t> </a:t>
            </a:r>
            <a:r>
              <a:rPr lang="en-US" dirty="0" err="1"/>
              <a:t>begins_with</a:t>
            </a:r>
            <a:r>
              <a:rPr lang="en-US" dirty="0"/>
              <a:t> Client#1. </a:t>
            </a:r>
          </a:p>
          <a:p>
            <a:r>
              <a:rPr lang="en-US" dirty="0"/>
              <a:t>We need to repeat this for 121212#1, on up to 121212#4 and then merge the results.</a:t>
            </a:r>
          </a:p>
          <a:p>
            <a:r>
              <a:rPr lang="en-US" dirty="0"/>
              <a:t>Note: After the suffix range is decided, there is no easy way to further spread the data because suffix modifications also require application-level changes. </a:t>
            </a:r>
          </a:p>
          <a:p>
            <a:r>
              <a:rPr lang="en-US" dirty="0"/>
              <a:t>Therefore, consider how hot each partition key might get and add enough of a random suffix (with buffer) to accommodate the anticipated future growth.</a:t>
            </a:r>
          </a:p>
          <a:p>
            <a:r>
              <a:rPr lang="en-US" dirty="0"/>
              <a:t>This option induces additional latency for reads due to X number of read requests per query.</a:t>
            </a:r>
          </a:p>
          <a:p>
            <a:r>
              <a:rPr lang="en-US" dirty="0"/>
              <a:t>A randomizing strategy can greatly improve write throughput. But it’s difficult to read a specific item because you don’t know which suffix value was used when writing the item.</a:t>
            </a:r>
            <a:endParaRPr lang="en-IN" dirty="0"/>
          </a:p>
        </p:txBody>
      </p:sp>
    </p:spTree>
    <p:extLst>
      <p:ext uri="{BB962C8B-B14F-4D97-AF65-F5344CB8AC3E}">
        <p14:creationId xmlns:p14="http://schemas.microsoft.com/office/powerpoint/2010/main" val="33178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CA7A-494C-F7F0-1331-EAF0BA6D0BB2}"/>
              </a:ext>
            </a:extLst>
          </p:cNvPr>
          <p:cNvSpPr>
            <a:spLocks noGrp="1"/>
          </p:cNvSpPr>
          <p:nvPr>
            <p:ph type="title"/>
          </p:nvPr>
        </p:nvSpPr>
        <p:spPr/>
        <p:txBody>
          <a:bodyPr/>
          <a:lstStyle/>
          <a:p>
            <a:r>
              <a:rPr lang="en-US" b="1" dirty="0"/>
              <a:t>Case study</a:t>
            </a:r>
            <a:endParaRPr lang="en-IN" dirty="0"/>
          </a:p>
        </p:txBody>
      </p:sp>
      <p:sp>
        <p:nvSpPr>
          <p:cNvPr id="3" name="Content Placeholder 2">
            <a:extLst>
              <a:ext uri="{FF2B5EF4-FFF2-40B4-BE49-F238E27FC236}">
                <a16:creationId xmlns:a16="http://schemas.microsoft.com/office/drawing/2014/main" id="{C6B67366-4C66-DD57-FED4-E97DC0F1DEA7}"/>
              </a:ext>
            </a:extLst>
          </p:cNvPr>
          <p:cNvSpPr>
            <a:spLocks noGrp="1"/>
          </p:cNvSpPr>
          <p:nvPr>
            <p:ph idx="1"/>
          </p:nvPr>
        </p:nvSpPr>
        <p:spPr>
          <a:xfrm>
            <a:off x="1154954" y="2603500"/>
            <a:ext cx="10332196" cy="3983038"/>
          </a:xfrm>
        </p:spPr>
        <p:txBody>
          <a:bodyPr>
            <a:normAutofit lnSpcReduction="10000"/>
          </a:bodyPr>
          <a:lstStyle/>
          <a:p>
            <a:r>
              <a:rPr lang="en-US" dirty="0"/>
              <a:t>To make it easier to read individual items, consider </a:t>
            </a:r>
            <a:r>
              <a:rPr lang="en-US" dirty="0" err="1"/>
              <a:t>sharding</a:t>
            </a:r>
            <a:r>
              <a:rPr lang="en-US" dirty="0"/>
              <a:t> by using calculated suffixes</a:t>
            </a:r>
          </a:p>
          <a:p>
            <a:r>
              <a:rPr lang="en-US" dirty="0"/>
              <a:t>For example, suppose that a large number of invoice transactions are being processed but the read pattern is to retrieve small number of items for a particular </a:t>
            </a:r>
            <a:r>
              <a:rPr lang="en-US" dirty="0" err="1"/>
              <a:t>sourceid</a:t>
            </a:r>
            <a:r>
              <a:rPr lang="en-US" dirty="0"/>
              <a:t> by date range.</a:t>
            </a:r>
          </a:p>
          <a:p>
            <a:r>
              <a:rPr lang="en-US" dirty="0"/>
              <a:t> In this case, it’s more effective to distribute the items across a range of partitions using a particular attribute, in this case </a:t>
            </a:r>
            <a:r>
              <a:rPr lang="en-US" dirty="0" err="1"/>
              <a:t>sourceid</a:t>
            </a:r>
            <a:r>
              <a:rPr lang="en-US" dirty="0"/>
              <a:t>.</a:t>
            </a:r>
          </a:p>
          <a:p>
            <a:r>
              <a:rPr lang="en-US" dirty="0"/>
              <a:t>Can hash the </a:t>
            </a:r>
            <a:r>
              <a:rPr lang="en-US" dirty="0" err="1"/>
              <a:t>sourceId</a:t>
            </a:r>
            <a:r>
              <a:rPr lang="en-US" dirty="0"/>
              <a:t> to annotate the partition key rather than using random number strategy. </a:t>
            </a:r>
          </a:p>
          <a:p>
            <a:r>
              <a:rPr lang="en-US" dirty="0"/>
              <a:t>This way, you know which partition to query and retrieve the results from.</a:t>
            </a:r>
          </a:p>
          <a:p>
            <a:r>
              <a:rPr lang="en-US" dirty="0"/>
              <a:t>As with tables, we recommend that you consider a </a:t>
            </a:r>
            <a:r>
              <a:rPr lang="en-US" dirty="0" err="1"/>
              <a:t>sharding</a:t>
            </a:r>
            <a:r>
              <a:rPr lang="en-US" dirty="0"/>
              <a:t> approach for global secondary indexes (GSI) if you are anticipating a hot key scenario with a global secondary index partition key</a:t>
            </a:r>
            <a:endParaRPr lang="en-IN" dirty="0"/>
          </a:p>
        </p:txBody>
      </p:sp>
    </p:spTree>
    <p:extLst>
      <p:ext uri="{BB962C8B-B14F-4D97-AF65-F5344CB8AC3E}">
        <p14:creationId xmlns:p14="http://schemas.microsoft.com/office/powerpoint/2010/main" val="337346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1E74-1BF3-A515-5ACB-62FD99354678}"/>
              </a:ext>
            </a:extLst>
          </p:cNvPr>
          <p:cNvSpPr>
            <a:spLocks noGrp="1"/>
          </p:cNvSpPr>
          <p:nvPr>
            <p:ph type="title"/>
          </p:nvPr>
        </p:nvSpPr>
        <p:spPr/>
        <p:txBody>
          <a:bodyPr/>
          <a:lstStyle/>
          <a:p>
            <a:r>
              <a:rPr lang="en-US" b="1" dirty="0"/>
              <a:t>Best practices for designing and using partition keys effectively</a:t>
            </a:r>
            <a:endParaRPr lang="en-IN" b="1" dirty="0"/>
          </a:p>
        </p:txBody>
      </p:sp>
      <p:sp>
        <p:nvSpPr>
          <p:cNvPr id="3" name="Content Placeholder 2">
            <a:extLst>
              <a:ext uri="{FF2B5EF4-FFF2-40B4-BE49-F238E27FC236}">
                <a16:creationId xmlns:a16="http://schemas.microsoft.com/office/drawing/2014/main" id="{581F16BD-A4E3-75D0-8A89-F7365643E6D4}"/>
              </a:ext>
            </a:extLst>
          </p:cNvPr>
          <p:cNvSpPr>
            <a:spLocks noGrp="1"/>
          </p:cNvSpPr>
          <p:nvPr>
            <p:ph idx="1"/>
          </p:nvPr>
        </p:nvSpPr>
        <p:spPr>
          <a:xfrm>
            <a:off x="1154954" y="2603500"/>
            <a:ext cx="10232184" cy="3868738"/>
          </a:xfrm>
        </p:spPr>
        <p:txBody>
          <a:bodyPr>
            <a:normAutofit/>
          </a:bodyPr>
          <a:lstStyle/>
          <a:p>
            <a:pPr algn="l"/>
            <a:r>
              <a:rPr lang="en-US" b="1" i="0" dirty="0">
                <a:solidFill>
                  <a:srgbClr val="16191F"/>
                </a:solidFill>
                <a:effectLst/>
                <a:latin typeface="Amazon Ember"/>
              </a:rPr>
              <a:t>Using burst capacity effectively</a:t>
            </a:r>
          </a:p>
          <a:p>
            <a:pPr algn="l"/>
            <a:r>
              <a:rPr lang="en-US" b="0" i="0" dirty="0">
                <a:solidFill>
                  <a:srgbClr val="16191F"/>
                </a:solidFill>
                <a:effectLst/>
                <a:latin typeface="Amazon Ember"/>
              </a:rPr>
              <a:t>DynamoDB provides some flexibility for throughput provisioning with </a:t>
            </a:r>
            <a:r>
              <a:rPr lang="en-US" b="0" i="1" dirty="0">
                <a:solidFill>
                  <a:srgbClr val="16191F"/>
                </a:solidFill>
                <a:effectLst/>
                <a:latin typeface="Amazon Ember"/>
              </a:rPr>
              <a:t>burst capacity</a:t>
            </a:r>
            <a:r>
              <a:rPr lang="en-US" b="0" i="0" dirty="0">
                <a:solidFill>
                  <a:srgbClr val="16191F"/>
                </a:solidFill>
                <a:effectLst/>
                <a:latin typeface="Amazon Ember"/>
              </a:rPr>
              <a:t>.</a:t>
            </a:r>
          </a:p>
          <a:p>
            <a:pPr algn="l"/>
            <a:r>
              <a:rPr lang="en-US" b="0" i="0" dirty="0">
                <a:solidFill>
                  <a:srgbClr val="16191F"/>
                </a:solidFill>
                <a:effectLst/>
                <a:latin typeface="Amazon Ember"/>
              </a:rPr>
              <a:t>Whenever you're not fully using your available throughput, DynamoDB reserves a portion of that unused capacity for later </a:t>
            </a:r>
            <a:r>
              <a:rPr lang="en-US" b="0" i="1" dirty="0">
                <a:solidFill>
                  <a:srgbClr val="16191F"/>
                </a:solidFill>
                <a:effectLst/>
                <a:latin typeface="Amazon Ember"/>
              </a:rPr>
              <a:t>bursts</a:t>
            </a:r>
            <a:r>
              <a:rPr lang="en-US" b="0" i="0" dirty="0">
                <a:solidFill>
                  <a:srgbClr val="16191F"/>
                </a:solidFill>
                <a:effectLst/>
                <a:latin typeface="Amazon Ember"/>
              </a:rPr>
              <a:t> of throughput to handle usage spikes.</a:t>
            </a:r>
          </a:p>
          <a:p>
            <a:pPr algn="l"/>
            <a:r>
              <a:rPr lang="en-US" b="0" i="0" dirty="0">
                <a:solidFill>
                  <a:srgbClr val="16191F"/>
                </a:solidFill>
                <a:effectLst/>
                <a:latin typeface="Amazon Ember"/>
              </a:rPr>
              <a:t>DynamoDB currently retains up to 5 minutes (300 seconds) of unused read and write capacity. </a:t>
            </a:r>
          </a:p>
          <a:p>
            <a:pPr algn="l"/>
            <a:r>
              <a:rPr lang="en-US" b="0" i="0" dirty="0">
                <a:solidFill>
                  <a:srgbClr val="16191F"/>
                </a:solidFill>
                <a:effectLst/>
                <a:latin typeface="Amazon Ember"/>
              </a:rPr>
              <a:t>During an occasional burst of read or write activity, these extra capacity units can be consumed quickly—even faster than the per-second provisioned throughput capacity that you've defined for your table.</a:t>
            </a:r>
          </a:p>
          <a:p>
            <a:pPr algn="l"/>
            <a:r>
              <a:rPr lang="en-US" b="0" i="0" dirty="0">
                <a:solidFill>
                  <a:srgbClr val="16191F"/>
                </a:solidFill>
                <a:effectLst/>
                <a:latin typeface="Amazon Ember"/>
              </a:rPr>
              <a:t>DynamoDB can also consume burst capacity for background maintenance and other tasks without prior notice.</a:t>
            </a:r>
          </a:p>
          <a:p>
            <a:endParaRPr lang="en-IN" dirty="0"/>
          </a:p>
        </p:txBody>
      </p:sp>
    </p:spTree>
    <p:extLst>
      <p:ext uri="{BB962C8B-B14F-4D97-AF65-F5344CB8AC3E}">
        <p14:creationId xmlns:p14="http://schemas.microsoft.com/office/powerpoint/2010/main" val="191730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5530-591E-CBD4-B821-201FC9BEA443}"/>
              </a:ext>
            </a:extLst>
          </p:cNvPr>
          <p:cNvSpPr>
            <a:spLocks noGrp="1"/>
          </p:cNvSpPr>
          <p:nvPr>
            <p:ph type="title"/>
          </p:nvPr>
        </p:nvSpPr>
        <p:spPr/>
        <p:txBody>
          <a:bodyPr/>
          <a:lstStyle/>
          <a:p>
            <a:r>
              <a:rPr lang="en-US" b="1" dirty="0"/>
              <a:t>Best practices for designing and using partition keys effectively</a:t>
            </a:r>
            <a:endParaRPr lang="en-IN" dirty="0"/>
          </a:p>
        </p:txBody>
      </p:sp>
      <p:sp>
        <p:nvSpPr>
          <p:cNvPr id="3" name="Content Placeholder 2">
            <a:extLst>
              <a:ext uri="{FF2B5EF4-FFF2-40B4-BE49-F238E27FC236}">
                <a16:creationId xmlns:a16="http://schemas.microsoft.com/office/drawing/2014/main" id="{6941EEF1-EC06-CBE2-AC87-1342F4B587AB}"/>
              </a:ext>
            </a:extLst>
          </p:cNvPr>
          <p:cNvSpPr>
            <a:spLocks noGrp="1"/>
          </p:cNvSpPr>
          <p:nvPr>
            <p:ph idx="1"/>
          </p:nvPr>
        </p:nvSpPr>
        <p:spPr/>
        <p:txBody>
          <a:bodyPr/>
          <a:lstStyle/>
          <a:p>
            <a:pPr algn="l"/>
            <a:r>
              <a:rPr lang="en-US" b="1" i="0" dirty="0">
                <a:solidFill>
                  <a:srgbClr val="16191F"/>
                </a:solidFill>
                <a:effectLst/>
                <a:latin typeface="Amazon Ember"/>
              </a:rPr>
              <a:t>Understanding DynamoDB adaptive capacity</a:t>
            </a:r>
          </a:p>
          <a:p>
            <a:pPr algn="l"/>
            <a:r>
              <a:rPr lang="en-US" b="0" i="1" dirty="0">
                <a:solidFill>
                  <a:srgbClr val="16191F"/>
                </a:solidFill>
                <a:effectLst/>
                <a:latin typeface="Amazon Ember"/>
              </a:rPr>
              <a:t>Adaptive capacity</a:t>
            </a:r>
            <a:r>
              <a:rPr lang="en-US" b="0" i="0" dirty="0">
                <a:solidFill>
                  <a:srgbClr val="16191F"/>
                </a:solidFill>
                <a:effectLst/>
                <a:latin typeface="Amazon Ember"/>
              </a:rPr>
              <a:t> is a feature that enables DynamoDB to run imbalanced workloads indefinitely. </a:t>
            </a:r>
          </a:p>
          <a:p>
            <a:pPr algn="l"/>
            <a:r>
              <a:rPr lang="en-US" dirty="0">
                <a:solidFill>
                  <a:srgbClr val="16191F"/>
                </a:solidFill>
                <a:latin typeface="Amazon Ember"/>
              </a:rPr>
              <a:t>M</a:t>
            </a:r>
            <a:r>
              <a:rPr lang="en-US" b="0" i="0" dirty="0">
                <a:solidFill>
                  <a:srgbClr val="16191F"/>
                </a:solidFill>
                <a:effectLst/>
                <a:latin typeface="Amazon Ember"/>
              </a:rPr>
              <a:t>inimizes throttling due to throughput exceptions.</a:t>
            </a:r>
          </a:p>
          <a:p>
            <a:pPr algn="l"/>
            <a:r>
              <a:rPr lang="en-US" dirty="0">
                <a:solidFill>
                  <a:srgbClr val="16191F"/>
                </a:solidFill>
                <a:latin typeface="Amazon Ember"/>
              </a:rPr>
              <a:t>A</a:t>
            </a:r>
            <a:r>
              <a:rPr lang="en-US" b="0" i="0" dirty="0">
                <a:solidFill>
                  <a:srgbClr val="16191F"/>
                </a:solidFill>
                <a:effectLst/>
                <a:latin typeface="Amazon Ember"/>
              </a:rPr>
              <a:t>lso helps you reduce costs by enabling you to provision only the throughput capacity that you need.</a:t>
            </a:r>
          </a:p>
          <a:p>
            <a:pPr algn="l"/>
            <a:r>
              <a:rPr lang="en-US" b="0" i="0" dirty="0">
                <a:solidFill>
                  <a:srgbClr val="16191F"/>
                </a:solidFill>
                <a:effectLst/>
                <a:latin typeface="Amazon Ember"/>
              </a:rPr>
              <a:t>Adaptive capacity is enabled automatically for every DynamoDB table, at no additional cost. </a:t>
            </a:r>
          </a:p>
          <a:p>
            <a:pPr algn="l"/>
            <a:r>
              <a:rPr lang="en-US" dirty="0">
                <a:solidFill>
                  <a:srgbClr val="16191F"/>
                </a:solidFill>
                <a:latin typeface="Amazon Ember"/>
              </a:rPr>
              <a:t>D</a:t>
            </a:r>
            <a:r>
              <a:rPr lang="en-US" b="0" i="0" dirty="0">
                <a:solidFill>
                  <a:srgbClr val="16191F"/>
                </a:solidFill>
                <a:effectLst/>
                <a:latin typeface="Amazon Ember"/>
              </a:rPr>
              <a:t>on't need to explicitly enable or disable it.</a:t>
            </a:r>
          </a:p>
          <a:p>
            <a:endParaRPr lang="en-IN" dirty="0"/>
          </a:p>
        </p:txBody>
      </p:sp>
    </p:spTree>
    <p:extLst>
      <p:ext uri="{BB962C8B-B14F-4D97-AF65-F5344CB8AC3E}">
        <p14:creationId xmlns:p14="http://schemas.microsoft.com/office/powerpoint/2010/main" val="194245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4F15-67D1-D6C6-60C3-3C3FB1CAD757}"/>
              </a:ext>
            </a:extLst>
          </p:cNvPr>
          <p:cNvSpPr>
            <a:spLocks noGrp="1"/>
          </p:cNvSpPr>
          <p:nvPr>
            <p:ph type="title"/>
          </p:nvPr>
        </p:nvSpPr>
        <p:spPr/>
        <p:txBody>
          <a:bodyPr/>
          <a:lstStyle/>
          <a:p>
            <a:r>
              <a:rPr lang="en-US" b="1" dirty="0"/>
              <a:t>Best practices for designing and using partition keys effectively</a:t>
            </a:r>
            <a:endParaRPr lang="en-IN" dirty="0"/>
          </a:p>
        </p:txBody>
      </p:sp>
      <p:sp>
        <p:nvSpPr>
          <p:cNvPr id="3" name="Content Placeholder 2">
            <a:extLst>
              <a:ext uri="{FF2B5EF4-FFF2-40B4-BE49-F238E27FC236}">
                <a16:creationId xmlns:a16="http://schemas.microsoft.com/office/drawing/2014/main" id="{6F213767-9878-CDF9-23A3-2CEE0AE43E6D}"/>
              </a:ext>
            </a:extLst>
          </p:cNvPr>
          <p:cNvSpPr>
            <a:spLocks noGrp="1"/>
          </p:cNvSpPr>
          <p:nvPr>
            <p:ph idx="1"/>
          </p:nvPr>
        </p:nvSpPr>
        <p:spPr>
          <a:xfrm>
            <a:off x="1154954" y="2603500"/>
            <a:ext cx="10546509" cy="4254500"/>
          </a:xfrm>
        </p:spPr>
        <p:txBody>
          <a:bodyPr>
            <a:normAutofit lnSpcReduction="10000"/>
          </a:bodyPr>
          <a:lstStyle/>
          <a:p>
            <a:pPr algn="l"/>
            <a:r>
              <a:rPr lang="en-US" b="1" i="0" dirty="0">
                <a:solidFill>
                  <a:srgbClr val="16191F"/>
                </a:solidFill>
                <a:effectLst/>
                <a:latin typeface="Amazon Ember"/>
              </a:rPr>
              <a:t>Isolate frequently accessed items</a:t>
            </a:r>
          </a:p>
          <a:p>
            <a:pPr algn="l"/>
            <a:r>
              <a:rPr lang="en-US" b="0" i="0" dirty="0">
                <a:solidFill>
                  <a:srgbClr val="16191F"/>
                </a:solidFill>
                <a:effectLst/>
                <a:latin typeface="Amazon Ember"/>
              </a:rPr>
              <a:t>If your application drives disproportionately high traffic to one or more items, adaptive capacity rebalances your partitions such that frequently accessed items don't reside on the same partition. </a:t>
            </a:r>
          </a:p>
          <a:p>
            <a:pPr algn="l"/>
            <a:r>
              <a:rPr lang="en-US" dirty="0">
                <a:solidFill>
                  <a:srgbClr val="16191F"/>
                </a:solidFill>
                <a:latin typeface="Amazon Ember"/>
              </a:rPr>
              <a:t>I</a:t>
            </a:r>
            <a:r>
              <a:rPr lang="en-US" b="0" i="0" dirty="0">
                <a:solidFill>
                  <a:srgbClr val="16191F"/>
                </a:solidFill>
                <a:effectLst/>
                <a:latin typeface="Amazon Ember"/>
              </a:rPr>
              <a:t>solation of frequently accessed items reduces the likelihood of request throttling due to your workload exceeding the throughput quota on a single partition.</a:t>
            </a:r>
          </a:p>
          <a:p>
            <a:pPr algn="l"/>
            <a:r>
              <a:rPr lang="en-US" dirty="0">
                <a:solidFill>
                  <a:srgbClr val="16191F"/>
                </a:solidFill>
                <a:latin typeface="Amazon Ember"/>
              </a:rPr>
              <a:t>C</a:t>
            </a:r>
            <a:r>
              <a:rPr lang="en-US" b="0" i="0" dirty="0">
                <a:solidFill>
                  <a:srgbClr val="16191F"/>
                </a:solidFill>
                <a:effectLst/>
                <a:latin typeface="Amazon Ember"/>
              </a:rPr>
              <a:t>an also break up an item collection into segments by sort key, as long as the item collection isn't traffic that is tracked by a monotonic increase or decrease of the sort key.</a:t>
            </a:r>
          </a:p>
          <a:p>
            <a:pPr algn="l"/>
            <a:r>
              <a:rPr lang="en-US" b="0" i="0" dirty="0">
                <a:solidFill>
                  <a:srgbClr val="16191F"/>
                </a:solidFill>
                <a:effectLst/>
                <a:latin typeface="Amazon Ember"/>
              </a:rPr>
              <a:t>If your application drives consistently high traffic to a single item, adaptive capacity might rebalance your data so that a partition contains only that single, frequently accessed item.</a:t>
            </a:r>
          </a:p>
          <a:p>
            <a:pPr algn="l"/>
            <a:r>
              <a:rPr lang="en-US" b="0" i="0" dirty="0">
                <a:solidFill>
                  <a:srgbClr val="16191F"/>
                </a:solidFill>
                <a:effectLst/>
                <a:latin typeface="Amazon Ember"/>
              </a:rPr>
              <a:t> In this case, DynamoDB can deliver throughput up to the partition maximum of 3,000 RCUs and 1,000 WCUs to that single item’s primary key.</a:t>
            </a:r>
          </a:p>
          <a:p>
            <a:pPr algn="l"/>
            <a:r>
              <a:rPr lang="en-US" b="0" i="0" dirty="0">
                <a:solidFill>
                  <a:srgbClr val="16191F"/>
                </a:solidFill>
                <a:effectLst/>
                <a:latin typeface="Amazon Ember"/>
              </a:rPr>
              <a:t> Adaptive capacity will not split item collections across multiple partitions of the table when there is a </a:t>
            </a:r>
            <a:r>
              <a:rPr lang="en-US" b="0" i="0" u="none" strike="noStrike" dirty="0">
                <a:solidFill>
                  <a:srgbClr val="16191F"/>
                </a:solidFill>
                <a:effectLst/>
                <a:latin typeface="Amazon Ember"/>
              </a:rPr>
              <a:t>local secondary index </a:t>
            </a:r>
            <a:r>
              <a:rPr lang="en-US" b="0" i="0" dirty="0">
                <a:solidFill>
                  <a:srgbClr val="16191F"/>
                </a:solidFill>
                <a:effectLst/>
                <a:latin typeface="Amazon Ember"/>
              </a:rPr>
              <a:t>on the table.</a:t>
            </a:r>
          </a:p>
          <a:p>
            <a:endParaRPr lang="en-IN" dirty="0"/>
          </a:p>
        </p:txBody>
      </p:sp>
    </p:spTree>
    <p:extLst>
      <p:ext uri="{BB962C8B-B14F-4D97-AF65-F5344CB8AC3E}">
        <p14:creationId xmlns:p14="http://schemas.microsoft.com/office/powerpoint/2010/main" val="277174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8E88-9F6D-F464-1403-787C9D0CBEE0}"/>
              </a:ext>
            </a:extLst>
          </p:cNvPr>
          <p:cNvSpPr>
            <a:spLocks noGrp="1"/>
          </p:cNvSpPr>
          <p:nvPr>
            <p:ph type="title"/>
          </p:nvPr>
        </p:nvSpPr>
        <p:spPr/>
        <p:txBody>
          <a:bodyPr/>
          <a:lstStyle/>
          <a:p>
            <a:r>
              <a:rPr lang="en-US" b="1" dirty="0"/>
              <a:t>Best practices for designing and using partition keys effectively</a:t>
            </a:r>
            <a:endParaRPr lang="en-IN" dirty="0"/>
          </a:p>
        </p:txBody>
      </p:sp>
      <p:sp>
        <p:nvSpPr>
          <p:cNvPr id="3" name="Content Placeholder 2">
            <a:extLst>
              <a:ext uri="{FF2B5EF4-FFF2-40B4-BE49-F238E27FC236}">
                <a16:creationId xmlns:a16="http://schemas.microsoft.com/office/drawing/2014/main" id="{5A84A9B5-9FFA-5860-D505-DDC6A4E513AB}"/>
              </a:ext>
            </a:extLst>
          </p:cNvPr>
          <p:cNvSpPr>
            <a:spLocks noGrp="1"/>
          </p:cNvSpPr>
          <p:nvPr>
            <p:ph idx="1"/>
          </p:nvPr>
        </p:nvSpPr>
        <p:spPr>
          <a:xfrm>
            <a:off x="1154954" y="2603499"/>
            <a:ext cx="10332196" cy="3897313"/>
          </a:xfrm>
        </p:spPr>
        <p:txBody>
          <a:bodyPr>
            <a:normAutofit/>
          </a:bodyPr>
          <a:lstStyle/>
          <a:p>
            <a:pPr algn="l"/>
            <a:r>
              <a:rPr lang="en-US" b="1" i="0" dirty="0">
                <a:solidFill>
                  <a:srgbClr val="16191F"/>
                </a:solidFill>
                <a:effectLst/>
                <a:latin typeface="Amazon Ember"/>
              </a:rPr>
              <a:t>Boost throughput capacity to high-traffic partitions</a:t>
            </a:r>
          </a:p>
          <a:p>
            <a:pPr algn="l"/>
            <a:r>
              <a:rPr lang="en-US" b="0" i="0" dirty="0">
                <a:solidFill>
                  <a:srgbClr val="16191F"/>
                </a:solidFill>
                <a:effectLst/>
                <a:latin typeface="Amazon Ember"/>
              </a:rPr>
              <a:t>Not always possible to distribute read and write activity evenly. </a:t>
            </a:r>
          </a:p>
          <a:p>
            <a:pPr algn="l"/>
            <a:r>
              <a:rPr lang="en-US" b="0" i="0" dirty="0">
                <a:solidFill>
                  <a:srgbClr val="16191F"/>
                </a:solidFill>
                <a:effectLst/>
                <a:latin typeface="Amazon Ember"/>
              </a:rPr>
              <a:t>When data access is imbalanced, a "hot" partition can receive a higher volume of read and write traffic compared to other partitions. </a:t>
            </a:r>
          </a:p>
          <a:p>
            <a:pPr algn="l"/>
            <a:r>
              <a:rPr lang="en-US" b="0" i="0" dirty="0">
                <a:solidFill>
                  <a:srgbClr val="16191F"/>
                </a:solidFill>
                <a:effectLst/>
                <a:latin typeface="Amazon Ember"/>
              </a:rPr>
              <a:t>As read and write operations on a partition are managed independently, throttling will occur if a single partition receives more than 3000 read operation or more than 1000 write operations.</a:t>
            </a:r>
          </a:p>
          <a:p>
            <a:pPr algn="l"/>
            <a:r>
              <a:rPr lang="en-US" b="0" i="0" dirty="0">
                <a:solidFill>
                  <a:srgbClr val="16191F"/>
                </a:solidFill>
                <a:effectLst/>
                <a:latin typeface="Amazon Ember"/>
              </a:rPr>
              <a:t>To better accommodate uneven access patterns, DynamoDB adaptive capacity enables your application to continue reading and writing to hot partitions without being throttled, provided that traffic does not exceed your table’s total provisioned capacity or the partition maximum capacity. </a:t>
            </a:r>
          </a:p>
          <a:p>
            <a:pPr algn="l"/>
            <a:r>
              <a:rPr lang="en-US" b="0" i="0" dirty="0">
                <a:solidFill>
                  <a:srgbClr val="16191F"/>
                </a:solidFill>
                <a:effectLst/>
                <a:latin typeface="Amazon Ember"/>
              </a:rPr>
              <a:t>Adaptive capacity works by automatically and instantly increasing throughput capacity for partitions that receive more traffic.</a:t>
            </a:r>
          </a:p>
          <a:p>
            <a:endParaRPr lang="en-IN" dirty="0"/>
          </a:p>
        </p:txBody>
      </p:sp>
    </p:spTree>
    <p:extLst>
      <p:ext uri="{BB962C8B-B14F-4D97-AF65-F5344CB8AC3E}">
        <p14:creationId xmlns:p14="http://schemas.microsoft.com/office/powerpoint/2010/main" val="1487987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EF28E2B-81E6-F9DC-88E8-222C4F72C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08" y="1314451"/>
            <a:ext cx="10868754" cy="5100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DCD56A-C471-42F4-C2F2-15A87ED0F0A3}"/>
              </a:ext>
            </a:extLst>
          </p:cNvPr>
          <p:cNvSpPr txBox="1"/>
          <p:nvPr/>
        </p:nvSpPr>
        <p:spPr>
          <a:xfrm>
            <a:off x="2703910" y="765453"/>
            <a:ext cx="6093618" cy="646331"/>
          </a:xfrm>
          <a:prstGeom prst="rect">
            <a:avLst/>
          </a:prstGeom>
          <a:noFill/>
        </p:spPr>
        <p:txBody>
          <a:bodyPr wrap="square">
            <a:spAutoFit/>
          </a:bodyPr>
          <a:lstStyle/>
          <a:p>
            <a:r>
              <a:rPr lang="en-IN" sz="3600" b="1" dirty="0">
                <a:solidFill>
                  <a:srgbClr val="FF0000"/>
                </a:solidFill>
                <a:latin typeface="Amazon Ember"/>
              </a:rPr>
              <a:t>H</a:t>
            </a:r>
            <a:r>
              <a:rPr lang="en-IN" sz="3600" b="1" i="0" dirty="0">
                <a:solidFill>
                  <a:srgbClr val="FF0000"/>
                </a:solidFill>
                <a:effectLst/>
                <a:latin typeface="Amazon Ember"/>
              </a:rPr>
              <a:t>ow adaptive capacity works</a:t>
            </a:r>
            <a:endParaRPr lang="en-IN" sz="3600" b="1" dirty="0">
              <a:solidFill>
                <a:srgbClr val="FF0000"/>
              </a:solidFill>
            </a:endParaRPr>
          </a:p>
        </p:txBody>
      </p:sp>
    </p:spTree>
    <p:extLst>
      <p:ext uri="{BB962C8B-B14F-4D97-AF65-F5344CB8AC3E}">
        <p14:creationId xmlns:p14="http://schemas.microsoft.com/office/powerpoint/2010/main" val="319119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B94F-CE8E-53B3-104D-6D9F9ECE6678}"/>
              </a:ext>
            </a:extLst>
          </p:cNvPr>
          <p:cNvSpPr>
            <a:spLocks noGrp="1"/>
          </p:cNvSpPr>
          <p:nvPr>
            <p:ph type="title"/>
          </p:nvPr>
        </p:nvSpPr>
        <p:spPr/>
        <p:txBody>
          <a:bodyPr/>
          <a:lstStyle/>
          <a:p>
            <a:r>
              <a:rPr lang="en-IN" b="1" dirty="0"/>
              <a:t>How adaptive capacity works</a:t>
            </a:r>
          </a:p>
        </p:txBody>
      </p:sp>
      <p:sp>
        <p:nvSpPr>
          <p:cNvPr id="3" name="Content Placeholder 2">
            <a:extLst>
              <a:ext uri="{FF2B5EF4-FFF2-40B4-BE49-F238E27FC236}">
                <a16:creationId xmlns:a16="http://schemas.microsoft.com/office/drawing/2014/main" id="{84BD4BCD-3C1C-2004-083C-CDF1A6732D2F}"/>
              </a:ext>
            </a:extLst>
          </p:cNvPr>
          <p:cNvSpPr>
            <a:spLocks noGrp="1"/>
          </p:cNvSpPr>
          <p:nvPr>
            <p:ph idx="1"/>
          </p:nvPr>
        </p:nvSpPr>
        <p:spPr>
          <a:xfrm>
            <a:off x="1154954" y="2603499"/>
            <a:ext cx="10675096" cy="3997325"/>
          </a:xfrm>
        </p:spPr>
        <p:txBody>
          <a:bodyPr>
            <a:normAutofit/>
          </a:bodyPr>
          <a:lstStyle/>
          <a:p>
            <a:r>
              <a:rPr lang="en-US" dirty="0"/>
              <a:t>Table is provisioned with 400 WCUs evenly shared across four partitions, allowing each partition to sustain up to 100 WCUs per second. </a:t>
            </a:r>
          </a:p>
          <a:p>
            <a:r>
              <a:rPr lang="en-US" dirty="0"/>
              <a:t>Partitions 1, 2, and 3 each receives write traffic of 50 WCU/sec. </a:t>
            </a:r>
          </a:p>
          <a:p>
            <a:r>
              <a:rPr lang="en-US" dirty="0"/>
              <a:t>Partition 4 receives 150 WCU/sec. </a:t>
            </a:r>
          </a:p>
          <a:p>
            <a:r>
              <a:rPr lang="en-US" dirty="0"/>
              <a:t>This hot partition can accept write traffic while it still has unused burst capacity, but eventually it throttles traffic that exceeds 100 WCU/sec.</a:t>
            </a:r>
          </a:p>
          <a:p>
            <a:r>
              <a:rPr lang="en-US" dirty="0"/>
              <a:t>DynamoDB adaptive capacity responds by increasing partition 4's capacity so that it can sustain the higher workload of 150 WCU/sec without being throttled.</a:t>
            </a:r>
            <a:endParaRPr lang="en-IN" dirty="0"/>
          </a:p>
        </p:txBody>
      </p:sp>
    </p:spTree>
    <p:extLst>
      <p:ext uri="{BB962C8B-B14F-4D97-AF65-F5344CB8AC3E}">
        <p14:creationId xmlns:p14="http://schemas.microsoft.com/office/powerpoint/2010/main" val="381737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64B0-F4C2-8210-9A6B-F4FCB007DD5F}"/>
              </a:ext>
            </a:extLst>
          </p:cNvPr>
          <p:cNvSpPr>
            <a:spLocks noGrp="1"/>
          </p:cNvSpPr>
          <p:nvPr>
            <p:ph type="title"/>
          </p:nvPr>
        </p:nvSpPr>
        <p:spPr/>
        <p:txBody>
          <a:bodyPr/>
          <a:lstStyle/>
          <a:p>
            <a:r>
              <a:rPr lang="en-US" b="1" i="0" dirty="0">
                <a:effectLst/>
                <a:latin typeface="helvetica" panose="020B0604020202020204" pitchFamily="34" charset="0"/>
              </a:rPr>
              <a:t>What is DynamoDB Throttling?</a:t>
            </a:r>
            <a:endParaRPr lang="en-IN" dirty="0"/>
          </a:p>
        </p:txBody>
      </p:sp>
      <p:sp>
        <p:nvSpPr>
          <p:cNvPr id="3" name="Content Placeholder 2">
            <a:extLst>
              <a:ext uri="{FF2B5EF4-FFF2-40B4-BE49-F238E27FC236}">
                <a16:creationId xmlns:a16="http://schemas.microsoft.com/office/drawing/2014/main" id="{75656875-F081-B662-D3FC-223040C5A068}"/>
              </a:ext>
            </a:extLst>
          </p:cNvPr>
          <p:cNvSpPr>
            <a:spLocks noGrp="1"/>
          </p:cNvSpPr>
          <p:nvPr>
            <p:ph idx="1"/>
          </p:nvPr>
        </p:nvSpPr>
        <p:spPr>
          <a:xfrm>
            <a:off x="1154954" y="2603500"/>
            <a:ext cx="10603659" cy="3854450"/>
          </a:xfrm>
        </p:spPr>
        <p:txBody>
          <a:bodyPr>
            <a:normAutofit lnSpcReduction="10000"/>
          </a:bodyPr>
          <a:lstStyle/>
          <a:p>
            <a:pPr algn="l"/>
            <a:r>
              <a:rPr lang="en-US" b="0" i="0" dirty="0">
                <a:effectLst/>
                <a:latin typeface="Inter"/>
              </a:rPr>
              <a:t>DynamoDB tables consist of multiple partitions. </a:t>
            </a:r>
          </a:p>
          <a:p>
            <a:pPr algn="l"/>
            <a:r>
              <a:rPr lang="en-US" b="0" i="0" dirty="0">
                <a:effectLst/>
                <a:latin typeface="Inter"/>
              </a:rPr>
              <a:t>Data records are distributed among the partitions based on the partition key generated by a hash function.</a:t>
            </a:r>
          </a:p>
          <a:p>
            <a:pPr algn="l"/>
            <a:r>
              <a:rPr lang="en-US" b="0" i="0" dirty="0">
                <a:effectLst/>
                <a:latin typeface="Inter"/>
              </a:rPr>
              <a:t>Each partition can have an equal amount of </a:t>
            </a:r>
            <a:r>
              <a:rPr lang="en-US" b="1" i="0" dirty="0">
                <a:effectLst/>
                <a:latin typeface="Inter"/>
              </a:rPr>
              <a:t>Read Capacity Units (RCUs)</a:t>
            </a:r>
            <a:r>
              <a:rPr lang="en-US" b="0" i="0" dirty="0">
                <a:effectLst/>
                <a:latin typeface="Inter"/>
              </a:rPr>
              <a:t> and </a:t>
            </a:r>
            <a:r>
              <a:rPr lang="en-US" b="1" i="0" dirty="0">
                <a:effectLst/>
                <a:latin typeface="Inter"/>
              </a:rPr>
              <a:t>Write Capacity Units (WCUs)</a:t>
            </a:r>
            <a:r>
              <a:rPr lang="en-US" b="0" i="0" dirty="0">
                <a:effectLst/>
                <a:latin typeface="Inter"/>
              </a:rPr>
              <a:t> .</a:t>
            </a:r>
          </a:p>
          <a:p>
            <a:pPr algn="l"/>
            <a:r>
              <a:rPr lang="en-US" dirty="0">
                <a:latin typeface="Inter"/>
              </a:rPr>
              <a:t>R</a:t>
            </a:r>
            <a:r>
              <a:rPr lang="en-US" b="0" i="0" dirty="0">
                <a:effectLst/>
                <a:latin typeface="Inter"/>
              </a:rPr>
              <a:t>ead and write capacities are equally distributed among each partition. </a:t>
            </a:r>
          </a:p>
          <a:p>
            <a:pPr algn="l"/>
            <a:r>
              <a:rPr lang="en-US" b="0" i="0" dirty="0">
                <a:effectLst/>
                <a:latin typeface="Inter"/>
              </a:rPr>
              <a:t>For example, if the RCUs and WCUs are 50 and the table has 2 partitions, each partition will have 25 RCUs and WCUs.</a:t>
            </a:r>
          </a:p>
          <a:p>
            <a:pPr algn="l"/>
            <a:r>
              <a:rPr lang="en-US" b="0" i="0" dirty="0">
                <a:effectLst/>
                <a:latin typeface="Inter"/>
              </a:rPr>
              <a:t>When a request is made to a DynamoDB table to read or write an item, the request will be routed to the relevant partition, and the read and write capacity of that partition will decide if the request is allowed or rejected. </a:t>
            </a:r>
          </a:p>
          <a:p>
            <a:pPr algn="l"/>
            <a:r>
              <a:rPr lang="en-US" b="0" i="0" dirty="0">
                <a:effectLst/>
                <a:latin typeface="Inter"/>
              </a:rPr>
              <a:t>If the requests start getting rejected or slow, the DynamoDB table is throttling, and need to take immediate actions to fix it.</a:t>
            </a:r>
          </a:p>
          <a:p>
            <a:endParaRPr lang="en-IN" dirty="0"/>
          </a:p>
        </p:txBody>
      </p:sp>
    </p:spTree>
    <p:extLst>
      <p:ext uri="{BB962C8B-B14F-4D97-AF65-F5344CB8AC3E}">
        <p14:creationId xmlns:p14="http://schemas.microsoft.com/office/powerpoint/2010/main" val="187563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95A0-AD7B-CD43-869E-80EC4B869890}"/>
              </a:ext>
            </a:extLst>
          </p:cNvPr>
          <p:cNvSpPr>
            <a:spLocks noGrp="1"/>
          </p:cNvSpPr>
          <p:nvPr>
            <p:ph type="title"/>
          </p:nvPr>
        </p:nvSpPr>
        <p:spPr/>
        <p:txBody>
          <a:bodyPr/>
          <a:lstStyle/>
          <a:p>
            <a:r>
              <a:rPr lang="en-US" dirty="0"/>
              <a:t>Request throttling</a:t>
            </a:r>
            <a:endParaRPr lang="en-IN" dirty="0"/>
          </a:p>
        </p:txBody>
      </p:sp>
      <p:sp>
        <p:nvSpPr>
          <p:cNvPr id="3" name="Content Placeholder 2">
            <a:extLst>
              <a:ext uri="{FF2B5EF4-FFF2-40B4-BE49-F238E27FC236}">
                <a16:creationId xmlns:a16="http://schemas.microsoft.com/office/drawing/2014/main" id="{01E9B3B3-2B80-41B1-328C-AD9D6D59206A}"/>
              </a:ext>
            </a:extLst>
          </p:cNvPr>
          <p:cNvSpPr>
            <a:spLocks noGrp="1"/>
          </p:cNvSpPr>
          <p:nvPr>
            <p:ph idx="1"/>
          </p:nvPr>
        </p:nvSpPr>
        <p:spPr>
          <a:xfrm>
            <a:off x="1154954" y="2603499"/>
            <a:ext cx="10303621" cy="3897313"/>
          </a:xfrm>
        </p:spPr>
        <p:txBody>
          <a:bodyPr/>
          <a:lstStyle/>
          <a:p>
            <a:r>
              <a:rPr lang="en-US" dirty="0"/>
              <a:t>If your application performs reads or writes at a higher rate than your table can support, DynamoDB begins to throttle those requests. </a:t>
            </a:r>
          </a:p>
          <a:p>
            <a:r>
              <a:rPr lang="en-US" dirty="0"/>
              <a:t>When DynamoDB throttles a read or write, it returns a </a:t>
            </a:r>
            <a:r>
              <a:rPr lang="en-US" dirty="0" err="1"/>
              <a:t>ProvisionedThroughputExceededException</a:t>
            </a:r>
            <a:r>
              <a:rPr lang="en-US" dirty="0"/>
              <a:t> to the caller. </a:t>
            </a:r>
          </a:p>
          <a:p>
            <a:r>
              <a:rPr lang="en-US" dirty="0"/>
              <a:t>The application can then take appropriate action, such as waiting for a short interval before retrying the request.</a:t>
            </a:r>
          </a:p>
          <a:p>
            <a:r>
              <a:rPr lang="en-US" b="0" i="0" dirty="0">
                <a:solidFill>
                  <a:srgbClr val="16191F"/>
                </a:solidFill>
                <a:effectLst/>
                <a:latin typeface="Amazon Ember"/>
              </a:rPr>
              <a:t>The DynamoDB console displays Amazon CloudWatch metrics for your tables, can monitor throttled read requests and write requests. </a:t>
            </a:r>
          </a:p>
          <a:p>
            <a:r>
              <a:rPr lang="en-US" b="0" i="0" dirty="0">
                <a:solidFill>
                  <a:srgbClr val="16191F"/>
                </a:solidFill>
                <a:effectLst/>
                <a:latin typeface="Amazon Ember"/>
              </a:rPr>
              <a:t>On excessive throttling, --consider increasing your table's provisioned throughput settings.</a:t>
            </a:r>
            <a:endParaRPr lang="en-IN" dirty="0"/>
          </a:p>
        </p:txBody>
      </p:sp>
    </p:spTree>
    <p:extLst>
      <p:ext uri="{BB962C8B-B14F-4D97-AF65-F5344CB8AC3E}">
        <p14:creationId xmlns:p14="http://schemas.microsoft.com/office/powerpoint/2010/main" val="111016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7430-5632-905F-0A38-150FFCFF0E0A}"/>
              </a:ext>
            </a:extLst>
          </p:cNvPr>
          <p:cNvSpPr>
            <a:spLocks noGrp="1"/>
          </p:cNvSpPr>
          <p:nvPr>
            <p:ph type="title"/>
          </p:nvPr>
        </p:nvSpPr>
        <p:spPr/>
        <p:txBody>
          <a:bodyPr/>
          <a:lstStyle/>
          <a:p>
            <a:r>
              <a:rPr lang="en-US" b="1" dirty="0"/>
              <a:t>When Does DynamoDB Throttle Requests??</a:t>
            </a:r>
            <a:endParaRPr lang="en-IN" b="1" dirty="0"/>
          </a:p>
        </p:txBody>
      </p:sp>
      <p:sp>
        <p:nvSpPr>
          <p:cNvPr id="3" name="Content Placeholder 2">
            <a:extLst>
              <a:ext uri="{FF2B5EF4-FFF2-40B4-BE49-F238E27FC236}">
                <a16:creationId xmlns:a16="http://schemas.microsoft.com/office/drawing/2014/main" id="{F6793F5F-C79A-6B38-7E50-43F33A4A8AFA}"/>
              </a:ext>
            </a:extLst>
          </p:cNvPr>
          <p:cNvSpPr>
            <a:spLocks noGrp="1"/>
          </p:cNvSpPr>
          <p:nvPr>
            <p:ph idx="1"/>
          </p:nvPr>
        </p:nvSpPr>
        <p:spPr>
          <a:xfrm>
            <a:off x="1154954" y="2603499"/>
            <a:ext cx="10260759" cy="3897313"/>
          </a:xfrm>
        </p:spPr>
        <p:txBody>
          <a:bodyPr>
            <a:normAutofit lnSpcReduction="10000"/>
          </a:bodyPr>
          <a:lstStyle/>
          <a:p>
            <a:pPr algn="l"/>
            <a:r>
              <a:rPr lang="en-US" b="0" i="0" dirty="0">
                <a:effectLst/>
                <a:latin typeface="Inter"/>
              </a:rPr>
              <a:t>In the provisioned model, must manually configure all the auto-scaling options, including the minimum and the maximum number of capacity units.</a:t>
            </a:r>
          </a:p>
          <a:p>
            <a:pPr algn="l"/>
            <a:r>
              <a:rPr lang="en-US" b="0" i="0" dirty="0">
                <a:effectLst/>
                <a:latin typeface="Inter"/>
              </a:rPr>
              <a:t>This model is more vulnerable to </a:t>
            </a:r>
            <a:r>
              <a:rPr lang="en-US" b="0" i="0" dirty="0">
                <a:solidFill>
                  <a:srgbClr val="187CFF"/>
                </a:solidFill>
                <a:effectLst/>
                <a:latin typeface="Inter"/>
              </a:rPr>
              <a:t>throttling</a:t>
            </a:r>
            <a:r>
              <a:rPr lang="en-US" b="0" i="0" dirty="0">
                <a:effectLst/>
                <a:latin typeface="Inter"/>
              </a:rPr>
              <a:t> issues since it is manually configured. </a:t>
            </a:r>
          </a:p>
          <a:p>
            <a:pPr algn="l"/>
            <a:r>
              <a:rPr lang="en-US" b="0" i="0" dirty="0">
                <a:effectLst/>
                <a:latin typeface="Inter"/>
              </a:rPr>
              <a:t>Most common reasons that cause throttling in provisioned models.</a:t>
            </a:r>
          </a:p>
          <a:p>
            <a:pPr algn="l">
              <a:buFont typeface="Arial" panose="020B0604020202020204" pitchFamily="34" charset="0"/>
              <a:buChar char="•"/>
            </a:pPr>
            <a:r>
              <a:rPr lang="en-US" b="1" i="0" dirty="0">
                <a:solidFill>
                  <a:srgbClr val="333333"/>
                </a:solidFill>
                <a:effectLst/>
                <a:latin typeface="helvetica" panose="020B0604020202020204" pitchFamily="34" charset="0"/>
              </a:rPr>
              <a:t>Hot partitions</a:t>
            </a:r>
            <a:r>
              <a:rPr lang="en-US" b="0" i="0" dirty="0">
                <a:solidFill>
                  <a:srgbClr val="333333"/>
                </a:solidFill>
                <a:effectLst/>
                <a:latin typeface="helvetica" panose="020B0604020202020204" pitchFamily="34" charset="0"/>
              </a:rPr>
              <a:t> - If a single partition of the table keep receiving more than the average number of request continuously, that partition can start throttling. </a:t>
            </a:r>
          </a:p>
          <a:p>
            <a:pPr lvl="1">
              <a:buFont typeface="Arial" panose="020B0604020202020204" pitchFamily="34" charset="0"/>
              <a:buChar char="•"/>
            </a:pPr>
            <a:r>
              <a:rPr lang="en-US" dirty="0">
                <a:solidFill>
                  <a:srgbClr val="333333"/>
                </a:solidFill>
                <a:latin typeface="helvetica" panose="020B0604020202020204" pitchFamily="34" charset="0"/>
              </a:rPr>
              <a:t>C</a:t>
            </a:r>
            <a:r>
              <a:rPr lang="en-US" b="0" i="0" dirty="0">
                <a:solidFill>
                  <a:srgbClr val="333333"/>
                </a:solidFill>
                <a:effectLst/>
                <a:latin typeface="helvetica" panose="020B0604020202020204" pitchFamily="34" charset="0"/>
              </a:rPr>
              <a:t>an happen when the cardinality of a partition key is low.</a:t>
            </a:r>
          </a:p>
          <a:p>
            <a:pPr algn="l">
              <a:buFont typeface="Arial" panose="020B0604020202020204" pitchFamily="34" charset="0"/>
              <a:buChar char="•"/>
            </a:pPr>
            <a:r>
              <a:rPr lang="en-US" b="1" i="0" dirty="0">
                <a:solidFill>
                  <a:srgbClr val="333333"/>
                </a:solidFill>
                <a:effectLst/>
                <a:latin typeface="helvetica" panose="020B0604020202020204" pitchFamily="34" charset="0"/>
              </a:rPr>
              <a:t>Not enough capacity</a:t>
            </a:r>
            <a:r>
              <a:rPr lang="en-US" b="0" i="0" dirty="0">
                <a:solidFill>
                  <a:srgbClr val="333333"/>
                </a:solidFill>
                <a:effectLst/>
                <a:latin typeface="helvetica" panose="020B0604020202020204" pitchFamily="34" charset="0"/>
              </a:rPr>
              <a:t> - When most of the partitions exceed the 3000 RCU and 1000 WCU capacity.</a:t>
            </a:r>
          </a:p>
          <a:p>
            <a:pPr algn="l">
              <a:buFont typeface="Arial" panose="020B0604020202020204" pitchFamily="34" charset="0"/>
              <a:buChar char="•"/>
            </a:pPr>
            <a:r>
              <a:rPr lang="en-US" b="1" i="0" dirty="0">
                <a:solidFill>
                  <a:srgbClr val="333333"/>
                </a:solidFill>
                <a:effectLst/>
                <a:latin typeface="helvetica" panose="020B0604020202020204" pitchFamily="34" charset="0"/>
              </a:rPr>
              <a:t>Sudden increases in the traffic</a:t>
            </a:r>
            <a:r>
              <a:rPr lang="en-US" b="0" i="0" dirty="0">
                <a:solidFill>
                  <a:srgbClr val="333333"/>
                </a:solidFill>
                <a:effectLst/>
                <a:latin typeface="helvetica" panose="020B0604020202020204" pitchFamily="34" charset="0"/>
              </a:rPr>
              <a:t> - Assume that you have provisioned 10 WCUs for a table. This allows the table to perform 600 writes per minute. But, if the table receives all 600 requests within 1 single second, throttling can happen.</a:t>
            </a:r>
          </a:p>
          <a:p>
            <a:endParaRPr lang="en-IN" dirty="0"/>
          </a:p>
        </p:txBody>
      </p:sp>
    </p:spTree>
    <p:extLst>
      <p:ext uri="{BB962C8B-B14F-4D97-AF65-F5344CB8AC3E}">
        <p14:creationId xmlns:p14="http://schemas.microsoft.com/office/powerpoint/2010/main" val="377952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3F89-7BA1-78AC-07D7-B1499E6530AF}"/>
              </a:ext>
            </a:extLst>
          </p:cNvPr>
          <p:cNvSpPr>
            <a:spLocks noGrp="1"/>
          </p:cNvSpPr>
          <p:nvPr>
            <p:ph type="title"/>
          </p:nvPr>
        </p:nvSpPr>
        <p:spPr/>
        <p:txBody>
          <a:bodyPr/>
          <a:lstStyle/>
          <a:p>
            <a:r>
              <a:rPr lang="en-US" b="1" dirty="0"/>
              <a:t>When Does DynamoDB Throttle Requests??</a:t>
            </a:r>
            <a:endParaRPr lang="en-IN" dirty="0"/>
          </a:p>
        </p:txBody>
      </p:sp>
      <p:sp>
        <p:nvSpPr>
          <p:cNvPr id="3" name="Content Placeholder 2">
            <a:extLst>
              <a:ext uri="{FF2B5EF4-FFF2-40B4-BE49-F238E27FC236}">
                <a16:creationId xmlns:a16="http://schemas.microsoft.com/office/drawing/2014/main" id="{54AED4F3-41B0-282D-9B65-3FC6237B03E5}"/>
              </a:ext>
            </a:extLst>
          </p:cNvPr>
          <p:cNvSpPr>
            <a:spLocks noGrp="1"/>
          </p:cNvSpPr>
          <p:nvPr>
            <p:ph idx="1"/>
          </p:nvPr>
        </p:nvSpPr>
        <p:spPr>
          <a:xfrm>
            <a:off x="1154954" y="2603499"/>
            <a:ext cx="10089309" cy="3954463"/>
          </a:xfrm>
        </p:spPr>
        <p:txBody>
          <a:bodyPr>
            <a:normAutofit/>
          </a:bodyPr>
          <a:lstStyle/>
          <a:p>
            <a:pPr algn="l"/>
            <a:r>
              <a:rPr lang="en-US" b="0" i="0" dirty="0">
                <a:effectLst/>
                <a:latin typeface="Inter"/>
              </a:rPr>
              <a:t>In on-demand model, AWS will automatically scale your table's read and write capacities based on the workload. </a:t>
            </a:r>
          </a:p>
          <a:p>
            <a:pPr algn="l"/>
            <a:r>
              <a:rPr lang="en-US" b="0" i="0" dirty="0">
                <a:effectLst/>
                <a:latin typeface="Inter"/>
              </a:rPr>
              <a:t>On-demand model is more robust for failures since it automatically adapts to the application’s traffic. But, it does not prevent throttling 100%.</a:t>
            </a:r>
          </a:p>
          <a:p>
            <a:pPr algn="l"/>
            <a:r>
              <a:rPr lang="en-US" dirty="0">
                <a:latin typeface="Inter"/>
              </a:rPr>
              <a:t>M</a:t>
            </a:r>
            <a:r>
              <a:rPr lang="en-US" b="0" i="0" dirty="0">
                <a:effectLst/>
                <a:latin typeface="Inter"/>
              </a:rPr>
              <a:t>ost common reasons that cause throttling in on-demand models.</a:t>
            </a:r>
          </a:p>
          <a:p>
            <a:pPr algn="l">
              <a:buFont typeface="Arial" panose="020B0604020202020204" pitchFamily="34" charset="0"/>
              <a:buChar char="•"/>
            </a:pPr>
            <a:r>
              <a:rPr lang="en-US" b="1" i="0" dirty="0">
                <a:solidFill>
                  <a:srgbClr val="333333"/>
                </a:solidFill>
                <a:effectLst/>
                <a:latin typeface="helvetica" panose="020B0604020202020204" pitchFamily="34" charset="0"/>
              </a:rPr>
              <a:t>Not enough capacity</a:t>
            </a:r>
            <a:r>
              <a:rPr lang="en-US" b="0" i="0" dirty="0">
                <a:solidFill>
                  <a:srgbClr val="333333"/>
                </a:solidFill>
                <a:effectLst/>
                <a:latin typeface="helvetica" panose="020B0604020202020204" pitchFamily="34" charset="0"/>
              </a:rPr>
              <a:t> - When most of the partitions exceed the 3000 RCU and 1000 WCU.</a:t>
            </a:r>
          </a:p>
          <a:p>
            <a:pPr algn="l">
              <a:buFont typeface="Arial" panose="020B0604020202020204" pitchFamily="34" charset="0"/>
              <a:buChar char="•"/>
            </a:pPr>
            <a:r>
              <a:rPr lang="en-US" b="1" i="0" dirty="0">
                <a:solidFill>
                  <a:srgbClr val="333333"/>
                </a:solidFill>
                <a:effectLst/>
                <a:latin typeface="helvetica" panose="020B0604020202020204" pitchFamily="34" charset="0"/>
              </a:rPr>
              <a:t>When traffic doubles the previous peak</a:t>
            </a:r>
            <a:r>
              <a:rPr lang="en-US" b="0" i="0" dirty="0">
                <a:solidFill>
                  <a:srgbClr val="333333"/>
                </a:solidFill>
                <a:effectLst/>
                <a:latin typeface="helvetica" panose="020B0604020202020204" pitchFamily="34" charset="0"/>
              </a:rPr>
              <a:t> - If your DynamoDB traffic increases more than double the previous peak within 30 minutes, might experience throttling.</a:t>
            </a:r>
          </a:p>
          <a:p>
            <a:endParaRPr lang="en-IN" dirty="0"/>
          </a:p>
        </p:txBody>
      </p:sp>
    </p:spTree>
    <p:extLst>
      <p:ext uri="{BB962C8B-B14F-4D97-AF65-F5344CB8AC3E}">
        <p14:creationId xmlns:p14="http://schemas.microsoft.com/office/powerpoint/2010/main" val="207689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8859-BCDF-0D25-5F02-B2892C29968E}"/>
              </a:ext>
            </a:extLst>
          </p:cNvPr>
          <p:cNvSpPr>
            <a:spLocks noGrp="1"/>
          </p:cNvSpPr>
          <p:nvPr>
            <p:ph type="title"/>
          </p:nvPr>
        </p:nvSpPr>
        <p:spPr/>
        <p:txBody>
          <a:bodyPr/>
          <a:lstStyle/>
          <a:p>
            <a:r>
              <a:rPr lang="en-US" b="1" dirty="0"/>
              <a:t>What Happens When DynamoDB Is Throttled</a:t>
            </a:r>
            <a:endParaRPr lang="en-IN" b="1" dirty="0"/>
          </a:p>
        </p:txBody>
      </p:sp>
      <p:sp>
        <p:nvSpPr>
          <p:cNvPr id="3" name="Content Placeholder 2">
            <a:extLst>
              <a:ext uri="{FF2B5EF4-FFF2-40B4-BE49-F238E27FC236}">
                <a16:creationId xmlns:a16="http://schemas.microsoft.com/office/drawing/2014/main" id="{691CF5D2-DDE7-7534-A9D2-9E6EE52AB9E6}"/>
              </a:ext>
            </a:extLst>
          </p:cNvPr>
          <p:cNvSpPr>
            <a:spLocks noGrp="1"/>
          </p:cNvSpPr>
          <p:nvPr>
            <p:ph idx="1"/>
          </p:nvPr>
        </p:nvSpPr>
        <p:spPr>
          <a:xfrm>
            <a:off x="1154954" y="2603500"/>
            <a:ext cx="9717834" cy="3683000"/>
          </a:xfrm>
        </p:spPr>
        <p:txBody>
          <a:bodyPr/>
          <a:lstStyle/>
          <a:p>
            <a:pPr algn="l"/>
            <a:r>
              <a:rPr lang="en-US" b="0" i="0" dirty="0">
                <a:effectLst/>
                <a:latin typeface="Inter"/>
              </a:rPr>
              <a:t>Essential to identify the throttling behaviors on time and take the necessary steps to prevent them. </a:t>
            </a:r>
          </a:p>
          <a:p>
            <a:pPr algn="l"/>
            <a:r>
              <a:rPr lang="en-US" b="0" i="0" dirty="0">
                <a:effectLst/>
                <a:latin typeface="Inter"/>
              </a:rPr>
              <a:t>If not, continuous throttling can cause serious issues to the application.</a:t>
            </a:r>
          </a:p>
          <a:p>
            <a:pPr algn="l">
              <a:buFont typeface="Arial" panose="020B0604020202020204" pitchFamily="34" charset="0"/>
              <a:buChar char="•"/>
            </a:pPr>
            <a:r>
              <a:rPr lang="en-US" b="0" i="0" dirty="0">
                <a:solidFill>
                  <a:srgbClr val="333333"/>
                </a:solidFill>
                <a:effectLst/>
                <a:latin typeface="helvetica" panose="020B0604020202020204" pitchFamily="34" charset="0"/>
              </a:rPr>
              <a:t>Application performance will decrease due to the high number of retrying requests.</a:t>
            </a:r>
          </a:p>
          <a:p>
            <a:pPr algn="l">
              <a:buFont typeface="Arial" panose="020B0604020202020204" pitchFamily="34" charset="0"/>
              <a:buChar char="•"/>
            </a:pPr>
            <a:r>
              <a:rPr lang="en-US" b="0" i="0" dirty="0">
                <a:solidFill>
                  <a:srgbClr val="333333"/>
                </a:solidFill>
                <a:effectLst/>
                <a:latin typeface="helvetica" panose="020B0604020202020204" pitchFamily="34" charset="0"/>
              </a:rPr>
              <a:t>Users will receive outdated data if only the write requests are throttled.</a:t>
            </a:r>
          </a:p>
          <a:p>
            <a:pPr algn="l">
              <a:buFont typeface="Arial" panose="020B0604020202020204" pitchFamily="34" charset="0"/>
              <a:buChar char="•"/>
            </a:pPr>
            <a:r>
              <a:rPr lang="en-US" b="0" i="0" dirty="0">
                <a:solidFill>
                  <a:srgbClr val="333333"/>
                </a:solidFill>
                <a:effectLst/>
                <a:latin typeface="helvetica" panose="020B0604020202020204" pitchFamily="34" charset="0"/>
              </a:rPr>
              <a:t>Application can start losing data if it fails to retry the throttled write requests.</a:t>
            </a:r>
          </a:p>
          <a:p>
            <a:endParaRPr lang="en-IN" dirty="0"/>
          </a:p>
        </p:txBody>
      </p:sp>
    </p:spTree>
    <p:extLst>
      <p:ext uri="{BB962C8B-B14F-4D97-AF65-F5344CB8AC3E}">
        <p14:creationId xmlns:p14="http://schemas.microsoft.com/office/powerpoint/2010/main" val="243460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9429-A2F8-BF2F-7D92-83322C5ECCBE}"/>
              </a:ext>
            </a:extLst>
          </p:cNvPr>
          <p:cNvSpPr>
            <a:spLocks noGrp="1"/>
          </p:cNvSpPr>
          <p:nvPr>
            <p:ph type="title"/>
          </p:nvPr>
        </p:nvSpPr>
        <p:spPr/>
        <p:txBody>
          <a:bodyPr/>
          <a:lstStyle/>
          <a:p>
            <a:r>
              <a:rPr lang="en-US" b="1" dirty="0"/>
              <a:t>How To Deal With Throttling Issues in DynamoDB</a:t>
            </a:r>
            <a:endParaRPr lang="en-IN" b="1" dirty="0"/>
          </a:p>
        </p:txBody>
      </p:sp>
      <p:sp>
        <p:nvSpPr>
          <p:cNvPr id="3" name="Content Placeholder 2">
            <a:extLst>
              <a:ext uri="{FF2B5EF4-FFF2-40B4-BE49-F238E27FC236}">
                <a16:creationId xmlns:a16="http://schemas.microsoft.com/office/drawing/2014/main" id="{E758FCFC-47CD-48C1-B881-C3258111DC4E}"/>
              </a:ext>
            </a:extLst>
          </p:cNvPr>
          <p:cNvSpPr>
            <a:spLocks noGrp="1"/>
          </p:cNvSpPr>
          <p:nvPr>
            <p:ph idx="1"/>
          </p:nvPr>
        </p:nvSpPr>
        <p:spPr/>
        <p:txBody>
          <a:bodyPr/>
          <a:lstStyle/>
          <a:p>
            <a:pPr algn="l"/>
            <a:r>
              <a:rPr lang="en-US" b="0" i="0" dirty="0">
                <a:effectLst/>
                <a:latin typeface="Inter"/>
              </a:rPr>
              <a:t>Best way --Allocate the necessary amount of </a:t>
            </a:r>
            <a:r>
              <a:rPr lang="en-US" b="0" i="0" dirty="0">
                <a:solidFill>
                  <a:srgbClr val="187CFF"/>
                </a:solidFill>
                <a:effectLst/>
                <a:latin typeface="Inter"/>
              </a:rPr>
              <a:t>WCUs and RCUs</a:t>
            </a:r>
            <a:r>
              <a:rPr lang="en-US" b="0" i="0" dirty="0">
                <a:effectLst/>
                <a:latin typeface="Inter"/>
              </a:rPr>
              <a:t> to partitions.</a:t>
            </a:r>
          </a:p>
          <a:p>
            <a:pPr algn="l"/>
            <a:r>
              <a:rPr lang="en-US" b="0" i="0" dirty="0">
                <a:effectLst/>
                <a:latin typeface="Inter"/>
              </a:rPr>
              <a:t> Else, can start with a small capacity and increase it based on the traffic by closely monitoring.</a:t>
            </a:r>
          </a:p>
          <a:p>
            <a:pPr algn="l"/>
            <a:r>
              <a:rPr lang="en-US" b="0" i="0" dirty="0">
                <a:effectLst/>
                <a:latin typeface="Inter"/>
              </a:rPr>
              <a:t>Above might not be practical for every situation. </a:t>
            </a:r>
          </a:p>
          <a:p>
            <a:pPr algn="l"/>
            <a:r>
              <a:rPr lang="en-US" dirty="0">
                <a:latin typeface="Inter"/>
              </a:rPr>
              <a:t>N</a:t>
            </a:r>
            <a:r>
              <a:rPr lang="en-US" b="0" i="0" dirty="0">
                <a:effectLst/>
                <a:latin typeface="Inter"/>
              </a:rPr>
              <a:t>eed to address them based on the situation. </a:t>
            </a:r>
            <a:endParaRPr lang="en-IN" dirty="0"/>
          </a:p>
        </p:txBody>
      </p:sp>
    </p:spTree>
    <p:extLst>
      <p:ext uri="{BB962C8B-B14F-4D97-AF65-F5344CB8AC3E}">
        <p14:creationId xmlns:p14="http://schemas.microsoft.com/office/powerpoint/2010/main" val="16489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699F0D-41C6-CBC5-C2AD-1A7CB115E5B8}"/>
              </a:ext>
            </a:extLst>
          </p:cNvPr>
          <p:cNvSpPr>
            <a:spLocks noGrp="1"/>
          </p:cNvSpPr>
          <p:nvPr>
            <p:ph type="ctrTitle"/>
          </p:nvPr>
        </p:nvSpPr>
        <p:spPr>
          <a:xfrm>
            <a:off x="1154955" y="2099732"/>
            <a:ext cx="8825658" cy="2677648"/>
          </a:xfrm>
        </p:spPr>
        <p:txBody>
          <a:bodyPr/>
          <a:lstStyle/>
          <a:p>
            <a:r>
              <a:rPr lang="en-US" dirty="0"/>
              <a:t>Common reasons for throttling and their solutions</a:t>
            </a:r>
            <a:endParaRPr lang="en-IN" dirty="0"/>
          </a:p>
        </p:txBody>
      </p:sp>
    </p:spTree>
    <p:extLst>
      <p:ext uri="{BB962C8B-B14F-4D97-AF65-F5344CB8AC3E}">
        <p14:creationId xmlns:p14="http://schemas.microsoft.com/office/powerpoint/2010/main" val="937894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2695</Words>
  <Application>Microsoft Office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Amazon Ember</vt:lpstr>
      <vt:lpstr>AmazonEmberBold</vt:lpstr>
      <vt:lpstr>Arial</vt:lpstr>
      <vt:lpstr>Century Gothic</vt:lpstr>
      <vt:lpstr>helvetica</vt:lpstr>
      <vt:lpstr>Inter</vt:lpstr>
      <vt:lpstr>Wingdings</vt:lpstr>
      <vt:lpstr>Wingdings 3</vt:lpstr>
      <vt:lpstr>Ion Boardroom</vt:lpstr>
      <vt:lpstr>DynamoDB Throttling  </vt:lpstr>
      <vt:lpstr>Throttling</vt:lpstr>
      <vt:lpstr>What is DynamoDB Throttling?</vt:lpstr>
      <vt:lpstr>Request throttling</vt:lpstr>
      <vt:lpstr>When Does DynamoDB Throttle Requests??</vt:lpstr>
      <vt:lpstr>When Does DynamoDB Throttle Requests??</vt:lpstr>
      <vt:lpstr>What Happens When DynamoDB Is Throttled</vt:lpstr>
      <vt:lpstr>How To Deal With Throttling Issues in DynamoDB</vt:lpstr>
      <vt:lpstr>Common reasons for throttling and their solutions</vt:lpstr>
      <vt:lpstr>How to deal with hot partitions</vt:lpstr>
      <vt:lpstr>Sudden increases in traffic</vt:lpstr>
      <vt:lpstr>When traffic doubles the previous peak</vt:lpstr>
      <vt:lpstr>Throttling while auto-scaling is enabled</vt:lpstr>
      <vt:lpstr>Partition keys and request throttling</vt:lpstr>
      <vt:lpstr>Recommendations for partition keys</vt:lpstr>
      <vt:lpstr>Recommendations for partition keys</vt:lpstr>
      <vt:lpstr>Recommendations for partition keys</vt:lpstr>
      <vt:lpstr>Case study</vt:lpstr>
      <vt:lpstr>Case study</vt:lpstr>
      <vt:lpstr>Case study</vt:lpstr>
      <vt:lpstr>Case study</vt:lpstr>
      <vt:lpstr>Best practices for designing and using partition keys effectively</vt:lpstr>
      <vt:lpstr>Best practices for designing and using partition keys effectively</vt:lpstr>
      <vt:lpstr>Best practices for designing and using partition keys effectively</vt:lpstr>
      <vt:lpstr>Best practices for designing and using partition keys effectively</vt:lpstr>
      <vt:lpstr>PowerPoint Presentation</vt:lpstr>
      <vt:lpstr>How adaptive capacity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 Throttling  </dc:title>
  <dc:creator>anju munoth</dc:creator>
  <cp:lastModifiedBy>anju munoth</cp:lastModifiedBy>
  <cp:revision>37</cp:revision>
  <dcterms:created xsi:type="dcterms:W3CDTF">2022-12-15T21:23:53Z</dcterms:created>
  <dcterms:modified xsi:type="dcterms:W3CDTF">2023-02-15T01:30:26Z</dcterms:modified>
</cp:coreProperties>
</file>