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313" r:id="rId26"/>
    <p:sldId id="314" r:id="rId27"/>
    <p:sldId id="280" r:id="rId28"/>
    <p:sldId id="281" r:id="rId29"/>
    <p:sldId id="315" r:id="rId30"/>
    <p:sldId id="316" r:id="rId31"/>
    <p:sldId id="317" r:id="rId32"/>
    <p:sldId id="283" r:id="rId33"/>
    <p:sldId id="284" r:id="rId34"/>
    <p:sldId id="285" r:id="rId35"/>
    <p:sldId id="286" r:id="rId36"/>
    <p:sldId id="287" r:id="rId37"/>
    <p:sldId id="289" r:id="rId38"/>
    <p:sldId id="290" r:id="rId39"/>
    <p:sldId id="318" r:id="rId40"/>
    <p:sldId id="288" r:id="rId41"/>
    <p:sldId id="291" r:id="rId42"/>
    <p:sldId id="292" r:id="rId43"/>
    <p:sldId id="293" r:id="rId44"/>
    <p:sldId id="294" r:id="rId45"/>
    <p:sldId id="319"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2" r:id="rId63"/>
    <p:sldId id="311"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5" d="100"/>
          <a:sy n="65" d="100"/>
        </p:scale>
        <p:origin x="9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371729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D69D-3595-4464-8853-A36C985850F8}"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96456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96800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347335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1771547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FCD69D-3595-4464-8853-A36C985850F8}"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381506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FCD69D-3595-4464-8853-A36C985850F8}" type="datetimeFigureOut">
              <a:rPr lang="en-IN" smtClean="0"/>
              <a:t>17-02-2023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130921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307608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43714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308712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CD69D-3595-4464-8853-A36C985850F8}"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134605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CD69D-3595-4464-8853-A36C985850F8}"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89955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CD69D-3595-4464-8853-A36C985850F8}"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36606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CD69D-3595-4464-8853-A36C985850F8}"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84306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CD69D-3595-4464-8853-A36C985850F8}"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91552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D69D-3595-4464-8853-A36C985850F8}"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33268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CD69D-3595-4464-8853-A36C985850F8}"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4A09DF-9E2D-4D52-95DD-28872916EB32}" type="slidenum">
              <a:rPr lang="en-IN" smtClean="0"/>
              <a:t>‹#›</a:t>
            </a:fld>
            <a:endParaRPr lang="en-IN"/>
          </a:p>
        </p:txBody>
      </p:sp>
    </p:spTree>
    <p:extLst>
      <p:ext uri="{BB962C8B-B14F-4D97-AF65-F5344CB8AC3E}">
        <p14:creationId xmlns:p14="http://schemas.microsoft.com/office/powerpoint/2010/main" val="246286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6FCD69D-3595-4464-8853-A36C985850F8}" type="datetimeFigureOut">
              <a:rPr lang="en-IN" smtClean="0"/>
              <a:t>17-02-2023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B4A09DF-9E2D-4D52-95DD-28872916EB32}" type="slidenum">
              <a:rPr lang="en-IN" smtClean="0"/>
              <a:t>‹#›</a:t>
            </a:fld>
            <a:endParaRPr lang="en-IN"/>
          </a:p>
        </p:txBody>
      </p:sp>
    </p:spTree>
    <p:extLst>
      <p:ext uri="{BB962C8B-B14F-4D97-AF65-F5344CB8AC3E}">
        <p14:creationId xmlns:p14="http://schemas.microsoft.com/office/powerpoint/2010/main" val="3293268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aws.amazon.com/AmazonCloudWatch/latest/DeveloperGuide/CloudWatch_Dashboard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onsole.aws.amazon.com/dynamodb/"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4DC-98F7-B93C-9D96-9E2847F24968}"/>
              </a:ext>
            </a:extLst>
          </p:cNvPr>
          <p:cNvSpPr>
            <a:spLocks noGrp="1"/>
          </p:cNvSpPr>
          <p:nvPr>
            <p:ph type="ctrTitle"/>
          </p:nvPr>
        </p:nvSpPr>
        <p:spPr/>
        <p:txBody>
          <a:bodyPr/>
          <a:lstStyle/>
          <a:p>
            <a:r>
              <a:rPr lang="en-US" dirty="0" err="1"/>
              <a:t>Dynamodb</a:t>
            </a:r>
            <a:r>
              <a:rPr lang="en-US" dirty="0"/>
              <a:t> Data Modelling</a:t>
            </a:r>
            <a:endParaRPr lang="en-IN" dirty="0"/>
          </a:p>
        </p:txBody>
      </p:sp>
      <p:sp>
        <p:nvSpPr>
          <p:cNvPr id="3" name="Subtitle 2">
            <a:extLst>
              <a:ext uri="{FF2B5EF4-FFF2-40B4-BE49-F238E27FC236}">
                <a16:creationId xmlns:a16="http://schemas.microsoft.com/office/drawing/2014/main" id="{1673606F-6574-EF06-281A-186C286707D0}"/>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61792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Reliability</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lnSpcReduction="10000"/>
          </a:bodyPr>
          <a:lstStyle/>
          <a:p>
            <a:pPr algn="l"/>
            <a:r>
              <a:rPr lang="en-US" b="0" i="0" dirty="0">
                <a:solidFill>
                  <a:srgbClr val="16191F"/>
                </a:solidFill>
                <a:effectLst/>
                <a:latin typeface="Amazon Ember"/>
              </a:rPr>
              <a:t>Ensuring a workload performs its intended function correctly and consistently when it’s expected to. </a:t>
            </a:r>
          </a:p>
          <a:p>
            <a:pPr algn="l"/>
            <a:r>
              <a:rPr lang="en-US" dirty="0">
                <a:solidFill>
                  <a:srgbClr val="16191F"/>
                </a:solidFill>
                <a:latin typeface="Amazon Ember"/>
              </a:rPr>
              <a:t>Re</a:t>
            </a:r>
            <a:r>
              <a:rPr lang="en-US" b="0" i="0" dirty="0">
                <a:solidFill>
                  <a:srgbClr val="16191F"/>
                </a:solidFill>
                <a:effectLst/>
                <a:latin typeface="Amazon Ember"/>
              </a:rPr>
              <a:t>silient workload quickly recovers from failures to meet business and customer demand. </a:t>
            </a:r>
          </a:p>
          <a:p>
            <a:pPr algn="l"/>
            <a:r>
              <a:rPr lang="en-US" dirty="0">
                <a:solidFill>
                  <a:srgbClr val="16191F"/>
                </a:solidFill>
                <a:latin typeface="Amazon Ember"/>
              </a:rPr>
              <a:t>D</a:t>
            </a:r>
            <a:r>
              <a:rPr lang="en-US" b="0" i="0" dirty="0">
                <a:solidFill>
                  <a:srgbClr val="16191F"/>
                </a:solidFill>
                <a:effectLst/>
                <a:latin typeface="Amazon Ember"/>
              </a:rPr>
              <a:t>istributed system design, recovery planning, and how to handle change. </a:t>
            </a:r>
          </a:p>
          <a:p>
            <a:pPr algn="l"/>
            <a:r>
              <a:rPr lang="en-US" dirty="0">
                <a:solidFill>
                  <a:srgbClr val="16191F"/>
                </a:solidFill>
                <a:latin typeface="Amazon Ember"/>
              </a:rPr>
              <a:t>R</a:t>
            </a:r>
            <a:r>
              <a:rPr lang="en-US" b="0" i="0" dirty="0">
                <a:solidFill>
                  <a:srgbClr val="16191F"/>
                </a:solidFill>
                <a:effectLst/>
                <a:latin typeface="Amazon Ember"/>
              </a:rPr>
              <a:t>unning and monitoring systems to deliver business value, and continually improving processes and procedures. </a:t>
            </a:r>
          </a:p>
          <a:p>
            <a:pPr algn="l"/>
            <a:r>
              <a:rPr lang="en-US" b="0" i="0" dirty="0">
                <a:solidFill>
                  <a:srgbClr val="16191F"/>
                </a:solidFill>
                <a:effectLst/>
                <a:latin typeface="Amazon Ember"/>
              </a:rPr>
              <a:t>Automating changes, responding to events, and defining standards to manage daily operations.</a:t>
            </a:r>
          </a:p>
          <a:p>
            <a:pPr algn="l"/>
            <a:r>
              <a:rPr lang="en-US" b="0" i="0" dirty="0">
                <a:solidFill>
                  <a:srgbClr val="16191F"/>
                </a:solidFill>
                <a:effectLst/>
                <a:latin typeface="Amazon Ember"/>
              </a:rPr>
              <a:t>Choosing the backup strategy and retention based on your RPO and RTO requirements, using DynamoDB global tables for multi-regional workloads, or cross-region disaster recovery scenarios with low RTO, implementing retry logic with exponential backoff in the application by configuring and using these capabilities in the AWS SDK</a:t>
            </a:r>
          </a:p>
          <a:p>
            <a:pPr algn="l"/>
            <a:r>
              <a:rPr lang="en-US" b="0" i="0" dirty="0">
                <a:solidFill>
                  <a:srgbClr val="16191F"/>
                </a:solidFill>
                <a:effectLst/>
                <a:latin typeface="Amazon Ember"/>
              </a:rPr>
              <a:t>Monitoring DynamoDB metrics through Amazon CloudWatch and automatically alerting and remediating when predefined thresholds are breached. </a:t>
            </a:r>
          </a:p>
          <a:p>
            <a:endParaRPr lang="en-IN" dirty="0"/>
          </a:p>
        </p:txBody>
      </p:sp>
    </p:spTree>
    <p:extLst>
      <p:ext uri="{BB962C8B-B14F-4D97-AF65-F5344CB8AC3E}">
        <p14:creationId xmlns:p14="http://schemas.microsoft.com/office/powerpoint/2010/main" val="350777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Security </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Focuses on protecting information and systems. </a:t>
            </a:r>
          </a:p>
          <a:p>
            <a:pPr algn="l"/>
            <a:r>
              <a:rPr lang="en-US" dirty="0">
                <a:solidFill>
                  <a:srgbClr val="16191F"/>
                </a:solidFill>
                <a:latin typeface="Amazon Ember"/>
              </a:rPr>
              <a:t>C</a:t>
            </a:r>
            <a:r>
              <a:rPr lang="en-US" b="0" i="0" dirty="0">
                <a:solidFill>
                  <a:srgbClr val="16191F"/>
                </a:solidFill>
                <a:effectLst/>
                <a:latin typeface="Amazon Ember"/>
              </a:rPr>
              <a:t>onfidentiality and integrity of data, identifying and managing who can do what with privilege management, protecting systems, and establishing controls to detect security events.</a:t>
            </a:r>
          </a:p>
          <a:p>
            <a:pPr algn="l"/>
            <a:r>
              <a:rPr lang="en-US" b="0" i="0" dirty="0">
                <a:solidFill>
                  <a:srgbClr val="16191F"/>
                </a:solidFill>
                <a:effectLst/>
                <a:latin typeface="Amazon Ember"/>
              </a:rPr>
              <a:t>Encrypting data in transit with HTTPS, choosing the type of keys for data at rest encryption and defining the IAM roles and policies to authenticate, authorize and provide fine grain access to DynamoDB resources. </a:t>
            </a:r>
          </a:p>
          <a:p>
            <a:pPr algn="l"/>
            <a:r>
              <a:rPr lang="en-US" dirty="0">
                <a:solidFill>
                  <a:srgbClr val="16191F"/>
                </a:solidFill>
                <a:latin typeface="Amazon Ember"/>
              </a:rPr>
              <a:t>A</a:t>
            </a:r>
            <a:r>
              <a:rPr lang="en-US" b="0" i="0" dirty="0">
                <a:solidFill>
                  <a:srgbClr val="16191F"/>
                </a:solidFill>
                <a:effectLst/>
                <a:latin typeface="Amazon Ember"/>
              </a:rPr>
              <a:t>uditing DynamoDB control plane and data plane operations through AWS CloudTrail.</a:t>
            </a:r>
          </a:p>
          <a:p>
            <a:endParaRPr lang="en-IN" dirty="0"/>
          </a:p>
        </p:txBody>
      </p:sp>
    </p:spTree>
    <p:extLst>
      <p:ext uri="{BB962C8B-B14F-4D97-AF65-F5344CB8AC3E}">
        <p14:creationId xmlns:p14="http://schemas.microsoft.com/office/powerpoint/2010/main" val="207398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Sustainability</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Minimizing the environmental impacts of running cloud workloads. </a:t>
            </a:r>
          </a:p>
          <a:p>
            <a:pPr algn="l"/>
            <a:r>
              <a:rPr lang="en-US" dirty="0">
                <a:solidFill>
                  <a:srgbClr val="16191F"/>
                </a:solidFill>
                <a:latin typeface="Amazon Ember"/>
              </a:rPr>
              <a:t>S</a:t>
            </a:r>
            <a:r>
              <a:rPr lang="en-US" b="0" i="0" dirty="0">
                <a:solidFill>
                  <a:srgbClr val="16191F"/>
                </a:solidFill>
                <a:effectLst/>
                <a:latin typeface="Amazon Ember"/>
              </a:rPr>
              <a:t>hared responsibility model for sustainability, understanding impact, and maximizing utilization to minimize required resources and reduce downstream impacts.</a:t>
            </a:r>
          </a:p>
          <a:p>
            <a:pPr algn="l"/>
            <a:r>
              <a:rPr lang="en-US" b="0" i="0" dirty="0">
                <a:solidFill>
                  <a:srgbClr val="16191F"/>
                </a:solidFill>
                <a:effectLst/>
                <a:latin typeface="Amazon Ember"/>
              </a:rPr>
              <a:t>Identifying and removing unused DynamoDB resources, avoiding over-provisioning though the usage of on-demand capacity mode or provisioned capacity-mode with autoscaling, efficient querying to reduce the amount of capacity being consumed and reduction of the storage footprint by compressing data and by deleting aged-out data through the use of TTL.</a:t>
            </a:r>
          </a:p>
          <a:p>
            <a:endParaRPr lang="en-IN" dirty="0"/>
          </a:p>
        </p:txBody>
      </p:sp>
    </p:spTree>
    <p:extLst>
      <p:ext uri="{BB962C8B-B14F-4D97-AF65-F5344CB8AC3E}">
        <p14:creationId xmlns:p14="http://schemas.microsoft.com/office/powerpoint/2010/main" val="414133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Table capacity mode</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1011238"/>
          </a:xfrm>
        </p:spPr>
        <p:txBody>
          <a:bodyPr/>
          <a:lstStyle/>
          <a:p>
            <a:r>
              <a:rPr lang="en-US" b="0" i="0" dirty="0">
                <a:solidFill>
                  <a:srgbClr val="16191F"/>
                </a:solidFill>
                <a:effectLst/>
                <a:latin typeface="Amazon Ember"/>
              </a:rPr>
              <a:t>Select either on-demand or provisioned capacity mode. </a:t>
            </a:r>
          </a:p>
          <a:p>
            <a:r>
              <a:rPr lang="en-US" dirty="0">
                <a:solidFill>
                  <a:srgbClr val="16191F"/>
                </a:solidFill>
                <a:latin typeface="Amazon Ember"/>
              </a:rPr>
              <a:t>C</a:t>
            </a:r>
            <a:r>
              <a:rPr lang="en-US" b="0" i="0" dirty="0">
                <a:solidFill>
                  <a:srgbClr val="16191F"/>
                </a:solidFill>
                <a:effectLst/>
                <a:latin typeface="Amazon Ember"/>
              </a:rPr>
              <a:t>an change this setting twice in a 24-hour period</a:t>
            </a:r>
            <a:endParaRPr lang="en-IN" dirty="0"/>
          </a:p>
        </p:txBody>
      </p:sp>
      <p:pic>
        <p:nvPicPr>
          <p:cNvPr id="1026" name="Picture 2" descr="&#10;        Image showing the two different capacity mode options when creating a DynamoDB table:&#10;          on-demand and provisioned.&#10;      ">
            <a:extLst>
              <a:ext uri="{FF2B5EF4-FFF2-40B4-BE49-F238E27FC236}">
                <a16:creationId xmlns:a16="http://schemas.microsoft.com/office/drawing/2014/main" id="{2219D781-3A25-778A-51F3-B6FC27988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524250"/>
            <a:ext cx="93059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87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On-demand capacity mode</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On-demand capacity mode is designed to eliminate the need to plan or provision the capacity of your DynamoDB table. </a:t>
            </a:r>
          </a:p>
          <a:p>
            <a:pPr algn="l"/>
            <a:r>
              <a:rPr lang="en-US" dirty="0">
                <a:solidFill>
                  <a:srgbClr val="16191F"/>
                </a:solidFill>
                <a:latin typeface="Amazon Ember"/>
              </a:rPr>
              <a:t>T</a:t>
            </a:r>
            <a:r>
              <a:rPr lang="en-US" b="0" i="0" dirty="0">
                <a:solidFill>
                  <a:srgbClr val="16191F"/>
                </a:solidFill>
                <a:effectLst/>
                <a:latin typeface="Amazon Ember"/>
              </a:rPr>
              <a:t>able will instantly accommodate requests to your table without the need to scale any resources up or down (up to twice the previous peak throughput of the table).</a:t>
            </a:r>
          </a:p>
          <a:p>
            <a:pPr algn="l"/>
            <a:r>
              <a:rPr lang="en-US" b="0" i="0" dirty="0">
                <a:solidFill>
                  <a:srgbClr val="16191F"/>
                </a:solidFill>
                <a:effectLst/>
                <a:latin typeface="Amazon Ember"/>
              </a:rPr>
              <a:t>On-demand tables are billed by counting the number of actual requests against the table, so you will only pay for what you use rather than what has been provisioned.</a:t>
            </a:r>
          </a:p>
          <a:p>
            <a:endParaRPr lang="en-IN" dirty="0"/>
          </a:p>
        </p:txBody>
      </p:sp>
    </p:spTree>
    <p:extLst>
      <p:ext uri="{BB962C8B-B14F-4D97-AF65-F5344CB8AC3E}">
        <p14:creationId xmlns:p14="http://schemas.microsoft.com/office/powerpoint/2010/main" val="350933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Provisioned capacity mode</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More traditional model where you can define how much capacity the table has available for requests either directly or with the assistance of auto-scaling. </a:t>
            </a:r>
          </a:p>
          <a:p>
            <a:pPr algn="l"/>
            <a:r>
              <a:rPr lang="en-US" b="0" i="0" dirty="0">
                <a:solidFill>
                  <a:srgbClr val="16191F"/>
                </a:solidFill>
                <a:effectLst/>
                <a:latin typeface="Amazon Ember"/>
              </a:rPr>
              <a:t>Because a specific capacity is provisioned for the table at any given time, billing is based off of the capacity provisioned rather than the number of requests. </a:t>
            </a:r>
          </a:p>
          <a:p>
            <a:pPr algn="l"/>
            <a:r>
              <a:rPr lang="en-US" b="0" i="0" dirty="0">
                <a:solidFill>
                  <a:srgbClr val="16191F"/>
                </a:solidFill>
                <a:effectLst/>
                <a:latin typeface="Amazon Ember"/>
              </a:rPr>
              <a:t>Going over the allocated capacity can also cause the table to reject requests and reduce the experience of your applications users.</a:t>
            </a:r>
          </a:p>
          <a:p>
            <a:pPr algn="l"/>
            <a:r>
              <a:rPr lang="en-US" b="0" i="0" dirty="0">
                <a:solidFill>
                  <a:srgbClr val="16191F"/>
                </a:solidFill>
                <a:effectLst/>
                <a:latin typeface="Amazon Ember"/>
              </a:rPr>
              <a:t>Provisioned capacity mode requires a balance between not overprovisioning or under provisioning the table to keep both throttling low and costs tuned.</a:t>
            </a:r>
          </a:p>
          <a:p>
            <a:endParaRPr lang="en-IN" dirty="0"/>
          </a:p>
        </p:txBody>
      </p:sp>
    </p:spTree>
    <p:extLst>
      <p:ext uri="{BB962C8B-B14F-4D97-AF65-F5344CB8AC3E}">
        <p14:creationId xmlns:p14="http://schemas.microsoft.com/office/powerpoint/2010/main" val="142193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When to select on-demand capacity mode</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When optimizing for cost, on-demand mode is your best choice when you have a workload similar to the following graph.</a:t>
            </a:r>
          </a:p>
          <a:p>
            <a:pPr algn="l"/>
            <a:r>
              <a:rPr lang="en-US" dirty="0">
                <a:solidFill>
                  <a:srgbClr val="16191F"/>
                </a:solidFill>
                <a:latin typeface="Amazon Ember"/>
              </a:rPr>
              <a:t>F</a:t>
            </a:r>
            <a:r>
              <a:rPr lang="en-US" b="0" i="0" dirty="0">
                <a:solidFill>
                  <a:srgbClr val="16191F"/>
                </a:solidFill>
                <a:effectLst/>
                <a:latin typeface="Amazon Ember"/>
              </a:rPr>
              <a:t>ollowing factors contribute to this type of workload:</a:t>
            </a:r>
          </a:p>
          <a:p>
            <a:pPr algn="l">
              <a:buFont typeface="Arial" panose="020B0604020202020204" pitchFamily="34" charset="0"/>
              <a:buChar char="•"/>
            </a:pPr>
            <a:r>
              <a:rPr lang="en-US" b="0" i="0" dirty="0">
                <a:solidFill>
                  <a:srgbClr val="16191F"/>
                </a:solidFill>
                <a:effectLst/>
                <a:latin typeface="Amazon Ember"/>
              </a:rPr>
              <a:t>Unpredictable request timing (resulting in traffic spikes)</a:t>
            </a:r>
          </a:p>
          <a:p>
            <a:pPr algn="l">
              <a:buFont typeface="Arial" panose="020B0604020202020204" pitchFamily="34" charset="0"/>
              <a:buChar char="•"/>
            </a:pPr>
            <a:r>
              <a:rPr lang="en-US" b="0" i="0" dirty="0">
                <a:solidFill>
                  <a:srgbClr val="16191F"/>
                </a:solidFill>
                <a:effectLst/>
                <a:latin typeface="Amazon Ember"/>
              </a:rPr>
              <a:t>Variable volume of requests (resulting from batch workloads)</a:t>
            </a:r>
          </a:p>
          <a:p>
            <a:pPr algn="l">
              <a:buFont typeface="Arial" panose="020B0604020202020204" pitchFamily="34" charset="0"/>
              <a:buChar char="•"/>
            </a:pPr>
            <a:r>
              <a:rPr lang="en-US" b="0" i="0" dirty="0">
                <a:solidFill>
                  <a:srgbClr val="16191F"/>
                </a:solidFill>
                <a:effectLst/>
                <a:latin typeface="Amazon Ember"/>
              </a:rPr>
              <a:t>Drops to zero or below 18% of the peak for a given hour (resulting from dev or test environments)</a:t>
            </a:r>
          </a:p>
          <a:p>
            <a:endParaRPr lang="en-IN" dirty="0"/>
          </a:p>
        </p:txBody>
      </p:sp>
    </p:spTree>
    <p:extLst>
      <p:ext uri="{BB962C8B-B14F-4D97-AF65-F5344CB8AC3E}">
        <p14:creationId xmlns:p14="http://schemas.microsoft.com/office/powerpoint/2010/main" val="176712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9D5339-905B-FADF-A64E-2647241594B2}"/>
              </a:ext>
            </a:extLst>
          </p:cNvPr>
          <p:cNvSpPr txBox="1"/>
          <p:nvPr/>
        </p:nvSpPr>
        <p:spPr>
          <a:xfrm>
            <a:off x="539948" y="4433054"/>
            <a:ext cx="11112103"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16191F"/>
                </a:solidFill>
                <a:effectLst/>
                <a:latin typeface="Amazon Ember"/>
              </a:rPr>
              <a:t>For workloads with the above factors, using Auto-Scaling to maintain enough capacity on the table to respond to spikes in traffic will likely lead to the table being overprovisioned and costing more than necessary or the table being under provisioned and requests being unnecessarily throttled.</a:t>
            </a:r>
          </a:p>
          <a:p>
            <a:pPr marL="285750" indent="-285750" algn="l">
              <a:buFont typeface="Arial" panose="020B0604020202020204" pitchFamily="34" charset="0"/>
              <a:buChar char="•"/>
            </a:pPr>
            <a:r>
              <a:rPr lang="en-US" b="0" i="0" dirty="0">
                <a:solidFill>
                  <a:srgbClr val="16191F"/>
                </a:solidFill>
                <a:effectLst/>
                <a:latin typeface="Amazon Ember"/>
              </a:rPr>
              <a:t>Because on-demand tables are billed by request, there is nothing further we need to do at the table level to optimize for cost. </a:t>
            </a:r>
          </a:p>
          <a:p>
            <a:pPr marL="285750" indent="-285750" algn="l">
              <a:buFont typeface="Arial" panose="020B0604020202020204" pitchFamily="34" charset="0"/>
              <a:buChar char="•"/>
            </a:pPr>
            <a:r>
              <a:rPr lang="en-US" dirty="0">
                <a:solidFill>
                  <a:srgbClr val="16191F"/>
                </a:solidFill>
                <a:latin typeface="Amazon Ember"/>
              </a:rPr>
              <a:t>S</a:t>
            </a:r>
            <a:r>
              <a:rPr lang="en-US" b="0" i="0" dirty="0">
                <a:solidFill>
                  <a:srgbClr val="16191F"/>
                </a:solidFill>
                <a:effectLst/>
                <a:latin typeface="Amazon Ember"/>
              </a:rPr>
              <a:t>hould regularly evaluate your on-demand tables to verify the workload still has the above factors. </a:t>
            </a:r>
          </a:p>
          <a:p>
            <a:pPr marL="285750" indent="-285750" algn="l">
              <a:buFont typeface="Arial" panose="020B0604020202020204" pitchFamily="34" charset="0"/>
              <a:buChar char="•"/>
            </a:pPr>
            <a:r>
              <a:rPr lang="en-US" b="0" i="0" dirty="0">
                <a:solidFill>
                  <a:srgbClr val="16191F"/>
                </a:solidFill>
                <a:effectLst/>
                <a:latin typeface="Amazon Ember"/>
              </a:rPr>
              <a:t>If the workload has stabilized, consider changing to provisioned mode to further optimize cost.</a:t>
            </a:r>
          </a:p>
        </p:txBody>
      </p:sp>
      <p:pic>
        <p:nvPicPr>
          <p:cNvPr id="2050" name="Picture 2" descr="&#10;        Image showing a spiky workload with random peaks in traffic.&#10;      ">
            <a:extLst>
              <a:ext uri="{FF2B5EF4-FFF2-40B4-BE49-F238E27FC236}">
                <a16:creationId xmlns:a16="http://schemas.microsoft.com/office/drawing/2014/main" id="{56498865-70ED-CA15-EDA2-31171C996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758071"/>
            <a:ext cx="93059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When to select provisioned capacity mode</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An ideal workload for provisioned capacity mode is one with a more predictable usage pattern like the graph below.</a:t>
            </a:r>
          </a:p>
          <a:p>
            <a:pPr algn="l"/>
            <a:r>
              <a:rPr lang="en-US" b="0" i="0" dirty="0">
                <a:solidFill>
                  <a:srgbClr val="16191F"/>
                </a:solidFill>
                <a:effectLst/>
                <a:latin typeface="Amazon Ember"/>
              </a:rPr>
              <a:t>Following factors contribute to this type of workload:</a:t>
            </a:r>
          </a:p>
          <a:p>
            <a:pPr algn="l">
              <a:buFont typeface="Arial" panose="020B0604020202020204" pitchFamily="34" charset="0"/>
              <a:buChar char="•"/>
            </a:pPr>
            <a:r>
              <a:rPr lang="en-US" b="0" i="0" dirty="0">
                <a:solidFill>
                  <a:srgbClr val="16191F"/>
                </a:solidFill>
                <a:effectLst/>
                <a:latin typeface="Amazon Ember"/>
              </a:rPr>
              <a:t>Predicable/cyclical traffic for a given hour or day</a:t>
            </a:r>
          </a:p>
          <a:p>
            <a:pPr algn="l">
              <a:buFont typeface="Arial" panose="020B0604020202020204" pitchFamily="34" charset="0"/>
              <a:buChar char="•"/>
            </a:pPr>
            <a:r>
              <a:rPr lang="en-US" b="0" i="0" dirty="0">
                <a:solidFill>
                  <a:srgbClr val="16191F"/>
                </a:solidFill>
                <a:effectLst/>
                <a:latin typeface="Amazon Ember"/>
              </a:rPr>
              <a:t>Limited short term bursts of traffic</a:t>
            </a:r>
          </a:p>
          <a:p>
            <a:endParaRPr lang="en-IN" dirty="0"/>
          </a:p>
        </p:txBody>
      </p:sp>
    </p:spTree>
    <p:extLst>
      <p:ext uri="{BB962C8B-B14F-4D97-AF65-F5344CB8AC3E}">
        <p14:creationId xmlns:p14="http://schemas.microsoft.com/office/powerpoint/2010/main" val="322397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0;        Image showing a fairly predictable workload with limited peaks in traffic.&#10;      ">
            <a:extLst>
              <a:ext uri="{FF2B5EF4-FFF2-40B4-BE49-F238E27FC236}">
                <a16:creationId xmlns:a16="http://schemas.microsoft.com/office/drawing/2014/main" id="{A57C3DE2-C74A-9815-F706-16EE07AAB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590551"/>
            <a:ext cx="9305925" cy="3305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7ED7FB-263A-ACBB-4760-D4BFD333779E}"/>
              </a:ext>
            </a:extLst>
          </p:cNvPr>
          <p:cNvSpPr txBox="1"/>
          <p:nvPr/>
        </p:nvSpPr>
        <p:spPr>
          <a:xfrm>
            <a:off x="1100137" y="3895726"/>
            <a:ext cx="10258425" cy="2308324"/>
          </a:xfrm>
          <a:prstGeom prst="rect">
            <a:avLst/>
          </a:prstGeom>
          <a:noFill/>
        </p:spPr>
        <p:txBody>
          <a:bodyPr wrap="square">
            <a:spAutoFit/>
          </a:bodyPr>
          <a:lstStyle/>
          <a:p>
            <a:pPr marL="285750" indent="-285750">
              <a:buFont typeface="Arial" panose="020B0604020202020204" pitchFamily="34" charset="0"/>
              <a:buChar char="•"/>
            </a:pPr>
            <a:r>
              <a:rPr lang="en-US" dirty="0"/>
              <a:t>Since the traffic volumes within a given hour or day are more stable, we can set the provisioned capacity of the table relatively close to the actual consumed capacity of the table. </a:t>
            </a:r>
          </a:p>
          <a:p>
            <a:pPr marL="285750" indent="-285750">
              <a:buFont typeface="Arial" panose="020B0604020202020204" pitchFamily="34" charset="0"/>
              <a:buChar char="•"/>
            </a:pPr>
            <a:r>
              <a:rPr lang="en-US" dirty="0"/>
              <a:t>Cost optimizing a provisioned capacity table is ultimately an exercise in getting the provisioned capacity (blue line) as close to the consumed capacity (orange line) as possible without increasing </a:t>
            </a:r>
            <a:r>
              <a:rPr lang="en-US" dirty="0" err="1"/>
              <a:t>ThrottledRequests</a:t>
            </a:r>
            <a:r>
              <a:rPr lang="en-US" dirty="0"/>
              <a:t> on the table. </a:t>
            </a:r>
          </a:p>
          <a:p>
            <a:pPr marL="285750" indent="-285750">
              <a:buFont typeface="Arial" panose="020B0604020202020204" pitchFamily="34" charset="0"/>
              <a:buChar char="•"/>
            </a:pPr>
            <a:r>
              <a:rPr lang="en-US" dirty="0"/>
              <a:t>Space between the two lines is both wasted capacity as well as insurance against a bad user experience due to throttling.</a:t>
            </a:r>
            <a:endParaRPr lang="en-IN" dirty="0"/>
          </a:p>
        </p:txBody>
      </p:sp>
    </p:spTree>
    <p:extLst>
      <p:ext uri="{BB962C8B-B14F-4D97-AF65-F5344CB8AC3E}">
        <p14:creationId xmlns:p14="http://schemas.microsoft.com/office/powerpoint/2010/main" val="368202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RDBMS vs NoSQL</a:t>
            </a:r>
            <a:endParaRPr lang="en-IN" dirty="0"/>
          </a:p>
        </p:txBody>
      </p:sp>
      <p:graphicFrame>
        <p:nvGraphicFramePr>
          <p:cNvPr id="4" name="Table 4">
            <a:extLst>
              <a:ext uri="{FF2B5EF4-FFF2-40B4-BE49-F238E27FC236}">
                <a16:creationId xmlns:a16="http://schemas.microsoft.com/office/drawing/2014/main" id="{AE163541-A182-2AE8-8D65-8987A073692C}"/>
              </a:ext>
            </a:extLst>
          </p:cNvPr>
          <p:cNvGraphicFramePr>
            <a:graphicFrameLocks noGrp="1"/>
          </p:cNvGraphicFramePr>
          <p:nvPr>
            <p:ph idx="1"/>
            <p:extLst>
              <p:ext uri="{D42A27DB-BD31-4B8C-83A1-F6EECF244321}">
                <p14:modId xmlns:p14="http://schemas.microsoft.com/office/powerpoint/2010/main" val="149771629"/>
              </p:ext>
            </p:extLst>
          </p:nvPr>
        </p:nvGraphicFramePr>
        <p:xfrm>
          <a:off x="1155699" y="2603500"/>
          <a:ext cx="10774364" cy="3388360"/>
        </p:xfrm>
        <a:graphic>
          <a:graphicData uri="http://schemas.openxmlformats.org/drawingml/2006/table">
            <a:tbl>
              <a:tblPr firstRow="1" bandRow="1">
                <a:tableStyleId>{5C22544A-7EE6-4342-B048-85BDC9FD1C3A}</a:tableStyleId>
              </a:tblPr>
              <a:tblGrid>
                <a:gridCol w="5387182">
                  <a:extLst>
                    <a:ext uri="{9D8B030D-6E8A-4147-A177-3AD203B41FA5}">
                      <a16:colId xmlns:a16="http://schemas.microsoft.com/office/drawing/2014/main" val="2897387125"/>
                    </a:ext>
                  </a:extLst>
                </a:gridCol>
                <a:gridCol w="5387182">
                  <a:extLst>
                    <a:ext uri="{9D8B030D-6E8A-4147-A177-3AD203B41FA5}">
                      <a16:colId xmlns:a16="http://schemas.microsoft.com/office/drawing/2014/main" val="741116548"/>
                    </a:ext>
                  </a:extLst>
                </a:gridCol>
              </a:tblGrid>
              <a:tr h="370840">
                <a:tc>
                  <a:txBody>
                    <a:bodyPr/>
                    <a:lstStyle/>
                    <a:p>
                      <a:r>
                        <a:rPr lang="en-US" dirty="0"/>
                        <a:t>RDBMS</a:t>
                      </a:r>
                      <a:endParaRPr lang="en-IN" dirty="0"/>
                    </a:p>
                  </a:txBody>
                  <a:tcPr/>
                </a:tc>
                <a:tc>
                  <a:txBody>
                    <a:bodyPr/>
                    <a:lstStyle/>
                    <a:p>
                      <a:r>
                        <a:rPr lang="en-US" dirty="0"/>
                        <a:t>NoSQL</a:t>
                      </a:r>
                      <a:endParaRPr lang="en-IN" dirty="0"/>
                    </a:p>
                  </a:txBody>
                  <a:tcPr/>
                </a:tc>
                <a:extLst>
                  <a:ext uri="{0D108BD9-81ED-4DB2-BD59-A6C34878D82A}">
                    <a16:rowId xmlns:a16="http://schemas.microsoft.com/office/drawing/2014/main" val="2904623704"/>
                  </a:ext>
                </a:extLst>
              </a:tr>
              <a:tr h="370840">
                <a:tc>
                  <a:txBody>
                    <a:bodyPr/>
                    <a:lstStyle/>
                    <a:p>
                      <a:r>
                        <a:rPr lang="en-US" sz="1800" b="0" i="0" kern="1200" dirty="0">
                          <a:solidFill>
                            <a:schemeClr val="dk1"/>
                          </a:solidFill>
                          <a:effectLst/>
                          <a:latin typeface="+mn-lt"/>
                          <a:ea typeface="+mn-ea"/>
                          <a:cs typeface="+mn-cs"/>
                        </a:rPr>
                        <a:t>Data can be queried flexibly, but queries are relatively expensive and don't scale well in high-traffic situations</a:t>
                      </a:r>
                      <a:endParaRPr lang="en-IN" dirty="0"/>
                    </a:p>
                  </a:txBody>
                  <a:tcPr/>
                </a:tc>
                <a:tc>
                  <a:txBody>
                    <a:bodyPr/>
                    <a:lstStyle/>
                    <a:p>
                      <a:r>
                        <a:rPr lang="en-US" sz="1800" b="0" i="0" kern="1200" dirty="0">
                          <a:solidFill>
                            <a:schemeClr val="dk1"/>
                          </a:solidFill>
                          <a:effectLst/>
                          <a:latin typeface="+mn-lt"/>
                          <a:ea typeface="+mn-ea"/>
                          <a:cs typeface="+mn-cs"/>
                        </a:rPr>
                        <a:t>Data can be queried efficiently in a limited number of ways, outside of which queries can be expensive and slow.</a:t>
                      </a:r>
                      <a:endParaRPr lang="en-IN" dirty="0"/>
                    </a:p>
                  </a:txBody>
                  <a:tcPr/>
                </a:tc>
                <a:extLst>
                  <a:ext uri="{0D108BD9-81ED-4DB2-BD59-A6C34878D82A}">
                    <a16:rowId xmlns:a16="http://schemas.microsoft.com/office/drawing/2014/main" val="76738367"/>
                  </a:ext>
                </a:extLst>
              </a:tr>
              <a:tr h="370840">
                <a:tc>
                  <a:txBody>
                    <a:bodyPr/>
                    <a:lstStyle/>
                    <a:p>
                      <a:r>
                        <a:rPr lang="en-US" dirty="0"/>
                        <a:t>In RDBMS, you design for flexibility without worrying about implementation details or performance.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 DynamoDB, you design your schema specifically to make the most common and important queries as fast and as inexpensive as possible.</a:t>
                      </a:r>
                    </a:p>
                  </a:txBody>
                  <a:tcPr/>
                </a:tc>
                <a:extLst>
                  <a:ext uri="{0D108BD9-81ED-4DB2-BD59-A6C34878D82A}">
                    <a16:rowId xmlns:a16="http://schemas.microsoft.com/office/drawing/2014/main" val="12731215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Query optimization generally doesn't affect schema design, but normalization is important.</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Data structures are tailored to the specific requirements of your business use cases.</a:t>
                      </a:r>
                    </a:p>
                    <a:p>
                      <a:endParaRPr lang="en-IN" dirty="0"/>
                    </a:p>
                  </a:txBody>
                  <a:tcPr/>
                </a:tc>
                <a:extLst>
                  <a:ext uri="{0D108BD9-81ED-4DB2-BD59-A6C34878D82A}">
                    <a16:rowId xmlns:a16="http://schemas.microsoft.com/office/drawing/2014/main" val="4290602201"/>
                  </a:ext>
                </a:extLst>
              </a:tr>
            </a:tbl>
          </a:graphicData>
        </a:graphic>
      </p:graphicFrame>
    </p:spTree>
    <p:extLst>
      <p:ext uri="{BB962C8B-B14F-4D97-AF65-F5344CB8AC3E}">
        <p14:creationId xmlns:p14="http://schemas.microsoft.com/office/powerpoint/2010/main" val="408981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Auto Scaling</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1325563"/>
          </a:xfrm>
        </p:spPr>
        <p:txBody>
          <a:bodyPr/>
          <a:lstStyle/>
          <a:p>
            <a:r>
              <a:rPr lang="en-US" b="0" i="0" dirty="0">
                <a:solidFill>
                  <a:srgbClr val="16191F"/>
                </a:solidFill>
                <a:effectLst/>
                <a:latin typeface="Amazon Ember"/>
              </a:rPr>
              <a:t>DynamoDB provides auto scaling for provisioned capacity tables which will automatically balance the provisioned capacity and consumed capacity</a:t>
            </a:r>
          </a:p>
          <a:p>
            <a:r>
              <a:rPr lang="en-US" dirty="0">
                <a:solidFill>
                  <a:srgbClr val="16191F"/>
                </a:solidFill>
                <a:latin typeface="Amazon Ember"/>
              </a:rPr>
              <a:t>L</a:t>
            </a:r>
            <a:r>
              <a:rPr lang="en-US" b="0" i="0" dirty="0">
                <a:solidFill>
                  <a:srgbClr val="16191F"/>
                </a:solidFill>
                <a:effectLst/>
                <a:latin typeface="Amazon Ember"/>
              </a:rPr>
              <a:t>ets you track your consumed capacity throughout the day and set the capacity of the table based on a handful of variables</a:t>
            </a:r>
            <a:endParaRPr lang="en-IN" dirty="0"/>
          </a:p>
        </p:txBody>
      </p:sp>
    </p:spTree>
    <p:extLst>
      <p:ext uri="{BB962C8B-B14F-4D97-AF65-F5344CB8AC3E}">
        <p14:creationId xmlns:p14="http://schemas.microsoft.com/office/powerpoint/2010/main" val="1646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10;        Image showing a fairly predictable workload with limited peaks in traffic.&#10;      ">
            <a:extLst>
              <a:ext uri="{FF2B5EF4-FFF2-40B4-BE49-F238E27FC236}">
                <a16:creationId xmlns:a16="http://schemas.microsoft.com/office/drawing/2014/main" id="{52CB0ED4-3BEC-2E82-1FCE-361C1B22A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466725"/>
            <a:ext cx="9305925"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5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Auto Scaling</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marL="0" indent="0" algn="l">
              <a:buNone/>
            </a:pPr>
            <a:r>
              <a:rPr lang="en-US" b="1" i="0" dirty="0">
                <a:solidFill>
                  <a:srgbClr val="16191F"/>
                </a:solidFill>
                <a:effectLst/>
                <a:latin typeface="Amazon Ember"/>
              </a:rPr>
              <a:t>Minimum capacity units</a:t>
            </a:r>
          </a:p>
          <a:p>
            <a:pPr algn="l"/>
            <a:r>
              <a:rPr lang="en-US" b="0" i="0" dirty="0">
                <a:solidFill>
                  <a:srgbClr val="16191F"/>
                </a:solidFill>
                <a:effectLst/>
                <a:latin typeface="Amazon Ember"/>
              </a:rPr>
              <a:t>Can set the minimum capacity of a table to limit throttling, but it will not reduce the cost of the table.</a:t>
            </a:r>
          </a:p>
          <a:p>
            <a:pPr algn="l"/>
            <a:r>
              <a:rPr lang="en-US" b="0" i="0" dirty="0">
                <a:solidFill>
                  <a:srgbClr val="16191F"/>
                </a:solidFill>
                <a:effectLst/>
                <a:latin typeface="Amazon Ember"/>
              </a:rPr>
              <a:t> If your table has periods of low usage follow by a sudden burst of high usage, setting the minimum can prevent auto scaling from setting the table capacity too low.</a:t>
            </a:r>
          </a:p>
          <a:p>
            <a:pPr marL="0" indent="0" algn="l">
              <a:buNone/>
            </a:pPr>
            <a:r>
              <a:rPr lang="en-US" b="1" i="0" dirty="0">
                <a:solidFill>
                  <a:srgbClr val="16191F"/>
                </a:solidFill>
                <a:effectLst/>
                <a:latin typeface="Amazon Ember"/>
              </a:rPr>
              <a:t>Maximum capacity units</a:t>
            </a:r>
          </a:p>
          <a:p>
            <a:pPr algn="l"/>
            <a:r>
              <a:rPr lang="en-US" b="0" i="0" dirty="0">
                <a:solidFill>
                  <a:srgbClr val="16191F"/>
                </a:solidFill>
                <a:effectLst/>
                <a:latin typeface="Amazon Ember"/>
              </a:rPr>
              <a:t>Can set the maximum capacity of a table to limit a table scaling higher than intended. </a:t>
            </a:r>
          </a:p>
          <a:p>
            <a:pPr algn="l"/>
            <a:r>
              <a:rPr lang="en-US" b="0" i="0" dirty="0">
                <a:solidFill>
                  <a:srgbClr val="16191F"/>
                </a:solidFill>
                <a:effectLst/>
                <a:latin typeface="Amazon Ember"/>
              </a:rPr>
              <a:t>Consider applying a maximum for Dev or Test tables where large-scale load testing is not desired. </a:t>
            </a:r>
          </a:p>
          <a:p>
            <a:pPr algn="l"/>
            <a:r>
              <a:rPr lang="en-US" dirty="0">
                <a:solidFill>
                  <a:srgbClr val="16191F"/>
                </a:solidFill>
                <a:latin typeface="Amazon Ember"/>
              </a:rPr>
              <a:t>C</a:t>
            </a:r>
            <a:r>
              <a:rPr lang="en-US" b="0" i="0" dirty="0">
                <a:solidFill>
                  <a:srgbClr val="16191F"/>
                </a:solidFill>
                <a:effectLst/>
                <a:latin typeface="Amazon Ember"/>
              </a:rPr>
              <a:t>an set a maximum for any table, but be sure to regularly evaluate this setting against the table baseline when using it in Production to prevent accidental throttling.</a:t>
            </a:r>
          </a:p>
          <a:p>
            <a:endParaRPr lang="en-IN" dirty="0"/>
          </a:p>
        </p:txBody>
      </p:sp>
    </p:spTree>
    <p:extLst>
      <p:ext uri="{BB962C8B-B14F-4D97-AF65-F5344CB8AC3E}">
        <p14:creationId xmlns:p14="http://schemas.microsoft.com/office/powerpoint/2010/main" val="148444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Auto Scaling</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marL="0" indent="0" algn="l">
              <a:buNone/>
            </a:pPr>
            <a:r>
              <a:rPr lang="en-US" b="1" i="0" dirty="0">
                <a:solidFill>
                  <a:srgbClr val="16191F"/>
                </a:solidFill>
                <a:effectLst/>
                <a:latin typeface="Amazon Ember"/>
              </a:rPr>
              <a:t>Target utilization</a:t>
            </a:r>
          </a:p>
          <a:p>
            <a:pPr algn="l"/>
            <a:r>
              <a:rPr lang="en-US" b="0" i="0" dirty="0">
                <a:solidFill>
                  <a:srgbClr val="16191F"/>
                </a:solidFill>
                <a:effectLst/>
                <a:latin typeface="Amazon Ember"/>
              </a:rPr>
              <a:t>Setting the target utilization of the table is the primary means of cost optimization for a provisioned capacity table.</a:t>
            </a:r>
          </a:p>
          <a:p>
            <a:pPr algn="l"/>
            <a:r>
              <a:rPr lang="en-US" b="0" i="0" dirty="0">
                <a:solidFill>
                  <a:srgbClr val="16191F"/>
                </a:solidFill>
                <a:effectLst/>
                <a:latin typeface="Amazon Ember"/>
              </a:rPr>
              <a:t> Setting a lower percent value here will increase how much the table is overprovisioned, increasing cost, but reducing the risk of throttling.</a:t>
            </a:r>
          </a:p>
          <a:p>
            <a:pPr algn="l"/>
            <a:r>
              <a:rPr lang="en-US" b="0" i="0" dirty="0">
                <a:solidFill>
                  <a:srgbClr val="16191F"/>
                </a:solidFill>
                <a:effectLst/>
                <a:latin typeface="Amazon Ember"/>
              </a:rPr>
              <a:t> Setting a higher percent value will decrease how much the table is overprovisioned, but increase the risk of throttling.</a:t>
            </a:r>
          </a:p>
          <a:p>
            <a:endParaRPr lang="en-IN" dirty="0"/>
          </a:p>
        </p:txBody>
      </p:sp>
    </p:spTree>
    <p:extLst>
      <p:ext uri="{BB962C8B-B14F-4D97-AF65-F5344CB8AC3E}">
        <p14:creationId xmlns:p14="http://schemas.microsoft.com/office/powerpoint/2010/main" val="396228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Understanding auto scaling settings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fontScale="92500" lnSpcReduction="20000"/>
          </a:bodyPr>
          <a:lstStyle/>
          <a:p>
            <a:pPr algn="l"/>
            <a:r>
              <a:rPr lang="en-US" b="0" i="0" dirty="0">
                <a:solidFill>
                  <a:srgbClr val="16191F"/>
                </a:solidFill>
                <a:effectLst/>
                <a:latin typeface="Amazon Ember"/>
              </a:rPr>
              <a:t>Defining the correct value for the target utilization, initial step, and final values is an activity that requires involvement from your operations team. </a:t>
            </a:r>
          </a:p>
          <a:p>
            <a:pPr algn="l"/>
            <a:r>
              <a:rPr lang="en-US" dirty="0">
                <a:solidFill>
                  <a:srgbClr val="16191F"/>
                </a:solidFill>
                <a:latin typeface="Amazon Ember"/>
              </a:rPr>
              <a:t>A</a:t>
            </a:r>
            <a:r>
              <a:rPr lang="en-US" b="0" i="0" dirty="0">
                <a:solidFill>
                  <a:srgbClr val="16191F"/>
                </a:solidFill>
                <a:effectLst/>
                <a:latin typeface="Amazon Ember"/>
              </a:rPr>
              <a:t>llows  to properly define the values based on historical application usage, which will be used to trigger the AWS auto scaling policies. </a:t>
            </a:r>
          </a:p>
          <a:p>
            <a:pPr algn="l"/>
            <a:r>
              <a:rPr lang="en-US" b="0" i="0" dirty="0">
                <a:solidFill>
                  <a:srgbClr val="16191F"/>
                </a:solidFill>
                <a:effectLst/>
                <a:latin typeface="Amazon Ember"/>
              </a:rPr>
              <a:t>The utilization target is the percentage of your total capacity that needs to be hit during a period of time before the auto scaling rules apply.</a:t>
            </a:r>
          </a:p>
          <a:p>
            <a:pPr algn="l"/>
            <a:r>
              <a:rPr lang="en-US" b="0" i="0" dirty="0">
                <a:solidFill>
                  <a:srgbClr val="16191F"/>
                </a:solidFill>
                <a:effectLst/>
                <a:latin typeface="Amazon Ember"/>
              </a:rPr>
              <a:t>When you set a </a:t>
            </a:r>
            <a:r>
              <a:rPr lang="en-US" b="1" i="0" dirty="0">
                <a:solidFill>
                  <a:srgbClr val="16191F"/>
                </a:solidFill>
                <a:effectLst/>
                <a:latin typeface="Amazon Ember"/>
              </a:rPr>
              <a:t>high utilization target (a target around 90%)</a:t>
            </a:r>
            <a:r>
              <a:rPr lang="en-US" b="0" i="0" dirty="0">
                <a:solidFill>
                  <a:srgbClr val="16191F"/>
                </a:solidFill>
                <a:effectLst/>
                <a:latin typeface="Amazon Ember"/>
              </a:rPr>
              <a:t> it means your traffic needs to be higher than 90% for a period of time before the auto scaling kicks in. </a:t>
            </a:r>
          </a:p>
          <a:p>
            <a:pPr algn="l"/>
            <a:r>
              <a:rPr lang="en-US" b="0" i="0" dirty="0">
                <a:solidFill>
                  <a:srgbClr val="16191F"/>
                </a:solidFill>
                <a:effectLst/>
                <a:latin typeface="Amazon Ember"/>
              </a:rPr>
              <a:t>Should not use a high utilization target unless your application is very constant and doesn’t receive spikes in traffic.</a:t>
            </a:r>
          </a:p>
          <a:p>
            <a:pPr algn="l"/>
            <a:r>
              <a:rPr lang="en-US" b="0" i="0" dirty="0">
                <a:solidFill>
                  <a:srgbClr val="16191F"/>
                </a:solidFill>
                <a:effectLst/>
                <a:latin typeface="Amazon Ember"/>
              </a:rPr>
              <a:t>When you set a very </a:t>
            </a:r>
            <a:r>
              <a:rPr lang="en-US" b="1" i="0" dirty="0">
                <a:solidFill>
                  <a:srgbClr val="16191F"/>
                </a:solidFill>
                <a:effectLst/>
                <a:latin typeface="Amazon Ember"/>
              </a:rPr>
              <a:t>low utilization (a target less than 50%)</a:t>
            </a:r>
            <a:r>
              <a:rPr lang="en-US" b="0" i="0" dirty="0">
                <a:solidFill>
                  <a:srgbClr val="16191F"/>
                </a:solidFill>
                <a:effectLst/>
                <a:latin typeface="Amazon Ember"/>
              </a:rPr>
              <a:t> it means your application would need to reach 50% of the provisioned capacity before it triggers an auto scaling policy. </a:t>
            </a:r>
          </a:p>
          <a:p>
            <a:pPr algn="l"/>
            <a:r>
              <a:rPr lang="en-US" b="0" i="0" dirty="0" err="1">
                <a:solidFill>
                  <a:srgbClr val="16191F"/>
                </a:solidFill>
                <a:effectLst/>
                <a:latin typeface="Amazon Ember"/>
              </a:rPr>
              <a:t>Unlless</a:t>
            </a:r>
            <a:r>
              <a:rPr lang="en-US" b="0" i="0" dirty="0">
                <a:solidFill>
                  <a:srgbClr val="16191F"/>
                </a:solidFill>
                <a:effectLst/>
                <a:latin typeface="Amazon Ember"/>
              </a:rPr>
              <a:t> your application traffic grows at a very aggressive rate, this usually translates into unused capacity and wasted resources.</a:t>
            </a:r>
          </a:p>
          <a:p>
            <a:endParaRPr lang="en-IN" dirty="0"/>
          </a:p>
        </p:txBody>
      </p:sp>
    </p:spTree>
    <p:extLst>
      <p:ext uri="{BB962C8B-B14F-4D97-AF65-F5344CB8AC3E}">
        <p14:creationId xmlns:p14="http://schemas.microsoft.com/office/powerpoint/2010/main" val="394547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FAEE-B01B-F3E3-34B8-147D134061FC}"/>
              </a:ext>
            </a:extLst>
          </p:cNvPr>
          <p:cNvSpPr>
            <a:spLocks noGrp="1"/>
          </p:cNvSpPr>
          <p:nvPr>
            <p:ph type="title"/>
          </p:nvPr>
        </p:nvSpPr>
        <p:spPr/>
        <p:txBody>
          <a:bodyPr/>
          <a:lstStyle/>
          <a:p>
            <a:r>
              <a:rPr lang="en-IN" dirty="0"/>
              <a:t>Workloads with seasonal variance</a:t>
            </a:r>
          </a:p>
        </p:txBody>
      </p:sp>
      <p:sp>
        <p:nvSpPr>
          <p:cNvPr id="3" name="Content Placeholder 2">
            <a:extLst>
              <a:ext uri="{FF2B5EF4-FFF2-40B4-BE49-F238E27FC236}">
                <a16:creationId xmlns:a16="http://schemas.microsoft.com/office/drawing/2014/main" id="{BF2D7133-1E21-A463-DA0D-F2BF65C94ED2}"/>
              </a:ext>
            </a:extLst>
          </p:cNvPr>
          <p:cNvSpPr>
            <a:spLocks noGrp="1"/>
          </p:cNvSpPr>
          <p:nvPr>
            <p:ph idx="1"/>
          </p:nvPr>
        </p:nvSpPr>
        <p:spPr>
          <a:xfrm>
            <a:off x="1154954" y="2603499"/>
            <a:ext cx="10503646" cy="3883025"/>
          </a:xfrm>
        </p:spPr>
        <p:txBody>
          <a:bodyPr>
            <a:normAutofit fontScale="92500" lnSpcReduction="10000"/>
          </a:bodyPr>
          <a:lstStyle/>
          <a:p>
            <a:r>
              <a:rPr lang="en-US" dirty="0"/>
              <a:t>Application is operating under a minimum average value most of the time, but the utilization target is low so your application can react quickly to events that happen at certain hours in the day and you have enough capacity and avoid getting throttled.</a:t>
            </a:r>
          </a:p>
          <a:p>
            <a:r>
              <a:rPr lang="en-US" dirty="0"/>
              <a:t> This scenario is common when you have an application that is very busy during normal office hours (9 AM to 5 PM) but then it works at a base level during after hours. </a:t>
            </a:r>
          </a:p>
          <a:p>
            <a:r>
              <a:rPr lang="en-US" dirty="0"/>
              <a:t>Since some users will start to connect before 9 am, the application uses this low threshold to ramp up quickly to get to the required capacity during peak hours.</a:t>
            </a:r>
          </a:p>
          <a:p>
            <a:r>
              <a:rPr lang="en-US" dirty="0"/>
              <a:t>This scenario could look like this:</a:t>
            </a:r>
          </a:p>
          <a:p>
            <a:r>
              <a:rPr lang="en-US" dirty="0"/>
              <a:t>Between 5 PM and 9 AM the </a:t>
            </a:r>
            <a:r>
              <a:rPr lang="en-US" dirty="0" err="1"/>
              <a:t>ConsumedWriteCapacity</a:t>
            </a:r>
            <a:r>
              <a:rPr lang="en-US" dirty="0"/>
              <a:t> units stay between 90 and 100</a:t>
            </a:r>
          </a:p>
          <a:p>
            <a:r>
              <a:rPr lang="en-US" dirty="0"/>
              <a:t>Users start to connect to the application before 9 AM and the capacity units increases considerably (the maximum value you’ve seen is 1500 WCU)</a:t>
            </a:r>
          </a:p>
          <a:p>
            <a:r>
              <a:rPr lang="en-US" dirty="0"/>
              <a:t>On average, your application usage varies between 800 to 1200 during working hours</a:t>
            </a:r>
            <a:endParaRPr lang="en-IN" dirty="0"/>
          </a:p>
        </p:txBody>
      </p:sp>
    </p:spTree>
    <p:extLst>
      <p:ext uri="{BB962C8B-B14F-4D97-AF65-F5344CB8AC3E}">
        <p14:creationId xmlns:p14="http://schemas.microsoft.com/office/powerpoint/2010/main" val="289222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3EA2-6F29-6A20-8384-7C070622DBCD}"/>
              </a:ext>
            </a:extLst>
          </p:cNvPr>
          <p:cNvSpPr>
            <a:spLocks noGrp="1"/>
          </p:cNvSpPr>
          <p:nvPr>
            <p:ph type="title"/>
          </p:nvPr>
        </p:nvSpPr>
        <p:spPr/>
        <p:txBody>
          <a:bodyPr/>
          <a:lstStyle/>
          <a:p>
            <a:r>
              <a:rPr lang="en-IN" dirty="0"/>
              <a:t>Workloads with seasonal variance</a:t>
            </a:r>
          </a:p>
        </p:txBody>
      </p:sp>
      <p:sp>
        <p:nvSpPr>
          <p:cNvPr id="3" name="Content Placeholder 2">
            <a:extLst>
              <a:ext uri="{FF2B5EF4-FFF2-40B4-BE49-F238E27FC236}">
                <a16:creationId xmlns:a16="http://schemas.microsoft.com/office/drawing/2014/main" id="{ABB53BA7-11F5-25D8-BE8B-6DC2E3F07F83}"/>
              </a:ext>
            </a:extLst>
          </p:cNvPr>
          <p:cNvSpPr>
            <a:spLocks noGrp="1"/>
          </p:cNvSpPr>
          <p:nvPr>
            <p:ph idx="1"/>
          </p:nvPr>
        </p:nvSpPr>
        <p:spPr/>
        <p:txBody>
          <a:bodyPr/>
          <a:lstStyle/>
          <a:p>
            <a:r>
              <a:rPr lang="en-US" b="0" i="0" dirty="0">
                <a:solidFill>
                  <a:srgbClr val="16191F"/>
                </a:solidFill>
                <a:effectLst/>
                <a:latin typeface="Amazon Ember"/>
              </a:rPr>
              <a:t>consider using </a:t>
            </a:r>
            <a:r>
              <a:rPr lang="en-US" b="1" i="0" u="none" strike="noStrike" dirty="0">
                <a:effectLst/>
                <a:latin typeface="Amazon Ember"/>
              </a:rPr>
              <a:t>scheduled auto scaling</a:t>
            </a:r>
            <a:r>
              <a:rPr lang="en-US" b="0" i="0" dirty="0">
                <a:solidFill>
                  <a:srgbClr val="16191F"/>
                </a:solidFill>
                <a:effectLst/>
                <a:latin typeface="Amazon Ember"/>
              </a:rPr>
              <a:t>, where your table could still have an application auto scaling rule configured, but with a less aggressive target utilization that only provisions the extra capacity at the specific intervals you require.</a:t>
            </a:r>
            <a:endParaRPr lang="en-IN" dirty="0"/>
          </a:p>
        </p:txBody>
      </p:sp>
    </p:spTree>
    <p:extLst>
      <p:ext uri="{BB962C8B-B14F-4D97-AF65-F5344CB8AC3E}">
        <p14:creationId xmlns:p14="http://schemas.microsoft.com/office/powerpoint/2010/main" val="3835340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Choosing a table capacity mode</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1" i="0" dirty="0">
                <a:solidFill>
                  <a:srgbClr val="16191F"/>
                </a:solidFill>
                <a:effectLst/>
                <a:latin typeface="Amazon Ember"/>
              </a:rPr>
              <a:t>Reserved capacity</a:t>
            </a:r>
          </a:p>
          <a:p>
            <a:pPr algn="l"/>
            <a:r>
              <a:rPr lang="en-US" b="0" i="0" dirty="0">
                <a:solidFill>
                  <a:srgbClr val="16191F"/>
                </a:solidFill>
                <a:effectLst/>
                <a:latin typeface="Amazon Ember"/>
              </a:rPr>
              <a:t>For provisioned capacity tables, DynamoDB offers the ability to purchase reserved capacity for your read and write capacity (replicated write capacity units (</a:t>
            </a:r>
            <a:r>
              <a:rPr lang="en-US" b="0" i="0" dirty="0" err="1">
                <a:solidFill>
                  <a:srgbClr val="16191F"/>
                </a:solidFill>
                <a:effectLst/>
                <a:latin typeface="Amazon Ember"/>
              </a:rPr>
              <a:t>rWCU</a:t>
            </a:r>
            <a:r>
              <a:rPr lang="en-US" b="0" i="0" dirty="0">
                <a:solidFill>
                  <a:srgbClr val="16191F"/>
                </a:solidFill>
                <a:effectLst/>
                <a:latin typeface="Amazon Ember"/>
              </a:rPr>
              <a:t>) and Standard-IA tables are currently not eligible). </a:t>
            </a:r>
          </a:p>
          <a:p>
            <a:pPr algn="l"/>
            <a:r>
              <a:rPr lang="en-US" b="0" i="0" dirty="0">
                <a:solidFill>
                  <a:srgbClr val="16191F"/>
                </a:solidFill>
                <a:effectLst/>
                <a:latin typeface="Amazon Ember"/>
              </a:rPr>
              <a:t>If you chose to purchase reservations for this capacity, you can reduce the cost of the table by a significant percent.</a:t>
            </a:r>
          </a:p>
          <a:p>
            <a:pPr algn="l"/>
            <a:r>
              <a:rPr lang="en-US" b="0" i="0" dirty="0">
                <a:solidFill>
                  <a:srgbClr val="16191F"/>
                </a:solidFill>
                <a:effectLst/>
                <a:latin typeface="Amazon Ember"/>
              </a:rPr>
              <a:t>When deciding between the two table modes, consider how much this additional discount will affect the cost of the table. </a:t>
            </a:r>
          </a:p>
          <a:p>
            <a:pPr algn="l"/>
            <a:r>
              <a:rPr lang="en-US" b="0" i="0" dirty="0">
                <a:solidFill>
                  <a:srgbClr val="16191F"/>
                </a:solidFill>
                <a:effectLst/>
                <a:latin typeface="Amazon Ember"/>
              </a:rPr>
              <a:t>In many cases, even a relatively unpredictable workload can be cheaper to run on an overprovisioned provisioned capacity table with reserved capacity.</a:t>
            </a:r>
          </a:p>
          <a:p>
            <a:endParaRPr lang="en-IN" dirty="0"/>
          </a:p>
        </p:txBody>
      </p:sp>
    </p:spTree>
    <p:extLst>
      <p:ext uri="{BB962C8B-B14F-4D97-AF65-F5344CB8AC3E}">
        <p14:creationId xmlns:p14="http://schemas.microsoft.com/office/powerpoint/2010/main" val="2280104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Improving predictability of your workload</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fontScale="92500"/>
          </a:bodyPr>
          <a:lstStyle/>
          <a:p>
            <a:pPr algn="l"/>
            <a:r>
              <a:rPr lang="en-US" b="0" i="0" dirty="0">
                <a:solidFill>
                  <a:srgbClr val="16191F"/>
                </a:solidFill>
                <a:effectLst/>
                <a:latin typeface="Amazon Ember"/>
              </a:rPr>
              <a:t>Workload may seemingly have both a predictable and unpredictable pattern. </a:t>
            </a:r>
          </a:p>
          <a:p>
            <a:pPr algn="l"/>
            <a:r>
              <a:rPr lang="en-US" b="0" i="0" dirty="0">
                <a:solidFill>
                  <a:srgbClr val="16191F"/>
                </a:solidFill>
                <a:effectLst/>
                <a:latin typeface="Amazon Ember"/>
              </a:rPr>
              <a:t>While this can be easily supported with an on-demand table, costs will likely be better if the unpredictable patterns in the workload can be improved.</a:t>
            </a:r>
          </a:p>
          <a:p>
            <a:pPr algn="l"/>
            <a:r>
              <a:rPr lang="en-US" b="0" i="0" dirty="0">
                <a:solidFill>
                  <a:srgbClr val="16191F"/>
                </a:solidFill>
                <a:effectLst/>
                <a:latin typeface="Amazon Ember"/>
              </a:rPr>
              <a:t>One of the most common causes of these patterns is batch imports. </a:t>
            </a:r>
          </a:p>
          <a:p>
            <a:pPr algn="l"/>
            <a:r>
              <a:rPr lang="en-US" b="0" i="0" dirty="0">
                <a:solidFill>
                  <a:srgbClr val="16191F"/>
                </a:solidFill>
                <a:effectLst/>
                <a:latin typeface="Amazon Ember"/>
              </a:rPr>
              <a:t>This type of traffic can often exceed the baseline capacity of the table to such a degree that throttling would occur if it were to run. </a:t>
            </a:r>
          </a:p>
          <a:p>
            <a:pPr algn="l"/>
            <a:r>
              <a:rPr lang="en-US" b="0" i="0" dirty="0">
                <a:solidFill>
                  <a:srgbClr val="16191F"/>
                </a:solidFill>
                <a:effectLst/>
                <a:latin typeface="Amazon Ember"/>
              </a:rPr>
              <a:t> To keep a workload like this running on a provisioned capacity table, consider the following options:</a:t>
            </a:r>
          </a:p>
          <a:p>
            <a:pPr algn="l">
              <a:buFont typeface="Arial" panose="020B0604020202020204" pitchFamily="34" charset="0"/>
              <a:buChar char="•"/>
            </a:pPr>
            <a:r>
              <a:rPr lang="en-US" b="0" i="0" dirty="0">
                <a:solidFill>
                  <a:srgbClr val="16191F"/>
                </a:solidFill>
                <a:effectLst/>
                <a:latin typeface="Amazon Ember"/>
              </a:rPr>
              <a:t>If the batch occurs at scheduled times, you can schedule an increase to your auto- scaling capacity before it runs</a:t>
            </a:r>
          </a:p>
          <a:p>
            <a:pPr algn="l">
              <a:buFont typeface="Arial" panose="020B0604020202020204" pitchFamily="34" charset="0"/>
              <a:buChar char="•"/>
            </a:pPr>
            <a:r>
              <a:rPr lang="en-US" b="0" i="0" dirty="0">
                <a:solidFill>
                  <a:srgbClr val="16191F"/>
                </a:solidFill>
                <a:effectLst/>
                <a:latin typeface="Amazon Ember"/>
              </a:rPr>
              <a:t>If the batch occurs randomly, consider trying to extend the time it runs rather than executing as fast as possible</a:t>
            </a:r>
          </a:p>
          <a:p>
            <a:pPr algn="l">
              <a:buFont typeface="Arial" panose="020B0604020202020204" pitchFamily="34" charset="0"/>
              <a:buChar char="•"/>
            </a:pPr>
            <a:r>
              <a:rPr lang="en-US" b="0" i="0" dirty="0">
                <a:solidFill>
                  <a:srgbClr val="16191F"/>
                </a:solidFill>
                <a:effectLst/>
                <a:latin typeface="Amazon Ember"/>
              </a:rPr>
              <a:t>Add a ramp up period to the import where the velocity of the import starts small but is slowly increased over a few minutes until auto-scaling has had the opportunity to start adjusting table capacity</a:t>
            </a:r>
          </a:p>
          <a:p>
            <a:endParaRPr lang="en-IN" dirty="0"/>
          </a:p>
        </p:txBody>
      </p:sp>
    </p:spTree>
    <p:extLst>
      <p:ext uri="{BB962C8B-B14F-4D97-AF65-F5344CB8AC3E}">
        <p14:creationId xmlns:p14="http://schemas.microsoft.com/office/powerpoint/2010/main" val="4245329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818E-5E1F-3538-9861-9D7F990C7C38}"/>
              </a:ext>
            </a:extLst>
          </p:cNvPr>
          <p:cNvSpPr>
            <a:spLocks noGrp="1"/>
          </p:cNvSpPr>
          <p:nvPr>
            <p:ph type="title"/>
          </p:nvPr>
        </p:nvSpPr>
        <p:spPr/>
        <p:txBody>
          <a:bodyPr/>
          <a:lstStyle/>
          <a:p>
            <a:r>
              <a:rPr lang="en-IN" dirty="0"/>
              <a:t>Encryption at rest</a:t>
            </a:r>
          </a:p>
        </p:txBody>
      </p:sp>
      <p:sp>
        <p:nvSpPr>
          <p:cNvPr id="3" name="Content Placeholder 2">
            <a:extLst>
              <a:ext uri="{FF2B5EF4-FFF2-40B4-BE49-F238E27FC236}">
                <a16:creationId xmlns:a16="http://schemas.microsoft.com/office/drawing/2014/main" id="{6C45348A-E572-EE21-2986-F796E0E6505F}"/>
              </a:ext>
            </a:extLst>
          </p:cNvPr>
          <p:cNvSpPr>
            <a:spLocks noGrp="1"/>
          </p:cNvSpPr>
          <p:nvPr>
            <p:ph idx="1"/>
          </p:nvPr>
        </p:nvSpPr>
        <p:spPr>
          <a:xfrm>
            <a:off x="1154954" y="2603500"/>
            <a:ext cx="10503646" cy="3968750"/>
          </a:xfrm>
        </p:spPr>
        <p:txBody>
          <a:bodyPr>
            <a:normAutofit/>
          </a:bodyPr>
          <a:lstStyle/>
          <a:p>
            <a:r>
              <a:rPr lang="en-US" dirty="0"/>
              <a:t>All user data stored in Amazon DynamoDB is fully encrypted at rest.</a:t>
            </a:r>
          </a:p>
          <a:p>
            <a:r>
              <a:rPr lang="en-US" dirty="0"/>
              <a:t>DynamoDB encryption at rest provides enhanced security by encrypting all your data at rest using encryption keys stored in AWS Key Management Service (AWS KMS). </a:t>
            </a:r>
          </a:p>
          <a:p>
            <a:r>
              <a:rPr lang="en-US" dirty="0"/>
              <a:t>Reduces the operational burden and complexity involved in protecting sensitive data. </a:t>
            </a:r>
          </a:p>
          <a:p>
            <a:r>
              <a:rPr lang="en-US" dirty="0"/>
              <a:t>Can build security-sensitive applications that meet strict encryption compliance and regulatory requirements.</a:t>
            </a:r>
          </a:p>
          <a:p>
            <a:endParaRPr lang="en-US" dirty="0"/>
          </a:p>
        </p:txBody>
      </p:sp>
    </p:spTree>
    <p:extLst>
      <p:ext uri="{BB962C8B-B14F-4D97-AF65-F5344CB8AC3E}">
        <p14:creationId xmlns:p14="http://schemas.microsoft.com/office/powerpoint/2010/main" val="381036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Two key concepts for NoSQL design</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buFont typeface="Arial" panose="020B0604020202020204" pitchFamily="34" charset="0"/>
              <a:buChar char="•"/>
            </a:pPr>
            <a:r>
              <a:rPr lang="en-US" dirty="0">
                <a:solidFill>
                  <a:srgbClr val="16191F"/>
                </a:solidFill>
                <a:latin typeface="Amazon Ember"/>
              </a:rPr>
              <a:t>S</a:t>
            </a:r>
            <a:r>
              <a:rPr lang="en-US" b="0" i="0" dirty="0">
                <a:solidFill>
                  <a:srgbClr val="16191F"/>
                </a:solidFill>
                <a:effectLst/>
                <a:latin typeface="Amazon Ember"/>
              </a:rPr>
              <a:t>houldn't start designing your schema for DynamoDB until you know the questions it will need to answer.</a:t>
            </a:r>
          </a:p>
          <a:p>
            <a:pPr lvl="1">
              <a:buFont typeface="Arial" panose="020B0604020202020204" pitchFamily="34" charset="0"/>
              <a:buChar char="•"/>
            </a:pPr>
            <a:r>
              <a:rPr lang="en-US" b="0" i="0" dirty="0">
                <a:solidFill>
                  <a:srgbClr val="16191F"/>
                </a:solidFill>
                <a:effectLst/>
                <a:latin typeface="Amazon Ember"/>
              </a:rPr>
              <a:t> Understanding the business problems and the application use cases up front is essential.</a:t>
            </a:r>
          </a:p>
          <a:p>
            <a:pPr algn="l">
              <a:buFont typeface="Arial" panose="020B0604020202020204" pitchFamily="34" charset="0"/>
              <a:buChar char="•"/>
            </a:pPr>
            <a:r>
              <a:rPr lang="en-US" b="0" i="0" dirty="0">
                <a:solidFill>
                  <a:srgbClr val="16191F"/>
                </a:solidFill>
                <a:effectLst/>
                <a:latin typeface="Amazon Ember"/>
              </a:rPr>
              <a:t>Should maintain as few tables as possible in a DynamoDB application. </a:t>
            </a:r>
          </a:p>
          <a:p>
            <a:pPr lvl="1">
              <a:buFont typeface="Arial" panose="020B0604020202020204" pitchFamily="34" charset="0"/>
              <a:buChar char="•"/>
            </a:pPr>
            <a:r>
              <a:rPr lang="en-US" b="0" i="0" dirty="0">
                <a:solidFill>
                  <a:srgbClr val="16191F"/>
                </a:solidFill>
                <a:effectLst/>
                <a:latin typeface="Amazon Ember"/>
              </a:rPr>
              <a:t>Having fewer tables keeps things more scalable, requires less permissions management, and reduces overhead for your DynamoDB application. </a:t>
            </a:r>
          </a:p>
          <a:p>
            <a:pPr lvl="1">
              <a:buFont typeface="Arial" panose="020B0604020202020204" pitchFamily="34" charset="0"/>
              <a:buChar char="•"/>
            </a:pPr>
            <a:r>
              <a:rPr lang="en-US" dirty="0">
                <a:solidFill>
                  <a:srgbClr val="16191F"/>
                </a:solidFill>
                <a:latin typeface="Amazon Ember"/>
              </a:rPr>
              <a:t>C</a:t>
            </a:r>
            <a:r>
              <a:rPr lang="en-US" b="0" i="0" dirty="0">
                <a:solidFill>
                  <a:srgbClr val="16191F"/>
                </a:solidFill>
                <a:effectLst/>
                <a:latin typeface="Amazon Ember"/>
              </a:rPr>
              <a:t>an also help keep backup costs lower overall.</a:t>
            </a:r>
          </a:p>
          <a:p>
            <a:endParaRPr lang="en-IN" dirty="0"/>
          </a:p>
        </p:txBody>
      </p:sp>
    </p:spTree>
    <p:extLst>
      <p:ext uri="{BB962C8B-B14F-4D97-AF65-F5344CB8AC3E}">
        <p14:creationId xmlns:p14="http://schemas.microsoft.com/office/powerpoint/2010/main" val="296018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818E-5E1F-3538-9861-9D7F990C7C38}"/>
              </a:ext>
            </a:extLst>
          </p:cNvPr>
          <p:cNvSpPr>
            <a:spLocks noGrp="1"/>
          </p:cNvSpPr>
          <p:nvPr>
            <p:ph type="title"/>
          </p:nvPr>
        </p:nvSpPr>
        <p:spPr/>
        <p:txBody>
          <a:bodyPr/>
          <a:lstStyle/>
          <a:p>
            <a:r>
              <a:rPr lang="en-IN" dirty="0"/>
              <a:t>Encryption at rest</a:t>
            </a:r>
          </a:p>
        </p:txBody>
      </p:sp>
      <p:sp>
        <p:nvSpPr>
          <p:cNvPr id="3" name="Content Placeholder 2">
            <a:extLst>
              <a:ext uri="{FF2B5EF4-FFF2-40B4-BE49-F238E27FC236}">
                <a16:creationId xmlns:a16="http://schemas.microsoft.com/office/drawing/2014/main" id="{6C45348A-E572-EE21-2986-F796E0E6505F}"/>
              </a:ext>
            </a:extLst>
          </p:cNvPr>
          <p:cNvSpPr>
            <a:spLocks noGrp="1"/>
          </p:cNvSpPr>
          <p:nvPr>
            <p:ph idx="1"/>
          </p:nvPr>
        </p:nvSpPr>
        <p:spPr>
          <a:xfrm>
            <a:off x="1154954" y="2603500"/>
            <a:ext cx="10275046" cy="3854450"/>
          </a:xfrm>
        </p:spPr>
        <p:txBody>
          <a:bodyPr>
            <a:normAutofit/>
          </a:bodyPr>
          <a:lstStyle/>
          <a:p>
            <a:r>
              <a:rPr lang="en-US" dirty="0"/>
              <a:t>Provides an additional layer of data protection by always securing your data in an encrypted table—including its </a:t>
            </a:r>
            <a:r>
              <a:rPr lang="en-US" b="1" dirty="0"/>
              <a:t>primary key, local and global secondary indexes, streams, global tables, backups, and DynamoDB Accelerator (DAX) clusters</a:t>
            </a:r>
            <a:r>
              <a:rPr lang="en-US" dirty="0"/>
              <a:t> whenever the data is stored in durable media.</a:t>
            </a:r>
          </a:p>
          <a:p>
            <a:r>
              <a:rPr lang="en-US" dirty="0"/>
              <a:t>Organizational policies, industry or government regulations, and compliance requirements often require the use of encryption at rest to increase the data security of your applications.</a:t>
            </a:r>
          </a:p>
          <a:p>
            <a:r>
              <a:rPr lang="en-US" dirty="0"/>
              <a:t>Encryption at rest integrates with AWS KMS for managing the encryption keys that are used to encrypt your tables</a:t>
            </a:r>
            <a:endParaRPr lang="en-IN" dirty="0"/>
          </a:p>
        </p:txBody>
      </p:sp>
    </p:spTree>
    <p:extLst>
      <p:ext uri="{BB962C8B-B14F-4D97-AF65-F5344CB8AC3E}">
        <p14:creationId xmlns:p14="http://schemas.microsoft.com/office/powerpoint/2010/main" val="213269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0489-A60B-D77E-F077-3F8B1FD75468}"/>
              </a:ext>
            </a:extLst>
          </p:cNvPr>
          <p:cNvSpPr>
            <a:spLocks noGrp="1"/>
          </p:cNvSpPr>
          <p:nvPr>
            <p:ph type="title"/>
          </p:nvPr>
        </p:nvSpPr>
        <p:spPr/>
        <p:txBody>
          <a:bodyPr/>
          <a:lstStyle/>
          <a:p>
            <a:r>
              <a:rPr lang="en-IN" dirty="0"/>
              <a:t>Encryption at rest</a:t>
            </a:r>
          </a:p>
        </p:txBody>
      </p:sp>
      <p:sp>
        <p:nvSpPr>
          <p:cNvPr id="3" name="Content Placeholder 2">
            <a:extLst>
              <a:ext uri="{FF2B5EF4-FFF2-40B4-BE49-F238E27FC236}">
                <a16:creationId xmlns:a16="http://schemas.microsoft.com/office/drawing/2014/main" id="{22C4BC0A-9672-7AC1-FCDE-7ACB175FE9AB}"/>
              </a:ext>
            </a:extLst>
          </p:cNvPr>
          <p:cNvSpPr>
            <a:spLocks noGrp="1"/>
          </p:cNvSpPr>
          <p:nvPr>
            <p:ph idx="1"/>
          </p:nvPr>
        </p:nvSpPr>
        <p:spPr>
          <a:xfrm>
            <a:off x="1154954" y="2603499"/>
            <a:ext cx="10403634" cy="3897313"/>
          </a:xfrm>
        </p:spPr>
        <p:txBody>
          <a:bodyPr/>
          <a:lstStyle/>
          <a:p>
            <a:pPr algn="l"/>
            <a:r>
              <a:rPr lang="en-US" b="0" i="0" dirty="0">
                <a:solidFill>
                  <a:srgbClr val="16191F"/>
                </a:solidFill>
                <a:effectLst/>
                <a:latin typeface="Amazon Ember"/>
              </a:rPr>
              <a:t>When creating a new table, you can choose one of the following AWS KMS key types to encrypt your table. </a:t>
            </a:r>
          </a:p>
          <a:p>
            <a:pPr algn="l"/>
            <a:r>
              <a:rPr lang="en-US" dirty="0">
                <a:solidFill>
                  <a:srgbClr val="16191F"/>
                </a:solidFill>
                <a:latin typeface="Amazon Ember"/>
              </a:rPr>
              <a:t>C</a:t>
            </a:r>
            <a:r>
              <a:rPr lang="en-US" b="0" i="0" dirty="0">
                <a:solidFill>
                  <a:srgbClr val="16191F"/>
                </a:solidFill>
                <a:effectLst/>
                <a:latin typeface="Amazon Ember"/>
              </a:rPr>
              <a:t>an switch between these key types at any time.</a:t>
            </a:r>
          </a:p>
          <a:p>
            <a:pPr algn="l">
              <a:buFont typeface="Arial" panose="020B0604020202020204" pitchFamily="34" charset="0"/>
              <a:buChar char="•"/>
            </a:pPr>
            <a:r>
              <a:rPr lang="en-US" b="1" i="0" dirty="0">
                <a:solidFill>
                  <a:srgbClr val="16191F"/>
                </a:solidFill>
                <a:effectLst/>
                <a:latin typeface="Amazon Ember"/>
              </a:rPr>
              <a:t>AWS owned key –</a:t>
            </a:r>
            <a:r>
              <a:rPr lang="en-US" b="0" i="0" dirty="0">
                <a:solidFill>
                  <a:srgbClr val="16191F"/>
                </a:solidFill>
                <a:effectLst/>
                <a:latin typeface="Amazon Ember"/>
              </a:rPr>
              <a:t> Default encryption type. The key is owned by DynamoDB (no additional charge).</a:t>
            </a:r>
          </a:p>
          <a:p>
            <a:pPr algn="l">
              <a:buFont typeface="Arial" panose="020B0604020202020204" pitchFamily="34" charset="0"/>
              <a:buChar char="•"/>
            </a:pPr>
            <a:r>
              <a:rPr lang="en-US" b="1" i="0" dirty="0">
                <a:solidFill>
                  <a:srgbClr val="16191F"/>
                </a:solidFill>
                <a:effectLst/>
                <a:latin typeface="Amazon Ember"/>
              </a:rPr>
              <a:t>AWS managed key –</a:t>
            </a:r>
            <a:r>
              <a:rPr lang="en-US" b="0" i="0" dirty="0">
                <a:solidFill>
                  <a:srgbClr val="16191F"/>
                </a:solidFill>
                <a:effectLst/>
                <a:latin typeface="Amazon Ember"/>
              </a:rPr>
              <a:t> The key is stored in your account and is managed by AWS KMS (AWS KMS charges apply).</a:t>
            </a:r>
          </a:p>
          <a:p>
            <a:pPr algn="l">
              <a:buFont typeface="Arial" panose="020B0604020202020204" pitchFamily="34" charset="0"/>
              <a:buChar char="•"/>
            </a:pPr>
            <a:r>
              <a:rPr lang="en-US" b="1" i="0" dirty="0">
                <a:solidFill>
                  <a:srgbClr val="16191F"/>
                </a:solidFill>
                <a:effectLst/>
                <a:latin typeface="Amazon Ember"/>
              </a:rPr>
              <a:t>Customer managed key –</a:t>
            </a:r>
            <a:r>
              <a:rPr lang="en-US" b="0" i="0" dirty="0">
                <a:solidFill>
                  <a:srgbClr val="16191F"/>
                </a:solidFill>
                <a:effectLst/>
                <a:latin typeface="Amazon Ember"/>
              </a:rPr>
              <a:t> The key is stored in your account and is created, owned, and managed by you. You have full control over the KMS key (AWS KMS charges apply).</a:t>
            </a:r>
          </a:p>
          <a:p>
            <a:endParaRPr lang="en-IN" dirty="0"/>
          </a:p>
        </p:txBody>
      </p:sp>
    </p:spTree>
    <p:extLst>
      <p:ext uri="{BB962C8B-B14F-4D97-AF65-F5344CB8AC3E}">
        <p14:creationId xmlns:p14="http://schemas.microsoft.com/office/powerpoint/2010/main" val="2799001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Security best practices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marL="0" indent="0">
              <a:buNone/>
            </a:pPr>
            <a:r>
              <a:rPr lang="en-US" b="1" dirty="0"/>
              <a:t>Encryption at rest</a:t>
            </a:r>
          </a:p>
          <a:p>
            <a:r>
              <a:rPr lang="en-US" dirty="0"/>
              <a:t>DynamoDB encrypts at rest all user data stored in tables, indexes, streams, and backups using encryption keys stored in AWS Key Management Service (AWS KMS). </a:t>
            </a:r>
          </a:p>
          <a:p>
            <a:r>
              <a:rPr lang="en-US" dirty="0"/>
              <a:t>This provides an additional layer of data protection by securing your data from unauthorized access to the underlying storage .</a:t>
            </a:r>
          </a:p>
          <a:p>
            <a:r>
              <a:rPr lang="en-US" dirty="0"/>
              <a:t>Can specify whether DynamoDB should use an AWS owned key (default encryption type), an AWS managed key, or a customer managed key to encrypt user data.</a:t>
            </a:r>
            <a:endParaRPr lang="en-IN" dirty="0"/>
          </a:p>
        </p:txBody>
      </p:sp>
    </p:spTree>
    <p:extLst>
      <p:ext uri="{BB962C8B-B14F-4D97-AF65-F5344CB8AC3E}">
        <p14:creationId xmlns:p14="http://schemas.microsoft.com/office/powerpoint/2010/main" val="23274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Security best practices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marL="0" indent="0">
              <a:buNone/>
            </a:pPr>
            <a:r>
              <a:rPr lang="en-US" b="1" dirty="0"/>
              <a:t>Use IAM roles to authenticate access to DynamoDB</a:t>
            </a:r>
          </a:p>
          <a:p>
            <a:r>
              <a:rPr lang="en-US" dirty="0"/>
              <a:t>For users, applications, and other AWS services to access DynamoDB, they must include valid AWS credentials in their AWS API requests. </a:t>
            </a:r>
          </a:p>
          <a:p>
            <a:r>
              <a:rPr lang="en-US" dirty="0"/>
              <a:t>Should not store AWS credentials directly in the application or EC2 instance. </a:t>
            </a:r>
          </a:p>
          <a:p>
            <a:r>
              <a:rPr lang="en-US" dirty="0"/>
              <a:t>These are long-term credentials that are not automatically rotated, and therefore could have significant business impact if they are compromised. </a:t>
            </a:r>
          </a:p>
          <a:p>
            <a:r>
              <a:rPr lang="en-US" dirty="0"/>
              <a:t>An IAM role enables you to obtain temporary access keys that can be used to access AWS services and resources.</a:t>
            </a:r>
            <a:endParaRPr lang="en-IN" dirty="0"/>
          </a:p>
        </p:txBody>
      </p:sp>
    </p:spTree>
    <p:extLst>
      <p:ext uri="{BB962C8B-B14F-4D97-AF65-F5344CB8AC3E}">
        <p14:creationId xmlns:p14="http://schemas.microsoft.com/office/powerpoint/2010/main" val="996159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Security best practices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marL="0" indent="0">
              <a:buNone/>
            </a:pPr>
            <a:r>
              <a:rPr lang="en-US" b="1" dirty="0"/>
              <a:t>Use IAM policies for DynamoDB base authorization</a:t>
            </a:r>
          </a:p>
          <a:p>
            <a:r>
              <a:rPr lang="en-US" dirty="0"/>
              <a:t>When granting permissions, you decide who is getting them, which DynamoDB APIs they are getting permissions for, and the specific actions you want to allow on those resources. Implementing least privilege is key in reducing security risk and the impact that can result from errors or malicious intent.</a:t>
            </a:r>
          </a:p>
          <a:p>
            <a:endParaRPr lang="en-US" dirty="0"/>
          </a:p>
          <a:p>
            <a:r>
              <a:rPr lang="en-US" dirty="0"/>
              <a:t>Attach permissions policies to IAM identities (that is, users, groups, and roles) and thereby grant permissions to perform operations on DynamoDB resources</a:t>
            </a:r>
            <a:endParaRPr lang="en-IN" dirty="0"/>
          </a:p>
        </p:txBody>
      </p:sp>
    </p:spTree>
    <p:extLst>
      <p:ext uri="{BB962C8B-B14F-4D97-AF65-F5344CB8AC3E}">
        <p14:creationId xmlns:p14="http://schemas.microsoft.com/office/powerpoint/2010/main" val="24375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Security best practices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marL="0" indent="0">
              <a:buNone/>
            </a:pPr>
            <a:r>
              <a:rPr lang="en-US" b="1" dirty="0"/>
              <a:t>Use IAM policy conditions for fine-grained access control</a:t>
            </a:r>
          </a:p>
          <a:p>
            <a:r>
              <a:rPr lang="en-US" dirty="0"/>
              <a:t>When you grant permissions in DynamoDB, you can specify conditions that determine how a permissions policy takes effect. </a:t>
            </a:r>
          </a:p>
          <a:p>
            <a:r>
              <a:rPr lang="en-US" dirty="0"/>
              <a:t>Implementing least privilege is key in reducing security risk and the impact that can result from errors or malicious intent.</a:t>
            </a:r>
          </a:p>
          <a:p>
            <a:r>
              <a:rPr lang="en-US" dirty="0"/>
              <a:t>Can specify conditions when granting permissions using an IAM policy. </a:t>
            </a:r>
          </a:p>
          <a:p>
            <a:pPr marL="0" indent="0">
              <a:buNone/>
            </a:pPr>
            <a:r>
              <a:rPr lang="en-US" dirty="0"/>
              <a:t>For example, you can do the following:</a:t>
            </a:r>
          </a:p>
          <a:p>
            <a:r>
              <a:rPr lang="en-US" dirty="0"/>
              <a:t>Grant permissions to allow users read-only access to certain items and attributes in a table or a secondary index.</a:t>
            </a:r>
          </a:p>
          <a:p>
            <a:r>
              <a:rPr lang="en-US" dirty="0"/>
              <a:t>Grant permissions to allow users write-only access to certain attributes in a table, based upon the identity of that user.</a:t>
            </a:r>
            <a:endParaRPr lang="en-IN" dirty="0"/>
          </a:p>
        </p:txBody>
      </p:sp>
    </p:spTree>
    <p:extLst>
      <p:ext uri="{BB962C8B-B14F-4D97-AF65-F5344CB8AC3E}">
        <p14:creationId xmlns:p14="http://schemas.microsoft.com/office/powerpoint/2010/main" val="307016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Monitoring in DynamoDB</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r>
              <a:rPr lang="en-US" b="0" i="0" dirty="0">
                <a:solidFill>
                  <a:srgbClr val="16191F"/>
                </a:solidFill>
                <a:effectLst/>
                <a:latin typeface="Amazon Ember"/>
              </a:rPr>
              <a:t>AWS provides tools that you can use to monitor DynamoDB. </a:t>
            </a:r>
          </a:p>
          <a:p>
            <a:r>
              <a:rPr lang="en-US" dirty="0">
                <a:solidFill>
                  <a:srgbClr val="16191F"/>
                </a:solidFill>
                <a:latin typeface="Amazon Ember"/>
              </a:rPr>
              <a:t>C</a:t>
            </a:r>
            <a:r>
              <a:rPr lang="en-US" b="0" i="0" dirty="0">
                <a:solidFill>
                  <a:srgbClr val="16191F"/>
                </a:solidFill>
                <a:effectLst/>
                <a:latin typeface="Amazon Ember"/>
              </a:rPr>
              <a:t>an configure some of these tools to do the monitoring for you; </a:t>
            </a:r>
          </a:p>
          <a:p>
            <a:r>
              <a:rPr lang="en-US" dirty="0">
                <a:solidFill>
                  <a:srgbClr val="16191F"/>
                </a:solidFill>
                <a:latin typeface="Amazon Ember"/>
              </a:rPr>
              <a:t>S</a:t>
            </a:r>
            <a:r>
              <a:rPr lang="en-US" b="0" i="0" dirty="0">
                <a:solidFill>
                  <a:srgbClr val="16191F"/>
                </a:solidFill>
                <a:effectLst/>
                <a:latin typeface="Amazon Ember"/>
              </a:rPr>
              <a:t>ome require manual intervention. </a:t>
            </a:r>
            <a:endParaRPr lang="en-IN" dirty="0"/>
          </a:p>
        </p:txBody>
      </p:sp>
    </p:spTree>
    <p:extLst>
      <p:ext uri="{BB962C8B-B14F-4D97-AF65-F5344CB8AC3E}">
        <p14:creationId xmlns:p14="http://schemas.microsoft.com/office/powerpoint/2010/main" val="282764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Automated monitoring tools</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fontScale="92500" lnSpcReduction="10000"/>
          </a:bodyPr>
          <a:lstStyle/>
          <a:p>
            <a:pPr algn="l"/>
            <a:r>
              <a:rPr lang="en-US" b="0" i="0" dirty="0">
                <a:solidFill>
                  <a:srgbClr val="16191F"/>
                </a:solidFill>
                <a:effectLst/>
                <a:latin typeface="Amazon Ember"/>
              </a:rPr>
              <a:t>Can use the following automated monitoring tools to watch DynamoDB and report when something is wrong:</a:t>
            </a:r>
          </a:p>
          <a:p>
            <a:pPr algn="l">
              <a:buFont typeface="Arial" panose="020B0604020202020204" pitchFamily="34" charset="0"/>
              <a:buChar char="•"/>
            </a:pPr>
            <a:r>
              <a:rPr lang="en-US" b="1" i="0" dirty="0">
                <a:solidFill>
                  <a:srgbClr val="16191F"/>
                </a:solidFill>
                <a:effectLst/>
                <a:latin typeface="Amazon Ember"/>
              </a:rPr>
              <a:t>Amazon CloudWatch Alarms</a:t>
            </a:r>
            <a:r>
              <a:rPr lang="en-US" b="0" i="0" dirty="0">
                <a:solidFill>
                  <a:srgbClr val="16191F"/>
                </a:solidFill>
                <a:effectLst/>
                <a:latin typeface="Amazon Ember"/>
              </a:rPr>
              <a:t> – Watch a single metric over a time period that you specify, and perform one or more actions based on the value of the metric relative to a given threshold over a number of time periods.</a:t>
            </a:r>
          </a:p>
          <a:p>
            <a:pPr algn="l">
              <a:buFont typeface="Arial" panose="020B0604020202020204" pitchFamily="34" charset="0"/>
              <a:buChar char="•"/>
            </a:pPr>
            <a:r>
              <a:rPr lang="en-US" b="0" i="0" dirty="0">
                <a:solidFill>
                  <a:srgbClr val="16191F"/>
                </a:solidFill>
                <a:effectLst/>
                <a:latin typeface="Amazon Ember"/>
              </a:rPr>
              <a:t> The action is a notification sent to an Amazon Simple Notification Service (Amazon SNS) topic or Amazon EC2 Auto Scaling policy. </a:t>
            </a:r>
          </a:p>
          <a:p>
            <a:pPr algn="l">
              <a:buFont typeface="Arial" panose="020B0604020202020204" pitchFamily="34" charset="0"/>
              <a:buChar char="•"/>
            </a:pPr>
            <a:r>
              <a:rPr lang="en-US" b="0" i="0" dirty="0">
                <a:solidFill>
                  <a:srgbClr val="16191F"/>
                </a:solidFill>
                <a:effectLst/>
                <a:latin typeface="Amazon Ember"/>
              </a:rPr>
              <a:t>CloudWatch alarms do not invoke actions simply because they are in a particular state; the state must have changed and been maintained for a specified number of periods. </a:t>
            </a:r>
          </a:p>
          <a:p>
            <a:pPr algn="l">
              <a:buFont typeface="Arial" panose="020B0604020202020204" pitchFamily="34" charset="0"/>
              <a:buChar char="•"/>
            </a:pPr>
            <a:r>
              <a:rPr lang="en-US" b="1" i="0" dirty="0">
                <a:solidFill>
                  <a:srgbClr val="16191F"/>
                </a:solidFill>
                <a:effectLst/>
                <a:latin typeface="Amazon Ember"/>
              </a:rPr>
              <a:t>Amazon CloudWatch Logs</a:t>
            </a:r>
            <a:r>
              <a:rPr lang="en-US" b="0" i="0" dirty="0">
                <a:solidFill>
                  <a:srgbClr val="16191F"/>
                </a:solidFill>
                <a:effectLst/>
                <a:latin typeface="Amazon Ember"/>
              </a:rPr>
              <a:t> – Monitor, store, and access your log files from AWS CloudTrail or other sources.</a:t>
            </a:r>
          </a:p>
          <a:p>
            <a:pPr algn="l">
              <a:buFont typeface="Arial" panose="020B0604020202020204" pitchFamily="34" charset="0"/>
              <a:buChar char="•"/>
            </a:pPr>
            <a:r>
              <a:rPr lang="en-US" b="1" i="0" dirty="0">
                <a:solidFill>
                  <a:srgbClr val="16191F"/>
                </a:solidFill>
                <a:effectLst/>
                <a:latin typeface="Amazon Ember"/>
              </a:rPr>
              <a:t>Amazon CloudWatch Events</a:t>
            </a:r>
            <a:r>
              <a:rPr lang="en-US" b="0" i="0" dirty="0">
                <a:solidFill>
                  <a:srgbClr val="16191F"/>
                </a:solidFill>
                <a:effectLst/>
                <a:latin typeface="Amazon Ember"/>
              </a:rPr>
              <a:t> – Match events and route them to one or more target functions or streams to make changes, capture state information, and take corrective action. </a:t>
            </a:r>
          </a:p>
          <a:p>
            <a:pPr algn="l">
              <a:buFont typeface="Arial" panose="020B0604020202020204" pitchFamily="34" charset="0"/>
              <a:buChar char="•"/>
            </a:pPr>
            <a:r>
              <a:rPr lang="en-US" b="1" i="0" dirty="0">
                <a:solidFill>
                  <a:srgbClr val="16191F"/>
                </a:solidFill>
                <a:effectLst/>
                <a:latin typeface="Amazon Ember"/>
              </a:rPr>
              <a:t>AWS CloudTrail Log Monitoring</a:t>
            </a:r>
            <a:r>
              <a:rPr lang="en-US" b="0" i="0" dirty="0">
                <a:solidFill>
                  <a:srgbClr val="16191F"/>
                </a:solidFill>
                <a:effectLst/>
                <a:latin typeface="Amazon Ember"/>
              </a:rPr>
              <a:t> – Share log files between accounts, monitor CloudTrail log files in real time by sending them to CloudWatch Logs, write log processing applications in Java, and validate that your log files have not changed after delivery by CloudTrail</a:t>
            </a:r>
          </a:p>
          <a:p>
            <a:endParaRPr lang="en-IN" dirty="0"/>
          </a:p>
        </p:txBody>
      </p:sp>
    </p:spTree>
    <p:extLst>
      <p:ext uri="{BB962C8B-B14F-4D97-AF65-F5344CB8AC3E}">
        <p14:creationId xmlns:p14="http://schemas.microsoft.com/office/powerpoint/2010/main" val="3069622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Manual monitoring tools</a:t>
            </a:r>
            <a:br>
              <a:rPr lang="en-IN" dirty="0"/>
            </a:b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algn="l"/>
            <a:r>
              <a:rPr lang="en-US" b="0" i="0" dirty="0">
                <a:solidFill>
                  <a:srgbClr val="16191F"/>
                </a:solidFill>
                <a:effectLst/>
                <a:latin typeface="Amazon Ember"/>
              </a:rPr>
              <a:t>Another important part of monitoring DynamoDB involves manually monitoring those items that the CloudWatch alarms don't cover. </a:t>
            </a:r>
          </a:p>
          <a:p>
            <a:pPr algn="l"/>
            <a:r>
              <a:rPr lang="en-US" b="0" i="0" dirty="0">
                <a:solidFill>
                  <a:srgbClr val="16191F"/>
                </a:solidFill>
                <a:effectLst/>
                <a:latin typeface="Amazon Ember"/>
              </a:rPr>
              <a:t>DynamoDB, CloudWatch, Trusted Advisor, and other AWS console dashboards provide an at-a-glance view of the state of your AWS environment. </a:t>
            </a:r>
          </a:p>
          <a:p>
            <a:pPr marL="0" indent="0" algn="l">
              <a:buNone/>
            </a:pPr>
            <a:r>
              <a:rPr lang="en-US" b="0" i="0" dirty="0">
                <a:solidFill>
                  <a:srgbClr val="16191F"/>
                </a:solidFill>
                <a:effectLst/>
                <a:latin typeface="Amazon Ember"/>
              </a:rPr>
              <a:t>DynamoDB dashboard shows:</a:t>
            </a:r>
          </a:p>
          <a:p>
            <a:pPr algn="l">
              <a:buFont typeface="Arial" panose="020B0604020202020204" pitchFamily="34" charset="0"/>
              <a:buChar char="•"/>
            </a:pPr>
            <a:r>
              <a:rPr lang="en-US" b="0" i="0" dirty="0">
                <a:solidFill>
                  <a:srgbClr val="16191F"/>
                </a:solidFill>
                <a:effectLst/>
                <a:latin typeface="Amazon Ember"/>
              </a:rPr>
              <a:t>Recent alerts</a:t>
            </a:r>
          </a:p>
          <a:p>
            <a:pPr algn="l">
              <a:buFont typeface="Arial" panose="020B0604020202020204" pitchFamily="34" charset="0"/>
              <a:buChar char="•"/>
            </a:pPr>
            <a:r>
              <a:rPr lang="en-US" b="0" i="0" dirty="0">
                <a:solidFill>
                  <a:srgbClr val="16191F"/>
                </a:solidFill>
                <a:effectLst/>
                <a:latin typeface="Amazon Ember"/>
              </a:rPr>
              <a:t>Total capacity</a:t>
            </a:r>
          </a:p>
          <a:p>
            <a:pPr algn="l">
              <a:buFont typeface="Arial" panose="020B0604020202020204" pitchFamily="34" charset="0"/>
              <a:buChar char="•"/>
            </a:pPr>
            <a:r>
              <a:rPr lang="en-US" b="0" i="0" dirty="0">
                <a:solidFill>
                  <a:srgbClr val="16191F"/>
                </a:solidFill>
                <a:effectLst/>
                <a:latin typeface="Amazon Ember"/>
              </a:rPr>
              <a:t>Service health</a:t>
            </a:r>
          </a:p>
          <a:p>
            <a:pPr marL="0" indent="0">
              <a:buNone/>
            </a:pPr>
            <a:endParaRPr lang="en-IN" dirty="0"/>
          </a:p>
        </p:txBody>
      </p:sp>
    </p:spTree>
    <p:extLst>
      <p:ext uri="{BB962C8B-B14F-4D97-AF65-F5344CB8AC3E}">
        <p14:creationId xmlns:p14="http://schemas.microsoft.com/office/powerpoint/2010/main" val="633832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Manual monitoring tools</a:t>
            </a:r>
            <a:br>
              <a:rPr lang="en-IN" dirty="0"/>
            </a:b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marL="0" indent="0" algn="l">
              <a:buNone/>
            </a:pPr>
            <a:r>
              <a:rPr lang="en-US" b="0" i="0" dirty="0">
                <a:solidFill>
                  <a:srgbClr val="16191F"/>
                </a:solidFill>
                <a:effectLst/>
                <a:latin typeface="Amazon Ember"/>
              </a:rPr>
              <a:t>CloudWatch home page shows:</a:t>
            </a:r>
          </a:p>
          <a:p>
            <a:pPr algn="l">
              <a:buFont typeface="Arial" panose="020B0604020202020204" pitchFamily="34" charset="0"/>
              <a:buChar char="•"/>
            </a:pPr>
            <a:r>
              <a:rPr lang="en-US" b="0" i="0" dirty="0">
                <a:solidFill>
                  <a:srgbClr val="16191F"/>
                </a:solidFill>
                <a:effectLst/>
                <a:latin typeface="Amazon Ember"/>
              </a:rPr>
              <a:t>Current alarms and status</a:t>
            </a:r>
          </a:p>
          <a:p>
            <a:pPr algn="l">
              <a:buFont typeface="Arial" panose="020B0604020202020204" pitchFamily="34" charset="0"/>
              <a:buChar char="•"/>
            </a:pPr>
            <a:r>
              <a:rPr lang="en-US" b="0" i="0" dirty="0">
                <a:solidFill>
                  <a:srgbClr val="16191F"/>
                </a:solidFill>
                <a:effectLst/>
                <a:latin typeface="Amazon Ember"/>
              </a:rPr>
              <a:t>Graphs of alarms and resources</a:t>
            </a:r>
          </a:p>
          <a:p>
            <a:pPr algn="l">
              <a:buFont typeface="Arial" panose="020B0604020202020204" pitchFamily="34" charset="0"/>
              <a:buChar char="•"/>
            </a:pPr>
            <a:r>
              <a:rPr lang="en-US" b="0" i="0" dirty="0">
                <a:solidFill>
                  <a:srgbClr val="16191F"/>
                </a:solidFill>
                <a:effectLst/>
                <a:latin typeface="Amazon Ember"/>
              </a:rPr>
              <a:t>Service health status</a:t>
            </a:r>
          </a:p>
          <a:p>
            <a:pPr marL="0" indent="0" algn="l">
              <a:buNone/>
            </a:pPr>
            <a:r>
              <a:rPr lang="en-US" b="0" i="0" dirty="0">
                <a:solidFill>
                  <a:srgbClr val="16191F"/>
                </a:solidFill>
                <a:effectLst/>
                <a:latin typeface="Amazon Ember"/>
              </a:rPr>
              <a:t>In addition, can use CloudWatch to do the following:</a:t>
            </a:r>
          </a:p>
          <a:p>
            <a:pPr algn="l">
              <a:buFont typeface="Arial" panose="020B0604020202020204" pitchFamily="34" charset="0"/>
              <a:buChar char="•"/>
            </a:pPr>
            <a:r>
              <a:rPr lang="en-US" b="0" i="0" dirty="0">
                <a:solidFill>
                  <a:srgbClr val="16191F"/>
                </a:solidFill>
                <a:effectLst/>
                <a:latin typeface="Amazon Ember"/>
              </a:rPr>
              <a:t>Create </a:t>
            </a:r>
            <a:r>
              <a:rPr lang="en-US" b="0" i="0" u="none" strike="noStrike" dirty="0">
                <a:solidFill>
                  <a:srgbClr val="16191F"/>
                </a:solidFill>
                <a:effectLst/>
                <a:latin typeface="Amazon Ember"/>
                <a:hlinkClick r:id="rId2"/>
              </a:rPr>
              <a:t>customized dashboards</a:t>
            </a:r>
            <a:r>
              <a:rPr lang="en-US" b="0" i="0" dirty="0">
                <a:solidFill>
                  <a:srgbClr val="16191F"/>
                </a:solidFill>
                <a:effectLst/>
                <a:latin typeface="Amazon Ember"/>
              </a:rPr>
              <a:t> to monitor the services you care about</a:t>
            </a:r>
          </a:p>
          <a:p>
            <a:pPr algn="l">
              <a:buFont typeface="Arial" panose="020B0604020202020204" pitchFamily="34" charset="0"/>
              <a:buChar char="•"/>
            </a:pPr>
            <a:r>
              <a:rPr lang="en-US" b="0" i="0" dirty="0">
                <a:solidFill>
                  <a:srgbClr val="16191F"/>
                </a:solidFill>
                <a:effectLst/>
                <a:latin typeface="Amazon Ember"/>
              </a:rPr>
              <a:t>Graph metric data to troubleshoot issues and discover trends</a:t>
            </a:r>
          </a:p>
          <a:p>
            <a:pPr algn="l">
              <a:buFont typeface="Arial" panose="020B0604020202020204" pitchFamily="34" charset="0"/>
              <a:buChar char="•"/>
            </a:pPr>
            <a:r>
              <a:rPr lang="en-US" b="0" i="0" dirty="0">
                <a:solidFill>
                  <a:srgbClr val="16191F"/>
                </a:solidFill>
                <a:effectLst/>
                <a:latin typeface="Amazon Ember"/>
              </a:rPr>
              <a:t>Search and browse all of your AWS resource metrics</a:t>
            </a:r>
          </a:p>
          <a:p>
            <a:pPr algn="l">
              <a:buFont typeface="Arial" panose="020B0604020202020204" pitchFamily="34" charset="0"/>
              <a:buChar char="•"/>
            </a:pPr>
            <a:r>
              <a:rPr lang="en-US" b="0" i="0" dirty="0">
                <a:solidFill>
                  <a:srgbClr val="16191F"/>
                </a:solidFill>
                <a:effectLst/>
                <a:latin typeface="Amazon Ember"/>
              </a:rPr>
              <a:t>Create and edit alarms to be notified of problems</a:t>
            </a:r>
          </a:p>
          <a:p>
            <a:endParaRPr lang="en-IN" dirty="0"/>
          </a:p>
        </p:txBody>
      </p:sp>
    </p:spTree>
    <p:extLst>
      <p:ext uri="{BB962C8B-B14F-4D97-AF65-F5344CB8AC3E}">
        <p14:creationId xmlns:p14="http://schemas.microsoft.com/office/powerpoint/2010/main" val="269889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Approaching NoSQL design</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algn="l">
              <a:buFont typeface="Arial" panose="020B0604020202020204" pitchFamily="34" charset="0"/>
              <a:buChar char="•"/>
            </a:pPr>
            <a:r>
              <a:rPr lang="en-US" sz="2000" b="1" i="0" dirty="0">
                <a:solidFill>
                  <a:srgbClr val="16191F"/>
                </a:solidFill>
                <a:effectLst/>
                <a:latin typeface="Amazon Ember"/>
              </a:rPr>
              <a:t>Data size</a:t>
            </a:r>
            <a:r>
              <a:rPr lang="en-US" sz="2000" b="0" i="0" dirty="0">
                <a:solidFill>
                  <a:srgbClr val="16191F"/>
                </a:solidFill>
                <a:effectLst/>
                <a:latin typeface="Amazon Ember"/>
              </a:rPr>
              <a:t>: Knowing how much data will be stored and requested at one time will help determine the most effective way to partition the data.</a:t>
            </a:r>
          </a:p>
          <a:p>
            <a:pPr algn="l">
              <a:buFont typeface="Arial" panose="020B0604020202020204" pitchFamily="34" charset="0"/>
              <a:buChar char="•"/>
            </a:pPr>
            <a:r>
              <a:rPr lang="en-US" sz="2000" b="1" i="0" dirty="0">
                <a:solidFill>
                  <a:srgbClr val="16191F"/>
                </a:solidFill>
                <a:effectLst/>
                <a:latin typeface="Amazon Ember"/>
              </a:rPr>
              <a:t>Data shape</a:t>
            </a:r>
            <a:r>
              <a:rPr lang="en-US" sz="2000" b="0" i="0" dirty="0">
                <a:solidFill>
                  <a:srgbClr val="16191F"/>
                </a:solidFill>
                <a:effectLst/>
                <a:latin typeface="Amazon Ember"/>
              </a:rPr>
              <a:t>: Instead of reshaping data when a query is processed (as an RDBMS system does), a NoSQL database organizes data so that its shape in the database corresponds with what will be queried. </a:t>
            </a:r>
          </a:p>
          <a:p>
            <a:pPr lvl="1">
              <a:buFont typeface="Arial" panose="020B0604020202020204" pitchFamily="34" charset="0"/>
              <a:buChar char="•"/>
            </a:pPr>
            <a:r>
              <a:rPr lang="en-US" sz="1800" dirty="0">
                <a:solidFill>
                  <a:srgbClr val="16191F"/>
                </a:solidFill>
                <a:latin typeface="Amazon Ember"/>
              </a:rPr>
              <a:t>K</a:t>
            </a:r>
            <a:r>
              <a:rPr lang="en-US" sz="1800" b="0" i="0" dirty="0">
                <a:solidFill>
                  <a:srgbClr val="16191F"/>
                </a:solidFill>
                <a:effectLst/>
                <a:latin typeface="Amazon Ember"/>
              </a:rPr>
              <a:t>ey factor in increasing speed and scalability.</a:t>
            </a:r>
          </a:p>
          <a:p>
            <a:pPr algn="l">
              <a:buFont typeface="Arial" panose="020B0604020202020204" pitchFamily="34" charset="0"/>
              <a:buChar char="•"/>
            </a:pPr>
            <a:r>
              <a:rPr lang="en-US" sz="2000" b="1" i="0" dirty="0">
                <a:solidFill>
                  <a:srgbClr val="16191F"/>
                </a:solidFill>
                <a:effectLst/>
                <a:latin typeface="Amazon Ember"/>
              </a:rPr>
              <a:t>Data velocity</a:t>
            </a:r>
            <a:r>
              <a:rPr lang="en-US" sz="2000" b="0" i="0" dirty="0">
                <a:solidFill>
                  <a:srgbClr val="16191F"/>
                </a:solidFill>
                <a:effectLst/>
                <a:latin typeface="Amazon Ember"/>
              </a:rPr>
              <a:t>: DynamoDB scales by increasing the number of physical partitions that are available to process queries, and by efficiently distributing data across those partitions. </a:t>
            </a:r>
          </a:p>
          <a:p>
            <a:pPr lvl="1">
              <a:buFont typeface="Arial" panose="020B0604020202020204" pitchFamily="34" charset="0"/>
              <a:buChar char="•"/>
            </a:pPr>
            <a:r>
              <a:rPr lang="en-US" sz="1800" b="0" i="0" dirty="0">
                <a:solidFill>
                  <a:srgbClr val="16191F"/>
                </a:solidFill>
                <a:effectLst/>
                <a:latin typeface="Amazon Ember"/>
              </a:rPr>
              <a:t>Knowing in advance what the peak query loads will be might help determine how to partition data to best use I/O capacity.</a:t>
            </a:r>
          </a:p>
          <a:p>
            <a:pPr marL="0" indent="0">
              <a:buNone/>
            </a:pPr>
            <a:endParaRPr lang="en-IN" sz="2000" dirty="0"/>
          </a:p>
        </p:txBody>
      </p:sp>
    </p:spTree>
    <p:extLst>
      <p:ext uri="{BB962C8B-B14F-4D97-AF65-F5344CB8AC3E}">
        <p14:creationId xmlns:p14="http://schemas.microsoft.com/office/powerpoint/2010/main" val="354514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Logging DynamoDB operations by using AWS CloudTrail</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fontScale="92500"/>
          </a:bodyPr>
          <a:lstStyle/>
          <a:p>
            <a:r>
              <a:rPr lang="en-US" b="0" i="0" dirty="0">
                <a:solidFill>
                  <a:srgbClr val="16191F"/>
                </a:solidFill>
                <a:effectLst/>
                <a:latin typeface="Amazon Ember"/>
              </a:rPr>
              <a:t>DynamoDB is integrated with AWS CloudTrail, a service that provides a record of actions taken by a user, role, or an AWS service in DynamoDB. </a:t>
            </a:r>
          </a:p>
          <a:p>
            <a:r>
              <a:rPr lang="en-US" b="0" i="0" dirty="0">
                <a:solidFill>
                  <a:srgbClr val="16191F"/>
                </a:solidFill>
                <a:effectLst/>
                <a:latin typeface="Amazon Ember"/>
              </a:rPr>
              <a:t>CloudTrail captures all API calls for DynamoDB as events. </a:t>
            </a:r>
          </a:p>
          <a:p>
            <a:r>
              <a:rPr lang="en-US" b="0" i="0" dirty="0">
                <a:solidFill>
                  <a:srgbClr val="16191F"/>
                </a:solidFill>
                <a:effectLst/>
                <a:latin typeface="Amazon Ember"/>
              </a:rPr>
              <a:t>The calls captured include calls from the DynamoDB console and code calls to the DynamoDB API operations. </a:t>
            </a:r>
          </a:p>
          <a:p>
            <a:r>
              <a:rPr lang="en-US" b="0" i="0" dirty="0">
                <a:solidFill>
                  <a:srgbClr val="16191F"/>
                </a:solidFill>
                <a:effectLst/>
                <a:latin typeface="Amazon Ember"/>
              </a:rPr>
              <a:t>If you create a trail, you can enable continuous delivery of CloudTrail events to an Amazon S3 bucket, including events for DynamoDB. </a:t>
            </a:r>
          </a:p>
          <a:p>
            <a:r>
              <a:rPr lang="en-US" b="0" i="0" dirty="0">
                <a:solidFill>
                  <a:srgbClr val="16191F"/>
                </a:solidFill>
                <a:effectLst/>
                <a:latin typeface="Amazon Ember"/>
              </a:rPr>
              <a:t>If you don't configure a trail, you can still view the most recent events in the CloudTrail console in </a:t>
            </a:r>
            <a:r>
              <a:rPr lang="en-US" b="1" i="0" dirty="0">
                <a:solidFill>
                  <a:srgbClr val="16191F"/>
                </a:solidFill>
                <a:effectLst/>
                <a:latin typeface="Amazon Ember"/>
              </a:rPr>
              <a:t>Event history</a:t>
            </a:r>
            <a:r>
              <a:rPr lang="en-US" b="0" i="0" dirty="0">
                <a:solidFill>
                  <a:srgbClr val="16191F"/>
                </a:solidFill>
                <a:effectLst/>
                <a:latin typeface="Amazon Ember"/>
              </a:rPr>
              <a:t>. </a:t>
            </a:r>
          </a:p>
          <a:p>
            <a:r>
              <a:rPr lang="en-US" b="0" i="0" dirty="0">
                <a:solidFill>
                  <a:srgbClr val="16191F"/>
                </a:solidFill>
                <a:effectLst/>
                <a:latin typeface="Amazon Ember"/>
              </a:rPr>
              <a:t>Using the information collected by CloudTrail, you can determine the request that was made to DynamoDB, the IP address from which the request was made, who made the request, when it was made, and additional details.</a:t>
            </a:r>
          </a:p>
          <a:p>
            <a:r>
              <a:rPr lang="en-US" b="0" i="0" dirty="0">
                <a:solidFill>
                  <a:srgbClr val="16191F"/>
                </a:solidFill>
                <a:effectLst/>
                <a:latin typeface="Amazon Ember"/>
              </a:rPr>
              <a:t>For robust monitoring and alerting, you can also integrate CloudTrail events with </a:t>
            </a:r>
            <a:r>
              <a:rPr lang="en-US" b="1" i="0" u="sng" dirty="0">
                <a:solidFill>
                  <a:srgbClr val="FF0000"/>
                </a:solidFill>
                <a:effectLst/>
                <a:latin typeface="Amazon Ember"/>
              </a:rPr>
              <a:t>Amazon CloudWatch Log</a:t>
            </a:r>
            <a:endParaRPr lang="en-IN" b="1" dirty="0">
              <a:solidFill>
                <a:srgbClr val="FF0000"/>
              </a:solidFill>
            </a:endParaRPr>
          </a:p>
        </p:txBody>
      </p:sp>
    </p:spTree>
    <p:extLst>
      <p:ext uri="{BB962C8B-B14F-4D97-AF65-F5344CB8AC3E}">
        <p14:creationId xmlns:p14="http://schemas.microsoft.com/office/powerpoint/2010/main" val="1552485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Integrating with Amazon S3</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r>
              <a:rPr lang="en-US" dirty="0"/>
              <a:t>Amazon DynamoDB import and export capabilities provide a simple and efficient way to move data between Amazon S3 and DynamoDB tables without writing any code.</a:t>
            </a:r>
          </a:p>
          <a:p>
            <a:r>
              <a:rPr lang="en-US" dirty="0"/>
              <a:t>DynamoDB import and export features help you move, transform, and copy DynamoDB table accounts, or AWS. </a:t>
            </a:r>
          </a:p>
          <a:p>
            <a:r>
              <a:rPr lang="en-US" dirty="0"/>
              <a:t>Can import from  S3 sources, and can export  DynamoDB table data to Amazon S3 and use AWS services such as Athena, Amazon </a:t>
            </a:r>
            <a:r>
              <a:rPr lang="en-US" dirty="0" err="1"/>
              <a:t>SageMaker</a:t>
            </a:r>
            <a:r>
              <a:rPr lang="en-US" dirty="0"/>
              <a:t>, and AWS Lake Formation to analyze your data and extract actionable insights. </a:t>
            </a:r>
          </a:p>
          <a:p>
            <a:r>
              <a:rPr lang="en-US" dirty="0"/>
              <a:t>Can also import data directly into new DynamoDB tables to build new applications with single-digit millisecond performance at scale, facilitate data sharing between tables and accounts, and simplify your disaster recovery and business continuity plans.</a:t>
            </a:r>
            <a:endParaRPr lang="en-IN" dirty="0"/>
          </a:p>
        </p:txBody>
      </p:sp>
    </p:spTree>
    <p:extLst>
      <p:ext uri="{BB962C8B-B14F-4D97-AF65-F5344CB8AC3E}">
        <p14:creationId xmlns:p14="http://schemas.microsoft.com/office/powerpoint/2010/main" val="2334996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DynamoDB data export to Amazon S3: how it works</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Using DynamoDB table export, can export data from an Amazon DynamoDB table from any time within your point-in-time recovery window to an Amazon S3 bucket. </a:t>
            </a:r>
          </a:p>
          <a:p>
            <a:pPr algn="l"/>
            <a:r>
              <a:rPr lang="en-US" b="0" i="0" dirty="0">
                <a:solidFill>
                  <a:srgbClr val="16191F"/>
                </a:solidFill>
                <a:effectLst/>
                <a:latin typeface="Amazon Ember"/>
              </a:rPr>
              <a:t>DynamoDB table export is a fully managed solution for exporting DynamoDB tables at scale, and is much faster than other workarounds involving table scans.</a:t>
            </a:r>
          </a:p>
          <a:p>
            <a:pPr algn="l"/>
            <a:r>
              <a:rPr lang="en-US" b="0" i="0" dirty="0">
                <a:solidFill>
                  <a:srgbClr val="16191F"/>
                </a:solidFill>
                <a:effectLst/>
                <a:latin typeface="Amazon Ember"/>
              </a:rPr>
              <a:t>Exporting a table does not consume read capacity on the table, and has no impact on table performance and availability. </a:t>
            </a:r>
          </a:p>
          <a:p>
            <a:pPr algn="l"/>
            <a:r>
              <a:rPr lang="en-US" dirty="0">
                <a:solidFill>
                  <a:srgbClr val="16191F"/>
                </a:solidFill>
                <a:latin typeface="Amazon Ember"/>
              </a:rPr>
              <a:t>C</a:t>
            </a:r>
            <a:r>
              <a:rPr lang="en-US" b="0" i="0" dirty="0">
                <a:solidFill>
                  <a:srgbClr val="16191F"/>
                </a:solidFill>
                <a:effectLst/>
                <a:latin typeface="Amazon Ember"/>
              </a:rPr>
              <a:t>an export table data to an S3 bucket owned by another AWS account, and to a different Region than the one your table is in. </a:t>
            </a:r>
          </a:p>
          <a:p>
            <a:pPr algn="l"/>
            <a:r>
              <a:rPr lang="en-US" dirty="0">
                <a:solidFill>
                  <a:srgbClr val="16191F"/>
                </a:solidFill>
                <a:latin typeface="Amazon Ember"/>
              </a:rPr>
              <a:t>D</a:t>
            </a:r>
            <a:r>
              <a:rPr lang="en-US" b="0" i="0" dirty="0">
                <a:solidFill>
                  <a:srgbClr val="16191F"/>
                </a:solidFill>
                <a:effectLst/>
                <a:latin typeface="Amazon Ember"/>
              </a:rPr>
              <a:t>ata is always encrypted end-to-end.</a:t>
            </a:r>
          </a:p>
          <a:p>
            <a:pPr algn="l"/>
            <a:r>
              <a:rPr lang="en-US" b="0" i="0" dirty="0">
                <a:solidFill>
                  <a:srgbClr val="16191F"/>
                </a:solidFill>
                <a:effectLst/>
                <a:latin typeface="Amazon Ember"/>
              </a:rPr>
              <a:t>Can export a DynamoDB table using the AWS Management Console, the AWS Command Line Interface, or the DynamoDB API. </a:t>
            </a:r>
          </a:p>
          <a:p>
            <a:endParaRPr lang="en-IN" dirty="0"/>
          </a:p>
        </p:txBody>
      </p:sp>
    </p:spTree>
    <p:extLst>
      <p:ext uri="{BB962C8B-B14F-4D97-AF65-F5344CB8AC3E}">
        <p14:creationId xmlns:p14="http://schemas.microsoft.com/office/powerpoint/2010/main" val="2981290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a:t>DynamoDB data export to Amazon S3: how it works</a:t>
            </a:r>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algn="l"/>
            <a:r>
              <a:rPr lang="en-US" b="0" i="0" dirty="0">
                <a:solidFill>
                  <a:srgbClr val="16191F"/>
                </a:solidFill>
                <a:effectLst/>
                <a:latin typeface="Amazon Ember"/>
              </a:rPr>
              <a:t>To export data from an Amazon DynamoDB table to an Amazon S3 bucket, point-in-time recovery (PITR) must be enabled on the source table. </a:t>
            </a:r>
          </a:p>
          <a:p>
            <a:pPr algn="l"/>
            <a:r>
              <a:rPr lang="en-US" dirty="0">
                <a:solidFill>
                  <a:srgbClr val="16191F"/>
                </a:solidFill>
                <a:latin typeface="Amazon Ember"/>
              </a:rPr>
              <a:t>C</a:t>
            </a:r>
            <a:r>
              <a:rPr lang="en-US" b="0" i="0" dirty="0">
                <a:solidFill>
                  <a:srgbClr val="16191F"/>
                </a:solidFill>
                <a:effectLst/>
                <a:latin typeface="Amazon Ember"/>
              </a:rPr>
              <a:t>an export table data from any point in time within the PITR window, up to 35 days. </a:t>
            </a:r>
          </a:p>
          <a:p>
            <a:pPr algn="l"/>
            <a:r>
              <a:rPr lang="en-US" b="0" i="0" dirty="0">
                <a:solidFill>
                  <a:srgbClr val="16191F"/>
                </a:solidFill>
                <a:effectLst/>
                <a:latin typeface="Amazon Ember"/>
              </a:rPr>
              <a:t>Exporting a table does not consume read capacity on the table, and has no impact on table performance and availability. </a:t>
            </a:r>
          </a:p>
          <a:p>
            <a:pPr algn="l"/>
            <a:r>
              <a:rPr lang="en-US" b="0" i="0" dirty="0">
                <a:solidFill>
                  <a:srgbClr val="16191F"/>
                </a:solidFill>
                <a:effectLst/>
                <a:latin typeface="Amazon Ember"/>
              </a:rPr>
              <a:t>Can export table data to an S3 bucket owned by another AWS account, and to a different Region than the one your table is in. </a:t>
            </a:r>
          </a:p>
          <a:p>
            <a:pPr algn="l"/>
            <a:r>
              <a:rPr lang="en-US" b="0" i="0" dirty="0">
                <a:solidFill>
                  <a:srgbClr val="16191F"/>
                </a:solidFill>
                <a:effectLst/>
                <a:latin typeface="Amazon Ember"/>
              </a:rPr>
              <a:t>Data is always encrypted at rest and in transit.</a:t>
            </a:r>
          </a:p>
          <a:p>
            <a:pPr algn="l"/>
            <a:r>
              <a:rPr lang="en-US" b="0" i="0" dirty="0">
                <a:solidFill>
                  <a:srgbClr val="16191F"/>
                </a:solidFill>
                <a:effectLst/>
                <a:latin typeface="Amazon Ember"/>
              </a:rPr>
              <a:t>Can choose to export your data in either DynamoDB JSON format or Amazon Ion text format. </a:t>
            </a:r>
          </a:p>
          <a:p>
            <a:pPr algn="l"/>
            <a:r>
              <a:rPr lang="en-US" b="0" i="0" dirty="0">
                <a:solidFill>
                  <a:srgbClr val="16191F"/>
                </a:solidFill>
                <a:effectLst/>
                <a:latin typeface="Amazon Ember"/>
              </a:rPr>
              <a:t>Up to 300 export tasks, or up to 100 TB of table size, can be exported concurrently.</a:t>
            </a:r>
          </a:p>
          <a:p>
            <a:endParaRPr lang="en-IN" dirty="0"/>
          </a:p>
        </p:txBody>
      </p:sp>
    </p:spTree>
    <p:extLst>
      <p:ext uri="{BB962C8B-B14F-4D97-AF65-F5344CB8AC3E}">
        <p14:creationId xmlns:p14="http://schemas.microsoft.com/office/powerpoint/2010/main" val="3588230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Requesting an export using the AWS Management Console</a:t>
            </a:r>
            <a:endParaRPr lang="en-IN" dirty="0"/>
          </a:p>
        </p:txBody>
      </p:sp>
      <p:sp>
        <p:nvSpPr>
          <p:cNvPr id="4" name="Rectangle 1">
            <a:extLst>
              <a:ext uri="{FF2B5EF4-FFF2-40B4-BE49-F238E27FC236}">
                <a16:creationId xmlns:a16="http://schemas.microsoft.com/office/drawing/2014/main" id="{A56C4C9B-7B9E-C795-EC59-8ECB2A7DC4BC}"/>
              </a:ext>
            </a:extLst>
          </p:cNvPr>
          <p:cNvSpPr>
            <a:spLocks noGrp="1" noChangeArrowheads="1"/>
          </p:cNvSpPr>
          <p:nvPr>
            <p:ph idx="1"/>
          </p:nvPr>
        </p:nvSpPr>
        <p:spPr bwMode="auto">
          <a:xfrm>
            <a:off x="766916" y="2071238"/>
            <a:ext cx="10382865"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16191F"/>
                </a:solidFill>
                <a:effectLst/>
                <a:latin typeface="Amazon Ember"/>
              </a:rPr>
              <a:t>Sign in to the AWS Management Console and open the DynamoDB console at </a:t>
            </a:r>
            <a:r>
              <a:rPr kumimoji="0" lang="en-US" altLang="en-US" sz="2400" b="0" i="0" u="none" strike="noStrike" cap="none" normalizeH="0" baseline="0" dirty="0">
                <a:ln>
                  <a:noFill/>
                </a:ln>
                <a:solidFill>
                  <a:srgbClr val="16191F"/>
                </a:solidFill>
                <a:effectLst/>
                <a:latin typeface="Amazon Ember"/>
                <a:hlinkClick r:id="rId2"/>
              </a:rPr>
              <a:t>https://console.aws.amazon.com/dynamodb/</a:t>
            </a:r>
            <a:r>
              <a:rPr kumimoji="0" lang="en-US" altLang="en-US" sz="2400" b="0" i="0" u="none" strike="noStrike" cap="none" normalizeH="0" baseline="0" dirty="0">
                <a:ln>
                  <a:noFill/>
                </a:ln>
                <a:solidFill>
                  <a:srgbClr val="16191F"/>
                </a:solidFill>
                <a:effectLst/>
                <a:latin typeface="Amazon Ember"/>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16191F"/>
                </a:solidFill>
                <a:effectLst/>
                <a:latin typeface="Amazon Ember"/>
              </a:rPr>
              <a:t>In the navigation pane on the left side of the console, choose </a:t>
            </a:r>
            <a:r>
              <a:rPr kumimoji="0" lang="en-US" altLang="en-US" sz="2400" b="1" i="0" u="none" strike="noStrike" cap="none" normalizeH="0" baseline="0" dirty="0">
                <a:ln>
                  <a:noFill/>
                </a:ln>
                <a:solidFill>
                  <a:srgbClr val="16191F"/>
                </a:solidFill>
                <a:effectLst/>
                <a:latin typeface="Amazon Ember"/>
              </a:rPr>
              <a:t>Exports to S3</a:t>
            </a:r>
            <a:r>
              <a:rPr kumimoji="0" lang="en-US" altLang="en-US" sz="2400" b="0" i="0" u="none" strike="noStrike" cap="none" normalizeH="0" baseline="0" dirty="0">
                <a:ln>
                  <a:noFill/>
                </a:ln>
                <a:solidFill>
                  <a:srgbClr val="16191F"/>
                </a:solidFill>
                <a:effectLst/>
                <a:latin typeface="Amazon Ember"/>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16191F"/>
                </a:solidFill>
                <a:effectLst/>
                <a:latin typeface="Amazon Ember"/>
              </a:rPr>
              <a:t>Choose </a:t>
            </a:r>
            <a:r>
              <a:rPr kumimoji="0" lang="en-US" altLang="en-US" sz="2400" b="1" i="0" u="none" strike="noStrike" cap="none" normalizeH="0" baseline="0" dirty="0">
                <a:ln>
                  <a:noFill/>
                </a:ln>
                <a:solidFill>
                  <a:srgbClr val="16191F"/>
                </a:solidFill>
                <a:effectLst/>
                <a:latin typeface="Amazon Ember"/>
              </a:rPr>
              <a:t>Export to S3</a:t>
            </a:r>
            <a:r>
              <a:rPr kumimoji="0" lang="en-US" altLang="en-US" sz="2400" b="0" i="0" u="none" strike="noStrike" cap="none" normalizeH="0" baseline="0" dirty="0">
                <a:ln>
                  <a:noFill/>
                </a:ln>
                <a:solidFill>
                  <a:srgbClr val="16191F"/>
                </a:solidFill>
                <a:effectLst/>
                <a:latin typeface="Amazon Ember"/>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rgbClr val="16191F"/>
                </a:solidFill>
                <a:effectLst/>
                <a:latin typeface="Amazon Ember"/>
              </a:rPr>
              <a:t>Choose a source table and destination S3 bucket. </a:t>
            </a:r>
          </a:p>
          <a:p>
            <a:pPr defTabSz="914400" eaLnBrk="0" fontAlgn="base" hangingPunct="0">
              <a:spcBef>
                <a:spcPct val="0"/>
              </a:spcBef>
              <a:spcAft>
                <a:spcPct val="0"/>
              </a:spcAft>
              <a:buClrTx/>
              <a:buSzTx/>
              <a:buFont typeface="Wingdings" panose="05000000000000000000" pitchFamily="2" charset="2"/>
              <a:buChar char="§"/>
            </a:pPr>
            <a:r>
              <a:rPr kumimoji="0" lang="en-US" altLang="en-US" sz="2400" b="0" i="0" u="none" strike="noStrike" cap="none" normalizeH="0" baseline="0" dirty="0">
                <a:ln>
                  <a:noFill/>
                </a:ln>
                <a:solidFill>
                  <a:srgbClr val="16191F"/>
                </a:solidFill>
                <a:effectLst/>
                <a:latin typeface="Amazon Ember"/>
              </a:rPr>
              <a:t>If the destination bucket is owned by your account, you can use the </a:t>
            </a:r>
            <a:r>
              <a:rPr kumimoji="0" lang="en-US" altLang="en-US" sz="2400" b="1" i="0" u="none" strike="noStrike" cap="none" normalizeH="0" baseline="0" dirty="0">
                <a:ln>
                  <a:noFill/>
                </a:ln>
                <a:solidFill>
                  <a:srgbClr val="16191F"/>
                </a:solidFill>
                <a:effectLst/>
                <a:latin typeface="Amazon Ember"/>
              </a:rPr>
              <a:t>Browse S3</a:t>
            </a:r>
            <a:r>
              <a:rPr kumimoji="0" lang="en-US" altLang="en-US" sz="2400" b="0" i="0" u="none" strike="noStrike" cap="none" normalizeH="0" baseline="0" dirty="0">
                <a:ln>
                  <a:noFill/>
                </a:ln>
                <a:solidFill>
                  <a:srgbClr val="16191F"/>
                </a:solidFill>
                <a:effectLst/>
                <a:latin typeface="Amazon Ember"/>
              </a:rPr>
              <a:t> button to find it.</a:t>
            </a:r>
          </a:p>
          <a:p>
            <a:pPr defTabSz="914400" eaLnBrk="0" fontAlgn="base" hangingPunct="0">
              <a:spcBef>
                <a:spcPct val="0"/>
              </a:spcBef>
              <a:spcAft>
                <a:spcPct val="0"/>
              </a:spcAft>
              <a:buClrTx/>
              <a:buSzTx/>
              <a:buFont typeface="Wingdings" panose="05000000000000000000" pitchFamily="2" charset="2"/>
              <a:buChar char="§"/>
            </a:pPr>
            <a:r>
              <a:rPr kumimoji="0" lang="en-US" altLang="en-US" sz="2400" b="0" i="0" u="none" strike="noStrike" cap="none" normalizeH="0" baseline="0" dirty="0">
                <a:ln>
                  <a:noFill/>
                </a:ln>
                <a:solidFill>
                  <a:srgbClr val="16191F"/>
                </a:solidFill>
                <a:effectLst/>
                <a:latin typeface="Amazon Ember"/>
              </a:rPr>
              <a:t>Otherwise, enter the URL of the bucket using the </a:t>
            </a:r>
            <a:r>
              <a:rPr kumimoji="0" lang="en-US" altLang="en-US" sz="1600" b="0" i="0" u="none" strike="noStrike" cap="none" normalizeH="0" baseline="0" dirty="0">
                <a:ln>
                  <a:noFill/>
                </a:ln>
                <a:solidFill>
                  <a:srgbClr val="16191F"/>
                </a:solidFill>
                <a:effectLst/>
                <a:latin typeface="Monaco"/>
              </a:rPr>
              <a:t>s3://</a:t>
            </a:r>
            <a:r>
              <a:rPr kumimoji="0" lang="en-US" altLang="en-US" sz="1600" b="1" i="0" u="none" strike="noStrike" cap="none" normalizeH="0" baseline="0" dirty="0">
                <a:ln>
                  <a:noFill/>
                </a:ln>
                <a:solidFill>
                  <a:srgbClr val="1D8102"/>
                </a:solidFill>
                <a:effectLst/>
                <a:latin typeface="Monaco"/>
              </a:rPr>
              <a:t>bucketname</a:t>
            </a:r>
            <a:r>
              <a:rPr kumimoji="0" lang="en-US" altLang="en-US" sz="1600" b="0" i="0" u="none" strike="noStrike" cap="none" normalizeH="0" baseline="0" dirty="0">
                <a:ln>
                  <a:noFill/>
                </a:ln>
                <a:solidFill>
                  <a:srgbClr val="16191F"/>
                </a:solidFill>
                <a:effectLst/>
                <a:latin typeface="Monaco"/>
              </a:rPr>
              <a:t>/</a:t>
            </a:r>
            <a:r>
              <a:rPr kumimoji="0" lang="en-US" altLang="en-US" sz="1600" b="1" i="0" u="none" strike="noStrike" cap="none" normalizeH="0" baseline="0" dirty="0">
                <a:ln>
                  <a:noFill/>
                </a:ln>
                <a:solidFill>
                  <a:srgbClr val="1D8102"/>
                </a:solidFill>
                <a:effectLst/>
                <a:latin typeface="Monaco"/>
              </a:rPr>
              <a:t>prefix</a:t>
            </a:r>
            <a:r>
              <a:rPr kumimoji="0" lang="en-US" altLang="en-US" sz="1600" b="0" i="0" u="none" strike="noStrike" cap="none" normalizeH="0" baseline="0" dirty="0">
                <a:ln>
                  <a:noFill/>
                </a:ln>
                <a:solidFill>
                  <a:srgbClr val="16191F"/>
                </a:solidFill>
                <a:effectLst/>
                <a:latin typeface="Monaco"/>
              </a:rPr>
              <a:t> format.</a:t>
            </a:r>
            <a:r>
              <a:rPr kumimoji="0" lang="en-US" altLang="en-US" sz="2400" b="0" i="0" u="none" strike="noStrike" cap="none" normalizeH="0" baseline="0" dirty="0">
                <a:ln>
                  <a:noFill/>
                </a:ln>
                <a:solidFill>
                  <a:srgbClr val="16191F"/>
                </a:solidFill>
                <a:effectLst/>
                <a:latin typeface="Amazon Ember"/>
              </a:rPr>
              <a:t> the </a:t>
            </a:r>
            <a:r>
              <a:rPr kumimoji="0" lang="en-US" altLang="en-US" sz="1600" b="1" i="0" u="none" strike="noStrike" cap="none" normalizeH="0" baseline="0" dirty="0">
                <a:ln>
                  <a:noFill/>
                </a:ln>
                <a:solidFill>
                  <a:srgbClr val="1D8102"/>
                </a:solidFill>
                <a:effectLst/>
                <a:latin typeface="Monaco"/>
              </a:rPr>
              <a:t>prefix</a:t>
            </a:r>
            <a:r>
              <a:rPr kumimoji="0" lang="en-US" altLang="en-US" sz="2400" b="0" i="0" u="none" strike="noStrike" cap="none" normalizeH="0" baseline="0" dirty="0">
                <a:ln>
                  <a:noFill/>
                </a:ln>
                <a:solidFill>
                  <a:srgbClr val="16191F"/>
                </a:solidFill>
                <a:effectLst/>
                <a:latin typeface="Amazon Ember"/>
              </a:rPr>
              <a:t> is an optional folder to help keep your destination bucket organized.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1676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Requesting an export using the AWS Management Console</a:t>
            </a:r>
            <a:endParaRPr lang="en-IN" dirty="0"/>
          </a:p>
        </p:txBody>
      </p:sp>
      <p:sp>
        <p:nvSpPr>
          <p:cNvPr id="4" name="Rectangle 1">
            <a:extLst>
              <a:ext uri="{FF2B5EF4-FFF2-40B4-BE49-F238E27FC236}">
                <a16:creationId xmlns:a16="http://schemas.microsoft.com/office/drawing/2014/main" id="{A56C4C9B-7B9E-C795-EC59-8ECB2A7DC4BC}"/>
              </a:ext>
            </a:extLst>
          </p:cNvPr>
          <p:cNvSpPr>
            <a:spLocks noGrp="1" noChangeArrowheads="1"/>
          </p:cNvSpPr>
          <p:nvPr>
            <p:ph idx="1"/>
          </p:nvPr>
        </p:nvSpPr>
        <p:spPr bwMode="auto">
          <a:xfrm>
            <a:off x="811162" y="2290852"/>
            <a:ext cx="1033862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rgbClr val="16191F"/>
                </a:solidFill>
                <a:effectLst/>
                <a:latin typeface="Amazon Ember"/>
              </a:rPr>
              <a:t> By default, your table will be exported in DynamoDB JSON format from the latest restorable time in the point in time recovery window and encrypted using an Amazon S3 key (SSE-S3).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16191F"/>
              </a:solidFill>
              <a:effectLst/>
              <a:latin typeface="Amazon Ember"/>
            </a:endParaRPr>
          </a:p>
          <a:p>
            <a:pPr defTabSz="914400" eaLnBrk="0" fontAlgn="base" hangingPunct="0">
              <a:spcBef>
                <a:spcPct val="0"/>
              </a:spcBef>
              <a:spcAft>
                <a:spcPct val="0"/>
              </a:spcAft>
              <a:buClrTx/>
              <a:buSzTx/>
              <a:buFont typeface="Wingdings" panose="05000000000000000000" pitchFamily="2" charset="2"/>
              <a:buChar char="§"/>
            </a:pPr>
            <a:r>
              <a:rPr kumimoji="0" lang="en-US" altLang="en-US" sz="2400" b="0" i="0" u="none" strike="noStrike" cap="none" normalizeH="0" baseline="0" dirty="0">
                <a:ln>
                  <a:noFill/>
                </a:ln>
                <a:solidFill>
                  <a:srgbClr val="16191F"/>
                </a:solidFill>
                <a:effectLst/>
                <a:latin typeface="Amazon Ember"/>
              </a:rPr>
              <a:t>If you want to change these settings, expand the </a:t>
            </a:r>
            <a:r>
              <a:rPr kumimoji="0" lang="en-US" altLang="en-US" sz="2400" b="1" i="0" u="none" strike="noStrike" cap="none" normalizeH="0" baseline="0" dirty="0">
                <a:ln>
                  <a:noFill/>
                </a:ln>
                <a:solidFill>
                  <a:srgbClr val="16191F"/>
                </a:solidFill>
                <a:effectLst/>
                <a:latin typeface="Amazon Ember"/>
              </a:rPr>
              <a:t>Additional settings</a:t>
            </a:r>
            <a:r>
              <a:rPr kumimoji="0" lang="en-US" altLang="en-US" sz="2400" b="0" i="0" u="none" strike="noStrike" cap="none" normalizeH="0" baseline="0" dirty="0">
                <a:ln>
                  <a:noFill/>
                </a:ln>
                <a:solidFill>
                  <a:srgbClr val="16191F"/>
                </a:solidFill>
                <a:effectLst/>
                <a:latin typeface="Amazon Ember"/>
              </a:rPr>
              <a:t> section of the page and enter your desired export settings.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16191F"/>
              </a:solidFill>
              <a:effectLst/>
              <a:latin typeface="Amazon Ember"/>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rgbClr val="16191F"/>
                </a:solidFill>
                <a:effectLst/>
                <a:latin typeface="Amazon Ember"/>
              </a:rPr>
              <a:t> Click the </a:t>
            </a:r>
            <a:r>
              <a:rPr kumimoji="0" lang="en-US" altLang="en-US" sz="2400" b="1" i="0" u="none" strike="noStrike" cap="none" normalizeH="0" baseline="0" dirty="0">
                <a:ln>
                  <a:noFill/>
                </a:ln>
                <a:solidFill>
                  <a:srgbClr val="16191F"/>
                </a:solidFill>
                <a:effectLst/>
                <a:latin typeface="Amazon Ember"/>
              </a:rPr>
              <a:t>Export</a:t>
            </a:r>
            <a:r>
              <a:rPr kumimoji="0" lang="en-US" altLang="en-US" sz="2400" b="0" i="0" u="none" strike="noStrike" cap="none" normalizeH="0" baseline="0" dirty="0">
                <a:ln>
                  <a:noFill/>
                </a:ln>
                <a:solidFill>
                  <a:srgbClr val="16191F"/>
                </a:solidFill>
                <a:effectLst/>
                <a:latin typeface="Amazon Ember"/>
              </a:rPr>
              <a:t> button to begin the export.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669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4182227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737512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096066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2885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b="1" dirty="0"/>
              <a:t>Performance principles</a:t>
            </a:r>
            <a:endParaRPr lang="en-IN" b="1"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buFont typeface="Arial" panose="020B0604020202020204" pitchFamily="34" charset="0"/>
              <a:buChar char="•"/>
            </a:pPr>
            <a:r>
              <a:rPr lang="en-US" b="1" i="0" dirty="0">
                <a:solidFill>
                  <a:srgbClr val="16191F"/>
                </a:solidFill>
                <a:effectLst/>
                <a:latin typeface="Amazon Ember"/>
              </a:rPr>
              <a:t>Keep related data together.</a:t>
            </a:r>
            <a:r>
              <a:rPr lang="en-US" b="0" i="0" dirty="0">
                <a:solidFill>
                  <a:srgbClr val="16191F"/>
                </a:solidFill>
                <a:effectLst/>
                <a:latin typeface="Amazon Ember"/>
              </a:rPr>
              <a:t>   "locality of reference" -- most important factor in speeding up response time: keeping related data together in one place. </a:t>
            </a:r>
          </a:p>
          <a:p>
            <a:pPr algn="l">
              <a:buFont typeface="Arial" panose="020B0604020202020204" pitchFamily="34" charset="0"/>
              <a:buChar char="•"/>
            </a:pPr>
            <a:r>
              <a:rPr lang="en-US" dirty="0">
                <a:solidFill>
                  <a:srgbClr val="16191F"/>
                </a:solidFill>
                <a:latin typeface="Amazon Ember"/>
              </a:rPr>
              <a:t>H</a:t>
            </a:r>
            <a:r>
              <a:rPr lang="en-US" b="0" i="0" dirty="0">
                <a:solidFill>
                  <a:srgbClr val="16191F"/>
                </a:solidFill>
                <a:effectLst/>
                <a:latin typeface="Amazon Ember"/>
              </a:rPr>
              <a:t>as a major impact on cost and performance. </a:t>
            </a:r>
          </a:p>
          <a:p>
            <a:pPr algn="l">
              <a:buFont typeface="Arial" panose="020B0604020202020204" pitchFamily="34" charset="0"/>
              <a:buChar char="•"/>
            </a:pPr>
            <a:r>
              <a:rPr lang="en-US" b="0" i="0" dirty="0">
                <a:solidFill>
                  <a:srgbClr val="16191F"/>
                </a:solidFill>
                <a:effectLst/>
                <a:latin typeface="Amazon Ember"/>
              </a:rPr>
              <a:t>Instead of distributing related data items across multiple tables, you should keep related items in your NoSQL system as close together as possible.</a:t>
            </a:r>
          </a:p>
          <a:p>
            <a:pPr algn="l">
              <a:buFont typeface="Arial" panose="020B0604020202020204" pitchFamily="34" charset="0"/>
              <a:buChar char="•"/>
            </a:pPr>
            <a:r>
              <a:rPr lang="en-US" b="0" i="0" dirty="0">
                <a:solidFill>
                  <a:srgbClr val="16191F"/>
                </a:solidFill>
                <a:effectLst/>
                <a:latin typeface="Amazon Ember"/>
              </a:rPr>
              <a:t>As a general rule, </a:t>
            </a:r>
            <a:r>
              <a:rPr lang="en-US" b="1" i="0" dirty="0">
                <a:solidFill>
                  <a:srgbClr val="16191F"/>
                </a:solidFill>
                <a:effectLst/>
                <a:latin typeface="Amazon Ember"/>
              </a:rPr>
              <a:t>should maintain as few tables as possible in a DynamoDB application.</a:t>
            </a:r>
          </a:p>
          <a:p>
            <a:pPr algn="l">
              <a:buFont typeface="Arial" panose="020B0604020202020204" pitchFamily="34" charset="0"/>
              <a:buChar char="•"/>
            </a:pPr>
            <a:r>
              <a:rPr lang="en-US" b="0" i="0" dirty="0">
                <a:solidFill>
                  <a:srgbClr val="16191F"/>
                </a:solidFill>
                <a:effectLst/>
                <a:latin typeface="Amazon Ember"/>
              </a:rPr>
              <a:t>Exceptions are cases where high-volume time series data are involved, or datasets that have very different access patterns. </a:t>
            </a:r>
          </a:p>
          <a:p>
            <a:pPr algn="l">
              <a:buFont typeface="Arial" panose="020B0604020202020204" pitchFamily="34" charset="0"/>
              <a:buChar char="•"/>
            </a:pPr>
            <a:r>
              <a:rPr lang="en-US" b="0" i="0" dirty="0">
                <a:solidFill>
                  <a:srgbClr val="16191F"/>
                </a:solidFill>
                <a:effectLst/>
                <a:latin typeface="Amazon Ember"/>
              </a:rPr>
              <a:t>A single table with inverted indexes can usually enable simple queries to create and retrieve the complex hierarchical data structures required by your application.</a:t>
            </a:r>
          </a:p>
          <a:p>
            <a:endParaRPr lang="en-IN" dirty="0"/>
          </a:p>
        </p:txBody>
      </p:sp>
    </p:spTree>
    <p:extLst>
      <p:ext uri="{BB962C8B-B14F-4D97-AF65-F5344CB8AC3E}">
        <p14:creationId xmlns:p14="http://schemas.microsoft.com/office/powerpoint/2010/main" val="264374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319953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186934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1793871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137435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051700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906181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1590227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797758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568539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148838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b="1" dirty="0"/>
              <a:t>Performance principles</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normAutofit/>
          </a:bodyPr>
          <a:lstStyle/>
          <a:p>
            <a:pPr algn="l">
              <a:buFont typeface="Arial" panose="020B0604020202020204" pitchFamily="34" charset="0"/>
              <a:buChar char="•"/>
            </a:pPr>
            <a:r>
              <a:rPr lang="en-US" sz="2400" b="1" i="0" dirty="0">
                <a:solidFill>
                  <a:srgbClr val="16191F"/>
                </a:solidFill>
                <a:effectLst/>
                <a:latin typeface="Amazon Ember"/>
              </a:rPr>
              <a:t>Use sort order.</a:t>
            </a:r>
            <a:r>
              <a:rPr lang="en-US" sz="2400" b="0" i="0" dirty="0">
                <a:solidFill>
                  <a:srgbClr val="16191F"/>
                </a:solidFill>
                <a:effectLst/>
                <a:latin typeface="Amazon Ember"/>
              </a:rPr>
              <a:t>   Related items can be grouped together and queried efficiently if their key design causes them to sort together. </a:t>
            </a:r>
          </a:p>
          <a:p>
            <a:pPr algn="l">
              <a:buFont typeface="Arial" panose="020B0604020202020204" pitchFamily="34" charset="0"/>
              <a:buChar char="•"/>
            </a:pPr>
            <a:r>
              <a:rPr lang="en-US" sz="2400" b="1" i="0" dirty="0">
                <a:solidFill>
                  <a:srgbClr val="16191F"/>
                </a:solidFill>
                <a:effectLst/>
                <a:latin typeface="Amazon Ember"/>
              </a:rPr>
              <a:t>Distribute queries.</a:t>
            </a:r>
            <a:r>
              <a:rPr lang="en-US" sz="2400" b="0" i="0" dirty="0">
                <a:solidFill>
                  <a:srgbClr val="16191F"/>
                </a:solidFill>
                <a:effectLst/>
                <a:latin typeface="Amazon Ember"/>
              </a:rPr>
              <a:t>   High volume of queries need not be focused on one part of the database, where they can exceed I/O capacity. </a:t>
            </a:r>
          </a:p>
          <a:p>
            <a:pPr lvl="1">
              <a:buFont typeface="Arial" panose="020B0604020202020204" pitchFamily="34" charset="0"/>
              <a:buChar char="•"/>
            </a:pPr>
            <a:r>
              <a:rPr lang="en-US" sz="2000" dirty="0">
                <a:solidFill>
                  <a:srgbClr val="16191F"/>
                </a:solidFill>
                <a:latin typeface="Amazon Ember"/>
              </a:rPr>
              <a:t>D</a:t>
            </a:r>
            <a:r>
              <a:rPr lang="en-US" sz="2000" b="0" i="0" dirty="0">
                <a:solidFill>
                  <a:srgbClr val="16191F"/>
                </a:solidFill>
                <a:effectLst/>
                <a:latin typeface="Amazon Ember"/>
              </a:rPr>
              <a:t>esign data keys to distribute traffic evenly across partitions as much as possible, avoiding "hot spots."</a:t>
            </a:r>
          </a:p>
          <a:p>
            <a:pPr algn="l">
              <a:buFont typeface="Arial" panose="020B0604020202020204" pitchFamily="34" charset="0"/>
              <a:buChar char="•"/>
            </a:pPr>
            <a:r>
              <a:rPr lang="en-US" sz="2400" b="1" i="0" dirty="0">
                <a:solidFill>
                  <a:srgbClr val="16191F"/>
                </a:solidFill>
                <a:effectLst/>
                <a:latin typeface="Amazon Ember"/>
              </a:rPr>
              <a:t>Use global secondary indexes.</a:t>
            </a:r>
            <a:r>
              <a:rPr lang="en-US" sz="2400" b="0" i="0" dirty="0">
                <a:solidFill>
                  <a:srgbClr val="16191F"/>
                </a:solidFill>
                <a:effectLst/>
                <a:latin typeface="Amazon Ember"/>
              </a:rPr>
              <a:t>   By creating specific global secondary indexes, you can enable different queries than your main table can support, and that are still fast and relatively inexpensive.</a:t>
            </a:r>
          </a:p>
          <a:p>
            <a:endParaRPr lang="en-IN" sz="2400" dirty="0"/>
          </a:p>
        </p:txBody>
      </p:sp>
    </p:spTree>
    <p:extLst>
      <p:ext uri="{BB962C8B-B14F-4D97-AF65-F5344CB8AC3E}">
        <p14:creationId xmlns:p14="http://schemas.microsoft.com/office/powerpoint/2010/main" val="3577519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2439481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167053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246741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endParaRPr lang="en-IN" dirty="0"/>
          </a:p>
        </p:txBody>
      </p:sp>
    </p:spTree>
    <p:extLst>
      <p:ext uri="{BB962C8B-B14F-4D97-AF65-F5344CB8AC3E}">
        <p14:creationId xmlns:p14="http://schemas.microsoft.com/office/powerpoint/2010/main" val="303424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US" dirty="0"/>
              <a:t>How to improve performance</a:t>
            </a:r>
            <a:endParaRPr lang="en-IN" dirty="0"/>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dirty="0">
                <a:solidFill>
                  <a:srgbClr val="16191F"/>
                </a:solidFill>
                <a:latin typeface="Amazon Ember"/>
              </a:rPr>
              <a:t>A</a:t>
            </a:r>
            <a:r>
              <a:rPr lang="en-US" b="0" i="0" dirty="0">
                <a:solidFill>
                  <a:srgbClr val="16191F"/>
                </a:solidFill>
                <a:effectLst/>
                <a:latin typeface="Amazon Ember"/>
              </a:rPr>
              <a:t>bility to use computing resources efficiently to meet system requirements, </a:t>
            </a:r>
          </a:p>
          <a:p>
            <a:pPr algn="l"/>
            <a:r>
              <a:rPr lang="en-US" dirty="0">
                <a:solidFill>
                  <a:srgbClr val="16191F"/>
                </a:solidFill>
                <a:latin typeface="Amazon Ember"/>
              </a:rPr>
              <a:t>M</a:t>
            </a:r>
            <a:r>
              <a:rPr lang="en-US" b="0" i="0" dirty="0">
                <a:solidFill>
                  <a:srgbClr val="16191F"/>
                </a:solidFill>
                <a:effectLst/>
                <a:latin typeface="Amazon Ember"/>
              </a:rPr>
              <a:t>aintain that efficiency as demand changes and technologies evolve.</a:t>
            </a:r>
          </a:p>
          <a:p>
            <a:pPr algn="l"/>
            <a:r>
              <a:rPr lang="en-US" b="0" i="0" dirty="0">
                <a:solidFill>
                  <a:srgbClr val="16191F"/>
                </a:solidFill>
                <a:effectLst/>
                <a:latin typeface="Amazon Ember"/>
              </a:rPr>
              <a:t>Performance revolve around </a:t>
            </a:r>
            <a:r>
              <a:rPr lang="en-US" b="0" i="0" u="none" strike="noStrike" dirty="0">
                <a:solidFill>
                  <a:srgbClr val="16191F"/>
                </a:solidFill>
                <a:effectLst/>
                <a:latin typeface="Amazon Ember"/>
              </a:rPr>
              <a:t>modeling the data </a:t>
            </a:r>
            <a:r>
              <a:rPr lang="en-US" b="0" i="0" dirty="0">
                <a:solidFill>
                  <a:srgbClr val="16191F"/>
                </a:solidFill>
                <a:effectLst/>
                <a:latin typeface="Amazon Ember"/>
              </a:rPr>
              <a:t>, </a:t>
            </a:r>
            <a:r>
              <a:rPr lang="en-US" b="0" i="0" u="none" strike="noStrike" dirty="0">
                <a:solidFill>
                  <a:srgbClr val="16191F"/>
                </a:solidFill>
                <a:effectLst/>
                <a:latin typeface="Amazon Ember"/>
              </a:rPr>
              <a:t>choosing partition keys </a:t>
            </a:r>
            <a:r>
              <a:rPr lang="en-US" b="0" i="0" dirty="0">
                <a:solidFill>
                  <a:srgbClr val="16191F"/>
                </a:solidFill>
                <a:effectLst/>
                <a:latin typeface="Amazon Ember"/>
              </a:rPr>
              <a:t>and </a:t>
            </a:r>
            <a:r>
              <a:rPr lang="en-US" b="0" i="0" u="none" strike="noStrike" dirty="0">
                <a:solidFill>
                  <a:srgbClr val="16191F"/>
                </a:solidFill>
                <a:effectLst/>
                <a:latin typeface="Amazon Ember"/>
              </a:rPr>
              <a:t>sort keys </a:t>
            </a:r>
            <a:r>
              <a:rPr lang="en-US" b="0" i="0" dirty="0">
                <a:solidFill>
                  <a:srgbClr val="16191F"/>
                </a:solidFill>
                <a:effectLst/>
                <a:latin typeface="Amazon Ember"/>
              </a:rPr>
              <a:t>, and </a:t>
            </a:r>
            <a:r>
              <a:rPr lang="en-US" b="0" i="0" u="none" strike="noStrike" dirty="0">
                <a:solidFill>
                  <a:srgbClr val="16191F"/>
                </a:solidFill>
                <a:effectLst/>
                <a:latin typeface="Amazon Ember"/>
              </a:rPr>
              <a:t>defining secondary indexes </a:t>
            </a:r>
            <a:r>
              <a:rPr lang="en-US" b="0" i="0" dirty="0">
                <a:solidFill>
                  <a:srgbClr val="16191F"/>
                </a:solidFill>
                <a:effectLst/>
                <a:latin typeface="Amazon Ember"/>
              </a:rPr>
              <a:t>based on the application access patterns. </a:t>
            </a:r>
          </a:p>
          <a:p>
            <a:pPr algn="l"/>
            <a:r>
              <a:rPr lang="en-US" dirty="0">
                <a:solidFill>
                  <a:srgbClr val="16191F"/>
                </a:solidFill>
                <a:latin typeface="Amazon Ember"/>
              </a:rPr>
              <a:t>C</a:t>
            </a:r>
            <a:r>
              <a:rPr lang="en-US" b="0" i="0" dirty="0">
                <a:solidFill>
                  <a:srgbClr val="16191F"/>
                </a:solidFill>
                <a:effectLst/>
                <a:latin typeface="Amazon Ember"/>
              </a:rPr>
              <a:t>hoosing the optimal throughput mode for the workload, AWS SDK tuning and, when appropriate, using an optimal caching strategy.</a:t>
            </a:r>
          </a:p>
          <a:p>
            <a:endParaRPr lang="en-IN" dirty="0"/>
          </a:p>
        </p:txBody>
      </p:sp>
    </p:spTree>
    <p:extLst>
      <p:ext uri="{BB962C8B-B14F-4D97-AF65-F5344CB8AC3E}">
        <p14:creationId xmlns:p14="http://schemas.microsoft.com/office/powerpoint/2010/main" val="82027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Cost optimization</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Avoiding unnecessary costs.</a:t>
            </a:r>
          </a:p>
          <a:p>
            <a:pPr algn="l"/>
            <a:r>
              <a:rPr lang="en-US" b="0" i="0" dirty="0">
                <a:solidFill>
                  <a:srgbClr val="16191F"/>
                </a:solidFill>
                <a:effectLst/>
                <a:latin typeface="Amazon Ember"/>
              </a:rPr>
              <a:t>Understanding and controlling where money is being spent, selecting the most appropriate and right number of resource types, analyzing spend over time, designing your data models to optimize the cost for application-specific access patterns, and scaling to meet business needs without overspending.</a:t>
            </a:r>
          </a:p>
          <a:p>
            <a:pPr algn="l"/>
            <a:r>
              <a:rPr lang="en-US" b="0" i="0" dirty="0">
                <a:solidFill>
                  <a:srgbClr val="16191F"/>
                </a:solidFill>
                <a:effectLst/>
                <a:latin typeface="Amazon Ember"/>
              </a:rPr>
              <a:t>Choosing the most appropriate capacity mode and table class for your tables and avoiding over-provisioning capacity by either using the on-demand capacity mode, or provisioned capacity mode with autoscaling. </a:t>
            </a:r>
          </a:p>
          <a:p>
            <a:pPr algn="l"/>
            <a:r>
              <a:rPr lang="en-US" dirty="0">
                <a:solidFill>
                  <a:srgbClr val="16191F"/>
                </a:solidFill>
                <a:latin typeface="Amazon Ember"/>
              </a:rPr>
              <a:t>E</a:t>
            </a:r>
            <a:r>
              <a:rPr lang="en-US" b="0" i="0" dirty="0">
                <a:solidFill>
                  <a:srgbClr val="16191F"/>
                </a:solidFill>
                <a:effectLst/>
                <a:latin typeface="Amazon Ember"/>
              </a:rPr>
              <a:t>fficient data modeling and querying to reduce the amount of consumed capacity, reserving portions of the consumed capacity at discounted price, minimizing item size, identifying and removing unused resources and using TTL to automatically delete aged-out data at no cost.</a:t>
            </a:r>
          </a:p>
          <a:p>
            <a:endParaRPr lang="en-IN" dirty="0"/>
          </a:p>
        </p:txBody>
      </p:sp>
    </p:spTree>
    <p:extLst>
      <p:ext uri="{BB962C8B-B14F-4D97-AF65-F5344CB8AC3E}">
        <p14:creationId xmlns:p14="http://schemas.microsoft.com/office/powerpoint/2010/main" val="190228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4381-8C9F-8C46-6D9D-13F82C04BD93}"/>
              </a:ext>
            </a:extLst>
          </p:cNvPr>
          <p:cNvSpPr>
            <a:spLocks noGrp="1"/>
          </p:cNvSpPr>
          <p:nvPr>
            <p:ph type="title"/>
          </p:nvPr>
        </p:nvSpPr>
        <p:spPr/>
        <p:txBody>
          <a:bodyPr/>
          <a:lstStyle/>
          <a:p>
            <a:r>
              <a:rPr lang="en-IN" dirty="0"/>
              <a:t>Operational excellence </a:t>
            </a:r>
          </a:p>
        </p:txBody>
      </p:sp>
      <p:sp>
        <p:nvSpPr>
          <p:cNvPr id="3" name="Content Placeholder 2">
            <a:extLst>
              <a:ext uri="{FF2B5EF4-FFF2-40B4-BE49-F238E27FC236}">
                <a16:creationId xmlns:a16="http://schemas.microsoft.com/office/drawing/2014/main" id="{AC3E43FA-2678-C3C9-9B03-282D35F4F7C8}"/>
              </a:ext>
            </a:extLst>
          </p:cNvPr>
          <p:cNvSpPr>
            <a:spLocks noGrp="1"/>
          </p:cNvSpPr>
          <p:nvPr>
            <p:ph idx="1"/>
          </p:nvPr>
        </p:nvSpPr>
        <p:spPr>
          <a:xfrm>
            <a:off x="1154954" y="2603500"/>
            <a:ext cx="10417921" cy="3983038"/>
          </a:xfrm>
        </p:spPr>
        <p:txBody>
          <a:bodyPr/>
          <a:lstStyle/>
          <a:p>
            <a:pPr algn="l"/>
            <a:r>
              <a:rPr lang="en-US" b="0" i="0" dirty="0">
                <a:solidFill>
                  <a:srgbClr val="16191F"/>
                </a:solidFill>
                <a:effectLst/>
                <a:latin typeface="Amazon Ember"/>
              </a:rPr>
              <a:t>Running and monitoring systems to deliver business value, and continually improving processes and procedures. </a:t>
            </a:r>
          </a:p>
          <a:p>
            <a:pPr algn="l"/>
            <a:r>
              <a:rPr lang="en-US" dirty="0">
                <a:solidFill>
                  <a:srgbClr val="16191F"/>
                </a:solidFill>
                <a:latin typeface="Amazon Ember"/>
              </a:rPr>
              <a:t>A</a:t>
            </a:r>
            <a:r>
              <a:rPr lang="en-US" b="0" i="0" dirty="0">
                <a:solidFill>
                  <a:srgbClr val="16191F"/>
                </a:solidFill>
                <a:effectLst/>
                <a:latin typeface="Amazon Ember"/>
              </a:rPr>
              <a:t>utomating changes, responding to events, and defining standards to manage daily operations.</a:t>
            </a:r>
          </a:p>
          <a:p>
            <a:pPr algn="l"/>
            <a:r>
              <a:rPr lang="en-US" b="0" i="0" dirty="0">
                <a:solidFill>
                  <a:srgbClr val="16191F"/>
                </a:solidFill>
                <a:effectLst/>
                <a:latin typeface="Amazon Ember"/>
              </a:rPr>
              <a:t>Monitoring DynamoDB metrics through Amazon CloudWatch and AWS Config and automatically alert and remediate when predefined thresholds are breached, or non compliant rules are detected. </a:t>
            </a:r>
          </a:p>
          <a:p>
            <a:pPr algn="l"/>
            <a:r>
              <a:rPr lang="en-US" dirty="0">
                <a:solidFill>
                  <a:srgbClr val="16191F"/>
                </a:solidFill>
                <a:latin typeface="Amazon Ember"/>
              </a:rPr>
              <a:t>D</a:t>
            </a:r>
            <a:r>
              <a:rPr lang="en-US" b="0" i="0" dirty="0">
                <a:solidFill>
                  <a:srgbClr val="16191F"/>
                </a:solidFill>
                <a:effectLst/>
                <a:latin typeface="Amazon Ember"/>
              </a:rPr>
              <a:t>efining DynamoDB resources via infrastructure as a code and leveraging tags for better organization, identification and cost accounting of your DynamoDB resources.</a:t>
            </a:r>
          </a:p>
          <a:p>
            <a:endParaRPr lang="en-IN" dirty="0"/>
          </a:p>
        </p:txBody>
      </p:sp>
    </p:spTree>
    <p:extLst>
      <p:ext uri="{BB962C8B-B14F-4D97-AF65-F5344CB8AC3E}">
        <p14:creationId xmlns:p14="http://schemas.microsoft.com/office/powerpoint/2010/main" val="382473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4442</Words>
  <Application>Microsoft Office PowerPoint</Application>
  <PresentationFormat>Widescreen</PresentationFormat>
  <Paragraphs>257</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Amazon Ember</vt:lpstr>
      <vt:lpstr>Arial</vt:lpstr>
      <vt:lpstr>Century Gothic</vt:lpstr>
      <vt:lpstr>Monaco</vt:lpstr>
      <vt:lpstr>Wingdings</vt:lpstr>
      <vt:lpstr>Wingdings 3</vt:lpstr>
      <vt:lpstr>Ion Boardroom</vt:lpstr>
      <vt:lpstr>Dynamodb Data Modelling</vt:lpstr>
      <vt:lpstr>RDBMS vs NoSQL</vt:lpstr>
      <vt:lpstr>Two key concepts for NoSQL design</vt:lpstr>
      <vt:lpstr>Approaching NoSQL design</vt:lpstr>
      <vt:lpstr>Performance principles</vt:lpstr>
      <vt:lpstr>Performance principles</vt:lpstr>
      <vt:lpstr>How to improve performance</vt:lpstr>
      <vt:lpstr>Cost optimization</vt:lpstr>
      <vt:lpstr>Operational excellence </vt:lpstr>
      <vt:lpstr>Reliability</vt:lpstr>
      <vt:lpstr>Security </vt:lpstr>
      <vt:lpstr>Sustainability</vt:lpstr>
      <vt:lpstr>Table capacity mode</vt:lpstr>
      <vt:lpstr>On-demand capacity mode</vt:lpstr>
      <vt:lpstr>Provisioned capacity mode</vt:lpstr>
      <vt:lpstr>When to select on-demand capacity mode</vt:lpstr>
      <vt:lpstr>PowerPoint Presentation</vt:lpstr>
      <vt:lpstr>When to select provisioned capacity mode</vt:lpstr>
      <vt:lpstr>PowerPoint Presentation</vt:lpstr>
      <vt:lpstr>Auto Scaling</vt:lpstr>
      <vt:lpstr>PowerPoint Presentation</vt:lpstr>
      <vt:lpstr>Auto Scaling</vt:lpstr>
      <vt:lpstr>Auto Scaling</vt:lpstr>
      <vt:lpstr>Understanding auto scaling settings</vt:lpstr>
      <vt:lpstr>Workloads with seasonal variance</vt:lpstr>
      <vt:lpstr>Workloads with seasonal variance</vt:lpstr>
      <vt:lpstr>Choosing a table capacity mode</vt:lpstr>
      <vt:lpstr>Improving predictability of your workload</vt:lpstr>
      <vt:lpstr>Encryption at rest</vt:lpstr>
      <vt:lpstr>Encryption at rest</vt:lpstr>
      <vt:lpstr>Encryption at rest</vt:lpstr>
      <vt:lpstr>Security best practices</vt:lpstr>
      <vt:lpstr>Security best practices</vt:lpstr>
      <vt:lpstr>Security best practices</vt:lpstr>
      <vt:lpstr>Security best practices</vt:lpstr>
      <vt:lpstr>Monitoring in DynamoDB</vt:lpstr>
      <vt:lpstr>Automated monitoring tools</vt:lpstr>
      <vt:lpstr>Manual monitoring tools </vt:lpstr>
      <vt:lpstr>Manual monitoring tools </vt:lpstr>
      <vt:lpstr>Logging DynamoDB operations by using AWS CloudTrail</vt:lpstr>
      <vt:lpstr>Integrating with Amazon S3</vt:lpstr>
      <vt:lpstr>DynamoDB data export to Amazon S3: how it works</vt:lpstr>
      <vt:lpstr>DynamoDB data export to Amazon S3: how it works</vt:lpstr>
      <vt:lpstr>Requesting an export using the AWS Management Console</vt:lpstr>
      <vt:lpstr>Requesting an export using the AWS Management Console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 Data Modelling</dc:title>
  <dc:creator>anju munoth</dc:creator>
  <cp:lastModifiedBy>anju munoth</cp:lastModifiedBy>
  <cp:revision>67</cp:revision>
  <dcterms:created xsi:type="dcterms:W3CDTF">2023-02-14T02:43:39Z</dcterms:created>
  <dcterms:modified xsi:type="dcterms:W3CDTF">2023-02-17T01:57:44Z</dcterms:modified>
</cp:coreProperties>
</file>