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304" r:id="rId4"/>
    <p:sldId id="308" r:id="rId5"/>
    <p:sldId id="309" r:id="rId6"/>
    <p:sldId id="310" r:id="rId7"/>
    <p:sldId id="258" r:id="rId8"/>
    <p:sldId id="315" r:id="rId9"/>
    <p:sldId id="316" r:id="rId10"/>
    <p:sldId id="318" r:id="rId11"/>
    <p:sldId id="319" r:id="rId12"/>
    <p:sldId id="317" r:id="rId13"/>
    <p:sldId id="320" r:id="rId14"/>
    <p:sldId id="321" r:id="rId15"/>
    <p:sldId id="322" r:id="rId16"/>
    <p:sldId id="323" r:id="rId17"/>
    <p:sldId id="324" r:id="rId18"/>
    <p:sldId id="325" r:id="rId19"/>
    <p:sldId id="259" r:id="rId20"/>
    <p:sldId id="326" r:id="rId21"/>
    <p:sldId id="307" r:id="rId22"/>
    <p:sldId id="260" r:id="rId23"/>
    <p:sldId id="261" r:id="rId24"/>
    <p:sldId id="262" r:id="rId25"/>
    <p:sldId id="327" r:id="rId26"/>
    <p:sldId id="328" r:id="rId27"/>
    <p:sldId id="329" r:id="rId28"/>
    <p:sldId id="330" r:id="rId29"/>
    <p:sldId id="332" r:id="rId30"/>
    <p:sldId id="331" r:id="rId31"/>
    <p:sldId id="263" r:id="rId32"/>
    <p:sldId id="264" r:id="rId33"/>
    <p:sldId id="305" r:id="rId34"/>
    <p:sldId id="306" r:id="rId35"/>
    <p:sldId id="265" r:id="rId36"/>
    <p:sldId id="311" r:id="rId37"/>
    <p:sldId id="31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7" d="100"/>
          <a:sy n="67"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2/17/2023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2/17/2023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2/17/2023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console.aws.amazon.com/dynamodb/"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B617-A1D7-8CBD-664C-42E940FEE98A}"/>
              </a:ext>
            </a:extLst>
          </p:cNvPr>
          <p:cNvSpPr>
            <a:spLocks noGrp="1"/>
          </p:cNvSpPr>
          <p:nvPr>
            <p:ph type="ctrTitle"/>
          </p:nvPr>
        </p:nvSpPr>
        <p:spPr/>
        <p:txBody>
          <a:bodyPr/>
          <a:lstStyle/>
          <a:p>
            <a:r>
              <a:rPr lang="en-US" dirty="0" err="1"/>
              <a:t>Dynamodb</a:t>
            </a:r>
            <a:r>
              <a:rPr lang="en-US" dirty="0"/>
              <a:t> Streams	</a:t>
            </a:r>
            <a:endParaRPr lang="en-IN" dirty="0"/>
          </a:p>
        </p:txBody>
      </p:sp>
      <p:sp>
        <p:nvSpPr>
          <p:cNvPr id="3" name="Subtitle 2">
            <a:extLst>
              <a:ext uri="{FF2B5EF4-FFF2-40B4-BE49-F238E27FC236}">
                <a16:creationId xmlns:a16="http://schemas.microsoft.com/office/drawing/2014/main" id="{0FE96EC0-4A75-D6EA-290F-8D37A1C0B52C}"/>
              </a:ext>
            </a:extLst>
          </p:cNvPr>
          <p:cNvSpPr>
            <a:spLocks noGrp="1"/>
          </p:cNvSpPr>
          <p:nvPr>
            <p:ph type="subTitle" idx="1"/>
          </p:nvPr>
        </p:nvSpPr>
        <p:spPr/>
        <p:txBody>
          <a:bodyPr/>
          <a:lstStyle/>
          <a:p>
            <a:r>
              <a:rPr lang="en-US" dirty="0"/>
              <a:t>Anju munoth</a:t>
            </a:r>
            <a:endParaRPr lang="en-IN" dirty="0"/>
          </a:p>
        </p:txBody>
      </p:sp>
    </p:spTree>
    <p:extLst>
      <p:ext uri="{BB962C8B-B14F-4D97-AF65-F5344CB8AC3E}">
        <p14:creationId xmlns:p14="http://schemas.microsoft.com/office/powerpoint/2010/main" val="3671466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78799-8118-1F6F-43A3-1958E3EB84C1}"/>
              </a:ext>
            </a:extLst>
          </p:cNvPr>
          <p:cNvSpPr>
            <a:spLocks noGrp="1"/>
          </p:cNvSpPr>
          <p:nvPr>
            <p:ph type="title"/>
          </p:nvPr>
        </p:nvSpPr>
        <p:spPr/>
        <p:txBody>
          <a:bodyPr/>
          <a:lstStyle/>
          <a:p>
            <a:r>
              <a:rPr lang="en-US" dirty="0"/>
              <a:t>Endpoints for DynamoDB Streams</a:t>
            </a:r>
            <a:endParaRPr lang="en-IN" dirty="0"/>
          </a:p>
        </p:txBody>
      </p:sp>
      <p:sp>
        <p:nvSpPr>
          <p:cNvPr id="3" name="Content Placeholder 2">
            <a:extLst>
              <a:ext uri="{FF2B5EF4-FFF2-40B4-BE49-F238E27FC236}">
                <a16:creationId xmlns:a16="http://schemas.microsoft.com/office/drawing/2014/main" id="{309897C0-DA26-BF52-4E95-F1AB925A15C1}"/>
              </a:ext>
            </a:extLst>
          </p:cNvPr>
          <p:cNvSpPr>
            <a:spLocks noGrp="1"/>
          </p:cNvSpPr>
          <p:nvPr>
            <p:ph idx="1"/>
          </p:nvPr>
        </p:nvSpPr>
        <p:spPr>
          <a:xfrm>
            <a:off x="1154954" y="2603499"/>
            <a:ext cx="10375059" cy="3783013"/>
          </a:xfrm>
        </p:spPr>
        <p:txBody>
          <a:bodyPr>
            <a:normAutofit/>
          </a:bodyPr>
          <a:lstStyle/>
          <a:p>
            <a:r>
              <a:rPr lang="en-US" dirty="0"/>
              <a:t>AWS maintains separate endpoints for DynamoDB and DynamoDB Streams. </a:t>
            </a:r>
          </a:p>
          <a:p>
            <a:r>
              <a:rPr lang="en-US" dirty="0"/>
              <a:t>To work with database tables and indexes, your application must access a DynamoDB endpoint. </a:t>
            </a:r>
          </a:p>
          <a:p>
            <a:r>
              <a:rPr lang="en-US" dirty="0"/>
              <a:t>To read and process DynamoDB Streams records, your application must access a DynamoDB Streams endpoint in the same Region.</a:t>
            </a:r>
          </a:p>
          <a:p>
            <a:r>
              <a:rPr lang="en-US" dirty="0"/>
              <a:t>Naming convention for DynamoDB Streams endpoints is </a:t>
            </a:r>
            <a:r>
              <a:rPr lang="en-US" dirty="0" err="1"/>
              <a:t>streams.dynamodb</a:t>
            </a:r>
            <a:r>
              <a:rPr lang="en-US" dirty="0"/>
              <a:t>.&lt;region&gt;.amazonaws.com. </a:t>
            </a:r>
          </a:p>
          <a:p>
            <a:r>
              <a:rPr lang="en-US" dirty="0"/>
              <a:t>For example, if you use the endpoint </a:t>
            </a:r>
            <a:r>
              <a:rPr lang="en-US" b="1" dirty="0"/>
              <a:t>dynamodb.us-west-2.amazonaws.com</a:t>
            </a:r>
            <a:r>
              <a:rPr lang="en-US" dirty="0"/>
              <a:t> to access DynamoDB, would use the endpoint </a:t>
            </a:r>
            <a:r>
              <a:rPr lang="en-US" b="1" dirty="0"/>
              <a:t>streams.dynamodb.us-west-2.amazonaws.com</a:t>
            </a:r>
            <a:r>
              <a:rPr lang="en-US" dirty="0"/>
              <a:t> to access DynamoDB Streams.</a:t>
            </a:r>
            <a:endParaRPr lang="en-IN" dirty="0"/>
          </a:p>
        </p:txBody>
      </p:sp>
    </p:spTree>
    <p:extLst>
      <p:ext uri="{BB962C8B-B14F-4D97-AF65-F5344CB8AC3E}">
        <p14:creationId xmlns:p14="http://schemas.microsoft.com/office/powerpoint/2010/main" val="768789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1429A-7A74-C9A7-D5FC-28DDE73B7DEA}"/>
              </a:ext>
            </a:extLst>
          </p:cNvPr>
          <p:cNvSpPr>
            <a:spLocks noGrp="1"/>
          </p:cNvSpPr>
          <p:nvPr>
            <p:ph type="title"/>
          </p:nvPr>
        </p:nvSpPr>
        <p:spPr/>
        <p:txBody>
          <a:bodyPr/>
          <a:lstStyle/>
          <a:p>
            <a:r>
              <a:rPr lang="en-US" dirty="0"/>
              <a:t>Endpoints for DynamoDB Streams</a:t>
            </a:r>
            <a:endParaRPr lang="en-IN" dirty="0"/>
          </a:p>
        </p:txBody>
      </p:sp>
      <p:sp>
        <p:nvSpPr>
          <p:cNvPr id="3" name="Content Placeholder 2">
            <a:extLst>
              <a:ext uri="{FF2B5EF4-FFF2-40B4-BE49-F238E27FC236}">
                <a16:creationId xmlns:a16="http://schemas.microsoft.com/office/drawing/2014/main" id="{ED2D53C5-C8C6-B1B9-9A1A-95D367A503CE}"/>
              </a:ext>
            </a:extLst>
          </p:cNvPr>
          <p:cNvSpPr>
            <a:spLocks noGrp="1"/>
          </p:cNvSpPr>
          <p:nvPr>
            <p:ph idx="1"/>
          </p:nvPr>
        </p:nvSpPr>
        <p:spPr/>
        <p:txBody>
          <a:bodyPr/>
          <a:lstStyle/>
          <a:p>
            <a:r>
              <a:rPr lang="en-US" b="0" i="0" dirty="0">
                <a:solidFill>
                  <a:srgbClr val="16191F"/>
                </a:solidFill>
                <a:effectLst/>
                <a:latin typeface="Amazon Ember"/>
              </a:rPr>
              <a:t>AWS SDKs provide separate clients for DynamoDB and DynamoDB Streams. </a:t>
            </a:r>
          </a:p>
          <a:p>
            <a:r>
              <a:rPr lang="en-US" b="0" i="0" dirty="0">
                <a:solidFill>
                  <a:srgbClr val="16191F"/>
                </a:solidFill>
                <a:effectLst/>
                <a:latin typeface="Amazon Ember"/>
              </a:rPr>
              <a:t>Depending on requirements, application can access a DynamoDB endpoint, a DynamoDB Streams endpoint, or both at the same time. </a:t>
            </a:r>
          </a:p>
          <a:p>
            <a:r>
              <a:rPr lang="en-US" b="0" i="0" dirty="0">
                <a:solidFill>
                  <a:srgbClr val="16191F"/>
                </a:solidFill>
                <a:effectLst/>
                <a:latin typeface="Amazon Ember"/>
              </a:rPr>
              <a:t>To connect to both endpoints, application must instantiate two clients—one for DynamoDB and one for DynamoDB Streams</a:t>
            </a:r>
            <a:endParaRPr lang="en-IN" dirty="0"/>
          </a:p>
        </p:txBody>
      </p:sp>
    </p:spTree>
    <p:extLst>
      <p:ext uri="{BB962C8B-B14F-4D97-AF65-F5344CB8AC3E}">
        <p14:creationId xmlns:p14="http://schemas.microsoft.com/office/powerpoint/2010/main" val="344707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AE13-9591-5F1A-8A94-B65705687204}"/>
              </a:ext>
            </a:extLst>
          </p:cNvPr>
          <p:cNvSpPr>
            <a:spLocks noGrp="1"/>
          </p:cNvSpPr>
          <p:nvPr>
            <p:ph type="title"/>
          </p:nvPr>
        </p:nvSpPr>
        <p:spPr/>
        <p:txBody>
          <a:bodyPr/>
          <a:lstStyle/>
          <a:p>
            <a:r>
              <a:rPr lang="en-IN" dirty="0"/>
              <a:t>Enabling a stream</a:t>
            </a:r>
          </a:p>
        </p:txBody>
      </p:sp>
      <p:sp>
        <p:nvSpPr>
          <p:cNvPr id="3" name="Content Placeholder 2">
            <a:extLst>
              <a:ext uri="{FF2B5EF4-FFF2-40B4-BE49-F238E27FC236}">
                <a16:creationId xmlns:a16="http://schemas.microsoft.com/office/drawing/2014/main" id="{A0E24DB3-B2A0-16C9-9DEA-684608519C38}"/>
              </a:ext>
            </a:extLst>
          </p:cNvPr>
          <p:cNvSpPr>
            <a:spLocks noGrp="1"/>
          </p:cNvSpPr>
          <p:nvPr>
            <p:ph idx="1"/>
          </p:nvPr>
        </p:nvSpPr>
        <p:spPr>
          <a:xfrm>
            <a:off x="1154954" y="2603500"/>
            <a:ext cx="10217896" cy="3983038"/>
          </a:xfrm>
        </p:spPr>
        <p:txBody>
          <a:bodyPr/>
          <a:lstStyle/>
          <a:p>
            <a:pPr algn="l"/>
            <a:r>
              <a:rPr lang="en-US" b="0" i="0" dirty="0">
                <a:solidFill>
                  <a:srgbClr val="16191F"/>
                </a:solidFill>
                <a:effectLst/>
                <a:latin typeface="Amazon Ember"/>
              </a:rPr>
              <a:t>Can enable a stream on a new table when you create it using the AWS CLI or one of the AWS SDKs. </a:t>
            </a:r>
          </a:p>
          <a:p>
            <a:pPr algn="l"/>
            <a:r>
              <a:rPr lang="en-US" b="0" i="0" dirty="0">
                <a:solidFill>
                  <a:srgbClr val="16191F"/>
                </a:solidFill>
                <a:effectLst/>
                <a:latin typeface="Amazon Ember"/>
              </a:rPr>
              <a:t>Can also enable or disable a stream on an existing table, or change the settings of a stream. </a:t>
            </a:r>
          </a:p>
          <a:p>
            <a:pPr algn="l"/>
            <a:r>
              <a:rPr lang="en-US" b="0" i="0" dirty="0">
                <a:solidFill>
                  <a:srgbClr val="16191F"/>
                </a:solidFill>
                <a:effectLst/>
                <a:latin typeface="Amazon Ember"/>
              </a:rPr>
              <a:t>DynamoDB Streams operates asynchronously, so there is no performance impact on a table if you enable a stream.</a:t>
            </a:r>
          </a:p>
          <a:p>
            <a:endParaRPr lang="en-IN" dirty="0"/>
          </a:p>
        </p:txBody>
      </p:sp>
    </p:spTree>
    <p:extLst>
      <p:ext uri="{BB962C8B-B14F-4D97-AF65-F5344CB8AC3E}">
        <p14:creationId xmlns:p14="http://schemas.microsoft.com/office/powerpoint/2010/main" val="2329090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7046-417A-247D-48EF-E4925CA4B3D4}"/>
              </a:ext>
            </a:extLst>
          </p:cNvPr>
          <p:cNvSpPr>
            <a:spLocks noGrp="1"/>
          </p:cNvSpPr>
          <p:nvPr>
            <p:ph type="title"/>
          </p:nvPr>
        </p:nvSpPr>
        <p:spPr/>
        <p:txBody>
          <a:bodyPr/>
          <a:lstStyle/>
          <a:p>
            <a:r>
              <a:rPr lang="en-IN" dirty="0"/>
              <a:t>Enabling a stream using console</a:t>
            </a:r>
          </a:p>
        </p:txBody>
      </p:sp>
      <p:sp>
        <p:nvSpPr>
          <p:cNvPr id="3" name="Content Placeholder 2">
            <a:extLst>
              <a:ext uri="{FF2B5EF4-FFF2-40B4-BE49-F238E27FC236}">
                <a16:creationId xmlns:a16="http://schemas.microsoft.com/office/drawing/2014/main" id="{717BA74D-3943-AFF8-42B5-89F388DDDBEB}"/>
              </a:ext>
            </a:extLst>
          </p:cNvPr>
          <p:cNvSpPr>
            <a:spLocks noGrp="1"/>
          </p:cNvSpPr>
          <p:nvPr>
            <p:ph idx="1"/>
          </p:nvPr>
        </p:nvSpPr>
        <p:spPr>
          <a:xfrm>
            <a:off x="1154954" y="2603500"/>
            <a:ext cx="10289334" cy="4025900"/>
          </a:xfrm>
        </p:spPr>
        <p:txBody>
          <a:bodyPr>
            <a:normAutofit fontScale="92500" lnSpcReduction="20000"/>
          </a:bodyPr>
          <a:lstStyle/>
          <a:p>
            <a:pPr algn="l">
              <a:buFont typeface="+mj-lt"/>
              <a:buAutoNum type="arabicPeriod"/>
            </a:pPr>
            <a:r>
              <a:rPr lang="en-US" b="0" i="0" dirty="0">
                <a:solidFill>
                  <a:srgbClr val="16191F"/>
                </a:solidFill>
                <a:effectLst/>
                <a:latin typeface="Amazon Ember"/>
              </a:rPr>
              <a:t>Sign in to the AWS Management Console and open the DynamoDB console at </a:t>
            </a:r>
            <a:r>
              <a:rPr lang="en-US" b="0" i="0" u="none" strike="noStrike" dirty="0">
                <a:solidFill>
                  <a:srgbClr val="16191F"/>
                </a:solidFill>
                <a:effectLst/>
                <a:latin typeface="Amazon Ember"/>
                <a:hlinkClick r:id="rId2"/>
              </a:rPr>
              <a:t>https://console.aws.amazon.com/dynamodb/</a:t>
            </a:r>
            <a:r>
              <a:rPr lang="en-US" b="0" i="0" dirty="0">
                <a:solidFill>
                  <a:srgbClr val="16191F"/>
                </a:solidFill>
                <a:effectLst/>
                <a:latin typeface="Amazon Ember"/>
              </a:rPr>
              <a:t>.</a:t>
            </a:r>
          </a:p>
          <a:p>
            <a:pPr algn="l">
              <a:buFont typeface="+mj-lt"/>
              <a:buAutoNum type="arabicPeriod"/>
            </a:pPr>
            <a:r>
              <a:rPr lang="en-US" b="0" i="0" dirty="0">
                <a:solidFill>
                  <a:srgbClr val="16191F"/>
                </a:solidFill>
                <a:effectLst/>
                <a:latin typeface="Amazon Ember"/>
              </a:rPr>
              <a:t>On the DynamoDB console dashboard, choose </a:t>
            </a:r>
            <a:r>
              <a:rPr lang="en-US" b="1" i="0" dirty="0">
                <a:solidFill>
                  <a:srgbClr val="16191F"/>
                </a:solidFill>
                <a:effectLst/>
                <a:latin typeface="Amazon Ember"/>
              </a:rPr>
              <a:t>Tables</a:t>
            </a:r>
            <a:r>
              <a:rPr lang="en-US" b="0" i="0" dirty="0">
                <a:solidFill>
                  <a:srgbClr val="16191F"/>
                </a:solidFill>
                <a:effectLst/>
                <a:latin typeface="Amazon Ember"/>
              </a:rPr>
              <a:t> and select an existing table.</a:t>
            </a:r>
          </a:p>
          <a:p>
            <a:pPr algn="l">
              <a:buFont typeface="+mj-lt"/>
              <a:buAutoNum type="arabicPeriod"/>
            </a:pPr>
            <a:r>
              <a:rPr lang="en-US" b="0" i="0" dirty="0">
                <a:solidFill>
                  <a:srgbClr val="16191F"/>
                </a:solidFill>
                <a:effectLst/>
                <a:latin typeface="Amazon Ember"/>
              </a:rPr>
              <a:t>On the </a:t>
            </a:r>
            <a:r>
              <a:rPr lang="en-US" b="1" i="0" dirty="0">
                <a:solidFill>
                  <a:srgbClr val="16191F"/>
                </a:solidFill>
                <a:effectLst/>
                <a:latin typeface="Amazon Ember"/>
              </a:rPr>
              <a:t>Exports and streams</a:t>
            </a:r>
            <a:r>
              <a:rPr lang="en-US" b="0" i="0" dirty="0">
                <a:solidFill>
                  <a:srgbClr val="16191F"/>
                </a:solidFill>
                <a:effectLst/>
                <a:latin typeface="Amazon Ember"/>
              </a:rPr>
              <a:t> tab, in the </a:t>
            </a:r>
            <a:r>
              <a:rPr lang="en-US" b="1" i="0" dirty="0">
                <a:solidFill>
                  <a:srgbClr val="16191F"/>
                </a:solidFill>
                <a:effectLst/>
                <a:latin typeface="Amazon Ember"/>
              </a:rPr>
              <a:t>DynamoDB stream details</a:t>
            </a:r>
            <a:r>
              <a:rPr lang="en-US" b="0" i="0" dirty="0">
                <a:solidFill>
                  <a:srgbClr val="16191F"/>
                </a:solidFill>
                <a:effectLst/>
                <a:latin typeface="Amazon Ember"/>
              </a:rPr>
              <a:t> section, choose </a:t>
            </a:r>
            <a:r>
              <a:rPr lang="en-US" b="1" i="0" dirty="0">
                <a:solidFill>
                  <a:srgbClr val="16191F"/>
                </a:solidFill>
                <a:effectLst/>
                <a:latin typeface="Amazon Ember"/>
              </a:rPr>
              <a:t>Enable</a:t>
            </a:r>
            <a:r>
              <a:rPr lang="en-US" b="0" i="0" dirty="0">
                <a:solidFill>
                  <a:srgbClr val="16191F"/>
                </a:solidFill>
                <a:effectLst/>
                <a:latin typeface="Amazon Ember"/>
              </a:rPr>
              <a:t>.</a:t>
            </a:r>
          </a:p>
          <a:p>
            <a:pPr algn="l">
              <a:buFont typeface="+mj-lt"/>
              <a:buAutoNum type="arabicPeriod"/>
            </a:pPr>
            <a:r>
              <a:rPr lang="en-US" b="0" i="0" dirty="0">
                <a:solidFill>
                  <a:srgbClr val="16191F"/>
                </a:solidFill>
                <a:effectLst/>
                <a:latin typeface="Amazon Ember"/>
              </a:rPr>
              <a:t>In the </a:t>
            </a:r>
            <a:r>
              <a:rPr lang="en-US" b="1" i="0" dirty="0">
                <a:solidFill>
                  <a:srgbClr val="16191F"/>
                </a:solidFill>
                <a:effectLst/>
                <a:latin typeface="Amazon Ember"/>
              </a:rPr>
              <a:t>Enable DynamoDB stream</a:t>
            </a:r>
            <a:r>
              <a:rPr lang="en-US" b="0" i="0" dirty="0">
                <a:solidFill>
                  <a:srgbClr val="16191F"/>
                </a:solidFill>
                <a:effectLst/>
                <a:latin typeface="Amazon Ember"/>
              </a:rPr>
              <a:t> window, choose the information that will be written to the stream whenever the data in the table is modified:</a:t>
            </a:r>
          </a:p>
          <a:p>
            <a:pPr marL="0" indent="0" algn="l">
              <a:buNone/>
            </a:pPr>
            <a:r>
              <a:rPr lang="en-US" b="1" i="0" dirty="0">
                <a:solidFill>
                  <a:srgbClr val="16191F"/>
                </a:solidFill>
                <a:effectLst/>
                <a:latin typeface="Amazon Ember"/>
              </a:rPr>
              <a:t>Key attributes only</a:t>
            </a:r>
            <a:r>
              <a:rPr lang="en-US" b="0" i="0" dirty="0">
                <a:solidFill>
                  <a:srgbClr val="16191F"/>
                </a:solidFill>
                <a:effectLst/>
                <a:latin typeface="Amazon Ember"/>
              </a:rPr>
              <a:t> — Only the key attributes of the modified item.</a:t>
            </a:r>
          </a:p>
          <a:p>
            <a:pPr marL="0" indent="0" algn="l">
              <a:buNone/>
            </a:pPr>
            <a:r>
              <a:rPr lang="en-US" b="1" i="0" dirty="0">
                <a:solidFill>
                  <a:srgbClr val="16191F"/>
                </a:solidFill>
                <a:effectLst/>
                <a:latin typeface="Amazon Ember"/>
              </a:rPr>
              <a:t>New image</a:t>
            </a:r>
            <a:r>
              <a:rPr lang="en-US" b="0" i="0" dirty="0">
                <a:solidFill>
                  <a:srgbClr val="16191F"/>
                </a:solidFill>
                <a:effectLst/>
                <a:latin typeface="Amazon Ember"/>
              </a:rPr>
              <a:t> — The entire item, as it appears after it was modified.</a:t>
            </a:r>
          </a:p>
          <a:p>
            <a:pPr marL="0" indent="0" algn="l">
              <a:buNone/>
            </a:pPr>
            <a:r>
              <a:rPr lang="en-US" b="1" i="0" dirty="0">
                <a:solidFill>
                  <a:srgbClr val="16191F"/>
                </a:solidFill>
                <a:effectLst/>
                <a:latin typeface="Amazon Ember"/>
              </a:rPr>
              <a:t>Old image</a:t>
            </a:r>
            <a:r>
              <a:rPr lang="en-US" b="0" i="0" dirty="0">
                <a:solidFill>
                  <a:srgbClr val="16191F"/>
                </a:solidFill>
                <a:effectLst/>
                <a:latin typeface="Amazon Ember"/>
              </a:rPr>
              <a:t> — The entire item, as it appeared before it was modified.</a:t>
            </a:r>
          </a:p>
          <a:p>
            <a:pPr marL="0" indent="0" algn="l">
              <a:buNone/>
            </a:pPr>
            <a:r>
              <a:rPr lang="en-US" b="1" i="0" dirty="0">
                <a:solidFill>
                  <a:srgbClr val="16191F"/>
                </a:solidFill>
                <a:effectLst/>
                <a:latin typeface="Amazon Ember"/>
              </a:rPr>
              <a:t>New and old images</a:t>
            </a:r>
            <a:r>
              <a:rPr lang="en-US" b="0" i="0" dirty="0">
                <a:solidFill>
                  <a:srgbClr val="16191F"/>
                </a:solidFill>
                <a:effectLst/>
                <a:latin typeface="Amazon Ember"/>
              </a:rPr>
              <a:t> — Both the new and the old images of the item.</a:t>
            </a:r>
          </a:p>
          <a:p>
            <a:pPr marL="0" indent="0" algn="l">
              <a:buNone/>
            </a:pPr>
            <a:r>
              <a:rPr lang="en-US" b="0" i="0" dirty="0">
                <a:solidFill>
                  <a:srgbClr val="16191F"/>
                </a:solidFill>
                <a:effectLst/>
                <a:latin typeface="Amazon Ember"/>
              </a:rPr>
              <a:t>When the settings are as you want them, choose </a:t>
            </a:r>
            <a:r>
              <a:rPr lang="en-US" b="1" i="0" dirty="0">
                <a:solidFill>
                  <a:srgbClr val="16191F"/>
                </a:solidFill>
                <a:effectLst/>
                <a:latin typeface="Amazon Ember"/>
              </a:rPr>
              <a:t>Enable stream</a:t>
            </a:r>
            <a:r>
              <a:rPr lang="en-US" b="0" i="0" dirty="0">
                <a:solidFill>
                  <a:srgbClr val="16191F"/>
                </a:solidFill>
                <a:effectLst/>
                <a:latin typeface="Amazon Ember"/>
              </a:rPr>
              <a:t>.</a:t>
            </a:r>
          </a:p>
          <a:p>
            <a:pPr marL="0" indent="0" algn="l">
              <a:buNone/>
            </a:pPr>
            <a:r>
              <a:rPr lang="en-US" b="0" i="0" dirty="0">
                <a:solidFill>
                  <a:srgbClr val="16191F"/>
                </a:solidFill>
                <a:effectLst/>
                <a:latin typeface="Amazon Ember"/>
              </a:rPr>
              <a:t>(Optional) To disable an existing stream, choose </a:t>
            </a:r>
            <a:r>
              <a:rPr lang="en-US" b="1" i="0" dirty="0">
                <a:solidFill>
                  <a:srgbClr val="16191F"/>
                </a:solidFill>
                <a:effectLst/>
                <a:latin typeface="Amazon Ember"/>
              </a:rPr>
              <a:t>Disable</a:t>
            </a:r>
            <a:r>
              <a:rPr lang="en-US" b="0" i="0" dirty="0">
                <a:solidFill>
                  <a:srgbClr val="16191F"/>
                </a:solidFill>
                <a:effectLst/>
                <a:latin typeface="Amazon Ember"/>
              </a:rPr>
              <a:t> under </a:t>
            </a:r>
            <a:r>
              <a:rPr lang="en-US" b="1" i="0" dirty="0">
                <a:solidFill>
                  <a:srgbClr val="16191F"/>
                </a:solidFill>
                <a:effectLst/>
                <a:latin typeface="Amazon Ember"/>
              </a:rPr>
              <a:t>DynamoDB stream details</a:t>
            </a:r>
            <a:r>
              <a:rPr lang="en-US" b="0" i="0" dirty="0">
                <a:solidFill>
                  <a:srgbClr val="16191F"/>
                </a:solidFill>
                <a:effectLst/>
                <a:latin typeface="Amazon Ember"/>
              </a:rPr>
              <a:t>.</a:t>
            </a:r>
          </a:p>
          <a:p>
            <a:endParaRPr lang="en-IN" dirty="0"/>
          </a:p>
        </p:txBody>
      </p:sp>
    </p:spTree>
    <p:extLst>
      <p:ext uri="{BB962C8B-B14F-4D97-AF65-F5344CB8AC3E}">
        <p14:creationId xmlns:p14="http://schemas.microsoft.com/office/powerpoint/2010/main" val="3172906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F7296-E3CA-30AB-B382-BDA227E325BC}"/>
              </a:ext>
            </a:extLst>
          </p:cNvPr>
          <p:cNvSpPr>
            <a:spLocks noGrp="1"/>
          </p:cNvSpPr>
          <p:nvPr>
            <p:ph type="title"/>
          </p:nvPr>
        </p:nvSpPr>
        <p:spPr/>
        <p:txBody>
          <a:bodyPr/>
          <a:lstStyle/>
          <a:p>
            <a:r>
              <a:rPr lang="en-IN" dirty="0"/>
              <a:t>Enabling a stream using CLI</a:t>
            </a:r>
          </a:p>
        </p:txBody>
      </p:sp>
      <p:sp>
        <p:nvSpPr>
          <p:cNvPr id="3" name="Content Placeholder 2">
            <a:extLst>
              <a:ext uri="{FF2B5EF4-FFF2-40B4-BE49-F238E27FC236}">
                <a16:creationId xmlns:a16="http://schemas.microsoft.com/office/drawing/2014/main" id="{5762DA1F-738B-62B3-5716-E520E0E0A344}"/>
              </a:ext>
            </a:extLst>
          </p:cNvPr>
          <p:cNvSpPr>
            <a:spLocks noGrp="1"/>
          </p:cNvSpPr>
          <p:nvPr>
            <p:ph idx="1"/>
          </p:nvPr>
        </p:nvSpPr>
        <p:spPr>
          <a:xfrm>
            <a:off x="1154954" y="2603499"/>
            <a:ext cx="10146459" cy="3883025"/>
          </a:xfrm>
        </p:spPr>
        <p:txBody>
          <a:bodyPr>
            <a:normAutofit fontScale="85000" lnSpcReduction="10000"/>
          </a:bodyPr>
          <a:lstStyle/>
          <a:p>
            <a:r>
              <a:rPr lang="en-US" dirty="0"/>
              <a:t>Can also use the </a:t>
            </a:r>
            <a:r>
              <a:rPr lang="en-US" dirty="0" err="1"/>
              <a:t>CreateTable</a:t>
            </a:r>
            <a:r>
              <a:rPr lang="en-US" dirty="0"/>
              <a:t> or </a:t>
            </a:r>
            <a:r>
              <a:rPr lang="en-US" dirty="0" err="1"/>
              <a:t>UpdateTable</a:t>
            </a:r>
            <a:r>
              <a:rPr lang="en-US" dirty="0"/>
              <a:t> API operations to enable or modify a stream. </a:t>
            </a:r>
          </a:p>
          <a:p>
            <a:r>
              <a:rPr lang="en-US" b="1" dirty="0" err="1"/>
              <a:t>StreamSpecification</a:t>
            </a:r>
            <a:r>
              <a:rPr lang="en-US" dirty="0"/>
              <a:t> parameter determines how the stream is configured:</a:t>
            </a:r>
          </a:p>
          <a:p>
            <a:r>
              <a:rPr lang="en-US" b="1" dirty="0" err="1"/>
              <a:t>StreamEnabled</a:t>
            </a:r>
            <a:r>
              <a:rPr lang="en-US" dirty="0"/>
              <a:t> — Specifies whether a stream is enabled (true) or disabled (false) for the table.</a:t>
            </a:r>
          </a:p>
          <a:p>
            <a:r>
              <a:rPr lang="en-US" b="1" dirty="0" err="1"/>
              <a:t>StreamViewType</a:t>
            </a:r>
            <a:r>
              <a:rPr lang="en-US" dirty="0"/>
              <a:t> — Specifies the information that will be written to the stream whenever data in the table is modified:</a:t>
            </a:r>
          </a:p>
          <a:p>
            <a:pPr>
              <a:buFont typeface="Wingdings" panose="05000000000000000000" pitchFamily="2" charset="2"/>
              <a:buChar char="§"/>
            </a:pPr>
            <a:r>
              <a:rPr lang="en-US" dirty="0"/>
              <a:t>KEYS_ONLY — Only the key attributes of the modified item.</a:t>
            </a:r>
          </a:p>
          <a:p>
            <a:pPr>
              <a:buFont typeface="Wingdings" panose="05000000000000000000" pitchFamily="2" charset="2"/>
              <a:buChar char="§"/>
            </a:pPr>
            <a:endParaRPr lang="en-US" dirty="0"/>
          </a:p>
          <a:p>
            <a:pPr>
              <a:buFont typeface="Wingdings" panose="05000000000000000000" pitchFamily="2" charset="2"/>
              <a:buChar char="§"/>
            </a:pPr>
            <a:r>
              <a:rPr lang="en-US" dirty="0"/>
              <a:t>NEW_IMAGE — The entire item, as it appears after it was modified.</a:t>
            </a:r>
          </a:p>
          <a:p>
            <a:pPr>
              <a:buFont typeface="Wingdings" panose="05000000000000000000" pitchFamily="2" charset="2"/>
              <a:buChar char="§"/>
            </a:pPr>
            <a:endParaRPr lang="en-US" dirty="0"/>
          </a:p>
          <a:p>
            <a:pPr>
              <a:buFont typeface="Wingdings" panose="05000000000000000000" pitchFamily="2" charset="2"/>
              <a:buChar char="§"/>
            </a:pPr>
            <a:r>
              <a:rPr lang="en-US" dirty="0"/>
              <a:t>OLD_IMAGE — The entire item, as it appeared before it was modified.</a:t>
            </a:r>
          </a:p>
          <a:p>
            <a:pPr>
              <a:buFont typeface="Wingdings" panose="05000000000000000000" pitchFamily="2" charset="2"/>
              <a:buChar char="§"/>
            </a:pPr>
            <a:endParaRPr lang="en-US" dirty="0"/>
          </a:p>
          <a:p>
            <a:pPr>
              <a:buFont typeface="Wingdings" panose="05000000000000000000" pitchFamily="2" charset="2"/>
              <a:buChar char="§"/>
            </a:pPr>
            <a:r>
              <a:rPr lang="en-US" dirty="0"/>
              <a:t>NEW_AND_OLD_IMAGES — Both the new and the old images of the item.</a:t>
            </a:r>
            <a:endParaRPr lang="en-IN" dirty="0"/>
          </a:p>
        </p:txBody>
      </p:sp>
    </p:spTree>
    <p:extLst>
      <p:ext uri="{BB962C8B-B14F-4D97-AF65-F5344CB8AC3E}">
        <p14:creationId xmlns:p14="http://schemas.microsoft.com/office/powerpoint/2010/main" val="3416237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8C185-9009-38E9-7DC1-956E3EE86B5A}"/>
              </a:ext>
            </a:extLst>
          </p:cNvPr>
          <p:cNvSpPr>
            <a:spLocks noGrp="1"/>
          </p:cNvSpPr>
          <p:nvPr>
            <p:ph type="title"/>
          </p:nvPr>
        </p:nvSpPr>
        <p:spPr/>
        <p:txBody>
          <a:bodyPr/>
          <a:lstStyle/>
          <a:p>
            <a:r>
              <a:rPr lang="en-US" dirty="0"/>
              <a:t>Enable/Disable streams</a:t>
            </a:r>
            <a:endParaRPr lang="en-IN" dirty="0"/>
          </a:p>
        </p:txBody>
      </p:sp>
      <p:sp>
        <p:nvSpPr>
          <p:cNvPr id="3" name="Content Placeholder 2">
            <a:extLst>
              <a:ext uri="{FF2B5EF4-FFF2-40B4-BE49-F238E27FC236}">
                <a16:creationId xmlns:a16="http://schemas.microsoft.com/office/drawing/2014/main" id="{D990F5D7-A311-A507-5547-949EE31E8E81}"/>
              </a:ext>
            </a:extLst>
          </p:cNvPr>
          <p:cNvSpPr>
            <a:spLocks noGrp="1"/>
          </p:cNvSpPr>
          <p:nvPr>
            <p:ph idx="1"/>
          </p:nvPr>
        </p:nvSpPr>
        <p:spPr>
          <a:xfrm>
            <a:off x="1154954" y="2603499"/>
            <a:ext cx="10289334" cy="3840163"/>
          </a:xfrm>
        </p:spPr>
        <p:txBody>
          <a:bodyPr>
            <a:normAutofit lnSpcReduction="10000"/>
          </a:bodyPr>
          <a:lstStyle/>
          <a:p>
            <a:r>
              <a:rPr lang="en-US" dirty="0"/>
              <a:t>can enable or disable a stream at any time. </a:t>
            </a:r>
          </a:p>
          <a:p>
            <a:r>
              <a:rPr lang="en-US" dirty="0"/>
              <a:t>Can receive a </a:t>
            </a:r>
            <a:r>
              <a:rPr lang="en-US" dirty="0" err="1"/>
              <a:t>ResourceInUseException</a:t>
            </a:r>
            <a:r>
              <a:rPr lang="en-US" dirty="0"/>
              <a:t> if you try to enable a stream on a table that already has a stream. </a:t>
            </a:r>
          </a:p>
          <a:p>
            <a:r>
              <a:rPr lang="en-US" dirty="0"/>
              <a:t>Can receive a </a:t>
            </a:r>
            <a:r>
              <a:rPr lang="en-US" dirty="0" err="1"/>
              <a:t>ValidationException</a:t>
            </a:r>
            <a:r>
              <a:rPr lang="en-US" dirty="0"/>
              <a:t> if you try to disable a stream on a table that doesn't have a stream.</a:t>
            </a:r>
          </a:p>
          <a:p>
            <a:r>
              <a:rPr lang="en-US" dirty="0"/>
              <a:t>When you set </a:t>
            </a:r>
            <a:r>
              <a:rPr lang="en-US" dirty="0" err="1"/>
              <a:t>StreamEnabled</a:t>
            </a:r>
            <a:r>
              <a:rPr lang="en-US" dirty="0"/>
              <a:t> to true, DynamoDB creates a new stream with a unique stream descriptor assigned to it. </a:t>
            </a:r>
          </a:p>
          <a:p>
            <a:r>
              <a:rPr lang="en-US" dirty="0"/>
              <a:t>If you disable and then re-enable a stream on the table, a new stream is created with a different stream descriptor.</a:t>
            </a:r>
          </a:p>
          <a:p>
            <a:endParaRPr lang="en-US" dirty="0"/>
          </a:p>
          <a:p>
            <a:r>
              <a:rPr lang="en-US" dirty="0"/>
              <a:t>Every stream is uniquely identified by an Amazon Resource Name (ARN).</a:t>
            </a:r>
            <a:endParaRPr lang="en-IN" dirty="0"/>
          </a:p>
        </p:txBody>
      </p:sp>
    </p:spTree>
    <p:extLst>
      <p:ext uri="{BB962C8B-B14F-4D97-AF65-F5344CB8AC3E}">
        <p14:creationId xmlns:p14="http://schemas.microsoft.com/office/powerpoint/2010/main" val="835806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DBB2C-3CFF-194B-B17C-CA224B318F64}"/>
              </a:ext>
            </a:extLst>
          </p:cNvPr>
          <p:cNvSpPr>
            <a:spLocks noGrp="1"/>
          </p:cNvSpPr>
          <p:nvPr>
            <p:ph type="title"/>
          </p:nvPr>
        </p:nvSpPr>
        <p:spPr/>
        <p:txBody>
          <a:bodyPr/>
          <a:lstStyle/>
          <a:p>
            <a:r>
              <a:rPr lang="en-US" dirty="0"/>
              <a:t>Stream Records</a:t>
            </a:r>
            <a:endParaRPr lang="en-IN" dirty="0"/>
          </a:p>
        </p:txBody>
      </p:sp>
      <p:sp>
        <p:nvSpPr>
          <p:cNvPr id="3" name="Content Placeholder 2">
            <a:extLst>
              <a:ext uri="{FF2B5EF4-FFF2-40B4-BE49-F238E27FC236}">
                <a16:creationId xmlns:a16="http://schemas.microsoft.com/office/drawing/2014/main" id="{6B56EBB2-279F-53AE-F157-C86A08EE1CE8}"/>
              </a:ext>
            </a:extLst>
          </p:cNvPr>
          <p:cNvSpPr>
            <a:spLocks noGrp="1"/>
          </p:cNvSpPr>
          <p:nvPr>
            <p:ph idx="1"/>
          </p:nvPr>
        </p:nvSpPr>
        <p:spPr>
          <a:xfrm>
            <a:off x="1154954" y="2603499"/>
            <a:ext cx="10375059" cy="4011613"/>
          </a:xfrm>
        </p:spPr>
        <p:txBody>
          <a:bodyPr>
            <a:normAutofit/>
          </a:bodyPr>
          <a:lstStyle/>
          <a:p>
            <a:pPr algn="l"/>
            <a:r>
              <a:rPr lang="en-US" b="0" i="0" dirty="0">
                <a:solidFill>
                  <a:srgbClr val="16191F"/>
                </a:solidFill>
                <a:effectLst/>
                <a:latin typeface="Amazon Ember"/>
              </a:rPr>
              <a:t>A stream consists of </a:t>
            </a:r>
            <a:r>
              <a:rPr lang="en-US" b="0" i="1" dirty="0">
                <a:solidFill>
                  <a:srgbClr val="16191F"/>
                </a:solidFill>
                <a:effectLst/>
                <a:latin typeface="Amazon Ember"/>
              </a:rPr>
              <a:t>stream records</a:t>
            </a:r>
            <a:r>
              <a:rPr lang="en-US" b="0" i="0" dirty="0">
                <a:solidFill>
                  <a:srgbClr val="16191F"/>
                </a:solidFill>
                <a:effectLst/>
                <a:latin typeface="Amazon Ember"/>
              </a:rPr>
              <a:t>. </a:t>
            </a:r>
          </a:p>
          <a:p>
            <a:pPr algn="l"/>
            <a:r>
              <a:rPr lang="en-US" b="0" i="0" dirty="0">
                <a:solidFill>
                  <a:srgbClr val="16191F"/>
                </a:solidFill>
                <a:effectLst/>
                <a:latin typeface="Amazon Ember"/>
              </a:rPr>
              <a:t>Each stream record represents a single data modification in the DynamoDB table to which the stream belongs. </a:t>
            </a:r>
          </a:p>
          <a:p>
            <a:pPr algn="l"/>
            <a:r>
              <a:rPr lang="en-US" b="0" i="0" dirty="0">
                <a:solidFill>
                  <a:srgbClr val="16191F"/>
                </a:solidFill>
                <a:effectLst/>
                <a:latin typeface="Amazon Ember"/>
              </a:rPr>
              <a:t>Each stream record is assigned a sequence number, reflecting the order in which the record was published to the stream.</a:t>
            </a:r>
          </a:p>
          <a:p>
            <a:pPr algn="l"/>
            <a:r>
              <a:rPr lang="en-US" b="0" i="0" dirty="0">
                <a:solidFill>
                  <a:srgbClr val="16191F"/>
                </a:solidFill>
                <a:effectLst/>
                <a:latin typeface="Amazon Ember"/>
              </a:rPr>
              <a:t>Stream records are organized into groups, or </a:t>
            </a:r>
            <a:r>
              <a:rPr lang="en-US" b="0" i="1" dirty="0">
                <a:solidFill>
                  <a:srgbClr val="16191F"/>
                </a:solidFill>
                <a:effectLst/>
                <a:latin typeface="Amazon Ember"/>
              </a:rPr>
              <a:t>shards</a:t>
            </a:r>
            <a:r>
              <a:rPr lang="en-US" b="0" i="0" dirty="0">
                <a:solidFill>
                  <a:srgbClr val="16191F"/>
                </a:solidFill>
                <a:effectLst/>
                <a:latin typeface="Amazon Ember"/>
              </a:rPr>
              <a:t>. </a:t>
            </a:r>
          </a:p>
          <a:p>
            <a:pPr algn="l"/>
            <a:r>
              <a:rPr lang="en-US" b="0" i="0" dirty="0">
                <a:solidFill>
                  <a:srgbClr val="16191F"/>
                </a:solidFill>
                <a:effectLst/>
                <a:latin typeface="Amazon Ember"/>
              </a:rPr>
              <a:t>Each shard acts as a container for multiple stream records, and contains information required for accessing and iterating through these records. </a:t>
            </a:r>
          </a:p>
          <a:p>
            <a:pPr algn="l"/>
            <a:r>
              <a:rPr lang="en-US" b="0" i="0" dirty="0">
                <a:solidFill>
                  <a:srgbClr val="16191F"/>
                </a:solidFill>
                <a:effectLst/>
                <a:latin typeface="Amazon Ember"/>
              </a:rPr>
              <a:t>The stream records within a shard are removed automatically after 24 hours.</a:t>
            </a:r>
          </a:p>
          <a:p>
            <a:endParaRPr lang="en-IN" dirty="0"/>
          </a:p>
        </p:txBody>
      </p:sp>
    </p:spTree>
    <p:extLst>
      <p:ext uri="{BB962C8B-B14F-4D97-AF65-F5344CB8AC3E}">
        <p14:creationId xmlns:p14="http://schemas.microsoft.com/office/powerpoint/2010/main" val="2882632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DBB2C-3CFF-194B-B17C-CA224B318F64}"/>
              </a:ext>
            </a:extLst>
          </p:cNvPr>
          <p:cNvSpPr>
            <a:spLocks noGrp="1"/>
          </p:cNvSpPr>
          <p:nvPr>
            <p:ph type="title"/>
          </p:nvPr>
        </p:nvSpPr>
        <p:spPr/>
        <p:txBody>
          <a:bodyPr/>
          <a:lstStyle/>
          <a:p>
            <a:r>
              <a:rPr lang="en-US" dirty="0"/>
              <a:t>Stream Records</a:t>
            </a:r>
            <a:endParaRPr lang="en-IN" dirty="0"/>
          </a:p>
        </p:txBody>
      </p:sp>
      <p:sp>
        <p:nvSpPr>
          <p:cNvPr id="3" name="Content Placeholder 2">
            <a:extLst>
              <a:ext uri="{FF2B5EF4-FFF2-40B4-BE49-F238E27FC236}">
                <a16:creationId xmlns:a16="http://schemas.microsoft.com/office/drawing/2014/main" id="{6B56EBB2-279F-53AE-F157-C86A08EE1CE8}"/>
              </a:ext>
            </a:extLst>
          </p:cNvPr>
          <p:cNvSpPr>
            <a:spLocks noGrp="1"/>
          </p:cNvSpPr>
          <p:nvPr>
            <p:ph idx="1"/>
          </p:nvPr>
        </p:nvSpPr>
        <p:spPr>
          <a:xfrm>
            <a:off x="1154954" y="2603499"/>
            <a:ext cx="10375059" cy="4011613"/>
          </a:xfrm>
        </p:spPr>
        <p:txBody>
          <a:bodyPr>
            <a:normAutofit/>
          </a:bodyPr>
          <a:lstStyle/>
          <a:p>
            <a:pPr algn="l"/>
            <a:r>
              <a:rPr lang="en-US" b="0" i="0" dirty="0">
                <a:solidFill>
                  <a:srgbClr val="16191F"/>
                </a:solidFill>
                <a:effectLst/>
                <a:latin typeface="Amazon Ember"/>
              </a:rPr>
              <a:t>Shards are ephemeral: </a:t>
            </a:r>
          </a:p>
          <a:p>
            <a:pPr algn="l"/>
            <a:r>
              <a:rPr lang="en-US" dirty="0">
                <a:solidFill>
                  <a:srgbClr val="16191F"/>
                </a:solidFill>
                <a:latin typeface="Amazon Ember"/>
              </a:rPr>
              <a:t>A</a:t>
            </a:r>
            <a:r>
              <a:rPr lang="en-US" b="0" i="0" dirty="0">
                <a:solidFill>
                  <a:srgbClr val="16191F"/>
                </a:solidFill>
                <a:effectLst/>
                <a:latin typeface="Amazon Ember"/>
              </a:rPr>
              <a:t>re created and deleted automatically, as needed. </a:t>
            </a:r>
          </a:p>
          <a:p>
            <a:pPr algn="l"/>
            <a:r>
              <a:rPr lang="en-US" b="0" i="0" dirty="0">
                <a:solidFill>
                  <a:srgbClr val="16191F"/>
                </a:solidFill>
                <a:effectLst/>
                <a:latin typeface="Amazon Ember"/>
              </a:rPr>
              <a:t>Any shard can also split into multiple new shards; this also occurs automatically</a:t>
            </a:r>
          </a:p>
          <a:p>
            <a:pPr algn="l"/>
            <a:r>
              <a:rPr lang="en-US" dirty="0">
                <a:solidFill>
                  <a:srgbClr val="16191F"/>
                </a:solidFill>
                <a:latin typeface="Amazon Ember"/>
              </a:rPr>
              <a:t>A</a:t>
            </a:r>
            <a:r>
              <a:rPr lang="en-US" b="0" i="0" dirty="0">
                <a:solidFill>
                  <a:srgbClr val="16191F"/>
                </a:solidFill>
                <a:effectLst/>
                <a:latin typeface="Amazon Ember"/>
              </a:rPr>
              <a:t>lso possible for a parent shard to have just one child shard.</a:t>
            </a:r>
          </a:p>
          <a:p>
            <a:pPr algn="l"/>
            <a:r>
              <a:rPr lang="en-US" b="0" i="0" dirty="0">
                <a:solidFill>
                  <a:srgbClr val="16191F"/>
                </a:solidFill>
                <a:effectLst/>
                <a:latin typeface="Amazon Ember"/>
              </a:rPr>
              <a:t>A shard might split in response to high levels of write activity on its parent table, so that applications can process records from multiple shards in parallel.</a:t>
            </a:r>
          </a:p>
          <a:p>
            <a:pPr algn="l"/>
            <a:r>
              <a:rPr lang="en-US" b="0" i="0" dirty="0">
                <a:solidFill>
                  <a:srgbClr val="16191F"/>
                </a:solidFill>
                <a:effectLst/>
                <a:latin typeface="Amazon Ember"/>
              </a:rPr>
              <a:t>Because shards have a lineage (parent and children), an application must always process a parent shard before it processes a child shard. </a:t>
            </a:r>
          </a:p>
          <a:p>
            <a:pPr algn="l"/>
            <a:r>
              <a:rPr lang="en-US" b="0" i="0" dirty="0">
                <a:solidFill>
                  <a:srgbClr val="16191F"/>
                </a:solidFill>
                <a:effectLst/>
                <a:latin typeface="Amazon Ember"/>
              </a:rPr>
              <a:t>Helps ensure that the stream records are also processed in the correct order.</a:t>
            </a:r>
          </a:p>
          <a:p>
            <a:endParaRPr lang="en-IN" dirty="0"/>
          </a:p>
        </p:txBody>
      </p:sp>
    </p:spTree>
    <p:extLst>
      <p:ext uri="{BB962C8B-B14F-4D97-AF65-F5344CB8AC3E}">
        <p14:creationId xmlns:p14="http://schemas.microsoft.com/office/powerpoint/2010/main" val="2536392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CB1FD422-1918-2F41-D32B-A02998B604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221" y="1000125"/>
            <a:ext cx="10630511" cy="4729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958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52F9-BDB0-A255-E30F-FC0D5AA3323E}"/>
              </a:ext>
            </a:extLst>
          </p:cNvPr>
          <p:cNvSpPr>
            <a:spLocks noGrp="1"/>
          </p:cNvSpPr>
          <p:nvPr>
            <p:ph type="title"/>
          </p:nvPr>
        </p:nvSpPr>
        <p:spPr/>
        <p:txBody>
          <a:bodyPr/>
          <a:lstStyle/>
          <a:p>
            <a:r>
              <a:rPr lang="en-IN" dirty="0"/>
              <a:t>Anatomy of DynamoDB Stream</a:t>
            </a:r>
          </a:p>
        </p:txBody>
      </p:sp>
      <p:sp>
        <p:nvSpPr>
          <p:cNvPr id="3" name="Content Placeholder 2">
            <a:extLst>
              <a:ext uri="{FF2B5EF4-FFF2-40B4-BE49-F238E27FC236}">
                <a16:creationId xmlns:a16="http://schemas.microsoft.com/office/drawing/2014/main" id="{2C93AD25-EB16-8574-A9C8-2B6BB3AA5586}"/>
              </a:ext>
            </a:extLst>
          </p:cNvPr>
          <p:cNvSpPr>
            <a:spLocks noGrp="1"/>
          </p:cNvSpPr>
          <p:nvPr>
            <p:ph idx="1"/>
          </p:nvPr>
        </p:nvSpPr>
        <p:spPr>
          <a:xfrm>
            <a:off x="1154954" y="2603500"/>
            <a:ext cx="10475071" cy="3911600"/>
          </a:xfrm>
        </p:spPr>
        <p:txBody>
          <a:bodyPr>
            <a:normAutofit fontScale="92500" lnSpcReduction="10000"/>
          </a:bodyPr>
          <a:lstStyle/>
          <a:p>
            <a:r>
              <a:rPr lang="en-US" dirty="0"/>
              <a:t>Stream consists of Shards. </a:t>
            </a:r>
          </a:p>
          <a:p>
            <a:r>
              <a:rPr lang="en-US" dirty="0"/>
              <a:t>Each Shard is a group of Records, where each record corresponds to a single data modification in the table related to that stream.</a:t>
            </a:r>
          </a:p>
          <a:p>
            <a:r>
              <a:rPr lang="en-US" dirty="0"/>
              <a:t>Shards are automatically created and deleted by AWS. </a:t>
            </a:r>
          </a:p>
          <a:p>
            <a:r>
              <a:rPr lang="en-US" dirty="0"/>
              <a:t>Shards also have a possibility of dividing into multiple shards, and this also happens without our action.</a:t>
            </a:r>
          </a:p>
          <a:p>
            <a:r>
              <a:rPr lang="en-US" dirty="0"/>
              <a:t>Moreover, when creating a stream you have few options on what data should be pushed to the stream. Options include:</a:t>
            </a:r>
          </a:p>
          <a:p>
            <a:pPr marL="0" indent="0">
              <a:buNone/>
            </a:pPr>
            <a:r>
              <a:rPr lang="en-US" dirty="0"/>
              <a:t>OLD_IMAGE - Stream records will contain an item before it was modified</a:t>
            </a:r>
          </a:p>
          <a:p>
            <a:pPr marL="0" indent="0">
              <a:buNone/>
            </a:pPr>
            <a:r>
              <a:rPr lang="en-US" dirty="0"/>
              <a:t>NEW_IMAGE - Stream records will contain an item after it was modified</a:t>
            </a:r>
          </a:p>
          <a:p>
            <a:pPr marL="0" indent="0">
              <a:buNone/>
            </a:pPr>
            <a:r>
              <a:rPr lang="en-US" dirty="0"/>
              <a:t>NEW_AND_OLD_IMAGES - Stream records will contain both pre and post-change snapshots</a:t>
            </a:r>
          </a:p>
          <a:p>
            <a:pPr marL="0" indent="0">
              <a:buNone/>
            </a:pPr>
            <a:r>
              <a:rPr lang="en-US" dirty="0"/>
              <a:t>KEYS_ONLY - Self-explanatory</a:t>
            </a:r>
            <a:endParaRPr lang="en-IN" dirty="0"/>
          </a:p>
        </p:txBody>
      </p:sp>
    </p:spTree>
    <p:extLst>
      <p:ext uri="{BB962C8B-B14F-4D97-AF65-F5344CB8AC3E}">
        <p14:creationId xmlns:p14="http://schemas.microsoft.com/office/powerpoint/2010/main" val="467711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52F9-BDB0-A255-E30F-FC0D5AA3323E}"/>
              </a:ext>
            </a:extLst>
          </p:cNvPr>
          <p:cNvSpPr>
            <a:spLocks noGrp="1"/>
          </p:cNvSpPr>
          <p:nvPr>
            <p:ph type="title"/>
          </p:nvPr>
        </p:nvSpPr>
        <p:spPr/>
        <p:txBody>
          <a:bodyPr/>
          <a:lstStyle/>
          <a:p>
            <a:r>
              <a:rPr lang="en-US" dirty="0"/>
              <a:t>DynamoDB Stream</a:t>
            </a:r>
            <a:endParaRPr lang="en-IN" dirty="0"/>
          </a:p>
        </p:txBody>
      </p:sp>
      <p:sp>
        <p:nvSpPr>
          <p:cNvPr id="3" name="Content Placeholder 2">
            <a:extLst>
              <a:ext uri="{FF2B5EF4-FFF2-40B4-BE49-F238E27FC236}">
                <a16:creationId xmlns:a16="http://schemas.microsoft.com/office/drawing/2014/main" id="{2C93AD25-EB16-8574-A9C8-2B6BB3AA5586}"/>
              </a:ext>
            </a:extLst>
          </p:cNvPr>
          <p:cNvSpPr>
            <a:spLocks noGrp="1"/>
          </p:cNvSpPr>
          <p:nvPr>
            <p:ph idx="1"/>
          </p:nvPr>
        </p:nvSpPr>
        <p:spPr>
          <a:xfrm>
            <a:off x="1154954" y="2603500"/>
            <a:ext cx="10475071" cy="3911600"/>
          </a:xfrm>
        </p:spPr>
        <p:txBody>
          <a:bodyPr/>
          <a:lstStyle/>
          <a:p>
            <a:r>
              <a:rPr lang="en-US" dirty="0"/>
              <a:t>--Stream of observed changes in data, technically called a Change Data Capture (CDC). </a:t>
            </a:r>
          </a:p>
          <a:p>
            <a:r>
              <a:rPr lang="en-US" dirty="0"/>
              <a:t>Once enabled, whenever you perform a write operation to the DynamoDB table, like put, update or delete, a corresponding event containing information like which record was changed and what was changed will be saved to the Stream in near-real time.</a:t>
            </a:r>
          </a:p>
          <a:p>
            <a:r>
              <a:rPr lang="en-US" b="0" i="0" dirty="0">
                <a:solidFill>
                  <a:srgbClr val="273239"/>
                </a:solidFill>
                <a:effectLst/>
                <a:latin typeface="urw-din"/>
              </a:rPr>
              <a:t>DynamoDB feature that allows users to keep track of any changes made to the data in DynamoDB. </a:t>
            </a:r>
          </a:p>
          <a:p>
            <a:r>
              <a:rPr lang="en-US" dirty="0">
                <a:solidFill>
                  <a:srgbClr val="273239"/>
                </a:solidFill>
                <a:latin typeface="urw-din"/>
              </a:rPr>
              <a:t>I</a:t>
            </a:r>
            <a:r>
              <a:rPr lang="en-US" b="0" i="0" dirty="0">
                <a:solidFill>
                  <a:srgbClr val="273239"/>
                </a:solidFill>
                <a:effectLst/>
                <a:latin typeface="urw-din"/>
              </a:rPr>
              <a:t>s an “ordered flow of data” that contains information about changes made to the data in the DynamoDB table. </a:t>
            </a:r>
            <a:endParaRPr lang="en-US" dirty="0"/>
          </a:p>
          <a:p>
            <a:endParaRPr lang="en-IN" dirty="0"/>
          </a:p>
        </p:txBody>
      </p:sp>
    </p:spTree>
    <p:extLst>
      <p:ext uri="{BB962C8B-B14F-4D97-AF65-F5344CB8AC3E}">
        <p14:creationId xmlns:p14="http://schemas.microsoft.com/office/powerpoint/2010/main" val="833006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53CE-D69E-4F7A-61DF-5625B7D8D75B}"/>
              </a:ext>
            </a:extLst>
          </p:cNvPr>
          <p:cNvSpPr>
            <a:spLocks noGrp="1"/>
          </p:cNvSpPr>
          <p:nvPr>
            <p:ph type="title"/>
          </p:nvPr>
        </p:nvSpPr>
        <p:spPr/>
        <p:txBody>
          <a:bodyPr/>
          <a:lstStyle/>
          <a:p>
            <a:r>
              <a:rPr lang="en-US" dirty="0"/>
              <a:t>Data retention limit for DynamoDB Streams</a:t>
            </a:r>
            <a:br>
              <a:rPr lang="en-US" dirty="0"/>
            </a:br>
            <a:endParaRPr lang="en-IN" dirty="0"/>
          </a:p>
        </p:txBody>
      </p:sp>
      <p:sp>
        <p:nvSpPr>
          <p:cNvPr id="3" name="Content Placeholder 2">
            <a:extLst>
              <a:ext uri="{FF2B5EF4-FFF2-40B4-BE49-F238E27FC236}">
                <a16:creationId xmlns:a16="http://schemas.microsoft.com/office/drawing/2014/main" id="{10411F1E-E3EE-583C-2507-01AE7370B778}"/>
              </a:ext>
            </a:extLst>
          </p:cNvPr>
          <p:cNvSpPr>
            <a:spLocks noGrp="1"/>
          </p:cNvSpPr>
          <p:nvPr>
            <p:ph idx="1"/>
          </p:nvPr>
        </p:nvSpPr>
        <p:spPr>
          <a:xfrm>
            <a:off x="1154954" y="2603500"/>
            <a:ext cx="10275046" cy="3868738"/>
          </a:xfrm>
        </p:spPr>
        <p:txBody>
          <a:bodyPr/>
          <a:lstStyle/>
          <a:p>
            <a:pPr algn="l"/>
            <a:r>
              <a:rPr lang="en-US" b="0" i="0" dirty="0">
                <a:solidFill>
                  <a:srgbClr val="16191F"/>
                </a:solidFill>
                <a:effectLst/>
                <a:latin typeface="Amazon Ember"/>
              </a:rPr>
              <a:t>All data in DynamoDB Streams is subject to a 24-hour lifetime. </a:t>
            </a:r>
          </a:p>
          <a:p>
            <a:pPr algn="l"/>
            <a:r>
              <a:rPr lang="en-US" dirty="0">
                <a:solidFill>
                  <a:srgbClr val="16191F"/>
                </a:solidFill>
                <a:latin typeface="Amazon Ember"/>
              </a:rPr>
              <a:t>C</a:t>
            </a:r>
            <a:r>
              <a:rPr lang="en-US" b="0" i="0" dirty="0">
                <a:solidFill>
                  <a:srgbClr val="16191F"/>
                </a:solidFill>
                <a:effectLst/>
                <a:latin typeface="Amazon Ember"/>
              </a:rPr>
              <a:t>an retrieve and analyze the last 24 hours of activity for any given table. </a:t>
            </a:r>
          </a:p>
          <a:p>
            <a:pPr algn="l"/>
            <a:r>
              <a:rPr lang="en-US" dirty="0">
                <a:solidFill>
                  <a:srgbClr val="16191F"/>
                </a:solidFill>
                <a:latin typeface="Amazon Ember"/>
              </a:rPr>
              <a:t>D</a:t>
            </a:r>
            <a:r>
              <a:rPr lang="en-US" b="0" i="0" dirty="0">
                <a:solidFill>
                  <a:srgbClr val="16191F"/>
                </a:solidFill>
                <a:effectLst/>
                <a:latin typeface="Amazon Ember"/>
              </a:rPr>
              <a:t>ata that is older than 24 hours is susceptible to trimming (removal) at any moment.</a:t>
            </a:r>
          </a:p>
          <a:p>
            <a:pPr algn="l"/>
            <a:r>
              <a:rPr lang="en-US" b="0" i="0" dirty="0">
                <a:solidFill>
                  <a:srgbClr val="16191F"/>
                </a:solidFill>
                <a:effectLst/>
                <a:latin typeface="Amazon Ember"/>
              </a:rPr>
              <a:t>If you disable a stream on a table, the data in the stream continues to be readable for 24 hours. </a:t>
            </a:r>
          </a:p>
          <a:p>
            <a:pPr algn="l"/>
            <a:r>
              <a:rPr lang="en-US" b="0" i="0" dirty="0">
                <a:solidFill>
                  <a:srgbClr val="16191F"/>
                </a:solidFill>
                <a:effectLst/>
                <a:latin typeface="Amazon Ember"/>
              </a:rPr>
              <a:t>After this time, the data expires and the stream records are automatically deleted. </a:t>
            </a:r>
          </a:p>
          <a:p>
            <a:pPr algn="l"/>
            <a:r>
              <a:rPr lang="en-US" dirty="0">
                <a:solidFill>
                  <a:srgbClr val="16191F"/>
                </a:solidFill>
                <a:latin typeface="Amazon Ember"/>
              </a:rPr>
              <a:t>N</a:t>
            </a:r>
            <a:r>
              <a:rPr lang="en-US" b="0" i="0" dirty="0">
                <a:solidFill>
                  <a:srgbClr val="16191F"/>
                </a:solidFill>
                <a:effectLst/>
                <a:latin typeface="Amazon Ember"/>
              </a:rPr>
              <a:t>o mechanism for manually deleting an existing stream. </a:t>
            </a:r>
          </a:p>
          <a:p>
            <a:pPr algn="l"/>
            <a:r>
              <a:rPr lang="en-US" dirty="0">
                <a:solidFill>
                  <a:srgbClr val="16191F"/>
                </a:solidFill>
                <a:latin typeface="Amazon Ember"/>
              </a:rPr>
              <a:t>M</a:t>
            </a:r>
            <a:r>
              <a:rPr lang="en-US" b="0" i="0" dirty="0">
                <a:solidFill>
                  <a:srgbClr val="16191F"/>
                </a:solidFill>
                <a:effectLst/>
                <a:latin typeface="Amazon Ember"/>
              </a:rPr>
              <a:t>ust wait until the retention limit expires (24 hours), and all the stream records will be deleted.</a:t>
            </a:r>
          </a:p>
          <a:p>
            <a:endParaRPr lang="en-IN" dirty="0"/>
          </a:p>
        </p:txBody>
      </p:sp>
    </p:spTree>
    <p:extLst>
      <p:ext uri="{BB962C8B-B14F-4D97-AF65-F5344CB8AC3E}">
        <p14:creationId xmlns:p14="http://schemas.microsoft.com/office/powerpoint/2010/main" val="1420340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B69C-A7FB-7793-1760-21EBBD461366}"/>
              </a:ext>
            </a:extLst>
          </p:cNvPr>
          <p:cNvSpPr>
            <a:spLocks noGrp="1"/>
          </p:cNvSpPr>
          <p:nvPr>
            <p:ph type="title"/>
          </p:nvPr>
        </p:nvSpPr>
        <p:spPr/>
        <p:txBody>
          <a:bodyPr/>
          <a:lstStyle/>
          <a:p>
            <a:r>
              <a:rPr lang="en-US" dirty="0"/>
              <a:t>DynamoDB integrate with AWS Lambda </a:t>
            </a:r>
            <a:endParaRPr lang="en-IN" dirty="0"/>
          </a:p>
        </p:txBody>
      </p:sp>
      <p:sp>
        <p:nvSpPr>
          <p:cNvPr id="3" name="Content Placeholder 2">
            <a:extLst>
              <a:ext uri="{FF2B5EF4-FFF2-40B4-BE49-F238E27FC236}">
                <a16:creationId xmlns:a16="http://schemas.microsoft.com/office/drawing/2014/main" id="{5FD3DB68-79A5-C2AD-75EA-E21D22D48185}"/>
              </a:ext>
            </a:extLst>
          </p:cNvPr>
          <p:cNvSpPr>
            <a:spLocks noGrp="1"/>
          </p:cNvSpPr>
          <p:nvPr>
            <p:ph idx="1"/>
          </p:nvPr>
        </p:nvSpPr>
        <p:spPr>
          <a:xfrm>
            <a:off x="1154954" y="2603500"/>
            <a:ext cx="10189321" cy="3811588"/>
          </a:xfrm>
        </p:spPr>
        <p:txBody>
          <a:bodyPr/>
          <a:lstStyle/>
          <a:p>
            <a:r>
              <a:rPr lang="en-US" dirty="0"/>
              <a:t>DynamoDB offers a tight integration with AWS Lambda via DynamoDB Streams. </a:t>
            </a:r>
          </a:p>
          <a:p>
            <a:r>
              <a:rPr lang="en-US" dirty="0"/>
              <a:t>With DynamoDB Streams, can configure an AWS Lambda function to be run every time there is an update to your DynamoDB table. </a:t>
            </a:r>
          </a:p>
          <a:p>
            <a:r>
              <a:rPr lang="en-US" dirty="0"/>
              <a:t>With this functionality you can send out transactional emails, update the records in other tables and databases, run periodic cleanups and table rollovers, implement activity counters, and much more.</a:t>
            </a:r>
            <a:endParaRPr lang="en-IN" dirty="0"/>
          </a:p>
        </p:txBody>
      </p:sp>
    </p:spTree>
    <p:extLst>
      <p:ext uri="{BB962C8B-B14F-4D97-AF65-F5344CB8AC3E}">
        <p14:creationId xmlns:p14="http://schemas.microsoft.com/office/powerpoint/2010/main" val="258230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52F9-BDB0-A255-E30F-FC0D5AA3323E}"/>
              </a:ext>
            </a:extLst>
          </p:cNvPr>
          <p:cNvSpPr>
            <a:spLocks noGrp="1"/>
          </p:cNvSpPr>
          <p:nvPr>
            <p:ph type="title"/>
          </p:nvPr>
        </p:nvSpPr>
        <p:spPr/>
        <p:txBody>
          <a:bodyPr/>
          <a:lstStyle/>
          <a:p>
            <a:r>
              <a:rPr lang="en-US" dirty="0"/>
              <a:t>DynamoDB Lambda Trigger</a:t>
            </a:r>
            <a:endParaRPr lang="en-IN" dirty="0"/>
          </a:p>
        </p:txBody>
      </p:sp>
      <p:sp>
        <p:nvSpPr>
          <p:cNvPr id="3" name="Content Placeholder 2">
            <a:extLst>
              <a:ext uri="{FF2B5EF4-FFF2-40B4-BE49-F238E27FC236}">
                <a16:creationId xmlns:a16="http://schemas.microsoft.com/office/drawing/2014/main" id="{2C93AD25-EB16-8574-A9C8-2B6BB3AA5586}"/>
              </a:ext>
            </a:extLst>
          </p:cNvPr>
          <p:cNvSpPr>
            <a:spLocks noGrp="1"/>
          </p:cNvSpPr>
          <p:nvPr>
            <p:ph idx="1"/>
          </p:nvPr>
        </p:nvSpPr>
        <p:spPr>
          <a:xfrm>
            <a:off x="1154954" y="2603500"/>
            <a:ext cx="10475071" cy="3911600"/>
          </a:xfrm>
        </p:spPr>
        <p:txBody>
          <a:bodyPr/>
          <a:lstStyle/>
          <a:p>
            <a:r>
              <a:rPr lang="en-US" dirty="0"/>
              <a:t>DynamoDB Streams works particularly well with AWS Lambda due to its event-driven nature. </a:t>
            </a:r>
          </a:p>
          <a:p>
            <a:r>
              <a:rPr lang="en-US" dirty="0"/>
              <a:t>They scale to the amount of data pushed through the stream and streams are only invoked if there's data that needs to be processed.</a:t>
            </a:r>
            <a:endParaRPr lang="en-IN" dirty="0"/>
          </a:p>
        </p:txBody>
      </p:sp>
    </p:spTree>
    <p:extLst>
      <p:ext uri="{BB962C8B-B14F-4D97-AF65-F5344CB8AC3E}">
        <p14:creationId xmlns:p14="http://schemas.microsoft.com/office/powerpoint/2010/main" val="4100158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52F9-BDB0-A255-E30F-FC0D5AA3323E}"/>
              </a:ext>
            </a:extLst>
          </p:cNvPr>
          <p:cNvSpPr>
            <a:spLocks noGrp="1"/>
          </p:cNvSpPr>
          <p:nvPr>
            <p:ph type="title"/>
          </p:nvPr>
        </p:nvSpPr>
        <p:spPr/>
        <p:txBody>
          <a:bodyPr/>
          <a:lstStyle/>
          <a:p>
            <a:r>
              <a:rPr lang="en-US" dirty="0"/>
              <a:t>Filtering DynamoDB Stream events</a:t>
            </a:r>
            <a:endParaRPr lang="en-IN" dirty="0"/>
          </a:p>
        </p:txBody>
      </p:sp>
      <p:sp>
        <p:nvSpPr>
          <p:cNvPr id="3" name="Content Placeholder 2">
            <a:extLst>
              <a:ext uri="{FF2B5EF4-FFF2-40B4-BE49-F238E27FC236}">
                <a16:creationId xmlns:a16="http://schemas.microsoft.com/office/drawing/2014/main" id="{2C93AD25-EB16-8574-A9C8-2B6BB3AA5586}"/>
              </a:ext>
            </a:extLst>
          </p:cNvPr>
          <p:cNvSpPr>
            <a:spLocks noGrp="1"/>
          </p:cNvSpPr>
          <p:nvPr>
            <p:ph idx="1"/>
          </p:nvPr>
        </p:nvSpPr>
        <p:spPr>
          <a:xfrm>
            <a:off x="1154954" y="2603500"/>
            <a:ext cx="10475071" cy="3911600"/>
          </a:xfrm>
        </p:spPr>
        <p:txBody>
          <a:bodyPr/>
          <a:lstStyle/>
          <a:p>
            <a:r>
              <a:rPr lang="en-US" dirty="0"/>
              <a:t>Recently announced features of Lambda function --Ability to filter events, including these coming from a DynamoDB Stream. </a:t>
            </a:r>
          </a:p>
          <a:p>
            <a:r>
              <a:rPr lang="en-US" dirty="0"/>
              <a:t>Filtering is especially useful if you want to process only a subset of the events in the stream, e.g. only events that are deleting records or updating a specific entity. </a:t>
            </a:r>
          </a:p>
          <a:p>
            <a:r>
              <a:rPr lang="en-US" dirty="0"/>
              <a:t>Also a great way to reduce the amount of data that your Lambda function processes - it drives the operational burden and costs down.</a:t>
            </a:r>
            <a:endParaRPr lang="en-IN" dirty="0"/>
          </a:p>
        </p:txBody>
      </p:sp>
    </p:spTree>
    <p:extLst>
      <p:ext uri="{BB962C8B-B14F-4D97-AF65-F5344CB8AC3E}">
        <p14:creationId xmlns:p14="http://schemas.microsoft.com/office/powerpoint/2010/main" val="3446972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52F9-BDB0-A255-E30F-FC0D5AA3323E}"/>
              </a:ext>
            </a:extLst>
          </p:cNvPr>
          <p:cNvSpPr>
            <a:spLocks noGrp="1"/>
          </p:cNvSpPr>
          <p:nvPr>
            <p:ph type="title"/>
          </p:nvPr>
        </p:nvSpPr>
        <p:spPr/>
        <p:txBody>
          <a:bodyPr/>
          <a:lstStyle/>
          <a:p>
            <a:r>
              <a:rPr lang="en-US" dirty="0"/>
              <a:t>DynamoDB Streams and Time to Live</a:t>
            </a:r>
            <a:endParaRPr lang="en-IN" dirty="0"/>
          </a:p>
        </p:txBody>
      </p:sp>
      <p:sp>
        <p:nvSpPr>
          <p:cNvPr id="3" name="Content Placeholder 2">
            <a:extLst>
              <a:ext uri="{FF2B5EF4-FFF2-40B4-BE49-F238E27FC236}">
                <a16:creationId xmlns:a16="http://schemas.microsoft.com/office/drawing/2014/main" id="{2C93AD25-EB16-8574-A9C8-2B6BB3AA5586}"/>
              </a:ext>
            </a:extLst>
          </p:cNvPr>
          <p:cNvSpPr>
            <a:spLocks noGrp="1"/>
          </p:cNvSpPr>
          <p:nvPr>
            <p:ph idx="1"/>
          </p:nvPr>
        </p:nvSpPr>
        <p:spPr>
          <a:xfrm>
            <a:off x="1154954" y="2603500"/>
            <a:ext cx="10475071" cy="3911600"/>
          </a:xfrm>
        </p:spPr>
        <p:txBody>
          <a:bodyPr>
            <a:normAutofit/>
          </a:bodyPr>
          <a:lstStyle/>
          <a:p>
            <a:r>
              <a:rPr lang="en-US" dirty="0"/>
              <a:t>Can back up, or otherwise process, items that are deleted by Time to Live (TTL) by enabling Amazon DynamoDB Streams on the table and processing the streams records of the expired items.</a:t>
            </a:r>
          </a:p>
          <a:p>
            <a:r>
              <a:rPr lang="en-US" dirty="0"/>
              <a:t>Streams record contains a user identity field Records[&lt;index&gt;].</a:t>
            </a:r>
            <a:r>
              <a:rPr lang="en-US" dirty="0" err="1"/>
              <a:t>userIdentity</a:t>
            </a:r>
            <a:r>
              <a:rPr lang="en-US" dirty="0"/>
              <a:t>.</a:t>
            </a:r>
          </a:p>
          <a:p>
            <a:r>
              <a:rPr lang="en-US" dirty="0"/>
              <a:t>Items that are deleted by the Time to Live process after expiration have the following fields:</a:t>
            </a:r>
          </a:p>
          <a:p>
            <a:pPr marL="0" indent="0">
              <a:buNone/>
            </a:pPr>
            <a:r>
              <a:rPr lang="en-US" dirty="0"/>
              <a:t>Records[&lt;index&gt;].</a:t>
            </a:r>
            <a:r>
              <a:rPr lang="en-US" dirty="0" err="1"/>
              <a:t>userIdentity.type</a:t>
            </a:r>
            <a:endParaRPr lang="en-US" dirty="0"/>
          </a:p>
          <a:p>
            <a:r>
              <a:rPr lang="en-US" dirty="0"/>
              <a:t>"Service"</a:t>
            </a:r>
          </a:p>
          <a:p>
            <a:pPr marL="0" indent="0">
              <a:buNone/>
            </a:pPr>
            <a:r>
              <a:rPr lang="en-US" dirty="0"/>
              <a:t>Records[&lt;index&gt;].</a:t>
            </a:r>
            <a:r>
              <a:rPr lang="en-US" dirty="0" err="1"/>
              <a:t>userIdentity.principalId</a:t>
            </a:r>
            <a:endParaRPr lang="en-US" dirty="0"/>
          </a:p>
          <a:p>
            <a:r>
              <a:rPr lang="en-US" dirty="0"/>
              <a:t>"dynamodb.amazonaws.com"</a:t>
            </a:r>
            <a:endParaRPr lang="en-IN" dirty="0"/>
          </a:p>
        </p:txBody>
      </p:sp>
    </p:spTree>
    <p:extLst>
      <p:ext uri="{BB962C8B-B14F-4D97-AF65-F5344CB8AC3E}">
        <p14:creationId xmlns:p14="http://schemas.microsoft.com/office/powerpoint/2010/main" val="2776007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0F05A-1C5E-8203-7506-5D4CA98E9F1D}"/>
              </a:ext>
            </a:extLst>
          </p:cNvPr>
          <p:cNvSpPr>
            <a:spLocks noGrp="1"/>
          </p:cNvSpPr>
          <p:nvPr>
            <p:ph type="title"/>
          </p:nvPr>
        </p:nvSpPr>
        <p:spPr/>
        <p:txBody>
          <a:bodyPr/>
          <a:lstStyle/>
          <a:p>
            <a:r>
              <a:rPr lang="en-US" dirty="0"/>
              <a:t>Using DynamoDB Streams and Lambda to archive TTL deleted items</a:t>
            </a:r>
            <a:endParaRPr lang="en-IN" dirty="0"/>
          </a:p>
        </p:txBody>
      </p:sp>
      <p:sp>
        <p:nvSpPr>
          <p:cNvPr id="3" name="Content Placeholder 2">
            <a:extLst>
              <a:ext uri="{FF2B5EF4-FFF2-40B4-BE49-F238E27FC236}">
                <a16:creationId xmlns:a16="http://schemas.microsoft.com/office/drawing/2014/main" id="{CE32A05B-8E58-0281-C872-3598F5F16588}"/>
              </a:ext>
            </a:extLst>
          </p:cNvPr>
          <p:cNvSpPr>
            <a:spLocks noGrp="1"/>
          </p:cNvSpPr>
          <p:nvPr>
            <p:ph idx="1"/>
          </p:nvPr>
        </p:nvSpPr>
        <p:spPr>
          <a:xfrm>
            <a:off x="1154954" y="2603499"/>
            <a:ext cx="10589371" cy="3783013"/>
          </a:xfrm>
        </p:spPr>
        <p:txBody>
          <a:bodyPr>
            <a:normAutofit/>
          </a:bodyPr>
          <a:lstStyle/>
          <a:p>
            <a:r>
              <a:rPr lang="en-US" dirty="0"/>
              <a:t>Combining DynamoDB Time to Live (TTL), DynamoDB Streams, and AWS Lambda can help simplify archiving data, reduce DynamoDB storage costs, and reduce code complexity. </a:t>
            </a:r>
          </a:p>
          <a:p>
            <a:r>
              <a:rPr lang="en-US" dirty="0"/>
              <a:t>Using Lambda as the stream consumer provides many advantages, most notably the cost reduction compared to other consumers such as Kinesis Client Library (KCL). </a:t>
            </a:r>
          </a:p>
          <a:p>
            <a:r>
              <a:rPr lang="en-US" dirty="0"/>
              <a:t>You aren’t charged for </a:t>
            </a:r>
            <a:r>
              <a:rPr lang="en-US" dirty="0" err="1"/>
              <a:t>GetRecords</a:t>
            </a:r>
            <a:r>
              <a:rPr lang="en-US" dirty="0"/>
              <a:t> API calls on your DynamoDB stream when using Lambda to consume events, and Lambda can provide event filtering by identifying JSON patterns in a stream event. </a:t>
            </a:r>
          </a:p>
          <a:p>
            <a:r>
              <a:rPr lang="en-US" dirty="0"/>
              <a:t>With event-pattern content filtering, you can define up to five different filters to control which events are sent to Lambda for processing. </a:t>
            </a:r>
          </a:p>
          <a:p>
            <a:r>
              <a:rPr lang="en-US" dirty="0"/>
              <a:t>This helps reduce invocations of your Lambda functions, simplifies code, and reduces overall cost.</a:t>
            </a:r>
            <a:endParaRPr lang="en-IN" dirty="0"/>
          </a:p>
        </p:txBody>
      </p:sp>
    </p:spTree>
    <p:extLst>
      <p:ext uri="{BB962C8B-B14F-4D97-AF65-F5344CB8AC3E}">
        <p14:creationId xmlns:p14="http://schemas.microsoft.com/office/powerpoint/2010/main" val="3285678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B092B-DA94-C881-AA74-3F03B6B2C0B7}"/>
              </a:ext>
            </a:extLst>
          </p:cNvPr>
          <p:cNvSpPr>
            <a:spLocks noGrp="1"/>
          </p:cNvSpPr>
          <p:nvPr>
            <p:ph type="title"/>
          </p:nvPr>
        </p:nvSpPr>
        <p:spPr/>
        <p:txBody>
          <a:bodyPr/>
          <a:lstStyle/>
          <a:p>
            <a:r>
              <a:rPr lang="en-US" dirty="0"/>
              <a:t>Using DynamoDB Streams and Lambda to archive TTL deleted items</a:t>
            </a:r>
            <a:endParaRPr lang="en-IN" dirty="0"/>
          </a:p>
        </p:txBody>
      </p:sp>
      <p:sp>
        <p:nvSpPr>
          <p:cNvPr id="3" name="Content Placeholder 2">
            <a:extLst>
              <a:ext uri="{FF2B5EF4-FFF2-40B4-BE49-F238E27FC236}">
                <a16:creationId xmlns:a16="http://schemas.microsoft.com/office/drawing/2014/main" id="{9D890EAC-9069-3E08-C46B-97D7FCF3AB23}"/>
              </a:ext>
            </a:extLst>
          </p:cNvPr>
          <p:cNvSpPr>
            <a:spLocks noGrp="1"/>
          </p:cNvSpPr>
          <p:nvPr>
            <p:ph idx="1"/>
          </p:nvPr>
        </p:nvSpPr>
        <p:spPr>
          <a:xfrm>
            <a:off x="1154954" y="2603499"/>
            <a:ext cx="10746534" cy="4068763"/>
          </a:xfrm>
        </p:spPr>
        <p:txBody>
          <a:bodyPr>
            <a:normAutofit/>
          </a:bodyPr>
          <a:lstStyle/>
          <a:p>
            <a:r>
              <a:rPr lang="en-US" dirty="0"/>
              <a:t>While DynamoDB Streams contains all data modifications, such as Create, Modify, and Remove actions, this can result in unwanted invocations of your archive Lambda function. </a:t>
            </a:r>
          </a:p>
          <a:p>
            <a:r>
              <a:rPr lang="en-US" dirty="0"/>
              <a:t>For example, say you have a table with 2 million data modifications per hour flowing into the stream, but less than 5 percent of these are item deletes that will expire through the TTL process and need to be archived.</a:t>
            </a:r>
          </a:p>
          <a:p>
            <a:r>
              <a:rPr lang="en-US" dirty="0"/>
              <a:t>With Lambda event source filters, the Lambda function will only invoke 100,000 times per hour. </a:t>
            </a:r>
          </a:p>
          <a:p>
            <a:r>
              <a:rPr lang="en-US" dirty="0"/>
              <a:t>The result with event filtering is that you’re charged only for the needed invocations instead of the 2 million invocations you would have without event filtering.</a:t>
            </a:r>
            <a:endParaRPr lang="en-IN" dirty="0"/>
          </a:p>
        </p:txBody>
      </p:sp>
    </p:spTree>
    <p:extLst>
      <p:ext uri="{BB962C8B-B14F-4D97-AF65-F5344CB8AC3E}">
        <p14:creationId xmlns:p14="http://schemas.microsoft.com/office/powerpoint/2010/main" val="1691479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E04BE-3F4B-6478-EBB7-FB3B854E301F}"/>
              </a:ext>
            </a:extLst>
          </p:cNvPr>
          <p:cNvSpPr>
            <a:spLocks noGrp="1"/>
          </p:cNvSpPr>
          <p:nvPr>
            <p:ph type="title"/>
          </p:nvPr>
        </p:nvSpPr>
        <p:spPr/>
        <p:txBody>
          <a:bodyPr/>
          <a:lstStyle/>
          <a:p>
            <a:r>
              <a:rPr lang="en-US" dirty="0"/>
              <a:t>Using DynamoDB Streams and Lambda to archive TTL deleted items</a:t>
            </a:r>
            <a:endParaRPr lang="en-IN" dirty="0"/>
          </a:p>
        </p:txBody>
      </p:sp>
      <p:sp>
        <p:nvSpPr>
          <p:cNvPr id="3" name="Content Placeholder 2">
            <a:extLst>
              <a:ext uri="{FF2B5EF4-FFF2-40B4-BE49-F238E27FC236}">
                <a16:creationId xmlns:a16="http://schemas.microsoft.com/office/drawing/2014/main" id="{24F01891-4B52-EF4D-AE27-75E11C9307E8}"/>
              </a:ext>
            </a:extLst>
          </p:cNvPr>
          <p:cNvSpPr>
            <a:spLocks noGrp="1"/>
          </p:cNvSpPr>
          <p:nvPr>
            <p:ph idx="1"/>
          </p:nvPr>
        </p:nvSpPr>
        <p:spPr>
          <a:xfrm>
            <a:off x="1154954" y="2603500"/>
            <a:ext cx="10503646" cy="1411288"/>
          </a:xfrm>
        </p:spPr>
        <p:txBody>
          <a:bodyPr/>
          <a:lstStyle/>
          <a:p>
            <a:r>
              <a:rPr lang="en-US" b="0" i="0" dirty="0">
                <a:solidFill>
                  <a:srgbClr val="16191F"/>
                </a:solidFill>
                <a:effectLst/>
                <a:latin typeface="Amazon Ember"/>
              </a:rPr>
              <a:t>Event filtering is applied to the </a:t>
            </a:r>
            <a:r>
              <a:rPr lang="en-US" b="0" i="0" u="none" strike="noStrike" dirty="0">
                <a:effectLst/>
                <a:latin typeface="Amazon Ember"/>
              </a:rPr>
              <a:t>Lambda event source mapping</a:t>
            </a:r>
            <a:r>
              <a:rPr lang="en-US" b="0" i="0" dirty="0">
                <a:solidFill>
                  <a:srgbClr val="16191F"/>
                </a:solidFill>
                <a:effectLst/>
                <a:latin typeface="Amazon Ember"/>
              </a:rPr>
              <a:t>, which is a resource that reads from a chosen event—the DynamoDB stream—and invokes a Lambda function.</a:t>
            </a:r>
          </a:p>
          <a:p>
            <a:r>
              <a:rPr lang="en-US" b="0" i="0" dirty="0">
                <a:solidFill>
                  <a:srgbClr val="16191F"/>
                </a:solidFill>
                <a:effectLst/>
                <a:latin typeface="Amazon Ember"/>
              </a:rPr>
              <a:t> In the following diagram, can see how a Time to Live deleted item is consumed by a Lambda function using streams and event filters</a:t>
            </a:r>
            <a:endParaRPr lang="en-IN" dirty="0"/>
          </a:p>
        </p:txBody>
      </p:sp>
      <p:pic>
        <p:nvPicPr>
          <p:cNvPr id="16386" name="Picture 2">
            <a:extLst>
              <a:ext uri="{FF2B5EF4-FFF2-40B4-BE49-F238E27FC236}">
                <a16:creationId xmlns:a16="http://schemas.microsoft.com/office/drawing/2014/main" id="{42614AEB-F535-4363-A0F7-FAEA938E40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23293"/>
            <a:ext cx="11930063" cy="2391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493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8EB0-57D3-9C86-E505-AD8F89380529}"/>
              </a:ext>
            </a:extLst>
          </p:cNvPr>
          <p:cNvSpPr>
            <a:spLocks noGrp="1"/>
          </p:cNvSpPr>
          <p:nvPr>
            <p:ph type="title"/>
          </p:nvPr>
        </p:nvSpPr>
        <p:spPr/>
        <p:txBody>
          <a:bodyPr/>
          <a:lstStyle/>
          <a:p>
            <a:r>
              <a:rPr lang="en-US" dirty="0"/>
              <a:t>DynamoDB Streams and AWS Lambda triggers</a:t>
            </a:r>
            <a:endParaRPr lang="en-IN" dirty="0"/>
          </a:p>
        </p:txBody>
      </p:sp>
      <p:sp>
        <p:nvSpPr>
          <p:cNvPr id="3" name="Content Placeholder 2">
            <a:extLst>
              <a:ext uri="{FF2B5EF4-FFF2-40B4-BE49-F238E27FC236}">
                <a16:creationId xmlns:a16="http://schemas.microsoft.com/office/drawing/2014/main" id="{41A5A645-E0E6-DA58-F68C-D134B4C09E85}"/>
              </a:ext>
            </a:extLst>
          </p:cNvPr>
          <p:cNvSpPr>
            <a:spLocks noGrp="1"/>
          </p:cNvSpPr>
          <p:nvPr>
            <p:ph idx="1"/>
          </p:nvPr>
        </p:nvSpPr>
        <p:spPr>
          <a:xfrm>
            <a:off x="1154954" y="2603499"/>
            <a:ext cx="10189321" cy="3825875"/>
          </a:xfrm>
        </p:spPr>
        <p:txBody>
          <a:bodyPr/>
          <a:lstStyle/>
          <a:p>
            <a:pPr algn="l"/>
            <a:r>
              <a:rPr lang="en-US" b="0" i="0" dirty="0">
                <a:solidFill>
                  <a:srgbClr val="16191F"/>
                </a:solidFill>
                <a:effectLst/>
                <a:latin typeface="Amazon Ember"/>
              </a:rPr>
              <a:t>Amazon DynamoDB is integrated with AWS Lambda so that you can create </a:t>
            </a:r>
            <a:r>
              <a:rPr lang="en-US" b="0" i="1" dirty="0">
                <a:solidFill>
                  <a:srgbClr val="16191F"/>
                </a:solidFill>
                <a:effectLst/>
                <a:latin typeface="Amazon Ember"/>
              </a:rPr>
              <a:t>triggers</a:t>
            </a:r>
            <a:r>
              <a:rPr lang="en-US" b="0" i="0" dirty="0">
                <a:solidFill>
                  <a:srgbClr val="16191F"/>
                </a:solidFill>
                <a:effectLst/>
                <a:latin typeface="Amazon Ember"/>
              </a:rPr>
              <a:t>—pieces of code that automatically respond to events in DynamoDB Streams. </a:t>
            </a:r>
          </a:p>
          <a:p>
            <a:pPr algn="l"/>
            <a:r>
              <a:rPr lang="en-US" b="0" i="0" dirty="0">
                <a:solidFill>
                  <a:srgbClr val="16191F"/>
                </a:solidFill>
                <a:effectLst/>
                <a:latin typeface="Amazon Ember"/>
              </a:rPr>
              <a:t>With triggers, you can build applications that react to data modifications in DynamoDB tables.</a:t>
            </a:r>
          </a:p>
          <a:p>
            <a:pPr algn="l"/>
            <a:r>
              <a:rPr lang="en-US" b="0" i="0" dirty="0">
                <a:solidFill>
                  <a:srgbClr val="16191F"/>
                </a:solidFill>
                <a:effectLst/>
                <a:latin typeface="Amazon Ember"/>
              </a:rPr>
              <a:t>If you enable DynamoDB Streams on a table, you can associate the stream Amazon Resource Name (ARN) with an AWS Lambda function that you write. </a:t>
            </a:r>
          </a:p>
          <a:p>
            <a:pPr algn="l"/>
            <a:r>
              <a:rPr lang="en-US" b="0" i="0" dirty="0">
                <a:solidFill>
                  <a:srgbClr val="16191F"/>
                </a:solidFill>
                <a:effectLst/>
                <a:latin typeface="Amazon Ember"/>
              </a:rPr>
              <a:t>All mutation actions to that DynamoDB table can then be captured as an item on the stream. </a:t>
            </a:r>
          </a:p>
          <a:p>
            <a:pPr algn="l"/>
            <a:r>
              <a:rPr lang="en-US" b="0" i="0" dirty="0">
                <a:solidFill>
                  <a:srgbClr val="16191F"/>
                </a:solidFill>
                <a:effectLst/>
                <a:latin typeface="Amazon Ember"/>
              </a:rPr>
              <a:t>For example, you can set a trigger so that when an item in a table is modified a new record immediately appears in that table's stream.</a:t>
            </a:r>
          </a:p>
          <a:p>
            <a:endParaRPr lang="en-IN" dirty="0"/>
          </a:p>
        </p:txBody>
      </p:sp>
    </p:spTree>
    <p:extLst>
      <p:ext uri="{BB962C8B-B14F-4D97-AF65-F5344CB8AC3E}">
        <p14:creationId xmlns:p14="http://schemas.microsoft.com/office/powerpoint/2010/main" val="1663500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A38D2-8CF1-984E-506C-9272C1972E22}"/>
              </a:ext>
            </a:extLst>
          </p:cNvPr>
          <p:cNvSpPr>
            <a:spLocks noGrp="1"/>
          </p:cNvSpPr>
          <p:nvPr>
            <p:ph type="title"/>
          </p:nvPr>
        </p:nvSpPr>
        <p:spPr/>
        <p:txBody>
          <a:bodyPr/>
          <a:lstStyle/>
          <a:p>
            <a:r>
              <a:rPr lang="en-US" dirty="0"/>
              <a:t>DynamoDB Streams and AWS Lambda triggers</a:t>
            </a:r>
            <a:endParaRPr lang="en-IN" dirty="0"/>
          </a:p>
        </p:txBody>
      </p:sp>
      <p:sp>
        <p:nvSpPr>
          <p:cNvPr id="3" name="Content Placeholder 2">
            <a:extLst>
              <a:ext uri="{FF2B5EF4-FFF2-40B4-BE49-F238E27FC236}">
                <a16:creationId xmlns:a16="http://schemas.microsoft.com/office/drawing/2014/main" id="{7E4BFDFB-3944-DB84-B1FC-F95F5EBAC5F6}"/>
              </a:ext>
            </a:extLst>
          </p:cNvPr>
          <p:cNvSpPr>
            <a:spLocks noGrp="1"/>
          </p:cNvSpPr>
          <p:nvPr>
            <p:ph idx="1"/>
          </p:nvPr>
        </p:nvSpPr>
        <p:spPr>
          <a:xfrm>
            <a:off x="1154954" y="2603499"/>
            <a:ext cx="10317909" cy="3825875"/>
          </a:xfrm>
        </p:spPr>
        <p:txBody>
          <a:bodyPr>
            <a:normAutofit/>
          </a:bodyPr>
          <a:lstStyle/>
          <a:p>
            <a:r>
              <a:rPr lang="en-US" dirty="0"/>
              <a:t>AWS Lambda service polls the stream for new records four times per second. </a:t>
            </a:r>
          </a:p>
          <a:p>
            <a:r>
              <a:rPr lang="en-US" dirty="0"/>
              <a:t>When new stream records are available, your Lambda function is synchronously invoked.</a:t>
            </a:r>
          </a:p>
          <a:p>
            <a:r>
              <a:rPr lang="en-US" dirty="0"/>
              <a:t>Can subscribe up to two Lambda functions to the same DynamoDB stream.</a:t>
            </a:r>
          </a:p>
          <a:p>
            <a:r>
              <a:rPr lang="en-US" dirty="0"/>
              <a:t>Lambda function can send a notification, initiate a workflow, or perform many other actions that you specify.</a:t>
            </a:r>
          </a:p>
          <a:p>
            <a:r>
              <a:rPr lang="en-US" dirty="0"/>
              <a:t>Can write a Lambda function to simply copy each stream record to persistent storage, such as Amazon S3 File Gateway (Amazon S3), and create a permanent audit trail of write activity in your table. </a:t>
            </a:r>
          </a:p>
        </p:txBody>
      </p:sp>
    </p:spTree>
    <p:extLst>
      <p:ext uri="{BB962C8B-B14F-4D97-AF65-F5344CB8AC3E}">
        <p14:creationId xmlns:p14="http://schemas.microsoft.com/office/powerpoint/2010/main" val="4261837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F568E-D58B-1979-FF14-5DF9D80E91F9}"/>
              </a:ext>
            </a:extLst>
          </p:cNvPr>
          <p:cNvSpPr>
            <a:spLocks noGrp="1"/>
          </p:cNvSpPr>
          <p:nvPr>
            <p:ph type="title"/>
          </p:nvPr>
        </p:nvSpPr>
        <p:spPr/>
        <p:txBody>
          <a:bodyPr/>
          <a:lstStyle/>
          <a:p>
            <a:r>
              <a:rPr lang="en-US" dirty="0"/>
              <a:t>DynamoDB Stream</a:t>
            </a:r>
            <a:endParaRPr lang="en-IN" dirty="0"/>
          </a:p>
        </p:txBody>
      </p:sp>
      <p:sp>
        <p:nvSpPr>
          <p:cNvPr id="3" name="Content Placeholder 2">
            <a:extLst>
              <a:ext uri="{FF2B5EF4-FFF2-40B4-BE49-F238E27FC236}">
                <a16:creationId xmlns:a16="http://schemas.microsoft.com/office/drawing/2014/main" id="{933759FB-3633-52DA-3F2A-9AB63B79433A}"/>
              </a:ext>
            </a:extLst>
          </p:cNvPr>
          <p:cNvSpPr>
            <a:spLocks noGrp="1"/>
          </p:cNvSpPr>
          <p:nvPr>
            <p:ph idx="1"/>
          </p:nvPr>
        </p:nvSpPr>
        <p:spPr>
          <a:xfrm>
            <a:off x="1154954" y="2603499"/>
            <a:ext cx="9903571" cy="3725863"/>
          </a:xfrm>
        </p:spPr>
        <p:txBody>
          <a:bodyPr/>
          <a:lstStyle/>
          <a:p>
            <a:r>
              <a:rPr lang="en-US" b="0" i="0" dirty="0">
                <a:effectLst/>
                <a:latin typeface="Inter"/>
              </a:rPr>
              <a:t>Can be used to decouple your application core business logic from effects that should happen afterward. </a:t>
            </a:r>
          </a:p>
          <a:p>
            <a:r>
              <a:rPr lang="en-US" dirty="0">
                <a:latin typeface="Inter"/>
              </a:rPr>
              <a:t>B</a:t>
            </a:r>
            <a:r>
              <a:rPr lang="en-US" b="0" i="0" dirty="0">
                <a:effectLst/>
                <a:latin typeface="Inter"/>
              </a:rPr>
              <a:t>ase code can be minimal while you can still "plug-in" more Lambda functions reacting to changes as your software evolves. </a:t>
            </a:r>
          </a:p>
          <a:p>
            <a:r>
              <a:rPr lang="en-US" dirty="0">
                <a:latin typeface="Inter"/>
              </a:rPr>
              <a:t>E</a:t>
            </a:r>
            <a:r>
              <a:rPr lang="en-US" b="0" i="0" dirty="0">
                <a:effectLst/>
                <a:latin typeface="Inter"/>
              </a:rPr>
              <a:t>nables not only separation of concerns but also better security and reduces the impact of possible bugs. </a:t>
            </a:r>
          </a:p>
          <a:p>
            <a:r>
              <a:rPr lang="en-US" b="0" i="0" dirty="0">
                <a:effectLst/>
                <a:latin typeface="Inter"/>
              </a:rPr>
              <a:t>Streams can be also leveraged to be an alternative for </a:t>
            </a:r>
            <a:r>
              <a:rPr lang="en-US" b="0" i="0" dirty="0">
                <a:solidFill>
                  <a:srgbClr val="187CFF"/>
                </a:solidFill>
                <a:effectLst/>
                <a:latin typeface="Inter"/>
              </a:rPr>
              <a:t>Transactions</a:t>
            </a:r>
            <a:r>
              <a:rPr lang="en-US" b="0" i="0" dirty="0">
                <a:effectLst/>
                <a:latin typeface="Inter"/>
              </a:rPr>
              <a:t> if consistency and atomicity is not required.</a:t>
            </a:r>
          </a:p>
          <a:p>
            <a:r>
              <a:rPr lang="en-US" b="0" i="0" dirty="0">
                <a:solidFill>
                  <a:srgbClr val="16191F"/>
                </a:solidFill>
                <a:effectLst/>
                <a:latin typeface="Amazon Ember"/>
              </a:rPr>
              <a:t>DynamoDB supports streaming of item-level change data capture records in near-real time. </a:t>
            </a:r>
          </a:p>
          <a:p>
            <a:r>
              <a:rPr lang="en-US" dirty="0">
                <a:solidFill>
                  <a:srgbClr val="16191F"/>
                </a:solidFill>
                <a:latin typeface="Amazon Ember"/>
              </a:rPr>
              <a:t>C</a:t>
            </a:r>
            <a:r>
              <a:rPr lang="en-US" b="0" i="0" dirty="0">
                <a:solidFill>
                  <a:srgbClr val="16191F"/>
                </a:solidFill>
                <a:effectLst/>
                <a:latin typeface="Amazon Ember"/>
              </a:rPr>
              <a:t>an build applications that consume these streams and take action based on the contents</a:t>
            </a:r>
            <a:endParaRPr lang="en-IN" dirty="0"/>
          </a:p>
        </p:txBody>
      </p:sp>
    </p:spTree>
    <p:extLst>
      <p:ext uri="{BB962C8B-B14F-4D97-AF65-F5344CB8AC3E}">
        <p14:creationId xmlns:p14="http://schemas.microsoft.com/office/powerpoint/2010/main" val="26083949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A38D2-8CF1-984E-506C-9272C1972E22}"/>
              </a:ext>
            </a:extLst>
          </p:cNvPr>
          <p:cNvSpPr>
            <a:spLocks noGrp="1"/>
          </p:cNvSpPr>
          <p:nvPr>
            <p:ph type="title"/>
          </p:nvPr>
        </p:nvSpPr>
        <p:spPr/>
        <p:txBody>
          <a:bodyPr/>
          <a:lstStyle/>
          <a:p>
            <a:r>
              <a:rPr lang="en-US" dirty="0"/>
              <a:t>DynamoDB Streams and AWS Lambda triggers</a:t>
            </a:r>
            <a:endParaRPr lang="en-IN" dirty="0"/>
          </a:p>
        </p:txBody>
      </p:sp>
      <p:sp>
        <p:nvSpPr>
          <p:cNvPr id="3" name="Content Placeholder 2">
            <a:extLst>
              <a:ext uri="{FF2B5EF4-FFF2-40B4-BE49-F238E27FC236}">
                <a16:creationId xmlns:a16="http://schemas.microsoft.com/office/drawing/2014/main" id="{7E4BFDFB-3944-DB84-B1FC-F95F5EBAC5F6}"/>
              </a:ext>
            </a:extLst>
          </p:cNvPr>
          <p:cNvSpPr>
            <a:spLocks noGrp="1"/>
          </p:cNvSpPr>
          <p:nvPr>
            <p:ph idx="1"/>
          </p:nvPr>
        </p:nvSpPr>
        <p:spPr>
          <a:xfrm>
            <a:off x="1154954" y="2603499"/>
            <a:ext cx="10317909" cy="3825875"/>
          </a:xfrm>
        </p:spPr>
        <p:txBody>
          <a:bodyPr>
            <a:normAutofit/>
          </a:bodyPr>
          <a:lstStyle/>
          <a:p>
            <a:r>
              <a:rPr lang="en-US" dirty="0"/>
              <a:t>Have a mobile gaming app that writes to a </a:t>
            </a:r>
            <a:r>
              <a:rPr lang="en-US" dirty="0" err="1"/>
              <a:t>GameScores</a:t>
            </a:r>
            <a:r>
              <a:rPr lang="en-US" dirty="0"/>
              <a:t> table. </a:t>
            </a:r>
          </a:p>
          <a:p>
            <a:r>
              <a:rPr lang="en-US" dirty="0"/>
              <a:t>Whenever the TopScore attribute of the </a:t>
            </a:r>
            <a:r>
              <a:rPr lang="en-US" dirty="0" err="1"/>
              <a:t>GameScores</a:t>
            </a:r>
            <a:r>
              <a:rPr lang="en-US" dirty="0"/>
              <a:t> table is updated, a corresponding stream record is written to the table's stream. </a:t>
            </a:r>
          </a:p>
          <a:p>
            <a:r>
              <a:rPr lang="en-US" dirty="0"/>
              <a:t>This event could then trigger a Lambda function that posts a congratulatory message on a social media network. </a:t>
            </a:r>
          </a:p>
          <a:p>
            <a:r>
              <a:rPr lang="en-US" dirty="0"/>
              <a:t>This function could also be written to ignore any stream records that are not updates to </a:t>
            </a:r>
            <a:r>
              <a:rPr lang="en-US" dirty="0" err="1"/>
              <a:t>GameScores</a:t>
            </a:r>
            <a:r>
              <a:rPr lang="en-US" dirty="0"/>
              <a:t>, or that do not modify the TopScore attribute.</a:t>
            </a:r>
            <a:endParaRPr lang="en-IN" dirty="0"/>
          </a:p>
        </p:txBody>
      </p:sp>
    </p:spTree>
    <p:extLst>
      <p:ext uri="{BB962C8B-B14F-4D97-AF65-F5344CB8AC3E}">
        <p14:creationId xmlns:p14="http://schemas.microsoft.com/office/powerpoint/2010/main" val="4062248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52F9-BDB0-A255-E30F-FC0D5AA3323E}"/>
              </a:ext>
            </a:extLst>
          </p:cNvPr>
          <p:cNvSpPr>
            <a:spLocks noGrp="1"/>
          </p:cNvSpPr>
          <p:nvPr>
            <p:ph type="title"/>
          </p:nvPr>
        </p:nvSpPr>
        <p:spPr/>
        <p:txBody>
          <a:bodyPr/>
          <a:lstStyle/>
          <a:p>
            <a:r>
              <a:rPr lang="en-US" dirty="0"/>
              <a:t>Use Cases</a:t>
            </a:r>
            <a:endParaRPr lang="en-IN" dirty="0"/>
          </a:p>
        </p:txBody>
      </p:sp>
      <p:sp>
        <p:nvSpPr>
          <p:cNvPr id="3" name="Content Placeholder 2">
            <a:extLst>
              <a:ext uri="{FF2B5EF4-FFF2-40B4-BE49-F238E27FC236}">
                <a16:creationId xmlns:a16="http://schemas.microsoft.com/office/drawing/2014/main" id="{2C93AD25-EB16-8574-A9C8-2B6BB3AA5586}"/>
              </a:ext>
            </a:extLst>
          </p:cNvPr>
          <p:cNvSpPr>
            <a:spLocks noGrp="1"/>
          </p:cNvSpPr>
          <p:nvPr>
            <p:ph idx="1"/>
          </p:nvPr>
        </p:nvSpPr>
        <p:spPr>
          <a:xfrm>
            <a:off x="1154954" y="2603500"/>
            <a:ext cx="10475071" cy="1539875"/>
          </a:xfrm>
        </p:spPr>
        <p:txBody>
          <a:bodyPr/>
          <a:lstStyle/>
          <a:p>
            <a:pPr algn="l"/>
            <a:r>
              <a:rPr lang="en-US" b="1" i="0" dirty="0">
                <a:effectLst/>
                <a:latin typeface="helvetica" panose="020B0604020202020204" pitchFamily="34" charset="0"/>
              </a:rPr>
              <a:t>Data replication</a:t>
            </a:r>
          </a:p>
          <a:p>
            <a:pPr algn="l"/>
            <a:r>
              <a:rPr lang="en-US" b="0" i="0" dirty="0">
                <a:effectLst/>
                <a:latin typeface="Inter"/>
              </a:rPr>
              <a:t>Even though cross-region data replication can be solved with </a:t>
            </a:r>
            <a:r>
              <a:rPr lang="en-US" b="0" i="0" dirty="0">
                <a:solidFill>
                  <a:srgbClr val="187CFF"/>
                </a:solidFill>
                <a:effectLst/>
                <a:latin typeface="Inter"/>
              </a:rPr>
              <a:t>DynamoDB Global tables</a:t>
            </a:r>
            <a:r>
              <a:rPr lang="en-US" b="0" i="0" dirty="0">
                <a:effectLst/>
                <a:latin typeface="Inter"/>
              </a:rPr>
              <a:t>, may still want to replicate your data to DynamoDB table in the same region or push it to </a:t>
            </a:r>
            <a:r>
              <a:rPr lang="en-US" b="0" i="0" dirty="0">
                <a:solidFill>
                  <a:srgbClr val="187CFF"/>
                </a:solidFill>
                <a:effectLst/>
                <a:latin typeface="Inter"/>
              </a:rPr>
              <a:t>RDBMS</a:t>
            </a:r>
            <a:r>
              <a:rPr lang="en-US" b="0" i="0" dirty="0">
                <a:effectLst/>
                <a:latin typeface="Inter"/>
              </a:rPr>
              <a:t> or </a:t>
            </a:r>
            <a:r>
              <a:rPr lang="en-US" dirty="0">
                <a:solidFill>
                  <a:srgbClr val="187CFF"/>
                </a:solidFill>
                <a:latin typeface="Inter"/>
              </a:rPr>
              <a:t>S3</a:t>
            </a:r>
            <a:r>
              <a:rPr lang="en-US" b="0" i="0" dirty="0">
                <a:effectLst/>
                <a:latin typeface="Inter"/>
              </a:rPr>
              <a:t>. </a:t>
            </a:r>
          </a:p>
          <a:p>
            <a:pPr algn="l"/>
            <a:r>
              <a:rPr lang="en-US" b="0" i="0" dirty="0">
                <a:effectLst/>
                <a:latin typeface="Inter"/>
              </a:rPr>
              <a:t>DynamoDB Streams are perfect for that.</a:t>
            </a:r>
          </a:p>
          <a:p>
            <a:endParaRPr lang="en-IN" dirty="0"/>
          </a:p>
        </p:txBody>
      </p:sp>
      <p:pic>
        <p:nvPicPr>
          <p:cNvPr id="3074" name="Picture 2" descr="DynamoDB data replication using Streams">
            <a:extLst>
              <a:ext uri="{FF2B5EF4-FFF2-40B4-BE49-F238E27FC236}">
                <a16:creationId xmlns:a16="http://schemas.microsoft.com/office/drawing/2014/main" id="{6F7C28EE-6CB0-54CA-2B02-A233AFDFBF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43374"/>
            <a:ext cx="12192000" cy="271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897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93AD25-EB16-8574-A9C8-2B6BB3AA5586}"/>
              </a:ext>
            </a:extLst>
          </p:cNvPr>
          <p:cNvSpPr>
            <a:spLocks noGrp="1"/>
          </p:cNvSpPr>
          <p:nvPr>
            <p:ph idx="4294967295"/>
          </p:nvPr>
        </p:nvSpPr>
        <p:spPr>
          <a:xfrm>
            <a:off x="731838" y="660400"/>
            <a:ext cx="10474325" cy="2197100"/>
          </a:xfrm>
        </p:spPr>
        <p:txBody>
          <a:bodyPr/>
          <a:lstStyle/>
          <a:p>
            <a:pPr marL="0" indent="0" algn="l">
              <a:buNone/>
            </a:pPr>
            <a:r>
              <a:rPr lang="en-US" b="1" i="0" dirty="0">
                <a:effectLst/>
                <a:latin typeface="helvetica" panose="020B0604020202020204" pitchFamily="34" charset="0"/>
              </a:rPr>
              <a:t>Content moderation</a:t>
            </a:r>
          </a:p>
          <a:p>
            <a:pPr algn="l"/>
            <a:r>
              <a:rPr lang="en-US" b="0" i="0" dirty="0">
                <a:effectLst/>
                <a:latin typeface="Inter"/>
              </a:rPr>
              <a:t>Useful for writing "</a:t>
            </a:r>
            <a:r>
              <a:rPr lang="en-US" b="0" i="0" dirty="0" err="1">
                <a:effectLst/>
                <a:latin typeface="Inter"/>
              </a:rPr>
              <a:t>middlewares</a:t>
            </a:r>
            <a:r>
              <a:rPr lang="en-US" b="0" i="0" dirty="0">
                <a:effectLst/>
                <a:latin typeface="Inter"/>
              </a:rPr>
              <a:t>". </a:t>
            </a:r>
          </a:p>
          <a:p>
            <a:pPr algn="l"/>
            <a:r>
              <a:rPr lang="en-US" dirty="0">
                <a:latin typeface="Inter"/>
              </a:rPr>
              <a:t>C</a:t>
            </a:r>
            <a:r>
              <a:rPr lang="en-US" b="0" i="0" dirty="0">
                <a:effectLst/>
                <a:latin typeface="Inter"/>
              </a:rPr>
              <a:t>an easily decouple business logic with asynchronous validation or side-effects. </a:t>
            </a:r>
          </a:p>
          <a:p>
            <a:pPr algn="l"/>
            <a:r>
              <a:rPr lang="en-US" b="0" i="0" dirty="0">
                <a:effectLst/>
                <a:latin typeface="Inter"/>
              </a:rPr>
              <a:t>Once a message or image is added to a table, DynamoDB Stream passes that record to the Lambda function, which validates it against AWS Artificial Intelligence services such as AWS </a:t>
            </a:r>
            <a:r>
              <a:rPr lang="en-US" b="0" i="0" dirty="0" err="1">
                <a:effectLst/>
                <a:latin typeface="Inter"/>
              </a:rPr>
              <a:t>Rekognition</a:t>
            </a:r>
            <a:r>
              <a:rPr lang="en-US" b="0" i="0" dirty="0">
                <a:effectLst/>
                <a:latin typeface="Inter"/>
              </a:rPr>
              <a:t> or AWS Comprehend.</a:t>
            </a:r>
          </a:p>
          <a:p>
            <a:endParaRPr lang="en-IN" dirty="0"/>
          </a:p>
        </p:txBody>
      </p:sp>
      <p:pic>
        <p:nvPicPr>
          <p:cNvPr id="4098" name="Picture 2" descr="DynamoDB content moderation using Streams and AI">
            <a:extLst>
              <a:ext uri="{FF2B5EF4-FFF2-40B4-BE49-F238E27FC236}">
                <a16:creationId xmlns:a16="http://schemas.microsoft.com/office/drawing/2014/main" id="{E17901D2-DD4F-FEE6-A131-497C85F5F9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17837"/>
            <a:ext cx="12192000" cy="3649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030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30855D-EA2F-ABFB-9D1E-88F84704A8FE}"/>
              </a:ext>
            </a:extLst>
          </p:cNvPr>
          <p:cNvSpPr txBox="1"/>
          <p:nvPr/>
        </p:nvSpPr>
        <p:spPr>
          <a:xfrm>
            <a:off x="1117997" y="507118"/>
            <a:ext cx="8626078" cy="923330"/>
          </a:xfrm>
          <a:prstGeom prst="rect">
            <a:avLst/>
          </a:prstGeom>
          <a:noFill/>
        </p:spPr>
        <p:txBody>
          <a:bodyPr wrap="square">
            <a:spAutoFit/>
          </a:bodyPr>
          <a:lstStyle/>
          <a:p>
            <a:pPr algn="l"/>
            <a:r>
              <a:rPr lang="en-US" b="1" i="0" dirty="0">
                <a:effectLst/>
                <a:latin typeface="helvetica" panose="020B0604020202020204" pitchFamily="34" charset="0"/>
              </a:rPr>
              <a:t>Search</a:t>
            </a:r>
          </a:p>
          <a:p>
            <a:pPr algn="l"/>
            <a:r>
              <a:rPr lang="en-US" b="0" i="0" dirty="0">
                <a:effectLst/>
                <a:latin typeface="Inter"/>
              </a:rPr>
              <a:t>Sometimes the data must also be replicated to other sources, like Elasticsearch where it could be indexed in order to make it searchable. DynamoDB Streams allow that too.</a:t>
            </a:r>
          </a:p>
        </p:txBody>
      </p:sp>
      <p:pic>
        <p:nvPicPr>
          <p:cNvPr id="5122" name="Picture 2" descr="DynamoDB Search using Streams">
            <a:extLst>
              <a:ext uri="{FF2B5EF4-FFF2-40B4-BE49-F238E27FC236}">
                <a16:creationId xmlns:a16="http://schemas.microsoft.com/office/drawing/2014/main" id="{DDB5ECCD-FC9E-75E2-7C80-CB9F4214E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69370"/>
            <a:ext cx="12192000" cy="443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346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6BE5B7-A334-58D0-5534-75984B0EE1D1}"/>
              </a:ext>
            </a:extLst>
          </p:cNvPr>
          <p:cNvSpPr txBox="1"/>
          <p:nvPr/>
        </p:nvSpPr>
        <p:spPr>
          <a:xfrm>
            <a:off x="1189434" y="548819"/>
            <a:ext cx="8826103" cy="1477328"/>
          </a:xfrm>
          <a:prstGeom prst="rect">
            <a:avLst/>
          </a:prstGeom>
          <a:noFill/>
        </p:spPr>
        <p:txBody>
          <a:bodyPr wrap="square">
            <a:spAutoFit/>
          </a:bodyPr>
          <a:lstStyle/>
          <a:p>
            <a:pPr algn="l"/>
            <a:r>
              <a:rPr lang="en-US" b="1" i="0" dirty="0">
                <a:effectLst/>
                <a:latin typeface="helvetica" panose="020B0604020202020204" pitchFamily="34" charset="0"/>
              </a:rPr>
              <a:t>Notifications and sending e-mails</a:t>
            </a:r>
          </a:p>
          <a:p>
            <a:pPr algn="l"/>
            <a:r>
              <a:rPr lang="en-US" b="0" i="0" dirty="0">
                <a:effectLst/>
                <a:latin typeface="Inter"/>
              </a:rPr>
              <a:t>Once the message is saved to DynamoDB table, Lambda function which subscribes to that stream, invokes AWS Pinpoint or SES to notify recipients about it.</a:t>
            </a:r>
          </a:p>
          <a:p>
            <a:br>
              <a:rPr lang="en-US" dirty="0"/>
            </a:br>
            <a:endParaRPr lang="en-IN" dirty="0"/>
          </a:p>
        </p:txBody>
      </p:sp>
      <p:pic>
        <p:nvPicPr>
          <p:cNvPr id="6146" name="Picture 2" descr="DynamoDB Notifications and Emails using Streams">
            <a:extLst>
              <a:ext uri="{FF2B5EF4-FFF2-40B4-BE49-F238E27FC236}">
                <a16:creationId xmlns:a16="http://schemas.microsoft.com/office/drawing/2014/main" id="{1F287F36-251D-C50A-22FC-1693888AC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26147"/>
            <a:ext cx="12192000" cy="413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4367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52F9-BDB0-A255-E30F-FC0D5AA3323E}"/>
              </a:ext>
            </a:extLst>
          </p:cNvPr>
          <p:cNvSpPr>
            <a:spLocks noGrp="1"/>
          </p:cNvSpPr>
          <p:nvPr>
            <p:ph type="title"/>
          </p:nvPr>
        </p:nvSpPr>
        <p:spPr/>
        <p:txBody>
          <a:bodyPr/>
          <a:lstStyle/>
          <a:p>
            <a:r>
              <a:rPr lang="en-US" dirty="0"/>
              <a:t>Best practices</a:t>
            </a:r>
            <a:endParaRPr lang="en-IN" dirty="0"/>
          </a:p>
        </p:txBody>
      </p:sp>
      <p:sp>
        <p:nvSpPr>
          <p:cNvPr id="3" name="Content Placeholder 2">
            <a:extLst>
              <a:ext uri="{FF2B5EF4-FFF2-40B4-BE49-F238E27FC236}">
                <a16:creationId xmlns:a16="http://schemas.microsoft.com/office/drawing/2014/main" id="{2C93AD25-EB16-8574-A9C8-2B6BB3AA5586}"/>
              </a:ext>
            </a:extLst>
          </p:cNvPr>
          <p:cNvSpPr>
            <a:spLocks noGrp="1"/>
          </p:cNvSpPr>
          <p:nvPr>
            <p:ph idx="1"/>
          </p:nvPr>
        </p:nvSpPr>
        <p:spPr>
          <a:xfrm>
            <a:off x="1154954" y="2603500"/>
            <a:ext cx="10475071" cy="3911600"/>
          </a:xfrm>
        </p:spPr>
        <p:txBody>
          <a:bodyPr/>
          <a:lstStyle/>
          <a:p>
            <a:r>
              <a:rPr lang="en-US" dirty="0"/>
              <a:t>Be aware of the eventual consistency of the solution. </a:t>
            </a:r>
          </a:p>
          <a:p>
            <a:r>
              <a:rPr lang="en-US" dirty="0"/>
              <a:t>DynamoDB Stream events are near-real time but not real-time. </a:t>
            </a:r>
          </a:p>
          <a:p>
            <a:r>
              <a:rPr lang="en-US" dirty="0"/>
              <a:t>There will be small delay between the time of the event and the time of the event delivery.</a:t>
            </a:r>
          </a:p>
          <a:p>
            <a:r>
              <a:rPr lang="en-US" dirty="0"/>
              <a:t>Be aware of constraints - events in the stream are retained for 24 hours, only two processes can be reading from a single stream shard at a time</a:t>
            </a:r>
          </a:p>
          <a:p>
            <a:r>
              <a:rPr lang="en-US" dirty="0"/>
              <a:t>To achieve best separation of concerns, use one Lambda function per DynamoDB Stream. </a:t>
            </a:r>
          </a:p>
          <a:p>
            <a:r>
              <a:rPr lang="en-US" dirty="0"/>
              <a:t>Will help you keep IAM permissions minimal and code as simple as possible</a:t>
            </a:r>
          </a:p>
          <a:p>
            <a:r>
              <a:rPr lang="en-US" dirty="0"/>
              <a:t>Handle failures. Wrap whole processing logic in a try/catch clause, store the failed event in a DLQ (Dead Letter Queue) and retry them later.</a:t>
            </a:r>
            <a:endParaRPr lang="en-IN" dirty="0"/>
          </a:p>
        </p:txBody>
      </p:sp>
    </p:spTree>
    <p:extLst>
      <p:ext uri="{BB962C8B-B14F-4D97-AF65-F5344CB8AC3E}">
        <p14:creationId xmlns:p14="http://schemas.microsoft.com/office/powerpoint/2010/main" val="41333629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E57371-D3C1-88F2-3EF7-3F9450621215}"/>
              </a:ext>
            </a:extLst>
          </p:cNvPr>
          <p:cNvGraphicFramePr>
            <a:graphicFrameLocks noGrp="1"/>
          </p:cNvGraphicFramePr>
          <p:nvPr>
            <p:ph idx="4294967295"/>
          </p:nvPr>
        </p:nvGraphicFramePr>
        <p:xfrm>
          <a:off x="428625" y="300038"/>
          <a:ext cx="11430000" cy="5500687"/>
        </p:xfrm>
        <a:graphic>
          <a:graphicData uri="http://schemas.openxmlformats.org/drawingml/2006/table">
            <a:tbl>
              <a:tblPr firstRow="1" bandRow="1">
                <a:tableStyleId>{5C22544A-7EE6-4342-B048-85BDC9FD1C3A}</a:tableStyleId>
              </a:tblPr>
              <a:tblGrid>
                <a:gridCol w="2843213">
                  <a:extLst>
                    <a:ext uri="{9D8B030D-6E8A-4147-A177-3AD203B41FA5}">
                      <a16:colId xmlns:a16="http://schemas.microsoft.com/office/drawing/2014/main" val="1037296491"/>
                    </a:ext>
                  </a:extLst>
                </a:gridCol>
                <a:gridCol w="4129087">
                  <a:extLst>
                    <a:ext uri="{9D8B030D-6E8A-4147-A177-3AD203B41FA5}">
                      <a16:colId xmlns:a16="http://schemas.microsoft.com/office/drawing/2014/main" val="3755552917"/>
                    </a:ext>
                  </a:extLst>
                </a:gridCol>
                <a:gridCol w="4457700">
                  <a:extLst>
                    <a:ext uri="{9D8B030D-6E8A-4147-A177-3AD203B41FA5}">
                      <a16:colId xmlns:a16="http://schemas.microsoft.com/office/drawing/2014/main" val="183624610"/>
                    </a:ext>
                  </a:extLst>
                </a:gridCol>
              </a:tblGrid>
              <a:tr h="639446">
                <a:tc>
                  <a:txBody>
                    <a:bodyPr/>
                    <a:lstStyle/>
                    <a:p>
                      <a:pPr algn="l" fontAlgn="t" latinLnBrk="0"/>
                      <a:r>
                        <a:rPr lang="en-IN" b="1" dirty="0">
                          <a:effectLst/>
                        </a:rPr>
                        <a:t>Properties</a:t>
                      </a:r>
                    </a:p>
                  </a:txBody>
                  <a:tcPr marL="190500" marR="190500"/>
                </a:tc>
                <a:tc>
                  <a:txBody>
                    <a:bodyPr/>
                    <a:lstStyle/>
                    <a:p>
                      <a:pPr algn="l" fontAlgn="t" latinLnBrk="0"/>
                      <a:r>
                        <a:rPr lang="en-IN" b="1">
                          <a:effectLst/>
                        </a:rPr>
                        <a:t>Kinesis Data Streams for DynamoDB</a:t>
                      </a:r>
                    </a:p>
                  </a:txBody>
                  <a:tcPr marL="190500" marR="190500"/>
                </a:tc>
                <a:tc>
                  <a:txBody>
                    <a:bodyPr/>
                    <a:lstStyle/>
                    <a:p>
                      <a:pPr algn="l" fontAlgn="t" latinLnBrk="0"/>
                      <a:r>
                        <a:rPr lang="en-IN" b="1">
                          <a:effectLst/>
                        </a:rPr>
                        <a:t>DynamoDB Streams</a:t>
                      </a:r>
                    </a:p>
                  </a:txBody>
                  <a:tcPr marL="190500" marR="190500"/>
                </a:tc>
                <a:extLst>
                  <a:ext uri="{0D108BD9-81ED-4DB2-BD59-A6C34878D82A}">
                    <a16:rowId xmlns:a16="http://schemas.microsoft.com/office/drawing/2014/main" val="1978150537"/>
                  </a:ext>
                </a:extLst>
              </a:tr>
              <a:tr h="370473">
                <a:tc>
                  <a:txBody>
                    <a:bodyPr/>
                    <a:lstStyle/>
                    <a:p>
                      <a:pPr fontAlgn="t" latinLnBrk="0"/>
                      <a:r>
                        <a:rPr lang="en-IN" b="1">
                          <a:effectLst/>
                        </a:rPr>
                        <a:t>Data retention</a:t>
                      </a:r>
                      <a:endParaRPr lang="en-IN" b="0">
                        <a:effectLst/>
                      </a:endParaRPr>
                    </a:p>
                  </a:txBody>
                  <a:tcPr marL="190500" marR="190500" marT="38100" marB="38100"/>
                </a:tc>
                <a:tc>
                  <a:txBody>
                    <a:bodyPr/>
                    <a:lstStyle/>
                    <a:p>
                      <a:pPr fontAlgn="t" latinLnBrk="0"/>
                      <a:r>
                        <a:rPr lang="en-IN" b="0" dirty="0">
                          <a:effectLst/>
                        </a:rPr>
                        <a:t>Up to </a:t>
                      </a:r>
                      <a:r>
                        <a:rPr lang="en-IN" b="0" u="none" strike="noStrike" dirty="0">
                          <a:effectLst/>
                        </a:rPr>
                        <a:t>1 year</a:t>
                      </a:r>
                      <a:r>
                        <a:rPr lang="en-IN" b="0" dirty="0">
                          <a:effectLst/>
                        </a:rPr>
                        <a:t>.</a:t>
                      </a:r>
                    </a:p>
                  </a:txBody>
                  <a:tcPr marL="190500" marR="190500" marT="38100" marB="38100"/>
                </a:tc>
                <a:tc>
                  <a:txBody>
                    <a:bodyPr/>
                    <a:lstStyle/>
                    <a:p>
                      <a:pPr fontAlgn="t" latinLnBrk="0"/>
                      <a:r>
                        <a:rPr lang="en-IN" b="0">
                          <a:effectLst/>
                        </a:rPr>
                        <a:t>24 hours.</a:t>
                      </a:r>
                    </a:p>
                  </a:txBody>
                  <a:tcPr marL="190500" marR="190500" marT="38100" marB="38100"/>
                </a:tc>
                <a:extLst>
                  <a:ext uri="{0D108BD9-81ED-4DB2-BD59-A6C34878D82A}">
                    <a16:rowId xmlns:a16="http://schemas.microsoft.com/office/drawing/2014/main" val="353314899"/>
                  </a:ext>
                </a:extLst>
              </a:tr>
              <a:tr h="624221">
                <a:tc>
                  <a:txBody>
                    <a:bodyPr/>
                    <a:lstStyle/>
                    <a:p>
                      <a:pPr fontAlgn="t" latinLnBrk="0"/>
                      <a:r>
                        <a:rPr lang="en-IN" b="1">
                          <a:effectLst/>
                        </a:rPr>
                        <a:t>Kinesis Client Library (KCL) support</a:t>
                      </a:r>
                      <a:endParaRPr lang="en-IN" b="0">
                        <a:effectLst/>
                      </a:endParaRPr>
                    </a:p>
                  </a:txBody>
                  <a:tcPr marL="190500" marR="190500" marT="38100" marB="38100"/>
                </a:tc>
                <a:tc>
                  <a:txBody>
                    <a:bodyPr/>
                    <a:lstStyle/>
                    <a:p>
                      <a:pPr fontAlgn="t" latinLnBrk="0"/>
                      <a:r>
                        <a:rPr lang="en-IN" b="0" dirty="0">
                          <a:effectLst/>
                        </a:rPr>
                        <a:t>Supports </a:t>
                      </a:r>
                      <a:r>
                        <a:rPr lang="en-IN" b="0" u="none" strike="noStrike" dirty="0">
                          <a:effectLst/>
                        </a:rPr>
                        <a:t>KCL versions 1.X and 2.X</a:t>
                      </a:r>
                      <a:r>
                        <a:rPr lang="en-IN" b="0" dirty="0">
                          <a:effectLst/>
                        </a:rPr>
                        <a:t>.</a:t>
                      </a:r>
                    </a:p>
                  </a:txBody>
                  <a:tcPr marL="190500" marR="190500" marT="38100" marB="38100"/>
                </a:tc>
                <a:tc>
                  <a:txBody>
                    <a:bodyPr/>
                    <a:lstStyle/>
                    <a:p>
                      <a:pPr fontAlgn="t" latinLnBrk="0"/>
                      <a:r>
                        <a:rPr lang="fr-FR" b="0" dirty="0">
                          <a:effectLst/>
                        </a:rPr>
                        <a:t>Supports </a:t>
                      </a:r>
                      <a:r>
                        <a:rPr lang="fr-FR" b="0" u="none" strike="noStrike" dirty="0">
                          <a:effectLst/>
                        </a:rPr>
                        <a:t>KCL version 1.X</a:t>
                      </a:r>
                      <a:r>
                        <a:rPr lang="fr-FR" b="0" dirty="0">
                          <a:effectLst/>
                        </a:rPr>
                        <a:t>.</a:t>
                      </a:r>
                    </a:p>
                  </a:txBody>
                  <a:tcPr marL="190500" marR="190500" marT="38100" marB="38100"/>
                </a:tc>
                <a:extLst>
                  <a:ext uri="{0D108BD9-81ED-4DB2-BD59-A6C34878D82A}">
                    <a16:rowId xmlns:a16="http://schemas.microsoft.com/office/drawing/2014/main" val="870819137"/>
                  </a:ext>
                </a:extLst>
              </a:tr>
              <a:tr h="1393557">
                <a:tc>
                  <a:txBody>
                    <a:bodyPr/>
                    <a:lstStyle/>
                    <a:p>
                      <a:pPr fontAlgn="t" latinLnBrk="0"/>
                      <a:r>
                        <a:rPr lang="en-IN" b="1" dirty="0">
                          <a:effectLst/>
                        </a:rPr>
                        <a:t>Number of consumers</a:t>
                      </a:r>
                      <a:endParaRPr lang="en-IN" b="0" dirty="0">
                        <a:effectLst/>
                      </a:endParaRPr>
                    </a:p>
                  </a:txBody>
                  <a:tcPr marL="190500" marR="190500" marT="38100" marB="38100"/>
                </a:tc>
                <a:tc>
                  <a:txBody>
                    <a:bodyPr/>
                    <a:lstStyle/>
                    <a:p>
                      <a:pPr fontAlgn="t" latinLnBrk="0"/>
                      <a:r>
                        <a:rPr lang="en-US" b="0" dirty="0">
                          <a:effectLst/>
                        </a:rPr>
                        <a:t>Up to </a:t>
                      </a:r>
                      <a:r>
                        <a:rPr lang="en-US" b="0" u="none" strike="noStrike" dirty="0">
                          <a:effectLst/>
                        </a:rPr>
                        <a:t>5 simultaneous</a:t>
                      </a:r>
                      <a:r>
                        <a:rPr lang="en-US" b="0" dirty="0">
                          <a:effectLst/>
                        </a:rPr>
                        <a:t> consumers per shard, or up to 20 simultaneous consumers per shard with </a:t>
                      </a:r>
                      <a:r>
                        <a:rPr lang="en-US" b="0" u="none" strike="noStrike" dirty="0">
                          <a:effectLst/>
                        </a:rPr>
                        <a:t>enhanced fan-out</a:t>
                      </a:r>
                      <a:r>
                        <a:rPr lang="en-US" b="0" dirty="0">
                          <a:effectLst/>
                        </a:rPr>
                        <a:t>.</a:t>
                      </a:r>
                    </a:p>
                  </a:txBody>
                  <a:tcPr marL="190500" marR="190500" marT="38100" marB="38100"/>
                </a:tc>
                <a:tc>
                  <a:txBody>
                    <a:bodyPr/>
                    <a:lstStyle/>
                    <a:p>
                      <a:pPr fontAlgn="t" latinLnBrk="0"/>
                      <a:r>
                        <a:rPr lang="en-US" b="0" dirty="0">
                          <a:effectLst/>
                        </a:rPr>
                        <a:t>Up to </a:t>
                      </a:r>
                      <a:r>
                        <a:rPr lang="en-US" b="0" u="none" strike="noStrike" dirty="0">
                          <a:effectLst/>
                        </a:rPr>
                        <a:t>2 simultaneous</a:t>
                      </a:r>
                      <a:r>
                        <a:rPr lang="en-US" b="0" dirty="0">
                          <a:effectLst/>
                        </a:rPr>
                        <a:t> consumers per shard.</a:t>
                      </a:r>
                    </a:p>
                  </a:txBody>
                  <a:tcPr marL="190500" marR="190500" marT="38100" marB="38100"/>
                </a:tc>
                <a:extLst>
                  <a:ext uri="{0D108BD9-81ED-4DB2-BD59-A6C34878D82A}">
                    <a16:rowId xmlns:a16="http://schemas.microsoft.com/office/drawing/2014/main" val="1553150276"/>
                  </a:ext>
                </a:extLst>
              </a:tr>
              <a:tr h="728662">
                <a:tc>
                  <a:txBody>
                    <a:bodyPr/>
                    <a:lstStyle/>
                    <a:p>
                      <a:pPr fontAlgn="t" latinLnBrk="0"/>
                      <a:r>
                        <a:rPr lang="en-IN" b="1" dirty="0">
                          <a:effectLst/>
                        </a:rPr>
                        <a:t>Throughput quotas</a:t>
                      </a:r>
                      <a:endParaRPr lang="en-IN" b="0" dirty="0">
                        <a:effectLst/>
                      </a:endParaRPr>
                    </a:p>
                  </a:txBody>
                  <a:tcPr marL="190500" marR="190500" marT="38100" marB="38100"/>
                </a:tc>
                <a:tc>
                  <a:txBody>
                    <a:bodyPr/>
                    <a:lstStyle/>
                    <a:p>
                      <a:pPr fontAlgn="t" latinLnBrk="0"/>
                      <a:r>
                        <a:rPr lang="en-IN" b="0" dirty="0">
                          <a:effectLst/>
                        </a:rPr>
                        <a:t>Unlimited.</a:t>
                      </a:r>
                    </a:p>
                  </a:txBody>
                  <a:tcPr marL="190500" marR="190500" marT="38100" marB="38100"/>
                </a:tc>
                <a:tc>
                  <a:txBody>
                    <a:bodyPr/>
                    <a:lstStyle/>
                    <a:p>
                      <a:pPr fontAlgn="t" latinLnBrk="0"/>
                      <a:r>
                        <a:rPr lang="en-US" b="0" dirty="0">
                          <a:effectLst/>
                        </a:rPr>
                        <a:t>Subject to throughput </a:t>
                      </a:r>
                      <a:r>
                        <a:rPr lang="en-US" b="0" u="none" strike="noStrike" dirty="0">
                          <a:effectLst/>
                        </a:rPr>
                        <a:t>quotas</a:t>
                      </a:r>
                      <a:r>
                        <a:rPr lang="en-US" b="0" dirty="0">
                          <a:effectLst/>
                        </a:rPr>
                        <a:t> by DynamoDB table and AWS Region.</a:t>
                      </a:r>
                    </a:p>
                  </a:txBody>
                  <a:tcPr marL="190500" marR="190500" marT="38100" marB="38100"/>
                </a:tc>
                <a:extLst>
                  <a:ext uri="{0D108BD9-81ED-4DB2-BD59-A6C34878D82A}">
                    <a16:rowId xmlns:a16="http://schemas.microsoft.com/office/drawing/2014/main" val="4083655718"/>
                  </a:ext>
                </a:extLst>
              </a:tr>
              <a:tr h="1743075">
                <a:tc>
                  <a:txBody>
                    <a:bodyPr/>
                    <a:lstStyle/>
                    <a:p>
                      <a:pPr fontAlgn="t" latinLnBrk="0"/>
                      <a:r>
                        <a:rPr lang="en-IN" b="1">
                          <a:effectLst/>
                        </a:rPr>
                        <a:t>Record delivery model</a:t>
                      </a:r>
                      <a:endParaRPr lang="en-IN" b="0">
                        <a:effectLst/>
                      </a:endParaRPr>
                    </a:p>
                  </a:txBody>
                  <a:tcPr marL="190500" marR="190500" marT="38100" marB="38100"/>
                </a:tc>
                <a:tc>
                  <a:txBody>
                    <a:bodyPr/>
                    <a:lstStyle/>
                    <a:p>
                      <a:pPr fontAlgn="t" latinLnBrk="0"/>
                      <a:r>
                        <a:rPr lang="en-US" b="0" dirty="0">
                          <a:effectLst/>
                        </a:rPr>
                        <a:t>Pull model over HTTP using </a:t>
                      </a:r>
                      <a:r>
                        <a:rPr lang="en-US" b="0" u="none" strike="noStrike" dirty="0" err="1">
                          <a:effectLst/>
                        </a:rPr>
                        <a:t>GetRecords</a:t>
                      </a:r>
                      <a:r>
                        <a:rPr lang="en-US" b="0" dirty="0">
                          <a:effectLst/>
                        </a:rPr>
                        <a:t> and with </a:t>
                      </a:r>
                      <a:r>
                        <a:rPr lang="en-US" b="0" u="none" strike="noStrike" dirty="0">
                          <a:effectLst/>
                        </a:rPr>
                        <a:t>enhanced fan-out</a:t>
                      </a:r>
                      <a:r>
                        <a:rPr lang="en-US" b="0" dirty="0">
                          <a:effectLst/>
                        </a:rPr>
                        <a:t>, Kinesis Data Streams pushes the records over HTTP/2 by using </a:t>
                      </a:r>
                      <a:r>
                        <a:rPr lang="en-US" b="0" u="none" strike="noStrike" dirty="0">
                          <a:effectLst/>
                        </a:rPr>
                        <a:t>SubscribeToShard</a:t>
                      </a:r>
                      <a:r>
                        <a:rPr lang="en-US" b="0" dirty="0">
                          <a:effectLst/>
                        </a:rPr>
                        <a:t>.</a:t>
                      </a:r>
                    </a:p>
                  </a:txBody>
                  <a:tcPr marL="190500" marR="190500" marT="38100" marB="38100"/>
                </a:tc>
                <a:tc>
                  <a:txBody>
                    <a:bodyPr/>
                    <a:lstStyle/>
                    <a:p>
                      <a:pPr fontAlgn="t" latinLnBrk="0"/>
                      <a:r>
                        <a:rPr lang="en-US" b="0" dirty="0">
                          <a:effectLst/>
                        </a:rPr>
                        <a:t>Pull model over HTTP using </a:t>
                      </a:r>
                      <a:r>
                        <a:rPr lang="en-US" b="0" u="none" strike="noStrike" dirty="0" err="1">
                          <a:effectLst/>
                        </a:rPr>
                        <a:t>GetRecords</a:t>
                      </a:r>
                      <a:r>
                        <a:rPr lang="en-US" b="0" dirty="0">
                          <a:effectLst/>
                        </a:rPr>
                        <a:t>.</a:t>
                      </a:r>
                    </a:p>
                  </a:txBody>
                  <a:tcPr marL="190500" marR="190500" marT="38100" marB="38100"/>
                </a:tc>
                <a:extLst>
                  <a:ext uri="{0D108BD9-81ED-4DB2-BD59-A6C34878D82A}">
                    <a16:rowId xmlns:a16="http://schemas.microsoft.com/office/drawing/2014/main" val="837807540"/>
                  </a:ext>
                </a:extLst>
              </a:tr>
            </a:tbl>
          </a:graphicData>
        </a:graphic>
      </p:graphicFrame>
    </p:spTree>
    <p:extLst>
      <p:ext uri="{BB962C8B-B14F-4D97-AF65-F5344CB8AC3E}">
        <p14:creationId xmlns:p14="http://schemas.microsoft.com/office/powerpoint/2010/main" val="9404583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E57371-D3C1-88F2-3EF7-3F9450621215}"/>
              </a:ext>
            </a:extLst>
          </p:cNvPr>
          <p:cNvGraphicFramePr>
            <a:graphicFrameLocks noGrp="1"/>
          </p:cNvGraphicFramePr>
          <p:nvPr>
            <p:ph idx="4294967295"/>
          </p:nvPr>
        </p:nvGraphicFramePr>
        <p:xfrm>
          <a:off x="428625" y="300038"/>
          <a:ext cx="11430000" cy="6092179"/>
        </p:xfrm>
        <a:graphic>
          <a:graphicData uri="http://schemas.openxmlformats.org/drawingml/2006/table">
            <a:tbl>
              <a:tblPr firstRow="1" bandRow="1">
                <a:tableStyleId>{5C22544A-7EE6-4342-B048-85BDC9FD1C3A}</a:tableStyleId>
              </a:tblPr>
              <a:tblGrid>
                <a:gridCol w="2843213">
                  <a:extLst>
                    <a:ext uri="{9D8B030D-6E8A-4147-A177-3AD203B41FA5}">
                      <a16:colId xmlns:a16="http://schemas.microsoft.com/office/drawing/2014/main" val="1037296491"/>
                    </a:ext>
                  </a:extLst>
                </a:gridCol>
                <a:gridCol w="4129087">
                  <a:extLst>
                    <a:ext uri="{9D8B030D-6E8A-4147-A177-3AD203B41FA5}">
                      <a16:colId xmlns:a16="http://schemas.microsoft.com/office/drawing/2014/main" val="3755552917"/>
                    </a:ext>
                  </a:extLst>
                </a:gridCol>
                <a:gridCol w="4457700">
                  <a:extLst>
                    <a:ext uri="{9D8B030D-6E8A-4147-A177-3AD203B41FA5}">
                      <a16:colId xmlns:a16="http://schemas.microsoft.com/office/drawing/2014/main" val="183624610"/>
                    </a:ext>
                  </a:extLst>
                </a:gridCol>
              </a:tblGrid>
              <a:tr h="639446">
                <a:tc>
                  <a:txBody>
                    <a:bodyPr/>
                    <a:lstStyle/>
                    <a:p>
                      <a:pPr algn="l" fontAlgn="t" latinLnBrk="0"/>
                      <a:r>
                        <a:rPr lang="en-IN" b="1" dirty="0">
                          <a:effectLst/>
                        </a:rPr>
                        <a:t>Properties</a:t>
                      </a:r>
                    </a:p>
                  </a:txBody>
                  <a:tcPr marL="190500" marR="190500"/>
                </a:tc>
                <a:tc>
                  <a:txBody>
                    <a:bodyPr/>
                    <a:lstStyle/>
                    <a:p>
                      <a:pPr algn="l" fontAlgn="t" latinLnBrk="0"/>
                      <a:r>
                        <a:rPr lang="en-IN" b="1">
                          <a:effectLst/>
                        </a:rPr>
                        <a:t>Kinesis Data Streams for DynamoDB</a:t>
                      </a:r>
                    </a:p>
                  </a:txBody>
                  <a:tcPr marL="190500" marR="190500"/>
                </a:tc>
                <a:tc>
                  <a:txBody>
                    <a:bodyPr/>
                    <a:lstStyle/>
                    <a:p>
                      <a:pPr algn="l" fontAlgn="t" latinLnBrk="0"/>
                      <a:r>
                        <a:rPr lang="en-IN" b="1">
                          <a:effectLst/>
                        </a:rPr>
                        <a:t>DynamoDB Streams</a:t>
                      </a:r>
                    </a:p>
                  </a:txBody>
                  <a:tcPr marL="190500" marR="190500"/>
                </a:tc>
                <a:extLst>
                  <a:ext uri="{0D108BD9-81ED-4DB2-BD59-A6C34878D82A}">
                    <a16:rowId xmlns:a16="http://schemas.microsoft.com/office/drawing/2014/main" val="1978150537"/>
                  </a:ext>
                </a:extLst>
              </a:tr>
              <a:tr h="1660207">
                <a:tc>
                  <a:txBody>
                    <a:bodyPr/>
                    <a:lstStyle/>
                    <a:p>
                      <a:pPr fontAlgn="t" latinLnBrk="0"/>
                      <a:r>
                        <a:rPr lang="en-IN" b="1" dirty="0">
                          <a:effectLst/>
                        </a:rPr>
                        <a:t>Ordering of records</a:t>
                      </a:r>
                      <a:endParaRPr lang="en-IN" b="0" dirty="0">
                        <a:effectLst/>
                      </a:endParaRPr>
                    </a:p>
                  </a:txBody>
                  <a:tcPr marL="190500" marR="190500" marT="38100" marB="38100"/>
                </a:tc>
                <a:tc>
                  <a:txBody>
                    <a:bodyPr/>
                    <a:lstStyle/>
                    <a:p>
                      <a:pPr fontAlgn="t" latinLnBrk="0"/>
                      <a:r>
                        <a:rPr lang="en-US" b="0">
                          <a:effectLst/>
                        </a:rPr>
                        <a:t>The timestamp attribute on each stream record can be used to identify the actual order in which changes occurred in the DynamoDB table.</a:t>
                      </a:r>
                    </a:p>
                  </a:txBody>
                  <a:tcPr marL="190500" marR="190500" marT="38100" marB="38100"/>
                </a:tc>
                <a:tc>
                  <a:txBody>
                    <a:bodyPr/>
                    <a:lstStyle/>
                    <a:p>
                      <a:pPr fontAlgn="t" latinLnBrk="0"/>
                      <a:r>
                        <a:rPr lang="en-US" b="0" dirty="0">
                          <a:effectLst/>
                        </a:rPr>
                        <a:t>For each item that is modified in a DynamoDB table, the stream records appear in the same sequence as the actual modifications to the item.</a:t>
                      </a:r>
                    </a:p>
                  </a:txBody>
                  <a:tcPr marL="190500" marR="190500" marT="38100" marB="38100"/>
                </a:tc>
                <a:extLst>
                  <a:ext uri="{0D108BD9-81ED-4DB2-BD59-A6C34878D82A}">
                    <a16:rowId xmlns:a16="http://schemas.microsoft.com/office/drawing/2014/main" val="3727173849"/>
                  </a:ext>
                </a:extLst>
              </a:tr>
              <a:tr h="898269">
                <a:tc>
                  <a:txBody>
                    <a:bodyPr/>
                    <a:lstStyle/>
                    <a:p>
                      <a:pPr fontAlgn="t" latinLnBrk="0"/>
                      <a:r>
                        <a:rPr lang="en-IN" b="1">
                          <a:effectLst/>
                        </a:rPr>
                        <a:t>Duplicate records</a:t>
                      </a:r>
                      <a:endParaRPr lang="en-IN" b="0">
                        <a:effectLst/>
                      </a:endParaRPr>
                    </a:p>
                  </a:txBody>
                  <a:tcPr marL="190500" marR="190500" marT="38100" marB="38100"/>
                </a:tc>
                <a:tc>
                  <a:txBody>
                    <a:bodyPr/>
                    <a:lstStyle/>
                    <a:p>
                      <a:pPr fontAlgn="t" latinLnBrk="0"/>
                      <a:r>
                        <a:rPr lang="en-US" b="0">
                          <a:effectLst/>
                        </a:rPr>
                        <a:t>Duplicate records might occasionally appear in the stream.</a:t>
                      </a:r>
                    </a:p>
                  </a:txBody>
                  <a:tcPr marL="190500" marR="190500" marT="38100" marB="38100"/>
                </a:tc>
                <a:tc>
                  <a:txBody>
                    <a:bodyPr/>
                    <a:lstStyle/>
                    <a:p>
                      <a:pPr fontAlgn="t" latinLnBrk="0"/>
                      <a:r>
                        <a:rPr lang="en-US" b="0">
                          <a:effectLst/>
                        </a:rPr>
                        <a:t>No duplicate records appear in the stream.</a:t>
                      </a:r>
                    </a:p>
                  </a:txBody>
                  <a:tcPr marL="190500" marR="190500" marT="38100" marB="38100"/>
                </a:tc>
                <a:extLst>
                  <a:ext uri="{0D108BD9-81ED-4DB2-BD59-A6C34878D82A}">
                    <a16:rowId xmlns:a16="http://schemas.microsoft.com/office/drawing/2014/main" val="3738550950"/>
                  </a:ext>
                </a:extLst>
              </a:tr>
              <a:tr h="1720414">
                <a:tc>
                  <a:txBody>
                    <a:bodyPr/>
                    <a:lstStyle/>
                    <a:p>
                      <a:pPr fontAlgn="t" latinLnBrk="0"/>
                      <a:r>
                        <a:rPr lang="en-IN" b="1">
                          <a:effectLst/>
                        </a:rPr>
                        <a:t>Stream processing options</a:t>
                      </a:r>
                      <a:endParaRPr lang="en-IN" b="0">
                        <a:effectLst/>
                      </a:endParaRPr>
                    </a:p>
                  </a:txBody>
                  <a:tcPr marL="190500" marR="190500" marT="38100" marB="38100"/>
                </a:tc>
                <a:tc>
                  <a:txBody>
                    <a:bodyPr/>
                    <a:lstStyle/>
                    <a:p>
                      <a:pPr fontAlgn="t" latinLnBrk="0"/>
                      <a:r>
                        <a:rPr lang="en-US" b="0" dirty="0">
                          <a:effectLst/>
                        </a:rPr>
                        <a:t>Process stream records using </a:t>
                      </a:r>
                      <a:r>
                        <a:rPr lang="en-US" b="0" u="none" strike="noStrike" dirty="0">
                          <a:effectLst/>
                        </a:rPr>
                        <a:t>AWS Lambda</a:t>
                      </a:r>
                      <a:r>
                        <a:rPr lang="en-US" b="0" dirty="0">
                          <a:effectLst/>
                        </a:rPr>
                        <a:t>, </a:t>
                      </a:r>
                      <a:r>
                        <a:rPr lang="en-US" b="0" u="none" strike="noStrike" dirty="0">
                          <a:effectLst/>
                        </a:rPr>
                        <a:t>Kinesis Data Analytics</a:t>
                      </a:r>
                      <a:r>
                        <a:rPr lang="en-US" b="0" dirty="0">
                          <a:effectLst/>
                        </a:rPr>
                        <a:t>, </a:t>
                      </a:r>
                      <a:r>
                        <a:rPr lang="en-US" b="0" u="none" strike="noStrike" dirty="0">
                          <a:effectLst/>
                        </a:rPr>
                        <a:t>Kinesis data firehose</a:t>
                      </a:r>
                      <a:r>
                        <a:rPr lang="en-US" b="0" dirty="0">
                          <a:effectLst/>
                        </a:rPr>
                        <a:t> , or </a:t>
                      </a:r>
                      <a:r>
                        <a:rPr lang="en-US" b="0" u="none" strike="noStrike" dirty="0">
                          <a:effectLst/>
                        </a:rPr>
                        <a:t>AWS Glue streaming ETL</a:t>
                      </a:r>
                      <a:r>
                        <a:rPr lang="en-US" b="0" dirty="0">
                          <a:effectLst/>
                        </a:rPr>
                        <a:t>.</a:t>
                      </a:r>
                    </a:p>
                  </a:txBody>
                  <a:tcPr marL="190500" marR="190500" marT="38100" marB="38100"/>
                </a:tc>
                <a:tc>
                  <a:txBody>
                    <a:bodyPr/>
                    <a:lstStyle/>
                    <a:p>
                      <a:pPr fontAlgn="t" latinLnBrk="0"/>
                      <a:r>
                        <a:rPr lang="en-US" b="0" dirty="0">
                          <a:effectLst/>
                        </a:rPr>
                        <a:t>Process stream records using </a:t>
                      </a:r>
                      <a:r>
                        <a:rPr lang="en-US" b="0" u="none" strike="noStrike" dirty="0">
                          <a:effectLst/>
                        </a:rPr>
                        <a:t>AWS Lambda</a:t>
                      </a:r>
                      <a:r>
                        <a:rPr lang="en-US" b="0" dirty="0">
                          <a:effectLst/>
                        </a:rPr>
                        <a:t> or </a:t>
                      </a:r>
                      <a:r>
                        <a:rPr lang="en-US" b="0" u="none" strike="noStrike" dirty="0">
                          <a:effectLst/>
                        </a:rPr>
                        <a:t>DynamoDB Streams Kinesis adapter</a:t>
                      </a:r>
                      <a:r>
                        <a:rPr lang="en-US" b="0" dirty="0">
                          <a:effectLst/>
                        </a:rPr>
                        <a:t>.</a:t>
                      </a:r>
                    </a:p>
                  </a:txBody>
                  <a:tcPr marL="190500" marR="190500" marT="38100" marB="38100"/>
                </a:tc>
                <a:extLst>
                  <a:ext uri="{0D108BD9-81ED-4DB2-BD59-A6C34878D82A}">
                    <a16:rowId xmlns:a16="http://schemas.microsoft.com/office/drawing/2014/main" val="19158441"/>
                  </a:ext>
                </a:extLst>
              </a:tr>
              <a:tr h="1172318">
                <a:tc>
                  <a:txBody>
                    <a:bodyPr/>
                    <a:lstStyle/>
                    <a:p>
                      <a:pPr fontAlgn="t" latinLnBrk="0"/>
                      <a:r>
                        <a:rPr lang="en-IN" b="1">
                          <a:effectLst/>
                        </a:rPr>
                        <a:t>Durability level</a:t>
                      </a:r>
                      <a:endParaRPr lang="en-IN" b="0">
                        <a:effectLst/>
                      </a:endParaRPr>
                    </a:p>
                  </a:txBody>
                  <a:tcPr marL="190500" marR="190500" marT="38100" marB="38100"/>
                </a:tc>
                <a:tc>
                  <a:txBody>
                    <a:bodyPr/>
                    <a:lstStyle/>
                    <a:p>
                      <a:pPr fontAlgn="t" latinLnBrk="0"/>
                      <a:r>
                        <a:rPr lang="en-US" b="0" u="none" strike="noStrike" dirty="0">
                          <a:effectLst/>
                        </a:rPr>
                        <a:t>Availability zones</a:t>
                      </a:r>
                      <a:r>
                        <a:rPr lang="en-US" b="0" dirty="0">
                          <a:effectLst/>
                        </a:rPr>
                        <a:t> to provide automatic failover without interruption.</a:t>
                      </a:r>
                    </a:p>
                  </a:txBody>
                  <a:tcPr marL="190500" marR="190500" marT="38100" marB="38100"/>
                </a:tc>
                <a:tc>
                  <a:txBody>
                    <a:bodyPr/>
                    <a:lstStyle/>
                    <a:p>
                      <a:pPr fontAlgn="t" latinLnBrk="0"/>
                      <a:r>
                        <a:rPr lang="en-US" b="0" u="none" strike="noStrike" dirty="0">
                          <a:effectLst/>
                        </a:rPr>
                        <a:t>Availability zones</a:t>
                      </a:r>
                      <a:r>
                        <a:rPr lang="en-US" b="0" dirty="0">
                          <a:effectLst/>
                        </a:rPr>
                        <a:t> to provide automatic failover without interruption.</a:t>
                      </a:r>
                    </a:p>
                  </a:txBody>
                  <a:tcPr marL="190500" marR="190500" marT="38100" marB="38100"/>
                </a:tc>
                <a:extLst>
                  <a:ext uri="{0D108BD9-81ED-4DB2-BD59-A6C34878D82A}">
                    <a16:rowId xmlns:a16="http://schemas.microsoft.com/office/drawing/2014/main" val="477045293"/>
                  </a:ext>
                </a:extLst>
              </a:tr>
            </a:tbl>
          </a:graphicData>
        </a:graphic>
      </p:graphicFrame>
    </p:spTree>
    <p:extLst>
      <p:ext uri="{BB962C8B-B14F-4D97-AF65-F5344CB8AC3E}">
        <p14:creationId xmlns:p14="http://schemas.microsoft.com/office/powerpoint/2010/main" val="3193863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B44BD-5EA4-49BB-EE85-40B332D2235A}"/>
              </a:ext>
            </a:extLst>
          </p:cNvPr>
          <p:cNvSpPr>
            <a:spLocks noGrp="1"/>
          </p:cNvSpPr>
          <p:nvPr>
            <p:ph type="title"/>
          </p:nvPr>
        </p:nvSpPr>
        <p:spPr/>
        <p:txBody>
          <a:bodyPr/>
          <a:lstStyle/>
          <a:p>
            <a:r>
              <a:rPr lang="en-US" dirty="0"/>
              <a:t>When to work with streams</a:t>
            </a:r>
            <a:endParaRPr lang="en-IN" dirty="0"/>
          </a:p>
        </p:txBody>
      </p:sp>
      <p:sp>
        <p:nvSpPr>
          <p:cNvPr id="3" name="Content Placeholder 2">
            <a:extLst>
              <a:ext uri="{FF2B5EF4-FFF2-40B4-BE49-F238E27FC236}">
                <a16:creationId xmlns:a16="http://schemas.microsoft.com/office/drawing/2014/main" id="{3BC7FEAF-7DA1-26CA-FFBE-899832BECE3B}"/>
              </a:ext>
            </a:extLst>
          </p:cNvPr>
          <p:cNvSpPr>
            <a:spLocks noGrp="1"/>
          </p:cNvSpPr>
          <p:nvPr>
            <p:ph idx="1"/>
          </p:nvPr>
        </p:nvSpPr>
        <p:spPr>
          <a:xfrm>
            <a:off x="1154954" y="2603499"/>
            <a:ext cx="9960721" cy="3840163"/>
          </a:xfrm>
        </p:spPr>
        <p:txBody>
          <a:bodyPr/>
          <a:lstStyle/>
          <a:p>
            <a:r>
              <a:rPr lang="en-US" b="0" i="0" dirty="0">
                <a:solidFill>
                  <a:srgbClr val="16191F"/>
                </a:solidFill>
                <a:effectLst/>
                <a:latin typeface="Amazon Ember"/>
              </a:rPr>
              <a:t>Many applications benefit from capturing changes to items stored in a DynamoDB table, at the point in time when such changes occur</a:t>
            </a:r>
          </a:p>
          <a:p>
            <a:pPr algn="l">
              <a:buFont typeface="Arial" panose="020B0604020202020204" pitchFamily="34" charset="0"/>
              <a:buChar char="•"/>
            </a:pPr>
            <a:r>
              <a:rPr lang="en-US" b="0" i="0" dirty="0">
                <a:solidFill>
                  <a:srgbClr val="16191F"/>
                </a:solidFill>
                <a:effectLst/>
                <a:latin typeface="Amazon Ember"/>
              </a:rPr>
              <a:t>A popular mobile app modifies data in a DynamoDB table, at the rate of thousands of updates per second. Another application captures and stores data about these updates, providing near-real-time usage metrics for the mobile app.</a:t>
            </a:r>
          </a:p>
          <a:p>
            <a:pPr algn="l">
              <a:buFont typeface="Arial" panose="020B0604020202020204" pitchFamily="34" charset="0"/>
              <a:buChar char="•"/>
            </a:pPr>
            <a:r>
              <a:rPr lang="en-US" b="0" i="0" dirty="0">
                <a:solidFill>
                  <a:srgbClr val="16191F"/>
                </a:solidFill>
                <a:effectLst/>
                <a:latin typeface="Amazon Ember"/>
              </a:rPr>
              <a:t>A financial application modifies stock market data in a DynamoDB table. Different applications running in parallel track these changes in real time, compute value-at-risk, and automatically rebalance portfolios based on stock price movements.</a:t>
            </a:r>
          </a:p>
          <a:p>
            <a:endParaRPr lang="en-IN" dirty="0"/>
          </a:p>
        </p:txBody>
      </p:sp>
    </p:spTree>
    <p:extLst>
      <p:ext uri="{BB962C8B-B14F-4D97-AF65-F5344CB8AC3E}">
        <p14:creationId xmlns:p14="http://schemas.microsoft.com/office/powerpoint/2010/main" val="4078496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4B49D-251E-C764-4A89-B1A7B3D0033C}"/>
              </a:ext>
            </a:extLst>
          </p:cNvPr>
          <p:cNvSpPr>
            <a:spLocks noGrp="1"/>
          </p:cNvSpPr>
          <p:nvPr>
            <p:ph type="title"/>
          </p:nvPr>
        </p:nvSpPr>
        <p:spPr/>
        <p:txBody>
          <a:bodyPr/>
          <a:lstStyle/>
          <a:p>
            <a:r>
              <a:rPr lang="en-US" dirty="0"/>
              <a:t>When to work with streams</a:t>
            </a:r>
            <a:endParaRPr lang="en-IN" dirty="0"/>
          </a:p>
        </p:txBody>
      </p:sp>
      <p:sp>
        <p:nvSpPr>
          <p:cNvPr id="3" name="Content Placeholder 2">
            <a:extLst>
              <a:ext uri="{FF2B5EF4-FFF2-40B4-BE49-F238E27FC236}">
                <a16:creationId xmlns:a16="http://schemas.microsoft.com/office/drawing/2014/main" id="{E43F7AE0-F3D6-F1F1-F96E-E2FACD4C425C}"/>
              </a:ext>
            </a:extLst>
          </p:cNvPr>
          <p:cNvSpPr>
            <a:spLocks noGrp="1"/>
          </p:cNvSpPr>
          <p:nvPr>
            <p:ph idx="1"/>
          </p:nvPr>
        </p:nvSpPr>
        <p:spPr>
          <a:xfrm>
            <a:off x="1154954" y="2603499"/>
            <a:ext cx="10560796" cy="3954463"/>
          </a:xfrm>
        </p:spPr>
        <p:txBody>
          <a:bodyPr/>
          <a:lstStyle/>
          <a:p>
            <a:pPr algn="l">
              <a:buFont typeface="Arial" panose="020B0604020202020204" pitchFamily="34" charset="0"/>
              <a:buChar char="•"/>
            </a:pPr>
            <a:r>
              <a:rPr lang="en-US" b="0" i="0" dirty="0">
                <a:solidFill>
                  <a:srgbClr val="16191F"/>
                </a:solidFill>
                <a:effectLst/>
                <a:latin typeface="Amazon Ember"/>
              </a:rPr>
              <a:t>Sensors in transportation vehicles and industrial equipment send data to a DynamoDB table. </a:t>
            </a:r>
          </a:p>
          <a:p>
            <a:pPr algn="l">
              <a:buFont typeface="Arial" panose="020B0604020202020204" pitchFamily="34" charset="0"/>
              <a:buChar char="•"/>
            </a:pPr>
            <a:r>
              <a:rPr lang="en-US" b="0" i="0" dirty="0">
                <a:solidFill>
                  <a:srgbClr val="16191F"/>
                </a:solidFill>
                <a:effectLst/>
                <a:latin typeface="Amazon Ember"/>
              </a:rPr>
              <a:t>Different applications monitor performance and send messaging alerts when a problem is detected, predict any potential defects by applying machine learning algorithms, and compress and archive data to Amazon Simple Storage Service (Amazon S3).</a:t>
            </a:r>
          </a:p>
          <a:p>
            <a:pPr algn="l">
              <a:buFont typeface="Arial" panose="020B0604020202020204" pitchFamily="34" charset="0"/>
              <a:buChar char="•"/>
            </a:pPr>
            <a:r>
              <a:rPr lang="en-US" b="0" i="0" dirty="0">
                <a:solidFill>
                  <a:srgbClr val="16191F"/>
                </a:solidFill>
                <a:effectLst/>
                <a:latin typeface="Amazon Ember"/>
              </a:rPr>
              <a:t>An application automatically sends notifications to the mobile devices of all friends in a group as soon as one friend uploads a new picture.</a:t>
            </a:r>
          </a:p>
          <a:p>
            <a:pPr algn="l">
              <a:buFont typeface="Arial" panose="020B0604020202020204" pitchFamily="34" charset="0"/>
              <a:buChar char="•"/>
            </a:pPr>
            <a:r>
              <a:rPr lang="en-US" b="0" i="0" dirty="0">
                <a:solidFill>
                  <a:srgbClr val="16191F"/>
                </a:solidFill>
                <a:effectLst/>
                <a:latin typeface="Amazon Ember"/>
              </a:rPr>
              <a:t>A new customer adds data to a DynamoDB table. This event invokes another application that sends a welcome email to the new customer.</a:t>
            </a:r>
          </a:p>
          <a:p>
            <a:endParaRPr lang="en-IN" dirty="0"/>
          </a:p>
        </p:txBody>
      </p:sp>
    </p:spTree>
    <p:extLst>
      <p:ext uri="{BB962C8B-B14F-4D97-AF65-F5344CB8AC3E}">
        <p14:creationId xmlns:p14="http://schemas.microsoft.com/office/powerpoint/2010/main" val="1232415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0A77A-9065-15C8-E36E-709E90876341}"/>
              </a:ext>
            </a:extLst>
          </p:cNvPr>
          <p:cNvSpPr>
            <a:spLocks noGrp="1"/>
          </p:cNvSpPr>
          <p:nvPr>
            <p:ph type="title"/>
          </p:nvPr>
        </p:nvSpPr>
        <p:spPr/>
        <p:txBody>
          <a:bodyPr/>
          <a:lstStyle/>
          <a:p>
            <a:r>
              <a:rPr lang="en-US" dirty="0"/>
              <a:t>Streaming options for change data capture</a:t>
            </a:r>
            <a:br>
              <a:rPr lang="en-US" dirty="0"/>
            </a:br>
            <a:endParaRPr lang="en-IN" dirty="0"/>
          </a:p>
        </p:txBody>
      </p:sp>
      <p:sp>
        <p:nvSpPr>
          <p:cNvPr id="3" name="Content Placeholder 2">
            <a:extLst>
              <a:ext uri="{FF2B5EF4-FFF2-40B4-BE49-F238E27FC236}">
                <a16:creationId xmlns:a16="http://schemas.microsoft.com/office/drawing/2014/main" id="{017E6D5F-E329-5ABA-B37C-134231B65360}"/>
              </a:ext>
            </a:extLst>
          </p:cNvPr>
          <p:cNvSpPr>
            <a:spLocks noGrp="1"/>
          </p:cNvSpPr>
          <p:nvPr>
            <p:ph idx="1"/>
          </p:nvPr>
        </p:nvSpPr>
        <p:spPr/>
        <p:txBody>
          <a:bodyPr/>
          <a:lstStyle/>
          <a:p>
            <a:pPr marL="0" indent="0" algn="l">
              <a:buNone/>
            </a:pPr>
            <a:r>
              <a:rPr lang="en-US" b="0" i="0" dirty="0">
                <a:solidFill>
                  <a:srgbClr val="16191F"/>
                </a:solidFill>
                <a:effectLst/>
                <a:latin typeface="Amazon Ember"/>
              </a:rPr>
              <a:t>DynamoDB offers two streaming models for change data capture: </a:t>
            </a:r>
          </a:p>
          <a:p>
            <a:pPr algn="l"/>
            <a:r>
              <a:rPr lang="en-US" b="0" i="0" dirty="0">
                <a:solidFill>
                  <a:srgbClr val="16191F"/>
                </a:solidFill>
                <a:effectLst/>
                <a:latin typeface="Amazon Ember"/>
              </a:rPr>
              <a:t>Kinesis Data Streams for DynamoDB </a:t>
            </a:r>
          </a:p>
          <a:p>
            <a:pPr algn="l"/>
            <a:r>
              <a:rPr lang="en-US" b="0" i="0" dirty="0">
                <a:solidFill>
                  <a:srgbClr val="16191F"/>
                </a:solidFill>
                <a:effectLst/>
                <a:latin typeface="Amazon Ember"/>
              </a:rPr>
              <a:t> DynamoDB Streams.</a:t>
            </a:r>
          </a:p>
          <a:p>
            <a:r>
              <a:rPr lang="en-US" b="0" i="0" dirty="0">
                <a:solidFill>
                  <a:srgbClr val="16191F"/>
                </a:solidFill>
                <a:effectLst/>
                <a:latin typeface="Amazon Ember"/>
              </a:rPr>
              <a:t>Can enable both streaming models on the same DynamoDB table</a:t>
            </a:r>
            <a:endParaRPr lang="en-IN" dirty="0"/>
          </a:p>
        </p:txBody>
      </p:sp>
    </p:spTree>
    <p:extLst>
      <p:ext uri="{BB962C8B-B14F-4D97-AF65-F5344CB8AC3E}">
        <p14:creationId xmlns:p14="http://schemas.microsoft.com/office/powerpoint/2010/main" val="3047600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52F9-BDB0-A255-E30F-FC0D5AA3323E}"/>
              </a:ext>
            </a:extLst>
          </p:cNvPr>
          <p:cNvSpPr>
            <a:spLocks noGrp="1"/>
          </p:cNvSpPr>
          <p:nvPr>
            <p:ph type="title"/>
          </p:nvPr>
        </p:nvSpPr>
        <p:spPr/>
        <p:txBody>
          <a:bodyPr/>
          <a:lstStyle/>
          <a:p>
            <a:r>
              <a:rPr lang="en-US" dirty="0"/>
              <a:t>Characteristics of DynamoDB Stream</a:t>
            </a:r>
            <a:endParaRPr lang="en-IN" dirty="0"/>
          </a:p>
        </p:txBody>
      </p:sp>
      <p:sp>
        <p:nvSpPr>
          <p:cNvPr id="3" name="Content Placeholder 2">
            <a:extLst>
              <a:ext uri="{FF2B5EF4-FFF2-40B4-BE49-F238E27FC236}">
                <a16:creationId xmlns:a16="http://schemas.microsoft.com/office/drawing/2014/main" id="{2C93AD25-EB16-8574-A9C8-2B6BB3AA5586}"/>
              </a:ext>
            </a:extLst>
          </p:cNvPr>
          <p:cNvSpPr>
            <a:spLocks noGrp="1"/>
          </p:cNvSpPr>
          <p:nvPr>
            <p:ph idx="1"/>
          </p:nvPr>
        </p:nvSpPr>
        <p:spPr>
          <a:xfrm>
            <a:off x="1154954" y="2603500"/>
            <a:ext cx="10475071" cy="3911600"/>
          </a:xfrm>
        </p:spPr>
        <p:txBody>
          <a:bodyPr/>
          <a:lstStyle/>
          <a:p>
            <a:r>
              <a:rPr lang="en-US" dirty="0"/>
              <a:t>Events are stored up to 24 hours</a:t>
            </a:r>
          </a:p>
          <a:p>
            <a:r>
              <a:rPr lang="en-US" dirty="0"/>
              <a:t>Ordered, sequence of events in the stream reflects the actual sequence of operations in the table</a:t>
            </a:r>
          </a:p>
          <a:p>
            <a:r>
              <a:rPr lang="en-US" dirty="0"/>
              <a:t>Near-real time, events are available in the stream within less than a second from the moment of the write operation</a:t>
            </a:r>
          </a:p>
          <a:p>
            <a:r>
              <a:rPr lang="en-US" dirty="0"/>
              <a:t>Deduplicated, each modification corresponds to exactly one record within the stream</a:t>
            </a:r>
          </a:p>
          <a:p>
            <a:r>
              <a:rPr lang="en-US" dirty="0" err="1"/>
              <a:t>Noop</a:t>
            </a:r>
            <a:r>
              <a:rPr lang="en-US" dirty="0"/>
              <a:t> operations, like </a:t>
            </a:r>
            <a:r>
              <a:rPr lang="en-US" dirty="0" err="1"/>
              <a:t>PutItem</a:t>
            </a:r>
            <a:r>
              <a:rPr lang="en-US" dirty="0"/>
              <a:t> or </a:t>
            </a:r>
            <a:r>
              <a:rPr lang="en-US" dirty="0" err="1"/>
              <a:t>UpdateItem</a:t>
            </a:r>
            <a:r>
              <a:rPr lang="en-US" dirty="0"/>
              <a:t> that do not change the record are ignored</a:t>
            </a:r>
            <a:endParaRPr lang="en-IN" dirty="0"/>
          </a:p>
        </p:txBody>
      </p:sp>
    </p:spTree>
    <p:extLst>
      <p:ext uri="{BB962C8B-B14F-4D97-AF65-F5344CB8AC3E}">
        <p14:creationId xmlns:p14="http://schemas.microsoft.com/office/powerpoint/2010/main" val="2865093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B5E9-FDF5-B3A2-9E5D-A2B6AFFA33BD}"/>
              </a:ext>
            </a:extLst>
          </p:cNvPr>
          <p:cNvSpPr>
            <a:spLocks noGrp="1"/>
          </p:cNvSpPr>
          <p:nvPr>
            <p:ph type="title"/>
          </p:nvPr>
        </p:nvSpPr>
        <p:spPr/>
        <p:txBody>
          <a:bodyPr/>
          <a:lstStyle/>
          <a:p>
            <a:r>
              <a:rPr lang="en-US" dirty="0"/>
              <a:t>Change data capture for DynamoDB Streams</a:t>
            </a:r>
            <a:endParaRPr lang="en-IN" dirty="0"/>
          </a:p>
        </p:txBody>
      </p:sp>
      <p:sp>
        <p:nvSpPr>
          <p:cNvPr id="3" name="Content Placeholder 2">
            <a:extLst>
              <a:ext uri="{FF2B5EF4-FFF2-40B4-BE49-F238E27FC236}">
                <a16:creationId xmlns:a16="http://schemas.microsoft.com/office/drawing/2014/main" id="{C436EC4B-EC8E-9864-E254-1C1BB4313DE7}"/>
              </a:ext>
            </a:extLst>
          </p:cNvPr>
          <p:cNvSpPr>
            <a:spLocks noGrp="1"/>
          </p:cNvSpPr>
          <p:nvPr>
            <p:ph idx="1"/>
          </p:nvPr>
        </p:nvSpPr>
        <p:spPr>
          <a:xfrm>
            <a:off x="1154954" y="2603500"/>
            <a:ext cx="10717959" cy="4097338"/>
          </a:xfrm>
        </p:spPr>
        <p:txBody>
          <a:bodyPr>
            <a:normAutofit/>
          </a:bodyPr>
          <a:lstStyle/>
          <a:p>
            <a:pPr algn="l"/>
            <a:r>
              <a:rPr lang="en-US" b="0" i="0" dirty="0">
                <a:solidFill>
                  <a:srgbClr val="16191F"/>
                </a:solidFill>
                <a:effectLst/>
                <a:latin typeface="Amazon Ember"/>
              </a:rPr>
              <a:t>DynamoDB Streams captures a time-ordered sequence of item-level modifications in any DynamoDB table and stores this information in a log for up to 24 hours. </a:t>
            </a:r>
          </a:p>
          <a:p>
            <a:pPr algn="l"/>
            <a:r>
              <a:rPr lang="en-US" b="0" i="0" dirty="0">
                <a:solidFill>
                  <a:srgbClr val="16191F"/>
                </a:solidFill>
                <a:effectLst/>
                <a:latin typeface="Amazon Ember"/>
              </a:rPr>
              <a:t>Applications can access this log and view the data items as they appeared before and after they were modified, in near-real time.</a:t>
            </a:r>
          </a:p>
          <a:p>
            <a:pPr algn="l"/>
            <a:r>
              <a:rPr lang="en-US" b="0" i="0" dirty="0">
                <a:solidFill>
                  <a:srgbClr val="16191F"/>
                </a:solidFill>
                <a:effectLst/>
                <a:latin typeface="Amazon Ember"/>
              </a:rPr>
              <a:t>Encryption at rest encrypts the data in DynamoDB streams. </a:t>
            </a:r>
          </a:p>
          <a:p>
            <a:pPr algn="l"/>
            <a:r>
              <a:rPr lang="en-US" b="0" i="0" dirty="0">
                <a:solidFill>
                  <a:srgbClr val="16191F"/>
                </a:solidFill>
                <a:effectLst/>
                <a:latin typeface="Amazon Ember"/>
              </a:rPr>
              <a:t>A </a:t>
            </a:r>
            <a:r>
              <a:rPr lang="en-US" b="0" i="1" dirty="0">
                <a:solidFill>
                  <a:srgbClr val="16191F"/>
                </a:solidFill>
                <a:effectLst/>
                <a:latin typeface="Amazon Ember"/>
              </a:rPr>
              <a:t>DynamoDB stream</a:t>
            </a:r>
            <a:r>
              <a:rPr lang="en-US" b="0" i="0" dirty="0">
                <a:solidFill>
                  <a:srgbClr val="16191F"/>
                </a:solidFill>
                <a:effectLst/>
                <a:latin typeface="Amazon Ember"/>
              </a:rPr>
              <a:t> is an ordered flow of information about changes to items in a DynamoDB table. </a:t>
            </a:r>
          </a:p>
          <a:p>
            <a:pPr algn="l"/>
            <a:r>
              <a:rPr lang="en-US" b="0" i="0" dirty="0">
                <a:solidFill>
                  <a:srgbClr val="16191F"/>
                </a:solidFill>
                <a:effectLst/>
                <a:latin typeface="Amazon Ember"/>
              </a:rPr>
              <a:t>When you enable a stream on a table, DynamoDB captures information about every modification to data items in the table.</a:t>
            </a:r>
          </a:p>
          <a:p>
            <a:endParaRPr lang="en-IN" dirty="0"/>
          </a:p>
        </p:txBody>
      </p:sp>
    </p:spTree>
    <p:extLst>
      <p:ext uri="{BB962C8B-B14F-4D97-AF65-F5344CB8AC3E}">
        <p14:creationId xmlns:p14="http://schemas.microsoft.com/office/powerpoint/2010/main" val="2543231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F11D-9B87-06DB-2644-8A219293365F}"/>
              </a:ext>
            </a:extLst>
          </p:cNvPr>
          <p:cNvSpPr>
            <a:spLocks noGrp="1"/>
          </p:cNvSpPr>
          <p:nvPr>
            <p:ph type="title"/>
          </p:nvPr>
        </p:nvSpPr>
        <p:spPr/>
        <p:txBody>
          <a:bodyPr/>
          <a:lstStyle/>
          <a:p>
            <a:r>
              <a:rPr lang="en-US" dirty="0"/>
              <a:t>Change data capture for DynamoDB Streams</a:t>
            </a:r>
            <a:endParaRPr lang="en-IN" dirty="0"/>
          </a:p>
        </p:txBody>
      </p:sp>
      <p:sp>
        <p:nvSpPr>
          <p:cNvPr id="3" name="Content Placeholder 2">
            <a:extLst>
              <a:ext uri="{FF2B5EF4-FFF2-40B4-BE49-F238E27FC236}">
                <a16:creationId xmlns:a16="http://schemas.microsoft.com/office/drawing/2014/main" id="{7A10DA27-03EB-A04E-2A82-46BA65369CFC}"/>
              </a:ext>
            </a:extLst>
          </p:cNvPr>
          <p:cNvSpPr>
            <a:spLocks noGrp="1"/>
          </p:cNvSpPr>
          <p:nvPr>
            <p:ph idx="1"/>
          </p:nvPr>
        </p:nvSpPr>
        <p:spPr>
          <a:xfrm>
            <a:off x="1154954" y="2603499"/>
            <a:ext cx="10117884" cy="4011613"/>
          </a:xfrm>
        </p:spPr>
        <p:txBody>
          <a:bodyPr/>
          <a:lstStyle/>
          <a:p>
            <a:r>
              <a:rPr lang="en-US" b="0" i="0" dirty="0">
                <a:solidFill>
                  <a:srgbClr val="16191F"/>
                </a:solidFill>
                <a:effectLst/>
                <a:latin typeface="Amazon Ember"/>
              </a:rPr>
              <a:t>Whenever an application creates, updates, or deletes items in the table, DynamoDB Streams writes a stream record with the primary key attributes of the items that were modified. </a:t>
            </a:r>
          </a:p>
          <a:p>
            <a:r>
              <a:rPr lang="en-US" b="0" i="0" dirty="0">
                <a:solidFill>
                  <a:srgbClr val="16191F"/>
                </a:solidFill>
                <a:effectLst/>
                <a:latin typeface="Amazon Ember"/>
              </a:rPr>
              <a:t>A </a:t>
            </a:r>
            <a:r>
              <a:rPr lang="en-US" b="0" i="1" dirty="0">
                <a:solidFill>
                  <a:srgbClr val="16191F"/>
                </a:solidFill>
                <a:effectLst/>
                <a:latin typeface="Amazon Ember"/>
              </a:rPr>
              <a:t>stream record</a:t>
            </a:r>
            <a:r>
              <a:rPr lang="en-US" b="0" i="0" dirty="0">
                <a:solidFill>
                  <a:srgbClr val="16191F"/>
                </a:solidFill>
                <a:effectLst/>
                <a:latin typeface="Amazon Ember"/>
              </a:rPr>
              <a:t> contains information about a data modification to a single item in a DynamoDB table. </a:t>
            </a:r>
          </a:p>
          <a:p>
            <a:r>
              <a:rPr lang="en-US" dirty="0">
                <a:solidFill>
                  <a:srgbClr val="16191F"/>
                </a:solidFill>
                <a:latin typeface="Amazon Ember"/>
              </a:rPr>
              <a:t>C</a:t>
            </a:r>
            <a:r>
              <a:rPr lang="en-US" b="0" i="0" dirty="0">
                <a:solidFill>
                  <a:srgbClr val="16191F"/>
                </a:solidFill>
                <a:effectLst/>
                <a:latin typeface="Amazon Ember"/>
              </a:rPr>
              <a:t>an configure the stream so that the stream records capture additional information, such as the "before" and "after" images of modified items.</a:t>
            </a:r>
          </a:p>
          <a:p>
            <a:r>
              <a:rPr lang="en-US" b="0" i="0" dirty="0">
                <a:solidFill>
                  <a:srgbClr val="16191F"/>
                </a:solidFill>
                <a:effectLst/>
                <a:latin typeface="Amazon Ember"/>
              </a:rPr>
              <a:t>DynamoDB Streams writes stream records in near-real time so that you can build applications that consume these streams and take action based on the contents.</a:t>
            </a:r>
            <a:endParaRPr lang="en-US" dirty="0">
              <a:solidFill>
                <a:srgbClr val="16191F"/>
              </a:solidFill>
              <a:latin typeface="Amazon Ember"/>
            </a:endParaRPr>
          </a:p>
          <a:p>
            <a:pPr algn="l">
              <a:buFont typeface="Arial" panose="020B0604020202020204" pitchFamily="34" charset="0"/>
              <a:buChar char="•"/>
            </a:pPr>
            <a:r>
              <a:rPr lang="en-US" b="1" i="0" dirty="0">
                <a:solidFill>
                  <a:srgbClr val="16191F"/>
                </a:solidFill>
                <a:effectLst/>
                <a:latin typeface="Amazon Ember"/>
              </a:rPr>
              <a:t>Each stream record appears exactly once in the stream.</a:t>
            </a:r>
          </a:p>
          <a:p>
            <a:pPr algn="l">
              <a:buFont typeface="Arial" panose="020B0604020202020204" pitchFamily="34" charset="0"/>
              <a:buChar char="•"/>
            </a:pPr>
            <a:r>
              <a:rPr lang="en-US" b="1" i="0" dirty="0">
                <a:solidFill>
                  <a:srgbClr val="16191F"/>
                </a:solidFill>
                <a:effectLst/>
                <a:latin typeface="Amazon Ember"/>
              </a:rPr>
              <a:t>For each item that is modified in a DynamoDB table, the stream records appear in the same sequence as the actual modifications to the item</a:t>
            </a:r>
          </a:p>
          <a:p>
            <a:endParaRPr lang="en-IN" dirty="0"/>
          </a:p>
        </p:txBody>
      </p:sp>
    </p:spTree>
    <p:extLst>
      <p:ext uri="{BB962C8B-B14F-4D97-AF65-F5344CB8AC3E}">
        <p14:creationId xmlns:p14="http://schemas.microsoft.com/office/powerpoint/2010/main" val="31050167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52</TotalTime>
  <Words>3403</Words>
  <Application>Microsoft Office PowerPoint</Application>
  <PresentationFormat>Widescreen</PresentationFormat>
  <Paragraphs>229</Paragraphs>
  <Slides>37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Amazon Ember</vt:lpstr>
      <vt:lpstr>Arial</vt:lpstr>
      <vt:lpstr>Century Gothic</vt:lpstr>
      <vt:lpstr>helvetica</vt:lpstr>
      <vt:lpstr>Inter</vt:lpstr>
      <vt:lpstr>urw-din</vt:lpstr>
      <vt:lpstr>Wingdings</vt:lpstr>
      <vt:lpstr>Wingdings 3</vt:lpstr>
      <vt:lpstr>Ion Boardroom</vt:lpstr>
      <vt:lpstr>Dynamodb Streams </vt:lpstr>
      <vt:lpstr>DynamoDB Stream</vt:lpstr>
      <vt:lpstr>DynamoDB Stream</vt:lpstr>
      <vt:lpstr>When to work with streams</vt:lpstr>
      <vt:lpstr>When to work with streams</vt:lpstr>
      <vt:lpstr>Streaming options for change data capture </vt:lpstr>
      <vt:lpstr>Characteristics of DynamoDB Stream</vt:lpstr>
      <vt:lpstr>Change data capture for DynamoDB Streams</vt:lpstr>
      <vt:lpstr>Change data capture for DynamoDB Streams</vt:lpstr>
      <vt:lpstr>Endpoints for DynamoDB Streams</vt:lpstr>
      <vt:lpstr>Endpoints for DynamoDB Streams</vt:lpstr>
      <vt:lpstr>Enabling a stream</vt:lpstr>
      <vt:lpstr>Enabling a stream using console</vt:lpstr>
      <vt:lpstr>Enabling a stream using CLI</vt:lpstr>
      <vt:lpstr>Enable/Disable streams</vt:lpstr>
      <vt:lpstr>Stream Records</vt:lpstr>
      <vt:lpstr>Stream Records</vt:lpstr>
      <vt:lpstr>PowerPoint Presentation</vt:lpstr>
      <vt:lpstr>Anatomy of DynamoDB Stream</vt:lpstr>
      <vt:lpstr>Data retention limit for DynamoDB Streams </vt:lpstr>
      <vt:lpstr>DynamoDB integrate with AWS Lambda </vt:lpstr>
      <vt:lpstr>DynamoDB Lambda Trigger</vt:lpstr>
      <vt:lpstr>Filtering DynamoDB Stream events</vt:lpstr>
      <vt:lpstr>DynamoDB Streams and Time to Live</vt:lpstr>
      <vt:lpstr>Using DynamoDB Streams and Lambda to archive TTL deleted items</vt:lpstr>
      <vt:lpstr>Using DynamoDB Streams and Lambda to archive TTL deleted items</vt:lpstr>
      <vt:lpstr>Using DynamoDB Streams and Lambda to archive TTL deleted items</vt:lpstr>
      <vt:lpstr>DynamoDB Streams and AWS Lambda triggers</vt:lpstr>
      <vt:lpstr>DynamoDB Streams and AWS Lambda triggers</vt:lpstr>
      <vt:lpstr>DynamoDB Streams and AWS Lambda triggers</vt:lpstr>
      <vt:lpstr>Use Cases</vt:lpstr>
      <vt:lpstr>PowerPoint Presentation</vt:lpstr>
      <vt:lpstr>PowerPoint Presentation</vt:lpstr>
      <vt:lpstr>PowerPoint Presentation</vt:lpstr>
      <vt:lpstr>Best practices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Dynamodb Streams </dc:title>
  <dc:creator>anju munoth</dc:creator>
  <cp:lastModifiedBy>anju munoth</cp:lastModifiedBy>
  <cp:revision>58</cp:revision>
  <dcterms:created xsi:type="dcterms:W3CDTF">2023-02-17T00:34:34Z</dcterms:created>
  <dcterms:modified xsi:type="dcterms:W3CDTF">2023-02-17T01:27:33Z</dcterms:modified>
</cp:coreProperties>
</file>