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3" r:id="rId3"/>
    <p:sldId id="284" r:id="rId4"/>
    <p:sldId id="285" r:id="rId5"/>
    <p:sldId id="286" r:id="rId6"/>
    <p:sldId id="287" r:id="rId7"/>
    <p:sldId id="289" r:id="rId8"/>
    <p:sldId id="290" r:id="rId9"/>
    <p:sldId id="291" r:id="rId10"/>
    <p:sldId id="276" r:id="rId11"/>
    <p:sldId id="277" r:id="rId12"/>
    <p:sldId id="257" r:id="rId13"/>
    <p:sldId id="258" r:id="rId14"/>
    <p:sldId id="259" r:id="rId15"/>
    <p:sldId id="260" r:id="rId16"/>
    <p:sldId id="261" r:id="rId17"/>
    <p:sldId id="262" r:id="rId18"/>
    <p:sldId id="263" r:id="rId19"/>
    <p:sldId id="264" r:id="rId20"/>
    <p:sldId id="265" r:id="rId21"/>
    <p:sldId id="266" r:id="rId22"/>
    <p:sldId id="278" r:id="rId23"/>
    <p:sldId id="279" r:id="rId24"/>
    <p:sldId id="280" r:id="rId25"/>
    <p:sldId id="281" r:id="rId26"/>
    <p:sldId id="282" r:id="rId27"/>
    <p:sldId id="292" r:id="rId28"/>
    <p:sldId id="29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10FB930-AB5D-4B10-8F0D-5C925DE2F8A5}" type="datetimeFigureOut">
              <a:rPr lang="en-IN" smtClean="0"/>
              <a:t>17-02-2023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8FC2475-882F-4962-9A9F-190D408BCE24}" type="slidenum">
              <a:rPr lang="en-IN" smtClean="0"/>
              <a:t>‹#›</a:t>
            </a:fld>
            <a:endParaRPr lang="en-IN"/>
          </a:p>
        </p:txBody>
      </p:sp>
    </p:spTree>
    <p:extLst>
      <p:ext uri="{BB962C8B-B14F-4D97-AF65-F5344CB8AC3E}">
        <p14:creationId xmlns:p14="http://schemas.microsoft.com/office/powerpoint/2010/main" val="4236570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FB930-AB5D-4B10-8F0D-5C925DE2F8A5}" type="datetimeFigureOut">
              <a:rPr lang="en-IN" smtClean="0"/>
              <a:t>17-02-2023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8FC2475-882F-4962-9A9F-190D408BCE24}" type="slidenum">
              <a:rPr lang="en-IN" smtClean="0"/>
              <a:t>‹#›</a:t>
            </a:fld>
            <a:endParaRPr lang="en-IN"/>
          </a:p>
        </p:txBody>
      </p:sp>
    </p:spTree>
    <p:extLst>
      <p:ext uri="{BB962C8B-B14F-4D97-AF65-F5344CB8AC3E}">
        <p14:creationId xmlns:p14="http://schemas.microsoft.com/office/powerpoint/2010/main" val="2516289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10FB930-AB5D-4B10-8F0D-5C925DE2F8A5}"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8FC2475-882F-4962-9A9F-190D408BCE24}" type="slidenum">
              <a:rPr lang="en-IN" smtClean="0"/>
              <a:t>‹#›</a:t>
            </a:fld>
            <a:endParaRPr lang="en-IN"/>
          </a:p>
        </p:txBody>
      </p:sp>
    </p:spTree>
    <p:extLst>
      <p:ext uri="{BB962C8B-B14F-4D97-AF65-F5344CB8AC3E}">
        <p14:creationId xmlns:p14="http://schemas.microsoft.com/office/powerpoint/2010/main" val="2071257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10FB930-AB5D-4B10-8F0D-5C925DE2F8A5}"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8FC2475-882F-4962-9A9F-190D408BCE24}" type="slidenum">
              <a:rPr lang="en-IN" smtClean="0"/>
              <a:t>‹#›</a:t>
            </a:fld>
            <a:endParaRPr lang="en-IN"/>
          </a:p>
        </p:txBody>
      </p:sp>
    </p:spTree>
    <p:extLst>
      <p:ext uri="{BB962C8B-B14F-4D97-AF65-F5344CB8AC3E}">
        <p14:creationId xmlns:p14="http://schemas.microsoft.com/office/powerpoint/2010/main" val="2807274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FB930-AB5D-4B10-8F0D-5C925DE2F8A5}"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8FC2475-882F-4962-9A9F-190D408BCE24}" type="slidenum">
              <a:rPr lang="en-IN" smtClean="0"/>
              <a:t>‹#›</a:t>
            </a:fld>
            <a:endParaRPr lang="en-IN"/>
          </a:p>
        </p:txBody>
      </p:sp>
    </p:spTree>
    <p:extLst>
      <p:ext uri="{BB962C8B-B14F-4D97-AF65-F5344CB8AC3E}">
        <p14:creationId xmlns:p14="http://schemas.microsoft.com/office/powerpoint/2010/main" val="1282946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10FB930-AB5D-4B10-8F0D-5C925DE2F8A5}" type="datetimeFigureOut">
              <a:rPr lang="en-IN" smtClean="0"/>
              <a:t>17-02-2023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FC2475-882F-4962-9A9F-190D408BCE24}" type="slidenum">
              <a:rPr lang="en-IN" smtClean="0"/>
              <a:t>‹#›</a:t>
            </a:fld>
            <a:endParaRPr lang="en-IN"/>
          </a:p>
        </p:txBody>
      </p:sp>
    </p:spTree>
    <p:extLst>
      <p:ext uri="{BB962C8B-B14F-4D97-AF65-F5344CB8AC3E}">
        <p14:creationId xmlns:p14="http://schemas.microsoft.com/office/powerpoint/2010/main" val="3130782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10FB930-AB5D-4B10-8F0D-5C925DE2F8A5}" type="datetimeFigureOut">
              <a:rPr lang="en-IN" smtClean="0"/>
              <a:t>17-02-2023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28FC2475-882F-4962-9A9F-190D408BCE24}" type="slidenum">
              <a:rPr lang="en-IN" smtClean="0"/>
              <a:t>‹#›</a:t>
            </a:fld>
            <a:endParaRPr lang="en-IN"/>
          </a:p>
        </p:txBody>
      </p:sp>
    </p:spTree>
    <p:extLst>
      <p:ext uri="{BB962C8B-B14F-4D97-AF65-F5344CB8AC3E}">
        <p14:creationId xmlns:p14="http://schemas.microsoft.com/office/powerpoint/2010/main" val="2403296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10FB930-AB5D-4B10-8F0D-5C925DE2F8A5}"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C2475-882F-4962-9A9F-190D408BCE24}" type="slidenum">
              <a:rPr lang="en-IN" smtClean="0"/>
              <a:t>‹#›</a:t>
            </a:fld>
            <a:endParaRPr lang="en-IN"/>
          </a:p>
        </p:txBody>
      </p:sp>
    </p:spTree>
    <p:extLst>
      <p:ext uri="{BB962C8B-B14F-4D97-AF65-F5344CB8AC3E}">
        <p14:creationId xmlns:p14="http://schemas.microsoft.com/office/powerpoint/2010/main" val="780764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10FB930-AB5D-4B10-8F0D-5C925DE2F8A5}"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8FC2475-882F-4962-9A9F-190D408BCE24}" type="slidenum">
              <a:rPr lang="en-IN" smtClean="0"/>
              <a:t>‹#›</a:t>
            </a:fld>
            <a:endParaRPr lang="en-IN"/>
          </a:p>
        </p:txBody>
      </p:sp>
    </p:spTree>
    <p:extLst>
      <p:ext uri="{BB962C8B-B14F-4D97-AF65-F5344CB8AC3E}">
        <p14:creationId xmlns:p14="http://schemas.microsoft.com/office/powerpoint/2010/main" val="74548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FB930-AB5D-4B10-8F0D-5C925DE2F8A5}"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FC2475-882F-4962-9A9F-190D408BCE24}" type="slidenum">
              <a:rPr lang="en-IN" smtClean="0"/>
              <a:t>‹#›</a:t>
            </a:fld>
            <a:endParaRPr lang="en-IN"/>
          </a:p>
        </p:txBody>
      </p:sp>
    </p:spTree>
    <p:extLst>
      <p:ext uri="{BB962C8B-B14F-4D97-AF65-F5344CB8AC3E}">
        <p14:creationId xmlns:p14="http://schemas.microsoft.com/office/powerpoint/2010/main" val="1697410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FB930-AB5D-4B10-8F0D-5C925DE2F8A5}" type="datetimeFigureOut">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8FC2475-882F-4962-9A9F-190D408BCE24}" type="slidenum">
              <a:rPr lang="en-IN" smtClean="0"/>
              <a:t>‹#›</a:t>
            </a:fld>
            <a:endParaRPr lang="en-IN"/>
          </a:p>
        </p:txBody>
      </p:sp>
    </p:spTree>
    <p:extLst>
      <p:ext uri="{BB962C8B-B14F-4D97-AF65-F5344CB8AC3E}">
        <p14:creationId xmlns:p14="http://schemas.microsoft.com/office/powerpoint/2010/main" val="1369652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0FB930-AB5D-4B10-8F0D-5C925DE2F8A5}" type="datetimeFigureOut">
              <a:rPr lang="en-IN" smtClean="0"/>
              <a:t>17-02-2023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FC2475-882F-4962-9A9F-190D408BCE24}" type="slidenum">
              <a:rPr lang="en-IN" smtClean="0"/>
              <a:t>‹#›</a:t>
            </a:fld>
            <a:endParaRPr lang="en-IN"/>
          </a:p>
        </p:txBody>
      </p:sp>
    </p:spTree>
    <p:extLst>
      <p:ext uri="{BB962C8B-B14F-4D97-AF65-F5344CB8AC3E}">
        <p14:creationId xmlns:p14="http://schemas.microsoft.com/office/powerpoint/2010/main" val="2390917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0FB930-AB5D-4B10-8F0D-5C925DE2F8A5}" type="datetimeFigureOut">
              <a:rPr lang="en-IN" smtClean="0"/>
              <a:t>17-02-2023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FC2475-882F-4962-9A9F-190D408BCE24}" type="slidenum">
              <a:rPr lang="en-IN" smtClean="0"/>
              <a:t>‹#›</a:t>
            </a:fld>
            <a:endParaRPr lang="en-IN"/>
          </a:p>
        </p:txBody>
      </p:sp>
    </p:spTree>
    <p:extLst>
      <p:ext uri="{BB962C8B-B14F-4D97-AF65-F5344CB8AC3E}">
        <p14:creationId xmlns:p14="http://schemas.microsoft.com/office/powerpoint/2010/main" val="326652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0FB930-AB5D-4B10-8F0D-5C925DE2F8A5}" type="datetimeFigureOut">
              <a:rPr lang="en-IN" smtClean="0"/>
              <a:t>17-02-2023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FC2475-882F-4962-9A9F-190D408BCE24}" type="slidenum">
              <a:rPr lang="en-IN" smtClean="0"/>
              <a:t>‹#›</a:t>
            </a:fld>
            <a:endParaRPr lang="en-IN"/>
          </a:p>
        </p:txBody>
      </p:sp>
    </p:spTree>
    <p:extLst>
      <p:ext uri="{BB962C8B-B14F-4D97-AF65-F5344CB8AC3E}">
        <p14:creationId xmlns:p14="http://schemas.microsoft.com/office/powerpoint/2010/main" val="97954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FB930-AB5D-4B10-8F0D-5C925DE2F8A5}" type="datetimeFigureOut">
              <a:rPr lang="en-IN" smtClean="0"/>
              <a:t>17-02-2023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8FC2475-882F-4962-9A9F-190D408BCE24}" type="slidenum">
              <a:rPr lang="en-IN" smtClean="0"/>
              <a:t>‹#›</a:t>
            </a:fld>
            <a:endParaRPr lang="en-IN"/>
          </a:p>
        </p:txBody>
      </p:sp>
    </p:spTree>
    <p:extLst>
      <p:ext uri="{BB962C8B-B14F-4D97-AF65-F5344CB8AC3E}">
        <p14:creationId xmlns:p14="http://schemas.microsoft.com/office/powerpoint/2010/main" val="1902876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FB930-AB5D-4B10-8F0D-5C925DE2F8A5}" type="datetimeFigureOut">
              <a:rPr lang="en-IN" smtClean="0"/>
              <a:t>17-02-2023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8FC2475-882F-4962-9A9F-190D408BCE24}" type="slidenum">
              <a:rPr lang="en-IN" smtClean="0"/>
              <a:t>‹#›</a:t>
            </a:fld>
            <a:endParaRPr lang="en-IN"/>
          </a:p>
        </p:txBody>
      </p:sp>
    </p:spTree>
    <p:extLst>
      <p:ext uri="{BB962C8B-B14F-4D97-AF65-F5344CB8AC3E}">
        <p14:creationId xmlns:p14="http://schemas.microsoft.com/office/powerpoint/2010/main" val="4288650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FB930-AB5D-4B10-8F0D-5C925DE2F8A5}" type="datetimeFigureOut">
              <a:rPr lang="en-IN" smtClean="0"/>
              <a:t>17-02-2023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8FC2475-882F-4962-9A9F-190D408BCE24}" type="slidenum">
              <a:rPr lang="en-IN" smtClean="0"/>
              <a:t>‹#›</a:t>
            </a:fld>
            <a:endParaRPr lang="en-IN"/>
          </a:p>
        </p:txBody>
      </p:sp>
    </p:spTree>
    <p:extLst>
      <p:ext uri="{BB962C8B-B14F-4D97-AF65-F5344CB8AC3E}">
        <p14:creationId xmlns:p14="http://schemas.microsoft.com/office/powerpoint/2010/main" val="687447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10FB930-AB5D-4B10-8F0D-5C925DE2F8A5}" type="datetimeFigureOut">
              <a:rPr lang="en-IN" smtClean="0"/>
              <a:t>17-02-2023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8FC2475-882F-4962-9A9F-190D408BCE24}" type="slidenum">
              <a:rPr lang="en-IN" smtClean="0"/>
              <a:t>‹#›</a:t>
            </a:fld>
            <a:endParaRPr lang="en-IN"/>
          </a:p>
        </p:txBody>
      </p:sp>
    </p:spTree>
    <p:extLst>
      <p:ext uri="{BB962C8B-B14F-4D97-AF65-F5344CB8AC3E}">
        <p14:creationId xmlns:p14="http://schemas.microsoft.com/office/powerpoint/2010/main" val="22349898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loud.google.com/bigtable/quota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cloud.google.com/bigtable/quota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cloud.google.com/bigtable/quota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loud.google.com/bigtable/pricing#network"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cloud.google.com/datastore/pricing#multi-region_location_pric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ynobase.dev/dynamodb-point-in-time-recovery/" TargetMode="External"/><Relationship Id="rId2" Type="http://schemas.openxmlformats.org/officeDocument/2006/relationships/hyperlink" Target="https://dynobase.dev/dynamodb-backup-and-restore/" TargetMode="External"/><Relationship Id="rId1" Type="http://schemas.openxmlformats.org/officeDocument/2006/relationships/slideLayout" Target="../slideLayouts/slideLayout2.xml"/><Relationship Id="rId5" Type="http://schemas.openxmlformats.org/officeDocument/2006/relationships/hyperlink" Target="https://docs.microsoft.com/en-us/azure/cosmos-db/configure-periodic-backup-restore" TargetMode="External"/><Relationship Id="rId4" Type="http://schemas.openxmlformats.org/officeDocument/2006/relationships/hyperlink" Target="https://docs.microsoft.com/en-us/azure/cosmos-db/continuous-backup-restore-introdu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A09B1-4FBF-C056-D3F5-EBA45653205F}"/>
              </a:ext>
            </a:extLst>
          </p:cNvPr>
          <p:cNvSpPr>
            <a:spLocks noGrp="1"/>
          </p:cNvSpPr>
          <p:nvPr>
            <p:ph type="ctrTitle"/>
          </p:nvPr>
        </p:nvSpPr>
        <p:spPr/>
        <p:txBody>
          <a:bodyPr/>
          <a:lstStyle/>
          <a:p>
            <a:r>
              <a:rPr lang="en-US" dirty="0" err="1"/>
              <a:t>Dynamodb</a:t>
            </a:r>
            <a:r>
              <a:rPr lang="en-US" dirty="0"/>
              <a:t> vs Other Db</a:t>
            </a:r>
            <a:endParaRPr lang="en-IN" dirty="0"/>
          </a:p>
        </p:txBody>
      </p:sp>
      <p:sp>
        <p:nvSpPr>
          <p:cNvPr id="3" name="Subtitle 2">
            <a:extLst>
              <a:ext uri="{FF2B5EF4-FFF2-40B4-BE49-F238E27FC236}">
                <a16:creationId xmlns:a16="http://schemas.microsoft.com/office/drawing/2014/main" id="{ACCAB3A1-24B7-13E0-579A-E65698239720}"/>
              </a:ext>
            </a:extLst>
          </p:cNvPr>
          <p:cNvSpPr>
            <a:spLocks noGrp="1"/>
          </p:cNvSpPr>
          <p:nvPr>
            <p:ph type="subTitle" idx="1"/>
          </p:nvPr>
        </p:nvSpPr>
        <p:spPr/>
        <p:txBody>
          <a:bodyPr/>
          <a:lstStyle/>
          <a:p>
            <a:r>
              <a:rPr lang="en-US" dirty="0"/>
              <a:t>Anju munoth</a:t>
            </a:r>
            <a:endParaRPr lang="en-IN" dirty="0"/>
          </a:p>
        </p:txBody>
      </p:sp>
    </p:spTree>
    <p:extLst>
      <p:ext uri="{BB962C8B-B14F-4D97-AF65-F5344CB8AC3E}">
        <p14:creationId xmlns:p14="http://schemas.microsoft.com/office/powerpoint/2010/main" val="148855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CEFA-1908-A637-012C-A21258235D16}"/>
              </a:ext>
            </a:extLst>
          </p:cNvPr>
          <p:cNvSpPr>
            <a:spLocks noGrp="1"/>
          </p:cNvSpPr>
          <p:nvPr>
            <p:ph type="title"/>
          </p:nvPr>
        </p:nvSpPr>
        <p:spPr/>
        <p:txBody>
          <a:bodyPr/>
          <a:lstStyle/>
          <a:p>
            <a:r>
              <a:rPr lang="en-IN" dirty="0"/>
              <a:t>Use-Cases</a:t>
            </a:r>
          </a:p>
        </p:txBody>
      </p:sp>
      <p:graphicFrame>
        <p:nvGraphicFramePr>
          <p:cNvPr id="4" name="Table 4">
            <a:extLst>
              <a:ext uri="{FF2B5EF4-FFF2-40B4-BE49-F238E27FC236}">
                <a16:creationId xmlns:a16="http://schemas.microsoft.com/office/drawing/2014/main" id="{ABC7FB55-1188-6E3E-E28E-F3F2F5268C4B}"/>
              </a:ext>
            </a:extLst>
          </p:cNvPr>
          <p:cNvGraphicFramePr>
            <a:graphicFrameLocks noGrp="1"/>
          </p:cNvGraphicFramePr>
          <p:nvPr>
            <p:ph idx="1"/>
            <p:extLst>
              <p:ext uri="{D42A27DB-BD31-4B8C-83A1-F6EECF244321}">
                <p14:modId xmlns:p14="http://schemas.microsoft.com/office/powerpoint/2010/main" val="1928184123"/>
              </p:ext>
            </p:extLst>
          </p:nvPr>
        </p:nvGraphicFramePr>
        <p:xfrm>
          <a:off x="1155700" y="2603500"/>
          <a:ext cx="8824912" cy="3997960"/>
        </p:xfrm>
        <a:graphic>
          <a:graphicData uri="http://schemas.openxmlformats.org/drawingml/2006/table">
            <a:tbl>
              <a:tblPr firstRow="1" bandRow="1">
                <a:tableStyleId>{5C22544A-7EE6-4342-B048-85BDC9FD1C3A}</a:tableStyleId>
              </a:tblPr>
              <a:tblGrid>
                <a:gridCol w="4412456">
                  <a:extLst>
                    <a:ext uri="{9D8B030D-6E8A-4147-A177-3AD203B41FA5}">
                      <a16:colId xmlns:a16="http://schemas.microsoft.com/office/drawing/2014/main" val="376381905"/>
                    </a:ext>
                  </a:extLst>
                </a:gridCol>
                <a:gridCol w="4412456">
                  <a:extLst>
                    <a:ext uri="{9D8B030D-6E8A-4147-A177-3AD203B41FA5}">
                      <a16:colId xmlns:a16="http://schemas.microsoft.com/office/drawing/2014/main" val="3656166670"/>
                    </a:ext>
                  </a:extLst>
                </a:gridCol>
              </a:tblGrid>
              <a:tr h="370840">
                <a:tc>
                  <a:txBody>
                    <a:bodyPr/>
                    <a:lstStyle/>
                    <a:p>
                      <a:pPr algn="l"/>
                      <a:r>
                        <a:rPr lang="en-IN" b="1" dirty="0">
                          <a:effectLst/>
                        </a:rPr>
                        <a:t>Service</a:t>
                      </a:r>
                      <a:endParaRPr lang="en-IN" dirty="0">
                        <a:effectLst/>
                      </a:endParaRPr>
                    </a:p>
                  </a:txBody>
                  <a:tcPr anchor="ctr"/>
                </a:tc>
                <a:tc>
                  <a:txBody>
                    <a:bodyPr/>
                    <a:lstStyle/>
                    <a:p>
                      <a:pPr algn="l"/>
                      <a:r>
                        <a:rPr lang="en-IN" b="1">
                          <a:effectLst/>
                        </a:rPr>
                        <a:t>Use-Cases</a:t>
                      </a:r>
                      <a:endParaRPr lang="en-IN">
                        <a:effectLst/>
                      </a:endParaRPr>
                    </a:p>
                  </a:txBody>
                  <a:tcPr anchor="ctr"/>
                </a:tc>
                <a:extLst>
                  <a:ext uri="{0D108BD9-81ED-4DB2-BD59-A6C34878D82A}">
                    <a16:rowId xmlns:a16="http://schemas.microsoft.com/office/drawing/2014/main" val="3043714304"/>
                  </a:ext>
                </a:extLst>
              </a:tr>
              <a:tr h="370840">
                <a:tc>
                  <a:txBody>
                    <a:bodyPr/>
                    <a:lstStyle/>
                    <a:p>
                      <a:r>
                        <a:rPr lang="en-IN" b="1">
                          <a:effectLst/>
                        </a:rPr>
                        <a:t>AWS DynamoDB</a:t>
                      </a:r>
                      <a:endParaRPr lang="en-IN">
                        <a:effectLst/>
                      </a:endParaRPr>
                    </a:p>
                  </a:txBody>
                  <a:tcPr marL="114300" marR="114300" marT="76200" marB="76200" anchor="ctr"/>
                </a:tc>
                <a:tc>
                  <a:txBody>
                    <a:bodyPr/>
                    <a:lstStyle/>
                    <a:p>
                      <a:r>
                        <a:rPr lang="en-US">
                          <a:effectLst/>
                        </a:rPr>
                        <a:t>Ad Tech, Gaming, Retail, Banking and Finance, Media and entertainment, Software and internet</a:t>
                      </a:r>
                    </a:p>
                  </a:txBody>
                  <a:tcPr marL="114300" marR="114300" marT="76200" marB="76200" anchor="ctr"/>
                </a:tc>
                <a:extLst>
                  <a:ext uri="{0D108BD9-81ED-4DB2-BD59-A6C34878D82A}">
                    <a16:rowId xmlns:a16="http://schemas.microsoft.com/office/drawing/2014/main" val="22014901"/>
                  </a:ext>
                </a:extLst>
              </a:tr>
              <a:tr h="370840">
                <a:tc>
                  <a:txBody>
                    <a:bodyPr/>
                    <a:lstStyle/>
                    <a:p>
                      <a:r>
                        <a:rPr lang="en-IN" b="1">
                          <a:effectLst/>
                        </a:rPr>
                        <a:t>GCP Bigtable</a:t>
                      </a:r>
                      <a:endParaRPr lang="en-IN">
                        <a:effectLst/>
                      </a:endParaRPr>
                    </a:p>
                  </a:txBody>
                  <a:tcPr marL="114300" marR="114300" marT="76200" marB="76200" anchor="ctr"/>
                </a:tc>
                <a:tc>
                  <a:txBody>
                    <a:bodyPr/>
                    <a:lstStyle/>
                    <a:p>
                      <a:r>
                        <a:rPr lang="en-US">
                          <a:effectLst/>
                        </a:rPr>
                        <a:t>Financial Analysis, IoT, Ad Tech</a:t>
                      </a:r>
                    </a:p>
                  </a:txBody>
                  <a:tcPr marL="114300" marR="114300" marT="76200" marB="76200" anchor="ctr"/>
                </a:tc>
                <a:extLst>
                  <a:ext uri="{0D108BD9-81ED-4DB2-BD59-A6C34878D82A}">
                    <a16:rowId xmlns:a16="http://schemas.microsoft.com/office/drawing/2014/main" val="751158655"/>
                  </a:ext>
                </a:extLst>
              </a:tr>
              <a:tr h="370840">
                <a:tc>
                  <a:txBody>
                    <a:bodyPr/>
                    <a:lstStyle/>
                    <a:p>
                      <a:r>
                        <a:rPr lang="it-IT" b="1">
                          <a:effectLst/>
                        </a:rPr>
                        <a:t>GCP Firestore in Datastore Mode</a:t>
                      </a:r>
                      <a:endParaRPr lang="it-IT">
                        <a:effectLst/>
                      </a:endParaRPr>
                    </a:p>
                  </a:txBody>
                  <a:tcPr marL="114300" marR="114300" marT="76200" marB="76200" anchor="ctr"/>
                </a:tc>
                <a:tc>
                  <a:txBody>
                    <a:bodyPr/>
                    <a:lstStyle/>
                    <a:p>
                      <a:r>
                        <a:rPr lang="en-US">
                          <a:effectLst/>
                        </a:rPr>
                        <a:t>Application developers that need a highly scalable, easy-to-use NoSQL document database</a:t>
                      </a:r>
                    </a:p>
                  </a:txBody>
                  <a:tcPr marL="114300" marR="114300" marT="76200" marB="76200" anchor="ctr"/>
                </a:tc>
                <a:extLst>
                  <a:ext uri="{0D108BD9-81ED-4DB2-BD59-A6C34878D82A}">
                    <a16:rowId xmlns:a16="http://schemas.microsoft.com/office/drawing/2014/main" val="3021013479"/>
                  </a:ext>
                </a:extLst>
              </a:tr>
              <a:tr h="370840">
                <a:tc>
                  <a:txBody>
                    <a:bodyPr/>
                    <a:lstStyle/>
                    <a:p>
                      <a:r>
                        <a:rPr lang="en-IN" b="1">
                          <a:effectLst/>
                        </a:rPr>
                        <a:t>Azure Cosmos DB</a:t>
                      </a:r>
                      <a:endParaRPr lang="en-IN">
                        <a:effectLst/>
                      </a:endParaRPr>
                    </a:p>
                  </a:txBody>
                  <a:tcPr marL="114300" marR="114300" marT="76200" marB="76200" anchor="ctr"/>
                </a:tc>
                <a:tc>
                  <a:txBody>
                    <a:bodyPr/>
                    <a:lstStyle/>
                    <a:p>
                      <a:r>
                        <a:rPr lang="en-US" dirty="0">
                          <a:effectLst/>
                        </a:rPr>
                        <a:t>Mission-critical applications, Hybrid Cassandra workloads, Near Real-time Analytics, Real-time IoT device telemetry, Real-time retail services</a:t>
                      </a:r>
                    </a:p>
                  </a:txBody>
                  <a:tcPr marL="114300" marR="114300" marT="76200" marB="76200" anchor="ctr"/>
                </a:tc>
                <a:extLst>
                  <a:ext uri="{0D108BD9-81ED-4DB2-BD59-A6C34878D82A}">
                    <a16:rowId xmlns:a16="http://schemas.microsoft.com/office/drawing/2014/main" val="577683115"/>
                  </a:ext>
                </a:extLst>
              </a:tr>
            </a:tbl>
          </a:graphicData>
        </a:graphic>
      </p:graphicFrame>
    </p:spTree>
    <p:extLst>
      <p:ext uri="{BB962C8B-B14F-4D97-AF65-F5344CB8AC3E}">
        <p14:creationId xmlns:p14="http://schemas.microsoft.com/office/powerpoint/2010/main" val="2753456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DA649-96A4-B981-E740-A114764FCED0}"/>
              </a:ext>
            </a:extLst>
          </p:cNvPr>
          <p:cNvSpPr>
            <a:spLocks noGrp="1"/>
          </p:cNvSpPr>
          <p:nvPr>
            <p:ph type="title"/>
          </p:nvPr>
        </p:nvSpPr>
        <p:spPr/>
        <p:txBody>
          <a:bodyPr/>
          <a:lstStyle/>
          <a:p>
            <a:r>
              <a:rPr lang="en-IN" b="1" i="0" dirty="0">
                <a:effectLst/>
                <a:latin typeface="GT Walsheim Pro"/>
              </a:rPr>
              <a:t>Schema, Data and Queries</a:t>
            </a:r>
            <a:endParaRPr lang="en-IN" dirty="0"/>
          </a:p>
        </p:txBody>
      </p:sp>
      <p:graphicFrame>
        <p:nvGraphicFramePr>
          <p:cNvPr id="4" name="Table 4">
            <a:extLst>
              <a:ext uri="{FF2B5EF4-FFF2-40B4-BE49-F238E27FC236}">
                <a16:creationId xmlns:a16="http://schemas.microsoft.com/office/drawing/2014/main" id="{2500FC50-7347-756E-7CBB-466B31B6C328}"/>
              </a:ext>
            </a:extLst>
          </p:cNvPr>
          <p:cNvGraphicFramePr>
            <a:graphicFrameLocks noGrp="1"/>
          </p:cNvGraphicFramePr>
          <p:nvPr>
            <p:ph idx="1"/>
            <p:extLst>
              <p:ext uri="{D42A27DB-BD31-4B8C-83A1-F6EECF244321}">
                <p14:modId xmlns:p14="http://schemas.microsoft.com/office/powerpoint/2010/main" val="3073586764"/>
              </p:ext>
            </p:extLst>
          </p:nvPr>
        </p:nvGraphicFramePr>
        <p:xfrm>
          <a:off x="742950" y="2603500"/>
          <a:ext cx="11229975" cy="3296920"/>
        </p:xfrm>
        <a:graphic>
          <a:graphicData uri="http://schemas.openxmlformats.org/drawingml/2006/table">
            <a:tbl>
              <a:tblPr firstRow="1" bandRow="1">
                <a:tableStyleId>{5C22544A-7EE6-4342-B048-85BDC9FD1C3A}</a:tableStyleId>
              </a:tblPr>
              <a:tblGrid>
                <a:gridCol w="3743325">
                  <a:extLst>
                    <a:ext uri="{9D8B030D-6E8A-4147-A177-3AD203B41FA5}">
                      <a16:colId xmlns:a16="http://schemas.microsoft.com/office/drawing/2014/main" val="2518141121"/>
                    </a:ext>
                  </a:extLst>
                </a:gridCol>
                <a:gridCol w="3743325">
                  <a:extLst>
                    <a:ext uri="{9D8B030D-6E8A-4147-A177-3AD203B41FA5}">
                      <a16:colId xmlns:a16="http://schemas.microsoft.com/office/drawing/2014/main" val="1281581153"/>
                    </a:ext>
                  </a:extLst>
                </a:gridCol>
                <a:gridCol w="3743325">
                  <a:extLst>
                    <a:ext uri="{9D8B030D-6E8A-4147-A177-3AD203B41FA5}">
                      <a16:colId xmlns:a16="http://schemas.microsoft.com/office/drawing/2014/main" val="1120208067"/>
                    </a:ext>
                  </a:extLst>
                </a:gridCol>
              </a:tblGrid>
              <a:tr h="370840">
                <a:tc>
                  <a:txBody>
                    <a:bodyPr/>
                    <a:lstStyle/>
                    <a:p>
                      <a:pPr algn="l"/>
                      <a:r>
                        <a:rPr lang="en-IN" b="1" dirty="0">
                          <a:effectLst/>
                        </a:rPr>
                        <a:t>Service</a:t>
                      </a:r>
                      <a:endParaRPr lang="en-IN" dirty="0">
                        <a:effectLst/>
                      </a:endParaRPr>
                    </a:p>
                  </a:txBody>
                  <a:tcPr anchor="ctr"/>
                </a:tc>
                <a:tc>
                  <a:txBody>
                    <a:bodyPr/>
                    <a:lstStyle/>
                    <a:p>
                      <a:pPr algn="l"/>
                      <a:r>
                        <a:rPr lang="en-IN" b="1">
                          <a:effectLst/>
                        </a:rPr>
                        <a:t>Data-model</a:t>
                      </a:r>
                      <a:endParaRPr lang="en-IN">
                        <a:effectLst/>
                      </a:endParaRPr>
                    </a:p>
                  </a:txBody>
                  <a:tcPr anchor="ctr"/>
                </a:tc>
                <a:tc>
                  <a:txBody>
                    <a:bodyPr/>
                    <a:lstStyle/>
                    <a:p>
                      <a:pPr algn="l"/>
                      <a:r>
                        <a:rPr lang="en-IN" b="1">
                          <a:effectLst/>
                        </a:rPr>
                        <a:t>Supported data types</a:t>
                      </a:r>
                      <a:endParaRPr lang="en-IN">
                        <a:effectLst/>
                      </a:endParaRPr>
                    </a:p>
                  </a:txBody>
                  <a:tcPr anchor="ctr"/>
                </a:tc>
                <a:extLst>
                  <a:ext uri="{0D108BD9-81ED-4DB2-BD59-A6C34878D82A}">
                    <a16:rowId xmlns:a16="http://schemas.microsoft.com/office/drawing/2014/main" val="698248782"/>
                  </a:ext>
                </a:extLst>
              </a:tr>
              <a:tr h="370840">
                <a:tc>
                  <a:txBody>
                    <a:bodyPr/>
                    <a:lstStyle/>
                    <a:p>
                      <a:r>
                        <a:rPr lang="en-IN" b="1">
                          <a:effectLst/>
                        </a:rPr>
                        <a:t>AWS DynamoDB</a:t>
                      </a:r>
                      <a:endParaRPr lang="en-IN">
                        <a:effectLst/>
                      </a:endParaRPr>
                    </a:p>
                  </a:txBody>
                  <a:tcPr marL="114300" marR="114300" marT="76200" marB="76200" anchor="ctr"/>
                </a:tc>
                <a:tc>
                  <a:txBody>
                    <a:bodyPr/>
                    <a:lstStyle/>
                    <a:p>
                      <a:r>
                        <a:rPr lang="en-IN">
                          <a:effectLst/>
                        </a:rPr>
                        <a:t>Key-value, Document</a:t>
                      </a:r>
                    </a:p>
                  </a:txBody>
                  <a:tcPr marL="114300" marR="114300" marT="76200" marB="76200" anchor="ctr"/>
                </a:tc>
                <a:tc>
                  <a:txBody>
                    <a:bodyPr/>
                    <a:lstStyle/>
                    <a:p>
                      <a:r>
                        <a:rPr lang="en-US">
                          <a:effectLst/>
                        </a:rPr>
                        <a:t>Scalar: number, string, binary, Boolean, null</a:t>
                      </a:r>
                      <a:br>
                        <a:rPr lang="en-US">
                          <a:effectLst/>
                        </a:rPr>
                      </a:br>
                      <a:r>
                        <a:rPr lang="en-US">
                          <a:effectLst/>
                        </a:rPr>
                        <a:t>Document: list, map</a:t>
                      </a:r>
                      <a:br>
                        <a:rPr lang="en-US">
                          <a:effectLst/>
                        </a:rPr>
                      </a:br>
                      <a:r>
                        <a:rPr lang="en-US">
                          <a:effectLst/>
                        </a:rPr>
                        <a:t>Set: string set, number set, binary set</a:t>
                      </a:r>
                    </a:p>
                  </a:txBody>
                  <a:tcPr marL="114300" marR="114300" marT="76200" marB="76200" anchor="ctr"/>
                </a:tc>
                <a:extLst>
                  <a:ext uri="{0D108BD9-81ED-4DB2-BD59-A6C34878D82A}">
                    <a16:rowId xmlns:a16="http://schemas.microsoft.com/office/drawing/2014/main" val="3003243361"/>
                  </a:ext>
                </a:extLst>
              </a:tr>
              <a:tr h="370840">
                <a:tc>
                  <a:txBody>
                    <a:bodyPr/>
                    <a:lstStyle/>
                    <a:p>
                      <a:r>
                        <a:rPr lang="en-IN" b="1">
                          <a:effectLst/>
                        </a:rPr>
                        <a:t>GCP Bigtable</a:t>
                      </a:r>
                      <a:endParaRPr lang="en-IN">
                        <a:effectLst/>
                      </a:endParaRPr>
                    </a:p>
                  </a:txBody>
                  <a:tcPr marL="114300" marR="114300" marT="76200" marB="76200" anchor="ctr"/>
                </a:tc>
                <a:tc>
                  <a:txBody>
                    <a:bodyPr/>
                    <a:lstStyle/>
                    <a:p>
                      <a:r>
                        <a:rPr lang="en-IN">
                          <a:effectLst/>
                        </a:rPr>
                        <a:t>Wide column store</a:t>
                      </a:r>
                    </a:p>
                  </a:txBody>
                  <a:tcPr marL="114300" marR="114300" marT="76200" marB="76200" anchor="ctr"/>
                </a:tc>
                <a:tc>
                  <a:txBody>
                    <a:bodyPr/>
                    <a:lstStyle/>
                    <a:p>
                      <a:r>
                        <a:rPr lang="en-US" u="none" strike="noStrike" dirty="0">
                          <a:effectLst/>
                        </a:rPr>
                        <a:t>All data generally treated as raw byte strings</a:t>
                      </a:r>
                      <a:endParaRPr lang="en-US" dirty="0">
                        <a:effectLst/>
                      </a:endParaRPr>
                    </a:p>
                  </a:txBody>
                  <a:tcPr marL="114300" marR="114300" marT="76200" marB="76200" anchor="ctr"/>
                </a:tc>
                <a:extLst>
                  <a:ext uri="{0D108BD9-81ED-4DB2-BD59-A6C34878D82A}">
                    <a16:rowId xmlns:a16="http://schemas.microsoft.com/office/drawing/2014/main" val="3934954345"/>
                  </a:ext>
                </a:extLst>
              </a:tr>
              <a:tr h="370840">
                <a:tc>
                  <a:txBody>
                    <a:bodyPr/>
                    <a:lstStyle/>
                    <a:p>
                      <a:r>
                        <a:rPr lang="en-IN" b="1" dirty="0">
                          <a:effectLst/>
                        </a:rPr>
                        <a:t>Azure Cosmos DB</a:t>
                      </a:r>
                      <a:endParaRPr lang="en-IN" dirty="0">
                        <a:effectLst/>
                      </a:endParaRPr>
                    </a:p>
                  </a:txBody>
                  <a:tcPr marL="114300" marR="114300" marT="76200" marB="76200" anchor="ctr"/>
                </a:tc>
                <a:tc>
                  <a:txBody>
                    <a:bodyPr/>
                    <a:lstStyle/>
                    <a:p>
                      <a:r>
                        <a:rPr lang="en-IN">
                          <a:effectLst/>
                        </a:rPr>
                        <a:t>Key-value, Document, Graph, Column</a:t>
                      </a:r>
                    </a:p>
                  </a:txBody>
                  <a:tcPr marL="114300" marR="114300" marT="76200" marB="76200" anchor="ctr"/>
                </a:tc>
                <a:tc>
                  <a:txBody>
                    <a:bodyPr/>
                    <a:lstStyle/>
                    <a:p>
                      <a:r>
                        <a:rPr lang="en-US" u="none" strike="noStrike" dirty="0">
                          <a:effectLst/>
                        </a:rPr>
                        <a:t>Whatever can be serialized as valid JSON</a:t>
                      </a:r>
                      <a:endParaRPr lang="en-US" dirty="0">
                        <a:effectLst/>
                      </a:endParaRPr>
                    </a:p>
                  </a:txBody>
                  <a:tcPr marL="114300" marR="114300" marT="76200" marB="76200" anchor="ctr"/>
                </a:tc>
                <a:extLst>
                  <a:ext uri="{0D108BD9-81ED-4DB2-BD59-A6C34878D82A}">
                    <a16:rowId xmlns:a16="http://schemas.microsoft.com/office/drawing/2014/main" val="252257001"/>
                  </a:ext>
                </a:extLst>
              </a:tr>
            </a:tbl>
          </a:graphicData>
        </a:graphic>
      </p:graphicFrame>
    </p:spTree>
    <p:extLst>
      <p:ext uri="{BB962C8B-B14F-4D97-AF65-F5344CB8AC3E}">
        <p14:creationId xmlns:p14="http://schemas.microsoft.com/office/powerpoint/2010/main" val="642619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7D529-B260-750A-4387-8703FE2EE594}"/>
              </a:ext>
            </a:extLst>
          </p:cNvPr>
          <p:cNvSpPr>
            <a:spLocks noGrp="1"/>
          </p:cNvSpPr>
          <p:nvPr>
            <p:ph type="title"/>
          </p:nvPr>
        </p:nvSpPr>
        <p:spPr/>
        <p:txBody>
          <a:bodyPr/>
          <a:lstStyle/>
          <a:p>
            <a:r>
              <a:rPr lang="en-IN" dirty="0"/>
              <a:t>Pricing and Service Limits</a:t>
            </a:r>
          </a:p>
        </p:txBody>
      </p:sp>
      <p:sp>
        <p:nvSpPr>
          <p:cNvPr id="3" name="Content Placeholder 2">
            <a:extLst>
              <a:ext uri="{FF2B5EF4-FFF2-40B4-BE49-F238E27FC236}">
                <a16:creationId xmlns:a16="http://schemas.microsoft.com/office/drawing/2014/main" id="{CBE01864-3345-A67B-80F2-E57283A8EDA5}"/>
              </a:ext>
            </a:extLst>
          </p:cNvPr>
          <p:cNvSpPr>
            <a:spLocks noGrp="1"/>
          </p:cNvSpPr>
          <p:nvPr>
            <p:ph idx="1"/>
          </p:nvPr>
        </p:nvSpPr>
        <p:spPr>
          <a:xfrm>
            <a:off x="1154954" y="2603499"/>
            <a:ext cx="9917859" cy="3883025"/>
          </a:xfrm>
        </p:spPr>
        <p:txBody>
          <a:bodyPr/>
          <a:lstStyle/>
          <a:p>
            <a:r>
              <a:rPr lang="en-US" dirty="0"/>
              <a:t>Primary billing units for AWS are “Write request units” and “Read request units”, representing a request to either write or read data from a DynamoDB table. </a:t>
            </a:r>
          </a:p>
          <a:p>
            <a:r>
              <a:rPr lang="en-US" dirty="0"/>
              <a:t>AWS also charges for additional features, such as backups, global replication, streaming, and network egress. </a:t>
            </a:r>
          </a:p>
          <a:p>
            <a:r>
              <a:rPr lang="en-US" dirty="0"/>
              <a:t>An egress only internet gateway is used to enable outbound communication over IPv6 from instances in your VPC to the internet, and prevents hosts outside of your VPC from initiating an IPv6 connection with your instance.</a:t>
            </a:r>
            <a:endParaRPr lang="en-IN" dirty="0"/>
          </a:p>
        </p:txBody>
      </p:sp>
    </p:spTree>
    <p:extLst>
      <p:ext uri="{BB962C8B-B14F-4D97-AF65-F5344CB8AC3E}">
        <p14:creationId xmlns:p14="http://schemas.microsoft.com/office/powerpoint/2010/main" val="522912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DDE97-4615-25B2-4B89-B023D84640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81890F0-518A-4351-886D-BC2DE615815A}"/>
              </a:ext>
            </a:extLst>
          </p:cNvPr>
          <p:cNvSpPr>
            <a:spLocks noGrp="1"/>
          </p:cNvSpPr>
          <p:nvPr>
            <p:ph idx="1"/>
          </p:nvPr>
        </p:nvSpPr>
        <p:spPr>
          <a:xfrm>
            <a:off x="1154954" y="2603499"/>
            <a:ext cx="10332196" cy="4011613"/>
          </a:xfrm>
        </p:spPr>
        <p:txBody>
          <a:bodyPr/>
          <a:lstStyle/>
          <a:p>
            <a:r>
              <a:rPr lang="en-US" dirty="0"/>
              <a:t>Azure Cosmos DB provides two billing models for customers to choose from: Provisioned Throughput and Serverless. </a:t>
            </a:r>
          </a:p>
          <a:p>
            <a:r>
              <a:rPr lang="en-US" dirty="0"/>
              <a:t>Provisioned Throughput measures usage in request units per second, and bills per hour. Customers can pre-pay for provisioned capacity on annual and multi-year terms as well. In addition, storage and network egress are billed.</a:t>
            </a:r>
          </a:p>
          <a:p>
            <a:r>
              <a:rPr lang="en-US" dirty="0"/>
              <a:t>In the serverless model, customers only pay for incurred usage, which will be more appropriate for workloads that are not consistent and </a:t>
            </a:r>
            <a:r>
              <a:rPr lang="en-US" dirty="0" err="1"/>
              <a:t>bursty</a:t>
            </a:r>
            <a:r>
              <a:rPr lang="en-US" dirty="0"/>
              <a:t>.</a:t>
            </a:r>
            <a:endParaRPr lang="en-IN" dirty="0"/>
          </a:p>
        </p:txBody>
      </p:sp>
    </p:spTree>
    <p:extLst>
      <p:ext uri="{BB962C8B-B14F-4D97-AF65-F5344CB8AC3E}">
        <p14:creationId xmlns:p14="http://schemas.microsoft.com/office/powerpoint/2010/main" val="4004814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44EFA-E93F-99A4-80FE-093D40D751EA}"/>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9761EDED-42BA-76C7-4E62-07BCA04290F9}"/>
              </a:ext>
            </a:extLst>
          </p:cNvPr>
          <p:cNvGraphicFramePr>
            <a:graphicFrameLocks noGrp="1"/>
          </p:cNvGraphicFramePr>
          <p:nvPr>
            <p:ph idx="1"/>
            <p:extLst>
              <p:ext uri="{D42A27DB-BD31-4B8C-83A1-F6EECF244321}">
                <p14:modId xmlns:p14="http://schemas.microsoft.com/office/powerpoint/2010/main" val="2163485622"/>
              </p:ext>
            </p:extLst>
          </p:nvPr>
        </p:nvGraphicFramePr>
        <p:xfrm>
          <a:off x="1155700" y="2603500"/>
          <a:ext cx="10260012" cy="3723640"/>
        </p:xfrm>
        <a:graphic>
          <a:graphicData uri="http://schemas.openxmlformats.org/drawingml/2006/table">
            <a:tbl>
              <a:tblPr firstRow="1" bandRow="1">
                <a:tableStyleId>{5C22544A-7EE6-4342-B048-85BDC9FD1C3A}</a:tableStyleId>
              </a:tblPr>
              <a:tblGrid>
                <a:gridCol w="3420004">
                  <a:extLst>
                    <a:ext uri="{9D8B030D-6E8A-4147-A177-3AD203B41FA5}">
                      <a16:colId xmlns:a16="http://schemas.microsoft.com/office/drawing/2014/main" val="4038541373"/>
                    </a:ext>
                  </a:extLst>
                </a:gridCol>
                <a:gridCol w="3420004">
                  <a:extLst>
                    <a:ext uri="{9D8B030D-6E8A-4147-A177-3AD203B41FA5}">
                      <a16:colId xmlns:a16="http://schemas.microsoft.com/office/drawing/2014/main" val="1979655606"/>
                    </a:ext>
                  </a:extLst>
                </a:gridCol>
                <a:gridCol w="3420004">
                  <a:extLst>
                    <a:ext uri="{9D8B030D-6E8A-4147-A177-3AD203B41FA5}">
                      <a16:colId xmlns:a16="http://schemas.microsoft.com/office/drawing/2014/main" val="4059474767"/>
                    </a:ext>
                  </a:extLst>
                </a:gridCol>
              </a:tblGrid>
              <a:tr h="370840">
                <a:tc>
                  <a:txBody>
                    <a:bodyPr/>
                    <a:lstStyle/>
                    <a:p>
                      <a:pPr algn="l"/>
                      <a:r>
                        <a:rPr lang="en-IN" b="1" dirty="0">
                          <a:effectLst/>
                        </a:rPr>
                        <a:t>Service*</a:t>
                      </a:r>
                      <a:endParaRPr lang="en-IN" dirty="0">
                        <a:effectLst/>
                      </a:endParaRPr>
                    </a:p>
                  </a:txBody>
                  <a:tcPr anchor="ctr"/>
                </a:tc>
                <a:tc>
                  <a:txBody>
                    <a:bodyPr/>
                    <a:lstStyle/>
                    <a:p>
                      <a:pPr algn="l"/>
                      <a:r>
                        <a:rPr lang="en-IN" b="1">
                          <a:effectLst/>
                        </a:rPr>
                        <a:t>Billing Units</a:t>
                      </a:r>
                      <a:endParaRPr lang="en-IN">
                        <a:effectLst/>
                      </a:endParaRPr>
                    </a:p>
                  </a:txBody>
                  <a:tcPr anchor="ctr"/>
                </a:tc>
                <a:tc>
                  <a:txBody>
                    <a:bodyPr/>
                    <a:lstStyle/>
                    <a:p>
                      <a:pPr algn="l"/>
                      <a:r>
                        <a:rPr lang="en-IN" b="1">
                          <a:effectLst/>
                        </a:rPr>
                        <a:t>Cost**</a:t>
                      </a:r>
                      <a:endParaRPr lang="en-IN">
                        <a:effectLst/>
                      </a:endParaRPr>
                    </a:p>
                  </a:txBody>
                  <a:tcPr anchor="ctr"/>
                </a:tc>
                <a:extLst>
                  <a:ext uri="{0D108BD9-81ED-4DB2-BD59-A6C34878D82A}">
                    <a16:rowId xmlns:a16="http://schemas.microsoft.com/office/drawing/2014/main" val="1177045067"/>
                  </a:ext>
                </a:extLst>
              </a:tr>
              <a:tr h="370840">
                <a:tc>
                  <a:txBody>
                    <a:bodyPr/>
                    <a:lstStyle/>
                    <a:p>
                      <a:r>
                        <a:rPr lang="en-IN" b="1" dirty="0">
                          <a:effectLst/>
                        </a:rPr>
                        <a:t>Writes(Provisioned)***</a:t>
                      </a:r>
                      <a:endParaRPr lang="en-IN" dirty="0">
                        <a:effectLst/>
                      </a:endParaRPr>
                    </a:p>
                  </a:txBody>
                  <a:tcPr marL="114300" marR="114300" marT="76200" marB="76200" anchor="ctr"/>
                </a:tc>
                <a:tc>
                  <a:txBody>
                    <a:bodyPr/>
                    <a:lstStyle/>
                    <a:p>
                      <a:endParaRPr lang="en-IN"/>
                    </a:p>
                  </a:txBody>
                  <a:tcPr/>
                </a:tc>
                <a:tc>
                  <a:txBody>
                    <a:bodyPr/>
                    <a:lstStyle/>
                    <a:p>
                      <a:endParaRPr lang="en-IN" dirty="0"/>
                    </a:p>
                  </a:txBody>
                  <a:tcPr/>
                </a:tc>
                <a:extLst>
                  <a:ext uri="{0D108BD9-81ED-4DB2-BD59-A6C34878D82A}">
                    <a16:rowId xmlns:a16="http://schemas.microsoft.com/office/drawing/2014/main" val="2015553516"/>
                  </a:ext>
                </a:extLst>
              </a:tr>
              <a:tr h="370840">
                <a:tc>
                  <a:txBody>
                    <a:bodyPr/>
                    <a:lstStyle/>
                    <a:p>
                      <a:r>
                        <a:rPr lang="en-IN">
                          <a:effectLst/>
                        </a:rPr>
                        <a:t>AWS DynamoDB</a:t>
                      </a:r>
                    </a:p>
                  </a:txBody>
                  <a:tcPr marL="114300" marR="114300" marT="76200" marB="76200" anchor="ctr"/>
                </a:tc>
                <a:tc>
                  <a:txBody>
                    <a:bodyPr/>
                    <a:lstStyle/>
                    <a:p>
                      <a:r>
                        <a:rPr lang="en-IN">
                          <a:effectLst/>
                        </a:rPr>
                        <a:t>Write Capacity Unit(WCU)</a:t>
                      </a:r>
                    </a:p>
                  </a:txBody>
                  <a:tcPr marL="114300" marR="114300" marT="76200" marB="76200" anchor="ctr"/>
                </a:tc>
                <a:tc>
                  <a:txBody>
                    <a:bodyPr/>
                    <a:lstStyle/>
                    <a:p>
                      <a:r>
                        <a:rPr lang="en-US">
                          <a:effectLst/>
                        </a:rPr>
                        <a:t>25 WCUs/month free, $0.00065 per WCU/hour</a:t>
                      </a:r>
                    </a:p>
                  </a:txBody>
                  <a:tcPr marL="114300" marR="114300" marT="76200" marB="76200" anchor="ctr"/>
                </a:tc>
                <a:extLst>
                  <a:ext uri="{0D108BD9-81ED-4DB2-BD59-A6C34878D82A}">
                    <a16:rowId xmlns:a16="http://schemas.microsoft.com/office/drawing/2014/main" val="1895973801"/>
                  </a:ext>
                </a:extLst>
              </a:tr>
              <a:tr h="370840">
                <a:tc>
                  <a:txBody>
                    <a:bodyPr/>
                    <a:lstStyle/>
                    <a:p>
                      <a:r>
                        <a:rPr lang="en-IN">
                          <a:effectLst/>
                        </a:rPr>
                        <a:t>GCP Bigtable</a:t>
                      </a:r>
                    </a:p>
                  </a:txBody>
                  <a:tcPr marL="114300" marR="114300" marT="76200" marB="76200" anchor="ctr"/>
                </a:tc>
                <a:tc>
                  <a:txBody>
                    <a:bodyPr/>
                    <a:lstStyle/>
                    <a:p>
                      <a:r>
                        <a:rPr lang="en-IN">
                          <a:effectLst/>
                        </a:rPr>
                        <a:t>Node hour</a:t>
                      </a:r>
                    </a:p>
                  </a:txBody>
                  <a:tcPr marL="114300" marR="114300" marT="76200" marB="76200" anchor="ctr"/>
                </a:tc>
                <a:tc>
                  <a:txBody>
                    <a:bodyPr/>
                    <a:lstStyle/>
                    <a:p>
                      <a:r>
                        <a:rPr lang="en-US" dirty="0">
                          <a:effectLst/>
                        </a:rPr>
                        <a:t>$0.65/hour per node, usage subject to </a:t>
                      </a:r>
                      <a:r>
                        <a:rPr lang="en-US" u="none" strike="noStrike" dirty="0">
                          <a:effectLst/>
                          <a:hlinkClick r:id="rId2"/>
                        </a:rPr>
                        <a:t>quotas/limits</a:t>
                      </a:r>
                      <a:endParaRPr lang="en-US" dirty="0">
                        <a:effectLst/>
                      </a:endParaRPr>
                    </a:p>
                  </a:txBody>
                  <a:tcPr marL="114300" marR="114300" marT="76200" marB="76200" anchor="ctr"/>
                </a:tc>
                <a:extLst>
                  <a:ext uri="{0D108BD9-81ED-4DB2-BD59-A6C34878D82A}">
                    <a16:rowId xmlns:a16="http://schemas.microsoft.com/office/drawing/2014/main" val="3549160354"/>
                  </a:ext>
                </a:extLst>
              </a:tr>
              <a:tr h="370840">
                <a:tc>
                  <a:txBody>
                    <a:bodyPr/>
                    <a:lstStyle/>
                    <a:p>
                      <a:r>
                        <a:rPr lang="en-US">
                          <a:effectLst/>
                        </a:rPr>
                        <a:t>Azure Cosmos DB – Single-region write account</a:t>
                      </a:r>
                    </a:p>
                  </a:txBody>
                  <a:tcPr marL="114300" marR="114300" marT="76200" marB="76200" anchor="ctr"/>
                </a:tc>
                <a:tc>
                  <a:txBody>
                    <a:bodyPr/>
                    <a:lstStyle/>
                    <a:p>
                      <a:r>
                        <a:rPr lang="en-IN">
                          <a:effectLst/>
                        </a:rPr>
                        <a:t>Request Units(RU)</a:t>
                      </a:r>
                    </a:p>
                  </a:txBody>
                  <a:tcPr marL="114300" marR="114300" marT="76200" marB="76200" anchor="ctr"/>
                </a:tc>
                <a:tc>
                  <a:txBody>
                    <a:bodyPr/>
                    <a:lstStyle/>
                    <a:p>
                      <a:r>
                        <a:rPr lang="en-US" dirty="0">
                          <a:effectLst/>
                        </a:rPr>
                        <a:t>400 RU/s/month free</a:t>
                      </a:r>
                      <a:br>
                        <a:rPr lang="en-US" dirty="0">
                          <a:effectLst/>
                        </a:rPr>
                      </a:br>
                      <a:r>
                        <a:rPr lang="en-US" dirty="0" err="1">
                          <a:effectLst/>
                        </a:rPr>
                        <a:t>Autoscale</a:t>
                      </a:r>
                      <a:r>
                        <a:rPr lang="en-US" dirty="0">
                          <a:effectLst/>
                        </a:rPr>
                        <a:t>: 100 RU/s x 1.5 x 1 region – $0.008/hour</a:t>
                      </a:r>
                      <a:br>
                        <a:rPr lang="en-US" dirty="0">
                          <a:effectLst/>
                        </a:rPr>
                      </a:br>
                      <a:r>
                        <a:rPr lang="en-US" dirty="0">
                          <a:effectLst/>
                        </a:rPr>
                        <a:t>Manual: 100 RU/s x 1 region – $0.008/hour</a:t>
                      </a:r>
                    </a:p>
                  </a:txBody>
                  <a:tcPr marL="114300" marR="114300" marT="76200" marB="76200" anchor="ctr"/>
                </a:tc>
                <a:extLst>
                  <a:ext uri="{0D108BD9-81ED-4DB2-BD59-A6C34878D82A}">
                    <a16:rowId xmlns:a16="http://schemas.microsoft.com/office/drawing/2014/main" val="1087201877"/>
                  </a:ext>
                </a:extLst>
              </a:tr>
            </a:tbl>
          </a:graphicData>
        </a:graphic>
      </p:graphicFrame>
    </p:spTree>
    <p:extLst>
      <p:ext uri="{BB962C8B-B14F-4D97-AF65-F5344CB8AC3E}">
        <p14:creationId xmlns:p14="http://schemas.microsoft.com/office/powerpoint/2010/main" val="2075811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44EFA-E93F-99A4-80FE-093D40D751EA}"/>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9761EDED-42BA-76C7-4E62-07BCA04290F9}"/>
              </a:ext>
            </a:extLst>
          </p:cNvPr>
          <p:cNvGraphicFramePr>
            <a:graphicFrameLocks noGrp="1"/>
          </p:cNvGraphicFramePr>
          <p:nvPr>
            <p:ph idx="1"/>
            <p:extLst>
              <p:ext uri="{D42A27DB-BD31-4B8C-83A1-F6EECF244321}">
                <p14:modId xmlns:p14="http://schemas.microsoft.com/office/powerpoint/2010/main" val="2959362866"/>
              </p:ext>
            </p:extLst>
          </p:nvPr>
        </p:nvGraphicFramePr>
        <p:xfrm>
          <a:off x="1155700" y="2603500"/>
          <a:ext cx="10260012" cy="3175000"/>
        </p:xfrm>
        <a:graphic>
          <a:graphicData uri="http://schemas.openxmlformats.org/drawingml/2006/table">
            <a:tbl>
              <a:tblPr firstRow="1" bandRow="1">
                <a:tableStyleId>{5C22544A-7EE6-4342-B048-85BDC9FD1C3A}</a:tableStyleId>
              </a:tblPr>
              <a:tblGrid>
                <a:gridCol w="3420004">
                  <a:extLst>
                    <a:ext uri="{9D8B030D-6E8A-4147-A177-3AD203B41FA5}">
                      <a16:colId xmlns:a16="http://schemas.microsoft.com/office/drawing/2014/main" val="4038541373"/>
                    </a:ext>
                  </a:extLst>
                </a:gridCol>
                <a:gridCol w="3420004">
                  <a:extLst>
                    <a:ext uri="{9D8B030D-6E8A-4147-A177-3AD203B41FA5}">
                      <a16:colId xmlns:a16="http://schemas.microsoft.com/office/drawing/2014/main" val="1979655606"/>
                    </a:ext>
                  </a:extLst>
                </a:gridCol>
                <a:gridCol w="3420004">
                  <a:extLst>
                    <a:ext uri="{9D8B030D-6E8A-4147-A177-3AD203B41FA5}">
                      <a16:colId xmlns:a16="http://schemas.microsoft.com/office/drawing/2014/main" val="4059474767"/>
                    </a:ext>
                  </a:extLst>
                </a:gridCol>
              </a:tblGrid>
              <a:tr h="370840">
                <a:tc>
                  <a:txBody>
                    <a:bodyPr/>
                    <a:lstStyle/>
                    <a:p>
                      <a:pPr algn="l"/>
                      <a:r>
                        <a:rPr lang="en-IN" b="1" dirty="0">
                          <a:effectLst/>
                        </a:rPr>
                        <a:t>Service*</a:t>
                      </a:r>
                      <a:endParaRPr lang="en-IN" dirty="0">
                        <a:effectLst/>
                      </a:endParaRPr>
                    </a:p>
                  </a:txBody>
                  <a:tcPr anchor="ctr"/>
                </a:tc>
                <a:tc>
                  <a:txBody>
                    <a:bodyPr/>
                    <a:lstStyle/>
                    <a:p>
                      <a:pPr algn="l"/>
                      <a:r>
                        <a:rPr lang="en-IN" b="1">
                          <a:effectLst/>
                        </a:rPr>
                        <a:t>Billing Units</a:t>
                      </a:r>
                      <a:endParaRPr lang="en-IN">
                        <a:effectLst/>
                      </a:endParaRPr>
                    </a:p>
                  </a:txBody>
                  <a:tcPr anchor="ctr"/>
                </a:tc>
                <a:tc>
                  <a:txBody>
                    <a:bodyPr/>
                    <a:lstStyle/>
                    <a:p>
                      <a:pPr algn="l"/>
                      <a:r>
                        <a:rPr lang="en-IN" b="1">
                          <a:effectLst/>
                        </a:rPr>
                        <a:t>Cost**</a:t>
                      </a:r>
                      <a:endParaRPr lang="en-IN">
                        <a:effectLst/>
                      </a:endParaRPr>
                    </a:p>
                  </a:txBody>
                  <a:tcPr anchor="ctr"/>
                </a:tc>
                <a:extLst>
                  <a:ext uri="{0D108BD9-81ED-4DB2-BD59-A6C34878D82A}">
                    <a16:rowId xmlns:a16="http://schemas.microsoft.com/office/drawing/2014/main" val="1177045067"/>
                  </a:ext>
                </a:extLst>
              </a:tr>
              <a:tr h="370840">
                <a:tc>
                  <a:txBody>
                    <a:bodyPr/>
                    <a:lstStyle/>
                    <a:p>
                      <a:r>
                        <a:rPr lang="en-IN" b="1" dirty="0">
                          <a:effectLst/>
                        </a:rPr>
                        <a:t>Writes(On-Demand)***</a:t>
                      </a:r>
                      <a:endParaRPr lang="en-IN" dirty="0">
                        <a:effectLst/>
                      </a:endParaRPr>
                    </a:p>
                  </a:txBody>
                  <a:tcPr marL="114300" marR="114300" marT="76200" marB="76200" anchor="ctr"/>
                </a:tc>
                <a:tc>
                  <a:txBody>
                    <a:bodyPr/>
                    <a:lstStyle/>
                    <a:p>
                      <a:endParaRPr lang="en-IN"/>
                    </a:p>
                  </a:txBody>
                  <a:tcPr/>
                </a:tc>
                <a:tc>
                  <a:txBody>
                    <a:bodyPr/>
                    <a:lstStyle/>
                    <a:p>
                      <a:endParaRPr lang="en-IN"/>
                    </a:p>
                  </a:txBody>
                  <a:tcPr/>
                </a:tc>
                <a:extLst>
                  <a:ext uri="{0D108BD9-81ED-4DB2-BD59-A6C34878D82A}">
                    <a16:rowId xmlns:a16="http://schemas.microsoft.com/office/drawing/2014/main" val="2015553516"/>
                  </a:ext>
                </a:extLst>
              </a:tr>
              <a:tr h="370840">
                <a:tc>
                  <a:txBody>
                    <a:bodyPr/>
                    <a:lstStyle/>
                    <a:p>
                      <a:r>
                        <a:rPr lang="en-IN">
                          <a:effectLst/>
                        </a:rPr>
                        <a:t>AWS DynamoDB</a:t>
                      </a:r>
                    </a:p>
                  </a:txBody>
                  <a:tcPr marL="114300" marR="114300" marT="76200" marB="76200" anchor="ctr"/>
                </a:tc>
                <a:tc>
                  <a:txBody>
                    <a:bodyPr/>
                    <a:lstStyle/>
                    <a:p>
                      <a:r>
                        <a:rPr lang="en-IN">
                          <a:effectLst/>
                        </a:rPr>
                        <a:t>Write Request Unit</a:t>
                      </a:r>
                    </a:p>
                  </a:txBody>
                  <a:tcPr marL="114300" marR="114300" marT="76200" marB="76200" anchor="ctr"/>
                </a:tc>
                <a:tc>
                  <a:txBody>
                    <a:bodyPr/>
                    <a:lstStyle/>
                    <a:p>
                      <a:r>
                        <a:rPr lang="en-IN">
                          <a:effectLst/>
                        </a:rPr>
                        <a:t>$1.25/1 million write request units</a:t>
                      </a:r>
                    </a:p>
                  </a:txBody>
                  <a:tcPr marL="114300" marR="114300" marT="76200" marB="76200" anchor="ctr"/>
                </a:tc>
                <a:extLst>
                  <a:ext uri="{0D108BD9-81ED-4DB2-BD59-A6C34878D82A}">
                    <a16:rowId xmlns:a16="http://schemas.microsoft.com/office/drawing/2014/main" val="1895973801"/>
                  </a:ext>
                </a:extLst>
              </a:tr>
              <a:tr h="370840">
                <a:tc>
                  <a:txBody>
                    <a:bodyPr/>
                    <a:lstStyle/>
                    <a:p>
                      <a:r>
                        <a:rPr lang="it-IT">
                          <a:effectLst/>
                        </a:rPr>
                        <a:t>GCP Firestore in Datastore Mode</a:t>
                      </a:r>
                    </a:p>
                  </a:txBody>
                  <a:tcPr marL="114300" marR="114300" marT="76200" marB="76200" anchor="ctr"/>
                </a:tc>
                <a:tc>
                  <a:txBody>
                    <a:bodyPr/>
                    <a:lstStyle/>
                    <a:p>
                      <a:r>
                        <a:rPr lang="en-IN">
                          <a:effectLst/>
                        </a:rPr>
                        <a:t>Entity Writes/Document Writes</a:t>
                      </a:r>
                    </a:p>
                  </a:txBody>
                  <a:tcPr marL="114300" marR="114300" marT="76200" marB="76200" anchor="ctr"/>
                </a:tc>
                <a:tc>
                  <a:txBody>
                    <a:bodyPr/>
                    <a:lstStyle/>
                    <a:p>
                      <a:r>
                        <a:rPr lang="en-US">
                          <a:effectLst/>
                        </a:rPr>
                        <a:t>20000 entity writes/day free, $0.099 per 100,000 documents</a:t>
                      </a:r>
                    </a:p>
                  </a:txBody>
                  <a:tcPr marL="114300" marR="114300" marT="76200" marB="76200" anchor="ctr"/>
                </a:tc>
                <a:extLst>
                  <a:ext uri="{0D108BD9-81ED-4DB2-BD59-A6C34878D82A}">
                    <a16:rowId xmlns:a16="http://schemas.microsoft.com/office/drawing/2014/main" val="3549160354"/>
                  </a:ext>
                </a:extLst>
              </a:tr>
              <a:tr h="370840">
                <a:tc>
                  <a:txBody>
                    <a:bodyPr/>
                    <a:lstStyle/>
                    <a:p>
                      <a:r>
                        <a:rPr lang="en-IN">
                          <a:effectLst/>
                        </a:rPr>
                        <a:t>Azure Cosmos DB – Serverless</a:t>
                      </a:r>
                    </a:p>
                  </a:txBody>
                  <a:tcPr marL="114300" marR="114300" marT="76200" marB="76200" anchor="ctr"/>
                </a:tc>
                <a:tc>
                  <a:txBody>
                    <a:bodyPr/>
                    <a:lstStyle/>
                    <a:p>
                      <a:r>
                        <a:rPr lang="en-IN">
                          <a:effectLst/>
                        </a:rPr>
                        <a:t>Request Units(RU)</a:t>
                      </a:r>
                    </a:p>
                  </a:txBody>
                  <a:tcPr marL="114300" marR="114300" marT="76200" marB="76200" anchor="ctr"/>
                </a:tc>
                <a:tc>
                  <a:txBody>
                    <a:bodyPr/>
                    <a:lstStyle/>
                    <a:p>
                      <a:r>
                        <a:rPr lang="en-IN" dirty="0">
                          <a:effectLst/>
                        </a:rPr>
                        <a:t>$0.25/1 million RUs</a:t>
                      </a:r>
                    </a:p>
                  </a:txBody>
                  <a:tcPr marL="114300" marR="114300" marT="76200" marB="76200" anchor="ctr"/>
                </a:tc>
                <a:extLst>
                  <a:ext uri="{0D108BD9-81ED-4DB2-BD59-A6C34878D82A}">
                    <a16:rowId xmlns:a16="http://schemas.microsoft.com/office/drawing/2014/main" val="1087201877"/>
                  </a:ext>
                </a:extLst>
              </a:tr>
            </a:tbl>
          </a:graphicData>
        </a:graphic>
      </p:graphicFrame>
    </p:spTree>
    <p:extLst>
      <p:ext uri="{BB962C8B-B14F-4D97-AF65-F5344CB8AC3E}">
        <p14:creationId xmlns:p14="http://schemas.microsoft.com/office/powerpoint/2010/main" val="1562301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44EFA-E93F-99A4-80FE-093D40D751EA}"/>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9761EDED-42BA-76C7-4E62-07BCA04290F9}"/>
              </a:ext>
            </a:extLst>
          </p:cNvPr>
          <p:cNvGraphicFramePr>
            <a:graphicFrameLocks noGrp="1"/>
          </p:cNvGraphicFramePr>
          <p:nvPr>
            <p:ph idx="1"/>
            <p:extLst>
              <p:ext uri="{D42A27DB-BD31-4B8C-83A1-F6EECF244321}">
                <p14:modId xmlns:p14="http://schemas.microsoft.com/office/powerpoint/2010/main" val="302764018"/>
              </p:ext>
            </p:extLst>
          </p:nvPr>
        </p:nvGraphicFramePr>
        <p:xfrm>
          <a:off x="1155700" y="2603500"/>
          <a:ext cx="10260012" cy="3723640"/>
        </p:xfrm>
        <a:graphic>
          <a:graphicData uri="http://schemas.openxmlformats.org/drawingml/2006/table">
            <a:tbl>
              <a:tblPr firstRow="1" bandRow="1">
                <a:tableStyleId>{5C22544A-7EE6-4342-B048-85BDC9FD1C3A}</a:tableStyleId>
              </a:tblPr>
              <a:tblGrid>
                <a:gridCol w="3420004">
                  <a:extLst>
                    <a:ext uri="{9D8B030D-6E8A-4147-A177-3AD203B41FA5}">
                      <a16:colId xmlns:a16="http://schemas.microsoft.com/office/drawing/2014/main" val="4038541373"/>
                    </a:ext>
                  </a:extLst>
                </a:gridCol>
                <a:gridCol w="3420004">
                  <a:extLst>
                    <a:ext uri="{9D8B030D-6E8A-4147-A177-3AD203B41FA5}">
                      <a16:colId xmlns:a16="http://schemas.microsoft.com/office/drawing/2014/main" val="1979655606"/>
                    </a:ext>
                  </a:extLst>
                </a:gridCol>
                <a:gridCol w="3420004">
                  <a:extLst>
                    <a:ext uri="{9D8B030D-6E8A-4147-A177-3AD203B41FA5}">
                      <a16:colId xmlns:a16="http://schemas.microsoft.com/office/drawing/2014/main" val="4059474767"/>
                    </a:ext>
                  </a:extLst>
                </a:gridCol>
              </a:tblGrid>
              <a:tr h="370840">
                <a:tc>
                  <a:txBody>
                    <a:bodyPr/>
                    <a:lstStyle/>
                    <a:p>
                      <a:pPr algn="l"/>
                      <a:r>
                        <a:rPr lang="en-IN" b="1" dirty="0">
                          <a:effectLst/>
                        </a:rPr>
                        <a:t>Service*</a:t>
                      </a:r>
                      <a:endParaRPr lang="en-IN" dirty="0">
                        <a:effectLst/>
                      </a:endParaRPr>
                    </a:p>
                  </a:txBody>
                  <a:tcPr anchor="ctr"/>
                </a:tc>
                <a:tc>
                  <a:txBody>
                    <a:bodyPr/>
                    <a:lstStyle/>
                    <a:p>
                      <a:pPr algn="l"/>
                      <a:r>
                        <a:rPr lang="en-IN" b="1">
                          <a:effectLst/>
                        </a:rPr>
                        <a:t>Billing Units</a:t>
                      </a:r>
                      <a:endParaRPr lang="en-IN">
                        <a:effectLst/>
                      </a:endParaRPr>
                    </a:p>
                  </a:txBody>
                  <a:tcPr anchor="ctr"/>
                </a:tc>
                <a:tc>
                  <a:txBody>
                    <a:bodyPr/>
                    <a:lstStyle/>
                    <a:p>
                      <a:pPr algn="l"/>
                      <a:r>
                        <a:rPr lang="en-IN" b="1">
                          <a:effectLst/>
                        </a:rPr>
                        <a:t>Cost**</a:t>
                      </a:r>
                      <a:endParaRPr lang="en-IN">
                        <a:effectLst/>
                      </a:endParaRPr>
                    </a:p>
                  </a:txBody>
                  <a:tcPr anchor="ctr"/>
                </a:tc>
                <a:extLst>
                  <a:ext uri="{0D108BD9-81ED-4DB2-BD59-A6C34878D82A}">
                    <a16:rowId xmlns:a16="http://schemas.microsoft.com/office/drawing/2014/main" val="1177045067"/>
                  </a:ext>
                </a:extLst>
              </a:tr>
              <a:tr h="370840">
                <a:tc>
                  <a:txBody>
                    <a:bodyPr/>
                    <a:lstStyle/>
                    <a:p>
                      <a:r>
                        <a:rPr lang="en-IN" b="1" dirty="0">
                          <a:effectLst/>
                        </a:rPr>
                        <a:t>Reads(Provisioned)***</a:t>
                      </a:r>
                      <a:endParaRPr lang="en-IN" dirty="0">
                        <a:effectLst/>
                      </a:endParaRPr>
                    </a:p>
                  </a:txBody>
                  <a:tcPr marL="114300" marR="114300" marT="76200" marB="76200" anchor="ctr"/>
                </a:tc>
                <a:tc>
                  <a:txBody>
                    <a:bodyPr/>
                    <a:lstStyle/>
                    <a:p>
                      <a:endParaRPr lang="en-IN"/>
                    </a:p>
                  </a:txBody>
                  <a:tcPr/>
                </a:tc>
                <a:tc>
                  <a:txBody>
                    <a:bodyPr/>
                    <a:lstStyle/>
                    <a:p>
                      <a:endParaRPr lang="en-IN"/>
                    </a:p>
                  </a:txBody>
                  <a:tcPr/>
                </a:tc>
                <a:extLst>
                  <a:ext uri="{0D108BD9-81ED-4DB2-BD59-A6C34878D82A}">
                    <a16:rowId xmlns:a16="http://schemas.microsoft.com/office/drawing/2014/main" val="2015553516"/>
                  </a:ext>
                </a:extLst>
              </a:tr>
              <a:tr h="370840">
                <a:tc>
                  <a:txBody>
                    <a:bodyPr/>
                    <a:lstStyle/>
                    <a:p>
                      <a:r>
                        <a:rPr lang="en-IN">
                          <a:effectLst/>
                        </a:rPr>
                        <a:t>AWS DynamoDB</a:t>
                      </a:r>
                    </a:p>
                  </a:txBody>
                  <a:tcPr marL="114300" marR="114300" marT="76200" marB="76200" anchor="ctr"/>
                </a:tc>
                <a:tc>
                  <a:txBody>
                    <a:bodyPr/>
                    <a:lstStyle/>
                    <a:p>
                      <a:r>
                        <a:rPr lang="en-IN">
                          <a:effectLst/>
                        </a:rPr>
                        <a:t>Read Capacity Unit(RCU)</a:t>
                      </a:r>
                    </a:p>
                  </a:txBody>
                  <a:tcPr marL="114300" marR="114300" marT="76200" marB="76200" anchor="ctr"/>
                </a:tc>
                <a:tc>
                  <a:txBody>
                    <a:bodyPr/>
                    <a:lstStyle/>
                    <a:p>
                      <a:r>
                        <a:rPr lang="en-US">
                          <a:effectLst/>
                        </a:rPr>
                        <a:t>25 RCUs/month free,$0.00013 per RCU/hr</a:t>
                      </a:r>
                    </a:p>
                  </a:txBody>
                  <a:tcPr marL="114300" marR="114300" marT="76200" marB="76200" anchor="ctr"/>
                </a:tc>
                <a:extLst>
                  <a:ext uri="{0D108BD9-81ED-4DB2-BD59-A6C34878D82A}">
                    <a16:rowId xmlns:a16="http://schemas.microsoft.com/office/drawing/2014/main" val="1895973801"/>
                  </a:ext>
                </a:extLst>
              </a:tr>
              <a:tr h="370840">
                <a:tc>
                  <a:txBody>
                    <a:bodyPr/>
                    <a:lstStyle/>
                    <a:p>
                      <a:r>
                        <a:rPr lang="en-IN">
                          <a:effectLst/>
                        </a:rPr>
                        <a:t>GCP Bigtable</a:t>
                      </a:r>
                    </a:p>
                  </a:txBody>
                  <a:tcPr marL="114300" marR="114300" marT="76200" marB="76200" anchor="ctr"/>
                </a:tc>
                <a:tc>
                  <a:txBody>
                    <a:bodyPr/>
                    <a:lstStyle/>
                    <a:p>
                      <a:r>
                        <a:rPr lang="en-IN">
                          <a:effectLst/>
                        </a:rPr>
                        <a:t>Node hour</a:t>
                      </a:r>
                    </a:p>
                  </a:txBody>
                  <a:tcPr marL="114300" marR="114300" marT="76200" marB="76200" anchor="ctr"/>
                </a:tc>
                <a:tc>
                  <a:txBody>
                    <a:bodyPr/>
                    <a:lstStyle/>
                    <a:p>
                      <a:r>
                        <a:rPr lang="en-IN">
                          <a:effectLst/>
                        </a:rPr>
                        <a:t>$0.65/hr per node, usage subject to </a:t>
                      </a:r>
                      <a:r>
                        <a:rPr lang="en-IN" u="none" strike="noStrike">
                          <a:effectLst/>
                          <a:hlinkClick r:id="rId2"/>
                        </a:rPr>
                        <a:t>quotas/limits</a:t>
                      </a:r>
                      <a:endParaRPr lang="en-IN">
                        <a:effectLst/>
                      </a:endParaRPr>
                    </a:p>
                  </a:txBody>
                  <a:tcPr marL="114300" marR="114300" marT="76200" marB="76200" anchor="ctr"/>
                </a:tc>
                <a:extLst>
                  <a:ext uri="{0D108BD9-81ED-4DB2-BD59-A6C34878D82A}">
                    <a16:rowId xmlns:a16="http://schemas.microsoft.com/office/drawing/2014/main" val="3549160354"/>
                  </a:ext>
                </a:extLst>
              </a:tr>
              <a:tr h="370840">
                <a:tc>
                  <a:txBody>
                    <a:bodyPr/>
                    <a:lstStyle/>
                    <a:p>
                      <a:r>
                        <a:rPr lang="en-US">
                          <a:effectLst/>
                        </a:rPr>
                        <a:t>Azure Cosmos DB – Single-region write account</a:t>
                      </a:r>
                    </a:p>
                  </a:txBody>
                  <a:tcPr marL="114300" marR="114300" marT="76200" marB="76200" anchor="ctr"/>
                </a:tc>
                <a:tc>
                  <a:txBody>
                    <a:bodyPr/>
                    <a:lstStyle/>
                    <a:p>
                      <a:r>
                        <a:rPr lang="en-IN">
                          <a:effectLst/>
                        </a:rPr>
                        <a:t>Request Units(RU)</a:t>
                      </a:r>
                    </a:p>
                  </a:txBody>
                  <a:tcPr marL="114300" marR="114300" marT="76200" marB="76200" anchor="ctr"/>
                </a:tc>
                <a:tc>
                  <a:txBody>
                    <a:bodyPr/>
                    <a:lstStyle/>
                    <a:p>
                      <a:r>
                        <a:rPr lang="en-US" dirty="0">
                          <a:effectLst/>
                        </a:rPr>
                        <a:t>400 RU/s/month free</a:t>
                      </a:r>
                      <a:br>
                        <a:rPr lang="en-US" dirty="0">
                          <a:effectLst/>
                        </a:rPr>
                      </a:br>
                      <a:r>
                        <a:rPr lang="en-US" dirty="0" err="1">
                          <a:effectLst/>
                        </a:rPr>
                        <a:t>Autoscale</a:t>
                      </a:r>
                      <a:r>
                        <a:rPr lang="en-US" dirty="0">
                          <a:effectLst/>
                        </a:rPr>
                        <a:t>: 100 RU/s x 1.5 x 1 region – $0.008/hour</a:t>
                      </a:r>
                      <a:br>
                        <a:rPr lang="en-US" dirty="0">
                          <a:effectLst/>
                        </a:rPr>
                      </a:br>
                      <a:r>
                        <a:rPr lang="en-US" dirty="0">
                          <a:effectLst/>
                        </a:rPr>
                        <a:t>Manual: 100 RU/s x 1 region – $0.008/hour</a:t>
                      </a:r>
                    </a:p>
                  </a:txBody>
                  <a:tcPr marL="114300" marR="114300" marT="76200" marB="76200" anchor="ctr"/>
                </a:tc>
                <a:extLst>
                  <a:ext uri="{0D108BD9-81ED-4DB2-BD59-A6C34878D82A}">
                    <a16:rowId xmlns:a16="http://schemas.microsoft.com/office/drawing/2014/main" val="1087201877"/>
                  </a:ext>
                </a:extLst>
              </a:tr>
            </a:tbl>
          </a:graphicData>
        </a:graphic>
      </p:graphicFrame>
    </p:spTree>
    <p:extLst>
      <p:ext uri="{BB962C8B-B14F-4D97-AF65-F5344CB8AC3E}">
        <p14:creationId xmlns:p14="http://schemas.microsoft.com/office/powerpoint/2010/main" val="4279864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44EFA-E93F-99A4-80FE-093D40D751EA}"/>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9761EDED-42BA-76C7-4E62-07BCA04290F9}"/>
              </a:ext>
            </a:extLst>
          </p:cNvPr>
          <p:cNvGraphicFramePr>
            <a:graphicFrameLocks noGrp="1"/>
          </p:cNvGraphicFramePr>
          <p:nvPr>
            <p:ph idx="1"/>
            <p:extLst>
              <p:ext uri="{D42A27DB-BD31-4B8C-83A1-F6EECF244321}">
                <p14:modId xmlns:p14="http://schemas.microsoft.com/office/powerpoint/2010/main" val="4287596342"/>
              </p:ext>
            </p:extLst>
          </p:nvPr>
        </p:nvGraphicFramePr>
        <p:xfrm>
          <a:off x="1155700" y="2603500"/>
          <a:ext cx="10260012" cy="2900680"/>
        </p:xfrm>
        <a:graphic>
          <a:graphicData uri="http://schemas.openxmlformats.org/drawingml/2006/table">
            <a:tbl>
              <a:tblPr firstRow="1" bandRow="1">
                <a:tableStyleId>{5C22544A-7EE6-4342-B048-85BDC9FD1C3A}</a:tableStyleId>
              </a:tblPr>
              <a:tblGrid>
                <a:gridCol w="3420004">
                  <a:extLst>
                    <a:ext uri="{9D8B030D-6E8A-4147-A177-3AD203B41FA5}">
                      <a16:colId xmlns:a16="http://schemas.microsoft.com/office/drawing/2014/main" val="4038541373"/>
                    </a:ext>
                  </a:extLst>
                </a:gridCol>
                <a:gridCol w="3420004">
                  <a:extLst>
                    <a:ext uri="{9D8B030D-6E8A-4147-A177-3AD203B41FA5}">
                      <a16:colId xmlns:a16="http://schemas.microsoft.com/office/drawing/2014/main" val="1979655606"/>
                    </a:ext>
                  </a:extLst>
                </a:gridCol>
                <a:gridCol w="3420004">
                  <a:extLst>
                    <a:ext uri="{9D8B030D-6E8A-4147-A177-3AD203B41FA5}">
                      <a16:colId xmlns:a16="http://schemas.microsoft.com/office/drawing/2014/main" val="4059474767"/>
                    </a:ext>
                  </a:extLst>
                </a:gridCol>
              </a:tblGrid>
              <a:tr h="370840">
                <a:tc>
                  <a:txBody>
                    <a:bodyPr/>
                    <a:lstStyle/>
                    <a:p>
                      <a:pPr algn="l"/>
                      <a:r>
                        <a:rPr lang="en-IN" b="1" dirty="0">
                          <a:effectLst/>
                        </a:rPr>
                        <a:t>Service*</a:t>
                      </a:r>
                      <a:endParaRPr lang="en-IN" dirty="0">
                        <a:effectLst/>
                      </a:endParaRPr>
                    </a:p>
                  </a:txBody>
                  <a:tcPr anchor="ctr"/>
                </a:tc>
                <a:tc>
                  <a:txBody>
                    <a:bodyPr/>
                    <a:lstStyle/>
                    <a:p>
                      <a:pPr algn="l"/>
                      <a:r>
                        <a:rPr lang="en-IN" b="1">
                          <a:effectLst/>
                        </a:rPr>
                        <a:t>Billing Units</a:t>
                      </a:r>
                      <a:endParaRPr lang="en-IN">
                        <a:effectLst/>
                      </a:endParaRPr>
                    </a:p>
                  </a:txBody>
                  <a:tcPr anchor="ctr"/>
                </a:tc>
                <a:tc>
                  <a:txBody>
                    <a:bodyPr/>
                    <a:lstStyle/>
                    <a:p>
                      <a:pPr algn="l"/>
                      <a:r>
                        <a:rPr lang="en-IN" b="1">
                          <a:effectLst/>
                        </a:rPr>
                        <a:t>Cost**</a:t>
                      </a:r>
                      <a:endParaRPr lang="en-IN">
                        <a:effectLst/>
                      </a:endParaRPr>
                    </a:p>
                  </a:txBody>
                  <a:tcPr anchor="ctr"/>
                </a:tc>
                <a:extLst>
                  <a:ext uri="{0D108BD9-81ED-4DB2-BD59-A6C34878D82A}">
                    <a16:rowId xmlns:a16="http://schemas.microsoft.com/office/drawing/2014/main" val="1177045067"/>
                  </a:ext>
                </a:extLst>
              </a:tr>
              <a:tr h="370840">
                <a:tc>
                  <a:txBody>
                    <a:bodyPr/>
                    <a:lstStyle/>
                    <a:p>
                      <a:r>
                        <a:rPr lang="en-IN" b="1" dirty="0">
                          <a:effectLst/>
                        </a:rPr>
                        <a:t>Reads(On-Demand)***</a:t>
                      </a:r>
                      <a:endParaRPr lang="en-IN" dirty="0">
                        <a:effectLst/>
                      </a:endParaRPr>
                    </a:p>
                  </a:txBody>
                  <a:tcPr marL="114300" marR="114300" marT="76200" marB="76200" anchor="ctr"/>
                </a:tc>
                <a:tc>
                  <a:txBody>
                    <a:bodyPr/>
                    <a:lstStyle/>
                    <a:p>
                      <a:endParaRPr lang="en-IN"/>
                    </a:p>
                  </a:txBody>
                  <a:tcPr/>
                </a:tc>
                <a:tc>
                  <a:txBody>
                    <a:bodyPr/>
                    <a:lstStyle/>
                    <a:p>
                      <a:endParaRPr lang="en-IN"/>
                    </a:p>
                  </a:txBody>
                  <a:tcPr/>
                </a:tc>
                <a:extLst>
                  <a:ext uri="{0D108BD9-81ED-4DB2-BD59-A6C34878D82A}">
                    <a16:rowId xmlns:a16="http://schemas.microsoft.com/office/drawing/2014/main" val="2015553516"/>
                  </a:ext>
                </a:extLst>
              </a:tr>
              <a:tr h="370840">
                <a:tc>
                  <a:txBody>
                    <a:bodyPr/>
                    <a:lstStyle/>
                    <a:p>
                      <a:r>
                        <a:rPr lang="en-IN">
                          <a:effectLst/>
                        </a:rPr>
                        <a:t>DynamoDB</a:t>
                      </a:r>
                    </a:p>
                  </a:txBody>
                  <a:tcPr marL="114300" marR="114300" marT="76200" marB="76200" anchor="ctr"/>
                </a:tc>
                <a:tc>
                  <a:txBody>
                    <a:bodyPr/>
                    <a:lstStyle/>
                    <a:p>
                      <a:r>
                        <a:rPr lang="en-IN">
                          <a:effectLst/>
                        </a:rPr>
                        <a:t>Read Request Unit</a:t>
                      </a:r>
                    </a:p>
                  </a:txBody>
                  <a:tcPr marL="114300" marR="114300" marT="76200" marB="76200" anchor="ctr"/>
                </a:tc>
                <a:tc>
                  <a:txBody>
                    <a:bodyPr/>
                    <a:lstStyle/>
                    <a:p>
                      <a:r>
                        <a:rPr lang="en-US">
                          <a:effectLst/>
                        </a:rPr>
                        <a:t>$0.25/1 million read request units</a:t>
                      </a:r>
                    </a:p>
                  </a:txBody>
                  <a:tcPr marL="114300" marR="114300" marT="76200" marB="76200" anchor="ctr"/>
                </a:tc>
                <a:extLst>
                  <a:ext uri="{0D108BD9-81ED-4DB2-BD59-A6C34878D82A}">
                    <a16:rowId xmlns:a16="http://schemas.microsoft.com/office/drawing/2014/main" val="1895973801"/>
                  </a:ext>
                </a:extLst>
              </a:tr>
              <a:tr h="370840">
                <a:tc>
                  <a:txBody>
                    <a:bodyPr/>
                    <a:lstStyle/>
                    <a:p>
                      <a:r>
                        <a:rPr lang="it-IT">
                          <a:effectLst/>
                        </a:rPr>
                        <a:t>GCP Firestore in Datastore Mode</a:t>
                      </a:r>
                    </a:p>
                  </a:txBody>
                  <a:tcPr marL="114300" marR="114300" marT="76200" marB="76200" anchor="ctr"/>
                </a:tc>
                <a:tc>
                  <a:txBody>
                    <a:bodyPr/>
                    <a:lstStyle/>
                    <a:p>
                      <a:r>
                        <a:rPr lang="en-IN">
                          <a:effectLst/>
                        </a:rPr>
                        <a:t>Node hour</a:t>
                      </a:r>
                    </a:p>
                  </a:txBody>
                  <a:tcPr marL="114300" marR="114300" marT="76200" marB="76200" anchor="ctr"/>
                </a:tc>
                <a:tc>
                  <a:txBody>
                    <a:bodyPr/>
                    <a:lstStyle/>
                    <a:p>
                      <a:r>
                        <a:rPr lang="en-US">
                          <a:effectLst/>
                        </a:rPr>
                        <a:t>$0.65/hour per node, usage subject to </a:t>
                      </a:r>
                      <a:r>
                        <a:rPr lang="en-US" u="none" strike="noStrike">
                          <a:effectLst/>
                          <a:hlinkClick r:id="rId2"/>
                        </a:rPr>
                        <a:t>quotas/limits</a:t>
                      </a:r>
                      <a:endParaRPr lang="en-US">
                        <a:effectLst/>
                      </a:endParaRPr>
                    </a:p>
                  </a:txBody>
                  <a:tcPr marL="114300" marR="114300" marT="76200" marB="76200" anchor="ctr"/>
                </a:tc>
                <a:extLst>
                  <a:ext uri="{0D108BD9-81ED-4DB2-BD59-A6C34878D82A}">
                    <a16:rowId xmlns:a16="http://schemas.microsoft.com/office/drawing/2014/main" val="3549160354"/>
                  </a:ext>
                </a:extLst>
              </a:tr>
              <a:tr h="370840">
                <a:tc>
                  <a:txBody>
                    <a:bodyPr/>
                    <a:lstStyle/>
                    <a:p>
                      <a:r>
                        <a:rPr lang="en-IN">
                          <a:effectLst/>
                        </a:rPr>
                        <a:t>Azure Cosmos DB – Serverless</a:t>
                      </a:r>
                    </a:p>
                  </a:txBody>
                  <a:tcPr marL="114300" marR="114300" marT="76200" marB="76200" anchor="ctr"/>
                </a:tc>
                <a:tc>
                  <a:txBody>
                    <a:bodyPr/>
                    <a:lstStyle/>
                    <a:p>
                      <a:r>
                        <a:rPr lang="en-IN">
                          <a:effectLst/>
                        </a:rPr>
                        <a:t>Request Units(RU)</a:t>
                      </a:r>
                    </a:p>
                  </a:txBody>
                  <a:tcPr marL="114300" marR="114300" marT="76200" marB="76200" anchor="ctr"/>
                </a:tc>
                <a:tc>
                  <a:txBody>
                    <a:bodyPr/>
                    <a:lstStyle/>
                    <a:p>
                      <a:r>
                        <a:rPr lang="en-IN" dirty="0">
                          <a:effectLst/>
                        </a:rPr>
                        <a:t>$0.25/1 million RUs</a:t>
                      </a:r>
                    </a:p>
                  </a:txBody>
                  <a:tcPr marL="114300" marR="114300" marT="76200" marB="76200" anchor="ctr"/>
                </a:tc>
                <a:extLst>
                  <a:ext uri="{0D108BD9-81ED-4DB2-BD59-A6C34878D82A}">
                    <a16:rowId xmlns:a16="http://schemas.microsoft.com/office/drawing/2014/main" val="1087201877"/>
                  </a:ext>
                </a:extLst>
              </a:tr>
            </a:tbl>
          </a:graphicData>
        </a:graphic>
      </p:graphicFrame>
    </p:spTree>
    <p:extLst>
      <p:ext uri="{BB962C8B-B14F-4D97-AF65-F5344CB8AC3E}">
        <p14:creationId xmlns:p14="http://schemas.microsoft.com/office/powerpoint/2010/main" val="1409890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44EFA-E93F-99A4-80FE-093D40D751EA}"/>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9761EDED-42BA-76C7-4E62-07BCA04290F9}"/>
              </a:ext>
            </a:extLst>
          </p:cNvPr>
          <p:cNvGraphicFramePr>
            <a:graphicFrameLocks noGrp="1"/>
          </p:cNvGraphicFramePr>
          <p:nvPr>
            <p:ph idx="1"/>
            <p:extLst>
              <p:ext uri="{D42A27DB-BD31-4B8C-83A1-F6EECF244321}">
                <p14:modId xmlns:p14="http://schemas.microsoft.com/office/powerpoint/2010/main" val="1263738174"/>
              </p:ext>
            </p:extLst>
          </p:nvPr>
        </p:nvGraphicFramePr>
        <p:xfrm>
          <a:off x="657225" y="2603500"/>
          <a:ext cx="10758486" cy="3723640"/>
        </p:xfrm>
        <a:graphic>
          <a:graphicData uri="http://schemas.openxmlformats.org/drawingml/2006/table">
            <a:tbl>
              <a:tblPr firstRow="1" bandRow="1">
                <a:tableStyleId>{5C22544A-7EE6-4342-B048-85BDC9FD1C3A}</a:tableStyleId>
              </a:tblPr>
              <a:tblGrid>
                <a:gridCol w="3586162">
                  <a:extLst>
                    <a:ext uri="{9D8B030D-6E8A-4147-A177-3AD203B41FA5}">
                      <a16:colId xmlns:a16="http://schemas.microsoft.com/office/drawing/2014/main" val="4038541373"/>
                    </a:ext>
                  </a:extLst>
                </a:gridCol>
                <a:gridCol w="2071688">
                  <a:extLst>
                    <a:ext uri="{9D8B030D-6E8A-4147-A177-3AD203B41FA5}">
                      <a16:colId xmlns:a16="http://schemas.microsoft.com/office/drawing/2014/main" val="1979655606"/>
                    </a:ext>
                  </a:extLst>
                </a:gridCol>
                <a:gridCol w="5100636">
                  <a:extLst>
                    <a:ext uri="{9D8B030D-6E8A-4147-A177-3AD203B41FA5}">
                      <a16:colId xmlns:a16="http://schemas.microsoft.com/office/drawing/2014/main" val="4059474767"/>
                    </a:ext>
                  </a:extLst>
                </a:gridCol>
              </a:tblGrid>
              <a:tr h="370840">
                <a:tc>
                  <a:txBody>
                    <a:bodyPr/>
                    <a:lstStyle/>
                    <a:p>
                      <a:pPr algn="l"/>
                      <a:r>
                        <a:rPr lang="en-IN" b="1" dirty="0">
                          <a:effectLst/>
                        </a:rPr>
                        <a:t>Service*</a:t>
                      </a:r>
                      <a:endParaRPr lang="en-IN" dirty="0">
                        <a:effectLst/>
                      </a:endParaRPr>
                    </a:p>
                  </a:txBody>
                  <a:tcPr anchor="ctr"/>
                </a:tc>
                <a:tc>
                  <a:txBody>
                    <a:bodyPr/>
                    <a:lstStyle/>
                    <a:p>
                      <a:pPr algn="l"/>
                      <a:r>
                        <a:rPr lang="en-IN" b="1">
                          <a:effectLst/>
                        </a:rPr>
                        <a:t>Billing Units</a:t>
                      </a:r>
                      <a:endParaRPr lang="en-IN">
                        <a:effectLst/>
                      </a:endParaRPr>
                    </a:p>
                  </a:txBody>
                  <a:tcPr anchor="ctr"/>
                </a:tc>
                <a:tc>
                  <a:txBody>
                    <a:bodyPr/>
                    <a:lstStyle/>
                    <a:p>
                      <a:pPr algn="l"/>
                      <a:r>
                        <a:rPr lang="en-IN" b="1">
                          <a:effectLst/>
                        </a:rPr>
                        <a:t>Cost**</a:t>
                      </a:r>
                      <a:endParaRPr lang="en-IN">
                        <a:effectLst/>
                      </a:endParaRPr>
                    </a:p>
                  </a:txBody>
                  <a:tcPr anchor="ctr"/>
                </a:tc>
                <a:extLst>
                  <a:ext uri="{0D108BD9-81ED-4DB2-BD59-A6C34878D82A}">
                    <a16:rowId xmlns:a16="http://schemas.microsoft.com/office/drawing/2014/main" val="1177045067"/>
                  </a:ext>
                </a:extLst>
              </a:tr>
              <a:tr h="370840">
                <a:tc>
                  <a:txBody>
                    <a:bodyPr/>
                    <a:lstStyle/>
                    <a:p>
                      <a:r>
                        <a:rPr lang="en-IN" b="1" dirty="0">
                          <a:effectLst/>
                        </a:rPr>
                        <a:t>Backups***</a:t>
                      </a:r>
                      <a:endParaRPr lang="en-IN" dirty="0">
                        <a:effectLst/>
                      </a:endParaRPr>
                    </a:p>
                  </a:txBody>
                  <a:tcPr marL="114300" marR="114300" marT="76200" marB="76200" anchor="ctr"/>
                </a:tc>
                <a:tc>
                  <a:txBody>
                    <a:bodyPr/>
                    <a:lstStyle/>
                    <a:p>
                      <a:endParaRPr lang="en-IN"/>
                    </a:p>
                  </a:txBody>
                  <a:tcPr/>
                </a:tc>
                <a:tc>
                  <a:txBody>
                    <a:bodyPr/>
                    <a:lstStyle/>
                    <a:p>
                      <a:endParaRPr lang="en-IN"/>
                    </a:p>
                  </a:txBody>
                  <a:tcPr/>
                </a:tc>
                <a:extLst>
                  <a:ext uri="{0D108BD9-81ED-4DB2-BD59-A6C34878D82A}">
                    <a16:rowId xmlns:a16="http://schemas.microsoft.com/office/drawing/2014/main" val="2015553516"/>
                  </a:ext>
                </a:extLst>
              </a:tr>
              <a:tr h="370840">
                <a:tc>
                  <a:txBody>
                    <a:bodyPr/>
                    <a:lstStyle/>
                    <a:p>
                      <a:r>
                        <a:rPr lang="en-IN">
                          <a:effectLst/>
                        </a:rPr>
                        <a:t>AWS DynamoDB</a:t>
                      </a:r>
                    </a:p>
                  </a:txBody>
                  <a:tcPr marL="114300" marR="114300" marT="76200" marB="76200" anchor="ctr"/>
                </a:tc>
                <a:tc>
                  <a:txBody>
                    <a:bodyPr/>
                    <a:lstStyle/>
                    <a:p>
                      <a:r>
                        <a:rPr lang="en-IN">
                          <a:effectLst/>
                        </a:rPr>
                        <a:t>Gigabyte(GB)</a:t>
                      </a:r>
                    </a:p>
                  </a:txBody>
                  <a:tcPr marL="114300" marR="114300" marT="76200" marB="76200" anchor="ctr"/>
                </a:tc>
                <a:tc>
                  <a:txBody>
                    <a:bodyPr/>
                    <a:lstStyle/>
                    <a:p>
                      <a:r>
                        <a:rPr lang="en-US">
                          <a:effectLst/>
                        </a:rPr>
                        <a:t>Continuous backup(PITR): $0.20 per GB/month</a:t>
                      </a:r>
                      <a:br>
                        <a:rPr lang="en-US">
                          <a:effectLst/>
                        </a:rPr>
                      </a:br>
                      <a:r>
                        <a:rPr lang="en-US">
                          <a:effectLst/>
                        </a:rPr>
                        <a:t>On-demand backup:$0.10 per GB/month</a:t>
                      </a:r>
                      <a:br>
                        <a:rPr lang="en-US">
                          <a:effectLst/>
                        </a:rPr>
                      </a:br>
                      <a:r>
                        <a:rPr lang="en-US">
                          <a:effectLst/>
                        </a:rPr>
                        <a:t>Restore: $0.15/GB</a:t>
                      </a:r>
                    </a:p>
                  </a:txBody>
                  <a:tcPr marL="114300" marR="114300" marT="76200" marB="76200" anchor="ctr"/>
                </a:tc>
                <a:extLst>
                  <a:ext uri="{0D108BD9-81ED-4DB2-BD59-A6C34878D82A}">
                    <a16:rowId xmlns:a16="http://schemas.microsoft.com/office/drawing/2014/main" val="1895973801"/>
                  </a:ext>
                </a:extLst>
              </a:tr>
              <a:tr h="370840">
                <a:tc>
                  <a:txBody>
                    <a:bodyPr/>
                    <a:lstStyle/>
                    <a:p>
                      <a:r>
                        <a:rPr lang="en-IN">
                          <a:effectLst/>
                        </a:rPr>
                        <a:t>GCP Bigtable</a:t>
                      </a:r>
                    </a:p>
                  </a:txBody>
                  <a:tcPr marL="114300" marR="114300" marT="76200" marB="76200" anchor="ctr"/>
                </a:tc>
                <a:tc>
                  <a:txBody>
                    <a:bodyPr/>
                    <a:lstStyle/>
                    <a:p>
                      <a:r>
                        <a:rPr lang="en-IN">
                          <a:effectLst/>
                        </a:rPr>
                        <a:t>Gigabyte(GB)</a:t>
                      </a:r>
                    </a:p>
                  </a:txBody>
                  <a:tcPr marL="114300" marR="114300" marT="76200" marB="76200" anchor="ctr"/>
                </a:tc>
                <a:tc>
                  <a:txBody>
                    <a:bodyPr/>
                    <a:lstStyle/>
                    <a:p>
                      <a:r>
                        <a:rPr lang="en-IN">
                          <a:effectLst/>
                        </a:rPr>
                        <a:t>$0.029 per GB/month</a:t>
                      </a:r>
                    </a:p>
                  </a:txBody>
                  <a:tcPr marL="114300" marR="114300" marT="76200" marB="76200" anchor="ctr"/>
                </a:tc>
                <a:extLst>
                  <a:ext uri="{0D108BD9-81ED-4DB2-BD59-A6C34878D82A}">
                    <a16:rowId xmlns:a16="http://schemas.microsoft.com/office/drawing/2014/main" val="3549160354"/>
                  </a:ext>
                </a:extLst>
              </a:tr>
              <a:tr h="370840">
                <a:tc>
                  <a:txBody>
                    <a:bodyPr/>
                    <a:lstStyle/>
                    <a:p>
                      <a:r>
                        <a:rPr lang="en-IN">
                          <a:effectLst/>
                        </a:rPr>
                        <a:t>Azure Cosmos DB</a:t>
                      </a:r>
                    </a:p>
                  </a:txBody>
                  <a:tcPr marL="114300" marR="114300" marT="76200" marB="76200" anchor="ctr"/>
                </a:tc>
                <a:tc>
                  <a:txBody>
                    <a:bodyPr/>
                    <a:lstStyle/>
                    <a:p>
                      <a:r>
                        <a:rPr lang="en-IN">
                          <a:effectLst/>
                        </a:rPr>
                        <a:t>Gigabyte(GB)</a:t>
                      </a:r>
                    </a:p>
                  </a:txBody>
                  <a:tcPr marL="114300" marR="114300" marT="76200" marB="76200" anchor="ctr"/>
                </a:tc>
                <a:tc>
                  <a:txBody>
                    <a:bodyPr/>
                    <a:lstStyle/>
                    <a:p>
                      <a:r>
                        <a:rPr lang="en-IN" dirty="0">
                          <a:effectLst/>
                        </a:rPr>
                        <a:t>Periodic backup: 2 copies free, &gt;2 copies $0.12/GB per copy</a:t>
                      </a:r>
                      <a:br>
                        <a:rPr lang="en-IN" dirty="0">
                          <a:effectLst/>
                        </a:rPr>
                      </a:br>
                      <a:r>
                        <a:rPr lang="en-IN" dirty="0">
                          <a:effectLst/>
                        </a:rPr>
                        <a:t>Continuous backup: $0.20/GB x regions</a:t>
                      </a:r>
                      <a:br>
                        <a:rPr lang="en-IN" dirty="0">
                          <a:effectLst/>
                        </a:rPr>
                      </a:br>
                      <a:r>
                        <a:rPr lang="en-IN" dirty="0">
                          <a:effectLst/>
                        </a:rPr>
                        <a:t>Point-in-time restore: $0.15/GB</a:t>
                      </a:r>
                    </a:p>
                  </a:txBody>
                  <a:tcPr marL="114300" marR="114300" marT="76200" marB="76200" anchor="ctr"/>
                </a:tc>
                <a:extLst>
                  <a:ext uri="{0D108BD9-81ED-4DB2-BD59-A6C34878D82A}">
                    <a16:rowId xmlns:a16="http://schemas.microsoft.com/office/drawing/2014/main" val="1087201877"/>
                  </a:ext>
                </a:extLst>
              </a:tr>
            </a:tbl>
          </a:graphicData>
        </a:graphic>
      </p:graphicFrame>
    </p:spTree>
    <p:extLst>
      <p:ext uri="{BB962C8B-B14F-4D97-AF65-F5344CB8AC3E}">
        <p14:creationId xmlns:p14="http://schemas.microsoft.com/office/powerpoint/2010/main" val="3455721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44EFA-E93F-99A4-80FE-093D40D751EA}"/>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9761EDED-42BA-76C7-4E62-07BCA04290F9}"/>
              </a:ext>
            </a:extLst>
          </p:cNvPr>
          <p:cNvGraphicFramePr>
            <a:graphicFrameLocks noGrp="1"/>
          </p:cNvGraphicFramePr>
          <p:nvPr>
            <p:ph idx="1"/>
            <p:extLst>
              <p:ext uri="{D42A27DB-BD31-4B8C-83A1-F6EECF244321}">
                <p14:modId xmlns:p14="http://schemas.microsoft.com/office/powerpoint/2010/main" val="2261130868"/>
              </p:ext>
            </p:extLst>
          </p:nvPr>
        </p:nvGraphicFramePr>
        <p:xfrm>
          <a:off x="1155700" y="2603500"/>
          <a:ext cx="10260012" cy="3723640"/>
        </p:xfrm>
        <a:graphic>
          <a:graphicData uri="http://schemas.openxmlformats.org/drawingml/2006/table">
            <a:tbl>
              <a:tblPr firstRow="1" bandRow="1">
                <a:tableStyleId>{5C22544A-7EE6-4342-B048-85BDC9FD1C3A}</a:tableStyleId>
              </a:tblPr>
              <a:tblGrid>
                <a:gridCol w="3420004">
                  <a:extLst>
                    <a:ext uri="{9D8B030D-6E8A-4147-A177-3AD203B41FA5}">
                      <a16:colId xmlns:a16="http://schemas.microsoft.com/office/drawing/2014/main" val="4038541373"/>
                    </a:ext>
                  </a:extLst>
                </a:gridCol>
                <a:gridCol w="1996546">
                  <a:extLst>
                    <a:ext uri="{9D8B030D-6E8A-4147-A177-3AD203B41FA5}">
                      <a16:colId xmlns:a16="http://schemas.microsoft.com/office/drawing/2014/main" val="1979655606"/>
                    </a:ext>
                  </a:extLst>
                </a:gridCol>
                <a:gridCol w="4843462">
                  <a:extLst>
                    <a:ext uri="{9D8B030D-6E8A-4147-A177-3AD203B41FA5}">
                      <a16:colId xmlns:a16="http://schemas.microsoft.com/office/drawing/2014/main" val="4059474767"/>
                    </a:ext>
                  </a:extLst>
                </a:gridCol>
              </a:tblGrid>
              <a:tr h="370840">
                <a:tc>
                  <a:txBody>
                    <a:bodyPr/>
                    <a:lstStyle/>
                    <a:p>
                      <a:pPr algn="l"/>
                      <a:r>
                        <a:rPr lang="en-IN" b="1" dirty="0">
                          <a:effectLst/>
                        </a:rPr>
                        <a:t>Service*</a:t>
                      </a:r>
                      <a:endParaRPr lang="en-IN" dirty="0">
                        <a:effectLst/>
                      </a:endParaRPr>
                    </a:p>
                  </a:txBody>
                  <a:tcPr anchor="ctr"/>
                </a:tc>
                <a:tc>
                  <a:txBody>
                    <a:bodyPr/>
                    <a:lstStyle/>
                    <a:p>
                      <a:pPr algn="l"/>
                      <a:r>
                        <a:rPr lang="en-IN" b="1">
                          <a:effectLst/>
                        </a:rPr>
                        <a:t>Billing Units</a:t>
                      </a:r>
                      <a:endParaRPr lang="en-IN">
                        <a:effectLst/>
                      </a:endParaRPr>
                    </a:p>
                  </a:txBody>
                  <a:tcPr anchor="ctr"/>
                </a:tc>
                <a:tc>
                  <a:txBody>
                    <a:bodyPr/>
                    <a:lstStyle/>
                    <a:p>
                      <a:pPr algn="l"/>
                      <a:r>
                        <a:rPr lang="en-IN" b="1">
                          <a:effectLst/>
                        </a:rPr>
                        <a:t>Cost**</a:t>
                      </a:r>
                      <a:endParaRPr lang="en-IN">
                        <a:effectLst/>
                      </a:endParaRPr>
                    </a:p>
                  </a:txBody>
                  <a:tcPr anchor="ctr"/>
                </a:tc>
                <a:extLst>
                  <a:ext uri="{0D108BD9-81ED-4DB2-BD59-A6C34878D82A}">
                    <a16:rowId xmlns:a16="http://schemas.microsoft.com/office/drawing/2014/main" val="1177045067"/>
                  </a:ext>
                </a:extLst>
              </a:tr>
              <a:tr h="370840">
                <a:tc>
                  <a:txBody>
                    <a:bodyPr/>
                    <a:lstStyle/>
                    <a:p>
                      <a:r>
                        <a:rPr lang="en-IN" b="1" dirty="0">
                          <a:effectLst/>
                        </a:rPr>
                        <a:t>Storage</a:t>
                      </a:r>
                      <a:endParaRPr lang="en-IN" dirty="0">
                        <a:effectLst/>
                      </a:endParaRPr>
                    </a:p>
                  </a:txBody>
                  <a:tcPr marL="114300" marR="114300" marT="76200" marB="76200" anchor="ctr"/>
                </a:tc>
                <a:tc>
                  <a:txBody>
                    <a:bodyPr/>
                    <a:lstStyle/>
                    <a:p>
                      <a:endParaRPr lang="en-IN"/>
                    </a:p>
                  </a:txBody>
                  <a:tcPr/>
                </a:tc>
                <a:tc>
                  <a:txBody>
                    <a:bodyPr/>
                    <a:lstStyle/>
                    <a:p>
                      <a:endParaRPr lang="en-IN"/>
                    </a:p>
                  </a:txBody>
                  <a:tcPr/>
                </a:tc>
                <a:extLst>
                  <a:ext uri="{0D108BD9-81ED-4DB2-BD59-A6C34878D82A}">
                    <a16:rowId xmlns:a16="http://schemas.microsoft.com/office/drawing/2014/main" val="2015553516"/>
                  </a:ext>
                </a:extLst>
              </a:tr>
              <a:tr h="370840">
                <a:tc>
                  <a:txBody>
                    <a:bodyPr/>
                    <a:lstStyle/>
                    <a:p>
                      <a:r>
                        <a:rPr lang="en-IN">
                          <a:effectLst/>
                        </a:rPr>
                        <a:t>AWS DynamoDB</a:t>
                      </a:r>
                    </a:p>
                  </a:txBody>
                  <a:tcPr marL="114300" marR="114300" marT="76200" marB="76200" anchor="ctr"/>
                </a:tc>
                <a:tc>
                  <a:txBody>
                    <a:bodyPr/>
                    <a:lstStyle/>
                    <a:p>
                      <a:r>
                        <a:rPr lang="en-IN">
                          <a:effectLst/>
                        </a:rPr>
                        <a:t>Gigabyte(GB)</a:t>
                      </a:r>
                    </a:p>
                  </a:txBody>
                  <a:tcPr marL="114300" marR="114300" marT="76200" marB="76200" anchor="ctr"/>
                </a:tc>
                <a:tc>
                  <a:txBody>
                    <a:bodyPr/>
                    <a:lstStyle/>
                    <a:p>
                      <a:r>
                        <a:rPr lang="en-US">
                          <a:effectLst/>
                        </a:rPr>
                        <a:t>25GB/mo free, $0.25 per GB/month</a:t>
                      </a:r>
                    </a:p>
                  </a:txBody>
                  <a:tcPr marL="114300" marR="114300" marT="76200" marB="76200" anchor="ctr"/>
                </a:tc>
                <a:extLst>
                  <a:ext uri="{0D108BD9-81ED-4DB2-BD59-A6C34878D82A}">
                    <a16:rowId xmlns:a16="http://schemas.microsoft.com/office/drawing/2014/main" val="1895973801"/>
                  </a:ext>
                </a:extLst>
              </a:tr>
              <a:tr h="370840">
                <a:tc>
                  <a:txBody>
                    <a:bodyPr/>
                    <a:lstStyle/>
                    <a:p>
                      <a:r>
                        <a:rPr lang="en-IN">
                          <a:effectLst/>
                        </a:rPr>
                        <a:t>GCP Bigtable</a:t>
                      </a:r>
                      <a:br>
                        <a:rPr lang="en-IN">
                          <a:effectLst/>
                        </a:rPr>
                      </a:br>
                      <a:br>
                        <a:rPr lang="en-IN">
                          <a:effectLst/>
                        </a:rPr>
                      </a:br>
                      <a:r>
                        <a:rPr lang="en-IN">
                          <a:effectLst/>
                        </a:rPr>
                        <a:t>GCP Firestore in Datastore Mode</a:t>
                      </a:r>
                    </a:p>
                  </a:txBody>
                  <a:tcPr marL="114300" marR="114300" marT="76200" marB="76200" anchor="ctr"/>
                </a:tc>
                <a:tc>
                  <a:txBody>
                    <a:bodyPr/>
                    <a:lstStyle/>
                    <a:p>
                      <a:r>
                        <a:rPr lang="en-IN">
                          <a:effectLst/>
                        </a:rPr>
                        <a:t>Gigabyte(GB)</a:t>
                      </a:r>
                    </a:p>
                  </a:txBody>
                  <a:tcPr marL="114300" marR="114300" marT="76200" marB="76200" anchor="ctr"/>
                </a:tc>
                <a:tc>
                  <a:txBody>
                    <a:bodyPr/>
                    <a:lstStyle/>
                    <a:p>
                      <a:r>
                        <a:rPr lang="en-IN">
                          <a:effectLst/>
                        </a:rPr>
                        <a:t>SSD storage: $0.19 per GB/month</a:t>
                      </a:r>
                      <a:br>
                        <a:rPr lang="en-IN">
                          <a:effectLst/>
                        </a:rPr>
                      </a:br>
                      <a:r>
                        <a:rPr lang="en-IN">
                          <a:effectLst/>
                        </a:rPr>
                        <a:t>HDD storage: $0.029 per GB/month</a:t>
                      </a:r>
                      <a:br>
                        <a:rPr lang="en-IN">
                          <a:effectLst/>
                        </a:rPr>
                      </a:br>
                      <a:br>
                        <a:rPr lang="en-IN">
                          <a:effectLst/>
                        </a:rPr>
                      </a:br>
                      <a:r>
                        <a:rPr lang="en-IN">
                          <a:effectLst/>
                        </a:rPr>
                        <a:t>$0.099 per GB/mo</a:t>
                      </a:r>
                    </a:p>
                  </a:txBody>
                  <a:tcPr marL="114300" marR="114300" marT="76200" marB="76200" anchor="ctr"/>
                </a:tc>
                <a:extLst>
                  <a:ext uri="{0D108BD9-81ED-4DB2-BD59-A6C34878D82A}">
                    <a16:rowId xmlns:a16="http://schemas.microsoft.com/office/drawing/2014/main" val="3549160354"/>
                  </a:ext>
                </a:extLst>
              </a:tr>
              <a:tr h="370840">
                <a:tc>
                  <a:txBody>
                    <a:bodyPr/>
                    <a:lstStyle/>
                    <a:p>
                      <a:r>
                        <a:rPr lang="en-IN">
                          <a:effectLst/>
                        </a:rPr>
                        <a:t>Azure Cosmos DB</a:t>
                      </a:r>
                    </a:p>
                  </a:txBody>
                  <a:tcPr marL="114300" marR="114300" marT="76200" marB="76200" anchor="ctr"/>
                </a:tc>
                <a:tc>
                  <a:txBody>
                    <a:bodyPr/>
                    <a:lstStyle/>
                    <a:p>
                      <a:r>
                        <a:rPr lang="en-IN">
                          <a:effectLst/>
                        </a:rPr>
                        <a:t>Gigabyte(GB)</a:t>
                      </a:r>
                    </a:p>
                  </a:txBody>
                  <a:tcPr marL="114300" marR="114300" marT="76200" marB="76200" anchor="ctr"/>
                </a:tc>
                <a:tc>
                  <a:txBody>
                    <a:bodyPr/>
                    <a:lstStyle/>
                    <a:p>
                      <a:r>
                        <a:rPr lang="en-US" dirty="0">
                          <a:effectLst/>
                        </a:rPr>
                        <a:t>Transactional storage (row-oriented): $0.25 per GB/month</a:t>
                      </a:r>
                      <a:br>
                        <a:rPr lang="en-US" dirty="0">
                          <a:effectLst/>
                        </a:rPr>
                      </a:br>
                      <a:r>
                        <a:rPr lang="en-US" dirty="0">
                          <a:effectLst/>
                        </a:rPr>
                        <a:t>Analytical storage (column-oriented): $0.03 per GB/month</a:t>
                      </a:r>
                    </a:p>
                  </a:txBody>
                  <a:tcPr marL="114300" marR="114300" marT="76200" marB="76200" anchor="ctr"/>
                </a:tc>
                <a:extLst>
                  <a:ext uri="{0D108BD9-81ED-4DB2-BD59-A6C34878D82A}">
                    <a16:rowId xmlns:a16="http://schemas.microsoft.com/office/drawing/2014/main" val="1087201877"/>
                  </a:ext>
                </a:extLst>
              </a:tr>
            </a:tbl>
          </a:graphicData>
        </a:graphic>
      </p:graphicFrame>
    </p:spTree>
    <p:extLst>
      <p:ext uri="{BB962C8B-B14F-4D97-AF65-F5344CB8AC3E}">
        <p14:creationId xmlns:p14="http://schemas.microsoft.com/office/powerpoint/2010/main" val="4001114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59AF1-930F-C46F-0A71-DD1BCE8AD2CE}"/>
              </a:ext>
            </a:extLst>
          </p:cNvPr>
          <p:cNvSpPr>
            <a:spLocks noGrp="1"/>
          </p:cNvSpPr>
          <p:nvPr>
            <p:ph type="title"/>
          </p:nvPr>
        </p:nvSpPr>
        <p:spPr/>
        <p:txBody>
          <a:bodyPr/>
          <a:lstStyle/>
          <a:p>
            <a:r>
              <a:rPr lang="en-IN" dirty="0"/>
              <a:t>Azure Cosmos DB</a:t>
            </a:r>
          </a:p>
        </p:txBody>
      </p:sp>
      <p:sp>
        <p:nvSpPr>
          <p:cNvPr id="3" name="Content Placeholder 2">
            <a:extLst>
              <a:ext uri="{FF2B5EF4-FFF2-40B4-BE49-F238E27FC236}">
                <a16:creationId xmlns:a16="http://schemas.microsoft.com/office/drawing/2014/main" id="{D2039DC1-2F50-FCB3-FDCF-90087E0BF0DC}"/>
              </a:ext>
            </a:extLst>
          </p:cNvPr>
          <p:cNvSpPr>
            <a:spLocks noGrp="1"/>
          </p:cNvSpPr>
          <p:nvPr>
            <p:ph idx="1"/>
          </p:nvPr>
        </p:nvSpPr>
        <p:spPr>
          <a:xfrm>
            <a:off x="1154954" y="2603499"/>
            <a:ext cx="10446496" cy="3897313"/>
          </a:xfrm>
        </p:spPr>
        <p:txBody>
          <a:bodyPr>
            <a:normAutofit/>
          </a:bodyPr>
          <a:lstStyle/>
          <a:p>
            <a:r>
              <a:rPr lang="en-US" b="0" i="0" u="none" strike="noStrike" dirty="0">
                <a:effectLst/>
                <a:latin typeface="-apple-system"/>
              </a:rPr>
              <a:t>Azure Cosmos DB</a:t>
            </a:r>
            <a:r>
              <a:rPr lang="en-US" b="0" i="0" dirty="0">
                <a:solidFill>
                  <a:srgbClr val="4A5D85"/>
                </a:solidFill>
                <a:effectLst/>
                <a:latin typeface="-apple-system"/>
              </a:rPr>
              <a:t> is a fully managed, elastically scalable, and globally distributed database with a multi-model approach. It offers plenty of </a:t>
            </a:r>
            <a:r>
              <a:rPr lang="en-US" b="0" i="0" u="none" strike="noStrike" dirty="0">
                <a:effectLst/>
                <a:latin typeface="-apple-system"/>
              </a:rPr>
              <a:t>benefits</a:t>
            </a:r>
            <a:r>
              <a:rPr lang="en-US" b="0" i="0" dirty="0">
                <a:solidFill>
                  <a:srgbClr val="4A5D85"/>
                </a:solidFill>
                <a:effectLst/>
                <a:latin typeface="-apple-system"/>
              </a:rPr>
              <a:t> and provides you the ability to use document, key-value, wide-column, or graph-based data.</a:t>
            </a:r>
          </a:p>
          <a:p>
            <a:r>
              <a:rPr lang="en-US" dirty="0"/>
              <a:t>Cosmos DB is another highly available, horizontally scalable NoSQL database service. </a:t>
            </a:r>
          </a:p>
          <a:p>
            <a:r>
              <a:rPr lang="en-US" dirty="0"/>
              <a:t>It is offered by Azure and is known as a multi-model database service. </a:t>
            </a:r>
          </a:p>
          <a:p>
            <a:r>
              <a:rPr lang="en-US" dirty="0"/>
              <a:t>It enables customers to instantly develop and distribute their apps across Azure data centers without any prior configuration. </a:t>
            </a:r>
          </a:p>
          <a:p>
            <a:r>
              <a:rPr lang="en-US" dirty="0"/>
              <a:t>In addition, it is available in all Azure regions and replicates its data across multiple data centers in the network because it is part of Azure.</a:t>
            </a:r>
            <a:endParaRPr lang="en-IN" dirty="0"/>
          </a:p>
        </p:txBody>
      </p:sp>
    </p:spTree>
    <p:extLst>
      <p:ext uri="{BB962C8B-B14F-4D97-AF65-F5344CB8AC3E}">
        <p14:creationId xmlns:p14="http://schemas.microsoft.com/office/powerpoint/2010/main" val="1038148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761EDED-42BA-76C7-4E62-07BCA04290F9}"/>
              </a:ext>
            </a:extLst>
          </p:cNvPr>
          <p:cNvGraphicFramePr>
            <a:graphicFrameLocks noGrp="1"/>
          </p:cNvGraphicFramePr>
          <p:nvPr>
            <p:ph idx="4294967295"/>
            <p:extLst>
              <p:ext uri="{D42A27DB-BD31-4B8C-83A1-F6EECF244321}">
                <p14:modId xmlns:p14="http://schemas.microsoft.com/office/powerpoint/2010/main" val="2988502046"/>
              </p:ext>
            </p:extLst>
          </p:nvPr>
        </p:nvGraphicFramePr>
        <p:xfrm>
          <a:off x="703263" y="195580"/>
          <a:ext cx="10260012" cy="6466840"/>
        </p:xfrm>
        <a:graphic>
          <a:graphicData uri="http://schemas.openxmlformats.org/drawingml/2006/table">
            <a:tbl>
              <a:tblPr firstRow="1" bandRow="1">
                <a:tableStyleId>{5C22544A-7EE6-4342-B048-85BDC9FD1C3A}</a:tableStyleId>
              </a:tblPr>
              <a:tblGrid>
                <a:gridCol w="1616075">
                  <a:extLst>
                    <a:ext uri="{9D8B030D-6E8A-4147-A177-3AD203B41FA5}">
                      <a16:colId xmlns:a16="http://schemas.microsoft.com/office/drawing/2014/main" val="4038541373"/>
                    </a:ext>
                  </a:extLst>
                </a:gridCol>
                <a:gridCol w="3457575">
                  <a:extLst>
                    <a:ext uri="{9D8B030D-6E8A-4147-A177-3AD203B41FA5}">
                      <a16:colId xmlns:a16="http://schemas.microsoft.com/office/drawing/2014/main" val="1979655606"/>
                    </a:ext>
                  </a:extLst>
                </a:gridCol>
                <a:gridCol w="5186362">
                  <a:extLst>
                    <a:ext uri="{9D8B030D-6E8A-4147-A177-3AD203B41FA5}">
                      <a16:colId xmlns:a16="http://schemas.microsoft.com/office/drawing/2014/main" val="4059474767"/>
                    </a:ext>
                  </a:extLst>
                </a:gridCol>
              </a:tblGrid>
              <a:tr h="370840">
                <a:tc>
                  <a:txBody>
                    <a:bodyPr/>
                    <a:lstStyle/>
                    <a:p>
                      <a:pPr algn="l"/>
                      <a:r>
                        <a:rPr lang="en-IN" b="1" dirty="0">
                          <a:effectLst/>
                        </a:rPr>
                        <a:t>Service*</a:t>
                      </a:r>
                      <a:endParaRPr lang="en-IN" dirty="0">
                        <a:effectLst/>
                      </a:endParaRPr>
                    </a:p>
                  </a:txBody>
                  <a:tcPr anchor="ctr"/>
                </a:tc>
                <a:tc>
                  <a:txBody>
                    <a:bodyPr/>
                    <a:lstStyle/>
                    <a:p>
                      <a:pPr algn="l"/>
                      <a:r>
                        <a:rPr lang="en-IN" b="1">
                          <a:effectLst/>
                        </a:rPr>
                        <a:t>Billing Units</a:t>
                      </a:r>
                      <a:endParaRPr lang="en-IN">
                        <a:effectLst/>
                      </a:endParaRPr>
                    </a:p>
                  </a:txBody>
                  <a:tcPr anchor="ctr"/>
                </a:tc>
                <a:tc>
                  <a:txBody>
                    <a:bodyPr/>
                    <a:lstStyle/>
                    <a:p>
                      <a:pPr algn="l"/>
                      <a:r>
                        <a:rPr lang="en-IN" b="1">
                          <a:effectLst/>
                        </a:rPr>
                        <a:t>Cost**</a:t>
                      </a:r>
                      <a:endParaRPr lang="en-IN">
                        <a:effectLst/>
                      </a:endParaRPr>
                    </a:p>
                  </a:txBody>
                  <a:tcPr anchor="ctr"/>
                </a:tc>
                <a:extLst>
                  <a:ext uri="{0D108BD9-81ED-4DB2-BD59-A6C34878D82A}">
                    <a16:rowId xmlns:a16="http://schemas.microsoft.com/office/drawing/2014/main" val="1177045067"/>
                  </a:ext>
                </a:extLst>
              </a:tr>
              <a:tr h="370840">
                <a:tc>
                  <a:txBody>
                    <a:bodyPr/>
                    <a:lstStyle/>
                    <a:p>
                      <a:r>
                        <a:rPr lang="en-IN" b="1" dirty="0">
                          <a:effectLst/>
                        </a:rPr>
                        <a:t>Replication(Provisioned)</a:t>
                      </a:r>
                      <a:endParaRPr lang="en-IN" dirty="0">
                        <a:effectLst/>
                      </a:endParaRPr>
                    </a:p>
                  </a:txBody>
                  <a:tcPr marL="114300" marR="114300" marT="76200" marB="76200" anchor="ctr"/>
                </a:tc>
                <a:tc>
                  <a:txBody>
                    <a:bodyPr/>
                    <a:lstStyle/>
                    <a:p>
                      <a:endParaRPr lang="en-IN"/>
                    </a:p>
                  </a:txBody>
                  <a:tcPr/>
                </a:tc>
                <a:tc>
                  <a:txBody>
                    <a:bodyPr/>
                    <a:lstStyle/>
                    <a:p>
                      <a:endParaRPr lang="en-IN"/>
                    </a:p>
                  </a:txBody>
                  <a:tcPr/>
                </a:tc>
                <a:extLst>
                  <a:ext uri="{0D108BD9-81ED-4DB2-BD59-A6C34878D82A}">
                    <a16:rowId xmlns:a16="http://schemas.microsoft.com/office/drawing/2014/main" val="2015553516"/>
                  </a:ext>
                </a:extLst>
              </a:tr>
              <a:tr h="370840">
                <a:tc>
                  <a:txBody>
                    <a:bodyPr/>
                    <a:lstStyle/>
                    <a:p>
                      <a:r>
                        <a:rPr lang="en-IN">
                          <a:effectLst/>
                        </a:rPr>
                        <a:t>AWS DynamoDB</a:t>
                      </a:r>
                    </a:p>
                  </a:txBody>
                  <a:tcPr marL="114300" marR="114300" marT="76200" marB="76200" anchor="ctr"/>
                </a:tc>
                <a:tc>
                  <a:txBody>
                    <a:bodyPr/>
                    <a:lstStyle/>
                    <a:p>
                      <a:r>
                        <a:rPr lang="en-US">
                          <a:effectLst/>
                        </a:rPr>
                        <a:t>Replicated write capacity unit (rWCU)</a:t>
                      </a:r>
                    </a:p>
                  </a:txBody>
                  <a:tcPr marL="114300" marR="114300" marT="76200" marB="76200" anchor="ctr"/>
                </a:tc>
                <a:tc>
                  <a:txBody>
                    <a:bodyPr/>
                    <a:lstStyle/>
                    <a:p>
                      <a:r>
                        <a:rPr lang="en-IN">
                          <a:effectLst/>
                        </a:rPr>
                        <a:t>$0.000975 per rWCU/hour</a:t>
                      </a:r>
                    </a:p>
                  </a:txBody>
                  <a:tcPr marL="114300" marR="114300" marT="76200" marB="76200" anchor="ctr"/>
                </a:tc>
                <a:extLst>
                  <a:ext uri="{0D108BD9-81ED-4DB2-BD59-A6C34878D82A}">
                    <a16:rowId xmlns:a16="http://schemas.microsoft.com/office/drawing/2014/main" val="1895973801"/>
                  </a:ext>
                </a:extLst>
              </a:tr>
              <a:tr h="370840">
                <a:tc>
                  <a:txBody>
                    <a:bodyPr/>
                    <a:lstStyle/>
                    <a:p>
                      <a:r>
                        <a:rPr lang="en-IN">
                          <a:effectLst/>
                        </a:rPr>
                        <a:t>GCP Bigtable</a:t>
                      </a:r>
                    </a:p>
                  </a:txBody>
                  <a:tcPr marL="114300" marR="114300" marT="76200" marB="76200" anchor="ctr"/>
                </a:tc>
                <a:tc>
                  <a:txBody>
                    <a:bodyPr/>
                    <a:lstStyle/>
                    <a:p>
                      <a:r>
                        <a:rPr lang="en-IN">
                          <a:effectLst/>
                        </a:rPr>
                        <a:t>Gigabyte(GB)</a:t>
                      </a:r>
                    </a:p>
                  </a:txBody>
                  <a:tcPr marL="114300" marR="114300" marT="76200" marB="76200" anchor="ctr"/>
                </a:tc>
                <a:tc>
                  <a:txBody>
                    <a:bodyPr/>
                    <a:lstStyle/>
                    <a:p>
                      <a:r>
                        <a:rPr lang="en-US" u="none" strike="noStrike">
                          <a:effectLst/>
                          <a:hlinkClick r:id="rId2"/>
                        </a:rPr>
                        <a:t>Subject to Internet Egress Rates</a:t>
                      </a:r>
                      <a:endParaRPr lang="en-US">
                        <a:effectLst/>
                      </a:endParaRPr>
                    </a:p>
                  </a:txBody>
                  <a:tcPr marL="114300" marR="114300" marT="76200" marB="76200" anchor="ctr"/>
                </a:tc>
                <a:extLst>
                  <a:ext uri="{0D108BD9-81ED-4DB2-BD59-A6C34878D82A}">
                    <a16:rowId xmlns:a16="http://schemas.microsoft.com/office/drawing/2014/main" val="3549160354"/>
                  </a:ext>
                </a:extLst>
              </a:tr>
              <a:tr h="370840">
                <a:tc>
                  <a:txBody>
                    <a:bodyPr/>
                    <a:lstStyle/>
                    <a:p>
                      <a:r>
                        <a:rPr lang="en-IN">
                          <a:effectLst/>
                        </a:rPr>
                        <a:t>Azure Cosmos DB</a:t>
                      </a:r>
                    </a:p>
                  </a:txBody>
                  <a:tcPr marL="114300" marR="114300" marT="76200" marB="76200" anchor="ctr"/>
                </a:tc>
                <a:tc>
                  <a:txBody>
                    <a:bodyPr/>
                    <a:lstStyle/>
                    <a:p>
                      <a:r>
                        <a:rPr lang="en-IN">
                          <a:effectLst/>
                        </a:rPr>
                        <a:t>Request Units(RU)</a:t>
                      </a:r>
                    </a:p>
                  </a:txBody>
                  <a:tcPr marL="114300" marR="114300" marT="76200" marB="76200" anchor="ctr"/>
                </a:tc>
                <a:tc>
                  <a:txBody>
                    <a:bodyPr/>
                    <a:lstStyle/>
                    <a:p>
                      <a:r>
                        <a:rPr lang="en-US" dirty="0" err="1">
                          <a:effectLst/>
                        </a:rPr>
                        <a:t>Autoscale</a:t>
                      </a:r>
                      <a:r>
                        <a:rPr lang="en-US" dirty="0">
                          <a:effectLst/>
                        </a:rPr>
                        <a:t>:</a:t>
                      </a:r>
                      <a:br>
                        <a:rPr lang="en-US" dirty="0">
                          <a:effectLst/>
                        </a:rPr>
                      </a:br>
                      <a:r>
                        <a:rPr lang="en-US" dirty="0">
                          <a:effectLst/>
                        </a:rPr>
                        <a:t>Single-region write account with data distributed across multiple regions (with or without availability zones): 100 RU/second x 1.5 x N regions – $0.008/hour </a:t>
                      </a:r>
                      <a:br>
                        <a:rPr lang="en-US" dirty="0">
                          <a:effectLst/>
                        </a:rPr>
                      </a:br>
                      <a:r>
                        <a:rPr lang="en-US" dirty="0">
                          <a:effectLst/>
                        </a:rPr>
                        <a:t>Multi-region write $0.016/hour</a:t>
                      </a:r>
                      <a:br>
                        <a:rPr lang="en-US" dirty="0">
                          <a:effectLst/>
                        </a:rPr>
                      </a:br>
                      <a:r>
                        <a:rPr lang="en-US" dirty="0">
                          <a:effectLst/>
                        </a:rPr>
                        <a:t>Standard:</a:t>
                      </a:r>
                      <a:br>
                        <a:rPr lang="en-US" dirty="0">
                          <a:effectLst/>
                        </a:rPr>
                      </a:br>
                      <a:r>
                        <a:rPr lang="en-US" dirty="0">
                          <a:effectLst/>
                        </a:rPr>
                        <a:t>Single-region write account distributed across N regions (excluding availability zones): 100 RU/s x N regions – $0.008/hour</a:t>
                      </a:r>
                      <a:br>
                        <a:rPr lang="en-US" dirty="0">
                          <a:effectLst/>
                        </a:rPr>
                      </a:br>
                      <a:r>
                        <a:rPr lang="en-US" dirty="0">
                          <a:effectLst/>
                        </a:rPr>
                        <a:t>Single-region write account, with regions using availability zones: 100 RU/s x 1.25 x N zones – $0.008/hour</a:t>
                      </a:r>
                      <a:br>
                        <a:rPr lang="en-US" dirty="0">
                          <a:effectLst/>
                        </a:rPr>
                      </a:br>
                      <a:endParaRPr lang="en-US" dirty="0">
                        <a:effectLst/>
                      </a:endParaRPr>
                    </a:p>
                  </a:txBody>
                  <a:tcPr marL="114300" marR="114300" marT="76200" marB="76200" anchor="ctr"/>
                </a:tc>
                <a:extLst>
                  <a:ext uri="{0D108BD9-81ED-4DB2-BD59-A6C34878D82A}">
                    <a16:rowId xmlns:a16="http://schemas.microsoft.com/office/drawing/2014/main" val="1087201877"/>
                  </a:ext>
                </a:extLst>
              </a:tr>
            </a:tbl>
          </a:graphicData>
        </a:graphic>
      </p:graphicFrame>
    </p:spTree>
    <p:extLst>
      <p:ext uri="{BB962C8B-B14F-4D97-AF65-F5344CB8AC3E}">
        <p14:creationId xmlns:p14="http://schemas.microsoft.com/office/powerpoint/2010/main" val="3788801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44EFA-E93F-99A4-80FE-093D40D751EA}"/>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9761EDED-42BA-76C7-4E62-07BCA04290F9}"/>
              </a:ext>
            </a:extLst>
          </p:cNvPr>
          <p:cNvGraphicFramePr>
            <a:graphicFrameLocks noGrp="1"/>
          </p:cNvGraphicFramePr>
          <p:nvPr>
            <p:ph idx="1"/>
            <p:extLst>
              <p:ext uri="{D42A27DB-BD31-4B8C-83A1-F6EECF244321}">
                <p14:modId xmlns:p14="http://schemas.microsoft.com/office/powerpoint/2010/main" val="842522606"/>
              </p:ext>
            </p:extLst>
          </p:nvPr>
        </p:nvGraphicFramePr>
        <p:xfrm>
          <a:off x="1155700" y="2603500"/>
          <a:ext cx="10260012" cy="2900680"/>
        </p:xfrm>
        <a:graphic>
          <a:graphicData uri="http://schemas.openxmlformats.org/drawingml/2006/table">
            <a:tbl>
              <a:tblPr firstRow="1" bandRow="1">
                <a:tableStyleId>{5C22544A-7EE6-4342-B048-85BDC9FD1C3A}</a:tableStyleId>
              </a:tblPr>
              <a:tblGrid>
                <a:gridCol w="3420004">
                  <a:extLst>
                    <a:ext uri="{9D8B030D-6E8A-4147-A177-3AD203B41FA5}">
                      <a16:colId xmlns:a16="http://schemas.microsoft.com/office/drawing/2014/main" val="4038541373"/>
                    </a:ext>
                  </a:extLst>
                </a:gridCol>
                <a:gridCol w="3420004">
                  <a:extLst>
                    <a:ext uri="{9D8B030D-6E8A-4147-A177-3AD203B41FA5}">
                      <a16:colId xmlns:a16="http://schemas.microsoft.com/office/drawing/2014/main" val="1979655606"/>
                    </a:ext>
                  </a:extLst>
                </a:gridCol>
                <a:gridCol w="3420004">
                  <a:extLst>
                    <a:ext uri="{9D8B030D-6E8A-4147-A177-3AD203B41FA5}">
                      <a16:colId xmlns:a16="http://schemas.microsoft.com/office/drawing/2014/main" val="4059474767"/>
                    </a:ext>
                  </a:extLst>
                </a:gridCol>
              </a:tblGrid>
              <a:tr h="370840">
                <a:tc>
                  <a:txBody>
                    <a:bodyPr/>
                    <a:lstStyle/>
                    <a:p>
                      <a:pPr algn="l"/>
                      <a:r>
                        <a:rPr lang="en-IN" b="1" dirty="0">
                          <a:effectLst/>
                        </a:rPr>
                        <a:t>Service*</a:t>
                      </a:r>
                      <a:endParaRPr lang="en-IN" dirty="0">
                        <a:effectLst/>
                      </a:endParaRPr>
                    </a:p>
                  </a:txBody>
                  <a:tcPr anchor="ctr"/>
                </a:tc>
                <a:tc>
                  <a:txBody>
                    <a:bodyPr/>
                    <a:lstStyle/>
                    <a:p>
                      <a:pPr algn="l"/>
                      <a:r>
                        <a:rPr lang="en-IN" b="1">
                          <a:effectLst/>
                        </a:rPr>
                        <a:t>Billing Units</a:t>
                      </a:r>
                      <a:endParaRPr lang="en-IN">
                        <a:effectLst/>
                      </a:endParaRPr>
                    </a:p>
                  </a:txBody>
                  <a:tcPr anchor="ctr"/>
                </a:tc>
                <a:tc>
                  <a:txBody>
                    <a:bodyPr/>
                    <a:lstStyle/>
                    <a:p>
                      <a:pPr algn="l"/>
                      <a:r>
                        <a:rPr lang="en-IN" b="1">
                          <a:effectLst/>
                        </a:rPr>
                        <a:t>Cost**</a:t>
                      </a:r>
                      <a:endParaRPr lang="en-IN">
                        <a:effectLst/>
                      </a:endParaRPr>
                    </a:p>
                  </a:txBody>
                  <a:tcPr anchor="ctr"/>
                </a:tc>
                <a:extLst>
                  <a:ext uri="{0D108BD9-81ED-4DB2-BD59-A6C34878D82A}">
                    <a16:rowId xmlns:a16="http://schemas.microsoft.com/office/drawing/2014/main" val="1177045067"/>
                  </a:ext>
                </a:extLst>
              </a:tr>
              <a:tr h="370840">
                <a:tc>
                  <a:txBody>
                    <a:bodyPr/>
                    <a:lstStyle/>
                    <a:p>
                      <a:r>
                        <a:rPr lang="en-IN" b="1" dirty="0">
                          <a:effectLst/>
                        </a:rPr>
                        <a:t>Replication(On-Demand)</a:t>
                      </a:r>
                      <a:endParaRPr lang="en-IN" dirty="0">
                        <a:effectLst/>
                      </a:endParaRPr>
                    </a:p>
                  </a:txBody>
                  <a:tcPr marL="114300" marR="114300" marT="76200" marB="76200" anchor="ctr"/>
                </a:tc>
                <a:tc>
                  <a:txBody>
                    <a:bodyPr/>
                    <a:lstStyle/>
                    <a:p>
                      <a:endParaRPr lang="en-IN"/>
                    </a:p>
                  </a:txBody>
                  <a:tcPr/>
                </a:tc>
                <a:tc>
                  <a:txBody>
                    <a:bodyPr/>
                    <a:lstStyle/>
                    <a:p>
                      <a:endParaRPr lang="en-IN"/>
                    </a:p>
                  </a:txBody>
                  <a:tcPr/>
                </a:tc>
                <a:extLst>
                  <a:ext uri="{0D108BD9-81ED-4DB2-BD59-A6C34878D82A}">
                    <a16:rowId xmlns:a16="http://schemas.microsoft.com/office/drawing/2014/main" val="2015553516"/>
                  </a:ext>
                </a:extLst>
              </a:tr>
              <a:tr h="370840">
                <a:tc>
                  <a:txBody>
                    <a:bodyPr/>
                    <a:lstStyle/>
                    <a:p>
                      <a:r>
                        <a:rPr lang="en-IN">
                          <a:effectLst/>
                        </a:rPr>
                        <a:t>AWS DynamoDB</a:t>
                      </a:r>
                    </a:p>
                  </a:txBody>
                  <a:tcPr marL="114300" marR="114300" marT="76200" marB="76200" anchor="ctr"/>
                </a:tc>
                <a:tc>
                  <a:txBody>
                    <a:bodyPr/>
                    <a:lstStyle/>
                    <a:p>
                      <a:r>
                        <a:rPr lang="en-IN">
                          <a:effectLst/>
                        </a:rPr>
                        <a:t>Replicated Write Request Unit</a:t>
                      </a:r>
                    </a:p>
                  </a:txBody>
                  <a:tcPr marL="114300" marR="114300" marT="76200" marB="76200" anchor="ctr"/>
                </a:tc>
                <a:tc>
                  <a:txBody>
                    <a:bodyPr/>
                    <a:lstStyle/>
                    <a:p>
                      <a:r>
                        <a:rPr lang="en-US">
                          <a:effectLst/>
                        </a:rPr>
                        <a:t>$1.875/1 million replicated write request units</a:t>
                      </a:r>
                    </a:p>
                  </a:txBody>
                  <a:tcPr marL="114300" marR="114300" marT="76200" marB="76200" anchor="ctr"/>
                </a:tc>
                <a:extLst>
                  <a:ext uri="{0D108BD9-81ED-4DB2-BD59-A6C34878D82A}">
                    <a16:rowId xmlns:a16="http://schemas.microsoft.com/office/drawing/2014/main" val="1895973801"/>
                  </a:ext>
                </a:extLst>
              </a:tr>
              <a:tr h="370840">
                <a:tc>
                  <a:txBody>
                    <a:bodyPr/>
                    <a:lstStyle/>
                    <a:p>
                      <a:r>
                        <a:rPr lang="it-IT">
                          <a:effectLst/>
                        </a:rPr>
                        <a:t>GCP Firestore in Datastore Mode</a:t>
                      </a:r>
                    </a:p>
                  </a:txBody>
                  <a:tcPr marL="114300" marR="114300" marT="76200" marB="76200" anchor="ctr"/>
                </a:tc>
                <a:tc>
                  <a:txBody>
                    <a:bodyPr/>
                    <a:lstStyle/>
                    <a:p>
                      <a:r>
                        <a:rPr lang="en-IN">
                          <a:effectLst/>
                        </a:rPr>
                        <a:t>Document Actions</a:t>
                      </a:r>
                    </a:p>
                  </a:txBody>
                  <a:tcPr marL="114300" marR="114300" marT="76200" marB="76200" anchor="ctr"/>
                </a:tc>
                <a:tc>
                  <a:txBody>
                    <a:bodyPr/>
                    <a:lstStyle/>
                    <a:p>
                      <a:r>
                        <a:rPr lang="en-IN" u="none" strike="noStrike">
                          <a:effectLst/>
                          <a:hlinkClick r:id="rId2"/>
                        </a:rPr>
                        <a:t>Multiplier of single-region price</a:t>
                      </a:r>
                      <a:endParaRPr lang="en-IN">
                        <a:effectLst/>
                      </a:endParaRPr>
                    </a:p>
                  </a:txBody>
                  <a:tcPr marL="114300" marR="114300" marT="76200" marB="76200" anchor="ctr"/>
                </a:tc>
                <a:extLst>
                  <a:ext uri="{0D108BD9-81ED-4DB2-BD59-A6C34878D82A}">
                    <a16:rowId xmlns:a16="http://schemas.microsoft.com/office/drawing/2014/main" val="3549160354"/>
                  </a:ext>
                </a:extLst>
              </a:tr>
              <a:tr h="370840">
                <a:tc>
                  <a:txBody>
                    <a:bodyPr/>
                    <a:lstStyle/>
                    <a:p>
                      <a:r>
                        <a:rPr lang="en-IN">
                          <a:effectLst/>
                        </a:rPr>
                        <a:t>Azure Cosmos DB – Serverless</a:t>
                      </a:r>
                    </a:p>
                  </a:txBody>
                  <a:tcPr marL="114300" marR="114300" marT="76200" marB="76200" anchor="ctr"/>
                </a:tc>
                <a:tc>
                  <a:txBody>
                    <a:bodyPr/>
                    <a:lstStyle/>
                    <a:p>
                      <a:r>
                        <a:rPr lang="en-IN">
                          <a:effectLst/>
                        </a:rPr>
                        <a:t>Request Units(RU)</a:t>
                      </a:r>
                    </a:p>
                  </a:txBody>
                  <a:tcPr marL="114300" marR="114300" marT="76200" marB="76200" anchor="ctr"/>
                </a:tc>
                <a:tc>
                  <a:txBody>
                    <a:bodyPr/>
                    <a:lstStyle/>
                    <a:p>
                      <a:r>
                        <a:rPr lang="en-IN" dirty="0">
                          <a:effectLst/>
                        </a:rPr>
                        <a:t>1.25 x N regions x $0.25/1 million RUs</a:t>
                      </a:r>
                    </a:p>
                  </a:txBody>
                  <a:tcPr marL="114300" marR="114300" marT="76200" marB="76200" anchor="ctr"/>
                </a:tc>
                <a:extLst>
                  <a:ext uri="{0D108BD9-81ED-4DB2-BD59-A6C34878D82A}">
                    <a16:rowId xmlns:a16="http://schemas.microsoft.com/office/drawing/2014/main" val="1087201877"/>
                  </a:ext>
                </a:extLst>
              </a:tr>
            </a:tbl>
          </a:graphicData>
        </a:graphic>
      </p:graphicFrame>
    </p:spTree>
    <p:extLst>
      <p:ext uri="{BB962C8B-B14F-4D97-AF65-F5344CB8AC3E}">
        <p14:creationId xmlns:p14="http://schemas.microsoft.com/office/powerpoint/2010/main" val="1798230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5E9B5-DD1C-88E7-7E30-B41DFA5DD019}"/>
              </a:ext>
            </a:extLst>
          </p:cNvPr>
          <p:cNvSpPr>
            <a:spLocks noGrp="1"/>
          </p:cNvSpPr>
          <p:nvPr>
            <p:ph type="title"/>
          </p:nvPr>
        </p:nvSpPr>
        <p:spPr/>
        <p:txBody>
          <a:bodyPr/>
          <a:lstStyle/>
          <a:p>
            <a:r>
              <a:rPr lang="en-IN" dirty="0"/>
              <a:t>NoSQL Price Efficiency Comparison</a:t>
            </a:r>
          </a:p>
        </p:txBody>
      </p:sp>
      <p:sp>
        <p:nvSpPr>
          <p:cNvPr id="3" name="Content Placeholder 2">
            <a:extLst>
              <a:ext uri="{FF2B5EF4-FFF2-40B4-BE49-F238E27FC236}">
                <a16:creationId xmlns:a16="http://schemas.microsoft.com/office/drawing/2014/main" id="{E0238695-7E29-2980-116B-9112DAE82F7B}"/>
              </a:ext>
            </a:extLst>
          </p:cNvPr>
          <p:cNvSpPr>
            <a:spLocks noGrp="1"/>
          </p:cNvSpPr>
          <p:nvPr>
            <p:ph idx="1"/>
          </p:nvPr>
        </p:nvSpPr>
        <p:spPr/>
        <p:txBody>
          <a:bodyPr/>
          <a:lstStyle/>
          <a:p>
            <a:r>
              <a:rPr lang="en-US" b="0" i="0" dirty="0">
                <a:solidFill>
                  <a:srgbClr val="4A5D85"/>
                </a:solidFill>
                <a:effectLst/>
                <a:latin typeface="-apple-system"/>
              </a:rPr>
              <a:t>Providing the lowest end-to-end cost for writing, storing, and querying a given amount of information</a:t>
            </a:r>
          </a:p>
          <a:p>
            <a:r>
              <a:rPr lang="en-US" b="0" i="0" dirty="0">
                <a:solidFill>
                  <a:srgbClr val="4A5D85"/>
                </a:solidFill>
                <a:effectLst/>
                <a:latin typeface="-apple-system"/>
              </a:rPr>
              <a:t>Consider the following hypothetical example:</a:t>
            </a:r>
            <a:endParaRPr lang="en-IN" dirty="0"/>
          </a:p>
        </p:txBody>
      </p:sp>
      <p:graphicFrame>
        <p:nvGraphicFramePr>
          <p:cNvPr id="4" name="Table 4">
            <a:extLst>
              <a:ext uri="{FF2B5EF4-FFF2-40B4-BE49-F238E27FC236}">
                <a16:creationId xmlns:a16="http://schemas.microsoft.com/office/drawing/2014/main" id="{46184C7B-D936-68CF-77BB-6C08C0543058}"/>
              </a:ext>
            </a:extLst>
          </p:cNvPr>
          <p:cNvGraphicFramePr>
            <a:graphicFrameLocks/>
          </p:cNvGraphicFramePr>
          <p:nvPr>
            <p:extLst>
              <p:ext uri="{D42A27DB-BD31-4B8C-83A1-F6EECF244321}">
                <p14:modId xmlns:p14="http://schemas.microsoft.com/office/powerpoint/2010/main" val="3202540357"/>
              </p:ext>
            </p:extLst>
          </p:nvPr>
        </p:nvGraphicFramePr>
        <p:xfrm>
          <a:off x="1312863" y="3718560"/>
          <a:ext cx="9988550" cy="2590800"/>
        </p:xfrm>
        <a:graphic>
          <a:graphicData uri="http://schemas.openxmlformats.org/drawingml/2006/table">
            <a:tbl>
              <a:tblPr firstRow="1" bandRow="1">
                <a:tableStyleId>{5C22544A-7EE6-4342-B048-85BDC9FD1C3A}</a:tableStyleId>
              </a:tblPr>
              <a:tblGrid>
                <a:gridCol w="1997710">
                  <a:extLst>
                    <a:ext uri="{9D8B030D-6E8A-4147-A177-3AD203B41FA5}">
                      <a16:colId xmlns:a16="http://schemas.microsoft.com/office/drawing/2014/main" val="135752515"/>
                    </a:ext>
                  </a:extLst>
                </a:gridCol>
                <a:gridCol w="1997710">
                  <a:extLst>
                    <a:ext uri="{9D8B030D-6E8A-4147-A177-3AD203B41FA5}">
                      <a16:colId xmlns:a16="http://schemas.microsoft.com/office/drawing/2014/main" val="3384887604"/>
                    </a:ext>
                  </a:extLst>
                </a:gridCol>
                <a:gridCol w="1997710">
                  <a:extLst>
                    <a:ext uri="{9D8B030D-6E8A-4147-A177-3AD203B41FA5}">
                      <a16:colId xmlns:a16="http://schemas.microsoft.com/office/drawing/2014/main" val="2376398901"/>
                    </a:ext>
                  </a:extLst>
                </a:gridCol>
                <a:gridCol w="1997710">
                  <a:extLst>
                    <a:ext uri="{9D8B030D-6E8A-4147-A177-3AD203B41FA5}">
                      <a16:colId xmlns:a16="http://schemas.microsoft.com/office/drawing/2014/main" val="1911283631"/>
                    </a:ext>
                  </a:extLst>
                </a:gridCol>
                <a:gridCol w="1997710">
                  <a:extLst>
                    <a:ext uri="{9D8B030D-6E8A-4147-A177-3AD203B41FA5}">
                      <a16:colId xmlns:a16="http://schemas.microsoft.com/office/drawing/2014/main" val="3155107361"/>
                    </a:ext>
                  </a:extLst>
                </a:gridCol>
              </a:tblGrid>
              <a:tr h="370840">
                <a:tc>
                  <a:txBody>
                    <a:bodyPr/>
                    <a:lstStyle/>
                    <a:p>
                      <a:pPr algn="l"/>
                      <a:r>
                        <a:rPr lang="en-US" b="1" dirty="0">
                          <a:effectLst/>
                        </a:rPr>
                        <a:t>Example Database(1 Month of Usage)</a:t>
                      </a:r>
                      <a:endParaRPr lang="en-US" dirty="0">
                        <a:effectLst/>
                      </a:endParaRPr>
                    </a:p>
                  </a:txBody>
                  <a:tcPr anchor="ct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468624393"/>
                  </a:ext>
                </a:extLst>
              </a:tr>
              <a:tr h="370840">
                <a:tc>
                  <a:txBody>
                    <a:bodyPr/>
                    <a:lstStyle/>
                    <a:p>
                      <a:r>
                        <a:rPr lang="en-IN" b="1">
                          <a:effectLst/>
                        </a:rPr>
                        <a:t>Storage Size</a:t>
                      </a:r>
                      <a:endParaRPr lang="en-IN">
                        <a:effectLst/>
                      </a:endParaRPr>
                    </a:p>
                  </a:txBody>
                  <a:tcPr marL="114300" marR="114300" marT="76200" marB="76200" anchor="ctr"/>
                </a:tc>
                <a:tc>
                  <a:txBody>
                    <a:bodyPr/>
                    <a:lstStyle/>
                    <a:p>
                      <a:r>
                        <a:rPr lang="en-IN" b="1">
                          <a:effectLst/>
                        </a:rPr>
                        <a:t>Mean Object/Entity Size</a:t>
                      </a:r>
                      <a:endParaRPr lang="en-IN">
                        <a:effectLst/>
                      </a:endParaRPr>
                    </a:p>
                  </a:txBody>
                  <a:tcPr marL="114300" marR="114300" marT="76200" marB="76200" anchor="ctr"/>
                </a:tc>
                <a:tc>
                  <a:txBody>
                    <a:bodyPr/>
                    <a:lstStyle/>
                    <a:p>
                      <a:r>
                        <a:rPr lang="en-IN" b="1">
                          <a:effectLst/>
                        </a:rPr>
                        <a:t>Reads/second</a:t>
                      </a:r>
                      <a:endParaRPr lang="en-IN">
                        <a:effectLst/>
                      </a:endParaRPr>
                    </a:p>
                  </a:txBody>
                  <a:tcPr marL="114300" marR="114300" marT="76200" marB="76200" anchor="ctr"/>
                </a:tc>
                <a:tc>
                  <a:txBody>
                    <a:bodyPr/>
                    <a:lstStyle/>
                    <a:p>
                      <a:r>
                        <a:rPr lang="en-IN" b="1">
                          <a:effectLst/>
                        </a:rPr>
                        <a:t>Writes/second</a:t>
                      </a:r>
                      <a:endParaRPr lang="en-IN">
                        <a:effectLst/>
                      </a:endParaRPr>
                    </a:p>
                  </a:txBody>
                  <a:tcPr marL="114300" marR="114300" marT="76200" marB="76200" anchor="ctr"/>
                </a:tc>
                <a:tc>
                  <a:txBody>
                    <a:bodyPr/>
                    <a:lstStyle/>
                    <a:p>
                      <a:r>
                        <a:rPr lang="en-IN" b="1">
                          <a:effectLst/>
                        </a:rPr>
                        <a:t>Ingress/Egress Bandwidth</a:t>
                      </a:r>
                      <a:endParaRPr lang="en-IN">
                        <a:effectLst/>
                      </a:endParaRPr>
                    </a:p>
                  </a:txBody>
                  <a:tcPr marL="114300" marR="114300" marT="76200" marB="76200" anchor="ctr"/>
                </a:tc>
                <a:extLst>
                  <a:ext uri="{0D108BD9-81ED-4DB2-BD59-A6C34878D82A}">
                    <a16:rowId xmlns:a16="http://schemas.microsoft.com/office/drawing/2014/main" val="2691659305"/>
                  </a:ext>
                </a:extLst>
              </a:tr>
              <a:tr h="370840">
                <a:tc>
                  <a:txBody>
                    <a:bodyPr/>
                    <a:lstStyle/>
                    <a:p>
                      <a:r>
                        <a:rPr lang="en-IN">
                          <a:effectLst/>
                        </a:rPr>
                        <a:t>350 GB</a:t>
                      </a:r>
                    </a:p>
                  </a:txBody>
                  <a:tcPr marL="114300" marR="114300" marT="76200" marB="76200" anchor="ctr"/>
                </a:tc>
                <a:tc>
                  <a:txBody>
                    <a:bodyPr/>
                    <a:lstStyle/>
                    <a:p>
                      <a:r>
                        <a:rPr lang="en-IN">
                          <a:effectLst/>
                        </a:rPr>
                        <a:t>512 Bytes</a:t>
                      </a:r>
                    </a:p>
                  </a:txBody>
                  <a:tcPr marL="114300" marR="114300" marT="76200" marB="76200" anchor="ctr"/>
                </a:tc>
                <a:tc>
                  <a:txBody>
                    <a:bodyPr/>
                    <a:lstStyle/>
                    <a:p>
                      <a:r>
                        <a:rPr lang="en-IN">
                          <a:effectLst/>
                        </a:rPr>
                        <a:t>Peak: 500</a:t>
                      </a:r>
                      <a:br>
                        <a:rPr lang="en-IN">
                          <a:effectLst/>
                        </a:rPr>
                      </a:br>
                      <a:r>
                        <a:rPr lang="en-IN">
                          <a:effectLst/>
                        </a:rPr>
                        <a:t>Non-peak: 125</a:t>
                      </a:r>
                    </a:p>
                  </a:txBody>
                  <a:tcPr marL="114300" marR="114300" marT="76200" marB="76200" anchor="ctr"/>
                </a:tc>
                <a:tc>
                  <a:txBody>
                    <a:bodyPr/>
                    <a:lstStyle/>
                    <a:p>
                      <a:r>
                        <a:rPr lang="en-IN">
                          <a:effectLst/>
                        </a:rPr>
                        <a:t>Peak: 100</a:t>
                      </a:r>
                      <a:br>
                        <a:rPr lang="en-IN">
                          <a:effectLst/>
                        </a:rPr>
                      </a:br>
                      <a:r>
                        <a:rPr lang="en-IN">
                          <a:effectLst/>
                        </a:rPr>
                        <a:t>Non-peak: 25</a:t>
                      </a:r>
                    </a:p>
                  </a:txBody>
                  <a:tcPr marL="114300" marR="114300" marT="76200" marB="76200" anchor="ctr"/>
                </a:tc>
                <a:tc>
                  <a:txBody>
                    <a:bodyPr/>
                    <a:lstStyle/>
                    <a:p>
                      <a:r>
                        <a:rPr lang="en-IN" dirty="0">
                          <a:effectLst/>
                        </a:rPr>
                        <a:t>53.08 GB / 265.5 GB</a:t>
                      </a:r>
                    </a:p>
                  </a:txBody>
                  <a:tcPr marL="114300" marR="114300" marT="76200" marB="76200" anchor="ctr"/>
                </a:tc>
                <a:extLst>
                  <a:ext uri="{0D108BD9-81ED-4DB2-BD59-A6C34878D82A}">
                    <a16:rowId xmlns:a16="http://schemas.microsoft.com/office/drawing/2014/main" val="1669031244"/>
                  </a:ext>
                </a:extLst>
              </a:tr>
            </a:tbl>
          </a:graphicData>
        </a:graphic>
      </p:graphicFrame>
    </p:spTree>
    <p:extLst>
      <p:ext uri="{BB962C8B-B14F-4D97-AF65-F5344CB8AC3E}">
        <p14:creationId xmlns:p14="http://schemas.microsoft.com/office/powerpoint/2010/main" val="3583955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B42B-BB7B-BFF2-3125-3F1A13BFAC34}"/>
              </a:ext>
            </a:extLst>
          </p:cNvPr>
          <p:cNvSpPr>
            <a:spLocks noGrp="1"/>
          </p:cNvSpPr>
          <p:nvPr>
            <p:ph type="title"/>
          </p:nvPr>
        </p:nvSpPr>
        <p:spPr/>
        <p:txBody>
          <a:bodyPr/>
          <a:lstStyle/>
          <a:p>
            <a:r>
              <a:rPr lang="en-IN" dirty="0"/>
              <a:t>Additional assumptions</a:t>
            </a:r>
          </a:p>
        </p:txBody>
      </p:sp>
      <p:sp>
        <p:nvSpPr>
          <p:cNvPr id="6" name="Content Placeholder 5">
            <a:extLst>
              <a:ext uri="{FF2B5EF4-FFF2-40B4-BE49-F238E27FC236}">
                <a16:creationId xmlns:a16="http://schemas.microsoft.com/office/drawing/2014/main" id="{044A1D9F-5AF8-8D60-3FCB-D337D64E51A1}"/>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4A5D85"/>
                </a:solidFill>
                <a:effectLst/>
                <a:latin typeface="-apple-system"/>
              </a:rPr>
              <a:t>Peak time is “in-effect” for 8 hours/day during weekdays</a:t>
            </a:r>
          </a:p>
          <a:p>
            <a:pPr algn="l">
              <a:buFont typeface="Arial" panose="020B0604020202020204" pitchFamily="34" charset="0"/>
              <a:buChar char="•"/>
            </a:pPr>
            <a:r>
              <a:rPr lang="en-US" b="0" i="0" dirty="0">
                <a:solidFill>
                  <a:srgbClr val="4A5D85"/>
                </a:solidFill>
                <a:effectLst/>
                <a:latin typeface="-apple-system"/>
              </a:rPr>
              <a:t>A 30 day month will be used</a:t>
            </a:r>
          </a:p>
          <a:p>
            <a:pPr algn="l">
              <a:buFont typeface="Arial" panose="020B0604020202020204" pitchFamily="34" charset="0"/>
              <a:buChar char="•"/>
            </a:pPr>
            <a:r>
              <a:rPr lang="en-US" b="0" i="0" dirty="0">
                <a:solidFill>
                  <a:srgbClr val="4A5D85"/>
                </a:solidFill>
                <a:effectLst/>
                <a:latin typeface="-apple-system"/>
              </a:rPr>
              <a:t>Free-tier usage will not be factored</a:t>
            </a:r>
          </a:p>
          <a:p>
            <a:pPr algn="l">
              <a:buFont typeface="Arial" panose="020B0604020202020204" pitchFamily="34" charset="0"/>
              <a:buChar char="•"/>
            </a:pPr>
            <a:r>
              <a:rPr lang="en-US" b="0" i="0" dirty="0">
                <a:solidFill>
                  <a:srgbClr val="4A5D85"/>
                </a:solidFill>
                <a:effectLst/>
                <a:latin typeface="-apple-system"/>
              </a:rPr>
              <a:t>Total reads for a 30 day month: 518,400,000</a:t>
            </a:r>
          </a:p>
          <a:p>
            <a:pPr algn="l">
              <a:buFont typeface="Arial" panose="020B0604020202020204" pitchFamily="34" charset="0"/>
              <a:buChar char="•"/>
            </a:pPr>
            <a:r>
              <a:rPr lang="en-US" b="0" i="0" dirty="0">
                <a:solidFill>
                  <a:srgbClr val="4A5D85"/>
                </a:solidFill>
                <a:effectLst/>
                <a:latin typeface="-apple-system"/>
              </a:rPr>
              <a:t>Total writes for a 30 day month: 103,680,000</a:t>
            </a:r>
          </a:p>
          <a:p>
            <a:pPr algn="l">
              <a:buFont typeface="Arial" panose="020B0604020202020204" pitchFamily="34" charset="0"/>
              <a:buChar char="•"/>
            </a:pPr>
            <a:r>
              <a:rPr lang="en-US" b="0" i="0" dirty="0">
                <a:solidFill>
                  <a:srgbClr val="4A5D85"/>
                </a:solidFill>
                <a:effectLst/>
                <a:latin typeface="-apple-system"/>
              </a:rPr>
              <a:t>Entity/document size will always be 512 bytes</a:t>
            </a:r>
          </a:p>
          <a:p>
            <a:pPr algn="l">
              <a:buFont typeface="Arial" panose="020B0604020202020204" pitchFamily="34" charset="0"/>
              <a:buChar char="•"/>
            </a:pPr>
            <a:r>
              <a:rPr lang="en-US" b="0" i="0" dirty="0">
                <a:solidFill>
                  <a:srgbClr val="4A5D85"/>
                </a:solidFill>
                <a:effectLst/>
                <a:latin typeface="-apple-system"/>
              </a:rPr>
              <a:t>Storage size is the assumed billed average of total size</a:t>
            </a:r>
          </a:p>
          <a:p>
            <a:pPr algn="l">
              <a:buFont typeface="Arial" panose="020B0604020202020204" pitchFamily="34" charset="0"/>
              <a:buChar char="•"/>
            </a:pPr>
            <a:r>
              <a:rPr lang="en-US" b="0" i="0" dirty="0">
                <a:solidFill>
                  <a:srgbClr val="4A5D85"/>
                </a:solidFill>
                <a:effectLst/>
                <a:latin typeface="-apple-system"/>
              </a:rPr>
              <a:t>Region is US East</a:t>
            </a:r>
          </a:p>
          <a:p>
            <a:pPr algn="l">
              <a:buFont typeface="Arial" panose="020B0604020202020204" pitchFamily="34" charset="0"/>
              <a:buChar char="•"/>
            </a:pPr>
            <a:r>
              <a:rPr lang="en-US" b="0" i="0" dirty="0">
                <a:solidFill>
                  <a:srgbClr val="4A5D85"/>
                </a:solidFill>
                <a:effectLst/>
                <a:latin typeface="-apple-system"/>
              </a:rPr>
              <a:t>Egress will be intracontinental US</a:t>
            </a:r>
          </a:p>
          <a:p>
            <a:endParaRPr lang="en-IN" dirty="0"/>
          </a:p>
        </p:txBody>
      </p:sp>
    </p:spTree>
    <p:extLst>
      <p:ext uri="{BB962C8B-B14F-4D97-AF65-F5344CB8AC3E}">
        <p14:creationId xmlns:p14="http://schemas.microsoft.com/office/powerpoint/2010/main" val="1744944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45BC73-3049-1AC5-BAE7-3AE24464432B}"/>
              </a:ext>
            </a:extLst>
          </p:cNvPr>
          <p:cNvPicPr>
            <a:picLocks noChangeAspect="1"/>
          </p:cNvPicPr>
          <p:nvPr/>
        </p:nvPicPr>
        <p:blipFill>
          <a:blip r:embed="rId2"/>
          <a:stretch>
            <a:fillRect/>
          </a:stretch>
        </p:blipFill>
        <p:spPr>
          <a:xfrm>
            <a:off x="1014413" y="535126"/>
            <a:ext cx="10199656" cy="5808524"/>
          </a:xfrm>
          <a:prstGeom prst="rect">
            <a:avLst/>
          </a:prstGeom>
        </p:spPr>
      </p:pic>
    </p:spTree>
    <p:extLst>
      <p:ext uri="{BB962C8B-B14F-4D97-AF65-F5344CB8AC3E}">
        <p14:creationId xmlns:p14="http://schemas.microsoft.com/office/powerpoint/2010/main" val="3317321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F43932-4B1B-DA57-5B15-27B067907445}"/>
              </a:ext>
            </a:extLst>
          </p:cNvPr>
          <p:cNvPicPr>
            <a:picLocks noChangeAspect="1"/>
          </p:cNvPicPr>
          <p:nvPr/>
        </p:nvPicPr>
        <p:blipFill>
          <a:blip r:embed="rId2"/>
          <a:stretch>
            <a:fillRect/>
          </a:stretch>
        </p:blipFill>
        <p:spPr>
          <a:xfrm>
            <a:off x="1171574" y="747423"/>
            <a:ext cx="9301163" cy="5677504"/>
          </a:xfrm>
          <a:prstGeom prst="rect">
            <a:avLst/>
          </a:prstGeom>
        </p:spPr>
      </p:pic>
    </p:spTree>
    <p:extLst>
      <p:ext uri="{BB962C8B-B14F-4D97-AF65-F5344CB8AC3E}">
        <p14:creationId xmlns:p14="http://schemas.microsoft.com/office/powerpoint/2010/main" val="2935350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473A-EF3C-4477-A0DB-DBE42405C585}"/>
              </a:ext>
            </a:extLst>
          </p:cNvPr>
          <p:cNvSpPr>
            <a:spLocks noGrp="1"/>
          </p:cNvSpPr>
          <p:nvPr>
            <p:ph type="title"/>
          </p:nvPr>
        </p:nvSpPr>
        <p:spPr/>
        <p:txBody>
          <a:bodyPr/>
          <a:lstStyle/>
          <a:p>
            <a:r>
              <a:rPr lang="en-IN" b="1" i="0" dirty="0">
                <a:effectLst/>
                <a:latin typeface="GT Walsheim Pro"/>
              </a:rPr>
              <a:t>Consistency and Replication</a:t>
            </a:r>
            <a:endParaRPr lang="en-IN" dirty="0"/>
          </a:p>
        </p:txBody>
      </p:sp>
      <p:graphicFrame>
        <p:nvGraphicFramePr>
          <p:cNvPr id="4" name="Table 4">
            <a:extLst>
              <a:ext uri="{FF2B5EF4-FFF2-40B4-BE49-F238E27FC236}">
                <a16:creationId xmlns:a16="http://schemas.microsoft.com/office/drawing/2014/main" id="{239D71D7-2B42-153E-CD23-09688662EFB5}"/>
              </a:ext>
            </a:extLst>
          </p:cNvPr>
          <p:cNvGraphicFramePr>
            <a:graphicFrameLocks noGrp="1"/>
          </p:cNvGraphicFramePr>
          <p:nvPr>
            <p:ph idx="1"/>
            <p:extLst>
              <p:ext uri="{D42A27DB-BD31-4B8C-83A1-F6EECF244321}">
                <p14:modId xmlns:p14="http://schemas.microsoft.com/office/powerpoint/2010/main" val="2873830498"/>
              </p:ext>
            </p:extLst>
          </p:nvPr>
        </p:nvGraphicFramePr>
        <p:xfrm>
          <a:off x="1155700" y="2603500"/>
          <a:ext cx="8824912" cy="3997960"/>
        </p:xfrm>
        <a:graphic>
          <a:graphicData uri="http://schemas.openxmlformats.org/drawingml/2006/table">
            <a:tbl>
              <a:tblPr firstRow="1" bandRow="1">
                <a:tableStyleId>{5C22544A-7EE6-4342-B048-85BDC9FD1C3A}</a:tableStyleId>
              </a:tblPr>
              <a:tblGrid>
                <a:gridCol w="4412456">
                  <a:extLst>
                    <a:ext uri="{9D8B030D-6E8A-4147-A177-3AD203B41FA5}">
                      <a16:colId xmlns:a16="http://schemas.microsoft.com/office/drawing/2014/main" val="4238754404"/>
                    </a:ext>
                  </a:extLst>
                </a:gridCol>
                <a:gridCol w="4412456">
                  <a:extLst>
                    <a:ext uri="{9D8B030D-6E8A-4147-A177-3AD203B41FA5}">
                      <a16:colId xmlns:a16="http://schemas.microsoft.com/office/drawing/2014/main" val="3053214525"/>
                    </a:ext>
                  </a:extLst>
                </a:gridCol>
              </a:tblGrid>
              <a:tr h="370840">
                <a:tc>
                  <a:txBody>
                    <a:bodyPr/>
                    <a:lstStyle/>
                    <a:p>
                      <a:pPr algn="l"/>
                      <a:r>
                        <a:rPr lang="en-IN" b="1" dirty="0">
                          <a:effectLst/>
                        </a:rPr>
                        <a:t>Service</a:t>
                      </a:r>
                      <a:endParaRPr lang="en-IN" dirty="0">
                        <a:effectLst/>
                      </a:endParaRPr>
                    </a:p>
                  </a:txBody>
                  <a:tcPr anchor="ctr"/>
                </a:tc>
                <a:tc>
                  <a:txBody>
                    <a:bodyPr/>
                    <a:lstStyle/>
                    <a:p>
                      <a:pPr algn="l"/>
                      <a:r>
                        <a:rPr lang="en-IN" b="1">
                          <a:effectLst/>
                        </a:rPr>
                        <a:t>Consistency Options</a:t>
                      </a:r>
                      <a:endParaRPr lang="en-IN">
                        <a:effectLst/>
                      </a:endParaRPr>
                    </a:p>
                  </a:txBody>
                  <a:tcPr anchor="ctr"/>
                </a:tc>
                <a:extLst>
                  <a:ext uri="{0D108BD9-81ED-4DB2-BD59-A6C34878D82A}">
                    <a16:rowId xmlns:a16="http://schemas.microsoft.com/office/drawing/2014/main" val="797486256"/>
                  </a:ext>
                </a:extLst>
              </a:tr>
              <a:tr h="370840">
                <a:tc>
                  <a:txBody>
                    <a:bodyPr/>
                    <a:lstStyle/>
                    <a:p>
                      <a:r>
                        <a:rPr lang="en-IN">
                          <a:effectLst/>
                        </a:rPr>
                        <a:t>AWS DynamoDB</a:t>
                      </a:r>
                    </a:p>
                  </a:txBody>
                  <a:tcPr marL="114300" marR="114300" marT="76200" marB="76200" anchor="ctr"/>
                </a:tc>
                <a:tc>
                  <a:txBody>
                    <a:bodyPr/>
                    <a:lstStyle/>
                    <a:p>
                      <a:r>
                        <a:rPr lang="en-IN">
                          <a:effectLst/>
                        </a:rPr>
                        <a:t>-Eventually Consistent</a:t>
                      </a:r>
                      <a:br>
                        <a:rPr lang="en-IN">
                          <a:effectLst/>
                        </a:rPr>
                      </a:br>
                      <a:r>
                        <a:rPr lang="en-IN">
                          <a:effectLst/>
                        </a:rPr>
                        <a:t>-Strongly Consistent</a:t>
                      </a:r>
                    </a:p>
                  </a:txBody>
                  <a:tcPr marL="114300" marR="114300" marT="76200" marB="76200" anchor="ctr"/>
                </a:tc>
                <a:extLst>
                  <a:ext uri="{0D108BD9-81ED-4DB2-BD59-A6C34878D82A}">
                    <a16:rowId xmlns:a16="http://schemas.microsoft.com/office/drawing/2014/main" val="3721556023"/>
                  </a:ext>
                </a:extLst>
              </a:tr>
              <a:tr h="370840">
                <a:tc>
                  <a:txBody>
                    <a:bodyPr/>
                    <a:lstStyle/>
                    <a:p>
                      <a:r>
                        <a:rPr lang="en-IN">
                          <a:effectLst/>
                        </a:rPr>
                        <a:t>GCP Bigtable</a:t>
                      </a:r>
                    </a:p>
                  </a:txBody>
                  <a:tcPr marL="114300" marR="114300" marT="76200" marB="76200" anchor="ctr"/>
                </a:tc>
                <a:tc>
                  <a:txBody>
                    <a:bodyPr/>
                    <a:lstStyle/>
                    <a:p>
                      <a:r>
                        <a:rPr lang="en-US">
                          <a:effectLst/>
                        </a:rPr>
                        <a:t>-Eventually Consistent</a:t>
                      </a:r>
                      <a:br>
                        <a:rPr lang="en-US">
                          <a:effectLst/>
                        </a:rPr>
                      </a:br>
                      <a:r>
                        <a:rPr lang="en-US">
                          <a:effectLst/>
                        </a:rPr>
                        <a:t>-Read-your-writes Consistent</a:t>
                      </a:r>
                      <a:br>
                        <a:rPr lang="en-US">
                          <a:effectLst/>
                        </a:rPr>
                      </a:br>
                      <a:r>
                        <a:rPr lang="en-US">
                          <a:effectLst/>
                        </a:rPr>
                        <a:t>-Strongly Consistent</a:t>
                      </a:r>
                    </a:p>
                  </a:txBody>
                  <a:tcPr marL="114300" marR="114300" marT="76200" marB="76200" anchor="ctr"/>
                </a:tc>
                <a:extLst>
                  <a:ext uri="{0D108BD9-81ED-4DB2-BD59-A6C34878D82A}">
                    <a16:rowId xmlns:a16="http://schemas.microsoft.com/office/drawing/2014/main" val="1406445086"/>
                  </a:ext>
                </a:extLst>
              </a:tr>
              <a:tr h="370840">
                <a:tc>
                  <a:txBody>
                    <a:bodyPr/>
                    <a:lstStyle/>
                    <a:p>
                      <a:r>
                        <a:rPr lang="it-IT">
                          <a:effectLst/>
                        </a:rPr>
                        <a:t>GCP Firestore in Datastore Mode</a:t>
                      </a:r>
                    </a:p>
                  </a:txBody>
                  <a:tcPr marL="114300" marR="114300" marT="76200" marB="76200" anchor="ctr"/>
                </a:tc>
                <a:tc>
                  <a:txBody>
                    <a:bodyPr/>
                    <a:lstStyle/>
                    <a:p>
                      <a:r>
                        <a:rPr lang="en-IN">
                          <a:effectLst/>
                        </a:rPr>
                        <a:t>-Strongly Consistent</a:t>
                      </a:r>
                    </a:p>
                  </a:txBody>
                  <a:tcPr marL="114300" marR="114300" marT="76200" marB="76200" anchor="ctr"/>
                </a:tc>
                <a:extLst>
                  <a:ext uri="{0D108BD9-81ED-4DB2-BD59-A6C34878D82A}">
                    <a16:rowId xmlns:a16="http://schemas.microsoft.com/office/drawing/2014/main" val="195245764"/>
                  </a:ext>
                </a:extLst>
              </a:tr>
              <a:tr h="370840">
                <a:tc>
                  <a:txBody>
                    <a:bodyPr/>
                    <a:lstStyle/>
                    <a:p>
                      <a:r>
                        <a:rPr lang="en-IN">
                          <a:effectLst/>
                        </a:rPr>
                        <a:t>Azure Cosmos DB</a:t>
                      </a:r>
                    </a:p>
                  </a:txBody>
                  <a:tcPr marL="114300" marR="114300" marT="76200" marB="76200" anchor="ctr"/>
                </a:tc>
                <a:tc>
                  <a:txBody>
                    <a:bodyPr/>
                    <a:lstStyle/>
                    <a:p>
                      <a:r>
                        <a:rPr lang="en-US" dirty="0">
                          <a:effectLst/>
                        </a:rPr>
                        <a:t>Strong</a:t>
                      </a:r>
                    </a:p>
                    <a:p>
                      <a:r>
                        <a:rPr lang="en-US" dirty="0">
                          <a:effectLst/>
                        </a:rPr>
                        <a:t>Bounded staleness</a:t>
                      </a:r>
                    </a:p>
                    <a:p>
                      <a:r>
                        <a:rPr lang="en-US" dirty="0">
                          <a:effectLst/>
                        </a:rPr>
                        <a:t>Session</a:t>
                      </a:r>
                    </a:p>
                    <a:p>
                      <a:r>
                        <a:rPr lang="en-US" dirty="0">
                          <a:effectLst/>
                        </a:rPr>
                        <a:t>Consistent prefix</a:t>
                      </a:r>
                    </a:p>
                    <a:p>
                      <a:r>
                        <a:rPr lang="en-US" dirty="0">
                          <a:effectLst/>
                        </a:rPr>
                        <a:t>Eventual</a:t>
                      </a:r>
                      <a:endParaRPr lang="en-IN" dirty="0">
                        <a:effectLst/>
                      </a:endParaRPr>
                    </a:p>
                  </a:txBody>
                  <a:tcPr marL="114300" marR="114300" marT="76200" marB="76200" anchor="ctr"/>
                </a:tc>
                <a:extLst>
                  <a:ext uri="{0D108BD9-81ED-4DB2-BD59-A6C34878D82A}">
                    <a16:rowId xmlns:a16="http://schemas.microsoft.com/office/drawing/2014/main" val="2974024353"/>
                  </a:ext>
                </a:extLst>
              </a:tr>
            </a:tbl>
          </a:graphicData>
        </a:graphic>
      </p:graphicFrame>
    </p:spTree>
    <p:extLst>
      <p:ext uri="{BB962C8B-B14F-4D97-AF65-F5344CB8AC3E}">
        <p14:creationId xmlns:p14="http://schemas.microsoft.com/office/powerpoint/2010/main" val="3105183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C40D4-AA58-A068-B402-24DDADEC9512}"/>
              </a:ext>
            </a:extLst>
          </p:cNvPr>
          <p:cNvSpPr>
            <a:spLocks noGrp="1"/>
          </p:cNvSpPr>
          <p:nvPr>
            <p:ph type="title"/>
          </p:nvPr>
        </p:nvSpPr>
        <p:spPr/>
        <p:txBody>
          <a:bodyPr/>
          <a:lstStyle/>
          <a:p>
            <a:r>
              <a:rPr lang="en-US" b="1" i="0">
                <a:effectLst/>
                <a:latin typeface="helvetica" panose="020B0604020202020204" pitchFamily="34" charset="0"/>
              </a:rPr>
              <a:t>When and Where to Pick Which Service</a:t>
            </a:r>
            <a:endParaRPr lang="en-IN" dirty="0"/>
          </a:p>
        </p:txBody>
      </p:sp>
      <p:sp>
        <p:nvSpPr>
          <p:cNvPr id="3" name="Content Placeholder 2">
            <a:extLst>
              <a:ext uri="{FF2B5EF4-FFF2-40B4-BE49-F238E27FC236}">
                <a16:creationId xmlns:a16="http://schemas.microsoft.com/office/drawing/2014/main" id="{B9292CC7-9BDC-344C-5EBA-C633C555F909}"/>
              </a:ext>
            </a:extLst>
          </p:cNvPr>
          <p:cNvSpPr>
            <a:spLocks noGrp="1"/>
          </p:cNvSpPr>
          <p:nvPr>
            <p:ph idx="1"/>
          </p:nvPr>
        </p:nvSpPr>
        <p:spPr/>
        <p:txBody>
          <a:bodyPr>
            <a:normAutofit lnSpcReduction="10000"/>
          </a:bodyPr>
          <a:lstStyle/>
          <a:p>
            <a:pPr marL="0" indent="0" algn="l">
              <a:buNone/>
            </a:pPr>
            <a:r>
              <a:rPr lang="en-US" b="1" i="0" dirty="0">
                <a:effectLst/>
                <a:latin typeface="helvetica" panose="020B0604020202020204" pitchFamily="34" charset="0"/>
              </a:rPr>
              <a:t>DynamoDB</a:t>
            </a:r>
          </a:p>
          <a:p>
            <a:pPr algn="l"/>
            <a:r>
              <a:rPr lang="en-US" b="0" i="0" dirty="0">
                <a:effectLst/>
                <a:latin typeface="Inter"/>
              </a:rPr>
              <a:t>DynamoDB is a perfect solution if you are looking for a cloud-based NoSQL database service. It is cost-effective and provides a variety of additional features.</a:t>
            </a:r>
          </a:p>
          <a:p>
            <a:pPr algn="l"/>
            <a:r>
              <a:rPr lang="en-US" b="0" i="0" dirty="0">
                <a:effectLst/>
                <a:latin typeface="Inter"/>
              </a:rPr>
              <a:t>Here are some of the most common use cases of DynamoDB:</a:t>
            </a:r>
          </a:p>
          <a:p>
            <a:pPr algn="l">
              <a:buFont typeface="Arial" panose="020B0604020202020204" pitchFamily="34" charset="0"/>
              <a:buChar char="•"/>
            </a:pPr>
            <a:r>
              <a:rPr lang="en-US" b="0" i="0" dirty="0">
                <a:solidFill>
                  <a:srgbClr val="333333"/>
                </a:solidFill>
                <a:effectLst/>
                <a:latin typeface="helvetica" panose="020B0604020202020204" pitchFamily="34" charset="0"/>
              </a:rPr>
              <a:t>If your application already uses other AWS services.</a:t>
            </a:r>
          </a:p>
          <a:p>
            <a:pPr algn="l">
              <a:buFont typeface="Arial" panose="020B0604020202020204" pitchFamily="34" charset="0"/>
              <a:buChar char="•"/>
            </a:pPr>
            <a:r>
              <a:rPr lang="en-US" b="0" i="0" dirty="0">
                <a:solidFill>
                  <a:srgbClr val="333333"/>
                </a:solidFill>
                <a:effectLst/>
                <a:latin typeface="helvetica" panose="020B0604020202020204" pitchFamily="34" charset="0"/>
              </a:rPr>
              <a:t>Applications that require uninterrupted performance at scaling.</a:t>
            </a:r>
          </a:p>
          <a:p>
            <a:pPr algn="l">
              <a:buFont typeface="Arial" panose="020B0604020202020204" pitchFamily="34" charset="0"/>
              <a:buChar char="•"/>
            </a:pPr>
            <a:r>
              <a:rPr lang="en-US" b="0" i="0" dirty="0">
                <a:solidFill>
                  <a:srgbClr val="333333"/>
                </a:solidFill>
                <a:effectLst/>
                <a:latin typeface="helvetica" panose="020B0604020202020204" pitchFamily="34" charset="0"/>
              </a:rPr>
              <a:t>Real-time streaming applications.</a:t>
            </a:r>
          </a:p>
          <a:p>
            <a:pPr algn="l">
              <a:buFont typeface="Arial" panose="020B0604020202020204" pitchFamily="34" charset="0"/>
              <a:buChar char="•"/>
            </a:pPr>
            <a:r>
              <a:rPr lang="en-US" b="0" i="0" dirty="0">
                <a:solidFill>
                  <a:srgbClr val="333333"/>
                </a:solidFill>
                <a:effectLst/>
                <a:latin typeface="helvetica" panose="020B0604020202020204" pitchFamily="34" charset="0"/>
              </a:rPr>
              <a:t>For scalable applications.</a:t>
            </a:r>
          </a:p>
          <a:p>
            <a:pPr algn="l">
              <a:buFont typeface="Arial" panose="020B0604020202020204" pitchFamily="34" charset="0"/>
              <a:buChar char="•"/>
            </a:pPr>
            <a:r>
              <a:rPr lang="en-US" b="0" i="0" dirty="0">
                <a:solidFill>
                  <a:srgbClr val="333333"/>
                </a:solidFill>
                <a:effectLst/>
                <a:latin typeface="helvetica" panose="020B0604020202020204" pitchFamily="34" charset="0"/>
              </a:rPr>
              <a:t>Shopping carts and gaming platforms.</a:t>
            </a:r>
          </a:p>
          <a:p>
            <a:endParaRPr lang="en-IN" dirty="0"/>
          </a:p>
        </p:txBody>
      </p:sp>
    </p:spTree>
    <p:extLst>
      <p:ext uri="{BB962C8B-B14F-4D97-AF65-F5344CB8AC3E}">
        <p14:creationId xmlns:p14="http://schemas.microsoft.com/office/powerpoint/2010/main" val="3035914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7D95-DF8E-21E1-7A39-8D765086CC9D}"/>
              </a:ext>
            </a:extLst>
          </p:cNvPr>
          <p:cNvSpPr>
            <a:spLocks noGrp="1"/>
          </p:cNvSpPr>
          <p:nvPr>
            <p:ph type="title"/>
          </p:nvPr>
        </p:nvSpPr>
        <p:spPr/>
        <p:txBody>
          <a:bodyPr/>
          <a:lstStyle/>
          <a:p>
            <a:r>
              <a:rPr lang="en-US" b="1" i="0" dirty="0">
                <a:effectLst/>
                <a:latin typeface="helvetica" panose="020B0604020202020204" pitchFamily="34" charset="0"/>
              </a:rPr>
              <a:t>When and Where to Pick Which Service</a:t>
            </a:r>
            <a:endParaRPr lang="en-IN" dirty="0"/>
          </a:p>
        </p:txBody>
      </p:sp>
      <p:sp>
        <p:nvSpPr>
          <p:cNvPr id="3" name="Content Placeholder 2">
            <a:extLst>
              <a:ext uri="{FF2B5EF4-FFF2-40B4-BE49-F238E27FC236}">
                <a16:creationId xmlns:a16="http://schemas.microsoft.com/office/drawing/2014/main" id="{F0FB341B-3FE3-0C66-DF26-22AEE1D71416}"/>
              </a:ext>
            </a:extLst>
          </p:cNvPr>
          <p:cNvSpPr>
            <a:spLocks noGrp="1"/>
          </p:cNvSpPr>
          <p:nvPr>
            <p:ph idx="1"/>
          </p:nvPr>
        </p:nvSpPr>
        <p:spPr/>
        <p:txBody>
          <a:bodyPr>
            <a:normAutofit fontScale="92500" lnSpcReduction="20000"/>
          </a:bodyPr>
          <a:lstStyle/>
          <a:p>
            <a:pPr marL="0" indent="0" algn="l">
              <a:buNone/>
            </a:pPr>
            <a:r>
              <a:rPr lang="en-US" b="1" i="0" dirty="0">
                <a:effectLst/>
                <a:latin typeface="helvetica" panose="020B0604020202020204" pitchFamily="34" charset="0"/>
              </a:rPr>
              <a:t>Cosmos DB</a:t>
            </a:r>
          </a:p>
          <a:p>
            <a:pPr algn="l"/>
            <a:r>
              <a:rPr lang="en-US" b="0" i="0" dirty="0">
                <a:effectLst/>
                <a:latin typeface="Inter"/>
              </a:rPr>
              <a:t>Cosmos DB is a better choice for any serverless application requiring milliseconds response times with high scalability. It natively and extensively supports multiple data models (key-value, documents, and graphs) and many APIs for data access, including Cosmos DB API for MongoDB, SQL API, Gremlin API, and Tables API.</a:t>
            </a:r>
          </a:p>
          <a:p>
            <a:pPr algn="l"/>
            <a:r>
              <a:rPr lang="en-US" b="0" i="0" dirty="0">
                <a:effectLst/>
                <a:latin typeface="Inter"/>
              </a:rPr>
              <a:t>Here are some of the most common use cases of Cosmos DB:</a:t>
            </a:r>
          </a:p>
          <a:p>
            <a:pPr algn="l">
              <a:buFont typeface="Arial" panose="020B0604020202020204" pitchFamily="34" charset="0"/>
              <a:buChar char="•"/>
            </a:pPr>
            <a:r>
              <a:rPr lang="en-US" b="0" i="0" dirty="0">
                <a:solidFill>
                  <a:srgbClr val="333333"/>
                </a:solidFill>
                <a:effectLst/>
                <a:latin typeface="helvetica" panose="020B0604020202020204" pitchFamily="34" charset="0"/>
              </a:rPr>
              <a:t>E-commerce platforms.</a:t>
            </a:r>
          </a:p>
          <a:p>
            <a:pPr algn="l">
              <a:buFont typeface="Arial" panose="020B0604020202020204" pitchFamily="34" charset="0"/>
              <a:buChar char="•"/>
            </a:pPr>
            <a:r>
              <a:rPr lang="en-US" b="0" i="0" dirty="0">
                <a:solidFill>
                  <a:srgbClr val="333333"/>
                </a:solidFill>
                <a:effectLst/>
                <a:latin typeface="helvetica" panose="020B0604020202020204" pitchFamily="34" charset="0"/>
              </a:rPr>
              <a:t>Simulating social interactions</a:t>
            </a:r>
          </a:p>
          <a:p>
            <a:pPr algn="l">
              <a:buFont typeface="Arial" panose="020B0604020202020204" pitchFamily="34" charset="0"/>
              <a:buChar char="•"/>
            </a:pPr>
            <a:r>
              <a:rPr lang="en-US" b="0" i="0" dirty="0">
                <a:solidFill>
                  <a:srgbClr val="333333"/>
                </a:solidFill>
                <a:effectLst/>
                <a:latin typeface="helvetica" panose="020B0604020202020204" pitchFamily="34" charset="0"/>
              </a:rPr>
              <a:t>Creating complex iOS and Android applications.</a:t>
            </a:r>
          </a:p>
          <a:p>
            <a:pPr algn="l">
              <a:buFont typeface="Arial" panose="020B0604020202020204" pitchFamily="34" charset="0"/>
              <a:buChar char="•"/>
            </a:pPr>
            <a:r>
              <a:rPr lang="en-US" b="0" i="0" dirty="0">
                <a:solidFill>
                  <a:srgbClr val="333333"/>
                </a:solidFill>
                <a:effectLst/>
                <a:latin typeface="helvetica" panose="020B0604020202020204" pitchFamily="34" charset="0"/>
              </a:rPr>
              <a:t>Gaming applications.</a:t>
            </a:r>
          </a:p>
          <a:p>
            <a:pPr algn="l">
              <a:buFont typeface="Arial" panose="020B0604020202020204" pitchFamily="34" charset="0"/>
              <a:buChar char="•"/>
            </a:pPr>
            <a:r>
              <a:rPr lang="en-US" b="0" i="0" dirty="0">
                <a:solidFill>
                  <a:srgbClr val="333333"/>
                </a:solidFill>
                <a:effectLst/>
                <a:latin typeface="helvetica" panose="020B0604020202020204" pitchFamily="34" charset="0"/>
              </a:rPr>
              <a:t>Internet of Things.</a:t>
            </a:r>
          </a:p>
          <a:p>
            <a:endParaRPr lang="en-IN" dirty="0"/>
          </a:p>
        </p:txBody>
      </p:sp>
    </p:spTree>
    <p:extLst>
      <p:ext uri="{BB962C8B-B14F-4D97-AF65-F5344CB8AC3E}">
        <p14:creationId xmlns:p14="http://schemas.microsoft.com/office/powerpoint/2010/main" val="1976048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D26E-B463-4645-E7B2-B743AD5A701B}"/>
              </a:ext>
            </a:extLst>
          </p:cNvPr>
          <p:cNvSpPr>
            <a:spLocks noGrp="1"/>
          </p:cNvSpPr>
          <p:nvPr>
            <p:ph type="title"/>
          </p:nvPr>
        </p:nvSpPr>
        <p:spPr/>
        <p:txBody>
          <a:bodyPr/>
          <a:lstStyle/>
          <a:p>
            <a:r>
              <a:rPr lang="en-IN" dirty="0"/>
              <a:t>Azure Cosmos DB API</a:t>
            </a:r>
          </a:p>
        </p:txBody>
      </p:sp>
      <p:sp>
        <p:nvSpPr>
          <p:cNvPr id="3" name="Content Placeholder 2">
            <a:extLst>
              <a:ext uri="{FF2B5EF4-FFF2-40B4-BE49-F238E27FC236}">
                <a16:creationId xmlns:a16="http://schemas.microsoft.com/office/drawing/2014/main" id="{11FC6915-956B-1B84-D2A9-0F3F371CEF1C}"/>
              </a:ext>
            </a:extLst>
          </p:cNvPr>
          <p:cNvSpPr>
            <a:spLocks noGrp="1"/>
          </p:cNvSpPr>
          <p:nvPr>
            <p:ph idx="1"/>
          </p:nvPr>
        </p:nvSpPr>
        <p:spPr>
          <a:xfrm>
            <a:off x="1154954" y="2603499"/>
            <a:ext cx="9846421" cy="3725863"/>
          </a:xfrm>
        </p:spPr>
        <p:txBody>
          <a:bodyPr>
            <a:normAutofit lnSpcReduction="10000"/>
          </a:bodyPr>
          <a:lstStyle/>
          <a:p>
            <a:pPr algn="l"/>
            <a:r>
              <a:rPr lang="en-IN" b="0" i="0" dirty="0">
                <a:solidFill>
                  <a:srgbClr val="4A5D85"/>
                </a:solidFill>
                <a:effectLst/>
                <a:latin typeface="-apple-system"/>
              </a:rPr>
              <a:t>five different APIs available in Azure Cosmos DB:</a:t>
            </a:r>
          </a:p>
          <a:p>
            <a:pPr algn="l">
              <a:buFont typeface="Arial" panose="020B0604020202020204" pitchFamily="34" charset="0"/>
              <a:buChar char="•"/>
            </a:pPr>
            <a:r>
              <a:rPr lang="en-IN" b="1" i="0" dirty="0">
                <a:solidFill>
                  <a:srgbClr val="4A5D85"/>
                </a:solidFill>
                <a:effectLst/>
                <a:latin typeface="-apple-system"/>
              </a:rPr>
              <a:t>Core (SQL) API</a:t>
            </a:r>
            <a:r>
              <a:rPr lang="en-IN" b="0" i="0" dirty="0">
                <a:solidFill>
                  <a:srgbClr val="4A5D85"/>
                </a:solidFill>
                <a:effectLst/>
                <a:latin typeface="-apple-system"/>
              </a:rPr>
              <a:t>: Provides the flexibility of a NoSQL document store combined with the power of SQL for querying.</a:t>
            </a:r>
          </a:p>
          <a:p>
            <a:pPr algn="l">
              <a:buFont typeface="Arial" panose="020B0604020202020204" pitchFamily="34" charset="0"/>
              <a:buChar char="•"/>
            </a:pPr>
            <a:r>
              <a:rPr lang="en-IN" b="1" i="0" u="none" strike="noStrike" dirty="0">
                <a:solidFill>
                  <a:srgbClr val="4A5D85"/>
                </a:solidFill>
                <a:effectLst/>
                <a:latin typeface="-apple-system"/>
              </a:rPr>
              <a:t>MongoDB API</a:t>
            </a:r>
            <a:r>
              <a:rPr lang="en-IN" b="0" i="0" dirty="0">
                <a:solidFill>
                  <a:srgbClr val="4A5D85"/>
                </a:solidFill>
                <a:effectLst/>
                <a:latin typeface="-apple-system"/>
              </a:rPr>
              <a:t>: Supports the MongoDB wire protocol so that existing MongoDB client continue to work with Azure Cosmos DB as if they are running against an actual MongoDB database.</a:t>
            </a:r>
          </a:p>
          <a:p>
            <a:pPr algn="l">
              <a:buFont typeface="Arial" panose="020B0604020202020204" pitchFamily="34" charset="0"/>
              <a:buChar char="•"/>
            </a:pPr>
            <a:r>
              <a:rPr lang="en-IN" b="1" i="0" u="none" strike="noStrike" dirty="0">
                <a:solidFill>
                  <a:srgbClr val="4A5D85"/>
                </a:solidFill>
                <a:effectLst/>
                <a:latin typeface="-apple-system"/>
              </a:rPr>
              <a:t>Cassandra API</a:t>
            </a:r>
            <a:r>
              <a:rPr lang="en-IN" b="0" i="0" dirty="0">
                <a:solidFill>
                  <a:srgbClr val="4A5D85"/>
                </a:solidFill>
                <a:effectLst/>
                <a:latin typeface="-apple-system"/>
              </a:rPr>
              <a:t>: Supports the Cassandra wire protocol so that existing Apache drivers compliant with CQLv4 continue to work with Azure Cosmos DB as if they are running against an actual Cassandra database.</a:t>
            </a:r>
          </a:p>
          <a:p>
            <a:pPr algn="l">
              <a:buFont typeface="Arial" panose="020B0604020202020204" pitchFamily="34" charset="0"/>
              <a:buChar char="•"/>
            </a:pPr>
            <a:r>
              <a:rPr lang="en-IN" b="1" i="0" u="none" strike="noStrike" dirty="0">
                <a:solidFill>
                  <a:srgbClr val="4A5D85"/>
                </a:solidFill>
                <a:effectLst/>
                <a:latin typeface="-apple-system"/>
              </a:rPr>
              <a:t>Gremlin API</a:t>
            </a:r>
            <a:r>
              <a:rPr lang="en-IN" b="0" i="0" dirty="0">
                <a:solidFill>
                  <a:srgbClr val="4A5D85"/>
                </a:solidFill>
                <a:effectLst/>
                <a:latin typeface="-apple-system"/>
              </a:rPr>
              <a:t>: Supports graph data with Apache </a:t>
            </a:r>
            <a:r>
              <a:rPr lang="en-IN" b="0" i="0" dirty="0" err="1">
                <a:solidFill>
                  <a:srgbClr val="4A5D85"/>
                </a:solidFill>
                <a:effectLst/>
                <a:latin typeface="-apple-system"/>
              </a:rPr>
              <a:t>TinkerPop</a:t>
            </a:r>
            <a:r>
              <a:rPr lang="en-IN" b="0" i="0" dirty="0">
                <a:solidFill>
                  <a:srgbClr val="4A5D85"/>
                </a:solidFill>
                <a:effectLst/>
                <a:latin typeface="-apple-system"/>
              </a:rPr>
              <a:t> (a graph computing framework) and the Gremlin query language.</a:t>
            </a:r>
          </a:p>
          <a:p>
            <a:pPr algn="l">
              <a:buFont typeface="Arial" panose="020B0604020202020204" pitchFamily="34" charset="0"/>
              <a:buChar char="•"/>
            </a:pPr>
            <a:r>
              <a:rPr lang="en-IN" b="1" i="0" u="none" strike="noStrike" dirty="0">
                <a:solidFill>
                  <a:srgbClr val="4A5D85"/>
                </a:solidFill>
                <a:effectLst/>
                <a:latin typeface="-apple-system"/>
              </a:rPr>
              <a:t>Table API</a:t>
            </a:r>
            <a:r>
              <a:rPr lang="en-IN" b="0" i="0" dirty="0">
                <a:solidFill>
                  <a:srgbClr val="4A5D85"/>
                </a:solidFill>
                <a:effectLst/>
                <a:latin typeface="-apple-system"/>
              </a:rPr>
              <a:t>: Provides premium capabilities for applications written for Azure Table storage.</a:t>
            </a:r>
          </a:p>
          <a:p>
            <a:endParaRPr lang="en-IN" dirty="0"/>
          </a:p>
        </p:txBody>
      </p:sp>
    </p:spTree>
    <p:extLst>
      <p:ext uri="{BB962C8B-B14F-4D97-AF65-F5344CB8AC3E}">
        <p14:creationId xmlns:p14="http://schemas.microsoft.com/office/powerpoint/2010/main" val="3540709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7B9F5-3FBC-18A9-16F6-9E286C01B938}"/>
              </a:ext>
            </a:extLst>
          </p:cNvPr>
          <p:cNvSpPr>
            <a:spLocks noGrp="1"/>
          </p:cNvSpPr>
          <p:nvPr>
            <p:ph type="title"/>
          </p:nvPr>
        </p:nvSpPr>
        <p:spPr/>
        <p:txBody>
          <a:bodyPr/>
          <a:lstStyle/>
          <a:p>
            <a:r>
              <a:rPr lang="en-US" dirty="0"/>
              <a:t>Common scenarios for using Azure Cosmos DB</a:t>
            </a:r>
            <a:endParaRPr lang="en-IN" dirty="0"/>
          </a:p>
        </p:txBody>
      </p:sp>
      <p:sp>
        <p:nvSpPr>
          <p:cNvPr id="3" name="Content Placeholder 2">
            <a:extLst>
              <a:ext uri="{FF2B5EF4-FFF2-40B4-BE49-F238E27FC236}">
                <a16:creationId xmlns:a16="http://schemas.microsoft.com/office/drawing/2014/main" id="{70CAC70D-96E1-4BF7-AFB3-EA586BEE40A0}"/>
              </a:ext>
            </a:extLst>
          </p:cNvPr>
          <p:cNvSpPr>
            <a:spLocks noGrp="1"/>
          </p:cNvSpPr>
          <p:nvPr>
            <p:ph idx="1"/>
          </p:nvPr>
        </p:nvSpPr>
        <p:spPr/>
        <p:txBody>
          <a:bodyPr/>
          <a:lstStyle/>
          <a:p>
            <a:r>
              <a:rPr lang="en-US" b="1" i="0" dirty="0">
                <a:solidFill>
                  <a:srgbClr val="4A5D85"/>
                </a:solidFill>
                <a:effectLst/>
                <a:latin typeface="-apple-system"/>
              </a:rPr>
              <a:t>Modern gaming services</a:t>
            </a:r>
            <a:r>
              <a:rPr lang="en-US" b="0" i="0" dirty="0">
                <a:solidFill>
                  <a:srgbClr val="4A5D85"/>
                </a:solidFill>
                <a:effectLst/>
                <a:latin typeface="-apple-system"/>
              </a:rPr>
              <a:t> need to deliver customized and personalized content like in-game stats, social media integration, and high-score leaderboards. As a fully managed offering, Azure Cosmos DB requires minimal setup and management to allow for rapid iteration, and reduced time to market.</a:t>
            </a:r>
          </a:p>
          <a:p>
            <a:r>
              <a:rPr lang="en-US" b="1" i="0" dirty="0">
                <a:solidFill>
                  <a:srgbClr val="4A5D85"/>
                </a:solidFill>
                <a:effectLst/>
                <a:latin typeface="-apple-system"/>
              </a:rPr>
              <a:t>E-commerce platforms</a:t>
            </a:r>
            <a:r>
              <a:rPr lang="en-US" b="0" i="0" dirty="0">
                <a:solidFill>
                  <a:srgbClr val="4A5D85"/>
                </a:solidFill>
                <a:effectLst/>
                <a:latin typeface="-apple-system"/>
              </a:rPr>
              <a:t> and retail applications store catalog data and for event sourcing in order processing pipelines.</a:t>
            </a:r>
          </a:p>
          <a:p>
            <a:r>
              <a:rPr lang="en-US" b="0" i="0" dirty="0">
                <a:solidFill>
                  <a:srgbClr val="4A5D85"/>
                </a:solidFill>
                <a:effectLst/>
                <a:latin typeface="-apple-system"/>
              </a:rPr>
              <a:t>Applications that provide personalized experiences can be quiet complex. They need to be able to retrieve user specific settings effectively to render UI elements and experiences quickly</a:t>
            </a:r>
            <a:endParaRPr lang="en-IN" dirty="0"/>
          </a:p>
        </p:txBody>
      </p:sp>
    </p:spTree>
    <p:extLst>
      <p:ext uri="{BB962C8B-B14F-4D97-AF65-F5344CB8AC3E}">
        <p14:creationId xmlns:p14="http://schemas.microsoft.com/office/powerpoint/2010/main" val="3102787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44AE7-96ED-3942-99C1-9F12039495A3}"/>
              </a:ext>
            </a:extLst>
          </p:cNvPr>
          <p:cNvSpPr>
            <a:spLocks noGrp="1"/>
          </p:cNvSpPr>
          <p:nvPr>
            <p:ph type="title"/>
          </p:nvPr>
        </p:nvSpPr>
        <p:spPr/>
        <p:txBody>
          <a:bodyPr/>
          <a:lstStyle/>
          <a:p>
            <a:r>
              <a:rPr lang="en-IN" dirty="0"/>
              <a:t>Azure Cosmos DB API</a:t>
            </a:r>
          </a:p>
        </p:txBody>
      </p:sp>
      <p:sp>
        <p:nvSpPr>
          <p:cNvPr id="3" name="Content Placeholder 2">
            <a:extLst>
              <a:ext uri="{FF2B5EF4-FFF2-40B4-BE49-F238E27FC236}">
                <a16:creationId xmlns:a16="http://schemas.microsoft.com/office/drawing/2014/main" id="{CC4FE862-092C-888E-7DCF-2A6451742C94}"/>
              </a:ext>
            </a:extLst>
          </p:cNvPr>
          <p:cNvSpPr>
            <a:spLocks noGrp="1"/>
          </p:cNvSpPr>
          <p:nvPr>
            <p:ph idx="1"/>
          </p:nvPr>
        </p:nvSpPr>
        <p:spPr>
          <a:xfrm>
            <a:off x="1154954" y="2603499"/>
            <a:ext cx="10060734" cy="3783013"/>
          </a:xfrm>
        </p:spPr>
        <p:txBody>
          <a:bodyPr>
            <a:normAutofit/>
          </a:bodyPr>
          <a:lstStyle/>
          <a:p>
            <a:r>
              <a:rPr lang="en-US" dirty="0"/>
              <a:t>Although the Core (SQL) is quite versatile and applicable to a wide range of scenarios, if your data is better represented in terms of relationships, then the Gremlin (graph) API is a suitable choice.</a:t>
            </a:r>
          </a:p>
          <a:p>
            <a:r>
              <a:rPr lang="en-US" dirty="0"/>
              <a:t>In case you have existing applications using Cassandra or MongoDB, then migrating them to the respective Azure Cosmos DB APIs provides a path of least resistance with added benefits.</a:t>
            </a:r>
          </a:p>
          <a:p>
            <a:r>
              <a:rPr lang="en-US" dirty="0"/>
              <a:t>In case you want to migrate from Azure Table Storage and do not want to refactor your application to use the Core (SQL) API, remember that you have the option of choosing the Azure Cosmos DB Table API, that can provide API compatibility with Table Storage as well as capabilities such as guaranteed high availability, automatic secondary indexing and much more!</a:t>
            </a:r>
            <a:endParaRPr lang="en-IN" dirty="0"/>
          </a:p>
        </p:txBody>
      </p:sp>
    </p:spTree>
    <p:extLst>
      <p:ext uri="{BB962C8B-B14F-4D97-AF65-F5344CB8AC3E}">
        <p14:creationId xmlns:p14="http://schemas.microsoft.com/office/powerpoint/2010/main" val="3541306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313FE-77A8-5CC7-431E-FE32EBB30DA5}"/>
              </a:ext>
            </a:extLst>
          </p:cNvPr>
          <p:cNvSpPr>
            <a:spLocks noGrp="1"/>
          </p:cNvSpPr>
          <p:nvPr>
            <p:ph type="title"/>
          </p:nvPr>
        </p:nvSpPr>
        <p:spPr/>
        <p:txBody>
          <a:bodyPr/>
          <a:lstStyle/>
          <a:p>
            <a:r>
              <a:rPr lang="en-US" dirty="0"/>
              <a:t>Shared Attributes for DynamoDB and Cosmos DB</a:t>
            </a:r>
            <a:endParaRPr lang="en-IN" dirty="0"/>
          </a:p>
        </p:txBody>
      </p:sp>
      <p:sp>
        <p:nvSpPr>
          <p:cNvPr id="3" name="Content Placeholder 2">
            <a:extLst>
              <a:ext uri="{FF2B5EF4-FFF2-40B4-BE49-F238E27FC236}">
                <a16:creationId xmlns:a16="http://schemas.microsoft.com/office/drawing/2014/main" id="{464A7BFB-9CE3-89C0-4872-047F0D5A23F5}"/>
              </a:ext>
            </a:extLst>
          </p:cNvPr>
          <p:cNvSpPr>
            <a:spLocks noGrp="1"/>
          </p:cNvSpPr>
          <p:nvPr>
            <p:ph idx="1"/>
          </p:nvPr>
        </p:nvSpPr>
        <p:spPr/>
        <p:txBody>
          <a:bodyPr/>
          <a:lstStyle/>
          <a:p>
            <a:pPr algn="l"/>
            <a:r>
              <a:rPr lang="en-US" b="0" i="0" dirty="0">
                <a:effectLst/>
                <a:latin typeface="Inter"/>
              </a:rPr>
              <a:t>Both DynamoDB and Cosmos DB allow you to create highly available, reliable, and scalable serverless NoSQL databases. </a:t>
            </a:r>
          </a:p>
          <a:p>
            <a:pPr algn="l"/>
            <a:r>
              <a:rPr lang="en-US" dirty="0">
                <a:latin typeface="Inter"/>
              </a:rPr>
              <a:t>B</a:t>
            </a:r>
            <a:r>
              <a:rPr lang="en-US" b="0" i="0" dirty="0">
                <a:effectLst/>
                <a:latin typeface="Inter"/>
              </a:rPr>
              <a:t>oth provide fully managed services and make it easier for the developer to configure the database and proceed with their applications with minimal intervention.</a:t>
            </a:r>
          </a:p>
          <a:p>
            <a:pPr algn="l"/>
            <a:r>
              <a:rPr lang="en-US" b="0" i="0" dirty="0">
                <a:effectLst/>
                <a:latin typeface="Inter"/>
              </a:rPr>
              <a:t>On the other hand, DynamoDB models data as key-value and documents, whereas Cosmos DB models data as key-value, documents, graphs DBMS, and in wide column stores. </a:t>
            </a:r>
          </a:p>
          <a:p>
            <a:pPr algn="l"/>
            <a:r>
              <a:rPr lang="en-US" b="0" i="0" dirty="0">
                <a:effectLst/>
                <a:latin typeface="Inter"/>
              </a:rPr>
              <a:t>Also, Cosmos DB is designed to be a drop-in replacement for a typical relational database that supports SQL queries, whereas DynamoDB doesn't support ANSI SQL.</a:t>
            </a:r>
          </a:p>
          <a:p>
            <a:endParaRPr lang="en-IN" dirty="0"/>
          </a:p>
        </p:txBody>
      </p:sp>
    </p:spTree>
    <p:extLst>
      <p:ext uri="{BB962C8B-B14F-4D97-AF65-F5344CB8AC3E}">
        <p14:creationId xmlns:p14="http://schemas.microsoft.com/office/powerpoint/2010/main" val="1182169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69703BB-5212-F4A8-0BE9-B52048AF7140}"/>
              </a:ext>
            </a:extLst>
          </p:cNvPr>
          <p:cNvSpPr>
            <a:spLocks noGrp="1"/>
          </p:cNvSpPr>
          <p:nvPr>
            <p:ph type="body" idx="4294967295"/>
          </p:nvPr>
        </p:nvSpPr>
        <p:spPr>
          <a:xfrm>
            <a:off x="785812" y="474663"/>
            <a:ext cx="4824413" cy="576263"/>
          </a:xfrm>
          <a:ln>
            <a:solidFill>
              <a:schemeClr val="accent1"/>
            </a:solidFill>
          </a:ln>
        </p:spPr>
        <p:txBody>
          <a:bodyPr/>
          <a:lstStyle/>
          <a:p>
            <a:pPr marL="0" indent="0">
              <a:buNone/>
            </a:pPr>
            <a:r>
              <a:rPr lang="en-US" dirty="0" err="1"/>
              <a:t>Dynamodb</a:t>
            </a:r>
            <a:endParaRPr lang="en-IN" dirty="0"/>
          </a:p>
        </p:txBody>
      </p:sp>
      <p:sp>
        <p:nvSpPr>
          <p:cNvPr id="6" name="Content Placeholder 5">
            <a:extLst>
              <a:ext uri="{FF2B5EF4-FFF2-40B4-BE49-F238E27FC236}">
                <a16:creationId xmlns:a16="http://schemas.microsoft.com/office/drawing/2014/main" id="{22AE7ABE-F625-4672-C0A2-46D60EF2EA5F}"/>
              </a:ext>
            </a:extLst>
          </p:cNvPr>
          <p:cNvSpPr>
            <a:spLocks noGrp="1"/>
          </p:cNvSpPr>
          <p:nvPr>
            <p:ph sz="half" idx="4294967295"/>
          </p:nvPr>
        </p:nvSpPr>
        <p:spPr>
          <a:xfrm>
            <a:off x="785812" y="1050925"/>
            <a:ext cx="4824413" cy="5807075"/>
          </a:xfrm>
          <a:ln>
            <a:solidFill>
              <a:schemeClr val="accent1"/>
            </a:solidFill>
          </a:ln>
        </p:spPr>
        <p:txBody>
          <a:bodyPr>
            <a:normAutofit/>
          </a:bodyPr>
          <a:lstStyle/>
          <a:p>
            <a:pPr algn="l"/>
            <a:r>
              <a:rPr lang="en-US" b="0" i="0" dirty="0">
                <a:effectLst/>
                <a:latin typeface="Inter"/>
              </a:rPr>
              <a:t>High-performance database service, and it can handle more than 10 trillion requests per day and 20 million requests per second at its peak.</a:t>
            </a:r>
          </a:p>
          <a:p>
            <a:pPr algn="l"/>
            <a:r>
              <a:rPr lang="en-US" b="0" i="0" dirty="0">
                <a:effectLst/>
                <a:latin typeface="Inter"/>
              </a:rPr>
              <a:t>Utilizes the high IO rates of the SSDs to minimize the latency and reaction time when reading and writing data. </a:t>
            </a:r>
          </a:p>
          <a:p>
            <a:pPr algn="l"/>
            <a:r>
              <a:rPr lang="en-US" b="0" i="0" dirty="0">
                <a:effectLst/>
                <a:latin typeface="Inter"/>
              </a:rPr>
              <a:t>Can use DynamoDB Accelerator to improve the read and write performance by ten folds.</a:t>
            </a:r>
          </a:p>
          <a:p>
            <a:pPr algn="l"/>
            <a:r>
              <a:rPr lang="en-US" b="0" i="0" dirty="0">
                <a:effectLst/>
                <a:latin typeface="Inter"/>
              </a:rPr>
              <a:t>Regardless of the table size, DynamoDB ensures high performance and maintains the latency within the millisecond range. </a:t>
            </a:r>
          </a:p>
          <a:p>
            <a:pPr algn="l"/>
            <a:r>
              <a:rPr lang="en-US" b="0" i="0" dirty="0">
                <a:effectLst/>
                <a:latin typeface="Inter"/>
              </a:rPr>
              <a:t>Can further improve these numbers with efficient indexes and partitioning.</a:t>
            </a:r>
          </a:p>
          <a:p>
            <a:pPr marL="0" indent="0">
              <a:buNone/>
            </a:pPr>
            <a:endParaRPr lang="en-IN" dirty="0"/>
          </a:p>
        </p:txBody>
      </p:sp>
      <p:sp>
        <p:nvSpPr>
          <p:cNvPr id="7" name="Text Placeholder 6">
            <a:extLst>
              <a:ext uri="{FF2B5EF4-FFF2-40B4-BE49-F238E27FC236}">
                <a16:creationId xmlns:a16="http://schemas.microsoft.com/office/drawing/2014/main" id="{5A5A9BFD-1305-8A32-8CC4-7E2876CAB5FD}"/>
              </a:ext>
            </a:extLst>
          </p:cNvPr>
          <p:cNvSpPr>
            <a:spLocks noGrp="1"/>
          </p:cNvSpPr>
          <p:nvPr>
            <p:ph type="body" sz="quarter" idx="4294967295"/>
          </p:nvPr>
        </p:nvSpPr>
        <p:spPr>
          <a:xfrm>
            <a:off x="6581777" y="474663"/>
            <a:ext cx="4824412" cy="576263"/>
          </a:xfrm>
          <a:ln>
            <a:solidFill>
              <a:schemeClr val="accent1"/>
            </a:solidFill>
          </a:ln>
        </p:spPr>
        <p:txBody>
          <a:bodyPr/>
          <a:lstStyle/>
          <a:p>
            <a:pPr marL="0" indent="0">
              <a:buNone/>
            </a:pPr>
            <a:r>
              <a:rPr lang="en-US" b="0" i="0" dirty="0">
                <a:effectLst/>
                <a:latin typeface="Inter"/>
              </a:rPr>
              <a:t>Cosmos DB</a:t>
            </a:r>
            <a:endParaRPr lang="en-IN" dirty="0"/>
          </a:p>
        </p:txBody>
      </p:sp>
      <p:sp>
        <p:nvSpPr>
          <p:cNvPr id="8" name="Content Placeholder 7">
            <a:extLst>
              <a:ext uri="{FF2B5EF4-FFF2-40B4-BE49-F238E27FC236}">
                <a16:creationId xmlns:a16="http://schemas.microsoft.com/office/drawing/2014/main" id="{1D18699E-96CA-30F8-CF4C-1B0714B4B549}"/>
              </a:ext>
            </a:extLst>
          </p:cNvPr>
          <p:cNvSpPr>
            <a:spLocks noGrp="1"/>
          </p:cNvSpPr>
          <p:nvPr>
            <p:ph sz="quarter" idx="4294967295"/>
          </p:nvPr>
        </p:nvSpPr>
        <p:spPr>
          <a:xfrm>
            <a:off x="6581777" y="1050926"/>
            <a:ext cx="4824412" cy="5807074"/>
          </a:xfrm>
          <a:ln>
            <a:solidFill>
              <a:schemeClr val="accent1"/>
            </a:solidFill>
          </a:ln>
        </p:spPr>
        <p:txBody>
          <a:bodyPr>
            <a:normAutofit fontScale="92500" lnSpcReduction="10000"/>
          </a:bodyPr>
          <a:lstStyle/>
          <a:p>
            <a:pPr algn="l"/>
            <a:r>
              <a:rPr lang="en-US" b="0" i="0" dirty="0">
                <a:effectLst/>
                <a:latin typeface="Inter"/>
              </a:rPr>
              <a:t>Ensures 99% availability for reading and wiring data with the facility to replicate across multiple regions. </a:t>
            </a:r>
          </a:p>
          <a:p>
            <a:pPr algn="l"/>
            <a:r>
              <a:rPr lang="en-US" b="0" i="0" dirty="0">
                <a:effectLst/>
                <a:latin typeface="Inter"/>
              </a:rPr>
              <a:t>Ensures low latencies for both read and write operations. </a:t>
            </a:r>
          </a:p>
          <a:p>
            <a:pPr algn="l"/>
            <a:r>
              <a:rPr lang="en-US" b="0" i="0" dirty="0">
                <a:effectLst/>
                <a:latin typeface="Inter"/>
              </a:rPr>
              <a:t>Usually, the read latency is below 10 milliseconds, and the write latency is below 15 seconds. </a:t>
            </a:r>
          </a:p>
          <a:p>
            <a:pPr algn="l"/>
            <a:r>
              <a:rPr lang="en-US" dirty="0">
                <a:latin typeface="Inter"/>
              </a:rPr>
              <a:t>W</a:t>
            </a:r>
            <a:r>
              <a:rPr lang="en-US" b="0" i="0" dirty="0">
                <a:effectLst/>
                <a:latin typeface="Inter"/>
              </a:rPr>
              <a:t>orld's first globally distributed database service, with comprehensive service level agreements (SLAs) for throughput, latency, availability, and consistency.</a:t>
            </a:r>
          </a:p>
          <a:p>
            <a:pPr algn="l"/>
            <a:r>
              <a:rPr lang="en-US" b="0" i="0" dirty="0">
                <a:effectLst/>
                <a:latin typeface="Inter"/>
              </a:rPr>
              <a:t>Similar to DynamoDB, Cosmos DB also has an SSD-backed storage system with low-latency order-of-millisecond response times. </a:t>
            </a:r>
          </a:p>
          <a:p>
            <a:pPr algn="l"/>
            <a:r>
              <a:rPr lang="en-US" dirty="0">
                <a:latin typeface="Inter"/>
              </a:rPr>
              <a:t>S</a:t>
            </a:r>
            <a:r>
              <a:rPr lang="en-US" b="0" i="0" dirty="0">
                <a:effectLst/>
                <a:latin typeface="Inter"/>
              </a:rPr>
              <a:t>upports 5 consistency levels </a:t>
            </a:r>
          </a:p>
          <a:p>
            <a:pPr algn="l"/>
            <a:r>
              <a:rPr lang="en-US" dirty="0">
                <a:latin typeface="Inter"/>
              </a:rPr>
              <a:t>Re</a:t>
            </a:r>
            <a:r>
              <a:rPr lang="en-US" b="0" i="0" dirty="0">
                <a:effectLst/>
                <a:latin typeface="Inter"/>
              </a:rPr>
              <a:t>served throughput model in Cosmos DB allows you to think about reads/writes rather than CPU/memory/IOPs of the underlying hardware.</a:t>
            </a:r>
          </a:p>
          <a:p>
            <a:endParaRPr lang="en-IN" dirty="0"/>
          </a:p>
        </p:txBody>
      </p:sp>
    </p:spTree>
    <p:extLst>
      <p:ext uri="{BB962C8B-B14F-4D97-AF65-F5344CB8AC3E}">
        <p14:creationId xmlns:p14="http://schemas.microsoft.com/office/powerpoint/2010/main" val="4249538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8BA0-CA48-BBFA-FFBA-546B34583722}"/>
              </a:ext>
            </a:extLst>
          </p:cNvPr>
          <p:cNvSpPr>
            <a:spLocks noGrp="1"/>
          </p:cNvSpPr>
          <p:nvPr>
            <p:ph type="title"/>
          </p:nvPr>
        </p:nvSpPr>
        <p:spPr/>
        <p:txBody>
          <a:bodyPr/>
          <a:lstStyle/>
          <a:p>
            <a:r>
              <a:rPr lang="en-US" b="1" i="0" dirty="0">
                <a:effectLst/>
                <a:latin typeface="helvetica" panose="020B0604020202020204" pitchFamily="34" charset="0"/>
              </a:rPr>
              <a:t>Security</a:t>
            </a:r>
            <a:endParaRPr lang="en-IN" dirty="0"/>
          </a:p>
        </p:txBody>
      </p:sp>
      <p:sp>
        <p:nvSpPr>
          <p:cNvPr id="3" name="Content Placeholder 2">
            <a:extLst>
              <a:ext uri="{FF2B5EF4-FFF2-40B4-BE49-F238E27FC236}">
                <a16:creationId xmlns:a16="http://schemas.microsoft.com/office/drawing/2014/main" id="{92DC428A-4A0F-7966-B216-D464C677DD70}"/>
              </a:ext>
            </a:extLst>
          </p:cNvPr>
          <p:cNvSpPr>
            <a:spLocks noGrp="1"/>
          </p:cNvSpPr>
          <p:nvPr>
            <p:ph idx="1"/>
          </p:nvPr>
        </p:nvSpPr>
        <p:spPr>
          <a:xfrm>
            <a:off x="1154954" y="2603500"/>
            <a:ext cx="10346484" cy="3968750"/>
          </a:xfrm>
        </p:spPr>
        <p:txBody>
          <a:bodyPr>
            <a:normAutofit fontScale="85000" lnSpcReduction="10000"/>
          </a:bodyPr>
          <a:lstStyle/>
          <a:p>
            <a:pPr marL="0" indent="0" algn="l">
              <a:buNone/>
            </a:pPr>
            <a:r>
              <a:rPr lang="en-US" b="1" i="0" dirty="0">
                <a:effectLst/>
                <a:latin typeface="helvetica" panose="020B0604020202020204" pitchFamily="34" charset="0"/>
              </a:rPr>
              <a:t>DynamoDB</a:t>
            </a:r>
          </a:p>
          <a:p>
            <a:pPr algn="l"/>
            <a:r>
              <a:rPr lang="en-US" b="0" i="0" dirty="0">
                <a:effectLst/>
                <a:latin typeface="Inter"/>
              </a:rPr>
              <a:t>One of the primary reasons people prefer AWS for their databases is its high security. </a:t>
            </a:r>
          </a:p>
          <a:p>
            <a:pPr algn="l"/>
            <a:r>
              <a:rPr lang="en-US" b="0" i="0" dirty="0">
                <a:effectLst/>
                <a:latin typeface="Inter"/>
              </a:rPr>
              <a:t>DynamoDB support user-based authentication through AWS IAM and encryption at rest using AWS KMS.</a:t>
            </a:r>
          </a:p>
          <a:p>
            <a:pPr algn="l"/>
            <a:r>
              <a:rPr lang="en-US" b="1" i="0" dirty="0">
                <a:effectLst/>
                <a:latin typeface="Inter"/>
              </a:rPr>
              <a:t>Encryption at Rest:</a:t>
            </a:r>
            <a:r>
              <a:rPr lang="en-US" b="0" i="0" dirty="0">
                <a:effectLst/>
                <a:latin typeface="Inter"/>
              </a:rPr>
              <a:t> All user data stored in tables, indexes, streams, and backups are encrypted at rest by DynamoDB using encryption keys stored in </a:t>
            </a:r>
            <a:r>
              <a:rPr lang="en-US" b="0" i="0" dirty="0">
                <a:solidFill>
                  <a:srgbClr val="187CFF"/>
                </a:solidFill>
                <a:effectLst/>
                <a:latin typeface="Inter"/>
              </a:rPr>
              <a:t>AWS Key Management Service</a:t>
            </a:r>
            <a:r>
              <a:rPr lang="en-US" b="0" i="0" dirty="0">
                <a:effectLst/>
                <a:latin typeface="Inter"/>
              </a:rPr>
              <a:t> (AWS KMS). </a:t>
            </a:r>
          </a:p>
          <a:p>
            <a:pPr algn="l"/>
            <a:r>
              <a:rPr lang="en-US" b="0" i="0" dirty="0">
                <a:effectLst/>
                <a:latin typeface="Inter"/>
              </a:rPr>
              <a:t>This adds an extra layer of data security by preventing unauthorized access to the underlying storage.</a:t>
            </a:r>
          </a:p>
          <a:p>
            <a:pPr algn="l"/>
            <a:r>
              <a:rPr lang="en-US" b="1" i="0" dirty="0">
                <a:effectLst/>
                <a:latin typeface="Inter"/>
              </a:rPr>
              <a:t>IAM user roles authentication:</a:t>
            </a:r>
            <a:r>
              <a:rPr lang="en-US" b="0" i="0" dirty="0">
                <a:effectLst/>
                <a:latin typeface="Inter"/>
              </a:rPr>
              <a:t> You can create separate users, user roles, and policies using AWS IAM and assign them to uses based on the requirements. With proper configurations, you can easily allow different users to access different tables.</a:t>
            </a:r>
          </a:p>
          <a:p>
            <a:pPr marL="0" indent="0" algn="l">
              <a:buNone/>
            </a:pPr>
            <a:r>
              <a:rPr lang="en-US" b="1" i="0" dirty="0">
                <a:effectLst/>
                <a:latin typeface="helvetica" panose="020B0604020202020204" pitchFamily="34" charset="0"/>
              </a:rPr>
              <a:t>Cosmos DB</a:t>
            </a:r>
          </a:p>
          <a:p>
            <a:pPr algn="l"/>
            <a:r>
              <a:rPr lang="en-US" b="0" i="0" dirty="0">
                <a:effectLst/>
                <a:latin typeface="Inter"/>
              </a:rPr>
              <a:t>Cosmos DB adheres to a hash-based message authentication for authorization purposes of the applications and uses SSL/TLS enforcement for client-service interactions.</a:t>
            </a:r>
          </a:p>
          <a:p>
            <a:pPr algn="l"/>
            <a:r>
              <a:rPr lang="en-US" b="0" i="0" dirty="0">
                <a:effectLst/>
                <a:latin typeface="Inter"/>
              </a:rPr>
              <a:t>Apart from that, Cosmos DB uses encryption at rest for all data stored. Nothing needs to be configured, and you have the same latency, throughput, availability, and functionality as before, with an additional assurance that your data is safe and secure.</a:t>
            </a:r>
          </a:p>
          <a:p>
            <a:endParaRPr lang="en-IN" dirty="0"/>
          </a:p>
        </p:txBody>
      </p:sp>
    </p:spTree>
    <p:extLst>
      <p:ext uri="{BB962C8B-B14F-4D97-AF65-F5344CB8AC3E}">
        <p14:creationId xmlns:p14="http://schemas.microsoft.com/office/powerpoint/2010/main" val="2949972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F7590-02E2-3775-E955-D39C3FCA2319}"/>
              </a:ext>
            </a:extLst>
          </p:cNvPr>
          <p:cNvSpPr>
            <a:spLocks noGrp="1"/>
          </p:cNvSpPr>
          <p:nvPr>
            <p:ph type="title"/>
          </p:nvPr>
        </p:nvSpPr>
        <p:spPr/>
        <p:txBody>
          <a:bodyPr/>
          <a:lstStyle/>
          <a:p>
            <a:r>
              <a:rPr lang="en-US" b="1" i="0" dirty="0">
                <a:effectLst/>
                <a:latin typeface="helvetica" panose="020B0604020202020204" pitchFamily="34" charset="0"/>
              </a:rPr>
              <a:t>Backups</a:t>
            </a:r>
            <a:endParaRPr lang="en-IN" dirty="0"/>
          </a:p>
        </p:txBody>
      </p:sp>
      <p:sp>
        <p:nvSpPr>
          <p:cNvPr id="3" name="Content Placeholder 2">
            <a:extLst>
              <a:ext uri="{FF2B5EF4-FFF2-40B4-BE49-F238E27FC236}">
                <a16:creationId xmlns:a16="http://schemas.microsoft.com/office/drawing/2014/main" id="{18424739-8156-6872-635F-589D347F44F7}"/>
              </a:ext>
            </a:extLst>
          </p:cNvPr>
          <p:cNvSpPr>
            <a:spLocks noGrp="1"/>
          </p:cNvSpPr>
          <p:nvPr>
            <p:ph idx="1"/>
          </p:nvPr>
        </p:nvSpPr>
        <p:spPr>
          <a:xfrm>
            <a:off x="1154954" y="2603499"/>
            <a:ext cx="10589371" cy="4111625"/>
          </a:xfrm>
        </p:spPr>
        <p:txBody>
          <a:bodyPr>
            <a:normAutofit fontScale="92500" lnSpcReduction="20000"/>
          </a:bodyPr>
          <a:lstStyle/>
          <a:p>
            <a:pPr marL="0" indent="0" algn="l">
              <a:buNone/>
            </a:pPr>
            <a:r>
              <a:rPr lang="en-US" b="1" i="0" dirty="0">
                <a:effectLst/>
                <a:latin typeface="helvetica" panose="020B0604020202020204" pitchFamily="34" charset="0"/>
              </a:rPr>
              <a:t>DynamoDB</a:t>
            </a:r>
          </a:p>
          <a:p>
            <a:pPr algn="l"/>
            <a:r>
              <a:rPr lang="en-US" b="0" i="0" dirty="0">
                <a:effectLst/>
                <a:latin typeface="Inter"/>
              </a:rPr>
              <a:t>DynamoDB has 2 backup options: </a:t>
            </a:r>
            <a:r>
              <a:rPr lang="en-US" b="1" i="0" dirty="0">
                <a:effectLst/>
                <a:latin typeface="Inter"/>
              </a:rPr>
              <a:t>on-demand backups</a:t>
            </a:r>
            <a:r>
              <a:rPr lang="en-US" b="0" i="0" dirty="0">
                <a:effectLst/>
                <a:latin typeface="Inter"/>
              </a:rPr>
              <a:t> and </a:t>
            </a:r>
            <a:r>
              <a:rPr lang="en-US" b="1" i="0" dirty="0">
                <a:effectLst/>
                <a:latin typeface="Inter"/>
              </a:rPr>
              <a:t>PITR (Point-in-Time Recovery).</a:t>
            </a:r>
            <a:endParaRPr lang="en-US" b="0" i="0" dirty="0">
              <a:effectLst/>
              <a:latin typeface="Inter"/>
            </a:endParaRPr>
          </a:p>
          <a:p>
            <a:pPr algn="l">
              <a:buFont typeface="Arial" panose="020B0604020202020204" pitchFamily="34" charset="0"/>
              <a:buChar char="•"/>
            </a:pPr>
            <a:r>
              <a:rPr lang="en-US" b="1" i="0" dirty="0">
                <a:solidFill>
                  <a:srgbClr val="187CFF"/>
                </a:solidFill>
                <a:effectLst/>
                <a:latin typeface="helvetica" panose="020B0604020202020204" pitchFamily="34" charset="0"/>
                <a:hlinkClick r:id="rId2"/>
              </a:rPr>
              <a:t>On-demand backup</a:t>
            </a:r>
            <a:r>
              <a:rPr lang="en-US" b="0" i="0" dirty="0">
                <a:solidFill>
                  <a:srgbClr val="333333"/>
                </a:solidFill>
                <a:effectLst/>
                <a:latin typeface="helvetica" panose="020B0604020202020204" pitchFamily="34" charset="0"/>
              </a:rPr>
              <a:t> - Allows you to create full backups of your tables for long-term storage and archiving for regulatory compliance purposes. Table performance and availability are unaffected by backup and restore operations.</a:t>
            </a:r>
          </a:p>
          <a:p>
            <a:pPr algn="l">
              <a:buFont typeface="Arial" panose="020B0604020202020204" pitchFamily="34" charset="0"/>
              <a:buChar char="•"/>
            </a:pPr>
            <a:r>
              <a:rPr lang="en-US" b="1" i="0" dirty="0">
                <a:solidFill>
                  <a:srgbClr val="187CFF"/>
                </a:solidFill>
                <a:effectLst/>
                <a:latin typeface="helvetica" panose="020B0604020202020204" pitchFamily="34" charset="0"/>
                <a:hlinkClick r:id="rId3"/>
              </a:rPr>
              <a:t>Point-in-time</a:t>
            </a:r>
            <a:r>
              <a:rPr lang="en-US" b="0" i="0" dirty="0">
                <a:solidFill>
                  <a:srgbClr val="333333"/>
                </a:solidFill>
                <a:effectLst/>
                <a:latin typeface="helvetica" panose="020B0604020202020204" pitchFamily="34" charset="0"/>
              </a:rPr>
              <a:t> - PITR safeguards your DynamoDB tables against unintentional writes or deletes operations. When enabled, point-in-time backups will be created automatically, and it allows you to restore tables up to any point in the last 35 days with a precision of seconds.</a:t>
            </a:r>
          </a:p>
          <a:p>
            <a:pPr marL="0" indent="0" algn="l">
              <a:buNone/>
            </a:pPr>
            <a:r>
              <a:rPr lang="en-US" b="1" i="0" dirty="0">
                <a:effectLst/>
                <a:latin typeface="helvetica" panose="020B0604020202020204" pitchFamily="34" charset="0"/>
              </a:rPr>
              <a:t>Cosmos DB</a:t>
            </a:r>
          </a:p>
          <a:p>
            <a:pPr algn="l"/>
            <a:r>
              <a:rPr lang="en-US" b="0" i="0" dirty="0">
                <a:effectLst/>
                <a:latin typeface="Inter"/>
              </a:rPr>
              <a:t>Cosmos DB also has 2 backup modes,</a:t>
            </a:r>
          </a:p>
          <a:p>
            <a:pPr algn="l">
              <a:buFont typeface="Arial" panose="020B0604020202020204" pitchFamily="34" charset="0"/>
              <a:buChar char="•"/>
            </a:pPr>
            <a:r>
              <a:rPr lang="en-US" b="0" i="0" dirty="0">
                <a:solidFill>
                  <a:srgbClr val="187CFF"/>
                </a:solidFill>
                <a:effectLst/>
                <a:latin typeface="helvetica" panose="020B0604020202020204" pitchFamily="34" charset="0"/>
                <a:hlinkClick r:id="rId4"/>
              </a:rPr>
              <a:t>Continuous backup mode</a:t>
            </a:r>
            <a:r>
              <a:rPr lang="en-US" b="0" i="0" dirty="0">
                <a:solidFill>
                  <a:srgbClr val="333333"/>
                </a:solidFill>
                <a:effectLst/>
                <a:latin typeface="helvetica" panose="020B0604020202020204" pitchFamily="34" charset="0"/>
              </a:rPr>
              <a:t> - The continuous backup mode can restore your data to any point within the last 30 days. It backups data in the background, consuming no additional provisioned throughput and having no effect on the performance or availability of your database.</a:t>
            </a:r>
          </a:p>
          <a:p>
            <a:pPr algn="l">
              <a:buFont typeface="Arial" panose="020B0604020202020204" pitchFamily="34" charset="0"/>
              <a:buChar char="•"/>
            </a:pPr>
            <a:r>
              <a:rPr lang="en-US" b="0" i="0" dirty="0">
                <a:solidFill>
                  <a:srgbClr val="187CFF"/>
                </a:solidFill>
                <a:effectLst/>
                <a:latin typeface="helvetica" panose="020B0604020202020204" pitchFamily="34" charset="0"/>
                <a:hlinkClick r:id="rId5"/>
              </a:rPr>
              <a:t>Periodic backup mode</a:t>
            </a:r>
            <a:r>
              <a:rPr lang="en-US" b="0" i="0" dirty="0">
                <a:solidFill>
                  <a:srgbClr val="333333"/>
                </a:solidFill>
                <a:effectLst/>
                <a:latin typeface="helvetica" panose="020B0604020202020204" pitchFamily="34" charset="0"/>
              </a:rPr>
              <a:t>. -The periodic backup mode is the default backup mode for Cosmos DB. Backups are taken at regular intervals, and data can be restored by submitting a request to the support team.</a:t>
            </a:r>
          </a:p>
          <a:p>
            <a:endParaRPr lang="en-IN" dirty="0"/>
          </a:p>
        </p:txBody>
      </p:sp>
    </p:spTree>
    <p:extLst>
      <p:ext uri="{BB962C8B-B14F-4D97-AF65-F5344CB8AC3E}">
        <p14:creationId xmlns:p14="http://schemas.microsoft.com/office/powerpoint/2010/main" val="29270455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31</TotalTime>
  <Words>2604</Words>
  <Application>Microsoft Office PowerPoint</Application>
  <PresentationFormat>Widescreen</PresentationFormat>
  <Paragraphs>253</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-apple-system</vt:lpstr>
      <vt:lpstr>Arial</vt:lpstr>
      <vt:lpstr>Century Gothic</vt:lpstr>
      <vt:lpstr>GT Walsheim Pro</vt:lpstr>
      <vt:lpstr>helvetica</vt:lpstr>
      <vt:lpstr>Inter</vt:lpstr>
      <vt:lpstr>Wingdings 3</vt:lpstr>
      <vt:lpstr>Ion Boardroom</vt:lpstr>
      <vt:lpstr>Dynamodb vs Other Db</vt:lpstr>
      <vt:lpstr>Azure Cosmos DB</vt:lpstr>
      <vt:lpstr>Azure Cosmos DB API</vt:lpstr>
      <vt:lpstr>Common scenarios for using Azure Cosmos DB</vt:lpstr>
      <vt:lpstr>Azure Cosmos DB API</vt:lpstr>
      <vt:lpstr>Shared Attributes for DynamoDB and Cosmos DB</vt:lpstr>
      <vt:lpstr>PowerPoint Presentation</vt:lpstr>
      <vt:lpstr>Security</vt:lpstr>
      <vt:lpstr>Backups</vt:lpstr>
      <vt:lpstr>Use-Cases</vt:lpstr>
      <vt:lpstr>Schema, Data and Queries</vt:lpstr>
      <vt:lpstr>Pricing and Service Limits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NoSQL Price Efficiency Comparison</vt:lpstr>
      <vt:lpstr>Additional assumptions</vt:lpstr>
      <vt:lpstr>PowerPoint Presentation</vt:lpstr>
      <vt:lpstr>PowerPoint Presentation</vt:lpstr>
      <vt:lpstr>Consistency and Replication</vt:lpstr>
      <vt:lpstr>When and Where to Pick Which Service</vt:lpstr>
      <vt:lpstr>When and Where to Pick Which Service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Dynamodb vs Other Db</dc:title>
  <dc:creator>anju munoth</dc:creator>
  <cp:lastModifiedBy>anju munoth</cp:lastModifiedBy>
  <cp:revision>36</cp:revision>
  <dcterms:created xsi:type="dcterms:W3CDTF">2023-02-17T02:26:09Z</dcterms:created>
  <dcterms:modified xsi:type="dcterms:W3CDTF">2023-02-17T02:57:25Z</dcterms:modified>
</cp:coreProperties>
</file>