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7" r:id="rId3"/>
    <p:sldId id="309" r:id="rId4"/>
    <p:sldId id="308" r:id="rId5"/>
    <p:sldId id="310" r:id="rId6"/>
    <p:sldId id="311" r:id="rId7"/>
    <p:sldId id="312" r:id="rId8"/>
    <p:sldId id="316" r:id="rId9"/>
    <p:sldId id="313" r:id="rId10"/>
    <p:sldId id="324" r:id="rId11"/>
    <p:sldId id="325" r:id="rId12"/>
    <p:sldId id="317" r:id="rId13"/>
    <p:sldId id="314" r:id="rId14"/>
    <p:sldId id="318" r:id="rId15"/>
    <p:sldId id="319" r:id="rId16"/>
    <p:sldId id="320" r:id="rId17"/>
    <p:sldId id="321" r:id="rId18"/>
    <p:sldId id="315" r:id="rId19"/>
    <p:sldId id="276" r:id="rId20"/>
    <p:sldId id="277" r:id="rId21"/>
    <p:sldId id="306" r:id="rId22"/>
    <p:sldId id="330" r:id="rId23"/>
    <p:sldId id="279" r:id="rId24"/>
    <p:sldId id="331" r:id="rId25"/>
    <p:sldId id="332" r:id="rId26"/>
    <p:sldId id="333" r:id="rId27"/>
    <p:sldId id="334" r:id="rId28"/>
    <p:sldId id="278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326" r:id="rId39"/>
    <p:sldId id="327" r:id="rId40"/>
    <p:sldId id="328" r:id="rId41"/>
    <p:sldId id="329" r:id="rId42"/>
    <p:sldId id="322" r:id="rId43"/>
    <p:sldId id="323" r:id="rId44"/>
    <p:sldId id="349" r:id="rId45"/>
    <p:sldId id="350" r:id="rId46"/>
    <p:sldId id="351" r:id="rId47"/>
    <p:sldId id="353" r:id="rId48"/>
    <p:sldId id="335" r:id="rId49"/>
    <p:sldId id="336" r:id="rId50"/>
    <p:sldId id="337" r:id="rId51"/>
    <p:sldId id="338" r:id="rId52"/>
    <p:sldId id="339" r:id="rId53"/>
    <p:sldId id="354" r:id="rId54"/>
    <p:sldId id="340" r:id="rId55"/>
    <p:sldId id="341" r:id="rId56"/>
    <p:sldId id="342" r:id="rId57"/>
    <p:sldId id="343" r:id="rId58"/>
    <p:sldId id="344" r:id="rId59"/>
    <p:sldId id="345" r:id="rId60"/>
    <p:sldId id="346" r:id="rId61"/>
    <p:sldId id="355" r:id="rId62"/>
    <p:sldId id="347" r:id="rId63"/>
    <p:sldId id="348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5" d="100"/>
          <a:sy n="65" d="100"/>
        </p:scale>
        <p:origin x="9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D2797-EC09-407C-BD54-392DE2D7B160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845D648-7BB9-417C-A8EB-A30A6BC58B85}">
      <dgm:prSet/>
      <dgm:spPr/>
      <dgm:t>
        <a:bodyPr/>
        <a:lstStyle/>
        <a:p>
          <a:r>
            <a:rPr lang="en-US" b="1" i="0"/>
            <a:t>Condition expressions</a:t>
          </a:r>
          <a:r>
            <a:rPr lang="en-US" b="0" i="0"/>
            <a:t> are used when manipulating individual items to only change an item when certain conditions are true.</a:t>
          </a:r>
          <a:endParaRPr lang="en-IN"/>
        </a:p>
      </dgm:t>
    </dgm:pt>
    <dgm:pt modelId="{7C65021E-5326-4501-B257-A5400A4CE89C}" type="parTrans" cxnId="{38B056C1-2A3B-40AF-A4ED-081E1D571A3B}">
      <dgm:prSet/>
      <dgm:spPr/>
      <dgm:t>
        <a:bodyPr/>
        <a:lstStyle/>
        <a:p>
          <a:endParaRPr lang="en-IN"/>
        </a:p>
      </dgm:t>
    </dgm:pt>
    <dgm:pt modelId="{0E369EBB-518E-4F9E-A4CF-A54C4808E938}" type="sibTrans" cxnId="{38B056C1-2A3B-40AF-A4ED-081E1D571A3B}">
      <dgm:prSet/>
      <dgm:spPr/>
      <dgm:t>
        <a:bodyPr/>
        <a:lstStyle/>
        <a:p>
          <a:endParaRPr lang="en-IN"/>
        </a:p>
      </dgm:t>
    </dgm:pt>
    <dgm:pt modelId="{DBD821AD-4D2D-4241-8199-8342AC1D495E}">
      <dgm:prSet/>
      <dgm:spPr/>
      <dgm:t>
        <a:bodyPr/>
        <a:lstStyle/>
        <a:p>
          <a:r>
            <a:rPr lang="en-US" b="1" i="0" dirty="0"/>
            <a:t>Projection expressions </a:t>
          </a:r>
          <a:r>
            <a:rPr lang="en-US" b="0" i="0" dirty="0"/>
            <a:t>are used to specify a subset of attributes you want to receive when reading Items. Used  in  </a:t>
          </a:r>
          <a:r>
            <a:rPr lang="en-US" b="0" i="0" dirty="0" err="1"/>
            <a:t>GetItem</a:t>
          </a:r>
          <a:r>
            <a:rPr lang="en-US" b="0" i="0" dirty="0"/>
            <a:t> calls</a:t>
          </a:r>
          <a:endParaRPr lang="en-IN" dirty="0"/>
        </a:p>
      </dgm:t>
    </dgm:pt>
    <dgm:pt modelId="{32844049-0411-494A-8BCF-082656905F9A}" type="parTrans" cxnId="{EBDC7D3F-0B41-4985-A72F-A43892151707}">
      <dgm:prSet/>
      <dgm:spPr/>
      <dgm:t>
        <a:bodyPr/>
        <a:lstStyle/>
        <a:p>
          <a:endParaRPr lang="en-IN"/>
        </a:p>
      </dgm:t>
    </dgm:pt>
    <dgm:pt modelId="{A7C828BE-8E2D-45AF-8983-EFA756B29E63}" type="sibTrans" cxnId="{EBDC7D3F-0B41-4985-A72F-A43892151707}">
      <dgm:prSet/>
      <dgm:spPr/>
      <dgm:t>
        <a:bodyPr/>
        <a:lstStyle/>
        <a:p>
          <a:endParaRPr lang="en-IN"/>
        </a:p>
      </dgm:t>
    </dgm:pt>
    <dgm:pt modelId="{50634070-A8C1-4D77-B2D7-71D2D074B99C}">
      <dgm:prSet/>
      <dgm:spPr/>
      <dgm:t>
        <a:bodyPr/>
        <a:lstStyle/>
        <a:p>
          <a:r>
            <a:rPr lang="en-US" b="1" i="0"/>
            <a:t>Update expressions</a:t>
          </a:r>
          <a:r>
            <a:rPr lang="en-US" b="0" i="0"/>
            <a:t> are used to update a particular attribute in an existing Item.</a:t>
          </a:r>
          <a:endParaRPr lang="en-IN"/>
        </a:p>
      </dgm:t>
    </dgm:pt>
    <dgm:pt modelId="{DFAFDDED-F033-442C-B79F-AC859D4AA7D2}" type="parTrans" cxnId="{D5240327-1D2F-49D3-97AD-2A3132B752DF}">
      <dgm:prSet/>
      <dgm:spPr/>
      <dgm:t>
        <a:bodyPr/>
        <a:lstStyle/>
        <a:p>
          <a:endParaRPr lang="en-IN"/>
        </a:p>
      </dgm:t>
    </dgm:pt>
    <dgm:pt modelId="{2D37A38B-787D-4ABC-91B7-5996D58E4D8E}" type="sibTrans" cxnId="{D5240327-1D2F-49D3-97AD-2A3132B752DF}">
      <dgm:prSet/>
      <dgm:spPr/>
      <dgm:t>
        <a:bodyPr/>
        <a:lstStyle/>
        <a:p>
          <a:endParaRPr lang="en-IN"/>
        </a:p>
      </dgm:t>
    </dgm:pt>
    <dgm:pt modelId="{472CF36F-AE92-414F-ADC6-742B7E8B89A3}">
      <dgm:prSet/>
      <dgm:spPr/>
      <dgm:t>
        <a:bodyPr/>
        <a:lstStyle/>
        <a:p>
          <a:r>
            <a:rPr lang="en-US" b="1" i="0"/>
            <a:t>Key condition expressions</a:t>
          </a:r>
          <a:r>
            <a:rPr lang="en-US" b="0" i="0"/>
            <a:t> are used when querying a table with a composite primary key to limit the items selected.</a:t>
          </a:r>
          <a:endParaRPr lang="en-IN"/>
        </a:p>
      </dgm:t>
    </dgm:pt>
    <dgm:pt modelId="{7513F034-2AB9-4530-8056-8AF560446372}" type="parTrans" cxnId="{510241A7-9E3A-463D-B764-638111D38F09}">
      <dgm:prSet/>
      <dgm:spPr/>
      <dgm:t>
        <a:bodyPr/>
        <a:lstStyle/>
        <a:p>
          <a:endParaRPr lang="en-IN"/>
        </a:p>
      </dgm:t>
    </dgm:pt>
    <dgm:pt modelId="{58C75DB9-70C2-4ED0-B7BB-C258440CFDDD}" type="sibTrans" cxnId="{510241A7-9E3A-463D-B764-638111D38F09}">
      <dgm:prSet/>
      <dgm:spPr/>
      <dgm:t>
        <a:bodyPr/>
        <a:lstStyle/>
        <a:p>
          <a:endParaRPr lang="en-IN"/>
        </a:p>
      </dgm:t>
    </dgm:pt>
    <dgm:pt modelId="{F94CFFD1-D55E-42E4-B9D3-BAD540182847}">
      <dgm:prSet/>
      <dgm:spPr/>
      <dgm:t>
        <a:bodyPr/>
        <a:lstStyle/>
        <a:p>
          <a:r>
            <a:rPr lang="en-US" b="1" i="0"/>
            <a:t>Filter expressions</a:t>
          </a:r>
          <a:r>
            <a:rPr lang="en-US" b="0" i="0"/>
            <a:t> allow you to filter the results of queries and scans to allow for more efficient responses.</a:t>
          </a:r>
          <a:endParaRPr lang="en-IN"/>
        </a:p>
      </dgm:t>
    </dgm:pt>
    <dgm:pt modelId="{7204AB4E-F0BB-4875-9D8A-F15651A65C43}" type="parTrans" cxnId="{1865F989-9310-4F3A-9074-E2FAB0494E7D}">
      <dgm:prSet/>
      <dgm:spPr/>
      <dgm:t>
        <a:bodyPr/>
        <a:lstStyle/>
        <a:p>
          <a:endParaRPr lang="en-IN"/>
        </a:p>
      </dgm:t>
    </dgm:pt>
    <dgm:pt modelId="{CFC4216A-C870-41D0-87D8-D35CF6710DB7}" type="sibTrans" cxnId="{1865F989-9310-4F3A-9074-E2FAB0494E7D}">
      <dgm:prSet/>
      <dgm:spPr/>
      <dgm:t>
        <a:bodyPr/>
        <a:lstStyle/>
        <a:p>
          <a:endParaRPr lang="en-IN"/>
        </a:p>
      </dgm:t>
    </dgm:pt>
    <dgm:pt modelId="{F76E6572-0924-4AA5-A645-E6A6A8DD48C2}" type="pres">
      <dgm:prSet presAssocID="{4AED2797-EC09-407C-BD54-392DE2D7B160}" presName="Name0" presStyleCnt="0">
        <dgm:presLayoutVars>
          <dgm:dir/>
          <dgm:resizeHandles val="exact"/>
        </dgm:presLayoutVars>
      </dgm:prSet>
      <dgm:spPr/>
    </dgm:pt>
    <dgm:pt modelId="{FE574387-F06C-4427-8394-6FAA49E61B3C}" type="pres">
      <dgm:prSet presAssocID="{4845D648-7BB9-417C-A8EB-A30A6BC58B85}" presName="node" presStyleLbl="node1" presStyleIdx="0" presStyleCnt="5">
        <dgm:presLayoutVars>
          <dgm:bulletEnabled val="1"/>
        </dgm:presLayoutVars>
      </dgm:prSet>
      <dgm:spPr/>
    </dgm:pt>
    <dgm:pt modelId="{2883E48B-515F-4DB4-8C1D-13B268207A03}" type="pres">
      <dgm:prSet presAssocID="{0E369EBB-518E-4F9E-A4CF-A54C4808E938}" presName="sibTrans" presStyleCnt="0"/>
      <dgm:spPr/>
    </dgm:pt>
    <dgm:pt modelId="{6001F20B-399A-4A96-A085-B29E9FFFD626}" type="pres">
      <dgm:prSet presAssocID="{DBD821AD-4D2D-4241-8199-8342AC1D495E}" presName="node" presStyleLbl="node1" presStyleIdx="1" presStyleCnt="5">
        <dgm:presLayoutVars>
          <dgm:bulletEnabled val="1"/>
        </dgm:presLayoutVars>
      </dgm:prSet>
      <dgm:spPr/>
    </dgm:pt>
    <dgm:pt modelId="{6DB77EB8-4BFD-4E7E-88F4-4C45A9D9FCDC}" type="pres">
      <dgm:prSet presAssocID="{A7C828BE-8E2D-45AF-8983-EFA756B29E63}" presName="sibTrans" presStyleCnt="0"/>
      <dgm:spPr/>
    </dgm:pt>
    <dgm:pt modelId="{B4FD547B-8A58-4D51-BEB7-DD7213218885}" type="pres">
      <dgm:prSet presAssocID="{50634070-A8C1-4D77-B2D7-71D2D074B99C}" presName="node" presStyleLbl="node1" presStyleIdx="2" presStyleCnt="5">
        <dgm:presLayoutVars>
          <dgm:bulletEnabled val="1"/>
        </dgm:presLayoutVars>
      </dgm:prSet>
      <dgm:spPr/>
    </dgm:pt>
    <dgm:pt modelId="{796A6ABD-64D3-484A-BEBA-5D700D6E431C}" type="pres">
      <dgm:prSet presAssocID="{2D37A38B-787D-4ABC-91B7-5996D58E4D8E}" presName="sibTrans" presStyleCnt="0"/>
      <dgm:spPr/>
    </dgm:pt>
    <dgm:pt modelId="{6E809699-8E0A-40DE-937F-822DD40B4786}" type="pres">
      <dgm:prSet presAssocID="{472CF36F-AE92-414F-ADC6-742B7E8B89A3}" presName="node" presStyleLbl="node1" presStyleIdx="3" presStyleCnt="5">
        <dgm:presLayoutVars>
          <dgm:bulletEnabled val="1"/>
        </dgm:presLayoutVars>
      </dgm:prSet>
      <dgm:spPr/>
    </dgm:pt>
    <dgm:pt modelId="{3BD8DD97-A961-41A4-90B8-F3614906B2A2}" type="pres">
      <dgm:prSet presAssocID="{58C75DB9-70C2-4ED0-B7BB-C258440CFDDD}" presName="sibTrans" presStyleCnt="0"/>
      <dgm:spPr/>
    </dgm:pt>
    <dgm:pt modelId="{6FE35213-0E6D-4524-8D23-775429CCCAE7}" type="pres">
      <dgm:prSet presAssocID="{F94CFFD1-D55E-42E4-B9D3-BAD540182847}" presName="node" presStyleLbl="node1" presStyleIdx="4" presStyleCnt="5">
        <dgm:presLayoutVars>
          <dgm:bulletEnabled val="1"/>
        </dgm:presLayoutVars>
      </dgm:prSet>
      <dgm:spPr/>
    </dgm:pt>
  </dgm:ptLst>
  <dgm:cxnLst>
    <dgm:cxn modelId="{E5826E18-596E-4B11-8BA9-1CE7EB3AF877}" type="presOf" srcId="{4845D648-7BB9-417C-A8EB-A30A6BC58B85}" destId="{FE574387-F06C-4427-8394-6FAA49E61B3C}" srcOrd="0" destOrd="0" presId="urn:microsoft.com/office/officeart/2005/8/layout/hList6"/>
    <dgm:cxn modelId="{D5240327-1D2F-49D3-97AD-2A3132B752DF}" srcId="{4AED2797-EC09-407C-BD54-392DE2D7B160}" destId="{50634070-A8C1-4D77-B2D7-71D2D074B99C}" srcOrd="2" destOrd="0" parTransId="{DFAFDDED-F033-442C-B79F-AC859D4AA7D2}" sibTransId="{2D37A38B-787D-4ABC-91B7-5996D58E4D8E}"/>
    <dgm:cxn modelId="{EBDC7D3F-0B41-4985-A72F-A43892151707}" srcId="{4AED2797-EC09-407C-BD54-392DE2D7B160}" destId="{DBD821AD-4D2D-4241-8199-8342AC1D495E}" srcOrd="1" destOrd="0" parTransId="{32844049-0411-494A-8BCF-082656905F9A}" sibTransId="{A7C828BE-8E2D-45AF-8983-EFA756B29E63}"/>
    <dgm:cxn modelId="{9906486C-A81C-416B-B686-2FD5AF98683D}" type="presOf" srcId="{DBD821AD-4D2D-4241-8199-8342AC1D495E}" destId="{6001F20B-399A-4A96-A085-B29E9FFFD626}" srcOrd="0" destOrd="0" presId="urn:microsoft.com/office/officeart/2005/8/layout/hList6"/>
    <dgm:cxn modelId="{CA368851-A52A-464B-8C6A-78DB6BC476CC}" type="presOf" srcId="{4AED2797-EC09-407C-BD54-392DE2D7B160}" destId="{F76E6572-0924-4AA5-A645-E6A6A8DD48C2}" srcOrd="0" destOrd="0" presId="urn:microsoft.com/office/officeart/2005/8/layout/hList6"/>
    <dgm:cxn modelId="{62DC4359-80C2-4316-95BC-4D013DACBD03}" type="presOf" srcId="{F94CFFD1-D55E-42E4-B9D3-BAD540182847}" destId="{6FE35213-0E6D-4524-8D23-775429CCCAE7}" srcOrd="0" destOrd="0" presId="urn:microsoft.com/office/officeart/2005/8/layout/hList6"/>
    <dgm:cxn modelId="{4DAB4F88-9413-412A-BCED-1CF3168F6CF3}" type="presOf" srcId="{50634070-A8C1-4D77-B2D7-71D2D074B99C}" destId="{B4FD547B-8A58-4D51-BEB7-DD7213218885}" srcOrd="0" destOrd="0" presId="urn:microsoft.com/office/officeart/2005/8/layout/hList6"/>
    <dgm:cxn modelId="{1865F989-9310-4F3A-9074-E2FAB0494E7D}" srcId="{4AED2797-EC09-407C-BD54-392DE2D7B160}" destId="{F94CFFD1-D55E-42E4-B9D3-BAD540182847}" srcOrd="4" destOrd="0" parTransId="{7204AB4E-F0BB-4875-9D8A-F15651A65C43}" sibTransId="{CFC4216A-C870-41D0-87D8-D35CF6710DB7}"/>
    <dgm:cxn modelId="{510241A7-9E3A-463D-B764-638111D38F09}" srcId="{4AED2797-EC09-407C-BD54-392DE2D7B160}" destId="{472CF36F-AE92-414F-ADC6-742B7E8B89A3}" srcOrd="3" destOrd="0" parTransId="{7513F034-2AB9-4530-8056-8AF560446372}" sibTransId="{58C75DB9-70C2-4ED0-B7BB-C258440CFDDD}"/>
    <dgm:cxn modelId="{38B056C1-2A3B-40AF-A4ED-081E1D571A3B}" srcId="{4AED2797-EC09-407C-BD54-392DE2D7B160}" destId="{4845D648-7BB9-417C-A8EB-A30A6BC58B85}" srcOrd="0" destOrd="0" parTransId="{7C65021E-5326-4501-B257-A5400A4CE89C}" sibTransId="{0E369EBB-518E-4F9E-A4CF-A54C4808E938}"/>
    <dgm:cxn modelId="{4A15C1F4-65F4-4F23-ACF5-87902D01D568}" type="presOf" srcId="{472CF36F-AE92-414F-ADC6-742B7E8B89A3}" destId="{6E809699-8E0A-40DE-937F-822DD40B4786}" srcOrd="0" destOrd="0" presId="urn:microsoft.com/office/officeart/2005/8/layout/hList6"/>
    <dgm:cxn modelId="{A73D7D87-DC48-422B-A97D-DEE25469B628}" type="presParOf" srcId="{F76E6572-0924-4AA5-A645-E6A6A8DD48C2}" destId="{FE574387-F06C-4427-8394-6FAA49E61B3C}" srcOrd="0" destOrd="0" presId="urn:microsoft.com/office/officeart/2005/8/layout/hList6"/>
    <dgm:cxn modelId="{46001BB1-55F4-4450-ABCC-E8533A08C5BD}" type="presParOf" srcId="{F76E6572-0924-4AA5-A645-E6A6A8DD48C2}" destId="{2883E48B-515F-4DB4-8C1D-13B268207A03}" srcOrd="1" destOrd="0" presId="urn:microsoft.com/office/officeart/2005/8/layout/hList6"/>
    <dgm:cxn modelId="{279CF92C-719F-4995-BA25-0E247B81DC9B}" type="presParOf" srcId="{F76E6572-0924-4AA5-A645-E6A6A8DD48C2}" destId="{6001F20B-399A-4A96-A085-B29E9FFFD626}" srcOrd="2" destOrd="0" presId="urn:microsoft.com/office/officeart/2005/8/layout/hList6"/>
    <dgm:cxn modelId="{BE3307B0-F3F5-4708-B967-C3CB570CD2A7}" type="presParOf" srcId="{F76E6572-0924-4AA5-A645-E6A6A8DD48C2}" destId="{6DB77EB8-4BFD-4E7E-88F4-4C45A9D9FCDC}" srcOrd="3" destOrd="0" presId="urn:microsoft.com/office/officeart/2005/8/layout/hList6"/>
    <dgm:cxn modelId="{3663B914-4A78-4002-825D-149E2A37FDEF}" type="presParOf" srcId="{F76E6572-0924-4AA5-A645-E6A6A8DD48C2}" destId="{B4FD547B-8A58-4D51-BEB7-DD7213218885}" srcOrd="4" destOrd="0" presId="urn:microsoft.com/office/officeart/2005/8/layout/hList6"/>
    <dgm:cxn modelId="{6BE1331E-7E51-4775-93AD-4052EB6B0B3E}" type="presParOf" srcId="{F76E6572-0924-4AA5-A645-E6A6A8DD48C2}" destId="{796A6ABD-64D3-484A-BEBA-5D700D6E431C}" srcOrd="5" destOrd="0" presId="urn:microsoft.com/office/officeart/2005/8/layout/hList6"/>
    <dgm:cxn modelId="{6AA3E283-6899-4737-9083-7090421F2355}" type="presParOf" srcId="{F76E6572-0924-4AA5-A645-E6A6A8DD48C2}" destId="{6E809699-8E0A-40DE-937F-822DD40B4786}" srcOrd="6" destOrd="0" presId="urn:microsoft.com/office/officeart/2005/8/layout/hList6"/>
    <dgm:cxn modelId="{A9AFE081-634B-49F2-AEF9-3D8027A2F5F7}" type="presParOf" srcId="{F76E6572-0924-4AA5-A645-E6A6A8DD48C2}" destId="{3BD8DD97-A961-41A4-90B8-F3614906B2A2}" srcOrd="7" destOrd="0" presId="urn:microsoft.com/office/officeart/2005/8/layout/hList6"/>
    <dgm:cxn modelId="{7E1918DE-FD6A-4838-8DD2-CE70A4983803}" type="presParOf" srcId="{F76E6572-0924-4AA5-A645-E6A6A8DD48C2}" destId="{6FE35213-0E6D-4524-8D23-775429CCCAE7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74387-F06C-4427-8394-6FAA49E61B3C}">
      <dsp:nvSpPr>
        <dsp:cNvPr id="0" name=""/>
        <dsp:cNvSpPr/>
      </dsp:nvSpPr>
      <dsp:spPr>
        <a:xfrm rot="16200000">
          <a:off x="-966849" y="972575"/>
          <a:ext cx="3954463" cy="200931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4304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Condition expressions</a:t>
          </a:r>
          <a:r>
            <a:rPr lang="en-US" sz="1600" b="0" i="0" kern="1200"/>
            <a:t> are used when manipulating individual items to only change an item when certain conditions are true.</a:t>
          </a:r>
          <a:endParaRPr lang="en-IN" sz="1600" kern="1200"/>
        </a:p>
      </dsp:txBody>
      <dsp:txXfrm rot="5400000">
        <a:off x="5726" y="790893"/>
        <a:ext cx="2009312" cy="2372677"/>
      </dsp:txXfrm>
    </dsp:sp>
    <dsp:sp modelId="{6001F20B-399A-4A96-A085-B29E9FFFD626}">
      <dsp:nvSpPr>
        <dsp:cNvPr id="0" name=""/>
        <dsp:cNvSpPr/>
      </dsp:nvSpPr>
      <dsp:spPr>
        <a:xfrm rot="16200000">
          <a:off x="1193161" y="972575"/>
          <a:ext cx="3954463" cy="200931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4304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Projection expressions </a:t>
          </a:r>
          <a:r>
            <a:rPr lang="en-US" sz="1600" b="0" i="0" kern="1200" dirty="0"/>
            <a:t>are used to specify a subset of attributes you want to receive when reading Items. Used  in  </a:t>
          </a:r>
          <a:r>
            <a:rPr lang="en-US" sz="1600" b="0" i="0" kern="1200" dirty="0" err="1"/>
            <a:t>GetItem</a:t>
          </a:r>
          <a:r>
            <a:rPr lang="en-US" sz="1600" b="0" i="0" kern="1200" dirty="0"/>
            <a:t> calls</a:t>
          </a:r>
          <a:endParaRPr lang="en-IN" sz="1600" kern="1200" dirty="0"/>
        </a:p>
      </dsp:txBody>
      <dsp:txXfrm rot="5400000">
        <a:off x="2165736" y="790893"/>
        <a:ext cx="2009312" cy="2372677"/>
      </dsp:txXfrm>
    </dsp:sp>
    <dsp:sp modelId="{B4FD547B-8A58-4D51-BEB7-DD7213218885}">
      <dsp:nvSpPr>
        <dsp:cNvPr id="0" name=""/>
        <dsp:cNvSpPr/>
      </dsp:nvSpPr>
      <dsp:spPr>
        <a:xfrm rot="16200000">
          <a:off x="3353172" y="972575"/>
          <a:ext cx="3954463" cy="200931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4304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Update expressions</a:t>
          </a:r>
          <a:r>
            <a:rPr lang="en-US" sz="1600" b="0" i="0" kern="1200"/>
            <a:t> are used to update a particular attribute in an existing Item.</a:t>
          </a:r>
          <a:endParaRPr lang="en-IN" sz="1600" kern="1200"/>
        </a:p>
      </dsp:txBody>
      <dsp:txXfrm rot="5400000">
        <a:off x="4325747" y="790893"/>
        <a:ext cx="2009312" cy="2372677"/>
      </dsp:txXfrm>
    </dsp:sp>
    <dsp:sp modelId="{6E809699-8E0A-40DE-937F-822DD40B4786}">
      <dsp:nvSpPr>
        <dsp:cNvPr id="0" name=""/>
        <dsp:cNvSpPr/>
      </dsp:nvSpPr>
      <dsp:spPr>
        <a:xfrm rot="16200000">
          <a:off x="5513184" y="972575"/>
          <a:ext cx="3954463" cy="200931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4304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Key condition expressions</a:t>
          </a:r>
          <a:r>
            <a:rPr lang="en-US" sz="1600" b="0" i="0" kern="1200"/>
            <a:t> are used when querying a table with a composite primary key to limit the items selected.</a:t>
          </a:r>
          <a:endParaRPr lang="en-IN" sz="1600" kern="1200"/>
        </a:p>
      </dsp:txBody>
      <dsp:txXfrm rot="5400000">
        <a:off x="6485759" y="790893"/>
        <a:ext cx="2009312" cy="2372677"/>
      </dsp:txXfrm>
    </dsp:sp>
    <dsp:sp modelId="{6FE35213-0E6D-4524-8D23-775429CCCAE7}">
      <dsp:nvSpPr>
        <dsp:cNvPr id="0" name=""/>
        <dsp:cNvSpPr/>
      </dsp:nvSpPr>
      <dsp:spPr>
        <a:xfrm rot="16200000">
          <a:off x="7673195" y="972575"/>
          <a:ext cx="3954463" cy="200931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4304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Filter expressions</a:t>
          </a:r>
          <a:r>
            <a:rPr lang="en-US" sz="1600" b="0" i="0" kern="1200"/>
            <a:t> allow you to filter the results of queries and scans to allow for more efficient responses.</a:t>
          </a:r>
          <a:endParaRPr lang="en-IN" sz="1600" kern="1200"/>
        </a:p>
      </dsp:txBody>
      <dsp:txXfrm rot="5400000">
        <a:off x="8645770" y="790893"/>
        <a:ext cx="2009312" cy="2372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cli.amazonaws.com/AWSCLIV2.msi" TargetMode="External"/><Relationship Id="rId2" Type="http://schemas.openxmlformats.org/officeDocument/2006/relationships/hyperlink" Target="https://aws.amazon.com/cli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E7A3-ABEE-13D0-88CF-63DFDA50D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Dynampdb</a:t>
            </a:r>
            <a:r>
              <a:rPr lang="en-US" dirty="0"/>
              <a:t> cli commands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1C397-A305-F3C8-BD08-529B715DB1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Anju munoth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6276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7DF2-E84F-420F-4F18-F4D2269F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on-demand table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97720-041B-BC9F-5240-4087464B2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017871" cy="39401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create the same table Music using on-demand mode.</a:t>
            </a:r>
          </a:p>
          <a:p>
            <a:pPr marL="0" indent="0">
              <a:buNone/>
            </a:pPr>
            <a:r>
              <a:rPr lang="en-IN" dirty="0" err="1"/>
              <a:t>aws</a:t>
            </a:r>
            <a:r>
              <a:rPr lang="en-IN" dirty="0"/>
              <a:t> </a:t>
            </a:r>
            <a:r>
              <a:rPr lang="en-IN" dirty="0" err="1"/>
              <a:t>dynamodb</a:t>
            </a:r>
            <a:r>
              <a:rPr lang="en-IN" dirty="0"/>
              <a:t> create-table \</a:t>
            </a:r>
          </a:p>
          <a:p>
            <a:pPr marL="0" indent="0">
              <a:buNone/>
            </a:pPr>
            <a:r>
              <a:rPr lang="en-IN" dirty="0"/>
              <a:t>    --table-name Music \</a:t>
            </a:r>
          </a:p>
          <a:p>
            <a:pPr marL="0" indent="0">
              <a:buNone/>
            </a:pPr>
            <a:r>
              <a:rPr lang="en-IN" dirty="0"/>
              <a:t>    --attribute-definitions \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AttributeName</a:t>
            </a:r>
            <a:r>
              <a:rPr lang="en-IN" dirty="0"/>
              <a:t>=</a:t>
            </a:r>
            <a:r>
              <a:rPr lang="en-IN" dirty="0" err="1"/>
              <a:t>Artist,AttributeType</a:t>
            </a:r>
            <a:r>
              <a:rPr lang="en-IN" dirty="0"/>
              <a:t>=S \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AttributeName</a:t>
            </a:r>
            <a:r>
              <a:rPr lang="en-IN" dirty="0"/>
              <a:t>=</a:t>
            </a:r>
            <a:r>
              <a:rPr lang="en-IN" dirty="0" err="1"/>
              <a:t>SongTitle,AttributeType</a:t>
            </a:r>
            <a:r>
              <a:rPr lang="en-IN" dirty="0"/>
              <a:t>=S \</a:t>
            </a:r>
          </a:p>
          <a:p>
            <a:pPr marL="0" indent="0">
              <a:buNone/>
            </a:pPr>
            <a:r>
              <a:rPr lang="en-IN" dirty="0"/>
              <a:t>    --key-schema \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AttributeName</a:t>
            </a:r>
            <a:r>
              <a:rPr lang="en-IN" dirty="0"/>
              <a:t>=</a:t>
            </a:r>
            <a:r>
              <a:rPr lang="en-IN" dirty="0" err="1"/>
              <a:t>Artist,KeyType</a:t>
            </a:r>
            <a:r>
              <a:rPr lang="en-IN" dirty="0"/>
              <a:t>=HASH \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AttributeName</a:t>
            </a:r>
            <a:r>
              <a:rPr lang="en-IN" dirty="0"/>
              <a:t>=</a:t>
            </a:r>
            <a:r>
              <a:rPr lang="en-IN" dirty="0" err="1"/>
              <a:t>SongTitle,KeyType</a:t>
            </a:r>
            <a:r>
              <a:rPr lang="en-IN" dirty="0"/>
              <a:t>=RANGE \</a:t>
            </a:r>
          </a:p>
          <a:p>
            <a:pPr marL="0" indent="0">
              <a:buNone/>
            </a:pPr>
            <a:r>
              <a:rPr lang="en-IN" dirty="0"/>
              <a:t>    --billing-mode=PAY_PER_REQUEST</a:t>
            </a:r>
          </a:p>
        </p:txBody>
      </p:sp>
    </p:spTree>
    <p:extLst>
      <p:ext uri="{BB962C8B-B14F-4D97-AF65-F5344CB8AC3E}">
        <p14:creationId xmlns:p14="http://schemas.microsoft.com/office/powerpoint/2010/main" val="1588469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8C51-9BFC-7876-74B1-B37BB872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774984" cy="706964"/>
          </a:xfrm>
        </p:spPr>
        <p:txBody>
          <a:bodyPr/>
          <a:lstStyle/>
          <a:p>
            <a:r>
              <a:rPr lang="en-US" dirty="0"/>
              <a:t>Create a table using the DynamoDB standard-infrequent access table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45129-5A56-D137-A98A-B096975EE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632234" cy="41116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create the same Music table using the DynamoDB Standard-Infrequent Access table class.</a:t>
            </a:r>
          </a:p>
          <a:p>
            <a:pPr marL="0" indent="0">
              <a:buNone/>
            </a:pPr>
            <a:r>
              <a:rPr lang="en-IN" dirty="0" err="1"/>
              <a:t>aws</a:t>
            </a:r>
            <a:r>
              <a:rPr lang="en-IN" dirty="0"/>
              <a:t> </a:t>
            </a:r>
            <a:r>
              <a:rPr lang="en-IN" dirty="0" err="1"/>
              <a:t>dynamodb</a:t>
            </a:r>
            <a:r>
              <a:rPr lang="en-IN" dirty="0"/>
              <a:t> create-table \</a:t>
            </a:r>
          </a:p>
          <a:p>
            <a:pPr marL="0" indent="0">
              <a:buNone/>
            </a:pPr>
            <a:r>
              <a:rPr lang="en-IN" dirty="0"/>
              <a:t>    --table-name Music \</a:t>
            </a:r>
          </a:p>
          <a:p>
            <a:pPr marL="0" indent="0">
              <a:buNone/>
            </a:pPr>
            <a:r>
              <a:rPr lang="en-IN" dirty="0"/>
              <a:t>    --attribute-definitions \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AttributeName</a:t>
            </a:r>
            <a:r>
              <a:rPr lang="en-IN" dirty="0"/>
              <a:t>=</a:t>
            </a:r>
            <a:r>
              <a:rPr lang="en-IN" dirty="0" err="1"/>
              <a:t>Artist,AttributeType</a:t>
            </a:r>
            <a:r>
              <a:rPr lang="en-IN" dirty="0"/>
              <a:t>=S \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AttributeName</a:t>
            </a:r>
            <a:r>
              <a:rPr lang="en-IN" dirty="0"/>
              <a:t>=</a:t>
            </a:r>
            <a:r>
              <a:rPr lang="en-IN" dirty="0" err="1"/>
              <a:t>SongTitle,AttributeType</a:t>
            </a:r>
            <a:r>
              <a:rPr lang="en-IN" dirty="0"/>
              <a:t>=S \</a:t>
            </a:r>
          </a:p>
          <a:p>
            <a:pPr marL="0" indent="0">
              <a:buNone/>
            </a:pPr>
            <a:r>
              <a:rPr lang="en-IN" dirty="0"/>
              <a:t>    --key-schema \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AttributeName</a:t>
            </a:r>
            <a:r>
              <a:rPr lang="en-IN" dirty="0"/>
              <a:t>=</a:t>
            </a:r>
            <a:r>
              <a:rPr lang="en-IN" dirty="0" err="1"/>
              <a:t>Artist,KeyType</a:t>
            </a:r>
            <a:r>
              <a:rPr lang="en-IN" dirty="0"/>
              <a:t>=HASH \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AttributeName</a:t>
            </a:r>
            <a:r>
              <a:rPr lang="en-IN" dirty="0"/>
              <a:t>=</a:t>
            </a:r>
            <a:r>
              <a:rPr lang="en-IN" dirty="0" err="1"/>
              <a:t>SongTitle,KeyType</a:t>
            </a:r>
            <a:r>
              <a:rPr lang="en-IN" dirty="0"/>
              <a:t>=RANGE \</a:t>
            </a:r>
          </a:p>
          <a:p>
            <a:pPr marL="0" indent="0">
              <a:buNone/>
            </a:pPr>
            <a:r>
              <a:rPr lang="en-IN" dirty="0"/>
              <a:t>    --provisioned-throughput \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ReadCapacityUnits</a:t>
            </a:r>
            <a:r>
              <a:rPr lang="en-IN" dirty="0"/>
              <a:t>=10,WriteCapacityUnits=5 \</a:t>
            </a:r>
          </a:p>
          <a:p>
            <a:pPr marL="0" indent="0">
              <a:buNone/>
            </a:pPr>
            <a:r>
              <a:rPr lang="en-IN" dirty="0"/>
              <a:t>    --table-class STANDARD_INFREQUENT_ACCESS</a:t>
            </a:r>
          </a:p>
        </p:txBody>
      </p:sp>
    </p:spTree>
    <p:extLst>
      <p:ext uri="{BB962C8B-B14F-4D97-AF65-F5344CB8AC3E}">
        <p14:creationId xmlns:p14="http://schemas.microsoft.com/office/powerpoint/2010/main" val="522167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F808-5E6A-1E7A-88D7-C6D5789C6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table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5A8DF-728E-6630-338D-1FD7D1FCC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460784" cy="4068763"/>
          </a:xfrm>
        </p:spPr>
        <p:txBody>
          <a:bodyPr>
            <a:normAutofit/>
          </a:bodyPr>
          <a:lstStyle/>
          <a:p>
            <a:r>
              <a:rPr lang="en-US" dirty="0"/>
              <a:t>To verify that DynamoDB has finished creating the Music table, use the describe-table command.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err="1"/>
              <a:t>aws</a:t>
            </a:r>
            <a:r>
              <a:rPr lang="en-US" b="1" dirty="0"/>
              <a:t> </a:t>
            </a:r>
            <a:r>
              <a:rPr lang="en-US" b="1" dirty="0" err="1"/>
              <a:t>dynamodb</a:t>
            </a:r>
            <a:r>
              <a:rPr lang="en-US" b="1" dirty="0"/>
              <a:t> describe-table --table-name Music </a:t>
            </a:r>
          </a:p>
          <a:p>
            <a:endParaRPr lang="en-US" dirty="0"/>
          </a:p>
          <a:p>
            <a:r>
              <a:rPr lang="en-US" dirty="0"/>
              <a:t>This command returns the following result. When DynamoDB finishes creating the table, the value of the </a:t>
            </a:r>
            <a:r>
              <a:rPr lang="en-US" dirty="0" err="1"/>
              <a:t>TableStatus</a:t>
            </a:r>
            <a:r>
              <a:rPr lang="en-US" dirty="0"/>
              <a:t> field is set to ACTIVE.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dirty="0" err="1"/>
              <a:t>TableStatus</a:t>
            </a:r>
            <a:r>
              <a:rPr lang="en-US" dirty="0"/>
              <a:t>": "ACTIVE",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3299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03F1-542F-53CE-915D-4E990574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items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98701-A14C-CABD-7974-9A74D53C6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643188"/>
            <a:ext cx="10772775" cy="40862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err="1"/>
              <a:t>aws</a:t>
            </a:r>
            <a:r>
              <a:rPr lang="en-IN" dirty="0"/>
              <a:t> </a:t>
            </a:r>
            <a:r>
              <a:rPr lang="en-IN" dirty="0" err="1"/>
              <a:t>dynamodb</a:t>
            </a:r>
            <a:r>
              <a:rPr lang="en-IN" dirty="0"/>
              <a:t> put-item \</a:t>
            </a:r>
          </a:p>
          <a:p>
            <a:pPr marL="0" indent="0">
              <a:buNone/>
            </a:pPr>
            <a:r>
              <a:rPr lang="en-IN" dirty="0"/>
              <a:t>    --table-name Music \</a:t>
            </a:r>
          </a:p>
          <a:p>
            <a:pPr marL="0" indent="0">
              <a:buNone/>
            </a:pPr>
            <a:r>
              <a:rPr lang="en-IN" dirty="0"/>
              <a:t>    --item \</a:t>
            </a:r>
          </a:p>
          <a:p>
            <a:pPr marL="0" indent="0">
              <a:buNone/>
            </a:pPr>
            <a:r>
              <a:rPr lang="en-IN" dirty="0"/>
              <a:t>        '{"Artist": {"S": "No One You Know"}, "</a:t>
            </a:r>
            <a:r>
              <a:rPr lang="en-IN" dirty="0" err="1"/>
              <a:t>SongTitle</a:t>
            </a:r>
            <a:r>
              <a:rPr lang="en-IN" dirty="0"/>
              <a:t>": {"S": "Call Me Today"}, "</a:t>
            </a:r>
            <a:r>
              <a:rPr lang="en-IN" dirty="0" err="1"/>
              <a:t>AlbumTitle</a:t>
            </a:r>
            <a:r>
              <a:rPr lang="en-IN" dirty="0"/>
              <a:t>": {"S": "Somewhat Famous"}}' \</a:t>
            </a:r>
          </a:p>
          <a:p>
            <a:pPr marL="0" indent="0">
              <a:buNone/>
            </a:pPr>
            <a:r>
              <a:rPr lang="en-IN" dirty="0"/>
              <a:t>    --return-consumed-capacity TOTAL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aws</a:t>
            </a:r>
            <a:r>
              <a:rPr lang="en-IN" dirty="0"/>
              <a:t> </a:t>
            </a:r>
            <a:r>
              <a:rPr lang="en-IN" dirty="0" err="1"/>
              <a:t>dynamodb</a:t>
            </a:r>
            <a:r>
              <a:rPr lang="en-IN" dirty="0"/>
              <a:t> put-item \</a:t>
            </a:r>
          </a:p>
          <a:p>
            <a:pPr marL="0" indent="0">
              <a:buNone/>
            </a:pPr>
            <a:r>
              <a:rPr lang="en-IN" dirty="0"/>
              <a:t>    --table-name Music \</a:t>
            </a:r>
          </a:p>
          <a:p>
            <a:pPr marL="0" indent="0">
              <a:buNone/>
            </a:pPr>
            <a:r>
              <a:rPr lang="en-IN" dirty="0"/>
              <a:t>    --item '{</a:t>
            </a:r>
          </a:p>
          <a:p>
            <a:pPr marL="0" indent="0">
              <a:buNone/>
            </a:pPr>
            <a:r>
              <a:rPr lang="en-IN" dirty="0"/>
              <a:t>        "Artist": {"S": "Acme Band"},</a:t>
            </a:r>
          </a:p>
          <a:p>
            <a:pPr marL="0" indent="0">
              <a:buNone/>
            </a:pPr>
            <a:r>
              <a:rPr lang="en-IN" dirty="0"/>
              <a:t>        "</a:t>
            </a:r>
            <a:r>
              <a:rPr lang="en-IN" dirty="0" err="1"/>
              <a:t>SongTitle</a:t>
            </a:r>
            <a:r>
              <a:rPr lang="en-IN" dirty="0"/>
              <a:t>": {"S": "Happy Day"},</a:t>
            </a:r>
          </a:p>
          <a:p>
            <a:pPr marL="0" indent="0">
              <a:buNone/>
            </a:pPr>
            <a:r>
              <a:rPr lang="en-IN" dirty="0"/>
              <a:t>        "</a:t>
            </a:r>
            <a:r>
              <a:rPr lang="en-IN" dirty="0" err="1"/>
              <a:t>AlbumTitle</a:t>
            </a:r>
            <a:r>
              <a:rPr lang="en-IN" dirty="0"/>
              <a:t>": {"S": "Songs About Life"} }' \</a:t>
            </a:r>
          </a:p>
          <a:p>
            <a:pPr marL="0" indent="0">
              <a:buNone/>
            </a:pPr>
            <a:r>
              <a:rPr lang="en-IN" dirty="0"/>
              <a:t>    --return-consumed-capacity TOTAL</a:t>
            </a:r>
          </a:p>
        </p:txBody>
      </p:sp>
    </p:spTree>
    <p:extLst>
      <p:ext uri="{BB962C8B-B14F-4D97-AF65-F5344CB8AC3E}">
        <p14:creationId xmlns:p14="http://schemas.microsoft.com/office/powerpoint/2010/main" val="992858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5E5CE-E66C-5190-D308-FDE14E0F00C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42913" y="514350"/>
            <a:ext cx="11749087" cy="6100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err="1"/>
              <a:t>aws</a:t>
            </a:r>
            <a:r>
              <a:rPr lang="en-IN" dirty="0"/>
              <a:t> </a:t>
            </a:r>
            <a:r>
              <a:rPr lang="en-IN" dirty="0" err="1"/>
              <a:t>dynamodb</a:t>
            </a:r>
            <a:r>
              <a:rPr lang="en-IN" dirty="0"/>
              <a:t> put-item \</a:t>
            </a:r>
          </a:p>
          <a:p>
            <a:pPr marL="0" indent="0">
              <a:buNone/>
            </a:pPr>
            <a:r>
              <a:rPr lang="en-IN" dirty="0"/>
              <a:t>    --table-name Music  \</a:t>
            </a:r>
          </a:p>
          <a:p>
            <a:pPr marL="0" indent="0">
              <a:buNone/>
            </a:pPr>
            <a:r>
              <a:rPr lang="en-IN" dirty="0"/>
              <a:t>    --item \</a:t>
            </a:r>
          </a:p>
          <a:p>
            <a:pPr marL="0" indent="0">
              <a:buNone/>
            </a:pPr>
            <a:r>
              <a:rPr lang="en-IN" dirty="0"/>
              <a:t>        '{"Artist": {"S": "No One You Know"}, "</a:t>
            </a:r>
            <a:r>
              <a:rPr lang="en-IN" dirty="0" err="1"/>
              <a:t>SongTitle</a:t>
            </a:r>
            <a:r>
              <a:rPr lang="en-IN" dirty="0"/>
              <a:t>": {"S": "Call Me Today"}, "</a:t>
            </a:r>
            <a:r>
              <a:rPr lang="en-IN" dirty="0" err="1"/>
              <a:t>AlbumTitle</a:t>
            </a:r>
            <a:r>
              <a:rPr lang="en-IN" dirty="0"/>
              <a:t>": {"S": "Somewhat Famous"}, "Awards": {"N": "1"}}'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aws</a:t>
            </a:r>
            <a:r>
              <a:rPr lang="en-IN" dirty="0"/>
              <a:t> </a:t>
            </a:r>
            <a:r>
              <a:rPr lang="en-IN" dirty="0" err="1"/>
              <a:t>dynamodb</a:t>
            </a:r>
            <a:r>
              <a:rPr lang="en-IN" dirty="0"/>
              <a:t> put-item \</a:t>
            </a:r>
          </a:p>
          <a:p>
            <a:pPr marL="0" indent="0">
              <a:buNone/>
            </a:pPr>
            <a:r>
              <a:rPr lang="en-IN" dirty="0"/>
              <a:t>    --table-name Music  \</a:t>
            </a:r>
          </a:p>
          <a:p>
            <a:pPr marL="0" indent="0">
              <a:buNone/>
            </a:pPr>
            <a:r>
              <a:rPr lang="en-IN" dirty="0"/>
              <a:t>    --item \</a:t>
            </a:r>
          </a:p>
          <a:p>
            <a:pPr marL="0" indent="0">
              <a:buNone/>
            </a:pPr>
            <a:r>
              <a:rPr lang="en-IN" dirty="0"/>
              <a:t>        '{"Artist": {"S": "No One You Know"}, "</a:t>
            </a:r>
            <a:r>
              <a:rPr lang="en-IN" dirty="0" err="1"/>
              <a:t>SongTitle</a:t>
            </a:r>
            <a:r>
              <a:rPr lang="en-IN" dirty="0"/>
              <a:t>": {"S": "Howdy"}, "</a:t>
            </a:r>
            <a:r>
              <a:rPr lang="en-IN" dirty="0" err="1"/>
              <a:t>AlbumTitle</a:t>
            </a:r>
            <a:r>
              <a:rPr lang="en-IN" dirty="0"/>
              <a:t>": {"S": "Somewhat Famous"}, "Awards": {"N": "2"}}'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aws</a:t>
            </a:r>
            <a:r>
              <a:rPr lang="en-IN" dirty="0"/>
              <a:t> </a:t>
            </a:r>
            <a:r>
              <a:rPr lang="en-IN" dirty="0" err="1"/>
              <a:t>dynamodb</a:t>
            </a:r>
            <a:r>
              <a:rPr lang="en-IN" dirty="0"/>
              <a:t> put-item \</a:t>
            </a:r>
          </a:p>
          <a:p>
            <a:pPr marL="0" indent="0">
              <a:buNone/>
            </a:pPr>
            <a:r>
              <a:rPr lang="en-IN" dirty="0"/>
              <a:t>    --table-name Music \</a:t>
            </a:r>
          </a:p>
          <a:p>
            <a:pPr marL="0" indent="0">
              <a:buNone/>
            </a:pPr>
            <a:r>
              <a:rPr lang="en-IN" dirty="0"/>
              <a:t>    --item \</a:t>
            </a:r>
          </a:p>
          <a:p>
            <a:pPr marL="0" indent="0">
              <a:buNone/>
            </a:pPr>
            <a:r>
              <a:rPr lang="en-IN" dirty="0"/>
              <a:t>        '{"Artist": {"S": "Acme Band"}, "</a:t>
            </a:r>
            <a:r>
              <a:rPr lang="en-IN" dirty="0" err="1"/>
              <a:t>SongTitle</a:t>
            </a:r>
            <a:r>
              <a:rPr lang="en-IN" dirty="0"/>
              <a:t>": {"S": "Happy Day"}, "</a:t>
            </a:r>
            <a:r>
              <a:rPr lang="en-IN" dirty="0" err="1"/>
              <a:t>AlbumTitle</a:t>
            </a:r>
            <a:r>
              <a:rPr lang="en-IN" dirty="0"/>
              <a:t>": {"S": "Songs About Life"}, "Awards": {"N": "10"} }'</a:t>
            </a:r>
          </a:p>
          <a:p>
            <a:pPr marL="0" indent="0">
              <a:buNone/>
            </a:pPr>
            <a:r>
              <a:rPr lang="en-IN" dirty="0"/>
              <a:t>                            </a:t>
            </a:r>
          </a:p>
          <a:p>
            <a:pPr marL="0" indent="0">
              <a:buNone/>
            </a:pPr>
            <a:r>
              <a:rPr lang="en-IN" dirty="0" err="1"/>
              <a:t>aws</a:t>
            </a:r>
            <a:r>
              <a:rPr lang="en-IN" dirty="0"/>
              <a:t> </a:t>
            </a:r>
            <a:r>
              <a:rPr lang="en-IN" dirty="0" err="1"/>
              <a:t>dynamodb</a:t>
            </a:r>
            <a:r>
              <a:rPr lang="en-IN" dirty="0"/>
              <a:t> put-item \</a:t>
            </a:r>
          </a:p>
          <a:p>
            <a:pPr marL="0" indent="0">
              <a:buNone/>
            </a:pPr>
            <a:r>
              <a:rPr lang="en-IN" dirty="0"/>
              <a:t>    --table-name Music \</a:t>
            </a:r>
          </a:p>
          <a:p>
            <a:pPr marL="0" indent="0">
              <a:buNone/>
            </a:pPr>
            <a:r>
              <a:rPr lang="en-IN" dirty="0"/>
              <a:t>    --item \</a:t>
            </a:r>
          </a:p>
          <a:p>
            <a:pPr marL="0" indent="0">
              <a:buNone/>
            </a:pPr>
            <a:r>
              <a:rPr lang="en-IN" dirty="0"/>
              <a:t>        '{"Artist": {"S": "Acme Band"}, "</a:t>
            </a:r>
            <a:r>
              <a:rPr lang="en-IN" dirty="0" err="1"/>
              <a:t>SongTitle</a:t>
            </a:r>
            <a:r>
              <a:rPr lang="en-IN" dirty="0"/>
              <a:t>": {"S": "</a:t>
            </a:r>
            <a:r>
              <a:rPr lang="en-IN" dirty="0" err="1"/>
              <a:t>PartiQL</a:t>
            </a:r>
            <a:r>
              <a:rPr lang="en-IN" dirty="0"/>
              <a:t> Rocks"}, "</a:t>
            </a:r>
            <a:r>
              <a:rPr lang="en-IN" dirty="0" err="1"/>
              <a:t>AlbumTitle</a:t>
            </a:r>
            <a:r>
              <a:rPr lang="en-IN" dirty="0"/>
              <a:t>": {"S": "Another Album Title"}, "Awards": {"N": "8"} }'</a:t>
            </a:r>
          </a:p>
        </p:txBody>
      </p:sp>
    </p:spTree>
    <p:extLst>
      <p:ext uri="{BB962C8B-B14F-4D97-AF65-F5344CB8AC3E}">
        <p14:creationId xmlns:p14="http://schemas.microsoft.com/office/powerpoint/2010/main" val="2576082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250F-8780-E039-B9BE-7E3092E3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item with strong consistency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69402-6D61-2B25-3D6C-90B9285BC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dynamodb</a:t>
            </a:r>
            <a:r>
              <a:rPr lang="en-US" dirty="0"/>
              <a:t> get-item --consistent-read \</a:t>
            </a:r>
          </a:p>
          <a:p>
            <a:pPr marL="0" indent="0">
              <a:buNone/>
            </a:pPr>
            <a:r>
              <a:rPr lang="en-US" dirty="0"/>
              <a:t>    --table-name Music \</a:t>
            </a:r>
          </a:p>
          <a:p>
            <a:pPr marL="0" indent="0">
              <a:buNone/>
            </a:pPr>
            <a:r>
              <a:rPr lang="en-US" dirty="0"/>
              <a:t>    --key '{ "Artist": {"S": "Acme Band"}, "</a:t>
            </a:r>
            <a:r>
              <a:rPr lang="en-US" dirty="0" err="1"/>
              <a:t>SongTitle</a:t>
            </a:r>
            <a:r>
              <a:rPr lang="en-US" dirty="0"/>
              <a:t>": {"S": "Happy Day"}}'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0323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1F306-D59D-4896-BBB5-D21D3FFA3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 data in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10209-64BC-41DB-85C9-474B5580A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aws</a:t>
            </a:r>
            <a:r>
              <a:rPr lang="en-IN" dirty="0"/>
              <a:t> </a:t>
            </a:r>
            <a:r>
              <a:rPr lang="en-IN" dirty="0" err="1"/>
              <a:t>dynamodb</a:t>
            </a:r>
            <a:r>
              <a:rPr lang="en-IN" dirty="0"/>
              <a:t> update-item \</a:t>
            </a:r>
          </a:p>
          <a:p>
            <a:pPr marL="0" indent="0">
              <a:buNone/>
            </a:pPr>
            <a:r>
              <a:rPr lang="en-IN" dirty="0"/>
              <a:t>    --table-name Music \</a:t>
            </a:r>
          </a:p>
          <a:p>
            <a:pPr marL="0" indent="0">
              <a:buNone/>
            </a:pPr>
            <a:r>
              <a:rPr lang="en-IN" dirty="0"/>
              <a:t>    --key '{ "Artist": {"S": "Acme Band"}, "</a:t>
            </a:r>
            <a:r>
              <a:rPr lang="en-IN" dirty="0" err="1"/>
              <a:t>SongTitle</a:t>
            </a:r>
            <a:r>
              <a:rPr lang="en-IN" dirty="0"/>
              <a:t>": {"S": "Happy Day"}}' \</a:t>
            </a:r>
          </a:p>
          <a:p>
            <a:pPr marL="0" indent="0">
              <a:buNone/>
            </a:pPr>
            <a:r>
              <a:rPr lang="en-IN" dirty="0"/>
              <a:t>    --update-expression "SET </a:t>
            </a:r>
            <a:r>
              <a:rPr lang="en-IN" dirty="0" err="1"/>
              <a:t>AlbumTitle</a:t>
            </a:r>
            <a:r>
              <a:rPr lang="en-IN" dirty="0"/>
              <a:t> = :</a:t>
            </a:r>
            <a:r>
              <a:rPr lang="en-IN" dirty="0" err="1"/>
              <a:t>newval</a:t>
            </a:r>
            <a:r>
              <a:rPr lang="en-IN" dirty="0"/>
              <a:t>" \</a:t>
            </a:r>
          </a:p>
          <a:p>
            <a:pPr marL="0" indent="0">
              <a:buNone/>
            </a:pPr>
            <a:r>
              <a:rPr lang="en-IN" dirty="0"/>
              <a:t>    --expression-attribute-values '{":</a:t>
            </a:r>
            <a:r>
              <a:rPr lang="en-IN" dirty="0" err="1"/>
              <a:t>newval</a:t>
            </a:r>
            <a:r>
              <a:rPr lang="en-IN" dirty="0"/>
              <a:t>":{"</a:t>
            </a:r>
            <a:r>
              <a:rPr lang="en-IN" dirty="0" err="1"/>
              <a:t>S":"Updated</a:t>
            </a:r>
            <a:r>
              <a:rPr lang="en-IN" dirty="0"/>
              <a:t> Album Title"}}' \</a:t>
            </a:r>
          </a:p>
          <a:p>
            <a:pPr marL="0" indent="0">
              <a:buNone/>
            </a:pPr>
            <a:r>
              <a:rPr lang="en-IN" dirty="0"/>
              <a:t>    --return-values ALL_NEW</a:t>
            </a:r>
          </a:p>
        </p:txBody>
      </p:sp>
    </p:spTree>
    <p:extLst>
      <p:ext uri="{BB962C8B-B14F-4D97-AF65-F5344CB8AC3E}">
        <p14:creationId xmlns:p14="http://schemas.microsoft.com/office/powerpoint/2010/main" val="3859760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7808-BF64-77C4-8558-A4C6E147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data in a table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DA5BA-A757-C6C4-F11C-F4E5F60DB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dynamodb</a:t>
            </a:r>
            <a:r>
              <a:rPr lang="en-US" dirty="0"/>
              <a:t> query \</a:t>
            </a:r>
          </a:p>
          <a:p>
            <a:pPr marL="0" indent="0">
              <a:buNone/>
            </a:pPr>
            <a:r>
              <a:rPr lang="en-US" dirty="0"/>
              <a:t>    --table-name Music \</a:t>
            </a:r>
          </a:p>
          <a:p>
            <a:pPr marL="0" indent="0">
              <a:buNone/>
            </a:pPr>
            <a:r>
              <a:rPr lang="en-US" dirty="0"/>
              <a:t>    --key-condition-expression "Artist = :name" \</a:t>
            </a:r>
          </a:p>
          <a:p>
            <a:pPr marL="0" indent="0">
              <a:buNone/>
            </a:pPr>
            <a:r>
              <a:rPr lang="en-US" dirty="0"/>
              <a:t>    --expression-attribute-values  '{":name":{"</a:t>
            </a:r>
            <a:r>
              <a:rPr lang="en-US" dirty="0" err="1"/>
              <a:t>S":"Acme</a:t>
            </a:r>
            <a:r>
              <a:rPr lang="en-US" dirty="0"/>
              <a:t> Band"}}'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5033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1DB74-DCDA-6C99-BB82-19AD45D0D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CF5F5-3438-B19A-F965-FAA3B3408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589371" cy="11255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dynamodb</a:t>
            </a:r>
            <a:r>
              <a:rPr lang="en-US" dirty="0"/>
              <a:t> query --table-name Music --key-conditions file://key-conditions.json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6E0CA-3D90-FCC2-C683-4CD4E8821E2D}"/>
              </a:ext>
            </a:extLst>
          </p:cNvPr>
          <p:cNvSpPr txBox="1"/>
          <p:nvPr/>
        </p:nvSpPr>
        <p:spPr>
          <a:xfrm>
            <a:off x="1025081" y="3166269"/>
            <a:ext cx="9783365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In </a:t>
            </a:r>
            <a:r>
              <a:rPr lang="en-IN" b="0" i="0" dirty="0">
                <a:solidFill>
                  <a:srgbClr val="16191F"/>
                </a:solidFill>
                <a:effectLst/>
                <a:latin typeface="Amazon Ember"/>
              </a:rPr>
              <a:t> </a:t>
            </a:r>
            <a:r>
              <a:rPr lang="en-IN" b="0" i="1" dirty="0">
                <a:solidFill>
                  <a:srgbClr val="16191F"/>
                </a:solidFill>
                <a:effectLst/>
                <a:latin typeface="Amazon Ember"/>
              </a:rPr>
              <a:t>key-</a:t>
            </a:r>
            <a:r>
              <a:rPr lang="en-IN" b="0" i="1" dirty="0" err="1">
                <a:solidFill>
                  <a:srgbClr val="16191F"/>
                </a:solidFill>
                <a:effectLst/>
                <a:latin typeface="Amazon Ember"/>
              </a:rPr>
              <a:t>conditions.json</a:t>
            </a:r>
            <a:r>
              <a:rPr lang="en-IN" b="0" i="0" dirty="0">
                <a:solidFill>
                  <a:srgbClr val="16191F"/>
                </a:solidFill>
                <a:effectLst/>
                <a:latin typeface="Amazon Ember"/>
              </a:rPr>
              <a:t>.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"Artist": {</a:t>
            </a:r>
          </a:p>
          <a:p>
            <a:r>
              <a:rPr lang="en-IN" dirty="0"/>
              <a:t>        "</a:t>
            </a:r>
            <a:r>
              <a:rPr lang="en-IN" dirty="0" err="1"/>
              <a:t>AttributeValueList</a:t>
            </a:r>
            <a:r>
              <a:rPr lang="en-IN" dirty="0"/>
              <a:t>": [	            {                   "S": "No One You Know"            }           ],  </a:t>
            </a:r>
          </a:p>
          <a:p>
            <a:r>
              <a:rPr lang="en-IN" dirty="0"/>
              <a:t>        "</a:t>
            </a:r>
            <a:r>
              <a:rPr lang="en-IN" dirty="0" err="1"/>
              <a:t>ComparisonOperator</a:t>
            </a:r>
            <a:r>
              <a:rPr lang="en-IN" dirty="0"/>
              <a:t>": "EQ"</a:t>
            </a:r>
          </a:p>
          <a:p>
            <a:r>
              <a:rPr lang="en-IN" dirty="0"/>
              <a:t>    },  </a:t>
            </a:r>
          </a:p>
          <a:p>
            <a:r>
              <a:rPr lang="en-IN" dirty="0"/>
              <a:t>    "</a:t>
            </a:r>
            <a:r>
              <a:rPr lang="en-IN" dirty="0" err="1"/>
              <a:t>SongTitle</a:t>
            </a:r>
            <a:r>
              <a:rPr lang="en-IN" dirty="0"/>
              <a:t>": {</a:t>
            </a:r>
          </a:p>
          <a:p>
            <a:r>
              <a:rPr lang="en-IN" dirty="0"/>
              <a:t>        "</a:t>
            </a:r>
            <a:r>
              <a:rPr lang="en-IN" dirty="0" err="1"/>
              <a:t>AttributeValueList</a:t>
            </a:r>
            <a:r>
              <a:rPr lang="en-IN" dirty="0"/>
              <a:t>": [	            {                   "S": "Call Me Today“	            }           ],  </a:t>
            </a:r>
          </a:p>
          <a:p>
            <a:r>
              <a:rPr lang="en-IN" dirty="0"/>
              <a:t>        "</a:t>
            </a:r>
            <a:r>
              <a:rPr lang="en-IN" dirty="0" err="1"/>
              <a:t>ComparisonOperator</a:t>
            </a:r>
            <a:r>
              <a:rPr lang="en-IN" dirty="0"/>
              <a:t>": "EQ"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7291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500-4957-DDF6-868D-5F4FEDEA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Expression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A8BDC0-DA51-6BD1-6C5E-02B753240B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4954" y="2603499"/>
          <a:ext cx="10660809" cy="3954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22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E2A68-D4D9-9B4F-B18C-726DE287D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CFBD0-C29D-F52B-94BD-7A3440A54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6191F"/>
                </a:solidFill>
                <a:latin typeface="Amazon Ember"/>
              </a:rPr>
              <a:t>C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an use the AWS Command Line Interface (AWS CLI) to control multiple AWS services from the command line and automate them through scripts. </a:t>
            </a:r>
          </a:p>
          <a:p>
            <a:r>
              <a:rPr lang="en-US" dirty="0">
                <a:solidFill>
                  <a:srgbClr val="16191F"/>
                </a:solidFill>
                <a:latin typeface="Amazon Ember"/>
              </a:rPr>
              <a:t>C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an use the AWS CLI for ad hoc operations, such as creating a table. </a:t>
            </a:r>
          </a:p>
          <a:p>
            <a:r>
              <a:rPr lang="en-US" dirty="0">
                <a:solidFill>
                  <a:srgbClr val="16191F"/>
                </a:solidFill>
                <a:latin typeface="Amazon Ember"/>
              </a:rPr>
              <a:t>C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an also use it to embed Amazon DynamoDB operations within utility scripts.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1125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500-4957-DDF6-868D-5F4FEDEA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Expression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5E79-D8AD-550B-FFD7-1312CE942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660809" cy="3954463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Expressions are strings that use DynamoDB's domain-specific expression logic to check for the validity of a described statement.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With expressions, can use comparator symbols, such as "=" (equals), "&gt;" (greater than), or "&gt;=" (greater than or equal to)</a:t>
            </a:r>
          </a:p>
          <a:p>
            <a:r>
              <a:rPr lang="en-US" dirty="0"/>
              <a:t>Can also use certain functions in expressions. </a:t>
            </a:r>
          </a:p>
          <a:p>
            <a:r>
              <a:rPr lang="en-US" dirty="0"/>
              <a:t>Includes checking whether a particular attribute exists (</a:t>
            </a:r>
            <a:r>
              <a:rPr lang="en-US" dirty="0" err="1"/>
              <a:t>attribute_exists</a:t>
            </a:r>
            <a:r>
              <a:rPr lang="en-US" dirty="0"/>
              <a:t>() function) or does not exist (</a:t>
            </a:r>
            <a:r>
              <a:rPr lang="en-US" dirty="0" err="1"/>
              <a:t>attribute_not_exists</a:t>
            </a:r>
            <a:r>
              <a:rPr lang="en-US" dirty="0"/>
              <a:t>() function), or that an attribute begins with a particular substring (</a:t>
            </a:r>
            <a:r>
              <a:rPr lang="en-US" dirty="0" err="1"/>
              <a:t>begins_with</a:t>
            </a:r>
            <a:r>
              <a:rPr lang="en-US" dirty="0"/>
              <a:t>() function).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4559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BB5B-19E2-E738-D4CF-5E4EE8D0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Expression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1C15C-0A67-F3EC-CC8E-FC7C6DE77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Available functions</a:t>
            </a:r>
          </a:p>
          <a:p>
            <a:endParaRPr lang="en-US" dirty="0"/>
          </a:p>
          <a:p>
            <a:r>
              <a:rPr lang="en-US" dirty="0" err="1"/>
              <a:t>attribute_exists</a:t>
            </a:r>
            <a:r>
              <a:rPr lang="en-US" dirty="0"/>
              <a:t>(): Check for existence of an attribute;</a:t>
            </a:r>
          </a:p>
          <a:p>
            <a:r>
              <a:rPr lang="en-US" dirty="0" err="1"/>
              <a:t>attribute_not_exists</a:t>
            </a:r>
            <a:r>
              <a:rPr lang="en-US" dirty="0"/>
              <a:t>(): Check for non-existence of an attribute;</a:t>
            </a:r>
          </a:p>
          <a:p>
            <a:r>
              <a:rPr lang="en-US" dirty="0" err="1"/>
              <a:t>attribute_type</a:t>
            </a:r>
            <a:r>
              <a:rPr lang="en-US" dirty="0"/>
              <a:t>(): Check if an attribute is of a certain type;</a:t>
            </a:r>
          </a:p>
          <a:p>
            <a:r>
              <a:rPr lang="en-US" dirty="0" err="1"/>
              <a:t>begins_with</a:t>
            </a:r>
            <a:r>
              <a:rPr lang="en-US" dirty="0"/>
              <a:t>(): Check if an attribute begins with a particular substring;</a:t>
            </a:r>
          </a:p>
          <a:p>
            <a:r>
              <a:rPr lang="en-US" dirty="0"/>
              <a:t>contains(): Check if a String attribute contains a particular substring or a Set attribute contains a particular element; and</a:t>
            </a:r>
          </a:p>
          <a:p>
            <a:r>
              <a:rPr lang="en-US" dirty="0"/>
              <a:t>size(): Returns a number indicating the size of an attribute.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1150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9D4609-B4AE-0AE3-DC8C-46EA34B524AC}"/>
              </a:ext>
            </a:extLst>
          </p:cNvPr>
          <p:cNvSpPr txBox="1"/>
          <p:nvPr/>
        </p:nvSpPr>
        <p:spPr>
          <a:xfrm>
            <a:off x="2446735" y="1482775"/>
            <a:ext cx="609361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aws</a:t>
            </a:r>
            <a:r>
              <a:rPr lang="en-IN" dirty="0"/>
              <a:t> </a:t>
            </a:r>
            <a:r>
              <a:rPr lang="en-IN" dirty="0" err="1"/>
              <a:t>dynamodb</a:t>
            </a:r>
            <a:r>
              <a:rPr lang="en-IN" dirty="0"/>
              <a:t> create-table \</a:t>
            </a:r>
          </a:p>
          <a:p>
            <a:r>
              <a:rPr lang="en-IN" dirty="0"/>
              <a:t>  --table-name </a:t>
            </a:r>
            <a:r>
              <a:rPr lang="en-IN" dirty="0" err="1"/>
              <a:t>UsersTable</a:t>
            </a:r>
            <a:r>
              <a:rPr lang="en-IN" dirty="0"/>
              <a:t> \</a:t>
            </a:r>
          </a:p>
          <a:p>
            <a:r>
              <a:rPr lang="en-IN" dirty="0"/>
              <a:t>  --attribute-definitions '[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"</a:t>
            </a:r>
            <a:r>
              <a:rPr lang="en-IN" dirty="0" err="1"/>
              <a:t>AttributeName</a:t>
            </a:r>
            <a:r>
              <a:rPr lang="en-IN" dirty="0"/>
              <a:t>": "Username",</a:t>
            </a:r>
          </a:p>
          <a:p>
            <a:r>
              <a:rPr lang="en-IN" dirty="0"/>
              <a:t>        "</a:t>
            </a:r>
            <a:r>
              <a:rPr lang="en-IN" dirty="0" err="1"/>
              <a:t>AttributeType</a:t>
            </a:r>
            <a:r>
              <a:rPr lang="en-IN" dirty="0"/>
              <a:t>": "S"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]' \</a:t>
            </a:r>
          </a:p>
          <a:p>
            <a:r>
              <a:rPr lang="en-IN" dirty="0"/>
              <a:t>  --key-schema '[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"</a:t>
            </a:r>
            <a:r>
              <a:rPr lang="en-IN" dirty="0" err="1"/>
              <a:t>AttributeName</a:t>
            </a:r>
            <a:r>
              <a:rPr lang="en-IN" dirty="0"/>
              <a:t>": "Username",</a:t>
            </a:r>
          </a:p>
          <a:p>
            <a:r>
              <a:rPr lang="en-IN" dirty="0"/>
              <a:t>        "</a:t>
            </a:r>
            <a:r>
              <a:rPr lang="en-IN" dirty="0" err="1"/>
              <a:t>KeyType</a:t>
            </a:r>
            <a:r>
              <a:rPr lang="en-IN" dirty="0"/>
              <a:t>": "HASH"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]' \</a:t>
            </a:r>
          </a:p>
          <a:p>
            <a:r>
              <a:rPr lang="en-IN" dirty="0"/>
              <a:t>  --provisioned-throughput '{</a:t>
            </a:r>
          </a:p>
          <a:p>
            <a:r>
              <a:rPr lang="en-IN" dirty="0"/>
              <a:t>    "</a:t>
            </a:r>
            <a:r>
              <a:rPr lang="en-IN" dirty="0" err="1"/>
              <a:t>ReadCapacityUnits</a:t>
            </a:r>
            <a:r>
              <a:rPr lang="en-IN" dirty="0"/>
              <a:t>": 1,</a:t>
            </a:r>
          </a:p>
          <a:p>
            <a:r>
              <a:rPr lang="en-IN" dirty="0"/>
              <a:t>    "</a:t>
            </a:r>
            <a:r>
              <a:rPr lang="en-IN" dirty="0" err="1"/>
              <a:t>WriteCapacityUnits</a:t>
            </a:r>
            <a:r>
              <a:rPr lang="en-IN" dirty="0"/>
              <a:t>": 1</a:t>
            </a:r>
          </a:p>
          <a:p>
            <a:r>
              <a:rPr lang="en-IN" dirty="0"/>
              <a:t>  }' \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48E536-B399-D833-786A-F9B17E846521}"/>
              </a:ext>
            </a:extLst>
          </p:cNvPr>
          <p:cNvSpPr txBox="1"/>
          <p:nvPr/>
        </p:nvSpPr>
        <p:spPr>
          <a:xfrm>
            <a:off x="1218010" y="679727"/>
            <a:ext cx="6093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Creating a table</a:t>
            </a:r>
          </a:p>
        </p:txBody>
      </p:sp>
    </p:spTree>
    <p:extLst>
      <p:ext uri="{BB962C8B-B14F-4D97-AF65-F5344CB8AC3E}">
        <p14:creationId xmlns:p14="http://schemas.microsoft.com/office/powerpoint/2010/main" val="2442470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500-4957-DDF6-868D-5F4FEDEA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 err="1">
                <a:solidFill>
                  <a:schemeClr val="bg1"/>
                </a:solidFill>
                <a:effectLst/>
                <a:latin typeface="Avenir"/>
              </a:rPr>
              <a:t>PutItem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5E79-D8AD-550B-FFD7-1312CE942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660809" cy="3954463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 </a:t>
            </a:r>
            <a:r>
              <a:rPr lang="en-US" b="0" i="0" u="none" strike="noStrike" dirty="0">
                <a:solidFill>
                  <a:srgbClr val="2973B7"/>
                </a:solidFill>
                <a:effectLst/>
                <a:latin typeface="Avenir"/>
              </a:rPr>
              <a:t>operation</a:t>
            </a:r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 to insert Items into DynamoDB table. </a:t>
            </a:r>
          </a:p>
          <a:p>
            <a:r>
              <a:rPr lang="en-US" dirty="0">
                <a:solidFill>
                  <a:srgbClr val="000000"/>
                </a:solidFill>
                <a:latin typeface="Avenir"/>
              </a:rPr>
              <a:t>O</a:t>
            </a:r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peration completely overwrites any existing Item </a:t>
            </a:r>
            <a:r>
              <a:rPr lang="en-US" b="0" i="0">
                <a:solidFill>
                  <a:srgbClr val="000000"/>
                </a:solidFill>
                <a:effectLst/>
                <a:latin typeface="Avenir"/>
              </a:rPr>
              <a:t>in the table.</a:t>
            </a:r>
            <a:endParaRPr lang="en-US" b="0" i="0" dirty="0">
              <a:solidFill>
                <a:srgbClr val="000000"/>
              </a:solidFill>
              <a:effectLst/>
              <a:latin typeface="Avenir"/>
            </a:endParaRPr>
          </a:p>
          <a:p>
            <a:r>
              <a:rPr lang="en-US" dirty="0">
                <a:solidFill>
                  <a:srgbClr val="000000"/>
                </a:solidFill>
                <a:latin typeface="Avenir"/>
              </a:rPr>
              <a:t>Can u</a:t>
            </a:r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se a </a:t>
            </a:r>
            <a:r>
              <a:rPr lang="en-US" b="0" i="0" u="none" strike="noStrike" dirty="0">
                <a:solidFill>
                  <a:srgbClr val="2973B7"/>
                </a:solidFill>
                <a:effectLst/>
                <a:latin typeface="Avenir"/>
              </a:rPr>
              <a:t>condition expression</a:t>
            </a:r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 to only insert the Item if an Item with that primary key did not exist previously.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6508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10D812F-B39D-3589-329F-7C1C6640B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2" y="4634512"/>
            <a:ext cx="11285043" cy="184665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aws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dynamodb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 put-item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--table-name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UsersTable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--item '{ "Username": {"S": "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daffyduck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"}, "Name": {"S": "Daffy Duck"}, "Age": {"N": "81"} }' \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5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EF6D6F-4744-0623-B2B5-35E16FDCFC8E}"/>
              </a:ext>
            </a:extLst>
          </p:cNvPr>
          <p:cNvSpPr txBox="1"/>
          <p:nvPr/>
        </p:nvSpPr>
        <p:spPr>
          <a:xfrm>
            <a:off x="453479" y="1920895"/>
            <a:ext cx="11285042" cy="15081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aws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dynamodb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 put-item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--table-name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UsersTable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--item '{ "Username": {"S": "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alexdebrie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"} }' \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5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3B185-6BCA-9D92-2693-39C72B79DAC6}"/>
              </a:ext>
            </a:extLst>
          </p:cNvPr>
          <p:cNvSpPr txBox="1"/>
          <p:nvPr/>
        </p:nvSpPr>
        <p:spPr>
          <a:xfrm>
            <a:off x="2503885" y="530717"/>
            <a:ext cx="6093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dirty="0" err="1">
                <a:solidFill>
                  <a:srgbClr val="FF0000"/>
                </a:solidFill>
                <a:effectLst/>
                <a:latin typeface="Avenir"/>
              </a:rPr>
              <a:t>PutItem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119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C8CD861-5EDC-B1D4-395F-9827D41C5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3" y="1363802"/>
            <a:ext cx="8458201" cy="141577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aws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dynamodb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 get-item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 --table-name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UsersTable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--key '{ "Username": {"S": "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alexdebrie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"} }' \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5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A7F39D-CB26-274E-39EB-8C6E1787ABB1}"/>
              </a:ext>
            </a:extLst>
          </p:cNvPr>
          <p:cNvSpPr txBox="1"/>
          <p:nvPr/>
        </p:nvSpPr>
        <p:spPr>
          <a:xfrm>
            <a:off x="2732485" y="100426"/>
            <a:ext cx="6093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>
                <a:solidFill>
                  <a:srgbClr val="FF0000"/>
                </a:solidFill>
                <a:latin typeface="Avenir"/>
              </a:rPr>
              <a:t>getI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"/>
                <a:ea typeface="+mn-ea"/>
                <a:cs typeface="+mn-cs"/>
              </a:rPr>
              <a:t>tem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7BC1450-F2A0-2BF7-D824-B65778062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3" y="3078752"/>
            <a:ext cx="8458200" cy="141577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aws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dynamodb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 get-item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 --table-name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UsersTable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 --key '{ "Username": {"S": "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daffyduck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"} }' \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5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2A0BF35-4B78-E3C0-3D23-862129123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3" y="4755538"/>
            <a:ext cx="8458200" cy="18466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aws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dynamodb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 get-item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--table-name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UsersTable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--projection-expression "Age, Username"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--key '{ "Username": {"S": "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daffyduck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pace Mono"/>
              </a:rPr>
              <a:t>"} }' \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5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279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15480BD-17FC-86C8-8DC7-2036A9C9A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" y="626331"/>
            <a:ext cx="6884321" cy="166199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pace Mono"/>
              </a:rPr>
              <a:t>aws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pace Mono"/>
              </a:rPr>
              <a:t>dynamodb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pace Mono"/>
              </a:rPr>
              <a:t> get-item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pace Mono"/>
              </a:rPr>
              <a:t>--table-name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pace Mono"/>
              </a:rPr>
              <a:t>UsersTable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pace Mono"/>
              </a:rPr>
              <a:t>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pace Mono"/>
              </a:rPr>
              <a:t>--projection-expression "#a, #u"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pace Mono"/>
              </a:rPr>
              <a:t>--expression-attribute-names '{ "#a": "Age", "#u": "Username" }’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pace Mono"/>
              </a:rPr>
              <a:t>--key '{ "Username": {"S": 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pace Mono"/>
              </a:rPr>
              <a:t>daffyduck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pace Mono"/>
              </a:rPr>
              <a:t>"} }' \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BC40D8-3E28-5F6B-38A3-C8B186350649}"/>
              </a:ext>
            </a:extLst>
          </p:cNvPr>
          <p:cNvSpPr txBox="1"/>
          <p:nvPr/>
        </p:nvSpPr>
        <p:spPr>
          <a:xfrm>
            <a:off x="471486" y="2699534"/>
            <a:ext cx="10729913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example, imagine you had an "Address" map attribute with keys of "Street", "City", and "State".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have a use case where you want to check if the "State" is equal to a particular value.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get the nested "</a:t>
            </a:r>
            <a:r>
              <a:rPr lang="en-US" dirty="0" err="1"/>
              <a:t>Address.State</a:t>
            </a:r>
            <a:r>
              <a:rPr lang="en-US" dirty="0"/>
              <a:t>" attribute, you would need to write it as: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b="1" dirty="0"/>
              <a:t>--condition-expression "#a.#</a:t>
            </a:r>
            <a:r>
              <a:rPr lang="en-US" b="1" dirty="0" err="1"/>
              <a:t>st</a:t>
            </a:r>
            <a:r>
              <a:rPr lang="en-US" b="1" dirty="0"/>
              <a:t> = 'Nebraska' " \</a:t>
            </a:r>
          </a:p>
          <a:p>
            <a:r>
              <a:rPr lang="en-US" b="1" dirty="0"/>
              <a:t>    --expression-attribute-names '{</a:t>
            </a:r>
          </a:p>
          <a:p>
            <a:r>
              <a:rPr lang="en-US" b="1" dirty="0"/>
              <a:t>      "#a": "Address",</a:t>
            </a:r>
          </a:p>
          <a:p>
            <a:r>
              <a:rPr lang="en-US" b="1" dirty="0"/>
              <a:t>      "#</a:t>
            </a:r>
            <a:r>
              <a:rPr lang="en-US" b="1" dirty="0" err="1"/>
              <a:t>st</a:t>
            </a:r>
            <a:r>
              <a:rPr lang="en-US" b="1" dirty="0"/>
              <a:t>": "State"</a:t>
            </a:r>
          </a:p>
          <a:p>
            <a:r>
              <a:rPr lang="en-US" b="1" dirty="0"/>
              <a:t>    }'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71915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50B2-2D2B-71CD-421F-D79A8978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 Expressions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383128-74A5-ACCF-7C50-3295DBDE3CAF}"/>
              </a:ext>
            </a:extLst>
          </p:cNvPr>
          <p:cNvSpPr txBox="1"/>
          <p:nvPr/>
        </p:nvSpPr>
        <p:spPr>
          <a:xfrm>
            <a:off x="1618060" y="2895184"/>
            <a:ext cx="609361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aws</a:t>
            </a:r>
            <a:r>
              <a:rPr lang="en-IN" dirty="0"/>
              <a:t> </a:t>
            </a:r>
            <a:r>
              <a:rPr lang="en-IN" dirty="0" err="1"/>
              <a:t>dynamodb</a:t>
            </a:r>
            <a:r>
              <a:rPr lang="en-IN" dirty="0"/>
              <a:t> put-item \</a:t>
            </a:r>
          </a:p>
          <a:p>
            <a:r>
              <a:rPr lang="en-IN" dirty="0"/>
              <a:t>    --table-name </a:t>
            </a:r>
            <a:r>
              <a:rPr lang="en-IN" dirty="0" err="1"/>
              <a:t>UsersTable</a:t>
            </a:r>
            <a:r>
              <a:rPr lang="en-IN" dirty="0"/>
              <a:t> \</a:t>
            </a:r>
          </a:p>
          <a:p>
            <a:r>
              <a:rPr lang="en-IN" dirty="0"/>
              <a:t>    --item '{</a:t>
            </a:r>
          </a:p>
          <a:p>
            <a:r>
              <a:rPr lang="en-IN" dirty="0"/>
              <a:t>      "Username": {"S": "</a:t>
            </a:r>
            <a:r>
              <a:rPr lang="en-IN" dirty="0" err="1"/>
              <a:t>yosemitesam</a:t>
            </a:r>
            <a:r>
              <a:rPr lang="en-IN" dirty="0"/>
              <a:t>"},</a:t>
            </a:r>
          </a:p>
          <a:p>
            <a:r>
              <a:rPr lang="en-IN" dirty="0"/>
              <a:t>      "Name": {"S": "Yosemite Sam"},</a:t>
            </a:r>
          </a:p>
          <a:p>
            <a:r>
              <a:rPr lang="en-IN" dirty="0"/>
              <a:t>      "Age": {"N": "73"}</a:t>
            </a:r>
          </a:p>
          <a:p>
            <a:r>
              <a:rPr lang="en-IN" dirty="0"/>
              <a:t>    }' \</a:t>
            </a:r>
          </a:p>
          <a:p>
            <a:r>
              <a:rPr lang="en-IN" dirty="0"/>
              <a:t>    --condition-expression "</a:t>
            </a:r>
            <a:r>
              <a:rPr lang="en-IN" dirty="0" err="1"/>
              <a:t>attribute_not_exists</a:t>
            </a:r>
            <a:r>
              <a:rPr lang="en-IN" dirty="0"/>
              <a:t>(#u)" \</a:t>
            </a:r>
          </a:p>
          <a:p>
            <a:r>
              <a:rPr lang="en-IN" dirty="0"/>
              <a:t>    --expression-attribute-names '{</a:t>
            </a:r>
          </a:p>
          <a:p>
            <a:r>
              <a:rPr lang="en-IN" dirty="0"/>
              <a:t>      "#u": "Username"</a:t>
            </a:r>
          </a:p>
          <a:p>
            <a:r>
              <a:rPr lang="en-IN" dirty="0"/>
              <a:t>    }' \</a:t>
            </a:r>
          </a:p>
        </p:txBody>
      </p:sp>
    </p:spTree>
    <p:extLst>
      <p:ext uri="{BB962C8B-B14F-4D97-AF65-F5344CB8AC3E}">
        <p14:creationId xmlns:p14="http://schemas.microsoft.com/office/powerpoint/2010/main" val="3117691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500-4957-DDF6-868D-5F4FEDEA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	Updating Items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5E79-D8AD-550B-FFD7-1312CE942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660809" cy="3954463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Useful to </a:t>
            </a:r>
            <a:r>
              <a:rPr lang="en-US" b="0" i="1" dirty="0">
                <a:solidFill>
                  <a:srgbClr val="000000"/>
                </a:solidFill>
                <a:effectLst/>
                <a:latin typeface="Avenir"/>
              </a:rPr>
              <a:t>update</a:t>
            </a:r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 an existing Item by modifying one or two attributes but leaving the other attributes unchanged.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Avenir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llows to update an Item directly without first retrieving the Item, manipulating it as desired, then saving it back with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venir"/>
              </a:rPr>
              <a:t>PutItem</a:t>
            </a:r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 operation.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When using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venir"/>
              </a:rPr>
              <a:t>UpdateItem</a:t>
            </a:r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 action, need to specify an </a:t>
            </a:r>
            <a:r>
              <a:rPr lang="en-US" b="1" i="0" dirty="0">
                <a:solidFill>
                  <a:srgbClr val="000000"/>
                </a:solidFill>
                <a:effectLst/>
                <a:latin typeface="Avenir"/>
              </a:rPr>
              <a:t>update expression</a:t>
            </a:r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This describes the update actions you want to take and uses the </a:t>
            </a:r>
            <a:r>
              <a:rPr lang="en-US" b="0" i="0" u="none" strike="noStrike" dirty="0">
                <a:solidFill>
                  <a:srgbClr val="2973B7"/>
                </a:solidFill>
                <a:effectLst/>
                <a:latin typeface="Avenir"/>
              </a:rPr>
              <a:t>expression syntax</a:t>
            </a:r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When using the update expression, you must include one of four update clauses. These clauses are: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Avenir"/>
              </a:rPr>
              <a:t>SET:</a:t>
            </a:r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 Used to add an attribute to an Item or modify an existing attribute;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Avenir"/>
              </a:rPr>
              <a:t>REMOVE:</a:t>
            </a:r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 Used to delete attributes from an Item.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Avenir"/>
              </a:rPr>
              <a:t>ADD:</a:t>
            </a:r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 Used to increment/decrement a </a:t>
            </a:r>
            <a:r>
              <a:rPr lang="en-US" b="0" i="0" u="none" strike="noStrike" dirty="0">
                <a:solidFill>
                  <a:srgbClr val="2973B7"/>
                </a:solidFill>
                <a:effectLst/>
                <a:latin typeface="Avenir"/>
              </a:rPr>
              <a:t>Number</a:t>
            </a:r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 or insert elements into a </a:t>
            </a:r>
            <a:r>
              <a:rPr lang="en-US" b="0" i="0" u="none" strike="noStrike" dirty="0">
                <a:solidFill>
                  <a:srgbClr val="2973B7"/>
                </a:solidFill>
                <a:effectLst/>
                <a:latin typeface="Avenir"/>
              </a:rPr>
              <a:t>Set</a:t>
            </a:r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Avenir"/>
              </a:rPr>
              <a:t>DELETE:</a:t>
            </a:r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 Used to remove items from a </a:t>
            </a:r>
            <a:r>
              <a:rPr lang="en-US" b="0" i="0" u="none" strike="noStrike" dirty="0">
                <a:solidFill>
                  <a:srgbClr val="2973B7"/>
                </a:solidFill>
                <a:effectLst/>
                <a:latin typeface="Avenir"/>
              </a:rPr>
              <a:t>Set</a:t>
            </a:r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veni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424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500-4957-DDF6-868D-5F4FEDEA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Avenir"/>
              </a:rPr>
              <a:t>Using the SET update clause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3B007-DEC9-6FA7-FFE3-E7D684B3AB32}"/>
              </a:ext>
            </a:extLst>
          </p:cNvPr>
          <p:cNvSpPr txBox="1"/>
          <p:nvPr/>
        </p:nvSpPr>
        <p:spPr>
          <a:xfrm>
            <a:off x="2488851" y="2518172"/>
            <a:ext cx="6093618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$ </a:t>
            </a:r>
            <a:r>
              <a:rPr lang="en-IN" dirty="0" err="1"/>
              <a:t>aws</a:t>
            </a:r>
            <a:r>
              <a:rPr lang="en-IN" dirty="0"/>
              <a:t> </a:t>
            </a:r>
            <a:r>
              <a:rPr lang="en-IN" dirty="0" err="1"/>
              <a:t>dynamodb</a:t>
            </a:r>
            <a:r>
              <a:rPr lang="en-IN" dirty="0"/>
              <a:t> update-item \</a:t>
            </a:r>
          </a:p>
          <a:p>
            <a:r>
              <a:rPr lang="en-IN" dirty="0"/>
              <a:t>    --table-name </a:t>
            </a:r>
            <a:r>
              <a:rPr lang="en-IN" dirty="0" err="1"/>
              <a:t>UsersTable</a:t>
            </a:r>
            <a:r>
              <a:rPr lang="en-IN" dirty="0"/>
              <a:t> \</a:t>
            </a:r>
          </a:p>
          <a:p>
            <a:r>
              <a:rPr lang="en-IN" dirty="0"/>
              <a:t>    --key '{</a:t>
            </a:r>
          </a:p>
          <a:p>
            <a:r>
              <a:rPr lang="en-IN" dirty="0"/>
              <a:t>      "Username": {"S": "</a:t>
            </a:r>
            <a:r>
              <a:rPr lang="en-IN" dirty="0" err="1"/>
              <a:t>daffyduck</a:t>
            </a:r>
            <a:r>
              <a:rPr lang="en-IN" dirty="0"/>
              <a:t>"}</a:t>
            </a:r>
          </a:p>
          <a:p>
            <a:r>
              <a:rPr lang="en-IN" dirty="0"/>
              <a:t>    }' \</a:t>
            </a:r>
          </a:p>
          <a:p>
            <a:r>
              <a:rPr lang="en-IN" dirty="0"/>
              <a:t>    --update-expression 'SET #dob = :dob' \</a:t>
            </a:r>
          </a:p>
          <a:p>
            <a:r>
              <a:rPr lang="en-IN" dirty="0"/>
              <a:t>    --expression-attribute-names '{</a:t>
            </a:r>
          </a:p>
          <a:p>
            <a:r>
              <a:rPr lang="en-IN" dirty="0"/>
              <a:t>      "#dob": "</a:t>
            </a:r>
            <a:r>
              <a:rPr lang="en-IN" dirty="0" err="1"/>
              <a:t>DateOfBirth</a:t>
            </a:r>
            <a:r>
              <a:rPr lang="en-IN" dirty="0"/>
              <a:t>"</a:t>
            </a:r>
          </a:p>
          <a:p>
            <a:r>
              <a:rPr lang="en-IN" dirty="0"/>
              <a:t>    }' \</a:t>
            </a:r>
          </a:p>
          <a:p>
            <a:r>
              <a:rPr lang="en-IN" dirty="0"/>
              <a:t>    --expression-attribute-values '{</a:t>
            </a:r>
          </a:p>
          <a:p>
            <a:r>
              <a:rPr lang="en-IN" dirty="0"/>
              <a:t>      ":dob": {"S": "1937-04-17"}</a:t>
            </a:r>
          </a:p>
          <a:p>
            <a:r>
              <a:rPr lang="en-IN" dirty="0"/>
              <a:t>    }' \</a:t>
            </a:r>
          </a:p>
          <a:p>
            <a:r>
              <a:rPr lang="en-I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23776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47F1B-447D-C4FB-3807-6A809DDF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to use the AWS CLI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13013-AE2A-1F1B-4A99-823B751FC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access AWS services with the AWS CLI, you need an AWS account, IAM credentials, and an IAM access key pair. </a:t>
            </a:r>
          </a:p>
          <a:p>
            <a:r>
              <a:rPr lang="en-US" dirty="0"/>
              <a:t>When running AWS CLI commands, the AWS CLI needs to have access to those AWS credentials.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Step 1: Sign up to AWS</a:t>
            </a:r>
            <a:endParaRPr lang="en-US" b="0" i="0" dirty="0">
              <a:solidFill>
                <a:srgbClr val="16191F"/>
              </a:solidFill>
              <a:effectLst/>
              <a:latin typeface="Amazon Emb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Step 2: Create an IAM user account</a:t>
            </a:r>
            <a:endParaRPr lang="en-US" b="0" i="0" dirty="0">
              <a:solidFill>
                <a:srgbClr val="16191F"/>
              </a:solidFill>
              <a:effectLst/>
              <a:latin typeface="Amazon Emb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Step 3: Create an access key ID and secret access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6191F"/>
                </a:solidFill>
                <a:latin typeface="Amazon Ember"/>
              </a:rPr>
              <a:t>Step 4: </a:t>
            </a:r>
            <a:r>
              <a:rPr lang="en-US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Install the latest release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 of the AWS CLI version 2 on your computer.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6191F"/>
              </a:solidFill>
              <a:effectLst/>
              <a:latin typeface="Amazon Embe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8970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500-4957-DDF6-868D-5F4FEDEA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chemeClr val="bg1"/>
                </a:solidFill>
                <a:effectLst/>
                <a:latin typeface="Avenir"/>
              </a:rPr>
              <a:t>REMOVE update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5E79-D8AD-550B-FFD7-1312CE942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4545759" cy="3954463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$ </a:t>
            </a:r>
            <a:r>
              <a:rPr lang="en-IN" dirty="0" err="1"/>
              <a:t>aws</a:t>
            </a:r>
            <a:r>
              <a:rPr lang="en-IN" dirty="0"/>
              <a:t> </a:t>
            </a:r>
            <a:r>
              <a:rPr lang="en-IN" dirty="0" err="1"/>
              <a:t>dynamodb</a:t>
            </a:r>
            <a:r>
              <a:rPr lang="en-IN" dirty="0"/>
              <a:t> update-item \</a:t>
            </a:r>
          </a:p>
          <a:p>
            <a:pPr marL="0" indent="0">
              <a:buNone/>
            </a:pPr>
            <a:r>
              <a:rPr lang="en-IN" dirty="0"/>
              <a:t>    --table-name </a:t>
            </a:r>
            <a:r>
              <a:rPr lang="en-IN" dirty="0" err="1"/>
              <a:t>UsersTable</a:t>
            </a:r>
            <a:r>
              <a:rPr lang="en-IN" dirty="0"/>
              <a:t> \</a:t>
            </a:r>
          </a:p>
          <a:p>
            <a:pPr marL="0" indent="0">
              <a:buNone/>
            </a:pPr>
            <a:r>
              <a:rPr lang="en-IN" dirty="0"/>
              <a:t>    --key '{</a:t>
            </a:r>
          </a:p>
          <a:p>
            <a:pPr marL="0" indent="0">
              <a:buNone/>
            </a:pPr>
            <a:r>
              <a:rPr lang="en-IN" dirty="0"/>
              <a:t>      "Username": {"S": "</a:t>
            </a:r>
            <a:r>
              <a:rPr lang="en-IN" dirty="0" err="1"/>
              <a:t>daffyduck</a:t>
            </a:r>
            <a:r>
              <a:rPr lang="en-IN" dirty="0"/>
              <a:t>"}</a:t>
            </a:r>
          </a:p>
          <a:p>
            <a:pPr marL="0" indent="0">
              <a:buNone/>
            </a:pPr>
            <a:r>
              <a:rPr lang="en-IN" dirty="0"/>
              <a:t>    }' \</a:t>
            </a:r>
          </a:p>
          <a:p>
            <a:pPr marL="0" indent="0">
              <a:buNone/>
            </a:pPr>
            <a:r>
              <a:rPr lang="en-IN" dirty="0"/>
              <a:t>    --update-expression 'REMOVE #dob' \</a:t>
            </a:r>
          </a:p>
          <a:p>
            <a:pPr marL="0" indent="0">
              <a:buNone/>
            </a:pPr>
            <a:r>
              <a:rPr lang="en-IN" dirty="0"/>
              <a:t>    --expression-attribute-names '{</a:t>
            </a:r>
          </a:p>
          <a:p>
            <a:pPr marL="0" indent="0">
              <a:buNone/>
            </a:pPr>
            <a:r>
              <a:rPr lang="en-IN" dirty="0"/>
              <a:t>      "#dob": "</a:t>
            </a:r>
            <a:r>
              <a:rPr lang="en-IN" dirty="0" err="1"/>
              <a:t>DateOfBirth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    }' \</a:t>
            </a:r>
          </a:p>
          <a:p>
            <a:pPr marL="0" indent="0">
              <a:buNone/>
            </a:pPr>
            <a:r>
              <a:rPr lang="en-IN" dirty="0"/>
              <a:t>    --return-values 'ALL_NEW' \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E4E4B1-3A6C-67B2-62F0-A867BB0CD9F2}"/>
              </a:ext>
            </a:extLst>
          </p:cNvPr>
          <p:cNvSpPr txBox="1"/>
          <p:nvPr/>
        </p:nvSpPr>
        <p:spPr>
          <a:xfrm>
            <a:off x="7504510" y="2734070"/>
            <a:ext cx="4025503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Output: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"Attributes": {</a:t>
            </a:r>
          </a:p>
          <a:p>
            <a:r>
              <a:rPr lang="en-IN" dirty="0"/>
              <a:t>        "Username": {</a:t>
            </a:r>
          </a:p>
          <a:p>
            <a:r>
              <a:rPr lang="en-IN" dirty="0"/>
              <a:t>            "S": "</a:t>
            </a:r>
            <a:r>
              <a:rPr lang="en-IN" dirty="0" err="1"/>
              <a:t>daffyduck</a:t>
            </a:r>
            <a:r>
              <a:rPr lang="en-IN" dirty="0"/>
              <a:t>"</a:t>
            </a:r>
          </a:p>
          <a:p>
            <a:r>
              <a:rPr lang="en-IN" dirty="0"/>
              <a:t>        },</a:t>
            </a:r>
          </a:p>
          <a:p>
            <a:r>
              <a:rPr lang="en-IN" dirty="0"/>
              <a:t>        "Age": {</a:t>
            </a:r>
          </a:p>
          <a:p>
            <a:r>
              <a:rPr lang="en-IN" dirty="0"/>
              <a:t>            "N": "81"</a:t>
            </a:r>
          </a:p>
          <a:p>
            <a:r>
              <a:rPr lang="en-IN" dirty="0"/>
              <a:t>        },</a:t>
            </a:r>
          </a:p>
          <a:p>
            <a:r>
              <a:rPr lang="en-IN" dirty="0"/>
              <a:t>        "Name": {</a:t>
            </a:r>
          </a:p>
          <a:p>
            <a:r>
              <a:rPr lang="en-IN" dirty="0"/>
              <a:t>            "S": "Daffy Duck"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6202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500-4957-DDF6-868D-5F4FEDEA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Deleting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5E79-D8AD-550B-FFD7-1312CE942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660809" cy="39544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$ </a:t>
            </a:r>
            <a:r>
              <a:rPr lang="en-IN" dirty="0" err="1"/>
              <a:t>aws</a:t>
            </a:r>
            <a:r>
              <a:rPr lang="en-IN" dirty="0"/>
              <a:t> </a:t>
            </a:r>
            <a:r>
              <a:rPr lang="en-IN" dirty="0" err="1"/>
              <a:t>dynamodb</a:t>
            </a:r>
            <a:r>
              <a:rPr lang="en-IN" dirty="0"/>
              <a:t> delete-item \</a:t>
            </a:r>
          </a:p>
          <a:p>
            <a:pPr marL="0" indent="0">
              <a:buNone/>
            </a:pPr>
            <a:r>
              <a:rPr lang="en-IN" dirty="0"/>
              <a:t>    --table-name </a:t>
            </a:r>
            <a:r>
              <a:rPr lang="en-IN" dirty="0" err="1"/>
              <a:t>UsersTable</a:t>
            </a:r>
            <a:r>
              <a:rPr lang="en-IN" dirty="0"/>
              <a:t> \</a:t>
            </a:r>
          </a:p>
          <a:p>
            <a:pPr marL="0" indent="0">
              <a:buNone/>
            </a:pPr>
            <a:r>
              <a:rPr lang="en-IN" dirty="0"/>
              <a:t>    --key '{</a:t>
            </a:r>
          </a:p>
          <a:p>
            <a:pPr marL="0" indent="0">
              <a:buNone/>
            </a:pPr>
            <a:r>
              <a:rPr lang="en-IN" dirty="0"/>
              <a:t>      "Username": {"S": "</a:t>
            </a:r>
            <a:r>
              <a:rPr lang="en-IN" dirty="0" err="1"/>
              <a:t>daffyduck</a:t>
            </a:r>
            <a:r>
              <a:rPr lang="en-IN" dirty="0"/>
              <a:t>"}</a:t>
            </a:r>
          </a:p>
          <a:p>
            <a:pPr marL="0" indent="0">
              <a:buNone/>
            </a:pPr>
            <a:r>
              <a:rPr lang="en-IN" dirty="0"/>
              <a:t>    }' \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156213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500-4957-DDF6-868D-5F4FEDEA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Deleting Items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5E79-D8AD-550B-FFD7-1312CE942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660809" cy="39544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$ </a:t>
            </a:r>
            <a:r>
              <a:rPr lang="en-IN" dirty="0" err="1"/>
              <a:t>aws</a:t>
            </a:r>
            <a:r>
              <a:rPr lang="en-IN" dirty="0"/>
              <a:t> </a:t>
            </a:r>
            <a:r>
              <a:rPr lang="en-IN" dirty="0" err="1"/>
              <a:t>dynamodb</a:t>
            </a:r>
            <a:r>
              <a:rPr lang="en-IN" dirty="0"/>
              <a:t> delete-item \</a:t>
            </a:r>
          </a:p>
          <a:p>
            <a:pPr marL="0" indent="0">
              <a:buNone/>
            </a:pPr>
            <a:r>
              <a:rPr lang="en-IN" dirty="0"/>
              <a:t>    --table-name </a:t>
            </a:r>
            <a:r>
              <a:rPr lang="en-IN" dirty="0" err="1"/>
              <a:t>UsersTable</a:t>
            </a:r>
            <a:r>
              <a:rPr lang="en-IN" dirty="0"/>
              <a:t> \</a:t>
            </a:r>
          </a:p>
          <a:p>
            <a:pPr marL="0" indent="0">
              <a:buNone/>
            </a:pPr>
            <a:r>
              <a:rPr lang="en-IN" dirty="0"/>
              <a:t>    --key '{</a:t>
            </a:r>
          </a:p>
          <a:p>
            <a:pPr marL="0" indent="0">
              <a:buNone/>
            </a:pPr>
            <a:r>
              <a:rPr lang="en-IN" dirty="0"/>
              <a:t>      "Username": {"S": "</a:t>
            </a:r>
            <a:r>
              <a:rPr lang="en-IN" dirty="0" err="1"/>
              <a:t>yosemitesam</a:t>
            </a:r>
            <a:r>
              <a:rPr lang="en-IN" dirty="0"/>
              <a:t>"}</a:t>
            </a:r>
          </a:p>
          <a:p>
            <a:pPr marL="0" indent="0">
              <a:buNone/>
            </a:pPr>
            <a:r>
              <a:rPr lang="en-IN" dirty="0"/>
              <a:t>    }' \</a:t>
            </a:r>
          </a:p>
          <a:p>
            <a:pPr marL="0" indent="0">
              <a:buNone/>
            </a:pPr>
            <a:r>
              <a:rPr lang="en-IN" dirty="0"/>
              <a:t>    --condition-expression "Age &lt; :a" \</a:t>
            </a:r>
          </a:p>
          <a:p>
            <a:pPr marL="0" indent="0">
              <a:buNone/>
            </a:pPr>
            <a:r>
              <a:rPr lang="en-IN" dirty="0"/>
              <a:t>    --expression-attribute-values '{</a:t>
            </a:r>
          </a:p>
          <a:p>
            <a:pPr marL="0" indent="0">
              <a:buNone/>
            </a:pPr>
            <a:r>
              <a:rPr lang="en-IN" dirty="0"/>
              <a:t>      ":a": {"N": "21"}</a:t>
            </a:r>
          </a:p>
          <a:p>
            <a:pPr marL="0" indent="0">
              <a:buNone/>
            </a:pPr>
            <a:r>
              <a:rPr lang="en-IN" dirty="0"/>
              <a:t>    }' \</a:t>
            </a:r>
          </a:p>
          <a:p>
            <a:pPr marL="0" indent="0">
              <a:buNone/>
            </a:pPr>
            <a:r>
              <a:rPr lang="en-IN" dirty="0"/>
              <a:t>    $LOCAL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An error occurred (</a:t>
            </a:r>
            <a:r>
              <a:rPr lang="en-IN" dirty="0" err="1"/>
              <a:t>ConditionalCheckFailedException</a:t>
            </a:r>
            <a:r>
              <a:rPr lang="en-IN" dirty="0"/>
              <a:t>) when calling the </a:t>
            </a:r>
            <a:r>
              <a:rPr lang="en-IN" dirty="0" err="1"/>
              <a:t>DeleteItem</a:t>
            </a:r>
            <a:r>
              <a:rPr lang="en-IN" dirty="0"/>
              <a:t> operation: The conditional request failed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Because Yosemite Sam is 73 years old, the conditional check failed and the delete did not go through.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81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500-4957-DDF6-868D-5F4FEDEA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Batch Write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5E79-D8AD-550B-FFD7-1312CE942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660809" cy="395446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Avenir"/>
              </a:rPr>
              <a:t>Alows</a:t>
            </a:r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  to make multiple (up to 25)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venir"/>
              </a:rPr>
              <a:t>PutItem</a:t>
            </a:r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 and/or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venir"/>
              </a:rPr>
              <a:t>DeleteItem</a:t>
            </a:r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 requests in a single call rather than making separate calls. 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Avenir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an even make requests to </a:t>
            </a:r>
            <a:r>
              <a:rPr lang="en-US" b="0" i="1" dirty="0">
                <a:solidFill>
                  <a:srgbClr val="000000"/>
                </a:solidFill>
                <a:effectLst/>
                <a:latin typeface="Avenir"/>
              </a:rPr>
              <a:t>different tables</a:t>
            </a:r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 in a single call.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Limitations of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venir"/>
              </a:rPr>
              <a:t>BatchWriteAPI</a:t>
            </a:r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.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venir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annot use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venir"/>
              </a:rPr>
              <a:t>UpdateItem</a:t>
            </a:r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 API call with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venir"/>
              </a:rPr>
              <a:t>BatchWriteItem</a:t>
            </a:r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 request. 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Updates must be done individually.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venir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annot specify conditions for  Put and Delete operations -- they're all-or-nothing.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When making a batch call, there are two different failure modes.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venir"/>
              </a:rPr>
              <a:t>E</a:t>
            </a:r>
            <a:r>
              <a:rPr lang="en-US" b="0" i="1" dirty="0">
                <a:solidFill>
                  <a:srgbClr val="000000"/>
                </a:solidFill>
                <a:effectLst/>
                <a:latin typeface="Avenir"/>
              </a:rPr>
              <a:t>ntire request</a:t>
            </a:r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 could fail due to an error in the request, such as trying to write to a table that doesn't exist, trying to write more than 25 Items, or exceeding the size limits for an Item or a batch.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Could have </a:t>
            </a:r>
            <a:r>
              <a:rPr lang="en-US" b="0" i="1" dirty="0">
                <a:solidFill>
                  <a:srgbClr val="000000"/>
                </a:solidFill>
                <a:effectLst/>
                <a:latin typeface="Avenir"/>
              </a:rPr>
              <a:t>individual write requests</a:t>
            </a:r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 that fail within the batch. 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Most common when you exceed the write throughput for a given table, though it could also happen for AWS server-side errors.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 In this case, any unprocessed items will be returned in the response in an 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venir"/>
              </a:rPr>
              <a:t>UnprocessedItems</a:t>
            </a:r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" key.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9068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500-4957-DDF6-868D-5F4FEDEA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Querying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5E79-D8AD-550B-FFD7-1312CE942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660809" cy="3954463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Used to select multiple Items that have the same partition ("HASH") key but different sort ("RANGE") keys.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veni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2044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500-4957-DDF6-868D-5F4FEDEA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Retrieving All Items with a Given Partition Key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5E79-D8AD-550B-FFD7-1312CE942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660809" cy="39544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Retrieve all of the Orders for </a:t>
            </a:r>
            <a:r>
              <a:rPr lang="en-US" dirty="0" err="1"/>
              <a:t>daffyduck</a:t>
            </a:r>
            <a:r>
              <a:rPr lang="en-US" dirty="0"/>
              <a:t> User. </a:t>
            </a:r>
          </a:p>
          <a:p>
            <a:r>
              <a:rPr lang="en-US" dirty="0"/>
              <a:t>--key-condition-expression option --how we define which items to select.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dynamodb</a:t>
            </a:r>
            <a:r>
              <a:rPr lang="en-US" dirty="0"/>
              <a:t> query \</a:t>
            </a:r>
          </a:p>
          <a:p>
            <a:pPr marL="0" indent="0">
              <a:buNone/>
            </a:pPr>
            <a:r>
              <a:rPr lang="en-US" dirty="0"/>
              <a:t>    --table-name </a:t>
            </a:r>
            <a:r>
              <a:rPr lang="en-US" dirty="0" err="1"/>
              <a:t>UserOrdersTable</a:t>
            </a:r>
            <a:r>
              <a:rPr lang="en-US" dirty="0"/>
              <a:t> \</a:t>
            </a:r>
          </a:p>
          <a:p>
            <a:pPr marL="0" indent="0">
              <a:buNone/>
            </a:pPr>
            <a:r>
              <a:rPr lang="en-US" dirty="0"/>
              <a:t>    --key-condition-expression "Username = :username" \</a:t>
            </a:r>
          </a:p>
          <a:p>
            <a:pPr marL="0" indent="0">
              <a:buNone/>
            </a:pPr>
            <a:r>
              <a:rPr lang="en-US" dirty="0"/>
              <a:t>    --expression-attribute-values '{</a:t>
            </a:r>
          </a:p>
          <a:p>
            <a:pPr marL="0" indent="0">
              <a:buNone/>
            </a:pPr>
            <a:r>
              <a:rPr lang="en-US" dirty="0"/>
              <a:t>        ":username": { "S": "</a:t>
            </a:r>
            <a:r>
              <a:rPr lang="en-US" dirty="0" err="1"/>
              <a:t>daffyduck</a:t>
            </a:r>
            <a:r>
              <a:rPr lang="en-US" dirty="0"/>
              <a:t>" }</a:t>
            </a:r>
          </a:p>
          <a:p>
            <a:pPr marL="0" indent="0">
              <a:buNone/>
            </a:pPr>
            <a:r>
              <a:rPr lang="en-US" dirty="0"/>
              <a:t>    }' \</a:t>
            </a:r>
          </a:p>
          <a:p>
            <a:pPr marL="0" indent="0">
              <a:buNone/>
            </a:pPr>
            <a:r>
              <a:rPr lang="en-US" dirty="0"/>
              <a:t>    $LOCAL</a:t>
            </a:r>
          </a:p>
          <a:p>
            <a:r>
              <a:rPr lang="en-US" dirty="0"/>
              <a:t>It returns with all four of </a:t>
            </a:r>
            <a:r>
              <a:rPr lang="en-US" dirty="0" err="1"/>
              <a:t>Daffy's</a:t>
            </a:r>
            <a:r>
              <a:rPr lang="en-US" dirty="0"/>
              <a:t> Orders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8701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500-4957-DDF6-868D-5F4FEDEA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Key Expressions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5E79-D8AD-550B-FFD7-1312CE942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660809" cy="39544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querying to return Items, might want to further limit the Items returned rather than returning all Items with a particular HASH key.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Give me all of the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OrderIds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for a particular Username where the Order was placed in the last 6 months.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Give me all of the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OrderIds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for a particular Username where the Amount was greater than $50.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Key Expressions are very useful for enabling more specific query patterns, but note the limitations.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Because the Key Expression can only operate on the HASH and RANGE key, you need to build the relevant data into the keys directly.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Limits the number of query patterns you can enable.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Choosing to start your RANGE key with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venir"/>
              </a:rPr>
              <a:t>OrderDate</a:t>
            </a:r>
            <a:r>
              <a:rPr lang="en-US" b="0" i="0" dirty="0">
                <a:solidFill>
                  <a:srgbClr val="000000"/>
                </a:solidFill>
                <a:effectLst/>
                <a:latin typeface="Avenir"/>
              </a:rPr>
              <a:t> means you can't do a Key Expression based on the Amount of the Order.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0724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500-4957-DDF6-868D-5F4FEDEA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Key Expressions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5E79-D8AD-550B-FFD7-1312CE942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660809" cy="3954463"/>
          </a:xfrm>
        </p:spPr>
        <p:txBody>
          <a:bodyPr/>
          <a:lstStyle/>
          <a:p>
            <a:r>
              <a:rPr lang="en-US" dirty="0" err="1"/>
              <a:t>OrderId</a:t>
            </a:r>
            <a:r>
              <a:rPr lang="en-US" dirty="0"/>
              <a:t> is formatted  as &lt;</a:t>
            </a:r>
            <a:r>
              <a:rPr lang="en-US" dirty="0" err="1"/>
              <a:t>OrderDate</a:t>
            </a:r>
            <a:r>
              <a:rPr lang="en-US" dirty="0"/>
              <a:t>&gt;-&lt;</a:t>
            </a:r>
            <a:r>
              <a:rPr lang="en-US" dirty="0" err="1"/>
              <a:t>RandomInteger</a:t>
            </a:r>
            <a:r>
              <a:rPr lang="en-US" dirty="0"/>
              <a:t>&gt;.</a:t>
            </a:r>
          </a:p>
          <a:p>
            <a:r>
              <a:rPr lang="en-US" dirty="0"/>
              <a:t>For example, if we wanted all Orders from 2017, we would make sure our </a:t>
            </a:r>
            <a:r>
              <a:rPr lang="en-US" dirty="0" err="1"/>
              <a:t>OrderId</a:t>
            </a:r>
            <a:r>
              <a:rPr lang="en-US" dirty="0"/>
              <a:t> was between "20170101" and "20180101":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1880D6-6564-924A-00A5-13A88D7F4D37}"/>
              </a:ext>
            </a:extLst>
          </p:cNvPr>
          <p:cNvSpPr txBox="1"/>
          <p:nvPr/>
        </p:nvSpPr>
        <p:spPr>
          <a:xfrm>
            <a:off x="2718197" y="3695640"/>
            <a:ext cx="6093618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chemeClr val="accent1">
                    <a:lumMod val="75000"/>
                  </a:schemeClr>
                </a:solidFill>
              </a:rPr>
              <a:t>aws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</a:rPr>
              <a:t>dynamodb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query \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   --table-name 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</a:rPr>
              <a:t>UserOrdersTable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\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   --key-condition-expression "Username = :username AND 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</a:rPr>
              <a:t>OrderId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BETWEEN :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</a:rPr>
              <a:t>startdate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AND :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</a:rPr>
              <a:t>enddate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" \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   --expression-attribute-values '{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       ":username": { "S": "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</a:rPr>
              <a:t>daffyduck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" },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       ":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</a:rPr>
              <a:t>startdate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": { "S": "20170101" },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       ":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</a:rPr>
              <a:t>enddate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": { "S": "20180101" }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   }' \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   $LOCAL</a:t>
            </a:r>
          </a:p>
        </p:txBody>
      </p:sp>
    </p:spTree>
    <p:extLst>
      <p:ext uri="{BB962C8B-B14F-4D97-AF65-F5344CB8AC3E}">
        <p14:creationId xmlns:p14="http://schemas.microsoft.com/office/powerpoint/2010/main" val="17995102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05FD-F271-8308-1D93-DC7F3DCC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260759" cy="706964"/>
          </a:xfrm>
        </p:spPr>
        <p:txBody>
          <a:bodyPr/>
          <a:lstStyle/>
          <a:p>
            <a:r>
              <a:rPr lang="en-US" dirty="0"/>
              <a:t>Modify a table's provisioned throughput settings.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4F04E-7C17-004F-E7F1-EBF63C86F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dynamodb</a:t>
            </a:r>
            <a:r>
              <a:rPr lang="en-US" dirty="0"/>
              <a:t> update-table --table-name Music \</a:t>
            </a:r>
          </a:p>
          <a:p>
            <a:pPr marL="0" indent="0">
              <a:buNone/>
            </a:pPr>
            <a:r>
              <a:rPr lang="en-US" dirty="0"/>
              <a:t>    --provisioned-throughput </a:t>
            </a:r>
            <a:r>
              <a:rPr lang="en-US" dirty="0" err="1"/>
              <a:t>ReadCapacityUnits</a:t>
            </a:r>
            <a:r>
              <a:rPr lang="en-US" dirty="0"/>
              <a:t>=20,WriteCapacityUnits=10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2876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3278-567F-2959-ECCB-683FE041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a table's read/write capacity mode to on-demand mode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E743A-65D9-14BA-C019-121C9F36C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dynamodb</a:t>
            </a:r>
            <a:r>
              <a:rPr lang="en-US" dirty="0"/>
              <a:t> update-table --table-name Music \</a:t>
            </a:r>
          </a:p>
          <a:p>
            <a:pPr marL="0" indent="0">
              <a:buNone/>
            </a:pPr>
            <a:r>
              <a:rPr lang="en-US" dirty="0"/>
              <a:t>    --billing-mode PAY_PER_REQUEST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975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C04F-BF2D-5EC2-C14E-8112A3AC4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and configuring the AWS CLI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3F1A-849E-DD90-33F4-4E34B5E5F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03646" cy="399732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The AWS CLI is available at </a:t>
            </a:r>
            <a:r>
              <a:rPr lang="en-US" b="0" i="0" u="none" strike="noStrike" dirty="0">
                <a:effectLst/>
                <a:latin typeface="Amazon Ember"/>
                <a:hlinkClick r:id="rId2"/>
              </a:rPr>
              <a:t>http://aws.amazon.com/cli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.</a:t>
            </a:r>
          </a:p>
          <a:p>
            <a:r>
              <a:rPr lang="en-US" dirty="0">
                <a:solidFill>
                  <a:srgbClr val="16191F"/>
                </a:solidFill>
                <a:latin typeface="Amazon Ember"/>
              </a:rPr>
              <a:t>R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uns on Windows, macOS, or Linux</a:t>
            </a:r>
          </a:p>
          <a:p>
            <a:pPr algn="l"/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Download and run the AWS CLI MSI installer for Windows (64-bit):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16191F"/>
                </a:solidFill>
                <a:effectLst/>
                <a:latin typeface="Amazon Ember"/>
                <a:hlinkClick r:id="rId3"/>
              </a:rPr>
              <a:t>https://awscli.amazonaws.com/AWSCLIV2.msi</a:t>
            </a:r>
            <a:endParaRPr lang="en-US" b="0" i="0" u="none" strike="noStrike" dirty="0">
              <a:solidFill>
                <a:srgbClr val="16191F"/>
              </a:solidFill>
              <a:effectLst/>
              <a:latin typeface="Amazon Ember"/>
            </a:endParaRPr>
          </a:p>
          <a:p>
            <a:pPr algn="l"/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To confirm the installation, open the Start menu, search for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Amazon Ember"/>
              </a:rPr>
              <a:t>cmd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 to open a command prompt window, and at the command prompt use the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Amazon Ember"/>
              </a:rPr>
              <a:t>aws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 --version command.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C:\&gt;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Amazon Ember"/>
              </a:rPr>
              <a:t>aws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 –version</a:t>
            </a:r>
          </a:p>
          <a:p>
            <a:pPr marL="0" indent="0" algn="l">
              <a:buNone/>
            </a:pPr>
            <a:r>
              <a:rPr lang="en-US" b="0" i="0" dirty="0" err="1">
                <a:solidFill>
                  <a:srgbClr val="16191F"/>
                </a:solidFill>
                <a:effectLst/>
                <a:latin typeface="Monaco"/>
              </a:rPr>
              <a:t>aws</a:t>
            </a:r>
            <a:r>
              <a:rPr lang="en-US" b="0" i="0" dirty="0">
                <a:solidFill>
                  <a:srgbClr val="16191F"/>
                </a:solidFill>
                <a:effectLst/>
                <a:latin typeface="Monaco"/>
              </a:rPr>
              <a:t>-cli/2.7.24 Python/3.8.8 Windows/10 exe/AMD64 prompt/off</a:t>
            </a:r>
          </a:p>
          <a:p>
            <a:pPr algn="l"/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If Windows is unable to find the program, you might need to close and reopen the command prompt window to refresh the path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6336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5513-DBB7-AAC9-8979-41A47117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table names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8A88C-0924-453A-5B5E-A5FDC1153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ListTables</a:t>
            </a:r>
            <a:r>
              <a:rPr lang="en-US" dirty="0"/>
              <a:t> operation returns the names of the DynamoDB tables for the current AWS account and Region.</a:t>
            </a:r>
          </a:p>
          <a:p>
            <a:r>
              <a:rPr lang="en-US" dirty="0"/>
              <a:t>The following AWS CLI example shows how to list the DynamoDB table names.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aws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dynamodb</a:t>
            </a:r>
            <a:r>
              <a:rPr lang="en-US" b="1" dirty="0">
                <a:solidFill>
                  <a:srgbClr val="FF0000"/>
                </a:solidFill>
              </a:rPr>
              <a:t> list-tables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7999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C9F0A-F66B-BB54-771C-470939096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Describing provisioned throughput quotas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33820-D17D-AA5B-85B5-E9CFEC28B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DescribeLimits</a:t>
            </a:r>
            <a:r>
              <a:rPr lang="en-US" dirty="0"/>
              <a:t> operation returns the current read and write capacity quotas for the current AWS account and Region.</a:t>
            </a:r>
          </a:p>
          <a:p>
            <a:r>
              <a:rPr lang="en-US" dirty="0"/>
              <a:t>The following AWS CLI example shows how to describe the current provisioned throughput quotas.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aws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dynamodb</a:t>
            </a:r>
            <a:r>
              <a:rPr lang="en-US" b="1" dirty="0">
                <a:solidFill>
                  <a:srgbClr val="FF0000"/>
                </a:solidFill>
              </a:rPr>
              <a:t> describe-limits</a:t>
            </a:r>
          </a:p>
          <a:p>
            <a:r>
              <a:rPr lang="en-US" dirty="0"/>
              <a:t>The output shows the upper quotas of read and write capacity units for the current AWS account and Region.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78720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1B356-BCE4-DF73-5087-409794751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global secondary index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C87F-3763-26D1-B5D7-DF8CF0E4B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717959" cy="4097338"/>
          </a:xfrm>
        </p:spPr>
        <p:txBody>
          <a:bodyPr/>
          <a:lstStyle/>
          <a:p>
            <a:pPr marL="0" indent="0">
              <a:buNone/>
            </a:pPr>
            <a:r>
              <a:rPr lang="en-IN" dirty="0" err="1"/>
              <a:t>aws</a:t>
            </a:r>
            <a:r>
              <a:rPr lang="en-IN" dirty="0"/>
              <a:t> </a:t>
            </a:r>
            <a:r>
              <a:rPr lang="en-IN" dirty="0" err="1"/>
              <a:t>dynamodb</a:t>
            </a:r>
            <a:r>
              <a:rPr lang="en-IN" dirty="0"/>
              <a:t> update-table     --table-name Music     --attribute-definitions </a:t>
            </a:r>
            <a:r>
              <a:rPr lang="en-IN" dirty="0" err="1"/>
              <a:t>AttributeName</a:t>
            </a:r>
            <a:r>
              <a:rPr lang="en-IN" dirty="0"/>
              <a:t>=</a:t>
            </a:r>
            <a:r>
              <a:rPr lang="en-IN" dirty="0" err="1"/>
              <a:t>AlbumTitle,AttributeType</a:t>
            </a:r>
            <a:r>
              <a:rPr lang="en-IN" dirty="0"/>
              <a:t>=S     --global-secondary-index-updates         "[{\"Create\":{\"</a:t>
            </a:r>
            <a:r>
              <a:rPr lang="en-IN" dirty="0" err="1"/>
              <a:t>IndexName</a:t>
            </a:r>
            <a:r>
              <a:rPr lang="en-IN" dirty="0"/>
              <a:t>\": \"</a:t>
            </a:r>
            <a:r>
              <a:rPr lang="en-IN" dirty="0" err="1"/>
              <a:t>AlbumTitle</a:t>
            </a:r>
            <a:r>
              <a:rPr lang="en-IN" dirty="0"/>
              <a:t>-index\",\"</a:t>
            </a:r>
            <a:r>
              <a:rPr lang="en-IN" dirty="0" err="1"/>
              <a:t>KeySchema</a:t>
            </a:r>
            <a:r>
              <a:rPr lang="en-IN" dirty="0"/>
              <a:t>\":[{\"</a:t>
            </a:r>
            <a:r>
              <a:rPr lang="en-IN" dirty="0" err="1"/>
              <a:t>AttributeName</a:t>
            </a:r>
            <a:r>
              <a:rPr lang="en-IN" dirty="0"/>
              <a:t>\":\"</a:t>
            </a:r>
            <a:r>
              <a:rPr lang="en-IN" dirty="0" err="1"/>
              <a:t>AlbumTitle</a:t>
            </a:r>
            <a:r>
              <a:rPr lang="en-IN" dirty="0"/>
              <a:t>\",\"</a:t>
            </a:r>
            <a:r>
              <a:rPr lang="en-IN" dirty="0" err="1"/>
              <a:t>KeyType</a:t>
            </a:r>
            <a:r>
              <a:rPr lang="en-IN" dirty="0"/>
              <a:t>\":\"HASH\"}],    \"</a:t>
            </a:r>
            <a:r>
              <a:rPr lang="en-IN" dirty="0" err="1"/>
              <a:t>ProvisionedThroughput</a:t>
            </a:r>
            <a:r>
              <a:rPr lang="en-IN" dirty="0"/>
              <a:t>\": {\"</a:t>
            </a:r>
            <a:r>
              <a:rPr lang="en-IN" dirty="0" err="1"/>
              <a:t>ReadCapacityUnits</a:t>
            </a:r>
            <a:r>
              <a:rPr lang="en-IN" dirty="0"/>
              <a:t>\": 10, \"</a:t>
            </a:r>
            <a:r>
              <a:rPr lang="en-IN" dirty="0" err="1"/>
              <a:t>WriteCapacityUnits</a:t>
            </a:r>
            <a:r>
              <a:rPr lang="en-IN" dirty="0"/>
              <a:t>\": 5      },\"Projection\":{\"</a:t>
            </a:r>
            <a:r>
              <a:rPr lang="en-IN" dirty="0" err="1"/>
              <a:t>ProjectionType</a:t>
            </a:r>
            <a:r>
              <a:rPr lang="en-IN" dirty="0"/>
              <a:t>\":\"ALL\"}}}]"</a:t>
            </a:r>
          </a:p>
        </p:txBody>
      </p:sp>
    </p:spTree>
    <p:extLst>
      <p:ext uri="{BB962C8B-B14F-4D97-AF65-F5344CB8AC3E}">
        <p14:creationId xmlns:p14="http://schemas.microsoft.com/office/powerpoint/2010/main" val="781519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73EC-A934-CFAC-4E9B-2559D791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the global secondary index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253D0-E8C2-AB68-EB8F-C8E634F60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dynamodb</a:t>
            </a:r>
            <a:r>
              <a:rPr lang="en-US" dirty="0"/>
              <a:t> query \</a:t>
            </a:r>
          </a:p>
          <a:p>
            <a:pPr marL="0" indent="0">
              <a:buNone/>
            </a:pPr>
            <a:r>
              <a:rPr lang="en-US" dirty="0"/>
              <a:t>    --table-name Music \</a:t>
            </a:r>
          </a:p>
          <a:p>
            <a:pPr marL="0" indent="0">
              <a:buNone/>
            </a:pPr>
            <a:r>
              <a:rPr lang="en-US" dirty="0"/>
              <a:t>    --index-name </a:t>
            </a:r>
            <a:r>
              <a:rPr lang="en-US" dirty="0" err="1"/>
              <a:t>AlbumTitle</a:t>
            </a:r>
            <a:r>
              <a:rPr lang="en-US" dirty="0"/>
              <a:t>-index \</a:t>
            </a:r>
          </a:p>
          <a:p>
            <a:pPr marL="0" indent="0">
              <a:buNone/>
            </a:pPr>
            <a:r>
              <a:rPr lang="en-US" dirty="0"/>
              <a:t>    --key-condition-expression "</a:t>
            </a:r>
            <a:r>
              <a:rPr lang="en-US" dirty="0" err="1"/>
              <a:t>AlbumTitle</a:t>
            </a:r>
            <a:r>
              <a:rPr lang="en-US" dirty="0"/>
              <a:t> = :name" \</a:t>
            </a:r>
          </a:p>
          <a:p>
            <a:pPr marL="0" indent="0">
              <a:buNone/>
            </a:pPr>
            <a:r>
              <a:rPr lang="en-US" dirty="0"/>
              <a:t>    --expression-attribute-values  '{":name":{"</a:t>
            </a:r>
            <a:r>
              <a:rPr lang="en-US" dirty="0" err="1"/>
              <a:t>S":"Somewhat</a:t>
            </a:r>
            <a:r>
              <a:rPr lang="en-US" dirty="0"/>
              <a:t> Famous"}}'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96441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69F5-5BF7-12BE-A4AB-391B0028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41F23-57E3-63EB-563A-B24DC3BE3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460784" cy="38258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Must provide the name of the partition key attribute and a single value for that attribute.</a:t>
            </a:r>
          </a:p>
          <a:p>
            <a:r>
              <a:rPr lang="en-US" dirty="0"/>
              <a:t> Query returns all items with that partition key value. </a:t>
            </a:r>
          </a:p>
          <a:p>
            <a:r>
              <a:rPr lang="en-US" dirty="0"/>
              <a:t>Optionally, can provide a sort key attribute and use a comparison operator to refine the search results.</a:t>
            </a:r>
          </a:p>
          <a:p>
            <a:r>
              <a:rPr lang="en-US" dirty="0"/>
              <a:t>Use the </a:t>
            </a:r>
            <a:r>
              <a:rPr lang="en-US" dirty="0" err="1"/>
              <a:t>KeyConditionExpression</a:t>
            </a:r>
            <a:r>
              <a:rPr lang="en-US" dirty="0"/>
              <a:t> parameter to provide a specific value for the partition key. </a:t>
            </a:r>
          </a:p>
          <a:p>
            <a:r>
              <a:rPr lang="en-US" dirty="0"/>
              <a:t>The Query operation will return all of the items from the table or index with that partition key value. </a:t>
            </a:r>
          </a:p>
          <a:p>
            <a:r>
              <a:rPr lang="en-US" dirty="0"/>
              <a:t>To further refine the Query results, you can optionally provide a </a:t>
            </a:r>
            <a:r>
              <a:rPr lang="en-US" dirty="0" err="1"/>
              <a:t>FilterExpression</a:t>
            </a:r>
            <a:r>
              <a:rPr lang="en-US" dirty="0"/>
              <a:t>. </a:t>
            </a:r>
          </a:p>
          <a:p>
            <a:r>
              <a:rPr lang="en-US" dirty="0"/>
              <a:t>A </a:t>
            </a:r>
            <a:r>
              <a:rPr lang="en-US" dirty="0" err="1"/>
              <a:t>FilterExpression</a:t>
            </a:r>
            <a:r>
              <a:rPr lang="en-US" dirty="0"/>
              <a:t> determines which items within the results should be returned to you. </a:t>
            </a:r>
          </a:p>
          <a:p>
            <a:r>
              <a:rPr lang="en-US" dirty="0"/>
              <a:t>All of the other results are discarded.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157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69F5-5BF7-12BE-A4AB-391B0028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41F23-57E3-63EB-563A-B24DC3BE3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666" y="2603499"/>
            <a:ext cx="10460784" cy="3825875"/>
          </a:xfrm>
        </p:spPr>
        <p:txBody>
          <a:bodyPr>
            <a:normAutofit/>
          </a:bodyPr>
          <a:lstStyle/>
          <a:p>
            <a:r>
              <a:rPr lang="en-US" dirty="0"/>
              <a:t>A Query operation always returns a result set. </a:t>
            </a:r>
          </a:p>
          <a:p>
            <a:r>
              <a:rPr lang="en-US" dirty="0"/>
              <a:t>If no matching items are found, the result set will be empty. </a:t>
            </a:r>
          </a:p>
          <a:p>
            <a:r>
              <a:rPr lang="en-US" dirty="0"/>
              <a:t>Queries that do not return results consume the minimum number of read capacity units for that type of read operation.</a:t>
            </a:r>
          </a:p>
          <a:p>
            <a:r>
              <a:rPr lang="en-US" dirty="0"/>
              <a:t>DynamoDB calculates the number of read capacity units consumed based on item size, not on the amount of data that is returned to an application. </a:t>
            </a:r>
          </a:p>
          <a:p>
            <a:r>
              <a:rPr lang="en-US" dirty="0"/>
              <a:t>Number of capacity units consumed will be the same whether you request all of the attributes (the default behavior) or just some of them (using a projection expression). </a:t>
            </a:r>
          </a:p>
          <a:p>
            <a:r>
              <a:rPr lang="en-US" dirty="0"/>
              <a:t>The number will also be the same whether or not you use a </a:t>
            </a:r>
            <a:r>
              <a:rPr lang="en-US" dirty="0" err="1"/>
              <a:t>FilterExpression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62704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C343-59E6-614C-1B7A-B4403438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B8EE0-0DEF-3E5A-C45C-26E76B530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results are always sorted by the sort key value.</a:t>
            </a:r>
          </a:p>
          <a:p>
            <a:r>
              <a:rPr lang="en-US" dirty="0"/>
              <a:t> If the data type of the sort key is Number, the results are returned in numeric order; otherwise, the results are returned in order of UTF-8 bytes. </a:t>
            </a:r>
          </a:p>
          <a:p>
            <a:r>
              <a:rPr lang="en-US" dirty="0"/>
              <a:t>By default, the sort order is ascending. </a:t>
            </a:r>
          </a:p>
          <a:p>
            <a:r>
              <a:rPr lang="en-US" dirty="0"/>
              <a:t>To reverse the order, set the </a:t>
            </a:r>
            <a:r>
              <a:rPr lang="en-US" dirty="0" err="1"/>
              <a:t>ScanIndexForward</a:t>
            </a:r>
            <a:r>
              <a:rPr lang="en-US" dirty="0"/>
              <a:t> parameter to false.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92609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64618-C222-7C48-2E5A-DF43ACFA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DC37D-751B-D6F3-C286-769F82F42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single Query operation will read up to the maximum number of items set (if using the Limit parameter) or a maximum of 1 MB of data and then apply any filtering to the results using </a:t>
            </a:r>
            <a:r>
              <a:rPr lang="en-US" dirty="0" err="1"/>
              <a:t>FilterExpression</a:t>
            </a:r>
            <a:r>
              <a:rPr lang="en-US" dirty="0"/>
              <a:t>.</a:t>
            </a:r>
          </a:p>
          <a:p>
            <a:r>
              <a:rPr lang="en-US" dirty="0"/>
              <a:t> If </a:t>
            </a:r>
            <a:r>
              <a:rPr lang="en-US" dirty="0" err="1"/>
              <a:t>LastEvaluatedKey</a:t>
            </a:r>
            <a:r>
              <a:rPr lang="en-US" dirty="0"/>
              <a:t> is present in the response, you will need to paginate the result set. </a:t>
            </a:r>
          </a:p>
          <a:p>
            <a:r>
              <a:rPr lang="en-US" dirty="0" err="1"/>
              <a:t>FilterExpression</a:t>
            </a:r>
            <a:r>
              <a:rPr lang="en-US" dirty="0"/>
              <a:t> is applied after a Query finishes, but before the results are returned. </a:t>
            </a:r>
          </a:p>
          <a:p>
            <a:r>
              <a:rPr lang="en-US" dirty="0"/>
              <a:t>A </a:t>
            </a:r>
            <a:r>
              <a:rPr lang="en-US" dirty="0" err="1"/>
              <a:t>FilterExpression</a:t>
            </a:r>
            <a:r>
              <a:rPr lang="en-US" dirty="0"/>
              <a:t> cannot contain partition key or sort key attributes. </a:t>
            </a:r>
          </a:p>
          <a:p>
            <a:r>
              <a:rPr lang="en-US" dirty="0"/>
              <a:t>Need to specify those attributes in the </a:t>
            </a:r>
            <a:r>
              <a:rPr lang="en-US" dirty="0" err="1"/>
              <a:t>KeyConditionExpression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24083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DA67-BED3-3EE9-8C37-24177291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Filter expressions for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EC390-10EB-9436-906C-38C2ADD5B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346484" cy="4011613"/>
          </a:xfrm>
        </p:spPr>
        <p:txBody>
          <a:bodyPr>
            <a:normAutofit/>
          </a:bodyPr>
          <a:lstStyle/>
          <a:p>
            <a:r>
              <a:rPr lang="en-US" dirty="0"/>
              <a:t>To further refine the Query results, can optionally provide a filter expression. </a:t>
            </a:r>
          </a:p>
          <a:p>
            <a:r>
              <a:rPr lang="en-US" dirty="0"/>
              <a:t>A filter expression determines which items within the Query results should be returned </a:t>
            </a:r>
          </a:p>
          <a:p>
            <a:r>
              <a:rPr lang="en-US" dirty="0"/>
              <a:t> All of the other results are discarded.</a:t>
            </a:r>
          </a:p>
          <a:p>
            <a:r>
              <a:rPr lang="en-US" dirty="0"/>
              <a:t>A filter expression is applied after a Query finishes, but before the results are returned.</a:t>
            </a:r>
          </a:p>
          <a:p>
            <a:r>
              <a:rPr lang="en-US" dirty="0"/>
              <a:t>Therefore, a Query consumes the same amount of read capacity, regardless of whether a filter expression is present.</a:t>
            </a:r>
          </a:p>
          <a:p>
            <a:r>
              <a:rPr lang="en-US" dirty="0"/>
              <a:t>A Query operation can retrieve a maximum of 1 MB of data. </a:t>
            </a:r>
          </a:p>
          <a:p>
            <a:r>
              <a:rPr lang="en-US" dirty="0"/>
              <a:t>This limit applies before the filter expression is evaluated.</a:t>
            </a:r>
          </a:p>
          <a:p>
            <a:r>
              <a:rPr lang="en-US" dirty="0"/>
              <a:t>A filter expression cannot contain partition key or sort key attributes. </a:t>
            </a:r>
          </a:p>
          <a:p>
            <a:r>
              <a:rPr lang="en-US" dirty="0"/>
              <a:t>Need to specify those attributes in the key condition expression, not the filter expression.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51891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DA67-BED3-3EE9-8C37-24177291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Filter expressions for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EC390-10EB-9436-906C-38C2ADD5B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346484" cy="4011613"/>
          </a:xfrm>
        </p:spPr>
        <p:txBody>
          <a:bodyPr/>
          <a:lstStyle/>
          <a:p>
            <a:r>
              <a:rPr lang="en-US" dirty="0"/>
              <a:t>syntax for a filter expression is similar to that of a key condition expression.</a:t>
            </a:r>
          </a:p>
          <a:p>
            <a:r>
              <a:rPr lang="en-US" dirty="0"/>
              <a:t> Filter expressions can use the same comparators, functions, and logical operators as a key condition expression. </a:t>
            </a:r>
          </a:p>
          <a:p>
            <a:r>
              <a:rPr lang="en-US" dirty="0"/>
              <a:t>Can use the not-equals operator (&lt;&gt;), the OR operator, the CONTAINS operator, the IN operator, the BEGINS_WITH operator, the BETWEEN operator, the EXISTS operator, and the SIZE operator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300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1D69-D0CF-5395-58A9-8E9802E5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Configuration quick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48CB0-298D-3C64-75D9-2753700ED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760821" cy="3911600"/>
          </a:xfrm>
        </p:spPr>
        <p:txBody>
          <a:bodyPr>
            <a:normAutofit lnSpcReduction="10000"/>
          </a:bodyPr>
          <a:lstStyle/>
          <a:p>
            <a:r>
              <a:rPr lang="en-US" sz="2200" b="1" dirty="0" err="1">
                <a:solidFill>
                  <a:srgbClr val="FF0000"/>
                </a:solidFill>
              </a:rPr>
              <a:t>aws</a:t>
            </a:r>
            <a:r>
              <a:rPr lang="en-US" sz="2200" b="1" dirty="0">
                <a:solidFill>
                  <a:srgbClr val="FF0000"/>
                </a:solidFill>
              </a:rPr>
              <a:t> configure</a:t>
            </a:r>
            <a:r>
              <a:rPr lang="en-US" dirty="0"/>
              <a:t> command in your preferred terminal is the fastest way to set up AWS CLI installation. </a:t>
            </a:r>
          </a:p>
          <a:p>
            <a:r>
              <a:rPr lang="en-US" dirty="0"/>
              <a:t>When you enter this command, the AWS CLI prompts you for four pieces of information: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Access key ID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Secret access key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AWS Region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Output format</a:t>
            </a:r>
          </a:p>
          <a:p>
            <a:r>
              <a:rPr lang="en-US" dirty="0"/>
              <a:t>The AWS CLI stores this information in a profile (a collection of settings) named default in the credentials file. </a:t>
            </a:r>
          </a:p>
          <a:p>
            <a:r>
              <a:rPr lang="en-US" dirty="0"/>
              <a:t>By default, the information in this profile is used when you run an AWS CLI command that doesn't explicitly specify a profile to use.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21223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B6320C-977C-5212-CB32-CAC1545C6E5E}"/>
              </a:ext>
            </a:extLst>
          </p:cNvPr>
          <p:cNvSpPr txBox="1"/>
          <p:nvPr/>
        </p:nvSpPr>
        <p:spPr>
          <a:xfrm>
            <a:off x="999202" y="450192"/>
            <a:ext cx="95016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queries the Thread table for a particular </a:t>
            </a:r>
            <a:r>
              <a:rPr lang="en-US" dirty="0" err="1"/>
              <a:t>ForumName</a:t>
            </a:r>
            <a:r>
              <a:rPr lang="en-US" dirty="0"/>
              <a:t> (partition key) and Subject (sort key). </a:t>
            </a:r>
          </a:p>
          <a:p>
            <a:r>
              <a:rPr lang="en-US" dirty="0"/>
              <a:t>Of the items that are found, only the most popular discussion threads are returned</a:t>
            </a:r>
          </a:p>
          <a:p>
            <a:r>
              <a:rPr lang="en-US" dirty="0"/>
              <a:t>-- only those threads with more than a certain number of Views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AE66DB-8A9E-682E-5084-26DE4D5E77FA}"/>
              </a:ext>
            </a:extLst>
          </p:cNvPr>
          <p:cNvSpPr txBox="1"/>
          <p:nvPr/>
        </p:nvSpPr>
        <p:spPr>
          <a:xfrm>
            <a:off x="999201" y="4018936"/>
            <a:ext cx="9501648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2400" dirty="0" err="1"/>
              <a:t>aws</a:t>
            </a:r>
            <a:r>
              <a:rPr lang="en-IN" sz="2400" dirty="0"/>
              <a:t> </a:t>
            </a:r>
            <a:r>
              <a:rPr lang="en-IN" sz="2400" dirty="0" err="1"/>
              <a:t>dynamodb</a:t>
            </a:r>
            <a:r>
              <a:rPr lang="en-IN" sz="2400" dirty="0"/>
              <a:t> query \</a:t>
            </a:r>
          </a:p>
          <a:p>
            <a:r>
              <a:rPr lang="en-IN" sz="2400" dirty="0"/>
              <a:t>    --table-name Thread \</a:t>
            </a:r>
          </a:p>
          <a:p>
            <a:r>
              <a:rPr lang="en-IN" sz="2400" dirty="0"/>
              <a:t>    --key-condition-expression "</a:t>
            </a:r>
            <a:r>
              <a:rPr lang="en-IN" sz="2400" dirty="0" err="1"/>
              <a:t>ForumName</a:t>
            </a:r>
            <a:r>
              <a:rPr lang="en-IN" sz="2400" dirty="0"/>
              <a:t> = :</a:t>
            </a:r>
            <a:r>
              <a:rPr lang="en-IN" sz="2400" dirty="0" err="1"/>
              <a:t>fn</a:t>
            </a:r>
            <a:r>
              <a:rPr lang="en-IN" sz="2400" dirty="0"/>
              <a:t> and Subject = :sub" \</a:t>
            </a:r>
          </a:p>
          <a:p>
            <a:r>
              <a:rPr lang="en-IN" sz="2400" dirty="0"/>
              <a:t>    --filter-expression "#v &gt;= :</a:t>
            </a:r>
            <a:r>
              <a:rPr lang="en-IN" sz="2400" dirty="0" err="1"/>
              <a:t>num</a:t>
            </a:r>
            <a:r>
              <a:rPr lang="en-IN" sz="2400" dirty="0"/>
              <a:t>" \</a:t>
            </a:r>
          </a:p>
          <a:p>
            <a:r>
              <a:rPr lang="en-IN" sz="2400" dirty="0"/>
              <a:t>    --expression-attribute-names '{"#v": "Views"}' \</a:t>
            </a:r>
          </a:p>
          <a:p>
            <a:r>
              <a:rPr lang="en-IN" sz="2400" dirty="0"/>
              <a:t>    --expression-attribute-values file://values.json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795E6-BEE6-1900-7A0D-B0AAD346068E}"/>
              </a:ext>
            </a:extLst>
          </p:cNvPr>
          <p:cNvSpPr txBox="1"/>
          <p:nvPr/>
        </p:nvSpPr>
        <p:spPr>
          <a:xfrm>
            <a:off x="999202" y="1801096"/>
            <a:ext cx="95016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2400" dirty="0"/>
              <a:t>In </a:t>
            </a:r>
            <a:r>
              <a:rPr lang="en-IN" sz="2400" dirty="0" err="1"/>
              <a:t>values.json</a:t>
            </a:r>
            <a:endParaRPr lang="en-IN" sz="2400" dirty="0"/>
          </a:p>
          <a:p>
            <a:r>
              <a:rPr lang="en-IN" sz="2400" dirty="0"/>
              <a:t>{</a:t>
            </a:r>
          </a:p>
          <a:p>
            <a:r>
              <a:rPr lang="en-IN" sz="2400" dirty="0"/>
              <a:t>    ":</a:t>
            </a:r>
            <a:r>
              <a:rPr lang="en-IN" sz="2400" dirty="0" err="1"/>
              <a:t>fn</a:t>
            </a:r>
            <a:r>
              <a:rPr lang="en-IN" sz="2400" dirty="0"/>
              <a:t>":{"</a:t>
            </a:r>
            <a:r>
              <a:rPr lang="en-IN" sz="2400" dirty="0" err="1"/>
              <a:t>S":"Amazon</a:t>
            </a:r>
            <a:r>
              <a:rPr lang="en-IN" sz="2400" dirty="0"/>
              <a:t> DynamoDB"},</a:t>
            </a:r>
          </a:p>
          <a:p>
            <a:r>
              <a:rPr lang="en-IN" sz="2400" dirty="0"/>
              <a:t>    ":sub":{"</a:t>
            </a:r>
            <a:r>
              <a:rPr lang="en-IN" sz="2400" dirty="0" err="1"/>
              <a:t>S":"DynamoDB</a:t>
            </a:r>
            <a:r>
              <a:rPr lang="en-IN" sz="2400" dirty="0"/>
              <a:t> Thread 1"},</a:t>
            </a:r>
          </a:p>
          <a:p>
            <a:r>
              <a:rPr lang="en-IN" sz="2400" dirty="0"/>
              <a:t>    ":</a:t>
            </a:r>
            <a:r>
              <a:rPr lang="en-IN" sz="2400" dirty="0" err="1"/>
              <a:t>num</a:t>
            </a:r>
            <a:r>
              <a:rPr lang="en-IN" sz="2400" dirty="0"/>
              <a:t>":{"N":"3"}</a:t>
            </a:r>
          </a:p>
          <a:p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43390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DA67-BED3-3EE9-8C37-24177291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Limiting the number of items in the result 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EC390-10EB-9436-906C-38C2ADD5B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346484" cy="4011613"/>
          </a:xfrm>
        </p:spPr>
        <p:txBody>
          <a:bodyPr>
            <a:normAutofit/>
          </a:bodyPr>
          <a:lstStyle/>
          <a:p>
            <a:r>
              <a:rPr lang="en-US" dirty="0"/>
              <a:t>Query operation allows  to limit the number of items that it reads. </a:t>
            </a:r>
          </a:p>
          <a:p>
            <a:r>
              <a:rPr lang="en-US" dirty="0"/>
              <a:t>Set the Limit parameter to the maximum number of items that you want.</a:t>
            </a:r>
          </a:p>
          <a:p>
            <a:r>
              <a:rPr lang="en-US" dirty="0"/>
              <a:t>For example, suppose that you Query a table, with a Limit value of 6, and without a filter expression. </a:t>
            </a:r>
          </a:p>
          <a:p>
            <a:r>
              <a:rPr lang="en-US" dirty="0"/>
              <a:t>Query result contains the first six items from the table that match the key condition expression from the request.</a:t>
            </a:r>
          </a:p>
          <a:p>
            <a:r>
              <a:rPr lang="en-US" dirty="0"/>
              <a:t>Now suppose that you add a filter expression to the Query. </a:t>
            </a:r>
          </a:p>
          <a:p>
            <a:r>
              <a:rPr lang="en-US" dirty="0"/>
              <a:t>In this case, DynamoDB reads up to six items, and then returns only those that match the filter expression. </a:t>
            </a:r>
          </a:p>
          <a:p>
            <a:r>
              <a:rPr lang="en-US" dirty="0"/>
              <a:t>The final Query result contains six items or fewer, even if more items would have matched the filter expression if DynamoDB had kept reading more items.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79676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DA67-BED3-3EE9-8C37-24177291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EC390-10EB-9436-906C-38C2ADD5B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346484" cy="4011613"/>
          </a:xfrm>
        </p:spPr>
        <p:txBody>
          <a:bodyPr/>
          <a:lstStyle/>
          <a:p>
            <a:r>
              <a:rPr lang="en-US" dirty="0"/>
              <a:t>Maximum number of items to evaluate (not necessarily the number of matching items).</a:t>
            </a:r>
          </a:p>
          <a:p>
            <a:r>
              <a:rPr lang="en-US" dirty="0"/>
              <a:t> If DynamoDB processes the number of items up to the limit while processing the results, it stops the operation and returns the matching values up to that point, and a key in </a:t>
            </a:r>
            <a:r>
              <a:rPr lang="en-US" b="1" dirty="0" err="1"/>
              <a:t>LastEvaluatedKey</a:t>
            </a:r>
            <a:r>
              <a:rPr lang="en-US" dirty="0"/>
              <a:t> to apply in a subsequent operation, so that you can pick up where you left off. </a:t>
            </a:r>
          </a:p>
          <a:p>
            <a:r>
              <a:rPr lang="en-US" dirty="0"/>
              <a:t>Also, if the processed dataset size exceeds 1 MB before DynamoDB reaches this limit, it stops the operation and returns the matching values up to the limit, and a key in </a:t>
            </a:r>
            <a:r>
              <a:rPr lang="en-US" b="1" dirty="0" err="1"/>
              <a:t>LastEvaluatedKey</a:t>
            </a:r>
            <a:r>
              <a:rPr lang="en-US" dirty="0"/>
              <a:t> to apply in a subsequent operation to continue the operation.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245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384D6-7332-40C9-8320-E624FE26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F6075-7814-6852-507F-847082E0A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aws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dynamodb</a:t>
            </a:r>
            <a:r>
              <a:rPr lang="en-US" b="1" dirty="0">
                <a:solidFill>
                  <a:srgbClr val="FF0000"/>
                </a:solidFill>
              </a:rPr>
              <a:t> scan 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--table-name Thread  --limit 1\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--filter-expression "</a:t>
            </a:r>
            <a:r>
              <a:rPr lang="en-US" b="1" dirty="0" err="1">
                <a:solidFill>
                  <a:srgbClr val="FF0000"/>
                </a:solidFill>
              </a:rPr>
              <a:t>LastPostedBy</a:t>
            </a:r>
            <a:r>
              <a:rPr lang="en-US" b="1" dirty="0">
                <a:solidFill>
                  <a:srgbClr val="FF0000"/>
                </a:solidFill>
              </a:rPr>
              <a:t> = :name" 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--expression-attribute-values '{":name":{"</a:t>
            </a:r>
            <a:r>
              <a:rPr lang="en-US" b="1" dirty="0" err="1">
                <a:solidFill>
                  <a:srgbClr val="FF0000"/>
                </a:solidFill>
              </a:rPr>
              <a:t>S":"User</a:t>
            </a:r>
            <a:r>
              <a:rPr lang="en-US" b="1" dirty="0">
                <a:solidFill>
                  <a:srgbClr val="FF0000"/>
                </a:solidFill>
              </a:rPr>
              <a:t> A"}}’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64064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DA67-BED3-3EE9-8C37-24177291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Paginating table query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EC390-10EB-9436-906C-38C2ADD5B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346484" cy="40116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DynamoDB paginates the results from Query operations. </a:t>
            </a:r>
          </a:p>
          <a:p>
            <a:r>
              <a:rPr lang="en-US" dirty="0"/>
              <a:t>With pagination, the Query results are divided into "pages" of data that are 1 MB in size (or less). </a:t>
            </a:r>
          </a:p>
          <a:p>
            <a:r>
              <a:rPr lang="en-US" dirty="0"/>
              <a:t>An application can process the first page of results, then the second page, and so on.</a:t>
            </a:r>
          </a:p>
          <a:p>
            <a:r>
              <a:rPr lang="en-US" b="1" dirty="0"/>
              <a:t>A single Query only returns a result set that fits within the 1 MB size limit.</a:t>
            </a:r>
          </a:p>
          <a:p>
            <a:r>
              <a:rPr lang="en-US" dirty="0" err="1"/>
              <a:t>LastEvaluatedKey</a:t>
            </a:r>
            <a:r>
              <a:rPr lang="en-US" dirty="0"/>
              <a:t> from a Query response should be used as the </a:t>
            </a:r>
            <a:r>
              <a:rPr lang="en-US" dirty="0" err="1"/>
              <a:t>ExclusiveStartKey</a:t>
            </a:r>
            <a:r>
              <a:rPr lang="en-US" dirty="0"/>
              <a:t> for the next Query request. </a:t>
            </a:r>
          </a:p>
          <a:p>
            <a:r>
              <a:rPr lang="en-US" dirty="0"/>
              <a:t>If there is not a </a:t>
            </a:r>
            <a:r>
              <a:rPr lang="en-US" dirty="0" err="1"/>
              <a:t>LastEvaluatedKey</a:t>
            </a:r>
            <a:r>
              <a:rPr lang="en-US" dirty="0"/>
              <a:t> element in a Query response, then you have retrieved the final page of results. </a:t>
            </a:r>
          </a:p>
          <a:p>
            <a:r>
              <a:rPr lang="en-US" dirty="0"/>
              <a:t>If </a:t>
            </a:r>
            <a:r>
              <a:rPr lang="en-US" dirty="0" err="1"/>
              <a:t>LastEvaluatedKey</a:t>
            </a:r>
            <a:r>
              <a:rPr lang="en-US" dirty="0"/>
              <a:t> is not empty, it does not necessarily mean that there is more data in the result set. </a:t>
            </a:r>
          </a:p>
          <a:p>
            <a:r>
              <a:rPr lang="en-US" dirty="0"/>
              <a:t>The only way to know when you have reached the end of the result set is when </a:t>
            </a:r>
            <a:r>
              <a:rPr lang="en-US" dirty="0" err="1"/>
              <a:t>LastEvaluatedKey</a:t>
            </a:r>
            <a:r>
              <a:rPr lang="en-US" dirty="0"/>
              <a:t> is empty.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79605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DA67-BED3-3EE9-8C37-24177291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Paginating table query results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3E997A-2D85-A9BC-ABA7-C8C49E085E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4181" y="2316673"/>
            <a:ext cx="11149780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</a:rPr>
              <a:t> To determine whether there are more results, and to retrieve them one page at a time, applications should do the following: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</a:rPr>
              <a:t>Examine the low-level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Monaco"/>
              </a:rPr>
              <a:t>Query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</a:rPr>
              <a:t> result: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</a:rPr>
              <a:t>If the result contains a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6191F"/>
                </a:solidFill>
                <a:effectLst/>
                <a:latin typeface="Monaco"/>
              </a:rPr>
              <a:t>LastEvaluatedKey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</a:rPr>
              <a:t> element and it's non-null, proceed to step 2.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</a:rPr>
              <a:t>If there is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</a:rPr>
              <a:t>not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</a:rPr>
              <a:t> a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6191F"/>
                </a:solidFill>
                <a:effectLst/>
                <a:latin typeface="Monaco"/>
              </a:rPr>
              <a:t>LastEvaluatedKey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</a:rPr>
              <a:t> in the result, there are no more items to be retrieved.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</a:rPr>
              <a:t>Construct a new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Monaco"/>
              </a:rPr>
              <a:t>Query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</a:rPr>
              <a:t> request, with the same parameters as the previous one. However, this time, take the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6191F"/>
                </a:solidFill>
                <a:effectLst/>
                <a:latin typeface="Monaco"/>
              </a:rPr>
              <a:t>LastEvaluatedKey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</a:rPr>
              <a:t> value from step 1 and use it as the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6191F"/>
                </a:solidFill>
                <a:effectLst/>
                <a:latin typeface="Monaco"/>
              </a:rPr>
              <a:t>ExclusiveStartKey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</a:rPr>
              <a:t> parameter in the new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Monaco"/>
              </a:rPr>
              <a:t>Query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</a:rPr>
              <a:t> request.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</a:rPr>
              <a:t>Run the new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Monaco"/>
              </a:rPr>
              <a:t>Query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</a:rPr>
              <a:t> request.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</a:rPr>
              <a:t>Go to step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3392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DA67-BED3-3EE9-8C37-24177291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Paginating table query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EC390-10EB-9436-906C-38C2ADD5B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346484" cy="40116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err="1"/>
              <a:t>aws</a:t>
            </a:r>
            <a:r>
              <a:rPr lang="en-IN" dirty="0"/>
              <a:t> </a:t>
            </a:r>
            <a:r>
              <a:rPr lang="en-IN" dirty="0" err="1"/>
              <a:t>dynamodb</a:t>
            </a:r>
            <a:r>
              <a:rPr lang="en-IN" dirty="0"/>
              <a:t> query --table-name Movies \</a:t>
            </a:r>
          </a:p>
          <a:p>
            <a:pPr marL="0" indent="0">
              <a:buNone/>
            </a:pPr>
            <a:r>
              <a:rPr lang="en-IN" dirty="0"/>
              <a:t>    --projection-expression "title" \</a:t>
            </a:r>
          </a:p>
          <a:p>
            <a:pPr marL="0" indent="0">
              <a:buNone/>
            </a:pPr>
            <a:r>
              <a:rPr lang="en-IN" dirty="0"/>
              <a:t>    --key-condition-expression "#y = :</a:t>
            </a:r>
            <a:r>
              <a:rPr lang="en-IN" dirty="0" err="1"/>
              <a:t>yyyy</a:t>
            </a:r>
            <a:r>
              <a:rPr lang="en-IN" dirty="0"/>
              <a:t>" \</a:t>
            </a:r>
          </a:p>
          <a:p>
            <a:pPr marL="0" indent="0">
              <a:buNone/>
            </a:pPr>
            <a:r>
              <a:rPr lang="en-IN" dirty="0"/>
              <a:t>    --expression-attribute-names '{"#</a:t>
            </a:r>
            <a:r>
              <a:rPr lang="en-IN" dirty="0" err="1"/>
              <a:t>y":"year</a:t>
            </a:r>
            <a:r>
              <a:rPr lang="en-IN" dirty="0"/>
              <a:t>"}' \</a:t>
            </a:r>
          </a:p>
          <a:p>
            <a:pPr marL="0" indent="0">
              <a:buNone/>
            </a:pPr>
            <a:r>
              <a:rPr lang="en-IN" dirty="0"/>
              <a:t>    --expression-attribute-values '{":</a:t>
            </a:r>
            <a:r>
              <a:rPr lang="en-IN" dirty="0" err="1"/>
              <a:t>yyyy</a:t>
            </a:r>
            <a:r>
              <a:rPr lang="en-IN" dirty="0"/>
              <a:t>":{"N":"1993"}}' \</a:t>
            </a:r>
          </a:p>
          <a:p>
            <a:pPr marL="0" indent="0">
              <a:buNone/>
            </a:pPr>
            <a:r>
              <a:rPr lang="en-IN" dirty="0"/>
              <a:t>    --page-size 5 \</a:t>
            </a:r>
          </a:p>
          <a:p>
            <a:pPr marL="0" indent="0">
              <a:buNone/>
            </a:pPr>
            <a:r>
              <a:rPr lang="en-IN" dirty="0"/>
              <a:t>    --debug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Ordinarily, the AWS CLI handles pagination automatically. </a:t>
            </a:r>
          </a:p>
          <a:p>
            <a:r>
              <a:rPr lang="en-US" dirty="0"/>
              <a:t>However, in this example, the AWS CLI --page-size parameter limits the number of items per page. </a:t>
            </a:r>
          </a:p>
          <a:p>
            <a:r>
              <a:rPr lang="en-US" dirty="0"/>
              <a:t>The --debug parameter prints low-level information about requests and responses.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416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DA67-BED3-3EE9-8C37-24177291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Scans in DynamoDB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EC390-10EB-9436-906C-38C2ADD5B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346484" cy="4011613"/>
          </a:xfrm>
        </p:spPr>
        <p:txBody>
          <a:bodyPr>
            <a:normAutofit/>
          </a:bodyPr>
          <a:lstStyle/>
          <a:p>
            <a:r>
              <a:rPr lang="en-US" dirty="0"/>
              <a:t>A Scan operation in Amazon DynamoDB reads every item in a table or a secondary index. </a:t>
            </a:r>
          </a:p>
          <a:p>
            <a:r>
              <a:rPr lang="en-US" dirty="0"/>
              <a:t>By default, a Scan operation returns all of the data attributes for every item in the table or index. </a:t>
            </a:r>
          </a:p>
          <a:p>
            <a:r>
              <a:rPr lang="en-US" dirty="0"/>
              <a:t>Can use the </a:t>
            </a:r>
            <a:r>
              <a:rPr lang="en-US" dirty="0" err="1"/>
              <a:t>ProjectionExpression</a:t>
            </a:r>
            <a:r>
              <a:rPr lang="en-US" dirty="0"/>
              <a:t> parameter so that Scan only returns some of the attributes, rather than all of them.</a:t>
            </a:r>
          </a:p>
          <a:p>
            <a:r>
              <a:rPr lang="en-US" dirty="0"/>
              <a:t>Scan always returns a result set. If no matching items are found, the result set is empty.</a:t>
            </a:r>
          </a:p>
          <a:p>
            <a:r>
              <a:rPr lang="en-US" dirty="0"/>
              <a:t>A single Scan request can retrieve a maximum of 1 MB of data. </a:t>
            </a:r>
          </a:p>
          <a:p>
            <a:r>
              <a:rPr lang="en-US" dirty="0"/>
              <a:t>Optionally, DynamoDB can apply a filter expression to this data, narrowing the results before they are returned to the user.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5312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DA67-BED3-3EE9-8C37-24177291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Filter expressions for scan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8FA29A-8EF4-7A62-8892-4C8DDCAE17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5701" y="2468550"/>
            <a:ext cx="10643010" cy="42815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8700" rIns="91440" bIns="11902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16191F"/>
                </a:solidFill>
                <a:latin typeface="Amazon Ember"/>
              </a:rPr>
              <a:t>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</a:rPr>
              <a:t>o further refine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Monaco"/>
              </a:rPr>
              <a:t>Scan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</a:rPr>
              <a:t> results, can optionally provide a filter expression. </a:t>
            </a:r>
          </a:p>
          <a:p>
            <a:pPr defTabSz="914400"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</a:rPr>
              <a:t>A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</a:rPr>
              <a:t>filter expression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</a:rPr>
              <a:t> determines which items within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Monaco"/>
              </a:rPr>
              <a:t>Scan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</a:rPr>
              <a:t> results should be returned to you. All of the other results are discarded.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</a:rPr>
              <a:t>A filter expression is applied after a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Monaco"/>
              </a:rPr>
              <a:t>Scan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</a:rPr>
              <a:t> finishes but before the results are returned. </a:t>
            </a:r>
          </a:p>
          <a:p>
            <a:pPr defTabSz="914400"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</a:rPr>
              <a:t>Therefore, a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Monaco"/>
              </a:rPr>
              <a:t>Scan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</a:rPr>
              <a:t> consumes the same amount of read capacity, regardless of whether a filter expression is present.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</a:rPr>
              <a:t>A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Monaco"/>
              </a:rPr>
              <a:t>Scan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</a:rPr>
              <a:t> operation can retrieve a maximum of 1 MB of data. </a:t>
            </a:r>
          </a:p>
          <a:p>
            <a:pPr defTabSz="914400"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</a:rPr>
              <a:t>This limit applies before the filter expression is evaluated.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</a:rPr>
              <a:t>With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Monaco"/>
              </a:rPr>
              <a:t>Scan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</a:rPr>
              <a:t>, can specify any attributes in a filter expression—including partition key and sort key attributes.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</a:rPr>
              <a:t>The syntax for a filter expression is identical to that of a condition expression. </a:t>
            </a:r>
          </a:p>
          <a:p>
            <a:pPr defTabSz="914400"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</a:rPr>
              <a:t>Filter expressions can use the same comparators, functions, and logical operators as a condition expression.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5356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DA67-BED3-3EE9-8C37-24177291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scan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EC390-10EB-9436-906C-38C2ADD5B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346484" cy="401161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aws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dynamodb</a:t>
            </a:r>
            <a:r>
              <a:rPr lang="en-US" b="1" dirty="0">
                <a:solidFill>
                  <a:srgbClr val="FF0000"/>
                </a:solidFill>
              </a:rPr>
              <a:t> scan 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--table-name Thread 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--filter-expression "</a:t>
            </a:r>
            <a:r>
              <a:rPr lang="en-US" b="1" dirty="0" err="1">
                <a:solidFill>
                  <a:srgbClr val="FF0000"/>
                </a:solidFill>
              </a:rPr>
              <a:t>LastPostedBy</a:t>
            </a:r>
            <a:r>
              <a:rPr lang="en-US" b="1" dirty="0">
                <a:solidFill>
                  <a:srgbClr val="FF0000"/>
                </a:solidFill>
              </a:rPr>
              <a:t> = :name" 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--expression-attribute-values '{":name":{"</a:t>
            </a:r>
            <a:r>
              <a:rPr lang="en-US" b="1" dirty="0" err="1">
                <a:solidFill>
                  <a:srgbClr val="FF0000"/>
                </a:solidFill>
              </a:rPr>
              <a:t>S":"User</a:t>
            </a:r>
            <a:r>
              <a:rPr lang="en-US" b="1" dirty="0">
                <a:solidFill>
                  <a:srgbClr val="FF0000"/>
                </a:solidFill>
              </a:rPr>
              <a:t> A"}}’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scans the Thread table and returns only the items that were last posted to by a particular user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948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46725-7B2B-359A-70BC-D402DBE1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key ID and secret access key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91DED-C6AC-E6EF-A50B-1DB1CABD4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32209" cy="3754438"/>
          </a:xfrm>
        </p:spPr>
        <p:txBody>
          <a:bodyPr>
            <a:normAutofit/>
          </a:bodyPr>
          <a:lstStyle/>
          <a:p>
            <a:r>
              <a:rPr lang="en-US" dirty="0"/>
              <a:t>Instead of using </a:t>
            </a:r>
            <a:r>
              <a:rPr lang="en-US" dirty="0" err="1"/>
              <a:t>aws</a:t>
            </a:r>
            <a:r>
              <a:rPr lang="en-US" dirty="0"/>
              <a:t> configure to enter in a key pair, can import the .csv file you downloaded after you created your key pair.</a:t>
            </a:r>
          </a:p>
          <a:p>
            <a:r>
              <a:rPr lang="en-US" dirty="0"/>
              <a:t>The .csv file must contain the following headers.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User Name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Access key ID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Secret access key</a:t>
            </a:r>
          </a:p>
          <a:p>
            <a:r>
              <a:rPr lang="en-US" dirty="0"/>
              <a:t>To import the .csv file, use the </a:t>
            </a:r>
            <a:r>
              <a:rPr lang="en-US" dirty="0" err="1"/>
              <a:t>aws</a:t>
            </a:r>
            <a:r>
              <a:rPr lang="en-US" dirty="0"/>
              <a:t> configure import command with the --csv option as follows:</a:t>
            </a:r>
          </a:p>
          <a:p>
            <a:pPr marL="0" indent="0">
              <a:buNone/>
            </a:pPr>
            <a:r>
              <a:rPr lang="en-US" b="1" dirty="0" err="1"/>
              <a:t>aws</a:t>
            </a:r>
            <a:r>
              <a:rPr lang="en-US" b="1" dirty="0"/>
              <a:t> configure import --csv file://credentials.csv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718999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DA67-BED3-3EE9-8C37-24177291D7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2232" y="130175"/>
            <a:ext cx="11533239" cy="7080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Create a table with a Local Secondary Index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EC390-10EB-9436-906C-38C2ADD5BA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5470" y="1217151"/>
            <a:ext cx="11533239" cy="2211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err="1"/>
              <a:t>aws</a:t>
            </a:r>
            <a:r>
              <a:rPr lang="en-IN" sz="2000" dirty="0"/>
              <a:t> </a:t>
            </a:r>
            <a:r>
              <a:rPr lang="en-IN" sz="2000" dirty="0" err="1"/>
              <a:t>dynamodb</a:t>
            </a:r>
            <a:r>
              <a:rPr lang="en-IN" sz="2000" dirty="0"/>
              <a:t> create-table --table-name Music2     --attribute-definitions </a:t>
            </a:r>
            <a:r>
              <a:rPr lang="en-IN" sz="2000" dirty="0" err="1"/>
              <a:t>AttributeName</a:t>
            </a:r>
            <a:r>
              <a:rPr lang="en-IN" sz="2000" dirty="0"/>
              <a:t>=</a:t>
            </a:r>
            <a:r>
              <a:rPr lang="en-IN" sz="2000" dirty="0" err="1"/>
              <a:t>Artist,AttributeType</a:t>
            </a:r>
            <a:r>
              <a:rPr lang="en-IN" sz="2000" dirty="0"/>
              <a:t>=S </a:t>
            </a:r>
            <a:r>
              <a:rPr lang="en-IN" sz="2000" dirty="0" err="1"/>
              <a:t>AttributeName</a:t>
            </a:r>
            <a:r>
              <a:rPr lang="en-IN" sz="2000" dirty="0"/>
              <a:t>=</a:t>
            </a:r>
            <a:r>
              <a:rPr lang="en-IN" sz="2000" dirty="0" err="1"/>
              <a:t>SongTitle,AttributeType</a:t>
            </a:r>
            <a:r>
              <a:rPr lang="en-IN" sz="2000" dirty="0"/>
              <a:t>=S         </a:t>
            </a:r>
            <a:r>
              <a:rPr lang="en-IN" sz="2000" dirty="0" err="1"/>
              <a:t>AttributeName</a:t>
            </a:r>
            <a:r>
              <a:rPr lang="en-IN" sz="2000" dirty="0"/>
              <a:t>=</a:t>
            </a:r>
            <a:r>
              <a:rPr lang="en-IN" sz="2000" dirty="0" err="1"/>
              <a:t>AlbumTitle,AttributeType</a:t>
            </a:r>
            <a:r>
              <a:rPr lang="en-IN" sz="2000" dirty="0"/>
              <a:t>=S      --key-schema </a:t>
            </a:r>
            <a:r>
              <a:rPr lang="en-IN" sz="2000" dirty="0" err="1"/>
              <a:t>AttributeName</a:t>
            </a:r>
            <a:r>
              <a:rPr lang="en-IN" sz="2000" dirty="0"/>
              <a:t>=</a:t>
            </a:r>
            <a:r>
              <a:rPr lang="en-IN" sz="2000" dirty="0" err="1"/>
              <a:t>Artist,KeyType</a:t>
            </a:r>
            <a:r>
              <a:rPr lang="en-IN" sz="2000" dirty="0"/>
              <a:t>=HASH </a:t>
            </a:r>
            <a:r>
              <a:rPr lang="en-IN" sz="2000" dirty="0" err="1"/>
              <a:t>AttributeName</a:t>
            </a:r>
            <a:r>
              <a:rPr lang="en-IN" sz="2000" dirty="0"/>
              <a:t>=</a:t>
            </a:r>
            <a:r>
              <a:rPr lang="en-IN" sz="2000" dirty="0" err="1"/>
              <a:t>SongTitle,KeyType</a:t>
            </a:r>
            <a:r>
              <a:rPr lang="en-IN" sz="2000" dirty="0"/>
              <a:t>=RANGE     --provisioned-throughput         </a:t>
            </a:r>
            <a:r>
              <a:rPr lang="en-IN" sz="2000" dirty="0" err="1"/>
              <a:t>ReadCapacityUnits</a:t>
            </a:r>
            <a:r>
              <a:rPr lang="en-IN" sz="2000" dirty="0"/>
              <a:t>=10,WriteCapacityUnits=5     --local-secondary-indexes file://lsiDef.json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285516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EA5878-3A5B-51DF-C9A1-F89813175577}"/>
              </a:ext>
            </a:extLst>
          </p:cNvPr>
          <p:cNvSpPr txBox="1"/>
          <p:nvPr/>
        </p:nvSpPr>
        <p:spPr>
          <a:xfrm>
            <a:off x="3049229" y="328472"/>
            <a:ext cx="6098458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In </a:t>
            </a:r>
            <a:r>
              <a:rPr lang="en-IN" b="1" dirty="0" err="1">
                <a:solidFill>
                  <a:srgbClr val="FF0000"/>
                </a:solidFill>
              </a:rPr>
              <a:t>lsiDef.json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 [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"</a:t>
            </a:r>
            <a:r>
              <a:rPr lang="en-IN" dirty="0" err="1"/>
              <a:t>IndexName</a:t>
            </a:r>
            <a:r>
              <a:rPr lang="en-IN" dirty="0"/>
              <a:t>": "</a:t>
            </a:r>
            <a:r>
              <a:rPr lang="en-IN" dirty="0" err="1"/>
              <a:t>AlbumTitleIndex</a:t>
            </a:r>
            <a:r>
              <a:rPr lang="en-IN" dirty="0"/>
              <a:t>",</a:t>
            </a:r>
          </a:p>
          <a:p>
            <a:r>
              <a:rPr lang="en-IN" dirty="0"/>
              <a:t>      "</a:t>
            </a:r>
            <a:r>
              <a:rPr lang="en-IN" dirty="0" err="1"/>
              <a:t>KeySchema</a:t>
            </a:r>
            <a:r>
              <a:rPr lang="en-IN" dirty="0"/>
              <a:t>": [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"</a:t>
            </a:r>
            <a:r>
              <a:rPr lang="en-IN" dirty="0" err="1"/>
              <a:t>AttributeName</a:t>
            </a:r>
            <a:r>
              <a:rPr lang="en-IN" dirty="0"/>
              <a:t>": "Artist",</a:t>
            </a:r>
          </a:p>
          <a:p>
            <a:r>
              <a:rPr lang="en-IN" dirty="0"/>
              <a:t>          "</a:t>
            </a:r>
            <a:r>
              <a:rPr lang="en-IN" dirty="0" err="1"/>
              <a:t>KeyType</a:t>
            </a:r>
            <a:r>
              <a:rPr lang="en-IN" dirty="0"/>
              <a:t>": "HASH"</a:t>
            </a:r>
          </a:p>
          <a:p>
            <a:r>
              <a:rPr lang="en-IN" dirty="0"/>
              <a:t>        },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"</a:t>
            </a:r>
            <a:r>
              <a:rPr lang="en-IN" dirty="0" err="1"/>
              <a:t>AttributeName</a:t>
            </a:r>
            <a:r>
              <a:rPr lang="en-IN" dirty="0"/>
              <a:t>": "</a:t>
            </a:r>
            <a:r>
              <a:rPr lang="en-IN" dirty="0" err="1"/>
              <a:t>AlbumTitle</a:t>
            </a:r>
            <a:r>
              <a:rPr lang="en-IN" dirty="0"/>
              <a:t>",</a:t>
            </a:r>
          </a:p>
          <a:p>
            <a:r>
              <a:rPr lang="en-IN" dirty="0"/>
              <a:t>          "</a:t>
            </a:r>
            <a:r>
              <a:rPr lang="en-IN" dirty="0" err="1"/>
              <a:t>KeyType</a:t>
            </a:r>
            <a:r>
              <a:rPr lang="en-IN" dirty="0"/>
              <a:t>": "RANGE"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],</a:t>
            </a:r>
          </a:p>
          <a:p>
            <a:r>
              <a:rPr lang="en-IN" dirty="0"/>
              <a:t>      "Projection": {</a:t>
            </a:r>
          </a:p>
          <a:p>
            <a:r>
              <a:rPr lang="en-IN" dirty="0"/>
              <a:t>        "</a:t>
            </a:r>
            <a:r>
              <a:rPr lang="en-IN" dirty="0" err="1"/>
              <a:t>ProjectionType</a:t>
            </a:r>
            <a:r>
              <a:rPr lang="en-IN" dirty="0"/>
              <a:t>": "INCLUDE",</a:t>
            </a:r>
          </a:p>
          <a:p>
            <a:r>
              <a:rPr lang="en-IN" dirty="0"/>
              <a:t>        "</a:t>
            </a:r>
            <a:r>
              <a:rPr lang="en-IN" dirty="0" err="1"/>
              <a:t>NonKeyAttributes</a:t>
            </a:r>
            <a:r>
              <a:rPr lang="en-IN" dirty="0"/>
              <a:t>": [</a:t>
            </a:r>
          </a:p>
          <a:p>
            <a:r>
              <a:rPr lang="en-IN" dirty="0"/>
              <a:t>          "Genre",</a:t>
            </a:r>
          </a:p>
          <a:p>
            <a:r>
              <a:rPr lang="en-IN" dirty="0"/>
              <a:t>          "Year"</a:t>
            </a:r>
          </a:p>
          <a:p>
            <a:r>
              <a:rPr lang="en-IN" dirty="0"/>
              <a:t>        ]</a:t>
            </a:r>
          </a:p>
          <a:p>
            <a:r>
              <a:rPr lang="en-IN" dirty="0"/>
              <a:t>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]</a:t>
            </a:r>
          </a:p>
        </p:txBody>
      </p:sp>
    </p:spTree>
    <p:extLst>
      <p:ext uri="{BB962C8B-B14F-4D97-AF65-F5344CB8AC3E}">
        <p14:creationId xmlns:p14="http://schemas.microsoft.com/office/powerpoint/2010/main" val="23735855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DA67-BED3-3EE9-8C37-24177291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a Local Secondary Index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EC390-10EB-9436-906C-38C2ADD5B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84762" cy="195375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err="1"/>
              <a:t>aws</a:t>
            </a:r>
            <a:r>
              <a:rPr lang="en-IN" sz="2800" dirty="0"/>
              <a:t> </a:t>
            </a:r>
            <a:r>
              <a:rPr lang="en-IN" sz="2800" dirty="0" err="1"/>
              <a:t>dynamodb</a:t>
            </a:r>
            <a:r>
              <a:rPr lang="en-IN" sz="2800" dirty="0"/>
              <a:t> query --table-name Music --index-name </a:t>
            </a:r>
            <a:r>
              <a:rPr lang="en-IN" sz="2800" dirty="0" err="1"/>
              <a:t>AlbumTitleIndex</a:t>
            </a:r>
            <a:r>
              <a:rPr lang="en-IN" sz="2800" dirty="0"/>
              <a:t> --key-condition-expression "Artist = :</a:t>
            </a:r>
            <a:r>
              <a:rPr lang="en-IN" sz="2800" dirty="0" err="1"/>
              <a:t>v_artist</a:t>
            </a:r>
            <a:r>
              <a:rPr lang="en-IN" sz="2800" dirty="0"/>
              <a:t> and </a:t>
            </a:r>
            <a:r>
              <a:rPr lang="en-IN" sz="2800" dirty="0" err="1"/>
              <a:t>AlbumTitle</a:t>
            </a:r>
            <a:r>
              <a:rPr lang="en-IN" sz="2800" dirty="0"/>
              <a:t> = :</a:t>
            </a:r>
            <a:r>
              <a:rPr lang="en-IN" sz="2800" dirty="0" err="1"/>
              <a:t>v_title</a:t>
            </a:r>
            <a:r>
              <a:rPr lang="en-IN" sz="2800" dirty="0"/>
              <a:t>" --expression-attribute-values file://queryLsi.json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A683E-2C67-619B-6AB4-456718F9B6A4}"/>
              </a:ext>
            </a:extLst>
          </p:cNvPr>
          <p:cNvSpPr txBox="1"/>
          <p:nvPr/>
        </p:nvSpPr>
        <p:spPr>
          <a:xfrm>
            <a:off x="1154954" y="5009469"/>
            <a:ext cx="10481523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2800" dirty="0"/>
              <a:t>In </a:t>
            </a:r>
            <a:r>
              <a:rPr lang="en-IN" sz="2800" dirty="0" err="1"/>
              <a:t>queryLsi.json</a:t>
            </a:r>
            <a:endParaRPr lang="en-US" sz="2800" dirty="0"/>
          </a:p>
          <a:p>
            <a:r>
              <a:rPr lang="en-US" sz="2800" dirty="0"/>
              <a:t>{":</a:t>
            </a:r>
            <a:r>
              <a:rPr lang="en-US" sz="2800" dirty="0" err="1"/>
              <a:t>v_artist</a:t>
            </a:r>
            <a:r>
              <a:rPr lang="en-US" sz="2800" dirty="0"/>
              <a:t>":{"</a:t>
            </a:r>
            <a:r>
              <a:rPr lang="en-US" sz="2800" dirty="0" err="1"/>
              <a:t>S":"Acme</a:t>
            </a:r>
            <a:r>
              <a:rPr lang="en-US" sz="2800" dirty="0"/>
              <a:t> Band"},":</a:t>
            </a:r>
            <a:r>
              <a:rPr lang="en-US" sz="2800" dirty="0" err="1"/>
              <a:t>v_title</a:t>
            </a:r>
            <a:r>
              <a:rPr lang="en-US" sz="2800" dirty="0"/>
              <a:t>":{"</a:t>
            </a:r>
            <a:r>
              <a:rPr lang="en-US" sz="2800" dirty="0" err="1"/>
              <a:t>S":"Songs</a:t>
            </a:r>
            <a:r>
              <a:rPr lang="en-US" sz="2800" dirty="0"/>
              <a:t> About Life"}}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23777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DA67-BED3-3EE9-8C37-24177291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EC390-10EB-9436-906C-38C2ADD5B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346484" cy="401161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095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022F-15BC-38EB-6633-F8C38CF81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D869B-D781-D06E-BBEE-9DC994799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credentials file is located at ~/.</a:t>
            </a:r>
            <a:r>
              <a:rPr lang="en-US" dirty="0" err="1"/>
              <a:t>aws</a:t>
            </a:r>
            <a:r>
              <a:rPr lang="en-US" dirty="0"/>
              <a:t>/credentials on Linux or macOS, or at C:\Users\USERNAME\.aws\credentials on Windows. </a:t>
            </a:r>
          </a:p>
          <a:p>
            <a:r>
              <a:rPr lang="en-US" dirty="0"/>
              <a:t>This file can contain the credential details for the default profile and any named profiles.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10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ECD-69B3-56F5-9991-CDB07594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AWS CLI with downloadable DynamoDB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F56F3-B4B6-3F63-45D1-85046FD89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432209" cy="4068763"/>
          </a:xfrm>
        </p:spPr>
        <p:txBody>
          <a:bodyPr>
            <a:normAutofit/>
          </a:bodyPr>
          <a:lstStyle/>
          <a:p>
            <a:r>
              <a:rPr lang="en-US" dirty="0"/>
              <a:t>The AWS CLI can also interact with DynamoDB (Downloadable Version) that runs on your computer. To enable this, add the following parameter to each command:</a:t>
            </a:r>
          </a:p>
          <a:p>
            <a:pPr marL="0" indent="0">
              <a:buNone/>
            </a:pPr>
            <a:r>
              <a:rPr lang="en-US" dirty="0"/>
              <a:t>--endpoint-</a:t>
            </a:r>
            <a:r>
              <a:rPr lang="en-US" dirty="0" err="1"/>
              <a:t>url</a:t>
            </a:r>
            <a:r>
              <a:rPr lang="en-US" dirty="0"/>
              <a:t> http://localhost:8000</a:t>
            </a:r>
          </a:p>
          <a:p>
            <a:r>
              <a:rPr lang="en-US" dirty="0"/>
              <a:t>The following example uses the AWS CLI to list the tables in a local database.</a:t>
            </a:r>
          </a:p>
          <a:p>
            <a:pPr marL="0" indent="0">
              <a:buNone/>
            </a:pP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dynamodb</a:t>
            </a:r>
            <a:r>
              <a:rPr lang="en-US" dirty="0"/>
              <a:t> list-tables --endpoint-</a:t>
            </a:r>
            <a:r>
              <a:rPr lang="en-US" dirty="0" err="1"/>
              <a:t>url</a:t>
            </a:r>
            <a:r>
              <a:rPr lang="en-US" dirty="0"/>
              <a:t> http://localhost:8000</a:t>
            </a:r>
          </a:p>
          <a:p>
            <a:r>
              <a:rPr lang="en-US" dirty="0"/>
              <a:t>If DynamoDB is using a port number other than the default (8000), modify the --endpoint-</a:t>
            </a:r>
            <a:r>
              <a:rPr lang="en-US" dirty="0" err="1"/>
              <a:t>url</a:t>
            </a:r>
            <a:r>
              <a:rPr lang="en-US" dirty="0"/>
              <a:t> value accordingly.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0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8BB8-2BDE-D27F-04AE-E2BC9C1C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AWS CLI with DynamoDB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4E1C6-D4DB-7BB6-3AD9-8B814A85A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517934" cy="706964"/>
          </a:xfrm>
        </p:spPr>
        <p:txBody>
          <a:bodyPr/>
          <a:lstStyle/>
          <a:p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Following command creates a table named </a:t>
            </a:r>
            <a:r>
              <a:rPr lang="en-US" b="0" i="1" dirty="0">
                <a:solidFill>
                  <a:srgbClr val="16191F"/>
                </a:solidFill>
                <a:effectLst/>
                <a:latin typeface="Amazon Ember"/>
              </a:rPr>
              <a:t>Music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. The partition key is </a:t>
            </a:r>
            <a:r>
              <a:rPr lang="en-US" b="0" i="1" dirty="0">
                <a:solidFill>
                  <a:srgbClr val="16191F"/>
                </a:solidFill>
                <a:effectLst/>
                <a:latin typeface="Amazon Ember"/>
              </a:rPr>
              <a:t>Artist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, and the sort key is </a:t>
            </a:r>
            <a:r>
              <a:rPr lang="en-US" b="0" i="1" dirty="0" err="1">
                <a:solidFill>
                  <a:srgbClr val="16191F"/>
                </a:solidFill>
                <a:effectLst/>
                <a:latin typeface="Amazon Ember"/>
              </a:rPr>
              <a:t>SongTitle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693B6-0277-CDD3-5AE4-660438EC3A22}"/>
              </a:ext>
            </a:extLst>
          </p:cNvPr>
          <p:cNvSpPr txBox="1"/>
          <p:nvPr/>
        </p:nvSpPr>
        <p:spPr>
          <a:xfrm>
            <a:off x="171450" y="3429000"/>
            <a:ext cx="1183005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 err="1"/>
              <a:t>aws</a:t>
            </a:r>
            <a:r>
              <a:rPr lang="en-IN" dirty="0"/>
              <a:t> </a:t>
            </a:r>
            <a:r>
              <a:rPr lang="en-IN" dirty="0" err="1"/>
              <a:t>dynamodb</a:t>
            </a:r>
            <a:r>
              <a:rPr lang="en-IN" dirty="0"/>
              <a:t> create-table \</a:t>
            </a:r>
          </a:p>
          <a:p>
            <a:r>
              <a:rPr lang="en-IN" dirty="0"/>
              <a:t>    --table-name Music \</a:t>
            </a:r>
          </a:p>
          <a:p>
            <a:r>
              <a:rPr lang="en-IN" dirty="0"/>
              <a:t>    --attribute-definitions \</a:t>
            </a:r>
          </a:p>
          <a:p>
            <a:r>
              <a:rPr lang="en-IN" dirty="0"/>
              <a:t>        </a:t>
            </a:r>
            <a:r>
              <a:rPr lang="en-IN" dirty="0" err="1"/>
              <a:t>AttributeName</a:t>
            </a:r>
            <a:r>
              <a:rPr lang="en-IN" dirty="0"/>
              <a:t>=</a:t>
            </a:r>
            <a:r>
              <a:rPr lang="en-IN" dirty="0" err="1"/>
              <a:t>Artist,AttributeType</a:t>
            </a:r>
            <a:r>
              <a:rPr lang="en-IN" dirty="0"/>
              <a:t>=S \</a:t>
            </a:r>
          </a:p>
          <a:p>
            <a:r>
              <a:rPr lang="en-IN" dirty="0"/>
              <a:t>        </a:t>
            </a:r>
            <a:r>
              <a:rPr lang="en-IN" dirty="0" err="1"/>
              <a:t>AttributeName</a:t>
            </a:r>
            <a:r>
              <a:rPr lang="en-IN" dirty="0"/>
              <a:t>=</a:t>
            </a:r>
            <a:r>
              <a:rPr lang="en-IN" dirty="0" err="1"/>
              <a:t>SongTitle,AttributeType</a:t>
            </a:r>
            <a:r>
              <a:rPr lang="en-IN" dirty="0"/>
              <a:t>=S \</a:t>
            </a:r>
          </a:p>
          <a:p>
            <a:r>
              <a:rPr lang="en-IN" dirty="0"/>
              <a:t>    --key-schema </a:t>
            </a:r>
            <a:r>
              <a:rPr lang="en-IN" dirty="0" err="1"/>
              <a:t>AttributeName</a:t>
            </a:r>
            <a:r>
              <a:rPr lang="en-IN" dirty="0"/>
              <a:t>=</a:t>
            </a:r>
            <a:r>
              <a:rPr lang="en-IN" dirty="0" err="1"/>
              <a:t>Artist,KeyType</a:t>
            </a:r>
            <a:r>
              <a:rPr lang="en-IN" dirty="0"/>
              <a:t>=HASH </a:t>
            </a:r>
            <a:r>
              <a:rPr lang="en-IN" dirty="0" err="1"/>
              <a:t>AttributeName</a:t>
            </a:r>
            <a:r>
              <a:rPr lang="en-IN" dirty="0"/>
              <a:t>=</a:t>
            </a:r>
            <a:r>
              <a:rPr lang="en-IN" dirty="0" err="1"/>
              <a:t>SongTitle,KeyType</a:t>
            </a:r>
            <a:r>
              <a:rPr lang="en-IN" dirty="0"/>
              <a:t>=RANGE \</a:t>
            </a:r>
          </a:p>
          <a:p>
            <a:r>
              <a:rPr lang="en-IN" dirty="0"/>
              <a:t>    --provisioned-throughput </a:t>
            </a:r>
            <a:r>
              <a:rPr lang="en-IN" dirty="0" err="1"/>
              <a:t>ReadCapacityUnits</a:t>
            </a:r>
            <a:r>
              <a:rPr lang="en-IN" dirty="0"/>
              <a:t>=1,WriteCapacityUnits=1 \</a:t>
            </a:r>
          </a:p>
          <a:p>
            <a:r>
              <a:rPr lang="en-IN" dirty="0"/>
              <a:t>    --table-class STANDARD</a:t>
            </a:r>
          </a:p>
        </p:txBody>
      </p:sp>
    </p:spTree>
    <p:extLst>
      <p:ext uri="{BB962C8B-B14F-4D97-AF65-F5344CB8AC3E}">
        <p14:creationId xmlns:p14="http://schemas.microsoft.com/office/powerpoint/2010/main" val="1978399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251</TotalTime>
  <Words>5448</Words>
  <Application>Microsoft Office PowerPoint</Application>
  <PresentationFormat>Widescreen</PresentationFormat>
  <Paragraphs>532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Amazon Ember</vt:lpstr>
      <vt:lpstr>Arial</vt:lpstr>
      <vt:lpstr>Avenir</vt:lpstr>
      <vt:lpstr>Century Gothic</vt:lpstr>
      <vt:lpstr>Monaco</vt:lpstr>
      <vt:lpstr>Space Mono</vt:lpstr>
      <vt:lpstr>Wingdings</vt:lpstr>
      <vt:lpstr>Wingdings 3</vt:lpstr>
      <vt:lpstr>Ion Boardroom</vt:lpstr>
      <vt:lpstr>Dynampdb cli commands</vt:lpstr>
      <vt:lpstr>AWS CLI</vt:lpstr>
      <vt:lpstr>Prerequisites to use the AWS CLI</vt:lpstr>
      <vt:lpstr>Downloading and configuring the AWS CLI</vt:lpstr>
      <vt:lpstr>Configuration quick setup</vt:lpstr>
      <vt:lpstr>Access key ID and secret access key</vt:lpstr>
      <vt:lpstr>Configuration file</vt:lpstr>
      <vt:lpstr>Using the AWS CLI with downloadable DynamoDB</vt:lpstr>
      <vt:lpstr>Using the AWS CLI with DynamoDB</vt:lpstr>
      <vt:lpstr>Create an on-demand table</vt:lpstr>
      <vt:lpstr>Create a table using the DynamoDB standard-infrequent access table class</vt:lpstr>
      <vt:lpstr>Describe table</vt:lpstr>
      <vt:lpstr>Add new items</vt:lpstr>
      <vt:lpstr>PowerPoint Presentation</vt:lpstr>
      <vt:lpstr>Read item with strong consistency</vt:lpstr>
      <vt:lpstr>Update data in a table</vt:lpstr>
      <vt:lpstr>Query data in a table</vt:lpstr>
      <vt:lpstr>Query table</vt:lpstr>
      <vt:lpstr>Expression</vt:lpstr>
      <vt:lpstr>Expression</vt:lpstr>
      <vt:lpstr>Expression</vt:lpstr>
      <vt:lpstr>PowerPoint Presentation</vt:lpstr>
      <vt:lpstr>PutItem</vt:lpstr>
      <vt:lpstr>PowerPoint Presentation</vt:lpstr>
      <vt:lpstr>PowerPoint Presentation</vt:lpstr>
      <vt:lpstr>PowerPoint Presentation</vt:lpstr>
      <vt:lpstr>Condition Expressions</vt:lpstr>
      <vt:lpstr>  Updating Items</vt:lpstr>
      <vt:lpstr>Using the SET update clause</vt:lpstr>
      <vt:lpstr>REMOVE update clause</vt:lpstr>
      <vt:lpstr>Deleting Items</vt:lpstr>
      <vt:lpstr>Deleting Items</vt:lpstr>
      <vt:lpstr>Batch Write Item</vt:lpstr>
      <vt:lpstr>Querying</vt:lpstr>
      <vt:lpstr>Retrieving All Items with a Given Partition Key</vt:lpstr>
      <vt:lpstr>Using Key Expressions</vt:lpstr>
      <vt:lpstr>Using Key Expressions</vt:lpstr>
      <vt:lpstr>Modify a table's provisioned throughput settings.</vt:lpstr>
      <vt:lpstr>modify a table's read/write capacity mode to on-demand mode</vt:lpstr>
      <vt:lpstr>Listing table names</vt:lpstr>
      <vt:lpstr>Describing provisioned throughput quotas</vt:lpstr>
      <vt:lpstr>Create a global secondary index</vt:lpstr>
      <vt:lpstr>Query the global secondary index</vt:lpstr>
      <vt:lpstr>Query</vt:lpstr>
      <vt:lpstr>Query</vt:lpstr>
      <vt:lpstr>Query</vt:lpstr>
      <vt:lpstr>Query</vt:lpstr>
      <vt:lpstr>Filter expressions for query</vt:lpstr>
      <vt:lpstr>Filter expressions for query</vt:lpstr>
      <vt:lpstr>PowerPoint Presentation</vt:lpstr>
      <vt:lpstr>Limiting the number of items in the result set</vt:lpstr>
      <vt:lpstr>Limit</vt:lpstr>
      <vt:lpstr>Limit</vt:lpstr>
      <vt:lpstr>Paginating table query results</vt:lpstr>
      <vt:lpstr>Paginating table query results</vt:lpstr>
      <vt:lpstr>Paginating table query results</vt:lpstr>
      <vt:lpstr>Scans in DynamoDB</vt:lpstr>
      <vt:lpstr>Filter expressions for scan</vt:lpstr>
      <vt:lpstr>Example of scan</vt:lpstr>
      <vt:lpstr>Create a table with a Local Secondary Index</vt:lpstr>
      <vt:lpstr>PowerPoint Presentation</vt:lpstr>
      <vt:lpstr>Query a Local Secondary Index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Dynampdb cli commands</dc:title>
  <dc:creator>anju munoth</dc:creator>
  <cp:lastModifiedBy>anju munoth</cp:lastModifiedBy>
  <cp:revision>69</cp:revision>
  <dcterms:created xsi:type="dcterms:W3CDTF">2023-02-14T01:03:14Z</dcterms:created>
  <dcterms:modified xsi:type="dcterms:W3CDTF">2023-02-16T02:50:53Z</dcterms:modified>
</cp:coreProperties>
</file>