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348" r:id="rId3"/>
    <p:sldId id="349" r:id="rId4"/>
    <p:sldId id="350" r:id="rId5"/>
    <p:sldId id="351" r:id="rId6"/>
    <p:sldId id="352" r:id="rId7"/>
    <p:sldId id="353" r:id="rId8"/>
    <p:sldId id="319" r:id="rId9"/>
    <p:sldId id="354" r:id="rId10"/>
    <p:sldId id="314" r:id="rId11"/>
    <p:sldId id="315" r:id="rId12"/>
    <p:sldId id="274" r:id="rId13"/>
    <p:sldId id="275" r:id="rId14"/>
    <p:sldId id="277" r:id="rId15"/>
    <p:sldId id="278" r:id="rId16"/>
    <p:sldId id="330" r:id="rId17"/>
    <p:sldId id="355" r:id="rId18"/>
    <p:sldId id="357" r:id="rId19"/>
    <p:sldId id="359" r:id="rId20"/>
    <p:sldId id="360" r:id="rId21"/>
    <p:sldId id="361" r:id="rId22"/>
    <p:sldId id="358" r:id="rId23"/>
    <p:sldId id="362" r:id="rId24"/>
    <p:sldId id="363" r:id="rId25"/>
    <p:sldId id="364" r:id="rId26"/>
    <p:sldId id="365" r:id="rId27"/>
    <p:sldId id="366" r:id="rId28"/>
    <p:sldId id="367" r:id="rId29"/>
    <p:sldId id="368" r:id="rId30"/>
    <p:sldId id="369" r:id="rId31"/>
    <p:sldId id="331" r:id="rId32"/>
    <p:sldId id="332" r:id="rId33"/>
    <p:sldId id="333" r:id="rId34"/>
    <p:sldId id="334" r:id="rId35"/>
    <p:sldId id="356" r:id="rId36"/>
    <p:sldId id="317" r:id="rId37"/>
    <p:sldId id="318" r:id="rId38"/>
    <p:sldId id="320" r:id="rId39"/>
    <p:sldId id="335" r:id="rId40"/>
    <p:sldId id="321" r:id="rId41"/>
    <p:sldId id="322" r:id="rId42"/>
    <p:sldId id="323" r:id="rId43"/>
    <p:sldId id="324" r:id="rId44"/>
    <p:sldId id="325" r:id="rId45"/>
    <p:sldId id="326" r:id="rId46"/>
    <p:sldId id="327" r:id="rId47"/>
    <p:sldId id="336" r:id="rId48"/>
    <p:sldId id="370" r:id="rId49"/>
    <p:sldId id="371" r:id="rId50"/>
    <p:sldId id="372" r:id="rId51"/>
    <p:sldId id="373" r:id="rId52"/>
    <p:sldId id="374" r:id="rId53"/>
    <p:sldId id="375" r:id="rId54"/>
    <p:sldId id="376" r:id="rId55"/>
    <p:sldId id="377" r:id="rId56"/>
    <p:sldId id="378" r:id="rId57"/>
    <p:sldId id="379" r:id="rId58"/>
    <p:sldId id="380" r:id="rId59"/>
    <p:sldId id="381" r:id="rId60"/>
    <p:sldId id="382" r:id="rId61"/>
    <p:sldId id="383" r:id="rId62"/>
    <p:sldId id="337" r:id="rId63"/>
    <p:sldId id="338" r:id="rId64"/>
    <p:sldId id="339" r:id="rId65"/>
    <p:sldId id="340" r:id="rId66"/>
    <p:sldId id="341" r:id="rId67"/>
    <p:sldId id="342" r:id="rId68"/>
    <p:sldId id="343" r:id="rId69"/>
    <p:sldId id="344" r:id="rId70"/>
    <p:sldId id="345" r:id="rId71"/>
    <p:sldId id="346" r:id="rId72"/>
    <p:sldId id="347" r:id="rId73"/>
    <p:sldId id="273"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6/27/2023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994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235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176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476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29579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0621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0610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0904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5345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8095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33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50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888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2999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6146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411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822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40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6/27/2023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572820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0322-E0C8-8B5B-25F3-F835D7F39F1B}"/>
              </a:ext>
            </a:extLst>
          </p:cNvPr>
          <p:cNvSpPr>
            <a:spLocks noGrp="1"/>
          </p:cNvSpPr>
          <p:nvPr>
            <p:ph type="ctrTitle"/>
          </p:nvPr>
        </p:nvSpPr>
        <p:spPr/>
        <p:txBody>
          <a:bodyPr/>
          <a:lstStyle/>
          <a:p>
            <a:r>
              <a:rPr lang="en-US" dirty="0"/>
              <a:t>Encryption in </a:t>
            </a:r>
            <a:r>
              <a:rPr lang="en-US" dirty="0" err="1"/>
              <a:t>mongodb</a:t>
            </a:r>
            <a:endParaRPr lang="en-IN" dirty="0"/>
          </a:p>
        </p:txBody>
      </p:sp>
      <p:sp>
        <p:nvSpPr>
          <p:cNvPr id="3" name="Subtitle 2">
            <a:extLst>
              <a:ext uri="{FF2B5EF4-FFF2-40B4-BE49-F238E27FC236}">
                <a16:creationId xmlns:a16="http://schemas.microsoft.com/office/drawing/2014/main" id="{025C5388-64B2-65D0-3BD2-A36D4780A561}"/>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1005299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Encrypt Communication</a:t>
            </a:r>
          </a:p>
        </p:txBody>
      </p:sp>
      <p:sp>
        <p:nvSpPr>
          <p:cNvPr id="3" name="Content Placeholder 2"/>
          <p:cNvSpPr>
            <a:spLocks noGrp="1"/>
          </p:cNvSpPr>
          <p:nvPr>
            <p:ph sz="quarter" idx="13"/>
          </p:nvPr>
        </p:nvSpPr>
        <p:spPr/>
        <p:txBody>
          <a:bodyPr>
            <a:normAutofit/>
          </a:bodyPr>
          <a:lstStyle/>
          <a:p>
            <a:r>
              <a:rPr lang="en-US" cap="none" dirty="0"/>
              <a:t>Configure MongoDB to use TLS/SSL for all incoming and outgoing connections. </a:t>
            </a:r>
          </a:p>
          <a:p>
            <a:r>
              <a:rPr lang="en-US" cap="none" dirty="0"/>
              <a:t>Use TLS/SSL to encrypt communication between mongod and mongos components of a MongoDB deployment as well as between all applications and MongoDB.</a:t>
            </a:r>
          </a:p>
          <a:p>
            <a:r>
              <a:rPr lang="en-US" cap="none" dirty="0"/>
              <a:t>MongoDB uses the native TLS/SSL OS libraries:</a:t>
            </a:r>
          </a:p>
        </p:txBody>
      </p:sp>
      <p:graphicFrame>
        <p:nvGraphicFramePr>
          <p:cNvPr id="4" name="Table 4">
            <a:extLst>
              <a:ext uri="{FF2B5EF4-FFF2-40B4-BE49-F238E27FC236}">
                <a16:creationId xmlns:a16="http://schemas.microsoft.com/office/drawing/2014/main" id="{46777388-F61B-9A83-9E69-1CC6CF29DBB1}"/>
              </a:ext>
            </a:extLst>
          </p:cNvPr>
          <p:cNvGraphicFramePr>
            <a:graphicFrameLocks/>
          </p:cNvGraphicFramePr>
          <p:nvPr>
            <p:extLst>
              <p:ext uri="{D42A27DB-BD31-4B8C-83A1-F6EECF244321}">
                <p14:modId xmlns:p14="http://schemas.microsoft.com/office/powerpoint/2010/main" val="2818633138"/>
              </p:ext>
            </p:extLst>
          </p:nvPr>
        </p:nvGraphicFramePr>
        <p:xfrm>
          <a:off x="1100138" y="4460237"/>
          <a:ext cx="4800600" cy="1483360"/>
        </p:xfrm>
        <a:graphic>
          <a:graphicData uri="http://schemas.openxmlformats.org/drawingml/2006/table">
            <a:tbl>
              <a:tblPr firstRow="1" bandRow="1">
                <a:tableStyleId>{5C22544A-7EE6-4342-B048-85BDC9FD1C3A}</a:tableStyleId>
              </a:tblPr>
              <a:tblGrid>
                <a:gridCol w="1357312">
                  <a:extLst>
                    <a:ext uri="{9D8B030D-6E8A-4147-A177-3AD203B41FA5}">
                      <a16:colId xmlns:a16="http://schemas.microsoft.com/office/drawing/2014/main" val="1756310005"/>
                    </a:ext>
                  </a:extLst>
                </a:gridCol>
                <a:gridCol w="3443288">
                  <a:extLst>
                    <a:ext uri="{9D8B030D-6E8A-4147-A177-3AD203B41FA5}">
                      <a16:colId xmlns:a16="http://schemas.microsoft.com/office/drawing/2014/main" val="680305096"/>
                    </a:ext>
                  </a:extLst>
                </a:gridCol>
              </a:tblGrid>
              <a:tr h="370840">
                <a:tc>
                  <a:txBody>
                    <a:bodyPr/>
                    <a:lstStyle/>
                    <a:p>
                      <a:pPr algn="l" fontAlgn="base"/>
                      <a:r>
                        <a:rPr lang="en-IN" b="1" dirty="0">
                          <a:solidFill>
                            <a:schemeClr val="accent2">
                              <a:lumMod val="20000"/>
                              <a:lumOff val="80000"/>
                            </a:schemeClr>
                          </a:solidFill>
                          <a:effectLst/>
                        </a:rPr>
                        <a:t>Platform</a:t>
                      </a:r>
                    </a:p>
                  </a:txBody>
                  <a:tcPr marL="0" marR="0" marT="0" marB="0" anchor="ctr"/>
                </a:tc>
                <a:tc>
                  <a:txBody>
                    <a:bodyPr/>
                    <a:lstStyle/>
                    <a:p>
                      <a:pPr algn="l" fontAlgn="base"/>
                      <a:r>
                        <a:rPr lang="en-IN" b="1" dirty="0">
                          <a:solidFill>
                            <a:schemeClr val="accent2">
                              <a:lumMod val="20000"/>
                              <a:lumOff val="80000"/>
                            </a:schemeClr>
                          </a:solidFill>
                          <a:effectLst/>
                        </a:rPr>
                        <a:t>TLS/SSL Library</a:t>
                      </a:r>
                    </a:p>
                  </a:txBody>
                  <a:tcPr marL="0" marR="0" marT="0" marB="0" anchor="ctr"/>
                </a:tc>
                <a:extLst>
                  <a:ext uri="{0D108BD9-81ED-4DB2-BD59-A6C34878D82A}">
                    <a16:rowId xmlns:a16="http://schemas.microsoft.com/office/drawing/2014/main" val="3407833990"/>
                  </a:ext>
                </a:extLst>
              </a:tr>
              <a:tr h="370840">
                <a:tc>
                  <a:txBody>
                    <a:bodyPr/>
                    <a:lstStyle/>
                    <a:p>
                      <a:pPr algn="l" fontAlgn="t"/>
                      <a:r>
                        <a:rPr lang="en-IN">
                          <a:effectLst/>
                        </a:rPr>
                        <a:t>Windows</a:t>
                      </a:r>
                    </a:p>
                  </a:txBody>
                  <a:tcPr marL="76200" marR="0" marT="0" marB="0"/>
                </a:tc>
                <a:tc>
                  <a:txBody>
                    <a:bodyPr/>
                    <a:lstStyle/>
                    <a:p>
                      <a:pPr algn="l" fontAlgn="t"/>
                      <a:r>
                        <a:rPr lang="en-IN" dirty="0">
                          <a:effectLst/>
                        </a:rPr>
                        <a:t>Secure Channel (</a:t>
                      </a:r>
                      <a:r>
                        <a:rPr lang="en-IN" dirty="0" err="1">
                          <a:effectLst/>
                        </a:rPr>
                        <a:t>Schannel</a:t>
                      </a:r>
                      <a:r>
                        <a:rPr lang="en-IN" dirty="0">
                          <a:effectLst/>
                        </a:rPr>
                        <a:t>)</a:t>
                      </a:r>
                    </a:p>
                  </a:txBody>
                  <a:tcPr marL="0" marR="0" marT="0" marB="0"/>
                </a:tc>
                <a:extLst>
                  <a:ext uri="{0D108BD9-81ED-4DB2-BD59-A6C34878D82A}">
                    <a16:rowId xmlns:a16="http://schemas.microsoft.com/office/drawing/2014/main" val="1987163544"/>
                  </a:ext>
                </a:extLst>
              </a:tr>
              <a:tr h="370840">
                <a:tc>
                  <a:txBody>
                    <a:bodyPr/>
                    <a:lstStyle/>
                    <a:p>
                      <a:pPr algn="l" fontAlgn="t"/>
                      <a:r>
                        <a:rPr lang="en-IN">
                          <a:effectLst/>
                        </a:rPr>
                        <a:t>Linux/BSD</a:t>
                      </a:r>
                    </a:p>
                  </a:txBody>
                  <a:tcPr marL="76200" marR="0" marT="0" marB="0"/>
                </a:tc>
                <a:tc>
                  <a:txBody>
                    <a:bodyPr/>
                    <a:lstStyle/>
                    <a:p>
                      <a:pPr algn="l" fontAlgn="t"/>
                      <a:r>
                        <a:rPr lang="en-IN" dirty="0">
                          <a:effectLst/>
                        </a:rPr>
                        <a:t>OpenSSL</a:t>
                      </a:r>
                    </a:p>
                  </a:txBody>
                  <a:tcPr marL="0" marR="0" marT="0" marB="0"/>
                </a:tc>
                <a:extLst>
                  <a:ext uri="{0D108BD9-81ED-4DB2-BD59-A6C34878D82A}">
                    <a16:rowId xmlns:a16="http://schemas.microsoft.com/office/drawing/2014/main" val="1324004754"/>
                  </a:ext>
                </a:extLst>
              </a:tr>
              <a:tr h="370840">
                <a:tc>
                  <a:txBody>
                    <a:bodyPr/>
                    <a:lstStyle/>
                    <a:p>
                      <a:pPr algn="l" fontAlgn="t"/>
                      <a:r>
                        <a:rPr lang="en-IN">
                          <a:effectLst/>
                        </a:rPr>
                        <a:t>macOS</a:t>
                      </a:r>
                    </a:p>
                  </a:txBody>
                  <a:tcPr marL="76200" marR="0" marT="0" marB="0"/>
                </a:tc>
                <a:tc>
                  <a:txBody>
                    <a:bodyPr/>
                    <a:lstStyle/>
                    <a:p>
                      <a:pPr algn="l" fontAlgn="t"/>
                      <a:r>
                        <a:rPr lang="en-IN" dirty="0">
                          <a:effectLst/>
                        </a:rPr>
                        <a:t>Secure Transport</a:t>
                      </a:r>
                    </a:p>
                  </a:txBody>
                  <a:tcPr marL="0" marR="0" marT="0" marB="0"/>
                </a:tc>
                <a:extLst>
                  <a:ext uri="{0D108BD9-81ED-4DB2-BD59-A6C34878D82A}">
                    <a16:rowId xmlns:a16="http://schemas.microsoft.com/office/drawing/2014/main" val="730630416"/>
                  </a:ext>
                </a:extLst>
              </a:tr>
            </a:tbl>
          </a:graphicData>
        </a:graphic>
      </p:graphicFrame>
    </p:spTree>
    <p:extLst>
      <p:ext uri="{BB962C8B-B14F-4D97-AF65-F5344CB8AC3E}">
        <p14:creationId xmlns:p14="http://schemas.microsoft.com/office/powerpoint/2010/main" val="376316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Encrypt and Protect Data</a:t>
            </a:r>
          </a:p>
        </p:txBody>
      </p:sp>
      <p:sp>
        <p:nvSpPr>
          <p:cNvPr id="3" name="Content Placeholder 2"/>
          <p:cNvSpPr>
            <a:spLocks noGrp="1"/>
          </p:cNvSpPr>
          <p:nvPr>
            <p:ph sz="quarter" idx="13"/>
          </p:nvPr>
        </p:nvSpPr>
        <p:spPr/>
        <p:txBody>
          <a:bodyPr>
            <a:normAutofit/>
          </a:bodyPr>
          <a:lstStyle/>
          <a:p>
            <a:r>
              <a:rPr lang="en-US" cap="none" dirty="0"/>
              <a:t>Starting with MongoDB Enterprise 3.2, the </a:t>
            </a:r>
            <a:r>
              <a:rPr lang="en-US" cap="none" dirty="0" err="1"/>
              <a:t>WiredTiger</a:t>
            </a:r>
            <a:r>
              <a:rPr lang="en-US" cap="none" dirty="0"/>
              <a:t> storage engine’s native Encryption at Rest can be configured to encrypt data in the storage layer.</a:t>
            </a:r>
          </a:p>
          <a:p>
            <a:r>
              <a:rPr lang="en-US" cap="none" dirty="0"/>
              <a:t>If you are not using </a:t>
            </a:r>
            <a:r>
              <a:rPr lang="en-US" cap="none" dirty="0" err="1"/>
              <a:t>WiredTiger’s</a:t>
            </a:r>
            <a:r>
              <a:rPr lang="en-US" cap="none" dirty="0"/>
              <a:t> encryption at rest, MongoDB data should be encrypted on each host using file-system, device, or physical encryption. </a:t>
            </a:r>
          </a:p>
          <a:p>
            <a:r>
              <a:rPr lang="en-US" cap="none" dirty="0"/>
              <a:t>Protect MongoDB data using file-system permissions. </a:t>
            </a:r>
          </a:p>
          <a:p>
            <a:r>
              <a:rPr lang="en-US" cap="none" dirty="0"/>
              <a:t>MongoDB data includes data files, configuration files, auditing logs, and key files.</a:t>
            </a:r>
          </a:p>
        </p:txBody>
      </p:sp>
    </p:spTree>
    <p:extLst>
      <p:ext uri="{BB962C8B-B14F-4D97-AF65-F5344CB8AC3E}">
        <p14:creationId xmlns:p14="http://schemas.microsoft.com/office/powerpoint/2010/main" val="2860314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878" y="115910"/>
            <a:ext cx="11469480" cy="6568225"/>
          </a:xfrm>
          <a:prstGeom prst="rect">
            <a:avLst/>
          </a:prstGeom>
        </p:spPr>
      </p:pic>
    </p:spTree>
    <p:extLst>
      <p:ext uri="{BB962C8B-B14F-4D97-AF65-F5344CB8AC3E}">
        <p14:creationId xmlns:p14="http://schemas.microsoft.com/office/powerpoint/2010/main" val="1377403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type</a:t>
            </a:r>
          </a:p>
        </p:txBody>
      </p:sp>
      <p:sp>
        <p:nvSpPr>
          <p:cNvPr id="3" name="Content Placeholder 2"/>
          <p:cNvSpPr>
            <a:spLocks noGrp="1"/>
          </p:cNvSpPr>
          <p:nvPr>
            <p:ph sz="quarter" idx="13"/>
          </p:nvPr>
        </p:nvSpPr>
        <p:spPr/>
        <p:txBody>
          <a:bodyPr>
            <a:normAutofit/>
          </a:bodyPr>
          <a:lstStyle/>
          <a:p>
            <a:r>
              <a:rPr lang="en-US" dirty="0"/>
              <a:t>Transport Encryption - refers to encrypting information over network traffic between the client and the server</a:t>
            </a:r>
          </a:p>
          <a:p>
            <a:r>
              <a:rPr lang="en-US" dirty="0"/>
              <a:t>Encryption at rest - encrypting the data that we store on disk</a:t>
            </a:r>
          </a:p>
        </p:txBody>
      </p:sp>
    </p:spTree>
    <p:extLst>
      <p:ext uri="{BB962C8B-B14F-4D97-AF65-F5344CB8AC3E}">
        <p14:creationId xmlns:p14="http://schemas.microsoft.com/office/powerpoint/2010/main" val="113059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4957" y="719868"/>
            <a:ext cx="9753600" cy="1077218"/>
          </a:xfrm>
          <a:prstGeom prst="rect">
            <a:avLst/>
          </a:prstGeom>
        </p:spPr>
        <p:txBody>
          <a:bodyPr wrap="square">
            <a:spAutoFit/>
          </a:bodyPr>
          <a:lstStyle/>
          <a:p>
            <a:r>
              <a:rPr lang="en-US" sz="2800" b="1" dirty="0"/>
              <a:t>Transport Encryption</a:t>
            </a:r>
          </a:p>
          <a:p>
            <a:r>
              <a:rPr lang="en-US" dirty="0"/>
              <a:t>Transport encryption, as the name implies, refers to encrypting information over network traffic between the client and the server.</a:t>
            </a:r>
          </a:p>
        </p:txBody>
      </p:sp>
      <p:pic>
        <p:nvPicPr>
          <p:cNvPr id="6146" name="Picture 2" descr="http://www.habilelabs.io/wp-content/uploads/2017/10/transpo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31" y="1997947"/>
            <a:ext cx="11916453" cy="4544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819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5420" y="1701084"/>
            <a:ext cx="11432970" cy="4364865"/>
          </a:xfrm>
          <a:prstGeom prst="rect">
            <a:avLst/>
          </a:prstGeom>
        </p:spPr>
      </p:pic>
    </p:spTree>
    <p:extLst>
      <p:ext uri="{BB962C8B-B14F-4D97-AF65-F5344CB8AC3E}">
        <p14:creationId xmlns:p14="http://schemas.microsoft.com/office/powerpoint/2010/main" val="337017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IN" dirty="0"/>
              <a:t>Encrypting Data in Transit</a:t>
            </a:r>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normAutofit fontScale="92500" lnSpcReduction="20000"/>
          </a:bodyPr>
          <a:lstStyle/>
          <a:p>
            <a:pPr algn="l"/>
            <a:r>
              <a:rPr lang="en-US" b="0" i="0" dirty="0">
                <a:solidFill>
                  <a:srgbClr val="000000"/>
                </a:solidFill>
                <a:effectLst/>
                <a:latin typeface="nunito sans" pitchFamily="2" charset="0"/>
              </a:rPr>
              <a:t>Data is transacted between </a:t>
            </a:r>
            <a:r>
              <a:rPr lang="en-US" b="0" i="0" dirty="0">
                <a:solidFill>
                  <a:srgbClr val="B80B7B"/>
                </a:solidFill>
                <a:effectLst/>
                <a:latin typeface="nunito sans" pitchFamily="2" charset="0"/>
              </a:rPr>
              <a:t>MongoDB</a:t>
            </a:r>
            <a:r>
              <a:rPr lang="en-US" b="0" i="0" dirty="0">
                <a:solidFill>
                  <a:srgbClr val="000000"/>
                </a:solidFill>
                <a:effectLst/>
                <a:latin typeface="nunito sans" pitchFamily="2" charset="0"/>
              </a:rPr>
              <a:t> and the server application in two ways that is, through Transport Layer Security (TLS) and Secure Socket Layer (SSL).</a:t>
            </a:r>
          </a:p>
          <a:p>
            <a:pPr algn="l"/>
            <a:r>
              <a:rPr lang="en-US" b="0" i="0" dirty="0">
                <a:solidFill>
                  <a:srgbClr val="000000"/>
                </a:solidFill>
                <a:effectLst/>
                <a:latin typeface="nunito sans" pitchFamily="2" charset="0"/>
              </a:rPr>
              <a:t>Two are the most used encryption protocols for securing sent and received data between two systems.</a:t>
            </a:r>
          </a:p>
          <a:p>
            <a:pPr algn="l"/>
            <a:r>
              <a:rPr lang="en-US" b="0" i="0" dirty="0">
                <a:solidFill>
                  <a:srgbClr val="000000"/>
                </a:solidFill>
                <a:effectLst/>
                <a:latin typeface="nunito sans" pitchFamily="2" charset="0"/>
              </a:rPr>
              <a:t>Encrypt connections to the mongod and mongos instances such that the network traffic is only readable by the intended client.</a:t>
            </a:r>
          </a:p>
          <a:p>
            <a:pPr algn="l"/>
            <a:r>
              <a:rPr lang="en-US" b="0" i="0" dirty="0">
                <a:solidFill>
                  <a:srgbClr val="000000"/>
                </a:solidFill>
                <a:effectLst/>
                <a:latin typeface="nunito sans" pitchFamily="2" charset="0"/>
              </a:rPr>
              <a:t>TLS/SSL are used in MongoDB with some certificates as PEM files which are issued by the certificate authority or can be a self-signed certificate. </a:t>
            </a:r>
          </a:p>
          <a:p>
            <a:pPr algn="l"/>
            <a:r>
              <a:rPr lang="en-US" b="0" i="0" dirty="0">
                <a:solidFill>
                  <a:srgbClr val="000000"/>
                </a:solidFill>
                <a:effectLst/>
                <a:latin typeface="nunito sans" pitchFamily="2" charset="0"/>
              </a:rPr>
              <a:t>The latter has a limitation in that however the communication channel is encrypted, there is always no validation against the server identity hence vulnerable to external attacks midway. </a:t>
            </a:r>
          </a:p>
          <a:p>
            <a:pPr algn="l"/>
            <a:r>
              <a:rPr lang="en-US" dirty="0">
                <a:solidFill>
                  <a:srgbClr val="000000"/>
                </a:solidFill>
                <a:latin typeface="nunito sans" pitchFamily="2" charset="0"/>
              </a:rPr>
              <a:t>A</a:t>
            </a:r>
            <a:r>
              <a:rPr lang="en-US" b="0" i="0" dirty="0">
                <a:solidFill>
                  <a:srgbClr val="000000"/>
                </a:solidFill>
                <a:effectLst/>
                <a:latin typeface="nunito sans" pitchFamily="2" charset="0"/>
              </a:rPr>
              <a:t>dvisable to use trusted authority certificates which permit MongoDB drivers to also verify the server identity.</a:t>
            </a:r>
          </a:p>
          <a:p>
            <a:pPr algn="l"/>
            <a:r>
              <a:rPr lang="en-US" b="0" i="0" dirty="0">
                <a:solidFill>
                  <a:srgbClr val="000000"/>
                </a:solidFill>
                <a:effectLst/>
                <a:latin typeface="nunito sans" pitchFamily="2" charset="0"/>
              </a:rPr>
              <a:t>Besides encryption, TLS/SSL can be used in the authentication of the client and internal </a:t>
            </a:r>
            <a:r>
              <a:rPr lang="en-US" b="0" i="0" dirty="0" err="1">
                <a:solidFill>
                  <a:srgbClr val="000000"/>
                </a:solidFill>
                <a:effectLst/>
                <a:latin typeface="nunito sans" pitchFamily="2" charset="0"/>
              </a:rPr>
              <a:t>auths</a:t>
            </a:r>
            <a:r>
              <a:rPr lang="en-US" b="0" i="0" dirty="0">
                <a:solidFill>
                  <a:srgbClr val="000000"/>
                </a:solidFill>
                <a:effectLst/>
                <a:latin typeface="nunito sans" pitchFamily="2" charset="0"/>
              </a:rPr>
              <a:t> of members of replica sets and sharded clusters through the certificates.</a:t>
            </a:r>
          </a:p>
          <a:p>
            <a:endParaRPr lang="en-IN" dirty="0"/>
          </a:p>
        </p:txBody>
      </p:sp>
    </p:spTree>
    <p:extLst>
      <p:ext uri="{BB962C8B-B14F-4D97-AF65-F5344CB8AC3E}">
        <p14:creationId xmlns:p14="http://schemas.microsoft.com/office/powerpoint/2010/main" val="3594541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AB9A1-A5D7-A205-CFC7-245AED6AAFEC}"/>
              </a:ext>
            </a:extLst>
          </p:cNvPr>
          <p:cNvSpPr>
            <a:spLocks noGrp="1"/>
          </p:cNvSpPr>
          <p:nvPr>
            <p:ph type="title"/>
          </p:nvPr>
        </p:nvSpPr>
        <p:spPr/>
        <p:txBody>
          <a:bodyPr/>
          <a:lstStyle/>
          <a:p>
            <a:r>
              <a:rPr lang="en-IN" dirty="0"/>
              <a:t>TLS/SSL (Transport Encryption)</a:t>
            </a:r>
          </a:p>
        </p:txBody>
      </p:sp>
      <p:sp>
        <p:nvSpPr>
          <p:cNvPr id="3" name="Content Placeholder 2">
            <a:extLst>
              <a:ext uri="{FF2B5EF4-FFF2-40B4-BE49-F238E27FC236}">
                <a16:creationId xmlns:a16="http://schemas.microsoft.com/office/drawing/2014/main" id="{332228EA-FC69-9CB2-A26A-EAACB178FFF0}"/>
              </a:ext>
            </a:extLst>
          </p:cNvPr>
          <p:cNvSpPr>
            <a:spLocks noGrp="1"/>
          </p:cNvSpPr>
          <p:nvPr>
            <p:ph idx="1"/>
          </p:nvPr>
        </p:nvSpPr>
        <p:spPr>
          <a:xfrm>
            <a:off x="1154954" y="2603499"/>
            <a:ext cx="10417921" cy="3954463"/>
          </a:xfrm>
        </p:spPr>
        <p:txBody>
          <a:bodyPr/>
          <a:lstStyle/>
          <a:p>
            <a:r>
              <a:rPr lang="en-IN" dirty="0"/>
              <a:t>MongoDB supports TLS/SSL (Transport Layer Security/Secure Sockets Layer) to encrypt all of MongoDB's network traffic. </a:t>
            </a:r>
          </a:p>
          <a:p>
            <a:r>
              <a:rPr lang="en-IN" dirty="0"/>
              <a:t>TLS/SSL ensures that MongoDB network traffic is only readable by the intended client.</a:t>
            </a:r>
          </a:p>
          <a:p>
            <a:r>
              <a:rPr lang="en-US" b="0" i="0" dirty="0">
                <a:solidFill>
                  <a:srgbClr val="001E2B"/>
                </a:solidFill>
                <a:effectLst/>
                <a:latin typeface="Euclid Circular A"/>
              </a:rPr>
              <a:t>MongoDB's TLS/SSL encryption only allows use of strong TLS/SSL ciphers with a minimum of 128-bit key length for all connections.</a:t>
            </a:r>
          </a:p>
          <a:p>
            <a:r>
              <a:rPr lang="en-US" b="0" i="0" dirty="0">
                <a:solidFill>
                  <a:srgbClr val="001E2B"/>
                </a:solidFill>
                <a:effectLst/>
                <a:latin typeface="Euclid Circular A"/>
              </a:rPr>
              <a:t>In addition to encrypting connections, TLS/SSL allows for authentication using certificates, both for </a:t>
            </a:r>
            <a:r>
              <a:rPr lang="en-US" b="0" i="0" u="none" strike="noStrike" dirty="0">
                <a:solidFill>
                  <a:srgbClr val="016BF8"/>
                </a:solidFill>
                <a:effectLst/>
                <a:latin typeface="Euclid Circular A"/>
              </a:rPr>
              <a:t>client authentication</a:t>
            </a:r>
            <a:r>
              <a:rPr lang="en-US" b="0" i="0" dirty="0">
                <a:solidFill>
                  <a:srgbClr val="001E2B"/>
                </a:solidFill>
                <a:effectLst/>
                <a:latin typeface="Euclid Circular A"/>
              </a:rPr>
              <a:t> and for </a:t>
            </a:r>
            <a:r>
              <a:rPr lang="en-US" b="0" i="0" u="none" strike="noStrike" dirty="0">
                <a:solidFill>
                  <a:srgbClr val="016BF8"/>
                </a:solidFill>
                <a:effectLst/>
                <a:latin typeface="Euclid Circular A"/>
              </a:rPr>
              <a:t>internal authentication</a:t>
            </a:r>
            <a:r>
              <a:rPr lang="en-US" b="0" i="0" dirty="0">
                <a:solidFill>
                  <a:srgbClr val="001E2B"/>
                </a:solidFill>
                <a:effectLst/>
                <a:latin typeface="Euclid Circular A"/>
              </a:rPr>
              <a:t> of members of replica sets and sharded clusters.</a:t>
            </a:r>
            <a:endParaRPr lang="en-IN" dirty="0"/>
          </a:p>
        </p:txBody>
      </p:sp>
    </p:spTree>
    <p:extLst>
      <p:ext uri="{BB962C8B-B14F-4D97-AF65-F5344CB8AC3E}">
        <p14:creationId xmlns:p14="http://schemas.microsoft.com/office/powerpoint/2010/main" val="3877325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F073-B805-EF25-E005-71C5B59D1DA2}"/>
              </a:ext>
            </a:extLst>
          </p:cNvPr>
          <p:cNvSpPr>
            <a:spLocks noGrp="1"/>
          </p:cNvSpPr>
          <p:nvPr>
            <p:ph type="title"/>
          </p:nvPr>
        </p:nvSpPr>
        <p:spPr/>
        <p:txBody>
          <a:bodyPr/>
          <a:lstStyle/>
          <a:p>
            <a:r>
              <a:rPr lang="en-IN" dirty="0"/>
              <a:t>Certificates</a:t>
            </a:r>
          </a:p>
        </p:txBody>
      </p:sp>
      <p:sp>
        <p:nvSpPr>
          <p:cNvPr id="3" name="Content Placeholder 2">
            <a:extLst>
              <a:ext uri="{FF2B5EF4-FFF2-40B4-BE49-F238E27FC236}">
                <a16:creationId xmlns:a16="http://schemas.microsoft.com/office/drawing/2014/main" id="{5E04D9B1-68DC-C676-87DC-16A1808D6C12}"/>
              </a:ext>
            </a:extLst>
          </p:cNvPr>
          <p:cNvSpPr>
            <a:spLocks noGrp="1"/>
          </p:cNvSpPr>
          <p:nvPr>
            <p:ph idx="1"/>
          </p:nvPr>
        </p:nvSpPr>
        <p:spPr>
          <a:xfrm>
            <a:off x="1154954" y="2603499"/>
            <a:ext cx="10617946" cy="4011613"/>
          </a:xfrm>
        </p:spPr>
        <p:txBody>
          <a:bodyPr>
            <a:normAutofit/>
          </a:bodyPr>
          <a:lstStyle/>
          <a:p>
            <a:r>
              <a:rPr lang="en-US" dirty="0"/>
              <a:t>To use TLS/SSL with MongoDB , must have the TLS/SSL certificates as PEM files, which are concatenated certificate containers.</a:t>
            </a:r>
          </a:p>
          <a:p>
            <a:r>
              <a:rPr lang="en-US" dirty="0"/>
              <a:t>MongoDB can use any valid TLS/SSL certificate issued by a certificate authority or a self-signed certificate. </a:t>
            </a:r>
          </a:p>
          <a:p>
            <a:r>
              <a:rPr lang="en-US" dirty="0"/>
              <a:t>For production use, your MongoDB deployment should use valid certificates generated and signed by the same certificate authority. </a:t>
            </a:r>
          </a:p>
          <a:p>
            <a:r>
              <a:rPr lang="en-US" dirty="0"/>
              <a:t>Can generate and maintain an independent certificate authority, or use certificates generated by a third-party TLS/SSL vendor.</a:t>
            </a:r>
          </a:p>
          <a:p>
            <a:r>
              <a:rPr lang="en-US" dirty="0"/>
              <a:t>Using a certificate signed by a trusted certificate authority allows MongoDB drivers to verify the server's identity.</a:t>
            </a:r>
            <a:endParaRPr lang="en-IN" dirty="0"/>
          </a:p>
        </p:txBody>
      </p:sp>
    </p:spTree>
    <p:extLst>
      <p:ext uri="{BB962C8B-B14F-4D97-AF65-F5344CB8AC3E}">
        <p14:creationId xmlns:p14="http://schemas.microsoft.com/office/powerpoint/2010/main" val="329987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F2F7-54B9-6D19-12FC-2BE7FC87E638}"/>
              </a:ext>
            </a:extLst>
          </p:cNvPr>
          <p:cNvSpPr>
            <a:spLocks noGrp="1"/>
          </p:cNvSpPr>
          <p:nvPr>
            <p:ph type="title"/>
          </p:nvPr>
        </p:nvSpPr>
        <p:spPr/>
        <p:txBody>
          <a:bodyPr/>
          <a:lstStyle/>
          <a:p>
            <a:r>
              <a:rPr lang="en-US" dirty="0"/>
              <a:t> MongoDB and native TLS/SSL OS libraries:</a:t>
            </a:r>
            <a:endParaRPr lang="en-IN" dirty="0"/>
          </a:p>
        </p:txBody>
      </p:sp>
      <p:graphicFrame>
        <p:nvGraphicFramePr>
          <p:cNvPr id="6" name="Table 6">
            <a:extLst>
              <a:ext uri="{FF2B5EF4-FFF2-40B4-BE49-F238E27FC236}">
                <a16:creationId xmlns:a16="http://schemas.microsoft.com/office/drawing/2014/main" id="{089D1E36-F693-C95A-97A6-207F8F5634C2}"/>
              </a:ext>
            </a:extLst>
          </p:cNvPr>
          <p:cNvGraphicFramePr>
            <a:graphicFrameLocks noGrp="1"/>
          </p:cNvGraphicFramePr>
          <p:nvPr>
            <p:ph idx="1"/>
            <p:extLst>
              <p:ext uri="{D42A27DB-BD31-4B8C-83A1-F6EECF244321}">
                <p14:modId xmlns:p14="http://schemas.microsoft.com/office/powerpoint/2010/main" val="356549689"/>
              </p:ext>
            </p:extLst>
          </p:nvPr>
        </p:nvGraphicFramePr>
        <p:xfrm>
          <a:off x="1155700" y="2603500"/>
          <a:ext cx="8824912" cy="148336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904070974"/>
                    </a:ext>
                  </a:extLst>
                </a:gridCol>
                <a:gridCol w="4412456">
                  <a:extLst>
                    <a:ext uri="{9D8B030D-6E8A-4147-A177-3AD203B41FA5}">
                      <a16:colId xmlns:a16="http://schemas.microsoft.com/office/drawing/2014/main" val="4040183337"/>
                    </a:ext>
                  </a:extLst>
                </a:gridCol>
              </a:tblGrid>
              <a:tr h="370840">
                <a:tc>
                  <a:txBody>
                    <a:bodyPr/>
                    <a:lstStyle/>
                    <a:p>
                      <a:pPr algn="l" fontAlgn="base"/>
                      <a:r>
                        <a:rPr lang="en-IN" b="1" dirty="0">
                          <a:solidFill>
                            <a:schemeClr val="accent1">
                              <a:lumMod val="20000"/>
                              <a:lumOff val="80000"/>
                            </a:schemeClr>
                          </a:solidFill>
                          <a:effectLst/>
                        </a:rPr>
                        <a:t>Platform</a:t>
                      </a:r>
                    </a:p>
                  </a:txBody>
                  <a:tcPr marL="0" marR="0" marT="0" marB="0" anchor="ctr"/>
                </a:tc>
                <a:tc>
                  <a:txBody>
                    <a:bodyPr/>
                    <a:lstStyle/>
                    <a:p>
                      <a:pPr marL="0" algn="l" defTabSz="457200" rtl="0" eaLnBrk="1" fontAlgn="base" latinLnBrk="0" hangingPunct="1"/>
                      <a:r>
                        <a:rPr lang="en-IN" sz="1800" b="1" kern="1200" dirty="0">
                          <a:solidFill>
                            <a:schemeClr val="accent1">
                              <a:lumMod val="20000"/>
                              <a:lumOff val="80000"/>
                            </a:schemeClr>
                          </a:solidFill>
                          <a:effectLst/>
                          <a:latin typeface="+mn-lt"/>
                          <a:ea typeface="+mn-ea"/>
                          <a:cs typeface="+mn-cs"/>
                        </a:rPr>
                        <a:t>TLS/SSL Library</a:t>
                      </a:r>
                    </a:p>
                  </a:txBody>
                  <a:tcPr marL="0" marR="0" marT="0" marB="0" anchor="ctr"/>
                </a:tc>
                <a:extLst>
                  <a:ext uri="{0D108BD9-81ED-4DB2-BD59-A6C34878D82A}">
                    <a16:rowId xmlns:a16="http://schemas.microsoft.com/office/drawing/2014/main" val="3518945095"/>
                  </a:ext>
                </a:extLst>
              </a:tr>
              <a:tr h="370840">
                <a:tc>
                  <a:txBody>
                    <a:bodyPr/>
                    <a:lstStyle/>
                    <a:p>
                      <a:pPr algn="l" fontAlgn="t"/>
                      <a:r>
                        <a:rPr lang="en-IN">
                          <a:effectLst/>
                        </a:rPr>
                        <a:t>Windows</a:t>
                      </a:r>
                    </a:p>
                  </a:txBody>
                  <a:tcPr marL="76200" marR="0" marT="0" marB="0"/>
                </a:tc>
                <a:tc>
                  <a:txBody>
                    <a:bodyPr/>
                    <a:lstStyle/>
                    <a:p>
                      <a:pPr algn="l" fontAlgn="t"/>
                      <a:r>
                        <a:rPr lang="en-IN" dirty="0">
                          <a:effectLst/>
                        </a:rPr>
                        <a:t>Secure Channel (</a:t>
                      </a:r>
                      <a:r>
                        <a:rPr lang="en-IN" dirty="0" err="1">
                          <a:effectLst/>
                        </a:rPr>
                        <a:t>Schannel</a:t>
                      </a:r>
                      <a:r>
                        <a:rPr lang="en-IN" dirty="0">
                          <a:effectLst/>
                        </a:rPr>
                        <a:t>)</a:t>
                      </a:r>
                    </a:p>
                  </a:txBody>
                  <a:tcPr marL="0" marR="0" marT="0" marB="0"/>
                </a:tc>
                <a:extLst>
                  <a:ext uri="{0D108BD9-81ED-4DB2-BD59-A6C34878D82A}">
                    <a16:rowId xmlns:a16="http://schemas.microsoft.com/office/drawing/2014/main" val="1774302186"/>
                  </a:ext>
                </a:extLst>
              </a:tr>
              <a:tr h="370840">
                <a:tc>
                  <a:txBody>
                    <a:bodyPr/>
                    <a:lstStyle/>
                    <a:p>
                      <a:pPr algn="l" fontAlgn="t"/>
                      <a:r>
                        <a:rPr lang="en-IN">
                          <a:effectLst/>
                        </a:rPr>
                        <a:t>Linux/BSD</a:t>
                      </a:r>
                    </a:p>
                  </a:txBody>
                  <a:tcPr marL="76200" marR="0" marT="0" marB="0"/>
                </a:tc>
                <a:tc>
                  <a:txBody>
                    <a:bodyPr/>
                    <a:lstStyle/>
                    <a:p>
                      <a:pPr algn="l" fontAlgn="t"/>
                      <a:r>
                        <a:rPr lang="en-IN" dirty="0">
                          <a:effectLst/>
                        </a:rPr>
                        <a:t>OpenSSL</a:t>
                      </a:r>
                    </a:p>
                  </a:txBody>
                  <a:tcPr marL="0" marR="0" marT="0" marB="0"/>
                </a:tc>
                <a:extLst>
                  <a:ext uri="{0D108BD9-81ED-4DB2-BD59-A6C34878D82A}">
                    <a16:rowId xmlns:a16="http://schemas.microsoft.com/office/drawing/2014/main" val="3672387756"/>
                  </a:ext>
                </a:extLst>
              </a:tr>
              <a:tr h="370840">
                <a:tc>
                  <a:txBody>
                    <a:bodyPr/>
                    <a:lstStyle/>
                    <a:p>
                      <a:pPr algn="l" fontAlgn="t"/>
                      <a:r>
                        <a:rPr lang="en-IN">
                          <a:effectLst/>
                        </a:rPr>
                        <a:t>macOS</a:t>
                      </a:r>
                    </a:p>
                  </a:txBody>
                  <a:tcPr marL="76200" marR="0" marT="0" marB="0"/>
                </a:tc>
                <a:tc>
                  <a:txBody>
                    <a:bodyPr/>
                    <a:lstStyle/>
                    <a:p>
                      <a:pPr algn="l" fontAlgn="t"/>
                      <a:r>
                        <a:rPr lang="en-IN" dirty="0">
                          <a:effectLst/>
                        </a:rPr>
                        <a:t>Secure Transport</a:t>
                      </a:r>
                    </a:p>
                  </a:txBody>
                  <a:tcPr marL="0" marR="0" marT="0" marB="0"/>
                </a:tc>
                <a:extLst>
                  <a:ext uri="{0D108BD9-81ED-4DB2-BD59-A6C34878D82A}">
                    <a16:rowId xmlns:a16="http://schemas.microsoft.com/office/drawing/2014/main" val="1964427720"/>
                  </a:ext>
                </a:extLst>
              </a:tr>
            </a:tbl>
          </a:graphicData>
        </a:graphic>
      </p:graphicFrame>
    </p:spTree>
    <p:extLst>
      <p:ext uri="{BB962C8B-B14F-4D97-AF65-F5344CB8AC3E}">
        <p14:creationId xmlns:p14="http://schemas.microsoft.com/office/powerpoint/2010/main" val="417740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54FF-C6CC-C1B3-CB91-0F12C6B40973}"/>
              </a:ext>
            </a:extLst>
          </p:cNvPr>
          <p:cNvSpPr>
            <a:spLocks noGrp="1"/>
          </p:cNvSpPr>
          <p:nvPr>
            <p:ph type="title"/>
          </p:nvPr>
        </p:nvSpPr>
        <p:spPr/>
        <p:txBody>
          <a:bodyPr/>
          <a:lstStyle/>
          <a:p>
            <a:r>
              <a:rPr lang="en-IN" dirty="0"/>
              <a:t>MongoDB Data Encryption</a:t>
            </a:r>
          </a:p>
        </p:txBody>
      </p:sp>
      <p:sp>
        <p:nvSpPr>
          <p:cNvPr id="3" name="Content Placeholder 2">
            <a:extLst>
              <a:ext uri="{FF2B5EF4-FFF2-40B4-BE49-F238E27FC236}">
                <a16:creationId xmlns:a16="http://schemas.microsoft.com/office/drawing/2014/main" id="{9D9C382A-E7E7-23E1-16F2-D9D1C491BDE1}"/>
              </a:ext>
            </a:extLst>
          </p:cNvPr>
          <p:cNvSpPr>
            <a:spLocks noGrp="1"/>
          </p:cNvSpPr>
          <p:nvPr>
            <p:ph idx="1"/>
          </p:nvPr>
        </p:nvSpPr>
        <p:spPr/>
        <p:txBody>
          <a:bodyPr/>
          <a:lstStyle/>
          <a:p>
            <a:pPr algn="ctr"/>
            <a:r>
              <a:rPr lang="en-US" b="0" i="0" dirty="0">
                <a:solidFill>
                  <a:srgbClr val="5D6C74"/>
                </a:solidFill>
                <a:effectLst/>
                <a:latin typeface="Euclid Circular A"/>
              </a:rPr>
              <a:t>MongoDB offers robust encryption features to protect data while in-transit, at-rest, and in-use — providing encryption of your data through its full lifecycle.</a:t>
            </a:r>
            <a:endParaRPr lang="en-US" b="0" i="0" dirty="0">
              <a:solidFill>
                <a:srgbClr val="42494F"/>
              </a:solidFill>
              <a:effectLst/>
              <a:latin typeface="Akzidenz Grotesk BQ Light"/>
            </a:endParaRPr>
          </a:p>
          <a:p>
            <a:endParaRPr lang="en-IN" dirty="0"/>
          </a:p>
        </p:txBody>
      </p:sp>
    </p:spTree>
    <p:extLst>
      <p:ext uri="{BB962C8B-B14F-4D97-AF65-F5344CB8AC3E}">
        <p14:creationId xmlns:p14="http://schemas.microsoft.com/office/powerpoint/2010/main" val="3418161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27DB-9BCD-E13E-E4E5-7579CECD7A33}"/>
              </a:ext>
            </a:extLst>
          </p:cNvPr>
          <p:cNvSpPr>
            <a:spLocks noGrp="1"/>
          </p:cNvSpPr>
          <p:nvPr>
            <p:ph type="title"/>
          </p:nvPr>
        </p:nvSpPr>
        <p:spPr/>
        <p:txBody>
          <a:bodyPr/>
          <a:lstStyle/>
          <a:p>
            <a:r>
              <a:rPr lang="en-US" dirty="0"/>
              <a:t>mongod and mongos Certificate Key File</a:t>
            </a:r>
            <a:endParaRPr lang="en-IN" dirty="0"/>
          </a:p>
        </p:txBody>
      </p:sp>
      <p:sp>
        <p:nvSpPr>
          <p:cNvPr id="3" name="Content Placeholder 2">
            <a:extLst>
              <a:ext uri="{FF2B5EF4-FFF2-40B4-BE49-F238E27FC236}">
                <a16:creationId xmlns:a16="http://schemas.microsoft.com/office/drawing/2014/main" id="{92FF0A31-F9FF-E578-7960-D61EE3435383}"/>
              </a:ext>
            </a:extLst>
          </p:cNvPr>
          <p:cNvSpPr>
            <a:spLocks noGrp="1"/>
          </p:cNvSpPr>
          <p:nvPr>
            <p:ph idx="1"/>
          </p:nvPr>
        </p:nvSpPr>
        <p:spPr>
          <a:xfrm>
            <a:off x="1154954" y="2603499"/>
            <a:ext cx="10546509" cy="4011613"/>
          </a:xfrm>
        </p:spPr>
        <p:txBody>
          <a:bodyPr>
            <a:normAutofit lnSpcReduction="10000"/>
          </a:bodyPr>
          <a:lstStyle/>
          <a:p>
            <a:r>
              <a:rPr lang="en-US" dirty="0"/>
              <a:t>When establishing a TLS/SSL connection, the mongod / mongos presents a certificate key file to its clients to establish its identity. </a:t>
            </a:r>
          </a:p>
          <a:p>
            <a:r>
              <a:rPr lang="en-US" dirty="0"/>
              <a:t>Certificate key file contains a public key certificate and its associated private key, but only the public component is revealed to the client.</a:t>
            </a:r>
          </a:p>
          <a:p>
            <a:r>
              <a:rPr lang="en-US" dirty="0"/>
              <a:t>MongoDB can use any valid TLS/SSL certificate issued by a certificate authority, or a self-signed certificate. </a:t>
            </a:r>
          </a:p>
          <a:p>
            <a:r>
              <a:rPr lang="en-US" dirty="0"/>
              <a:t>If you use a self-signed certificate, although the communications channel will be encrypted to prevent eavesdropping on the connection, there will be no validation of server identity. </a:t>
            </a:r>
          </a:p>
          <a:p>
            <a:r>
              <a:rPr lang="en-US" dirty="0"/>
              <a:t>This leaves you vulnerable to a man-in-the-middle attack. </a:t>
            </a:r>
          </a:p>
          <a:p>
            <a:r>
              <a:rPr lang="en-US" dirty="0"/>
              <a:t>Using a certificate signed by a trusted certificate authority will permit MongoDB drivers to verify the server's identity.</a:t>
            </a:r>
          </a:p>
          <a:p>
            <a:endParaRPr lang="en-US" dirty="0"/>
          </a:p>
        </p:txBody>
      </p:sp>
    </p:spTree>
    <p:extLst>
      <p:ext uri="{BB962C8B-B14F-4D97-AF65-F5344CB8AC3E}">
        <p14:creationId xmlns:p14="http://schemas.microsoft.com/office/powerpoint/2010/main" val="3680496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27DB-9BCD-E13E-E4E5-7579CECD7A33}"/>
              </a:ext>
            </a:extLst>
          </p:cNvPr>
          <p:cNvSpPr>
            <a:spLocks noGrp="1"/>
          </p:cNvSpPr>
          <p:nvPr>
            <p:ph type="title"/>
          </p:nvPr>
        </p:nvSpPr>
        <p:spPr/>
        <p:txBody>
          <a:bodyPr/>
          <a:lstStyle/>
          <a:p>
            <a:r>
              <a:rPr lang="en-US" dirty="0"/>
              <a:t>mongod and mongos Certificate Key File</a:t>
            </a:r>
            <a:endParaRPr lang="en-IN" dirty="0"/>
          </a:p>
        </p:txBody>
      </p:sp>
      <p:sp>
        <p:nvSpPr>
          <p:cNvPr id="3" name="Content Placeholder 2">
            <a:extLst>
              <a:ext uri="{FF2B5EF4-FFF2-40B4-BE49-F238E27FC236}">
                <a16:creationId xmlns:a16="http://schemas.microsoft.com/office/drawing/2014/main" id="{92FF0A31-F9FF-E578-7960-D61EE3435383}"/>
              </a:ext>
            </a:extLst>
          </p:cNvPr>
          <p:cNvSpPr>
            <a:spLocks noGrp="1"/>
          </p:cNvSpPr>
          <p:nvPr>
            <p:ph idx="1"/>
          </p:nvPr>
        </p:nvSpPr>
        <p:spPr>
          <a:xfrm>
            <a:off x="1154954" y="2603499"/>
            <a:ext cx="10546509" cy="4011613"/>
          </a:xfrm>
        </p:spPr>
        <p:txBody>
          <a:bodyPr>
            <a:normAutofit/>
          </a:bodyPr>
          <a:lstStyle/>
          <a:p>
            <a:r>
              <a:rPr lang="en-US" dirty="0"/>
              <a:t>In general, avoid using self-signed certificates unless the network is trusted.</a:t>
            </a:r>
          </a:p>
          <a:p>
            <a:endParaRPr lang="en-US" dirty="0"/>
          </a:p>
          <a:p>
            <a:r>
              <a:rPr lang="en-US" dirty="0"/>
              <a:t>Certificates for replica set and sharded cluster members --advisable to use different certificates on different servers. </a:t>
            </a:r>
          </a:p>
          <a:p>
            <a:r>
              <a:rPr lang="en-US" dirty="0"/>
              <a:t>This minimizes exposure of the private key and allows for hostname validation.</a:t>
            </a:r>
            <a:endParaRPr lang="en-IN" dirty="0"/>
          </a:p>
        </p:txBody>
      </p:sp>
    </p:spTree>
    <p:extLst>
      <p:ext uri="{BB962C8B-B14F-4D97-AF65-F5344CB8AC3E}">
        <p14:creationId xmlns:p14="http://schemas.microsoft.com/office/powerpoint/2010/main" val="3736225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804F-C076-F10E-CF00-379BB2B6D8EF}"/>
              </a:ext>
            </a:extLst>
          </p:cNvPr>
          <p:cNvSpPr>
            <a:spLocks noGrp="1"/>
          </p:cNvSpPr>
          <p:nvPr>
            <p:ph type="title"/>
          </p:nvPr>
        </p:nvSpPr>
        <p:spPr/>
        <p:txBody>
          <a:bodyPr/>
          <a:lstStyle/>
          <a:p>
            <a:r>
              <a:rPr lang="en-US" dirty="0"/>
              <a:t>Configure mongod and mongos for TLS/SSL</a:t>
            </a:r>
            <a:endParaRPr lang="en-IN" dirty="0"/>
          </a:p>
        </p:txBody>
      </p:sp>
      <p:sp>
        <p:nvSpPr>
          <p:cNvPr id="3" name="Content Placeholder 2">
            <a:extLst>
              <a:ext uri="{FF2B5EF4-FFF2-40B4-BE49-F238E27FC236}">
                <a16:creationId xmlns:a16="http://schemas.microsoft.com/office/drawing/2014/main" id="{0D334E32-81E7-EC06-8622-C26892A4A373}"/>
              </a:ext>
            </a:extLst>
          </p:cNvPr>
          <p:cNvSpPr>
            <a:spLocks noGrp="1"/>
          </p:cNvSpPr>
          <p:nvPr>
            <p:ph idx="1"/>
          </p:nvPr>
        </p:nvSpPr>
        <p:spPr>
          <a:xfrm>
            <a:off x="1154954" y="2603499"/>
            <a:ext cx="10175034" cy="4054475"/>
          </a:xfrm>
        </p:spPr>
        <p:txBody>
          <a:bodyPr/>
          <a:lstStyle/>
          <a:p>
            <a:r>
              <a:rPr lang="en-US" dirty="0"/>
              <a:t>following section configures mongod / mongos to use TLS/SSL connections.</a:t>
            </a:r>
          </a:p>
          <a:p>
            <a:r>
              <a:rPr lang="en-US" dirty="0"/>
              <a:t>With the TLS/SSL settings, mongod / mongos presents its certificate key file to the client. </a:t>
            </a:r>
          </a:p>
          <a:p>
            <a:r>
              <a:rPr lang="en-US" dirty="0"/>
              <a:t>mongod / mongos does not require a certificate key file from the client to verify the client's identity. </a:t>
            </a:r>
          </a:p>
          <a:p>
            <a:r>
              <a:rPr lang="en-US" dirty="0"/>
              <a:t>To use TLS/SSL connections, include the TLS/SSL settings in your mongod / mongos instance's configuration file:</a:t>
            </a:r>
            <a:endParaRPr lang="en-IN" dirty="0"/>
          </a:p>
        </p:txBody>
      </p:sp>
    </p:spTree>
    <p:extLst>
      <p:ext uri="{BB962C8B-B14F-4D97-AF65-F5344CB8AC3E}">
        <p14:creationId xmlns:p14="http://schemas.microsoft.com/office/powerpoint/2010/main" val="2108484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E3B6-E446-A405-8C9F-8DB72C5B9B17}"/>
              </a:ext>
            </a:extLst>
          </p:cNvPr>
          <p:cNvSpPr>
            <a:spLocks noGrp="1"/>
          </p:cNvSpPr>
          <p:nvPr>
            <p:ph type="title"/>
          </p:nvPr>
        </p:nvSpPr>
        <p:spPr/>
        <p:txBody>
          <a:bodyPr/>
          <a:lstStyle/>
          <a:p>
            <a:r>
              <a:rPr lang="en-US" dirty="0"/>
              <a:t>Configuration settings</a:t>
            </a:r>
            <a:endParaRPr lang="en-IN" dirty="0"/>
          </a:p>
        </p:txBody>
      </p:sp>
      <p:graphicFrame>
        <p:nvGraphicFramePr>
          <p:cNvPr id="4" name="Table 4">
            <a:extLst>
              <a:ext uri="{FF2B5EF4-FFF2-40B4-BE49-F238E27FC236}">
                <a16:creationId xmlns:a16="http://schemas.microsoft.com/office/drawing/2014/main" id="{914AF831-5E7E-03DE-4D90-27E51AE9CDE3}"/>
              </a:ext>
            </a:extLst>
          </p:cNvPr>
          <p:cNvGraphicFramePr>
            <a:graphicFrameLocks noGrp="1"/>
          </p:cNvGraphicFramePr>
          <p:nvPr>
            <p:ph idx="1"/>
            <p:extLst>
              <p:ext uri="{D42A27DB-BD31-4B8C-83A1-F6EECF244321}">
                <p14:modId xmlns:p14="http://schemas.microsoft.com/office/powerpoint/2010/main" val="549609018"/>
              </p:ext>
            </p:extLst>
          </p:nvPr>
        </p:nvGraphicFramePr>
        <p:xfrm>
          <a:off x="1155700" y="2603500"/>
          <a:ext cx="9620820" cy="3561803"/>
        </p:xfrm>
        <a:graphic>
          <a:graphicData uri="http://schemas.openxmlformats.org/drawingml/2006/table">
            <a:tbl>
              <a:tblPr firstRow="1" bandRow="1">
                <a:tableStyleId>{5C22544A-7EE6-4342-B048-85BDC9FD1C3A}</a:tableStyleId>
              </a:tblPr>
              <a:tblGrid>
                <a:gridCol w="3423302">
                  <a:extLst>
                    <a:ext uri="{9D8B030D-6E8A-4147-A177-3AD203B41FA5}">
                      <a16:colId xmlns:a16="http://schemas.microsoft.com/office/drawing/2014/main" val="2635413171"/>
                    </a:ext>
                  </a:extLst>
                </a:gridCol>
                <a:gridCol w="6197518">
                  <a:extLst>
                    <a:ext uri="{9D8B030D-6E8A-4147-A177-3AD203B41FA5}">
                      <a16:colId xmlns:a16="http://schemas.microsoft.com/office/drawing/2014/main" val="1932471807"/>
                    </a:ext>
                  </a:extLst>
                </a:gridCol>
              </a:tblGrid>
              <a:tr h="465137">
                <a:tc>
                  <a:txBody>
                    <a:bodyPr/>
                    <a:lstStyle/>
                    <a:p>
                      <a:pPr algn="l" fontAlgn="base"/>
                      <a:r>
                        <a:rPr lang="en-IN" b="1" dirty="0">
                          <a:solidFill>
                            <a:schemeClr val="accent1">
                              <a:lumMod val="20000"/>
                              <a:lumOff val="80000"/>
                            </a:schemeClr>
                          </a:solidFill>
                          <a:effectLst/>
                        </a:rPr>
                        <a:t>Setting</a:t>
                      </a:r>
                    </a:p>
                  </a:txBody>
                  <a:tcPr marL="0" marR="0" marT="0" marB="0" anchor="ctr"/>
                </a:tc>
                <a:tc>
                  <a:txBody>
                    <a:bodyPr/>
                    <a:lstStyle/>
                    <a:p>
                      <a:pPr algn="l" fontAlgn="base"/>
                      <a:r>
                        <a:rPr lang="en-IN" b="1" dirty="0">
                          <a:solidFill>
                            <a:schemeClr val="accent1">
                              <a:lumMod val="20000"/>
                              <a:lumOff val="80000"/>
                            </a:schemeClr>
                          </a:solidFill>
                          <a:effectLst/>
                        </a:rPr>
                        <a:t>Notes</a:t>
                      </a:r>
                    </a:p>
                  </a:txBody>
                  <a:tcPr marL="0" marR="0" marT="0" marB="0" anchor="ctr"/>
                </a:tc>
                <a:extLst>
                  <a:ext uri="{0D108BD9-81ED-4DB2-BD59-A6C34878D82A}">
                    <a16:rowId xmlns:a16="http://schemas.microsoft.com/office/drawing/2014/main" val="2582578454"/>
                  </a:ext>
                </a:extLst>
              </a:tr>
              <a:tr h="1720370">
                <a:tc>
                  <a:txBody>
                    <a:bodyPr/>
                    <a:lstStyle/>
                    <a:p>
                      <a:pPr algn="l" fontAlgn="t"/>
                      <a:r>
                        <a:rPr lang="en-IN" u="none" strike="noStrike" dirty="0" err="1">
                          <a:solidFill>
                            <a:srgbClr val="016BF8"/>
                          </a:solidFill>
                          <a:effectLst/>
                        </a:rPr>
                        <a:t>net.tls.mode</a:t>
                      </a:r>
                      <a:endParaRPr lang="en-IN" dirty="0">
                        <a:effectLst/>
                      </a:endParaRPr>
                    </a:p>
                  </a:txBody>
                  <a:tcPr marL="76200" marR="0" marT="0" marB="0"/>
                </a:tc>
                <a:tc>
                  <a:txBody>
                    <a:bodyPr/>
                    <a:lstStyle/>
                    <a:p>
                      <a:pPr algn="l" fontAlgn="t"/>
                      <a:r>
                        <a:rPr lang="en-US" b="0" dirty="0">
                          <a:solidFill>
                            <a:srgbClr val="001E2B"/>
                          </a:solidFill>
                          <a:effectLst/>
                          <a:latin typeface="Euclid Circular A"/>
                        </a:rPr>
                        <a:t>Set to </a:t>
                      </a:r>
                      <a:r>
                        <a:rPr lang="en-US" b="0" dirty="0" err="1">
                          <a:solidFill>
                            <a:srgbClr val="001E2B"/>
                          </a:solidFill>
                          <a:effectLst/>
                          <a:latin typeface="Euclid Circular A"/>
                        </a:rPr>
                        <a:t>requireTLS</a:t>
                      </a:r>
                      <a:r>
                        <a:rPr lang="en-US" b="0" dirty="0">
                          <a:solidFill>
                            <a:srgbClr val="001E2B"/>
                          </a:solidFill>
                          <a:effectLst/>
                          <a:latin typeface="Euclid Circular A"/>
                        </a:rPr>
                        <a:t>.</a:t>
                      </a:r>
                    </a:p>
                    <a:p>
                      <a:pPr algn="l" fontAlgn="t"/>
                      <a:r>
                        <a:rPr lang="en-US" b="0" dirty="0">
                          <a:solidFill>
                            <a:srgbClr val="001E2B"/>
                          </a:solidFill>
                          <a:effectLst/>
                          <a:latin typeface="Euclid Circular A"/>
                        </a:rPr>
                        <a:t>This setting restricts each server to use only TLS/SSL encrypted connections. </a:t>
                      </a:r>
                    </a:p>
                    <a:p>
                      <a:pPr algn="l" fontAlgn="t"/>
                      <a:r>
                        <a:rPr lang="en-US" b="0" dirty="0">
                          <a:solidFill>
                            <a:srgbClr val="001E2B"/>
                          </a:solidFill>
                          <a:effectLst/>
                          <a:latin typeface="Euclid Circular A"/>
                        </a:rPr>
                        <a:t>Can also specify either the value </a:t>
                      </a:r>
                      <a:r>
                        <a:rPr lang="en-US" b="0" dirty="0" err="1">
                          <a:solidFill>
                            <a:srgbClr val="001E2B"/>
                          </a:solidFill>
                          <a:effectLst/>
                          <a:latin typeface="Euclid Circular A"/>
                        </a:rPr>
                        <a:t>allowTLS</a:t>
                      </a:r>
                      <a:r>
                        <a:rPr lang="en-US" b="0" dirty="0">
                          <a:solidFill>
                            <a:srgbClr val="001E2B"/>
                          </a:solidFill>
                          <a:effectLst/>
                          <a:latin typeface="Euclid Circular A"/>
                        </a:rPr>
                        <a:t> or </a:t>
                      </a:r>
                      <a:r>
                        <a:rPr lang="en-US" b="0" dirty="0" err="1">
                          <a:solidFill>
                            <a:srgbClr val="001E2B"/>
                          </a:solidFill>
                          <a:effectLst/>
                          <a:latin typeface="Euclid Circular A"/>
                        </a:rPr>
                        <a:t>preferTLS</a:t>
                      </a:r>
                      <a:r>
                        <a:rPr lang="en-US" b="0" dirty="0">
                          <a:solidFill>
                            <a:srgbClr val="001E2B"/>
                          </a:solidFill>
                          <a:effectLst/>
                          <a:latin typeface="Euclid Circular A"/>
                        </a:rPr>
                        <a:t> to set up the use of mixed TLS/SSL modes on a port. </a:t>
                      </a:r>
                    </a:p>
                  </a:txBody>
                  <a:tcPr marL="0" marR="0" marT="0" marB="0"/>
                </a:tc>
                <a:extLst>
                  <a:ext uri="{0D108BD9-81ED-4DB2-BD59-A6C34878D82A}">
                    <a16:rowId xmlns:a16="http://schemas.microsoft.com/office/drawing/2014/main" val="1780292238"/>
                  </a:ext>
                </a:extLst>
              </a:tr>
              <a:tr h="1376296">
                <a:tc>
                  <a:txBody>
                    <a:bodyPr/>
                    <a:lstStyle/>
                    <a:p>
                      <a:pPr algn="l" fontAlgn="t"/>
                      <a:r>
                        <a:rPr lang="en-IN" u="none" strike="noStrike" dirty="0" err="1">
                          <a:solidFill>
                            <a:srgbClr val="016BF8"/>
                          </a:solidFill>
                          <a:effectLst/>
                        </a:rPr>
                        <a:t>net.tls.certificateKeyFile</a:t>
                      </a:r>
                      <a:endParaRPr lang="en-IN" dirty="0">
                        <a:effectLst/>
                      </a:endParaRPr>
                    </a:p>
                  </a:txBody>
                  <a:tcPr marL="76200" marR="0" marT="0" marB="0"/>
                </a:tc>
                <a:tc>
                  <a:txBody>
                    <a:bodyPr/>
                    <a:lstStyle/>
                    <a:p>
                      <a:pPr algn="l" fontAlgn="t"/>
                      <a:r>
                        <a:rPr lang="en-US" b="0" dirty="0">
                          <a:solidFill>
                            <a:srgbClr val="001E2B"/>
                          </a:solidFill>
                          <a:effectLst/>
                          <a:latin typeface="Euclid Circular A"/>
                        </a:rPr>
                        <a:t>Set to the path of the file that contains the TLS/SSL certificate and key.</a:t>
                      </a:r>
                    </a:p>
                    <a:p>
                      <a:pPr algn="l" fontAlgn="t"/>
                      <a:r>
                        <a:rPr lang="en-US" b="0" dirty="0">
                          <a:solidFill>
                            <a:srgbClr val="001E2B"/>
                          </a:solidFill>
                          <a:effectLst/>
                          <a:latin typeface="Euclid Circular A"/>
                        </a:rPr>
                        <a:t>The </a:t>
                      </a:r>
                      <a:r>
                        <a:rPr lang="en-US" b="0" u="none" strike="noStrike" dirty="0">
                          <a:solidFill>
                            <a:srgbClr val="016BF8"/>
                          </a:solidFill>
                          <a:effectLst/>
                          <a:latin typeface="Euclid Circular A"/>
                        </a:rPr>
                        <a:t>mongod</a:t>
                      </a:r>
                      <a:r>
                        <a:rPr lang="en-US" b="0" dirty="0">
                          <a:solidFill>
                            <a:srgbClr val="001E2B"/>
                          </a:solidFill>
                          <a:effectLst/>
                          <a:latin typeface="Euclid Circular A"/>
                        </a:rPr>
                        <a:t> / </a:t>
                      </a:r>
                      <a:r>
                        <a:rPr lang="en-US" b="0" u="none" strike="noStrike" dirty="0">
                          <a:solidFill>
                            <a:srgbClr val="016BF8"/>
                          </a:solidFill>
                          <a:effectLst/>
                          <a:latin typeface="Euclid Circular A"/>
                        </a:rPr>
                        <a:t>mongos</a:t>
                      </a:r>
                      <a:r>
                        <a:rPr lang="en-US" b="0" dirty="0">
                          <a:solidFill>
                            <a:srgbClr val="001E2B"/>
                          </a:solidFill>
                          <a:effectLst/>
                          <a:latin typeface="Euclid Circular A"/>
                        </a:rPr>
                        <a:t> instance presents this file to its clients to establish the instance's identity.</a:t>
                      </a:r>
                    </a:p>
                  </a:txBody>
                  <a:tcPr marL="0" marR="0" marT="0" marB="0"/>
                </a:tc>
                <a:extLst>
                  <a:ext uri="{0D108BD9-81ED-4DB2-BD59-A6C34878D82A}">
                    <a16:rowId xmlns:a16="http://schemas.microsoft.com/office/drawing/2014/main" val="1029909171"/>
                  </a:ext>
                </a:extLst>
              </a:tr>
            </a:tbl>
          </a:graphicData>
        </a:graphic>
      </p:graphicFrame>
    </p:spTree>
    <p:extLst>
      <p:ext uri="{BB962C8B-B14F-4D97-AF65-F5344CB8AC3E}">
        <p14:creationId xmlns:p14="http://schemas.microsoft.com/office/powerpoint/2010/main" val="3327982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1E25-71A5-363C-CFE2-5569B8BD0C20}"/>
              </a:ext>
            </a:extLst>
          </p:cNvPr>
          <p:cNvSpPr>
            <a:spLocks noGrp="1"/>
          </p:cNvSpPr>
          <p:nvPr>
            <p:ph type="title"/>
          </p:nvPr>
        </p:nvSpPr>
        <p:spPr/>
        <p:txBody>
          <a:bodyPr/>
          <a:lstStyle/>
          <a:p>
            <a:r>
              <a:rPr lang="en-US" dirty="0"/>
              <a:t> configuration file for a mongod instance</a:t>
            </a:r>
            <a:endParaRPr lang="en-IN" dirty="0"/>
          </a:p>
        </p:txBody>
      </p:sp>
      <p:sp>
        <p:nvSpPr>
          <p:cNvPr id="5" name="TextBox 4">
            <a:extLst>
              <a:ext uri="{FF2B5EF4-FFF2-40B4-BE49-F238E27FC236}">
                <a16:creationId xmlns:a16="http://schemas.microsoft.com/office/drawing/2014/main" id="{AEDE34A7-D8E2-860B-69F7-3D2854F98298}"/>
              </a:ext>
            </a:extLst>
          </p:cNvPr>
          <p:cNvSpPr txBox="1"/>
          <p:nvPr/>
        </p:nvSpPr>
        <p:spPr>
          <a:xfrm>
            <a:off x="1186778" y="2276873"/>
            <a:ext cx="8365606" cy="4247317"/>
          </a:xfrm>
          <a:prstGeom prst="rect">
            <a:avLst/>
          </a:prstGeom>
          <a:noFill/>
        </p:spPr>
        <p:txBody>
          <a:bodyPr wrap="square">
            <a:spAutoFit/>
          </a:bodyPr>
          <a:lstStyle/>
          <a:p>
            <a:r>
              <a:rPr lang="en-IN" dirty="0"/>
              <a:t>net:</a:t>
            </a:r>
          </a:p>
          <a:p>
            <a:r>
              <a:rPr lang="en-IN" dirty="0"/>
              <a:t>   </a:t>
            </a:r>
            <a:r>
              <a:rPr lang="en-IN" dirty="0" err="1"/>
              <a:t>tls</a:t>
            </a:r>
            <a:r>
              <a:rPr lang="en-IN" dirty="0"/>
              <a:t>:</a:t>
            </a:r>
          </a:p>
          <a:p>
            <a:r>
              <a:rPr lang="en-IN" dirty="0"/>
              <a:t>      mode: </a:t>
            </a:r>
            <a:r>
              <a:rPr lang="en-IN" dirty="0" err="1"/>
              <a:t>requireTLS</a:t>
            </a:r>
            <a:endParaRPr lang="en-IN" dirty="0"/>
          </a:p>
          <a:p>
            <a:r>
              <a:rPr lang="en-IN" dirty="0"/>
              <a:t>      </a:t>
            </a:r>
            <a:r>
              <a:rPr lang="en-IN" dirty="0" err="1"/>
              <a:t>certificateKeyFile</a:t>
            </a:r>
            <a:r>
              <a:rPr lang="en-IN" dirty="0"/>
              <a:t>: /etc/</a:t>
            </a:r>
            <a:r>
              <a:rPr lang="en-IN" dirty="0" err="1"/>
              <a:t>ssl</a:t>
            </a:r>
            <a:r>
              <a:rPr lang="en-IN" dirty="0"/>
              <a:t>/</a:t>
            </a:r>
            <a:r>
              <a:rPr lang="en-IN" dirty="0" err="1"/>
              <a:t>mongodb.pem</a:t>
            </a:r>
            <a:endParaRPr lang="en-IN" dirty="0"/>
          </a:p>
          <a:p>
            <a:r>
              <a:rPr lang="en-IN" dirty="0" err="1"/>
              <a:t>systemLog</a:t>
            </a:r>
            <a:r>
              <a:rPr lang="en-IN" dirty="0"/>
              <a:t>:</a:t>
            </a:r>
          </a:p>
          <a:p>
            <a:r>
              <a:rPr lang="en-IN" dirty="0"/>
              <a:t>   destination: file</a:t>
            </a:r>
          </a:p>
          <a:p>
            <a:r>
              <a:rPr lang="en-IN" dirty="0"/>
              <a:t>   path: "/var/log/</a:t>
            </a:r>
            <a:r>
              <a:rPr lang="en-IN" dirty="0" err="1"/>
              <a:t>mongodb</a:t>
            </a:r>
            <a:r>
              <a:rPr lang="en-IN" dirty="0"/>
              <a:t>/mongod.log"</a:t>
            </a:r>
          </a:p>
          <a:p>
            <a:r>
              <a:rPr lang="en-IN" dirty="0"/>
              <a:t>   </a:t>
            </a:r>
            <a:r>
              <a:rPr lang="en-IN" dirty="0" err="1"/>
              <a:t>logAppend</a:t>
            </a:r>
            <a:r>
              <a:rPr lang="en-IN" dirty="0"/>
              <a:t>: true</a:t>
            </a:r>
          </a:p>
          <a:p>
            <a:r>
              <a:rPr lang="en-IN" dirty="0"/>
              <a:t>storage:</a:t>
            </a:r>
          </a:p>
          <a:p>
            <a:r>
              <a:rPr lang="en-IN" dirty="0"/>
              <a:t>   </a:t>
            </a:r>
            <a:r>
              <a:rPr lang="en-IN" dirty="0" err="1"/>
              <a:t>dbPath</a:t>
            </a:r>
            <a:r>
              <a:rPr lang="en-IN" dirty="0"/>
              <a:t>: "/var/lib/</a:t>
            </a:r>
            <a:r>
              <a:rPr lang="en-IN" dirty="0" err="1"/>
              <a:t>mongodb</a:t>
            </a:r>
            <a:r>
              <a:rPr lang="en-IN" dirty="0"/>
              <a:t>"</a:t>
            </a:r>
          </a:p>
          <a:p>
            <a:r>
              <a:rPr lang="en-IN" dirty="0" err="1"/>
              <a:t>processManagement</a:t>
            </a:r>
            <a:r>
              <a:rPr lang="en-IN" dirty="0"/>
              <a:t>:</a:t>
            </a:r>
          </a:p>
          <a:p>
            <a:r>
              <a:rPr lang="en-IN" dirty="0"/>
              <a:t>   fork: true</a:t>
            </a:r>
          </a:p>
          <a:p>
            <a:r>
              <a:rPr lang="en-IN" dirty="0"/>
              <a:t>net:</a:t>
            </a:r>
          </a:p>
          <a:p>
            <a:r>
              <a:rPr lang="en-IN" dirty="0"/>
              <a:t>   </a:t>
            </a:r>
            <a:r>
              <a:rPr lang="en-IN" dirty="0" err="1"/>
              <a:t>bindIp</a:t>
            </a:r>
            <a:r>
              <a:rPr lang="en-IN" dirty="0"/>
              <a:t>: localhost,mongodb0.example.net</a:t>
            </a:r>
          </a:p>
          <a:p>
            <a:r>
              <a:rPr lang="en-IN" dirty="0"/>
              <a:t>   port: 27017</a:t>
            </a:r>
          </a:p>
        </p:txBody>
      </p:sp>
    </p:spTree>
    <p:extLst>
      <p:ext uri="{BB962C8B-B14F-4D97-AF65-F5344CB8AC3E}">
        <p14:creationId xmlns:p14="http://schemas.microsoft.com/office/powerpoint/2010/main" val="2704280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C90A-85D2-495C-156F-4425EBA7AF9A}"/>
              </a:ext>
            </a:extLst>
          </p:cNvPr>
          <p:cNvSpPr>
            <a:spLocks noGrp="1"/>
          </p:cNvSpPr>
          <p:nvPr>
            <p:ph type="title"/>
          </p:nvPr>
        </p:nvSpPr>
        <p:spPr/>
        <p:txBody>
          <a:bodyPr/>
          <a:lstStyle/>
          <a:p>
            <a:r>
              <a:rPr lang="en-US" dirty="0"/>
              <a:t>Set Up mongod and mongos with Client Certificate Validation</a:t>
            </a:r>
            <a:endParaRPr lang="en-IN" dirty="0"/>
          </a:p>
        </p:txBody>
      </p:sp>
      <p:sp>
        <p:nvSpPr>
          <p:cNvPr id="3" name="Content Placeholder 2">
            <a:extLst>
              <a:ext uri="{FF2B5EF4-FFF2-40B4-BE49-F238E27FC236}">
                <a16:creationId xmlns:a16="http://schemas.microsoft.com/office/drawing/2014/main" id="{2595C912-3BBF-1E09-C304-4D60BC86FFD6}"/>
              </a:ext>
            </a:extLst>
          </p:cNvPr>
          <p:cNvSpPr>
            <a:spLocks noGrp="1"/>
          </p:cNvSpPr>
          <p:nvPr>
            <p:ph idx="1"/>
          </p:nvPr>
        </p:nvSpPr>
        <p:spPr>
          <a:xfrm>
            <a:off x="1154954" y="2603500"/>
            <a:ext cx="10197630" cy="3993852"/>
          </a:xfrm>
        </p:spPr>
        <p:txBody>
          <a:bodyPr>
            <a:normAutofit/>
          </a:bodyPr>
          <a:lstStyle/>
          <a:p>
            <a:r>
              <a:rPr lang="en-US" dirty="0"/>
              <a:t>Following section configures mongod / mongos to use TLS/SSL connections and perform client certificate validation. With these TLS/SSL settings:</a:t>
            </a:r>
          </a:p>
          <a:p>
            <a:endParaRPr lang="en-US" dirty="0"/>
          </a:p>
          <a:p>
            <a:r>
              <a:rPr lang="en-US" dirty="0"/>
              <a:t>mongod / mongos presents its certificate key file to the client for verification.</a:t>
            </a:r>
          </a:p>
          <a:p>
            <a:endParaRPr lang="en-US" dirty="0"/>
          </a:p>
          <a:p>
            <a:r>
              <a:rPr lang="en-US" dirty="0"/>
              <a:t>mongod / mongos requires a certificate key file from the client to verify the client's identity.</a:t>
            </a:r>
            <a:endParaRPr lang="en-IN" dirty="0"/>
          </a:p>
        </p:txBody>
      </p:sp>
    </p:spTree>
    <p:extLst>
      <p:ext uri="{BB962C8B-B14F-4D97-AF65-F5344CB8AC3E}">
        <p14:creationId xmlns:p14="http://schemas.microsoft.com/office/powerpoint/2010/main" val="2441263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DF04-0734-CF06-4928-00E8A7C0563F}"/>
              </a:ext>
            </a:extLst>
          </p:cNvPr>
          <p:cNvSpPr>
            <a:spLocks noGrp="1"/>
          </p:cNvSpPr>
          <p:nvPr>
            <p:ph type="title"/>
          </p:nvPr>
        </p:nvSpPr>
        <p:spPr/>
        <p:txBody>
          <a:bodyPr/>
          <a:lstStyle/>
          <a:p>
            <a:r>
              <a:rPr lang="en-US" dirty="0"/>
              <a:t>Set Up mongod and mongos with Client Certificate Validation</a:t>
            </a:r>
            <a:endParaRPr lang="en-IN" dirty="0"/>
          </a:p>
        </p:txBody>
      </p:sp>
      <p:graphicFrame>
        <p:nvGraphicFramePr>
          <p:cNvPr id="4" name="Table 4">
            <a:extLst>
              <a:ext uri="{FF2B5EF4-FFF2-40B4-BE49-F238E27FC236}">
                <a16:creationId xmlns:a16="http://schemas.microsoft.com/office/drawing/2014/main" id="{5198C34B-91AC-1C7D-9A3F-6BACF06BFA87}"/>
              </a:ext>
            </a:extLst>
          </p:cNvPr>
          <p:cNvGraphicFramePr>
            <a:graphicFrameLocks noGrp="1"/>
          </p:cNvGraphicFramePr>
          <p:nvPr>
            <p:ph idx="1"/>
            <p:extLst>
              <p:ext uri="{D42A27DB-BD31-4B8C-83A1-F6EECF244321}">
                <p14:modId xmlns:p14="http://schemas.microsoft.com/office/powerpoint/2010/main" val="202675762"/>
              </p:ext>
            </p:extLst>
          </p:nvPr>
        </p:nvGraphicFramePr>
        <p:xfrm>
          <a:off x="623392" y="2603500"/>
          <a:ext cx="10945216" cy="3662680"/>
        </p:xfrm>
        <a:graphic>
          <a:graphicData uri="http://schemas.openxmlformats.org/drawingml/2006/table">
            <a:tbl>
              <a:tblPr firstRow="1" bandRow="1">
                <a:tableStyleId>{5C22544A-7EE6-4342-B048-85BDC9FD1C3A}</a:tableStyleId>
              </a:tblPr>
              <a:tblGrid>
                <a:gridCol w="3715933">
                  <a:extLst>
                    <a:ext uri="{9D8B030D-6E8A-4147-A177-3AD203B41FA5}">
                      <a16:colId xmlns:a16="http://schemas.microsoft.com/office/drawing/2014/main" val="2702128043"/>
                    </a:ext>
                  </a:extLst>
                </a:gridCol>
                <a:gridCol w="7229283">
                  <a:extLst>
                    <a:ext uri="{9D8B030D-6E8A-4147-A177-3AD203B41FA5}">
                      <a16:colId xmlns:a16="http://schemas.microsoft.com/office/drawing/2014/main" val="780449422"/>
                    </a:ext>
                  </a:extLst>
                </a:gridCol>
              </a:tblGrid>
              <a:tr h="370840">
                <a:tc>
                  <a:txBody>
                    <a:bodyPr/>
                    <a:lstStyle/>
                    <a:p>
                      <a:pPr algn="l" fontAlgn="base"/>
                      <a:r>
                        <a:rPr lang="en-IN" b="1" dirty="0">
                          <a:solidFill>
                            <a:schemeClr val="accent1">
                              <a:lumMod val="20000"/>
                              <a:lumOff val="80000"/>
                            </a:schemeClr>
                          </a:solidFill>
                          <a:effectLst/>
                        </a:rPr>
                        <a:t>Setting</a:t>
                      </a:r>
                    </a:p>
                  </a:txBody>
                  <a:tcPr marL="0" marR="0" marT="0" marB="0" anchor="ctr"/>
                </a:tc>
                <a:tc>
                  <a:txBody>
                    <a:bodyPr/>
                    <a:lstStyle/>
                    <a:p>
                      <a:pPr algn="l" fontAlgn="base"/>
                      <a:r>
                        <a:rPr lang="en-IN" b="1" dirty="0">
                          <a:solidFill>
                            <a:schemeClr val="accent1">
                              <a:lumMod val="20000"/>
                              <a:lumOff val="80000"/>
                            </a:schemeClr>
                          </a:solidFill>
                          <a:effectLst/>
                        </a:rPr>
                        <a:t>Notes</a:t>
                      </a:r>
                    </a:p>
                  </a:txBody>
                  <a:tcPr marL="0" marR="0" marT="0" marB="0" anchor="ctr"/>
                </a:tc>
                <a:extLst>
                  <a:ext uri="{0D108BD9-81ED-4DB2-BD59-A6C34878D82A}">
                    <a16:rowId xmlns:a16="http://schemas.microsoft.com/office/drawing/2014/main" val="492813945"/>
                  </a:ext>
                </a:extLst>
              </a:tr>
              <a:tr h="370840">
                <a:tc>
                  <a:txBody>
                    <a:bodyPr/>
                    <a:lstStyle/>
                    <a:p>
                      <a:pPr algn="l" fontAlgn="t"/>
                      <a:r>
                        <a:rPr lang="en-IN" u="none" strike="noStrike" dirty="0" err="1">
                          <a:solidFill>
                            <a:srgbClr val="016BF8"/>
                          </a:solidFill>
                          <a:effectLst/>
                        </a:rPr>
                        <a:t>net.tls.mode</a:t>
                      </a:r>
                      <a:endParaRPr lang="en-IN" dirty="0">
                        <a:effectLst/>
                      </a:endParaRPr>
                    </a:p>
                  </a:txBody>
                  <a:tcPr marL="76200" marR="0" marT="0" marB="0"/>
                </a:tc>
                <a:tc>
                  <a:txBody>
                    <a:bodyPr/>
                    <a:lstStyle/>
                    <a:p>
                      <a:pPr algn="l" fontAlgn="t"/>
                      <a:r>
                        <a:rPr lang="en-US" b="0" dirty="0">
                          <a:solidFill>
                            <a:srgbClr val="001E2B"/>
                          </a:solidFill>
                          <a:effectLst/>
                          <a:latin typeface="Euclid Circular A"/>
                        </a:rPr>
                        <a:t>Set to </a:t>
                      </a:r>
                      <a:r>
                        <a:rPr lang="en-US" b="0" dirty="0" err="1">
                          <a:solidFill>
                            <a:srgbClr val="001E2B"/>
                          </a:solidFill>
                          <a:effectLst/>
                          <a:latin typeface="Euclid Circular A"/>
                        </a:rPr>
                        <a:t>requireTLS</a:t>
                      </a:r>
                      <a:r>
                        <a:rPr lang="en-US" b="0" dirty="0">
                          <a:solidFill>
                            <a:srgbClr val="001E2B"/>
                          </a:solidFill>
                          <a:effectLst/>
                          <a:latin typeface="Euclid Circular A"/>
                        </a:rPr>
                        <a:t>.</a:t>
                      </a:r>
                    </a:p>
                    <a:p>
                      <a:pPr algn="l" fontAlgn="t"/>
                      <a:r>
                        <a:rPr lang="en-US" b="0" dirty="0">
                          <a:solidFill>
                            <a:srgbClr val="001E2B"/>
                          </a:solidFill>
                          <a:effectLst/>
                          <a:latin typeface="Euclid Circular A"/>
                        </a:rPr>
                        <a:t>This setting restricts each server to use only TLS/SSL encrypted connections. </a:t>
                      </a:r>
                    </a:p>
                    <a:p>
                      <a:pPr algn="l" fontAlgn="t"/>
                      <a:r>
                        <a:rPr lang="en-US" b="0" dirty="0">
                          <a:solidFill>
                            <a:srgbClr val="001E2B"/>
                          </a:solidFill>
                          <a:effectLst/>
                          <a:latin typeface="Euclid Circular A"/>
                        </a:rPr>
                        <a:t>Can also specify either the value </a:t>
                      </a:r>
                      <a:r>
                        <a:rPr lang="en-US" b="0" dirty="0" err="1">
                          <a:solidFill>
                            <a:srgbClr val="001E2B"/>
                          </a:solidFill>
                          <a:effectLst/>
                          <a:latin typeface="Euclid Circular A"/>
                        </a:rPr>
                        <a:t>allowTLS</a:t>
                      </a:r>
                      <a:r>
                        <a:rPr lang="en-US" b="0" dirty="0">
                          <a:solidFill>
                            <a:srgbClr val="001E2B"/>
                          </a:solidFill>
                          <a:effectLst/>
                          <a:latin typeface="Euclid Circular A"/>
                        </a:rPr>
                        <a:t> or </a:t>
                      </a:r>
                      <a:r>
                        <a:rPr lang="en-US" b="0" dirty="0" err="1">
                          <a:solidFill>
                            <a:srgbClr val="001E2B"/>
                          </a:solidFill>
                          <a:effectLst/>
                          <a:latin typeface="Euclid Circular A"/>
                        </a:rPr>
                        <a:t>preferTLS</a:t>
                      </a:r>
                      <a:r>
                        <a:rPr lang="en-US" b="0" dirty="0">
                          <a:solidFill>
                            <a:srgbClr val="001E2B"/>
                          </a:solidFill>
                          <a:effectLst/>
                          <a:latin typeface="Euclid Circular A"/>
                        </a:rPr>
                        <a:t> to set up the use of mixed TLS/SSL modes on a port. </a:t>
                      </a:r>
                    </a:p>
                  </a:txBody>
                  <a:tcPr marL="0" marR="0" marT="0" marB="0"/>
                </a:tc>
                <a:extLst>
                  <a:ext uri="{0D108BD9-81ED-4DB2-BD59-A6C34878D82A}">
                    <a16:rowId xmlns:a16="http://schemas.microsoft.com/office/drawing/2014/main" val="1853183809"/>
                  </a:ext>
                </a:extLst>
              </a:tr>
              <a:tr h="370840">
                <a:tc>
                  <a:txBody>
                    <a:bodyPr/>
                    <a:lstStyle/>
                    <a:p>
                      <a:pPr algn="l" fontAlgn="t"/>
                      <a:r>
                        <a:rPr lang="en-IN" u="none" strike="noStrike" dirty="0" err="1">
                          <a:solidFill>
                            <a:srgbClr val="016BF8"/>
                          </a:solidFill>
                          <a:effectLst/>
                        </a:rPr>
                        <a:t>net.tls.certificateKeyFile</a:t>
                      </a:r>
                      <a:endParaRPr lang="en-IN" dirty="0">
                        <a:effectLst/>
                      </a:endParaRPr>
                    </a:p>
                  </a:txBody>
                  <a:tcPr marL="76200" marR="0" marT="0" marB="0"/>
                </a:tc>
                <a:tc>
                  <a:txBody>
                    <a:bodyPr/>
                    <a:lstStyle/>
                    <a:p>
                      <a:pPr algn="l" fontAlgn="t"/>
                      <a:r>
                        <a:rPr lang="en-US" b="0" dirty="0">
                          <a:solidFill>
                            <a:srgbClr val="001E2B"/>
                          </a:solidFill>
                          <a:effectLst/>
                          <a:latin typeface="Euclid Circular A"/>
                        </a:rPr>
                        <a:t>Set to the path of the file that contains the TLS/SSL certificate and key.</a:t>
                      </a:r>
                    </a:p>
                    <a:p>
                      <a:pPr algn="l" fontAlgn="t"/>
                      <a:r>
                        <a:rPr lang="en-US" b="0" dirty="0">
                          <a:solidFill>
                            <a:srgbClr val="001E2B"/>
                          </a:solidFill>
                          <a:effectLst/>
                          <a:latin typeface="Euclid Circular A"/>
                        </a:rPr>
                        <a:t>The </a:t>
                      </a:r>
                      <a:r>
                        <a:rPr lang="en-US" b="0" u="none" strike="noStrike" dirty="0">
                          <a:solidFill>
                            <a:srgbClr val="016BF8"/>
                          </a:solidFill>
                          <a:effectLst/>
                          <a:latin typeface="Euclid Circular A"/>
                        </a:rPr>
                        <a:t>mongod</a:t>
                      </a:r>
                      <a:r>
                        <a:rPr lang="en-US" b="0" dirty="0">
                          <a:solidFill>
                            <a:srgbClr val="001E2B"/>
                          </a:solidFill>
                          <a:effectLst/>
                          <a:latin typeface="Euclid Circular A"/>
                        </a:rPr>
                        <a:t> / </a:t>
                      </a:r>
                      <a:r>
                        <a:rPr lang="en-US" b="0" u="none" strike="noStrike" dirty="0">
                          <a:solidFill>
                            <a:srgbClr val="016BF8"/>
                          </a:solidFill>
                          <a:effectLst/>
                          <a:latin typeface="Euclid Circular A"/>
                        </a:rPr>
                        <a:t>mongos</a:t>
                      </a:r>
                      <a:r>
                        <a:rPr lang="en-US" b="0" dirty="0">
                          <a:solidFill>
                            <a:srgbClr val="001E2B"/>
                          </a:solidFill>
                          <a:effectLst/>
                          <a:latin typeface="Euclid Circular A"/>
                        </a:rPr>
                        <a:t> instance presents this file to its clients to establish the instance's identity.</a:t>
                      </a:r>
                    </a:p>
                  </a:txBody>
                  <a:tcPr marL="0" marR="0" marT="0" marB="0"/>
                </a:tc>
                <a:extLst>
                  <a:ext uri="{0D108BD9-81ED-4DB2-BD59-A6C34878D82A}">
                    <a16:rowId xmlns:a16="http://schemas.microsoft.com/office/drawing/2014/main" val="3308925420"/>
                  </a:ext>
                </a:extLst>
              </a:tr>
              <a:tr h="370840">
                <a:tc>
                  <a:txBody>
                    <a:bodyPr/>
                    <a:lstStyle/>
                    <a:p>
                      <a:pPr algn="l" fontAlgn="t"/>
                      <a:r>
                        <a:rPr lang="en-IN" u="none" strike="noStrike" dirty="0" err="1">
                          <a:solidFill>
                            <a:srgbClr val="016BF8"/>
                          </a:solidFill>
                          <a:effectLst/>
                        </a:rPr>
                        <a:t>net.tls.CAFile</a:t>
                      </a:r>
                      <a:endParaRPr lang="en-IN" dirty="0">
                        <a:effectLst/>
                      </a:endParaRPr>
                    </a:p>
                  </a:txBody>
                  <a:tcPr marL="76200" marR="0" marT="0" marB="0"/>
                </a:tc>
                <a:tc>
                  <a:txBody>
                    <a:bodyPr/>
                    <a:lstStyle/>
                    <a:p>
                      <a:pPr algn="l" fontAlgn="t"/>
                      <a:r>
                        <a:rPr lang="en-US" b="0" dirty="0">
                          <a:solidFill>
                            <a:srgbClr val="001E2B"/>
                          </a:solidFill>
                          <a:effectLst/>
                          <a:latin typeface="Euclid Circular A"/>
                        </a:rPr>
                        <a:t>Set to the path of the file that contains the certificate chain for verifying client certificates.</a:t>
                      </a:r>
                    </a:p>
                    <a:p>
                      <a:pPr algn="l" fontAlgn="t"/>
                      <a:r>
                        <a:rPr lang="en-US" b="0" dirty="0">
                          <a:solidFill>
                            <a:srgbClr val="001E2B"/>
                          </a:solidFill>
                          <a:effectLst/>
                          <a:latin typeface="Euclid Circular A"/>
                        </a:rPr>
                        <a:t>The </a:t>
                      </a:r>
                      <a:r>
                        <a:rPr lang="en-US" b="0" u="none" strike="noStrike" dirty="0">
                          <a:solidFill>
                            <a:srgbClr val="016BF8"/>
                          </a:solidFill>
                          <a:effectLst/>
                          <a:latin typeface="Euclid Circular A"/>
                        </a:rPr>
                        <a:t>mongod</a:t>
                      </a:r>
                      <a:r>
                        <a:rPr lang="en-US" b="0" dirty="0">
                          <a:solidFill>
                            <a:srgbClr val="001E2B"/>
                          </a:solidFill>
                          <a:effectLst/>
                          <a:latin typeface="Euclid Circular A"/>
                        </a:rPr>
                        <a:t> / </a:t>
                      </a:r>
                      <a:r>
                        <a:rPr lang="en-US" b="0" u="none" strike="noStrike" dirty="0">
                          <a:solidFill>
                            <a:srgbClr val="016BF8"/>
                          </a:solidFill>
                          <a:effectLst/>
                          <a:latin typeface="Euclid Circular A"/>
                        </a:rPr>
                        <a:t>mongos</a:t>
                      </a:r>
                      <a:r>
                        <a:rPr lang="en-US" b="0" dirty="0">
                          <a:solidFill>
                            <a:srgbClr val="001E2B"/>
                          </a:solidFill>
                          <a:effectLst/>
                          <a:latin typeface="Euclid Circular A"/>
                        </a:rPr>
                        <a:t> instance use this file to verify certificates presented by its clients.</a:t>
                      </a:r>
                    </a:p>
                    <a:p>
                      <a:pPr algn="l" fontAlgn="t"/>
                      <a:r>
                        <a:rPr lang="en-US" b="0" dirty="0">
                          <a:solidFill>
                            <a:srgbClr val="001E2B"/>
                          </a:solidFill>
                          <a:effectLst/>
                          <a:latin typeface="Euclid Circular A"/>
                        </a:rPr>
                        <a:t> The certificate chain includes the certificate of the root Certificate Authority.</a:t>
                      </a:r>
                    </a:p>
                  </a:txBody>
                  <a:tcPr marL="0" marR="0" marT="0" marB="0"/>
                </a:tc>
                <a:extLst>
                  <a:ext uri="{0D108BD9-81ED-4DB2-BD59-A6C34878D82A}">
                    <a16:rowId xmlns:a16="http://schemas.microsoft.com/office/drawing/2014/main" val="1140461825"/>
                  </a:ext>
                </a:extLst>
              </a:tr>
            </a:tbl>
          </a:graphicData>
        </a:graphic>
      </p:graphicFrame>
    </p:spTree>
    <p:extLst>
      <p:ext uri="{BB962C8B-B14F-4D97-AF65-F5344CB8AC3E}">
        <p14:creationId xmlns:p14="http://schemas.microsoft.com/office/powerpoint/2010/main" val="3313658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D261-883D-CF29-D279-8AABBBF75D79}"/>
              </a:ext>
            </a:extLst>
          </p:cNvPr>
          <p:cNvSpPr>
            <a:spLocks noGrp="1"/>
          </p:cNvSpPr>
          <p:nvPr>
            <p:ph type="title"/>
          </p:nvPr>
        </p:nvSpPr>
        <p:spPr/>
        <p:txBody>
          <a:bodyPr/>
          <a:lstStyle/>
          <a:p>
            <a:r>
              <a:rPr lang="en-US" dirty="0" err="1"/>
              <a:t>Configurtaion</a:t>
            </a:r>
            <a:r>
              <a:rPr lang="en-US" dirty="0"/>
              <a:t> options for Client Certificate Validation</a:t>
            </a:r>
            <a:endParaRPr lang="en-IN" dirty="0"/>
          </a:p>
        </p:txBody>
      </p:sp>
      <p:sp>
        <p:nvSpPr>
          <p:cNvPr id="5" name="TextBox 4">
            <a:extLst>
              <a:ext uri="{FF2B5EF4-FFF2-40B4-BE49-F238E27FC236}">
                <a16:creationId xmlns:a16="http://schemas.microsoft.com/office/drawing/2014/main" id="{C021FA84-CC99-4B18-35C3-13301A137342}"/>
              </a:ext>
            </a:extLst>
          </p:cNvPr>
          <p:cNvSpPr txBox="1"/>
          <p:nvPr/>
        </p:nvSpPr>
        <p:spPr>
          <a:xfrm>
            <a:off x="839416" y="2060848"/>
            <a:ext cx="10081120" cy="4524315"/>
          </a:xfrm>
          <a:prstGeom prst="rect">
            <a:avLst/>
          </a:prstGeom>
          <a:noFill/>
        </p:spPr>
        <p:txBody>
          <a:bodyPr wrap="square">
            <a:spAutoFit/>
          </a:bodyPr>
          <a:lstStyle/>
          <a:p>
            <a:r>
              <a:rPr lang="en-IN" dirty="0"/>
              <a:t>net:</a:t>
            </a:r>
          </a:p>
          <a:p>
            <a:r>
              <a:rPr lang="en-IN" dirty="0"/>
              <a:t>   </a:t>
            </a:r>
            <a:r>
              <a:rPr lang="en-IN" dirty="0" err="1"/>
              <a:t>tls</a:t>
            </a:r>
            <a:r>
              <a:rPr lang="en-IN" dirty="0"/>
              <a:t>:</a:t>
            </a:r>
          </a:p>
          <a:p>
            <a:r>
              <a:rPr lang="en-IN" dirty="0"/>
              <a:t>      mode: </a:t>
            </a:r>
            <a:r>
              <a:rPr lang="en-IN" dirty="0" err="1"/>
              <a:t>requireTLS</a:t>
            </a:r>
            <a:endParaRPr lang="en-IN" dirty="0"/>
          </a:p>
          <a:p>
            <a:r>
              <a:rPr lang="en-IN" dirty="0"/>
              <a:t>      </a:t>
            </a:r>
            <a:r>
              <a:rPr lang="en-IN" dirty="0" err="1"/>
              <a:t>certificateKeyFile</a:t>
            </a:r>
            <a:r>
              <a:rPr lang="en-IN" dirty="0"/>
              <a:t>: /etc/</a:t>
            </a:r>
            <a:r>
              <a:rPr lang="en-IN" dirty="0" err="1"/>
              <a:t>ssl</a:t>
            </a:r>
            <a:r>
              <a:rPr lang="en-IN" dirty="0"/>
              <a:t>/</a:t>
            </a:r>
            <a:r>
              <a:rPr lang="en-IN" dirty="0" err="1"/>
              <a:t>mongodb.pem</a:t>
            </a:r>
            <a:endParaRPr lang="en-IN" dirty="0"/>
          </a:p>
          <a:p>
            <a:r>
              <a:rPr lang="en-IN" dirty="0"/>
              <a:t>      </a:t>
            </a:r>
            <a:r>
              <a:rPr lang="en-IN" dirty="0" err="1"/>
              <a:t>CAFile</a:t>
            </a:r>
            <a:r>
              <a:rPr lang="en-IN" dirty="0"/>
              <a:t>: /etc/</a:t>
            </a:r>
            <a:r>
              <a:rPr lang="en-IN" dirty="0" err="1"/>
              <a:t>ssl</a:t>
            </a:r>
            <a:r>
              <a:rPr lang="en-IN" dirty="0"/>
              <a:t>/</a:t>
            </a:r>
            <a:r>
              <a:rPr lang="en-IN" dirty="0" err="1"/>
              <a:t>caToValidateClientCertificates.pem</a:t>
            </a:r>
            <a:endParaRPr lang="en-IN" dirty="0"/>
          </a:p>
          <a:p>
            <a:r>
              <a:rPr lang="en-IN" dirty="0" err="1"/>
              <a:t>systemLog</a:t>
            </a:r>
            <a:r>
              <a:rPr lang="en-IN" dirty="0"/>
              <a:t>:</a:t>
            </a:r>
          </a:p>
          <a:p>
            <a:r>
              <a:rPr lang="en-IN" dirty="0"/>
              <a:t>   destination: file</a:t>
            </a:r>
          </a:p>
          <a:p>
            <a:r>
              <a:rPr lang="en-IN" dirty="0"/>
              <a:t>   path: "/var/log/</a:t>
            </a:r>
            <a:r>
              <a:rPr lang="en-IN" dirty="0" err="1"/>
              <a:t>mongodb</a:t>
            </a:r>
            <a:r>
              <a:rPr lang="en-IN" dirty="0"/>
              <a:t>/mongod.log"</a:t>
            </a:r>
          </a:p>
          <a:p>
            <a:r>
              <a:rPr lang="en-IN" dirty="0"/>
              <a:t>   </a:t>
            </a:r>
            <a:r>
              <a:rPr lang="en-IN" dirty="0" err="1"/>
              <a:t>logAppend</a:t>
            </a:r>
            <a:r>
              <a:rPr lang="en-IN" dirty="0"/>
              <a:t>: true</a:t>
            </a:r>
          </a:p>
          <a:p>
            <a:r>
              <a:rPr lang="en-IN" dirty="0"/>
              <a:t>storage:</a:t>
            </a:r>
          </a:p>
          <a:p>
            <a:r>
              <a:rPr lang="en-IN" dirty="0"/>
              <a:t>   </a:t>
            </a:r>
            <a:r>
              <a:rPr lang="en-IN" dirty="0" err="1"/>
              <a:t>dbPath</a:t>
            </a:r>
            <a:r>
              <a:rPr lang="en-IN" dirty="0"/>
              <a:t>: "/var/lib/</a:t>
            </a:r>
            <a:r>
              <a:rPr lang="en-IN" dirty="0" err="1"/>
              <a:t>mongodb</a:t>
            </a:r>
            <a:r>
              <a:rPr lang="en-IN" dirty="0"/>
              <a:t>"</a:t>
            </a:r>
          </a:p>
          <a:p>
            <a:r>
              <a:rPr lang="en-IN" dirty="0" err="1"/>
              <a:t>processManagement</a:t>
            </a:r>
            <a:r>
              <a:rPr lang="en-IN" dirty="0"/>
              <a:t>:</a:t>
            </a:r>
          </a:p>
          <a:p>
            <a:r>
              <a:rPr lang="en-IN" dirty="0"/>
              <a:t>   fork: true</a:t>
            </a:r>
          </a:p>
          <a:p>
            <a:r>
              <a:rPr lang="en-IN" dirty="0"/>
              <a:t>net:</a:t>
            </a:r>
          </a:p>
          <a:p>
            <a:r>
              <a:rPr lang="en-IN" dirty="0"/>
              <a:t>   </a:t>
            </a:r>
            <a:r>
              <a:rPr lang="en-IN" dirty="0" err="1"/>
              <a:t>bindIp</a:t>
            </a:r>
            <a:r>
              <a:rPr lang="en-IN" dirty="0"/>
              <a:t>: localhost,mongodb0.example.net</a:t>
            </a:r>
          </a:p>
          <a:p>
            <a:r>
              <a:rPr lang="en-IN" dirty="0"/>
              <a:t>   port: 27017</a:t>
            </a:r>
          </a:p>
        </p:txBody>
      </p:sp>
    </p:spTree>
    <p:extLst>
      <p:ext uri="{BB962C8B-B14F-4D97-AF65-F5344CB8AC3E}">
        <p14:creationId xmlns:p14="http://schemas.microsoft.com/office/powerpoint/2010/main" val="4157393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33FB-76A0-90EB-FF52-875221C75AE9}"/>
              </a:ext>
            </a:extLst>
          </p:cNvPr>
          <p:cNvSpPr>
            <a:spLocks noGrp="1"/>
          </p:cNvSpPr>
          <p:nvPr>
            <p:ph type="title"/>
          </p:nvPr>
        </p:nvSpPr>
        <p:spPr/>
        <p:txBody>
          <a:bodyPr/>
          <a:lstStyle/>
          <a:p>
            <a:r>
              <a:rPr lang="en-US" dirty="0"/>
              <a:t>TLS/SSL Configuration for Clients</a:t>
            </a:r>
            <a:endParaRPr lang="en-IN" dirty="0"/>
          </a:p>
        </p:txBody>
      </p:sp>
      <p:sp>
        <p:nvSpPr>
          <p:cNvPr id="3" name="Content Placeholder 2">
            <a:extLst>
              <a:ext uri="{FF2B5EF4-FFF2-40B4-BE49-F238E27FC236}">
                <a16:creationId xmlns:a16="http://schemas.microsoft.com/office/drawing/2014/main" id="{E94B3B2E-40D2-97C5-0371-073118DA7C41}"/>
              </a:ext>
            </a:extLst>
          </p:cNvPr>
          <p:cNvSpPr>
            <a:spLocks noGrp="1"/>
          </p:cNvSpPr>
          <p:nvPr>
            <p:ph idx="1"/>
          </p:nvPr>
        </p:nvSpPr>
        <p:spPr/>
        <p:txBody>
          <a:bodyPr/>
          <a:lstStyle/>
          <a:p>
            <a:r>
              <a:rPr lang="en-US" dirty="0"/>
              <a:t>Clients must have support for TLS/SSL to connect to a mongod or a mongos instance that require TLS/SSL connections.</a:t>
            </a:r>
            <a:endParaRPr lang="en-IN" dirty="0"/>
          </a:p>
        </p:txBody>
      </p:sp>
    </p:spTree>
    <p:extLst>
      <p:ext uri="{BB962C8B-B14F-4D97-AF65-F5344CB8AC3E}">
        <p14:creationId xmlns:p14="http://schemas.microsoft.com/office/powerpoint/2010/main" val="2049542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28DB-A05C-5319-4DF4-7180094516DD}"/>
              </a:ext>
            </a:extLst>
          </p:cNvPr>
          <p:cNvSpPr>
            <a:spLocks noGrp="1"/>
          </p:cNvSpPr>
          <p:nvPr>
            <p:ph type="title"/>
          </p:nvPr>
        </p:nvSpPr>
        <p:spPr/>
        <p:txBody>
          <a:bodyPr/>
          <a:lstStyle/>
          <a:p>
            <a:r>
              <a:rPr lang="en-US" dirty="0"/>
              <a:t>TLS/SSL Configuration for Clients</a:t>
            </a:r>
            <a:endParaRPr lang="en-IN" dirty="0"/>
          </a:p>
        </p:txBody>
      </p:sp>
      <p:graphicFrame>
        <p:nvGraphicFramePr>
          <p:cNvPr id="4" name="Table 4">
            <a:extLst>
              <a:ext uri="{FF2B5EF4-FFF2-40B4-BE49-F238E27FC236}">
                <a16:creationId xmlns:a16="http://schemas.microsoft.com/office/drawing/2014/main" id="{EA0BF0A9-3F33-31DD-3DDD-1C890ED00E78}"/>
              </a:ext>
            </a:extLst>
          </p:cNvPr>
          <p:cNvGraphicFramePr>
            <a:graphicFrameLocks noGrp="1"/>
          </p:cNvGraphicFramePr>
          <p:nvPr>
            <p:ph idx="1"/>
            <p:extLst>
              <p:ext uri="{D42A27DB-BD31-4B8C-83A1-F6EECF244321}">
                <p14:modId xmlns:p14="http://schemas.microsoft.com/office/powerpoint/2010/main" val="1605427472"/>
              </p:ext>
            </p:extLst>
          </p:nvPr>
        </p:nvGraphicFramePr>
        <p:xfrm>
          <a:off x="479376" y="2603500"/>
          <a:ext cx="11449272" cy="4130040"/>
        </p:xfrm>
        <a:graphic>
          <a:graphicData uri="http://schemas.openxmlformats.org/drawingml/2006/table">
            <a:tbl>
              <a:tblPr firstRow="1" bandRow="1">
                <a:tableStyleId>{5C22544A-7EE6-4342-B048-85BDC9FD1C3A}</a:tableStyleId>
              </a:tblPr>
              <a:tblGrid>
                <a:gridCol w="3168352">
                  <a:extLst>
                    <a:ext uri="{9D8B030D-6E8A-4147-A177-3AD203B41FA5}">
                      <a16:colId xmlns:a16="http://schemas.microsoft.com/office/drawing/2014/main" val="2820624566"/>
                    </a:ext>
                  </a:extLst>
                </a:gridCol>
                <a:gridCol w="8280920">
                  <a:extLst>
                    <a:ext uri="{9D8B030D-6E8A-4147-A177-3AD203B41FA5}">
                      <a16:colId xmlns:a16="http://schemas.microsoft.com/office/drawing/2014/main" val="3618762531"/>
                    </a:ext>
                  </a:extLst>
                </a:gridCol>
              </a:tblGrid>
              <a:tr h="370840">
                <a:tc>
                  <a:txBody>
                    <a:bodyPr/>
                    <a:lstStyle/>
                    <a:p>
                      <a:pPr algn="l" fontAlgn="base"/>
                      <a:r>
                        <a:rPr lang="en-US" b="1" dirty="0">
                          <a:solidFill>
                            <a:schemeClr val="accent1">
                              <a:lumMod val="20000"/>
                              <a:lumOff val="80000"/>
                            </a:schemeClr>
                          </a:solidFill>
                          <a:effectLst/>
                        </a:rPr>
                        <a:t>TLS Option (New in 4.2)</a:t>
                      </a:r>
                    </a:p>
                  </a:txBody>
                  <a:tcPr marL="0" marR="0" marT="0" marB="0" anchor="ctr"/>
                </a:tc>
                <a:tc>
                  <a:txBody>
                    <a:bodyPr/>
                    <a:lstStyle/>
                    <a:p>
                      <a:pPr algn="l" fontAlgn="base"/>
                      <a:r>
                        <a:rPr lang="en-IN" b="1" dirty="0">
                          <a:solidFill>
                            <a:schemeClr val="accent1">
                              <a:lumMod val="20000"/>
                              <a:lumOff val="80000"/>
                            </a:schemeClr>
                          </a:solidFill>
                          <a:effectLst/>
                        </a:rPr>
                        <a:t>Notes</a:t>
                      </a:r>
                    </a:p>
                  </a:txBody>
                  <a:tcPr marL="0" marR="0" marT="0" marB="0" anchor="ctr"/>
                </a:tc>
                <a:extLst>
                  <a:ext uri="{0D108BD9-81ED-4DB2-BD59-A6C34878D82A}">
                    <a16:rowId xmlns:a16="http://schemas.microsoft.com/office/drawing/2014/main" val="2935349459"/>
                  </a:ext>
                </a:extLst>
              </a:tr>
              <a:tr h="370840">
                <a:tc>
                  <a:txBody>
                    <a:bodyPr/>
                    <a:lstStyle/>
                    <a:p>
                      <a:pPr algn="l" fontAlgn="t"/>
                      <a:r>
                        <a:rPr lang="en-IN" b="0" u="none" strike="noStrike" dirty="0">
                          <a:solidFill>
                            <a:srgbClr val="016BF8"/>
                          </a:solidFill>
                          <a:effectLst/>
                          <a:latin typeface="Euclid Circular A"/>
                        </a:rPr>
                        <a:t>--</a:t>
                      </a:r>
                      <a:r>
                        <a:rPr lang="en-IN" b="0" u="none" strike="noStrike" dirty="0" err="1">
                          <a:solidFill>
                            <a:srgbClr val="016BF8"/>
                          </a:solidFill>
                          <a:effectLst/>
                          <a:latin typeface="Euclid Circular A"/>
                        </a:rPr>
                        <a:t>tls</a:t>
                      </a:r>
                      <a:endParaRPr lang="en-IN" dirty="0">
                        <a:effectLst/>
                      </a:endParaRPr>
                    </a:p>
                  </a:txBody>
                  <a:tcPr marL="76200" marR="0" marT="0" marB="0"/>
                </a:tc>
                <a:tc>
                  <a:txBody>
                    <a:bodyPr/>
                    <a:lstStyle/>
                    <a:p>
                      <a:pPr algn="l" fontAlgn="t"/>
                      <a:r>
                        <a:rPr lang="en-IN" dirty="0">
                          <a:effectLst/>
                        </a:rPr>
                        <a:t>Enables TLS/SSL connection.</a:t>
                      </a:r>
                    </a:p>
                  </a:txBody>
                  <a:tcPr marL="0" marR="0" marT="0" marB="0"/>
                </a:tc>
                <a:extLst>
                  <a:ext uri="{0D108BD9-81ED-4DB2-BD59-A6C34878D82A}">
                    <a16:rowId xmlns:a16="http://schemas.microsoft.com/office/drawing/2014/main" val="1824711367"/>
                  </a:ext>
                </a:extLst>
              </a:tr>
              <a:tr h="370840">
                <a:tc>
                  <a:txBody>
                    <a:bodyPr/>
                    <a:lstStyle/>
                    <a:p>
                      <a:pPr algn="l" fontAlgn="t"/>
                      <a:r>
                        <a:rPr lang="en-IN" b="0" u="none" strike="noStrike" dirty="0">
                          <a:solidFill>
                            <a:srgbClr val="016BF8"/>
                          </a:solidFill>
                          <a:effectLst/>
                          <a:latin typeface="Euclid Circular A"/>
                        </a:rPr>
                        <a:t>--tlsCertificateKeyFile</a:t>
                      </a:r>
                      <a:endParaRPr lang="en-IN" dirty="0">
                        <a:effectLst/>
                      </a:endParaRPr>
                    </a:p>
                  </a:txBody>
                  <a:tcPr marL="76200" marR="0" marT="0" marB="0"/>
                </a:tc>
                <a:tc>
                  <a:txBody>
                    <a:bodyPr/>
                    <a:lstStyle/>
                    <a:p>
                      <a:pPr algn="l" fontAlgn="t"/>
                      <a:r>
                        <a:rPr lang="en-US" b="0" dirty="0">
                          <a:solidFill>
                            <a:srgbClr val="001E2B"/>
                          </a:solidFill>
                          <a:effectLst/>
                          <a:latin typeface="Euclid Circular A"/>
                        </a:rPr>
                        <a:t>Specifies the .</a:t>
                      </a:r>
                      <a:r>
                        <a:rPr lang="en-US" b="0" dirty="0" err="1">
                          <a:solidFill>
                            <a:srgbClr val="001E2B"/>
                          </a:solidFill>
                          <a:effectLst/>
                          <a:latin typeface="Euclid Circular A"/>
                        </a:rPr>
                        <a:t>pem</a:t>
                      </a:r>
                      <a:r>
                        <a:rPr lang="en-US" b="0" dirty="0">
                          <a:solidFill>
                            <a:srgbClr val="001E2B"/>
                          </a:solidFill>
                          <a:effectLst/>
                          <a:latin typeface="Euclid Circular A"/>
                        </a:rPr>
                        <a:t> file that contains </a:t>
                      </a:r>
                      <a:r>
                        <a:rPr lang="en-US" b="0" u="none" strike="noStrike" dirty="0" err="1">
                          <a:solidFill>
                            <a:srgbClr val="016BF8"/>
                          </a:solidFill>
                          <a:effectLst/>
                          <a:latin typeface="Euclid Circular A"/>
                        </a:rPr>
                        <a:t>mongosh</a:t>
                      </a:r>
                      <a:r>
                        <a:rPr lang="en-US" b="0" dirty="0" err="1">
                          <a:solidFill>
                            <a:srgbClr val="001E2B"/>
                          </a:solidFill>
                          <a:effectLst/>
                          <a:latin typeface="Euclid Circular A"/>
                        </a:rPr>
                        <a:t>'s</a:t>
                      </a:r>
                      <a:r>
                        <a:rPr lang="en-US" b="0" dirty="0">
                          <a:solidFill>
                            <a:srgbClr val="001E2B"/>
                          </a:solidFill>
                          <a:effectLst/>
                          <a:latin typeface="Euclid Circular A"/>
                        </a:rPr>
                        <a:t> certificate and key to present to the </a:t>
                      </a:r>
                      <a:r>
                        <a:rPr lang="en-US" b="0" u="none" strike="noStrike" dirty="0">
                          <a:solidFill>
                            <a:srgbClr val="016BF8"/>
                          </a:solidFill>
                          <a:effectLst/>
                          <a:latin typeface="Euclid Circular A"/>
                        </a:rPr>
                        <a:t>mongod</a:t>
                      </a:r>
                      <a:r>
                        <a:rPr lang="en-US" b="0" dirty="0">
                          <a:solidFill>
                            <a:srgbClr val="001E2B"/>
                          </a:solidFill>
                          <a:effectLst/>
                          <a:latin typeface="Euclid Circular A"/>
                        </a:rPr>
                        <a:t> or </a:t>
                      </a:r>
                      <a:r>
                        <a:rPr lang="en-US" b="0" u="none" strike="noStrike" dirty="0">
                          <a:solidFill>
                            <a:srgbClr val="016BF8"/>
                          </a:solidFill>
                          <a:effectLst/>
                          <a:latin typeface="Euclid Circular A"/>
                        </a:rPr>
                        <a:t>mongos</a:t>
                      </a:r>
                      <a:r>
                        <a:rPr lang="en-US" b="0" dirty="0">
                          <a:solidFill>
                            <a:srgbClr val="001E2B"/>
                          </a:solidFill>
                          <a:effectLst/>
                          <a:latin typeface="Euclid Circular A"/>
                        </a:rPr>
                        <a:t> instance. This option is mutually exclusive with </a:t>
                      </a:r>
                      <a:r>
                        <a:rPr lang="en-US" b="0" u="none" strike="noStrike" dirty="0">
                          <a:solidFill>
                            <a:srgbClr val="016BF8"/>
                          </a:solidFill>
                          <a:effectLst/>
                          <a:latin typeface="Euclid Circular A"/>
                        </a:rPr>
                        <a:t>--tlsCertificateSelector</a:t>
                      </a:r>
                      <a:endParaRPr lang="en-US" b="0" dirty="0">
                        <a:solidFill>
                          <a:srgbClr val="001E2B"/>
                        </a:solidFill>
                        <a:effectLst/>
                        <a:latin typeface="Euclid Circular A"/>
                      </a:endParaRPr>
                    </a:p>
                    <a:p>
                      <a:pPr algn="l" fontAlgn="t"/>
                      <a:r>
                        <a:rPr lang="en-US" i="1" dirty="0">
                          <a:effectLst/>
                        </a:rPr>
                        <a:t>Changed in version 4.4</a:t>
                      </a:r>
                      <a:r>
                        <a:rPr lang="en-US" dirty="0">
                          <a:effectLst/>
                        </a:rPr>
                        <a:t>: </a:t>
                      </a:r>
                      <a:r>
                        <a:rPr lang="en-US" u="none" strike="noStrike" dirty="0">
                          <a:solidFill>
                            <a:srgbClr val="016BF8"/>
                          </a:solidFill>
                          <a:effectLst/>
                        </a:rPr>
                        <a:t>mongod</a:t>
                      </a:r>
                      <a:r>
                        <a:rPr lang="en-US" dirty="0">
                          <a:effectLst/>
                        </a:rPr>
                        <a:t> / </a:t>
                      </a:r>
                      <a:r>
                        <a:rPr lang="en-US" u="none" strike="noStrike" dirty="0">
                          <a:solidFill>
                            <a:srgbClr val="016BF8"/>
                          </a:solidFill>
                          <a:effectLst/>
                        </a:rPr>
                        <a:t>mongos</a:t>
                      </a:r>
                      <a:r>
                        <a:rPr lang="en-US" dirty="0">
                          <a:effectLst/>
                        </a:rPr>
                        <a:t> logs a warning on connection if the presented x.509 certificate expires within 30 days of the mongod/mongos host system time. </a:t>
                      </a:r>
                    </a:p>
                  </a:txBody>
                  <a:tcPr marL="0" marR="0" marT="0" marB="0"/>
                </a:tc>
                <a:extLst>
                  <a:ext uri="{0D108BD9-81ED-4DB2-BD59-A6C34878D82A}">
                    <a16:rowId xmlns:a16="http://schemas.microsoft.com/office/drawing/2014/main" val="3519112892"/>
                  </a:ext>
                </a:extLst>
              </a:tr>
              <a:tr h="370840">
                <a:tc>
                  <a:txBody>
                    <a:bodyPr/>
                    <a:lstStyle/>
                    <a:p>
                      <a:pPr algn="l" fontAlgn="t"/>
                      <a:r>
                        <a:rPr lang="en-IN" b="0" u="none" strike="noStrike" dirty="0">
                          <a:solidFill>
                            <a:srgbClr val="016BF8"/>
                          </a:solidFill>
                          <a:effectLst/>
                          <a:latin typeface="Euclid Circular A"/>
                        </a:rPr>
                        <a:t>--tlsCertificateKeyFilePassword</a:t>
                      </a:r>
                      <a:endParaRPr lang="en-IN" dirty="0">
                        <a:effectLst/>
                      </a:endParaRPr>
                    </a:p>
                  </a:txBody>
                  <a:tcPr marL="76200" marR="0" marT="0" marB="0"/>
                </a:tc>
                <a:tc>
                  <a:txBody>
                    <a:bodyPr/>
                    <a:lstStyle/>
                    <a:p>
                      <a:pPr algn="l" fontAlgn="t"/>
                      <a:r>
                        <a:rPr lang="en-US" dirty="0">
                          <a:effectLst/>
                        </a:rPr>
                        <a:t>If </a:t>
                      </a:r>
                      <a:r>
                        <a:rPr lang="en-US" b="0" u="none" strike="noStrike" dirty="0" err="1">
                          <a:solidFill>
                            <a:srgbClr val="016BF8"/>
                          </a:solidFill>
                          <a:effectLst/>
                          <a:latin typeface="Euclid Circular A"/>
                        </a:rPr>
                        <a:t>mongosh</a:t>
                      </a:r>
                      <a:r>
                        <a:rPr lang="en-US" dirty="0" err="1">
                          <a:effectLst/>
                        </a:rPr>
                        <a:t>'s</a:t>
                      </a:r>
                      <a:r>
                        <a:rPr lang="en-US" dirty="0">
                          <a:effectLst/>
                        </a:rPr>
                        <a:t> certificate key file is encrypted.</a:t>
                      </a:r>
                    </a:p>
                  </a:txBody>
                  <a:tcPr marL="0" marR="0" marT="0" marB="0"/>
                </a:tc>
                <a:extLst>
                  <a:ext uri="{0D108BD9-81ED-4DB2-BD59-A6C34878D82A}">
                    <a16:rowId xmlns:a16="http://schemas.microsoft.com/office/drawing/2014/main" val="3006046712"/>
                  </a:ext>
                </a:extLst>
              </a:tr>
              <a:tr h="370840">
                <a:tc>
                  <a:txBody>
                    <a:bodyPr/>
                    <a:lstStyle/>
                    <a:p>
                      <a:pPr algn="l" fontAlgn="t"/>
                      <a:r>
                        <a:rPr lang="en-IN" b="0" u="none" strike="noStrike" dirty="0">
                          <a:solidFill>
                            <a:srgbClr val="016BF8"/>
                          </a:solidFill>
                          <a:effectLst/>
                          <a:latin typeface="Euclid Circular A"/>
                        </a:rPr>
                        <a:t>--</a:t>
                      </a:r>
                      <a:r>
                        <a:rPr lang="en-IN" b="0" u="none" strike="noStrike" dirty="0" err="1">
                          <a:solidFill>
                            <a:srgbClr val="016BF8"/>
                          </a:solidFill>
                          <a:effectLst/>
                          <a:latin typeface="Euclid Circular A"/>
                        </a:rPr>
                        <a:t>tlsCAFile</a:t>
                      </a:r>
                      <a:endParaRPr lang="en-IN" dirty="0">
                        <a:effectLst/>
                      </a:endParaRPr>
                    </a:p>
                  </a:txBody>
                  <a:tcPr marL="76200" marR="0" marT="0" marB="0"/>
                </a:tc>
                <a:tc>
                  <a:txBody>
                    <a:bodyPr/>
                    <a:lstStyle/>
                    <a:p>
                      <a:pPr algn="l" fontAlgn="t"/>
                      <a:r>
                        <a:rPr lang="en-US" dirty="0">
                          <a:effectLst/>
                        </a:rPr>
                        <a:t>Specifies the Certificate Authority (CA) .</a:t>
                      </a:r>
                      <a:r>
                        <a:rPr lang="en-US" dirty="0" err="1">
                          <a:effectLst/>
                        </a:rPr>
                        <a:t>pem</a:t>
                      </a:r>
                      <a:r>
                        <a:rPr lang="en-US" dirty="0">
                          <a:effectLst/>
                        </a:rPr>
                        <a:t> file for verification of the certificate presented by the </a:t>
                      </a:r>
                      <a:r>
                        <a:rPr lang="en-US" u="none" strike="noStrike" dirty="0">
                          <a:solidFill>
                            <a:srgbClr val="016BF8"/>
                          </a:solidFill>
                          <a:effectLst/>
                        </a:rPr>
                        <a:t>mongod</a:t>
                      </a:r>
                      <a:r>
                        <a:rPr lang="en-US" dirty="0">
                          <a:effectLst/>
                        </a:rPr>
                        <a:t> or the </a:t>
                      </a:r>
                      <a:r>
                        <a:rPr lang="en-US" u="none" strike="noStrike" dirty="0">
                          <a:solidFill>
                            <a:srgbClr val="016BF8"/>
                          </a:solidFill>
                          <a:effectLst/>
                        </a:rPr>
                        <a:t>mongos</a:t>
                      </a:r>
                      <a:r>
                        <a:rPr lang="en-US" dirty="0">
                          <a:effectLst/>
                        </a:rPr>
                        <a:t> instance.</a:t>
                      </a:r>
                    </a:p>
                  </a:txBody>
                  <a:tcPr marL="0" marR="0" marT="0" marB="0"/>
                </a:tc>
                <a:extLst>
                  <a:ext uri="{0D108BD9-81ED-4DB2-BD59-A6C34878D82A}">
                    <a16:rowId xmlns:a16="http://schemas.microsoft.com/office/drawing/2014/main" val="3413749212"/>
                  </a:ext>
                </a:extLst>
              </a:tr>
              <a:tr h="370840">
                <a:tc>
                  <a:txBody>
                    <a:bodyPr/>
                    <a:lstStyle/>
                    <a:p>
                      <a:pPr algn="l" fontAlgn="t"/>
                      <a:r>
                        <a:rPr lang="en-IN" b="0" u="none" strike="noStrike" dirty="0">
                          <a:solidFill>
                            <a:srgbClr val="016BF8"/>
                          </a:solidFill>
                          <a:effectLst/>
                          <a:latin typeface="Euclid Circular A"/>
                        </a:rPr>
                        <a:t>--</a:t>
                      </a:r>
                      <a:r>
                        <a:rPr lang="en-IN" b="0" u="none" strike="noStrike" dirty="0" err="1">
                          <a:solidFill>
                            <a:srgbClr val="016BF8"/>
                          </a:solidFill>
                          <a:effectLst/>
                          <a:latin typeface="Euclid Circular A"/>
                        </a:rPr>
                        <a:t>tlsCertificateSelector</a:t>
                      </a:r>
                      <a:endParaRPr lang="en-IN" dirty="0">
                        <a:effectLst/>
                      </a:endParaRPr>
                    </a:p>
                  </a:txBody>
                  <a:tcPr marL="76200" marR="0" marT="0" marB="0"/>
                </a:tc>
                <a:tc>
                  <a:txBody>
                    <a:bodyPr/>
                    <a:lstStyle/>
                    <a:p>
                      <a:pPr algn="l" fontAlgn="t"/>
                      <a:r>
                        <a:rPr lang="en-US" b="0" dirty="0">
                          <a:solidFill>
                            <a:srgbClr val="001E2B"/>
                          </a:solidFill>
                          <a:effectLst/>
                          <a:latin typeface="Euclid Circular A"/>
                        </a:rPr>
                        <a:t>If running on Windows or macOS, use a certificate from the system certificate store. (</a:t>
                      </a:r>
                      <a:r>
                        <a:rPr lang="en-US" b="0" i="1" dirty="0">
                          <a:solidFill>
                            <a:srgbClr val="001E2B"/>
                          </a:solidFill>
                          <a:effectLst/>
                          <a:latin typeface="Euclid Circular A"/>
                        </a:rPr>
                        <a:t>New in version 4.0</a:t>
                      </a:r>
                      <a:r>
                        <a:rPr lang="en-US" b="0" dirty="0">
                          <a:solidFill>
                            <a:srgbClr val="001E2B"/>
                          </a:solidFill>
                          <a:effectLst/>
                          <a:latin typeface="Euclid Circular A"/>
                        </a:rPr>
                        <a:t>)</a:t>
                      </a:r>
                    </a:p>
                    <a:p>
                      <a:pPr algn="l" fontAlgn="t"/>
                      <a:r>
                        <a:rPr lang="en-US" b="0" dirty="0">
                          <a:solidFill>
                            <a:srgbClr val="001E2B"/>
                          </a:solidFill>
                          <a:effectLst/>
                          <a:latin typeface="Euclid Circular A"/>
                        </a:rPr>
                        <a:t>This option is mutually exclusive with </a:t>
                      </a:r>
                      <a:r>
                        <a:rPr lang="en-US" b="0" u="none" strike="noStrike" dirty="0">
                          <a:solidFill>
                            <a:srgbClr val="016BF8"/>
                          </a:solidFill>
                          <a:effectLst/>
                          <a:latin typeface="Euclid Circular A"/>
                        </a:rPr>
                        <a:t>--tlsCertificateKeyFile.</a:t>
                      </a:r>
                      <a:endParaRPr lang="en-US" b="0" dirty="0">
                        <a:solidFill>
                          <a:srgbClr val="001E2B"/>
                        </a:solidFill>
                        <a:effectLst/>
                        <a:latin typeface="Euclid Circular A"/>
                      </a:endParaRPr>
                    </a:p>
                  </a:txBody>
                  <a:tcPr marL="0" marR="0" marT="0" marB="0"/>
                </a:tc>
                <a:extLst>
                  <a:ext uri="{0D108BD9-81ED-4DB2-BD59-A6C34878D82A}">
                    <a16:rowId xmlns:a16="http://schemas.microsoft.com/office/drawing/2014/main" val="1871591205"/>
                  </a:ext>
                </a:extLst>
              </a:tr>
            </a:tbl>
          </a:graphicData>
        </a:graphic>
      </p:graphicFrame>
    </p:spTree>
    <p:extLst>
      <p:ext uri="{BB962C8B-B14F-4D97-AF65-F5344CB8AC3E}">
        <p14:creationId xmlns:p14="http://schemas.microsoft.com/office/powerpoint/2010/main" val="424750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791F-2F47-AC5D-AAC0-A48A6B10C745}"/>
              </a:ext>
            </a:extLst>
          </p:cNvPr>
          <p:cNvSpPr>
            <a:spLocks noGrp="1"/>
          </p:cNvSpPr>
          <p:nvPr>
            <p:ph type="title"/>
          </p:nvPr>
        </p:nvSpPr>
        <p:spPr/>
        <p:txBody>
          <a:bodyPr/>
          <a:lstStyle/>
          <a:p>
            <a:r>
              <a:rPr lang="en-IN" dirty="0"/>
              <a:t>Encryption in-transit</a:t>
            </a:r>
            <a:br>
              <a:rPr lang="en-IN" dirty="0"/>
            </a:br>
            <a:endParaRPr lang="en-IN" dirty="0"/>
          </a:p>
        </p:txBody>
      </p:sp>
      <p:sp>
        <p:nvSpPr>
          <p:cNvPr id="3" name="Content Placeholder 2">
            <a:extLst>
              <a:ext uri="{FF2B5EF4-FFF2-40B4-BE49-F238E27FC236}">
                <a16:creationId xmlns:a16="http://schemas.microsoft.com/office/drawing/2014/main" id="{29AF3247-44C2-11CD-D390-15683DA84728}"/>
              </a:ext>
            </a:extLst>
          </p:cNvPr>
          <p:cNvSpPr>
            <a:spLocks noGrp="1"/>
          </p:cNvSpPr>
          <p:nvPr>
            <p:ph idx="1"/>
          </p:nvPr>
        </p:nvSpPr>
        <p:spPr>
          <a:xfrm>
            <a:off x="1154954" y="2603499"/>
            <a:ext cx="10289334" cy="3897313"/>
          </a:xfrm>
        </p:spPr>
        <p:txBody>
          <a:bodyPr/>
          <a:lstStyle/>
          <a:p>
            <a:pPr algn="l"/>
            <a:r>
              <a:rPr lang="en-US" b="0" i="0" dirty="0">
                <a:solidFill>
                  <a:srgbClr val="023430"/>
                </a:solidFill>
                <a:effectLst/>
                <a:latin typeface="Euclid Circular A"/>
              </a:rPr>
              <a:t>MongoDB Enterprise Advanced supports encryption in-transit using Transport Layer Security (TLS).</a:t>
            </a:r>
          </a:p>
          <a:p>
            <a:pPr algn="l"/>
            <a:r>
              <a:rPr lang="en-US" b="0" i="0" dirty="0">
                <a:solidFill>
                  <a:srgbClr val="023430"/>
                </a:solidFill>
                <a:effectLst/>
                <a:latin typeface="Euclid Circular A"/>
              </a:rPr>
              <a:t>In Atlas, all network traffic to MongoDB clusters is protected by TLS by default. </a:t>
            </a:r>
          </a:p>
          <a:p>
            <a:pPr algn="l"/>
            <a:r>
              <a:rPr lang="en-US" b="0" i="0" dirty="0">
                <a:solidFill>
                  <a:srgbClr val="023430"/>
                </a:solidFill>
                <a:effectLst/>
                <a:latin typeface="Euclid Circular A"/>
              </a:rPr>
              <a:t>TLS cannot be disabled and the default version is TLS v1.2. </a:t>
            </a:r>
          </a:p>
          <a:p>
            <a:pPr algn="l"/>
            <a:r>
              <a:rPr lang="en-US" b="0" i="0" dirty="0">
                <a:solidFill>
                  <a:srgbClr val="023430"/>
                </a:solidFill>
                <a:effectLst/>
                <a:latin typeface="Euclid Circular A"/>
              </a:rPr>
              <a:t>Data that is transmitted to MongoDB clusters, as well as data transmitted between nodes of your MongoDB clusters, is encrypted in-transit using TLS.</a:t>
            </a:r>
          </a:p>
          <a:p>
            <a:endParaRPr lang="en-IN" dirty="0"/>
          </a:p>
        </p:txBody>
      </p:sp>
    </p:spTree>
    <p:extLst>
      <p:ext uri="{BB962C8B-B14F-4D97-AF65-F5344CB8AC3E}">
        <p14:creationId xmlns:p14="http://schemas.microsoft.com/office/powerpoint/2010/main" val="3543376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9817-4545-14CE-5C74-87269021EA19}"/>
              </a:ext>
            </a:extLst>
          </p:cNvPr>
          <p:cNvSpPr>
            <a:spLocks noGrp="1"/>
          </p:cNvSpPr>
          <p:nvPr>
            <p:ph type="title"/>
          </p:nvPr>
        </p:nvSpPr>
        <p:spPr/>
        <p:txBody>
          <a:bodyPr/>
          <a:lstStyle/>
          <a:p>
            <a:r>
              <a:rPr lang="en-US" dirty="0" err="1"/>
              <a:t>Mongosh</a:t>
            </a:r>
            <a:r>
              <a:rPr lang="en-US" dirty="0"/>
              <a:t> and TLS/SSL settings</a:t>
            </a:r>
            <a:endParaRPr lang="en-IN" dirty="0"/>
          </a:p>
        </p:txBody>
      </p:sp>
      <p:sp>
        <p:nvSpPr>
          <p:cNvPr id="3" name="Content Placeholder 2">
            <a:extLst>
              <a:ext uri="{FF2B5EF4-FFF2-40B4-BE49-F238E27FC236}">
                <a16:creationId xmlns:a16="http://schemas.microsoft.com/office/drawing/2014/main" id="{25AFBD73-E8BF-4DA0-547D-386E0C511785}"/>
              </a:ext>
            </a:extLst>
          </p:cNvPr>
          <p:cNvSpPr>
            <a:spLocks noGrp="1"/>
          </p:cNvSpPr>
          <p:nvPr>
            <p:ph idx="1"/>
          </p:nvPr>
        </p:nvSpPr>
        <p:spPr>
          <a:xfrm>
            <a:off x="1154954" y="2603499"/>
            <a:ext cx="10160746" cy="4111625"/>
          </a:xfrm>
        </p:spPr>
        <p:txBody>
          <a:bodyPr>
            <a:normAutofit fontScale="92500" lnSpcReduction="10000"/>
          </a:bodyPr>
          <a:lstStyle/>
          <a:p>
            <a:r>
              <a:rPr lang="en-US" dirty="0" err="1"/>
              <a:t>Mongosh</a:t>
            </a:r>
            <a:r>
              <a:rPr lang="en-US" dirty="0"/>
              <a:t>  verifies that the certificate is from the specified Certificate Authority (--</a:t>
            </a:r>
            <a:r>
              <a:rPr lang="en-US" dirty="0" err="1"/>
              <a:t>tlsCAFile</a:t>
            </a:r>
            <a:r>
              <a:rPr lang="en-US" dirty="0"/>
              <a:t>. If the certificate is not from the specified CA, </a:t>
            </a:r>
            <a:r>
              <a:rPr lang="en-US" dirty="0" err="1"/>
              <a:t>mongosh</a:t>
            </a:r>
            <a:r>
              <a:rPr lang="en-US" dirty="0"/>
              <a:t> will fail to connect.</a:t>
            </a:r>
          </a:p>
          <a:p>
            <a:r>
              <a:rPr lang="en-US" dirty="0" err="1"/>
              <a:t>mongosh</a:t>
            </a:r>
            <a:r>
              <a:rPr lang="en-US" dirty="0"/>
              <a:t> verifies that the hostname (specified in --host option or the connection string) matches the SAN (or, if SAN is not present, the CN) in the certificate presented by the mongod or mongos. </a:t>
            </a:r>
          </a:p>
          <a:p>
            <a:r>
              <a:rPr lang="en-US" dirty="0"/>
              <a:t>If SAN is present, </a:t>
            </a:r>
            <a:r>
              <a:rPr lang="en-US" dirty="0" err="1"/>
              <a:t>mongosh</a:t>
            </a:r>
            <a:r>
              <a:rPr lang="en-US" dirty="0"/>
              <a:t> does not match against the CN. </a:t>
            </a:r>
          </a:p>
          <a:p>
            <a:r>
              <a:rPr lang="en-US" dirty="0"/>
              <a:t>If the hostname does not match the SAN (or CN), </a:t>
            </a:r>
            <a:r>
              <a:rPr lang="en-US" dirty="0" err="1"/>
              <a:t>mongosh</a:t>
            </a:r>
            <a:r>
              <a:rPr lang="en-US" dirty="0"/>
              <a:t> will fail to connect.</a:t>
            </a:r>
          </a:p>
          <a:p>
            <a:r>
              <a:rPr lang="en-US" dirty="0"/>
              <a:t>Starting in MongoDB 4.2, when performing comparison of SAN, MongoDB supports comparison of DNS names or IP addresses. </a:t>
            </a:r>
          </a:p>
          <a:p>
            <a:r>
              <a:rPr lang="en-US" dirty="0"/>
              <a:t>In previous versions, MongoDB only supports comparisons of DNS names.</a:t>
            </a:r>
          </a:p>
          <a:p>
            <a:r>
              <a:rPr lang="en-US" dirty="0"/>
              <a:t>To connect </a:t>
            </a:r>
            <a:r>
              <a:rPr lang="en-US" dirty="0" err="1"/>
              <a:t>mongosh</a:t>
            </a:r>
            <a:r>
              <a:rPr lang="en-US" dirty="0"/>
              <a:t> to a mongod or mongos that requires TLS/SSL, specify the --host option or use a connection string to specify the hostname. </a:t>
            </a:r>
          </a:p>
          <a:p>
            <a:r>
              <a:rPr lang="en-US" dirty="0"/>
              <a:t>All other TLS/SSL options must be specified using the command-line options.</a:t>
            </a:r>
            <a:endParaRPr lang="en-IN" dirty="0"/>
          </a:p>
        </p:txBody>
      </p:sp>
    </p:spTree>
    <p:extLst>
      <p:ext uri="{BB962C8B-B14F-4D97-AF65-F5344CB8AC3E}">
        <p14:creationId xmlns:p14="http://schemas.microsoft.com/office/powerpoint/2010/main" val="73533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US" dirty="0"/>
              <a:t>TLS/SSL Configuration for Clients</a:t>
            </a:r>
            <a:endParaRPr lang="en-IN" dirty="0"/>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r>
              <a:rPr lang="en-US" dirty="0"/>
              <a:t>Various TLS/SSL option settings that can be used in the configuration of these protocols.</a:t>
            </a:r>
          </a:p>
          <a:p>
            <a:r>
              <a:rPr lang="en-US" dirty="0"/>
              <a:t>For example, if you want to connect to a Mongod instance using encryption, you would start your instance like,</a:t>
            </a:r>
          </a:p>
          <a:p>
            <a:pPr marL="0" indent="0">
              <a:buNone/>
            </a:pPr>
            <a:r>
              <a:rPr lang="en-US" dirty="0"/>
              <a:t>mongo --</a:t>
            </a:r>
            <a:r>
              <a:rPr lang="en-US" dirty="0" err="1"/>
              <a:t>ssl</a:t>
            </a:r>
            <a:r>
              <a:rPr lang="en-US" dirty="0"/>
              <a:t> --host example.com --</a:t>
            </a:r>
            <a:r>
              <a:rPr lang="en-US" dirty="0" err="1"/>
              <a:t>sslCAFile</a:t>
            </a:r>
            <a:r>
              <a:rPr lang="en-US" dirty="0"/>
              <a:t> /</a:t>
            </a:r>
            <a:r>
              <a:rPr lang="en-US" dirty="0" err="1"/>
              <a:t>etc</a:t>
            </a:r>
            <a:r>
              <a:rPr lang="en-US" dirty="0"/>
              <a:t>/</a:t>
            </a:r>
            <a:r>
              <a:rPr lang="en-US" dirty="0" err="1"/>
              <a:t>ssl</a:t>
            </a:r>
            <a:r>
              <a:rPr lang="en-US" dirty="0"/>
              <a:t>/</a:t>
            </a:r>
            <a:r>
              <a:rPr lang="en-US" dirty="0" err="1"/>
              <a:t>ca.pem</a:t>
            </a:r>
            <a:endParaRPr lang="en-US" dirty="0"/>
          </a:p>
          <a:p>
            <a:pPr marL="0" indent="0">
              <a:buNone/>
            </a:pPr>
            <a:endParaRPr lang="en-US" dirty="0"/>
          </a:p>
          <a:p>
            <a:pPr algn="l"/>
            <a:r>
              <a:rPr lang="en-US" b="0" i="0" dirty="0">
                <a:solidFill>
                  <a:srgbClr val="000000"/>
                </a:solidFill>
                <a:effectLst/>
                <a:latin typeface="nunito sans" pitchFamily="2" charset="0"/>
              </a:rPr>
              <a:t>–</a:t>
            </a:r>
            <a:r>
              <a:rPr lang="en-US" b="0" i="0" dirty="0" err="1">
                <a:solidFill>
                  <a:srgbClr val="000000"/>
                </a:solidFill>
                <a:effectLst/>
                <a:latin typeface="nunito sans" pitchFamily="2" charset="0"/>
              </a:rPr>
              <a:t>ssl</a:t>
            </a:r>
            <a:r>
              <a:rPr lang="en-US" b="0" i="0" dirty="0">
                <a:solidFill>
                  <a:srgbClr val="000000"/>
                </a:solidFill>
                <a:effectLst/>
                <a:latin typeface="nunito sans" pitchFamily="2" charset="0"/>
              </a:rPr>
              <a:t> enables the TLS/SSL connection.</a:t>
            </a:r>
          </a:p>
          <a:p>
            <a:pPr algn="l"/>
            <a:r>
              <a:rPr lang="en-US" b="0" i="0" dirty="0">
                <a:solidFill>
                  <a:srgbClr val="000000"/>
                </a:solidFill>
                <a:effectLst/>
                <a:latin typeface="nunito sans" pitchFamily="2" charset="0"/>
              </a:rPr>
              <a:t>–</a:t>
            </a:r>
            <a:r>
              <a:rPr lang="en-US" b="0" i="0" dirty="0" err="1">
                <a:solidFill>
                  <a:srgbClr val="000000"/>
                </a:solidFill>
                <a:effectLst/>
                <a:latin typeface="nunito sans" pitchFamily="2" charset="0"/>
              </a:rPr>
              <a:t>sslCAFile</a:t>
            </a:r>
            <a:r>
              <a:rPr lang="en-US" b="0" i="0" dirty="0">
                <a:solidFill>
                  <a:srgbClr val="000000"/>
                </a:solidFill>
                <a:effectLst/>
                <a:latin typeface="nunito sans" pitchFamily="2" charset="0"/>
              </a:rPr>
              <a:t> specifies the certificate authority (CA) </a:t>
            </a:r>
            <a:r>
              <a:rPr lang="en-US" b="0" i="0" dirty="0" err="1">
                <a:solidFill>
                  <a:srgbClr val="000000"/>
                </a:solidFill>
                <a:effectLst/>
                <a:latin typeface="nunito sans" pitchFamily="2" charset="0"/>
              </a:rPr>
              <a:t>pem</a:t>
            </a:r>
            <a:r>
              <a:rPr lang="en-US" b="0" i="0" dirty="0">
                <a:solidFill>
                  <a:srgbClr val="000000"/>
                </a:solidFill>
                <a:effectLst/>
                <a:latin typeface="nunito sans" pitchFamily="2" charset="0"/>
              </a:rPr>
              <a:t> file for verification of the certificate presented by the mongod or the mongos. </a:t>
            </a:r>
          </a:p>
          <a:p>
            <a:pPr algn="l"/>
            <a:r>
              <a:rPr lang="en-US" b="0" i="0" dirty="0">
                <a:solidFill>
                  <a:srgbClr val="000000"/>
                </a:solidFill>
                <a:effectLst/>
                <a:latin typeface="nunito sans" pitchFamily="2" charset="0"/>
              </a:rPr>
              <a:t>Mongo shell will therefore verify the certificate issued by the mongod instance against the specified CA file and the hostname.</a:t>
            </a:r>
          </a:p>
          <a:p>
            <a:endParaRPr lang="en-IN" dirty="0"/>
          </a:p>
        </p:txBody>
      </p:sp>
    </p:spTree>
    <p:extLst>
      <p:ext uri="{BB962C8B-B14F-4D97-AF65-F5344CB8AC3E}">
        <p14:creationId xmlns:p14="http://schemas.microsoft.com/office/powerpoint/2010/main" val="3497750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US" dirty="0"/>
              <a:t>TLS/SSL Configuration for Clients</a:t>
            </a:r>
            <a:endParaRPr lang="en-IN" dirty="0"/>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normAutofit fontScale="92500" lnSpcReduction="20000"/>
          </a:bodyPr>
          <a:lstStyle/>
          <a:p>
            <a:r>
              <a:rPr lang="en-US" dirty="0"/>
              <a:t>You may also want to connect MongoDB instance that requires a client certificate. We use the code sample below</a:t>
            </a:r>
          </a:p>
          <a:p>
            <a:endParaRPr lang="en-US" dirty="0"/>
          </a:p>
          <a:p>
            <a:r>
              <a:rPr lang="en-IN" b="0" i="0" dirty="0">
                <a:solidFill>
                  <a:srgbClr val="000000"/>
                </a:solidFill>
                <a:effectLst/>
                <a:latin typeface="Courier New" panose="02070309020205020404" pitchFamily="49" charset="0"/>
              </a:rPr>
              <a:t>mongo --</a:t>
            </a:r>
            <a:r>
              <a:rPr lang="en-IN" b="0" i="0" dirty="0" err="1">
                <a:solidFill>
                  <a:srgbClr val="000000"/>
                </a:solidFill>
                <a:effectLst/>
                <a:latin typeface="Courier New" panose="02070309020205020404" pitchFamily="49" charset="0"/>
              </a:rPr>
              <a:t>ssl</a:t>
            </a:r>
            <a:r>
              <a:rPr lang="en-IN" b="0" i="0" dirty="0">
                <a:solidFill>
                  <a:srgbClr val="000000"/>
                </a:solidFill>
                <a:effectLst/>
                <a:latin typeface="Courier New" panose="02070309020205020404" pitchFamily="49" charset="0"/>
              </a:rPr>
              <a:t> --host hostname.example.com --</a:t>
            </a:r>
            <a:r>
              <a:rPr lang="en-IN" b="0" i="0" dirty="0" err="1">
                <a:solidFill>
                  <a:srgbClr val="000000"/>
                </a:solidFill>
                <a:effectLst/>
                <a:latin typeface="Courier New" panose="02070309020205020404" pitchFamily="49" charset="0"/>
              </a:rPr>
              <a:t>sslPEMKeyFile</a:t>
            </a:r>
            <a:r>
              <a:rPr lang="en-IN" b="0" i="0" dirty="0">
                <a:solidFill>
                  <a:srgbClr val="000000"/>
                </a:solidFill>
                <a:effectLst/>
                <a:latin typeface="Courier New" panose="02070309020205020404" pitchFamily="49" charset="0"/>
              </a:rPr>
              <a:t> /etc/</a:t>
            </a:r>
            <a:r>
              <a:rPr lang="en-IN" b="0" i="0" dirty="0" err="1">
                <a:solidFill>
                  <a:srgbClr val="000000"/>
                </a:solidFill>
                <a:effectLst/>
                <a:latin typeface="Courier New" panose="02070309020205020404" pitchFamily="49" charset="0"/>
              </a:rPr>
              <a:t>ssl</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client.pem</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sslCAFile</a:t>
            </a:r>
            <a:r>
              <a:rPr lang="en-IN" b="0" i="0" dirty="0">
                <a:solidFill>
                  <a:srgbClr val="000000"/>
                </a:solidFill>
                <a:effectLst/>
                <a:latin typeface="Courier New" panose="02070309020205020404" pitchFamily="49" charset="0"/>
              </a:rPr>
              <a:t> /etc/</a:t>
            </a:r>
            <a:r>
              <a:rPr lang="en-IN" b="0" i="0" dirty="0" err="1">
                <a:solidFill>
                  <a:srgbClr val="000000"/>
                </a:solidFill>
                <a:effectLst/>
                <a:latin typeface="Courier New" panose="02070309020205020404" pitchFamily="49" charset="0"/>
              </a:rPr>
              <a:t>ssl</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ca.pem</a:t>
            </a:r>
            <a:endParaRPr lang="en-IN" b="0" i="0" dirty="0">
              <a:solidFill>
                <a:srgbClr val="000000"/>
              </a:solidFill>
              <a:effectLst/>
              <a:latin typeface="Courier New" panose="02070309020205020404" pitchFamily="49" charset="0"/>
            </a:endParaRPr>
          </a:p>
          <a:p>
            <a:pPr algn="l"/>
            <a:r>
              <a:rPr lang="en-US" b="0" i="0" dirty="0">
                <a:solidFill>
                  <a:srgbClr val="000000"/>
                </a:solidFill>
                <a:effectLst/>
                <a:latin typeface="nunito sans" pitchFamily="2" charset="0"/>
              </a:rPr>
              <a:t>option –</a:t>
            </a:r>
            <a:r>
              <a:rPr lang="en-US" b="0" i="0" dirty="0" err="1">
                <a:solidFill>
                  <a:srgbClr val="000000"/>
                </a:solidFill>
                <a:effectLst/>
                <a:latin typeface="nunito sans" pitchFamily="2" charset="0"/>
              </a:rPr>
              <a:t>sslPEMKeyFile</a:t>
            </a:r>
            <a:r>
              <a:rPr lang="en-US" b="0" i="0" dirty="0">
                <a:solidFill>
                  <a:srgbClr val="000000"/>
                </a:solidFill>
                <a:effectLst/>
                <a:latin typeface="nunito sans" pitchFamily="2" charset="0"/>
              </a:rPr>
              <a:t> specifies the .</a:t>
            </a:r>
            <a:r>
              <a:rPr lang="en-US" b="0" i="0" dirty="0" err="1">
                <a:solidFill>
                  <a:srgbClr val="000000"/>
                </a:solidFill>
                <a:effectLst/>
                <a:latin typeface="nunito sans" pitchFamily="2" charset="0"/>
              </a:rPr>
              <a:t>pem</a:t>
            </a:r>
            <a:r>
              <a:rPr lang="en-US" b="0" i="0" dirty="0">
                <a:solidFill>
                  <a:srgbClr val="000000"/>
                </a:solidFill>
                <a:effectLst/>
                <a:latin typeface="nunito sans" pitchFamily="2" charset="0"/>
              </a:rPr>
              <a:t> file that contains the mongo shell certificate and a key to present to the mongod or mongos instance. </a:t>
            </a:r>
          </a:p>
          <a:p>
            <a:pPr algn="l"/>
            <a:r>
              <a:rPr lang="en-US" b="0" i="0" dirty="0">
                <a:solidFill>
                  <a:srgbClr val="000000"/>
                </a:solidFill>
                <a:effectLst/>
                <a:latin typeface="nunito sans" pitchFamily="2" charset="0"/>
              </a:rPr>
              <a:t>During the connection process:</a:t>
            </a:r>
          </a:p>
          <a:p>
            <a:pPr algn="l"/>
            <a:r>
              <a:rPr lang="en-US" b="0" i="0" dirty="0">
                <a:solidFill>
                  <a:srgbClr val="000000"/>
                </a:solidFill>
                <a:effectLst/>
                <a:latin typeface="nunito sans" pitchFamily="2" charset="0"/>
              </a:rPr>
              <a:t>The mongo shell will verify if the certificate is from the specified Certificate Authority that is the (–</a:t>
            </a:r>
            <a:r>
              <a:rPr lang="en-US" b="0" i="0" dirty="0" err="1">
                <a:solidFill>
                  <a:srgbClr val="000000"/>
                </a:solidFill>
                <a:effectLst/>
                <a:latin typeface="nunito sans" pitchFamily="2" charset="0"/>
              </a:rPr>
              <a:t>sslCAFile</a:t>
            </a:r>
            <a:r>
              <a:rPr lang="en-US" b="0" i="0" dirty="0">
                <a:solidFill>
                  <a:srgbClr val="000000"/>
                </a:solidFill>
                <a:effectLst/>
                <a:latin typeface="nunito sans" pitchFamily="2" charset="0"/>
              </a:rPr>
              <a:t>) and if not, the shell will fail to connect.</a:t>
            </a:r>
          </a:p>
          <a:p>
            <a:pPr algn="l"/>
            <a:r>
              <a:rPr lang="en-US" b="0" i="0" dirty="0">
                <a:solidFill>
                  <a:srgbClr val="000000"/>
                </a:solidFill>
                <a:effectLst/>
                <a:latin typeface="nunito sans" pitchFamily="2" charset="0"/>
              </a:rPr>
              <a:t>Secondly, the shell will also verify if the hostname specified in the –host option matches the SAN/CN in the certificate presented by the mongod or mongos. </a:t>
            </a:r>
          </a:p>
          <a:p>
            <a:pPr algn="l"/>
            <a:r>
              <a:rPr lang="en-US" b="0" i="0" dirty="0">
                <a:solidFill>
                  <a:srgbClr val="000000"/>
                </a:solidFill>
                <a:effectLst/>
                <a:latin typeface="nunito sans" pitchFamily="2" charset="0"/>
              </a:rPr>
              <a:t>If this hostname does not match either of the two, then the connection will fail.</a:t>
            </a:r>
          </a:p>
          <a:p>
            <a:endParaRPr lang="en-IN" dirty="0"/>
          </a:p>
        </p:txBody>
      </p:sp>
    </p:spTree>
    <p:extLst>
      <p:ext uri="{BB962C8B-B14F-4D97-AF65-F5344CB8AC3E}">
        <p14:creationId xmlns:p14="http://schemas.microsoft.com/office/powerpoint/2010/main" val="3671042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US" dirty="0"/>
              <a:t>TLS/SSL Configuration for Clients</a:t>
            </a:r>
            <a:endParaRPr lang="en-IN" dirty="0"/>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pPr algn="l"/>
            <a:r>
              <a:rPr lang="en-US" b="0" i="0" dirty="0">
                <a:solidFill>
                  <a:srgbClr val="000000"/>
                </a:solidFill>
                <a:effectLst/>
                <a:latin typeface="nunito sans" pitchFamily="2" charset="0"/>
              </a:rPr>
              <a:t>If you don’t want to use self-signed certificates, you must ensure the network of connection is trusted.</a:t>
            </a:r>
          </a:p>
          <a:p>
            <a:pPr algn="l"/>
            <a:r>
              <a:rPr lang="en-US" b="0" i="0" dirty="0">
                <a:solidFill>
                  <a:srgbClr val="000000"/>
                </a:solidFill>
                <a:effectLst/>
                <a:latin typeface="nunito sans" pitchFamily="2" charset="0"/>
              </a:rPr>
              <a:t>Besides, you need to reduce the exposure of private key, especially where replica sets/ sharded cluster is involved. This can be achieved by using different certificates on different servers.</a:t>
            </a:r>
          </a:p>
          <a:p>
            <a:endParaRPr lang="en-IN" dirty="0"/>
          </a:p>
        </p:txBody>
      </p:sp>
    </p:spTree>
    <p:extLst>
      <p:ext uri="{BB962C8B-B14F-4D97-AF65-F5344CB8AC3E}">
        <p14:creationId xmlns:p14="http://schemas.microsoft.com/office/powerpoint/2010/main" val="1567325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US" dirty="0"/>
              <a:t>TLS/SSL Configuration for Clients</a:t>
            </a:r>
            <a:endParaRPr lang="en-IN" dirty="0"/>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pPr algn="l"/>
            <a:r>
              <a:rPr lang="en-US" b="0" i="0" dirty="0">
                <a:solidFill>
                  <a:srgbClr val="000000"/>
                </a:solidFill>
                <a:effectLst/>
                <a:latin typeface="nunito sans" pitchFamily="2" charset="0"/>
              </a:rPr>
              <a:t>Additional options that can be used in the connections are:</a:t>
            </a:r>
          </a:p>
          <a:p>
            <a:pPr algn="l"/>
            <a:r>
              <a:rPr lang="en-US" b="0" i="0" dirty="0" err="1">
                <a:solidFill>
                  <a:srgbClr val="000000"/>
                </a:solidFill>
                <a:effectLst/>
                <a:latin typeface="nunito sans" pitchFamily="2" charset="0"/>
              </a:rPr>
              <a:t>requireSSL</a:t>
            </a:r>
            <a:r>
              <a:rPr lang="en-US" b="0" i="0" dirty="0">
                <a:solidFill>
                  <a:srgbClr val="000000"/>
                </a:solidFill>
                <a:effectLst/>
                <a:latin typeface="nunito sans" pitchFamily="2" charset="0"/>
              </a:rPr>
              <a:t>: this will restrict each server to use only TLS/SSL encrypted connections.</a:t>
            </a:r>
          </a:p>
          <a:p>
            <a:pPr algn="l"/>
            <a:r>
              <a:rPr lang="en-US" b="0" i="0" dirty="0">
                <a:solidFill>
                  <a:srgbClr val="000000"/>
                </a:solidFill>
                <a:effectLst/>
                <a:latin typeface="nunito sans" pitchFamily="2" charset="0"/>
              </a:rPr>
              <a:t>–</a:t>
            </a:r>
            <a:r>
              <a:rPr lang="en-US" b="0" i="0" dirty="0" err="1">
                <a:solidFill>
                  <a:srgbClr val="000000"/>
                </a:solidFill>
                <a:effectLst/>
                <a:latin typeface="nunito sans" pitchFamily="2" charset="0"/>
              </a:rPr>
              <a:t>sslAllowConnectionsWithoutCertificates</a:t>
            </a:r>
            <a:r>
              <a:rPr lang="en-US" b="0" i="0" dirty="0">
                <a:solidFill>
                  <a:srgbClr val="000000"/>
                </a:solidFill>
                <a:effectLst/>
                <a:latin typeface="nunito sans" pitchFamily="2" charset="0"/>
              </a:rPr>
              <a:t>: This allows validation if only the client presents a certificate otherwise if there is no certificate, the client will still be connected in an encrypted mode. For example:</a:t>
            </a:r>
          </a:p>
          <a:p>
            <a:r>
              <a:rPr lang="en-IN" b="0" i="0" dirty="0" err="1">
                <a:solidFill>
                  <a:srgbClr val="000000"/>
                </a:solidFill>
                <a:effectLst/>
                <a:latin typeface="Courier New" panose="02070309020205020404" pitchFamily="49" charset="0"/>
              </a:rPr>
              <a:t>mongod</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sslMode</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requireSSL</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sslAllowConnectionsWithoutCertificates</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sslPEMKeyFile</a:t>
            </a:r>
            <a:r>
              <a:rPr lang="en-IN" b="0" i="0" dirty="0">
                <a:solidFill>
                  <a:srgbClr val="000000"/>
                </a:solidFill>
                <a:effectLst/>
                <a:latin typeface="Courier New" panose="02070309020205020404" pitchFamily="49" charset="0"/>
              </a:rPr>
              <a:t> /etc/</a:t>
            </a:r>
            <a:r>
              <a:rPr lang="en-IN" b="0" i="0" dirty="0" err="1">
                <a:solidFill>
                  <a:srgbClr val="000000"/>
                </a:solidFill>
                <a:effectLst/>
                <a:latin typeface="Courier New" panose="02070309020205020404" pitchFamily="49" charset="0"/>
              </a:rPr>
              <a:t>ssl</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mongodb.pem</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sslCAFile</a:t>
            </a:r>
            <a:r>
              <a:rPr lang="en-IN" b="0" i="0" dirty="0">
                <a:solidFill>
                  <a:srgbClr val="000000"/>
                </a:solidFill>
                <a:effectLst/>
                <a:latin typeface="Courier New" panose="02070309020205020404" pitchFamily="49" charset="0"/>
              </a:rPr>
              <a:t> /etc/</a:t>
            </a:r>
            <a:r>
              <a:rPr lang="en-IN" b="0" i="0" dirty="0" err="1">
                <a:solidFill>
                  <a:srgbClr val="000000"/>
                </a:solidFill>
                <a:effectLst/>
                <a:latin typeface="Courier New" panose="02070309020205020404" pitchFamily="49" charset="0"/>
              </a:rPr>
              <a:t>ssl</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ca.pem</a:t>
            </a:r>
            <a:endParaRPr lang="en-IN" b="0" i="0" dirty="0">
              <a:solidFill>
                <a:srgbClr val="000000"/>
              </a:solidFill>
              <a:effectLst/>
              <a:latin typeface="Courier New" panose="02070309020205020404" pitchFamily="49" charset="0"/>
            </a:endParaRPr>
          </a:p>
          <a:p>
            <a:r>
              <a:rPr lang="en-US" b="0" i="0" dirty="0" err="1">
                <a:solidFill>
                  <a:srgbClr val="000000"/>
                </a:solidFill>
                <a:effectLst/>
                <a:latin typeface="nunito sans" pitchFamily="2" charset="0"/>
              </a:rPr>
              <a:t>sslDisabledProtocols</a:t>
            </a:r>
            <a:r>
              <a:rPr lang="en-US" b="0" i="0" dirty="0">
                <a:solidFill>
                  <a:srgbClr val="000000"/>
                </a:solidFill>
                <a:effectLst/>
                <a:latin typeface="nunito sans" pitchFamily="2" charset="0"/>
              </a:rPr>
              <a:t>: this option prevents servers from accepting incoming connections that use specific protocols. This can be done with:</a:t>
            </a:r>
            <a:endParaRPr lang="en-IN" dirty="0">
              <a:solidFill>
                <a:srgbClr val="000000"/>
              </a:solidFill>
              <a:latin typeface="Courier New" panose="02070309020205020404" pitchFamily="49" charset="0"/>
            </a:endParaRPr>
          </a:p>
          <a:p>
            <a:r>
              <a:rPr lang="en-IN" b="0" i="0" dirty="0" err="1">
                <a:solidFill>
                  <a:srgbClr val="000000"/>
                </a:solidFill>
                <a:effectLst/>
                <a:latin typeface="Courier New" panose="02070309020205020404" pitchFamily="49" charset="0"/>
              </a:rPr>
              <a:t>mongod</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sslMode</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requireSSL</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sslDisabledProtocols</a:t>
            </a:r>
            <a:r>
              <a:rPr lang="en-IN" b="0" i="0" dirty="0">
                <a:solidFill>
                  <a:srgbClr val="000000"/>
                </a:solidFill>
                <a:effectLst/>
                <a:latin typeface="Courier New" panose="02070309020205020404" pitchFamily="49" charset="0"/>
              </a:rPr>
              <a:t> TLS1_0,TLS1_1 --</a:t>
            </a:r>
            <a:r>
              <a:rPr lang="en-IN" b="0" i="0" dirty="0" err="1">
                <a:solidFill>
                  <a:srgbClr val="000000"/>
                </a:solidFill>
                <a:effectLst/>
                <a:latin typeface="Courier New" panose="02070309020205020404" pitchFamily="49" charset="0"/>
              </a:rPr>
              <a:t>sslPEMKeyFile</a:t>
            </a:r>
            <a:r>
              <a:rPr lang="en-IN" b="0" i="0" dirty="0">
                <a:solidFill>
                  <a:srgbClr val="000000"/>
                </a:solidFill>
                <a:effectLst/>
                <a:latin typeface="Courier New" panose="02070309020205020404" pitchFamily="49" charset="0"/>
              </a:rPr>
              <a:t> /etc/</a:t>
            </a:r>
            <a:r>
              <a:rPr lang="en-IN" b="0" i="0" dirty="0" err="1">
                <a:solidFill>
                  <a:srgbClr val="000000"/>
                </a:solidFill>
                <a:effectLst/>
                <a:latin typeface="Courier New" panose="02070309020205020404" pitchFamily="49" charset="0"/>
              </a:rPr>
              <a:t>ssl</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mongodb.pem</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sslCAFile</a:t>
            </a:r>
            <a:r>
              <a:rPr lang="en-IN" b="0" i="0" dirty="0">
                <a:solidFill>
                  <a:srgbClr val="000000"/>
                </a:solidFill>
                <a:effectLst/>
                <a:latin typeface="Courier New" panose="02070309020205020404" pitchFamily="49" charset="0"/>
              </a:rPr>
              <a:t> /etc/</a:t>
            </a:r>
            <a:r>
              <a:rPr lang="en-IN" b="0" i="0" dirty="0" err="1">
                <a:solidFill>
                  <a:srgbClr val="000000"/>
                </a:solidFill>
                <a:effectLst/>
                <a:latin typeface="Courier New" panose="02070309020205020404" pitchFamily="49" charset="0"/>
              </a:rPr>
              <a:t>ssl</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ca.pem</a:t>
            </a:r>
            <a:endParaRPr lang="en-IN" dirty="0"/>
          </a:p>
        </p:txBody>
      </p:sp>
    </p:spTree>
    <p:extLst>
      <p:ext uri="{BB962C8B-B14F-4D97-AF65-F5344CB8AC3E}">
        <p14:creationId xmlns:p14="http://schemas.microsoft.com/office/powerpoint/2010/main" val="1833998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0930-EE8D-601A-31E5-CB628F2C6995}"/>
              </a:ext>
            </a:extLst>
          </p:cNvPr>
          <p:cNvSpPr>
            <a:spLocks noGrp="1"/>
          </p:cNvSpPr>
          <p:nvPr>
            <p:ph type="title"/>
          </p:nvPr>
        </p:nvSpPr>
        <p:spPr/>
        <p:txBody>
          <a:bodyPr/>
          <a:lstStyle/>
          <a:p>
            <a:r>
              <a:rPr lang="en-US" dirty="0"/>
              <a:t>Forward Secrecy</a:t>
            </a:r>
            <a:endParaRPr lang="en-IN" dirty="0"/>
          </a:p>
        </p:txBody>
      </p:sp>
      <p:sp>
        <p:nvSpPr>
          <p:cNvPr id="3" name="Content Placeholder 2">
            <a:extLst>
              <a:ext uri="{FF2B5EF4-FFF2-40B4-BE49-F238E27FC236}">
                <a16:creationId xmlns:a16="http://schemas.microsoft.com/office/drawing/2014/main" id="{6F0A4CD1-6E89-3D27-4B33-BE363B8D2DD0}"/>
              </a:ext>
            </a:extLst>
          </p:cNvPr>
          <p:cNvSpPr>
            <a:spLocks noGrp="1"/>
          </p:cNvSpPr>
          <p:nvPr>
            <p:ph idx="1"/>
          </p:nvPr>
        </p:nvSpPr>
        <p:spPr>
          <a:xfrm>
            <a:off x="1154954" y="2603499"/>
            <a:ext cx="9903571" cy="3883025"/>
          </a:xfrm>
        </p:spPr>
        <p:txBody>
          <a:bodyPr/>
          <a:lstStyle/>
          <a:p>
            <a:r>
              <a:rPr lang="en-US" dirty="0"/>
              <a:t>Forward Secrecy cipher suites create an ephemeral session key that is protected by the server's private key but is never transmitted. </a:t>
            </a:r>
          </a:p>
          <a:p>
            <a:r>
              <a:rPr lang="en-US" dirty="0"/>
              <a:t>The use of an ephemeral key ensures that even if a server's private key is compromised, you cannot decrypt past sessions with the compromised key.</a:t>
            </a:r>
          </a:p>
          <a:p>
            <a:endParaRPr lang="en-US" dirty="0"/>
          </a:p>
          <a:p>
            <a:r>
              <a:rPr lang="en-US" dirty="0"/>
              <a:t>MongoDB supports Forward Secrecy cipher suites that use Ephemeral Diffie-Hellman (DHE) and Ephemeral Elliptic Curve Diffie-Hellman (ECDHE) algorithms.</a:t>
            </a:r>
            <a:endParaRPr lang="en-IN" dirty="0"/>
          </a:p>
        </p:txBody>
      </p:sp>
    </p:spTree>
    <p:extLst>
      <p:ext uri="{BB962C8B-B14F-4D97-AF65-F5344CB8AC3E}">
        <p14:creationId xmlns:p14="http://schemas.microsoft.com/office/powerpoint/2010/main" val="3133771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US" dirty="0"/>
              <a:t>Encrypt and Protect Data</a:t>
            </a:r>
            <a:endParaRPr lang="en-IN" dirty="0"/>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normAutofit/>
          </a:bodyPr>
          <a:lstStyle/>
          <a:p>
            <a:r>
              <a:rPr lang="en-US" dirty="0"/>
              <a:t>Can encrypt data in the storage layer with the </a:t>
            </a:r>
            <a:r>
              <a:rPr lang="en-US" dirty="0" err="1"/>
              <a:t>WiredTiger</a:t>
            </a:r>
            <a:r>
              <a:rPr lang="en-US" dirty="0"/>
              <a:t> storage engine's native Encryption at Rest.</a:t>
            </a:r>
          </a:p>
          <a:p>
            <a:r>
              <a:rPr lang="en-US" dirty="0"/>
              <a:t>If you are not using </a:t>
            </a:r>
            <a:r>
              <a:rPr lang="en-US" dirty="0" err="1"/>
              <a:t>WiredTiger's</a:t>
            </a:r>
            <a:r>
              <a:rPr lang="en-US" dirty="0"/>
              <a:t> encryption at rest, MongoDB data should be encrypted on each host using file-system, device, or physical encryption (for example dm-crypt).</a:t>
            </a:r>
          </a:p>
          <a:p>
            <a:r>
              <a:rPr lang="en-US" dirty="0"/>
              <a:t>Should also protect MongoDB data using file-system permissions. </a:t>
            </a:r>
          </a:p>
          <a:p>
            <a:r>
              <a:rPr lang="en-US" dirty="0"/>
              <a:t>MongoDB data includes data files, configuration files, auditing logs, and key files.</a:t>
            </a:r>
          </a:p>
          <a:p>
            <a:r>
              <a:rPr lang="en-US" dirty="0"/>
              <a:t>Can use </a:t>
            </a:r>
            <a:r>
              <a:rPr lang="en-US" dirty="0" err="1"/>
              <a:t>Queryable</a:t>
            </a:r>
            <a:r>
              <a:rPr lang="en-US" dirty="0"/>
              <a:t> Encryption or Client-Side Field Level Encryption to encrypt fields in documents application-side prior to transmitting data over the wire to the server.</a:t>
            </a:r>
          </a:p>
          <a:p>
            <a:r>
              <a:rPr lang="en-US" dirty="0"/>
              <a:t>Collect logs to a central log store. These logs contain database authentication attempts including source IP addresses.</a:t>
            </a:r>
            <a:endParaRPr lang="en-IN" dirty="0"/>
          </a:p>
        </p:txBody>
      </p:sp>
    </p:spTree>
    <p:extLst>
      <p:ext uri="{BB962C8B-B14F-4D97-AF65-F5344CB8AC3E}">
        <p14:creationId xmlns:p14="http://schemas.microsoft.com/office/powerpoint/2010/main" val="2249355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US" dirty="0"/>
              <a:t>Limit Network Exposure</a:t>
            </a:r>
            <a:endParaRPr lang="en-IN" dirty="0"/>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r>
              <a:rPr lang="en-US" dirty="0"/>
              <a:t>Ensure that MongoDB runs in a trusted network environment and configure firewall or security groups to control inbound and outbound traffic for your MongoDB instances.</a:t>
            </a:r>
          </a:p>
          <a:p>
            <a:endParaRPr lang="en-US" dirty="0"/>
          </a:p>
          <a:p>
            <a:r>
              <a:rPr lang="en-US" dirty="0"/>
              <a:t>Disable direct SSH root access.</a:t>
            </a:r>
          </a:p>
          <a:p>
            <a:endParaRPr lang="en-US" dirty="0"/>
          </a:p>
          <a:p>
            <a:r>
              <a:rPr lang="en-US" dirty="0"/>
              <a:t>Allow only trusted clients to access the network interfaces and ports on which MongoDB instances are available.</a:t>
            </a:r>
            <a:endParaRPr lang="en-IN" dirty="0"/>
          </a:p>
        </p:txBody>
      </p:sp>
    </p:spTree>
    <p:extLst>
      <p:ext uri="{BB962C8B-B14F-4D97-AF65-F5344CB8AC3E}">
        <p14:creationId xmlns:p14="http://schemas.microsoft.com/office/powerpoint/2010/main" val="2777226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IN" dirty="0"/>
              <a:t>Encryption at Rest</a:t>
            </a:r>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r>
              <a:rPr lang="en-US" dirty="0"/>
              <a:t>Encryption at rest, when used in conjunction with transport encryption and good security policies that protect relevant accounts, passwords, and encryption keys, can help ensure compliance with security and privacy standards</a:t>
            </a:r>
          </a:p>
          <a:p>
            <a:endParaRPr lang="en-US" dirty="0"/>
          </a:p>
          <a:p>
            <a:r>
              <a:rPr lang="en-US" b="0" i="0" dirty="0">
                <a:solidFill>
                  <a:srgbClr val="001E2B"/>
                </a:solidFill>
                <a:effectLst/>
                <a:latin typeface="Euclid Circular A"/>
              </a:rPr>
              <a:t>MongoDB Enterprise 3.2 introduces a native encryption option for the </a:t>
            </a:r>
            <a:r>
              <a:rPr lang="en-US" b="0" i="0" dirty="0" err="1">
                <a:solidFill>
                  <a:srgbClr val="001E2B"/>
                </a:solidFill>
                <a:effectLst/>
                <a:latin typeface="Euclid Circular A"/>
              </a:rPr>
              <a:t>WiredTiger</a:t>
            </a:r>
            <a:r>
              <a:rPr lang="en-US" b="0" i="0" dirty="0">
                <a:solidFill>
                  <a:srgbClr val="001E2B"/>
                </a:solidFill>
                <a:effectLst/>
                <a:latin typeface="Euclid Circular A"/>
              </a:rPr>
              <a:t> storage engine.</a:t>
            </a:r>
          </a:p>
          <a:p>
            <a:r>
              <a:rPr lang="en-US" b="0" i="0" dirty="0">
                <a:solidFill>
                  <a:srgbClr val="001E2B"/>
                </a:solidFill>
                <a:effectLst/>
                <a:latin typeface="Euclid Circular A"/>
              </a:rPr>
              <a:t> This feature allows MongoDB to encrypt data files such that only parties with the decryption key can decode and read the data.</a:t>
            </a:r>
            <a:endParaRPr lang="en-US" dirty="0"/>
          </a:p>
          <a:p>
            <a:endParaRPr lang="en-IN" dirty="0"/>
          </a:p>
        </p:txBody>
      </p:sp>
    </p:spTree>
    <p:extLst>
      <p:ext uri="{BB962C8B-B14F-4D97-AF65-F5344CB8AC3E}">
        <p14:creationId xmlns:p14="http://schemas.microsoft.com/office/powerpoint/2010/main" val="2730858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IN" dirty="0"/>
              <a:t>Encrypting Data at Rest</a:t>
            </a:r>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normAutofit fontScale="92500" lnSpcReduction="10000"/>
          </a:bodyPr>
          <a:lstStyle/>
          <a:p>
            <a:pPr algn="l"/>
            <a:r>
              <a:rPr lang="en-US" b="0" i="0" dirty="0">
                <a:solidFill>
                  <a:srgbClr val="000000"/>
                </a:solidFill>
                <a:effectLst/>
                <a:latin typeface="nunito sans" pitchFamily="2" charset="0"/>
              </a:rPr>
              <a:t>From version 3.2, MongoDB introduced a native encryption option for the </a:t>
            </a:r>
            <a:r>
              <a:rPr lang="en-US" b="0" i="0" dirty="0" err="1">
                <a:solidFill>
                  <a:srgbClr val="000000"/>
                </a:solidFill>
                <a:effectLst/>
                <a:latin typeface="nunito sans" pitchFamily="2" charset="0"/>
              </a:rPr>
              <a:t>WiredTiger</a:t>
            </a:r>
            <a:r>
              <a:rPr lang="en-US" b="0" i="0" dirty="0">
                <a:solidFill>
                  <a:srgbClr val="000000"/>
                </a:solidFill>
                <a:effectLst/>
                <a:latin typeface="nunito sans" pitchFamily="2" charset="0"/>
              </a:rPr>
              <a:t> storage engine. </a:t>
            </a:r>
          </a:p>
          <a:p>
            <a:pPr algn="l"/>
            <a:r>
              <a:rPr lang="en-US" b="0" i="0" dirty="0">
                <a:solidFill>
                  <a:srgbClr val="000000"/>
                </a:solidFill>
                <a:effectLst/>
                <a:latin typeface="nunito sans" pitchFamily="2" charset="0"/>
              </a:rPr>
              <a:t>Access to data in this storage by a third party can only be achieved through a decryption key for decoding the data into a readable format.</a:t>
            </a:r>
          </a:p>
          <a:p>
            <a:pPr algn="l"/>
            <a:r>
              <a:rPr lang="en-US" b="0" i="0" dirty="0">
                <a:solidFill>
                  <a:srgbClr val="000000"/>
                </a:solidFill>
                <a:effectLst/>
                <a:latin typeface="nunito sans" pitchFamily="2" charset="0"/>
              </a:rPr>
              <a:t>Commonly used encryption cipher algorithm in MongoDB is the AES256-GCM.</a:t>
            </a:r>
          </a:p>
          <a:p>
            <a:pPr algn="l"/>
            <a:r>
              <a:rPr lang="en-US" b="0" i="0" dirty="0">
                <a:solidFill>
                  <a:srgbClr val="000000"/>
                </a:solidFill>
                <a:effectLst/>
                <a:latin typeface="nunito sans" pitchFamily="2" charset="0"/>
              </a:rPr>
              <a:t>Uses the same secret key to encrypt and decrypt data. </a:t>
            </a:r>
          </a:p>
          <a:p>
            <a:pPr algn="l"/>
            <a:r>
              <a:rPr lang="en-US" b="0" i="0" dirty="0">
                <a:solidFill>
                  <a:srgbClr val="000000"/>
                </a:solidFill>
                <a:effectLst/>
                <a:latin typeface="nunito sans" pitchFamily="2" charset="0"/>
              </a:rPr>
              <a:t>Encryption can is turned on using the FIPS mode thus ensuring the encryption meets the highest standard and compliance.</a:t>
            </a:r>
          </a:p>
          <a:p>
            <a:pPr algn="l"/>
            <a:r>
              <a:rPr lang="en-US" b="0" i="0" dirty="0">
                <a:solidFill>
                  <a:srgbClr val="000000"/>
                </a:solidFill>
                <a:effectLst/>
                <a:latin typeface="nunito sans" pitchFamily="2" charset="0"/>
              </a:rPr>
              <a:t>The whole database files are encrypted using the Transparent data encryption (TDE) at the storage level.</a:t>
            </a:r>
          </a:p>
          <a:p>
            <a:pPr algn="l"/>
            <a:r>
              <a:rPr lang="en-US" b="0" i="0" dirty="0">
                <a:solidFill>
                  <a:srgbClr val="000000"/>
                </a:solidFill>
                <a:effectLst/>
                <a:latin typeface="nunito sans" pitchFamily="2" charset="0"/>
              </a:rPr>
              <a:t>Whenever a file is encrypted, a unique private encryption key is generated and is good to understand how these keys are managed and stored.</a:t>
            </a:r>
          </a:p>
          <a:p>
            <a:pPr algn="l"/>
            <a:r>
              <a:rPr lang="en-US" b="0" i="0" dirty="0">
                <a:solidFill>
                  <a:srgbClr val="000000"/>
                </a:solidFill>
                <a:effectLst/>
                <a:latin typeface="nunito sans" pitchFamily="2" charset="0"/>
              </a:rPr>
              <a:t> All the database keys generated are thereafter encrypted with a master key.</a:t>
            </a:r>
          </a:p>
          <a:p>
            <a:endParaRPr lang="en-IN" dirty="0"/>
          </a:p>
        </p:txBody>
      </p:sp>
    </p:spTree>
    <p:extLst>
      <p:ext uri="{BB962C8B-B14F-4D97-AF65-F5344CB8AC3E}">
        <p14:creationId xmlns:p14="http://schemas.microsoft.com/office/powerpoint/2010/main" val="39888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7025-5362-0513-F71B-178B4467E653}"/>
              </a:ext>
            </a:extLst>
          </p:cNvPr>
          <p:cNvSpPr>
            <a:spLocks noGrp="1"/>
          </p:cNvSpPr>
          <p:nvPr>
            <p:ph type="title"/>
          </p:nvPr>
        </p:nvSpPr>
        <p:spPr/>
        <p:txBody>
          <a:bodyPr/>
          <a:lstStyle/>
          <a:p>
            <a:r>
              <a:rPr lang="en-IN"/>
              <a:t>Encryption at-rest</a:t>
            </a:r>
            <a:endParaRPr lang="en-IN" dirty="0"/>
          </a:p>
        </p:txBody>
      </p:sp>
      <p:sp>
        <p:nvSpPr>
          <p:cNvPr id="3" name="Content Placeholder 2">
            <a:extLst>
              <a:ext uri="{FF2B5EF4-FFF2-40B4-BE49-F238E27FC236}">
                <a16:creationId xmlns:a16="http://schemas.microsoft.com/office/drawing/2014/main" id="{C27BFD79-38DD-4601-011C-FD7F42F4671A}"/>
              </a:ext>
            </a:extLst>
          </p:cNvPr>
          <p:cNvSpPr>
            <a:spLocks noGrp="1"/>
          </p:cNvSpPr>
          <p:nvPr>
            <p:ph idx="1"/>
          </p:nvPr>
        </p:nvSpPr>
        <p:spPr/>
        <p:txBody>
          <a:bodyPr/>
          <a:lstStyle/>
          <a:p>
            <a:pPr algn="l"/>
            <a:r>
              <a:rPr lang="en-US" b="0" i="0" dirty="0">
                <a:solidFill>
                  <a:srgbClr val="023430"/>
                </a:solidFill>
                <a:effectLst/>
                <a:latin typeface="Euclid Circular A"/>
              </a:rPr>
              <a:t>Encryption at-rest is a database-level protection layer to guarantee that the written files and data are encrypted while stored. </a:t>
            </a:r>
          </a:p>
          <a:p>
            <a:pPr algn="l"/>
            <a:r>
              <a:rPr lang="en-US" b="0" i="0" dirty="0">
                <a:solidFill>
                  <a:srgbClr val="023430"/>
                </a:solidFill>
                <a:effectLst/>
                <a:latin typeface="Euclid Circular A"/>
              </a:rPr>
              <a:t>MongoDB Enterprise Advanced (EA) has implemented the at-rest encryption in </a:t>
            </a:r>
            <a:r>
              <a:rPr lang="en-US" b="0" i="0" dirty="0" err="1">
                <a:solidFill>
                  <a:srgbClr val="023430"/>
                </a:solidFill>
                <a:effectLst/>
                <a:latin typeface="Euclid Circular A"/>
              </a:rPr>
              <a:t>WiredTiger</a:t>
            </a:r>
            <a:r>
              <a:rPr lang="en-US" b="0" i="0" dirty="0">
                <a:solidFill>
                  <a:srgbClr val="023430"/>
                </a:solidFill>
                <a:effectLst/>
                <a:latin typeface="Euclid Circular A"/>
              </a:rPr>
              <a:t>, the database storage engine. </a:t>
            </a:r>
          </a:p>
          <a:p>
            <a:pPr algn="l"/>
            <a:r>
              <a:rPr lang="en-US" b="0" i="0" dirty="0">
                <a:solidFill>
                  <a:srgbClr val="023430"/>
                </a:solidFill>
                <a:effectLst/>
                <a:latin typeface="Euclid Circular A"/>
              </a:rPr>
              <a:t>The default at-rest encryption that </a:t>
            </a:r>
            <a:r>
              <a:rPr lang="en-US" b="0" i="0" dirty="0" err="1">
                <a:solidFill>
                  <a:srgbClr val="023430"/>
                </a:solidFill>
                <a:effectLst/>
                <a:latin typeface="Euclid Circular A"/>
              </a:rPr>
              <a:t>WiredTiger</a:t>
            </a:r>
            <a:r>
              <a:rPr lang="en-US" b="0" i="0" dirty="0">
                <a:solidFill>
                  <a:srgbClr val="023430"/>
                </a:solidFill>
                <a:effectLst/>
                <a:latin typeface="Euclid Circular A"/>
              </a:rPr>
              <a:t> uses is </a:t>
            </a:r>
            <a:r>
              <a:rPr lang="en-US" b="0" i="0" u="none" strike="noStrike" dirty="0">
                <a:solidFill>
                  <a:srgbClr val="006CFA"/>
                </a:solidFill>
                <a:effectLst/>
                <a:latin typeface="Euclid Circular A"/>
              </a:rPr>
              <a:t>AES-256</a:t>
            </a:r>
            <a:r>
              <a:rPr lang="en-US" b="0" i="0" dirty="0">
                <a:solidFill>
                  <a:srgbClr val="023430"/>
                </a:solidFill>
                <a:effectLst/>
                <a:latin typeface="Euclid Circular A"/>
              </a:rPr>
              <a:t> via OpenSSL. </a:t>
            </a:r>
          </a:p>
          <a:p>
            <a:pPr algn="l"/>
            <a:r>
              <a:rPr lang="en-US" dirty="0">
                <a:solidFill>
                  <a:srgbClr val="023430"/>
                </a:solidFill>
                <a:latin typeface="Euclid Circular A"/>
              </a:rPr>
              <a:t>C</a:t>
            </a:r>
            <a:r>
              <a:rPr lang="en-US" b="0" i="0" dirty="0">
                <a:solidFill>
                  <a:srgbClr val="023430"/>
                </a:solidFill>
                <a:effectLst/>
                <a:latin typeface="Euclid Circular A"/>
              </a:rPr>
              <a:t>an configure at-rest encryption in MongoDB EA with a </a:t>
            </a:r>
            <a:r>
              <a:rPr lang="en-US" b="0" i="0" u="none" strike="noStrike" dirty="0">
                <a:solidFill>
                  <a:srgbClr val="006CFA"/>
                </a:solidFill>
                <a:effectLst/>
                <a:latin typeface="Euclid Circular A"/>
              </a:rPr>
              <a:t>KMIP-enabled</a:t>
            </a:r>
            <a:r>
              <a:rPr lang="en-US" b="0" i="0" dirty="0">
                <a:solidFill>
                  <a:srgbClr val="023430"/>
                </a:solidFill>
                <a:effectLst/>
                <a:latin typeface="Euclid Circular A"/>
              </a:rPr>
              <a:t> key provider.</a:t>
            </a:r>
          </a:p>
          <a:p>
            <a:endParaRPr lang="en-IN" dirty="0"/>
          </a:p>
        </p:txBody>
      </p:sp>
    </p:spTree>
    <p:extLst>
      <p:ext uri="{BB962C8B-B14F-4D97-AF65-F5344CB8AC3E}">
        <p14:creationId xmlns:p14="http://schemas.microsoft.com/office/powerpoint/2010/main" val="340321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IN" dirty="0"/>
              <a:t>Encrypted Storage Engine</a:t>
            </a:r>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r>
              <a:rPr lang="en-US" b="0" i="0" dirty="0">
                <a:solidFill>
                  <a:srgbClr val="0C2657"/>
                </a:solidFill>
                <a:effectLst/>
                <a:latin typeface="Euclid Circular A"/>
              </a:rPr>
              <a:t>Available in MongoDB Enterprise only.</a:t>
            </a:r>
            <a:endParaRPr lang="en-IN" dirty="0"/>
          </a:p>
        </p:txBody>
      </p:sp>
    </p:spTree>
    <p:extLst>
      <p:ext uri="{BB962C8B-B14F-4D97-AF65-F5344CB8AC3E}">
        <p14:creationId xmlns:p14="http://schemas.microsoft.com/office/powerpoint/2010/main" val="3510743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IN" dirty="0"/>
              <a:t>Encryption Process</a:t>
            </a:r>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r>
              <a:rPr lang="en-IN" dirty="0"/>
              <a:t>If encryption is enabled, the default encryption mode that MongoDB Enterprise uses is the AES256-CBC (or 256-bit Advanced Encryption Standard in Cipher Block Chaining mode) via OpenSSL. </a:t>
            </a:r>
          </a:p>
          <a:p>
            <a:r>
              <a:rPr lang="en-IN" dirty="0"/>
              <a:t>AES-256 uses a symmetric key; i.e. the same key to encrypt and decrypt text. </a:t>
            </a:r>
          </a:p>
          <a:p>
            <a:r>
              <a:rPr lang="en-IN" dirty="0"/>
              <a:t>MongoDB Enterprise for Linux also supports authenticated encryption AES256-GCM (or 256-bit Advanced Encryption Standard in Galois/Counter Mode).</a:t>
            </a:r>
          </a:p>
          <a:p>
            <a:r>
              <a:rPr lang="en-IN" dirty="0"/>
              <a:t>The Encrypted Storage Engine uses the certified cryptography provider of the underlying operating system to perform cryptographic operations. </a:t>
            </a:r>
          </a:p>
          <a:p>
            <a:r>
              <a:rPr lang="en-IN" dirty="0"/>
              <a:t>For example, a MongoDB installation on a Linux operating system uses the OpenSSL </a:t>
            </a:r>
            <a:r>
              <a:rPr lang="en-IN" dirty="0" err="1"/>
              <a:t>libcrypto</a:t>
            </a:r>
            <a:r>
              <a:rPr lang="en-IN" dirty="0"/>
              <a:t> FIPS-140 module.</a:t>
            </a:r>
          </a:p>
        </p:txBody>
      </p:sp>
    </p:spTree>
    <p:extLst>
      <p:ext uri="{BB962C8B-B14F-4D97-AF65-F5344CB8AC3E}">
        <p14:creationId xmlns:p14="http://schemas.microsoft.com/office/powerpoint/2010/main" val="3796043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US" dirty="0"/>
              <a:t>To run MongoDB in a FIPS-compliant mode:</a:t>
            </a:r>
            <a:endParaRPr lang="en-IN" dirty="0"/>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normAutofit lnSpcReduction="10000"/>
          </a:bodyPr>
          <a:lstStyle/>
          <a:p>
            <a:endParaRPr lang="en-US" dirty="0"/>
          </a:p>
          <a:p>
            <a:r>
              <a:rPr lang="en-US" dirty="0"/>
              <a:t>Configure the operating system to run in FIPS-enforcing mode.</a:t>
            </a:r>
          </a:p>
          <a:p>
            <a:endParaRPr lang="en-US" dirty="0"/>
          </a:p>
          <a:p>
            <a:r>
              <a:rPr lang="en-US" dirty="0"/>
              <a:t>Configure MongoDB to enable the </a:t>
            </a:r>
            <a:r>
              <a:rPr lang="en-US" dirty="0" err="1"/>
              <a:t>net.tls.FIPSMode</a:t>
            </a:r>
            <a:r>
              <a:rPr lang="en-US" dirty="0"/>
              <a:t> setting.</a:t>
            </a:r>
          </a:p>
          <a:p>
            <a:endParaRPr lang="en-US" dirty="0"/>
          </a:p>
          <a:p>
            <a:r>
              <a:rPr lang="en-US" dirty="0"/>
              <a:t>Restart the mongod or mongos.</a:t>
            </a:r>
          </a:p>
          <a:p>
            <a:endParaRPr lang="en-US" dirty="0"/>
          </a:p>
          <a:p>
            <a:r>
              <a:rPr lang="en-US" dirty="0"/>
              <a:t>Check the server log file to confirm that FIPS mode is enabled. </a:t>
            </a:r>
          </a:p>
          <a:p>
            <a:endParaRPr lang="en-US" dirty="0"/>
          </a:p>
          <a:p>
            <a:r>
              <a:rPr lang="en-US" dirty="0"/>
              <a:t>If FIPS mode is enabled, the message FIPS 140-2 mode activated appears in the log file.</a:t>
            </a:r>
            <a:endParaRPr lang="en-IN" dirty="0"/>
          </a:p>
        </p:txBody>
      </p:sp>
    </p:spTree>
    <p:extLst>
      <p:ext uri="{BB962C8B-B14F-4D97-AF65-F5344CB8AC3E}">
        <p14:creationId xmlns:p14="http://schemas.microsoft.com/office/powerpoint/2010/main" val="1573320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US" dirty="0"/>
              <a:t>Configure MongoDB for FIPS</a:t>
            </a:r>
            <a:endParaRPr lang="en-IN" dirty="0"/>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r>
              <a:rPr lang="en-US" dirty="0"/>
              <a:t>The Federal Information Processing Standard (FIPS) is a U.S. government computer security standard used to certify software modules and libraries that encrypt and decrypt data securely. </a:t>
            </a:r>
          </a:p>
          <a:p>
            <a:r>
              <a:rPr lang="en-US" dirty="0"/>
              <a:t>Can configure MongoDB to run with a FIPS 140-2 certified library for OpenSSL. </a:t>
            </a:r>
          </a:p>
          <a:p>
            <a:r>
              <a:rPr lang="en-US" dirty="0"/>
              <a:t>Configure FIPS to run by default or as needed from the command line.</a:t>
            </a:r>
            <a:endParaRPr lang="en-IN" dirty="0"/>
          </a:p>
        </p:txBody>
      </p:sp>
    </p:spTree>
    <p:extLst>
      <p:ext uri="{BB962C8B-B14F-4D97-AF65-F5344CB8AC3E}">
        <p14:creationId xmlns:p14="http://schemas.microsoft.com/office/powerpoint/2010/main" val="715801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US"/>
              <a:t>Encryption process</a:t>
            </a:r>
            <a:endParaRPr lang="en-IN"/>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pPr algn="l"/>
            <a:r>
              <a:rPr lang="en-US" b="0" i="0" dirty="0">
                <a:solidFill>
                  <a:srgbClr val="001E2B"/>
                </a:solidFill>
                <a:effectLst/>
                <a:latin typeface="Euclid Circular A"/>
              </a:rPr>
              <a:t>Data encryption process includes:</a:t>
            </a:r>
          </a:p>
          <a:p>
            <a:pPr algn="l">
              <a:buFont typeface="Arial" panose="020B0604020202020204" pitchFamily="34" charset="0"/>
              <a:buChar char="•"/>
            </a:pPr>
            <a:r>
              <a:rPr lang="en-US" b="0" i="0" dirty="0">
                <a:solidFill>
                  <a:srgbClr val="001E2B"/>
                </a:solidFill>
                <a:effectLst/>
                <a:latin typeface="Euclid Circular A"/>
              </a:rPr>
              <a:t>Generating a master key.</a:t>
            </a:r>
          </a:p>
          <a:p>
            <a:pPr algn="l">
              <a:buFont typeface="Arial" panose="020B0604020202020204" pitchFamily="34" charset="0"/>
              <a:buChar char="•"/>
            </a:pPr>
            <a:r>
              <a:rPr lang="en-US" b="0" i="0" dirty="0">
                <a:solidFill>
                  <a:srgbClr val="001E2B"/>
                </a:solidFill>
                <a:effectLst/>
                <a:latin typeface="Euclid Circular A"/>
              </a:rPr>
              <a:t>Generating keys for each database.</a:t>
            </a:r>
          </a:p>
          <a:p>
            <a:pPr algn="l">
              <a:buFont typeface="Arial" panose="020B0604020202020204" pitchFamily="34" charset="0"/>
              <a:buChar char="•"/>
            </a:pPr>
            <a:r>
              <a:rPr lang="en-US" b="0" i="0" dirty="0">
                <a:solidFill>
                  <a:srgbClr val="001E2B"/>
                </a:solidFill>
                <a:effectLst/>
                <a:latin typeface="Euclid Circular A"/>
              </a:rPr>
              <a:t>Encrypting data with the database keys.</a:t>
            </a:r>
          </a:p>
          <a:p>
            <a:pPr algn="l">
              <a:buFont typeface="Arial" panose="020B0604020202020204" pitchFamily="34" charset="0"/>
              <a:buChar char="•"/>
            </a:pPr>
            <a:r>
              <a:rPr lang="en-US" b="0" i="0" dirty="0">
                <a:solidFill>
                  <a:srgbClr val="001E2B"/>
                </a:solidFill>
                <a:effectLst/>
                <a:latin typeface="Euclid Circular A"/>
              </a:rPr>
              <a:t>Encrypting the database keys with the master key.</a:t>
            </a:r>
          </a:p>
          <a:p>
            <a:pPr algn="l"/>
            <a:r>
              <a:rPr lang="en-US" b="0" i="0" dirty="0">
                <a:solidFill>
                  <a:srgbClr val="001E2B"/>
                </a:solidFill>
                <a:effectLst/>
                <a:latin typeface="Euclid Circular A"/>
              </a:rPr>
              <a:t>The encryption occurs transparently in the storage layer; i.e. all data files are fully encrypted from a filesystem perspective, and data only exists in an unencrypted state in memory and during transmission.</a:t>
            </a:r>
          </a:p>
          <a:p>
            <a:endParaRPr lang="en-IN" dirty="0"/>
          </a:p>
        </p:txBody>
      </p:sp>
    </p:spTree>
    <p:extLst>
      <p:ext uri="{BB962C8B-B14F-4D97-AF65-F5344CB8AC3E}">
        <p14:creationId xmlns:p14="http://schemas.microsoft.com/office/powerpoint/2010/main" val="4079704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IN" dirty="0"/>
              <a:t>Key Management</a:t>
            </a:r>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pPr algn="l"/>
            <a:r>
              <a:rPr lang="en-US" dirty="0">
                <a:solidFill>
                  <a:srgbClr val="001E2B"/>
                </a:solidFill>
                <a:latin typeface="Euclid Circular A"/>
              </a:rPr>
              <a:t>D</a:t>
            </a:r>
            <a:r>
              <a:rPr lang="en-US" b="0" i="0" dirty="0">
                <a:solidFill>
                  <a:srgbClr val="001E2B"/>
                </a:solidFill>
                <a:effectLst/>
                <a:latin typeface="Euclid Circular A"/>
              </a:rPr>
              <a:t>atabase keys are internal to the server and are only paged to disk in an encrypted format. </a:t>
            </a:r>
          </a:p>
          <a:p>
            <a:pPr algn="l"/>
            <a:r>
              <a:rPr lang="en-US" b="0" i="0" dirty="0">
                <a:solidFill>
                  <a:srgbClr val="001E2B"/>
                </a:solidFill>
                <a:effectLst/>
                <a:latin typeface="Euclid Circular A"/>
              </a:rPr>
              <a:t>MongoDB never pages the master key to disk under any circumstances.</a:t>
            </a:r>
          </a:p>
          <a:p>
            <a:pPr algn="l"/>
            <a:r>
              <a:rPr lang="en-US" b="0" i="0" dirty="0">
                <a:solidFill>
                  <a:srgbClr val="001E2B"/>
                </a:solidFill>
                <a:effectLst/>
                <a:latin typeface="Euclid Circular A"/>
              </a:rPr>
              <a:t>Only the master key is external to the server (i.e. kept separate from the data and the database keys), and requires external management. </a:t>
            </a:r>
          </a:p>
          <a:p>
            <a:pPr algn="l"/>
            <a:r>
              <a:rPr lang="en-US" b="0" i="0" dirty="0">
                <a:solidFill>
                  <a:srgbClr val="001E2B"/>
                </a:solidFill>
                <a:effectLst/>
                <a:latin typeface="Euclid Circular A"/>
              </a:rPr>
              <a:t>To manage the master key, MongoDB's encrypted storage engine supports two key management options:</a:t>
            </a:r>
          </a:p>
          <a:p>
            <a:pPr algn="l">
              <a:buFont typeface="Arial" panose="020B0604020202020204" pitchFamily="34" charset="0"/>
              <a:buChar char="•"/>
            </a:pPr>
            <a:r>
              <a:rPr lang="en-US" b="0" i="0" dirty="0">
                <a:solidFill>
                  <a:srgbClr val="001E2B"/>
                </a:solidFill>
                <a:effectLst/>
                <a:latin typeface="Euclid Circular A"/>
              </a:rPr>
              <a:t>Integration with a third party key management appliance via the Key Management Interoperability Protocol (KMIP). </a:t>
            </a:r>
            <a:r>
              <a:rPr lang="en-US" b="1" i="0" dirty="0">
                <a:solidFill>
                  <a:srgbClr val="001E2B"/>
                </a:solidFill>
                <a:effectLst/>
                <a:latin typeface="Euclid Circular A"/>
              </a:rPr>
              <a:t>Recommended</a:t>
            </a:r>
            <a:endParaRPr lang="en-US" b="0" i="0" dirty="0">
              <a:solidFill>
                <a:srgbClr val="001E2B"/>
              </a:solidFill>
              <a:effectLst/>
              <a:latin typeface="Euclid Circular A"/>
            </a:endParaRPr>
          </a:p>
          <a:p>
            <a:pPr algn="l">
              <a:buFont typeface="Arial" panose="020B0604020202020204" pitchFamily="34" charset="0"/>
              <a:buChar char="•"/>
            </a:pPr>
            <a:r>
              <a:rPr lang="en-US" b="0" i="0" dirty="0">
                <a:solidFill>
                  <a:srgbClr val="001E2B"/>
                </a:solidFill>
                <a:effectLst/>
                <a:latin typeface="Euclid Circular A"/>
              </a:rPr>
              <a:t>Local key management via a </a:t>
            </a:r>
            <a:r>
              <a:rPr lang="en-US" b="0" i="0" dirty="0" err="1">
                <a:solidFill>
                  <a:srgbClr val="001E2B"/>
                </a:solidFill>
                <a:effectLst/>
                <a:latin typeface="Euclid Circular A"/>
              </a:rPr>
              <a:t>keyfile</a:t>
            </a:r>
            <a:r>
              <a:rPr lang="en-US" b="0" i="0" dirty="0">
                <a:solidFill>
                  <a:srgbClr val="001E2B"/>
                </a:solidFill>
                <a:effectLst/>
                <a:latin typeface="Euclid Circular A"/>
              </a:rPr>
              <a:t>.</a:t>
            </a:r>
          </a:p>
          <a:p>
            <a:endParaRPr lang="en-IN" dirty="0"/>
          </a:p>
        </p:txBody>
      </p:sp>
    </p:spTree>
    <p:extLst>
      <p:ext uri="{BB962C8B-B14F-4D97-AF65-F5344CB8AC3E}">
        <p14:creationId xmlns:p14="http://schemas.microsoft.com/office/powerpoint/2010/main" val="70874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IN" dirty="0"/>
              <a:t>Encryption and Replication</a:t>
            </a:r>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pPr algn="l"/>
            <a:r>
              <a:rPr lang="en-US" b="0" i="0" dirty="0">
                <a:solidFill>
                  <a:srgbClr val="001E2B"/>
                </a:solidFill>
                <a:effectLst/>
                <a:latin typeface="Euclid Circular A"/>
              </a:rPr>
              <a:t>Encryption is not a part of replication:</a:t>
            </a:r>
          </a:p>
          <a:p>
            <a:pPr algn="l">
              <a:buFont typeface="Arial" panose="020B0604020202020204" pitchFamily="34" charset="0"/>
              <a:buChar char="•"/>
            </a:pPr>
            <a:r>
              <a:rPr lang="en-US" b="0" i="0" dirty="0">
                <a:solidFill>
                  <a:srgbClr val="001E2B"/>
                </a:solidFill>
                <a:effectLst/>
                <a:latin typeface="Euclid Circular A"/>
              </a:rPr>
              <a:t>Master keys and database keys are not replicated, and</a:t>
            </a:r>
          </a:p>
          <a:p>
            <a:pPr algn="l">
              <a:buFont typeface="Arial" panose="020B0604020202020204" pitchFamily="34" charset="0"/>
              <a:buChar char="•"/>
            </a:pPr>
            <a:r>
              <a:rPr lang="en-US" b="0" i="0" dirty="0">
                <a:solidFill>
                  <a:srgbClr val="001E2B"/>
                </a:solidFill>
                <a:effectLst/>
                <a:latin typeface="Euclid Circular A"/>
              </a:rPr>
              <a:t>Data is not natively encrypted over the wire.</a:t>
            </a:r>
          </a:p>
          <a:p>
            <a:pPr algn="l"/>
            <a:r>
              <a:rPr lang="en-US" b="0" i="0" dirty="0">
                <a:solidFill>
                  <a:srgbClr val="001E2B"/>
                </a:solidFill>
                <a:effectLst/>
                <a:latin typeface="Euclid Circular A"/>
              </a:rPr>
              <a:t>Although you could reuse the same key for the nodes, MongoDB recommends the use of individual keys for each node as well as the use of transport encryption.</a:t>
            </a:r>
          </a:p>
          <a:p>
            <a:endParaRPr lang="en-IN" dirty="0"/>
          </a:p>
        </p:txBody>
      </p:sp>
    </p:spTree>
    <p:extLst>
      <p:ext uri="{BB962C8B-B14F-4D97-AF65-F5344CB8AC3E}">
        <p14:creationId xmlns:p14="http://schemas.microsoft.com/office/powerpoint/2010/main" val="3508064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IN" dirty="0"/>
              <a:t>Encrypting Data at Rest</a:t>
            </a:r>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pPr algn="l"/>
            <a:r>
              <a:rPr lang="en-US" dirty="0">
                <a:solidFill>
                  <a:srgbClr val="000000"/>
                </a:solidFill>
                <a:latin typeface="nunito sans" pitchFamily="2" charset="0"/>
              </a:rPr>
              <a:t>D</a:t>
            </a:r>
            <a:r>
              <a:rPr lang="en-US" b="0" i="0" dirty="0">
                <a:solidFill>
                  <a:srgbClr val="000000"/>
                </a:solidFill>
                <a:effectLst/>
                <a:latin typeface="nunito sans" pitchFamily="2" charset="0"/>
              </a:rPr>
              <a:t>ifference between the database keys and the master key is that the database keys can be stored alongside the encrypted data itself but for the master key, </a:t>
            </a:r>
          </a:p>
          <a:p>
            <a:pPr algn="l"/>
            <a:r>
              <a:rPr lang="en-US" b="0" i="0" dirty="0">
                <a:solidFill>
                  <a:srgbClr val="000000"/>
                </a:solidFill>
                <a:effectLst/>
                <a:latin typeface="nunito sans" pitchFamily="2" charset="0"/>
              </a:rPr>
              <a:t>MongoDB advises it to be stored in a different server from the encrypted data such as third-party enterprise key management solutions.</a:t>
            </a:r>
          </a:p>
          <a:p>
            <a:pPr algn="l"/>
            <a:r>
              <a:rPr lang="en-US" b="0" i="0" dirty="0">
                <a:solidFill>
                  <a:srgbClr val="000000"/>
                </a:solidFill>
                <a:effectLst/>
                <a:latin typeface="nunito sans" pitchFamily="2" charset="0"/>
              </a:rPr>
              <a:t>With replicated data, the encryption criteria are not shared to the other nodes since the data is not natively encrypted over the wire. </a:t>
            </a:r>
          </a:p>
          <a:p>
            <a:pPr algn="l"/>
            <a:r>
              <a:rPr lang="en-US" b="0" i="0" dirty="0">
                <a:solidFill>
                  <a:srgbClr val="000000"/>
                </a:solidFill>
                <a:effectLst/>
                <a:latin typeface="nunito sans" pitchFamily="2" charset="0"/>
              </a:rPr>
              <a:t>One can reuse the same key for the nodes but the best practice is to use unique individual keys for every node.</a:t>
            </a:r>
          </a:p>
          <a:p>
            <a:endParaRPr lang="en-IN" dirty="0"/>
          </a:p>
        </p:txBody>
      </p:sp>
    </p:spTree>
    <p:extLst>
      <p:ext uri="{BB962C8B-B14F-4D97-AF65-F5344CB8AC3E}">
        <p14:creationId xmlns:p14="http://schemas.microsoft.com/office/powerpoint/2010/main" val="29994081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70E3-A857-A28F-8645-AA1A4071A6CD}"/>
              </a:ext>
            </a:extLst>
          </p:cNvPr>
          <p:cNvSpPr>
            <a:spLocks noGrp="1"/>
          </p:cNvSpPr>
          <p:nvPr>
            <p:ph type="title"/>
          </p:nvPr>
        </p:nvSpPr>
        <p:spPr/>
        <p:txBody>
          <a:bodyPr/>
          <a:lstStyle/>
          <a:p>
            <a:r>
              <a:rPr lang="en-US" dirty="0"/>
              <a:t>Key Manager</a:t>
            </a:r>
            <a:endParaRPr lang="en-IN" dirty="0"/>
          </a:p>
        </p:txBody>
      </p:sp>
      <p:sp>
        <p:nvSpPr>
          <p:cNvPr id="3" name="Content Placeholder 2">
            <a:extLst>
              <a:ext uri="{FF2B5EF4-FFF2-40B4-BE49-F238E27FC236}">
                <a16:creationId xmlns:a16="http://schemas.microsoft.com/office/drawing/2014/main" id="{14BDDCBD-30CE-E8FD-71F5-20CB69789793}"/>
              </a:ext>
            </a:extLst>
          </p:cNvPr>
          <p:cNvSpPr>
            <a:spLocks noGrp="1"/>
          </p:cNvSpPr>
          <p:nvPr>
            <p:ph idx="1"/>
          </p:nvPr>
        </p:nvSpPr>
        <p:spPr>
          <a:xfrm>
            <a:off x="1154954" y="2603500"/>
            <a:ext cx="9689259" cy="3925888"/>
          </a:xfrm>
        </p:spPr>
        <p:txBody>
          <a:bodyPr/>
          <a:lstStyle/>
          <a:p>
            <a:r>
              <a:rPr lang="en-US" dirty="0"/>
              <a:t>MongoDB Enterprise supports secure transfer of keys with compatible key management appliances. </a:t>
            </a:r>
          </a:p>
          <a:p>
            <a:r>
              <a:rPr lang="en-US" dirty="0"/>
              <a:t>Using a key manager allows for the keys to be stored in the key manager.</a:t>
            </a:r>
          </a:p>
          <a:p>
            <a:endParaRPr lang="en-US" dirty="0"/>
          </a:p>
          <a:p>
            <a:r>
              <a:rPr lang="en-US" dirty="0"/>
              <a:t>MongoDB Enterprise supports secure transfer of keys with Key Management Interoperability Protocol (KMIP) compliant key management appliances.</a:t>
            </a:r>
            <a:endParaRPr lang="en-IN" dirty="0"/>
          </a:p>
        </p:txBody>
      </p:sp>
    </p:spTree>
    <p:extLst>
      <p:ext uri="{BB962C8B-B14F-4D97-AF65-F5344CB8AC3E}">
        <p14:creationId xmlns:p14="http://schemas.microsoft.com/office/powerpoint/2010/main" val="2609638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3C176-6776-FE78-8F10-2CB5C8747B26}"/>
              </a:ext>
            </a:extLst>
          </p:cNvPr>
          <p:cNvSpPr>
            <a:spLocks noGrp="1"/>
          </p:cNvSpPr>
          <p:nvPr>
            <p:ph type="title"/>
          </p:nvPr>
        </p:nvSpPr>
        <p:spPr/>
        <p:txBody>
          <a:bodyPr/>
          <a:lstStyle/>
          <a:p>
            <a:r>
              <a:rPr lang="en-US" dirty="0"/>
              <a:t>Prerequisites</a:t>
            </a:r>
            <a:endParaRPr lang="en-IN" dirty="0"/>
          </a:p>
        </p:txBody>
      </p:sp>
      <p:sp>
        <p:nvSpPr>
          <p:cNvPr id="3" name="Content Placeholder 2">
            <a:extLst>
              <a:ext uri="{FF2B5EF4-FFF2-40B4-BE49-F238E27FC236}">
                <a16:creationId xmlns:a16="http://schemas.microsoft.com/office/drawing/2014/main" id="{C1396454-3A6C-E669-6928-8929BD6FDEB8}"/>
              </a:ext>
            </a:extLst>
          </p:cNvPr>
          <p:cNvSpPr>
            <a:spLocks noGrp="1"/>
          </p:cNvSpPr>
          <p:nvPr>
            <p:ph idx="1"/>
          </p:nvPr>
        </p:nvSpPr>
        <p:spPr>
          <a:xfrm>
            <a:off x="1154954" y="2603500"/>
            <a:ext cx="9960721" cy="3983038"/>
          </a:xfrm>
        </p:spPr>
        <p:txBody>
          <a:bodyPr/>
          <a:lstStyle/>
          <a:p>
            <a:r>
              <a:rPr lang="en-US" dirty="0"/>
              <a:t>Key manager must support the KMIP communication protocol.</a:t>
            </a:r>
          </a:p>
          <a:p>
            <a:endParaRPr lang="en-US" dirty="0"/>
          </a:p>
          <a:p>
            <a:r>
              <a:rPr lang="en-US" dirty="0"/>
              <a:t>The default KMIP protocol version is 1.2. </a:t>
            </a:r>
          </a:p>
          <a:p>
            <a:r>
              <a:rPr lang="en-US" dirty="0"/>
              <a:t>Can configure MongoDB to use KMIP version 1.0 or 1.1 in the MongoDB server configuration file.</a:t>
            </a:r>
          </a:p>
          <a:p>
            <a:endParaRPr lang="en-US" dirty="0"/>
          </a:p>
          <a:p>
            <a:r>
              <a:rPr lang="en-US" dirty="0"/>
              <a:t>To authenticate MongoDB to a KMIP server, you must have a valid certificate issued by the key management appliance.</a:t>
            </a:r>
            <a:endParaRPr lang="en-IN" dirty="0"/>
          </a:p>
        </p:txBody>
      </p:sp>
    </p:spTree>
    <p:extLst>
      <p:ext uri="{BB962C8B-B14F-4D97-AF65-F5344CB8AC3E}">
        <p14:creationId xmlns:p14="http://schemas.microsoft.com/office/powerpoint/2010/main" val="190342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DD3B-38B6-CF73-8105-31483930DF82}"/>
              </a:ext>
            </a:extLst>
          </p:cNvPr>
          <p:cNvSpPr>
            <a:spLocks noGrp="1"/>
          </p:cNvSpPr>
          <p:nvPr>
            <p:ph type="title"/>
          </p:nvPr>
        </p:nvSpPr>
        <p:spPr/>
        <p:txBody>
          <a:bodyPr/>
          <a:lstStyle/>
          <a:p>
            <a:r>
              <a:rPr lang="en-IN" dirty="0"/>
              <a:t>In-Use Encryption</a:t>
            </a:r>
          </a:p>
        </p:txBody>
      </p:sp>
      <p:sp>
        <p:nvSpPr>
          <p:cNvPr id="3" name="Content Placeholder 2">
            <a:extLst>
              <a:ext uri="{FF2B5EF4-FFF2-40B4-BE49-F238E27FC236}">
                <a16:creationId xmlns:a16="http://schemas.microsoft.com/office/drawing/2014/main" id="{BFCA35E7-A4C5-0E86-29A4-99C09D3D1BC5}"/>
              </a:ext>
            </a:extLst>
          </p:cNvPr>
          <p:cNvSpPr>
            <a:spLocks noGrp="1"/>
          </p:cNvSpPr>
          <p:nvPr>
            <p:ph idx="1"/>
          </p:nvPr>
        </p:nvSpPr>
        <p:spPr>
          <a:xfrm>
            <a:off x="1154954" y="2603500"/>
            <a:ext cx="10189321" cy="3911600"/>
          </a:xfrm>
        </p:spPr>
        <p:txBody>
          <a:bodyPr/>
          <a:lstStyle/>
          <a:p>
            <a:pPr algn="l"/>
            <a:r>
              <a:rPr lang="en-US" b="0" i="0" dirty="0">
                <a:solidFill>
                  <a:srgbClr val="023430"/>
                </a:solidFill>
                <a:effectLst/>
                <a:latin typeface="Euclid Circular A"/>
              </a:rPr>
              <a:t>Data is encrypted client-side with customer-controlled encryption keys, before being sent, stored, or retrieved from the database. </a:t>
            </a:r>
          </a:p>
          <a:p>
            <a:pPr algn="l"/>
            <a:r>
              <a:rPr lang="en-US" dirty="0">
                <a:solidFill>
                  <a:srgbClr val="023430"/>
                </a:solidFill>
                <a:latin typeface="Euclid Circular A"/>
              </a:rPr>
              <a:t>B</a:t>
            </a:r>
            <a:r>
              <a:rPr lang="en-US" b="0" i="0" dirty="0">
                <a:solidFill>
                  <a:srgbClr val="023430"/>
                </a:solidFill>
                <a:effectLst/>
                <a:latin typeface="Euclid Circular A"/>
              </a:rPr>
              <a:t>enefits :</a:t>
            </a:r>
          </a:p>
          <a:p>
            <a:pPr algn="l">
              <a:buFont typeface="Arial" panose="020B0604020202020204" pitchFamily="34" charset="0"/>
              <a:buChar char="•"/>
            </a:pPr>
            <a:r>
              <a:rPr lang="en-US" b="0" i="0" dirty="0">
                <a:solidFill>
                  <a:srgbClr val="023430"/>
                </a:solidFill>
                <a:effectLst/>
                <a:latin typeface="Euclid Circular A"/>
              </a:rPr>
              <a:t>Data encrypted throughout its lifecycle The strongest technical control to ensure that data always remains encrypted in-use, in backups, at-rest, and in-transit.</a:t>
            </a:r>
          </a:p>
          <a:p>
            <a:pPr algn="l">
              <a:buFont typeface="Arial" panose="020B0604020202020204" pitchFamily="34" charset="0"/>
              <a:buChar char="•"/>
            </a:pPr>
            <a:r>
              <a:rPr lang="en-US" b="0" i="0" dirty="0">
                <a:solidFill>
                  <a:srgbClr val="023430"/>
                </a:solidFill>
                <a:effectLst/>
                <a:latin typeface="Euclid Circular A"/>
              </a:rPr>
              <a:t>Faster application development cycle MongoDB takes the complexity out of developing applications for sensitive workloads. </a:t>
            </a:r>
          </a:p>
          <a:p>
            <a:pPr algn="l">
              <a:buFont typeface="Arial" panose="020B0604020202020204" pitchFamily="34" charset="0"/>
              <a:buChar char="•"/>
            </a:pPr>
            <a:r>
              <a:rPr lang="en-US" b="0" i="0" dirty="0">
                <a:solidFill>
                  <a:srgbClr val="023430"/>
                </a:solidFill>
                <a:effectLst/>
                <a:latin typeface="Euclid Circular A"/>
              </a:rPr>
              <a:t>Developers don’t have to be security or cryptography experts to build encryption into their applications.</a:t>
            </a:r>
          </a:p>
          <a:p>
            <a:pPr algn="l">
              <a:buFont typeface="Arial" panose="020B0604020202020204" pitchFamily="34" charset="0"/>
              <a:buChar char="•"/>
            </a:pPr>
            <a:r>
              <a:rPr lang="en-US" b="0" i="0" dirty="0">
                <a:solidFill>
                  <a:srgbClr val="023430"/>
                </a:solidFill>
                <a:effectLst/>
                <a:latin typeface="Euclid Circular A"/>
              </a:rPr>
              <a:t>Enables critical data privacy use cases </a:t>
            </a:r>
          </a:p>
          <a:p>
            <a:pPr algn="l">
              <a:buFont typeface="Arial" panose="020B0604020202020204" pitchFamily="34" charset="0"/>
              <a:buChar char="•"/>
            </a:pPr>
            <a:r>
              <a:rPr lang="en-US" b="0" i="0" dirty="0">
                <a:solidFill>
                  <a:srgbClr val="023430"/>
                </a:solidFill>
                <a:effectLst/>
                <a:latin typeface="Euclid Circular A"/>
              </a:rPr>
              <a:t>Allow customers to meet strict data privacy requirements for confidentiality using standards-based cryptography.</a:t>
            </a:r>
          </a:p>
          <a:p>
            <a:endParaRPr lang="en-IN" dirty="0"/>
          </a:p>
        </p:txBody>
      </p:sp>
    </p:spTree>
    <p:extLst>
      <p:ext uri="{BB962C8B-B14F-4D97-AF65-F5344CB8AC3E}">
        <p14:creationId xmlns:p14="http://schemas.microsoft.com/office/powerpoint/2010/main" val="2178010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CEE1-7F93-5161-14DD-532AC152A022}"/>
              </a:ext>
            </a:extLst>
          </p:cNvPr>
          <p:cNvSpPr>
            <a:spLocks noGrp="1"/>
          </p:cNvSpPr>
          <p:nvPr>
            <p:ph type="title"/>
          </p:nvPr>
        </p:nvSpPr>
        <p:spPr/>
        <p:txBody>
          <a:bodyPr/>
          <a:lstStyle/>
          <a:p>
            <a:r>
              <a:rPr lang="en-US" dirty="0"/>
              <a:t>Encrypt Using a New Key</a:t>
            </a:r>
            <a:endParaRPr lang="en-IN" dirty="0"/>
          </a:p>
        </p:txBody>
      </p:sp>
      <p:sp>
        <p:nvSpPr>
          <p:cNvPr id="3" name="Content Placeholder 2">
            <a:extLst>
              <a:ext uri="{FF2B5EF4-FFF2-40B4-BE49-F238E27FC236}">
                <a16:creationId xmlns:a16="http://schemas.microsoft.com/office/drawing/2014/main" id="{6BDAE65A-8B88-9E3F-D8A2-87797AA9990B}"/>
              </a:ext>
            </a:extLst>
          </p:cNvPr>
          <p:cNvSpPr>
            <a:spLocks noGrp="1"/>
          </p:cNvSpPr>
          <p:nvPr>
            <p:ph idx="1"/>
          </p:nvPr>
        </p:nvSpPr>
        <p:spPr/>
        <p:txBody>
          <a:bodyPr>
            <a:normAutofit fontScale="77500" lnSpcReduction="20000"/>
          </a:bodyPr>
          <a:lstStyle/>
          <a:p>
            <a:r>
              <a:rPr lang="en-US" dirty="0"/>
              <a:t>To create a new key when you connect to the key manager, use the following options to start mongod:</a:t>
            </a:r>
          </a:p>
          <a:p>
            <a:endParaRPr lang="en-US" dirty="0"/>
          </a:p>
          <a:p>
            <a:r>
              <a:rPr lang="en-US" dirty="0"/>
              <a:t>--</a:t>
            </a:r>
            <a:r>
              <a:rPr lang="en-US" dirty="0" err="1"/>
              <a:t>enableEncryption</a:t>
            </a:r>
            <a:endParaRPr lang="en-US" dirty="0"/>
          </a:p>
          <a:p>
            <a:endParaRPr lang="en-US" dirty="0"/>
          </a:p>
          <a:p>
            <a:r>
              <a:rPr lang="en-US" dirty="0"/>
              <a:t>--</a:t>
            </a:r>
            <a:r>
              <a:rPr lang="en-US" dirty="0" err="1"/>
              <a:t>kmipServerName</a:t>
            </a:r>
            <a:endParaRPr lang="en-US" dirty="0"/>
          </a:p>
          <a:p>
            <a:endParaRPr lang="en-US" dirty="0"/>
          </a:p>
          <a:p>
            <a:r>
              <a:rPr lang="en-US" dirty="0"/>
              <a:t>--</a:t>
            </a:r>
            <a:r>
              <a:rPr lang="en-US" dirty="0" err="1"/>
              <a:t>kmipPort</a:t>
            </a:r>
            <a:endParaRPr lang="en-US" dirty="0"/>
          </a:p>
          <a:p>
            <a:endParaRPr lang="en-US" dirty="0"/>
          </a:p>
          <a:p>
            <a:r>
              <a:rPr lang="en-US" dirty="0"/>
              <a:t>--</a:t>
            </a:r>
            <a:r>
              <a:rPr lang="en-US" dirty="0" err="1"/>
              <a:t>kmipServerCAFile</a:t>
            </a:r>
            <a:endParaRPr lang="en-US" dirty="0"/>
          </a:p>
          <a:p>
            <a:endParaRPr lang="en-US" dirty="0"/>
          </a:p>
          <a:p>
            <a:r>
              <a:rPr lang="en-US" dirty="0"/>
              <a:t>--</a:t>
            </a:r>
            <a:r>
              <a:rPr lang="en-US" dirty="0" err="1"/>
              <a:t>kmipClientCertificateFile</a:t>
            </a:r>
            <a:endParaRPr lang="en-IN" dirty="0"/>
          </a:p>
        </p:txBody>
      </p:sp>
    </p:spTree>
    <p:extLst>
      <p:ext uri="{BB962C8B-B14F-4D97-AF65-F5344CB8AC3E}">
        <p14:creationId xmlns:p14="http://schemas.microsoft.com/office/powerpoint/2010/main" val="3224186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5473-DD1A-D076-4035-E561FFC6368F}"/>
              </a:ext>
            </a:extLst>
          </p:cNvPr>
          <p:cNvSpPr>
            <a:spLocks noGrp="1"/>
          </p:cNvSpPr>
          <p:nvPr>
            <p:ph type="title"/>
          </p:nvPr>
        </p:nvSpPr>
        <p:spPr/>
        <p:txBody>
          <a:bodyPr/>
          <a:lstStyle/>
          <a:p>
            <a:r>
              <a:rPr lang="en-US" dirty="0"/>
              <a:t>Encrypt Using a New Key</a:t>
            </a:r>
            <a:endParaRPr lang="en-IN" dirty="0"/>
          </a:p>
        </p:txBody>
      </p:sp>
      <p:sp>
        <p:nvSpPr>
          <p:cNvPr id="3" name="Content Placeholder 2">
            <a:extLst>
              <a:ext uri="{FF2B5EF4-FFF2-40B4-BE49-F238E27FC236}">
                <a16:creationId xmlns:a16="http://schemas.microsoft.com/office/drawing/2014/main" id="{32261A45-4F5B-1013-ACB5-BF2D36485EE0}"/>
              </a:ext>
            </a:extLst>
          </p:cNvPr>
          <p:cNvSpPr>
            <a:spLocks noGrp="1"/>
          </p:cNvSpPr>
          <p:nvPr>
            <p:ph idx="1"/>
          </p:nvPr>
        </p:nvSpPr>
        <p:spPr/>
        <p:txBody>
          <a:bodyPr/>
          <a:lstStyle/>
          <a:p>
            <a:r>
              <a:rPr lang="en-US" dirty="0"/>
              <a:t>Following operation creates a new master key in your key manager. mongod uses the master key to encrypt the keys that mongod generates for each database.</a:t>
            </a:r>
          </a:p>
          <a:p>
            <a:pPr marL="0" indent="0">
              <a:buNone/>
            </a:pPr>
            <a:r>
              <a:rPr lang="en-US" dirty="0"/>
              <a:t>mongod --</a:t>
            </a:r>
            <a:r>
              <a:rPr lang="en-US" dirty="0" err="1"/>
              <a:t>enableEncryption</a:t>
            </a:r>
            <a:r>
              <a:rPr lang="en-US" dirty="0"/>
              <a:t> \</a:t>
            </a:r>
          </a:p>
          <a:p>
            <a:pPr marL="0" indent="0">
              <a:buNone/>
            </a:pPr>
            <a:r>
              <a:rPr lang="en-US" dirty="0"/>
              <a:t>       --</a:t>
            </a:r>
            <a:r>
              <a:rPr lang="en-US" dirty="0" err="1"/>
              <a:t>kmipServerName</a:t>
            </a:r>
            <a:r>
              <a:rPr lang="en-US" dirty="0"/>
              <a:t> &lt;KMIP Server </a:t>
            </a:r>
            <a:r>
              <a:rPr lang="en-US" dirty="0" err="1"/>
              <a:t>HostName</a:t>
            </a:r>
            <a:r>
              <a:rPr lang="en-US" dirty="0"/>
              <a:t>&gt; \</a:t>
            </a:r>
          </a:p>
          <a:p>
            <a:pPr marL="0" indent="0">
              <a:buNone/>
            </a:pPr>
            <a:r>
              <a:rPr lang="en-US" dirty="0"/>
              <a:t>       --</a:t>
            </a:r>
            <a:r>
              <a:rPr lang="en-US" dirty="0" err="1"/>
              <a:t>kmipPort</a:t>
            </a:r>
            <a:r>
              <a:rPr lang="en-US" dirty="0"/>
              <a:t> &lt;KMIP server port&gt; \</a:t>
            </a:r>
          </a:p>
          <a:p>
            <a:pPr marL="0" indent="0">
              <a:buNone/>
            </a:pPr>
            <a:r>
              <a:rPr lang="en-US" dirty="0"/>
              <a:t>       --</a:t>
            </a:r>
            <a:r>
              <a:rPr lang="en-US" dirty="0" err="1"/>
              <a:t>kmipServerCAFile</a:t>
            </a:r>
            <a:r>
              <a:rPr lang="en-US" dirty="0"/>
              <a:t> </a:t>
            </a:r>
            <a:r>
              <a:rPr lang="en-US" dirty="0" err="1"/>
              <a:t>ca.pem</a:t>
            </a:r>
            <a:r>
              <a:rPr lang="en-US" dirty="0"/>
              <a:t> \</a:t>
            </a:r>
          </a:p>
          <a:p>
            <a:pPr marL="0" indent="0">
              <a:buNone/>
            </a:pPr>
            <a:r>
              <a:rPr lang="en-US" dirty="0"/>
              <a:t>       --</a:t>
            </a:r>
            <a:r>
              <a:rPr lang="en-US" dirty="0" err="1"/>
              <a:t>kmipClientCertificateFile</a:t>
            </a:r>
            <a:r>
              <a:rPr lang="en-US" dirty="0"/>
              <a:t> </a:t>
            </a:r>
            <a:r>
              <a:rPr lang="en-US" dirty="0" err="1"/>
              <a:t>client.pem</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8243441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3A17-D891-3E6C-D93E-EFCF9AFB99E1}"/>
              </a:ext>
            </a:extLst>
          </p:cNvPr>
          <p:cNvSpPr>
            <a:spLocks noGrp="1"/>
          </p:cNvSpPr>
          <p:nvPr>
            <p:ph type="title"/>
          </p:nvPr>
        </p:nvSpPr>
        <p:spPr/>
        <p:txBody>
          <a:bodyPr/>
          <a:lstStyle/>
          <a:p>
            <a:r>
              <a:rPr lang="en-US" dirty="0"/>
              <a:t>Encrypt Using a New Key</a:t>
            </a:r>
            <a:endParaRPr lang="en-IN" dirty="0"/>
          </a:p>
        </p:txBody>
      </p:sp>
      <p:sp>
        <p:nvSpPr>
          <p:cNvPr id="3" name="Content Placeholder 2">
            <a:extLst>
              <a:ext uri="{FF2B5EF4-FFF2-40B4-BE49-F238E27FC236}">
                <a16:creationId xmlns:a16="http://schemas.microsoft.com/office/drawing/2014/main" id="{BCAFFD3F-EEE0-ADC6-4894-B607C92C1F7F}"/>
              </a:ext>
            </a:extLst>
          </p:cNvPr>
          <p:cNvSpPr>
            <a:spLocks noGrp="1"/>
          </p:cNvSpPr>
          <p:nvPr>
            <p:ph idx="1"/>
          </p:nvPr>
        </p:nvSpPr>
        <p:spPr>
          <a:xfrm>
            <a:off x="1154954" y="2603500"/>
            <a:ext cx="10503646" cy="4040188"/>
          </a:xfrm>
        </p:spPr>
        <p:txBody>
          <a:bodyPr>
            <a:normAutofit/>
          </a:bodyPr>
          <a:lstStyle/>
          <a:p>
            <a:r>
              <a:rPr lang="en-US" dirty="0"/>
              <a:t>mongod verifies the connection to the KMIP server on startup.</a:t>
            </a:r>
          </a:p>
          <a:p>
            <a:r>
              <a:rPr lang="en-US" dirty="0"/>
              <a:t>The server name specified in --</a:t>
            </a:r>
            <a:r>
              <a:rPr lang="en-US" dirty="0" err="1"/>
              <a:t>kmipServerName</a:t>
            </a:r>
            <a:r>
              <a:rPr lang="en-US" dirty="0"/>
              <a:t> must match either the Subject Alternative Name SAN or the Common Name CN on the certificate presented by the KMIP server. </a:t>
            </a:r>
          </a:p>
          <a:p>
            <a:r>
              <a:rPr lang="en-US" dirty="0"/>
              <a:t>SAN can be a system name or an IP address.</a:t>
            </a:r>
          </a:p>
          <a:p>
            <a:r>
              <a:rPr lang="en-US" dirty="0"/>
              <a:t>If SAN is present, mongod does not try to match against CN.</a:t>
            </a:r>
          </a:p>
          <a:p>
            <a:r>
              <a:rPr lang="en-US" dirty="0"/>
              <a:t>If the hostname or IP address of the KMIP server does </a:t>
            </a:r>
            <a:r>
              <a:rPr lang="en-US" dirty="0" err="1"/>
              <a:t>does</a:t>
            </a:r>
            <a:r>
              <a:rPr lang="en-US" dirty="0"/>
              <a:t> not match either SAN or CN, mongod does not start.</a:t>
            </a:r>
          </a:p>
          <a:p>
            <a:r>
              <a:rPr lang="en-US" b="0" i="0" dirty="0">
                <a:solidFill>
                  <a:srgbClr val="001E2B"/>
                </a:solidFill>
                <a:effectLst/>
                <a:latin typeface="Euclid Circular A"/>
              </a:rPr>
              <a:t>To verify that the key creation and usage was successful, check the log file. If successful, the process will log the following messages:</a:t>
            </a:r>
          </a:p>
          <a:p>
            <a:pPr marL="0" indent="0">
              <a:buNone/>
            </a:pPr>
            <a:r>
              <a:rPr lang="en-US" dirty="0">
                <a:solidFill>
                  <a:srgbClr val="001E2B"/>
                </a:solidFill>
                <a:latin typeface="Euclid Circular A"/>
              </a:rPr>
              <a:t>[</a:t>
            </a:r>
            <a:r>
              <a:rPr lang="en-US" dirty="0" err="1">
                <a:solidFill>
                  <a:srgbClr val="001E2B"/>
                </a:solidFill>
                <a:latin typeface="Euclid Circular A"/>
              </a:rPr>
              <a:t>initandlisten</a:t>
            </a:r>
            <a:r>
              <a:rPr lang="en-US" dirty="0">
                <a:solidFill>
                  <a:srgbClr val="001E2B"/>
                </a:solidFill>
                <a:latin typeface="Euclid Circular A"/>
              </a:rPr>
              <a:t>] Created KMIP key with id: &lt;UID&gt;</a:t>
            </a:r>
          </a:p>
          <a:p>
            <a:pPr marL="0" indent="0">
              <a:buNone/>
            </a:pPr>
            <a:r>
              <a:rPr lang="en-US" dirty="0">
                <a:solidFill>
                  <a:srgbClr val="001E2B"/>
                </a:solidFill>
                <a:latin typeface="Euclid Circular A"/>
              </a:rPr>
              <a:t>[</a:t>
            </a:r>
            <a:r>
              <a:rPr lang="en-US" dirty="0" err="1">
                <a:solidFill>
                  <a:srgbClr val="001E2B"/>
                </a:solidFill>
                <a:latin typeface="Euclid Circular A"/>
              </a:rPr>
              <a:t>initandlisten</a:t>
            </a:r>
            <a:r>
              <a:rPr lang="en-US" dirty="0">
                <a:solidFill>
                  <a:srgbClr val="001E2B"/>
                </a:solidFill>
                <a:latin typeface="Euclid Circular A"/>
              </a:rPr>
              <a:t>] Encryption key manager initialized using master key with id: &lt;UID&gt;</a:t>
            </a:r>
            <a:endParaRPr lang="en-US" dirty="0"/>
          </a:p>
          <a:p>
            <a:endParaRPr lang="en-US" dirty="0"/>
          </a:p>
          <a:p>
            <a:endParaRPr lang="en-IN" dirty="0"/>
          </a:p>
        </p:txBody>
      </p:sp>
    </p:spTree>
    <p:extLst>
      <p:ext uri="{BB962C8B-B14F-4D97-AF65-F5344CB8AC3E}">
        <p14:creationId xmlns:p14="http://schemas.microsoft.com/office/powerpoint/2010/main" val="14448011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D155-1DDF-32D6-7626-E98EEEED4740}"/>
              </a:ext>
            </a:extLst>
          </p:cNvPr>
          <p:cNvSpPr>
            <a:spLocks noGrp="1"/>
          </p:cNvSpPr>
          <p:nvPr>
            <p:ph type="title"/>
          </p:nvPr>
        </p:nvSpPr>
        <p:spPr/>
        <p:txBody>
          <a:bodyPr/>
          <a:lstStyle/>
          <a:p>
            <a:r>
              <a:rPr lang="en-US" dirty="0"/>
              <a:t>Encrypt Using an Existing Key</a:t>
            </a:r>
            <a:endParaRPr lang="en-IN" dirty="0"/>
          </a:p>
        </p:txBody>
      </p:sp>
      <p:sp>
        <p:nvSpPr>
          <p:cNvPr id="3" name="Content Placeholder 2">
            <a:extLst>
              <a:ext uri="{FF2B5EF4-FFF2-40B4-BE49-F238E27FC236}">
                <a16:creationId xmlns:a16="http://schemas.microsoft.com/office/drawing/2014/main" id="{A121B520-73BF-F2B7-F7E2-DD23D0B22F08}"/>
              </a:ext>
            </a:extLst>
          </p:cNvPr>
          <p:cNvSpPr>
            <a:spLocks noGrp="1"/>
          </p:cNvSpPr>
          <p:nvPr>
            <p:ph idx="1"/>
          </p:nvPr>
        </p:nvSpPr>
        <p:spPr>
          <a:xfrm>
            <a:off x="1154954" y="2603500"/>
            <a:ext cx="10475071" cy="4040188"/>
          </a:xfrm>
        </p:spPr>
        <p:txBody>
          <a:bodyPr>
            <a:normAutofit fontScale="85000" lnSpcReduction="20000"/>
          </a:bodyPr>
          <a:lstStyle/>
          <a:p>
            <a:r>
              <a:rPr lang="en-US" dirty="0"/>
              <a:t>Can use an existing master key that your KMIP server already manages. To use an existing key, use these options when you start mongod to connect mongod to the key manager:</a:t>
            </a:r>
          </a:p>
          <a:p>
            <a:r>
              <a:rPr lang="en-US" dirty="0"/>
              <a:t>--</a:t>
            </a:r>
            <a:r>
              <a:rPr lang="en-US" dirty="0" err="1"/>
              <a:t>enableEncryption</a:t>
            </a:r>
            <a:endParaRPr lang="en-US" dirty="0"/>
          </a:p>
          <a:p>
            <a:endParaRPr lang="en-US" dirty="0"/>
          </a:p>
          <a:p>
            <a:r>
              <a:rPr lang="en-US" dirty="0"/>
              <a:t>--</a:t>
            </a:r>
            <a:r>
              <a:rPr lang="en-US" dirty="0" err="1"/>
              <a:t>kmipServerName</a:t>
            </a:r>
            <a:endParaRPr lang="en-US" dirty="0"/>
          </a:p>
          <a:p>
            <a:endParaRPr lang="en-US" dirty="0"/>
          </a:p>
          <a:p>
            <a:r>
              <a:rPr lang="en-US" dirty="0"/>
              <a:t>--</a:t>
            </a:r>
            <a:r>
              <a:rPr lang="en-US" dirty="0" err="1"/>
              <a:t>kmipPort</a:t>
            </a:r>
            <a:endParaRPr lang="en-US" dirty="0"/>
          </a:p>
          <a:p>
            <a:endParaRPr lang="en-US" dirty="0"/>
          </a:p>
          <a:p>
            <a:r>
              <a:rPr lang="en-US" dirty="0"/>
              <a:t>--</a:t>
            </a:r>
            <a:r>
              <a:rPr lang="en-US" dirty="0" err="1"/>
              <a:t>kmipServerCAFile</a:t>
            </a:r>
            <a:endParaRPr lang="en-US" dirty="0"/>
          </a:p>
          <a:p>
            <a:endParaRPr lang="en-US" dirty="0"/>
          </a:p>
          <a:p>
            <a:r>
              <a:rPr lang="en-US" dirty="0"/>
              <a:t>--</a:t>
            </a:r>
            <a:r>
              <a:rPr lang="en-US" dirty="0" err="1"/>
              <a:t>kmipClientCertificateFile</a:t>
            </a:r>
            <a:endParaRPr lang="en-US" dirty="0"/>
          </a:p>
          <a:p>
            <a:endParaRPr lang="en-US" dirty="0"/>
          </a:p>
          <a:p>
            <a:r>
              <a:rPr lang="en-US" dirty="0"/>
              <a:t>--</a:t>
            </a:r>
            <a:r>
              <a:rPr lang="en-US" dirty="0" err="1"/>
              <a:t>kmipKeyIdentifier</a:t>
            </a:r>
            <a:endParaRPr lang="en-IN" dirty="0"/>
          </a:p>
        </p:txBody>
      </p:sp>
    </p:spTree>
    <p:extLst>
      <p:ext uri="{BB962C8B-B14F-4D97-AF65-F5344CB8AC3E}">
        <p14:creationId xmlns:p14="http://schemas.microsoft.com/office/powerpoint/2010/main" val="3157329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D155-1DDF-32D6-7626-E98EEEED4740}"/>
              </a:ext>
            </a:extLst>
          </p:cNvPr>
          <p:cNvSpPr>
            <a:spLocks noGrp="1"/>
          </p:cNvSpPr>
          <p:nvPr>
            <p:ph type="title"/>
          </p:nvPr>
        </p:nvSpPr>
        <p:spPr/>
        <p:txBody>
          <a:bodyPr/>
          <a:lstStyle/>
          <a:p>
            <a:r>
              <a:rPr lang="en-US" dirty="0"/>
              <a:t>Encrypt Using an Existing Key</a:t>
            </a:r>
            <a:endParaRPr lang="en-IN" dirty="0"/>
          </a:p>
        </p:txBody>
      </p:sp>
      <p:sp>
        <p:nvSpPr>
          <p:cNvPr id="3" name="Content Placeholder 2">
            <a:extLst>
              <a:ext uri="{FF2B5EF4-FFF2-40B4-BE49-F238E27FC236}">
                <a16:creationId xmlns:a16="http://schemas.microsoft.com/office/drawing/2014/main" id="{A121B520-73BF-F2B7-F7E2-DD23D0B22F08}"/>
              </a:ext>
            </a:extLst>
          </p:cNvPr>
          <p:cNvSpPr>
            <a:spLocks noGrp="1"/>
          </p:cNvSpPr>
          <p:nvPr>
            <p:ph idx="1"/>
          </p:nvPr>
        </p:nvSpPr>
        <p:spPr>
          <a:xfrm>
            <a:off x="1154954" y="2603500"/>
            <a:ext cx="10475071" cy="4040188"/>
          </a:xfrm>
        </p:spPr>
        <p:txBody>
          <a:bodyPr/>
          <a:lstStyle/>
          <a:p>
            <a:pPr marL="0" indent="0">
              <a:buNone/>
            </a:pPr>
            <a:r>
              <a:rPr lang="en-IN" dirty="0" err="1"/>
              <a:t>mongod</a:t>
            </a:r>
            <a:r>
              <a:rPr lang="en-IN" dirty="0"/>
              <a:t> --</a:t>
            </a:r>
            <a:r>
              <a:rPr lang="en-IN" dirty="0" err="1"/>
              <a:t>enableEncryption</a:t>
            </a:r>
            <a:r>
              <a:rPr lang="en-IN" dirty="0"/>
              <a:t> \</a:t>
            </a:r>
          </a:p>
          <a:p>
            <a:pPr marL="0" indent="0">
              <a:buNone/>
            </a:pPr>
            <a:r>
              <a:rPr lang="en-IN" dirty="0"/>
              <a:t>       --</a:t>
            </a:r>
            <a:r>
              <a:rPr lang="en-IN" dirty="0" err="1"/>
              <a:t>kmipServerName</a:t>
            </a:r>
            <a:r>
              <a:rPr lang="en-IN" dirty="0"/>
              <a:t> &lt;KMIP Server </a:t>
            </a:r>
            <a:r>
              <a:rPr lang="en-IN" dirty="0" err="1"/>
              <a:t>HostName</a:t>
            </a:r>
            <a:r>
              <a:rPr lang="en-IN" dirty="0"/>
              <a:t>&gt; \</a:t>
            </a:r>
          </a:p>
          <a:p>
            <a:pPr marL="0" indent="0">
              <a:buNone/>
            </a:pPr>
            <a:r>
              <a:rPr lang="en-IN" dirty="0"/>
              <a:t>       --</a:t>
            </a:r>
            <a:r>
              <a:rPr lang="en-IN" dirty="0" err="1"/>
              <a:t>kmipPort</a:t>
            </a:r>
            <a:r>
              <a:rPr lang="en-IN" dirty="0"/>
              <a:t> &lt;KMIP server port&gt; \</a:t>
            </a:r>
          </a:p>
          <a:p>
            <a:pPr marL="0" indent="0">
              <a:buNone/>
            </a:pPr>
            <a:r>
              <a:rPr lang="en-IN" dirty="0"/>
              <a:t>       --</a:t>
            </a:r>
            <a:r>
              <a:rPr lang="en-IN" dirty="0" err="1"/>
              <a:t>kmipServerCAFile</a:t>
            </a:r>
            <a:r>
              <a:rPr lang="en-IN" dirty="0"/>
              <a:t> </a:t>
            </a:r>
            <a:r>
              <a:rPr lang="en-IN" dirty="0" err="1"/>
              <a:t>ca.pem</a:t>
            </a:r>
            <a:r>
              <a:rPr lang="en-IN" dirty="0"/>
              <a:t> \</a:t>
            </a:r>
          </a:p>
          <a:p>
            <a:pPr marL="0" indent="0">
              <a:buNone/>
            </a:pPr>
            <a:r>
              <a:rPr lang="en-IN" dirty="0"/>
              <a:t>       --</a:t>
            </a:r>
            <a:r>
              <a:rPr lang="en-IN" dirty="0" err="1"/>
              <a:t>kmipClientCertificateFile</a:t>
            </a:r>
            <a:r>
              <a:rPr lang="en-IN" dirty="0"/>
              <a:t> </a:t>
            </a:r>
            <a:r>
              <a:rPr lang="en-IN" dirty="0" err="1"/>
              <a:t>client.pem</a:t>
            </a:r>
            <a:r>
              <a:rPr lang="en-IN" dirty="0"/>
              <a:t> \</a:t>
            </a:r>
          </a:p>
          <a:p>
            <a:pPr marL="0" indent="0">
              <a:buNone/>
            </a:pPr>
            <a:r>
              <a:rPr lang="en-IN" dirty="0"/>
              <a:t>       --</a:t>
            </a:r>
            <a:r>
              <a:rPr lang="en-IN" dirty="0" err="1"/>
              <a:t>kmipKeyIdentifier</a:t>
            </a:r>
            <a:r>
              <a:rPr lang="en-IN" dirty="0"/>
              <a:t> &lt;UID&gt;</a:t>
            </a:r>
          </a:p>
        </p:txBody>
      </p:sp>
    </p:spTree>
    <p:extLst>
      <p:ext uri="{BB962C8B-B14F-4D97-AF65-F5344CB8AC3E}">
        <p14:creationId xmlns:p14="http://schemas.microsoft.com/office/powerpoint/2010/main" val="22421085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D155-1DDF-32D6-7626-E98EEEED4740}"/>
              </a:ext>
            </a:extLst>
          </p:cNvPr>
          <p:cNvSpPr>
            <a:spLocks noGrp="1"/>
          </p:cNvSpPr>
          <p:nvPr>
            <p:ph type="title"/>
          </p:nvPr>
        </p:nvSpPr>
        <p:spPr/>
        <p:txBody>
          <a:bodyPr/>
          <a:lstStyle/>
          <a:p>
            <a:r>
              <a:rPr lang="en-US" dirty="0"/>
              <a:t>Encrypt Using an Existing Key</a:t>
            </a:r>
            <a:endParaRPr lang="en-IN" dirty="0"/>
          </a:p>
        </p:txBody>
      </p:sp>
      <p:sp>
        <p:nvSpPr>
          <p:cNvPr id="3" name="Content Placeholder 2">
            <a:extLst>
              <a:ext uri="{FF2B5EF4-FFF2-40B4-BE49-F238E27FC236}">
                <a16:creationId xmlns:a16="http://schemas.microsoft.com/office/drawing/2014/main" id="{A121B520-73BF-F2B7-F7E2-DD23D0B22F08}"/>
              </a:ext>
            </a:extLst>
          </p:cNvPr>
          <p:cNvSpPr>
            <a:spLocks noGrp="1"/>
          </p:cNvSpPr>
          <p:nvPr>
            <p:ph idx="1"/>
          </p:nvPr>
        </p:nvSpPr>
        <p:spPr>
          <a:xfrm>
            <a:off x="1154954" y="2603500"/>
            <a:ext cx="10475071" cy="4040188"/>
          </a:xfrm>
        </p:spPr>
        <p:txBody>
          <a:bodyPr/>
          <a:lstStyle/>
          <a:p>
            <a:r>
              <a:rPr lang="en-US" dirty="0"/>
              <a:t>mongod verifies the connection to the KMIP server on startup.</a:t>
            </a:r>
          </a:p>
          <a:p>
            <a:r>
              <a:rPr lang="en-US" dirty="0"/>
              <a:t>The server name specified in --</a:t>
            </a:r>
            <a:r>
              <a:rPr lang="en-US" dirty="0" err="1"/>
              <a:t>kmipServerName</a:t>
            </a:r>
            <a:r>
              <a:rPr lang="en-US" dirty="0"/>
              <a:t> must match either the Subject Alternative Name SAN or the Common Name CN on the certificate presented by the KMIP server. SAN can be a system name or an IP address.</a:t>
            </a:r>
          </a:p>
          <a:p>
            <a:r>
              <a:rPr lang="en-US" dirty="0"/>
              <a:t>If SAN is present, mongod does not try to match against CN.</a:t>
            </a:r>
          </a:p>
          <a:p>
            <a:r>
              <a:rPr lang="en-US" dirty="0"/>
              <a:t>If the hostname or IP address of the KMIP server does </a:t>
            </a:r>
            <a:r>
              <a:rPr lang="en-US" dirty="0" err="1"/>
              <a:t>does</a:t>
            </a:r>
            <a:r>
              <a:rPr lang="en-US" dirty="0"/>
              <a:t> not match either SAN or CN, mongod does not start.</a:t>
            </a:r>
            <a:endParaRPr lang="en-IN" dirty="0"/>
          </a:p>
        </p:txBody>
      </p:sp>
    </p:spTree>
    <p:extLst>
      <p:ext uri="{BB962C8B-B14F-4D97-AF65-F5344CB8AC3E}">
        <p14:creationId xmlns:p14="http://schemas.microsoft.com/office/powerpoint/2010/main" val="3129433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D155-1DDF-32D6-7626-E98EEEED4740}"/>
              </a:ext>
            </a:extLst>
          </p:cNvPr>
          <p:cNvSpPr>
            <a:spLocks noGrp="1"/>
          </p:cNvSpPr>
          <p:nvPr>
            <p:ph type="title"/>
          </p:nvPr>
        </p:nvSpPr>
        <p:spPr/>
        <p:txBody>
          <a:bodyPr/>
          <a:lstStyle/>
          <a:p>
            <a:r>
              <a:rPr lang="en-IN" dirty="0"/>
              <a:t>Local Key Management</a:t>
            </a:r>
          </a:p>
        </p:txBody>
      </p:sp>
      <p:sp>
        <p:nvSpPr>
          <p:cNvPr id="3" name="Content Placeholder 2">
            <a:extLst>
              <a:ext uri="{FF2B5EF4-FFF2-40B4-BE49-F238E27FC236}">
                <a16:creationId xmlns:a16="http://schemas.microsoft.com/office/drawing/2014/main" id="{A121B520-73BF-F2B7-F7E2-DD23D0B22F08}"/>
              </a:ext>
            </a:extLst>
          </p:cNvPr>
          <p:cNvSpPr>
            <a:spLocks noGrp="1"/>
          </p:cNvSpPr>
          <p:nvPr>
            <p:ph idx="1"/>
          </p:nvPr>
        </p:nvSpPr>
        <p:spPr>
          <a:xfrm>
            <a:off x="1154954" y="2603500"/>
            <a:ext cx="10475071" cy="4040188"/>
          </a:xfrm>
        </p:spPr>
        <p:txBody>
          <a:bodyPr/>
          <a:lstStyle/>
          <a:p>
            <a:pPr algn="l"/>
            <a:r>
              <a:rPr lang="en-US" b="0" i="0" dirty="0">
                <a:solidFill>
                  <a:srgbClr val="4C2100"/>
                </a:solidFill>
                <a:effectLst/>
                <a:latin typeface="Euclid Circular A"/>
              </a:rPr>
              <a:t>Using the </a:t>
            </a:r>
            <a:r>
              <a:rPr lang="en-US" b="0" i="0" dirty="0" err="1">
                <a:solidFill>
                  <a:srgbClr val="4C2100"/>
                </a:solidFill>
                <a:effectLst/>
                <a:latin typeface="Euclid Circular A"/>
              </a:rPr>
              <a:t>keyfile</a:t>
            </a:r>
            <a:r>
              <a:rPr lang="en-US" b="0" i="0" dirty="0">
                <a:solidFill>
                  <a:srgbClr val="4C2100"/>
                </a:solidFill>
                <a:effectLst/>
                <a:latin typeface="Euclid Circular A"/>
              </a:rPr>
              <a:t> method does not meet most regulatory key management guidelines and requires users to securely manage their own keys.</a:t>
            </a:r>
          </a:p>
          <a:p>
            <a:pPr algn="l"/>
            <a:r>
              <a:rPr lang="en-US" b="0" i="0" dirty="0">
                <a:solidFill>
                  <a:srgbClr val="4C2100"/>
                </a:solidFill>
                <a:effectLst/>
                <a:latin typeface="Euclid Circular A"/>
              </a:rPr>
              <a:t>The safe management of the </a:t>
            </a:r>
            <a:r>
              <a:rPr lang="en-US" b="0" i="0" dirty="0" err="1">
                <a:solidFill>
                  <a:srgbClr val="4C2100"/>
                </a:solidFill>
                <a:effectLst/>
                <a:latin typeface="Euclid Circular A"/>
              </a:rPr>
              <a:t>keyfile</a:t>
            </a:r>
            <a:r>
              <a:rPr lang="en-US" b="0" i="0" dirty="0">
                <a:solidFill>
                  <a:srgbClr val="4C2100"/>
                </a:solidFill>
                <a:effectLst/>
                <a:latin typeface="Euclid Circular A"/>
              </a:rPr>
              <a:t> is critical.</a:t>
            </a:r>
          </a:p>
          <a:p>
            <a:endParaRPr lang="en-IN" dirty="0"/>
          </a:p>
        </p:txBody>
      </p:sp>
    </p:spTree>
    <p:extLst>
      <p:ext uri="{BB962C8B-B14F-4D97-AF65-F5344CB8AC3E}">
        <p14:creationId xmlns:p14="http://schemas.microsoft.com/office/powerpoint/2010/main" val="5994489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D155-1DDF-32D6-7626-E98EEEED4740}"/>
              </a:ext>
            </a:extLst>
          </p:cNvPr>
          <p:cNvSpPr>
            <a:spLocks noGrp="1"/>
          </p:cNvSpPr>
          <p:nvPr>
            <p:ph type="title"/>
          </p:nvPr>
        </p:nvSpPr>
        <p:spPr/>
        <p:txBody>
          <a:bodyPr/>
          <a:lstStyle/>
          <a:p>
            <a:r>
              <a:rPr lang="en-IN" dirty="0"/>
              <a:t>Local Key Management</a:t>
            </a:r>
          </a:p>
        </p:txBody>
      </p:sp>
      <p:sp>
        <p:nvSpPr>
          <p:cNvPr id="3" name="Content Placeholder 2">
            <a:extLst>
              <a:ext uri="{FF2B5EF4-FFF2-40B4-BE49-F238E27FC236}">
                <a16:creationId xmlns:a16="http://schemas.microsoft.com/office/drawing/2014/main" id="{A121B520-73BF-F2B7-F7E2-DD23D0B22F08}"/>
              </a:ext>
            </a:extLst>
          </p:cNvPr>
          <p:cNvSpPr>
            <a:spLocks noGrp="1"/>
          </p:cNvSpPr>
          <p:nvPr>
            <p:ph idx="1"/>
          </p:nvPr>
        </p:nvSpPr>
        <p:spPr>
          <a:xfrm>
            <a:off x="1154954" y="2603500"/>
            <a:ext cx="10475071" cy="4040188"/>
          </a:xfrm>
        </p:spPr>
        <p:txBody>
          <a:bodyPr/>
          <a:lstStyle/>
          <a:p>
            <a:r>
              <a:rPr lang="en-US" dirty="0"/>
              <a:t>To encrypt using a </a:t>
            </a:r>
            <a:r>
              <a:rPr lang="en-US" dirty="0" err="1"/>
              <a:t>keyfile</a:t>
            </a:r>
            <a:r>
              <a:rPr lang="en-US" dirty="0"/>
              <a:t>, you must have a base64 encoded </a:t>
            </a:r>
            <a:r>
              <a:rPr lang="en-US" dirty="0" err="1"/>
              <a:t>keyfile</a:t>
            </a:r>
            <a:r>
              <a:rPr lang="en-US" dirty="0"/>
              <a:t> that contains a single 16 or 32 character string. </a:t>
            </a:r>
          </a:p>
          <a:p>
            <a:r>
              <a:rPr lang="en-US" dirty="0" err="1"/>
              <a:t>keyfile</a:t>
            </a:r>
            <a:r>
              <a:rPr lang="en-US" dirty="0"/>
              <a:t> must only be accessible by the owner of the mongod process.</a:t>
            </a:r>
          </a:p>
          <a:p>
            <a:pPr marL="0" indent="0">
              <a:buNone/>
            </a:pPr>
            <a:r>
              <a:rPr lang="en-US" dirty="0"/>
              <a:t>1. Create the base64 encoded </a:t>
            </a:r>
            <a:r>
              <a:rPr lang="en-US" dirty="0" err="1"/>
              <a:t>keyfile</a:t>
            </a:r>
            <a:r>
              <a:rPr lang="en-US" dirty="0"/>
              <a:t> with the 16 or 32 character string. </a:t>
            </a:r>
          </a:p>
          <a:p>
            <a:r>
              <a:rPr lang="en-US" dirty="0"/>
              <a:t>Can generate the encoded </a:t>
            </a:r>
            <a:r>
              <a:rPr lang="en-US" dirty="0" err="1"/>
              <a:t>keyfile</a:t>
            </a:r>
            <a:r>
              <a:rPr lang="en-US" dirty="0"/>
              <a:t> using any method you prefer. For example</a:t>
            </a:r>
          </a:p>
          <a:p>
            <a:pPr marL="0" indent="0">
              <a:buNone/>
            </a:pPr>
            <a:r>
              <a:rPr lang="en-US" dirty="0" err="1"/>
              <a:t>openssl</a:t>
            </a:r>
            <a:r>
              <a:rPr lang="en-US" dirty="0"/>
              <a:t> rand -base64 32 &gt; </a:t>
            </a:r>
            <a:r>
              <a:rPr lang="en-US" dirty="0" err="1"/>
              <a:t>mongodb-keyfile</a:t>
            </a:r>
            <a:endParaRPr lang="en-US" dirty="0"/>
          </a:p>
          <a:p>
            <a:pPr marL="0" indent="0">
              <a:buNone/>
            </a:pPr>
            <a:r>
              <a:rPr lang="en-IN" b="0" i="0" dirty="0">
                <a:solidFill>
                  <a:srgbClr val="001E2B"/>
                </a:solidFill>
                <a:effectLst/>
                <a:latin typeface="Euclid Circular A"/>
              </a:rPr>
              <a:t>2. Update the file permissions.</a:t>
            </a:r>
            <a:endParaRPr lang="en-US" b="0" i="0" dirty="0">
              <a:solidFill>
                <a:srgbClr val="001E2B"/>
              </a:solidFill>
              <a:effectLst/>
              <a:latin typeface="Euclid Circular A"/>
            </a:endParaRPr>
          </a:p>
          <a:p>
            <a:r>
              <a:rPr lang="en-IN" dirty="0" err="1"/>
              <a:t>chmod</a:t>
            </a:r>
            <a:r>
              <a:rPr lang="en-IN" dirty="0"/>
              <a:t> 600 </a:t>
            </a:r>
            <a:r>
              <a:rPr lang="en-IN" dirty="0" err="1"/>
              <a:t>mongodb-keyfile</a:t>
            </a:r>
            <a:endParaRPr lang="en-US" dirty="0">
              <a:solidFill>
                <a:srgbClr val="001E2B"/>
              </a:solidFill>
              <a:latin typeface="Euclid Circular A"/>
            </a:endParaRPr>
          </a:p>
          <a:p>
            <a:endParaRPr lang="en-IN" dirty="0"/>
          </a:p>
        </p:txBody>
      </p:sp>
    </p:spTree>
    <p:extLst>
      <p:ext uri="{BB962C8B-B14F-4D97-AF65-F5344CB8AC3E}">
        <p14:creationId xmlns:p14="http://schemas.microsoft.com/office/powerpoint/2010/main" val="3073470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D155-1DDF-32D6-7626-E98EEEED4740}"/>
              </a:ext>
            </a:extLst>
          </p:cNvPr>
          <p:cNvSpPr>
            <a:spLocks noGrp="1"/>
          </p:cNvSpPr>
          <p:nvPr>
            <p:ph type="title"/>
          </p:nvPr>
        </p:nvSpPr>
        <p:spPr/>
        <p:txBody>
          <a:bodyPr/>
          <a:lstStyle/>
          <a:p>
            <a:r>
              <a:rPr lang="en-IN" dirty="0"/>
              <a:t>Local Key Management</a:t>
            </a:r>
          </a:p>
        </p:txBody>
      </p:sp>
      <p:sp>
        <p:nvSpPr>
          <p:cNvPr id="3" name="Content Placeholder 2">
            <a:extLst>
              <a:ext uri="{FF2B5EF4-FFF2-40B4-BE49-F238E27FC236}">
                <a16:creationId xmlns:a16="http://schemas.microsoft.com/office/drawing/2014/main" id="{A121B520-73BF-F2B7-F7E2-DD23D0B22F08}"/>
              </a:ext>
            </a:extLst>
          </p:cNvPr>
          <p:cNvSpPr>
            <a:spLocks noGrp="1"/>
          </p:cNvSpPr>
          <p:nvPr>
            <p:ph idx="1"/>
          </p:nvPr>
        </p:nvSpPr>
        <p:spPr>
          <a:xfrm>
            <a:off x="1154954" y="2603500"/>
            <a:ext cx="10475071" cy="4040188"/>
          </a:xfrm>
        </p:spPr>
        <p:txBody>
          <a:bodyPr/>
          <a:lstStyle/>
          <a:p>
            <a:pPr marL="0" indent="0">
              <a:buNone/>
            </a:pPr>
            <a:r>
              <a:rPr lang="en-US" dirty="0"/>
              <a:t>3. To use the key file, start mongod with the following options:</a:t>
            </a:r>
          </a:p>
          <a:p>
            <a:r>
              <a:rPr lang="en-US" dirty="0"/>
              <a:t>--</a:t>
            </a:r>
            <a:r>
              <a:rPr lang="en-US" dirty="0" err="1"/>
              <a:t>enableEncryption</a:t>
            </a:r>
            <a:r>
              <a:rPr lang="en-US" dirty="0"/>
              <a:t>,</a:t>
            </a:r>
          </a:p>
          <a:p>
            <a:r>
              <a:rPr lang="en-US" dirty="0"/>
              <a:t>--</a:t>
            </a:r>
            <a:r>
              <a:rPr lang="en-US" dirty="0" err="1"/>
              <a:t>encryptionKeyFile</a:t>
            </a:r>
            <a:r>
              <a:rPr lang="en-US" dirty="0"/>
              <a:t> &lt;path to </a:t>
            </a:r>
            <a:r>
              <a:rPr lang="en-US" dirty="0" err="1"/>
              <a:t>keyfile</a:t>
            </a:r>
            <a:r>
              <a:rPr lang="en-US" dirty="0"/>
              <a:t>&gt;,</a:t>
            </a:r>
          </a:p>
          <a:p>
            <a:pPr marL="0" indent="0">
              <a:buNone/>
            </a:pPr>
            <a:r>
              <a:rPr lang="en-IN" dirty="0" err="1"/>
              <a:t>mongod</a:t>
            </a:r>
            <a:r>
              <a:rPr lang="en-IN" dirty="0"/>
              <a:t> --</a:t>
            </a:r>
            <a:r>
              <a:rPr lang="en-IN" dirty="0" err="1"/>
              <a:t>enableEncryption</a:t>
            </a:r>
            <a:r>
              <a:rPr lang="en-IN" dirty="0"/>
              <a:t> --</a:t>
            </a:r>
            <a:r>
              <a:rPr lang="en-IN" dirty="0" err="1"/>
              <a:t>encryptionKeyFile</a:t>
            </a:r>
            <a:r>
              <a:rPr lang="en-IN" dirty="0"/>
              <a:t>  </a:t>
            </a:r>
            <a:r>
              <a:rPr lang="en-IN" dirty="0" err="1"/>
              <a:t>mongodb-keyfile</a:t>
            </a:r>
            <a:endParaRPr lang="en-US" dirty="0"/>
          </a:p>
          <a:p>
            <a:pPr marL="0" indent="0">
              <a:buNone/>
            </a:pPr>
            <a:endParaRPr lang="en-US" b="0" i="0" dirty="0">
              <a:solidFill>
                <a:srgbClr val="001E2B"/>
              </a:solidFill>
              <a:effectLst/>
              <a:latin typeface="Euclid Circular A"/>
            </a:endParaRPr>
          </a:p>
          <a:p>
            <a:pPr marL="0" indent="0">
              <a:buNone/>
            </a:pPr>
            <a:r>
              <a:rPr lang="en-US" b="0" i="0" dirty="0">
                <a:solidFill>
                  <a:srgbClr val="001E2B"/>
                </a:solidFill>
                <a:effectLst/>
                <a:latin typeface="Euclid Circular A"/>
              </a:rPr>
              <a:t>4. Verify if the encryption key manager successfully initialized with the </a:t>
            </a:r>
            <a:r>
              <a:rPr lang="en-US" b="0" i="0" dirty="0" err="1">
                <a:solidFill>
                  <a:srgbClr val="001E2B"/>
                </a:solidFill>
                <a:effectLst/>
                <a:latin typeface="Euclid Circular A"/>
              </a:rPr>
              <a:t>keyfile</a:t>
            </a:r>
            <a:r>
              <a:rPr lang="en-US" b="0" i="0" dirty="0">
                <a:solidFill>
                  <a:srgbClr val="001E2B"/>
                </a:solidFill>
                <a:effectLst/>
                <a:latin typeface="Euclid Circular A"/>
              </a:rPr>
              <a:t>. If the operation was successful, the process will log the following message:</a:t>
            </a:r>
          </a:p>
          <a:p>
            <a:r>
              <a:rPr lang="en-US" dirty="0"/>
              <a:t>[</a:t>
            </a:r>
            <a:r>
              <a:rPr lang="en-US" dirty="0" err="1"/>
              <a:t>initandlisten</a:t>
            </a:r>
            <a:r>
              <a:rPr lang="en-US" dirty="0"/>
              <a:t>] Encryption key manager initialized with key file: &lt;path to </a:t>
            </a:r>
            <a:r>
              <a:rPr lang="en-US" dirty="0" err="1"/>
              <a:t>keyfile</a:t>
            </a:r>
            <a:r>
              <a:rPr lang="en-US" dirty="0"/>
              <a:t>&gt;</a:t>
            </a:r>
            <a:endParaRPr lang="en-IN" dirty="0"/>
          </a:p>
        </p:txBody>
      </p:sp>
    </p:spTree>
    <p:extLst>
      <p:ext uri="{BB962C8B-B14F-4D97-AF65-F5344CB8AC3E}">
        <p14:creationId xmlns:p14="http://schemas.microsoft.com/office/powerpoint/2010/main" val="2626386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D155-1DDF-32D6-7626-E98EEEED4740}"/>
              </a:ext>
            </a:extLst>
          </p:cNvPr>
          <p:cNvSpPr>
            <a:spLocks noGrp="1"/>
          </p:cNvSpPr>
          <p:nvPr>
            <p:ph type="title"/>
          </p:nvPr>
        </p:nvSpPr>
        <p:spPr/>
        <p:txBody>
          <a:bodyPr/>
          <a:lstStyle/>
          <a:p>
            <a:r>
              <a:rPr lang="en-US" dirty="0"/>
              <a:t>Encrypt Existing Data at Rest</a:t>
            </a:r>
            <a:endParaRPr lang="en-IN" dirty="0"/>
          </a:p>
        </p:txBody>
      </p:sp>
      <p:sp>
        <p:nvSpPr>
          <p:cNvPr id="3" name="Content Placeholder 2">
            <a:extLst>
              <a:ext uri="{FF2B5EF4-FFF2-40B4-BE49-F238E27FC236}">
                <a16:creationId xmlns:a16="http://schemas.microsoft.com/office/drawing/2014/main" id="{A121B520-73BF-F2B7-F7E2-DD23D0B22F08}"/>
              </a:ext>
            </a:extLst>
          </p:cNvPr>
          <p:cNvSpPr>
            <a:spLocks noGrp="1"/>
          </p:cNvSpPr>
          <p:nvPr>
            <p:ph idx="1"/>
          </p:nvPr>
        </p:nvSpPr>
        <p:spPr>
          <a:xfrm>
            <a:off x="1154954" y="2603500"/>
            <a:ext cx="10475071" cy="4040188"/>
          </a:xfrm>
        </p:spPr>
        <p:txBody>
          <a:bodyPr/>
          <a:lstStyle/>
          <a:p>
            <a:pPr algn="l"/>
            <a:r>
              <a:rPr lang="en-US" b="0" i="0" dirty="0">
                <a:solidFill>
                  <a:srgbClr val="001E2B"/>
                </a:solidFill>
                <a:effectLst/>
                <a:latin typeface="Euclid Circular A"/>
              </a:rPr>
              <a:t>MongoDB cannot encrypt existing data. When you enable encryption with a new key, the MongoDB instance cannot have any pre-existing data.</a:t>
            </a:r>
          </a:p>
          <a:p>
            <a:pPr algn="l"/>
            <a:r>
              <a:rPr lang="en-US" b="0" i="0" dirty="0">
                <a:solidFill>
                  <a:srgbClr val="001E2B"/>
                </a:solidFill>
                <a:effectLst/>
                <a:latin typeface="Euclid Circular A"/>
              </a:rPr>
              <a:t>If you are using a replica set that does have existing data, use a rolling </a:t>
            </a:r>
            <a:r>
              <a:rPr lang="en-US" b="0" i="0" u="none" strike="noStrike" dirty="0">
                <a:solidFill>
                  <a:srgbClr val="016BF8"/>
                </a:solidFill>
                <a:effectLst/>
                <a:latin typeface="Euclid Circular A"/>
              </a:rPr>
              <a:t>initial sync</a:t>
            </a:r>
            <a:r>
              <a:rPr lang="en-US" b="0" i="0" dirty="0">
                <a:solidFill>
                  <a:srgbClr val="001E2B"/>
                </a:solidFill>
                <a:effectLst/>
                <a:latin typeface="Euclid Circular A"/>
              </a:rPr>
              <a:t> to encrypt the data.</a:t>
            </a:r>
          </a:p>
          <a:p>
            <a:pPr algn="l"/>
            <a:r>
              <a:rPr lang="en-US" b="0" i="0" dirty="0">
                <a:solidFill>
                  <a:srgbClr val="001E2B"/>
                </a:solidFill>
                <a:effectLst/>
                <a:latin typeface="Euclid Circular A"/>
              </a:rPr>
              <a:t>For example, consider a replica set with three members. The replica set is in use and holds data that you want to encrypt. </a:t>
            </a:r>
            <a:endParaRPr lang="en-IN" dirty="0"/>
          </a:p>
        </p:txBody>
      </p:sp>
    </p:spTree>
    <p:extLst>
      <p:ext uri="{BB962C8B-B14F-4D97-AF65-F5344CB8AC3E}">
        <p14:creationId xmlns:p14="http://schemas.microsoft.com/office/powerpoint/2010/main" val="1330959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F904-D56D-F885-5A74-DD81CF58AEEE}"/>
              </a:ext>
            </a:extLst>
          </p:cNvPr>
          <p:cNvSpPr>
            <a:spLocks noGrp="1"/>
          </p:cNvSpPr>
          <p:nvPr>
            <p:ph type="title"/>
          </p:nvPr>
        </p:nvSpPr>
        <p:spPr/>
        <p:txBody>
          <a:bodyPr/>
          <a:lstStyle/>
          <a:p>
            <a:r>
              <a:rPr lang="en-IN" dirty="0"/>
              <a:t>In-Use Encryption</a:t>
            </a:r>
          </a:p>
        </p:txBody>
      </p:sp>
      <p:sp>
        <p:nvSpPr>
          <p:cNvPr id="3" name="Content Placeholder 2">
            <a:extLst>
              <a:ext uri="{FF2B5EF4-FFF2-40B4-BE49-F238E27FC236}">
                <a16:creationId xmlns:a16="http://schemas.microsoft.com/office/drawing/2014/main" id="{0F601DA9-8F18-869A-9FC9-71894A09FB15}"/>
              </a:ext>
            </a:extLst>
          </p:cNvPr>
          <p:cNvSpPr>
            <a:spLocks noGrp="1"/>
          </p:cNvSpPr>
          <p:nvPr>
            <p:ph idx="1"/>
          </p:nvPr>
        </p:nvSpPr>
        <p:spPr/>
        <p:txBody>
          <a:bodyPr/>
          <a:lstStyle/>
          <a:p>
            <a:r>
              <a:rPr lang="en-US" b="0" i="0" dirty="0">
                <a:solidFill>
                  <a:srgbClr val="023430"/>
                </a:solidFill>
                <a:effectLst/>
                <a:latin typeface="Euclid Circular A"/>
              </a:rPr>
              <a:t>MongoDB has two features for encryption in-use to meet your data protection needs.</a:t>
            </a:r>
          </a:p>
          <a:p>
            <a:pPr algn="l">
              <a:buFont typeface="Wingdings" panose="05000000000000000000" pitchFamily="2" charset="2"/>
              <a:buChar char="q"/>
            </a:pPr>
            <a:r>
              <a:rPr lang="en-US" b="0" i="0" dirty="0">
                <a:solidFill>
                  <a:srgbClr val="023430"/>
                </a:solidFill>
                <a:effectLst/>
                <a:latin typeface="Euclid Circular A"/>
              </a:rPr>
              <a:t>Client-Side Field Level Encryption</a:t>
            </a:r>
          </a:p>
          <a:p>
            <a:pPr algn="l">
              <a:buFont typeface="Wingdings" panose="05000000000000000000" pitchFamily="2" charset="2"/>
              <a:buChar char="q"/>
            </a:pPr>
            <a:r>
              <a:rPr lang="en-US" b="0" i="0" dirty="0" err="1">
                <a:solidFill>
                  <a:srgbClr val="023430"/>
                </a:solidFill>
                <a:effectLst/>
                <a:latin typeface="Euclid Circular A"/>
              </a:rPr>
              <a:t>Queryable</a:t>
            </a:r>
            <a:r>
              <a:rPr lang="en-US" b="0" i="0" dirty="0">
                <a:solidFill>
                  <a:srgbClr val="023430"/>
                </a:solidFill>
                <a:effectLst/>
                <a:latin typeface="Euclid Circular A"/>
              </a:rPr>
              <a:t> Encryption (Preview in 6.0)</a:t>
            </a:r>
          </a:p>
          <a:p>
            <a:endParaRPr lang="en-IN" dirty="0"/>
          </a:p>
        </p:txBody>
      </p:sp>
    </p:spTree>
    <p:extLst>
      <p:ext uri="{BB962C8B-B14F-4D97-AF65-F5344CB8AC3E}">
        <p14:creationId xmlns:p14="http://schemas.microsoft.com/office/powerpoint/2010/main" val="30671065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D155-1DDF-32D6-7626-E98EEEED4740}"/>
              </a:ext>
            </a:extLst>
          </p:cNvPr>
          <p:cNvSpPr>
            <a:spLocks noGrp="1"/>
          </p:cNvSpPr>
          <p:nvPr>
            <p:ph type="title"/>
          </p:nvPr>
        </p:nvSpPr>
        <p:spPr/>
        <p:txBody>
          <a:bodyPr/>
          <a:lstStyle/>
          <a:p>
            <a:r>
              <a:rPr lang="en-US" dirty="0"/>
              <a:t>Encrypt Existing Data at Rest</a:t>
            </a:r>
            <a:endParaRPr lang="en-IN" dirty="0"/>
          </a:p>
        </p:txBody>
      </p:sp>
      <p:sp>
        <p:nvSpPr>
          <p:cNvPr id="3" name="Content Placeholder 2">
            <a:extLst>
              <a:ext uri="{FF2B5EF4-FFF2-40B4-BE49-F238E27FC236}">
                <a16:creationId xmlns:a16="http://schemas.microsoft.com/office/drawing/2014/main" id="{A121B520-73BF-F2B7-F7E2-DD23D0B22F08}"/>
              </a:ext>
            </a:extLst>
          </p:cNvPr>
          <p:cNvSpPr>
            <a:spLocks noGrp="1"/>
          </p:cNvSpPr>
          <p:nvPr>
            <p:ph idx="1"/>
          </p:nvPr>
        </p:nvSpPr>
        <p:spPr>
          <a:xfrm>
            <a:off x="1154954" y="2603500"/>
            <a:ext cx="10475071" cy="4040188"/>
          </a:xfrm>
        </p:spPr>
        <p:txBody>
          <a:bodyPr>
            <a:normAutofit/>
          </a:bodyPr>
          <a:lstStyle/>
          <a:p>
            <a:pPr marL="0" indent="0">
              <a:buNone/>
            </a:pPr>
            <a:r>
              <a:rPr lang="en-US" dirty="0"/>
              <a:t>1. Prepare a server.</a:t>
            </a:r>
          </a:p>
          <a:p>
            <a:r>
              <a:rPr lang="en-US" dirty="0"/>
              <a:t>Follow these steps to prepare the server:</a:t>
            </a:r>
          </a:p>
          <a:p>
            <a:r>
              <a:rPr lang="en-US" dirty="0"/>
              <a:t>Pick one of the secondary servers.</a:t>
            </a:r>
          </a:p>
          <a:p>
            <a:r>
              <a:rPr lang="en-US" dirty="0"/>
              <a:t>Stop mongod on the secondary server.</a:t>
            </a:r>
          </a:p>
          <a:p>
            <a:r>
              <a:rPr lang="en-US" dirty="0"/>
              <a:t>Optional: Backup the data in </a:t>
            </a:r>
            <a:r>
              <a:rPr lang="en-US" dirty="0" err="1"/>
              <a:t>dbPath</a:t>
            </a:r>
            <a:r>
              <a:rPr lang="en-US" dirty="0"/>
              <a:t>. If a full backup is not required, consider backing up just the </a:t>
            </a:r>
            <a:r>
              <a:rPr lang="en-US" dirty="0" err="1"/>
              <a:t>diagnostic.data</a:t>
            </a:r>
            <a:r>
              <a:rPr lang="en-US" dirty="0"/>
              <a:t> directory to preserve potentially-useful troubleshooting data in the event of an issue. </a:t>
            </a:r>
          </a:p>
          <a:p>
            <a:r>
              <a:rPr lang="en-US" dirty="0"/>
              <a:t>Remove the files and directories in the </a:t>
            </a:r>
            <a:r>
              <a:rPr lang="en-US" dirty="0" err="1"/>
              <a:t>dbPath</a:t>
            </a:r>
            <a:r>
              <a:rPr lang="en-US" dirty="0"/>
              <a:t>.</a:t>
            </a:r>
            <a:endParaRPr lang="en-IN" dirty="0"/>
          </a:p>
        </p:txBody>
      </p:sp>
    </p:spTree>
    <p:extLst>
      <p:ext uri="{BB962C8B-B14F-4D97-AF65-F5344CB8AC3E}">
        <p14:creationId xmlns:p14="http://schemas.microsoft.com/office/powerpoint/2010/main" val="462192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D155-1DDF-32D6-7626-E98EEEED4740}"/>
              </a:ext>
            </a:extLst>
          </p:cNvPr>
          <p:cNvSpPr>
            <a:spLocks noGrp="1"/>
          </p:cNvSpPr>
          <p:nvPr>
            <p:ph type="title"/>
          </p:nvPr>
        </p:nvSpPr>
        <p:spPr/>
        <p:txBody>
          <a:bodyPr/>
          <a:lstStyle/>
          <a:p>
            <a:r>
              <a:rPr lang="en-US" dirty="0"/>
              <a:t>Encrypt Existing Data at Rest</a:t>
            </a:r>
            <a:endParaRPr lang="en-IN" dirty="0"/>
          </a:p>
        </p:txBody>
      </p:sp>
      <p:sp>
        <p:nvSpPr>
          <p:cNvPr id="3" name="Content Placeholder 2">
            <a:extLst>
              <a:ext uri="{FF2B5EF4-FFF2-40B4-BE49-F238E27FC236}">
                <a16:creationId xmlns:a16="http://schemas.microsoft.com/office/drawing/2014/main" id="{A121B520-73BF-F2B7-F7E2-DD23D0B22F08}"/>
              </a:ext>
            </a:extLst>
          </p:cNvPr>
          <p:cNvSpPr>
            <a:spLocks noGrp="1"/>
          </p:cNvSpPr>
          <p:nvPr>
            <p:ph idx="1"/>
          </p:nvPr>
        </p:nvSpPr>
        <p:spPr>
          <a:xfrm>
            <a:off x="1154954" y="2603500"/>
            <a:ext cx="10475071" cy="4040188"/>
          </a:xfrm>
        </p:spPr>
        <p:txBody>
          <a:bodyPr>
            <a:normAutofit fontScale="85000" lnSpcReduction="10000"/>
          </a:bodyPr>
          <a:lstStyle/>
          <a:p>
            <a:pPr marL="0" indent="0">
              <a:buNone/>
            </a:pPr>
            <a:r>
              <a:rPr lang="en-US" dirty="0"/>
              <a:t>2  Enable encryption.</a:t>
            </a:r>
          </a:p>
          <a:p>
            <a:r>
              <a:rPr lang="en-US" dirty="0"/>
              <a:t>Start the secondary server with encryption enabled</a:t>
            </a:r>
          </a:p>
          <a:p>
            <a:r>
              <a:rPr lang="en-US" dirty="0"/>
              <a:t>The mongod instance creates a new keystore.</a:t>
            </a:r>
          </a:p>
          <a:p>
            <a:pPr marL="0" indent="0">
              <a:buNone/>
            </a:pPr>
            <a:r>
              <a:rPr lang="en-US" dirty="0"/>
              <a:t>3. Synchronize the data.</a:t>
            </a:r>
          </a:p>
          <a:p>
            <a:r>
              <a:rPr lang="en-US" dirty="0"/>
              <a:t>Import the data from the primary. Start the mongod process, specifying Replication Options as appropriate.</a:t>
            </a:r>
          </a:p>
          <a:p>
            <a:r>
              <a:rPr lang="en-US" dirty="0"/>
              <a:t>mongod performs an initial sync and encrypts the data during the sync up process.</a:t>
            </a:r>
          </a:p>
          <a:p>
            <a:pPr marL="0" indent="0">
              <a:buNone/>
            </a:pPr>
            <a:r>
              <a:rPr lang="en-US" dirty="0"/>
              <a:t>4. Repeat the process on the secondaries.</a:t>
            </a:r>
          </a:p>
          <a:p>
            <a:r>
              <a:rPr lang="en-US" dirty="0"/>
              <a:t>When the first secondary has finished importing and encrypting the data, repeat the process on the other secondary mongod instances.</a:t>
            </a:r>
          </a:p>
          <a:p>
            <a:pPr marL="0" indent="0">
              <a:buNone/>
            </a:pPr>
            <a:r>
              <a:rPr lang="en-US" dirty="0"/>
              <a:t>5. Encrypt the primary.</a:t>
            </a:r>
          </a:p>
          <a:p>
            <a:r>
              <a:rPr lang="en-US" dirty="0"/>
              <a:t>When the all the secondaries have been encrypted, step down the primary. Eligible secondaries will elect a new primary.</a:t>
            </a:r>
          </a:p>
          <a:p>
            <a:r>
              <a:rPr lang="en-US" b="0" i="0" dirty="0">
                <a:solidFill>
                  <a:srgbClr val="001E2B"/>
                </a:solidFill>
                <a:effectLst/>
                <a:latin typeface="Euclid Circular A"/>
              </a:rPr>
              <a:t>The old primary is now a secondary. Repeat the steps to remove the unencrypted data and then run an </a:t>
            </a:r>
            <a:r>
              <a:rPr lang="en-US" b="0" i="0" u="none" strike="noStrike" dirty="0">
                <a:solidFill>
                  <a:srgbClr val="016BF8"/>
                </a:solidFill>
                <a:effectLst/>
                <a:latin typeface="Euclid Circular A"/>
              </a:rPr>
              <a:t>initial sync.</a:t>
            </a:r>
            <a:endParaRPr lang="en-IN" dirty="0"/>
          </a:p>
        </p:txBody>
      </p:sp>
    </p:spTree>
    <p:extLst>
      <p:ext uri="{BB962C8B-B14F-4D97-AF65-F5344CB8AC3E}">
        <p14:creationId xmlns:p14="http://schemas.microsoft.com/office/powerpoint/2010/main" val="20865320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IN" dirty="0"/>
              <a:t>Rotating Encryption Keys</a:t>
            </a:r>
            <a:br>
              <a:rPr lang="en-IN" dirty="0"/>
            </a:br>
            <a:endParaRPr lang="en-IN" dirty="0"/>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pPr algn="l"/>
            <a:r>
              <a:rPr lang="en-US" b="0" i="0" dirty="0">
                <a:solidFill>
                  <a:srgbClr val="000000"/>
                </a:solidFill>
                <a:effectLst/>
                <a:latin typeface="nunito sans" pitchFamily="2" charset="0"/>
              </a:rPr>
              <a:t>Managed key used for decrypting sensitive data should be rotated or replaced at least once a year. </a:t>
            </a:r>
          </a:p>
          <a:p>
            <a:endParaRPr lang="en-IN" dirty="0"/>
          </a:p>
        </p:txBody>
      </p:sp>
    </p:spTree>
    <p:extLst>
      <p:ext uri="{BB962C8B-B14F-4D97-AF65-F5344CB8AC3E}">
        <p14:creationId xmlns:p14="http://schemas.microsoft.com/office/powerpoint/2010/main" val="10783495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IN" dirty="0"/>
              <a:t>KMIP Master Rotation</a:t>
            </a:r>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pPr algn="l"/>
            <a:r>
              <a:rPr lang="en-US" dirty="0">
                <a:solidFill>
                  <a:srgbClr val="000000"/>
                </a:solidFill>
                <a:latin typeface="nunito sans" pitchFamily="2" charset="0"/>
              </a:rPr>
              <a:t>O</a:t>
            </a:r>
            <a:r>
              <a:rPr lang="en-US" b="0" i="0" dirty="0">
                <a:solidFill>
                  <a:srgbClr val="000000"/>
                </a:solidFill>
                <a:effectLst/>
                <a:latin typeface="nunito sans" pitchFamily="2" charset="0"/>
              </a:rPr>
              <a:t>nly the master key is changed since it is externally managed. The process for rotating the key is as described below.</a:t>
            </a:r>
          </a:p>
          <a:p>
            <a:pPr algn="l">
              <a:buFont typeface="+mj-lt"/>
              <a:buAutoNum type="arabicPeriod"/>
            </a:pPr>
            <a:r>
              <a:rPr lang="en-US" b="0" i="0" dirty="0">
                <a:solidFill>
                  <a:srgbClr val="000000"/>
                </a:solidFill>
                <a:effectLst/>
                <a:latin typeface="nunito sans" pitchFamily="2" charset="0"/>
              </a:rPr>
              <a:t>The master key for the secondary members in the replica set is rotated one at a time. </a:t>
            </a:r>
            <a:r>
              <a:rPr lang="en-US" b="0" i="0" dirty="0" err="1">
                <a:solidFill>
                  <a:srgbClr val="000000"/>
                </a:solidFill>
                <a:effectLst/>
                <a:latin typeface="nunito sans" pitchFamily="2" charset="0"/>
              </a:rPr>
              <a:t>I.e</a:t>
            </a:r>
            <a:endParaRPr lang="en-US" b="0" i="0" dirty="0">
              <a:solidFill>
                <a:srgbClr val="000000"/>
              </a:solidFill>
              <a:effectLst/>
              <a:latin typeface="nunito sans" pitchFamily="2" charset="0"/>
            </a:endParaRPr>
          </a:p>
          <a:p>
            <a:r>
              <a:rPr lang="en-IN" b="0" i="0" dirty="0" err="1">
                <a:solidFill>
                  <a:srgbClr val="000000"/>
                </a:solidFill>
                <a:effectLst/>
                <a:latin typeface="Courier New" panose="02070309020205020404" pitchFamily="49" charset="0"/>
              </a:rPr>
              <a:t>mongod</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enableEncryption</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kmipRotateMasterKey</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kmipServerName</a:t>
            </a:r>
            <a:r>
              <a:rPr lang="en-IN" b="0" i="0" dirty="0">
                <a:solidFill>
                  <a:srgbClr val="000000"/>
                </a:solidFill>
                <a:effectLst/>
                <a:latin typeface="Courier New" panose="02070309020205020404" pitchFamily="49" charset="0"/>
              </a:rPr>
              <a:t> </a:t>
            </a:r>
            <a:r>
              <a:rPr lang="en-IN" dirty="0"/>
              <a:t>--</a:t>
            </a:r>
            <a:r>
              <a:rPr lang="en-IN" dirty="0" err="1"/>
              <a:t>kmipServerCAFile</a:t>
            </a:r>
            <a:r>
              <a:rPr lang="en-IN" dirty="0"/>
              <a:t> </a:t>
            </a:r>
            <a:r>
              <a:rPr lang="en-IN" dirty="0" err="1"/>
              <a:t>ca.pem</a:t>
            </a:r>
            <a:r>
              <a:rPr lang="en-IN" dirty="0"/>
              <a:t> --</a:t>
            </a:r>
            <a:r>
              <a:rPr lang="en-IN" dirty="0" err="1"/>
              <a:t>kmipClientCertificateFile</a:t>
            </a:r>
            <a:r>
              <a:rPr lang="en-IN" dirty="0"/>
              <a:t> </a:t>
            </a:r>
            <a:r>
              <a:rPr lang="en-IN" dirty="0" err="1"/>
              <a:t>client.pem</a:t>
            </a:r>
            <a:endParaRPr lang="en-IN" dirty="0"/>
          </a:p>
          <a:p>
            <a:r>
              <a:rPr lang="en-US" b="0" i="0" dirty="0">
                <a:solidFill>
                  <a:srgbClr val="000000"/>
                </a:solidFill>
                <a:effectLst/>
                <a:latin typeface="nunito sans" pitchFamily="2" charset="0"/>
              </a:rPr>
              <a:t>After the process is completed, mongod will exit and you will need to restart the secondary without the </a:t>
            </a:r>
            <a:r>
              <a:rPr lang="en-US" b="0" i="0" dirty="0" err="1">
                <a:solidFill>
                  <a:srgbClr val="000000"/>
                </a:solidFill>
                <a:effectLst/>
                <a:latin typeface="nunito sans" pitchFamily="2" charset="0"/>
              </a:rPr>
              <a:t>kmipRotateMasterKey</a:t>
            </a:r>
            <a:r>
              <a:rPr lang="en-US" b="0" i="0" dirty="0">
                <a:solidFill>
                  <a:srgbClr val="000000"/>
                </a:solidFill>
                <a:effectLst/>
                <a:latin typeface="nunito sans" pitchFamily="2" charset="0"/>
              </a:rPr>
              <a:t> parameter</a:t>
            </a:r>
            <a:endParaRPr lang="en-IN" b="0" i="0" dirty="0">
              <a:solidFill>
                <a:srgbClr val="000000"/>
              </a:solidFill>
              <a:effectLst/>
              <a:latin typeface="nunito sans" pitchFamily="2" charset="0"/>
            </a:endParaRPr>
          </a:p>
          <a:p>
            <a:r>
              <a:rPr lang="en-US" b="0" i="0" dirty="0">
                <a:solidFill>
                  <a:srgbClr val="000000"/>
                </a:solidFill>
                <a:effectLst/>
                <a:latin typeface="Courier New" panose="02070309020205020404" pitchFamily="49" charset="0"/>
              </a:rPr>
              <a:t>mongod --</a:t>
            </a:r>
            <a:r>
              <a:rPr lang="en-US" b="0" i="0" dirty="0" err="1">
                <a:solidFill>
                  <a:srgbClr val="000000"/>
                </a:solidFill>
                <a:effectLst/>
                <a:latin typeface="Courier New" panose="02070309020205020404" pitchFamily="49" charset="0"/>
              </a:rPr>
              <a:t>enableEncryption</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kmipServerName</a:t>
            </a:r>
            <a:r>
              <a:rPr lang="en-US" b="0" i="0" dirty="0">
                <a:solidFill>
                  <a:srgbClr val="000000"/>
                </a:solidFill>
                <a:effectLst/>
                <a:latin typeface="Courier New" panose="02070309020205020404" pitchFamily="49" charset="0"/>
              </a:rPr>
              <a:t> </a:t>
            </a:r>
            <a:r>
              <a:rPr lang="en-US" dirty="0"/>
              <a:t>--</a:t>
            </a:r>
            <a:r>
              <a:rPr lang="en-US" dirty="0" err="1"/>
              <a:t>kmipServerCAFile</a:t>
            </a:r>
            <a:r>
              <a:rPr lang="en-US" dirty="0"/>
              <a:t> </a:t>
            </a:r>
            <a:r>
              <a:rPr lang="en-US" dirty="0" err="1"/>
              <a:t>ca.pem</a:t>
            </a:r>
            <a:r>
              <a:rPr lang="en-US" dirty="0"/>
              <a:t> --</a:t>
            </a:r>
            <a:r>
              <a:rPr lang="en-US" dirty="0" err="1"/>
              <a:t>kmipClientCertificateFile</a:t>
            </a:r>
            <a:r>
              <a:rPr lang="en-US" dirty="0"/>
              <a:t> </a:t>
            </a:r>
            <a:r>
              <a:rPr lang="en-US" dirty="0" err="1"/>
              <a:t>client.pem</a:t>
            </a:r>
            <a:endParaRPr lang="en-IN" dirty="0"/>
          </a:p>
        </p:txBody>
      </p:sp>
    </p:spTree>
    <p:extLst>
      <p:ext uri="{BB962C8B-B14F-4D97-AF65-F5344CB8AC3E}">
        <p14:creationId xmlns:p14="http://schemas.microsoft.com/office/powerpoint/2010/main" val="6137498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IN" dirty="0"/>
              <a:t>KMIP Master Rotation</a:t>
            </a:r>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pPr algn="l">
              <a:buFont typeface="+mj-lt"/>
              <a:buAutoNum type="arabicPeriod"/>
            </a:pPr>
            <a:r>
              <a:rPr lang="en-US" b="0" i="0" dirty="0">
                <a:solidFill>
                  <a:srgbClr val="000000"/>
                </a:solidFill>
                <a:effectLst/>
                <a:latin typeface="nunito sans" pitchFamily="2" charset="0"/>
              </a:rPr>
              <a:t> Replica set primary is stepped down: Using the </a:t>
            </a:r>
            <a:r>
              <a:rPr lang="en-US" b="0" i="0" dirty="0" err="1">
                <a:solidFill>
                  <a:srgbClr val="000000"/>
                </a:solidFill>
                <a:effectLst/>
                <a:latin typeface="nunito sans" pitchFamily="2" charset="0"/>
              </a:rPr>
              <a:t>rs.stepDown</a:t>
            </a:r>
            <a:r>
              <a:rPr lang="en-US" b="0" i="0" dirty="0">
                <a:solidFill>
                  <a:srgbClr val="000000"/>
                </a:solidFill>
                <a:effectLst/>
                <a:latin typeface="nunito sans" pitchFamily="2" charset="0"/>
              </a:rPr>
              <a:t>()method, the primary is deactivated hence forcing an election of a new primary.</a:t>
            </a:r>
          </a:p>
          <a:p>
            <a:pPr algn="l">
              <a:buFont typeface="+mj-lt"/>
              <a:buAutoNum type="arabicPeriod"/>
            </a:pPr>
            <a:r>
              <a:rPr lang="en-US" b="0" i="0" dirty="0">
                <a:solidFill>
                  <a:srgbClr val="000000"/>
                </a:solidFill>
                <a:effectLst/>
                <a:latin typeface="nunito sans" pitchFamily="2" charset="0"/>
              </a:rPr>
              <a:t>Check the status of the nodes using the </a:t>
            </a:r>
            <a:r>
              <a:rPr lang="en-US" b="0" i="0" dirty="0" err="1">
                <a:solidFill>
                  <a:srgbClr val="000000"/>
                </a:solidFill>
                <a:effectLst/>
                <a:latin typeface="nunito sans" pitchFamily="2" charset="0"/>
              </a:rPr>
              <a:t>rs.status</a:t>
            </a:r>
            <a:r>
              <a:rPr lang="en-US" b="0" i="0" dirty="0">
                <a:solidFill>
                  <a:srgbClr val="000000"/>
                </a:solidFill>
                <a:effectLst/>
                <a:latin typeface="nunito sans" pitchFamily="2" charset="0"/>
              </a:rPr>
              <a:t>() method and if the primary indicates to have been stepped down the rotate its master key. Restart the stepped down member including the </a:t>
            </a:r>
            <a:r>
              <a:rPr lang="en-US" b="0" i="0" dirty="0" err="1">
                <a:solidFill>
                  <a:srgbClr val="000000"/>
                </a:solidFill>
                <a:effectLst/>
                <a:latin typeface="nunito sans" pitchFamily="2" charset="0"/>
              </a:rPr>
              <a:t>kmipRotateMasterKey</a:t>
            </a:r>
            <a:r>
              <a:rPr lang="en-US" b="0" i="0" dirty="0">
                <a:solidFill>
                  <a:srgbClr val="000000"/>
                </a:solidFill>
                <a:effectLst/>
                <a:latin typeface="nunito sans" pitchFamily="2" charset="0"/>
              </a:rPr>
              <a:t> option.</a:t>
            </a:r>
          </a:p>
          <a:p>
            <a:r>
              <a:rPr lang="en-IN" b="0" i="0" dirty="0" err="1">
                <a:solidFill>
                  <a:srgbClr val="000000"/>
                </a:solidFill>
                <a:effectLst/>
                <a:latin typeface="Courier New" panose="02070309020205020404" pitchFamily="49" charset="0"/>
              </a:rPr>
              <a:t>mongod</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enableEncryption</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kmipRotateMasterKey</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kmipServerName</a:t>
            </a:r>
            <a:r>
              <a:rPr lang="en-IN" b="0" i="0" dirty="0">
                <a:solidFill>
                  <a:srgbClr val="000000"/>
                </a:solidFill>
                <a:effectLst/>
                <a:latin typeface="Courier New" panose="02070309020205020404" pitchFamily="49" charset="0"/>
              </a:rPr>
              <a:t> </a:t>
            </a:r>
            <a:r>
              <a:rPr lang="en-IN" dirty="0"/>
              <a:t>--</a:t>
            </a:r>
            <a:r>
              <a:rPr lang="en-IN" dirty="0" err="1"/>
              <a:t>kmipServerCAFile</a:t>
            </a:r>
            <a:r>
              <a:rPr lang="en-IN" dirty="0"/>
              <a:t> </a:t>
            </a:r>
            <a:r>
              <a:rPr lang="en-IN" dirty="0" err="1"/>
              <a:t>ca.pem</a:t>
            </a:r>
            <a:r>
              <a:rPr lang="en-IN" dirty="0"/>
              <a:t> --</a:t>
            </a:r>
            <a:r>
              <a:rPr lang="en-IN" dirty="0" err="1"/>
              <a:t>kmipClientCertificateFile</a:t>
            </a:r>
            <a:r>
              <a:rPr lang="en-IN" dirty="0"/>
              <a:t> </a:t>
            </a:r>
            <a:r>
              <a:rPr lang="en-IN" dirty="0" err="1"/>
              <a:t>client.pem</a:t>
            </a:r>
            <a:endParaRPr lang="en-IN" dirty="0"/>
          </a:p>
        </p:txBody>
      </p:sp>
    </p:spTree>
    <p:extLst>
      <p:ext uri="{BB962C8B-B14F-4D97-AF65-F5344CB8AC3E}">
        <p14:creationId xmlns:p14="http://schemas.microsoft.com/office/powerpoint/2010/main" val="13030793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IN" dirty="0"/>
              <a:t>Logging</a:t>
            </a:r>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pPr algn="l"/>
            <a:r>
              <a:rPr lang="en-US" b="0" i="0" dirty="0">
                <a:solidFill>
                  <a:srgbClr val="000000"/>
                </a:solidFill>
                <a:effectLst/>
                <a:latin typeface="nunito sans" pitchFamily="2" charset="0"/>
              </a:rPr>
              <a:t>MongoDB always works with a log file for recording some status or specified information at different intervals.</a:t>
            </a:r>
          </a:p>
          <a:p>
            <a:pPr algn="l"/>
            <a:r>
              <a:rPr lang="en-US" b="0" i="0" dirty="0">
                <a:solidFill>
                  <a:srgbClr val="000000"/>
                </a:solidFill>
                <a:effectLst/>
                <a:latin typeface="nunito sans" pitchFamily="2" charset="0"/>
              </a:rPr>
              <a:t>However, the log file is not encrypted as part of the storage engine. </a:t>
            </a:r>
          </a:p>
          <a:p>
            <a:pPr algn="l"/>
            <a:r>
              <a:rPr lang="en-US" dirty="0">
                <a:solidFill>
                  <a:srgbClr val="000000"/>
                </a:solidFill>
                <a:latin typeface="nunito sans" pitchFamily="2" charset="0"/>
              </a:rPr>
              <a:t>P</a:t>
            </a:r>
            <a:r>
              <a:rPr lang="en-US" b="0" i="0" dirty="0">
                <a:solidFill>
                  <a:srgbClr val="000000"/>
                </a:solidFill>
                <a:effectLst/>
                <a:latin typeface="nunito sans" pitchFamily="2" charset="0"/>
              </a:rPr>
              <a:t>oses a risk in that a mongod instance running with logging may output potentially sensitive data to the log files just as part of the normal logging.</a:t>
            </a:r>
          </a:p>
          <a:p>
            <a:pPr algn="l"/>
            <a:r>
              <a:rPr lang="en-US" b="0" i="0" dirty="0">
                <a:solidFill>
                  <a:srgbClr val="000000"/>
                </a:solidFill>
                <a:effectLst/>
                <a:latin typeface="nunito sans" pitchFamily="2" charset="0"/>
              </a:rPr>
              <a:t>From the MongoDB version 3.4,  </a:t>
            </a:r>
            <a:r>
              <a:rPr lang="en-US" b="0" i="0" dirty="0" err="1">
                <a:solidFill>
                  <a:srgbClr val="000000"/>
                </a:solidFill>
                <a:effectLst/>
                <a:latin typeface="nunito sans" pitchFamily="2" charset="0"/>
              </a:rPr>
              <a:t>security.redactClientLogData</a:t>
            </a:r>
            <a:r>
              <a:rPr lang="en-US" b="0" i="0" dirty="0">
                <a:solidFill>
                  <a:srgbClr val="000000"/>
                </a:solidFill>
                <a:effectLst/>
                <a:latin typeface="nunito sans" pitchFamily="2" charset="0"/>
              </a:rPr>
              <a:t> setting which prevents potentially sensitive data from being logged in the mongod process log. </a:t>
            </a:r>
          </a:p>
          <a:p>
            <a:pPr algn="l"/>
            <a:r>
              <a:rPr lang="en-US" dirty="0">
                <a:solidFill>
                  <a:srgbClr val="000000"/>
                </a:solidFill>
                <a:latin typeface="nunito sans" pitchFamily="2" charset="0"/>
              </a:rPr>
              <a:t>O</a:t>
            </a:r>
            <a:r>
              <a:rPr lang="en-US" b="0" i="0" dirty="0">
                <a:solidFill>
                  <a:srgbClr val="000000"/>
                </a:solidFill>
                <a:effectLst/>
                <a:latin typeface="nunito sans" pitchFamily="2" charset="0"/>
              </a:rPr>
              <a:t>ption can complicate the log diagnostics.</a:t>
            </a:r>
          </a:p>
          <a:p>
            <a:endParaRPr lang="en-IN" dirty="0"/>
          </a:p>
        </p:txBody>
      </p:sp>
    </p:spTree>
    <p:extLst>
      <p:ext uri="{BB962C8B-B14F-4D97-AF65-F5344CB8AC3E}">
        <p14:creationId xmlns:p14="http://schemas.microsoft.com/office/powerpoint/2010/main" val="2768784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IN" dirty="0"/>
              <a:t>Encryption Performance in MongoDB</a:t>
            </a:r>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pPr algn="l"/>
            <a:r>
              <a:rPr lang="en-US" b="0" i="0" dirty="0">
                <a:solidFill>
                  <a:srgbClr val="000000"/>
                </a:solidFill>
                <a:effectLst/>
                <a:latin typeface="nunito sans" pitchFamily="2" charset="0"/>
              </a:rPr>
              <a:t>Encryption at some point results in increased latency hence degrading the performance of a database. </a:t>
            </a:r>
          </a:p>
          <a:p>
            <a:pPr algn="l"/>
            <a:r>
              <a:rPr lang="en-US" dirty="0">
                <a:solidFill>
                  <a:srgbClr val="000000"/>
                </a:solidFill>
                <a:latin typeface="nunito sans" pitchFamily="2" charset="0"/>
              </a:rPr>
              <a:t>C</a:t>
            </a:r>
            <a:r>
              <a:rPr lang="en-US" b="0" i="0" dirty="0">
                <a:solidFill>
                  <a:srgbClr val="000000"/>
                </a:solidFill>
                <a:effectLst/>
                <a:latin typeface="nunito sans" pitchFamily="2" charset="0"/>
              </a:rPr>
              <a:t>ase when a large volume of documents is involved.</a:t>
            </a:r>
          </a:p>
          <a:p>
            <a:pPr algn="l"/>
            <a:r>
              <a:rPr lang="en-US" b="0" i="0" dirty="0">
                <a:solidFill>
                  <a:srgbClr val="000000"/>
                </a:solidFill>
                <a:effectLst/>
                <a:latin typeface="nunito sans" pitchFamily="2" charset="0"/>
              </a:rPr>
              <a:t>Encrypting and decrypting require more resources hence is important to understand this relationship in order to adjust capacity planning accordingly.</a:t>
            </a:r>
          </a:p>
          <a:p>
            <a:pPr algn="l"/>
            <a:r>
              <a:rPr lang="en-US" b="0" i="0" dirty="0">
                <a:solidFill>
                  <a:srgbClr val="000000"/>
                </a:solidFill>
                <a:effectLst/>
                <a:latin typeface="nunito sans" pitchFamily="2" charset="0"/>
              </a:rPr>
              <a:t>Regarding the MongoDB tests, an encrypted storage engine will experience a latency of between 10% to 20% at the highest load. </a:t>
            </a:r>
          </a:p>
          <a:p>
            <a:pPr algn="l"/>
            <a:r>
              <a:rPr lang="en-US" dirty="0">
                <a:solidFill>
                  <a:srgbClr val="000000"/>
                </a:solidFill>
                <a:latin typeface="nunito sans" pitchFamily="2" charset="0"/>
              </a:rPr>
              <a:t>C</a:t>
            </a:r>
            <a:r>
              <a:rPr lang="en-US" b="0" i="0" dirty="0">
                <a:solidFill>
                  <a:srgbClr val="000000"/>
                </a:solidFill>
                <a:effectLst/>
                <a:latin typeface="nunito sans" pitchFamily="2" charset="0"/>
              </a:rPr>
              <a:t>ase when a user writes a large amount of data to the database hence resulting in reduced performance. </a:t>
            </a:r>
          </a:p>
          <a:p>
            <a:pPr algn="l"/>
            <a:r>
              <a:rPr lang="en-US" b="0" i="0" dirty="0">
                <a:solidFill>
                  <a:srgbClr val="000000"/>
                </a:solidFill>
                <a:effectLst/>
                <a:latin typeface="nunito sans" pitchFamily="2" charset="0"/>
              </a:rPr>
              <a:t>For read operations, the performance degradation is negligible, about 5 – 10%.</a:t>
            </a:r>
          </a:p>
          <a:p>
            <a:endParaRPr lang="en-IN" dirty="0"/>
          </a:p>
        </p:txBody>
      </p:sp>
    </p:spTree>
    <p:extLst>
      <p:ext uri="{BB962C8B-B14F-4D97-AF65-F5344CB8AC3E}">
        <p14:creationId xmlns:p14="http://schemas.microsoft.com/office/powerpoint/2010/main" val="10169056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IN" dirty="0"/>
              <a:t>Encryption Performance in MongoDB</a:t>
            </a:r>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pPr algn="l"/>
            <a:r>
              <a:rPr lang="en-US" b="0" i="0" dirty="0">
                <a:solidFill>
                  <a:srgbClr val="000000"/>
                </a:solidFill>
                <a:effectLst/>
                <a:latin typeface="nunito sans" pitchFamily="2" charset="0"/>
              </a:rPr>
              <a:t>For a better encryption practice in MongoDB, the </a:t>
            </a:r>
            <a:r>
              <a:rPr lang="en-US" b="0" i="0" dirty="0" err="1">
                <a:solidFill>
                  <a:srgbClr val="000000"/>
                </a:solidFill>
                <a:effectLst/>
                <a:latin typeface="nunito sans" pitchFamily="2" charset="0"/>
              </a:rPr>
              <a:t>WiredTiger</a:t>
            </a:r>
            <a:r>
              <a:rPr lang="en-US" b="0" i="0" dirty="0">
                <a:solidFill>
                  <a:srgbClr val="000000"/>
                </a:solidFill>
                <a:effectLst/>
                <a:latin typeface="nunito sans" pitchFamily="2" charset="0"/>
              </a:rPr>
              <a:t> storage engine is most preferred due to its high performance, security, and scalability. </a:t>
            </a:r>
          </a:p>
          <a:p>
            <a:pPr algn="l"/>
            <a:r>
              <a:rPr lang="en-US" dirty="0">
                <a:solidFill>
                  <a:srgbClr val="000000"/>
                </a:solidFill>
                <a:latin typeface="nunito sans" pitchFamily="2" charset="0"/>
              </a:rPr>
              <a:t>WT</a:t>
            </a:r>
            <a:r>
              <a:rPr lang="en-US" b="0" i="0" dirty="0">
                <a:solidFill>
                  <a:srgbClr val="000000"/>
                </a:solidFill>
                <a:effectLst/>
                <a:latin typeface="nunito sans" pitchFamily="2" charset="0"/>
              </a:rPr>
              <a:t> optimizes encryption of database files to page level which has great merit in that, if a user reads or writes data to the encrypted database, the throughput operation will only be applied to the page on which the data is stored rather than the entire database.</a:t>
            </a:r>
          </a:p>
          <a:p>
            <a:pPr algn="l"/>
            <a:r>
              <a:rPr lang="en-US" b="0" i="0" dirty="0">
                <a:solidFill>
                  <a:srgbClr val="000000"/>
                </a:solidFill>
                <a:effectLst/>
                <a:latin typeface="nunito sans" pitchFamily="2" charset="0"/>
              </a:rPr>
              <a:t>Will reduce the amount of data that will need to be encrypted and decrypted for processing a single piece of data.</a:t>
            </a:r>
          </a:p>
          <a:p>
            <a:endParaRPr lang="en-IN" dirty="0"/>
          </a:p>
        </p:txBody>
      </p:sp>
    </p:spTree>
    <p:extLst>
      <p:ext uri="{BB962C8B-B14F-4D97-AF65-F5344CB8AC3E}">
        <p14:creationId xmlns:p14="http://schemas.microsoft.com/office/powerpoint/2010/main" val="272299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endParaRPr lang="en-IN" dirty="0"/>
          </a:p>
        </p:txBody>
      </p:sp>
    </p:spTree>
    <p:extLst>
      <p:ext uri="{BB962C8B-B14F-4D97-AF65-F5344CB8AC3E}">
        <p14:creationId xmlns:p14="http://schemas.microsoft.com/office/powerpoint/2010/main" val="22338413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endParaRPr lang="en-IN" dirty="0"/>
          </a:p>
        </p:txBody>
      </p:sp>
    </p:spTree>
    <p:extLst>
      <p:ext uri="{BB962C8B-B14F-4D97-AF65-F5344CB8AC3E}">
        <p14:creationId xmlns:p14="http://schemas.microsoft.com/office/powerpoint/2010/main" val="119772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D127-7A54-3CF9-751C-0353D7B3B58F}"/>
              </a:ext>
            </a:extLst>
          </p:cNvPr>
          <p:cNvSpPr>
            <a:spLocks noGrp="1"/>
          </p:cNvSpPr>
          <p:nvPr>
            <p:ph type="title"/>
          </p:nvPr>
        </p:nvSpPr>
        <p:spPr/>
        <p:txBody>
          <a:bodyPr/>
          <a:lstStyle/>
          <a:p>
            <a:r>
              <a:rPr lang="en-IN" dirty="0"/>
              <a:t>Client-Side Field Level Encryption</a:t>
            </a:r>
          </a:p>
        </p:txBody>
      </p:sp>
      <p:sp>
        <p:nvSpPr>
          <p:cNvPr id="3" name="Content Placeholder 2">
            <a:extLst>
              <a:ext uri="{FF2B5EF4-FFF2-40B4-BE49-F238E27FC236}">
                <a16:creationId xmlns:a16="http://schemas.microsoft.com/office/drawing/2014/main" id="{1036C1F4-2B07-5ED0-C27F-AD7681391816}"/>
              </a:ext>
            </a:extLst>
          </p:cNvPr>
          <p:cNvSpPr>
            <a:spLocks noGrp="1"/>
          </p:cNvSpPr>
          <p:nvPr>
            <p:ph idx="1"/>
          </p:nvPr>
        </p:nvSpPr>
        <p:spPr>
          <a:xfrm>
            <a:off x="1154954" y="2603499"/>
            <a:ext cx="10503646" cy="4011613"/>
          </a:xfrm>
        </p:spPr>
        <p:txBody>
          <a:bodyPr/>
          <a:lstStyle/>
          <a:p>
            <a:pPr algn="l"/>
            <a:r>
              <a:rPr lang="en-US" b="0" i="0" dirty="0">
                <a:solidFill>
                  <a:srgbClr val="023430"/>
                </a:solidFill>
                <a:effectLst/>
                <a:latin typeface="Euclid Circular A"/>
              </a:rPr>
              <a:t>Client-Side Field Level Encryption (FLE) is an in-use encryption capability that enables a client application to encrypt sensitive data before storing it in the MongoDB database.</a:t>
            </a:r>
          </a:p>
          <a:p>
            <a:pPr algn="l"/>
            <a:r>
              <a:rPr lang="en-US" b="0" i="0" dirty="0">
                <a:solidFill>
                  <a:srgbClr val="023430"/>
                </a:solidFill>
                <a:effectLst/>
                <a:latin typeface="Euclid Circular A"/>
              </a:rPr>
              <a:t>Sensitive data is transparently encrypted, remains encrypted throughout its lifecycle, and is only decrypted on the client side.</a:t>
            </a:r>
          </a:p>
          <a:p>
            <a:endParaRPr lang="en-IN" dirty="0"/>
          </a:p>
        </p:txBody>
      </p:sp>
    </p:spTree>
    <p:extLst>
      <p:ext uri="{BB962C8B-B14F-4D97-AF65-F5344CB8AC3E}">
        <p14:creationId xmlns:p14="http://schemas.microsoft.com/office/powerpoint/2010/main" val="33513038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endParaRPr lang="en-IN" dirty="0"/>
          </a:p>
        </p:txBody>
      </p:sp>
    </p:spTree>
    <p:extLst>
      <p:ext uri="{BB962C8B-B14F-4D97-AF65-F5344CB8AC3E}">
        <p14:creationId xmlns:p14="http://schemas.microsoft.com/office/powerpoint/2010/main" val="11876455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endParaRPr lang="en-IN" dirty="0"/>
          </a:p>
        </p:txBody>
      </p:sp>
    </p:spTree>
    <p:extLst>
      <p:ext uri="{BB962C8B-B14F-4D97-AF65-F5344CB8AC3E}">
        <p14:creationId xmlns:p14="http://schemas.microsoft.com/office/powerpoint/2010/main" val="7774616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lstStyle/>
          <a:p>
            <a:endParaRPr lang="en-IN" dirty="0"/>
          </a:p>
        </p:txBody>
      </p:sp>
    </p:spTree>
    <p:extLst>
      <p:ext uri="{BB962C8B-B14F-4D97-AF65-F5344CB8AC3E}">
        <p14:creationId xmlns:p14="http://schemas.microsoft.com/office/powerpoint/2010/main" val="4344142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at Rest</a:t>
            </a:r>
            <a:br>
              <a:rPr lang="en-US" dirty="0"/>
            </a:br>
            <a:endParaRPr lang="en-US" dirty="0"/>
          </a:p>
        </p:txBody>
      </p:sp>
      <p:sp>
        <p:nvSpPr>
          <p:cNvPr id="3" name="Content Placeholder 2"/>
          <p:cNvSpPr>
            <a:spLocks noGrp="1"/>
          </p:cNvSpPr>
          <p:nvPr>
            <p:ph sz="quarter" idx="13"/>
          </p:nvPr>
        </p:nvSpPr>
        <p:spPr/>
        <p:txBody>
          <a:bodyPr>
            <a:normAutofit/>
          </a:bodyPr>
          <a:lstStyle/>
          <a:p>
            <a:r>
              <a:rPr lang="en-US" dirty="0"/>
              <a:t>Storage engine encryption with </a:t>
            </a:r>
            <a:r>
              <a:rPr lang="en-US" dirty="0" err="1"/>
              <a:t>MongoDB</a:t>
            </a:r>
            <a:r>
              <a:rPr lang="en-US" dirty="0"/>
              <a:t> is a four-step process.</a:t>
            </a:r>
          </a:p>
          <a:p>
            <a:r>
              <a:rPr lang="en-US" dirty="0"/>
              <a:t>1. a master key is generated. This key will be used to encrypt each individual database key. </a:t>
            </a:r>
          </a:p>
          <a:p>
            <a:r>
              <a:rPr lang="en-US" dirty="0"/>
              <a:t>2. Generate a key for each database. After a key has been generated for a particular database, that key can be used to encrypt that actual database.</a:t>
            </a:r>
          </a:p>
          <a:p>
            <a:r>
              <a:rPr lang="en-US" dirty="0"/>
              <a:t> 3. Application level Encryption is not an actual feature of MongoDB. To encrypt a document or field within our data, </a:t>
            </a:r>
          </a:p>
          <a:p>
            <a:r>
              <a:rPr lang="en-US" dirty="0"/>
              <a:t>4. Can write a custom encryption and decryption routine for our application. Or, of course, we can use a commercial solution for encryption within our application.</a:t>
            </a:r>
          </a:p>
        </p:txBody>
      </p:sp>
    </p:spTree>
    <p:extLst>
      <p:ext uri="{BB962C8B-B14F-4D97-AF65-F5344CB8AC3E}">
        <p14:creationId xmlns:p14="http://schemas.microsoft.com/office/powerpoint/2010/main" val="221466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4E469-1242-E74D-842F-DB3366A9553F}"/>
              </a:ext>
            </a:extLst>
          </p:cNvPr>
          <p:cNvSpPr>
            <a:spLocks noGrp="1"/>
          </p:cNvSpPr>
          <p:nvPr>
            <p:ph type="title"/>
          </p:nvPr>
        </p:nvSpPr>
        <p:spPr/>
        <p:txBody>
          <a:bodyPr/>
          <a:lstStyle/>
          <a:p>
            <a:r>
              <a:rPr lang="en-IN" dirty="0"/>
              <a:t>Client-Side Field Level Encryption</a:t>
            </a:r>
          </a:p>
        </p:txBody>
      </p:sp>
      <p:sp>
        <p:nvSpPr>
          <p:cNvPr id="5" name="Content Placeholder 4">
            <a:extLst>
              <a:ext uri="{FF2B5EF4-FFF2-40B4-BE49-F238E27FC236}">
                <a16:creationId xmlns:a16="http://schemas.microsoft.com/office/drawing/2014/main" id="{8843D731-AE91-0F1C-1029-7829118127F1}"/>
              </a:ext>
            </a:extLst>
          </p:cNvPr>
          <p:cNvSpPr>
            <a:spLocks noGrp="1"/>
          </p:cNvSpPr>
          <p:nvPr>
            <p:ph idx="1"/>
          </p:nvPr>
        </p:nvSpPr>
        <p:spPr>
          <a:xfrm>
            <a:off x="1154954" y="2603499"/>
            <a:ext cx="10346484" cy="3897313"/>
          </a:xfrm>
        </p:spPr>
        <p:txBody>
          <a:bodyPr>
            <a:normAutofit/>
          </a:bodyPr>
          <a:lstStyle/>
          <a:p>
            <a:r>
              <a:rPr lang="en-US" dirty="0"/>
              <a:t>Enables you to encrypt data in your application before you send it over the network to MongoDB. </a:t>
            </a:r>
          </a:p>
          <a:p>
            <a:r>
              <a:rPr lang="en-US" dirty="0"/>
              <a:t>With CSFLE enabled, no MongoDB product has access to your data in an unencrypted form.</a:t>
            </a:r>
          </a:p>
          <a:p>
            <a:pPr marL="0" indent="0">
              <a:buNone/>
            </a:pPr>
            <a:r>
              <a:rPr lang="en-US" dirty="0"/>
              <a:t>Can set up CSFLE using the following mechanisms:</a:t>
            </a:r>
          </a:p>
          <a:p>
            <a:r>
              <a:rPr lang="en-US" dirty="0"/>
              <a:t>Automatic Encryption: Enables you to perform encrypted read and write operations without you having to write code to specify how to encrypt fields.</a:t>
            </a:r>
          </a:p>
          <a:p>
            <a:r>
              <a:rPr lang="en-US" dirty="0"/>
              <a:t>Explicit Encryption: Enables you to perform encrypted read and write operations through your MongoDB driver's encryption library. </a:t>
            </a:r>
          </a:p>
          <a:p>
            <a:pPr lvl="1"/>
            <a:r>
              <a:rPr lang="en-US" dirty="0"/>
              <a:t>You must specify the logic for encryption with this library throughout your application.</a:t>
            </a:r>
            <a:endParaRPr lang="en-IN" dirty="0"/>
          </a:p>
        </p:txBody>
      </p:sp>
    </p:spTree>
    <p:extLst>
      <p:ext uri="{BB962C8B-B14F-4D97-AF65-F5344CB8AC3E}">
        <p14:creationId xmlns:p14="http://schemas.microsoft.com/office/powerpoint/2010/main" val="332774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C1D8-BCAA-255A-DFA8-B152ADDBB802}"/>
              </a:ext>
            </a:extLst>
          </p:cNvPr>
          <p:cNvSpPr>
            <a:spLocks noGrp="1"/>
          </p:cNvSpPr>
          <p:nvPr>
            <p:ph type="title"/>
          </p:nvPr>
        </p:nvSpPr>
        <p:spPr/>
        <p:txBody>
          <a:bodyPr/>
          <a:lstStyle/>
          <a:p>
            <a:r>
              <a:rPr lang="en-US" dirty="0" err="1"/>
              <a:t>Queryable</a:t>
            </a:r>
            <a:r>
              <a:rPr lang="en-US" dirty="0"/>
              <a:t> Encryption (Preview in 6.0)</a:t>
            </a:r>
            <a:endParaRPr lang="en-IN" dirty="0"/>
          </a:p>
        </p:txBody>
      </p:sp>
      <p:sp>
        <p:nvSpPr>
          <p:cNvPr id="3" name="Content Placeholder 2">
            <a:extLst>
              <a:ext uri="{FF2B5EF4-FFF2-40B4-BE49-F238E27FC236}">
                <a16:creationId xmlns:a16="http://schemas.microsoft.com/office/drawing/2014/main" id="{3E49574F-A3C1-78B1-CA18-511AF1F8A2A8}"/>
              </a:ext>
            </a:extLst>
          </p:cNvPr>
          <p:cNvSpPr>
            <a:spLocks noGrp="1"/>
          </p:cNvSpPr>
          <p:nvPr>
            <p:ph idx="1"/>
          </p:nvPr>
        </p:nvSpPr>
        <p:spPr/>
        <p:txBody>
          <a:bodyPr/>
          <a:lstStyle/>
          <a:p>
            <a:r>
              <a:rPr lang="en-US" b="0" i="0" dirty="0" err="1">
                <a:solidFill>
                  <a:srgbClr val="023430"/>
                </a:solidFill>
                <a:effectLst/>
                <a:latin typeface="Euclid Circular A"/>
              </a:rPr>
              <a:t>Queryable</a:t>
            </a:r>
            <a:r>
              <a:rPr lang="en-US" b="0" i="0" dirty="0">
                <a:solidFill>
                  <a:srgbClr val="023430"/>
                </a:solidFill>
                <a:effectLst/>
                <a:latin typeface="Euclid Circular A"/>
              </a:rPr>
              <a:t> Encryption, now </a:t>
            </a:r>
            <a:r>
              <a:rPr lang="en-US" b="0" i="0" u="none" strike="noStrike" dirty="0">
                <a:solidFill>
                  <a:srgbClr val="006CFA"/>
                </a:solidFill>
                <a:effectLst/>
                <a:latin typeface="Euclid Circular A"/>
              </a:rPr>
              <a:t>in Preview in 6.0</a:t>
            </a:r>
            <a:r>
              <a:rPr lang="en-US" b="0" i="0" dirty="0">
                <a:solidFill>
                  <a:srgbClr val="023430"/>
                </a:solidFill>
                <a:effectLst/>
                <a:latin typeface="Euclid Circular A"/>
              </a:rPr>
              <a:t>, is an in-use encryption capability that enables an application to encrypt sensitive data from the client-side, store the encrypted data in the MongoDB database, and run expressive queries on the encrypted data using an industry-first searchable encryption scheme. </a:t>
            </a:r>
          </a:p>
          <a:p>
            <a:r>
              <a:rPr lang="en-US" b="0" i="0" dirty="0">
                <a:solidFill>
                  <a:srgbClr val="023430"/>
                </a:solidFill>
                <a:effectLst/>
                <a:latin typeface="Euclid Circular A"/>
              </a:rPr>
              <a:t>Data can be queried using equality matches (in Preview) with range, prefix, suffix, and substring query capabilities planned.</a:t>
            </a:r>
            <a:endParaRPr lang="en-IN" dirty="0"/>
          </a:p>
        </p:txBody>
      </p:sp>
    </p:spTree>
    <p:extLst>
      <p:ext uri="{BB962C8B-B14F-4D97-AF65-F5344CB8AC3E}">
        <p14:creationId xmlns:p14="http://schemas.microsoft.com/office/powerpoint/2010/main" val="4230194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121</TotalTime>
  <Words>5497</Words>
  <Application>Microsoft Office PowerPoint</Application>
  <PresentationFormat>Widescreen</PresentationFormat>
  <Paragraphs>443</Paragraphs>
  <Slides>73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Akzidenz Grotesk BQ Light</vt:lpstr>
      <vt:lpstr>Arial</vt:lpstr>
      <vt:lpstr>Century Gothic</vt:lpstr>
      <vt:lpstr>Courier New</vt:lpstr>
      <vt:lpstr>Euclid Circular A</vt:lpstr>
      <vt:lpstr>Nunito Sans</vt:lpstr>
      <vt:lpstr>Wingdings</vt:lpstr>
      <vt:lpstr>Wingdings 3</vt:lpstr>
      <vt:lpstr>Ion Boardroom</vt:lpstr>
      <vt:lpstr>Encryption in mongodb</vt:lpstr>
      <vt:lpstr>MongoDB Data Encryption</vt:lpstr>
      <vt:lpstr>Encryption in-transit </vt:lpstr>
      <vt:lpstr>Encryption at-rest</vt:lpstr>
      <vt:lpstr>In-Use Encryption</vt:lpstr>
      <vt:lpstr>In-Use Encryption</vt:lpstr>
      <vt:lpstr>Client-Side Field Level Encryption</vt:lpstr>
      <vt:lpstr>Client-Side Field Level Encryption</vt:lpstr>
      <vt:lpstr>Queryable Encryption (Preview in 6.0)</vt:lpstr>
      <vt:lpstr>Encrypt Communication</vt:lpstr>
      <vt:lpstr>Encrypt and Protect Data</vt:lpstr>
      <vt:lpstr>PowerPoint Presentation</vt:lpstr>
      <vt:lpstr>Encryption type</vt:lpstr>
      <vt:lpstr>PowerPoint Presentation</vt:lpstr>
      <vt:lpstr>PowerPoint Presentation</vt:lpstr>
      <vt:lpstr>Encrypting Data in Transit</vt:lpstr>
      <vt:lpstr>TLS/SSL (Transport Encryption)</vt:lpstr>
      <vt:lpstr>Certificates</vt:lpstr>
      <vt:lpstr> MongoDB and native TLS/SSL OS libraries:</vt:lpstr>
      <vt:lpstr>mongod and mongos Certificate Key File</vt:lpstr>
      <vt:lpstr>mongod and mongos Certificate Key File</vt:lpstr>
      <vt:lpstr>Configure mongod and mongos for TLS/SSL</vt:lpstr>
      <vt:lpstr>Configuration settings</vt:lpstr>
      <vt:lpstr> configuration file for a mongod instance</vt:lpstr>
      <vt:lpstr>Set Up mongod and mongos with Client Certificate Validation</vt:lpstr>
      <vt:lpstr>Set Up mongod and mongos with Client Certificate Validation</vt:lpstr>
      <vt:lpstr>Configurtaion options for Client Certificate Validation</vt:lpstr>
      <vt:lpstr>TLS/SSL Configuration for Clients</vt:lpstr>
      <vt:lpstr>TLS/SSL Configuration for Clients</vt:lpstr>
      <vt:lpstr>Mongosh and TLS/SSL settings</vt:lpstr>
      <vt:lpstr>TLS/SSL Configuration for Clients</vt:lpstr>
      <vt:lpstr>TLS/SSL Configuration for Clients</vt:lpstr>
      <vt:lpstr>TLS/SSL Configuration for Clients</vt:lpstr>
      <vt:lpstr>TLS/SSL Configuration for Clients</vt:lpstr>
      <vt:lpstr>Forward Secrecy</vt:lpstr>
      <vt:lpstr>Encrypt and Protect Data</vt:lpstr>
      <vt:lpstr>Limit Network Exposure</vt:lpstr>
      <vt:lpstr>Encryption at Rest</vt:lpstr>
      <vt:lpstr>Encrypting Data at Rest</vt:lpstr>
      <vt:lpstr>Encrypted Storage Engine</vt:lpstr>
      <vt:lpstr>Encryption Process</vt:lpstr>
      <vt:lpstr>To run MongoDB in a FIPS-compliant mode:</vt:lpstr>
      <vt:lpstr>Configure MongoDB for FIPS</vt:lpstr>
      <vt:lpstr>Encryption process</vt:lpstr>
      <vt:lpstr>Key Management</vt:lpstr>
      <vt:lpstr>Encryption and Replication</vt:lpstr>
      <vt:lpstr>Encrypting Data at Rest</vt:lpstr>
      <vt:lpstr>Key Manager</vt:lpstr>
      <vt:lpstr>Prerequisites</vt:lpstr>
      <vt:lpstr>Encrypt Using a New Key</vt:lpstr>
      <vt:lpstr>Encrypt Using a New Key</vt:lpstr>
      <vt:lpstr>Encrypt Using a New Key</vt:lpstr>
      <vt:lpstr>Encrypt Using an Existing Key</vt:lpstr>
      <vt:lpstr>Encrypt Using an Existing Key</vt:lpstr>
      <vt:lpstr>Encrypt Using an Existing Key</vt:lpstr>
      <vt:lpstr>Local Key Management</vt:lpstr>
      <vt:lpstr>Local Key Management</vt:lpstr>
      <vt:lpstr>Local Key Management</vt:lpstr>
      <vt:lpstr>Encrypt Existing Data at Rest</vt:lpstr>
      <vt:lpstr>Encrypt Existing Data at Rest</vt:lpstr>
      <vt:lpstr>Encrypt Existing Data at Rest</vt:lpstr>
      <vt:lpstr>Rotating Encryption Keys </vt:lpstr>
      <vt:lpstr>KMIP Master Rotation</vt:lpstr>
      <vt:lpstr>KMIP Master Rotation</vt:lpstr>
      <vt:lpstr>Logging</vt:lpstr>
      <vt:lpstr>Encryption Performance in MongoDB</vt:lpstr>
      <vt:lpstr>Encryption Performance in MongoDB</vt:lpstr>
      <vt:lpstr>PowerPoint Presentation</vt:lpstr>
      <vt:lpstr>PowerPoint Presentation</vt:lpstr>
      <vt:lpstr>PowerPoint Presentation</vt:lpstr>
      <vt:lpstr>PowerPoint Presentation</vt:lpstr>
      <vt:lpstr>PowerPoint Presentation</vt:lpstr>
      <vt:lpstr>Encryption at Rest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 in mongodb</dc:title>
  <dc:creator>anju munoth</dc:creator>
  <cp:lastModifiedBy>anju munoth</cp:lastModifiedBy>
  <cp:revision>81</cp:revision>
  <dcterms:created xsi:type="dcterms:W3CDTF">2023-06-22T07:57:06Z</dcterms:created>
  <dcterms:modified xsi:type="dcterms:W3CDTF">2023-06-27T05:12:48Z</dcterms:modified>
</cp:coreProperties>
</file>