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313" r:id="rId13"/>
    <p:sldId id="314" r:id="rId14"/>
    <p:sldId id="267" r:id="rId15"/>
    <p:sldId id="268" r:id="rId16"/>
    <p:sldId id="269" r:id="rId17"/>
    <p:sldId id="270" r:id="rId18"/>
    <p:sldId id="271" r:id="rId19"/>
    <p:sldId id="272" r:id="rId20"/>
    <p:sldId id="273" r:id="rId21"/>
    <p:sldId id="274" r:id="rId22"/>
    <p:sldId id="275" r:id="rId23"/>
    <p:sldId id="276" r:id="rId24"/>
    <p:sldId id="277" r:id="rId25"/>
    <p:sldId id="315" r:id="rId26"/>
    <p:sldId id="316" r:id="rId27"/>
    <p:sldId id="317" r:id="rId28"/>
    <p:sldId id="31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p:scale>
          <a:sx n="82" d="100"/>
          <a:sy n="82" d="100"/>
        </p:scale>
        <p:origin x="72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1627559-0EE7-4FE6-AA9E-1C6813FF4534}" type="datetimeFigureOut">
              <a:rPr lang="en-IN" smtClean="0"/>
              <a:t>20-07-2023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03125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627559-0EE7-4FE6-AA9E-1C6813FF4534}"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15554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627559-0EE7-4FE6-AA9E-1C6813FF4534}"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9494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627559-0EE7-4FE6-AA9E-1C6813FF4534}"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60908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27559-0EE7-4FE6-AA9E-1C6813FF4534}"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2182173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627559-0EE7-4FE6-AA9E-1C6813FF4534}" type="datetimeFigureOut">
              <a:rPr lang="en-IN" smtClean="0"/>
              <a:t>20-07-2023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72032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627559-0EE7-4FE6-AA9E-1C6813FF4534}" type="datetimeFigureOut">
              <a:rPr lang="en-IN" smtClean="0"/>
              <a:t>20-07-2023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16030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1627559-0EE7-4FE6-AA9E-1C6813FF4534}"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798133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1627559-0EE7-4FE6-AA9E-1C6813FF4534}"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52091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7559-0EE7-4FE6-AA9E-1C6813FF4534}"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09532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27559-0EE7-4FE6-AA9E-1C6813FF4534}" type="datetimeFigureOut">
              <a:rPr lang="en-IN" smtClean="0"/>
              <a:t>20-07-2023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550315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27559-0EE7-4FE6-AA9E-1C6813FF4534}"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210106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27559-0EE7-4FE6-AA9E-1C6813FF4534}" type="datetimeFigureOut">
              <a:rPr lang="en-IN" smtClean="0"/>
              <a:t>20-07-2023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140107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27559-0EE7-4FE6-AA9E-1C6813FF4534}" type="datetimeFigureOut">
              <a:rPr lang="en-IN" smtClean="0"/>
              <a:t>20-07-2023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39564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27559-0EE7-4FE6-AA9E-1C6813FF4534}" type="datetimeFigureOut">
              <a:rPr lang="en-IN" smtClean="0"/>
              <a:t>20-07-2023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21305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627559-0EE7-4FE6-AA9E-1C6813FF4534}"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257313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627559-0EE7-4FE6-AA9E-1C6813FF4534}" type="datetimeFigureOut">
              <a:rPr lang="en-IN" smtClean="0"/>
              <a:t>20-07-2023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4BB846-C52A-4321-9CFC-99AA760EF346}" type="slidenum">
              <a:rPr lang="en-IN" smtClean="0"/>
              <a:t>‹#›</a:t>
            </a:fld>
            <a:endParaRPr lang="en-IN"/>
          </a:p>
        </p:txBody>
      </p:sp>
    </p:spTree>
    <p:extLst>
      <p:ext uri="{BB962C8B-B14F-4D97-AF65-F5344CB8AC3E}">
        <p14:creationId xmlns:p14="http://schemas.microsoft.com/office/powerpoint/2010/main" val="213516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1627559-0EE7-4FE6-AA9E-1C6813FF4534}" type="datetimeFigureOut">
              <a:rPr lang="en-IN" smtClean="0"/>
              <a:t>20-07-2023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64BB846-C52A-4321-9CFC-99AA760EF346}" type="slidenum">
              <a:rPr lang="en-IN" smtClean="0"/>
              <a:t>‹#›</a:t>
            </a:fld>
            <a:endParaRPr lang="en-IN"/>
          </a:p>
        </p:txBody>
      </p:sp>
    </p:spTree>
    <p:extLst>
      <p:ext uri="{BB962C8B-B14F-4D97-AF65-F5344CB8AC3E}">
        <p14:creationId xmlns:p14="http://schemas.microsoft.com/office/powerpoint/2010/main" val="4152674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5738-CCAE-7E78-069C-7E3823E6138B}"/>
              </a:ext>
            </a:extLst>
          </p:cNvPr>
          <p:cNvSpPr>
            <a:spLocks noGrp="1"/>
          </p:cNvSpPr>
          <p:nvPr>
            <p:ph type="ctrTitle"/>
          </p:nvPr>
        </p:nvSpPr>
        <p:spPr/>
        <p:txBody>
          <a:bodyPr/>
          <a:lstStyle/>
          <a:p>
            <a:r>
              <a:rPr lang="en-US" dirty="0"/>
              <a:t>LDAP proxy authentication</a:t>
            </a:r>
            <a:endParaRPr lang="en-IN" dirty="0"/>
          </a:p>
        </p:txBody>
      </p:sp>
      <p:sp>
        <p:nvSpPr>
          <p:cNvPr id="3" name="Subtitle 2">
            <a:extLst>
              <a:ext uri="{FF2B5EF4-FFF2-40B4-BE49-F238E27FC236}">
                <a16:creationId xmlns:a16="http://schemas.microsoft.com/office/drawing/2014/main" id="{2CEC58FC-92BD-F72E-EFB8-40CF8D80ABE2}"/>
              </a:ext>
            </a:extLst>
          </p:cNvPr>
          <p:cNvSpPr>
            <a:spLocks noGrp="1"/>
          </p:cNvSpPr>
          <p:nvPr>
            <p:ph type="subTitle" idx="1"/>
          </p:nvPr>
        </p:nvSpPr>
        <p:spPr/>
        <p:txBody>
          <a:bodyPr/>
          <a:lstStyle/>
          <a:p>
            <a:r>
              <a:rPr lang="en-US"/>
              <a:t>Anju munoth</a:t>
            </a:r>
            <a:endParaRPr lang="en-IN"/>
          </a:p>
        </p:txBody>
      </p:sp>
    </p:spTree>
    <p:extLst>
      <p:ext uri="{BB962C8B-B14F-4D97-AF65-F5344CB8AC3E}">
        <p14:creationId xmlns:p14="http://schemas.microsoft.com/office/powerpoint/2010/main" val="121095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LDAP Authentication via the Operating System LDAP libraries</a:t>
            </a:r>
            <a:endParaRPr lang="en-IN" dirty="0"/>
          </a:p>
        </p:txBody>
      </p:sp>
      <p:sp>
        <p:nvSpPr>
          <p:cNvPr id="4" name="Rectangle 1">
            <a:extLst>
              <a:ext uri="{FF2B5EF4-FFF2-40B4-BE49-F238E27FC236}">
                <a16:creationId xmlns:a16="http://schemas.microsoft.com/office/drawing/2014/main" id="{82D87492-AE54-E493-E4DA-ABE3CF715E61}"/>
              </a:ext>
            </a:extLst>
          </p:cNvPr>
          <p:cNvSpPr>
            <a:spLocks noGrp="1" noChangeArrowheads="1"/>
          </p:cNvSpPr>
          <p:nvPr>
            <p:ph idx="1"/>
          </p:nvPr>
        </p:nvSpPr>
        <p:spPr bwMode="auto">
          <a:xfrm>
            <a:off x="445168" y="2358183"/>
            <a:ext cx="11008895" cy="4665996"/>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1E2B"/>
                </a:solidFill>
                <a:effectLst/>
                <a:latin typeface="Euclid Circular A"/>
              </a:rPr>
              <a:t>A client authenticates to MongoDB, providing a user's credentials.</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001E2B"/>
                </a:solidFill>
                <a:effectLst/>
                <a:latin typeface="Euclid Circular A"/>
              </a:rPr>
              <a:t>If the username requires mapping to an LDAP DN prior to binding against the LDAP server, MongoDB can apply transformations based on the configured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security.ldap.userToDNMapping</a:t>
            </a:r>
            <a:r>
              <a:rPr kumimoji="0" lang="en-US" altLang="en-US" b="0" i="0" u="none" strike="noStrike" cap="none" normalizeH="0" baseline="0" dirty="0">
                <a:ln>
                  <a:noFill/>
                </a:ln>
                <a:solidFill>
                  <a:srgbClr val="001E2B"/>
                </a:solidFill>
                <a:effectLst/>
                <a:latin typeface="Euclid Circular A"/>
              </a:rPr>
              <a:t> setting.</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rgbClr val="001E2B"/>
                </a:solidFill>
                <a:effectLst/>
                <a:latin typeface="Euclid Circular A"/>
              </a:rPr>
              <a:t>MongoDB binds to an LDAP server specified in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security.ldap.servers</a:t>
            </a:r>
            <a:r>
              <a:rPr kumimoji="0" lang="en-US" altLang="en-US" b="0" i="0" u="none" strike="noStrike" cap="none" normalizeH="0" baseline="0" dirty="0">
                <a:ln>
                  <a:noFill/>
                </a:ln>
                <a:solidFill>
                  <a:srgbClr val="001E2B"/>
                </a:solidFill>
                <a:effectLst/>
                <a:latin typeface="Euclid Circular A"/>
              </a:rPr>
              <a:t> using the provided username or, if a transformation was applied, the transformed username.</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1E2B"/>
                </a:solidFill>
                <a:effectLst/>
                <a:latin typeface="Euclid Circular A"/>
              </a:rPr>
              <a:t>MongoDB uses simple binding by default, but can also use </a:t>
            </a:r>
            <a:r>
              <a:rPr kumimoji="0" lang="en-US" altLang="en-US" sz="1200" b="0" i="0" u="none" strike="noStrike" cap="none" normalizeH="0" baseline="0" dirty="0" err="1">
                <a:ln>
                  <a:noFill/>
                </a:ln>
                <a:solidFill>
                  <a:srgbClr val="1C2D38"/>
                </a:solidFill>
                <a:effectLst/>
                <a:latin typeface="Source Code Pro" panose="020B0509030403020204" pitchFamily="49" charset="0"/>
              </a:rPr>
              <a:t>sasl</a:t>
            </a:r>
            <a:r>
              <a:rPr kumimoji="0" lang="en-US" altLang="en-US" b="0" i="0" u="none" strike="noStrike" cap="none" normalizeH="0" baseline="0" dirty="0">
                <a:ln>
                  <a:noFill/>
                </a:ln>
                <a:solidFill>
                  <a:srgbClr val="001E2B"/>
                </a:solidFill>
                <a:effectLst/>
                <a:latin typeface="Euclid Circular A"/>
              </a:rPr>
              <a:t> binding if configured in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security.ldap.bind.method</a:t>
            </a:r>
            <a:r>
              <a:rPr kumimoji="0" lang="en-US" altLang="en-US" b="0" i="0" u="none" strike="noStrike" cap="none" normalizeH="0" baseline="0" dirty="0">
                <a:ln>
                  <a:noFill/>
                </a:ln>
                <a:solidFill>
                  <a:srgbClr val="001E2B"/>
                </a:solidFill>
                <a:effectLst/>
                <a:latin typeface="Euclid Circular A"/>
              </a:rPr>
              <a:t> and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security.ldap.bind.saslMechanisms</a:t>
            </a:r>
            <a:r>
              <a:rPr kumimoji="0" lang="en-US" altLang="en-US" b="0" i="0" u="none" strike="noStrike" cap="none" normalizeH="0" baseline="0" dirty="0">
                <a:ln>
                  <a:noFill/>
                </a:ln>
                <a:solidFill>
                  <a:srgbClr val="016BF8"/>
                </a:solidFill>
                <a:effectLst/>
                <a:latin typeface="Euclid Circular A"/>
              </a:rPr>
              <a:t>.</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1E2B"/>
                </a:solidFill>
                <a:effectLst/>
                <a:latin typeface="Euclid Circular A"/>
              </a:rPr>
              <a:t>If a transformation requires querying the LDAP server, or if the LDAP server disallows anonymous binds, MongoDB uses the username and password specified to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security.ldap.bind.queryUser</a:t>
            </a:r>
            <a:r>
              <a:rPr kumimoji="0" lang="en-US" altLang="en-US" b="0" i="0" u="none" strike="noStrike" cap="none" normalizeH="0" baseline="0" dirty="0">
                <a:ln>
                  <a:noFill/>
                </a:ln>
                <a:solidFill>
                  <a:srgbClr val="001E2B"/>
                </a:solidFill>
                <a:effectLst/>
                <a:latin typeface="Euclid Circular A"/>
              </a:rPr>
              <a:t> and </a:t>
            </a:r>
            <a:r>
              <a:rPr kumimoji="0" lang="en-US" altLang="en-US" sz="1200" b="0" i="0" u="none" strike="noStrike" cap="none" normalizeH="0" baseline="0" dirty="0">
                <a:ln>
                  <a:noFill/>
                </a:ln>
                <a:solidFill>
                  <a:srgbClr val="016BF8"/>
                </a:solidFill>
                <a:effectLst/>
                <a:latin typeface="Source Code Pro" panose="020B0509030403020204" pitchFamily="49" charset="0"/>
              </a:rPr>
              <a:t>security.ldap.bind.queryPassword</a:t>
            </a:r>
            <a:r>
              <a:rPr kumimoji="0" lang="en-US" altLang="en-US" b="0" i="0" u="none" strike="noStrike" cap="none" normalizeH="0" baseline="0" dirty="0">
                <a:ln>
                  <a:noFill/>
                </a:ln>
                <a:solidFill>
                  <a:srgbClr val="001E2B"/>
                </a:solidFill>
                <a:effectLst/>
                <a:latin typeface="Euclid Circular A"/>
              </a:rPr>
              <a:t> to bind to the LDAP server before attempting to authenticate the provided user credentials.</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rgbClr val="001E2B"/>
                </a:solidFill>
                <a:effectLst/>
                <a:latin typeface="Euclid Circular A"/>
              </a:rPr>
              <a:t>The LDAP server returns the result of the bind attempt to MongoDB. On success, MongoDB attempts to authorize the user.</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rgbClr val="001E2B"/>
                </a:solidFill>
                <a:effectLst/>
                <a:latin typeface="Euclid Circular A"/>
              </a:rPr>
              <a:t>The MongoDB server attempts to map the username to a user on the </a:t>
            </a:r>
            <a:r>
              <a:rPr kumimoji="0" lang="en-US" altLang="en-US" sz="1200" b="0" i="0" u="none" strike="noStrike" cap="none" normalizeH="0" baseline="0" dirty="0">
                <a:ln>
                  <a:noFill/>
                </a:ln>
                <a:solidFill>
                  <a:srgbClr val="1C2D38"/>
                </a:solidFill>
                <a:effectLst/>
                <a:latin typeface="Source Code Pro" panose="020B0509030403020204" pitchFamily="49" charset="0"/>
              </a:rPr>
              <a:t>$external</a:t>
            </a:r>
            <a:r>
              <a:rPr kumimoji="0" lang="en-US" altLang="en-US" b="0" i="0" u="none" strike="noStrike" cap="none" normalizeH="0" baseline="0" dirty="0">
                <a:ln>
                  <a:noFill/>
                </a:ln>
                <a:solidFill>
                  <a:srgbClr val="001E2B"/>
                </a:solidFill>
                <a:effectLst/>
                <a:latin typeface="Euclid Circular A"/>
              </a:rPr>
              <a:t> database, assigning the user any roles or privileges associated to a matching user. If MongoDB cannot find a matching user, authentication fails.</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dirty="0">
                <a:ln>
                  <a:noFill/>
                </a:ln>
                <a:solidFill>
                  <a:srgbClr val="001E2B"/>
                </a:solidFill>
                <a:effectLst/>
                <a:latin typeface="Euclid Circular A"/>
              </a:rPr>
              <a:t>The client can perform those actions for which MongoDB granted the authenticated user roles or privileges.</a:t>
            </a:r>
            <a:endParaRPr kumimoji="0" lang="en-US" altLang="en-US"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69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err="1"/>
              <a:t>Mongod</a:t>
            </a:r>
            <a:r>
              <a:rPr lang="en-US" dirty="0"/>
              <a:t> or mongos configuration file options:</a:t>
            </a:r>
            <a:endParaRPr lang="en-IN" dirty="0"/>
          </a:p>
        </p:txBody>
      </p:sp>
      <p:graphicFrame>
        <p:nvGraphicFramePr>
          <p:cNvPr id="4" name="Table 4">
            <a:extLst>
              <a:ext uri="{FF2B5EF4-FFF2-40B4-BE49-F238E27FC236}">
                <a16:creationId xmlns:a16="http://schemas.microsoft.com/office/drawing/2014/main" id="{06D39F41-0802-5A61-BECE-992B3D02C1F7}"/>
              </a:ext>
            </a:extLst>
          </p:cNvPr>
          <p:cNvGraphicFramePr>
            <a:graphicFrameLocks noGrp="1"/>
          </p:cNvGraphicFramePr>
          <p:nvPr>
            <p:ph idx="1"/>
            <p:extLst>
              <p:ext uri="{D42A27DB-BD31-4B8C-83A1-F6EECF244321}">
                <p14:modId xmlns:p14="http://schemas.microsoft.com/office/powerpoint/2010/main" val="265660568"/>
              </p:ext>
            </p:extLst>
          </p:nvPr>
        </p:nvGraphicFramePr>
        <p:xfrm>
          <a:off x="505995" y="2322095"/>
          <a:ext cx="11465427" cy="4257543"/>
        </p:xfrm>
        <a:graphic>
          <a:graphicData uri="http://schemas.openxmlformats.org/drawingml/2006/table">
            <a:tbl>
              <a:tblPr firstRow="1" bandRow="1">
                <a:tableStyleId>{5C22544A-7EE6-4342-B048-85BDC9FD1C3A}</a:tableStyleId>
              </a:tblPr>
              <a:tblGrid>
                <a:gridCol w="2417679">
                  <a:extLst>
                    <a:ext uri="{9D8B030D-6E8A-4147-A177-3AD203B41FA5}">
                      <a16:colId xmlns:a16="http://schemas.microsoft.com/office/drawing/2014/main" val="4233725629"/>
                    </a:ext>
                  </a:extLst>
                </a:gridCol>
                <a:gridCol w="6460958">
                  <a:extLst>
                    <a:ext uri="{9D8B030D-6E8A-4147-A177-3AD203B41FA5}">
                      <a16:colId xmlns:a16="http://schemas.microsoft.com/office/drawing/2014/main" val="3268015313"/>
                    </a:ext>
                  </a:extLst>
                </a:gridCol>
                <a:gridCol w="2586790">
                  <a:extLst>
                    <a:ext uri="{9D8B030D-6E8A-4147-A177-3AD203B41FA5}">
                      <a16:colId xmlns:a16="http://schemas.microsoft.com/office/drawing/2014/main" val="2351215939"/>
                    </a:ext>
                  </a:extLst>
                </a:gridCol>
              </a:tblGrid>
              <a:tr h="371531">
                <a:tc>
                  <a:txBody>
                    <a:bodyPr/>
                    <a:lstStyle/>
                    <a:p>
                      <a:pPr algn="l" fontAlgn="base"/>
                      <a:r>
                        <a:rPr lang="en-IN" b="1" dirty="0">
                          <a:solidFill>
                            <a:schemeClr val="accent2">
                              <a:lumMod val="40000"/>
                              <a:lumOff val="60000"/>
                            </a:schemeClr>
                          </a:solidFill>
                          <a:effectLst/>
                        </a:rPr>
                        <a:t>Option</a:t>
                      </a:r>
                    </a:p>
                  </a:txBody>
                  <a:tcPr anchor="ctr"/>
                </a:tc>
                <a:tc>
                  <a:txBody>
                    <a:bodyPr/>
                    <a:lstStyle/>
                    <a:p>
                      <a:pPr algn="l" fontAlgn="base"/>
                      <a:r>
                        <a:rPr lang="en-IN" b="1" dirty="0">
                          <a:solidFill>
                            <a:schemeClr val="accent2">
                              <a:lumMod val="40000"/>
                              <a:lumOff val="60000"/>
                            </a:schemeClr>
                          </a:solidFill>
                          <a:effectLst/>
                        </a:rPr>
                        <a:t>Description</a:t>
                      </a:r>
                    </a:p>
                  </a:txBody>
                  <a:tcPr anchor="ctr"/>
                </a:tc>
                <a:tc>
                  <a:txBody>
                    <a:bodyPr/>
                    <a:lstStyle/>
                    <a:p>
                      <a:pPr algn="l" fontAlgn="base"/>
                      <a:r>
                        <a:rPr lang="en-IN" b="1" dirty="0">
                          <a:solidFill>
                            <a:schemeClr val="accent2">
                              <a:lumMod val="40000"/>
                              <a:lumOff val="60000"/>
                            </a:schemeClr>
                          </a:solidFill>
                          <a:effectLst/>
                        </a:rPr>
                        <a:t>Required</a:t>
                      </a:r>
                    </a:p>
                  </a:txBody>
                  <a:tcPr anchor="ctr"/>
                </a:tc>
                <a:extLst>
                  <a:ext uri="{0D108BD9-81ED-4DB2-BD59-A6C34878D82A}">
                    <a16:rowId xmlns:a16="http://schemas.microsoft.com/office/drawing/2014/main" val="728447788"/>
                  </a:ext>
                </a:extLst>
              </a:tr>
              <a:tr h="783500">
                <a:tc>
                  <a:txBody>
                    <a:bodyPr/>
                    <a:lstStyle/>
                    <a:p>
                      <a:pPr algn="l" fontAlgn="t"/>
                      <a:r>
                        <a:rPr lang="en-IN" u="none" strike="noStrike" dirty="0" err="1">
                          <a:solidFill>
                            <a:srgbClr val="016BF8"/>
                          </a:solidFill>
                          <a:effectLst/>
                        </a:rPr>
                        <a:t>security.ldap.servers</a:t>
                      </a:r>
                      <a:endParaRPr lang="en-IN" dirty="0">
                        <a:effectLst/>
                      </a:endParaRPr>
                    </a:p>
                  </a:txBody>
                  <a:tcPr marL="76200"/>
                </a:tc>
                <a:tc>
                  <a:txBody>
                    <a:bodyPr/>
                    <a:lstStyle/>
                    <a:p>
                      <a:pPr algn="l" fontAlgn="t"/>
                      <a:r>
                        <a:rPr lang="en-US">
                          <a:effectLst/>
                        </a:rPr>
                        <a:t>Quote-enclosed comma-separated list of LDAP servers in host[:port] format.</a:t>
                      </a:r>
                    </a:p>
                  </a:txBody>
                  <a:tcPr/>
                </a:tc>
                <a:tc>
                  <a:txBody>
                    <a:bodyPr/>
                    <a:lstStyle/>
                    <a:p>
                      <a:pPr algn="l" fontAlgn="t"/>
                      <a:r>
                        <a:rPr lang="en-IN" b="1">
                          <a:effectLst/>
                        </a:rPr>
                        <a:t>YES</a:t>
                      </a:r>
                      <a:endParaRPr lang="en-IN">
                        <a:effectLst/>
                      </a:endParaRPr>
                    </a:p>
                  </a:txBody>
                  <a:tcPr/>
                </a:tc>
                <a:extLst>
                  <a:ext uri="{0D108BD9-81ED-4DB2-BD59-A6C34878D82A}">
                    <a16:rowId xmlns:a16="http://schemas.microsoft.com/office/drawing/2014/main" val="3629536034"/>
                  </a:ext>
                </a:extLst>
              </a:tr>
              <a:tr h="1251285">
                <a:tc>
                  <a:txBody>
                    <a:bodyPr/>
                    <a:lstStyle/>
                    <a:p>
                      <a:pPr algn="l" fontAlgn="t"/>
                      <a:r>
                        <a:rPr lang="en-IN" u="none" strike="noStrike" dirty="0" err="1">
                          <a:solidFill>
                            <a:srgbClr val="016BF8"/>
                          </a:solidFill>
                          <a:effectLst/>
                        </a:rPr>
                        <a:t>security.ldap.bind.method</a:t>
                      </a:r>
                      <a:endParaRPr lang="en-IN" dirty="0">
                        <a:effectLst/>
                      </a:endParaRPr>
                    </a:p>
                  </a:txBody>
                  <a:tcPr marL="76200"/>
                </a:tc>
                <a:tc>
                  <a:txBody>
                    <a:bodyPr/>
                    <a:lstStyle/>
                    <a:p>
                      <a:pPr algn="l" fontAlgn="t"/>
                      <a:r>
                        <a:rPr lang="en-US" b="0" dirty="0">
                          <a:solidFill>
                            <a:srgbClr val="001E2B"/>
                          </a:solidFill>
                          <a:effectLst/>
                          <a:latin typeface="Euclid Circular A"/>
                        </a:rPr>
                        <a:t>Used to specify the method the </a:t>
                      </a:r>
                      <a:r>
                        <a:rPr lang="en-US" b="0" u="none" strike="noStrike" dirty="0" err="1">
                          <a:solidFill>
                            <a:srgbClr val="016BF8"/>
                          </a:solidFill>
                          <a:effectLst/>
                          <a:latin typeface="Euclid Circular A"/>
                        </a:rPr>
                        <a:t>mongod</a:t>
                      </a:r>
                      <a:r>
                        <a:rPr lang="en-US" b="0" dirty="0">
                          <a:solidFill>
                            <a:srgbClr val="001E2B"/>
                          </a:solidFill>
                          <a:effectLst/>
                          <a:latin typeface="Euclid Circular A"/>
                        </a:rPr>
                        <a:t> or </a:t>
                      </a:r>
                      <a:r>
                        <a:rPr lang="en-US" b="0" u="none" strike="noStrike" dirty="0">
                          <a:solidFill>
                            <a:srgbClr val="016BF8"/>
                          </a:solidFill>
                          <a:effectLst/>
                          <a:latin typeface="Euclid Circular A"/>
                        </a:rPr>
                        <a:t>mongos</a:t>
                      </a:r>
                      <a:r>
                        <a:rPr lang="en-US" b="0" dirty="0">
                          <a:solidFill>
                            <a:srgbClr val="001E2B"/>
                          </a:solidFill>
                          <a:effectLst/>
                          <a:latin typeface="Euclid Circular A"/>
                        </a:rPr>
                        <a:t> uses to authenticate, or bind, to the LDAP server. Specify </a:t>
                      </a:r>
                      <a:r>
                        <a:rPr lang="en-US" b="0" dirty="0" err="1">
                          <a:solidFill>
                            <a:srgbClr val="001E2B"/>
                          </a:solidFill>
                          <a:effectLst/>
                          <a:latin typeface="Euclid Circular A"/>
                        </a:rPr>
                        <a:t>sasl</a:t>
                      </a:r>
                      <a:r>
                        <a:rPr lang="en-US" b="0" dirty="0">
                          <a:solidFill>
                            <a:srgbClr val="001E2B"/>
                          </a:solidFill>
                          <a:effectLst/>
                          <a:latin typeface="Euclid Circular A"/>
                        </a:rPr>
                        <a:t> to use one of the SASL protocols defined in </a:t>
                      </a:r>
                      <a:r>
                        <a:rPr lang="en-US" b="0" u="none" strike="noStrike" dirty="0">
                          <a:solidFill>
                            <a:srgbClr val="016BF8"/>
                          </a:solidFill>
                          <a:effectLst/>
                          <a:latin typeface="Euclid Circular A"/>
                        </a:rPr>
                        <a:t>security.ldap.bind.saslMechanisms.</a:t>
                      </a:r>
                      <a:endParaRPr lang="en-US" b="0" dirty="0">
                        <a:solidFill>
                          <a:srgbClr val="001E2B"/>
                        </a:solidFill>
                        <a:effectLst/>
                        <a:latin typeface="Euclid Circular A"/>
                      </a:endParaRPr>
                    </a:p>
                    <a:p>
                      <a:pPr algn="l" fontAlgn="t"/>
                      <a:r>
                        <a:rPr lang="en-US" b="0" dirty="0">
                          <a:solidFill>
                            <a:srgbClr val="001E2B"/>
                          </a:solidFill>
                          <a:effectLst/>
                          <a:latin typeface="Euclid Circular A"/>
                        </a:rPr>
                        <a:t>Defaults to simple.</a:t>
                      </a:r>
                    </a:p>
                  </a:txBody>
                  <a:tcPr/>
                </a:tc>
                <a:tc>
                  <a:txBody>
                    <a:bodyPr/>
                    <a:lstStyle/>
                    <a:p>
                      <a:pPr algn="l" fontAlgn="t"/>
                      <a:r>
                        <a:rPr lang="en-US" b="1" dirty="0">
                          <a:effectLst/>
                        </a:rPr>
                        <a:t>NO</a:t>
                      </a:r>
                      <a:r>
                        <a:rPr lang="en-US" dirty="0">
                          <a:effectLst/>
                        </a:rPr>
                        <a:t>, unless using </a:t>
                      </a:r>
                      <a:r>
                        <a:rPr lang="en-US" dirty="0" err="1">
                          <a:effectLst/>
                        </a:rPr>
                        <a:t>sasl</a:t>
                      </a:r>
                      <a:r>
                        <a:rPr lang="en-US" dirty="0">
                          <a:effectLst/>
                        </a:rPr>
                        <a:t> for binding to the LDAP server.</a:t>
                      </a:r>
                    </a:p>
                  </a:txBody>
                  <a:tcPr/>
                </a:tc>
                <a:extLst>
                  <a:ext uri="{0D108BD9-81ED-4DB2-BD59-A6C34878D82A}">
                    <a16:rowId xmlns:a16="http://schemas.microsoft.com/office/drawing/2014/main" val="3886175485"/>
                  </a:ext>
                </a:extLst>
              </a:tr>
              <a:tr h="1851227">
                <a:tc>
                  <a:txBody>
                    <a:bodyPr/>
                    <a:lstStyle/>
                    <a:p>
                      <a:pPr algn="l" fontAlgn="t"/>
                      <a:r>
                        <a:rPr lang="en-IN" u="none" strike="noStrike" dirty="0" err="1">
                          <a:solidFill>
                            <a:srgbClr val="016BF8"/>
                          </a:solidFill>
                          <a:effectLst/>
                        </a:rPr>
                        <a:t>security.ldap.bind.saslMechanisms</a:t>
                      </a:r>
                      <a:endParaRPr lang="en-IN" dirty="0">
                        <a:effectLst/>
                      </a:endParaRPr>
                    </a:p>
                  </a:txBody>
                  <a:tcPr marL="76200"/>
                </a:tc>
                <a:tc>
                  <a:txBody>
                    <a:bodyPr/>
                    <a:lstStyle/>
                    <a:p>
                      <a:pPr algn="l" fontAlgn="t"/>
                      <a:r>
                        <a:rPr lang="en-US" b="0" dirty="0">
                          <a:solidFill>
                            <a:srgbClr val="001E2B"/>
                          </a:solidFill>
                          <a:effectLst/>
                          <a:latin typeface="Euclid Circular A"/>
                        </a:rPr>
                        <a:t>Used to specify the SASL mechanisms </a:t>
                      </a:r>
                      <a:r>
                        <a:rPr lang="en-US" b="0" u="none" strike="noStrike" dirty="0" err="1">
                          <a:solidFill>
                            <a:srgbClr val="016BF8"/>
                          </a:solidFill>
                          <a:effectLst/>
                          <a:latin typeface="Euclid Circular A"/>
                        </a:rPr>
                        <a:t>mongod</a:t>
                      </a:r>
                      <a:r>
                        <a:rPr lang="en-US" b="0" dirty="0">
                          <a:solidFill>
                            <a:srgbClr val="001E2B"/>
                          </a:solidFill>
                          <a:effectLst/>
                          <a:latin typeface="Euclid Circular A"/>
                        </a:rPr>
                        <a:t> or </a:t>
                      </a:r>
                      <a:r>
                        <a:rPr lang="en-US" b="0" u="none" strike="noStrike" dirty="0">
                          <a:solidFill>
                            <a:srgbClr val="016BF8"/>
                          </a:solidFill>
                          <a:effectLst/>
                          <a:latin typeface="Euclid Circular A"/>
                        </a:rPr>
                        <a:t>mongos</a:t>
                      </a:r>
                      <a:r>
                        <a:rPr lang="en-US" b="0" dirty="0">
                          <a:solidFill>
                            <a:srgbClr val="001E2B"/>
                          </a:solidFill>
                          <a:effectLst/>
                          <a:latin typeface="Euclid Circular A"/>
                        </a:rPr>
                        <a:t> can use when authenticating or binding to the LDAP server. MongoDB and the LDAP server must agree on at least one SASL mechanism.</a:t>
                      </a:r>
                    </a:p>
                    <a:p>
                      <a:pPr algn="l" fontAlgn="t"/>
                      <a:r>
                        <a:rPr lang="en-US" b="0" dirty="0">
                          <a:solidFill>
                            <a:srgbClr val="001E2B"/>
                          </a:solidFill>
                          <a:effectLst/>
                          <a:latin typeface="Euclid Circular A"/>
                        </a:rPr>
                        <a:t>Defaults to DIGEST-MD5.</a:t>
                      </a:r>
                    </a:p>
                  </a:txBody>
                  <a:tcPr/>
                </a:tc>
                <a:tc>
                  <a:txBody>
                    <a:bodyPr/>
                    <a:lstStyle/>
                    <a:p>
                      <a:pPr algn="l" fontAlgn="t"/>
                      <a:r>
                        <a:rPr lang="en-US" b="1" dirty="0">
                          <a:effectLst/>
                        </a:rPr>
                        <a:t>NO</a:t>
                      </a:r>
                      <a:r>
                        <a:rPr lang="en-US" dirty="0">
                          <a:effectLst/>
                        </a:rPr>
                        <a:t>, unless setting </a:t>
                      </a:r>
                      <a:r>
                        <a:rPr lang="en-US" u="none" strike="noStrike" dirty="0">
                          <a:solidFill>
                            <a:srgbClr val="016BF8"/>
                          </a:solidFill>
                          <a:effectLst/>
                        </a:rPr>
                        <a:t>method</a:t>
                      </a:r>
                      <a:r>
                        <a:rPr lang="en-US" dirty="0">
                          <a:effectLst/>
                        </a:rPr>
                        <a:t> to </a:t>
                      </a:r>
                      <a:r>
                        <a:rPr lang="en-US" dirty="0" err="1">
                          <a:effectLst/>
                        </a:rPr>
                        <a:t>sasl</a:t>
                      </a:r>
                      <a:r>
                        <a:rPr lang="en-US" dirty="0">
                          <a:effectLst/>
                        </a:rPr>
                        <a:t> </a:t>
                      </a:r>
                      <a:r>
                        <a:rPr lang="en-US" i="1" dirty="0">
                          <a:effectLst/>
                        </a:rPr>
                        <a:t>and</a:t>
                      </a:r>
                      <a:r>
                        <a:rPr lang="en-US" dirty="0">
                          <a:effectLst/>
                        </a:rPr>
                        <a:t> you need different or additional SASL mechanisms.</a:t>
                      </a:r>
                    </a:p>
                  </a:txBody>
                  <a:tcPr/>
                </a:tc>
                <a:extLst>
                  <a:ext uri="{0D108BD9-81ED-4DB2-BD59-A6C34878D82A}">
                    <a16:rowId xmlns:a16="http://schemas.microsoft.com/office/drawing/2014/main" val="2507579794"/>
                  </a:ext>
                </a:extLst>
              </a:tr>
            </a:tbl>
          </a:graphicData>
        </a:graphic>
      </p:graphicFrame>
    </p:spTree>
    <p:extLst>
      <p:ext uri="{BB962C8B-B14F-4D97-AF65-F5344CB8AC3E}">
        <p14:creationId xmlns:p14="http://schemas.microsoft.com/office/powerpoint/2010/main" val="295343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err="1"/>
              <a:t>Mongod</a:t>
            </a:r>
            <a:r>
              <a:rPr lang="en-US" dirty="0"/>
              <a:t> or mongos configuration file options:</a:t>
            </a:r>
            <a:endParaRPr lang="en-IN" dirty="0"/>
          </a:p>
        </p:txBody>
      </p:sp>
      <p:graphicFrame>
        <p:nvGraphicFramePr>
          <p:cNvPr id="4" name="Table 4">
            <a:extLst>
              <a:ext uri="{FF2B5EF4-FFF2-40B4-BE49-F238E27FC236}">
                <a16:creationId xmlns:a16="http://schemas.microsoft.com/office/drawing/2014/main" id="{06D39F41-0802-5A61-BECE-992B3D02C1F7}"/>
              </a:ext>
            </a:extLst>
          </p:cNvPr>
          <p:cNvGraphicFramePr>
            <a:graphicFrameLocks noGrp="1"/>
          </p:cNvGraphicFramePr>
          <p:nvPr>
            <p:ph idx="1"/>
            <p:extLst>
              <p:ext uri="{D42A27DB-BD31-4B8C-83A1-F6EECF244321}">
                <p14:modId xmlns:p14="http://schemas.microsoft.com/office/powerpoint/2010/main" val="2898358546"/>
              </p:ext>
            </p:extLst>
          </p:nvPr>
        </p:nvGraphicFramePr>
        <p:xfrm>
          <a:off x="505995" y="2322095"/>
          <a:ext cx="11465427" cy="3982264"/>
        </p:xfrm>
        <a:graphic>
          <a:graphicData uri="http://schemas.openxmlformats.org/drawingml/2006/table">
            <a:tbl>
              <a:tblPr firstRow="1" bandRow="1">
                <a:tableStyleId>{5C22544A-7EE6-4342-B048-85BDC9FD1C3A}</a:tableStyleId>
              </a:tblPr>
              <a:tblGrid>
                <a:gridCol w="2357521">
                  <a:extLst>
                    <a:ext uri="{9D8B030D-6E8A-4147-A177-3AD203B41FA5}">
                      <a16:colId xmlns:a16="http://schemas.microsoft.com/office/drawing/2014/main" val="4233725629"/>
                    </a:ext>
                  </a:extLst>
                </a:gridCol>
                <a:gridCol w="6521116">
                  <a:extLst>
                    <a:ext uri="{9D8B030D-6E8A-4147-A177-3AD203B41FA5}">
                      <a16:colId xmlns:a16="http://schemas.microsoft.com/office/drawing/2014/main" val="3268015313"/>
                    </a:ext>
                  </a:extLst>
                </a:gridCol>
                <a:gridCol w="2586790">
                  <a:extLst>
                    <a:ext uri="{9D8B030D-6E8A-4147-A177-3AD203B41FA5}">
                      <a16:colId xmlns:a16="http://schemas.microsoft.com/office/drawing/2014/main" val="2351215939"/>
                    </a:ext>
                  </a:extLst>
                </a:gridCol>
              </a:tblGrid>
              <a:tr h="371531">
                <a:tc>
                  <a:txBody>
                    <a:bodyPr/>
                    <a:lstStyle/>
                    <a:p>
                      <a:pPr algn="l" fontAlgn="base"/>
                      <a:r>
                        <a:rPr lang="en-IN" b="1" dirty="0">
                          <a:solidFill>
                            <a:schemeClr val="accent2">
                              <a:lumMod val="40000"/>
                              <a:lumOff val="60000"/>
                            </a:schemeClr>
                          </a:solidFill>
                          <a:effectLst/>
                        </a:rPr>
                        <a:t>Option</a:t>
                      </a:r>
                    </a:p>
                  </a:txBody>
                  <a:tcPr anchor="ctr"/>
                </a:tc>
                <a:tc>
                  <a:txBody>
                    <a:bodyPr/>
                    <a:lstStyle/>
                    <a:p>
                      <a:pPr algn="l" fontAlgn="base"/>
                      <a:r>
                        <a:rPr lang="en-IN" b="1" dirty="0">
                          <a:solidFill>
                            <a:schemeClr val="accent2">
                              <a:lumMod val="40000"/>
                              <a:lumOff val="60000"/>
                            </a:schemeClr>
                          </a:solidFill>
                          <a:effectLst/>
                        </a:rPr>
                        <a:t>Description</a:t>
                      </a:r>
                    </a:p>
                  </a:txBody>
                  <a:tcPr anchor="ctr"/>
                </a:tc>
                <a:tc>
                  <a:txBody>
                    <a:bodyPr/>
                    <a:lstStyle/>
                    <a:p>
                      <a:pPr algn="l" fontAlgn="base"/>
                      <a:r>
                        <a:rPr lang="en-IN" b="1" dirty="0">
                          <a:solidFill>
                            <a:schemeClr val="accent2">
                              <a:lumMod val="40000"/>
                              <a:lumOff val="60000"/>
                            </a:schemeClr>
                          </a:solidFill>
                          <a:effectLst/>
                        </a:rPr>
                        <a:t>Required</a:t>
                      </a:r>
                    </a:p>
                  </a:txBody>
                  <a:tcPr anchor="ctr"/>
                </a:tc>
                <a:extLst>
                  <a:ext uri="{0D108BD9-81ED-4DB2-BD59-A6C34878D82A}">
                    <a16:rowId xmlns:a16="http://schemas.microsoft.com/office/drawing/2014/main" val="728447788"/>
                  </a:ext>
                </a:extLst>
              </a:tr>
              <a:tr h="2419795">
                <a:tc>
                  <a:txBody>
                    <a:bodyPr/>
                    <a:lstStyle/>
                    <a:p>
                      <a:pPr algn="l" fontAlgn="t"/>
                      <a:r>
                        <a:rPr lang="en-IN" u="none" strike="noStrike" dirty="0" err="1">
                          <a:solidFill>
                            <a:srgbClr val="016BF8"/>
                          </a:solidFill>
                          <a:effectLst/>
                        </a:rPr>
                        <a:t>security.ldap.bind.queryUser</a:t>
                      </a:r>
                      <a:endParaRPr lang="en-IN" dirty="0">
                        <a:effectLst/>
                      </a:endParaRPr>
                    </a:p>
                  </a:txBody>
                  <a:tcPr marL="76200"/>
                </a:tc>
                <a:tc>
                  <a:txBody>
                    <a:bodyPr/>
                    <a:lstStyle/>
                    <a:p>
                      <a:pPr algn="l" fontAlgn="t"/>
                      <a:r>
                        <a:rPr lang="en-US" b="0" dirty="0">
                          <a:solidFill>
                            <a:srgbClr val="001E2B"/>
                          </a:solidFill>
                          <a:effectLst/>
                          <a:latin typeface="Euclid Circular A"/>
                        </a:rPr>
                        <a:t>The LDAP entity, identified by its distinguished name (DN) or SASL name, with which the MongoDB server authenticates, or binds, when connecting to an LDAP server.</a:t>
                      </a:r>
                    </a:p>
                    <a:p>
                      <a:pPr algn="l" fontAlgn="t"/>
                      <a:r>
                        <a:rPr lang="en-US" b="0" dirty="0">
                          <a:solidFill>
                            <a:srgbClr val="001E2B"/>
                          </a:solidFill>
                          <a:effectLst/>
                          <a:latin typeface="Euclid Circular A"/>
                        </a:rPr>
                        <a:t>Use with </a:t>
                      </a:r>
                      <a:r>
                        <a:rPr lang="en-US" b="0" u="none" strike="noStrike" dirty="0">
                          <a:solidFill>
                            <a:srgbClr val="016BF8"/>
                          </a:solidFill>
                          <a:effectLst/>
                          <a:latin typeface="Euclid Circular A"/>
                        </a:rPr>
                        <a:t>queryPassword.</a:t>
                      </a:r>
                      <a:endParaRPr lang="en-US" b="0" dirty="0">
                        <a:solidFill>
                          <a:srgbClr val="001E2B"/>
                        </a:solidFill>
                        <a:effectLst/>
                        <a:latin typeface="Euclid Circular A"/>
                      </a:endParaRPr>
                    </a:p>
                    <a:p>
                      <a:pPr algn="l" fontAlgn="t"/>
                      <a:r>
                        <a:rPr lang="en-US" b="0" dirty="0">
                          <a:solidFill>
                            <a:srgbClr val="001E2B"/>
                          </a:solidFill>
                          <a:effectLst/>
                          <a:latin typeface="Euclid Circular A"/>
                        </a:rPr>
                        <a:t>The user specified must have the appropriate privileges to execute queries on the LDAP server.</a:t>
                      </a:r>
                    </a:p>
                  </a:txBody>
                  <a:tcPr/>
                </a:tc>
                <a:tc>
                  <a:txBody>
                    <a:bodyPr/>
                    <a:lstStyle/>
                    <a:p>
                      <a:pPr algn="l" fontAlgn="t"/>
                      <a:r>
                        <a:rPr lang="en-US" b="1" dirty="0">
                          <a:effectLst/>
                        </a:rPr>
                        <a:t>NO</a:t>
                      </a:r>
                      <a:r>
                        <a:rPr lang="en-US" dirty="0">
                          <a:effectLst/>
                        </a:rPr>
                        <a:t>, unless specifying a query as part of a </a:t>
                      </a:r>
                      <a:r>
                        <a:rPr lang="en-US" u="none" strike="noStrike" dirty="0">
                          <a:solidFill>
                            <a:srgbClr val="016BF8"/>
                          </a:solidFill>
                          <a:effectLst/>
                        </a:rPr>
                        <a:t>userToDNMapping</a:t>
                      </a:r>
                      <a:r>
                        <a:rPr lang="en-US" dirty="0">
                          <a:effectLst/>
                        </a:rPr>
                        <a:t> transformation, or if the LDAP server's security settings disallow anonymous binds.</a:t>
                      </a:r>
                    </a:p>
                  </a:txBody>
                  <a:tcPr/>
                </a:tc>
                <a:extLst>
                  <a:ext uri="{0D108BD9-81ED-4DB2-BD59-A6C34878D82A}">
                    <a16:rowId xmlns:a16="http://schemas.microsoft.com/office/drawing/2014/main" val="2777179177"/>
                  </a:ext>
                </a:extLst>
              </a:tr>
              <a:tr h="1190938">
                <a:tc>
                  <a:txBody>
                    <a:bodyPr/>
                    <a:lstStyle/>
                    <a:p>
                      <a:pPr algn="l" fontAlgn="t"/>
                      <a:r>
                        <a:rPr lang="en-IN" u="none" strike="noStrike" dirty="0" err="1">
                          <a:solidFill>
                            <a:srgbClr val="016BF8"/>
                          </a:solidFill>
                          <a:effectLst/>
                        </a:rPr>
                        <a:t>security.ldap.bind.queryPassword</a:t>
                      </a:r>
                      <a:endParaRPr lang="en-IN" dirty="0">
                        <a:effectLst/>
                      </a:endParaRPr>
                    </a:p>
                  </a:txBody>
                  <a:tcPr marL="76200"/>
                </a:tc>
                <a:tc>
                  <a:txBody>
                    <a:bodyPr/>
                    <a:lstStyle/>
                    <a:p>
                      <a:pPr algn="l" fontAlgn="t"/>
                      <a:r>
                        <a:rPr lang="en-US" dirty="0">
                          <a:effectLst/>
                        </a:rPr>
                        <a:t>The password used to authenticate to an LDAP server when using </a:t>
                      </a:r>
                      <a:r>
                        <a:rPr lang="en-US" u="none" strike="noStrike" dirty="0">
                          <a:solidFill>
                            <a:srgbClr val="016BF8"/>
                          </a:solidFill>
                          <a:effectLst/>
                        </a:rPr>
                        <a:t>queryUser.</a:t>
                      </a:r>
                      <a:endParaRPr lang="en-US" dirty="0">
                        <a:effectLst/>
                      </a:endParaRPr>
                    </a:p>
                  </a:txBody>
                  <a:tcPr/>
                </a:tc>
                <a:tc>
                  <a:txBody>
                    <a:bodyPr/>
                    <a:lstStyle/>
                    <a:p>
                      <a:pPr algn="l" fontAlgn="t"/>
                      <a:r>
                        <a:rPr lang="en-IN" b="1" dirty="0">
                          <a:effectLst/>
                        </a:rPr>
                        <a:t>NO</a:t>
                      </a:r>
                      <a:r>
                        <a:rPr lang="en-IN" dirty="0">
                          <a:effectLst/>
                        </a:rPr>
                        <a:t>, unless specifying </a:t>
                      </a:r>
                      <a:r>
                        <a:rPr lang="en-IN" u="none" strike="noStrike" dirty="0" err="1">
                          <a:solidFill>
                            <a:srgbClr val="016BF8"/>
                          </a:solidFill>
                          <a:effectLst/>
                        </a:rPr>
                        <a:t>queryUser</a:t>
                      </a:r>
                      <a:r>
                        <a:rPr lang="en-IN" u="none" strike="noStrike" dirty="0">
                          <a:solidFill>
                            <a:srgbClr val="016BF8"/>
                          </a:solidFill>
                          <a:effectLst/>
                        </a:rPr>
                        <a:t>.</a:t>
                      </a:r>
                      <a:endParaRPr lang="en-IN" dirty="0">
                        <a:effectLst/>
                      </a:endParaRPr>
                    </a:p>
                  </a:txBody>
                  <a:tcPr/>
                </a:tc>
                <a:extLst>
                  <a:ext uri="{0D108BD9-81ED-4DB2-BD59-A6C34878D82A}">
                    <a16:rowId xmlns:a16="http://schemas.microsoft.com/office/drawing/2014/main" val="1492663974"/>
                  </a:ext>
                </a:extLst>
              </a:tr>
            </a:tbl>
          </a:graphicData>
        </a:graphic>
      </p:graphicFrame>
    </p:spTree>
    <p:extLst>
      <p:ext uri="{BB962C8B-B14F-4D97-AF65-F5344CB8AC3E}">
        <p14:creationId xmlns:p14="http://schemas.microsoft.com/office/powerpoint/2010/main" val="223950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err="1"/>
              <a:t>Mongod</a:t>
            </a:r>
            <a:r>
              <a:rPr lang="en-US" dirty="0"/>
              <a:t> or mongos configuration file options:</a:t>
            </a:r>
            <a:endParaRPr lang="en-IN" dirty="0"/>
          </a:p>
        </p:txBody>
      </p:sp>
      <p:graphicFrame>
        <p:nvGraphicFramePr>
          <p:cNvPr id="4" name="Table 4">
            <a:extLst>
              <a:ext uri="{FF2B5EF4-FFF2-40B4-BE49-F238E27FC236}">
                <a16:creationId xmlns:a16="http://schemas.microsoft.com/office/drawing/2014/main" id="{06D39F41-0802-5A61-BECE-992B3D02C1F7}"/>
              </a:ext>
            </a:extLst>
          </p:cNvPr>
          <p:cNvGraphicFramePr>
            <a:graphicFrameLocks noGrp="1"/>
          </p:cNvGraphicFramePr>
          <p:nvPr>
            <p:ph idx="1"/>
            <p:extLst>
              <p:ext uri="{D42A27DB-BD31-4B8C-83A1-F6EECF244321}">
                <p14:modId xmlns:p14="http://schemas.microsoft.com/office/powerpoint/2010/main" val="4023821615"/>
              </p:ext>
            </p:extLst>
          </p:nvPr>
        </p:nvGraphicFramePr>
        <p:xfrm>
          <a:off x="168443" y="2322096"/>
          <a:ext cx="11802981" cy="4471227"/>
        </p:xfrm>
        <a:graphic>
          <a:graphicData uri="http://schemas.openxmlformats.org/drawingml/2006/table">
            <a:tbl>
              <a:tblPr firstRow="1" bandRow="1">
                <a:tableStyleId>{5C22544A-7EE6-4342-B048-85BDC9FD1C3A}</a:tableStyleId>
              </a:tblPr>
              <a:tblGrid>
                <a:gridCol w="2426929">
                  <a:extLst>
                    <a:ext uri="{9D8B030D-6E8A-4147-A177-3AD203B41FA5}">
                      <a16:colId xmlns:a16="http://schemas.microsoft.com/office/drawing/2014/main" val="4233725629"/>
                    </a:ext>
                  </a:extLst>
                </a:gridCol>
                <a:gridCol w="6713104">
                  <a:extLst>
                    <a:ext uri="{9D8B030D-6E8A-4147-A177-3AD203B41FA5}">
                      <a16:colId xmlns:a16="http://schemas.microsoft.com/office/drawing/2014/main" val="3268015313"/>
                    </a:ext>
                  </a:extLst>
                </a:gridCol>
                <a:gridCol w="2662948">
                  <a:extLst>
                    <a:ext uri="{9D8B030D-6E8A-4147-A177-3AD203B41FA5}">
                      <a16:colId xmlns:a16="http://schemas.microsoft.com/office/drawing/2014/main" val="2351215939"/>
                    </a:ext>
                  </a:extLst>
                </a:gridCol>
              </a:tblGrid>
              <a:tr h="303705">
                <a:tc>
                  <a:txBody>
                    <a:bodyPr/>
                    <a:lstStyle/>
                    <a:p>
                      <a:pPr algn="l" fontAlgn="base"/>
                      <a:r>
                        <a:rPr lang="en-IN" sz="1600" b="1" dirty="0">
                          <a:solidFill>
                            <a:schemeClr val="accent2">
                              <a:lumMod val="40000"/>
                              <a:lumOff val="60000"/>
                            </a:schemeClr>
                          </a:solidFill>
                          <a:effectLst/>
                        </a:rPr>
                        <a:t>Option</a:t>
                      </a:r>
                    </a:p>
                  </a:txBody>
                  <a:tcPr anchor="ctr"/>
                </a:tc>
                <a:tc>
                  <a:txBody>
                    <a:bodyPr/>
                    <a:lstStyle/>
                    <a:p>
                      <a:pPr algn="l" fontAlgn="base"/>
                      <a:r>
                        <a:rPr lang="en-IN" sz="1600" b="1" dirty="0">
                          <a:solidFill>
                            <a:schemeClr val="accent2">
                              <a:lumMod val="40000"/>
                              <a:lumOff val="60000"/>
                            </a:schemeClr>
                          </a:solidFill>
                          <a:effectLst/>
                        </a:rPr>
                        <a:t>Description</a:t>
                      </a:r>
                    </a:p>
                  </a:txBody>
                  <a:tcPr anchor="ctr"/>
                </a:tc>
                <a:tc>
                  <a:txBody>
                    <a:bodyPr/>
                    <a:lstStyle/>
                    <a:p>
                      <a:pPr algn="l" fontAlgn="base"/>
                      <a:r>
                        <a:rPr lang="en-IN" sz="1600" b="1" dirty="0">
                          <a:solidFill>
                            <a:schemeClr val="accent2">
                              <a:lumMod val="40000"/>
                              <a:lumOff val="60000"/>
                            </a:schemeClr>
                          </a:solidFill>
                          <a:effectLst/>
                        </a:rPr>
                        <a:t>Required</a:t>
                      </a:r>
                    </a:p>
                  </a:txBody>
                  <a:tcPr anchor="ctr"/>
                </a:tc>
                <a:extLst>
                  <a:ext uri="{0D108BD9-81ED-4DB2-BD59-A6C34878D82A}">
                    <a16:rowId xmlns:a16="http://schemas.microsoft.com/office/drawing/2014/main" val="728447788"/>
                  </a:ext>
                </a:extLst>
              </a:tr>
              <a:tr h="966333">
                <a:tc>
                  <a:txBody>
                    <a:bodyPr/>
                    <a:lstStyle/>
                    <a:p>
                      <a:pPr algn="l" fontAlgn="t"/>
                      <a:r>
                        <a:rPr lang="en-IN" sz="1600" u="none" strike="noStrike" dirty="0" err="1">
                          <a:solidFill>
                            <a:srgbClr val="016BF8"/>
                          </a:solidFill>
                          <a:effectLst/>
                        </a:rPr>
                        <a:t>security.ldap.bind.useOSDefaults</a:t>
                      </a:r>
                      <a:endParaRPr lang="en-IN" sz="1600" dirty="0">
                        <a:effectLst/>
                      </a:endParaRPr>
                    </a:p>
                  </a:txBody>
                  <a:tcPr marL="76200"/>
                </a:tc>
                <a:tc>
                  <a:txBody>
                    <a:bodyPr/>
                    <a:lstStyle/>
                    <a:p>
                      <a:pPr algn="l" fontAlgn="t"/>
                      <a:r>
                        <a:rPr lang="en-US" sz="1600" dirty="0">
                          <a:effectLst/>
                        </a:rPr>
                        <a:t>Windows MongoDB deployments can use the operating system credentials in place of </a:t>
                      </a:r>
                      <a:r>
                        <a:rPr lang="en-US" sz="1600" u="none" strike="noStrike" dirty="0">
                          <a:solidFill>
                            <a:srgbClr val="016BF8"/>
                          </a:solidFill>
                          <a:effectLst/>
                        </a:rPr>
                        <a:t>queryUser</a:t>
                      </a:r>
                      <a:r>
                        <a:rPr lang="en-US" sz="1600" dirty="0">
                          <a:effectLst/>
                        </a:rPr>
                        <a:t> and </a:t>
                      </a:r>
                      <a:r>
                        <a:rPr lang="en-US" sz="1600" u="none" strike="noStrike" dirty="0">
                          <a:solidFill>
                            <a:srgbClr val="016BF8"/>
                          </a:solidFill>
                          <a:effectLst/>
                        </a:rPr>
                        <a:t>queryPassword</a:t>
                      </a:r>
                      <a:r>
                        <a:rPr lang="en-US" sz="1600" dirty="0">
                          <a:effectLst/>
                        </a:rPr>
                        <a:t> for authenticating or binding as when connecting to the LDAP server.</a:t>
                      </a:r>
                    </a:p>
                  </a:txBody>
                  <a:tcPr/>
                </a:tc>
                <a:tc>
                  <a:txBody>
                    <a:bodyPr/>
                    <a:lstStyle/>
                    <a:p>
                      <a:pPr algn="l" fontAlgn="t"/>
                      <a:r>
                        <a:rPr lang="en-US" sz="1600" b="1" dirty="0">
                          <a:effectLst/>
                        </a:rPr>
                        <a:t>NO</a:t>
                      </a:r>
                      <a:r>
                        <a:rPr lang="en-US" sz="1600" dirty="0">
                          <a:effectLst/>
                        </a:rPr>
                        <a:t>, unless replacing </a:t>
                      </a:r>
                      <a:r>
                        <a:rPr lang="en-US" sz="1600" u="none" strike="noStrike" dirty="0">
                          <a:solidFill>
                            <a:srgbClr val="016BF8"/>
                          </a:solidFill>
                          <a:effectLst/>
                        </a:rPr>
                        <a:t>queryUser</a:t>
                      </a:r>
                      <a:r>
                        <a:rPr lang="en-US" sz="1600" dirty="0">
                          <a:effectLst/>
                        </a:rPr>
                        <a:t> and </a:t>
                      </a:r>
                      <a:r>
                        <a:rPr lang="en-US" sz="1600" u="none" strike="noStrike" dirty="0">
                          <a:solidFill>
                            <a:srgbClr val="016BF8"/>
                          </a:solidFill>
                          <a:effectLst/>
                        </a:rPr>
                        <a:t>queryPassword.</a:t>
                      </a:r>
                      <a:endParaRPr lang="en-US" sz="1600" dirty="0">
                        <a:effectLst/>
                      </a:endParaRPr>
                    </a:p>
                  </a:txBody>
                  <a:tcPr/>
                </a:tc>
                <a:extLst>
                  <a:ext uri="{0D108BD9-81ED-4DB2-BD59-A6C34878D82A}">
                    <a16:rowId xmlns:a16="http://schemas.microsoft.com/office/drawing/2014/main" val="273057713"/>
                  </a:ext>
                </a:extLst>
              </a:tr>
              <a:tr h="3169614">
                <a:tc>
                  <a:txBody>
                    <a:bodyPr/>
                    <a:lstStyle/>
                    <a:p>
                      <a:pPr algn="l" fontAlgn="t"/>
                      <a:r>
                        <a:rPr lang="en-IN" sz="1600" u="none" strike="noStrike" dirty="0" err="1">
                          <a:solidFill>
                            <a:srgbClr val="016BF8"/>
                          </a:solidFill>
                          <a:effectLst/>
                        </a:rPr>
                        <a:t>security.ldap.userToDNMapping</a:t>
                      </a:r>
                      <a:endParaRPr lang="en-IN" sz="1600" dirty="0">
                        <a:effectLst/>
                      </a:endParaRPr>
                    </a:p>
                  </a:txBody>
                  <a:tcPr marL="76200"/>
                </a:tc>
                <a:tc>
                  <a:txBody>
                    <a:bodyPr/>
                    <a:lstStyle/>
                    <a:p>
                      <a:pPr algn="l" fontAlgn="t"/>
                      <a:r>
                        <a:rPr lang="en-US" sz="1600" b="0" dirty="0">
                          <a:solidFill>
                            <a:srgbClr val="001E2B"/>
                          </a:solidFill>
                          <a:effectLst/>
                          <a:latin typeface="Euclid Circular A"/>
                        </a:rPr>
                        <a:t>Clients may authenticate using a username whose format is incompatible with the format expected by the configured </a:t>
                      </a:r>
                      <a:r>
                        <a:rPr lang="en-US" sz="1600" b="0" u="none" strike="noStrike" dirty="0">
                          <a:solidFill>
                            <a:srgbClr val="016BF8"/>
                          </a:solidFill>
                          <a:effectLst/>
                          <a:latin typeface="Euclid Circular A"/>
                        </a:rPr>
                        <a:t>bind method</a:t>
                      </a:r>
                      <a:r>
                        <a:rPr lang="en-US" sz="1600" b="0" dirty="0">
                          <a:solidFill>
                            <a:srgbClr val="001E2B"/>
                          </a:solidFill>
                          <a:effectLst/>
                          <a:latin typeface="Euclid Circular A"/>
                        </a:rPr>
                        <a:t>. For example, simple binding may require a full LDAP DN while the username used to authenticate to MongoDB might be an e-mail address.</a:t>
                      </a:r>
                    </a:p>
                    <a:p>
                      <a:pPr algn="l" fontAlgn="t"/>
                      <a:r>
                        <a:rPr lang="en-US" sz="1600" b="0" u="none" strike="noStrike" dirty="0">
                          <a:solidFill>
                            <a:srgbClr val="016BF8"/>
                          </a:solidFill>
                          <a:effectLst/>
                          <a:latin typeface="Euclid Circular A"/>
                        </a:rPr>
                        <a:t>userToDNMapping</a:t>
                      </a:r>
                      <a:r>
                        <a:rPr lang="en-US" sz="1600" b="0" dirty="0">
                          <a:solidFill>
                            <a:srgbClr val="001E2B"/>
                          </a:solidFill>
                          <a:effectLst/>
                          <a:latin typeface="Euclid Circular A"/>
                        </a:rPr>
                        <a:t>  --MongoDB to transform incoming usernames into a format compatible with your LDAP schema. </a:t>
                      </a:r>
                    </a:p>
                    <a:p>
                      <a:pPr algn="l" fontAlgn="t"/>
                      <a:r>
                        <a:rPr lang="en-US" sz="1600" b="0" dirty="0">
                          <a:solidFill>
                            <a:srgbClr val="001E2B"/>
                          </a:solidFill>
                          <a:effectLst/>
                          <a:latin typeface="Euclid Circular A"/>
                        </a:rPr>
                        <a:t>MongoDB supports transformations using either a substitution template or an LDAP query template.</a:t>
                      </a:r>
                    </a:p>
                    <a:p>
                      <a:pPr algn="l" fontAlgn="t"/>
                      <a:r>
                        <a:rPr lang="en-US" sz="1600" b="0" dirty="0">
                          <a:solidFill>
                            <a:srgbClr val="001E2B"/>
                          </a:solidFill>
                          <a:effectLst/>
                          <a:latin typeface="Euclid Circular A"/>
                        </a:rPr>
                        <a:t>If you specify a </a:t>
                      </a:r>
                      <a:r>
                        <a:rPr lang="en-US" sz="1600" b="0" u="none" strike="noStrike" dirty="0">
                          <a:solidFill>
                            <a:srgbClr val="016BF8"/>
                          </a:solidFill>
                          <a:effectLst/>
                          <a:latin typeface="Euclid Circular A"/>
                        </a:rPr>
                        <a:t>userToDNMapping</a:t>
                      </a:r>
                      <a:r>
                        <a:rPr lang="en-US" sz="1600" b="0" dirty="0">
                          <a:solidFill>
                            <a:srgbClr val="001E2B"/>
                          </a:solidFill>
                          <a:effectLst/>
                          <a:latin typeface="Euclid Circular A"/>
                        </a:rPr>
                        <a:t> transformation that uses LDAP queries as part of the transformation, you must also specify a </a:t>
                      </a:r>
                      <a:r>
                        <a:rPr lang="en-US" sz="1600" b="0" u="none" strike="noStrike" dirty="0">
                          <a:solidFill>
                            <a:srgbClr val="016BF8"/>
                          </a:solidFill>
                          <a:effectLst/>
                          <a:latin typeface="Euclid Circular A"/>
                        </a:rPr>
                        <a:t>queryUser</a:t>
                      </a:r>
                      <a:r>
                        <a:rPr lang="en-US" sz="1600" b="0" dirty="0">
                          <a:solidFill>
                            <a:srgbClr val="001E2B"/>
                          </a:solidFill>
                          <a:effectLst/>
                          <a:latin typeface="Euclid Circular A"/>
                        </a:rPr>
                        <a:t> with the appropriate level of permissions for the LDAP server</a:t>
                      </a:r>
                    </a:p>
                  </a:txBody>
                  <a:tcPr/>
                </a:tc>
                <a:tc>
                  <a:txBody>
                    <a:bodyPr/>
                    <a:lstStyle/>
                    <a:p>
                      <a:pPr algn="l" fontAlgn="t"/>
                      <a:r>
                        <a:rPr lang="en-US" sz="1600" b="1" dirty="0">
                          <a:effectLst/>
                        </a:rPr>
                        <a:t>NO</a:t>
                      </a:r>
                      <a:r>
                        <a:rPr lang="en-US" sz="1600" dirty="0">
                          <a:effectLst/>
                        </a:rPr>
                        <a:t>, unless client authenticate using usernames that require transformation.</a:t>
                      </a:r>
                    </a:p>
                  </a:txBody>
                  <a:tcPr/>
                </a:tc>
                <a:extLst>
                  <a:ext uri="{0D108BD9-81ED-4DB2-BD59-A6C34878D82A}">
                    <a16:rowId xmlns:a16="http://schemas.microsoft.com/office/drawing/2014/main" val="4257805677"/>
                  </a:ext>
                </a:extLst>
              </a:tr>
            </a:tbl>
          </a:graphicData>
        </a:graphic>
      </p:graphicFrame>
    </p:spTree>
    <p:extLst>
      <p:ext uri="{BB962C8B-B14F-4D97-AF65-F5344CB8AC3E}">
        <p14:creationId xmlns:p14="http://schemas.microsoft.com/office/powerpoint/2010/main" val="346170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Connect to a MongoDB server via LDAP authentication</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To authenticate to a MongoDB server via LDAP authentication, use </a:t>
            </a:r>
            <a:r>
              <a:rPr lang="en-US" dirty="0" err="1"/>
              <a:t>db.auth</a:t>
            </a:r>
            <a:r>
              <a:rPr lang="en-US" dirty="0"/>
              <a:t>() on the $external database with the following parameters:</a:t>
            </a:r>
          </a:p>
          <a:p>
            <a:endParaRPr lang="en-US" dirty="0"/>
          </a:p>
          <a:p>
            <a:pPr marL="0" indent="0">
              <a:buNone/>
            </a:pPr>
            <a:endParaRPr lang="en-IN" dirty="0"/>
          </a:p>
        </p:txBody>
      </p:sp>
      <p:graphicFrame>
        <p:nvGraphicFramePr>
          <p:cNvPr id="5" name="Table 4">
            <a:extLst>
              <a:ext uri="{FF2B5EF4-FFF2-40B4-BE49-F238E27FC236}">
                <a16:creationId xmlns:a16="http://schemas.microsoft.com/office/drawing/2014/main" id="{589BCDAB-D4C0-BD03-629B-62FF13FE81C9}"/>
              </a:ext>
            </a:extLst>
          </p:cNvPr>
          <p:cNvGraphicFramePr>
            <a:graphicFrameLocks/>
          </p:cNvGraphicFramePr>
          <p:nvPr>
            <p:extLst>
              <p:ext uri="{D42A27DB-BD31-4B8C-83A1-F6EECF244321}">
                <p14:modId xmlns:p14="http://schemas.microsoft.com/office/powerpoint/2010/main" val="1808377846"/>
              </p:ext>
            </p:extLst>
          </p:nvPr>
        </p:nvGraphicFramePr>
        <p:xfrm>
          <a:off x="1432426" y="3662279"/>
          <a:ext cx="8824912" cy="14833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2672586013"/>
                    </a:ext>
                  </a:extLst>
                </a:gridCol>
                <a:gridCol w="4412456">
                  <a:extLst>
                    <a:ext uri="{9D8B030D-6E8A-4147-A177-3AD203B41FA5}">
                      <a16:colId xmlns:a16="http://schemas.microsoft.com/office/drawing/2014/main" val="2352473936"/>
                    </a:ext>
                  </a:extLst>
                </a:gridCol>
              </a:tblGrid>
              <a:tr h="370840">
                <a:tc>
                  <a:txBody>
                    <a:bodyPr/>
                    <a:lstStyle/>
                    <a:p>
                      <a:pPr algn="l" fontAlgn="base"/>
                      <a:r>
                        <a:rPr lang="en-IN" b="1" dirty="0">
                          <a:solidFill>
                            <a:schemeClr val="accent2">
                              <a:lumMod val="40000"/>
                              <a:lumOff val="60000"/>
                            </a:schemeClr>
                          </a:solidFill>
                          <a:effectLst/>
                        </a:rPr>
                        <a:t>Option</a:t>
                      </a:r>
                    </a:p>
                  </a:txBody>
                  <a:tcPr marL="0" marR="0" marT="0" marB="0" anchor="ctr"/>
                </a:tc>
                <a:tc>
                  <a:txBody>
                    <a:bodyPr/>
                    <a:lstStyle/>
                    <a:p>
                      <a:pPr algn="l" fontAlgn="base"/>
                      <a:r>
                        <a:rPr lang="en-IN" b="1" dirty="0">
                          <a:solidFill>
                            <a:schemeClr val="accent2">
                              <a:lumMod val="40000"/>
                              <a:lumOff val="60000"/>
                            </a:schemeClr>
                          </a:solidFill>
                          <a:effectLst/>
                        </a:rPr>
                        <a:t>Description</a:t>
                      </a:r>
                    </a:p>
                  </a:txBody>
                  <a:tcPr marL="0" marR="0" marT="0" marB="0" anchor="ctr"/>
                </a:tc>
                <a:extLst>
                  <a:ext uri="{0D108BD9-81ED-4DB2-BD59-A6C34878D82A}">
                    <a16:rowId xmlns:a16="http://schemas.microsoft.com/office/drawing/2014/main" val="2701504200"/>
                  </a:ext>
                </a:extLst>
              </a:tr>
              <a:tr h="370840">
                <a:tc>
                  <a:txBody>
                    <a:bodyPr/>
                    <a:lstStyle/>
                    <a:p>
                      <a:pPr algn="l" fontAlgn="t"/>
                      <a:r>
                        <a:rPr lang="en-IN">
                          <a:effectLst/>
                        </a:rPr>
                        <a:t>username</a:t>
                      </a:r>
                    </a:p>
                  </a:txBody>
                  <a:tcPr marL="76200" marR="0" marT="0" marB="0"/>
                </a:tc>
                <a:tc>
                  <a:txBody>
                    <a:bodyPr/>
                    <a:lstStyle/>
                    <a:p>
                      <a:pPr algn="l" fontAlgn="t"/>
                      <a:r>
                        <a:rPr lang="en-US">
                          <a:effectLst/>
                        </a:rPr>
                        <a:t>The username to authenticate as.</a:t>
                      </a:r>
                    </a:p>
                  </a:txBody>
                  <a:tcPr marL="0" marR="0" marT="0" marB="0"/>
                </a:tc>
                <a:extLst>
                  <a:ext uri="{0D108BD9-81ED-4DB2-BD59-A6C34878D82A}">
                    <a16:rowId xmlns:a16="http://schemas.microsoft.com/office/drawing/2014/main" val="3765277076"/>
                  </a:ext>
                </a:extLst>
              </a:tr>
              <a:tr h="370840">
                <a:tc>
                  <a:txBody>
                    <a:bodyPr/>
                    <a:lstStyle/>
                    <a:p>
                      <a:pPr algn="l" fontAlgn="t"/>
                      <a:r>
                        <a:rPr lang="en-IN">
                          <a:effectLst/>
                        </a:rPr>
                        <a:t>password</a:t>
                      </a:r>
                    </a:p>
                  </a:txBody>
                  <a:tcPr marL="76200" marR="0" marT="0" marB="0"/>
                </a:tc>
                <a:tc>
                  <a:txBody>
                    <a:bodyPr/>
                    <a:lstStyle/>
                    <a:p>
                      <a:pPr algn="l" fontAlgn="t"/>
                      <a:r>
                        <a:rPr lang="en-US">
                          <a:effectLst/>
                        </a:rPr>
                        <a:t>The password to authenticate with.</a:t>
                      </a:r>
                    </a:p>
                  </a:txBody>
                  <a:tcPr marL="0" marR="0" marT="0" marB="0"/>
                </a:tc>
                <a:extLst>
                  <a:ext uri="{0D108BD9-81ED-4DB2-BD59-A6C34878D82A}">
                    <a16:rowId xmlns:a16="http://schemas.microsoft.com/office/drawing/2014/main" val="3372511979"/>
                  </a:ext>
                </a:extLst>
              </a:tr>
              <a:tr h="370840">
                <a:tc>
                  <a:txBody>
                    <a:bodyPr/>
                    <a:lstStyle/>
                    <a:p>
                      <a:pPr algn="l" fontAlgn="t"/>
                      <a:r>
                        <a:rPr lang="en-IN">
                          <a:effectLst/>
                        </a:rPr>
                        <a:t>mechanism</a:t>
                      </a:r>
                    </a:p>
                  </a:txBody>
                  <a:tcPr marL="76200" marR="0" marT="0" marB="0"/>
                </a:tc>
                <a:tc>
                  <a:txBody>
                    <a:bodyPr/>
                    <a:lstStyle/>
                    <a:p>
                      <a:pPr algn="l" fontAlgn="t"/>
                      <a:r>
                        <a:rPr lang="en-IN" dirty="0">
                          <a:effectLst/>
                        </a:rPr>
                        <a:t>Set to PLAIN.</a:t>
                      </a:r>
                    </a:p>
                  </a:txBody>
                  <a:tcPr marL="0" marR="0" marT="0" marB="0"/>
                </a:tc>
                <a:extLst>
                  <a:ext uri="{0D108BD9-81ED-4DB2-BD59-A6C34878D82A}">
                    <a16:rowId xmlns:a16="http://schemas.microsoft.com/office/drawing/2014/main" val="681233179"/>
                  </a:ext>
                </a:extLst>
              </a:tr>
            </a:tbl>
          </a:graphicData>
        </a:graphic>
      </p:graphicFrame>
    </p:spTree>
    <p:extLst>
      <p:ext uri="{BB962C8B-B14F-4D97-AF65-F5344CB8AC3E}">
        <p14:creationId xmlns:p14="http://schemas.microsoft.com/office/powerpoint/2010/main" val="2190569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LDAP Authentication via </a:t>
            </a:r>
            <a:r>
              <a:rPr lang="en-IN" dirty="0" err="1"/>
              <a:t>saslauthd</a:t>
            </a:r>
            <a:endParaRPr lang="en-IN" dirty="0"/>
          </a:p>
        </p:txBody>
      </p:sp>
      <p:sp>
        <p:nvSpPr>
          <p:cNvPr id="6" name="Content Placeholder 5">
            <a:extLst>
              <a:ext uri="{FF2B5EF4-FFF2-40B4-BE49-F238E27FC236}">
                <a16:creationId xmlns:a16="http://schemas.microsoft.com/office/drawing/2014/main" id="{773B9173-ABE1-5C19-7600-7E6060FD426D}"/>
              </a:ext>
            </a:extLst>
          </p:cNvPr>
          <p:cNvSpPr>
            <a:spLocks noGrp="1"/>
          </p:cNvSpPr>
          <p:nvPr>
            <p:ph idx="1"/>
          </p:nvPr>
        </p:nvSpPr>
        <p:spPr>
          <a:xfrm>
            <a:off x="1154954" y="2603499"/>
            <a:ext cx="10359267" cy="3725111"/>
          </a:xfrm>
        </p:spPr>
        <p:txBody>
          <a:bodyPr>
            <a:normAutofit/>
          </a:bodyPr>
          <a:lstStyle/>
          <a:p>
            <a:r>
              <a:rPr lang="en-US" dirty="0"/>
              <a:t>Linux MongoDB servers support binding to an LDAP server via the </a:t>
            </a:r>
            <a:r>
              <a:rPr lang="en-US" dirty="0" err="1"/>
              <a:t>saslauthd</a:t>
            </a:r>
            <a:r>
              <a:rPr lang="en-US" dirty="0"/>
              <a:t> daemon.</a:t>
            </a:r>
          </a:p>
          <a:p>
            <a:endParaRPr lang="en-US" dirty="0"/>
          </a:p>
          <a:p>
            <a:r>
              <a:rPr lang="en-US" dirty="0"/>
              <a:t>Use secure encrypted or trusted connections between clients and the server, as well as between </a:t>
            </a:r>
            <a:r>
              <a:rPr lang="en-US" dirty="0" err="1"/>
              <a:t>saslauthd</a:t>
            </a:r>
            <a:r>
              <a:rPr lang="en-US" dirty="0"/>
              <a:t> and the LDAP server. </a:t>
            </a:r>
          </a:p>
          <a:p>
            <a:r>
              <a:rPr lang="en-US" dirty="0"/>
              <a:t>LDAP server uses the SASL PLAIN mechanism, sending and receiving data in plain text. </a:t>
            </a:r>
          </a:p>
          <a:p>
            <a:r>
              <a:rPr lang="en-US" dirty="0"/>
              <a:t>Should use only a trusted channel such as a VPN, a connection encrypted with TLS/SSL, or a trusted wired network.</a:t>
            </a:r>
          </a:p>
          <a:p>
            <a:r>
              <a:rPr lang="en-US" dirty="0"/>
              <a:t>MongoDB Enterprise for Windows does not support binding via </a:t>
            </a:r>
            <a:r>
              <a:rPr lang="en-US" dirty="0" err="1"/>
              <a:t>saslauthd</a:t>
            </a:r>
            <a:r>
              <a:rPr lang="en-US" dirty="0"/>
              <a:t>.</a:t>
            </a:r>
            <a:endParaRPr lang="en-IN" dirty="0"/>
          </a:p>
        </p:txBody>
      </p:sp>
    </p:spTree>
    <p:extLst>
      <p:ext uri="{BB962C8B-B14F-4D97-AF65-F5344CB8AC3E}">
        <p14:creationId xmlns:p14="http://schemas.microsoft.com/office/powerpoint/2010/main" val="311341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Configuration</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To configure the MongoDB server to bind to the LDAP server using via </a:t>
            </a:r>
            <a:r>
              <a:rPr lang="en-US" dirty="0" err="1"/>
              <a:t>saslauthd</a:t>
            </a:r>
            <a:r>
              <a:rPr lang="en-US" dirty="0"/>
              <a:t>, start the </a:t>
            </a:r>
            <a:r>
              <a:rPr lang="en-US" dirty="0" err="1"/>
              <a:t>mongod</a:t>
            </a:r>
            <a:r>
              <a:rPr lang="en-US" dirty="0"/>
              <a:t> using either the command line options or the configuration file settings</a:t>
            </a:r>
            <a:endParaRPr lang="en-IN" dirty="0"/>
          </a:p>
        </p:txBody>
      </p:sp>
    </p:spTree>
    <p:extLst>
      <p:ext uri="{BB962C8B-B14F-4D97-AF65-F5344CB8AC3E}">
        <p14:creationId xmlns:p14="http://schemas.microsoft.com/office/powerpoint/2010/main" val="178966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command line options 	</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--auth to enable access control,</a:t>
            </a:r>
          </a:p>
          <a:p>
            <a:endParaRPr lang="en-US" dirty="0"/>
          </a:p>
          <a:p>
            <a:r>
              <a:rPr lang="en-US" dirty="0"/>
              <a:t>--</a:t>
            </a:r>
            <a:r>
              <a:rPr lang="en-US" dirty="0" err="1"/>
              <a:t>setParameter</a:t>
            </a:r>
            <a:r>
              <a:rPr lang="en-US" dirty="0"/>
              <a:t> with the authenticationMechanisms set to PLAIN, and</a:t>
            </a:r>
          </a:p>
          <a:p>
            <a:endParaRPr lang="en-US" dirty="0"/>
          </a:p>
          <a:p>
            <a:r>
              <a:rPr lang="en-US" dirty="0"/>
              <a:t>--</a:t>
            </a:r>
            <a:r>
              <a:rPr lang="en-US" dirty="0" err="1"/>
              <a:t>setParameter</a:t>
            </a:r>
            <a:r>
              <a:rPr lang="en-US" dirty="0"/>
              <a:t> with the saslauthdPath parameter set to the path to the Unix-domain Socket of the </a:t>
            </a:r>
            <a:r>
              <a:rPr lang="en-US" dirty="0" err="1"/>
              <a:t>saslauthd</a:t>
            </a:r>
            <a:r>
              <a:rPr lang="en-US" dirty="0"/>
              <a:t> instance. Specify an empty string "" to use the default Unix-domain socket path.</a:t>
            </a:r>
            <a:endParaRPr lang="en-IN" dirty="0"/>
          </a:p>
        </p:txBody>
      </p:sp>
    </p:spTree>
    <p:extLst>
      <p:ext uri="{BB962C8B-B14F-4D97-AF65-F5344CB8AC3E}">
        <p14:creationId xmlns:p14="http://schemas.microsoft.com/office/powerpoint/2010/main" val="242427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Configuration file options</a:t>
            </a:r>
            <a:endParaRPr lang="en-IN" dirty="0"/>
          </a:p>
        </p:txBody>
      </p:sp>
      <p:sp>
        <p:nvSpPr>
          <p:cNvPr id="4" name="Rectangle 1">
            <a:extLst>
              <a:ext uri="{FF2B5EF4-FFF2-40B4-BE49-F238E27FC236}">
                <a16:creationId xmlns:a16="http://schemas.microsoft.com/office/drawing/2014/main" id="{43AB8A2D-DED9-A79D-E2E7-5AA7A4D08AAF}"/>
              </a:ext>
            </a:extLst>
          </p:cNvPr>
          <p:cNvSpPr>
            <a:spLocks noGrp="1" noChangeArrowheads="1"/>
          </p:cNvSpPr>
          <p:nvPr>
            <p:ph idx="1"/>
          </p:nvPr>
        </p:nvSpPr>
        <p:spPr bwMode="auto">
          <a:xfrm>
            <a:off x="1155700" y="2644369"/>
            <a:ext cx="10551026" cy="3896554"/>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16BF8"/>
                </a:solidFill>
                <a:effectLst/>
                <a:latin typeface="Source Code Pro" panose="020B0509030403020204" pitchFamily="49" charset="0"/>
              </a:rPr>
              <a:t>security.authorization</a:t>
            </a:r>
            <a:r>
              <a:rPr kumimoji="0" lang="en-US" altLang="en-US" sz="2800" b="0" i="0" u="none" strike="noStrike" cap="none" normalizeH="0" baseline="0" dirty="0">
                <a:ln>
                  <a:noFill/>
                </a:ln>
                <a:solidFill>
                  <a:srgbClr val="001E2B"/>
                </a:solidFill>
                <a:effectLst/>
                <a:latin typeface="Euclid Circular A"/>
              </a:rPr>
              <a:t> set to </a:t>
            </a:r>
            <a:r>
              <a:rPr kumimoji="0" lang="en-US" altLang="en-US" b="0" i="0" u="none" strike="noStrike" cap="none" normalizeH="0" baseline="0" dirty="0">
                <a:ln>
                  <a:noFill/>
                </a:ln>
                <a:solidFill>
                  <a:srgbClr val="1C2D38"/>
                </a:solidFill>
                <a:effectLst/>
                <a:latin typeface="Source Code Pro" panose="020B0509030403020204" pitchFamily="49" charset="0"/>
              </a:rPr>
              <a:t>enabled</a:t>
            </a:r>
            <a:r>
              <a:rPr kumimoji="0" lang="en-US" altLang="en-US" sz="2800" b="0" i="0" u="none" strike="noStrike" cap="none" normalizeH="0" baseline="0" dirty="0">
                <a:ln>
                  <a:noFill/>
                </a:ln>
                <a:solidFill>
                  <a:srgbClr val="001E2B"/>
                </a:solidFill>
                <a:effectLst/>
                <a:latin typeface="Euclid Circular A"/>
              </a:rPr>
              <a:t>,</a:t>
            </a:r>
            <a:endParaRPr kumimoji="0" lang="en-US" altLang="en-US" sz="2800"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1C2D38"/>
                </a:solidFill>
                <a:effectLst/>
                <a:latin typeface="Source Code Pro" panose="020B0509030403020204" pitchFamily="49" charset="0"/>
              </a:rPr>
              <a:t>setParameter</a:t>
            </a:r>
            <a:r>
              <a:rPr kumimoji="0" lang="en-US" altLang="en-US" sz="2800" b="0" i="0" u="none" strike="noStrike" cap="none" normalizeH="0" baseline="0" dirty="0">
                <a:ln>
                  <a:noFill/>
                </a:ln>
                <a:solidFill>
                  <a:srgbClr val="001E2B"/>
                </a:solidFill>
                <a:effectLst/>
                <a:latin typeface="Euclid Circular A"/>
              </a:rPr>
              <a:t> with the </a:t>
            </a:r>
            <a:r>
              <a:rPr kumimoji="0" lang="en-US" altLang="en-US" b="0" i="0" u="none" strike="noStrike" cap="none" normalizeH="0" baseline="0" dirty="0">
                <a:ln>
                  <a:noFill/>
                </a:ln>
                <a:solidFill>
                  <a:srgbClr val="016BF8"/>
                </a:solidFill>
                <a:effectLst/>
                <a:latin typeface="Source Code Pro" panose="020B0509030403020204" pitchFamily="49" charset="0"/>
              </a:rPr>
              <a:t>authenticationMechanisms</a:t>
            </a:r>
            <a:r>
              <a:rPr kumimoji="0" lang="en-US" altLang="en-US" sz="2800" b="0" i="0" u="none" strike="noStrike" cap="none" normalizeH="0" baseline="0" dirty="0">
                <a:ln>
                  <a:noFill/>
                </a:ln>
                <a:solidFill>
                  <a:srgbClr val="001E2B"/>
                </a:solidFill>
                <a:effectLst/>
                <a:latin typeface="Euclid Circular A"/>
              </a:rPr>
              <a:t> parameter set to </a:t>
            </a:r>
            <a:r>
              <a:rPr kumimoji="0" lang="en-US" altLang="en-US" b="0" i="0" u="none" strike="noStrike" cap="none" normalizeH="0" baseline="0" dirty="0">
                <a:ln>
                  <a:noFill/>
                </a:ln>
                <a:solidFill>
                  <a:srgbClr val="1C2D38"/>
                </a:solidFill>
                <a:effectLst/>
                <a:latin typeface="Source Code Pro" panose="020B0509030403020204" pitchFamily="49" charset="0"/>
              </a:rPr>
              <a:t>PLAIN</a:t>
            </a:r>
            <a:r>
              <a:rPr kumimoji="0" lang="en-US" altLang="en-US" sz="2800" b="0" i="0" u="none" strike="noStrike" cap="none" normalizeH="0" baseline="0" dirty="0">
                <a:ln>
                  <a:noFill/>
                </a:ln>
                <a:solidFill>
                  <a:srgbClr val="001E2B"/>
                </a:solidFill>
                <a:effectLst/>
                <a:latin typeface="Euclid Circular A"/>
              </a:rPr>
              <a:t>, and</a:t>
            </a:r>
            <a:endParaRPr kumimoji="0" lang="en-US" altLang="en-US" sz="2800"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rgbClr val="1C2D38"/>
                </a:solidFill>
                <a:effectLst/>
                <a:latin typeface="Source Code Pro" panose="020B0509030403020204" pitchFamily="49" charset="0"/>
              </a:rPr>
              <a:t>setParameter</a:t>
            </a:r>
            <a:r>
              <a:rPr kumimoji="0" lang="en-US" altLang="en-US" sz="2800" b="0" i="0" u="none" strike="noStrike" cap="none" normalizeH="0" baseline="0" dirty="0">
                <a:ln>
                  <a:noFill/>
                </a:ln>
                <a:solidFill>
                  <a:srgbClr val="001E2B"/>
                </a:solidFill>
                <a:effectLst/>
                <a:latin typeface="Euclid Circular A"/>
              </a:rPr>
              <a:t> with the </a:t>
            </a:r>
            <a:r>
              <a:rPr kumimoji="0" lang="en-US" altLang="en-US" b="0" i="0" u="none" strike="noStrike" cap="none" normalizeH="0" baseline="0" dirty="0">
                <a:ln>
                  <a:noFill/>
                </a:ln>
                <a:solidFill>
                  <a:srgbClr val="016BF8"/>
                </a:solidFill>
                <a:effectLst/>
                <a:latin typeface="Source Code Pro" panose="020B0509030403020204" pitchFamily="49" charset="0"/>
              </a:rPr>
              <a:t>saslauthdPath</a:t>
            </a:r>
            <a:r>
              <a:rPr kumimoji="0" lang="en-US" altLang="en-US" sz="2800" b="0" i="0" u="none" strike="noStrike" cap="none" normalizeH="0" baseline="0" dirty="0">
                <a:ln>
                  <a:noFill/>
                </a:ln>
                <a:solidFill>
                  <a:srgbClr val="001E2B"/>
                </a:solidFill>
                <a:effectLst/>
                <a:latin typeface="Euclid Circular A"/>
              </a:rPr>
              <a:t> set to the path to the Unix-domain Socket of the </a:t>
            </a:r>
            <a:r>
              <a:rPr kumimoji="0" lang="en-US" altLang="en-US" sz="2800" b="0" i="0" u="none" strike="noStrike" cap="none" normalizeH="0" baseline="0" dirty="0" err="1">
                <a:ln>
                  <a:noFill/>
                </a:ln>
                <a:solidFill>
                  <a:srgbClr val="001E2B"/>
                </a:solidFill>
                <a:effectLst/>
                <a:latin typeface="Euclid Circular A"/>
              </a:rPr>
              <a:t>saslauthd</a:t>
            </a:r>
            <a:r>
              <a:rPr kumimoji="0" lang="en-US" altLang="en-US" sz="2800" b="0" i="0" u="none" strike="noStrike" cap="none" normalizeH="0" baseline="0" dirty="0">
                <a:ln>
                  <a:noFill/>
                </a:ln>
                <a:solidFill>
                  <a:srgbClr val="001E2B"/>
                </a:solidFill>
                <a:effectLst/>
                <a:latin typeface="Euclid Circular A"/>
              </a:rPr>
              <a:t> instance. Specify an empty string </a:t>
            </a:r>
            <a:r>
              <a:rPr kumimoji="0" lang="en-US" altLang="en-US" b="0" i="0" u="none" strike="noStrike" cap="none" normalizeH="0" baseline="0" dirty="0">
                <a:ln>
                  <a:noFill/>
                </a:ln>
                <a:solidFill>
                  <a:srgbClr val="1C2D38"/>
                </a:solidFill>
                <a:effectLst/>
                <a:latin typeface="Source Code Pro" panose="020B0509030403020204" pitchFamily="49" charset="0"/>
              </a:rPr>
              <a:t>""</a:t>
            </a:r>
            <a:r>
              <a:rPr kumimoji="0" lang="en-US" altLang="en-US" sz="2800" b="0" i="0" u="none" strike="noStrike" cap="none" normalizeH="0" baseline="0" dirty="0">
                <a:ln>
                  <a:noFill/>
                </a:ln>
                <a:solidFill>
                  <a:srgbClr val="001E2B"/>
                </a:solidFill>
                <a:effectLst/>
                <a:latin typeface="Euclid Circular A"/>
              </a:rPr>
              <a:t> to use the default Unix-domain socket path.</a:t>
            </a:r>
            <a:endParaRPr kumimoji="0" lang="en-US" altLang="en-US" sz="2800" b="0" i="0" u="none" strike="noStrike" cap="none" normalizeH="0" baseline="0" dirty="0">
              <a:ln>
                <a:noFill/>
              </a:ln>
              <a:solidFill>
                <a:srgbClr val="21313C"/>
              </a:solidFill>
              <a:effectLst/>
              <a:latin typeface="Euclid Circular 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761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Authenticate Using SASL and LDAP with </a:t>
            </a:r>
            <a:r>
              <a:rPr lang="en-US" dirty="0" err="1"/>
              <a:t>ActiveDirectory</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MongoDB Enterprise provides support for proxy authentication of users. </a:t>
            </a:r>
          </a:p>
          <a:p>
            <a:r>
              <a:rPr lang="en-US" dirty="0"/>
              <a:t>Allows administrators to configure a MongoDB cluster to authenticate users by proxying authentication requests to a specified Lightweight Directory Access Protocol (LDAP) service.</a:t>
            </a:r>
          </a:p>
          <a:p>
            <a:r>
              <a:rPr lang="en-US" dirty="0"/>
              <a:t>Linux MongoDB servers support binding to an LDAP server via the </a:t>
            </a:r>
            <a:r>
              <a:rPr lang="en-US" dirty="0" err="1"/>
              <a:t>saslauthd</a:t>
            </a:r>
            <a:r>
              <a:rPr lang="en-US" dirty="0"/>
              <a:t> daemon.</a:t>
            </a:r>
          </a:p>
          <a:p>
            <a:endParaRPr lang="en-US" dirty="0"/>
          </a:p>
          <a:p>
            <a:r>
              <a:rPr lang="en-US" dirty="0"/>
              <a:t>Use secure encrypted or trusted connections between clients and the server, as well as between </a:t>
            </a:r>
            <a:r>
              <a:rPr lang="en-US" dirty="0" err="1"/>
              <a:t>saslauthd</a:t>
            </a:r>
            <a:r>
              <a:rPr lang="en-US" dirty="0"/>
              <a:t> and the LDAP server. The LDAP server uses the SASL PLAIN mechanism, sending and receiving data in plain text. You should use only a trusted channel such as a VPN, a connection encrypted with TLS/SSL, or a trusted wired network.</a:t>
            </a:r>
            <a:endParaRPr lang="en-IN" dirty="0"/>
          </a:p>
        </p:txBody>
      </p:sp>
    </p:spTree>
    <p:extLst>
      <p:ext uri="{BB962C8B-B14F-4D97-AF65-F5344CB8AC3E}">
        <p14:creationId xmlns:p14="http://schemas.microsoft.com/office/powerpoint/2010/main" val="127632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1BAA-C988-969C-2579-B3E7A01B07FA}"/>
              </a:ext>
            </a:extLst>
          </p:cNvPr>
          <p:cNvSpPr>
            <a:spLocks noGrp="1"/>
          </p:cNvSpPr>
          <p:nvPr>
            <p:ph type="title"/>
          </p:nvPr>
        </p:nvSpPr>
        <p:spPr/>
        <p:txBody>
          <a:bodyPr/>
          <a:lstStyle/>
          <a:p>
            <a:r>
              <a:rPr lang="en-IN" dirty="0"/>
              <a:t>LDAP Proxy Authentication</a:t>
            </a:r>
          </a:p>
        </p:txBody>
      </p:sp>
      <p:sp>
        <p:nvSpPr>
          <p:cNvPr id="3" name="Content Placeholder 2">
            <a:extLst>
              <a:ext uri="{FF2B5EF4-FFF2-40B4-BE49-F238E27FC236}">
                <a16:creationId xmlns:a16="http://schemas.microsoft.com/office/drawing/2014/main" id="{BC93F71C-B0EB-3C88-7ADF-3882D31831E0}"/>
              </a:ext>
            </a:extLst>
          </p:cNvPr>
          <p:cNvSpPr>
            <a:spLocks noGrp="1"/>
          </p:cNvSpPr>
          <p:nvPr>
            <p:ph idx="1"/>
          </p:nvPr>
        </p:nvSpPr>
        <p:spPr>
          <a:xfrm>
            <a:off x="1154954" y="2603500"/>
            <a:ext cx="10275046" cy="4086058"/>
          </a:xfrm>
        </p:spPr>
        <p:txBody>
          <a:bodyPr>
            <a:normAutofit fontScale="92500" lnSpcReduction="20000"/>
          </a:bodyPr>
          <a:lstStyle/>
          <a:p>
            <a:r>
              <a:rPr lang="en-IN" dirty="0"/>
              <a:t>MongoDB Enterprise  and MongoDB Atlas support LDAP Proxy Authentication proxy authentication through a Lightweight Directory Access Protocol (LDAP) service.</a:t>
            </a:r>
          </a:p>
          <a:p>
            <a:endParaRPr lang="en-IN" dirty="0"/>
          </a:p>
          <a:p>
            <a:r>
              <a:rPr lang="en-IN" dirty="0"/>
              <a:t>LDAP Proxy Authentication</a:t>
            </a:r>
          </a:p>
          <a:p>
            <a:endParaRPr lang="en-IN" dirty="0"/>
          </a:p>
          <a:p>
            <a:r>
              <a:rPr lang="en-IN" dirty="0"/>
              <a:t>Authenticate Using SASL and LDAP with </a:t>
            </a:r>
            <a:r>
              <a:rPr lang="en-IN" dirty="0" err="1"/>
              <a:t>ActiveDirectory</a:t>
            </a:r>
            <a:endParaRPr lang="en-IN" dirty="0"/>
          </a:p>
          <a:p>
            <a:endParaRPr lang="en-IN" dirty="0"/>
          </a:p>
          <a:p>
            <a:r>
              <a:rPr lang="en-IN" dirty="0"/>
              <a:t>Authenticate Using SASL and LDAP with </a:t>
            </a:r>
            <a:r>
              <a:rPr lang="en-IN" dirty="0" err="1"/>
              <a:t>OpenLDAP</a:t>
            </a:r>
            <a:endParaRPr lang="en-IN" dirty="0"/>
          </a:p>
          <a:p>
            <a:endParaRPr lang="en-IN" dirty="0"/>
          </a:p>
          <a:p>
            <a:r>
              <a:rPr lang="en-IN" dirty="0"/>
              <a:t>Authenticate and Authorize Users Using Active Directory via Native LDAP</a:t>
            </a:r>
          </a:p>
          <a:p>
            <a:endParaRPr lang="en-IN" dirty="0"/>
          </a:p>
          <a:p>
            <a:pPr marL="0" indent="0">
              <a:buNone/>
            </a:pPr>
            <a:r>
              <a:rPr lang="en-IN" dirty="0"/>
              <a:t>These mechanisms allow MongoDB to integrate into your existing authentication system.</a:t>
            </a:r>
          </a:p>
        </p:txBody>
      </p:sp>
    </p:spTree>
    <p:extLst>
      <p:ext uri="{BB962C8B-B14F-4D97-AF65-F5344CB8AC3E}">
        <p14:creationId xmlns:p14="http://schemas.microsoft.com/office/powerpoint/2010/main" val="154126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a:t>
            </a:r>
            <a:r>
              <a:rPr lang="en-IN" dirty="0" err="1"/>
              <a:t>saslauthd</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a:bodyPr>
          <a:lstStyle/>
          <a:p>
            <a:r>
              <a:rPr lang="en-IN" dirty="0"/>
              <a:t>LDAP support for user authentication requires proper configuration of the </a:t>
            </a:r>
            <a:r>
              <a:rPr lang="en-IN" dirty="0" err="1"/>
              <a:t>saslauthd</a:t>
            </a:r>
            <a:r>
              <a:rPr lang="en-IN" dirty="0"/>
              <a:t> daemon process as well as the MongoDB server.</a:t>
            </a:r>
          </a:p>
          <a:p>
            <a:pPr marL="0" indent="0">
              <a:buNone/>
            </a:pPr>
            <a:r>
              <a:rPr lang="en-IN" dirty="0"/>
              <a:t>1.Specify the mechanism.</a:t>
            </a:r>
          </a:p>
          <a:p>
            <a:r>
              <a:rPr lang="en-IN" dirty="0"/>
              <a:t>On systems that configure </a:t>
            </a:r>
            <a:r>
              <a:rPr lang="en-IN" dirty="0" err="1"/>
              <a:t>saslauthd</a:t>
            </a:r>
            <a:r>
              <a:rPr lang="en-IN" dirty="0"/>
              <a:t> with the /etc/</a:t>
            </a:r>
            <a:r>
              <a:rPr lang="en-IN" dirty="0" err="1"/>
              <a:t>sysconfig</a:t>
            </a:r>
            <a:r>
              <a:rPr lang="en-IN" dirty="0"/>
              <a:t>/</a:t>
            </a:r>
            <a:r>
              <a:rPr lang="en-IN" dirty="0" err="1"/>
              <a:t>saslauthd</a:t>
            </a:r>
            <a:r>
              <a:rPr lang="en-IN" dirty="0"/>
              <a:t> file, such as Red Hat Enterprise Linux, Fedora, CentOS, and Amazon Linux AMI, set the mechanism MECH to </a:t>
            </a:r>
            <a:r>
              <a:rPr lang="en-IN" dirty="0" err="1"/>
              <a:t>ldap</a:t>
            </a:r>
            <a:r>
              <a:rPr lang="en-IN" dirty="0"/>
              <a:t>:</a:t>
            </a:r>
          </a:p>
          <a:p>
            <a:pPr marL="0" indent="0">
              <a:buNone/>
            </a:pPr>
            <a:r>
              <a:rPr lang="en-IN" dirty="0"/>
              <a:t>MECH=</a:t>
            </a:r>
            <a:r>
              <a:rPr lang="en-IN" dirty="0" err="1"/>
              <a:t>ldap</a:t>
            </a:r>
            <a:endParaRPr lang="en-IN" dirty="0"/>
          </a:p>
          <a:p>
            <a:r>
              <a:rPr lang="en-IN" dirty="0"/>
              <a:t>On systems that configure </a:t>
            </a:r>
            <a:r>
              <a:rPr lang="en-IN" dirty="0" err="1"/>
              <a:t>saslauthd</a:t>
            </a:r>
            <a:r>
              <a:rPr lang="en-IN" dirty="0"/>
              <a:t> with the /etc/default/</a:t>
            </a:r>
            <a:r>
              <a:rPr lang="en-IN" dirty="0" err="1"/>
              <a:t>saslauthd</a:t>
            </a:r>
            <a:r>
              <a:rPr lang="en-IN" dirty="0"/>
              <a:t> file, such as Ubuntu, set the MECHANISMS option to </a:t>
            </a:r>
            <a:r>
              <a:rPr lang="en-IN" dirty="0" err="1"/>
              <a:t>ldap</a:t>
            </a:r>
            <a:r>
              <a:rPr lang="en-IN" dirty="0"/>
              <a:t>:</a:t>
            </a:r>
          </a:p>
          <a:p>
            <a:pPr marL="0" indent="0">
              <a:buNone/>
            </a:pPr>
            <a:r>
              <a:rPr lang="en-IN" dirty="0"/>
              <a:t>MECHANISMS="</a:t>
            </a:r>
            <a:r>
              <a:rPr lang="en-IN" dirty="0" err="1"/>
              <a:t>ldap</a:t>
            </a:r>
            <a:r>
              <a:rPr lang="en-IN" dirty="0"/>
              <a:t>"</a:t>
            </a:r>
          </a:p>
          <a:p>
            <a:endParaRPr lang="en-IN" dirty="0"/>
          </a:p>
        </p:txBody>
      </p:sp>
    </p:spTree>
    <p:extLst>
      <p:ext uri="{BB962C8B-B14F-4D97-AF65-F5344CB8AC3E}">
        <p14:creationId xmlns:p14="http://schemas.microsoft.com/office/powerpoint/2010/main" val="3530732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a:t>
            </a:r>
            <a:r>
              <a:rPr lang="en-IN" dirty="0" err="1"/>
              <a:t>saslauthd</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a:bodyPr>
          <a:lstStyle/>
          <a:p>
            <a:pPr marL="0" indent="0">
              <a:buNone/>
            </a:pPr>
            <a:r>
              <a:rPr lang="en-US" dirty="0"/>
              <a:t>2. Adjust caching behavior.</a:t>
            </a:r>
          </a:p>
          <a:p>
            <a:r>
              <a:rPr lang="en-US" dirty="0"/>
              <a:t>On certain Linux distributions, </a:t>
            </a:r>
            <a:r>
              <a:rPr lang="en-US" dirty="0" err="1"/>
              <a:t>saslauthd</a:t>
            </a:r>
            <a:r>
              <a:rPr lang="en-US" dirty="0"/>
              <a:t> starts with the caching of authentication credentials enabled. </a:t>
            </a:r>
          </a:p>
          <a:p>
            <a:r>
              <a:rPr lang="en-US" dirty="0"/>
              <a:t>Until restarted or until the cache expires, </a:t>
            </a:r>
            <a:r>
              <a:rPr lang="en-US" dirty="0" err="1"/>
              <a:t>saslauthd</a:t>
            </a:r>
            <a:r>
              <a:rPr lang="en-US" dirty="0"/>
              <a:t> will not contact the LDAP server to re-authenticate users in its authentication cache. </a:t>
            </a:r>
          </a:p>
          <a:p>
            <a:r>
              <a:rPr lang="en-US" dirty="0"/>
              <a:t>This allows </a:t>
            </a:r>
            <a:r>
              <a:rPr lang="en-US" dirty="0" err="1"/>
              <a:t>saslauthd</a:t>
            </a:r>
            <a:r>
              <a:rPr lang="en-US" dirty="0"/>
              <a:t> to successfully authenticate users in its cache, even in the LDAP server is down or if the cached users' credentials are revoked.</a:t>
            </a:r>
          </a:p>
          <a:p>
            <a:r>
              <a:rPr lang="en-US" dirty="0"/>
              <a:t>To set the expiration time (in seconds) for the authentication cache, see the -t option of </a:t>
            </a:r>
            <a:r>
              <a:rPr lang="en-US" dirty="0" err="1"/>
              <a:t>saslauthd</a:t>
            </a:r>
            <a:r>
              <a:rPr lang="en-US" dirty="0"/>
              <a:t>.</a:t>
            </a:r>
            <a:endParaRPr lang="en-IN" dirty="0"/>
          </a:p>
        </p:txBody>
      </p:sp>
    </p:spTree>
    <p:extLst>
      <p:ext uri="{BB962C8B-B14F-4D97-AF65-F5344CB8AC3E}">
        <p14:creationId xmlns:p14="http://schemas.microsoft.com/office/powerpoint/2010/main" val="2957527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a:t>
            </a:r>
            <a:r>
              <a:rPr lang="en-IN" dirty="0" err="1"/>
              <a:t>saslauthd</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fontScale="92500" lnSpcReduction="20000"/>
          </a:bodyPr>
          <a:lstStyle/>
          <a:p>
            <a:pPr marL="0" indent="0">
              <a:buNone/>
            </a:pPr>
            <a:r>
              <a:rPr lang="en-US" dirty="0"/>
              <a:t>3. Configure LDAP Options with </a:t>
            </a:r>
            <a:r>
              <a:rPr lang="en-US" dirty="0" err="1"/>
              <a:t>ActiveDirectory</a:t>
            </a:r>
            <a:r>
              <a:rPr lang="en-US" dirty="0"/>
              <a:t>.</a:t>
            </a:r>
          </a:p>
          <a:p>
            <a:r>
              <a:rPr lang="en-US" dirty="0"/>
              <a:t>If the </a:t>
            </a:r>
            <a:r>
              <a:rPr lang="en-US" dirty="0" err="1"/>
              <a:t>saslauthd.conf</a:t>
            </a:r>
            <a:r>
              <a:rPr lang="en-US" dirty="0"/>
              <a:t> file does not exist, create it. The </a:t>
            </a:r>
            <a:r>
              <a:rPr lang="en-US" dirty="0" err="1"/>
              <a:t>saslauthd.conf</a:t>
            </a:r>
            <a:r>
              <a:rPr lang="en-US" dirty="0"/>
              <a:t> file usually resides in the /</a:t>
            </a:r>
            <a:r>
              <a:rPr lang="en-US" dirty="0" err="1"/>
              <a:t>etc</a:t>
            </a:r>
            <a:r>
              <a:rPr lang="en-US" dirty="0"/>
              <a:t> folder. If specifying a different file path, see the -O option of </a:t>
            </a:r>
            <a:r>
              <a:rPr lang="en-US" dirty="0" err="1"/>
              <a:t>saslauthd</a:t>
            </a:r>
            <a:r>
              <a:rPr lang="en-US" dirty="0"/>
              <a:t>.</a:t>
            </a:r>
          </a:p>
          <a:p>
            <a:endParaRPr lang="en-US" dirty="0"/>
          </a:p>
          <a:p>
            <a:r>
              <a:rPr lang="en-US" dirty="0"/>
              <a:t>To use with </a:t>
            </a:r>
            <a:r>
              <a:rPr lang="en-US" dirty="0" err="1"/>
              <a:t>ActiveDirectory</a:t>
            </a:r>
            <a:r>
              <a:rPr lang="en-US" dirty="0"/>
              <a:t>, start </a:t>
            </a:r>
            <a:r>
              <a:rPr lang="en-US" dirty="0" err="1"/>
              <a:t>saslauthd</a:t>
            </a:r>
            <a:r>
              <a:rPr lang="en-US" dirty="0"/>
              <a:t> with the following configuration options set in the </a:t>
            </a:r>
            <a:r>
              <a:rPr lang="en-US" dirty="0" err="1"/>
              <a:t>saslauthd.conf</a:t>
            </a:r>
            <a:r>
              <a:rPr lang="en-US" dirty="0"/>
              <a:t> file:</a:t>
            </a:r>
          </a:p>
          <a:p>
            <a:pPr marL="0" indent="0">
              <a:buNone/>
            </a:pPr>
            <a:r>
              <a:rPr lang="en-US" b="1" dirty="0" err="1"/>
              <a:t>ldap_servers</a:t>
            </a:r>
            <a:r>
              <a:rPr lang="en-US" b="1" dirty="0"/>
              <a:t>: &lt;</a:t>
            </a:r>
            <a:r>
              <a:rPr lang="en-US" b="1" dirty="0" err="1"/>
              <a:t>ldap</a:t>
            </a:r>
            <a:r>
              <a:rPr lang="en-US" b="1" dirty="0"/>
              <a:t> </a:t>
            </a:r>
            <a:r>
              <a:rPr lang="en-US" b="1" dirty="0" err="1"/>
              <a:t>uri</a:t>
            </a:r>
            <a:r>
              <a:rPr lang="en-US" b="1" dirty="0"/>
              <a:t>&gt;</a:t>
            </a:r>
          </a:p>
          <a:p>
            <a:pPr marL="0" indent="0">
              <a:buNone/>
            </a:pPr>
            <a:r>
              <a:rPr lang="en-US" b="1" dirty="0" err="1"/>
              <a:t>ldap_use_sasl</a:t>
            </a:r>
            <a:r>
              <a:rPr lang="en-US" b="1" dirty="0"/>
              <a:t>: yes</a:t>
            </a:r>
          </a:p>
          <a:p>
            <a:pPr marL="0" indent="0">
              <a:buNone/>
            </a:pPr>
            <a:r>
              <a:rPr lang="en-US" b="1" dirty="0" err="1"/>
              <a:t>ldap_mech</a:t>
            </a:r>
            <a:r>
              <a:rPr lang="en-US" b="1" dirty="0"/>
              <a:t>: DIGEST-MD5</a:t>
            </a:r>
          </a:p>
          <a:p>
            <a:pPr marL="0" indent="0">
              <a:buNone/>
            </a:pPr>
            <a:r>
              <a:rPr lang="en-US" b="1" dirty="0" err="1"/>
              <a:t>ldap_auth_method</a:t>
            </a:r>
            <a:r>
              <a:rPr lang="en-US" b="1" dirty="0"/>
              <a:t>: </a:t>
            </a:r>
            <a:r>
              <a:rPr lang="en-US" b="1" dirty="0" err="1"/>
              <a:t>fastbind</a:t>
            </a:r>
            <a:endParaRPr lang="en-US" b="1" dirty="0"/>
          </a:p>
          <a:p>
            <a:pPr marL="0" indent="0">
              <a:buNone/>
            </a:pPr>
            <a:endParaRPr lang="en-US" dirty="0"/>
          </a:p>
          <a:p>
            <a:r>
              <a:rPr lang="en-US" dirty="0"/>
              <a:t>For the &lt;</a:t>
            </a:r>
            <a:r>
              <a:rPr lang="en-US" dirty="0" err="1"/>
              <a:t>ldap</a:t>
            </a:r>
            <a:r>
              <a:rPr lang="en-US" dirty="0"/>
              <a:t> </a:t>
            </a:r>
            <a:r>
              <a:rPr lang="en-US" dirty="0" err="1"/>
              <a:t>uri</a:t>
            </a:r>
            <a:r>
              <a:rPr lang="en-US" dirty="0"/>
              <a:t>&gt;, specify the </a:t>
            </a:r>
            <a:r>
              <a:rPr lang="en-US" dirty="0" err="1"/>
              <a:t>uri</a:t>
            </a:r>
            <a:r>
              <a:rPr lang="en-US" dirty="0"/>
              <a:t> of the </a:t>
            </a:r>
            <a:r>
              <a:rPr lang="en-US" dirty="0" err="1"/>
              <a:t>ldap</a:t>
            </a:r>
            <a:r>
              <a:rPr lang="en-US" dirty="0"/>
              <a:t> server. For example, </a:t>
            </a:r>
            <a:r>
              <a:rPr lang="en-US" dirty="0" err="1"/>
              <a:t>ldap_servers</a:t>
            </a:r>
            <a:r>
              <a:rPr lang="en-US" dirty="0"/>
              <a:t>: ldaps://ad.example.net.</a:t>
            </a:r>
            <a:endParaRPr lang="en-IN" dirty="0"/>
          </a:p>
        </p:txBody>
      </p:sp>
    </p:spTree>
    <p:extLst>
      <p:ext uri="{BB962C8B-B14F-4D97-AF65-F5344CB8AC3E}">
        <p14:creationId xmlns:p14="http://schemas.microsoft.com/office/powerpoint/2010/main" val="281141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a:t>
            </a:r>
            <a:r>
              <a:rPr lang="en-IN" dirty="0" err="1"/>
              <a:t>saslauthd</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a:bodyPr>
          <a:lstStyle/>
          <a:p>
            <a:pPr marL="0" indent="0">
              <a:buNone/>
            </a:pPr>
            <a:r>
              <a:rPr lang="en-US" dirty="0"/>
              <a:t>4. Test the </a:t>
            </a:r>
            <a:r>
              <a:rPr lang="en-US" dirty="0" err="1"/>
              <a:t>saslauthd</a:t>
            </a:r>
            <a:r>
              <a:rPr lang="en-US" dirty="0"/>
              <a:t> configuration.</a:t>
            </a:r>
          </a:p>
          <a:p>
            <a:r>
              <a:rPr lang="en-US" dirty="0"/>
              <a:t>Use </a:t>
            </a:r>
            <a:r>
              <a:rPr lang="en-US" dirty="0" err="1"/>
              <a:t>testsaslauthd</a:t>
            </a:r>
            <a:r>
              <a:rPr lang="en-US" dirty="0"/>
              <a:t> utility to test the </a:t>
            </a:r>
            <a:r>
              <a:rPr lang="en-US" dirty="0" err="1"/>
              <a:t>saslauthd</a:t>
            </a:r>
            <a:r>
              <a:rPr lang="en-US" dirty="0"/>
              <a:t> configuration. For example:</a:t>
            </a:r>
          </a:p>
          <a:p>
            <a:pPr marL="0" indent="0">
              <a:buNone/>
            </a:pPr>
            <a:r>
              <a:rPr lang="en-US" dirty="0" err="1"/>
              <a:t>testsaslauthd</a:t>
            </a:r>
            <a:r>
              <a:rPr lang="en-US" dirty="0"/>
              <a:t> -u </a:t>
            </a:r>
            <a:r>
              <a:rPr lang="en-US" dirty="0" err="1"/>
              <a:t>testuser</a:t>
            </a:r>
            <a:r>
              <a:rPr lang="en-US" dirty="0"/>
              <a:t> -p </a:t>
            </a:r>
            <a:r>
              <a:rPr lang="en-US" dirty="0" err="1"/>
              <a:t>testpassword</a:t>
            </a:r>
            <a:r>
              <a:rPr lang="en-US" dirty="0"/>
              <a:t> -f /var/run/</a:t>
            </a:r>
            <a:r>
              <a:rPr lang="en-US" dirty="0" err="1"/>
              <a:t>saslauthd</a:t>
            </a:r>
            <a:r>
              <a:rPr lang="en-US" dirty="0"/>
              <a:t>/mux</a:t>
            </a:r>
          </a:p>
          <a:p>
            <a:endParaRPr lang="en-US" dirty="0"/>
          </a:p>
          <a:p>
            <a:r>
              <a:rPr lang="en-US" dirty="0"/>
              <a:t>0: OK "Success" indicates successful authentication.</a:t>
            </a:r>
          </a:p>
          <a:p>
            <a:r>
              <a:rPr lang="en-US" dirty="0"/>
              <a:t>0: NO "authentication failed" indicates a username, password, or configuration error.</a:t>
            </a:r>
          </a:p>
          <a:p>
            <a:endParaRPr lang="en-US" dirty="0"/>
          </a:p>
          <a:p>
            <a:r>
              <a:rPr lang="en-US" dirty="0"/>
              <a:t>Modify the file path with respect to the location of the </a:t>
            </a:r>
            <a:r>
              <a:rPr lang="en-US" dirty="0" err="1"/>
              <a:t>saslauthd</a:t>
            </a:r>
            <a:r>
              <a:rPr lang="en-US" dirty="0"/>
              <a:t> directory on the host operating system.</a:t>
            </a:r>
            <a:endParaRPr lang="en-IN" dirty="0"/>
          </a:p>
        </p:txBody>
      </p:sp>
    </p:spTree>
    <p:extLst>
      <p:ext uri="{BB962C8B-B14F-4D97-AF65-F5344CB8AC3E}">
        <p14:creationId xmlns:p14="http://schemas.microsoft.com/office/powerpoint/2010/main" val="3806833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MongoDB</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pPr marL="0" indent="0">
              <a:buNone/>
            </a:pPr>
            <a:r>
              <a:rPr lang="en-US" dirty="0"/>
              <a:t>1. Add user to MongoDB for authentication.</a:t>
            </a:r>
          </a:p>
          <a:p>
            <a:r>
              <a:rPr lang="en-US" dirty="0"/>
              <a:t>Add the user to the $external database in MongoDB. </a:t>
            </a:r>
          </a:p>
          <a:p>
            <a:r>
              <a:rPr lang="en-US" dirty="0"/>
              <a:t>To specify the user's privileges, assign roles to the user.</a:t>
            </a:r>
          </a:p>
          <a:p>
            <a:r>
              <a:rPr lang="en-US" dirty="0"/>
              <a:t>For example, the following adds a user with read-only access to the records database.</a:t>
            </a:r>
          </a:p>
          <a:p>
            <a:pPr marL="0" indent="0">
              <a:buNone/>
            </a:pPr>
            <a:r>
              <a:rPr lang="en-IN" dirty="0" err="1"/>
              <a:t>db.getSiblingDB</a:t>
            </a:r>
            <a:r>
              <a:rPr lang="en-IN" dirty="0"/>
              <a:t>("$external").</a:t>
            </a:r>
            <a:r>
              <a:rPr lang="en-IN" dirty="0" err="1"/>
              <a:t>createUser</a:t>
            </a:r>
            <a:r>
              <a:rPr lang="en-IN" dirty="0"/>
              <a:t>(</a:t>
            </a:r>
          </a:p>
          <a:p>
            <a:pPr marL="0" indent="0">
              <a:buNone/>
            </a:pPr>
            <a:r>
              <a:rPr lang="en-IN" dirty="0"/>
              <a:t>    {</a:t>
            </a:r>
          </a:p>
          <a:p>
            <a:pPr marL="0" indent="0">
              <a:buNone/>
            </a:pPr>
            <a:r>
              <a:rPr lang="en-IN" dirty="0"/>
              <a:t>      user : &lt;username&gt;,</a:t>
            </a:r>
          </a:p>
          <a:p>
            <a:pPr marL="0" indent="0">
              <a:buNone/>
            </a:pPr>
            <a:r>
              <a:rPr lang="en-IN" dirty="0"/>
              <a:t>      roles: [ { role: "read", </a:t>
            </a:r>
            <a:r>
              <a:rPr lang="en-IN" dirty="0" err="1"/>
              <a:t>db</a:t>
            </a:r>
            <a:r>
              <a:rPr lang="en-IN" dirty="0"/>
              <a:t>: "records" } ]</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962194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MongoDB</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a:bodyPr>
          <a:lstStyle/>
          <a:p>
            <a:pPr marL="0" indent="0">
              <a:buNone/>
            </a:pPr>
            <a:r>
              <a:rPr lang="en-US" dirty="0"/>
              <a:t>2. Configure MongoDB server.</a:t>
            </a:r>
          </a:p>
          <a:p>
            <a:r>
              <a:rPr lang="en-US" dirty="0"/>
              <a:t>To configure the MongoDB server to use the </a:t>
            </a:r>
            <a:r>
              <a:rPr lang="en-US" dirty="0" err="1"/>
              <a:t>saslauthd</a:t>
            </a:r>
            <a:r>
              <a:rPr lang="en-US" dirty="0"/>
              <a:t> instance for proxy authentication, include the following options when starting </a:t>
            </a:r>
            <a:r>
              <a:rPr lang="en-US" dirty="0" err="1"/>
              <a:t>mongod</a:t>
            </a:r>
            <a:r>
              <a:rPr lang="en-US" dirty="0"/>
              <a:t>:</a:t>
            </a:r>
          </a:p>
          <a:p>
            <a:r>
              <a:rPr lang="en-US" dirty="0"/>
              <a:t>--auth command line option or security.authorization setting,</a:t>
            </a:r>
          </a:p>
          <a:p>
            <a:r>
              <a:rPr lang="en-US" dirty="0"/>
              <a:t>authenticationMechanisms parameter set to PLAIN, and</a:t>
            </a:r>
          </a:p>
          <a:p>
            <a:r>
              <a:rPr lang="en-US" dirty="0"/>
              <a:t>saslauthdPath parameter set to the path to the Unix-domain Socket of the </a:t>
            </a:r>
            <a:r>
              <a:rPr lang="en-US" dirty="0" err="1"/>
              <a:t>saslauthd</a:t>
            </a:r>
            <a:r>
              <a:rPr lang="en-US" dirty="0"/>
              <a:t> instance.</a:t>
            </a:r>
            <a:endParaRPr lang="en-IN" dirty="0"/>
          </a:p>
        </p:txBody>
      </p:sp>
    </p:spTree>
    <p:extLst>
      <p:ext uri="{BB962C8B-B14F-4D97-AF65-F5344CB8AC3E}">
        <p14:creationId xmlns:p14="http://schemas.microsoft.com/office/powerpoint/2010/main" val="1647000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MongoDB</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pPr marL="0" indent="0">
              <a:buNone/>
            </a:pPr>
            <a:r>
              <a:rPr lang="en-US" dirty="0"/>
              <a:t>Use specific </a:t>
            </a:r>
            <a:r>
              <a:rPr lang="en-US" dirty="0" err="1"/>
              <a:t>saslauthd</a:t>
            </a:r>
            <a:r>
              <a:rPr lang="en-US" dirty="0"/>
              <a:t> socket path.</a:t>
            </a:r>
          </a:p>
          <a:p>
            <a:r>
              <a:rPr lang="en-US" dirty="0"/>
              <a:t>For socket path of /&lt;some&gt;/&lt;path&gt;/</a:t>
            </a:r>
            <a:r>
              <a:rPr lang="en-US" dirty="0" err="1"/>
              <a:t>saslauthd</a:t>
            </a:r>
            <a:r>
              <a:rPr lang="en-US" dirty="0"/>
              <a:t>, set the saslauthdPath to /&lt;some&gt;/&lt;path&gt;/</a:t>
            </a:r>
            <a:r>
              <a:rPr lang="en-US" dirty="0" err="1"/>
              <a:t>saslauthd</a:t>
            </a:r>
            <a:r>
              <a:rPr lang="en-US" dirty="0"/>
              <a:t>/mux, as in the following command line example:</a:t>
            </a:r>
          </a:p>
          <a:p>
            <a:endParaRPr lang="en-US" dirty="0"/>
          </a:p>
          <a:p>
            <a:pPr marL="0" indent="0">
              <a:buNone/>
            </a:pPr>
            <a:r>
              <a:rPr lang="en-US" b="1" dirty="0" err="1"/>
              <a:t>mongod</a:t>
            </a:r>
            <a:r>
              <a:rPr lang="en-US" b="1" dirty="0"/>
              <a:t> --auth --</a:t>
            </a:r>
            <a:r>
              <a:rPr lang="en-US" b="1" dirty="0" err="1"/>
              <a:t>setParameter</a:t>
            </a:r>
            <a:r>
              <a:rPr lang="en-US" b="1" dirty="0"/>
              <a:t> saslauthdPath=/&lt;some&gt;/&lt;path&gt;/</a:t>
            </a:r>
            <a:r>
              <a:rPr lang="en-US" b="1" dirty="0" err="1"/>
              <a:t>saslauthd</a:t>
            </a:r>
            <a:r>
              <a:rPr lang="en-US" b="1" dirty="0"/>
              <a:t>/mux --</a:t>
            </a:r>
            <a:r>
              <a:rPr lang="en-US" b="1" dirty="0" err="1"/>
              <a:t>setParameter</a:t>
            </a:r>
            <a:r>
              <a:rPr lang="en-US" b="1" dirty="0"/>
              <a:t> authenticationMechanisms=PLAIN</a:t>
            </a:r>
          </a:p>
          <a:p>
            <a:endParaRPr lang="en-US" dirty="0"/>
          </a:p>
          <a:p>
            <a:r>
              <a:rPr lang="en-US" dirty="0"/>
              <a:t>Include additional options as required for your configuration. For instance, if you wish remote clients to connect to your deployment or your deployment members are run on different hosts, specify the --</a:t>
            </a:r>
            <a:r>
              <a:rPr lang="en-US" dirty="0" err="1"/>
              <a:t>bind_ip</a:t>
            </a:r>
            <a:endParaRPr lang="en-IN" dirty="0"/>
          </a:p>
        </p:txBody>
      </p:sp>
    </p:spTree>
    <p:extLst>
      <p:ext uri="{BB962C8B-B14F-4D97-AF65-F5344CB8AC3E}">
        <p14:creationId xmlns:p14="http://schemas.microsoft.com/office/powerpoint/2010/main" val="3382905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MongoDB</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pPr marL="0" indent="0">
              <a:buNone/>
            </a:pPr>
            <a:r>
              <a:rPr lang="en-US" b="0" i="0" dirty="0">
                <a:solidFill>
                  <a:srgbClr val="001E2B"/>
                </a:solidFill>
                <a:effectLst/>
                <a:latin typeface="Euclid Circular A"/>
              </a:rPr>
              <a:t>Or if using a </a:t>
            </a:r>
            <a:r>
              <a:rPr lang="en-US" b="0" i="0" u="none" strike="noStrike" dirty="0">
                <a:solidFill>
                  <a:srgbClr val="016BF8"/>
                </a:solidFill>
                <a:effectLst/>
                <a:latin typeface="Euclid Circular A"/>
              </a:rPr>
              <a:t>YAML format configuration file</a:t>
            </a:r>
            <a:r>
              <a:rPr lang="en-US" b="0" i="0" dirty="0">
                <a:solidFill>
                  <a:srgbClr val="001E2B"/>
                </a:solidFill>
                <a:effectLst/>
                <a:latin typeface="Euclid Circular A"/>
              </a:rPr>
              <a:t>, specify the following settings in the file</a:t>
            </a:r>
            <a:endParaRPr lang="en-US" dirty="0"/>
          </a:p>
          <a:p>
            <a:pPr marL="0" indent="0">
              <a:buNone/>
            </a:pPr>
            <a:r>
              <a:rPr lang="en-US" dirty="0"/>
              <a:t>security:</a:t>
            </a:r>
          </a:p>
          <a:p>
            <a:pPr marL="0" indent="0">
              <a:buNone/>
            </a:pPr>
            <a:r>
              <a:rPr lang="en-US" dirty="0"/>
              <a:t>   authorization: enabled</a:t>
            </a:r>
          </a:p>
          <a:p>
            <a:pPr marL="0" indent="0">
              <a:buNone/>
            </a:pPr>
            <a:endParaRPr lang="en-US" dirty="0"/>
          </a:p>
          <a:p>
            <a:pPr marL="0" indent="0">
              <a:buNone/>
            </a:pPr>
            <a:r>
              <a:rPr lang="en-US" dirty="0" err="1"/>
              <a:t>setParameter</a:t>
            </a:r>
            <a:r>
              <a:rPr lang="en-US" dirty="0"/>
              <a:t>:</a:t>
            </a:r>
          </a:p>
          <a:p>
            <a:pPr marL="0" indent="0">
              <a:buNone/>
            </a:pPr>
            <a:r>
              <a:rPr lang="en-US" dirty="0"/>
              <a:t>   saslauthdPath: /&lt;some&gt;/&lt;path&gt;/</a:t>
            </a:r>
            <a:r>
              <a:rPr lang="en-US" dirty="0" err="1"/>
              <a:t>saslauthd</a:t>
            </a:r>
            <a:r>
              <a:rPr lang="en-US" dirty="0"/>
              <a:t>/mux</a:t>
            </a:r>
          </a:p>
          <a:p>
            <a:pPr marL="0" indent="0">
              <a:buNone/>
            </a:pPr>
            <a:r>
              <a:rPr lang="en-US" dirty="0"/>
              <a:t>   authenticationMechanisms: PLAIN</a:t>
            </a:r>
            <a:endParaRPr lang="en-IN" dirty="0"/>
          </a:p>
        </p:txBody>
      </p:sp>
    </p:spTree>
    <p:extLst>
      <p:ext uri="{BB962C8B-B14F-4D97-AF65-F5344CB8AC3E}">
        <p14:creationId xmlns:p14="http://schemas.microsoft.com/office/powerpoint/2010/main" val="2392544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IN" dirty="0"/>
              <a:t>Configure MongoDB</a:t>
            </a:r>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pPr marL="0" indent="0">
              <a:buNone/>
            </a:pPr>
            <a:r>
              <a:rPr lang="en-US" dirty="0"/>
              <a:t>3.Authenticate the user in </a:t>
            </a:r>
            <a:r>
              <a:rPr lang="en-US" dirty="0" err="1"/>
              <a:t>mongosh</a:t>
            </a:r>
            <a:r>
              <a:rPr lang="en-US" dirty="0"/>
              <a:t>.</a:t>
            </a:r>
          </a:p>
          <a:p>
            <a:r>
              <a:rPr lang="en-US" dirty="0"/>
              <a:t>Can authenticate from the command line during connection, or connect first and then authenticate using </a:t>
            </a:r>
            <a:r>
              <a:rPr lang="en-US" dirty="0" err="1"/>
              <a:t>db.auth</a:t>
            </a:r>
            <a:r>
              <a:rPr lang="en-US" dirty="0"/>
              <a:t>() method.</a:t>
            </a:r>
          </a:p>
          <a:p>
            <a:r>
              <a:rPr lang="en-US" dirty="0"/>
              <a:t>To authenticate when connecting with </a:t>
            </a:r>
            <a:r>
              <a:rPr lang="en-US" dirty="0" err="1"/>
              <a:t>mongosh</a:t>
            </a:r>
            <a:r>
              <a:rPr lang="en-US" dirty="0"/>
              <a:t>, run </a:t>
            </a:r>
            <a:r>
              <a:rPr lang="en-US" dirty="0" err="1"/>
              <a:t>mongosh</a:t>
            </a:r>
            <a:r>
              <a:rPr lang="en-US" dirty="0"/>
              <a:t> with the following command-line options, substituting &lt;host&gt; and &lt;user&gt;, and enter your password when prompted:</a:t>
            </a:r>
          </a:p>
          <a:p>
            <a:pPr marL="0" indent="0">
              <a:buNone/>
            </a:pPr>
            <a:r>
              <a:rPr lang="en-US" b="1" dirty="0" err="1"/>
              <a:t>mongosh</a:t>
            </a:r>
            <a:r>
              <a:rPr lang="en-US" b="1" dirty="0"/>
              <a:t> --host &lt;host&gt; --</a:t>
            </a:r>
            <a:r>
              <a:rPr lang="en-US" b="1" dirty="0" err="1"/>
              <a:t>authenticationMechanism</a:t>
            </a:r>
            <a:r>
              <a:rPr lang="en-US" b="1" dirty="0"/>
              <a:t> PLAIN --</a:t>
            </a:r>
            <a:r>
              <a:rPr lang="en-US" b="1" dirty="0" err="1"/>
              <a:t>authenticationDatabase</a:t>
            </a:r>
            <a:r>
              <a:rPr lang="en-US" b="1" dirty="0"/>
              <a:t> '$external' -u &lt;user&gt; -p</a:t>
            </a:r>
          </a:p>
          <a:p>
            <a:r>
              <a:rPr lang="en-US" b="0" i="0" dirty="0">
                <a:solidFill>
                  <a:srgbClr val="001E2B"/>
                </a:solidFill>
                <a:effectLst/>
                <a:latin typeface="Euclid Circular A"/>
              </a:rPr>
              <a:t>The server forwards the password in plain text. In general, use only on a trusted channel (VPN, TLS/SSL, trusted wired network).</a:t>
            </a:r>
            <a:endParaRPr lang="en-IN" dirty="0"/>
          </a:p>
        </p:txBody>
      </p:sp>
    </p:spTree>
    <p:extLst>
      <p:ext uri="{BB962C8B-B14F-4D97-AF65-F5344CB8AC3E}">
        <p14:creationId xmlns:p14="http://schemas.microsoft.com/office/powerpoint/2010/main" val="374005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8E09-F9A3-6208-9FB5-8C92E837C5AD}"/>
              </a:ext>
            </a:extLst>
          </p:cNvPr>
          <p:cNvSpPr>
            <a:spLocks noGrp="1"/>
          </p:cNvSpPr>
          <p:nvPr>
            <p:ph type="title"/>
          </p:nvPr>
        </p:nvSpPr>
        <p:spPr/>
        <p:txBody>
          <a:bodyPr/>
          <a:lstStyle/>
          <a:p>
            <a:r>
              <a:rPr lang="en-IN" dirty="0"/>
              <a:t>LDAP Proxy Authentication</a:t>
            </a:r>
          </a:p>
        </p:txBody>
      </p:sp>
      <p:sp>
        <p:nvSpPr>
          <p:cNvPr id="3" name="Content Placeholder 2">
            <a:extLst>
              <a:ext uri="{FF2B5EF4-FFF2-40B4-BE49-F238E27FC236}">
                <a16:creationId xmlns:a16="http://schemas.microsoft.com/office/drawing/2014/main" id="{87C53438-6BC2-A193-621F-2D82F6487496}"/>
              </a:ext>
            </a:extLst>
          </p:cNvPr>
          <p:cNvSpPr>
            <a:spLocks noGrp="1"/>
          </p:cNvSpPr>
          <p:nvPr>
            <p:ph idx="1"/>
          </p:nvPr>
        </p:nvSpPr>
        <p:spPr/>
        <p:txBody>
          <a:bodyPr/>
          <a:lstStyle/>
          <a:p>
            <a:r>
              <a:rPr lang="en-US" b="0" i="0" dirty="0">
                <a:solidFill>
                  <a:srgbClr val="001E2B"/>
                </a:solidFill>
                <a:effectLst/>
                <a:latin typeface="Euclid Circular A"/>
              </a:rPr>
              <a:t>MongoDB supports simple and SASL binding to LDAP servers:</a:t>
            </a:r>
            <a:endParaRPr lang="en-IN" dirty="0"/>
          </a:p>
        </p:txBody>
      </p:sp>
      <p:graphicFrame>
        <p:nvGraphicFramePr>
          <p:cNvPr id="4" name="Table 4">
            <a:extLst>
              <a:ext uri="{FF2B5EF4-FFF2-40B4-BE49-F238E27FC236}">
                <a16:creationId xmlns:a16="http://schemas.microsoft.com/office/drawing/2014/main" id="{05E8FE23-324B-477C-6F40-1910472A6710}"/>
              </a:ext>
            </a:extLst>
          </p:cNvPr>
          <p:cNvGraphicFramePr>
            <a:graphicFrameLocks/>
          </p:cNvGraphicFramePr>
          <p:nvPr>
            <p:extLst>
              <p:ext uri="{D42A27DB-BD31-4B8C-83A1-F6EECF244321}">
                <p14:modId xmlns:p14="http://schemas.microsoft.com/office/powerpoint/2010/main" val="3532652899"/>
              </p:ext>
            </p:extLst>
          </p:nvPr>
        </p:nvGraphicFramePr>
        <p:xfrm>
          <a:off x="1480552" y="3420979"/>
          <a:ext cx="8824912" cy="2839720"/>
        </p:xfrm>
        <a:graphic>
          <a:graphicData uri="http://schemas.openxmlformats.org/drawingml/2006/table">
            <a:tbl>
              <a:tblPr firstRow="1" bandRow="1">
                <a:tableStyleId>{5C22544A-7EE6-4342-B048-85BDC9FD1C3A}</a:tableStyleId>
              </a:tblPr>
              <a:tblGrid>
                <a:gridCol w="3368174">
                  <a:extLst>
                    <a:ext uri="{9D8B030D-6E8A-4147-A177-3AD203B41FA5}">
                      <a16:colId xmlns:a16="http://schemas.microsoft.com/office/drawing/2014/main" val="3814144781"/>
                    </a:ext>
                  </a:extLst>
                </a:gridCol>
                <a:gridCol w="5456738">
                  <a:extLst>
                    <a:ext uri="{9D8B030D-6E8A-4147-A177-3AD203B41FA5}">
                      <a16:colId xmlns:a16="http://schemas.microsoft.com/office/drawing/2014/main" val="693227698"/>
                    </a:ext>
                  </a:extLst>
                </a:gridCol>
              </a:tblGrid>
              <a:tr h="370840">
                <a:tc>
                  <a:txBody>
                    <a:bodyPr/>
                    <a:lstStyle/>
                    <a:p>
                      <a:pPr algn="l" fontAlgn="base"/>
                      <a:r>
                        <a:rPr lang="en-IN" b="1" dirty="0">
                          <a:solidFill>
                            <a:schemeClr val="accent2">
                              <a:lumMod val="40000"/>
                              <a:lumOff val="60000"/>
                            </a:schemeClr>
                          </a:solidFill>
                          <a:effectLst/>
                        </a:rPr>
                        <a:t>Via</a:t>
                      </a:r>
                    </a:p>
                  </a:txBody>
                  <a:tcPr marL="0" marR="0" marT="0" marB="0" anchor="ctr"/>
                </a:tc>
                <a:tc>
                  <a:txBody>
                    <a:bodyPr/>
                    <a:lstStyle/>
                    <a:p>
                      <a:pPr algn="l" fontAlgn="base"/>
                      <a:r>
                        <a:rPr lang="en-IN" b="1" dirty="0">
                          <a:solidFill>
                            <a:schemeClr val="accent2">
                              <a:lumMod val="40000"/>
                              <a:lumOff val="60000"/>
                            </a:schemeClr>
                          </a:solidFill>
                          <a:effectLst/>
                        </a:rPr>
                        <a:t>Description</a:t>
                      </a:r>
                    </a:p>
                  </a:txBody>
                  <a:tcPr marL="0" marR="0" marT="0" marB="0" anchor="ctr"/>
                </a:tc>
                <a:extLst>
                  <a:ext uri="{0D108BD9-81ED-4DB2-BD59-A6C34878D82A}">
                    <a16:rowId xmlns:a16="http://schemas.microsoft.com/office/drawing/2014/main" val="3507139568"/>
                  </a:ext>
                </a:extLst>
              </a:tr>
              <a:tr h="370840">
                <a:tc>
                  <a:txBody>
                    <a:bodyPr/>
                    <a:lstStyle/>
                    <a:p>
                      <a:pPr algn="l" fontAlgn="t"/>
                      <a:r>
                        <a:rPr lang="en-IN">
                          <a:effectLst/>
                        </a:rPr>
                        <a:t>Operating system libraries</a:t>
                      </a:r>
                    </a:p>
                  </a:txBody>
                  <a:tcPr marL="76200" marR="0" marT="0" marB="0"/>
                </a:tc>
                <a:tc>
                  <a:txBody>
                    <a:bodyPr/>
                    <a:lstStyle/>
                    <a:p>
                      <a:pPr algn="l" fontAlgn="t"/>
                      <a:r>
                        <a:rPr lang="en-US" b="0">
                          <a:solidFill>
                            <a:srgbClr val="001E2B"/>
                          </a:solidFill>
                          <a:effectLst/>
                          <a:latin typeface="Euclid Circular A"/>
                        </a:rPr>
                        <a:t>Starting in version 3.4, MongoDB supports binding to an LDAP server via operating system libraries.</a:t>
                      </a:r>
                    </a:p>
                    <a:p>
                      <a:pPr algn="l" fontAlgn="t"/>
                      <a:r>
                        <a:rPr lang="en-US" b="0">
                          <a:solidFill>
                            <a:srgbClr val="001E2B"/>
                          </a:solidFill>
                          <a:effectLst/>
                          <a:latin typeface="Euclid Circular A"/>
                        </a:rPr>
                        <a:t>This allows MongoDB servers on Linux and Windows to use an LDAP server for authentication.</a:t>
                      </a:r>
                    </a:p>
                    <a:p>
                      <a:pPr algn="l" fontAlgn="t"/>
                      <a:r>
                        <a:rPr lang="en-US" b="0">
                          <a:solidFill>
                            <a:srgbClr val="001E2B"/>
                          </a:solidFill>
                          <a:effectLst/>
                          <a:latin typeface="Euclid Circular A"/>
                        </a:rPr>
                        <a:t>In earlier versions, MongoDB on Microsoft Windows cannot connect to LDAP servers.</a:t>
                      </a:r>
                    </a:p>
                  </a:txBody>
                  <a:tcPr marL="0" marR="0" marT="0" marB="0"/>
                </a:tc>
                <a:extLst>
                  <a:ext uri="{0D108BD9-81ED-4DB2-BD59-A6C34878D82A}">
                    <a16:rowId xmlns:a16="http://schemas.microsoft.com/office/drawing/2014/main" val="1117125302"/>
                  </a:ext>
                </a:extLst>
              </a:tr>
              <a:tr h="370840">
                <a:tc>
                  <a:txBody>
                    <a:bodyPr/>
                    <a:lstStyle/>
                    <a:p>
                      <a:pPr algn="l" fontAlgn="t"/>
                      <a:r>
                        <a:rPr lang="en-IN">
                          <a:effectLst/>
                        </a:rPr>
                        <a:t>saslauthd</a:t>
                      </a:r>
                    </a:p>
                  </a:txBody>
                  <a:tcPr marL="76200" marR="0" marT="0" marB="0"/>
                </a:tc>
                <a:tc>
                  <a:txBody>
                    <a:bodyPr/>
                    <a:lstStyle/>
                    <a:p>
                      <a:pPr algn="l" fontAlgn="t"/>
                      <a:r>
                        <a:rPr lang="en-US" b="0" dirty="0">
                          <a:solidFill>
                            <a:srgbClr val="001E2B"/>
                          </a:solidFill>
                          <a:effectLst/>
                          <a:latin typeface="Euclid Circular A"/>
                        </a:rPr>
                        <a:t>MongoDB servers on Linux supports binding to an LDAP server via the </a:t>
                      </a:r>
                      <a:r>
                        <a:rPr lang="en-US" b="0" dirty="0" err="1">
                          <a:solidFill>
                            <a:srgbClr val="001E2B"/>
                          </a:solidFill>
                          <a:effectLst/>
                          <a:latin typeface="Euclid Circular A"/>
                        </a:rPr>
                        <a:t>saslauthd</a:t>
                      </a:r>
                      <a:r>
                        <a:rPr lang="en-US" b="0" dirty="0">
                          <a:solidFill>
                            <a:srgbClr val="001E2B"/>
                          </a:solidFill>
                          <a:effectLst/>
                          <a:latin typeface="Euclid Circular A"/>
                        </a:rPr>
                        <a:t> daemon.</a:t>
                      </a:r>
                    </a:p>
                    <a:p>
                      <a:pPr algn="l" fontAlgn="t"/>
                      <a:r>
                        <a:rPr lang="en-US" b="0" dirty="0">
                          <a:solidFill>
                            <a:srgbClr val="001E2B"/>
                          </a:solidFill>
                          <a:effectLst/>
                          <a:latin typeface="Euclid Circular A"/>
                        </a:rPr>
                        <a:t>Not available for MongoDB on Windows.</a:t>
                      </a:r>
                    </a:p>
                  </a:txBody>
                  <a:tcPr marL="0" marR="0" marT="0" marB="0"/>
                </a:tc>
                <a:extLst>
                  <a:ext uri="{0D108BD9-81ED-4DB2-BD59-A6C34878D82A}">
                    <a16:rowId xmlns:a16="http://schemas.microsoft.com/office/drawing/2014/main" val="555250737"/>
                  </a:ext>
                </a:extLst>
              </a:tr>
            </a:tbl>
          </a:graphicData>
        </a:graphic>
      </p:graphicFrame>
    </p:spTree>
    <p:extLst>
      <p:ext uri="{BB962C8B-B14F-4D97-AF65-F5344CB8AC3E}">
        <p14:creationId xmlns:p14="http://schemas.microsoft.com/office/powerpoint/2010/main" val="209718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32C8-4264-59A2-822F-D8D3DA58BD7B}"/>
              </a:ext>
            </a:extLst>
          </p:cNvPr>
          <p:cNvSpPr>
            <a:spLocks noGrp="1"/>
          </p:cNvSpPr>
          <p:nvPr>
            <p:ph type="title"/>
          </p:nvPr>
        </p:nvSpPr>
        <p:spPr/>
        <p:txBody>
          <a:bodyPr/>
          <a:lstStyle/>
          <a:p>
            <a:r>
              <a:rPr lang="en-US" dirty="0"/>
              <a:t>Managing LDAP Users on the MongoDB server</a:t>
            </a:r>
            <a:endParaRPr lang="en-IN" dirty="0"/>
          </a:p>
        </p:txBody>
      </p:sp>
      <p:sp>
        <p:nvSpPr>
          <p:cNvPr id="6" name="Content Placeholder 5">
            <a:extLst>
              <a:ext uri="{FF2B5EF4-FFF2-40B4-BE49-F238E27FC236}">
                <a16:creationId xmlns:a16="http://schemas.microsoft.com/office/drawing/2014/main" id="{502F71A4-B380-1AD4-E87C-30A7F8F987A2}"/>
              </a:ext>
            </a:extLst>
          </p:cNvPr>
          <p:cNvSpPr>
            <a:spLocks noGrp="1"/>
          </p:cNvSpPr>
          <p:nvPr>
            <p:ph idx="1"/>
          </p:nvPr>
        </p:nvSpPr>
        <p:spPr>
          <a:xfrm>
            <a:off x="1154954" y="2603499"/>
            <a:ext cx="10684120" cy="4049963"/>
          </a:xfrm>
        </p:spPr>
        <p:txBody>
          <a:bodyPr>
            <a:normAutofit/>
          </a:bodyPr>
          <a:lstStyle/>
          <a:p>
            <a:r>
              <a:rPr lang="en-US" dirty="0"/>
              <a:t>User management requires managing users both on the LDAP server and the MongoDB server. </a:t>
            </a:r>
          </a:p>
          <a:p>
            <a:r>
              <a:rPr lang="en-US" dirty="0"/>
              <a:t>For each user authenticating via LDAP, MongoDB requires a user on the $external database whose name exactly matches the authentication username. </a:t>
            </a:r>
          </a:p>
          <a:p>
            <a:r>
              <a:rPr lang="en-US" dirty="0"/>
              <a:t>Changes to a user on the LDAP server may require changes to the corresponding MongoDB $external user.</a:t>
            </a:r>
          </a:p>
          <a:p>
            <a:r>
              <a:rPr lang="en-US" dirty="0"/>
              <a:t>To use Client Sessions and Causal Consistency Guarantees with $external authentication users (Kerberos, LDAP, or x.509 users), usernames cannot be greater than 10k bytes.</a:t>
            </a:r>
            <a:endParaRPr lang="en-IN" dirty="0"/>
          </a:p>
        </p:txBody>
      </p:sp>
    </p:spTree>
    <p:extLst>
      <p:ext uri="{BB962C8B-B14F-4D97-AF65-F5344CB8AC3E}">
        <p14:creationId xmlns:p14="http://schemas.microsoft.com/office/powerpoint/2010/main" val="305917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A user authenticates as sam@dba.example.com. </a:t>
            </a:r>
          </a:p>
          <a:p>
            <a:r>
              <a:rPr lang="en-US" dirty="0"/>
              <a:t>MongoDB server binds to the LDAP server and authenticates the user, respecting any username transformations. </a:t>
            </a:r>
          </a:p>
          <a:p>
            <a:r>
              <a:rPr lang="en-US" dirty="0"/>
              <a:t>On successful authentication, the MongoDB server then checks the $external database for a user sam@dba.example.com and grants the authenticated user the roles and privileges associated to that user.</a:t>
            </a:r>
            <a:endParaRPr lang="en-IN" dirty="0"/>
          </a:p>
        </p:txBody>
      </p:sp>
    </p:spTree>
    <p:extLst>
      <p:ext uri="{BB962C8B-B14F-4D97-AF65-F5344CB8AC3E}">
        <p14:creationId xmlns:p14="http://schemas.microsoft.com/office/powerpoint/2010/main" val="268621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Managing LDAP Users on the MongoDB server</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To manage users on the MongoDB server, you must authenticate as an LDAP user whose corresponding MongoDB $external user has user administrative privileges on the $external database, such as those provided by </a:t>
            </a:r>
            <a:r>
              <a:rPr lang="en-US" dirty="0" err="1"/>
              <a:t>userAdmin</a:t>
            </a:r>
            <a:r>
              <a:rPr lang="en-US" dirty="0"/>
              <a:t>.</a:t>
            </a:r>
          </a:p>
          <a:p>
            <a:r>
              <a:rPr lang="en-US" dirty="0"/>
              <a:t>If no $external users have user administrative privileges on $external database, you cannot perform user management for LDAP authentication. </a:t>
            </a:r>
          </a:p>
          <a:p>
            <a:r>
              <a:rPr lang="en-US" dirty="0"/>
              <a:t>This scenario may occur if you configure users prior to enabling LDAP authentication, but do not create the appropriate user administrators.</a:t>
            </a:r>
            <a:endParaRPr lang="en-IN" dirty="0"/>
          </a:p>
        </p:txBody>
      </p:sp>
    </p:spTree>
    <p:extLst>
      <p:ext uri="{BB962C8B-B14F-4D97-AF65-F5344CB8AC3E}">
        <p14:creationId xmlns:p14="http://schemas.microsoft.com/office/powerpoint/2010/main" val="1526154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Managing existing non-LDAP users</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normAutofit/>
          </a:bodyPr>
          <a:lstStyle/>
          <a:p>
            <a:r>
              <a:rPr lang="en-US" dirty="0"/>
              <a:t>If there are existing users not on the $external database, you must meet the following requirements for each user to ensure continued access:</a:t>
            </a:r>
          </a:p>
          <a:p>
            <a:pPr>
              <a:buFont typeface="Wingdings" panose="05000000000000000000" pitchFamily="2" charset="2"/>
              <a:buChar char="q"/>
            </a:pPr>
            <a:r>
              <a:rPr lang="en-US" dirty="0"/>
              <a:t>User has a corresponding user object on the LDAP server</a:t>
            </a:r>
          </a:p>
          <a:p>
            <a:pPr>
              <a:buFont typeface="Wingdings" panose="05000000000000000000" pitchFamily="2" charset="2"/>
              <a:buChar char="q"/>
            </a:pPr>
            <a:r>
              <a:rPr lang="en-US" dirty="0"/>
              <a:t>User exists on the $external database with equivalent roles and privileges</a:t>
            </a:r>
          </a:p>
          <a:p>
            <a:endParaRPr lang="en-US" dirty="0"/>
          </a:p>
          <a:p>
            <a:r>
              <a:rPr lang="en-US" dirty="0"/>
              <a:t>If you want to continue allowing access by users not on the $external database, you must configure </a:t>
            </a:r>
            <a:r>
              <a:rPr lang="en-US" dirty="0" err="1"/>
              <a:t>setParameter</a:t>
            </a:r>
            <a:r>
              <a:rPr lang="en-US" dirty="0"/>
              <a:t> authenticationMechanisms to include SCRAM-SHA-1 and/or SCRAM-SHA-256 as appropriate. </a:t>
            </a:r>
          </a:p>
          <a:p>
            <a:r>
              <a:rPr lang="en-US" dirty="0"/>
              <a:t>Users must then specify --</a:t>
            </a:r>
            <a:r>
              <a:rPr lang="en-US" dirty="0" err="1"/>
              <a:t>authenticationMechanism</a:t>
            </a:r>
            <a:r>
              <a:rPr lang="en-US" dirty="0"/>
              <a:t> SCRAM-SHA-1 or SCRAM-SHA-256 when authenticating.</a:t>
            </a:r>
            <a:endParaRPr lang="en-IN" dirty="0"/>
          </a:p>
        </p:txBody>
      </p:sp>
    </p:spTree>
    <p:extLst>
      <p:ext uri="{BB962C8B-B14F-4D97-AF65-F5344CB8AC3E}">
        <p14:creationId xmlns:p14="http://schemas.microsoft.com/office/powerpoint/2010/main" val="423650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Deploying LDAP authentication on a replica set</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For replica sets, configure LDAP authentication on secondary and arbiter members first before configuring the primary. </a:t>
            </a:r>
          </a:p>
          <a:p>
            <a:r>
              <a:rPr lang="en-US" dirty="0"/>
              <a:t>This also applies to shard replica sets, or config server replica sets. </a:t>
            </a:r>
          </a:p>
          <a:p>
            <a:r>
              <a:rPr lang="en-US" dirty="0"/>
              <a:t>Configure one replica set member at a time to maintain a majority of members for write availability.</a:t>
            </a:r>
          </a:p>
          <a:p>
            <a:endParaRPr lang="en-US" dirty="0"/>
          </a:p>
        </p:txBody>
      </p:sp>
    </p:spTree>
    <p:extLst>
      <p:ext uri="{BB962C8B-B14F-4D97-AF65-F5344CB8AC3E}">
        <p14:creationId xmlns:p14="http://schemas.microsoft.com/office/powerpoint/2010/main" val="47714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5D54-A89D-4BBA-F230-3DDFEF24F59B}"/>
              </a:ext>
            </a:extLst>
          </p:cNvPr>
          <p:cNvSpPr>
            <a:spLocks noGrp="1"/>
          </p:cNvSpPr>
          <p:nvPr>
            <p:ph type="title"/>
          </p:nvPr>
        </p:nvSpPr>
        <p:spPr/>
        <p:txBody>
          <a:bodyPr/>
          <a:lstStyle/>
          <a:p>
            <a:r>
              <a:rPr lang="en-US" dirty="0"/>
              <a:t>Deploying LDAP authentication on a sharded cluster</a:t>
            </a:r>
            <a:endParaRPr lang="en-IN" dirty="0"/>
          </a:p>
        </p:txBody>
      </p:sp>
      <p:sp>
        <p:nvSpPr>
          <p:cNvPr id="3" name="Content Placeholder 2">
            <a:extLst>
              <a:ext uri="{FF2B5EF4-FFF2-40B4-BE49-F238E27FC236}">
                <a16:creationId xmlns:a16="http://schemas.microsoft.com/office/drawing/2014/main" id="{5AD35A7C-3546-3DFD-E336-B363E0491999}"/>
              </a:ext>
            </a:extLst>
          </p:cNvPr>
          <p:cNvSpPr>
            <a:spLocks noGrp="1"/>
          </p:cNvSpPr>
          <p:nvPr>
            <p:ph idx="1"/>
          </p:nvPr>
        </p:nvSpPr>
        <p:spPr>
          <a:xfrm>
            <a:off x="1154954" y="2603500"/>
            <a:ext cx="10431457" cy="3977774"/>
          </a:xfrm>
        </p:spPr>
        <p:txBody>
          <a:bodyPr/>
          <a:lstStyle/>
          <a:p>
            <a:r>
              <a:rPr lang="en-US" dirty="0"/>
              <a:t>In sharded clusters, you must configure LDAP authentication on the config servers and each mongos for cluster-level users. </a:t>
            </a:r>
          </a:p>
          <a:p>
            <a:r>
              <a:rPr lang="en-US" dirty="0"/>
              <a:t>Can optionally configure LDAP authorization on each shard for shard-local users.</a:t>
            </a:r>
            <a:endParaRPr lang="en-IN" dirty="0"/>
          </a:p>
          <a:p>
            <a:endParaRPr lang="en-IN" dirty="0"/>
          </a:p>
        </p:txBody>
      </p:sp>
    </p:spTree>
    <p:extLst>
      <p:ext uri="{BB962C8B-B14F-4D97-AF65-F5344CB8AC3E}">
        <p14:creationId xmlns:p14="http://schemas.microsoft.com/office/powerpoint/2010/main" val="2022317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TotalTime>
  <Words>2506</Words>
  <Application>Microsoft Office PowerPoint</Application>
  <PresentationFormat>Widescreen</PresentationFormat>
  <Paragraphs>208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Century Gothic</vt:lpstr>
      <vt:lpstr>Euclid Circular A</vt:lpstr>
      <vt:lpstr>Source Code Pro</vt:lpstr>
      <vt:lpstr>Wingdings</vt:lpstr>
      <vt:lpstr>Wingdings 3</vt:lpstr>
      <vt:lpstr>Ion Boardroom</vt:lpstr>
      <vt:lpstr>LDAP proxy authentication</vt:lpstr>
      <vt:lpstr>LDAP Proxy Authentication</vt:lpstr>
      <vt:lpstr>LDAP Proxy Authentication</vt:lpstr>
      <vt:lpstr>Managing LDAP Users on the MongoDB server</vt:lpstr>
      <vt:lpstr>Example</vt:lpstr>
      <vt:lpstr>Managing LDAP Users on the MongoDB server</vt:lpstr>
      <vt:lpstr>Managing existing non-LDAP users</vt:lpstr>
      <vt:lpstr>Deploying LDAP authentication on a replica set</vt:lpstr>
      <vt:lpstr>Deploying LDAP authentication on a sharded cluster</vt:lpstr>
      <vt:lpstr>LDAP Authentication via the Operating System LDAP libraries</vt:lpstr>
      <vt:lpstr>Mongod or mongos configuration file options:</vt:lpstr>
      <vt:lpstr>Mongod or mongos configuration file options:</vt:lpstr>
      <vt:lpstr>Mongod or mongos configuration file options:</vt:lpstr>
      <vt:lpstr>Connect to a MongoDB server via LDAP authentication</vt:lpstr>
      <vt:lpstr>LDAP Authentication via saslauthd</vt:lpstr>
      <vt:lpstr>Configuration</vt:lpstr>
      <vt:lpstr>command line options  </vt:lpstr>
      <vt:lpstr>Configuration file options</vt:lpstr>
      <vt:lpstr>Authenticate Using SASL and LDAP with ActiveDirectory</vt:lpstr>
      <vt:lpstr>Configure saslauthd</vt:lpstr>
      <vt:lpstr>Configure saslauthd</vt:lpstr>
      <vt:lpstr>Configure saslauthd</vt:lpstr>
      <vt:lpstr>Configure saslauthd</vt:lpstr>
      <vt:lpstr>Configure MongoDB</vt:lpstr>
      <vt:lpstr>Configure MongoDB</vt:lpstr>
      <vt:lpstr>Configure MongoDB</vt:lpstr>
      <vt:lpstr>Configure MongoDB</vt:lpstr>
      <vt:lpstr>Configure MongoDB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 munoth</dc:creator>
  <cp:lastModifiedBy>anju munoth</cp:lastModifiedBy>
  <cp:revision>30</cp:revision>
  <dcterms:created xsi:type="dcterms:W3CDTF">2023-06-27T06:15:34Z</dcterms:created>
  <dcterms:modified xsi:type="dcterms:W3CDTF">2023-07-20T04:24:01Z</dcterms:modified>
</cp:coreProperties>
</file>