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315" r:id="rId12"/>
    <p:sldId id="266" r:id="rId13"/>
    <p:sldId id="317" r:id="rId14"/>
    <p:sldId id="316" r:id="rId15"/>
    <p:sldId id="26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310" r:id="rId29"/>
    <p:sldId id="314" r:id="rId30"/>
    <p:sldId id="281" r:id="rId31"/>
    <p:sldId id="312" r:id="rId32"/>
    <p:sldId id="313" r:id="rId33"/>
    <p:sldId id="282" r:id="rId34"/>
    <p:sldId id="283" r:id="rId35"/>
    <p:sldId id="311" r:id="rId36"/>
    <p:sldId id="284" r:id="rId37"/>
    <p:sldId id="285" r:id="rId38"/>
    <p:sldId id="286"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28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3" autoAdjust="0"/>
    <p:restoredTop sz="94660"/>
  </p:normalViewPr>
  <p:slideViewPr>
    <p:cSldViewPr snapToGrid="0">
      <p:cViewPr>
        <p:scale>
          <a:sx n="67" d="100"/>
          <a:sy n="67"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queue.acm.org/detail.cfm?id=251314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05F3-1984-0528-956C-970BB927781D}"/>
              </a:ext>
            </a:extLst>
          </p:cNvPr>
          <p:cNvSpPr>
            <a:spLocks noGrp="1"/>
          </p:cNvSpPr>
          <p:nvPr>
            <p:ph type="ctrTitle"/>
          </p:nvPr>
        </p:nvSpPr>
        <p:spPr/>
        <p:txBody>
          <a:bodyPr/>
          <a:lstStyle/>
          <a:p>
            <a:r>
              <a:rPr lang="en-US" dirty="0" err="1"/>
              <a:t>Mongodb</a:t>
            </a:r>
            <a:r>
              <a:rPr lang="en-US" dirty="0"/>
              <a:t> </a:t>
            </a:r>
            <a:r>
              <a:rPr lang="en-US" dirty="0" err="1"/>
              <a:t>Optimisation</a:t>
            </a:r>
            <a:r>
              <a:rPr lang="en-US" dirty="0"/>
              <a:t> strategies</a:t>
            </a:r>
            <a:endParaRPr lang="en-IN" dirty="0"/>
          </a:p>
        </p:txBody>
      </p:sp>
      <p:sp>
        <p:nvSpPr>
          <p:cNvPr id="3" name="Subtitle 2">
            <a:extLst>
              <a:ext uri="{FF2B5EF4-FFF2-40B4-BE49-F238E27FC236}">
                <a16:creationId xmlns:a16="http://schemas.microsoft.com/office/drawing/2014/main" id="{5D30105E-6581-7217-A3AA-ECFF926BC7F7}"/>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289865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Use Trusted Networking Environments</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r>
              <a:rPr lang="en-US" dirty="0"/>
              <a:t>Always run MongoDB in a trusted environment, with network rules that prevent access from all unknown machines, systems, and networks. </a:t>
            </a:r>
          </a:p>
          <a:p>
            <a:r>
              <a:rPr lang="en-US" dirty="0"/>
              <a:t>MongoDB deployment should only be accessible to specific systems that require access, such as application servers, monitoring services, and other MongoDB components.</a:t>
            </a:r>
          </a:p>
          <a:p>
            <a:r>
              <a:rPr lang="en-US" dirty="0"/>
              <a:t> Enable authorization mode as needed</a:t>
            </a:r>
            <a:endParaRPr lang="en-IN" dirty="0"/>
          </a:p>
        </p:txBody>
      </p:sp>
    </p:spTree>
    <p:extLst>
      <p:ext uri="{BB962C8B-B14F-4D97-AF65-F5344CB8AC3E}">
        <p14:creationId xmlns:p14="http://schemas.microsoft.com/office/powerpoint/2010/main" val="241570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91E4-21FD-AE9F-FB27-EF49A033F3BA}"/>
              </a:ext>
            </a:extLst>
          </p:cNvPr>
          <p:cNvSpPr>
            <a:spLocks noGrp="1"/>
          </p:cNvSpPr>
          <p:nvPr>
            <p:ph type="title"/>
          </p:nvPr>
        </p:nvSpPr>
        <p:spPr/>
        <p:txBody>
          <a:bodyPr/>
          <a:lstStyle/>
          <a:p>
            <a:r>
              <a:rPr lang="en-US" dirty="0"/>
              <a:t>Connection Pool?</a:t>
            </a:r>
            <a:endParaRPr lang="en-IN" dirty="0"/>
          </a:p>
        </p:txBody>
      </p:sp>
      <p:sp>
        <p:nvSpPr>
          <p:cNvPr id="3" name="Content Placeholder 2">
            <a:extLst>
              <a:ext uri="{FF2B5EF4-FFF2-40B4-BE49-F238E27FC236}">
                <a16:creationId xmlns:a16="http://schemas.microsoft.com/office/drawing/2014/main" id="{FE539574-86D2-CC3F-94F2-270715DBB748}"/>
              </a:ext>
            </a:extLst>
          </p:cNvPr>
          <p:cNvSpPr>
            <a:spLocks noGrp="1"/>
          </p:cNvSpPr>
          <p:nvPr>
            <p:ph idx="1"/>
          </p:nvPr>
        </p:nvSpPr>
        <p:spPr>
          <a:xfrm>
            <a:off x="1154954" y="2603500"/>
            <a:ext cx="10546509" cy="4254500"/>
          </a:xfrm>
        </p:spPr>
        <p:txBody>
          <a:bodyPr>
            <a:normAutofit fontScale="92500" lnSpcReduction="10000"/>
          </a:bodyPr>
          <a:lstStyle/>
          <a:p>
            <a:r>
              <a:rPr lang="en-US" dirty="0"/>
              <a:t>connection pool -- is a cache of open, ready-to-use database connections maintained by the driver</a:t>
            </a:r>
          </a:p>
          <a:p>
            <a:r>
              <a:rPr lang="en-US" dirty="0"/>
              <a:t>Application can seamlessly get connections from the pool, perform operations, and return connections back to the pool. </a:t>
            </a:r>
          </a:p>
          <a:p>
            <a:r>
              <a:rPr lang="en-US" dirty="0"/>
              <a:t>Connection pools are thread-safe.</a:t>
            </a:r>
          </a:p>
          <a:p>
            <a:r>
              <a:rPr lang="en-US" dirty="0"/>
              <a:t>Benefits of a Connection Pool</a:t>
            </a:r>
          </a:p>
          <a:p>
            <a:pPr lvl="1"/>
            <a:r>
              <a:rPr lang="en-US" dirty="0"/>
              <a:t>A connection pool helps reduce application latency and the number of times new connections are created.</a:t>
            </a:r>
          </a:p>
          <a:p>
            <a:pPr lvl="1"/>
            <a:r>
              <a:rPr lang="en-US" dirty="0"/>
              <a:t>A connection pool creates connections at startup. </a:t>
            </a:r>
          </a:p>
          <a:p>
            <a:pPr lvl="1"/>
            <a:r>
              <a:rPr lang="en-US" dirty="0"/>
              <a:t>Applications do not need to manually return connections to the pool. Instead, connections return to the pool automatically.</a:t>
            </a:r>
          </a:p>
          <a:p>
            <a:pPr lvl="1"/>
            <a:r>
              <a:rPr lang="en-US" dirty="0"/>
              <a:t>Some connections are active and some are inactive but available. </a:t>
            </a:r>
          </a:p>
          <a:p>
            <a:pPr lvl="1"/>
            <a:r>
              <a:rPr lang="en-US" dirty="0"/>
              <a:t>If your application requests a connection and there’s an available connection in the pool, a new connection does not need to be created.</a:t>
            </a:r>
            <a:endParaRPr lang="en-IN" dirty="0"/>
          </a:p>
        </p:txBody>
      </p:sp>
    </p:spTree>
    <p:extLst>
      <p:ext uri="{BB962C8B-B14F-4D97-AF65-F5344CB8AC3E}">
        <p14:creationId xmlns:p14="http://schemas.microsoft.com/office/powerpoint/2010/main" val="345308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Manage Connection Pool Sizes</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r>
              <a:rPr lang="en-US" dirty="0"/>
              <a:t>Avoid overloading the connection resources of a </a:t>
            </a:r>
            <a:r>
              <a:rPr lang="en-US" dirty="0" err="1"/>
              <a:t>mongod</a:t>
            </a:r>
            <a:r>
              <a:rPr lang="en-US" dirty="0"/>
              <a:t> or mongos instance by adjusting the connection pool size to suit your use case. </a:t>
            </a:r>
          </a:p>
          <a:p>
            <a:r>
              <a:rPr lang="en-US" dirty="0"/>
              <a:t>Start at 110-115% of the typical number of current database requests, and modify the connection pool size as needed. </a:t>
            </a:r>
          </a:p>
          <a:p>
            <a:r>
              <a:rPr lang="en-US" dirty="0"/>
              <a:t>The </a:t>
            </a:r>
            <a:r>
              <a:rPr lang="en-US" dirty="0" err="1"/>
              <a:t>connPoolStats</a:t>
            </a:r>
            <a:r>
              <a:rPr lang="en-US" dirty="0"/>
              <a:t> command returns information regarding the number of open connections to the current database for mongos and </a:t>
            </a:r>
            <a:r>
              <a:rPr lang="en-US" dirty="0" err="1"/>
              <a:t>mongod</a:t>
            </a:r>
            <a:r>
              <a:rPr lang="en-US" dirty="0"/>
              <a:t> instances in sharded clusters.</a:t>
            </a:r>
            <a:endParaRPr lang="en-IN" dirty="0"/>
          </a:p>
        </p:txBody>
      </p:sp>
    </p:spTree>
    <p:extLst>
      <p:ext uri="{BB962C8B-B14F-4D97-AF65-F5344CB8AC3E}">
        <p14:creationId xmlns:p14="http://schemas.microsoft.com/office/powerpoint/2010/main" val="2015046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9EC1-6E22-306B-D447-400C14A8DF59}"/>
              </a:ext>
            </a:extLst>
          </p:cNvPr>
          <p:cNvSpPr>
            <a:spLocks noGrp="1"/>
          </p:cNvSpPr>
          <p:nvPr>
            <p:ph type="title"/>
          </p:nvPr>
        </p:nvSpPr>
        <p:spPr/>
        <p:txBody>
          <a:bodyPr/>
          <a:lstStyle/>
          <a:p>
            <a:r>
              <a:rPr lang="en-US" dirty="0"/>
              <a:t>Connection Pool Configuration Settings</a:t>
            </a:r>
            <a:endParaRPr lang="en-IN" dirty="0"/>
          </a:p>
        </p:txBody>
      </p:sp>
      <p:sp>
        <p:nvSpPr>
          <p:cNvPr id="3" name="Content Placeholder 2">
            <a:extLst>
              <a:ext uri="{FF2B5EF4-FFF2-40B4-BE49-F238E27FC236}">
                <a16:creationId xmlns:a16="http://schemas.microsoft.com/office/drawing/2014/main" id="{037B8E41-5286-B5FE-EE3B-968C11EF81CA}"/>
              </a:ext>
            </a:extLst>
          </p:cNvPr>
          <p:cNvSpPr>
            <a:spLocks noGrp="1"/>
          </p:cNvSpPr>
          <p:nvPr>
            <p:ph idx="1"/>
          </p:nvPr>
        </p:nvSpPr>
        <p:spPr>
          <a:xfrm>
            <a:off x="1154954" y="2603499"/>
            <a:ext cx="9917859" cy="3783013"/>
          </a:xfrm>
        </p:spPr>
        <p:txBody>
          <a:bodyPr/>
          <a:lstStyle/>
          <a:p>
            <a:r>
              <a:rPr lang="en-US" dirty="0"/>
              <a:t>To configure the connection pool, set the options:</a:t>
            </a:r>
          </a:p>
          <a:p>
            <a:pPr lvl="1"/>
            <a:r>
              <a:rPr lang="en-US" sz="2400" dirty="0"/>
              <a:t>through the MongoDB URI,</a:t>
            </a:r>
          </a:p>
          <a:p>
            <a:pPr lvl="1"/>
            <a:r>
              <a:rPr lang="en-US" sz="2400" dirty="0"/>
              <a:t>programmatically when building the </a:t>
            </a:r>
            <a:r>
              <a:rPr lang="en-US" sz="2400" dirty="0" err="1"/>
              <a:t>MongoClient</a:t>
            </a:r>
            <a:r>
              <a:rPr lang="en-US" sz="2400" dirty="0"/>
              <a:t> instance, or</a:t>
            </a:r>
          </a:p>
          <a:p>
            <a:pPr lvl="1"/>
            <a:r>
              <a:rPr lang="en-US" sz="2400" dirty="0"/>
              <a:t>in your application framework's configuration files.</a:t>
            </a:r>
            <a:endParaRPr lang="en-IN" sz="2400" dirty="0"/>
          </a:p>
        </p:txBody>
      </p:sp>
    </p:spTree>
    <p:extLst>
      <p:ext uri="{BB962C8B-B14F-4D97-AF65-F5344CB8AC3E}">
        <p14:creationId xmlns:p14="http://schemas.microsoft.com/office/powerpoint/2010/main" val="206880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4697F-EB9D-F8A0-38A3-4742E44EEC70}"/>
              </a:ext>
            </a:extLst>
          </p:cNvPr>
          <p:cNvSpPr>
            <a:spLocks noGrp="1"/>
          </p:cNvSpPr>
          <p:nvPr>
            <p:ph type="title"/>
          </p:nvPr>
        </p:nvSpPr>
        <p:spPr/>
        <p:txBody>
          <a:bodyPr/>
          <a:lstStyle/>
          <a:p>
            <a:r>
              <a:rPr lang="en-US" dirty="0"/>
              <a:t>Create and Use a Connection Pool</a:t>
            </a:r>
            <a:endParaRPr lang="en-IN" dirty="0"/>
          </a:p>
        </p:txBody>
      </p:sp>
      <p:sp>
        <p:nvSpPr>
          <p:cNvPr id="3" name="Content Placeholder 2">
            <a:extLst>
              <a:ext uri="{FF2B5EF4-FFF2-40B4-BE49-F238E27FC236}">
                <a16:creationId xmlns:a16="http://schemas.microsoft.com/office/drawing/2014/main" id="{546F1DE5-D168-CA79-6AB7-34A6A548A7F9}"/>
              </a:ext>
            </a:extLst>
          </p:cNvPr>
          <p:cNvSpPr>
            <a:spLocks noGrp="1"/>
          </p:cNvSpPr>
          <p:nvPr>
            <p:ph idx="1"/>
          </p:nvPr>
        </p:nvSpPr>
        <p:spPr/>
        <p:txBody>
          <a:bodyPr>
            <a:normAutofit/>
          </a:bodyPr>
          <a:lstStyle/>
          <a:p>
            <a:r>
              <a:rPr lang="en-US" dirty="0"/>
              <a:t>Use an Instance of your Driver's </a:t>
            </a:r>
            <a:r>
              <a:rPr lang="en-US" dirty="0" err="1"/>
              <a:t>MongoClient</a:t>
            </a:r>
            <a:r>
              <a:rPr lang="en-US" dirty="0"/>
              <a:t> Object</a:t>
            </a:r>
          </a:p>
          <a:p>
            <a:r>
              <a:rPr lang="en-US" dirty="0"/>
              <a:t>Most drivers provide an object of type </a:t>
            </a:r>
            <a:r>
              <a:rPr lang="en-US" dirty="0" err="1"/>
              <a:t>MongoClient</a:t>
            </a:r>
            <a:r>
              <a:rPr lang="en-US" dirty="0"/>
              <a:t>.</a:t>
            </a:r>
          </a:p>
          <a:p>
            <a:r>
              <a:rPr lang="en-US" dirty="0"/>
              <a:t>Use one </a:t>
            </a:r>
            <a:r>
              <a:rPr lang="en-US" dirty="0" err="1"/>
              <a:t>MongoClient</a:t>
            </a:r>
            <a:r>
              <a:rPr lang="en-US" dirty="0"/>
              <a:t> instance per application unless the application is connecting to many separate clusters. </a:t>
            </a:r>
          </a:p>
          <a:p>
            <a:r>
              <a:rPr lang="en-US" dirty="0"/>
              <a:t>Each </a:t>
            </a:r>
            <a:r>
              <a:rPr lang="en-US" dirty="0" err="1"/>
              <a:t>MongoClient</a:t>
            </a:r>
            <a:r>
              <a:rPr lang="en-US" dirty="0"/>
              <a:t> instance manages its own connection pool to the MongoDB cluster or node specified when the </a:t>
            </a:r>
            <a:r>
              <a:rPr lang="en-US" dirty="0" err="1"/>
              <a:t>MongoClient</a:t>
            </a:r>
            <a:r>
              <a:rPr lang="en-US" dirty="0"/>
              <a:t> is created.</a:t>
            </a:r>
          </a:p>
          <a:p>
            <a:r>
              <a:rPr lang="en-US" dirty="0" err="1"/>
              <a:t>MongoClient</a:t>
            </a:r>
            <a:r>
              <a:rPr lang="en-US" dirty="0"/>
              <a:t> objects are thread-safe in most drivers.</a:t>
            </a:r>
            <a:endParaRPr lang="en-IN" dirty="0"/>
          </a:p>
        </p:txBody>
      </p:sp>
    </p:spTree>
    <p:extLst>
      <p:ext uri="{BB962C8B-B14F-4D97-AF65-F5344CB8AC3E}">
        <p14:creationId xmlns:p14="http://schemas.microsoft.com/office/powerpoint/2010/main" val="428603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IN" dirty="0"/>
              <a:t>Connection Pool Options</a:t>
            </a:r>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926354" y="2360611"/>
            <a:ext cx="10589371" cy="3940175"/>
          </a:xfrm>
        </p:spPr>
        <p:txBody>
          <a:bodyPr/>
          <a:lstStyle/>
          <a:p>
            <a:r>
              <a:rPr lang="en-US" dirty="0"/>
              <a:t>The various options which can be given as part of connection string</a:t>
            </a:r>
            <a:endParaRPr lang="en-IN" dirty="0"/>
          </a:p>
        </p:txBody>
      </p:sp>
      <p:graphicFrame>
        <p:nvGraphicFramePr>
          <p:cNvPr id="4" name="Table 4">
            <a:extLst>
              <a:ext uri="{FF2B5EF4-FFF2-40B4-BE49-F238E27FC236}">
                <a16:creationId xmlns:a16="http://schemas.microsoft.com/office/drawing/2014/main" id="{8EA1E798-EEAF-5C66-069D-5F089888AAB3}"/>
              </a:ext>
            </a:extLst>
          </p:cNvPr>
          <p:cNvGraphicFramePr>
            <a:graphicFrameLocks/>
          </p:cNvGraphicFramePr>
          <p:nvPr>
            <p:extLst>
              <p:ext uri="{D42A27DB-BD31-4B8C-83A1-F6EECF244321}">
                <p14:modId xmlns:p14="http://schemas.microsoft.com/office/powerpoint/2010/main" val="59954278"/>
              </p:ext>
            </p:extLst>
          </p:nvPr>
        </p:nvGraphicFramePr>
        <p:xfrm>
          <a:off x="620339" y="2769445"/>
          <a:ext cx="11201399" cy="3484880"/>
        </p:xfrm>
        <a:graphic>
          <a:graphicData uri="http://schemas.openxmlformats.org/drawingml/2006/table">
            <a:tbl>
              <a:tblPr firstRow="1" bandRow="1">
                <a:tableStyleId>{5C22544A-7EE6-4342-B048-85BDC9FD1C3A}</a:tableStyleId>
              </a:tblPr>
              <a:tblGrid>
                <a:gridCol w="2765799">
                  <a:extLst>
                    <a:ext uri="{9D8B030D-6E8A-4147-A177-3AD203B41FA5}">
                      <a16:colId xmlns:a16="http://schemas.microsoft.com/office/drawing/2014/main" val="2454547237"/>
                    </a:ext>
                  </a:extLst>
                </a:gridCol>
                <a:gridCol w="8435600">
                  <a:extLst>
                    <a:ext uri="{9D8B030D-6E8A-4147-A177-3AD203B41FA5}">
                      <a16:colId xmlns:a16="http://schemas.microsoft.com/office/drawing/2014/main" val="2576045507"/>
                    </a:ext>
                  </a:extLst>
                </a:gridCol>
              </a:tblGrid>
              <a:tr h="370840">
                <a:tc>
                  <a:txBody>
                    <a:bodyPr/>
                    <a:lstStyle/>
                    <a:p>
                      <a:pPr algn="l" fontAlgn="base"/>
                      <a:r>
                        <a:rPr lang="en-IN" b="1" dirty="0">
                          <a:solidFill>
                            <a:schemeClr val="bg2"/>
                          </a:solidFill>
                          <a:effectLst/>
                        </a:rPr>
                        <a:t>Connection Option</a:t>
                      </a:r>
                    </a:p>
                  </a:txBody>
                  <a:tcPr marL="0" marR="0" marT="0" marB="0" anchor="ctr"/>
                </a:tc>
                <a:tc>
                  <a:txBody>
                    <a:bodyPr/>
                    <a:lstStyle/>
                    <a:p>
                      <a:pPr algn="l" fontAlgn="base"/>
                      <a:r>
                        <a:rPr lang="en-IN" b="1" dirty="0">
                          <a:solidFill>
                            <a:schemeClr val="bg2"/>
                          </a:solidFill>
                          <a:effectLst/>
                        </a:rPr>
                        <a:t>Description</a:t>
                      </a:r>
                    </a:p>
                  </a:txBody>
                  <a:tcPr marL="0" marR="0" marT="0" marB="0" anchor="ctr"/>
                </a:tc>
                <a:extLst>
                  <a:ext uri="{0D108BD9-81ED-4DB2-BD59-A6C34878D82A}">
                    <a16:rowId xmlns:a16="http://schemas.microsoft.com/office/drawing/2014/main" val="217499200"/>
                  </a:ext>
                </a:extLst>
              </a:tr>
              <a:tr h="370840">
                <a:tc>
                  <a:txBody>
                    <a:bodyPr/>
                    <a:lstStyle/>
                    <a:p>
                      <a:pPr algn="l" fontAlgn="t"/>
                      <a:r>
                        <a:rPr lang="en-IN" dirty="0" err="1">
                          <a:effectLst/>
                        </a:rPr>
                        <a:t>maxPoolSize</a:t>
                      </a:r>
                      <a:endParaRPr lang="en-IN" dirty="0">
                        <a:effectLst/>
                      </a:endParaRPr>
                    </a:p>
                  </a:txBody>
                  <a:tcPr marL="76200" marR="0" marT="0" marB="0"/>
                </a:tc>
                <a:tc>
                  <a:txBody>
                    <a:bodyPr/>
                    <a:lstStyle/>
                    <a:p>
                      <a:pPr algn="l" fontAlgn="t"/>
                      <a:r>
                        <a:rPr lang="en-US">
                          <a:effectLst/>
                        </a:rPr>
                        <a:t>The maximum number of connections in the connection pool. The default value is 100.</a:t>
                      </a:r>
                    </a:p>
                  </a:txBody>
                  <a:tcPr marL="0" marR="0" marT="0" marB="0"/>
                </a:tc>
                <a:extLst>
                  <a:ext uri="{0D108BD9-81ED-4DB2-BD59-A6C34878D82A}">
                    <a16:rowId xmlns:a16="http://schemas.microsoft.com/office/drawing/2014/main" val="1763722577"/>
                  </a:ext>
                </a:extLst>
              </a:tr>
              <a:tr h="370840">
                <a:tc>
                  <a:txBody>
                    <a:bodyPr/>
                    <a:lstStyle/>
                    <a:p>
                      <a:pPr algn="l" fontAlgn="t"/>
                      <a:r>
                        <a:rPr lang="en-IN" dirty="0" err="1">
                          <a:effectLst/>
                        </a:rPr>
                        <a:t>minPoolSize</a:t>
                      </a:r>
                      <a:endParaRPr lang="en-IN" dirty="0">
                        <a:effectLst/>
                      </a:endParaRPr>
                    </a:p>
                  </a:txBody>
                  <a:tcPr marL="76200" marR="0" marT="0" marB="0"/>
                </a:tc>
                <a:tc>
                  <a:txBody>
                    <a:bodyPr/>
                    <a:lstStyle/>
                    <a:p>
                      <a:pPr algn="l" fontAlgn="t"/>
                      <a:r>
                        <a:rPr lang="en-US" b="0" dirty="0">
                          <a:solidFill>
                            <a:srgbClr val="001E2B"/>
                          </a:solidFill>
                          <a:effectLst/>
                          <a:latin typeface="Euclid Circular A"/>
                        </a:rPr>
                        <a:t>The minimum number of connections in the connection pool. The default value is 0.</a:t>
                      </a:r>
                    </a:p>
                  </a:txBody>
                  <a:tcPr marL="0" marR="0" marT="0" marB="0"/>
                </a:tc>
                <a:extLst>
                  <a:ext uri="{0D108BD9-81ED-4DB2-BD59-A6C34878D82A}">
                    <a16:rowId xmlns:a16="http://schemas.microsoft.com/office/drawing/2014/main" val="3683833264"/>
                  </a:ext>
                </a:extLst>
              </a:tr>
              <a:tr h="370840">
                <a:tc>
                  <a:txBody>
                    <a:bodyPr/>
                    <a:lstStyle/>
                    <a:p>
                      <a:pPr algn="l" fontAlgn="t"/>
                      <a:r>
                        <a:rPr lang="en-IN" dirty="0" err="1">
                          <a:effectLst/>
                        </a:rPr>
                        <a:t>maxIdleTimeMS</a:t>
                      </a:r>
                      <a:endParaRPr lang="en-IN" dirty="0">
                        <a:effectLst/>
                      </a:endParaRPr>
                    </a:p>
                  </a:txBody>
                  <a:tcPr marL="76200" marR="0" marT="0" marB="0"/>
                </a:tc>
                <a:tc>
                  <a:txBody>
                    <a:bodyPr/>
                    <a:lstStyle/>
                    <a:p>
                      <a:pPr algn="l" fontAlgn="t"/>
                      <a:r>
                        <a:rPr lang="en-US" b="0">
                          <a:solidFill>
                            <a:srgbClr val="001E2B"/>
                          </a:solidFill>
                          <a:effectLst/>
                          <a:latin typeface="Euclid Circular A"/>
                        </a:rPr>
                        <a:t>The maximum number of milliseconds that a connection can remain idle in the pool before being removed and closed.</a:t>
                      </a:r>
                    </a:p>
                    <a:p>
                      <a:pPr algn="l" fontAlgn="t"/>
                      <a:r>
                        <a:rPr lang="en-US" b="0">
                          <a:solidFill>
                            <a:srgbClr val="001E2B"/>
                          </a:solidFill>
                          <a:effectLst/>
                          <a:latin typeface="Euclid Circular A"/>
                        </a:rPr>
                        <a:t>This option is not supported by all drivers.</a:t>
                      </a:r>
                    </a:p>
                  </a:txBody>
                  <a:tcPr marL="0" marR="0" marT="0" marB="0"/>
                </a:tc>
                <a:extLst>
                  <a:ext uri="{0D108BD9-81ED-4DB2-BD59-A6C34878D82A}">
                    <a16:rowId xmlns:a16="http://schemas.microsoft.com/office/drawing/2014/main" val="470439764"/>
                  </a:ext>
                </a:extLst>
              </a:tr>
              <a:tr h="370840">
                <a:tc>
                  <a:txBody>
                    <a:bodyPr/>
                    <a:lstStyle/>
                    <a:p>
                      <a:pPr algn="l" fontAlgn="t"/>
                      <a:r>
                        <a:rPr lang="en-IN">
                          <a:effectLst/>
                        </a:rPr>
                        <a:t>waitQueueMultiple</a:t>
                      </a:r>
                    </a:p>
                  </a:txBody>
                  <a:tcPr marL="76200" marR="0" marT="0" marB="0"/>
                </a:tc>
                <a:tc>
                  <a:txBody>
                    <a:bodyPr/>
                    <a:lstStyle/>
                    <a:p>
                      <a:pPr algn="l" fontAlgn="t"/>
                      <a:r>
                        <a:rPr lang="en-US" b="0" dirty="0">
                          <a:solidFill>
                            <a:srgbClr val="001E2B"/>
                          </a:solidFill>
                          <a:effectLst/>
                          <a:latin typeface="Euclid Circular A"/>
                        </a:rPr>
                        <a:t>A number that the driver multiplies the </a:t>
                      </a:r>
                      <a:r>
                        <a:rPr lang="en-US" b="0" u="none" strike="noStrike" dirty="0">
                          <a:solidFill>
                            <a:srgbClr val="016BF8"/>
                          </a:solidFill>
                          <a:effectLst/>
                          <a:latin typeface="Euclid Circular A"/>
                        </a:rPr>
                        <a:t>maxPoolSize</a:t>
                      </a:r>
                      <a:r>
                        <a:rPr lang="en-US" b="0" dirty="0">
                          <a:solidFill>
                            <a:srgbClr val="001E2B"/>
                          </a:solidFill>
                          <a:effectLst/>
                          <a:latin typeface="Euclid Circular A"/>
                        </a:rPr>
                        <a:t> value to, to provide the maximum number of threads allowed to wait for a connection to become available from the pool. </a:t>
                      </a:r>
                    </a:p>
                    <a:p>
                      <a:pPr algn="l" fontAlgn="t"/>
                      <a:r>
                        <a:rPr lang="en-US" b="0" dirty="0">
                          <a:solidFill>
                            <a:srgbClr val="001E2B"/>
                          </a:solidFill>
                          <a:effectLst/>
                          <a:latin typeface="Euclid Circular A"/>
                        </a:rPr>
                        <a:t>This option is not supported by all drivers.</a:t>
                      </a:r>
                    </a:p>
                  </a:txBody>
                  <a:tcPr marL="0" marR="0" marT="0" marB="0"/>
                </a:tc>
                <a:extLst>
                  <a:ext uri="{0D108BD9-81ED-4DB2-BD59-A6C34878D82A}">
                    <a16:rowId xmlns:a16="http://schemas.microsoft.com/office/drawing/2014/main" val="1637390966"/>
                  </a:ext>
                </a:extLst>
              </a:tr>
              <a:tr h="370840">
                <a:tc>
                  <a:txBody>
                    <a:bodyPr/>
                    <a:lstStyle/>
                    <a:p>
                      <a:pPr algn="l" fontAlgn="t"/>
                      <a:r>
                        <a:rPr lang="en-IN">
                          <a:effectLst/>
                        </a:rPr>
                        <a:t>waitQueueTimeoutMS</a:t>
                      </a:r>
                    </a:p>
                  </a:txBody>
                  <a:tcPr marL="76200" marR="0" marT="0" marB="0"/>
                </a:tc>
                <a:tc>
                  <a:txBody>
                    <a:bodyPr/>
                    <a:lstStyle/>
                    <a:p>
                      <a:pPr algn="l" fontAlgn="t"/>
                      <a:r>
                        <a:rPr lang="en-US" b="0" dirty="0">
                          <a:solidFill>
                            <a:srgbClr val="001E2B"/>
                          </a:solidFill>
                          <a:effectLst/>
                          <a:latin typeface="Euclid Circular A"/>
                        </a:rPr>
                        <a:t>The maximum time in milliseconds that a thread can wait for a connection to become </a:t>
                      </a:r>
                      <a:r>
                        <a:rPr lang="en-US" b="0" dirty="0" err="1">
                          <a:solidFill>
                            <a:srgbClr val="001E2B"/>
                          </a:solidFill>
                          <a:effectLst/>
                          <a:latin typeface="Euclid Circular A"/>
                        </a:rPr>
                        <a:t>available.This</a:t>
                      </a:r>
                      <a:r>
                        <a:rPr lang="en-US" b="0" dirty="0">
                          <a:solidFill>
                            <a:srgbClr val="001E2B"/>
                          </a:solidFill>
                          <a:effectLst/>
                          <a:latin typeface="Euclid Circular A"/>
                        </a:rPr>
                        <a:t> option is not supported by all drivers.</a:t>
                      </a:r>
                    </a:p>
                  </a:txBody>
                  <a:tcPr marL="0" marR="0" marT="0" marB="0"/>
                </a:tc>
                <a:extLst>
                  <a:ext uri="{0D108BD9-81ED-4DB2-BD59-A6C34878D82A}">
                    <a16:rowId xmlns:a16="http://schemas.microsoft.com/office/drawing/2014/main" val="1567396941"/>
                  </a:ext>
                </a:extLst>
              </a:tr>
            </a:tbl>
          </a:graphicData>
        </a:graphic>
      </p:graphicFrame>
    </p:spTree>
    <p:extLst>
      <p:ext uri="{BB962C8B-B14F-4D97-AF65-F5344CB8AC3E}">
        <p14:creationId xmlns:p14="http://schemas.microsoft.com/office/powerpoint/2010/main" val="1910327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MongoDB and NUMA Hardware</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r>
              <a:rPr lang="en-US" dirty="0"/>
              <a:t>Running MongoDB on a system with Non-Uniform Memory Access (NUMA) can cause a number of operational problems, including slow performance for periods of time and high system process usage.</a:t>
            </a:r>
          </a:p>
          <a:p>
            <a:endParaRPr lang="en-US" dirty="0"/>
          </a:p>
          <a:p>
            <a:r>
              <a:rPr lang="en-US" dirty="0"/>
              <a:t>When running MongoDB servers and clients on NUMA hardware, should configure a memory interleave policy so that the host behaves in a non-NUMA fashion.</a:t>
            </a:r>
          </a:p>
          <a:p>
            <a:r>
              <a:rPr lang="en-US" dirty="0"/>
              <a:t> MongoDB checks NUMA settings on start up when deployed on Linux (since version 2.0) and Windows (since version 2.6) machines. </a:t>
            </a:r>
          </a:p>
          <a:p>
            <a:r>
              <a:rPr lang="en-US" dirty="0"/>
              <a:t>If the NUMA configuration may degrade performance, MongoDB prints a warning.</a:t>
            </a:r>
          </a:p>
          <a:p>
            <a:r>
              <a:rPr lang="en-IN" b="0" i="0" u="none" strike="noStrike" dirty="0">
                <a:solidFill>
                  <a:srgbClr val="016BF8"/>
                </a:solidFill>
                <a:effectLst/>
                <a:latin typeface="Euclid Circular A"/>
                <a:hlinkClick r:id="rId2"/>
              </a:rPr>
              <a:t>NUMA: An Overview</a:t>
            </a:r>
            <a:r>
              <a:rPr lang="en-IN" b="0" i="0" dirty="0">
                <a:solidFill>
                  <a:srgbClr val="2D0B59"/>
                </a:solidFill>
                <a:effectLst/>
                <a:latin typeface="Euclid Circular A"/>
              </a:rPr>
              <a:t>.</a:t>
            </a:r>
          </a:p>
          <a:p>
            <a:endParaRPr lang="en-IN" dirty="0"/>
          </a:p>
        </p:txBody>
      </p:sp>
    </p:spTree>
    <p:extLst>
      <p:ext uri="{BB962C8B-B14F-4D97-AF65-F5344CB8AC3E}">
        <p14:creationId xmlns:p14="http://schemas.microsoft.com/office/powerpoint/2010/main" val="2884785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Configuring NUMA on Linux</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a:bodyPr>
          <a:lstStyle/>
          <a:p>
            <a:r>
              <a:rPr lang="en-US" dirty="0"/>
              <a:t>On Linux, must disable zone reclaim and also ensure that your </a:t>
            </a:r>
            <a:r>
              <a:rPr lang="en-US" dirty="0" err="1"/>
              <a:t>mongod</a:t>
            </a:r>
            <a:r>
              <a:rPr lang="en-US" dirty="0"/>
              <a:t> and mongos instances are started by </a:t>
            </a:r>
            <a:r>
              <a:rPr lang="en-US" dirty="0" err="1"/>
              <a:t>numactl</a:t>
            </a:r>
            <a:r>
              <a:rPr lang="en-US" dirty="0"/>
              <a:t>, which is generally configured through your platform's </a:t>
            </a:r>
            <a:r>
              <a:rPr lang="en-US" dirty="0" err="1"/>
              <a:t>init</a:t>
            </a:r>
            <a:r>
              <a:rPr lang="en-US" dirty="0"/>
              <a:t> system. </a:t>
            </a:r>
          </a:p>
          <a:p>
            <a:r>
              <a:rPr lang="en-US" dirty="0"/>
              <a:t>Must perform both of these operations to properly disable NUMA for use with MongoDB.</a:t>
            </a:r>
          </a:p>
          <a:p>
            <a:pPr marL="0" indent="0">
              <a:buNone/>
            </a:pPr>
            <a:endParaRPr lang="en-US" dirty="0"/>
          </a:p>
          <a:p>
            <a:pPr marL="0" indent="0">
              <a:buNone/>
            </a:pPr>
            <a:r>
              <a:rPr lang="en-US" dirty="0"/>
              <a:t>1. Disable zone reclaim with one of the following commands:</a:t>
            </a:r>
          </a:p>
          <a:p>
            <a:pPr>
              <a:buFont typeface="Wingdings" panose="05000000000000000000" pitchFamily="2" charset="2"/>
              <a:buChar char="q"/>
            </a:pPr>
            <a:r>
              <a:rPr lang="en-US" b="1" dirty="0"/>
              <a:t>echo 0 | </a:t>
            </a:r>
            <a:r>
              <a:rPr lang="en-US" b="1" dirty="0" err="1"/>
              <a:t>sudo</a:t>
            </a:r>
            <a:r>
              <a:rPr lang="en-US" b="1" dirty="0"/>
              <a:t> tee /proc/sys/</a:t>
            </a:r>
            <a:r>
              <a:rPr lang="en-US" b="1" dirty="0" err="1"/>
              <a:t>vm</a:t>
            </a:r>
            <a:r>
              <a:rPr lang="en-US" b="1" dirty="0"/>
              <a:t>/</a:t>
            </a:r>
            <a:r>
              <a:rPr lang="en-US" b="1" dirty="0" err="1"/>
              <a:t>zone_reclaim_mode</a:t>
            </a:r>
            <a:endParaRPr lang="en-US" b="1" dirty="0"/>
          </a:p>
          <a:p>
            <a:pPr>
              <a:buFont typeface="Wingdings" panose="05000000000000000000" pitchFamily="2" charset="2"/>
              <a:buChar char="q"/>
            </a:pPr>
            <a:r>
              <a:rPr lang="en-US" b="1" dirty="0" err="1"/>
              <a:t>sudo</a:t>
            </a:r>
            <a:r>
              <a:rPr lang="en-US" b="1" dirty="0"/>
              <a:t> </a:t>
            </a:r>
            <a:r>
              <a:rPr lang="en-US" b="1" dirty="0" err="1"/>
              <a:t>sysctl</a:t>
            </a:r>
            <a:r>
              <a:rPr lang="en-US" b="1" dirty="0"/>
              <a:t> -w </a:t>
            </a:r>
            <a:r>
              <a:rPr lang="en-US" b="1" dirty="0" err="1"/>
              <a:t>vm.zone_reclaim_mode</a:t>
            </a:r>
            <a:r>
              <a:rPr lang="en-US" b="1" dirty="0"/>
              <a:t>=0</a:t>
            </a:r>
          </a:p>
          <a:p>
            <a:pPr marL="0" indent="0">
              <a:buNone/>
            </a:pPr>
            <a:endParaRPr lang="en-US" dirty="0"/>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1504307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Configuring NUMA on Linux</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pPr marL="0" indent="0">
              <a:buNone/>
            </a:pPr>
            <a:r>
              <a:rPr lang="en-US" dirty="0"/>
              <a:t>2. Ensure that </a:t>
            </a:r>
            <a:r>
              <a:rPr lang="en-US" dirty="0" err="1"/>
              <a:t>mongod</a:t>
            </a:r>
            <a:r>
              <a:rPr lang="en-US" dirty="0"/>
              <a:t> and mongos are started by </a:t>
            </a:r>
            <a:r>
              <a:rPr lang="en-US" dirty="0" err="1"/>
              <a:t>numactl</a:t>
            </a:r>
            <a:r>
              <a:rPr lang="en-US" dirty="0"/>
              <a:t>. </a:t>
            </a:r>
          </a:p>
          <a:p>
            <a:pPr>
              <a:buFont typeface="Wingdings" panose="05000000000000000000" pitchFamily="2" charset="2"/>
              <a:buChar char="§"/>
            </a:pPr>
            <a:r>
              <a:rPr lang="en-US" dirty="0"/>
              <a:t>Generally configured through your platform's </a:t>
            </a:r>
            <a:r>
              <a:rPr lang="en-US" dirty="0" err="1"/>
              <a:t>init</a:t>
            </a:r>
            <a:r>
              <a:rPr lang="en-US" dirty="0"/>
              <a:t> system. </a:t>
            </a:r>
          </a:p>
          <a:p>
            <a:pPr>
              <a:buFont typeface="Wingdings" panose="05000000000000000000" pitchFamily="2" charset="2"/>
              <a:buChar char="§"/>
            </a:pPr>
            <a:r>
              <a:rPr lang="en-US" dirty="0"/>
              <a:t>Run the following command to determine which </a:t>
            </a:r>
            <a:r>
              <a:rPr lang="en-US" dirty="0" err="1"/>
              <a:t>init</a:t>
            </a:r>
            <a:r>
              <a:rPr lang="en-US" dirty="0"/>
              <a:t> system is in use on your platform:</a:t>
            </a:r>
          </a:p>
          <a:p>
            <a:pPr>
              <a:buFont typeface="Wingdings" panose="05000000000000000000" pitchFamily="2" charset="2"/>
              <a:buChar char="q"/>
            </a:pPr>
            <a:r>
              <a:rPr lang="en-US" b="1" dirty="0" err="1"/>
              <a:t>ps</a:t>
            </a:r>
            <a:r>
              <a:rPr lang="en-US" b="1" dirty="0"/>
              <a:t> --no-headers -o comm 1</a:t>
            </a:r>
          </a:p>
          <a:p>
            <a:r>
              <a:rPr lang="en-US" dirty="0"/>
              <a:t>If "</a:t>
            </a:r>
            <a:r>
              <a:rPr lang="en-US" dirty="0" err="1"/>
              <a:t>systemd</a:t>
            </a:r>
            <a:r>
              <a:rPr lang="en-US" dirty="0"/>
              <a:t>", your platform uses the </a:t>
            </a:r>
            <a:r>
              <a:rPr lang="en-US" dirty="0" err="1"/>
              <a:t>systemd</a:t>
            </a:r>
            <a:r>
              <a:rPr lang="en-US" dirty="0"/>
              <a:t> </a:t>
            </a:r>
            <a:r>
              <a:rPr lang="en-US" dirty="0" err="1"/>
              <a:t>init</a:t>
            </a:r>
            <a:r>
              <a:rPr lang="en-US" dirty="0"/>
              <a:t> system.</a:t>
            </a:r>
          </a:p>
          <a:p>
            <a:r>
              <a:rPr lang="en-US" dirty="0"/>
              <a:t>If "</a:t>
            </a:r>
            <a:r>
              <a:rPr lang="en-US" dirty="0" err="1"/>
              <a:t>init</a:t>
            </a:r>
            <a:r>
              <a:rPr lang="en-US" dirty="0"/>
              <a:t>", your platform uses the </a:t>
            </a:r>
            <a:r>
              <a:rPr lang="en-US" dirty="0" err="1"/>
              <a:t>SysV</a:t>
            </a:r>
            <a:r>
              <a:rPr lang="en-US" dirty="0"/>
              <a:t> </a:t>
            </a:r>
          </a:p>
          <a:p>
            <a:pPr lvl="1"/>
            <a:r>
              <a:rPr lang="en-US" dirty="0"/>
              <a:t> The default MongoDB </a:t>
            </a:r>
            <a:r>
              <a:rPr lang="en-US" dirty="0" err="1"/>
              <a:t>init</a:t>
            </a:r>
            <a:r>
              <a:rPr lang="en-US" dirty="0"/>
              <a:t> script for </a:t>
            </a:r>
            <a:r>
              <a:rPr lang="en-US" dirty="0" err="1"/>
              <a:t>SysV</a:t>
            </a:r>
            <a:r>
              <a:rPr lang="en-US" dirty="0"/>
              <a:t> Init includes the necessary steps to start MongoDB instances via </a:t>
            </a:r>
            <a:r>
              <a:rPr lang="en-US" dirty="0" err="1"/>
              <a:t>numactl</a:t>
            </a:r>
            <a:r>
              <a:rPr lang="en-US" dirty="0"/>
              <a:t> by default.</a:t>
            </a:r>
            <a:endParaRPr lang="en-IN" dirty="0"/>
          </a:p>
        </p:txBody>
      </p:sp>
    </p:spTree>
    <p:extLst>
      <p:ext uri="{BB962C8B-B14F-4D97-AF65-F5344CB8AC3E}">
        <p14:creationId xmlns:p14="http://schemas.microsoft.com/office/powerpoint/2010/main" val="608674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Configuring NUMA on Linux</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a:bodyPr>
          <a:lstStyle/>
          <a:p>
            <a:endParaRPr lang="en-US" b="0" i="1" dirty="0">
              <a:solidFill>
                <a:srgbClr val="001E2B"/>
              </a:solidFill>
              <a:effectLst/>
              <a:latin typeface="Euclid Circular A"/>
            </a:endParaRPr>
          </a:p>
          <a:p>
            <a:r>
              <a:rPr lang="en-US" b="0" i="1" dirty="0">
                <a:solidFill>
                  <a:srgbClr val="001E2B"/>
                </a:solidFill>
                <a:effectLst/>
                <a:latin typeface="Euclid Circular A"/>
              </a:rPr>
              <a:t>If using </a:t>
            </a:r>
            <a:r>
              <a:rPr lang="en-US" dirty="0" err="1"/>
              <a:t>systemd</a:t>
            </a:r>
            <a:r>
              <a:rPr lang="en-US" dirty="0"/>
              <a:t> </a:t>
            </a:r>
            <a:r>
              <a:rPr lang="en-US" dirty="0" err="1"/>
              <a:t>init</a:t>
            </a:r>
            <a:r>
              <a:rPr lang="en-US" dirty="0"/>
              <a:t> system </a:t>
            </a:r>
            <a:r>
              <a:rPr lang="en-US" b="0" i="1" dirty="0">
                <a:solidFill>
                  <a:srgbClr val="001E2B"/>
                </a:solidFill>
                <a:effectLst/>
                <a:latin typeface="Euclid Circular A"/>
              </a:rPr>
              <a:t>must</a:t>
            </a:r>
            <a:r>
              <a:rPr lang="en-US" b="0" i="0" dirty="0">
                <a:solidFill>
                  <a:srgbClr val="001E2B"/>
                </a:solidFill>
                <a:effectLst/>
                <a:latin typeface="Euclid Circular A"/>
              </a:rPr>
              <a:t> follow the following steps to edit the MongoDB service file(s).</a:t>
            </a:r>
          </a:p>
          <a:p>
            <a:endParaRPr lang="en-US" dirty="0"/>
          </a:p>
          <a:p>
            <a:r>
              <a:rPr lang="en-US" dirty="0"/>
              <a:t>Must use </a:t>
            </a:r>
            <a:r>
              <a:rPr lang="en-US" dirty="0" err="1"/>
              <a:t>numactl</a:t>
            </a:r>
            <a:r>
              <a:rPr lang="en-US" dirty="0"/>
              <a:t> to start each of your </a:t>
            </a:r>
            <a:r>
              <a:rPr lang="en-US" dirty="0" err="1"/>
              <a:t>mongod</a:t>
            </a:r>
            <a:r>
              <a:rPr lang="en-US" dirty="0"/>
              <a:t> instances, including all config servers, mongos instances, and clients. </a:t>
            </a:r>
          </a:p>
          <a:p>
            <a:pPr marL="0" indent="0">
              <a:buNone/>
            </a:pPr>
            <a:endParaRPr lang="en-IN" dirty="0"/>
          </a:p>
        </p:txBody>
      </p:sp>
    </p:spTree>
    <p:extLst>
      <p:ext uri="{BB962C8B-B14F-4D97-AF65-F5344CB8AC3E}">
        <p14:creationId xmlns:p14="http://schemas.microsoft.com/office/powerpoint/2010/main" val="18519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5294-0CC8-C723-D18A-F908278A884D}"/>
              </a:ext>
            </a:extLst>
          </p:cNvPr>
          <p:cNvSpPr>
            <a:spLocks noGrp="1"/>
          </p:cNvSpPr>
          <p:nvPr>
            <p:ph type="title"/>
          </p:nvPr>
        </p:nvSpPr>
        <p:spPr/>
        <p:txBody>
          <a:bodyPr/>
          <a:lstStyle/>
          <a:p>
            <a:r>
              <a:rPr lang="en-IN" dirty="0"/>
              <a:t>MongoDB </a:t>
            </a:r>
            <a:r>
              <a:rPr lang="en-IN" dirty="0" err="1"/>
              <a:t>dbPath</a:t>
            </a:r>
            <a:endParaRPr lang="en-IN" dirty="0"/>
          </a:p>
        </p:txBody>
      </p:sp>
      <p:sp>
        <p:nvSpPr>
          <p:cNvPr id="3" name="Content Placeholder 2">
            <a:extLst>
              <a:ext uri="{FF2B5EF4-FFF2-40B4-BE49-F238E27FC236}">
                <a16:creationId xmlns:a16="http://schemas.microsoft.com/office/drawing/2014/main" id="{7E290B8F-0C5C-98FB-6316-3C3CDEC7FD79}"/>
              </a:ext>
            </a:extLst>
          </p:cNvPr>
          <p:cNvSpPr>
            <a:spLocks noGrp="1"/>
          </p:cNvSpPr>
          <p:nvPr>
            <p:ph idx="1"/>
          </p:nvPr>
        </p:nvSpPr>
        <p:spPr>
          <a:xfrm>
            <a:off x="1154954" y="2603499"/>
            <a:ext cx="10403634" cy="3940175"/>
          </a:xfrm>
        </p:spPr>
        <p:txBody>
          <a:bodyPr>
            <a:normAutofit/>
          </a:bodyPr>
          <a:lstStyle/>
          <a:p>
            <a:r>
              <a:rPr lang="en-US" dirty="0"/>
              <a:t>Files in the </a:t>
            </a:r>
            <a:r>
              <a:rPr lang="en-US" dirty="0" err="1"/>
              <a:t>dbPath</a:t>
            </a:r>
            <a:r>
              <a:rPr lang="en-US" dirty="0"/>
              <a:t> directory must correspond to the configured storage engine. </a:t>
            </a:r>
          </a:p>
          <a:p>
            <a:r>
              <a:rPr lang="en-US" dirty="0" err="1"/>
              <a:t>mongod</a:t>
            </a:r>
            <a:r>
              <a:rPr lang="en-US" dirty="0"/>
              <a:t> will not start if </a:t>
            </a:r>
            <a:r>
              <a:rPr lang="en-US" dirty="0" err="1"/>
              <a:t>dbPath</a:t>
            </a:r>
            <a:r>
              <a:rPr lang="en-US" dirty="0"/>
              <a:t> contains data files created by a storage engine other than the one specified by --</a:t>
            </a:r>
            <a:r>
              <a:rPr lang="en-US" dirty="0" err="1"/>
              <a:t>storageEngine</a:t>
            </a:r>
            <a:r>
              <a:rPr lang="en-US" dirty="0"/>
              <a:t>.</a:t>
            </a:r>
          </a:p>
          <a:p>
            <a:r>
              <a:rPr lang="en-US" dirty="0" err="1"/>
              <a:t>mongod</a:t>
            </a:r>
            <a:r>
              <a:rPr lang="en-US" dirty="0"/>
              <a:t> must possess read and write permissions for the specified </a:t>
            </a:r>
            <a:r>
              <a:rPr lang="en-US" dirty="0" err="1"/>
              <a:t>dbPath</a:t>
            </a:r>
            <a:r>
              <a:rPr lang="en-US" dirty="0"/>
              <a:t>.</a:t>
            </a:r>
          </a:p>
          <a:p>
            <a:r>
              <a:rPr lang="en-US" dirty="0"/>
              <a:t>Data files in the database storage path are compressed. </a:t>
            </a:r>
          </a:p>
          <a:p>
            <a:r>
              <a:rPr lang="en-US" dirty="0"/>
              <a:t>For encrypted storage engine, the data files are also encrypted. </a:t>
            </a:r>
          </a:p>
          <a:p>
            <a:r>
              <a:rPr lang="en-US" dirty="0"/>
              <a:t>On using an Antivirus (AV) scanner or an endpoint detection and response (EDR) scanner, configure the scanner to exclude the database storage path and the database log path from the scan.</a:t>
            </a:r>
          </a:p>
          <a:p>
            <a:r>
              <a:rPr lang="en-US" dirty="0"/>
              <a:t>I/O and CPU costs to scan these files may significantly decrease performance without providing any security benefits.</a:t>
            </a:r>
          </a:p>
        </p:txBody>
      </p:sp>
    </p:spTree>
    <p:extLst>
      <p:ext uri="{BB962C8B-B14F-4D97-AF65-F5344CB8AC3E}">
        <p14:creationId xmlns:p14="http://schemas.microsoft.com/office/powerpoint/2010/main" val="706751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Configuring NUMA on Linux</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fontScale="92500" lnSpcReduction="10000"/>
          </a:bodyPr>
          <a:lstStyle/>
          <a:p>
            <a:r>
              <a:rPr lang="en-US" dirty="0"/>
              <a:t>Edit the default </a:t>
            </a:r>
            <a:r>
              <a:rPr lang="en-US" dirty="0" err="1"/>
              <a:t>systemd</a:t>
            </a:r>
            <a:r>
              <a:rPr lang="en-US" dirty="0"/>
              <a:t> service file for each as follows</a:t>
            </a:r>
          </a:p>
          <a:p>
            <a:pPr marL="0" indent="0">
              <a:buNone/>
            </a:pPr>
            <a:r>
              <a:rPr lang="en-US" b="0" i="0" dirty="0">
                <a:solidFill>
                  <a:srgbClr val="001E2B"/>
                </a:solidFill>
                <a:effectLst/>
                <a:latin typeface="Euclid Circular A"/>
              </a:rPr>
              <a:t>1. Copy the default MongoDB service file:</a:t>
            </a:r>
          </a:p>
          <a:p>
            <a:pPr marL="0" indent="0">
              <a:buNone/>
            </a:pPr>
            <a:r>
              <a:rPr lang="en-IN" b="1" dirty="0">
                <a:solidFill>
                  <a:srgbClr val="7030A0"/>
                </a:solidFill>
              </a:rPr>
              <a:t>	</a:t>
            </a:r>
            <a:r>
              <a:rPr lang="en-IN" b="1" dirty="0" err="1">
                <a:solidFill>
                  <a:srgbClr val="7030A0"/>
                </a:solidFill>
              </a:rPr>
              <a:t>sudo</a:t>
            </a:r>
            <a:r>
              <a:rPr lang="en-IN" b="1" dirty="0">
                <a:solidFill>
                  <a:srgbClr val="7030A0"/>
                </a:solidFill>
              </a:rPr>
              <a:t> cp /lib/</a:t>
            </a:r>
            <a:r>
              <a:rPr lang="en-IN" b="1" dirty="0" err="1">
                <a:solidFill>
                  <a:srgbClr val="7030A0"/>
                </a:solidFill>
              </a:rPr>
              <a:t>systemd</a:t>
            </a:r>
            <a:r>
              <a:rPr lang="en-IN" b="1" dirty="0">
                <a:solidFill>
                  <a:srgbClr val="7030A0"/>
                </a:solidFill>
              </a:rPr>
              <a:t>/system/</a:t>
            </a:r>
            <a:r>
              <a:rPr lang="en-IN" b="1" dirty="0" err="1">
                <a:solidFill>
                  <a:srgbClr val="7030A0"/>
                </a:solidFill>
              </a:rPr>
              <a:t>mongod.service</a:t>
            </a:r>
            <a:r>
              <a:rPr lang="en-IN" b="1" dirty="0">
                <a:solidFill>
                  <a:srgbClr val="7030A0"/>
                </a:solidFill>
              </a:rPr>
              <a:t> /etc/</a:t>
            </a:r>
            <a:r>
              <a:rPr lang="en-IN" b="1" dirty="0" err="1">
                <a:solidFill>
                  <a:srgbClr val="7030A0"/>
                </a:solidFill>
              </a:rPr>
              <a:t>systemd</a:t>
            </a:r>
            <a:r>
              <a:rPr lang="en-IN" b="1" dirty="0">
                <a:solidFill>
                  <a:srgbClr val="7030A0"/>
                </a:solidFill>
              </a:rPr>
              <a:t>/system/</a:t>
            </a:r>
          </a:p>
          <a:p>
            <a:pPr marL="0" indent="0">
              <a:buNone/>
            </a:pPr>
            <a:r>
              <a:rPr lang="en-IN" dirty="0"/>
              <a:t>2. </a:t>
            </a:r>
            <a:r>
              <a:rPr lang="en-US" dirty="0">
                <a:solidFill>
                  <a:srgbClr val="001E2B"/>
                </a:solidFill>
                <a:latin typeface="Euclid Circular A"/>
              </a:rPr>
              <a:t>Edit the /</a:t>
            </a:r>
            <a:r>
              <a:rPr lang="en-US" dirty="0" err="1">
                <a:solidFill>
                  <a:srgbClr val="001E2B"/>
                </a:solidFill>
                <a:latin typeface="Euclid Circular A"/>
              </a:rPr>
              <a:t>etc</a:t>
            </a:r>
            <a:r>
              <a:rPr lang="en-US" dirty="0">
                <a:solidFill>
                  <a:srgbClr val="001E2B"/>
                </a:solidFill>
                <a:latin typeface="Euclid Circular A"/>
              </a:rPr>
              <a:t>/</a:t>
            </a:r>
            <a:r>
              <a:rPr lang="en-US" dirty="0" err="1">
                <a:solidFill>
                  <a:srgbClr val="001E2B"/>
                </a:solidFill>
                <a:latin typeface="Euclid Circular A"/>
              </a:rPr>
              <a:t>systemd</a:t>
            </a:r>
            <a:r>
              <a:rPr lang="en-US" dirty="0">
                <a:solidFill>
                  <a:srgbClr val="001E2B"/>
                </a:solidFill>
                <a:latin typeface="Euclid Circular A"/>
              </a:rPr>
              <a:t>/system/</a:t>
            </a:r>
            <a:r>
              <a:rPr lang="en-US" dirty="0" err="1">
                <a:solidFill>
                  <a:srgbClr val="001E2B"/>
                </a:solidFill>
                <a:latin typeface="Euclid Circular A"/>
              </a:rPr>
              <a:t>mongod.service</a:t>
            </a:r>
            <a:r>
              <a:rPr lang="en-US" dirty="0">
                <a:solidFill>
                  <a:srgbClr val="001E2B"/>
                </a:solidFill>
                <a:latin typeface="Euclid Circular A"/>
              </a:rPr>
              <a:t> file, and update the </a:t>
            </a:r>
            <a:r>
              <a:rPr lang="en-US" dirty="0" err="1">
                <a:solidFill>
                  <a:srgbClr val="001E2B"/>
                </a:solidFill>
                <a:latin typeface="Euclid Circular A"/>
              </a:rPr>
              <a:t>ExecStart</a:t>
            </a:r>
            <a:r>
              <a:rPr lang="en-US" dirty="0">
                <a:solidFill>
                  <a:srgbClr val="001E2B"/>
                </a:solidFill>
                <a:latin typeface="Euclid Circular A"/>
              </a:rPr>
              <a:t> statement to begin with:</a:t>
            </a:r>
          </a:p>
          <a:p>
            <a:pPr marL="0" indent="0">
              <a:buNone/>
            </a:pPr>
            <a:r>
              <a:rPr lang="de-DE" b="1" dirty="0">
                <a:solidFill>
                  <a:srgbClr val="7030A0"/>
                </a:solidFill>
              </a:rPr>
              <a:t>	/usr/bin/numactl --interleave=all</a:t>
            </a:r>
            <a:endParaRPr lang="en-US" b="1" dirty="0">
              <a:solidFill>
                <a:srgbClr val="7030A0"/>
              </a:solidFill>
            </a:endParaRPr>
          </a:p>
          <a:p>
            <a:pPr marL="0" indent="0">
              <a:buNone/>
            </a:pPr>
            <a:r>
              <a:rPr lang="en-US" dirty="0"/>
              <a:t>3. </a:t>
            </a:r>
            <a:r>
              <a:rPr lang="en-US" dirty="0">
                <a:solidFill>
                  <a:srgbClr val="001E2B"/>
                </a:solidFill>
                <a:latin typeface="Euclid Circular A"/>
              </a:rPr>
              <a:t>Apply the change to </a:t>
            </a:r>
            <a:r>
              <a:rPr lang="en-US" dirty="0" err="1">
                <a:solidFill>
                  <a:srgbClr val="001E2B"/>
                </a:solidFill>
                <a:latin typeface="Euclid Circular A"/>
              </a:rPr>
              <a:t>systemd</a:t>
            </a:r>
            <a:r>
              <a:rPr lang="en-US" dirty="0">
                <a:solidFill>
                  <a:srgbClr val="001E2B"/>
                </a:solidFill>
                <a:latin typeface="Euclid Circular A"/>
              </a:rPr>
              <a:t>:</a:t>
            </a:r>
          </a:p>
          <a:p>
            <a:pPr marL="0" indent="0">
              <a:buNone/>
            </a:pPr>
            <a:r>
              <a:rPr lang="en-US" b="1" dirty="0">
                <a:solidFill>
                  <a:srgbClr val="7030A0"/>
                </a:solidFill>
              </a:rPr>
              <a:t>	</a:t>
            </a:r>
            <a:r>
              <a:rPr lang="en-US" b="1" dirty="0" err="1">
                <a:solidFill>
                  <a:srgbClr val="7030A0"/>
                </a:solidFill>
              </a:rPr>
              <a:t>sudo</a:t>
            </a:r>
            <a:r>
              <a:rPr lang="en-US" b="1" dirty="0">
                <a:solidFill>
                  <a:srgbClr val="7030A0"/>
                </a:solidFill>
              </a:rPr>
              <a:t> </a:t>
            </a:r>
            <a:r>
              <a:rPr lang="en-US" b="1" dirty="0" err="1">
                <a:solidFill>
                  <a:srgbClr val="7030A0"/>
                </a:solidFill>
              </a:rPr>
              <a:t>systemctl</a:t>
            </a:r>
            <a:r>
              <a:rPr lang="en-US" b="1" dirty="0">
                <a:solidFill>
                  <a:srgbClr val="7030A0"/>
                </a:solidFill>
              </a:rPr>
              <a:t> daemon-reload</a:t>
            </a:r>
          </a:p>
          <a:p>
            <a:pPr marL="0" indent="0">
              <a:buNone/>
            </a:pPr>
            <a:r>
              <a:rPr lang="en-US" dirty="0"/>
              <a:t>4. </a:t>
            </a:r>
            <a:r>
              <a:rPr lang="en-US" dirty="0">
                <a:solidFill>
                  <a:srgbClr val="001E2B"/>
                </a:solidFill>
                <a:latin typeface="Euclid Circular A"/>
              </a:rPr>
              <a:t>Restart any running </a:t>
            </a:r>
            <a:r>
              <a:rPr lang="en-US" dirty="0" err="1">
                <a:solidFill>
                  <a:srgbClr val="001E2B"/>
                </a:solidFill>
                <a:latin typeface="Euclid Circular A"/>
              </a:rPr>
              <a:t>mongod</a:t>
            </a:r>
            <a:r>
              <a:rPr lang="en-US" dirty="0">
                <a:solidFill>
                  <a:srgbClr val="001E2B"/>
                </a:solidFill>
                <a:latin typeface="Euclid Circular A"/>
              </a:rPr>
              <a:t> instances:</a:t>
            </a:r>
          </a:p>
          <a:p>
            <a:pPr marL="0" indent="0">
              <a:buNone/>
            </a:pPr>
            <a:r>
              <a:rPr lang="en-US" b="1" dirty="0">
                <a:solidFill>
                  <a:srgbClr val="7030A0"/>
                </a:solidFill>
              </a:rPr>
              <a:t>	</a:t>
            </a:r>
            <a:r>
              <a:rPr lang="en-US" b="1" dirty="0" err="1">
                <a:solidFill>
                  <a:srgbClr val="7030A0"/>
                </a:solidFill>
              </a:rPr>
              <a:t>sudo</a:t>
            </a:r>
            <a:r>
              <a:rPr lang="en-US" b="1" dirty="0">
                <a:solidFill>
                  <a:srgbClr val="7030A0"/>
                </a:solidFill>
              </a:rPr>
              <a:t> </a:t>
            </a:r>
            <a:r>
              <a:rPr lang="en-US" b="1" dirty="0" err="1">
                <a:solidFill>
                  <a:srgbClr val="7030A0"/>
                </a:solidFill>
              </a:rPr>
              <a:t>systemctl</a:t>
            </a:r>
            <a:r>
              <a:rPr lang="en-US" b="1" dirty="0">
                <a:solidFill>
                  <a:srgbClr val="7030A0"/>
                </a:solidFill>
              </a:rPr>
              <a:t> stop </a:t>
            </a:r>
            <a:r>
              <a:rPr lang="en-US" b="1" dirty="0" err="1">
                <a:solidFill>
                  <a:srgbClr val="7030A0"/>
                </a:solidFill>
              </a:rPr>
              <a:t>mongod</a:t>
            </a:r>
            <a:endParaRPr lang="en-US" b="1" dirty="0">
              <a:solidFill>
                <a:srgbClr val="7030A0"/>
              </a:solidFill>
            </a:endParaRPr>
          </a:p>
          <a:p>
            <a:pPr marL="0" indent="0">
              <a:buNone/>
            </a:pPr>
            <a:r>
              <a:rPr lang="en-US" b="1" dirty="0">
                <a:solidFill>
                  <a:srgbClr val="7030A0"/>
                </a:solidFill>
              </a:rPr>
              <a:t>	</a:t>
            </a:r>
            <a:r>
              <a:rPr lang="en-US" b="1" dirty="0" err="1">
                <a:solidFill>
                  <a:srgbClr val="7030A0"/>
                </a:solidFill>
              </a:rPr>
              <a:t>sudo</a:t>
            </a:r>
            <a:r>
              <a:rPr lang="en-US" b="1" dirty="0">
                <a:solidFill>
                  <a:srgbClr val="7030A0"/>
                </a:solidFill>
              </a:rPr>
              <a:t> </a:t>
            </a:r>
            <a:r>
              <a:rPr lang="en-US" b="1" dirty="0" err="1">
                <a:solidFill>
                  <a:srgbClr val="7030A0"/>
                </a:solidFill>
              </a:rPr>
              <a:t>systemctl</a:t>
            </a:r>
            <a:r>
              <a:rPr lang="en-US" b="1" dirty="0">
                <a:solidFill>
                  <a:srgbClr val="7030A0"/>
                </a:solidFill>
              </a:rPr>
              <a:t> start </a:t>
            </a:r>
            <a:r>
              <a:rPr lang="en-US" b="1" dirty="0" err="1">
                <a:solidFill>
                  <a:srgbClr val="7030A0"/>
                </a:solidFill>
              </a:rPr>
              <a:t>mongod</a:t>
            </a:r>
            <a:endParaRPr lang="en-US" b="1" dirty="0">
              <a:solidFill>
                <a:srgbClr val="7030A0"/>
              </a:solidFill>
            </a:endParaRPr>
          </a:p>
          <a:p>
            <a:pPr marL="0" indent="0">
              <a:buNone/>
            </a:pPr>
            <a:r>
              <a:rPr lang="en-US" dirty="0"/>
              <a:t>5</a:t>
            </a:r>
            <a:r>
              <a:rPr lang="en-US" dirty="0">
                <a:solidFill>
                  <a:srgbClr val="001E2B"/>
                </a:solidFill>
                <a:latin typeface="Euclid Circular A"/>
              </a:rPr>
              <a:t>. If applicable, repeat these steps for any mongos instances.</a:t>
            </a:r>
          </a:p>
          <a:p>
            <a:endParaRPr lang="en-IN" dirty="0"/>
          </a:p>
        </p:txBody>
      </p:sp>
    </p:spTree>
    <p:extLst>
      <p:ext uri="{BB962C8B-B14F-4D97-AF65-F5344CB8AC3E}">
        <p14:creationId xmlns:p14="http://schemas.microsoft.com/office/powerpoint/2010/main" val="1967045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Disk and Storage Systems -- SWAP</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lnSpcReduction="10000"/>
          </a:bodyPr>
          <a:lstStyle/>
          <a:p>
            <a:r>
              <a:rPr lang="en-US" dirty="0"/>
              <a:t>MongoDB performs best where swapping can be avoided or kept to a minimum, as retrieving data from swap will always be slower than accessing data in RAM. </a:t>
            </a:r>
          </a:p>
          <a:p>
            <a:r>
              <a:rPr lang="en-US" dirty="0"/>
              <a:t>However, if the system hosting MongoDB runs out of RAM, swapping can prevent the Linux OOM Killer from terminating the </a:t>
            </a:r>
            <a:r>
              <a:rPr lang="en-US" dirty="0" err="1"/>
              <a:t>mongod</a:t>
            </a:r>
            <a:r>
              <a:rPr lang="en-US" dirty="0"/>
              <a:t> process.</a:t>
            </a:r>
          </a:p>
          <a:p>
            <a:r>
              <a:rPr lang="en-US" dirty="0"/>
              <a:t>Should choose one of the following swap strategies:</a:t>
            </a:r>
          </a:p>
          <a:p>
            <a:pPr lvl="1">
              <a:buFont typeface="Wingdings" panose="05000000000000000000" pitchFamily="2" charset="2"/>
              <a:buChar char="v"/>
            </a:pPr>
            <a:r>
              <a:rPr lang="en-US" sz="1800" dirty="0"/>
              <a:t>Assign swap space on your system, and configure the kernel to only permit swapping under high memory load, or</a:t>
            </a:r>
          </a:p>
          <a:p>
            <a:pPr lvl="1">
              <a:buFont typeface="Wingdings" panose="05000000000000000000" pitchFamily="2" charset="2"/>
              <a:buChar char="v"/>
            </a:pPr>
            <a:r>
              <a:rPr lang="en-US" sz="1800" dirty="0"/>
              <a:t>Do not assign swap space on your system, and configure the kernel to disable swapping entirely</a:t>
            </a:r>
          </a:p>
          <a:p>
            <a:pPr>
              <a:buFont typeface="Wingdings" panose="05000000000000000000" pitchFamily="2" charset="2"/>
              <a:buChar char="Ø"/>
            </a:pPr>
            <a:r>
              <a:rPr lang="en-US" dirty="0"/>
              <a:t>If your MongoDB instance is hosted on a system that also runs other software, such as a webserver, you should set </a:t>
            </a:r>
            <a:r>
              <a:rPr lang="en-US" dirty="0" err="1"/>
              <a:t>vm.swappiness</a:t>
            </a:r>
            <a:r>
              <a:rPr lang="en-US" dirty="0"/>
              <a:t> to 1. If possible, it is highly recommended that you run MongoDB on its own dedicated system.</a:t>
            </a:r>
          </a:p>
        </p:txBody>
      </p:sp>
    </p:spTree>
    <p:extLst>
      <p:ext uri="{BB962C8B-B14F-4D97-AF65-F5344CB8AC3E}">
        <p14:creationId xmlns:p14="http://schemas.microsoft.com/office/powerpoint/2010/main" val="66376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Set </a:t>
            </a:r>
            <a:r>
              <a:rPr lang="en-US" dirty="0" err="1"/>
              <a:t>vm.swappiness</a:t>
            </a:r>
            <a:r>
              <a:rPr lang="en-US" dirty="0"/>
              <a:t> to 1 or 0</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fontScale="92500" lnSpcReduction="10000"/>
          </a:bodyPr>
          <a:lstStyle/>
          <a:p>
            <a:r>
              <a:rPr lang="en-US" dirty="0"/>
              <a:t>“</a:t>
            </a:r>
            <a:r>
              <a:rPr lang="en-US" dirty="0" err="1"/>
              <a:t>Swappiness</a:t>
            </a:r>
            <a:r>
              <a:rPr lang="en-US" dirty="0"/>
              <a:t>” is a Linux kernel setting that influences the behavior of the Virtual Memory manager.</a:t>
            </a:r>
          </a:p>
          <a:p>
            <a:r>
              <a:rPr lang="en-US" dirty="0"/>
              <a:t> The </a:t>
            </a:r>
            <a:r>
              <a:rPr lang="en-US" dirty="0" err="1"/>
              <a:t>vm.swappiness</a:t>
            </a:r>
            <a:r>
              <a:rPr lang="en-US" dirty="0"/>
              <a:t> setting ranges from 0 to 100: the higher the value, the more strongly it prefers swapping memory pages to disk over dropping pages from RAM.</a:t>
            </a:r>
          </a:p>
          <a:p>
            <a:r>
              <a:rPr lang="en-US" dirty="0"/>
              <a:t>A setting of 0 disables swapping entirely </a:t>
            </a:r>
          </a:p>
          <a:p>
            <a:r>
              <a:rPr lang="en-US" dirty="0"/>
              <a:t>A setting of 1 permits the kernel to swap only to avoid out-of-memory problems.</a:t>
            </a:r>
          </a:p>
          <a:p>
            <a:r>
              <a:rPr lang="en-US" dirty="0"/>
              <a:t>A setting of 60 tells the kernel to swap to disk often, and is the default value on many Linux distributions.</a:t>
            </a:r>
          </a:p>
          <a:p>
            <a:r>
              <a:rPr lang="en-US" dirty="0"/>
              <a:t>A setting of 100 tells the kernel to swap aggressively to disk.</a:t>
            </a:r>
          </a:p>
          <a:p>
            <a:r>
              <a:rPr lang="en-US" dirty="0"/>
              <a:t>MongoDB performs best where swapping can be avoided or kept to a minimum. As such you should set </a:t>
            </a:r>
            <a:r>
              <a:rPr lang="en-US" dirty="0" err="1"/>
              <a:t>vm.swappiness</a:t>
            </a:r>
            <a:r>
              <a:rPr lang="en-US" dirty="0"/>
              <a:t> to either 1 or 0 depending on your application needs and cluster configuration.</a:t>
            </a:r>
            <a:endParaRPr lang="en-IN" dirty="0"/>
          </a:p>
        </p:txBody>
      </p:sp>
    </p:spTree>
    <p:extLst>
      <p:ext uri="{BB962C8B-B14F-4D97-AF65-F5344CB8AC3E}">
        <p14:creationId xmlns:p14="http://schemas.microsoft.com/office/powerpoint/2010/main" val="70254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Check </a:t>
            </a:r>
            <a:r>
              <a:rPr lang="en-US" dirty="0" err="1"/>
              <a:t>swappiness</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a:bodyPr>
          <a:lstStyle/>
          <a:p>
            <a:r>
              <a:rPr lang="en-US" dirty="0"/>
              <a:t>To check the current </a:t>
            </a:r>
            <a:r>
              <a:rPr lang="en-US" dirty="0" err="1"/>
              <a:t>swappiness</a:t>
            </a:r>
            <a:r>
              <a:rPr lang="en-US" dirty="0"/>
              <a:t> setting on your system, run:</a:t>
            </a:r>
          </a:p>
          <a:p>
            <a:pPr lvl="1"/>
            <a:r>
              <a:rPr lang="en-US" dirty="0"/>
              <a:t>cat /proc/sys/</a:t>
            </a:r>
            <a:r>
              <a:rPr lang="en-US" dirty="0" err="1"/>
              <a:t>vm</a:t>
            </a:r>
            <a:r>
              <a:rPr lang="en-US" dirty="0"/>
              <a:t>/</a:t>
            </a:r>
            <a:r>
              <a:rPr lang="en-US" dirty="0" err="1"/>
              <a:t>swappiness</a:t>
            </a:r>
            <a:endParaRPr lang="en-US" dirty="0"/>
          </a:p>
          <a:p>
            <a:r>
              <a:rPr lang="en-US" dirty="0"/>
              <a:t>To change </a:t>
            </a:r>
            <a:r>
              <a:rPr lang="en-US" dirty="0" err="1"/>
              <a:t>swappiness</a:t>
            </a:r>
            <a:r>
              <a:rPr lang="en-US" dirty="0"/>
              <a:t> on your system:</a:t>
            </a:r>
          </a:p>
          <a:p>
            <a:r>
              <a:rPr lang="en-US" dirty="0"/>
              <a:t>Edit the /</a:t>
            </a:r>
            <a:r>
              <a:rPr lang="en-US" dirty="0" err="1"/>
              <a:t>etc</a:t>
            </a:r>
            <a:r>
              <a:rPr lang="en-US" dirty="0"/>
              <a:t>/</a:t>
            </a:r>
            <a:r>
              <a:rPr lang="en-US" dirty="0" err="1"/>
              <a:t>sysctl.conf</a:t>
            </a:r>
            <a:r>
              <a:rPr lang="en-US" dirty="0"/>
              <a:t> file and add the following line:</a:t>
            </a:r>
          </a:p>
          <a:p>
            <a:pPr lvl="1"/>
            <a:r>
              <a:rPr lang="en-US" dirty="0" err="1"/>
              <a:t>vm.swappiness</a:t>
            </a:r>
            <a:r>
              <a:rPr lang="en-US" dirty="0"/>
              <a:t> = 1</a:t>
            </a:r>
          </a:p>
          <a:p>
            <a:r>
              <a:rPr lang="en-US" dirty="0"/>
              <a:t>Run the following command to apply the setting:</a:t>
            </a:r>
          </a:p>
          <a:p>
            <a:pPr lvl="1"/>
            <a:r>
              <a:rPr lang="en-US" dirty="0" err="1"/>
              <a:t>sudo</a:t>
            </a:r>
            <a:r>
              <a:rPr lang="en-US" dirty="0"/>
              <a:t> </a:t>
            </a:r>
            <a:r>
              <a:rPr lang="en-US" dirty="0" err="1"/>
              <a:t>sysctl</a:t>
            </a:r>
            <a:r>
              <a:rPr lang="en-US" dirty="0"/>
              <a:t> -p</a:t>
            </a:r>
          </a:p>
          <a:p>
            <a:endParaRPr lang="en-US" dirty="0"/>
          </a:p>
          <a:p>
            <a:endParaRPr lang="en-IN" dirty="0"/>
          </a:p>
        </p:txBody>
      </p:sp>
    </p:spTree>
    <p:extLst>
      <p:ext uri="{BB962C8B-B14F-4D97-AF65-F5344CB8AC3E}">
        <p14:creationId xmlns:p14="http://schemas.microsoft.com/office/powerpoint/2010/main" val="367653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RAID</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r>
              <a:rPr lang="en-US" dirty="0"/>
              <a:t>For optimal performance in terms of the storage layer, use disks backed by RAID-10. </a:t>
            </a:r>
          </a:p>
          <a:p>
            <a:r>
              <a:rPr lang="en-US" dirty="0"/>
              <a:t>RAID-5 and RAID-6 do not typically provide sufficient performance to support a MongoDB deployment.</a:t>
            </a:r>
            <a:endParaRPr lang="en-IN" dirty="0"/>
          </a:p>
        </p:txBody>
      </p:sp>
    </p:spTree>
    <p:extLst>
      <p:ext uri="{BB962C8B-B14F-4D97-AF65-F5344CB8AC3E}">
        <p14:creationId xmlns:p14="http://schemas.microsoft.com/office/powerpoint/2010/main" val="1820716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Separate Components onto Different Storage Devices</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r>
              <a:rPr lang="en-US" dirty="0"/>
              <a:t>For improved performance, consider separating your database's data, journal, and logs onto different storage devices, based on your application's access and write pattern.</a:t>
            </a:r>
          </a:p>
          <a:p>
            <a:r>
              <a:rPr lang="en-US" dirty="0"/>
              <a:t> Mount the components as separate filesystems and use symbolic links to map each component's path to the device storing it.</a:t>
            </a:r>
          </a:p>
          <a:p>
            <a:r>
              <a:rPr lang="en-US" dirty="0"/>
              <a:t>For the </a:t>
            </a:r>
            <a:r>
              <a:rPr lang="en-US" dirty="0" err="1"/>
              <a:t>WiredTiger</a:t>
            </a:r>
            <a:r>
              <a:rPr lang="en-US" dirty="0"/>
              <a:t> storage engine, can also store the indexes on a different storage device. </a:t>
            </a:r>
            <a:endParaRPr lang="en-IN" dirty="0"/>
          </a:p>
        </p:txBody>
      </p:sp>
    </p:spTree>
    <p:extLst>
      <p:ext uri="{BB962C8B-B14F-4D97-AF65-F5344CB8AC3E}">
        <p14:creationId xmlns:p14="http://schemas.microsoft.com/office/powerpoint/2010/main" val="2169226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err="1"/>
              <a:t>storage.wiredTiger.engineConfig.directoryForIndexes</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a:bodyPr>
          <a:lstStyle/>
          <a:p>
            <a:r>
              <a:rPr lang="en-US" dirty="0"/>
              <a:t>Type: </a:t>
            </a:r>
            <a:r>
              <a:rPr lang="en-US" dirty="0" err="1"/>
              <a:t>boolean</a:t>
            </a:r>
            <a:endParaRPr lang="en-US" dirty="0"/>
          </a:p>
          <a:p>
            <a:r>
              <a:rPr lang="en-US" dirty="0"/>
              <a:t>Default: false</a:t>
            </a:r>
          </a:p>
          <a:p>
            <a:r>
              <a:rPr lang="en-US" dirty="0"/>
              <a:t>When </a:t>
            </a:r>
            <a:r>
              <a:rPr lang="en-US" dirty="0" err="1"/>
              <a:t>storage.wiredTiger.engineConfig.directoryForIndexes</a:t>
            </a:r>
            <a:r>
              <a:rPr lang="en-US" dirty="0"/>
              <a:t> is true, </a:t>
            </a:r>
            <a:r>
              <a:rPr lang="en-US" dirty="0" err="1"/>
              <a:t>mongod</a:t>
            </a:r>
            <a:r>
              <a:rPr lang="en-US" dirty="0"/>
              <a:t> stores indexes and collections in separate subdirectories under the data (i.e. </a:t>
            </a:r>
            <a:r>
              <a:rPr lang="en-US" dirty="0" err="1"/>
              <a:t>storage.dbPath</a:t>
            </a:r>
            <a:r>
              <a:rPr lang="en-US" dirty="0"/>
              <a:t>) directory. </a:t>
            </a:r>
          </a:p>
          <a:p>
            <a:r>
              <a:rPr lang="en-US" dirty="0"/>
              <a:t>Specifically, </a:t>
            </a:r>
            <a:r>
              <a:rPr lang="en-US" dirty="0" err="1"/>
              <a:t>mongod</a:t>
            </a:r>
            <a:r>
              <a:rPr lang="en-US" dirty="0"/>
              <a:t> stores the indexes in a subdirectory named index and the collection data in a subdirectory named collection.</a:t>
            </a:r>
          </a:p>
          <a:p>
            <a:r>
              <a:rPr lang="en-US" dirty="0"/>
              <a:t>By using a symbolic link, you can specify a different location for the indexes. </a:t>
            </a:r>
          </a:p>
          <a:p>
            <a:r>
              <a:rPr lang="en-US" dirty="0"/>
              <a:t>Specifically, when </a:t>
            </a:r>
            <a:r>
              <a:rPr lang="en-US" dirty="0" err="1"/>
              <a:t>mongod</a:t>
            </a:r>
            <a:r>
              <a:rPr lang="en-US" dirty="0"/>
              <a:t> instance is not running, move the index subdirectory to the destination and create a symbolic link named index under the data directory to the new destination.</a:t>
            </a:r>
            <a:endParaRPr lang="en-IN" dirty="0"/>
          </a:p>
        </p:txBody>
      </p:sp>
    </p:spTree>
    <p:extLst>
      <p:ext uri="{BB962C8B-B14F-4D97-AF65-F5344CB8AC3E}">
        <p14:creationId xmlns:p14="http://schemas.microsoft.com/office/powerpoint/2010/main" val="16347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IN" dirty="0"/>
              <a:t>Production Configuration for </a:t>
            </a:r>
            <a:r>
              <a:rPr lang="en-IN" dirty="0" err="1"/>
              <a:t>shraded</a:t>
            </a:r>
            <a:r>
              <a:rPr lang="en-IN" dirty="0"/>
              <a:t> cluster</a:t>
            </a:r>
            <a:br>
              <a:rPr lang="en-IN" dirty="0"/>
            </a:b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r>
              <a:rPr lang="en-US" dirty="0"/>
              <a:t>In a production cluster, ensure that data is redundant and that your systems are highly available. </a:t>
            </a:r>
          </a:p>
          <a:p>
            <a:r>
              <a:rPr lang="en-US" dirty="0"/>
              <a:t>Number of Shards</a:t>
            </a:r>
          </a:p>
          <a:p>
            <a:pPr lvl="1"/>
            <a:r>
              <a:rPr lang="en-US" dirty="0" err="1"/>
              <a:t>Sharding</a:t>
            </a:r>
            <a:r>
              <a:rPr lang="en-US" dirty="0"/>
              <a:t> requires at least two shards to distribute sharded data. </a:t>
            </a:r>
          </a:p>
          <a:p>
            <a:pPr lvl="1"/>
            <a:r>
              <a:rPr lang="en-US" dirty="0"/>
              <a:t>Single shard sharded clusters may be useful if you plan on enabling </a:t>
            </a:r>
            <a:r>
              <a:rPr lang="en-US" dirty="0" err="1"/>
              <a:t>sharding</a:t>
            </a:r>
            <a:r>
              <a:rPr lang="en-US" dirty="0"/>
              <a:t> in the near future, but do not need to at the time of deployment.</a:t>
            </a:r>
          </a:p>
          <a:p>
            <a:r>
              <a:rPr lang="en-US" dirty="0"/>
              <a:t>Consider the following for a production sharded cluster deployment:</a:t>
            </a:r>
          </a:p>
          <a:p>
            <a:pPr lvl="1"/>
            <a:r>
              <a:rPr lang="en-US" dirty="0"/>
              <a:t>Deploy Config Servers as a 3 member replica set</a:t>
            </a:r>
          </a:p>
          <a:p>
            <a:pPr lvl="1"/>
            <a:r>
              <a:rPr lang="en-US" dirty="0"/>
              <a:t>Deploy each Shard as a 3 member replica set</a:t>
            </a:r>
          </a:p>
          <a:p>
            <a:pPr lvl="1"/>
            <a:r>
              <a:rPr lang="en-US" dirty="0"/>
              <a:t>Deploy one or more mongos routers</a:t>
            </a:r>
          </a:p>
          <a:p>
            <a:pPr marL="457200" lvl="1" indent="0">
              <a:buNone/>
            </a:pPr>
            <a:r>
              <a:rPr lang="en-US" dirty="0"/>
              <a:t>			</a:t>
            </a:r>
            <a:endParaRPr lang="en-IN" dirty="0"/>
          </a:p>
        </p:txBody>
      </p:sp>
    </p:spTree>
    <p:extLst>
      <p:ext uri="{BB962C8B-B14F-4D97-AF65-F5344CB8AC3E}">
        <p14:creationId xmlns:p14="http://schemas.microsoft.com/office/powerpoint/2010/main" val="3910917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E4E4-DAA5-3F33-8694-5F2C8C4B1C22}"/>
              </a:ext>
            </a:extLst>
          </p:cNvPr>
          <p:cNvSpPr>
            <a:spLocks noGrp="1"/>
          </p:cNvSpPr>
          <p:nvPr>
            <p:ph type="title"/>
          </p:nvPr>
        </p:nvSpPr>
        <p:spPr/>
        <p:txBody>
          <a:bodyPr/>
          <a:lstStyle/>
          <a:p>
            <a:r>
              <a:rPr lang="en-US" dirty="0"/>
              <a:t>Number of mongos and Distribution</a:t>
            </a:r>
            <a:endParaRPr lang="en-IN" dirty="0"/>
          </a:p>
        </p:txBody>
      </p:sp>
      <p:sp>
        <p:nvSpPr>
          <p:cNvPr id="3" name="Content Placeholder 2">
            <a:extLst>
              <a:ext uri="{FF2B5EF4-FFF2-40B4-BE49-F238E27FC236}">
                <a16:creationId xmlns:a16="http://schemas.microsoft.com/office/drawing/2014/main" id="{C112517B-173F-6198-6FF4-98EE132CC2F0}"/>
              </a:ext>
            </a:extLst>
          </p:cNvPr>
          <p:cNvSpPr>
            <a:spLocks noGrp="1"/>
          </p:cNvSpPr>
          <p:nvPr>
            <p:ph idx="1"/>
          </p:nvPr>
        </p:nvSpPr>
        <p:spPr>
          <a:xfrm>
            <a:off x="1154954" y="2603500"/>
            <a:ext cx="10560796" cy="3925888"/>
          </a:xfrm>
        </p:spPr>
        <p:txBody>
          <a:bodyPr>
            <a:normAutofit fontScale="92500" lnSpcReduction="10000"/>
          </a:bodyPr>
          <a:lstStyle/>
          <a:p>
            <a:r>
              <a:rPr lang="en-US" dirty="0"/>
              <a:t>Deploying multiple mongos routers supports high availability and scalability. </a:t>
            </a:r>
          </a:p>
          <a:p>
            <a:r>
              <a:rPr lang="en-US" dirty="0"/>
              <a:t>If a proxy or load balancer is between the application and the mongos routers, you must configure it for client affinity. </a:t>
            </a:r>
          </a:p>
          <a:p>
            <a:r>
              <a:rPr lang="en-US" dirty="0"/>
              <a:t>Client affinity allows every connection from a single client to reach the same mongos.</a:t>
            </a:r>
          </a:p>
          <a:p>
            <a:r>
              <a:rPr lang="en-US" dirty="0"/>
              <a:t> For shard-level high availability, a common pattern is to place mongos instances on the same hardware that </a:t>
            </a:r>
            <a:r>
              <a:rPr lang="en-US" dirty="0" err="1"/>
              <a:t>mongod</a:t>
            </a:r>
            <a:r>
              <a:rPr lang="en-US" dirty="0"/>
              <a:t> instances are already running on. </a:t>
            </a:r>
          </a:p>
          <a:p>
            <a:r>
              <a:rPr lang="en-US" dirty="0"/>
              <a:t>Another option is to embed mongos routers with application tier infrastructure.</a:t>
            </a:r>
          </a:p>
          <a:p>
            <a:r>
              <a:rPr lang="en-US" dirty="0"/>
              <a:t>There is no limit to the number of mongos routers you can have in a deployment.</a:t>
            </a:r>
          </a:p>
          <a:p>
            <a:r>
              <a:rPr lang="en-US" dirty="0"/>
              <a:t>However, as mongos routers communicate frequently with your config servers, monitor config server performance closely as you increase the number of routers. </a:t>
            </a:r>
          </a:p>
          <a:p>
            <a:r>
              <a:rPr lang="en-US" dirty="0"/>
              <a:t>If you see performance degradation, it may be beneficial to cap the number of mongos routers in your deployment.</a:t>
            </a:r>
            <a:endParaRPr lang="en-IN" dirty="0"/>
          </a:p>
        </p:txBody>
      </p:sp>
    </p:spTree>
    <p:extLst>
      <p:ext uri="{BB962C8B-B14F-4D97-AF65-F5344CB8AC3E}">
        <p14:creationId xmlns:p14="http://schemas.microsoft.com/office/powerpoint/2010/main" val="67571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F288-BD04-6B16-36B3-E824B0E9E50F}"/>
              </a:ext>
            </a:extLst>
          </p:cNvPr>
          <p:cNvSpPr>
            <a:spLocks noGrp="1"/>
          </p:cNvSpPr>
          <p:nvPr>
            <p:ph type="title"/>
          </p:nvPr>
        </p:nvSpPr>
        <p:spPr/>
        <p:txBody>
          <a:bodyPr/>
          <a:lstStyle/>
          <a:p>
            <a:r>
              <a:rPr lang="en-US" dirty="0" err="1"/>
              <a:t>Sharding</a:t>
            </a:r>
            <a:r>
              <a:rPr lang="en-US" dirty="0"/>
              <a:t> checklist</a:t>
            </a:r>
            <a:endParaRPr lang="en-IN" dirty="0"/>
          </a:p>
        </p:txBody>
      </p:sp>
      <p:sp>
        <p:nvSpPr>
          <p:cNvPr id="3" name="Content Placeholder 2">
            <a:extLst>
              <a:ext uri="{FF2B5EF4-FFF2-40B4-BE49-F238E27FC236}">
                <a16:creationId xmlns:a16="http://schemas.microsoft.com/office/drawing/2014/main" id="{C7B1DE62-69BC-2E67-22F9-244A95AEDCB6}"/>
              </a:ext>
            </a:extLst>
          </p:cNvPr>
          <p:cNvSpPr>
            <a:spLocks noGrp="1"/>
          </p:cNvSpPr>
          <p:nvPr>
            <p:ph idx="1"/>
          </p:nvPr>
        </p:nvSpPr>
        <p:spPr>
          <a:xfrm>
            <a:off x="1154954" y="2603499"/>
            <a:ext cx="10175034" cy="4011613"/>
          </a:xfrm>
        </p:spPr>
        <p:txBody>
          <a:bodyPr>
            <a:normAutofit/>
          </a:bodyPr>
          <a:lstStyle/>
          <a:p>
            <a:r>
              <a:rPr lang="en-US" dirty="0"/>
              <a:t>Place your config servers on dedicated hardware for optimal performance in large clusters.</a:t>
            </a:r>
          </a:p>
          <a:p>
            <a:r>
              <a:rPr lang="en-US" dirty="0"/>
              <a:t> Ensure that the hardware has enough RAM to hold the data files entirely in memory and that it has dedicated storage.</a:t>
            </a:r>
          </a:p>
          <a:p>
            <a:r>
              <a:rPr lang="en-US" dirty="0"/>
              <a:t>Deploy mongos routers in accordance with the Production Configuration guidelines.</a:t>
            </a:r>
          </a:p>
          <a:p>
            <a:r>
              <a:rPr lang="en-US" dirty="0"/>
              <a:t>Use NTP to synchronize the clocks on all components of your sharded cluster.</a:t>
            </a:r>
          </a:p>
          <a:p>
            <a:r>
              <a:rPr lang="en-US" dirty="0"/>
              <a:t>Ensure full bidirectional network connectivity between </a:t>
            </a:r>
            <a:r>
              <a:rPr lang="en-US" dirty="0" err="1"/>
              <a:t>mongod</a:t>
            </a:r>
            <a:r>
              <a:rPr lang="en-US" dirty="0"/>
              <a:t>, mongos, and config servers.</a:t>
            </a:r>
          </a:p>
          <a:p>
            <a:r>
              <a:rPr lang="en-US" dirty="0"/>
              <a:t>Use CNAMEs to identify your config servers to the cluster so that you can rename and renumber your config servers without downtime.</a:t>
            </a:r>
            <a:endParaRPr lang="en-IN" dirty="0"/>
          </a:p>
        </p:txBody>
      </p:sp>
    </p:spTree>
    <p:extLst>
      <p:ext uri="{BB962C8B-B14F-4D97-AF65-F5344CB8AC3E}">
        <p14:creationId xmlns:p14="http://schemas.microsoft.com/office/powerpoint/2010/main" val="250991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Concurrency</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a:bodyPr>
          <a:lstStyle/>
          <a:p>
            <a:r>
              <a:rPr lang="en-US" dirty="0" err="1"/>
              <a:t>WiredTiger</a:t>
            </a:r>
            <a:r>
              <a:rPr lang="en-US" dirty="0"/>
              <a:t> supports concurrent access by readers and writers to the documents in a collection. </a:t>
            </a:r>
          </a:p>
          <a:p>
            <a:r>
              <a:rPr lang="en-US" dirty="0"/>
              <a:t>Clients can read documents while write operations are in progress, and multiple threads can modify different documents in a collection at the same time.</a:t>
            </a:r>
          </a:p>
          <a:p>
            <a:r>
              <a:rPr lang="en-US" dirty="0"/>
              <a:t>At a minimum, ensure that each </a:t>
            </a:r>
            <a:r>
              <a:rPr lang="en-US" dirty="0" err="1"/>
              <a:t>mongod</a:t>
            </a:r>
            <a:r>
              <a:rPr lang="en-US" dirty="0"/>
              <a:t> or mongos instance has access to two real cores or one multi-core physical CPU.</a:t>
            </a:r>
          </a:p>
          <a:p>
            <a:r>
              <a:rPr lang="en-US" dirty="0" err="1"/>
              <a:t>WiredTiger</a:t>
            </a:r>
            <a:r>
              <a:rPr lang="en-US" dirty="0"/>
              <a:t> storage engine --multithreaded </a:t>
            </a:r>
          </a:p>
          <a:p>
            <a:r>
              <a:rPr lang="en-US" dirty="0"/>
              <a:t>Can take advantage of additional CPU cores. </a:t>
            </a:r>
          </a:p>
          <a:p>
            <a:r>
              <a:rPr lang="en-US" dirty="0"/>
              <a:t>To view statistics on the cache and eviction rate, check the </a:t>
            </a:r>
            <a:r>
              <a:rPr lang="en-US" dirty="0" err="1"/>
              <a:t>wiredTiger.cache</a:t>
            </a:r>
            <a:r>
              <a:rPr lang="en-US" dirty="0"/>
              <a:t> field returned from the </a:t>
            </a:r>
            <a:r>
              <a:rPr lang="en-US" dirty="0" err="1"/>
              <a:t>serverStatus</a:t>
            </a:r>
            <a:r>
              <a:rPr lang="en-US" dirty="0"/>
              <a:t> command.</a:t>
            </a:r>
          </a:p>
          <a:p>
            <a:endParaRPr lang="en-US" dirty="0"/>
          </a:p>
        </p:txBody>
      </p:sp>
    </p:spTree>
    <p:extLst>
      <p:ext uri="{BB962C8B-B14F-4D97-AF65-F5344CB8AC3E}">
        <p14:creationId xmlns:p14="http://schemas.microsoft.com/office/powerpoint/2010/main" val="4066008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Replica Set Distribution</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fontScale="92500" lnSpcReduction="20000"/>
          </a:bodyPr>
          <a:lstStyle/>
          <a:p>
            <a:r>
              <a:rPr lang="en-US" dirty="0"/>
              <a:t>Where possible, consider deploying one member of each replica set in a site suitable for being a disaster recovery location.</a:t>
            </a:r>
          </a:p>
          <a:p>
            <a:pPr algn="l"/>
            <a:r>
              <a:rPr lang="en-US" b="0" i="0" dirty="0">
                <a:solidFill>
                  <a:srgbClr val="0C2657"/>
                </a:solidFill>
                <a:effectLst/>
                <a:latin typeface="Euclid Circular A"/>
              </a:rPr>
              <a:t>Distributing replica set members across two data centers provides benefit over a single data center.</a:t>
            </a:r>
          </a:p>
          <a:p>
            <a:pPr algn="l"/>
            <a:r>
              <a:rPr lang="en-US" b="0" i="0" dirty="0">
                <a:solidFill>
                  <a:srgbClr val="0C2657"/>
                </a:solidFill>
                <a:effectLst/>
                <a:latin typeface="Euclid Circular A"/>
              </a:rPr>
              <a:t> In a two data center distribution,</a:t>
            </a:r>
          </a:p>
          <a:p>
            <a:pPr lvl="1">
              <a:buFont typeface="Arial" panose="020B0604020202020204" pitchFamily="34" charset="0"/>
              <a:buChar char="•"/>
            </a:pPr>
            <a:r>
              <a:rPr lang="en-US" b="0" i="0" dirty="0">
                <a:solidFill>
                  <a:srgbClr val="0C2657"/>
                </a:solidFill>
                <a:effectLst/>
                <a:latin typeface="Euclid Circular A"/>
              </a:rPr>
              <a:t>If one of the data centers goes down, the data is still available for reads unlike a single data center distribution.</a:t>
            </a:r>
          </a:p>
          <a:p>
            <a:pPr lvl="1">
              <a:buFont typeface="Arial" panose="020B0604020202020204" pitchFamily="34" charset="0"/>
              <a:buChar char="•"/>
            </a:pPr>
            <a:r>
              <a:rPr lang="en-US" b="0" i="0" dirty="0">
                <a:solidFill>
                  <a:srgbClr val="0C2657"/>
                </a:solidFill>
                <a:effectLst/>
                <a:latin typeface="Euclid Circular A"/>
              </a:rPr>
              <a:t>If the data center with a minority of the members goes down, the replica set can still serve write operations as well as read operations.</a:t>
            </a:r>
          </a:p>
          <a:p>
            <a:pPr lvl="1">
              <a:buFont typeface="Arial" panose="020B0604020202020204" pitchFamily="34" charset="0"/>
              <a:buChar char="•"/>
            </a:pPr>
            <a:r>
              <a:rPr lang="en-US" b="0" i="0" dirty="0">
                <a:solidFill>
                  <a:srgbClr val="0C2657"/>
                </a:solidFill>
                <a:effectLst/>
                <a:latin typeface="Euclid Circular A"/>
              </a:rPr>
              <a:t>However, if the data center with the majority of the members goes down, the replica set becomes read-only.</a:t>
            </a:r>
          </a:p>
          <a:p>
            <a:pPr algn="l"/>
            <a:r>
              <a:rPr lang="en-US" b="0" i="0" dirty="0">
                <a:solidFill>
                  <a:srgbClr val="0C2657"/>
                </a:solidFill>
                <a:effectLst/>
                <a:latin typeface="Euclid Circular A"/>
              </a:rPr>
              <a:t>If possible, distribute members across at least three data centers. </a:t>
            </a:r>
          </a:p>
          <a:p>
            <a:pPr algn="l"/>
            <a:r>
              <a:rPr lang="en-US" b="0" i="0" dirty="0">
                <a:solidFill>
                  <a:srgbClr val="0C2657"/>
                </a:solidFill>
                <a:effectLst/>
                <a:latin typeface="Euclid Circular A"/>
              </a:rPr>
              <a:t>For config server replica sets (CSRS), the best practice is to distribute across three (or more depending on the number of members) centers. </a:t>
            </a:r>
          </a:p>
          <a:p>
            <a:pPr algn="l"/>
            <a:r>
              <a:rPr lang="en-US" b="0" i="0" dirty="0">
                <a:solidFill>
                  <a:srgbClr val="0C2657"/>
                </a:solidFill>
                <a:effectLst/>
                <a:latin typeface="Euclid Circular A"/>
              </a:rPr>
              <a:t>If the cost of the third data center is prohibitive, one distribution possibility is to evenly distribute the data bearing members across the two data centers and store the remaining member in the cloud if your company policy allows.</a:t>
            </a:r>
          </a:p>
          <a:p>
            <a:endParaRPr lang="en-IN" dirty="0"/>
          </a:p>
        </p:txBody>
      </p:sp>
    </p:spTree>
    <p:extLst>
      <p:ext uri="{BB962C8B-B14F-4D97-AF65-F5344CB8AC3E}">
        <p14:creationId xmlns:p14="http://schemas.microsoft.com/office/powerpoint/2010/main" val="3492790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13CB-CF89-A4E8-02A9-34D6E982C5CB}"/>
              </a:ext>
            </a:extLst>
          </p:cNvPr>
          <p:cNvSpPr>
            <a:spLocks noGrp="1"/>
          </p:cNvSpPr>
          <p:nvPr>
            <p:ph type="title"/>
          </p:nvPr>
        </p:nvSpPr>
        <p:spPr/>
        <p:txBody>
          <a:bodyPr/>
          <a:lstStyle/>
          <a:p>
            <a:r>
              <a:rPr lang="en-US" dirty="0"/>
              <a:t>Replication</a:t>
            </a:r>
            <a:endParaRPr lang="en-IN" dirty="0"/>
          </a:p>
        </p:txBody>
      </p:sp>
      <p:sp>
        <p:nvSpPr>
          <p:cNvPr id="3" name="Content Placeholder 2">
            <a:extLst>
              <a:ext uri="{FF2B5EF4-FFF2-40B4-BE49-F238E27FC236}">
                <a16:creationId xmlns:a16="http://schemas.microsoft.com/office/drawing/2014/main" id="{8B26EB95-4F4D-393A-9667-19E8E21BEE9E}"/>
              </a:ext>
            </a:extLst>
          </p:cNvPr>
          <p:cNvSpPr>
            <a:spLocks noGrp="1"/>
          </p:cNvSpPr>
          <p:nvPr>
            <p:ph idx="1"/>
          </p:nvPr>
        </p:nvSpPr>
        <p:spPr>
          <a:xfrm>
            <a:off x="1154954" y="2603500"/>
            <a:ext cx="10532221" cy="4097338"/>
          </a:xfrm>
        </p:spPr>
        <p:txBody>
          <a:bodyPr>
            <a:normAutofit lnSpcReduction="10000"/>
          </a:bodyPr>
          <a:lstStyle/>
          <a:p>
            <a:r>
              <a:rPr lang="en-US" dirty="0"/>
              <a:t>Verify that all non-hidden replica set members are identically provisioned in terms of their RAM, CPU, disk, network setup, etc.</a:t>
            </a:r>
          </a:p>
          <a:p>
            <a:r>
              <a:rPr lang="en-US" dirty="0"/>
              <a:t>Configure the </a:t>
            </a:r>
            <a:r>
              <a:rPr lang="en-US" dirty="0" err="1"/>
              <a:t>oplog</a:t>
            </a:r>
            <a:r>
              <a:rPr lang="en-US" dirty="0"/>
              <a:t> size to suit your use case:</a:t>
            </a:r>
          </a:p>
          <a:p>
            <a:pPr lvl="1"/>
            <a:r>
              <a:rPr lang="en-US" dirty="0"/>
              <a:t>Replication </a:t>
            </a:r>
            <a:r>
              <a:rPr lang="en-US" dirty="0" err="1"/>
              <a:t>oplog</a:t>
            </a:r>
            <a:r>
              <a:rPr lang="en-US" dirty="0"/>
              <a:t> window should cover normal maintenance and downtime windows to avoid the need for a full resync.</a:t>
            </a:r>
          </a:p>
          <a:p>
            <a:pPr lvl="1"/>
            <a:r>
              <a:rPr lang="en-US" dirty="0"/>
              <a:t>Replication </a:t>
            </a:r>
            <a:r>
              <a:rPr lang="en-US" dirty="0" err="1"/>
              <a:t>oplog</a:t>
            </a:r>
            <a:r>
              <a:rPr lang="en-US" dirty="0"/>
              <a:t> window should cover the time needed to restore a replica set member from the last backup.</a:t>
            </a:r>
          </a:p>
          <a:p>
            <a:pPr lvl="1"/>
            <a:r>
              <a:rPr lang="en-US" dirty="0"/>
              <a:t>Changed in version 3.4: The replication </a:t>
            </a:r>
            <a:r>
              <a:rPr lang="en-US" dirty="0" err="1"/>
              <a:t>oplog</a:t>
            </a:r>
            <a:r>
              <a:rPr lang="en-US" dirty="0"/>
              <a:t> window no longer needs to cover the time needed to restore a replica set member via initial sync as the </a:t>
            </a:r>
            <a:r>
              <a:rPr lang="en-US" dirty="0" err="1"/>
              <a:t>oplog</a:t>
            </a:r>
            <a:r>
              <a:rPr lang="en-US" dirty="0"/>
              <a:t> records are pulled during the data copy.</a:t>
            </a:r>
          </a:p>
          <a:p>
            <a:pPr lvl="1"/>
            <a:r>
              <a:rPr lang="en-US" dirty="0"/>
              <a:t> However, the member being restored must have enough disk space in the local database to temporarily store these </a:t>
            </a:r>
            <a:r>
              <a:rPr lang="en-US" dirty="0" err="1"/>
              <a:t>oplog</a:t>
            </a:r>
            <a:r>
              <a:rPr lang="en-US" dirty="0"/>
              <a:t> records for the duration of this data copy stage.</a:t>
            </a:r>
          </a:p>
          <a:p>
            <a:pPr lvl="1"/>
            <a:r>
              <a:rPr lang="en-US" dirty="0"/>
              <a:t>With earlier versions of MongoDB, replication </a:t>
            </a:r>
            <a:r>
              <a:rPr lang="en-US" dirty="0" err="1"/>
              <a:t>oplog</a:t>
            </a:r>
            <a:r>
              <a:rPr lang="en-US" dirty="0"/>
              <a:t> window should cover the time needed to restore a replica set member by initial sync.</a:t>
            </a:r>
          </a:p>
        </p:txBody>
      </p:sp>
    </p:spTree>
    <p:extLst>
      <p:ext uri="{BB962C8B-B14F-4D97-AF65-F5344CB8AC3E}">
        <p14:creationId xmlns:p14="http://schemas.microsoft.com/office/powerpoint/2010/main" val="3008133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13CB-CF89-A4E8-02A9-34D6E982C5CB}"/>
              </a:ext>
            </a:extLst>
          </p:cNvPr>
          <p:cNvSpPr>
            <a:spLocks noGrp="1"/>
          </p:cNvSpPr>
          <p:nvPr>
            <p:ph type="title"/>
          </p:nvPr>
        </p:nvSpPr>
        <p:spPr/>
        <p:txBody>
          <a:bodyPr/>
          <a:lstStyle/>
          <a:p>
            <a:r>
              <a:rPr lang="en-US" dirty="0"/>
              <a:t>Replication</a:t>
            </a:r>
            <a:endParaRPr lang="en-IN" dirty="0"/>
          </a:p>
        </p:txBody>
      </p:sp>
      <p:sp>
        <p:nvSpPr>
          <p:cNvPr id="3" name="Content Placeholder 2">
            <a:extLst>
              <a:ext uri="{FF2B5EF4-FFF2-40B4-BE49-F238E27FC236}">
                <a16:creationId xmlns:a16="http://schemas.microsoft.com/office/drawing/2014/main" id="{8B26EB95-4F4D-393A-9667-19E8E21BEE9E}"/>
              </a:ext>
            </a:extLst>
          </p:cNvPr>
          <p:cNvSpPr>
            <a:spLocks noGrp="1"/>
          </p:cNvSpPr>
          <p:nvPr>
            <p:ph idx="1"/>
          </p:nvPr>
        </p:nvSpPr>
        <p:spPr>
          <a:xfrm>
            <a:off x="1154954" y="2603500"/>
            <a:ext cx="10532221" cy="4097338"/>
          </a:xfrm>
        </p:spPr>
        <p:txBody>
          <a:bodyPr>
            <a:normAutofit/>
          </a:bodyPr>
          <a:lstStyle/>
          <a:p>
            <a:r>
              <a:rPr lang="en-US" dirty="0"/>
              <a:t>Ensure that your replica set includes at least three data-bearing voting members that run with journaling and that you issue writes with w: majority write concern for availability and durability.</a:t>
            </a:r>
          </a:p>
          <a:p>
            <a:r>
              <a:rPr lang="en-US" dirty="0"/>
              <a:t>Use hostnames when configuring replica set members, rather than IP addresses.</a:t>
            </a:r>
          </a:p>
          <a:p>
            <a:r>
              <a:rPr lang="en-US" dirty="0"/>
              <a:t>Ensure full bidirectional network connectivity between all </a:t>
            </a:r>
            <a:r>
              <a:rPr lang="en-US" dirty="0" err="1"/>
              <a:t>mongod</a:t>
            </a:r>
            <a:r>
              <a:rPr lang="en-US" dirty="0"/>
              <a:t> instances.</a:t>
            </a:r>
          </a:p>
          <a:p>
            <a:r>
              <a:rPr lang="en-US" dirty="0"/>
              <a:t>Ensure that each host can resolve itself.</a:t>
            </a:r>
          </a:p>
          <a:p>
            <a:r>
              <a:rPr lang="en-US" dirty="0"/>
              <a:t>Ensure that your replica set contains an odd number of voting members.</a:t>
            </a:r>
          </a:p>
          <a:p>
            <a:r>
              <a:rPr lang="en-US" dirty="0"/>
              <a:t>Ensure that </a:t>
            </a:r>
            <a:r>
              <a:rPr lang="en-US" dirty="0" err="1"/>
              <a:t>mongod</a:t>
            </a:r>
            <a:r>
              <a:rPr lang="en-US" dirty="0"/>
              <a:t> instances have 0 or 1 votes.</a:t>
            </a:r>
          </a:p>
          <a:p>
            <a:r>
              <a:rPr lang="en-US" dirty="0"/>
              <a:t>For high availability, deploy your replica set into a minimum of three data centers.</a:t>
            </a:r>
            <a:endParaRPr lang="en-IN" dirty="0"/>
          </a:p>
        </p:txBody>
      </p:sp>
    </p:spTree>
    <p:extLst>
      <p:ext uri="{BB962C8B-B14F-4D97-AF65-F5344CB8AC3E}">
        <p14:creationId xmlns:p14="http://schemas.microsoft.com/office/powerpoint/2010/main" val="3229307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Disable Transparent Huge Pages (THP)</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a:bodyPr>
          <a:lstStyle/>
          <a:p>
            <a:r>
              <a:rPr lang="en-US" dirty="0"/>
              <a:t>Transparent Huge Pages (THP) is a Linux memory management system that reduces the overhead of Translation Lookaside Buffer (TLB) lookups on machines with large amounts of memory by using larger memory pages.</a:t>
            </a:r>
          </a:p>
          <a:p>
            <a:r>
              <a:rPr lang="en-US" dirty="0"/>
              <a:t>However, database workloads often perform poorly with THP enabled, because they tend to have sparse rather than contiguous memory access patterns. </a:t>
            </a:r>
          </a:p>
          <a:p>
            <a:r>
              <a:rPr lang="en-US" dirty="0"/>
              <a:t>When running MongoDB on Linux, THP should be disabled for best performance.</a:t>
            </a:r>
          </a:p>
          <a:p>
            <a:r>
              <a:rPr lang="en-US" dirty="0"/>
              <a:t>To ensure that THP is disabled before </a:t>
            </a:r>
            <a:r>
              <a:rPr lang="en-US" dirty="0" err="1"/>
              <a:t>mongod</a:t>
            </a:r>
            <a:r>
              <a:rPr lang="en-US" dirty="0"/>
              <a:t> starts, you should create a service file for your platform's initialization system that disables THP at boot. </a:t>
            </a:r>
          </a:p>
        </p:txBody>
      </p:sp>
    </p:spTree>
    <p:extLst>
      <p:ext uri="{BB962C8B-B14F-4D97-AF65-F5344CB8AC3E}">
        <p14:creationId xmlns:p14="http://schemas.microsoft.com/office/powerpoint/2010/main" val="2321643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Disable Transparent Huge Pages (THP)</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r>
              <a:rPr lang="en-US" dirty="0"/>
              <a:t>To create a service file that disables THP, you will use the built-in initialization system for your platform. </a:t>
            </a:r>
          </a:p>
          <a:p>
            <a:r>
              <a:rPr lang="en-US" dirty="0"/>
              <a:t>Recent versions of Linux tend to use </a:t>
            </a:r>
            <a:r>
              <a:rPr lang="en-US" dirty="0" err="1"/>
              <a:t>systemd</a:t>
            </a:r>
            <a:r>
              <a:rPr lang="en-US" dirty="0"/>
              <a:t> (which uses the </a:t>
            </a:r>
            <a:r>
              <a:rPr lang="en-US" dirty="0" err="1"/>
              <a:t>systemctl</a:t>
            </a:r>
            <a:r>
              <a:rPr lang="en-US" dirty="0"/>
              <a:t> command)</a:t>
            </a:r>
          </a:p>
          <a:p>
            <a:pPr marL="0" indent="0">
              <a:buNone/>
            </a:pPr>
            <a:r>
              <a:rPr lang="en-US" b="1" dirty="0"/>
              <a:t>1. Create the </a:t>
            </a:r>
            <a:r>
              <a:rPr lang="en-US" b="1" dirty="0" err="1"/>
              <a:t>systemd</a:t>
            </a:r>
            <a:r>
              <a:rPr lang="en-US" b="1" dirty="0"/>
              <a:t> unit file.</a:t>
            </a:r>
          </a:p>
          <a:p>
            <a:r>
              <a:rPr lang="en-US" dirty="0"/>
              <a:t>Create the following file at /</a:t>
            </a:r>
            <a:r>
              <a:rPr lang="en-US" dirty="0" err="1"/>
              <a:t>etc</a:t>
            </a:r>
            <a:r>
              <a:rPr lang="en-US" dirty="0"/>
              <a:t>/</a:t>
            </a:r>
            <a:r>
              <a:rPr lang="en-US" dirty="0" err="1"/>
              <a:t>systemd</a:t>
            </a:r>
            <a:r>
              <a:rPr lang="en-US" dirty="0"/>
              <a:t>/system/disable-transparent-huge-</a:t>
            </a:r>
            <a:r>
              <a:rPr lang="en-US" dirty="0" err="1"/>
              <a:t>pages.service</a:t>
            </a:r>
            <a:r>
              <a:rPr lang="en-US" dirty="0"/>
              <a:t>:</a:t>
            </a:r>
            <a:endParaRPr lang="en-IN" dirty="0"/>
          </a:p>
        </p:txBody>
      </p:sp>
    </p:spTree>
    <p:extLst>
      <p:ext uri="{BB962C8B-B14F-4D97-AF65-F5344CB8AC3E}">
        <p14:creationId xmlns:p14="http://schemas.microsoft.com/office/powerpoint/2010/main" val="458375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FE9E48-7E13-A4AD-76D6-D96A99663A15}"/>
              </a:ext>
            </a:extLst>
          </p:cNvPr>
          <p:cNvSpPr>
            <a:spLocks noGrp="1"/>
          </p:cNvSpPr>
          <p:nvPr>
            <p:ph type="title"/>
          </p:nvPr>
        </p:nvSpPr>
        <p:spPr/>
        <p:txBody>
          <a:bodyPr/>
          <a:lstStyle/>
          <a:p>
            <a:r>
              <a:rPr lang="en-IN" dirty="0"/>
              <a:t>/etc/</a:t>
            </a:r>
            <a:r>
              <a:rPr lang="en-IN" dirty="0" err="1"/>
              <a:t>systemd</a:t>
            </a:r>
            <a:r>
              <a:rPr lang="en-IN" dirty="0"/>
              <a:t>/system/disable-transparent-huge-</a:t>
            </a:r>
            <a:r>
              <a:rPr lang="en-IN" dirty="0" err="1"/>
              <a:t>pages.service</a:t>
            </a:r>
            <a:r>
              <a:rPr lang="en-IN" dirty="0"/>
              <a:t>:</a:t>
            </a:r>
          </a:p>
        </p:txBody>
      </p:sp>
      <p:sp>
        <p:nvSpPr>
          <p:cNvPr id="6" name="TextBox 5">
            <a:extLst>
              <a:ext uri="{FF2B5EF4-FFF2-40B4-BE49-F238E27FC236}">
                <a16:creationId xmlns:a16="http://schemas.microsoft.com/office/drawing/2014/main" id="{D916F576-6797-2E16-76EE-B9A70EBDBE7D}"/>
              </a:ext>
            </a:extLst>
          </p:cNvPr>
          <p:cNvSpPr txBox="1"/>
          <p:nvPr/>
        </p:nvSpPr>
        <p:spPr>
          <a:xfrm>
            <a:off x="1889522" y="2379672"/>
            <a:ext cx="6093618" cy="3970318"/>
          </a:xfrm>
          <a:prstGeom prst="rect">
            <a:avLst/>
          </a:prstGeom>
          <a:noFill/>
        </p:spPr>
        <p:txBody>
          <a:bodyPr wrap="square">
            <a:spAutoFit/>
          </a:bodyPr>
          <a:lstStyle/>
          <a:p>
            <a:r>
              <a:rPr lang="en-IN" dirty="0"/>
              <a:t>[Unit]</a:t>
            </a:r>
          </a:p>
          <a:p>
            <a:r>
              <a:rPr lang="en-IN" dirty="0"/>
              <a:t>Description=Disable Transparent Huge Pages (THP)</a:t>
            </a:r>
          </a:p>
          <a:p>
            <a:r>
              <a:rPr lang="en-IN" dirty="0" err="1"/>
              <a:t>DefaultDependencies</a:t>
            </a:r>
            <a:r>
              <a:rPr lang="en-IN" dirty="0"/>
              <a:t>=no</a:t>
            </a:r>
          </a:p>
          <a:p>
            <a:r>
              <a:rPr lang="en-IN" dirty="0"/>
              <a:t>After=</a:t>
            </a:r>
            <a:r>
              <a:rPr lang="en-IN" dirty="0" err="1"/>
              <a:t>sysinit.target</a:t>
            </a:r>
            <a:r>
              <a:rPr lang="en-IN" dirty="0"/>
              <a:t> local-</a:t>
            </a:r>
            <a:r>
              <a:rPr lang="en-IN" dirty="0" err="1"/>
              <a:t>fs.target</a:t>
            </a:r>
            <a:endParaRPr lang="en-IN" dirty="0"/>
          </a:p>
          <a:p>
            <a:r>
              <a:rPr lang="en-IN" dirty="0"/>
              <a:t>Before=</a:t>
            </a:r>
            <a:r>
              <a:rPr lang="en-IN" dirty="0" err="1"/>
              <a:t>mongod.service</a:t>
            </a:r>
            <a:endParaRPr lang="en-IN" dirty="0"/>
          </a:p>
          <a:p>
            <a:endParaRPr lang="en-IN" dirty="0"/>
          </a:p>
          <a:p>
            <a:r>
              <a:rPr lang="en-IN" dirty="0"/>
              <a:t>[Service]</a:t>
            </a:r>
          </a:p>
          <a:p>
            <a:r>
              <a:rPr lang="en-IN" dirty="0"/>
              <a:t>Type=</a:t>
            </a:r>
            <a:r>
              <a:rPr lang="en-IN" dirty="0" err="1"/>
              <a:t>oneshot</a:t>
            </a:r>
            <a:endParaRPr lang="en-IN" dirty="0"/>
          </a:p>
          <a:p>
            <a:r>
              <a:rPr lang="en-IN" dirty="0" err="1"/>
              <a:t>ExecStart</a:t>
            </a:r>
            <a:r>
              <a:rPr lang="en-IN" dirty="0"/>
              <a:t>=/bin/</a:t>
            </a:r>
            <a:r>
              <a:rPr lang="en-IN" dirty="0" err="1"/>
              <a:t>sh</a:t>
            </a:r>
            <a:r>
              <a:rPr lang="en-IN" dirty="0"/>
              <a:t> -c 'echo never | tee /sys/kernel/mm/</a:t>
            </a:r>
            <a:r>
              <a:rPr lang="en-IN" dirty="0" err="1"/>
              <a:t>transparent_hugepage</a:t>
            </a:r>
            <a:r>
              <a:rPr lang="en-IN" dirty="0"/>
              <a:t>/enabled &gt; /dev/null'</a:t>
            </a:r>
          </a:p>
          <a:p>
            <a:endParaRPr lang="en-IN" dirty="0"/>
          </a:p>
          <a:p>
            <a:r>
              <a:rPr lang="en-IN" dirty="0"/>
              <a:t>[Install]</a:t>
            </a:r>
          </a:p>
          <a:p>
            <a:r>
              <a:rPr lang="en-IN" dirty="0" err="1"/>
              <a:t>WantedBy</a:t>
            </a:r>
            <a:r>
              <a:rPr lang="en-IN" dirty="0"/>
              <a:t>=</a:t>
            </a:r>
            <a:r>
              <a:rPr lang="en-IN" dirty="0" err="1"/>
              <a:t>basic.target</a:t>
            </a:r>
            <a:endParaRPr lang="en-IN" dirty="0"/>
          </a:p>
        </p:txBody>
      </p:sp>
    </p:spTree>
    <p:extLst>
      <p:ext uri="{BB962C8B-B14F-4D97-AF65-F5344CB8AC3E}">
        <p14:creationId xmlns:p14="http://schemas.microsoft.com/office/powerpoint/2010/main" val="1992615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Disable Transparent Huge Pages (THP)</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a:bodyPr>
          <a:lstStyle/>
          <a:p>
            <a:pPr marL="0" indent="0">
              <a:buNone/>
            </a:pPr>
            <a:r>
              <a:rPr lang="en-US" b="1" dirty="0"/>
              <a:t>2. Reload </a:t>
            </a:r>
            <a:r>
              <a:rPr lang="en-US" b="1" dirty="0" err="1"/>
              <a:t>systemd</a:t>
            </a:r>
            <a:r>
              <a:rPr lang="en-US" b="1" dirty="0"/>
              <a:t> unit files.</a:t>
            </a:r>
          </a:p>
          <a:p>
            <a:r>
              <a:rPr lang="en-US" dirty="0"/>
              <a:t>Run the following command to reload </a:t>
            </a:r>
            <a:r>
              <a:rPr lang="en-US" dirty="0" err="1"/>
              <a:t>systemd</a:t>
            </a:r>
            <a:r>
              <a:rPr lang="en-US" dirty="0"/>
              <a:t> unit files to make disable-transparent-huge-</a:t>
            </a:r>
            <a:r>
              <a:rPr lang="en-US" dirty="0" err="1"/>
              <a:t>pages.service</a:t>
            </a:r>
            <a:r>
              <a:rPr lang="en-US" dirty="0"/>
              <a:t> available for use:</a:t>
            </a:r>
          </a:p>
          <a:p>
            <a:pPr lvl="1"/>
            <a:r>
              <a:rPr lang="en-US" dirty="0" err="1"/>
              <a:t>sudo</a:t>
            </a:r>
            <a:r>
              <a:rPr lang="en-US" dirty="0"/>
              <a:t> </a:t>
            </a:r>
            <a:r>
              <a:rPr lang="en-US" dirty="0" err="1"/>
              <a:t>systemctl</a:t>
            </a:r>
            <a:r>
              <a:rPr lang="en-US" dirty="0"/>
              <a:t> daemon-reload</a:t>
            </a:r>
          </a:p>
          <a:p>
            <a:pPr marL="0" indent="0">
              <a:buNone/>
            </a:pPr>
            <a:r>
              <a:rPr lang="en-US" b="1" dirty="0"/>
              <a:t>3. Start the service.</a:t>
            </a:r>
          </a:p>
          <a:p>
            <a:r>
              <a:rPr lang="en-US" dirty="0"/>
              <a:t>Start the service manually once to ensure that the appropriate THP setting has been changed:</a:t>
            </a:r>
          </a:p>
          <a:p>
            <a:pPr lvl="1"/>
            <a:r>
              <a:rPr lang="en-US" dirty="0" err="1"/>
              <a:t>sudo</a:t>
            </a:r>
            <a:r>
              <a:rPr lang="en-US" dirty="0"/>
              <a:t> </a:t>
            </a:r>
            <a:r>
              <a:rPr lang="en-US" dirty="0" err="1"/>
              <a:t>systemctl</a:t>
            </a:r>
            <a:r>
              <a:rPr lang="en-US" dirty="0"/>
              <a:t> start disable-transparent-huge-pages</a:t>
            </a:r>
          </a:p>
          <a:p>
            <a:r>
              <a:rPr lang="en-US" dirty="0"/>
              <a:t>Verify that THP has successfully been set to [never] by running the following command:</a:t>
            </a:r>
          </a:p>
          <a:p>
            <a:pPr lvl="1"/>
            <a:r>
              <a:rPr lang="en-US" dirty="0"/>
              <a:t>cat /sys/kernel/mm/</a:t>
            </a:r>
            <a:r>
              <a:rPr lang="en-US" dirty="0" err="1"/>
              <a:t>transparent_hugepage</a:t>
            </a:r>
            <a:r>
              <a:rPr lang="en-US" dirty="0"/>
              <a:t>/enabled</a:t>
            </a:r>
          </a:p>
          <a:p>
            <a:endParaRPr lang="en-US" dirty="0"/>
          </a:p>
          <a:p>
            <a:endParaRPr lang="en-IN" dirty="0"/>
          </a:p>
        </p:txBody>
      </p:sp>
    </p:spTree>
    <p:extLst>
      <p:ext uri="{BB962C8B-B14F-4D97-AF65-F5344CB8AC3E}">
        <p14:creationId xmlns:p14="http://schemas.microsoft.com/office/powerpoint/2010/main" val="4144836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Disable Transparent Huge Pages (THP)</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a:bodyPr>
          <a:lstStyle/>
          <a:p>
            <a:pPr marL="0" indent="0">
              <a:buNone/>
            </a:pPr>
            <a:r>
              <a:rPr lang="en-US" b="1" dirty="0"/>
              <a:t>4. Configure your operating system to run it on boot.</a:t>
            </a:r>
          </a:p>
          <a:p>
            <a:r>
              <a:rPr lang="en-US" dirty="0"/>
              <a:t>To ensure that this setting is applied each time your system boots, run the following command:</a:t>
            </a:r>
          </a:p>
          <a:p>
            <a:pPr lvl="1"/>
            <a:r>
              <a:rPr lang="en-US" dirty="0" err="1"/>
              <a:t>sudo</a:t>
            </a:r>
            <a:r>
              <a:rPr lang="en-US" dirty="0"/>
              <a:t> </a:t>
            </a:r>
            <a:r>
              <a:rPr lang="en-US" dirty="0" err="1"/>
              <a:t>systemctl</a:t>
            </a:r>
            <a:r>
              <a:rPr lang="en-US" dirty="0"/>
              <a:t> enable disable-transparent-huge-pages</a:t>
            </a:r>
          </a:p>
          <a:p>
            <a:pPr marL="0" indent="0">
              <a:buNone/>
            </a:pPr>
            <a:r>
              <a:rPr lang="en-US" b="1" dirty="0"/>
              <a:t>5. Customize tuned / </a:t>
            </a:r>
            <a:r>
              <a:rPr lang="en-US" b="1" dirty="0" err="1"/>
              <a:t>ktune</a:t>
            </a:r>
            <a:r>
              <a:rPr lang="en-US" b="1" dirty="0"/>
              <a:t> profile, if applicable.</a:t>
            </a:r>
          </a:p>
          <a:p>
            <a:pPr lvl="1"/>
            <a:r>
              <a:rPr lang="en-US" dirty="0"/>
              <a:t>If you are using tuned or </a:t>
            </a:r>
            <a:r>
              <a:rPr lang="en-US" dirty="0" err="1"/>
              <a:t>ktune</a:t>
            </a:r>
            <a:r>
              <a:rPr lang="en-US" dirty="0"/>
              <a:t> on RHEL/ CentOS, you must now also create a custom tuned profile.</a:t>
            </a:r>
            <a:endParaRPr lang="en-IN" dirty="0"/>
          </a:p>
        </p:txBody>
      </p:sp>
    </p:spTree>
    <p:extLst>
      <p:ext uri="{BB962C8B-B14F-4D97-AF65-F5344CB8AC3E}">
        <p14:creationId xmlns:p14="http://schemas.microsoft.com/office/powerpoint/2010/main" val="1585161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IN" dirty="0"/>
              <a:t>Performance Monitoring</a:t>
            </a:r>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fontScale="92500"/>
          </a:bodyPr>
          <a:lstStyle/>
          <a:p>
            <a:r>
              <a:rPr lang="en-US" dirty="0" err="1"/>
              <a:t>iostat</a:t>
            </a:r>
            <a:endParaRPr lang="en-US" dirty="0"/>
          </a:p>
          <a:p>
            <a:r>
              <a:rPr lang="en-US" dirty="0"/>
              <a:t>On Linux, use the </a:t>
            </a:r>
            <a:r>
              <a:rPr lang="en-US" dirty="0" err="1"/>
              <a:t>iostat</a:t>
            </a:r>
            <a:r>
              <a:rPr lang="en-US" dirty="0"/>
              <a:t> command to check if disk I/O is a bottleneck for your database. </a:t>
            </a:r>
          </a:p>
          <a:p>
            <a:r>
              <a:rPr lang="en-US" dirty="0"/>
              <a:t>Specify a number of seconds when running </a:t>
            </a:r>
            <a:r>
              <a:rPr lang="en-US" dirty="0" err="1"/>
              <a:t>iostat</a:t>
            </a:r>
            <a:r>
              <a:rPr lang="en-US" dirty="0"/>
              <a:t> to avoid displaying stats covering the time since server boot.</a:t>
            </a:r>
          </a:p>
          <a:p>
            <a:r>
              <a:rPr lang="en-US" dirty="0"/>
              <a:t>For example, the following command will display extended statistics and the time for each displayed report, with traffic in MB/s, at one second intervals:</a:t>
            </a:r>
          </a:p>
          <a:p>
            <a:pPr marL="0" indent="0">
              <a:buNone/>
            </a:pPr>
            <a:r>
              <a:rPr lang="en-US" dirty="0"/>
              <a:t>		</a:t>
            </a:r>
            <a:r>
              <a:rPr lang="en-US" b="1" dirty="0" err="1">
                <a:solidFill>
                  <a:srgbClr val="7030A0"/>
                </a:solidFill>
              </a:rPr>
              <a:t>iostat</a:t>
            </a:r>
            <a:r>
              <a:rPr lang="en-US" b="1" dirty="0">
                <a:solidFill>
                  <a:srgbClr val="7030A0"/>
                </a:solidFill>
              </a:rPr>
              <a:t> -</a:t>
            </a:r>
            <a:r>
              <a:rPr lang="en-US" b="1" dirty="0" err="1">
                <a:solidFill>
                  <a:srgbClr val="7030A0"/>
                </a:solidFill>
              </a:rPr>
              <a:t>xmt</a:t>
            </a:r>
            <a:r>
              <a:rPr lang="en-US" b="1" dirty="0">
                <a:solidFill>
                  <a:srgbClr val="7030A0"/>
                </a:solidFill>
              </a:rPr>
              <a:t> 1</a:t>
            </a:r>
          </a:p>
          <a:p>
            <a:r>
              <a:rPr lang="en-US" dirty="0"/>
              <a:t>Key fields from </a:t>
            </a:r>
            <a:r>
              <a:rPr lang="en-US" dirty="0" err="1"/>
              <a:t>iostat</a:t>
            </a:r>
            <a:r>
              <a:rPr lang="en-US" dirty="0"/>
              <a:t>:</a:t>
            </a:r>
          </a:p>
          <a:p>
            <a:r>
              <a:rPr lang="en-US" dirty="0"/>
              <a:t>%util: this is the most useful field for a quick check, it indicates what percent of the time the device/drive is in use.</a:t>
            </a:r>
          </a:p>
          <a:p>
            <a:r>
              <a:rPr lang="en-US" dirty="0" err="1"/>
              <a:t>avgrq-sz</a:t>
            </a:r>
            <a:r>
              <a:rPr lang="en-US" dirty="0"/>
              <a:t>: average request size. Smaller number for this value reflect more random IO operations.</a:t>
            </a:r>
            <a:endParaRPr lang="en-IN" dirty="0"/>
          </a:p>
        </p:txBody>
      </p:sp>
    </p:spTree>
    <p:extLst>
      <p:ext uri="{BB962C8B-B14F-4D97-AF65-F5344CB8AC3E}">
        <p14:creationId xmlns:p14="http://schemas.microsoft.com/office/powerpoint/2010/main" val="1239765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Monitoring</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fontScale="85000" lnSpcReduction="20000"/>
          </a:bodyPr>
          <a:lstStyle/>
          <a:p>
            <a:r>
              <a:rPr lang="en-US" dirty="0"/>
              <a:t>Use MongoDB Cloud Manager or Ops Manager, an on-premise solution available in MongoDB Enterprise Advanced or another monitoring system to monitor key database metrics and set up alerts for them.</a:t>
            </a:r>
          </a:p>
          <a:p>
            <a:pPr marL="0" indent="0">
              <a:buNone/>
            </a:pPr>
            <a:r>
              <a:rPr lang="en-US" dirty="0"/>
              <a:t> Include alerts for the following metrics:</a:t>
            </a:r>
          </a:p>
          <a:p>
            <a:pPr>
              <a:buFont typeface="Wingdings" panose="05000000000000000000" pitchFamily="2" charset="2"/>
              <a:buChar char="§"/>
            </a:pPr>
            <a:r>
              <a:rPr lang="en-US" dirty="0"/>
              <a:t>replication lag</a:t>
            </a:r>
          </a:p>
          <a:p>
            <a:pPr>
              <a:buFont typeface="Wingdings" panose="05000000000000000000" pitchFamily="2" charset="2"/>
              <a:buChar char="§"/>
            </a:pPr>
            <a:r>
              <a:rPr lang="en-US" dirty="0"/>
              <a:t>replication </a:t>
            </a:r>
            <a:r>
              <a:rPr lang="en-US" dirty="0" err="1"/>
              <a:t>oplog</a:t>
            </a:r>
            <a:r>
              <a:rPr lang="en-US" dirty="0"/>
              <a:t> window</a:t>
            </a:r>
          </a:p>
          <a:p>
            <a:pPr>
              <a:buFont typeface="Wingdings" panose="05000000000000000000" pitchFamily="2" charset="2"/>
              <a:buChar char="§"/>
            </a:pPr>
            <a:r>
              <a:rPr lang="en-US" dirty="0"/>
              <a:t>assertions</a:t>
            </a:r>
          </a:p>
          <a:p>
            <a:pPr>
              <a:buFont typeface="Wingdings" panose="05000000000000000000" pitchFamily="2" charset="2"/>
              <a:buChar char="§"/>
            </a:pPr>
            <a:r>
              <a:rPr lang="en-US" dirty="0"/>
              <a:t>queues</a:t>
            </a:r>
          </a:p>
          <a:p>
            <a:pPr>
              <a:buFont typeface="Wingdings" panose="05000000000000000000" pitchFamily="2" charset="2"/>
              <a:buChar char="§"/>
            </a:pPr>
            <a:r>
              <a:rPr lang="en-US" dirty="0"/>
              <a:t>page faults</a:t>
            </a:r>
          </a:p>
          <a:p>
            <a:r>
              <a:rPr lang="en-US" dirty="0"/>
              <a:t>Monitor hardware statistics for your servers. In particular, pay attention to the disk use, CPU, and available disk space.</a:t>
            </a:r>
          </a:p>
          <a:p>
            <a:r>
              <a:rPr lang="en-US" dirty="0"/>
              <a:t>In the absence of disk space monitoring, or as a </a:t>
            </a:r>
            <a:r>
              <a:rPr lang="en-US" dirty="0" err="1"/>
              <a:t>precaution:Create</a:t>
            </a:r>
            <a:r>
              <a:rPr lang="en-US" dirty="0"/>
              <a:t> a dummy 4 GB file on the </a:t>
            </a:r>
            <a:r>
              <a:rPr lang="en-US" dirty="0" err="1"/>
              <a:t>storage.dbPath</a:t>
            </a:r>
            <a:r>
              <a:rPr lang="en-US" dirty="0"/>
              <a:t> drive to ensure available space if the disk becomes full.</a:t>
            </a:r>
          </a:p>
          <a:p>
            <a:r>
              <a:rPr lang="en-US" dirty="0"/>
              <a:t>A combination of </a:t>
            </a:r>
            <a:r>
              <a:rPr lang="en-US" dirty="0" err="1"/>
              <a:t>cron+df</a:t>
            </a:r>
            <a:r>
              <a:rPr lang="en-US" dirty="0"/>
              <a:t> can alert when disk space hits a high-water mark, if no other monitoring tool is available.</a:t>
            </a:r>
            <a:endParaRPr lang="en-IN" dirty="0"/>
          </a:p>
        </p:txBody>
      </p:sp>
    </p:spTree>
    <p:extLst>
      <p:ext uri="{BB962C8B-B14F-4D97-AF65-F5344CB8AC3E}">
        <p14:creationId xmlns:p14="http://schemas.microsoft.com/office/powerpoint/2010/main" val="90187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Concurrency</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r>
              <a:rPr lang="en-US" dirty="0"/>
              <a:t>Total number of active threads (i.e. concurrent operations) relative to the number of available CPUs can impact performance:</a:t>
            </a:r>
          </a:p>
          <a:p>
            <a:pPr algn="l">
              <a:buFont typeface="Arial" panose="020B0604020202020204" pitchFamily="34" charset="0"/>
              <a:buChar char="•"/>
            </a:pPr>
            <a:r>
              <a:rPr lang="en-US" b="0" i="0" dirty="0">
                <a:solidFill>
                  <a:srgbClr val="001E2B"/>
                </a:solidFill>
                <a:effectLst/>
                <a:latin typeface="Euclid Circular A"/>
              </a:rPr>
              <a:t>Throughput </a:t>
            </a:r>
            <a:r>
              <a:rPr lang="en-US" b="0" i="1" dirty="0">
                <a:solidFill>
                  <a:srgbClr val="001E2B"/>
                </a:solidFill>
                <a:effectLst/>
                <a:latin typeface="Euclid Circular A"/>
              </a:rPr>
              <a:t>increases</a:t>
            </a:r>
            <a:r>
              <a:rPr lang="en-US" b="0" i="0" dirty="0">
                <a:solidFill>
                  <a:srgbClr val="001E2B"/>
                </a:solidFill>
                <a:effectLst/>
                <a:latin typeface="Euclid Circular A"/>
              </a:rPr>
              <a:t> as the number of concurrent active operations increases up to the number of CPUs.</a:t>
            </a:r>
          </a:p>
          <a:p>
            <a:pPr algn="l">
              <a:buFont typeface="Arial" panose="020B0604020202020204" pitchFamily="34" charset="0"/>
              <a:buChar char="•"/>
            </a:pPr>
            <a:r>
              <a:rPr lang="en-US" b="0" i="0" dirty="0">
                <a:solidFill>
                  <a:srgbClr val="001E2B"/>
                </a:solidFill>
                <a:effectLst/>
                <a:latin typeface="Euclid Circular A"/>
              </a:rPr>
              <a:t>Throughput </a:t>
            </a:r>
            <a:r>
              <a:rPr lang="en-US" b="0" i="1" dirty="0">
                <a:solidFill>
                  <a:srgbClr val="001E2B"/>
                </a:solidFill>
                <a:effectLst/>
                <a:latin typeface="Euclid Circular A"/>
              </a:rPr>
              <a:t>decreases</a:t>
            </a:r>
            <a:r>
              <a:rPr lang="en-US" b="0" i="0" dirty="0">
                <a:solidFill>
                  <a:srgbClr val="001E2B"/>
                </a:solidFill>
                <a:effectLst/>
                <a:latin typeface="Euclid Circular A"/>
              </a:rPr>
              <a:t> as the number of concurrent active operations exceeds the number of CPUs by some threshold amount.</a:t>
            </a:r>
          </a:p>
          <a:p>
            <a:r>
              <a:rPr lang="en-US" dirty="0"/>
              <a:t>Can determine the optimum number of concurrent active operations for your application by experimenting and measuring throughput. </a:t>
            </a:r>
          </a:p>
          <a:p>
            <a:r>
              <a:rPr lang="en-US" dirty="0"/>
              <a:t>The output from </a:t>
            </a:r>
          </a:p>
          <a:p>
            <a:pPr marL="0" indent="0">
              <a:buNone/>
            </a:pPr>
            <a:r>
              <a:rPr lang="en-US" dirty="0" err="1"/>
              <a:t>mongostat</a:t>
            </a:r>
            <a:endParaRPr lang="en-US" dirty="0"/>
          </a:p>
          <a:p>
            <a:r>
              <a:rPr lang="en-US" dirty="0"/>
              <a:t> provides statistics on the number of active reads/writes in the (</a:t>
            </a:r>
            <a:r>
              <a:rPr lang="en-US" dirty="0" err="1"/>
              <a:t>ar|aw</a:t>
            </a:r>
            <a:r>
              <a:rPr lang="en-US" dirty="0"/>
              <a:t>) column.</a:t>
            </a:r>
            <a:endParaRPr lang="en-IN" dirty="0"/>
          </a:p>
        </p:txBody>
      </p:sp>
    </p:spTree>
    <p:extLst>
      <p:ext uri="{BB962C8B-B14F-4D97-AF65-F5344CB8AC3E}">
        <p14:creationId xmlns:p14="http://schemas.microsoft.com/office/powerpoint/2010/main" val="1763267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Locking Performance</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fontScale="85000" lnSpcReduction="20000"/>
          </a:bodyPr>
          <a:lstStyle/>
          <a:p>
            <a:r>
              <a:rPr lang="en-US" dirty="0"/>
              <a:t>MongoDB uses a locking system to ensure data set consistency. </a:t>
            </a:r>
          </a:p>
          <a:p>
            <a:r>
              <a:rPr lang="en-US" dirty="0"/>
              <a:t>If certain operations are long-running or a queue forms, performance will degrade as requests and operations wait for the lock.</a:t>
            </a:r>
          </a:p>
          <a:p>
            <a:r>
              <a:rPr lang="en-US" dirty="0"/>
              <a:t>Lock-related slowdowns can be intermittent. </a:t>
            </a:r>
          </a:p>
          <a:p>
            <a:r>
              <a:rPr lang="en-US" dirty="0"/>
              <a:t>To see if the lock has been affecting your performance, refer to the locks section and the </a:t>
            </a:r>
            <a:r>
              <a:rPr lang="en-US" dirty="0" err="1"/>
              <a:t>globalLock</a:t>
            </a:r>
            <a:r>
              <a:rPr lang="en-US" dirty="0"/>
              <a:t> section of the </a:t>
            </a:r>
            <a:r>
              <a:rPr lang="en-US" dirty="0" err="1"/>
              <a:t>serverStatus</a:t>
            </a:r>
            <a:r>
              <a:rPr lang="en-US" dirty="0"/>
              <a:t> output.</a:t>
            </a:r>
          </a:p>
          <a:p>
            <a:r>
              <a:rPr lang="en-US" dirty="0"/>
              <a:t>Dividing locks.&lt;type&gt;.</a:t>
            </a:r>
            <a:r>
              <a:rPr lang="en-US" dirty="0" err="1"/>
              <a:t>timeAcquiringMicros</a:t>
            </a:r>
            <a:r>
              <a:rPr lang="en-US" dirty="0"/>
              <a:t> by locks.&lt;type&gt;.</a:t>
            </a:r>
            <a:r>
              <a:rPr lang="en-US" dirty="0" err="1"/>
              <a:t>acquireWaitCount</a:t>
            </a:r>
            <a:r>
              <a:rPr lang="en-US" dirty="0"/>
              <a:t> can give an approximate average wait time for a particular lock mode.</a:t>
            </a:r>
          </a:p>
          <a:p>
            <a:r>
              <a:rPr lang="en-US" dirty="0"/>
              <a:t>locks.&lt;type&gt;.</a:t>
            </a:r>
            <a:r>
              <a:rPr lang="en-US" dirty="0" err="1"/>
              <a:t>deadlockCount</a:t>
            </a:r>
            <a:r>
              <a:rPr lang="en-US" dirty="0"/>
              <a:t> provide the number of times the lock acquisitions encountered deadlocks.</a:t>
            </a:r>
          </a:p>
          <a:p>
            <a:r>
              <a:rPr lang="en-US" dirty="0"/>
              <a:t>If </a:t>
            </a:r>
            <a:r>
              <a:rPr lang="en-US" dirty="0" err="1"/>
              <a:t>globalLock.currentQueue.total</a:t>
            </a:r>
            <a:r>
              <a:rPr lang="en-US" dirty="0"/>
              <a:t> is consistently high, then there is a chance that a large number of requests are waiting for a lock. This indicates a possible concurrency issue that may be affecting performance.</a:t>
            </a:r>
          </a:p>
          <a:p>
            <a:r>
              <a:rPr lang="en-US" dirty="0"/>
              <a:t>If </a:t>
            </a:r>
            <a:r>
              <a:rPr lang="en-US" dirty="0" err="1"/>
              <a:t>globalLock.totalTime</a:t>
            </a:r>
            <a:r>
              <a:rPr lang="en-US" dirty="0"/>
              <a:t> is high relative to uptime, the database has existed in a lock state for a significant amount of time.</a:t>
            </a:r>
          </a:p>
          <a:p>
            <a:r>
              <a:rPr lang="en-US" sz="2100" b="1" dirty="0"/>
              <a:t>Long queries can result from ineffective use of indexes; non-optimal schema design; poor query structure; system architecture issues; or insufficient RAM resulting in disk reads.</a:t>
            </a:r>
            <a:endParaRPr lang="en-IN" sz="2100" b="1" dirty="0"/>
          </a:p>
        </p:txBody>
      </p:sp>
    </p:spTree>
    <p:extLst>
      <p:ext uri="{BB962C8B-B14F-4D97-AF65-F5344CB8AC3E}">
        <p14:creationId xmlns:p14="http://schemas.microsoft.com/office/powerpoint/2010/main" val="293298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76506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420605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2062233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754274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918574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845567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35849896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2880873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265736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IN" dirty="0"/>
              <a:t>Compression and Encryption</a:t>
            </a:r>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r>
              <a:rPr lang="en-US" dirty="0"/>
              <a:t>When using encryption, CPUs equipped with AES-NI instruction-set extensions show significant performance advantages. </a:t>
            </a:r>
          </a:p>
          <a:p>
            <a:r>
              <a:rPr lang="en-US" dirty="0"/>
              <a:t>If you are using MongoDB Enterprise with the Encrypted Storage Engine, choose a CPU that supports AES-NI for better performance.</a:t>
            </a:r>
            <a:endParaRPr lang="en-IN" dirty="0"/>
          </a:p>
        </p:txBody>
      </p:sp>
    </p:spTree>
    <p:extLst>
      <p:ext uri="{BB962C8B-B14F-4D97-AF65-F5344CB8AC3E}">
        <p14:creationId xmlns:p14="http://schemas.microsoft.com/office/powerpoint/2010/main" val="3731360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2899413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1954579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1745165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3894663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1102203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16151047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31997811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34386858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736362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47837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Use Solid State Disks (SSDs)</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r>
              <a:rPr lang="en-US" dirty="0"/>
              <a:t>MongoDB has good results and a good price-performance ratio with SATA SSD (Solid State Disk).</a:t>
            </a:r>
          </a:p>
          <a:p>
            <a:r>
              <a:rPr lang="en-US" dirty="0"/>
              <a:t>Use SSD if available and economical.</a:t>
            </a:r>
          </a:p>
          <a:p>
            <a:r>
              <a:rPr lang="en-US" dirty="0"/>
              <a:t>Commodity (SATA) spinning drives are often a good option, as the random I/O performance increase with more expensive spinning drives is not that dramatic (only on the order of 2x). </a:t>
            </a:r>
          </a:p>
          <a:p>
            <a:r>
              <a:rPr lang="en-US" dirty="0"/>
              <a:t>Using SSDs or increasing RAM may be more effective in increasing I/O throughput.</a:t>
            </a:r>
            <a:endParaRPr lang="en-IN" dirty="0"/>
          </a:p>
        </p:txBody>
      </p:sp>
    </p:spTree>
    <p:extLst>
      <p:ext uri="{BB962C8B-B14F-4D97-AF65-F5344CB8AC3E}">
        <p14:creationId xmlns:p14="http://schemas.microsoft.com/office/powerpoint/2010/main" val="3098537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endParaRPr lang="en-IN" dirty="0"/>
          </a:p>
        </p:txBody>
      </p:sp>
    </p:spTree>
    <p:extLst>
      <p:ext uri="{BB962C8B-B14F-4D97-AF65-F5344CB8AC3E}">
        <p14:creationId xmlns:p14="http://schemas.microsoft.com/office/powerpoint/2010/main" val="20997904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Filesystem</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a:bodyPr>
          <a:lstStyle/>
          <a:p>
            <a:r>
              <a:rPr lang="en-US" dirty="0"/>
              <a:t>Align your disk partitions with your RAID configuration.</a:t>
            </a:r>
          </a:p>
          <a:p>
            <a:r>
              <a:rPr lang="en-US" dirty="0"/>
              <a:t>Avoid using NFS drives for your </a:t>
            </a:r>
            <a:r>
              <a:rPr lang="en-US" dirty="0" err="1"/>
              <a:t>dbPath</a:t>
            </a:r>
            <a:r>
              <a:rPr lang="en-US" dirty="0"/>
              <a:t>. Using NFS drives can result in degraded and unstable performance. </a:t>
            </a:r>
          </a:p>
          <a:p>
            <a:r>
              <a:rPr lang="en-US" dirty="0"/>
              <a:t>VMware users should use VMware virtual drives over NFS.</a:t>
            </a:r>
          </a:p>
          <a:p>
            <a:r>
              <a:rPr lang="en-US" dirty="0"/>
              <a:t>Linux/Unix: format your drives into XFS or EXT4. If possible, use XFS as it generally performs better with MongoDB.</a:t>
            </a:r>
          </a:p>
          <a:p>
            <a:r>
              <a:rPr lang="en-US" dirty="0"/>
              <a:t>With the </a:t>
            </a:r>
            <a:r>
              <a:rPr lang="en-US" dirty="0" err="1"/>
              <a:t>WiredTiger</a:t>
            </a:r>
            <a:r>
              <a:rPr lang="en-US" dirty="0"/>
              <a:t> storage engine, use of XFS is strongly recommended to avoid performance issues found when using EXT4 with </a:t>
            </a:r>
            <a:r>
              <a:rPr lang="en-US" dirty="0" err="1"/>
              <a:t>WiredTiger</a:t>
            </a:r>
            <a:r>
              <a:rPr lang="en-US" dirty="0"/>
              <a:t>.</a:t>
            </a:r>
          </a:p>
          <a:p>
            <a:r>
              <a:rPr lang="en-US" dirty="0"/>
              <a:t>If using RAID, you may need to configure XFS with your RAID geometry.</a:t>
            </a:r>
          </a:p>
          <a:p>
            <a:r>
              <a:rPr lang="en-US" dirty="0"/>
              <a:t>Windows: use the NTFS file system. Do not use any FAT file system (i.e. FAT 16/32/</a:t>
            </a:r>
            <a:r>
              <a:rPr lang="en-US" dirty="0" err="1"/>
              <a:t>exFAT</a:t>
            </a:r>
            <a:r>
              <a:rPr lang="en-US" dirty="0"/>
              <a:t>)</a:t>
            </a:r>
            <a:endParaRPr lang="en-IN" dirty="0"/>
          </a:p>
        </p:txBody>
      </p:sp>
    </p:spTree>
    <p:extLst>
      <p:ext uri="{BB962C8B-B14F-4D97-AF65-F5344CB8AC3E}">
        <p14:creationId xmlns:p14="http://schemas.microsoft.com/office/powerpoint/2010/main" val="102411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Data Consistency</a:t>
            </a: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normAutofit/>
          </a:bodyPr>
          <a:lstStyle/>
          <a:p>
            <a:r>
              <a:rPr lang="en-US" dirty="0"/>
              <a:t>Journaling</a:t>
            </a:r>
          </a:p>
          <a:p>
            <a:r>
              <a:rPr lang="en-US" dirty="0"/>
              <a:t>MongoDB uses write ahead logging to an on-disk journal. </a:t>
            </a:r>
          </a:p>
          <a:p>
            <a:r>
              <a:rPr lang="en-US" dirty="0"/>
              <a:t>Journaling guarantees that MongoDB can quickly recover write operations that were written to the journal but not written to data files in cases where </a:t>
            </a:r>
            <a:r>
              <a:rPr lang="en-US" dirty="0" err="1"/>
              <a:t>mongod</a:t>
            </a:r>
            <a:r>
              <a:rPr lang="en-US" dirty="0"/>
              <a:t> terminated due to a crash or other serious failure.</a:t>
            </a:r>
          </a:p>
          <a:p>
            <a:r>
              <a:rPr lang="en-US" dirty="0"/>
              <a:t>Leave journaling enabled in order to ensure that </a:t>
            </a:r>
            <a:r>
              <a:rPr lang="en-US" dirty="0" err="1"/>
              <a:t>mongod</a:t>
            </a:r>
            <a:r>
              <a:rPr lang="en-US" dirty="0"/>
              <a:t> will be able to recover its data files and keep the data files in a valid state following a crash. </a:t>
            </a:r>
          </a:p>
          <a:p>
            <a:r>
              <a:rPr lang="en-US" dirty="0"/>
              <a:t>Starting in MongoDB 4.0, you cannot specify --</a:t>
            </a:r>
            <a:r>
              <a:rPr lang="en-US" dirty="0" err="1"/>
              <a:t>nojournal</a:t>
            </a:r>
            <a:r>
              <a:rPr lang="en-US" dirty="0"/>
              <a:t> option or </a:t>
            </a:r>
            <a:r>
              <a:rPr lang="en-US" dirty="0" err="1"/>
              <a:t>storage.journal.enabled</a:t>
            </a:r>
            <a:r>
              <a:rPr lang="en-US" dirty="0"/>
              <a:t>: false for replica set members that use the </a:t>
            </a:r>
            <a:r>
              <a:rPr lang="en-US" dirty="0" err="1"/>
              <a:t>WiredTiger</a:t>
            </a:r>
            <a:r>
              <a:rPr lang="en-US" dirty="0"/>
              <a:t> storage engine.</a:t>
            </a:r>
            <a:endParaRPr lang="en-IN" dirty="0"/>
          </a:p>
        </p:txBody>
      </p:sp>
    </p:spTree>
    <p:extLst>
      <p:ext uri="{BB962C8B-B14F-4D97-AF65-F5344CB8AC3E}">
        <p14:creationId xmlns:p14="http://schemas.microsoft.com/office/powerpoint/2010/main" val="327920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Data Consistency</a:t>
            </a:r>
            <a:br>
              <a:rPr lang="en-US" dirty="0"/>
            </a:b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r>
              <a:rPr lang="en-US" dirty="0"/>
              <a:t>Read Concern</a:t>
            </a:r>
          </a:p>
          <a:p>
            <a:r>
              <a:rPr lang="en-US" dirty="0"/>
              <a:t>Starting in MongoDB 3.6, can use causally consistent sessions to read your own writes, if the writes request acknowledgement.</a:t>
            </a:r>
          </a:p>
          <a:p>
            <a:endParaRPr lang="en-US" dirty="0"/>
          </a:p>
          <a:p>
            <a:r>
              <a:rPr lang="en-US" dirty="0"/>
              <a:t>Prior to MongoDB 3.6, in order to read your own writes you must issue your write operation with { w: "majority" } write concern, and then issue your read operation with primary read preference, and either "majority" or "linearizable" read concern.</a:t>
            </a:r>
            <a:endParaRPr lang="en-IN" dirty="0"/>
          </a:p>
        </p:txBody>
      </p:sp>
    </p:spTree>
    <p:extLst>
      <p:ext uri="{BB962C8B-B14F-4D97-AF65-F5344CB8AC3E}">
        <p14:creationId xmlns:p14="http://schemas.microsoft.com/office/powerpoint/2010/main" val="254998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12DA-E748-1A82-CED1-10CE65592EDA}"/>
              </a:ext>
            </a:extLst>
          </p:cNvPr>
          <p:cNvSpPr>
            <a:spLocks noGrp="1"/>
          </p:cNvSpPr>
          <p:nvPr>
            <p:ph type="title"/>
          </p:nvPr>
        </p:nvSpPr>
        <p:spPr/>
        <p:txBody>
          <a:bodyPr/>
          <a:lstStyle/>
          <a:p>
            <a:r>
              <a:rPr lang="en-US" dirty="0"/>
              <a:t>Data Consistency</a:t>
            </a:r>
            <a:br>
              <a:rPr lang="en-US" dirty="0"/>
            </a:br>
            <a:endParaRPr lang="en-IN" dirty="0"/>
          </a:p>
        </p:txBody>
      </p:sp>
      <p:sp>
        <p:nvSpPr>
          <p:cNvPr id="3" name="Content Placeholder 2">
            <a:extLst>
              <a:ext uri="{FF2B5EF4-FFF2-40B4-BE49-F238E27FC236}">
                <a16:creationId xmlns:a16="http://schemas.microsoft.com/office/drawing/2014/main" id="{A5F3F3CE-0797-A73C-7476-19E72C674351}"/>
              </a:ext>
            </a:extLst>
          </p:cNvPr>
          <p:cNvSpPr>
            <a:spLocks noGrp="1"/>
          </p:cNvSpPr>
          <p:nvPr>
            <p:ph idx="1"/>
          </p:nvPr>
        </p:nvSpPr>
        <p:spPr>
          <a:xfrm>
            <a:off x="1154954" y="2603499"/>
            <a:ext cx="10589371" cy="3940175"/>
          </a:xfrm>
        </p:spPr>
        <p:txBody>
          <a:bodyPr/>
          <a:lstStyle/>
          <a:p>
            <a:r>
              <a:rPr lang="en-US" dirty="0"/>
              <a:t>Write Concern</a:t>
            </a:r>
          </a:p>
          <a:p>
            <a:r>
              <a:rPr lang="en-US" dirty="0"/>
              <a:t>Write concern describes the level of acknowledgement requested from MongoDB for write operations. </a:t>
            </a:r>
          </a:p>
          <a:p>
            <a:r>
              <a:rPr lang="en-US" dirty="0"/>
              <a:t>Level of the write concerns affects how quickly the write operation returns. </a:t>
            </a:r>
          </a:p>
          <a:p>
            <a:r>
              <a:rPr lang="en-US" dirty="0"/>
              <a:t>When write operations have a weak write concern, they return quickly. </a:t>
            </a:r>
          </a:p>
          <a:p>
            <a:r>
              <a:rPr lang="en-US" dirty="0"/>
              <a:t>With stronger write concerns, clients must wait after sending a write operation until MongoDB confirms the write operation at the requested write concern level. </a:t>
            </a:r>
          </a:p>
          <a:p>
            <a:r>
              <a:rPr lang="en-US" dirty="0"/>
              <a:t>With insufficient write concerns, write operations may appear to a client to have succeeded, but may not persist in some cases of server failure.</a:t>
            </a:r>
            <a:endParaRPr lang="en-IN" dirty="0"/>
          </a:p>
        </p:txBody>
      </p:sp>
    </p:spTree>
    <p:extLst>
      <p:ext uri="{BB962C8B-B14F-4D97-AF65-F5344CB8AC3E}">
        <p14:creationId xmlns:p14="http://schemas.microsoft.com/office/powerpoint/2010/main" val="1636350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85</TotalTime>
  <Words>4149</Words>
  <Application>Microsoft Office PowerPoint</Application>
  <PresentationFormat>Widescreen</PresentationFormat>
  <Paragraphs>302</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Century Gothic</vt:lpstr>
      <vt:lpstr>Euclid Circular A</vt:lpstr>
      <vt:lpstr>Wingdings</vt:lpstr>
      <vt:lpstr>Wingdings 3</vt:lpstr>
      <vt:lpstr>Ion Boardroom</vt:lpstr>
      <vt:lpstr>Mongodb Optimisation strategies</vt:lpstr>
      <vt:lpstr>MongoDB dbPath</vt:lpstr>
      <vt:lpstr>Concurrency</vt:lpstr>
      <vt:lpstr>Concurrency</vt:lpstr>
      <vt:lpstr>Compression and Encryption</vt:lpstr>
      <vt:lpstr>Use Solid State Disks (SSDs)</vt:lpstr>
      <vt:lpstr>Data Consistency</vt:lpstr>
      <vt:lpstr>Data Consistency </vt:lpstr>
      <vt:lpstr>Data Consistency </vt:lpstr>
      <vt:lpstr>Use Trusted Networking Environments</vt:lpstr>
      <vt:lpstr>Connection Pool?</vt:lpstr>
      <vt:lpstr>Manage Connection Pool Sizes</vt:lpstr>
      <vt:lpstr>Connection Pool Configuration Settings</vt:lpstr>
      <vt:lpstr>Create and Use a Connection Pool</vt:lpstr>
      <vt:lpstr>Connection Pool Options</vt:lpstr>
      <vt:lpstr>MongoDB and NUMA Hardware</vt:lpstr>
      <vt:lpstr>Configuring NUMA on Linux</vt:lpstr>
      <vt:lpstr>Configuring NUMA on Linux</vt:lpstr>
      <vt:lpstr>Configuring NUMA on Linux</vt:lpstr>
      <vt:lpstr>Configuring NUMA on Linux</vt:lpstr>
      <vt:lpstr>Disk and Storage Systems -- SWAP</vt:lpstr>
      <vt:lpstr>Set vm.swappiness to 1 or 0</vt:lpstr>
      <vt:lpstr>Check swappiness</vt:lpstr>
      <vt:lpstr>RAID</vt:lpstr>
      <vt:lpstr>Separate Components onto Different Storage Devices</vt:lpstr>
      <vt:lpstr>storage.wiredTiger.engineConfig.directoryForIndexes</vt:lpstr>
      <vt:lpstr>Production Configuration for shraded cluster </vt:lpstr>
      <vt:lpstr>Number of mongos and Distribution</vt:lpstr>
      <vt:lpstr>Sharding checklist</vt:lpstr>
      <vt:lpstr>Replica Set Distribution</vt:lpstr>
      <vt:lpstr>Replication</vt:lpstr>
      <vt:lpstr>Replication</vt:lpstr>
      <vt:lpstr>Disable Transparent Huge Pages (THP)</vt:lpstr>
      <vt:lpstr>Disable Transparent Huge Pages (THP)</vt:lpstr>
      <vt:lpstr>/etc/systemd/system/disable-transparent-huge-pages.service:</vt:lpstr>
      <vt:lpstr>Disable Transparent Huge Pages (THP)</vt:lpstr>
      <vt:lpstr>Disable Transparent Huge Pages (THP)</vt:lpstr>
      <vt:lpstr>Performance Monitoring</vt:lpstr>
      <vt:lpstr>Monitoring</vt:lpstr>
      <vt:lpstr>Locking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Optimisation strategies</dc:title>
  <dc:creator>anju munoth</dc:creator>
  <cp:lastModifiedBy>anju munoth</cp:lastModifiedBy>
  <cp:revision>66</cp:revision>
  <dcterms:created xsi:type="dcterms:W3CDTF">2023-06-22T05:17:36Z</dcterms:created>
  <dcterms:modified xsi:type="dcterms:W3CDTF">2023-06-22T06:43:27Z</dcterms:modified>
</cp:coreProperties>
</file>