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96" r:id="rId7"/>
    <p:sldId id="297"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C4C6-C953-5B88-CB31-00087CB345DF}"/>
              </a:ext>
            </a:extLst>
          </p:cNvPr>
          <p:cNvSpPr>
            <a:spLocks noGrp="1"/>
          </p:cNvSpPr>
          <p:nvPr>
            <p:ph type="ctrTitle"/>
          </p:nvPr>
        </p:nvSpPr>
        <p:spPr/>
        <p:txBody>
          <a:bodyPr/>
          <a:lstStyle/>
          <a:p>
            <a:r>
              <a:rPr lang="en-US" dirty="0"/>
              <a:t>Upgradation of mongod to 6.0</a:t>
            </a:r>
            <a:endParaRPr lang="en-IN" dirty="0"/>
          </a:p>
        </p:txBody>
      </p:sp>
      <p:sp>
        <p:nvSpPr>
          <p:cNvPr id="3" name="Subtitle 2">
            <a:extLst>
              <a:ext uri="{FF2B5EF4-FFF2-40B4-BE49-F238E27FC236}">
                <a16:creationId xmlns:a16="http://schemas.microsoft.com/office/drawing/2014/main" id="{231DE84B-EEB7-7EB7-96C5-7960178A1957}"/>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279776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Upgrade steps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pPr marL="0" indent="0">
              <a:buNone/>
            </a:pPr>
            <a:r>
              <a:rPr lang="en-US" dirty="0"/>
              <a:t>3. Enable backwards-incompatible 6.0 features.</a:t>
            </a:r>
          </a:p>
          <a:p>
            <a:r>
              <a:rPr lang="en-US" dirty="0"/>
              <a:t>At this point, you can run the 6.0 binaries without the 6.0 features that are incompatible with 5.0.</a:t>
            </a:r>
          </a:p>
          <a:p>
            <a:r>
              <a:rPr lang="en-US" dirty="0"/>
              <a:t>To enable these 6.0 features, set the feature compatibility version (FCV) to 6.0.</a:t>
            </a:r>
          </a:p>
          <a:p>
            <a:r>
              <a:rPr lang="en-US" dirty="0"/>
              <a:t>Run the </a:t>
            </a:r>
            <a:r>
              <a:rPr lang="en-US" dirty="0" err="1"/>
              <a:t>setFeatureCompatibilityVersion</a:t>
            </a:r>
            <a:r>
              <a:rPr lang="en-US" dirty="0"/>
              <a:t> command against the admin database:</a:t>
            </a:r>
          </a:p>
          <a:p>
            <a:pPr marL="0" indent="0">
              <a:buNone/>
            </a:pPr>
            <a:r>
              <a:rPr lang="en-US" dirty="0"/>
              <a:t>	</a:t>
            </a:r>
            <a:r>
              <a:rPr lang="en-US" b="1" dirty="0" err="1">
                <a:solidFill>
                  <a:srgbClr val="7030A0"/>
                </a:solidFill>
              </a:rPr>
              <a:t>db.adminCommand</a:t>
            </a:r>
            <a:r>
              <a:rPr lang="en-US" b="1" dirty="0">
                <a:solidFill>
                  <a:srgbClr val="7030A0"/>
                </a:solidFill>
              </a:rPr>
              <a:t>( { </a:t>
            </a:r>
            <a:r>
              <a:rPr lang="en-US" b="1" dirty="0" err="1">
                <a:solidFill>
                  <a:srgbClr val="7030A0"/>
                </a:solidFill>
              </a:rPr>
              <a:t>setFeatureCompatibilityVersion</a:t>
            </a:r>
            <a:r>
              <a:rPr lang="en-US" b="1" dirty="0">
                <a:solidFill>
                  <a:srgbClr val="7030A0"/>
                </a:solidFill>
              </a:rPr>
              <a:t>: "6.0" } )</a:t>
            </a:r>
          </a:p>
          <a:p>
            <a:r>
              <a:rPr lang="en-US" dirty="0"/>
              <a:t>This command must perform writes to an internal system collection. </a:t>
            </a:r>
          </a:p>
          <a:p>
            <a:r>
              <a:rPr lang="en-US" dirty="0"/>
              <a:t>If for any reason the command does not complete successfully, you can safely retry the command as the operation is idempotent.</a:t>
            </a:r>
            <a:endParaRPr lang="en-IN" dirty="0"/>
          </a:p>
        </p:txBody>
      </p:sp>
    </p:spTree>
    <p:extLst>
      <p:ext uri="{BB962C8B-B14F-4D97-AF65-F5344CB8AC3E}">
        <p14:creationId xmlns:p14="http://schemas.microsoft.com/office/powerpoint/2010/main" val="319522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Upgrade a Replica Set to 6.0</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lstStyle/>
          <a:p>
            <a:r>
              <a:rPr lang="en-US" dirty="0"/>
              <a:t>procedure to upgrade a mongod that is a replica set member from version 5.0 to 6.0.</a:t>
            </a:r>
          </a:p>
          <a:p>
            <a:r>
              <a:rPr lang="en-US" b="0" i="0" dirty="0">
                <a:solidFill>
                  <a:srgbClr val="001E2B"/>
                </a:solidFill>
                <a:effectLst/>
                <a:latin typeface="Euclid Circular A"/>
              </a:rPr>
              <a:t>To upgrade a replica set, upgrade each member individually, starting with the </a:t>
            </a:r>
            <a:r>
              <a:rPr lang="en-US" b="0" i="0" u="none" strike="noStrike" dirty="0">
                <a:solidFill>
                  <a:srgbClr val="016BF8"/>
                </a:solidFill>
                <a:effectLst/>
                <a:latin typeface="Euclid Circular A"/>
              </a:rPr>
              <a:t>secondaries</a:t>
            </a:r>
            <a:r>
              <a:rPr lang="en-US" b="0" i="0" dirty="0">
                <a:solidFill>
                  <a:srgbClr val="001E2B"/>
                </a:solidFill>
                <a:effectLst/>
                <a:latin typeface="Euclid Circular A"/>
              </a:rPr>
              <a:t> and finishing with the </a:t>
            </a:r>
            <a:r>
              <a:rPr lang="en-US" b="0" i="0" u="none" strike="noStrike" dirty="0">
                <a:solidFill>
                  <a:srgbClr val="016BF8"/>
                </a:solidFill>
                <a:effectLst/>
                <a:latin typeface="Euclid Circular A"/>
              </a:rPr>
              <a:t>primary</a:t>
            </a:r>
            <a:r>
              <a:rPr lang="en-US" b="0" i="0" dirty="0">
                <a:solidFill>
                  <a:srgbClr val="001E2B"/>
                </a:solidFill>
                <a:effectLst/>
                <a:latin typeface="Euclid Circular A"/>
              </a:rPr>
              <a:t>. </a:t>
            </a:r>
          </a:p>
          <a:p>
            <a:r>
              <a:rPr lang="en-US" b="0" i="0" dirty="0">
                <a:solidFill>
                  <a:srgbClr val="001E2B"/>
                </a:solidFill>
                <a:effectLst/>
                <a:latin typeface="Euclid Circular A"/>
              </a:rPr>
              <a:t>Plan the upgrade during a predefined maintenance window</a:t>
            </a:r>
            <a:endParaRPr lang="en-IN" dirty="0"/>
          </a:p>
        </p:txBody>
      </p:sp>
    </p:spTree>
    <p:extLst>
      <p:ext uri="{BB962C8B-B14F-4D97-AF65-F5344CB8AC3E}">
        <p14:creationId xmlns:p14="http://schemas.microsoft.com/office/powerpoint/2010/main" val="3600219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Prerequisites- Upgrade a Replica Set to 6.0</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lnSpcReduction="10000"/>
          </a:bodyPr>
          <a:lstStyle/>
          <a:p>
            <a:pPr marL="0" indent="0">
              <a:buNone/>
            </a:pPr>
            <a:r>
              <a:rPr lang="en-US" b="1" dirty="0"/>
              <a:t>All Members Version</a:t>
            </a:r>
          </a:p>
          <a:p>
            <a:r>
              <a:rPr lang="en-US" dirty="0"/>
              <a:t>All replica set members must be running version 5.0. </a:t>
            </a:r>
          </a:p>
          <a:p>
            <a:r>
              <a:rPr lang="en-US" dirty="0"/>
              <a:t>To upgrade a replica set from an 4.4-series and earlier, first upgrade all members of the replica set to the latest 5.0-series release, and then follow the procedure to upgrade from MongoDB 5.0 to 6.0.</a:t>
            </a:r>
          </a:p>
          <a:p>
            <a:pPr marL="0" indent="0">
              <a:buNone/>
            </a:pPr>
            <a:r>
              <a:rPr lang="en-US" b="1" dirty="0"/>
              <a:t>Feature Compatibility Version</a:t>
            </a:r>
          </a:p>
          <a:p>
            <a:r>
              <a:rPr lang="en-US" dirty="0"/>
              <a:t>The 5.0 replica set must have </a:t>
            </a:r>
            <a:r>
              <a:rPr lang="en-US" dirty="0" err="1"/>
              <a:t>featureCompatibilityVersion</a:t>
            </a:r>
            <a:r>
              <a:rPr lang="en-US" dirty="0"/>
              <a:t> set to "5.0".</a:t>
            </a:r>
          </a:p>
          <a:p>
            <a:pPr marL="0" indent="0">
              <a:buNone/>
            </a:pPr>
            <a:r>
              <a:rPr lang="en-US" b="1" dirty="0"/>
              <a:t>Replica Set Member State</a:t>
            </a:r>
          </a:p>
          <a:p>
            <a:r>
              <a:rPr lang="en-US" dirty="0"/>
              <a:t>Ensure that no replica set member is in the ROLLBACK or RECOVERING state by issuing the </a:t>
            </a:r>
            <a:r>
              <a:rPr lang="en-US" dirty="0" err="1"/>
              <a:t>replSetGetStatus</a:t>
            </a:r>
            <a:r>
              <a:rPr lang="en-US" dirty="0"/>
              <a:t> command:</a:t>
            </a:r>
          </a:p>
          <a:p>
            <a:pPr marL="0" indent="0">
              <a:buNone/>
            </a:pPr>
            <a:r>
              <a:rPr lang="en-US" b="1" dirty="0" err="1">
                <a:solidFill>
                  <a:srgbClr val="7030A0"/>
                </a:solidFill>
              </a:rPr>
              <a:t>db.adminCommand</a:t>
            </a:r>
            <a:r>
              <a:rPr lang="en-US" b="1" dirty="0">
                <a:solidFill>
                  <a:srgbClr val="7030A0"/>
                </a:solidFill>
              </a:rPr>
              <a:t>( { </a:t>
            </a:r>
            <a:r>
              <a:rPr lang="en-US" b="1" dirty="0" err="1">
                <a:solidFill>
                  <a:srgbClr val="7030A0"/>
                </a:solidFill>
              </a:rPr>
              <a:t>replSetGetStatus</a:t>
            </a:r>
            <a:r>
              <a:rPr lang="en-US" b="1" dirty="0">
                <a:solidFill>
                  <a:srgbClr val="7030A0"/>
                </a:solidFill>
              </a:rPr>
              <a:t>: 1 } )</a:t>
            </a:r>
          </a:p>
          <a:p>
            <a:endParaRPr lang="en-US" dirty="0"/>
          </a:p>
          <a:p>
            <a:endParaRPr lang="en-IN" dirty="0"/>
          </a:p>
        </p:txBody>
      </p:sp>
    </p:spTree>
    <p:extLst>
      <p:ext uri="{BB962C8B-B14F-4D97-AF65-F5344CB8AC3E}">
        <p14:creationId xmlns:p14="http://schemas.microsoft.com/office/powerpoint/2010/main" val="130847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Steps </a:t>
            </a:r>
            <a:r>
              <a:rPr lang="en-US" dirty="0" err="1"/>
              <a:t>toUpgrade</a:t>
            </a:r>
            <a:r>
              <a:rPr lang="en-US" dirty="0"/>
              <a:t> a Replica Set to 6.0</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r>
              <a:rPr lang="en-US" b="0" i="0" dirty="0">
                <a:solidFill>
                  <a:srgbClr val="001E2B"/>
                </a:solidFill>
                <a:effectLst/>
                <a:latin typeface="Euclid Circular A"/>
              </a:rPr>
              <a:t> can upgrade from MongoDB 5.0 to 6.0 using a "rolling" upgrade to minimize downtime by upgrading the members individually while the other members are available.</a:t>
            </a:r>
          </a:p>
          <a:p>
            <a:pPr marL="0" indent="0">
              <a:buNone/>
            </a:pPr>
            <a:r>
              <a:rPr lang="en-US" dirty="0"/>
              <a:t>1. </a:t>
            </a:r>
            <a:r>
              <a:rPr lang="en-US" b="1" dirty="0"/>
              <a:t>Shut down the replica set member</a:t>
            </a:r>
            <a:r>
              <a:rPr lang="en-US" b="1"/>
              <a:t>(secondary).</a:t>
            </a:r>
            <a:endParaRPr lang="en-US" b="1" dirty="0"/>
          </a:p>
          <a:p>
            <a:r>
              <a:rPr lang="en-US" dirty="0"/>
              <a:t>To shut down the mongod process, use mongosh  to connect to the replica set member and run the following command:</a:t>
            </a:r>
          </a:p>
          <a:p>
            <a:pPr marL="0" indent="0">
              <a:buNone/>
            </a:pPr>
            <a:r>
              <a:rPr lang="en-US" b="1" dirty="0" err="1">
                <a:solidFill>
                  <a:srgbClr val="7030A0"/>
                </a:solidFill>
              </a:rPr>
              <a:t>db.adminCommand</a:t>
            </a:r>
            <a:r>
              <a:rPr lang="en-US" b="1" dirty="0">
                <a:solidFill>
                  <a:srgbClr val="7030A0"/>
                </a:solidFill>
              </a:rPr>
              <a:t>( { shutdown: 1 } )</a:t>
            </a:r>
          </a:p>
          <a:p>
            <a:pPr marL="0" indent="0">
              <a:buNone/>
            </a:pPr>
            <a:r>
              <a:rPr lang="en-US" dirty="0"/>
              <a:t>2.  </a:t>
            </a:r>
            <a:r>
              <a:rPr lang="en-US" b="1" dirty="0"/>
              <a:t>Upgrade secondary members of the replica set.</a:t>
            </a:r>
          </a:p>
          <a:p>
            <a:r>
              <a:rPr lang="en-US" dirty="0"/>
              <a:t>Upgrade the secondary members of the replica set one at a time:</a:t>
            </a:r>
          </a:p>
          <a:p>
            <a:r>
              <a:rPr lang="en-US" dirty="0"/>
              <a:t>Replace the 5.0 binary with the 6.0 binary.</a:t>
            </a:r>
          </a:p>
          <a:p>
            <a:r>
              <a:rPr lang="en-US" dirty="0"/>
              <a:t>Restart the member.</a:t>
            </a:r>
            <a:endParaRPr lang="en-IN" dirty="0"/>
          </a:p>
        </p:txBody>
      </p:sp>
    </p:spTree>
    <p:extLst>
      <p:ext uri="{BB962C8B-B14F-4D97-AF65-F5344CB8AC3E}">
        <p14:creationId xmlns:p14="http://schemas.microsoft.com/office/powerpoint/2010/main" val="197469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Steps to Upgrade a Replica Set to 6.0</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pPr marL="0" indent="0">
              <a:buNone/>
            </a:pPr>
            <a:r>
              <a:rPr lang="en-US" dirty="0"/>
              <a:t>3. </a:t>
            </a:r>
            <a:r>
              <a:rPr lang="en-US" b="1" dirty="0"/>
              <a:t>Step down the replica set primary.</a:t>
            </a:r>
          </a:p>
          <a:p>
            <a:r>
              <a:rPr lang="en-US" dirty="0"/>
              <a:t>Connect mongosh to the primary and use </a:t>
            </a:r>
            <a:r>
              <a:rPr lang="en-US" dirty="0" err="1"/>
              <a:t>rs.stepDown</a:t>
            </a:r>
            <a:r>
              <a:rPr lang="en-US" dirty="0"/>
              <a:t>() to step down the primary and force an election of a new primary.</a:t>
            </a:r>
          </a:p>
          <a:p>
            <a:pPr marL="0" indent="0">
              <a:buNone/>
            </a:pPr>
            <a:r>
              <a:rPr lang="en-US" dirty="0"/>
              <a:t>4. </a:t>
            </a:r>
            <a:r>
              <a:rPr lang="en-US" b="1" dirty="0"/>
              <a:t>Upgrade the primary.</a:t>
            </a:r>
          </a:p>
          <a:p>
            <a:r>
              <a:rPr lang="en-US" dirty="0"/>
              <a:t>When </a:t>
            </a:r>
            <a:r>
              <a:rPr lang="en-US" dirty="0" err="1"/>
              <a:t>rs.status</a:t>
            </a:r>
            <a:r>
              <a:rPr lang="en-US" dirty="0"/>
              <a:t>() shows that the primary has stepped down and another member has assumed PRIMARY state, upgrade the stepped-down primary:</a:t>
            </a:r>
          </a:p>
          <a:p>
            <a:r>
              <a:rPr lang="en-US" dirty="0"/>
              <a:t>Shut down the stepped-down primary and replace the mongod binary with the 6.0 binary.</a:t>
            </a:r>
          </a:p>
          <a:p>
            <a:r>
              <a:rPr lang="en-US" dirty="0"/>
              <a:t>Restart the member.</a:t>
            </a:r>
          </a:p>
        </p:txBody>
      </p:sp>
    </p:spTree>
    <p:extLst>
      <p:ext uri="{BB962C8B-B14F-4D97-AF65-F5344CB8AC3E}">
        <p14:creationId xmlns:p14="http://schemas.microsoft.com/office/powerpoint/2010/main" val="184444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Steps to Upgrade a Replica Set to 6.0</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fontScale="92500" lnSpcReduction="20000"/>
          </a:bodyPr>
          <a:lstStyle/>
          <a:p>
            <a:pPr marL="0" indent="0">
              <a:buNone/>
            </a:pPr>
            <a:r>
              <a:rPr lang="en-US" dirty="0"/>
              <a:t>5. </a:t>
            </a:r>
            <a:r>
              <a:rPr lang="en-US" b="1" dirty="0"/>
              <a:t>Enable backwards-incompatible 6.0 features.</a:t>
            </a:r>
          </a:p>
          <a:p>
            <a:r>
              <a:rPr lang="en-US" dirty="0"/>
              <a:t>At this point, you can run the 6.0 binaries without the 6.0 features that are incompatible with 5.0.</a:t>
            </a:r>
            <a:endParaRPr lang="en-IN" dirty="0"/>
          </a:p>
          <a:p>
            <a:r>
              <a:rPr lang="en-US" dirty="0"/>
              <a:t>To enable these 6.0 features, set the feature compatibility version (FCV) to 6.0.</a:t>
            </a:r>
          </a:p>
          <a:p>
            <a:r>
              <a:rPr lang="en-US" dirty="0"/>
              <a:t>Ensure that no initial sync is in progress. Running </a:t>
            </a:r>
            <a:r>
              <a:rPr lang="en-US" dirty="0" err="1"/>
              <a:t>setFeatureCompatibilityVersion</a:t>
            </a:r>
            <a:r>
              <a:rPr lang="en-US" dirty="0"/>
              <a:t> command while an initial sync is in progress will cause the initial sync to restart.</a:t>
            </a:r>
          </a:p>
          <a:p>
            <a:r>
              <a:rPr lang="en-US" dirty="0"/>
              <a:t>On the primary, run the </a:t>
            </a:r>
            <a:r>
              <a:rPr lang="en-US" dirty="0" err="1"/>
              <a:t>setFeatureCompatibilityVersion</a:t>
            </a:r>
            <a:r>
              <a:rPr lang="en-US" dirty="0"/>
              <a:t> command in the admin database:</a:t>
            </a:r>
          </a:p>
          <a:p>
            <a:pPr marL="0" indent="0">
              <a:buNone/>
            </a:pPr>
            <a:r>
              <a:rPr lang="en-US" sz="2100" b="1" dirty="0" err="1">
                <a:solidFill>
                  <a:srgbClr val="7030A0"/>
                </a:solidFill>
              </a:rPr>
              <a:t>db.adminCommand</a:t>
            </a:r>
            <a:r>
              <a:rPr lang="en-US" sz="2100" b="1" dirty="0">
                <a:solidFill>
                  <a:srgbClr val="7030A0"/>
                </a:solidFill>
              </a:rPr>
              <a:t>( { </a:t>
            </a:r>
            <a:r>
              <a:rPr lang="en-US" sz="2100" b="1" dirty="0" err="1">
                <a:solidFill>
                  <a:srgbClr val="7030A0"/>
                </a:solidFill>
              </a:rPr>
              <a:t>setFeatureCompatibilityVersion</a:t>
            </a:r>
            <a:r>
              <a:rPr lang="en-US" sz="2100" b="1" dirty="0">
                <a:solidFill>
                  <a:srgbClr val="7030A0"/>
                </a:solidFill>
              </a:rPr>
              <a:t>: "6.0" } )</a:t>
            </a:r>
          </a:p>
          <a:p>
            <a:r>
              <a:rPr lang="en-US" dirty="0"/>
              <a:t>Setting </a:t>
            </a:r>
            <a:r>
              <a:rPr lang="en-US" dirty="0" err="1"/>
              <a:t>featureCompatibilityVersion</a:t>
            </a:r>
            <a:r>
              <a:rPr lang="en-US" dirty="0"/>
              <a:t> (</a:t>
            </a:r>
            <a:r>
              <a:rPr lang="en-US" dirty="0" err="1"/>
              <a:t>fCV</a:t>
            </a:r>
            <a:r>
              <a:rPr lang="en-US" dirty="0"/>
              <a:t>) : "6.0" implicitly performs a </a:t>
            </a:r>
            <a:r>
              <a:rPr lang="en-US" dirty="0" err="1"/>
              <a:t>replSetReconfig</a:t>
            </a:r>
            <a:r>
              <a:rPr lang="en-US" dirty="0"/>
              <a:t> to add the term field to the configuration document and blocks until the new configuration propagates to a majority of replica set members.</a:t>
            </a:r>
          </a:p>
          <a:p>
            <a:r>
              <a:rPr lang="en-US" dirty="0"/>
              <a:t>This command must perform writes to an internal system collection. If for any reason the command does not complete successfully, you can safely retry the command on the primary as the operation is idempotent.</a:t>
            </a:r>
            <a:endParaRPr lang="en-IN" dirty="0"/>
          </a:p>
        </p:txBody>
      </p:sp>
    </p:spTree>
    <p:extLst>
      <p:ext uri="{BB962C8B-B14F-4D97-AF65-F5344CB8AC3E}">
        <p14:creationId xmlns:p14="http://schemas.microsoft.com/office/powerpoint/2010/main" val="19279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Upgrade Secondaries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pPr marL="0" indent="0">
              <a:buNone/>
            </a:pPr>
            <a:r>
              <a:rPr lang="en-US" dirty="0"/>
              <a:t>Upgrade each secondary separately as follows:</a:t>
            </a:r>
          </a:p>
          <a:p>
            <a:r>
              <a:rPr lang="en-US" dirty="0"/>
              <a:t>Upgrade the secondary's mongod binary</a:t>
            </a:r>
          </a:p>
          <a:p>
            <a:r>
              <a:rPr lang="en-US" dirty="0"/>
              <a:t>After upgrading a secondary, wait for the secondary to recover to the SECONDARY state before upgrading the next instance. </a:t>
            </a:r>
          </a:p>
          <a:p>
            <a:r>
              <a:rPr lang="en-US" dirty="0"/>
              <a:t>To check the member's state, issue </a:t>
            </a:r>
            <a:r>
              <a:rPr lang="en-US" dirty="0" err="1"/>
              <a:t>rs.status</a:t>
            </a:r>
            <a:r>
              <a:rPr lang="en-US" dirty="0"/>
              <a:t>() in mongosh.</a:t>
            </a:r>
          </a:p>
          <a:p>
            <a:r>
              <a:rPr lang="en-US" dirty="0"/>
              <a:t>The secondary may briefly go into STARTUP2 or RECOVERING. This is normal. </a:t>
            </a:r>
          </a:p>
          <a:p>
            <a:r>
              <a:rPr lang="en-US" dirty="0"/>
              <a:t>Make sure to wait for the secondary to fully recover to SECONDARY before you continue the upgrade.</a:t>
            </a:r>
            <a:endParaRPr lang="en-IN" dirty="0"/>
          </a:p>
        </p:txBody>
      </p:sp>
    </p:spTree>
    <p:extLst>
      <p:ext uri="{BB962C8B-B14F-4D97-AF65-F5344CB8AC3E}">
        <p14:creationId xmlns:p14="http://schemas.microsoft.com/office/powerpoint/2010/main" val="133807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Upgrade the Primary</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r>
              <a:rPr lang="en-US" dirty="0"/>
              <a:t>Step down the primary to initiate the normal failover procedure. </a:t>
            </a:r>
          </a:p>
          <a:p>
            <a:r>
              <a:rPr lang="en-US" dirty="0"/>
              <a:t>Using one of the following:</a:t>
            </a:r>
          </a:p>
          <a:p>
            <a:pPr lvl="1"/>
            <a:r>
              <a:rPr lang="en-US" dirty="0" err="1"/>
              <a:t>rs.stepDown</a:t>
            </a:r>
            <a:r>
              <a:rPr lang="en-US" dirty="0"/>
              <a:t>() helper in mongosh.</a:t>
            </a:r>
          </a:p>
          <a:p>
            <a:pPr lvl="1"/>
            <a:r>
              <a:rPr lang="en-US" dirty="0" err="1"/>
              <a:t>replSetStepDown</a:t>
            </a:r>
            <a:r>
              <a:rPr lang="en-US" dirty="0"/>
              <a:t> database command.</a:t>
            </a:r>
          </a:p>
          <a:p>
            <a:r>
              <a:rPr lang="en-US" dirty="0"/>
              <a:t>During failover, the set cannot accept writes. Typically this takes 10-20 seconds. Plan the upgrade during a predefined maintenance window.</a:t>
            </a:r>
          </a:p>
          <a:p>
            <a:r>
              <a:rPr lang="en-US" dirty="0"/>
              <a:t>Once the primary has stepped down, call the </a:t>
            </a:r>
            <a:r>
              <a:rPr lang="en-US" dirty="0" err="1"/>
              <a:t>rs.status</a:t>
            </a:r>
            <a:r>
              <a:rPr lang="en-US" dirty="0"/>
              <a:t>() method from mongosh until you see that another member has assumed the PRIMARY state.</a:t>
            </a:r>
          </a:p>
          <a:p>
            <a:r>
              <a:rPr lang="en-US" dirty="0"/>
              <a:t>Shut down the original primary and upgrade its instance</a:t>
            </a:r>
            <a:endParaRPr lang="en-IN" dirty="0"/>
          </a:p>
        </p:txBody>
      </p:sp>
    </p:spTree>
    <p:extLst>
      <p:ext uri="{BB962C8B-B14F-4D97-AF65-F5344CB8AC3E}">
        <p14:creationId xmlns:p14="http://schemas.microsoft.com/office/powerpoint/2010/main" val="1339422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IN" dirty="0"/>
              <a:t>Upgrade Sharded Clusters</a:t>
            </a:r>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pPr>
              <a:buFont typeface="+mj-lt"/>
              <a:buAutoNum type="arabicPeriod"/>
            </a:pPr>
            <a:r>
              <a:rPr lang="en-US" dirty="0"/>
              <a:t>Disable the cluster's balancer </a:t>
            </a:r>
          </a:p>
          <a:p>
            <a:pPr>
              <a:buFont typeface="+mj-lt"/>
              <a:buAutoNum type="arabicPeriod"/>
            </a:pPr>
            <a:r>
              <a:rPr lang="en-US" dirty="0"/>
              <a:t>Upgrade the config servers.</a:t>
            </a:r>
          </a:p>
          <a:p>
            <a:pPr marL="800100" lvl="1" indent="-342900">
              <a:buFont typeface="+mj-lt"/>
              <a:buAutoNum type="arabicPeriod"/>
            </a:pPr>
            <a:r>
              <a:rPr lang="en-US" dirty="0"/>
              <a:t>Upgrade the config server replica set</a:t>
            </a:r>
          </a:p>
          <a:p>
            <a:pPr>
              <a:buFont typeface="+mj-lt"/>
              <a:buAutoNum type="arabicPeriod"/>
            </a:pPr>
            <a:r>
              <a:rPr lang="en-US" dirty="0"/>
              <a:t>Upgrade each shard.</a:t>
            </a:r>
          </a:p>
          <a:p>
            <a:pPr marL="800100" lvl="1" indent="-342900">
              <a:buFont typeface="+mj-lt"/>
              <a:buAutoNum type="arabicPeriod"/>
            </a:pPr>
            <a:r>
              <a:rPr lang="en-US" dirty="0"/>
              <a:t>If a shard is a replica set, upgrade the shard using the procedure to Upgrade Replica Sets.</a:t>
            </a:r>
          </a:p>
          <a:p>
            <a:pPr>
              <a:buFont typeface="+mj-lt"/>
              <a:buAutoNum type="arabicPeriod"/>
            </a:pPr>
            <a:r>
              <a:rPr lang="en-US" dirty="0"/>
              <a:t>Once the config servers and the shards have been upgraded, upgrade each mongos instance </a:t>
            </a:r>
          </a:p>
          <a:p>
            <a:pPr>
              <a:buFont typeface="+mj-lt"/>
              <a:buAutoNum type="arabicPeriod"/>
            </a:pPr>
            <a:r>
              <a:rPr lang="en-US" dirty="0"/>
              <a:t>Can upgrade the mongos instances in any order.</a:t>
            </a:r>
          </a:p>
          <a:p>
            <a:pPr>
              <a:buFont typeface="+mj-lt"/>
              <a:buAutoNum type="arabicPeriod"/>
            </a:pPr>
            <a:r>
              <a:rPr lang="en-US" dirty="0"/>
              <a:t>Re-enable the balancer</a:t>
            </a:r>
            <a:endParaRPr lang="en-IN" dirty="0"/>
          </a:p>
        </p:txBody>
      </p:sp>
    </p:spTree>
    <p:extLst>
      <p:ext uri="{BB962C8B-B14F-4D97-AF65-F5344CB8AC3E}">
        <p14:creationId xmlns:p14="http://schemas.microsoft.com/office/powerpoint/2010/main" val="3225999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ctrTitle"/>
          </p:nvPr>
        </p:nvSpPr>
        <p:spPr/>
        <p:txBody>
          <a:bodyPr/>
          <a:lstStyle/>
          <a:p>
            <a:r>
              <a:rPr lang="en-IN" dirty="0"/>
              <a:t>Upgrade from 4.4 to 5.0</a:t>
            </a:r>
          </a:p>
        </p:txBody>
      </p:sp>
      <p:sp>
        <p:nvSpPr>
          <p:cNvPr id="5" name="Subtitle 4">
            <a:extLst>
              <a:ext uri="{FF2B5EF4-FFF2-40B4-BE49-F238E27FC236}">
                <a16:creationId xmlns:a16="http://schemas.microsoft.com/office/drawing/2014/main" id="{19CE9E03-097D-43A9-5791-B1840AADABF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552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5B77-7E32-6952-5CE7-2D9797A5DC54}"/>
              </a:ext>
            </a:extLst>
          </p:cNvPr>
          <p:cNvSpPr>
            <a:spLocks noGrp="1"/>
          </p:cNvSpPr>
          <p:nvPr>
            <p:ph type="title"/>
          </p:nvPr>
        </p:nvSpPr>
        <p:spPr/>
        <p:txBody>
          <a:bodyPr/>
          <a:lstStyle/>
          <a:p>
            <a:r>
              <a:rPr lang="en-US" dirty="0"/>
              <a:t>Upgrade Version Path</a:t>
            </a:r>
            <a:endParaRPr lang="en-IN" dirty="0"/>
          </a:p>
        </p:txBody>
      </p:sp>
      <p:sp>
        <p:nvSpPr>
          <p:cNvPr id="3" name="Content Placeholder 2">
            <a:extLst>
              <a:ext uri="{FF2B5EF4-FFF2-40B4-BE49-F238E27FC236}">
                <a16:creationId xmlns:a16="http://schemas.microsoft.com/office/drawing/2014/main" id="{A03DBCBC-1E94-CA1A-88FA-714FD09F8204}"/>
              </a:ext>
            </a:extLst>
          </p:cNvPr>
          <p:cNvSpPr>
            <a:spLocks noGrp="1"/>
          </p:cNvSpPr>
          <p:nvPr>
            <p:ph idx="1"/>
          </p:nvPr>
        </p:nvSpPr>
        <p:spPr>
          <a:xfrm>
            <a:off x="1154954" y="2603500"/>
            <a:ext cx="10603659" cy="3983038"/>
          </a:xfrm>
        </p:spPr>
        <p:txBody>
          <a:bodyPr/>
          <a:lstStyle/>
          <a:p>
            <a:r>
              <a:rPr lang="en-US" dirty="0"/>
              <a:t>To upgrade an existing MongoDB deployment to 6.0, you must be running a 5.0-series release.</a:t>
            </a:r>
          </a:p>
          <a:p>
            <a:endParaRPr lang="en-US" dirty="0"/>
          </a:p>
          <a:p>
            <a:r>
              <a:rPr lang="en-US" dirty="0"/>
              <a:t>To upgrade from a version earlier than the 5.0-series, you must successively upgrade major releases until you have upgraded to 5.0-series.</a:t>
            </a:r>
          </a:p>
          <a:p>
            <a:r>
              <a:rPr lang="en-US" dirty="0"/>
              <a:t> For example, if you are running a 4.4-series, you must upgrade first to 5.0 before you can upgrade to 6.0.</a:t>
            </a:r>
            <a:endParaRPr lang="en-IN" dirty="0"/>
          </a:p>
        </p:txBody>
      </p:sp>
    </p:spTree>
    <p:extLst>
      <p:ext uri="{BB962C8B-B14F-4D97-AF65-F5344CB8AC3E}">
        <p14:creationId xmlns:p14="http://schemas.microsoft.com/office/powerpoint/2010/main" val="1505419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Upgrade Version Path</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lstStyle/>
          <a:p>
            <a:r>
              <a:rPr lang="en-US" dirty="0"/>
              <a:t>To upgrade an existing MongoDB deployment to 5.0, you must be running a 4.4-series release.</a:t>
            </a:r>
          </a:p>
          <a:p>
            <a:endParaRPr lang="en-US" dirty="0"/>
          </a:p>
          <a:p>
            <a:r>
              <a:rPr lang="en-US" dirty="0"/>
              <a:t>To upgrade from a version earlier than the 4.4-series, you must successively upgrade major releases until you have upgraded to 4.4-series.</a:t>
            </a:r>
          </a:p>
          <a:p>
            <a:r>
              <a:rPr lang="en-US" dirty="0"/>
              <a:t> For example, if you are running a 4.2-series, you must upgrade first to 4.4 before you can upgrade to 5.0.</a:t>
            </a:r>
            <a:endParaRPr lang="en-IN" dirty="0"/>
          </a:p>
        </p:txBody>
      </p:sp>
    </p:spTree>
    <p:extLst>
      <p:ext uri="{BB962C8B-B14F-4D97-AF65-F5344CB8AC3E}">
        <p14:creationId xmlns:p14="http://schemas.microsoft.com/office/powerpoint/2010/main" val="193230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Check Driver Compatibility</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lstStyle/>
          <a:p>
            <a:r>
              <a:rPr lang="en-US" dirty="0"/>
              <a:t>Before you upgrade MongoDB, check that you're using a MongoDB 5.0-compatible driver. </a:t>
            </a:r>
          </a:p>
          <a:p>
            <a:r>
              <a:rPr lang="en-US" dirty="0"/>
              <a:t>Consult the driver documentation for your specific driver to verify compatibility with MongoDB 5.0.</a:t>
            </a:r>
          </a:p>
          <a:p>
            <a:endParaRPr lang="en-US" dirty="0"/>
          </a:p>
          <a:p>
            <a:r>
              <a:rPr lang="en-US" dirty="0"/>
              <a:t>Upgraded deployments that run on incompatible drivers might encounter unexpected or undefined behavior.</a:t>
            </a:r>
            <a:endParaRPr lang="en-IN" dirty="0"/>
          </a:p>
        </p:txBody>
      </p:sp>
    </p:spTree>
    <p:extLst>
      <p:ext uri="{BB962C8B-B14F-4D97-AF65-F5344CB8AC3E}">
        <p14:creationId xmlns:p14="http://schemas.microsoft.com/office/powerpoint/2010/main" val="556157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Preparedness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lstStyle/>
          <a:p>
            <a:r>
              <a:rPr lang="en-US" dirty="0"/>
              <a:t>Before beginning your upgrade, see the Compatibility Changes in MongoDB 5.0 document to ensure that your applications and deployments are compatible with MongoDB 5.0. </a:t>
            </a:r>
          </a:p>
          <a:p>
            <a:r>
              <a:rPr lang="en-US" dirty="0"/>
              <a:t>Resolve the incompatibilities in your deployment before starting the upgrade.</a:t>
            </a:r>
          </a:p>
          <a:p>
            <a:endParaRPr lang="en-US" dirty="0"/>
          </a:p>
          <a:p>
            <a:r>
              <a:rPr lang="en-US" dirty="0"/>
              <a:t>Before upgrading MongoDB, always test your application in a staging environment before deploying the upgrade to your production environment.</a:t>
            </a:r>
            <a:endParaRPr lang="en-IN" dirty="0"/>
          </a:p>
        </p:txBody>
      </p:sp>
    </p:spTree>
    <p:extLst>
      <p:ext uri="{BB962C8B-B14F-4D97-AF65-F5344CB8AC3E}">
        <p14:creationId xmlns:p14="http://schemas.microsoft.com/office/powerpoint/2010/main" val="3514970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Prerequisites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lstStyle/>
          <a:p>
            <a:pPr marL="0" indent="0">
              <a:buNone/>
            </a:pPr>
            <a:r>
              <a:rPr lang="en-US" b="1" dirty="0"/>
              <a:t>Ensure TTL Config is Valid</a:t>
            </a:r>
          </a:p>
          <a:p>
            <a:r>
              <a:rPr lang="en-US" dirty="0"/>
              <a:t>Ensure that the TTL configuration is valid. Before upgrading, remove or correct any TTL indexes that have </a:t>
            </a:r>
            <a:r>
              <a:rPr lang="en-US" dirty="0" err="1"/>
              <a:t>expireAfterSeconds</a:t>
            </a:r>
            <a:r>
              <a:rPr lang="en-US" dirty="0"/>
              <a:t> set to </a:t>
            </a:r>
            <a:r>
              <a:rPr lang="en-US" dirty="0" err="1"/>
              <a:t>NaN</a:t>
            </a:r>
            <a:r>
              <a:rPr lang="en-US" dirty="0"/>
              <a:t>. </a:t>
            </a:r>
          </a:p>
          <a:p>
            <a:r>
              <a:rPr lang="en-US" dirty="0"/>
              <a:t>In MongoDB 5.0 and later, setting </a:t>
            </a:r>
            <a:r>
              <a:rPr lang="en-US" dirty="0" err="1"/>
              <a:t>expireAfterSeconds</a:t>
            </a:r>
            <a:r>
              <a:rPr lang="en-US" dirty="0"/>
              <a:t> to </a:t>
            </a:r>
            <a:r>
              <a:rPr lang="en-US" dirty="0" err="1"/>
              <a:t>NaN</a:t>
            </a:r>
            <a:r>
              <a:rPr lang="en-US" dirty="0"/>
              <a:t> has the same effect as setting </a:t>
            </a:r>
            <a:r>
              <a:rPr lang="en-US" dirty="0" err="1"/>
              <a:t>expireAfterSeconds</a:t>
            </a:r>
            <a:r>
              <a:rPr lang="en-US" dirty="0"/>
              <a:t> to 0. </a:t>
            </a:r>
          </a:p>
          <a:p>
            <a:pPr marL="0" indent="0">
              <a:buNone/>
            </a:pPr>
            <a:r>
              <a:rPr lang="en-US" b="1" dirty="0"/>
              <a:t>Confirm Clean Shutdown</a:t>
            </a:r>
          </a:p>
          <a:p>
            <a:r>
              <a:rPr lang="en-US" dirty="0"/>
              <a:t>Prior to upgrading, confirm that your mongod instance was cleanly shut down.</a:t>
            </a:r>
            <a:endParaRPr lang="en-IN" dirty="0"/>
          </a:p>
        </p:txBody>
      </p:sp>
    </p:spTree>
    <p:extLst>
      <p:ext uri="{BB962C8B-B14F-4D97-AF65-F5344CB8AC3E}">
        <p14:creationId xmlns:p14="http://schemas.microsoft.com/office/powerpoint/2010/main" val="3394165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Prerequisites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pPr marL="0" indent="0">
              <a:buNone/>
            </a:pPr>
            <a:r>
              <a:rPr lang="en-IN" b="1" dirty="0"/>
              <a:t>Feature Compatibility Version</a:t>
            </a:r>
          </a:p>
          <a:p>
            <a:r>
              <a:rPr lang="en-IN" dirty="0"/>
              <a:t>The 4.4 instance must have </a:t>
            </a:r>
            <a:r>
              <a:rPr lang="en-IN" dirty="0" err="1"/>
              <a:t>featureCompatibilityVersion</a:t>
            </a:r>
            <a:r>
              <a:rPr lang="en-IN" dirty="0"/>
              <a:t> set to "4.4". </a:t>
            </a:r>
          </a:p>
          <a:p>
            <a:r>
              <a:rPr lang="en-IN" dirty="0"/>
              <a:t>To check </a:t>
            </a:r>
            <a:r>
              <a:rPr lang="en-IN" dirty="0" err="1"/>
              <a:t>featureCompatibilityVersion</a:t>
            </a:r>
            <a:r>
              <a:rPr lang="en-IN" dirty="0"/>
              <a:t>:</a:t>
            </a:r>
          </a:p>
          <a:p>
            <a:pPr marL="0" indent="0">
              <a:buNone/>
            </a:pPr>
            <a:r>
              <a:rPr lang="en-IN" dirty="0">
                <a:solidFill>
                  <a:srgbClr val="7030A0"/>
                </a:solidFill>
              </a:rPr>
              <a:t>	</a:t>
            </a:r>
            <a:r>
              <a:rPr lang="en-IN" b="1" dirty="0" err="1">
                <a:solidFill>
                  <a:srgbClr val="7030A0"/>
                </a:solidFill>
              </a:rPr>
              <a:t>db.adminCommand</a:t>
            </a:r>
            <a:r>
              <a:rPr lang="en-IN" b="1" dirty="0">
                <a:solidFill>
                  <a:srgbClr val="7030A0"/>
                </a:solidFill>
              </a:rPr>
              <a:t>( { </a:t>
            </a:r>
            <a:r>
              <a:rPr lang="en-IN" b="1" dirty="0" err="1">
                <a:solidFill>
                  <a:srgbClr val="7030A0"/>
                </a:solidFill>
              </a:rPr>
              <a:t>getParameter</a:t>
            </a:r>
            <a:r>
              <a:rPr lang="en-IN" b="1" dirty="0">
                <a:solidFill>
                  <a:srgbClr val="7030A0"/>
                </a:solidFill>
              </a:rPr>
              <a:t>: 1, </a:t>
            </a:r>
            <a:r>
              <a:rPr lang="en-IN" b="1" dirty="0" err="1">
                <a:solidFill>
                  <a:srgbClr val="7030A0"/>
                </a:solidFill>
              </a:rPr>
              <a:t>featureCompatibilityVersion</a:t>
            </a:r>
            <a:r>
              <a:rPr lang="en-IN" b="1" dirty="0">
                <a:solidFill>
                  <a:srgbClr val="7030A0"/>
                </a:solidFill>
              </a:rPr>
              <a:t>: 1 } )</a:t>
            </a:r>
          </a:p>
          <a:p>
            <a:r>
              <a:rPr lang="en-IN" dirty="0"/>
              <a:t>The operation should return a result that includes "</a:t>
            </a:r>
            <a:r>
              <a:rPr lang="en-IN" dirty="0" err="1"/>
              <a:t>featureCompatibilityVersion</a:t>
            </a:r>
            <a:r>
              <a:rPr lang="en-IN" dirty="0"/>
              <a:t>" : { "version" : "4.4" }.</a:t>
            </a:r>
          </a:p>
          <a:p>
            <a:r>
              <a:rPr lang="en-IN" dirty="0"/>
              <a:t>To set or update </a:t>
            </a:r>
            <a:r>
              <a:rPr lang="en-IN" dirty="0" err="1"/>
              <a:t>featureCompatibilityVersion</a:t>
            </a:r>
            <a:r>
              <a:rPr lang="en-IN" dirty="0"/>
              <a:t>, run the following command:</a:t>
            </a:r>
          </a:p>
          <a:p>
            <a:pPr marL="0" indent="0">
              <a:buNone/>
            </a:pPr>
            <a:r>
              <a:rPr lang="en-IN" b="1" dirty="0" err="1">
                <a:solidFill>
                  <a:srgbClr val="7030A0"/>
                </a:solidFill>
              </a:rPr>
              <a:t>db.adminCommand</a:t>
            </a:r>
            <a:r>
              <a:rPr lang="en-IN" b="1" dirty="0">
                <a:solidFill>
                  <a:srgbClr val="7030A0"/>
                </a:solidFill>
              </a:rPr>
              <a:t>( { </a:t>
            </a:r>
            <a:r>
              <a:rPr lang="en-IN" b="1" dirty="0" err="1">
                <a:solidFill>
                  <a:srgbClr val="7030A0"/>
                </a:solidFill>
              </a:rPr>
              <a:t>setFeatureCompatibilityVersion</a:t>
            </a:r>
            <a:r>
              <a:rPr lang="en-IN" b="1" dirty="0">
                <a:solidFill>
                  <a:srgbClr val="7030A0"/>
                </a:solidFill>
              </a:rPr>
              <a:t>: "4.4" } )</a:t>
            </a:r>
          </a:p>
        </p:txBody>
      </p:sp>
    </p:spTree>
    <p:extLst>
      <p:ext uri="{BB962C8B-B14F-4D97-AF65-F5344CB8AC3E}">
        <p14:creationId xmlns:p14="http://schemas.microsoft.com/office/powerpoint/2010/main" val="3713126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Download 5.0 Binaries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pPr marL="0" indent="0">
              <a:buNone/>
            </a:pPr>
            <a:r>
              <a:rPr lang="en-US" dirty="0"/>
              <a:t>Via Package Manager</a:t>
            </a:r>
          </a:p>
          <a:p>
            <a:r>
              <a:rPr lang="en-US" dirty="0"/>
              <a:t>If you installed MongoDB from the MongoDB apt, yum, </a:t>
            </a:r>
            <a:r>
              <a:rPr lang="en-US" dirty="0" err="1"/>
              <a:t>dnf</a:t>
            </a:r>
            <a:r>
              <a:rPr lang="en-US" dirty="0"/>
              <a:t>, or </a:t>
            </a:r>
            <a:r>
              <a:rPr lang="en-US" dirty="0" err="1"/>
              <a:t>zypper</a:t>
            </a:r>
            <a:r>
              <a:rPr lang="en-US" dirty="0"/>
              <a:t> repositories, you should upgrade to 5.0 using your package manager.</a:t>
            </a:r>
          </a:p>
          <a:p>
            <a:r>
              <a:rPr lang="en-US" dirty="0"/>
              <a:t>Follow the appropriate 5.0 installation instructions for your Linux system. </a:t>
            </a:r>
          </a:p>
          <a:p>
            <a:r>
              <a:rPr lang="en-US" dirty="0"/>
              <a:t>This will involve adding a repository for the new release, then performing the actual upgrade process.</a:t>
            </a:r>
          </a:p>
          <a:p>
            <a:pPr marL="0" indent="0">
              <a:buNone/>
            </a:pPr>
            <a:r>
              <a:rPr lang="en-US" dirty="0"/>
              <a:t>Manually</a:t>
            </a:r>
          </a:p>
          <a:p>
            <a:r>
              <a:rPr lang="en-US" dirty="0"/>
              <a:t>If you have not installed MongoDB using a package manager, you can manually download the MongoDB binaries from the MongoDB Download Center</a:t>
            </a:r>
          </a:p>
          <a:p>
            <a:pPr marL="0" indent="0">
              <a:buNone/>
            </a:pPr>
            <a:endParaRPr lang="en-IN" dirty="0"/>
          </a:p>
        </p:txBody>
      </p:sp>
    </p:spTree>
    <p:extLst>
      <p:ext uri="{BB962C8B-B14F-4D97-AF65-F5344CB8AC3E}">
        <p14:creationId xmlns:p14="http://schemas.microsoft.com/office/powerpoint/2010/main" val="2504727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IN" dirty="0"/>
              <a:t>Upgrade Process for standalone</a:t>
            </a:r>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fontScale="85000" lnSpcReduction="10000"/>
          </a:bodyPr>
          <a:lstStyle/>
          <a:p>
            <a:pPr marL="0" indent="0">
              <a:buNone/>
            </a:pPr>
            <a:r>
              <a:rPr lang="en-US" b="1" dirty="0"/>
              <a:t>1. Replace existing 4.4 binaries with the 5.0 binaries.</a:t>
            </a:r>
          </a:p>
          <a:p>
            <a:r>
              <a:rPr lang="en-US" dirty="0"/>
              <a:t>Shut down your mongod instance. </a:t>
            </a:r>
          </a:p>
          <a:p>
            <a:r>
              <a:rPr lang="en-US" dirty="0"/>
              <a:t>Replace the existing binary with the 5.0 mongod binary.</a:t>
            </a:r>
          </a:p>
          <a:p>
            <a:r>
              <a:rPr lang="en-US" dirty="0"/>
              <a:t>Restart your deployment with the 5.0 mongod.</a:t>
            </a:r>
          </a:p>
          <a:p>
            <a:pPr marL="0" indent="0">
              <a:buNone/>
            </a:pPr>
            <a:r>
              <a:rPr lang="en-US" b="1" dirty="0"/>
              <a:t>2. Enable backwards-incompatible 5.0 features.</a:t>
            </a:r>
          </a:p>
          <a:p>
            <a:r>
              <a:rPr lang="en-US" dirty="0"/>
              <a:t>At this point, you can run the 5.0 binaries without the 5.0 features that are incompatible with 4.4.</a:t>
            </a:r>
          </a:p>
          <a:p>
            <a:r>
              <a:rPr lang="en-US" dirty="0"/>
              <a:t>To enable these 5.0 features, set the feature compatibility version (FCV) to 5.0.</a:t>
            </a:r>
          </a:p>
          <a:p>
            <a:r>
              <a:rPr lang="en-US" dirty="0"/>
              <a:t>Run the </a:t>
            </a:r>
            <a:r>
              <a:rPr lang="en-US" dirty="0" err="1"/>
              <a:t>setFeatureCompatibilityVersion</a:t>
            </a:r>
            <a:r>
              <a:rPr lang="en-US" dirty="0"/>
              <a:t> command against the admin database:</a:t>
            </a:r>
          </a:p>
          <a:p>
            <a:r>
              <a:rPr lang="en-US" dirty="0" err="1"/>
              <a:t>db.adminCommand</a:t>
            </a:r>
            <a:r>
              <a:rPr lang="en-US" dirty="0"/>
              <a:t>( { </a:t>
            </a:r>
            <a:r>
              <a:rPr lang="en-US" dirty="0" err="1"/>
              <a:t>setFeatureCompatibilityVersion</a:t>
            </a:r>
            <a:r>
              <a:rPr lang="en-US" dirty="0"/>
              <a:t>: "5.0" } ) </a:t>
            </a:r>
          </a:p>
          <a:p>
            <a:r>
              <a:rPr lang="en-US" dirty="0"/>
              <a:t>This command must perform writes to an internal system collection. If for any reason the command does not complete successfully, you can safely retry the command as the operation is idempotent.</a:t>
            </a:r>
            <a:endParaRPr lang="en-IN" dirty="0"/>
          </a:p>
        </p:txBody>
      </p:sp>
    </p:spTree>
    <p:extLst>
      <p:ext uri="{BB962C8B-B14F-4D97-AF65-F5344CB8AC3E}">
        <p14:creationId xmlns:p14="http://schemas.microsoft.com/office/powerpoint/2010/main" val="144643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IN" dirty="0"/>
              <a:t>Upgrade Process for a replica set</a:t>
            </a:r>
          </a:p>
        </p:txBody>
      </p:sp>
      <p:sp>
        <p:nvSpPr>
          <p:cNvPr id="4" name="Rectangle 1">
            <a:extLst>
              <a:ext uri="{FF2B5EF4-FFF2-40B4-BE49-F238E27FC236}">
                <a16:creationId xmlns:a16="http://schemas.microsoft.com/office/drawing/2014/main" id="{6328469C-B570-28A9-06F8-F6D83D870B91}"/>
              </a:ext>
            </a:extLst>
          </p:cNvPr>
          <p:cNvSpPr>
            <a:spLocks noGrp="1" noChangeArrowheads="1"/>
          </p:cNvSpPr>
          <p:nvPr>
            <p:ph idx="1"/>
          </p:nvPr>
        </p:nvSpPr>
        <p:spPr bwMode="auto">
          <a:xfrm>
            <a:off x="657225" y="2357467"/>
            <a:ext cx="11041874" cy="4029280"/>
          </a:xfrm>
          <a:prstGeom prst="rect">
            <a:avLst/>
          </a:prstGeom>
          <a:solidFill>
            <a:srgbClr val="F9FB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1E2B"/>
                </a:solidFill>
                <a:latin typeface="Euclid Circular A"/>
              </a:rPr>
              <a:t>C</a:t>
            </a:r>
            <a:r>
              <a:rPr kumimoji="0" lang="en-US" altLang="en-US" sz="1600" b="0" i="0" u="none" strike="noStrike" cap="none" normalizeH="0" baseline="0" dirty="0">
                <a:ln>
                  <a:noFill/>
                </a:ln>
                <a:solidFill>
                  <a:srgbClr val="001E2B"/>
                </a:solidFill>
                <a:effectLst/>
                <a:latin typeface="Euclid Circular A"/>
              </a:rPr>
              <a:t>an upgrade from MongoDB 4.4 to 5.0 using a "rolling" upgrade to minimize downtime by upgrading the members individually while the other members are available.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Euclid Circular A"/>
              </a:rPr>
              <a:t>1</a:t>
            </a:r>
            <a:endParaRPr kumimoji="0" lang="en-US" altLang="en-US" sz="1600" b="1" i="0" u="none" strike="noStrike" cap="none" normalizeH="0" baseline="0" dirty="0">
              <a:ln>
                <a:noFill/>
              </a:ln>
              <a:solidFill>
                <a:srgbClr val="001E2B"/>
              </a:solidFill>
              <a:effectLst/>
              <a:latin typeface="Euclid Circular A"/>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1E2B"/>
                </a:solidFill>
                <a:effectLst/>
                <a:latin typeface="Euclid Circular A"/>
              </a:rPr>
              <a:t>Upgrade secondary members of the replica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1E2B"/>
                </a:solidFill>
                <a:effectLst/>
                <a:latin typeface="Euclid Circular A"/>
              </a:rPr>
              <a:t>Upgrade the </a:t>
            </a:r>
            <a:r>
              <a:rPr kumimoji="0" lang="en-US" altLang="en-US" sz="1600" b="0" i="0" u="none" strike="noStrike" cap="none" normalizeH="0" baseline="0" dirty="0">
                <a:ln>
                  <a:noFill/>
                </a:ln>
                <a:solidFill>
                  <a:srgbClr val="016BF8"/>
                </a:solidFill>
                <a:effectLst/>
                <a:latin typeface="Euclid Circular A"/>
              </a:rPr>
              <a:t>secondary</a:t>
            </a:r>
            <a:r>
              <a:rPr kumimoji="0" lang="en-US" altLang="en-US" sz="1600" b="0" i="0" u="none" strike="noStrike" cap="none" normalizeH="0" baseline="0" dirty="0">
                <a:ln>
                  <a:noFill/>
                </a:ln>
                <a:solidFill>
                  <a:srgbClr val="001E2B"/>
                </a:solidFill>
                <a:effectLst/>
                <a:latin typeface="Euclid Circular A"/>
              </a:rPr>
              <a:t> members of the replica set one at a time:</a:t>
            </a:r>
            <a:endParaRPr kumimoji="0" lang="en-US" altLang="en-US" sz="1600" b="0" i="0" u="none" strike="noStrike" cap="none" normalizeH="0" baseline="0" dirty="0">
              <a:ln>
                <a:noFill/>
              </a:ln>
              <a:solidFill>
                <a:srgbClr val="21313C"/>
              </a:solidFill>
              <a:effectLst/>
              <a:latin typeface="Euclid Circular A"/>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600" b="0" i="0" u="none" strike="noStrike" cap="none" normalizeH="0" baseline="0" dirty="0">
                <a:ln>
                  <a:noFill/>
                </a:ln>
                <a:solidFill>
                  <a:srgbClr val="001E2B"/>
                </a:solidFill>
                <a:effectLst/>
                <a:latin typeface="Euclid Circular A"/>
              </a:rPr>
              <a:t>Shut down the </a:t>
            </a:r>
            <a:r>
              <a:rPr kumimoji="0" lang="en-US" altLang="en-US" sz="1100" b="0" i="0" u="none" strike="noStrike" cap="none" normalizeH="0" baseline="0" dirty="0">
                <a:ln>
                  <a:noFill/>
                </a:ln>
                <a:solidFill>
                  <a:srgbClr val="016BF8"/>
                </a:solidFill>
                <a:effectLst/>
                <a:latin typeface="Source Code Pro" panose="020B0509030403020204" pitchFamily="49" charset="0"/>
              </a:rPr>
              <a:t>mongod</a:t>
            </a:r>
            <a:r>
              <a:rPr kumimoji="0" lang="en-US" altLang="en-US" sz="1600" b="0" i="0" u="none" strike="noStrike" cap="none" normalizeH="0" baseline="0" dirty="0">
                <a:ln>
                  <a:noFill/>
                </a:ln>
                <a:solidFill>
                  <a:srgbClr val="001E2B"/>
                </a:solidFill>
                <a:effectLst/>
                <a:latin typeface="Euclid Circular A"/>
              </a:rPr>
              <a:t> instance and replace the 4.4 binary with the 5.0 binary.</a:t>
            </a:r>
            <a:endParaRPr kumimoji="0" lang="en-US" altLang="en-US" sz="1600" b="0" i="0" u="none" strike="noStrike" cap="none" normalizeH="0" baseline="0" dirty="0">
              <a:ln>
                <a:noFill/>
              </a:ln>
              <a:solidFill>
                <a:srgbClr val="21313C"/>
              </a:solidFill>
              <a:effectLst/>
              <a:latin typeface="Euclid Circular A"/>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600" b="0" i="0" u="none" strike="noStrike" cap="none" normalizeH="0" baseline="0" dirty="0">
                <a:ln>
                  <a:noFill/>
                </a:ln>
                <a:solidFill>
                  <a:srgbClr val="001E2B"/>
                </a:solidFill>
                <a:effectLst/>
                <a:latin typeface="Euclid Circular A"/>
              </a:rPr>
              <a:t>Restart the member.</a:t>
            </a:r>
            <a:endParaRPr kumimoji="0" lang="en-US" altLang="en-US" sz="1600" b="0" i="0" u="none" strike="noStrike" cap="none" normalizeH="0" baseline="0" dirty="0">
              <a:ln>
                <a:noFill/>
              </a:ln>
              <a:solidFill>
                <a:srgbClr val="21313C"/>
              </a:solidFill>
              <a:effectLst/>
              <a:latin typeface="Euclid Circular A"/>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600" b="1" i="0" u="none" strike="noStrike" cap="none" normalizeH="0" baseline="0" dirty="0">
                <a:ln>
                  <a:noFill/>
                </a:ln>
                <a:solidFill>
                  <a:srgbClr val="FFFFFF"/>
                </a:solidFill>
                <a:effectLst/>
                <a:latin typeface="Euclid Circular A"/>
              </a:rPr>
              <a:t>2</a:t>
            </a:r>
            <a:endParaRPr kumimoji="0" lang="en-US" altLang="en-US" sz="1600" b="1" i="0" u="none" strike="noStrike" cap="none" normalizeH="0" baseline="0" dirty="0">
              <a:ln>
                <a:noFill/>
              </a:ln>
              <a:solidFill>
                <a:srgbClr val="001E2B"/>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rgbClr val="001E2B"/>
                </a:solidFill>
                <a:effectLst/>
                <a:latin typeface="Euclid Circular A"/>
              </a:rPr>
              <a:t>2. Step down the replica set primary.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1E2B"/>
                </a:solidFill>
                <a:effectLst/>
                <a:latin typeface="Euclid Circular A"/>
              </a:rPr>
              <a:t>Connect </a:t>
            </a:r>
            <a:r>
              <a:rPr kumimoji="0" lang="en-US" altLang="en-US" sz="1100" b="0" i="0" u="none" strike="noStrike" cap="none" normalizeH="0" baseline="0" dirty="0">
                <a:ln>
                  <a:noFill/>
                </a:ln>
                <a:solidFill>
                  <a:srgbClr val="016BF8"/>
                </a:solidFill>
                <a:effectLst/>
                <a:latin typeface="Source Code Pro" panose="020B0509030403020204" pitchFamily="49" charset="0"/>
              </a:rPr>
              <a:t>mongosh</a:t>
            </a:r>
            <a:r>
              <a:rPr kumimoji="0" lang="en-US" altLang="en-US" sz="1600" b="0" i="0" u="none" strike="noStrike" cap="none" normalizeH="0" baseline="0" dirty="0">
                <a:ln>
                  <a:noFill/>
                </a:ln>
                <a:solidFill>
                  <a:srgbClr val="001E2B"/>
                </a:solidFill>
                <a:effectLst/>
                <a:latin typeface="Euclid Circular A"/>
              </a:rPr>
              <a:t> to the primary and use </a:t>
            </a:r>
            <a:r>
              <a:rPr kumimoji="0" lang="en-US" altLang="en-US" sz="1100" b="0" i="0" u="none" strike="noStrike" cap="none" normalizeH="0" baseline="0" dirty="0">
                <a:ln>
                  <a:noFill/>
                </a:ln>
                <a:solidFill>
                  <a:srgbClr val="016BF8"/>
                </a:solidFill>
                <a:effectLst/>
                <a:latin typeface="Source Code Pro" panose="020B0509030403020204" pitchFamily="49" charset="0"/>
              </a:rPr>
              <a:t>rs.stepDown()</a:t>
            </a:r>
            <a:r>
              <a:rPr kumimoji="0" lang="en-US" altLang="en-US" sz="1600" b="0" i="0" u="none" strike="noStrike" cap="none" normalizeH="0" baseline="0" dirty="0">
                <a:ln>
                  <a:noFill/>
                </a:ln>
                <a:solidFill>
                  <a:srgbClr val="001E2B"/>
                </a:solidFill>
                <a:effectLst/>
                <a:latin typeface="Euclid Circular A"/>
              </a:rPr>
              <a:t> to step down the primary and force an election of a new primary.</a:t>
            </a:r>
            <a:endParaRPr kumimoji="0" lang="en-US" altLang="en-US" sz="1600"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Euclid Circular A"/>
              </a:rPr>
              <a:t>3</a:t>
            </a:r>
            <a:endParaRPr kumimoji="0" lang="en-US" altLang="en-US" sz="1600" b="1" i="0" u="none" strike="noStrike" cap="none" normalizeH="0" baseline="0" dirty="0">
              <a:ln>
                <a:noFill/>
              </a:ln>
              <a:solidFill>
                <a:srgbClr val="001E2B"/>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1E2B"/>
                </a:solidFill>
                <a:effectLst/>
                <a:latin typeface="Euclid Circular A"/>
              </a:rPr>
              <a:t>3. Upgrade the primary.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1E2B"/>
                </a:solidFill>
                <a:effectLst/>
                <a:latin typeface="Euclid Circular A"/>
              </a:rPr>
              <a:t>When </a:t>
            </a:r>
            <a:r>
              <a:rPr kumimoji="0" lang="en-US" altLang="en-US" sz="1100" b="0" i="0" u="none" strike="noStrike" cap="none" normalizeH="0" baseline="0" dirty="0">
                <a:ln>
                  <a:noFill/>
                </a:ln>
                <a:solidFill>
                  <a:srgbClr val="016BF8"/>
                </a:solidFill>
                <a:effectLst/>
                <a:latin typeface="Source Code Pro" panose="020B0509030403020204" pitchFamily="49" charset="0"/>
              </a:rPr>
              <a:t>rs.status()</a:t>
            </a:r>
            <a:r>
              <a:rPr kumimoji="0" lang="en-US" altLang="en-US" sz="1600" b="0" i="0" u="none" strike="noStrike" cap="none" normalizeH="0" baseline="0" dirty="0">
                <a:ln>
                  <a:noFill/>
                </a:ln>
                <a:solidFill>
                  <a:srgbClr val="001E2B"/>
                </a:solidFill>
                <a:effectLst/>
                <a:latin typeface="Euclid Circular A"/>
              </a:rPr>
              <a:t> shows that the primary has stepped down and another member has assumed </a:t>
            </a:r>
            <a:r>
              <a:rPr kumimoji="0" lang="en-US" altLang="en-US" sz="1100" b="0" i="0" u="none" strike="noStrike" cap="none" normalizeH="0" baseline="0" dirty="0">
                <a:ln>
                  <a:noFill/>
                </a:ln>
                <a:solidFill>
                  <a:srgbClr val="1C2D38"/>
                </a:solidFill>
                <a:effectLst/>
                <a:latin typeface="Source Code Pro" panose="020B0509030403020204" pitchFamily="49" charset="0"/>
              </a:rPr>
              <a:t>PRIMARY</a:t>
            </a:r>
            <a:r>
              <a:rPr kumimoji="0" lang="en-US" altLang="en-US" sz="1600" b="0" i="0" u="none" strike="noStrike" cap="none" normalizeH="0" baseline="0" dirty="0">
                <a:ln>
                  <a:noFill/>
                </a:ln>
                <a:solidFill>
                  <a:srgbClr val="001E2B"/>
                </a:solidFill>
                <a:effectLst/>
                <a:latin typeface="Euclid Circular A"/>
              </a:rPr>
              <a:t> state, upgrade the stepped-down primary:</a:t>
            </a:r>
            <a:endParaRPr kumimoji="0" lang="en-US" altLang="en-US" sz="1600" b="0" i="0" u="none" strike="noStrike" cap="none" normalizeH="0" baseline="0" dirty="0">
              <a:ln>
                <a:noFill/>
              </a:ln>
              <a:solidFill>
                <a:srgbClr val="21313C"/>
              </a:solidFill>
              <a:effectLst/>
              <a:latin typeface="Euclid Circular A"/>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600" b="0" i="0" u="none" strike="noStrike" cap="none" normalizeH="0" baseline="0" dirty="0">
                <a:ln>
                  <a:noFill/>
                </a:ln>
                <a:solidFill>
                  <a:srgbClr val="001E2B"/>
                </a:solidFill>
                <a:effectLst/>
                <a:latin typeface="Euclid Circular A"/>
              </a:rPr>
              <a:t>Shut down the stepped-down primary and replace the </a:t>
            </a:r>
            <a:r>
              <a:rPr kumimoji="0" lang="en-US" altLang="en-US" sz="1100" b="0" i="0" u="none" strike="noStrike" cap="none" normalizeH="0" baseline="0" dirty="0">
                <a:ln>
                  <a:noFill/>
                </a:ln>
                <a:solidFill>
                  <a:srgbClr val="016BF8"/>
                </a:solidFill>
                <a:effectLst/>
                <a:latin typeface="Source Code Pro" panose="020B0509030403020204" pitchFamily="49" charset="0"/>
              </a:rPr>
              <a:t>mongod</a:t>
            </a:r>
            <a:r>
              <a:rPr kumimoji="0" lang="en-US" altLang="en-US" sz="1600" b="0" i="0" u="none" strike="noStrike" cap="none" normalizeH="0" baseline="0" dirty="0">
                <a:ln>
                  <a:noFill/>
                </a:ln>
                <a:solidFill>
                  <a:srgbClr val="001E2B"/>
                </a:solidFill>
                <a:effectLst/>
                <a:latin typeface="Euclid Circular A"/>
              </a:rPr>
              <a:t> binary with the 5.0 binary.</a:t>
            </a:r>
            <a:endParaRPr kumimoji="0" lang="en-US" altLang="en-US" sz="1600" b="0" i="0" u="none" strike="noStrike" cap="none" normalizeH="0" baseline="0" dirty="0">
              <a:ln>
                <a:noFill/>
              </a:ln>
              <a:solidFill>
                <a:srgbClr val="21313C"/>
              </a:solidFill>
              <a:effectLst/>
              <a:latin typeface="Euclid Circular A"/>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600" b="0" i="0" u="none" strike="noStrike" cap="none" normalizeH="0" baseline="0" dirty="0">
                <a:ln>
                  <a:noFill/>
                </a:ln>
                <a:solidFill>
                  <a:srgbClr val="001E2B"/>
                </a:solidFill>
                <a:effectLst/>
                <a:latin typeface="Euclid Circular A"/>
              </a:rPr>
              <a:t>Restart the member.</a:t>
            </a:r>
            <a:endParaRPr kumimoji="0" lang="en-US" altLang="en-US" sz="1600" b="0" i="0" u="none" strike="noStrike" cap="none" normalizeH="0" baseline="0" dirty="0">
              <a:ln>
                <a:noFill/>
              </a:ln>
              <a:solidFill>
                <a:srgbClr val="21313C"/>
              </a:solidFill>
              <a:effectLst/>
              <a:latin typeface="Euclid Circular A"/>
            </a:endParaRPr>
          </a:p>
        </p:txBody>
      </p:sp>
    </p:spTree>
    <p:extLst>
      <p:ext uri="{BB962C8B-B14F-4D97-AF65-F5344CB8AC3E}">
        <p14:creationId xmlns:p14="http://schemas.microsoft.com/office/powerpoint/2010/main" val="2343994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IN" dirty="0"/>
              <a:t>Upgrade Process for a replica set</a:t>
            </a:r>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fontScale="92500" lnSpcReduction="10000"/>
          </a:bodyPr>
          <a:lstStyle/>
          <a:p>
            <a:pPr marL="0" indent="0">
              <a:buNone/>
            </a:pPr>
            <a:r>
              <a:rPr lang="en-US" dirty="0"/>
              <a:t>4. Enable backwards-incompatible 5.0 features.</a:t>
            </a:r>
          </a:p>
          <a:p>
            <a:r>
              <a:rPr lang="en-US" dirty="0"/>
              <a:t>At this point, you can run the 5.0 binaries without the 5.0 features that are incompatible with 4.4.</a:t>
            </a:r>
          </a:p>
          <a:p>
            <a:r>
              <a:rPr lang="en-US" dirty="0"/>
              <a:t>To enable these 5.0 features, set the feature compatibility version (FCV) to 5.0.</a:t>
            </a:r>
          </a:p>
          <a:p>
            <a:r>
              <a:rPr lang="en-US" dirty="0"/>
              <a:t>On the primary, run the </a:t>
            </a:r>
            <a:r>
              <a:rPr lang="en-US" dirty="0" err="1"/>
              <a:t>setFeatureCompatibilityVersion</a:t>
            </a:r>
            <a:r>
              <a:rPr lang="en-US" dirty="0"/>
              <a:t> command in the admin database:</a:t>
            </a:r>
          </a:p>
          <a:p>
            <a:pPr marL="0" indent="0">
              <a:buNone/>
            </a:pPr>
            <a:r>
              <a:rPr lang="en-US" b="1" dirty="0" err="1">
                <a:solidFill>
                  <a:srgbClr val="7030A0"/>
                </a:solidFill>
              </a:rPr>
              <a:t>db.adminCommand</a:t>
            </a:r>
            <a:r>
              <a:rPr lang="en-US" b="1" dirty="0">
                <a:solidFill>
                  <a:srgbClr val="7030A0"/>
                </a:solidFill>
              </a:rPr>
              <a:t>( { </a:t>
            </a:r>
            <a:r>
              <a:rPr lang="en-US" b="1" dirty="0" err="1">
                <a:solidFill>
                  <a:srgbClr val="7030A0"/>
                </a:solidFill>
              </a:rPr>
              <a:t>setFeatureCompatibilityVersion</a:t>
            </a:r>
            <a:r>
              <a:rPr lang="en-US" b="1" dirty="0">
                <a:solidFill>
                  <a:srgbClr val="7030A0"/>
                </a:solidFill>
              </a:rPr>
              <a:t>: "5.0" } )</a:t>
            </a:r>
          </a:p>
          <a:p>
            <a:r>
              <a:rPr lang="en-US" dirty="0"/>
              <a:t>Setting </a:t>
            </a:r>
            <a:r>
              <a:rPr lang="en-US" dirty="0" err="1"/>
              <a:t>featureCompatibilityVersion</a:t>
            </a:r>
            <a:r>
              <a:rPr lang="en-US" dirty="0"/>
              <a:t> (</a:t>
            </a:r>
            <a:r>
              <a:rPr lang="en-US" dirty="0" err="1"/>
              <a:t>fCV</a:t>
            </a:r>
            <a:r>
              <a:rPr lang="en-US" dirty="0"/>
              <a:t>) : "5.0" implicitly performs a </a:t>
            </a:r>
            <a:r>
              <a:rPr lang="en-US" dirty="0" err="1"/>
              <a:t>replSetReconfig</a:t>
            </a:r>
            <a:r>
              <a:rPr lang="en-US" dirty="0"/>
              <a:t> to add the term field to the configuration document and blocks until the new configuration propagates to a majority of replica set members.</a:t>
            </a:r>
          </a:p>
          <a:p>
            <a:r>
              <a:rPr lang="en-US" dirty="0"/>
              <a:t>This command must perform writes to an internal system collection. If for any reason the command does not complete successfully, you can safely retry the command on the primary as the operation is idempotent.</a:t>
            </a:r>
            <a:endParaRPr lang="en-IN" dirty="0"/>
          </a:p>
        </p:txBody>
      </p:sp>
    </p:spTree>
    <p:extLst>
      <p:ext uri="{BB962C8B-B14F-4D97-AF65-F5344CB8AC3E}">
        <p14:creationId xmlns:p14="http://schemas.microsoft.com/office/powerpoint/2010/main" val="357942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DFE9-48B5-FF34-7210-18592709B16B}"/>
              </a:ext>
            </a:extLst>
          </p:cNvPr>
          <p:cNvSpPr>
            <a:spLocks noGrp="1"/>
          </p:cNvSpPr>
          <p:nvPr>
            <p:ph type="title"/>
          </p:nvPr>
        </p:nvSpPr>
        <p:spPr/>
        <p:txBody>
          <a:bodyPr/>
          <a:lstStyle/>
          <a:p>
            <a:r>
              <a:rPr lang="en-US" dirty="0"/>
              <a:t>Check Driver Compatibility</a:t>
            </a:r>
            <a:endParaRPr lang="en-IN" dirty="0"/>
          </a:p>
        </p:txBody>
      </p:sp>
      <p:sp>
        <p:nvSpPr>
          <p:cNvPr id="3" name="Content Placeholder 2">
            <a:extLst>
              <a:ext uri="{FF2B5EF4-FFF2-40B4-BE49-F238E27FC236}">
                <a16:creationId xmlns:a16="http://schemas.microsoft.com/office/drawing/2014/main" id="{01379654-CD7C-B070-AA63-6A59C33470FC}"/>
              </a:ext>
            </a:extLst>
          </p:cNvPr>
          <p:cNvSpPr>
            <a:spLocks noGrp="1"/>
          </p:cNvSpPr>
          <p:nvPr>
            <p:ph idx="1"/>
          </p:nvPr>
        </p:nvSpPr>
        <p:spPr>
          <a:xfrm>
            <a:off x="1154954" y="2603500"/>
            <a:ext cx="10289794" cy="3885790"/>
          </a:xfrm>
        </p:spPr>
        <p:txBody>
          <a:bodyPr/>
          <a:lstStyle/>
          <a:p>
            <a:r>
              <a:rPr lang="en-US" dirty="0"/>
              <a:t>Before you upgrade MongoDB, check that you're using a MongoDB 6.0-compatible driver. </a:t>
            </a:r>
          </a:p>
          <a:p>
            <a:r>
              <a:rPr lang="en-US" dirty="0"/>
              <a:t>Consult the driver documentation for your specific driver to verify compatibility with MongoDB 6.0.</a:t>
            </a:r>
          </a:p>
          <a:p>
            <a:r>
              <a:rPr lang="en-US" dirty="0"/>
              <a:t>Upgraded deployments that run on incompatible drivers might encounter unexpected or undefined behavior.</a:t>
            </a:r>
            <a:endParaRPr lang="en-IN" dirty="0"/>
          </a:p>
        </p:txBody>
      </p:sp>
    </p:spTree>
    <p:extLst>
      <p:ext uri="{BB962C8B-B14F-4D97-AF65-F5344CB8AC3E}">
        <p14:creationId xmlns:p14="http://schemas.microsoft.com/office/powerpoint/2010/main" val="3565677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EFC3-DD98-C8B1-2FD4-24C1619B6C5E}"/>
              </a:ext>
            </a:extLst>
          </p:cNvPr>
          <p:cNvSpPr>
            <a:spLocks noGrp="1"/>
          </p:cNvSpPr>
          <p:nvPr>
            <p:ph type="title"/>
          </p:nvPr>
        </p:nvSpPr>
        <p:spPr/>
        <p:txBody>
          <a:bodyPr/>
          <a:lstStyle/>
          <a:p>
            <a:r>
              <a:rPr lang="en-US" dirty="0"/>
              <a:t>Preparedness</a:t>
            </a:r>
            <a:endParaRPr lang="en-IN" dirty="0"/>
          </a:p>
        </p:txBody>
      </p:sp>
      <p:sp>
        <p:nvSpPr>
          <p:cNvPr id="3" name="Content Placeholder 2">
            <a:extLst>
              <a:ext uri="{FF2B5EF4-FFF2-40B4-BE49-F238E27FC236}">
                <a16:creationId xmlns:a16="http://schemas.microsoft.com/office/drawing/2014/main" id="{A3086AE6-1315-E4A1-1766-D4D7BAE1B6BF}"/>
              </a:ext>
            </a:extLst>
          </p:cNvPr>
          <p:cNvSpPr>
            <a:spLocks noGrp="1"/>
          </p:cNvSpPr>
          <p:nvPr>
            <p:ph idx="1"/>
          </p:nvPr>
        </p:nvSpPr>
        <p:spPr>
          <a:xfrm>
            <a:off x="1154954" y="2603500"/>
            <a:ext cx="9876840" cy="3871042"/>
          </a:xfrm>
        </p:spPr>
        <p:txBody>
          <a:bodyPr/>
          <a:lstStyle/>
          <a:p>
            <a:r>
              <a:rPr lang="en-US" dirty="0"/>
              <a:t>Before beginning your upgrade, see the Compatibility Changes in MongoDB 6.0 document to ensure that your applications and deployments are compatible with MongoDB 6.0. </a:t>
            </a:r>
          </a:p>
          <a:p>
            <a:r>
              <a:rPr lang="en-US" dirty="0"/>
              <a:t>Resolve the incompatibilities in your deployment before starting the upgrade.</a:t>
            </a:r>
          </a:p>
          <a:p>
            <a:r>
              <a:rPr lang="en-US" dirty="0"/>
              <a:t>Before upgrading MongoDB, always test your application in a staging environment before deploying the upgrade to your production environment.</a:t>
            </a:r>
            <a:endParaRPr lang="en-IN" dirty="0"/>
          </a:p>
        </p:txBody>
      </p:sp>
    </p:spTree>
    <p:extLst>
      <p:ext uri="{BB962C8B-B14F-4D97-AF65-F5344CB8AC3E}">
        <p14:creationId xmlns:p14="http://schemas.microsoft.com/office/powerpoint/2010/main" val="246372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F14E-54A6-EB26-7223-DDB28BD873B1}"/>
              </a:ext>
            </a:extLst>
          </p:cNvPr>
          <p:cNvSpPr>
            <a:spLocks noGrp="1"/>
          </p:cNvSpPr>
          <p:nvPr>
            <p:ph type="title"/>
          </p:nvPr>
        </p:nvSpPr>
        <p:spPr/>
        <p:txBody>
          <a:bodyPr/>
          <a:lstStyle/>
          <a:p>
            <a:r>
              <a:rPr lang="en-IN" dirty="0"/>
              <a:t>Prerequisites</a:t>
            </a:r>
          </a:p>
        </p:txBody>
      </p:sp>
      <p:sp>
        <p:nvSpPr>
          <p:cNvPr id="3" name="Content Placeholder 2">
            <a:extLst>
              <a:ext uri="{FF2B5EF4-FFF2-40B4-BE49-F238E27FC236}">
                <a16:creationId xmlns:a16="http://schemas.microsoft.com/office/drawing/2014/main" id="{1044006E-97B5-DE7B-406A-EE2851CBD962}"/>
              </a:ext>
            </a:extLst>
          </p:cNvPr>
          <p:cNvSpPr>
            <a:spLocks noGrp="1"/>
          </p:cNvSpPr>
          <p:nvPr>
            <p:ph idx="1"/>
          </p:nvPr>
        </p:nvSpPr>
        <p:spPr>
          <a:xfrm>
            <a:off x="1154954" y="2603499"/>
            <a:ext cx="10246471" cy="3825875"/>
          </a:xfrm>
        </p:spPr>
        <p:txBody>
          <a:bodyPr>
            <a:normAutofit/>
          </a:bodyPr>
          <a:lstStyle/>
          <a:p>
            <a:r>
              <a:rPr lang="en-IN" dirty="0"/>
              <a:t>Feature Compatibility Version</a:t>
            </a:r>
          </a:p>
          <a:p>
            <a:r>
              <a:rPr lang="en-IN" dirty="0"/>
              <a:t>The 5.0 instance must have </a:t>
            </a:r>
            <a:r>
              <a:rPr lang="en-IN" dirty="0" err="1"/>
              <a:t>featureCompatibilityVersion</a:t>
            </a:r>
            <a:r>
              <a:rPr lang="en-IN" dirty="0"/>
              <a:t> set to "5.0". </a:t>
            </a:r>
          </a:p>
          <a:p>
            <a:r>
              <a:rPr lang="en-IN" dirty="0"/>
              <a:t>To check </a:t>
            </a:r>
            <a:r>
              <a:rPr lang="en-IN" dirty="0" err="1"/>
              <a:t>featureCompatibilityVersion</a:t>
            </a:r>
            <a:r>
              <a:rPr lang="en-IN" dirty="0"/>
              <a:t>:</a:t>
            </a:r>
          </a:p>
          <a:p>
            <a:pPr marL="0" indent="0">
              <a:buNone/>
            </a:pPr>
            <a:r>
              <a:rPr lang="en-IN" dirty="0"/>
              <a:t>	</a:t>
            </a:r>
            <a:r>
              <a:rPr lang="en-IN" b="1" dirty="0" err="1">
                <a:solidFill>
                  <a:srgbClr val="7030A0"/>
                </a:solidFill>
              </a:rPr>
              <a:t>db.adminCommand</a:t>
            </a:r>
            <a:r>
              <a:rPr lang="en-IN" b="1" dirty="0">
                <a:solidFill>
                  <a:srgbClr val="7030A0"/>
                </a:solidFill>
              </a:rPr>
              <a:t>( { </a:t>
            </a:r>
            <a:r>
              <a:rPr lang="en-IN" b="1" dirty="0" err="1">
                <a:solidFill>
                  <a:srgbClr val="7030A0"/>
                </a:solidFill>
              </a:rPr>
              <a:t>getParameter</a:t>
            </a:r>
            <a:r>
              <a:rPr lang="en-IN" b="1" dirty="0">
                <a:solidFill>
                  <a:srgbClr val="7030A0"/>
                </a:solidFill>
              </a:rPr>
              <a:t>: 1, </a:t>
            </a:r>
            <a:r>
              <a:rPr lang="en-IN" b="1" dirty="0" err="1">
                <a:solidFill>
                  <a:srgbClr val="7030A0"/>
                </a:solidFill>
              </a:rPr>
              <a:t>featureCompatibilityVersion</a:t>
            </a:r>
            <a:r>
              <a:rPr lang="en-IN" b="1" dirty="0">
                <a:solidFill>
                  <a:srgbClr val="7030A0"/>
                </a:solidFill>
              </a:rPr>
              <a:t>: 1 } )</a:t>
            </a:r>
          </a:p>
          <a:p>
            <a:r>
              <a:rPr lang="en-IN" dirty="0"/>
              <a:t>Operation should return a result that includes "</a:t>
            </a:r>
            <a:r>
              <a:rPr lang="en-IN" dirty="0" err="1"/>
              <a:t>featureCompatibilityVersion</a:t>
            </a:r>
            <a:r>
              <a:rPr lang="en-IN" dirty="0"/>
              <a:t>" : { "version" : "5.0" }.</a:t>
            </a:r>
          </a:p>
          <a:p>
            <a:r>
              <a:rPr lang="en-IN" dirty="0"/>
              <a:t>To set or update </a:t>
            </a:r>
            <a:r>
              <a:rPr lang="en-IN" dirty="0" err="1"/>
              <a:t>featureCompatibilityVersion</a:t>
            </a:r>
            <a:r>
              <a:rPr lang="en-IN" dirty="0"/>
              <a:t>, run the following command:</a:t>
            </a:r>
          </a:p>
          <a:p>
            <a:pPr marL="0" indent="0">
              <a:buNone/>
            </a:pPr>
            <a:r>
              <a:rPr lang="en-IN" dirty="0"/>
              <a:t>	</a:t>
            </a:r>
            <a:r>
              <a:rPr lang="en-IN" b="1" dirty="0" err="1">
                <a:solidFill>
                  <a:srgbClr val="7030A0"/>
                </a:solidFill>
              </a:rPr>
              <a:t>db.adminCommand</a:t>
            </a:r>
            <a:r>
              <a:rPr lang="en-IN" b="1" dirty="0">
                <a:solidFill>
                  <a:srgbClr val="7030A0"/>
                </a:solidFill>
              </a:rPr>
              <a:t>( { </a:t>
            </a:r>
            <a:r>
              <a:rPr lang="en-IN" b="1" dirty="0" err="1">
                <a:solidFill>
                  <a:srgbClr val="7030A0"/>
                </a:solidFill>
              </a:rPr>
              <a:t>setFeatureCompatibilityVersion</a:t>
            </a:r>
            <a:r>
              <a:rPr lang="en-IN" b="1" dirty="0">
                <a:solidFill>
                  <a:srgbClr val="7030A0"/>
                </a:solidFill>
              </a:rPr>
              <a:t>: "5.0" } )</a:t>
            </a:r>
          </a:p>
          <a:p>
            <a:pPr marL="0" indent="0">
              <a:buNone/>
            </a:pPr>
            <a:endParaRPr lang="en-IN" b="1" dirty="0">
              <a:solidFill>
                <a:srgbClr val="7030A0"/>
              </a:solidFill>
            </a:endParaRPr>
          </a:p>
          <a:p>
            <a:endParaRPr lang="en-IN" dirty="0"/>
          </a:p>
        </p:txBody>
      </p:sp>
    </p:spTree>
    <p:extLst>
      <p:ext uri="{BB962C8B-B14F-4D97-AF65-F5344CB8AC3E}">
        <p14:creationId xmlns:p14="http://schemas.microsoft.com/office/powerpoint/2010/main" val="312101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7F7C-5EF1-311F-CEE6-5327E529CC48}"/>
              </a:ext>
            </a:extLst>
          </p:cNvPr>
          <p:cNvSpPr>
            <a:spLocks noGrp="1"/>
          </p:cNvSpPr>
          <p:nvPr>
            <p:ph type="title"/>
          </p:nvPr>
        </p:nvSpPr>
        <p:spPr/>
        <p:txBody>
          <a:bodyPr/>
          <a:lstStyle/>
          <a:p>
            <a:r>
              <a:rPr lang="en-US" dirty="0"/>
              <a:t>Upgrade a MongoDB Instance</a:t>
            </a:r>
            <a:endParaRPr lang="en-IN" dirty="0"/>
          </a:p>
        </p:txBody>
      </p:sp>
      <p:sp>
        <p:nvSpPr>
          <p:cNvPr id="3" name="Content Placeholder 2">
            <a:extLst>
              <a:ext uri="{FF2B5EF4-FFF2-40B4-BE49-F238E27FC236}">
                <a16:creationId xmlns:a16="http://schemas.microsoft.com/office/drawing/2014/main" id="{2A19D0B7-76E3-B08D-AE89-835D4BD0892D}"/>
              </a:ext>
            </a:extLst>
          </p:cNvPr>
          <p:cNvSpPr>
            <a:spLocks noGrp="1"/>
          </p:cNvSpPr>
          <p:nvPr>
            <p:ph idx="1"/>
          </p:nvPr>
        </p:nvSpPr>
        <p:spPr/>
        <p:txBody>
          <a:bodyPr>
            <a:normAutofit/>
          </a:bodyPr>
          <a:lstStyle/>
          <a:p>
            <a:pPr marL="0" indent="0">
              <a:buNone/>
            </a:pPr>
            <a:r>
              <a:rPr lang="en-US" dirty="0"/>
              <a:t>To upgrade a mongod or mongos instance, use one of these approaches:</a:t>
            </a:r>
          </a:p>
          <a:p>
            <a:endParaRPr lang="en-US" dirty="0"/>
          </a:p>
          <a:p>
            <a:r>
              <a:rPr lang="en-US" dirty="0"/>
              <a:t>Upgrade the instance using the operating system's package management tool and the official MongoDB packages. This is the preferred approach. </a:t>
            </a:r>
          </a:p>
          <a:p>
            <a:endParaRPr lang="en-US" dirty="0"/>
          </a:p>
          <a:p>
            <a:r>
              <a:rPr lang="en-US" dirty="0"/>
              <a:t>Upgrade the instance by replacing the existing binaries with new binaries. </a:t>
            </a:r>
          </a:p>
          <a:p>
            <a:r>
              <a:rPr lang="en-US" dirty="0"/>
              <a:t>Make any required configuration file changes before restarting the instance.</a:t>
            </a:r>
            <a:endParaRPr lang="en-IN" dirty="0"/>
          </a:p>
        </p:txBody>
      </p:sp>
    </p:spTree>
    <p:extLst>
      <p:ext uri="{BB962C8B-B14F-4D97-AF65-F5344CB8AC3E}">
        <p14:creationId xmlns:p14="http://schemas.microsoft.com/office/powerpoint/2010/main" val="64304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B4A1-3FE4-584E-E23B-E3AE0EDE514B}"/>
              </a:ext>
            </a:extLst>
          </p:cNvPr>
          <p:cNvSpPr>
            <a:spLocks noGrp="1"/>
          </p:cNvSpPr>
          <p:nvPr>
            <p:ph type="title"/>
          </p:nvPr>
        </p:nvSpPr>
        <p:spPr/>
        <p:txBody>
          <a:bodyPr/>
          <a:lstStyle/>
          <a:p>
            <a:r>
              <a:rPr lang="en-US" dirty="0"/>
              <a:t>Important points to remember</a:t>
            </a:r>
            <a:endParaRPr lang="en-IN" dirty="0"/>
          </a:p>
        </p:txBody>
      </p:sp>
      <p:sp>
        <p:nvSpPr>
          <p:cNvPr id="3" name="Content Placeholder 2">
            <a:extLst>
              <a:ext uri="{FF2B5EF4-FFF2-40B4-BE49-F238E27FC236}">
                <a16:creationId xmlns:a16="http://schemas.microsoft.com/office/drawing/2014/main" id="{3F33D2B3-A170-9583-CCE6-A4A760BF769C}"/>
              </a:ext>
            </a:extLst>
          </p:cNvPr>
          <p:cNvSpPr>
            <a:spLocks noGrp="1"/>
          </p:cNvSpPr>
          <p:nvPr>
            <p:ph idx="1"/>
          </p:nvPr>
        </p:nvSpPr>
        <p:spPr/>
        <p:txBody>
          <a:bodyPr/>
          <a:lstStyle/>
          <a:p>
            <a:r>
              <a:rPr lang="en-US" b="1" i="0" dirty="0">
                <a:solidFill>
                  <a:srgbClr val="4C2100"/>
                </a:solidFill>
                <a:effectLst/>
                <a:latin typeface="Euclid Circular A"/>
              </a:rPr>
              <a:t>Always backup all of your data before upgrading MongoDB.</a:t>
            </a:r>
          </a:p>
          <a:p>
            <a:r>
              <a:rPr lang="en-US" b="0" i="0" dirty="0">
                <a:solidFill>
                  <a:srgbClr val="001E2B"/>
                </a:solidFill>
                <a:effectLst/>
                <a:latin typeface="Euclid Circular A"/>
              </a:rPr>
              <a:t> Plan the upgrade during a predefined maintenance window.</a:t>
            </a:r>
          </a:p>
          <a:p>
            <a:r>
              <a:rPr lang="en-US" b="0" i="0" dirty="0">
                <a:solidFill>
                  <a:srgbClr val="4C2100"/>
                </a:solidFill>
                <a:effectLst/>
                <a:latin typeface="Euclid Circular A"/>
              </a:rPr>
              <a:t>Before you upgrade or downgrade a replica set, ensure all replica set members are running. If you do not, the upgrade or downgrade will not complete until all members are started.</a:t>
            </a:r>
            <a:endParaRPr lang="en-IN" dirty="0"/>
          </a:p>
        </p:txBody>
      </p:sp>
    </p:spTree>
    <p:extLst>
      <p:ext uri="{BB962C8B-B14F-4D97-AF65-F5344CB8AC3E}">
        <p14:creationId xmlns:p14="http://schemas.microsoft.com/office/powerpoint/2010/main" val="402549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Download 6.0 Binaries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r>
              <a:rPr lang="en-US" dirty="0"/>
              <a:t>Via Package Manager</a:t>
            </a:r>
          </a:p>
          <a:p>
            <a:pPr lvl="1"/>
            <a:r>
              <a:rPr lang="en-US" dirty="0"/>
              <a:t>If you installed MongoDB from the MongoDB apt, yum, </a:t>
            </a:r>
            <a:r>
              <a:rPr lang="en-US" dirty="0" err="1"/>
              <a:t>dnf</a:t>
            </a:r>
            <a:r>
              <a:rPr lang="en-US" dirty="0"/>
              <a:t>, or </a:t>
            </a:r>
            <a:r>
              <a:rPr lang="en-US" dirty="0" err="1"/>
              <a:t>zypper</a:t>
            </a:r>
            <a:r>
              <a:rPr lang="en-US" dirty="0"/>
              <a:t> repositories, you should upgrade to 6.0 using your package manager.</a:t>
            </a:r>
          </a:p>
          <a:p>
            <a:pPr lvl="1"/>
            <a:r>
              <a:rPr lang="en-US" dirty="0"/>
              <a:t>Follow the appropriate 6.0 installation instructions for your Linux system.</a:t>
            </a:r>
          </a:p>
          <a:p>
            <a:pPr lvl="1"/>
            <a:r>
              <a:rPr lang="en-US" dirty="0"/>
              <a:t>This will involve adding a repository for the new release, then performing the actual upgrade process.</a:t>
            </a:r>
          </a:p>
          <a:p>
            <a:r>
              <a:rPr lang="en-US" dirty="0"/>
              <a:t>Manually</a:t>
            </a:r>
          </a:p>
          <a:p>
            <a:pPr lvl="1"/>
            <a:r>
              <a:rPr lang="en-US" dirty="0"/>
              <a:t>If you have not installed MongoDB using a package manager, you can manually download the MongoDB binaries from the MongoDB Download Center</a:t>
            </a:r>
          </a:p>
          <a:p>
            <a:pPr marL="0" indent="0">
              <a:buNone/>
            </a:pPr>
            <a:endParaRPr lang="en-IN" dirty="0"/>
          </a:p>
        </p:txBody>
      </p:sp>
    </p:spTree>
    <p:extLst>
      <p:ext uri="{BB962C8B-B14F-4D97-AF65-F5344CB8AC3E}">
        <p14:creationId xmlns:p14="http://schemas.microsoft.com/office/powerpoint/2010/main" val="3041840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E282-8661-8497-43F8-24ACB7765514}"/>
              </a:ext>
            </a:extLst>
          </p:cNvPr>
          <p:cNvSpPr>
            <a:spLocks noGrp="1"/>
          </p:cNvSpPr>
          <p:nvPr>
            <p:ph type="title"/>
          </p:nvPr>
        </p:nvSpPr>
        <p:spPr/>
        <p:txBody>
          <a:bodyPr/>
          <a:lstStyle/>
          <a:p>
            <a:r>
              <a:rPr lang="en-US" dirty="0"/>
              <a:t>Upgrade steps</a:t>
            </a:r>
            <a:endParaRPr lang="en-IN" dirty="0"/>
          </a:p>
        </p:txBody>
      </p:sp>
      <p:sp>
        <p:nvSpPr>
          <p:cNvPr id="3" name="Content Placeholder 2">
            <a:extLst>
              <a:ext uri="{FF2B5EF4-FFF2-40B4-BE49-F238E27FC236}">
                <a16:creationId xmlns:a16="http://schemas.microsoft.com/office/drawing/2014/main" id="{03FC3107-4D79-3CF7-250E-47D0A482216B}"/>
              </a:ext>
            </a:extLst>
          </p:cNvPr>
          <p:cNvSpPr>
            <a:spLocks noGrp="1"/>
          </p:cNvSpPr>
          <p:nvPr>
            <p:ph idx="1"/>
          </p:nvPr>
        </p:nvSpPr>
        <p:spPr>
          <a:xfrm>
            <a:off x="1154954" y="2603500"/>
            <a:ext cx="10460784" cy="3911600"/>
          </a:xfrm>
        </p:spPr>
        <p:txBody>
          <a:bodyPr>
            <a:normAutofit/>
          </a:bodyPr>
          <a:lstStyle/>
          <a:p>
            <a:pPr marL="0" indent="0">
              <a:buNone/>
            </a:pPr>
            <a:r>
              <a:rPr lang="en-US" dirty="0"/>
              <a:t>1. Shut down the mongod instance.</a:t>
            </a:r>
          </a:p>
          <a:p>
            <a:r>
              <a:rPr lang="en-US" dirty="0"/>
              <a:t>To shut down the mongod process, use mongosh to connect to the instance and run the following command:</a:t>
            </a:r>
          </a:p>
          <a:p>
            <a:pPr marL="0" indent="0">
              <a:buNone/>
            </a:pPr>
            <a:r>
              <a:rPr lang="en-US" dirty="0"/>
              <a:t>	</a:t>
            </a:r>
            <a:r>
              <a:rPr lang="en-US" b="1" dirty="0" err="1">
                <a:solidFill>
                  <a:srgbClr val="7030A0"/>
                </a:solidFill>
              </a:rPr>
              <a:t>db.adminCommand</a:t>
            </a:r>
            <a:r>
              <a:rPr lang="en-US" b="1" dirty="0">
                <a:solidFill>
                  <a:srgbClr val="7030A0"/>
                </a:solidFill>
              </a:rPr>
              <a:t>( { shutdown: 1 } )</a:t>
            </a:r>
          </a:p>
          <a:p>
            <a:pPr marL="0" indent="0">
              <a:buNone/>
            </a:pPr>
            <a:r>
              <a:rPr lang="en-US" dirty="0"/>
              <a:t>2. Replace the 5.0 binaries with the 6.0 binaries. </a:t>
            </a:r>
          </a:p>
          <a:p>
            <a:pPr marL="0" indent="0">
              <a:buNone/>
            </a:pPr>
            <a:r>
              <a:rPr lang="en-US" dirty="0"/>
              <a:t>Check the below before replacing the binaries</a:t>
            </a:r>
          </a:p>
          <a:p>
            <a:r>
              <a:rPr lang="en-US" dirty="0"/>
              <a:t>Ensure that the 5.0-series binaries are in your System PATH. </a:t>
            </a:r>
          </a:p>
          <a:p>
            <a:r>
              <a:rPr lang="en-US" dirty="0"/>
              <a:t>To confirm your binary version, run the following command:</a:t>
            </a:r>
          </a:p>
          <a:p>
            <a:pPr marL="0" indent="0">
              <a:buNone/>
            </a:pPr>
            <a:r>
              <a:rPr lang="en-US" dirty="0"/>
              <a:t>		</a:t>
            </a:r>
            <a:r>
              <a:rPr lang="en-US" b="1" dirty="0">
                <a:solidFill>
                  <a:srgbClr val="7030A0"/>
                </a:solidFill>
              </a:rPr>
              <a:t>mongod --version</a:t>
            </a:r>
          </a:p>
          <a:p>
            <a:r>
              <a:rPr lang="en-US" dirty="0"/>
              <a:t>The command output should indicate a 5.0-series release.</a:t>
            </a:r>
            <a:endParaRPr lang="en-IN" dirty="0"/>
          </a:p>
        </p:txBody>
      </p:sp>
    </p:spTree>
    <p:extLst>
      <p:ext uri="{BB962C8B-B14F-4D97-AF65-F5344CB8AC3E}">
        <p14:creationId xmlns:p14="http://schemas.microsoft.com/office/powerpoint/2010/main" val="3719746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62</TotalTime>
  <Words>2303</Words>
  <Application>Microsoft Office PowerPoint</Application>
  <PresentationFormat>Widescreen</PresentationFormat>
  <Paragraphs>192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Century Gothic</vt:lpstr>
      <vt:lpstr>Euclid Circular A</vt:lpstr>
      <vt:lpstr>Source Code Pro</vt:lpstr>
      <vt:lpstr>Wingdings 3</vt:lpstr>
      <vt:lpstr>Ion Boardroom</vt:lpstr>
      <vt:lpstr>Upgradation of mongod to 6.0</vt:lpstr>
      <vt:lpstr>Upgrade Version Path</vt:lpstr>
      <vt:lpstr>Check Driver Compatibility</vt:lpstr>
      <vt:lpstr>Preparedness</vt:lpstr>
      <vt:lpstr>Prerequisites</vt:lpstr>
      <vt:lpstr>Upgrade a MongoDB Instance</vt:lpstr>
      <vt:lpstr>Important points to remember</vt:lpstr>
      <vt:lpstr>Download 6.0 Binaries</vt:lpstr>
      <vt:lpstr>Upgrade steps</vt:lpstr>
      <vt:lpstr>Upgrade steps</vt:lpstr>
      <vt:lpstr>Upgrade a Replica Set to 6.0</vt:lpstr>
      <vt:lpstr>Prerequisites- Upgrade a Replica Set to 6.0</vt:lpstr>
      <vt:lpstr>Steps toUpgrade a Replica Set to 6.0</vt:lpstr>
      <vt:lpstr>Steps to Upgrade a Replica Set to 6.0</vt:lpstr>
      <vt:lpstr>Steps to Upgrade a Replica Set to 6.0</vt:lpstr>
      <vt:lpstr>Upgrade Secondaries</vt:lpstr>
      <vt:lpstr>Upgrade the Primary</vt:lpstr>
      <vt:lpstr>Upgrade Sharded Clusters</vt:lpstr>
      <vt:lpstr>Upgrade from 4.4 to 5.0</vt:lpstr>
      <vt:lpstr>Upgrade Version Path</vt:lpstr>
      <vt:lpstr>Check Driver Compatibility</vt:lpstr>
      <vt:lpstr>Preparedness</vt:lpstr>
      <vt:lpstr>Prerequisites</vt:lpstr>
      <vt:lpstr>Prerequisites</vt:lpstr>
      <vt:lpstr>Download 5.0 Binaries</vt:lpstr>
      <vt:lpstr>Upgrade Process for standalone</vt:lpstr>
      <vt:lpstr>Upgrade Process for a replica set</vt:lpstr>
      <vt:lpstr>Upgrade Process for a replica 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Upgradation to 6.0</dc:title>
  <dc:creator>anju munoth</dc:creator>
  <cp:lastModifiedBy>anju munoth</cp:lastModifiedBy>
  <cp:revision>55</cp:revision>
  <dcterms:created xsi:type="dcterms:W3CDTF">2023-06-22T06:43:36Z</dcterms:created>
  <dcterms:modified xsi:type="dcterms:W3CDTF">2023-06-23T16:59:10Z</dcterms:modified>
</cp:coreProperties>
</file>