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5" r:id="rId1"/>
  </p:sldMasterIdLst>
  <p:sldIdLst>
    <p:sldId id="256" r:id="rId2"/>
    <p:sldId id="575" r:id="rId3"/>
    <p:sldId id="269" r:id="rId4"/>
    <p:sldId id="579" r:id="rId5"/>
    <p:sldId id="580" r:id="rId6"/>
    <p:sldId id="581" r:id="rId7"/>
    <p:sldId id="582" r:id="rId8"/>
    <p:sldId id="589" r:id="rId9"/>
    <p:sldId id="584" r:id="rId10"/>
    <p:sldId id="576" r:id="rId11"/>
    <p:sldId id="270" r:id="rId12"/>
    <p:sldId id="271" r:id="rId13"/>
    <p:sldId id="272" r:id="rId14"/>
    <p:sldId id="5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17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1524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0510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64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68892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9571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361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874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86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68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18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3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75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0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3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50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8/30/2019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461848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1D8A-D215-4DED-9948-F5BBD70DD7F8}"/>
              </a:ext>
            </a:extLst>
          </p:cNvPr>
          <p:cNvSpPr>
            <a:spLocks noGrp="1"/>
          </p:cNvSpPr>
          <p:nvPr>
            <p:ph type="ctrTitle"/>
          </p:nvPr>
        </p:nvSpPr>
        <p:spPr/>
        <p:txBody>
          <a:bodyPr/>
          <a:lstStyle/>
          <a:p>
            <a:r>
              <a:rPr lang="en-US" dirty="0" err="1"/>
              <a:t>GridFs</a:t>
            </a:r>
            <a:r>
              <a:rPr lang="en-US" dirty="0"/>
              <a:t> in </a:t>
            </a:r>
            <a:r>
              <a:rPr lang="en-US" dirty="0" err="1"/>
              <a:t>mongoDb</a:t>
            </a:r>
            <a:endParaRPr lang="en-IN" dirty="0"/>
          </a:p>
        </p:txBody>
      </p:sp>
      <p:sp>
        <p:nvSpPr>
          <p:cNvPr id="3" name="Subtitle 2">
            <a:extLst>
              <a:ext uri="{FF2B5EF4-FFF2-40B4-BE49-F238E27FC236}">
                <a16:creationId xmlns:a16="http://schemas.microsoft.com/office/drawing/2014/main" id="{2057DCC2-0B1B-4DB0-BEA7-5C44D566AEAE}"/>
              </a:ext>
            </a:extLst>
          </p:cNvPr>
          <p:cNvSpPr>
            <a:spLocks noGrp="1"/>
          </p:cNvSpPr>
          <p:nvPr>
            <p:ph type="subTitle" idx="1"/>
          </p:nvPr>
        </p:nvSpPr>
        <p:spPr/>
        <p:txBody>
          <a:bodyPr/>
          <a:lstStyle/>
          <a:p>
            <a:r>
              <a:rPr lang="en-US"/>
              <a:t>Anju Munoth</a:t>
            </a:r>
          </a:p>
          <a:p>
            <a:endParaRPr lang="en-IN"/>
          </a:p>
        </p:txBody>
      </p:sp>
    </p:spTree>
    <p:extLst>
      <p:ext uri="{BB962C8B-B14F-4D97-AF65-F5344CB8AC3E}">
        <p14:creationId xmlns:p14="http://schemas.microsoft.com/office/powerpoint/2010/main" val="97176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97280" cy="142875"/>
          </a:xfrm>
          <a:custGeom>
            <a:avLst/>
            <a:gdLst/>
            <a:ahLst/>
            <a:cxnLst/>
            <a:rect l="l" t="t" r="r" b="b"/>
            <a:pathLst>
              <a:path w="1463040" h="190500">
                <a:moveTo>
                  <a:pt x="0" y="190500"/>
                </a:moveTo>
                <a:lnTo>
                  <a:pt x="1463040" y="190500"/>
                </a:lnTo>
                <a:lnTo>
                  <a:pt x="1463040" y="0"/>
                </a:lnTo>
                <a:lnTo>
                  <a:pt x="0" y="0"/>
                </a:lnTo>
                <a:lnTo>
                  <a:pt x="0" y="190500"/>
                </a:lnTo>
                <a:close/>
              </a:path>
            </a:pathLst>
          </a:custGeom>
          <a:solidFill>
            <a:srgbClr val="F9C36E"/>
          </a:solidFill>
        </p:spPr>
        <p:txBody>
          <a:bodyPr wrap="square" lIns="0" tIns="0" rIns="0" bIns="0" rtlCol="0"/>
          <a:lstStyle/>
          <a:p>
            <a:endParaRPr sz="1350"/>
          </a:p>
        </p:txBody>
      </p:sp>
      <p:sp>
        <p:nvSpPr>
          <p:cNvPr id="3" name="object 3"/>
          <p:cNvSpPr/>
          <p:nvPr/>
        </p:nvSpPr>
        <p:spPr>
          <a:xfrm>
            <a:off x="1097279" y="0"/>
            <a:ext cx="5326380" cy="142875"/>
          </a:xfrm>
          <a:custGeom>
            <a:avLst/>
            <a:gdLst/>
            <a:ahLst/>
            <a:cxnLst/>
            <a:rect l="l" t="t" r="r" b="b"/>
            <a:pathLst>
              <a:path w="7101840" h="190500">
                <a:moveTo>
                  <a:pt x="0" y="190500"/>
                </a:moveTo>
                <a:lnTo>
                  <a:pt x="7101840" y="190500"/>
                </a:lnTo>
                <a:lnTo>
                  <a:pt x="7101840" y="0"/>
                </a:lnTo>
                <a:lnTo>
                  <a:pt x="0" y="0"/>
                </a:lnTo>
                <a:lnTo>
                  <a:pt x="0" y="190500"/>
                </a:lnTo>
                <a:close/>
              </a:path>
            </a:pathLst>
          </a:custGeom>
          <a:solidFill>
            <a:srgbClr val="F69E66"/>
          </a:solidFill>
        </p:spPr>
        <p:txBody>
          <a:bodyPr wrap="square" lIns="0" tIns="0" rIns="0" bIns="0" rtlCol="0"/>
          <a:lstStyle/>
          <a:p>
            <a:endParaRPr sz="1350"/>
          </a:p>
        </p:txBody>
      </p:sp>
      <p:sp>
        <p:nvSpPr>
          <p:cNvPr id="4" name="object 4"/>
          <p:cNvSpPr/>
          <p:nvPr/>
        </p:nvSpPr>
        <p:spPr>
          <a:xfrm>
            <a:off x="6423661" y="0"/>
            <a:ext cx="1053941" cy="142875"/>
          </a:xfrm>
          <a:custGeom>
            <a:avLst/>
            <a:gdLst/>
            <a:ahLst/>
            <a:cxnLst/>
            <a:rect l="l" t="t" r="r" b="b"/>
            <a:pathLst>
              <a:path w="1405254" h="190500">
                <a:moveTo>
                  <a:pt x="0" y="190500"/>
                </a:moveTo>
                <a:lnTo>
                  <a:pt x="1405127" y="190500"/>
                </a:lnTo>
                <a:lnTo>
                  <a:pt x="1405127" y="0"/>
                </a:lnTo>
                <a:lnTo>
                  <a:pt x="0" y="0"/>
                </a:lnTo>
                <a:lnTo>
                  <a:pt x="0" y="190500"/>
                </a:lnTo>
                <a:close/>
              </a:path>
            </a:pathLst>
          </a:custGeom>
          <a:solidFill>
            <a:srgbClr val="F38573"/>
          </a:solidFill>
        </p:spPr>
        <p:txBody>
          <a:bodyPr wrap="square" lIns="0" tIns="0" rIns="0" bIns="0" rtlCol="0"/>
          <a:lstStyle/>
          <a:p>
            <a:endParaRPr sz="1350"/>
          </a:p>
        </p:txBody>
      </p:sp>
      <p:sp>
        <p:nvSpPr>
          <p:cNvPr id="5" name="object 5"/>
          <p:cNvSpPr/>
          <p:nvPr/>
        </p:nvSpPr>
        <p:spPr>
          <a:xfrm>
            <a:off x="7477505" y="0"/>
            <a:ext cx="352425" cy="142875"/>
          </a:xfrm>
          <a:custGeom>
            <a:avLst/>
            <a:gdLst/>
            <a:ahLst/>
            <a:cxnLst/>
            <a:rect l="l" t="t" r="r" b="b"/>
            <a:pathLst>
              <a:path w="469900" h="190500">
                <a:moveTo>
                  <a:pt x="0" y="190500"/>
                </a:moveTo>
                <a:lnTo>
                  <a:pt x="469392" y="190500"/>
                </a:lnTo>
                <a:lnTo>
                  <a:pt x="469392" y="0"/>
                </a:lnTo>
                <a:lnTo>
                  <a:pt x="0" y="0"/>
                </a:lnTo>
                <a:lnTo>
                  <a:pt x="0" y="190500"/>
                </a:lnTo>
                <a:close/>
              </a:path>
            </a:pathLst>
          </a:custGeom>
          <a:solidFill>
            <a:srgbClr val="F9C36E"/>
          </a:solidFill>
        </p:spPr>
        <p:txBody>
          <a:bodyPr wrap="square" lIns="0" tIns="0" rIns="0" bIns="0" rtlCol="0"/>
          <a:lstStyle/>
          <a:p>
            <a:endParaRPr sz="1350"/>
          </a:p>
        </p:txBody>
      </p:sp>
      <p:sp>
        <p:nvSpPr>
          <p:cNvPr id="6" name="object 6"/>
          <p:cNvSpPr/>
          <p:nvPr/>
        </p:nvSpPr>
        <p:spPr>
          <a:xfrm>
            <a:off x="7954137" y="0"/>
            <a:ext cx="1253014" cy="142875"/>
          </a:xfrm>
          <a:custGeom>
            <a:avLst/>
            <a:gdLst/>
            <a:ahLst/>
            <a:cxnLst/>
            <a:rect l="l" t="t" r="r" b="b"/>
            <a:pathLst>
              <a:path w="1670684" h="190500">
                <a:moveTo>
                  <a:pt x="0" y="190500"/>
                </a:moveTo>
                <a:lnTo>
                  <a:pt x="1670303" y="190500"/>
                </a:lnTo>
                <a:lnTo>
                  <a:pt x="1670303" y="0"/>
                </a:lnTo>
                <a:lnTo>
                  <a:pt x="0" y="0"/>
                </a:lnTo>
                <a:lnTo>
                  <a:pt x="0" y="190500"/>
                </a:lnTo>
                <a:close/>
              </a:path>
            </a:pathLst>
          </a:custGeom>
          <a:solidFill>
            <a:srgbClr val="9CDAEB"/>
          </a:solidFill>
        </p:spPr>
        <p:txBody>
          <a:bodyPr wrap="square" lIns="0" tIns="0" rIns="0" bIns="0" rtlCol="0"/>
          <a:lstStyle/>
          <a:p>
            <a:endParaRPr sz="1350"/>
          </a:p>
        </p:txBody>
      </p:sp>
      <p:sp>
        <p:nvSpPr>
          <p:cNvPr id="7" name="object 7"/>
          <p:cNvSpPr/>
          <p:nvPr/>
        </p:nvSpPr>
        <p:spPr>
          <a:xfrm>
            <a:off x="9206865" y="0"/>
            <a:ext cx="2985611" cy="142875"/>
          </a:xfrm>
          <a:custGeom>
            <a:avLst/>
            <a:gdLst/>
            <a:ahLst/>
            <a:cxnLst/>
            <a:rect l="l" t="t" r="r" b="b"/>
            <a:pathLst>
              <a:path w="3980815" h="190500">
                <a:moveTo>
                  <a:pt x="0" y="190500"/>
                </a:moveTo>
                <a:lnTo>
                  <a:pt x="3980687" y="190500"/>
                </a:lnTo>
                <a:lnTo>
                  <a:pt x="3980687" y="0"/>
                </a:lnTo>
                <a:lnTo>
                  <a:pt x="0" y="0"/>
                </a:lnTo>
                <a:lnTo>
                  <a:pt x="0" y="190500"/>
                </a:lnTo>
                <a:close/>
              </a:path>
            </a:pathLst>
          </a:custGeom>
          <a:solidFill>
            <a:srgbClr val="60B4DF"/>
          </a:solidFill>
        </p:spPr>
        <p:txBody>
          <a:bodyPr wrap="square" lIns="0" tIns="0" rIns="0" bIns="0" rtlCol="0"/>
          <a:lstStyle/>
          <a:p>
            <a:endParaRPr sz="1350"/>
          </a:p>
        </p:txBody>
      </p:sp>
      <p:sp>
        <p:nvSpPr>
          <p:cNvPr id="8" name="object 8"/>
          <p:cNvSpPr/>
          <p:nvPr/>
        </p:nvSpPr>
        <p:spPr>
          <a:xfrm>
            <a:off x="3429" y="658368"/>
            <a:ext cx="10530459" cy="28575"/>
          </a:xfrm>
          <a:prstGeom prst="rect">
            <a:avLst/>
          </a:prstGeom>
          <a:blipFill>
            <a:blip r:embed="rId2" cstate="print"/>
            <a:stretch>
              <a:fillRect/>
            </a:stretch>
          </a:blipFill>
        </p:spPr>
        <p:txBody>
          <a:bodyPr wrap="square" lIns="0" tIns="0" rIns="0" bIns="0" rtlCol="0"/>
          <a:lstStyle/>
          <a:p>
            <a:endParaRPr sz="1350"/>
          </a:p>
        </p:txBody>
      </p:sp>
      <p:sp>
        <p:nvSpPr>
          <p:cNvPr id="10" name="object 10"/>
          <p:cNvSpPr txBox="1"/>
          <p:nvPr/>
        </p:nvSpPr>
        <p:spPr>
          <a:xfrm>
            <a:off x="332689" y="914018"/>
            <a:ext cx="11162348" cy="3113673"/>
          </a:xfrm>
          <a:prstGeom prst="rect">
            <a:avLst/>
          </a:prstGeom>
        </p:spPr>
        <p:txBody>
          <a:bodyPr vert="horz" wrap="square" lIns="0" tIns="45720" rIns="0" bIns="0" rtlCol="0">
            <a:spAutoFit/>
          </a:bodyPr>
          <a:lstStyle/>
          <a:p>
            <a:pPr marL="9525" marR="3810">
              <a:lnSpc>
                <a:spcPts val="2265"/>
              </a:lnSpc>
              <a:spcBef>
                <a:spcPts val="360"/>
              </a:spcBef>
            </a:pPr>
            <a:r>
              <a:rPr sz="2100" spc="-221" dirty="0">
                <a:latin typeface="Arial"/>
                <a:cs typeface="Arial"/>
              </a:rPr>
              <a:t>You </a:t>
            </a:r>
            <a:r>
              <a:rPr sz="2100" spc="-139" dirty="0">
                <a:latin typeface="Arial"/>
                <a:cs typeface="Arial"/>
              </a:rPr>
              <a:t>can </a:t>
            </a:r>
            <a:r>
              <a:rPr sz="2100" spc="-71" dirty="0">
                <a:latin typeface="Arial"/>
                <a:cs typeface="Arial"/>
              </a:rPr>
              <a:t>store </a:t>
            </a:r>
            <a:r>
              <a:rPr sz="2100" spc="-101" dirty="0">
                <a:latin typeface="Arial"/>
                <a:cs typeface="Arial"/>
              </a:rPr>
              <a:t>and </a:t>
            </a:r>
            <a:r>
              <a:rPr sz="2100" spc="-45" dirty="0">
                <a:latin typeface="Arial"/>
                <a:cs typeface="Arial"/>
              </a:rPr>
              <a:t>retrieve </a:t>
            </a:r>
            <a:r>
              <a:rPr sz="2100" spc="-60" dirty="0">
                <a:latin typeface="Arial"/>
                <a:cs typeface="Arial"/>
              </a:rPr>
              <a:t>files </a:t>
            </a:r>
            <a:r>
              <a:rPr sz="2100" spc="-26" dirty="0">
                <a:latin typeface="Arial"/>
                <a:cs typeface="Arial"/>
              </a:rPr>
              <a:t>from </a:t>
            </a:r>
            <a:r>
              <a:rPr sz="2100" spc="-191" dirty="0">
                <a:latin typeface="Arial"/>
                <a:cs typeface="Arial"/>
              </a:rPr>
              <a:t>GridFS </a:t>
            </a:r>
            <a:r>
              <a:rPr sz="2100" spc="-113" dirty="0">
                <a:latin typeface="Arial"/>
                <a:cs typeface="Arial"/>
              </a:rPr>
              <a:t>using </a:t>
            </a:r>
            <a:r>
              <a:rPr sz="2100" spc="-165" dirty="0">
                <a:latin typeface="Arial"/>
                <a:cs typeface="Arial"/>
              </a:rPr>
              <a:t>a </a:t>
            </a:r>
            <a:r>
              <a:rPr sz="2100" spc="-124" dirty="0">
                <a:latin typeface="Arial"/>
                <a:cs typeface="Arial"/>
              </a:rPr>
              <a:t>MongoDB </a:t>
            </a:r>
            <a:r>
              <a:rPr sz="2100" spc="-45" dirty="0">
                <a:latin typeface="Arial"/>
                <a:cs typeface="Arial"/>
              </a:rPr>
              <a:t>driver </a:t>
            </a:r>
            <a:r>
              <a:rPr sz="2100" spc="-19" dirty="0">
                <a:latin typeface="Arial"/>
                <a:cs typeface="Arial"/>
              </a:rPr>
              <a:t>or </a:t>
            </a:r>
            <a:r>
              <a:rPr sz="2100" spc="-26" dirty="0">
                <a:latin typeface="Arial"/>
                <a:cs typeface="Arial"/>
              </a:rPr>
              <a:t>the </a:t>
            </a:r>
            <a:r>
              <a:rPr sz="2100" spc="-34" dirty="0">
                <a:latin typeface="Arial"/>
                <a:cs typeface="Arial"/>
              </a:rPr>
              <a:t>“mongofiles” </a:t>
            </a:r>
            <a:r>
              <a:rPr sz="2100" spc="-79" dirty="0">
                <a:latin typeface="Arial"/>
                <a:cs typeface="Arial"/>
              </a:rPr>
              <a:t>command-line  </a:t>
            </a:r>
            <a:r>
              <a:rPr sz="2100" spc="-8" dirty="0">
                <a:latin typeface="Arial"/>
                <a:cs typeface="Arial"/>
              </a:rPr>
              <a:t>tool</a:t>
            </a:r>
            <a:r>
              <a:rPr sz="2100" spc="-113" dirty="0">
                <a:latin typeface="Arial"/>
                <a:cs typeface="Arial"/>
              </a:rPr>
              <a:t> </a:t>
            </a:r>
            <a:r>
              <a:rPr sz="2100" spc="-26" dirty="0">
                <a:latin typeface="Arial"/>
                <a:cs typeface="Arial"/>
              </a:rPr>
              <a:t>in</a:t>
            </a:r>
            <a:r>
              <a:rPr sz="2100" spc="-105" dirty="0">
                <a:latin typeface="Arial"/>
                <a:cs typeface="Arial"/>
              </a:rPr>
              <a:t> </a:t>
            </a:r>
            <a:r>
              <a:rPr sz="2100" spc="-26" dirty="0">
                <a:latin typeface="Arial"/>
                <a:cs typeface="Arial"/>
              </a:rPr>
              <a:t>the</a:t>
            </a:r>
            <a:r>
              <a:rPr sz="2100" spc="-105" dirty="0">
                <a:latin typeface="Arial"/>
                <a:cs typeface="Arial"/>
              </a:rPr>
              <a:t> </a:t>
            </a:r>
            <a:r>
              <a:rPr sz="2100" spc="-94" dirty="0">
                <a:latin typeface="Arial"/>
                <a:cs typeface="Arial"/>
              </a:rPr>
              <a:t>mongo</a:t>
            </a:r>
            <a:r>
              <a:rPr sz="2100" spc="-101" dirty="0">
                <a:latin typeface="Arial"/>
                <a:cs typeface="Arial"/>
              </a:rPr>
              <a:t> </a:t>
            </a:r>
            <a:r>
              <a:rPr sz="2100" spc="-79" dirty="0">
                <a:latin typeface="Arial"/>
                <a:cs typeface="Arial"/>
              </a:rPr>
              <a:t>shell.</a:t>
            </a:r>
            <a:r>
              <a:rPr sz="2100" spc="-83" dirty="0">
                <a:latin typeface="Arial"/>
                <a:cs typeface="Arial"/>
              </a:rPr>
              <a:t> </a:t>
            </a:r>
            <a:r>
              <a:rPr sz="2100" spc="-191" dirty="0">
                <a:latin typeface="Arial"/>
                <a:cs typeface="Arial"/>
              </a:rPr>
              <a:t>GridFS</a:t>
            </a:r>
            <a:r>
              <a:rPr sz="2100" spc="-86" dirty="0">
                <a:latin typeface="Arial"/>
                <a:cs typeface="Arial"/>
              </a:rPr>
              <a:t> </a:t>
            </a:r>
            <a:r>
              <a:rPr sz="2100" spc="-98" dirty="0">
                <a:latin typeface="Arial"/>
                <a:cs typeface="Arial"/>
              </a:rPr>
              <a:t>stores</a:t>
            </a:r>
            <a:r>
              <a:rPr sz="2100" spc="-101" dirty="0">
                <a:latin typeface="Arial"/>
                <a:cs typeface="Arial"/>
              </a:rPr>
              <a:t> </a:t>
            </a:r>
            <a:r>
              <a:rPr sz="2100" spc="-60" dirty="0">
                <a:latin typeface="Arial"/>
                <a:cs typeface="Arial"/>
              </a:rPr>
              <a:t>files</a:t>
            </a:r>
            <a:r>
              <a:rPr sz="2100" spc="-109" dirty="0">
                <a:latin typeface="Arial"/>
                <a:cs typeface="Arial"/>
              </a:rPr>
              <a:t> </a:t>
            </a:r>
            <a:r>
              <a:rPr sz="2100" spc="-26" dirty="0">
                <a:latin typeface="Arial"/>
                <a:cs typeface="Arial"/>
              </a:rPr>
              <a:t>in</a:t>
            </a:r>
            <a:r>
              <a:rPr sz="2100" spc="-98" dirty="0">
                <a:latin typeface="Arial"/>
                <a:cs typeface="Arial"/>
              </a:rPr>
              <a:t> </a:t>
            </a:r>
            <a:r>
              <a:rPr sz="2100" spc="-26" dirty="0">
                <a:latin typeface="Arial"/>
                <a:cs typeface="Arial"/>
              </a:rPr>
              <a:t>the</a:t>
            </a:r>
            <a:r>
              <a:rPr sz="2100" spc="-113" dirty="0">
                <a:latin typeface="Arial"/>
                <a:cs typeface="Arial"/>
              </a:rPr>
              <a:t> </a:t>
            </a:r>
            <a:r>
              <a:rPr sz="2100" spc="-41" dirty="0">
                <a:latin typeface="Arial"/>
                <a:cs typeface="Arial"/>
              </a:rPr>
              <a:t>following</a:t>
            </a:r>
            <a:r>
              <a:rPr sz="2100" spc="-101" dirty="0">
                <a:latin typeface="Arial"/>
                <a:cs typeface="Arial"/>
              </a:rPr>
              <a:t> </a:t>
            </a:r>
            <a:r>
              <a:rPr sz="2100" spc="8" dirty="0">
                <a:latin typeface="Arial"/>
                <a:cs typeface="Arial"/>
              </a:rPr>
              <a:t>two</a:t>
            </a:r>
            <a:r>
              <a:rPr sz="2100" spc="-109" dirty="0">
                <a:latin typeface="Arial"/>
                <a:cs typeface="Arial"/>
              </a:rPr>
              <a:t> </a:t>
            </a:r>
            <a:r>
              <a:rPr sz="2100" spc="-68" dirty="0">
                <a:latin typeface="Arial"/>
                <a:cs typeface="Arial"/>
              </a:rPr>
              <a:t>collections:</a:t>
            </a:r>
            <a:endParaRPr sz="2100">
              <a:latin typeface="Arial"/>
              <a:cs typeface="Arial"/>
            </a:endParaRPr>
          </a:p>
          <a:p>
            <a:pPr marL="367188" indent="-357663">
              <a:spcBef>
                <a:spcPts val="701"/>
              </a:spcBef>
              <a:buSzPct val="80357"/>
              <a:buChar char="●"/>
              <a:tabLst>
                <a:tab pos="367188" algn="l"/>
                <a:tab pos="367665" algn="l"/>
              </a:tabLst>
            </a:pPr>
            <a:r>
              <a:rPr sz="2100" spc="-153" dirty="0">
                <a:latin typeface="Arial"/>
                <a:cs typeface="Arial"/>
              </a:rPr>
              <a:t>Fs.chunks </a:t>
            </a:r>
            <a:r>
              <a:rPr sz="2100" spc="-71" dirty="0">
                <a:latin typeface="Arial"/>
                <a:cs typeface="Arial"/>
              </a:rPr>
              <a:t>store </a:t>
            </a:r>
            <a:r>
              <a:rPr sz="2100" spc="-26" dirty="0">
                <a:latin typeface="Arial"/>
                <a:cs typeface="Arial"/>
              </a:rPr>
              <a:t>the </a:t>
            </a:r>
            <a:r>
              <a:rPr sz="2100" spc="-64" dirty="0">
                <a:latin typeface="Arial"/>
                <a:cs typeface="Arial"/>
              </a:rPr>
              <a:t>binary</a:t>
            </a:r>
            <a:r>
              <a:rPr sz="2100" spc="-113" dirty="0">
                <a:latin typeface="Arial"/>
                <a:cs typeface="Arial"/>
              </a:rPr>
              <a:t> chunks.</a:t>
            </a:r>
            <a:endParaRPr sz="2100">
              <a:latin typeface="Arial"/>
              <a:cs typeface="Arial"/>
            </a:endParaRPr>
          </a:p>
          <a:p>
            <a:pPr marL="367188" indent="-357663">
              <a:spcBef>
                <a:spcPts val="720"/>
              </a:spcBef>
              <a:buSzPct val="80357"/>
              <a:buChar char="●"/>
              <a:tabLst>
                <a:tab pos="367188" algn="l"/>
                <a:tab pos="367665" algn="l"/>
              </a:tabLst>
            </a:pPr>
            <a:r>
              <a:rPr sz="2100" spc="-150" dirty="0">
                <a:latin typeface="Arial"/>
                <a:cs typeface="Arial"/>
              </a:rPr>
              <a:t>FS.files </a:t>
            </a:r>
            <a:r>
              <a:rPr sz="2100" spc="-71" dirty="0">
                <a:latin typeface="Arial"/>
                <a:cs typeface="Arial"/>
              </a:rPr>
              <a:t>store </a:t>
            </a:r>
            <a:r>
              <a:rPr sz="2100" spc="-26" dirty="0">
                <a:latin typeface="Arial"/>
                <a:cs typeface="Arial"/>
              </a:rPr>
              <a:t>the </a:t>
            </a:r>
            <a:r>
              <a:rPr sz="2100" spc="-60" dirty="0">
                <a:latin typeface="Arial"/>
                <a:cs typeface="Arial"/>
              </a:rPr>
              <a:t>file’s</a:t>
            </a:r>
            <a:r>
              <a:rPr sz="2100" spc="-161" dirty="0">
                <a:latin typeface="Arial"/>
                <a:cs typeface="Arial"/>
              </a:rPr>
              <a:t> </a:t>
            </a:r>
            <a:r>
              <a:rPr sz="2100" spc="-75" dirty="0">
                <a:latin typeface="Arial"/>
                <a:cs typeface="Arial"/>
              </a:rPr>
              <a:t>metadata.</a:t>
            </a:r>
            <a:endParaRPr sz="2100">
              <a:latin typeface="Arial"/>
              <a:cs typeface="Arial"/>
            </a:endParaRPr>
          </a:p>
          <a:p>
            <a:pPr marL="9525">
              <a:spcBef>
                <a:spcPts val="720"/>
              </a:spcBef>
            </a:pPr>
            <a:r>
              <a:rPr sz="2100" spc="-83" dirty="0">
                <a:latin typeface="Arial"/>
                <a:cs typeface="Arial"/>
              </a:rPr>
              <a:t>Following </a:t>
            </a:r>
            <a:r>
              <a:rPr sz="2100" spc="-98" dirty="0">
                <a:latin typeface="Arial"/>
                <a:cs typeface="Arial"/>
              </a:rPr>
              <a:t>are </a:t>
            </a:r>
            <a:r>
              <a:rPr sz="2100" spc="-26" dirty="0">
                <a:latin typeface="Arial"/>
                <a:cs typeface="Arial"/>
              </a:rPr>
              <a:t>the </a:t>
            </a:r>
            <a:r>
              <a:rPr sz="2100" spc="-83" dirty="0">
                <a:latin typeface="Arial"/>
                <a:cs typeface="Arial"/>
              </a:rPr>
              <a:t>characteristics </a:t>
            </a:r>
            <a:r>
              <a:rPr sz="2100" spc="-8" dirty="0">
                <a:latin typeface="Arial"/>
                <a:cs typeface="Arial"/>
              </a:rPr>
              <a:t>of </a:t>
            </a:r>
            <a:r>
              <a:rPr sz="2100" spc="-191" dirty="0">
                <a:latin typeface="Arial"/>
                <a:cs typeface="Arial"/>
              </a:rPr>
              <a:t>GridFS</a:t>
            </a:r>
            <a:r>
              <a:rPr sz="2100" spc="-319" dirty="0">
                <a:latin typeface="Arial"/>
                <a:cs typeface="Arial"/>
              </a:rPr>
              <a:t> </a:t>
            </a:r>
            <a:r>
              <a:rPr sz="2100" spc="-64" dirty="0">
                <a:latin typeface="Arial"/>
                <a:cs typeface="Arial"/>
              </a:rPr>
              <a:t>collections:</a:t>
            </a:r>
            <a:endParaRPr sz="2100">
              <a:latin typeface="Arial"/>
              <a:cs typeface="Arial"/>
            </a:endParaRPr>
          </a:p>
          <a:p>
            <a:pPr marL="367188" indent="-357663">
              <a:spcBef>
                <a:spcPts val="727"/>
              </a:spcBef>
              <a:buSzPct val="80357"/>
              <a:buChar char="●"/>
              <a:tabLst>
                <a:tab pos="367188" algn="l"/>
                <a:tab pos="367665" algn="l"/>
              </a:tabLst>
            </a:pPr>
            <a:r>
              <a:rPr sz="2100" spc="-176" dirty="0">
                <a:latin typeface="Arial"/>
                <a:cs typeface="Arial"/>
              </a:rPr>
              <a:t>Use </a:t>
            </a:r>
            <a:r>
              <a:rPr sz="2100" spc="-165" dirty="0">
                <a:latin typeface="Arial"/>
                <a:cs typeface="Arial"/>
              </a:rPr>
              <a:t>a </a:t>
            </a:r>
            <a:r>
              <a:rPr sz="2100" spc="-68" dirty="0">
                <a:latin typeface="Arial"/>
                <a:cs typeface="Arial"/>
              </a:rPr>
              <a:t>unique, </a:t>
            </a:r>
            <a:r>
              <a:rPr sz="2100" spc="-86" dirty="0">
                <a:latin typeface="Arial"/>
                <a:cs typeface="Arial"/>
              </a:rPr>
              <a:t>compound </a:t>
            </a:r>
            <a:r>
              <a:rPr sz="2100" spc="-90" dirty="0">
                <a:latin typeface="Arial"/>
                <a:cs typeface="Arial"/>
              </a:rPr>
              <a:t>index </a:t>
            </a:r>
            <a:r>
              <a:rPr sz="2100" spc="-68" dirty="0">
                <a:latin typeface="Arial"/>
                <a:cs typeface="Arial"/>
              </a:rPr>
              <a:t>on </a:t>
            </a:r>
            <a:r>
              <a:rPr sz="2100" spc="-26" dirty="0">
                <a:latin typeface="Arial"/>
                <a:cs typeface="Arial"/>
              </a:rPr>
              <a:t>the </a:t>
            </a:r>
            <a:r>
              <a:rPr sz="2100" spc="-124" dirty="0">
                <a:latin typeface="Arial"/>
                <a:cs typeface="Arial"/>
              </a:rPr>
              <a:t>chunks </a:t>
            </a:r>
            <a:r>
              <a:rPr sz="2100" spc="-53" dirty="0">
                <a:latin typeface="Arial"/>
                <a:cs typeface="Arial"/>
              </a:rPr>
              <a:t>collection </a:t>
            </a:r>
            <a:r>
              <a:rPr sz="2100" spc="-11" dirty="0">
                <a:latin typeface="Arial"/>
                <a:cs typeface="Arial"/>
              </a:rPr>
              <a:t>for </a:t>
            </a:r>
            <a:r>
              <a:rPr sz="2100" spc="-26" dirty="0">
                <a:latin typeface="Arial"/>
                <a:cs typeface="Arial"/>
              </a:rPr>
              <a:t>the </a:t>
            </a:r>
            <a:r>
              <a:rPr sz="2100" spc="-60" dirty="0">
                <a:latin typeface="Arial"/>
                <a:cs typeface="Arial"/>
              </a:rPr>
              <a:t>files_id </a:t>
            </a:r>
            <a:r>
              <a:rPr sz="2100" spc="-101" dirty="0">
                <a:latin typeface="Arial"/>
                <a:cs typeface="Arial"/>
              </a:rPr>
              <a:t>and </a:t>
            </a:r>
            <a:r>
              <a:rPr sz="2100" spc="-68" dirty="0">
                <a:latin typeface="Arial"/>
                <a:cs typeface="Arial"/>
              </a:rPr>
              <a:t>n</a:t>
            </a:r>
            <a:r>
              <a:rPr sz="2100" spc="-296" dirty="0">
                <a:latin typeface="Arial"/>
                <a:cs typeface="Arial"/>
              </a:rPr>
              <a:t> </a:t>
            </a:r>
            <a:r>
              <a:rPr sz="2100" spc="-60" dirty="0">
                <a:latin typeface="Arial"/>
                <a:cs typeface="Arial"/>
              </a:rPr>
              <a:t>fields</a:t>
            </a:r>
            <a:endParaRPr sz="2100">
              <a:latin typeface="Arial"/>
              <a:cs typeface="Arial"/>
            </a:endParaRPr>
          </a:p>
          <a:p>
            <a:pPr marL="367188" indent="-357663">
              <a:spcBef>
                <a:spcPts val="724"/>
              </a:spcBef>
              <a:buSzPct val="80357"/>
              <a:buChar char="●"/>
              <a:tabLst>
                <a:tab pos="367188" algn="l"/>
                <a:tab pos="367665" algn="l"/>
              </a:tabLst>
            </a:pPr>
            <a:r>
              <a:rPr sz="2100" spc="-79" dirty="0">
                <a:latin typeface="Arial"/>
                <a:cs typeface="Arial"/>
              </a:rPr>
              <a:t>Number </a:t>
            </a:r>
            <a:r>
              <a:rPr sz="2100" spc="-45" dirty="0">
                <a:latin typeface="Arial"/>
                <a:cs typeface="Arial"/>
              </a:rPr>
              <a:t>all </a:t>
            </a:r>
            <a:r>
              <a:rPr sz="2100" spc="-113" dirty="0">
                <a:latin typeface="Arial"/>
                <a:cs typeface="Arial"/>
              </a:rPr>
              <a:t>chunks, </a:t>
            </a:r>
            <a:r>
              <a:rPr sz="2100" spc="-56" dirty="0">
                <a:latin typeface="Arial"/>
                <a:cs typeface="Arial"/>
              </a:rPr>
              <a:t>starting </a:t>
            </a:r>
            <a:r>
              <a:rPr sz="2100" spc="11" dirty="0">
                <a:latin typeface="Arial"/>
                <a:cs typeface="Arial"/>
              </a:rPr>
              <a:t>with</a:t>
            </a:r>
            <a:r>
              <a:rPr sz="2100" spc="-195" dirty="0">
                <a:latin typeface="Arial"/>
                <a:cs typeface="Arial"/>
              </a:rPr>
              <a:t> </a:t>
            </a:r>
            <a:r>
              <a:rPr sz="2100" spc="-109" dirty="0">
                <a:latin typeface="Arial"/>
                <a:cs typeface="Arial"/>
              </a:rPr>
              <a:t>0</a:t>
            </a:r>
            <a:endParaRPr sz="2100">
              <a:latin typeface="Arial"/>
              <a:cs typeface="Arial"/>
            </a:endParaRPr>
          </a:p>
          <a:p>
            <a:pPr marL="367188" indent="-357663">
              <a:spcBef>
                <a:spcPts val="720"/>
              </a:spcBef>
              <a:buSzPct val="80357"/>
              <a:buChar char="●"/>
              <a:tabLst>
                <a:tab pos="367188" algn="l"/>
                <a:tab pos="367665" algn="l"/>
              </a:tabLst>
            </a:pPr>
            <a:r>
              <a:rPr sz="2100" spc="-191" dirty="0">
                <a:latin typeface="Arial"/>
                <a:cs typeface="Arial"/>
              </a:rPr>
              <a:t>GridFS </a:t>
            </a:r>
            <a:r>
              <a:rPr sz="2100" spc="-90" dirty="0">
                <a:latin typeface="Arial"/>
                <a:cs typeface="Arial"/>
              </a:rPr>
              <a:t>index </a:t>
            </a:r>
            <a:r>
              <a:rPr sz="2100" spc="-83" dirty="0">
                <a:latin typeface="Arial"/>
                <a:cs typeface="Arial"/>
              </a:rPr>
              <a:t>allows </a:t>
            </a:r>
            <a:r>
              <a:rPr sz="2100" spc="-34" dirty="0">
                <a:latin typeface="Arial"/>
                <a:cs typeface="Arial"/>
              </a:rPr>
              <a:t>efficient </a:t>
            </a:r>
            <a:r>
              <a:rPr sz="2100" spc="-45" dirty="0">
                <a:latin typeface="Arial"/>
                <a:cs typeface="Arial"/>
              </a:rPr>
              <a:t>retrieval </a:t>
            </a:r>
            <a:r>
              <a:rPr sz="2100" spc="-8" dirty="0">
                <a:latin typeface="Arial"/>
                <a:cs typeface="Arial"/>
              </a:rPr>
              <a:t>of </a:t>
            </a:r>
            <a:r>
              <a:rPr sz="2100" spc="-124" dirty="0">
                <a:latin typeface="Arial"/>
                <a:cs typeface="Arial"/>
              </a:rPr>
              <a:t>chunks </a:t>
            </a:r>
            <a:r>
              <a:rPr sz="2100" spc="-113" dirty="0">
                <a:latin typeface="Arial"/>
                <a:cs typeface="Arial"/>
              </a:rPr>
              <a:t>using </a:t>
            </a:r>
            <a:r>
              <a:rPr sz="2100" spc="-26" dirty="0">
                <a:latin typeface="Arial"/>
                <a:cs typeface="Arial"/>
              </a:rPr>
              <a:t>the </a:t>
            </a:r>
            <a:r>
              <a:rPr sz="2100" spc="-60" dirty="0">
                <a:latin typeface="Arial"/>
                <a:cs typeface="Arial"/>
              </a:rPr>
              <a:t>files_id </a:t>
            </a:r>
            <a:r>
              <a:rPr sz="2100" spc="-101" dirty="0">
                <a:latin typeface="Arial"/>
                <a:cs typeface="Arial"/>
              </a:rPr>
              <a:t>and </a:t>
            </a:r>
            <a:r>
              <a:rPr sz="2100" spc="-68" dirty="0">
                <a:latin typeface="Arial"/>
                <a:cs typeface="Arial"/>
              </a:rPr>
              <a:t>n </a:t>
            </a:r>
            <a:r>
              <a:rPr sz="2100" spc="-113" dirty="0">
                <a:latin typeface="Arial"/>
                <a:cs typeface="Arial"/>
              </a:rPr>
              <a:t>values, </a:t>
            </a:r>
            <a:r>
              <a:rPr sz="2100" spc="-199" dirty="0">
                <a:latin typeface="Arial"/>
                <a:cs typeface="Arial"/>
              </a:rPr>
              <a:t>as </a:t>
            </a:r>
            <a:r>
              <a:rPr sz="2100" spc="-94" dirty="0">
                <a:latin typeface="Arial"/>
                <a:cs typeface="Arial"/>
              </a:rPr>
              <a:t>shown</a:t>
            </a:r>
            <a:r>
              <a:rPr sz="2100" spc="-191" dirty="0">
                <a:latin typeface="Arial"/>
                <a:cs typeface="Arial"/>
              </a:rPr>
              <a:t> </a:t>
            </a:r>
            <a:r>
              <a:rPr sz="2100" spc="-53" dirty="0">
                <a:latin typeface="Arial"/>
                <a:cs typeface="Arial"/>
              </a:rPr>
              <a:t>below:</a:t>
            </a:r>
            <a:endParaRPr sz="2100">
              <a:latin typeface="Arial"/>
              <a:cs typeface="Arial"/>
            </a:endParaRPr>
          </a:p>
        </p:txBody>
      </p:sp>
      <p:sp>
        <p:nvSpPr>
          <p:cNvPr id="11" name="object 11"/>
          <p:cNvSpPr txBox="1">
            <a:spLocks noGrp="1"/>
          </p:cNvSpPr>
          <p:nvPr>
            <p:ph type="title"/>
          </p:nvPr>
        </p:nvSpPr>
        <p:spPr>
          <a:xfrm>
            <a:off x="59055" y="161873"/>
            <a:ext cx="2189321" cy="388152"/>
          </a:xfrm>
          <a:prstGeom prst="rect">
            <a:avLst/>
          </a:prstGeom>
        </p:spPr>
        <p:txBody>
          <a:bodyPr vert="horz" wrap="square" lIns="0" tIns="12859" rIns="0" bIns="0" rtlCol="0" anchor="ctr">
            <a:spAutoFit/>
          </a:bodyPr>
          <a:lstStyle/>
          <a:p>
            <a:pPr marL="9525">
              <a:spcBef>
                <a:spcPts val="101"/>
              </a:spcBef>
            </a:pPr>
            <a:r>
              <a:rPr sz="2438" spc="-203" dirty="0">
                <a:solidFill>
                  <a:srgbClr val="000000"/>
                </a:solidFill>
                <a:latin typeface="Arial"/>
                <a:cs typeface="Arial"/>
              </a:rPr>
              <a:t>GridFS</a:t>
            </a:r>
            <a:r>
              <a:rPr sz="2438" spc="-172" dirty="0">
                <a:solidFill>
                  <a:srgbClr val="000000"/>
                </a:solidFill>
                <a:latin typeface="Arial"/>
                <a:cs typeface="Arial"/>
              </a:rPr>
              <a:t> </a:t>
            </a:r>
            <a:r>
              <a:rPr sz="2438" spc="-71" dirty="0">
                <a:solidFill>
                  <a:srgbClr val="000000"/>
                </a:solidFill>
                <a:latin typeface="Arial"/>
                <a:cs typeface="Arial"/>
              </a:rPr>
              <a:t>Collection</a:t>
            </a:r>
            <a:endParaRPr sz="2438">
              <a:latin typeface="Arial"/>
              <a:cs typeface="Arial"/>
            </a:endParaRPr>
          </a:p>
        </p:txBody>
      </p:sp>
      <p:sp>
        <p:nvSpPr>
          <p:cNvPr id="15" name="object 15"/>
          <p:cNvSpPr txBox="1">
            <a:spLocks noGrp="1"/>
          </p:cNvSpPr>
          <p:nvPr>
            <p:ph type="ftr" sz="quarter" idx="11"/>
          </p:nvPr>
        </p:nvSpPr>
        <p:spPr>
          <a:xfrm>
            <a:off x="677334" y="6142139"/>
            <a:ext cx="6297612" cy="163571"/>
          </a:xfrm>
          <a:prstGeom prst="rect">
            <a:avLst/>
          </a:prstGeom>
        </p:spPr>
        <p:txBody>
          <a:bodyPr vert="horz" wrap="square" lIns="0" tIns="0" rIns="0" bIns="0" rtlCol="0">
            <a:spAutoFit/>
          </a:bodyPr>
          <a:lstStyle>
            <a:defPPr>
              <a:defRPr lang="en-US"/>
            </a:defPPr>
            <a:lvl1pPr marL="0" algn="l" defTabSz="914400" rtl="0" eaLnBrk="1" latinLnBrk="0" hangingPunct="1">
              <a:defRPr sz="1650" b="0" i="0" kern="1200">
                <a:solidFill>
                  <a:srgbClr val="3A383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248"/>
              </a:lnSpc>
            </a:pPr>
            <a:endParaRPr spc="-56" dirty="0"/>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850" b="0" i="0" kern="1200">
                <a:solidFill>
                  <a:srgbClr val="7E7E7E"/>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860"/>
              </a:lnSpc>
            </a:pPr>
            <a:fld id="{81D60167-4931-47E6-BA6A-407CBD079E47}" type="slidenum">
              <a:rPr lang="en-IN" spc="-95" smtClean="0"/>
              <a:pPr marL="25400">
                <a:lnSpc>
                  <a:spcPts val="1860"/>
                </a:lnSpc>
              </a:pPr>
              <a:t>10</a:t>
            </a:fld>
            <a:endParaRPr spc="-71" dirty="0"/>
          </a:p>
        </p:txBody>
      </p:sp>
      <p:sp>
        <p:nvSpPr>
          <p:cNvPr id="12" name="object 12"/>
          <p:cNvSpPr txBox="1"/>
          <p:nvPr/>
        </p:nvSpPr>
        <p:spPr>
          <a:xfrm>
            <a:off x="622935" y="4446270"/>
            <a:ext cx="8315325" cy="340478"/>
          </a:xfrm>
          <a:prstGeom prst="rect">
            <a:avLst/>
          </a:prstGeom>
          <a:solidFill>
            <a:srgbClr val="F1F1F1"/>
          </a:solidFill>
        </p:spPr>
        <p:txBody>
          <a:bodyPr vert="horz" wrap="square" lIns="0" tIns="17145" rIns="0" bIns="0" rtlCol="0">
            <a:spAutoFit/>
          </a:bodyPr>
          <a:lstStyle/>
          <a:p>
            <a:pPr marL="1066800">
              <a:spcBef>
                <a:spcPts val="135"/>
              </a:spcBef>
            </a:pPr>
            <a:r>
              <a:rPr sz="2100" spc="-86" dirty="0">
                <a:latin typeface="Arial"/>
                <a:cs typeface="Arial"/>
              </a:rPr>
              <a:t>cursor </a:t>
            </a:r>
            <a:r>
              <a:rPr sz="2100" spc="-184" dirty="0">
                <a:latin typeface="Arial"/>
                <a:cs typeface="Arial"/>
              </a:rPr>
              <a:t>= </a:t>
            </a:r>
            <a:r>
              <a:rPr sz="2100" spc="-71" dirty="0">
                <a:latin typeface="Arial"/>
                <a:cs typeface="Arial"/>
              </a:rPr>
              <a:t>db.fs.chunks.find({files_id:</a:t>
            </a:r>
            <a:r>
              <a:rPr sz="2100" spc="8" dirty="0">
                <a:latin typeface="Arial"/>
                <a:cs typeface="Arial"/>
              </a:rPr>
              <a:t> </a:t>
            </a:r>
            <a:r>
              <a:rPr sz="2100" spc="-75" dirty="0">
                <a:latin typeface="Arial"/>
                <a:cs typeface="Arial"/>
              </a:rPr>
              <a:t>myFileID}).sort({n:1});</a:t>
            </a:r>
            <a:endParaRPr sz="2100">
              <a:latin typeface="Arial"/>
              <a:cs typeface="Arial"/>
            </a:endParaRPr>
          </a:p>
        </p:txBody>
      </p:sp>
      <p:sp>
        <p:nvSpPr>
          <p:cNvPr id="13" name="object 13"/>
          <p:cNvSpPr txBox="1"/>
          <p:nvPr/>
        </p:nvSpPr>
        <p:spPr>
          <a:xfrm>
            <a:off x="332689" y="5041202"/>
            <a:ext cx="10866120" cy="332303"/>
          </a:xfrm>
          <a:prstGeom prst="rect">
            <a:avLst/>
          </a:prstGeom>
        </p:spPr>
        <p:txBody>
          <a:bodyPr vert="horz" wrap="square" lIns="0" tIns="9049" rIns="0" bIns="0" rtlCol="0">
            <a:spAutoFit/>
          </a:bodyPr>
          <a:lstStyle/>
          <a:p>
            <a:pPr marL="9525">
              <a:spcBef>
                <a:spcPts val="71"/>
              </a:spcBef>
            </a:pPr>
            <a:r>
              <a:rPr sz="2100" spc="-143" dirty="0">
                <a:latin typeface="Arial"/>
                <a:cs typeface="Arial"/>
              </a:rPr>
              <a:t>Issue</a:t>
            </a:r>
            <a:r>
              <a:rPr sz="2100" spc="-98" dirty="0">
                <a:latin typeface="Arial"/>
                <a:cs typeface="Arial"/>
              </a:rPr>
              <a:t> </a:t>
            </a:r>
            <a:r>
              <a:rPr sz="2100" spc="-26" dirty="0">
                <a:latin typeface="Arial"/>
                <a:cs typeface="Arial"/>
              </a:rPr>
              <a:t>the</a:t>
            </a:r>
            <a:r>
              <a:rPr sz="2100" spc="-101" dirty="0">
                <a:latin typeface="Arial"/>
                <a:cs typeface="Arial"/>
              </a:rPr>
              <a:t> </a:t>
            </a:r>
            <a:r>
              <a:rPr sz="2100" spc="-53" dirty="0">
                <a:latin typeface="Arial"/>
                <a:cs typeface="Arial"/>
              </a:rPr>
              <a:t>operation</a:t>
            </a:r>
            <a:r>
              <a:rPr sz="2100" spc="-94" dirty="0">
                <a:latin typeface="Arial"/>
                <a:cs typeface="Arial"/>
              </a:rPr>
              <a:t> </a:t>
            </a:r>
            <a:r>
              <a:rPr sz="2100" spc="-98" dirty="0">
                <a:latin typeface="Arial"/>
                <a:cs typeface="Arial"/>
              </a:rPr>
              <a:t>given</a:t>
            </a:r>
            <a:r>
              <a:rPr sz="2100" spc="-105" dirty="0">
                <a:latin typeface="Arial"/>
                <a:cs typeface="Arial"/>
              </a:rPr>
              <a:t> </a:t>
            </a:r>
            <a:r>
              <a:rPr sz="2100" spc="-60" dirty="0">
                <a:latin typeface="Arial"/>
                <a:cs typeface="Arial"/>
              </a:rPr>
              <a:t>below</a:t>
            </a:r>
            <a:r>
              <a:rPr sz="2100" spc="-101" dirty="0">
                <a:latin typeface="Arial"/>
                <a:cs typeface="Arial"/>
              </a:rPr>
              <a:t> </a:t>
            </a:r>
            <a:r>
              <a:rPr sz="2100" spc="-113" dirty="0">
                <a:latin typeface="Arial"/>
                <a:cs typeface="Arial"/>
              </a:rPr>
              <a:t>using</a:t>
            </a:r>
            <a:r>
              <a:rPr sz="2100" spc="-90" dirty="0">
                <a:latin typeface="Arial"/>
                <a:cs typeface="Arial"/>
              </a:rPr>
              <a:t> </a:t>
            </a:r>
            <a:r>
              <a:rPr sz="2100" spc="-26" dirty="0">
                <a:latin typeface="Arial"/>
                <a:cs typeface="Arial"/>
              </a:rPr>
              <a:t>the</a:t>
            </a:r>
            <a:r>
              <a:rPr sz="2100" spc="-98" dirty="0">
                <a:latin typeface="Arial"/>
                <a:cs typeface="Arial"/>
              </a:rPr>
              <a:t> </a:t>
            </a:r>
            <a:r>
              <a:rPr sz="2100" spc="-94" dirty="0">
                <a:latin typeface="Arial"/>
                <a:cs typeface="Arial"/>
              </a:rPr>
              <a:t>mongo</a:t>
            </a:r>
            <a:r>
              <a:rPr sz="2100" spc="-98" dirty="0">
                <a:latin typeface="Arial"/>
                <a:cs typeface="Arial"/>
              </a:rPr>
              <a:t> </a:t>
            </a:r>
            <a:r>
              <a:rPr sz="2100" spc="-86" dirty="0">
                <a:latin typeface="Arial"/>
                <a:cs typeface="Arial"/>
              </a:rPr>
              <a:t>shell</a:t>
            </a:r>
            <a:r>
              <a:rPr sz="2100" spc="-90" dirty="0">
                <a:latin typeface="Arial"/>
                <a:cs typeface="Arial"/>
              </a:rPr>
              <a:t> </a:t>
            </a:r>
            <a:r>
              <a:rPr sz="2100" spc="34" dirty="0">
                <a:latin typeface="Arial"/>
                <a:cs typeface="Arial"/>
              </a:rPr>
              <a:t>if</a:t>
            </a:r>
            <a:r>
              <a:rPr sz="2100" spc="-105" dirty="0">
                <a:latin typeface="Arial"/>
                <a:cs typeface="Arial"/>
              </a:rPr>
              <a:t> </a:t>
            </a:r>
            <a:r>
              <a:rPr sz="2100" spc="-26" dirty="0">
                <a:latin typeface="Arial"/>
                <a:cs typeface="Arial"/>
              </a:rPr>
              <a:t>the</a:t>
            </a:r>
            <a:r>
              <a:rPr sz="2100" spc="-105" dirty="0">
                <a:latin typeface="Arial"/>
                <a:cs typeface="Arial"/>
              </a:rPr>
              <a:t> </a:t>
            </a:r>
            <a:r>
              <a:rPr sz="2100" spc="-45" dirty="0">
                <a:latin typeface="Arial"/>
                <a:cs typeface="Arial"/>
              </a:rPr>
              <a:t>driver</a:t>
            </a:r>
            <a:r>
              <a:rPr sz="2100" spc="-101" dirty="0">
                <a:latin typeface="Arial"/>
                <a:cs typeface="Arial"/>
              </a:rPr>
              <a:t> </a:t>
            </a:r>
            <a:r>
              <a:rPr sz="2100" spc="-124" dirty="0">
                <a:latin typeface="Arial"/>
                <a:cs typeface="Arial"/>
              </a:rPr>
              <a:t>does</a:t>
            </a:r>
            <a:r>
              <a:rPr sz="2100" spc="-101" dirty="0">
                <a:latin typeface="Arial"/>
                <a:cs typeface="Arial"/>
              </a:rPr>
              <a:t> </a:t>
            </a:r>
            <a:r>
              <a:rPr sz="2100" spc="-8" dirty="0">
                <a:latin typeface="Arial"/>
                <a:cs typeface="Arial"/>
              </a:rPr>
              <a:t>not</a:t>
            </a:r>
            <a:r>
              <a:rPr sz="2100" spc="-98" dirty="0">
                <a:latin typeface="Arial"/>
                <a:cs typeface="Arial"/>
              </a:rPr>
              <a:t> </a:t>
            </a:r>
            <a:r>
              <a:rPr sz="2100" spc="-83" dirty="0">
                <a:latin typeface="Arial"/>
                <a:cs typeface="Arial"/>
              </a:rPr>
              <a:t>create</a:t>
            </a:r>
            <a:r>
              <a:rPr sz="2100" spc="-105" dirty="0">
                <a:latin typeface="Arial"/>
                <a:cs typeface="Arial"/>
              </a:rPr>
              <a:t> </a:t>
            </a:r>
            <a:r>
              <a:rPr sz="2100" spc="-30" dirty="0">
                <a:latin typeface="Arial"/>
                <a:cs typeface="Arial"/>
              </a:rPr>
              <a:t>the</a:t>
            </a:r>
            <a:r>
              <a:rPr sz="2100" spc="-109" dirty="0">
                <a:latin typeface="Arial"/>
                <a:cs typeface="Arial"/>
              </a:rPr>
              <a:t> </a:t>
            </a:r>
            <a:r>
              <a:rPr sz="2100" spc="-49" dirty="0">
                <a:latin typeface="Arial"/>
                <a:cs typeface="Arial"/>
              </a:rPr>
              <a:t>earlier</a:t>
            </a:r>
            <a:r>
              <a:rPr sz="2100" spc="-105" dirty="0">
                <a:latin typeface="Arial"/>
                <a:cs typeface="Arial"/>
              </a:rPr>
              <a:t> </a:t>
            </a:r>
            <a:r>
              <a:rPr sz="2100" spc="-79" dirty="0">
                <a:latin typeface="Arial"/>
                <a:cs typeface="Arial"/>
              </a:rPr>
              <a:t>index:</a:t>
            </a:r>
            <a:endParaRPr sz="2100">
              <a:latin typeface="Arial"/>
              <a:cs typeface="Arial"/>
            </a:endParaRPr>
          </a:p>
        </p:txBody>
      </p:sp>
      <p:sp>
        <p:nvSpPr>
          <p:cNvPr id="14" name="object 14"/>
          <p:cNvSpPr txBox="1"/>
          <p:nvPr/>
        </p:nvSpPr>
        <p:spPr>
          <a:xfrm>
            <a:off x="622935" y="5761862"/>
            <a:ext cx="8315325" cy="340958"/>
          </a:xfrm>
          <a:prstGeom prst="rect">
            <a:avLst/>
          </a:prstGeom>
          <a:solidFill>
            <a:srgbClr val="F1F1F1"/>
          </a:solidFill>
        </p:spPr>
        <p:txBody>
          <a:bodyPr vert="horz" wrap="square" lIns="0" tIns="17621" rIns="0" bIns="0" rtlCol="0">
            <a:spAutoFit/>
          </a:bodyPr>
          <a:lstStyle/>
          <a:p>
            <a:pPr marL="822960">
              <a:spcBef>
                <a:spcPts val="139"/>
              </a:spcBef>
            </a:pPr>
            <a:r>
              <a:rPr sz="2100" spc="-94" dirty="0">
                <a:latin typeface="Arial"/>
                <a:cs typeface="Arial"/>
              </a:rPr>
              <a:t>db.fs.chunks.createIndex(</a:t>
            </a:r>
            <a:r>
              <a:rPr sz="2100" spc="-64" dirty="0">
                <a:latin typeface="Arial"/>
                <a:cs typeface="Arial"/>
              </a:rPr>
              <a:t> </a:t>
            </a:r>
            <a:r>
              <a:rPr sz="2100" spc="-45" dirty="0">
                <a:latin typeface="Arial"/>
                <a:cs typeface="Arial"/>
              </a:rPr>
              <a:t>{</a:t>
            </a:r>
            <a:r>
              <a:rPr sz="2100" spc="-109" dirty="0">
                <a:latin typeface="Arial"/>
                <a:cs typeface="Arial"/>
              </a:rPr>
              <a:t> </a:t>
            </a:r>
            <a:r>
              <a:rPr sz="2100" spc="-56" dirty="0">
                <a:latin typeface="Arial"/>
                <a:cs typeface="Arial"/>
              </a:rPr>
              <a:t>files_id:</a:t>
            </a:r>
            <a:r>
              <a:rPr sz="2100" spc="-86" dirty="0">
                <a:latin typeface="Arial"/>
                <a:cs typeface="Arial"/>
              </a:rPr>
              <a:t> 1,</a:t>
            </a:r>
            <a:r>
              <a:rPr sz="2100" spc="-105" dirty="0">
                <a:latin typeface="Arial"/>
                <a:cs typeface="Arial"/>
              </a:rPr>
              <a:t> </a:t>
            </a:r>
            <a:r>
              <a:rPr sz="2100" spc="-49" dirty="0">
                <a:latin typeface="Arial"/>
                <a:cs typeface="Arial"/>
              </a:rPr>
              <a:t>n:</a:t>
            </a:r>
            <a:r>
              <a:rPr sz="2100" spc="-109" dirty="0">
                <a:latin typeface="Arial"/>
                <a:cs typeface="Arial"/>
              </a:rPr>
              <a:t> 1</a:t>
            </a:r>
            <a:r>
              <a:rPr sz="2100" spc="-101" dirty="0">
                <a:latin typeface="Arial"/>
                <a:cs typeface="Arial"/>
              </a:rPr>
              <a:t> </a:t>
            </a:r>
            <a:r>
              <a:rPr sz="2100" spc="-56" dirty="0">
                <a:latin typeface="Arial"/>
                <a:cs typeface="Arial"/>
              </a:rPr>
              <a:t>},</a:t>
            </a:r>
            <a:r>
              <a:rPr sz="2100" spc="-109" dirty="0">
                <a:latin typeface="Arial"/>
                <a:cs typeface="Arial"/>
              </a:rPr>
              <a:t> </a:t>
            </a:r>
            <a:r>
              <a:rPr sz="2100" spc="-45" dirty="0">
                <a:latin typeface="Arial"/>
                <a:cs typeface="Arial"/>
              </a:rPr>
              <a:t>{</a:t>
            </a:r>
            <a:r>
              <a:rPr sz="2100" spc="-113" dirty="0">
                <a:latin typeface="Arial"/>
                <a:cs typeface="Arial"/>
              </a:rPr>
              <a:t> </a:t>
            </a:r>
            <a:r>
              <a:rPr sz="2100" spc="-64" dirty="0">
                <a:latin typeface="Arial"/>
                <a:cs typeface="Arial"/>
              </a:rPr>
              <a:t>unique:</a:t>
            </a:r>
            <a:r>
              <a:rPr sz="2100" spc="-86" dirty="0">
                <a:latin typeface="Arial"/>
                <a:cs typeface="Arial"/>
              </a:rPr>
              <a:t> </a:t>
            </a:r>
            <a:r>
              <a:rPr sz="2100" spc="-11" dirty="0">
                <a:latin typeface="Arial"/>
                <a:cs typeface="Arial"/>
              </a:rPr>
              <a:t>true</a:t>
            </a:r>
            <a:r>
              <a:rPr sz="2100" spc="-109" dirty="0">
                <a:latin typeface="Arial"/>
                <a:cs typeface="Arial"/>
              </a:rPr>
              <a:t> </a:t>
            </a:r>
            <a:r>
              <a:rPr sz="2100" spc="-45" dirty="0">
                <a:latin typeface="Arial"/>
                <a:cs typeface="Arial"/>
              </a:rPr>
              <a:t>}</a:t>
            </a:r>
            <a:r>
              <a:rPr sz="2100" spc="-113" dirty="0">
                <a:latin typeface="Arial"/>
                <a:cs typeface="Arial"/>
              </a:rPr>
              <a:t> </a:t>
            </a:r>
            <a:r>
              <a:rPr sz="2100" spc="-49" dirty="0">
                <a:latin typeface="Arial"/>
                <a:cs typeface="Arial"/>
              </a:rPr>
              <a:t>);</a:t>
            </a:r>
            <a:endParaRPr sz="21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 to </a:t>
            </a:r>
            <a:r>
              <a:rPr lang="en-US" dirty="0" err="1"/>
              <a:t>GridFS</a:t>
            </a:r>
            <a:br>
              <a:rPr lang="en-US" dirty="0"/>
            </a:br>
            <a:endParaRPr lang="en-US" dirty="0"/>
          </a:p>
        </p:txBody>
      </p:sp>
      <p:sp>
        <p:nvSpPr>
          <p:cNvPr id="3" name="Content Placeholder 2"/>
          <p:cNvSpPr>
            <a:spLocks noGrp="1"/>
          </p:cNvSpPr>
          <p:nvPr>
            <p:ph idx="1"/>
          </p:nvPr>
        </p:nvSpPr>
        <p:spPr/>
        <p:txBody>
          <a:bodyPr>
            <a:normAutofit/>
          </a:bodyPr>
          <a:lstStyle/>
          <a:p>
            <a:r>
              <a:rPr lang="en-US" dirty="0"/>
              <a:t>To store an mp3 file using </a:t>
            </a:r>
            <a:r>
              <a:rPr lang="en-US" dirty="0" err="1"/>
              <a:t>GridFS</a:t>
            </a:r>
            <a:r>
              <a:rPr lang="en-US" dirty="0"/>
              <a:t> using the put command. </a:t>
            </a:r>
          </a:p>
          <a:p>
            <a:r>
              <a:rPr lang="en-US" dirty="0"/>
              <a:t>Use the mongofiles.exe utility present in the bin folder of the </a:t>
            </a:r>
            <a:r>
              <a:rPr lang="en-US" dirty="0" err="1"/>
              <a:t>MongoDB</a:t>
            </a:r>
            <a:r>
              <a:rPr lang="en-US" dirty="0"/>
              <a:t> installation folder.</a:t>
            </a:r>
          </a:p>
          <a:p>
            <a:r>
              <a:rPr lang="en-US" dirty="0"/>
              <a:t>Open  command prompt, navigate to the mongofiles.exe in the bin folder of </a:t>
            </a:r>
            <a:r>
              <a:rPr lang="en-US" dirty="0" err="1"/>
              <a:t>MongoDB</a:t>
            </a:r>
            <a:r>
              <a:rPr lang="en-US" dirty="0"/>
              <a:t> installation folder and type the following code −</a:t>
            </a:r>
          </a:p>
          <a:p>
            <a:r>
              <a:rPr lang="en-US" sz="2000" b="1" dirty="0"/>
              <a:t>&gt;mongofiles.exe -d </a:t>
            </a:r>
            <a:r>
              <a:rPr lang="en-US" sz="2000" b="1" dirty="0" err="1"/>
              <a:t>gridfs</a:t>
            </a:r>
            <a:r>
              <a:rPr lang="en-US" sz="2000" b="1" dirty="0"/>
              <a:t> put song.mp3</a:t>
            </a:r>
          </a:p>
          <a:p>
            <a:r>
              <a:rPr lang="en-US" dirty="0"/>
              <a:t>Here, </a:t>
            </a:r>
            <a:r>
              <a:rPr lang="en-US" dirty="0" err="1"/>
              <a:t>gridfs</a:t>
            </a:r>
            <a:r>
              <a:rPr lang="en-US" dirty="0"/>
              <a:t> is the name of the database in which the file will be stored.</a:t>
            </a:r>
          </a:p>
          <a:p>
            <a:r>
              <a:rPr lang="en-US" dirty="0"/>
              <a:t> If the database is not present, </a:t>
            </a:r>
            <a:r>
              <a:rPr lang="en-US" dirty="0" err="1"/>
              <a:t>MongoDB</a:t>
            </a:r>
            <a:r>
              <a:rPr lang="en-US" dirty="0"/>
              <a:t> will automatically create a new document on the fly. Song.mp3 is the name of the file uploaded</a:t>
            </a:r>
          </a:p>
        </p:txBody>
      </p:sp>
    </p:spTree>
    <p:extLst>
      <p:ext uri="{BB962C8B-B14F-4D97-AF65-F5344CB8AC3E}">
        <p14:creationId xmlns:p14="http://schemas.microsoft.com/office/powerpoint/2010/main" val="204089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gridfs</a:t>
            </a:r>
            <a:endParaRPr lang="en-US" dirty="0"/>
          </a:p>
        </p:txBody>
      </p:sp>
      <p:sp>
        <p:nvSpPr>
          <p:cNvPr id="3" name="Content Placeholder 2"/>
          <p:cNvSpPr>
            <a:spLocks noGrp="1"/>
          </p:cNvSpPr>
          <p:nvPr>
            <p:ph idx="1"/>
          </p:nvPr>
        </p:nvSpPr>
        <p:spPr>
          <a:xfrm>
            <a:off x="685801" y="2142067"/>
            <a:ext cx="10131425" cy="4357207"/>
          </a:xfrm>
        </p:spPr>
        <p:txBody>
          <a:bodyPr>
            <a:normAutofit/>
          </a:bodyPr>
          <a:lstStyle/>
          <a:p>
            <a:r>
              <a:rPr lang="en-US" dirty="0"/>
              <a:t>To see the file's document in database, can use find query −</a:t>
            </a:r>
          </a:p>
          <a:p>
            <a:r>
              <a:rPr lang="en-US" sz="2800" b="1" dirty="0"/>
              <a:t>&gt;</a:t>
            </a:r>
            <a:r>
              <a:rPr lang="en-US" sz="2800" b="1" dirty="0" err="1"/>
              <a:t>db.fs.files.find</a:t>
            </a:r>
            <a:r>
              <a:rPr lang="en-US" sz="2800" b="1" dirty="0"/>
              <a:t>()</a:t>
            </a:r>
          </a:p>
          <a:p>
            <a:r>
              <a:rPr lang="en-US" dirty="0"/>
              <a:t>The above command returned the following document −</a:t>
            </a:r>
          </a:p>
          <a:p>
            <a:r>
              <a:rPr lang="en-US" dirty="0"/>
              <a:t>{</a:t>
            </a:r>
          </a:p>
          <a:p>
            <a:r>
              <a:rPr lang="en-US" dirty="0"/>
              <a:t>   _id: </a:t>
            </a:r>
            <a:r>
              <a:rPr lang="en-US" dirty="0" err="1"/>
              <a:t>ObjectId</a:t>
            </a:r>
            <a:r>
              <a:rPr lang="en-US" dirty="0"/>
              <a:t>('534a811bf8b4aa4d33fdf94d'), </a:t>
            </a:r>
          </a:p>
          <a:p>
            <a:r>
              <a:rPr lang="en-US" dirty="0"/>
              <a:t>   filename: "song.mp3", </a:t>
            </a:r>
          </a:p>
          <a:p>
            <a:r>
              <a:rPr lang="en-US" dirty="0"/>
              <a:t>   </a:t>
            </a:r>
            <a:r>
              <a:rPr lang="en-US" dirty="0" err="1"/>
              <a:t>chunkSize</a:t>
            </a:r>
            <a:r>
              <a:rPr lang="en-US" dirty="0"/>
              <a:t>: 261120, </a:t>
            </a:r>
          </a:p>
          <a:p>
            <a:r>
              <a:rPr lang="en-US" dirty="0"/>
              <a:t>   </a:t>
            </a:r>
            <a:r>
              <a:rPr lang="en-US" dirty="0" err="1"/>
              <a:t>uploadDate</a:t>
            </a:r>
            <a:r>
              <a:rPr lang="en-US" dirty="0"/>
              <a:t>: new Date(1397391643474), md5: "e4f53379c909f7bed2e9d631e15c1c41",</a:t>
            </a:r>
          </a:p>
          <a:p>
            <a:r>
              <a:rPr lang="en-US" dirty="0"/>
              <a:t>   length: 10401959 </a:t>
            </a:r>
          </a:p>
          <a:p>
            <a:r>
              <a:rPr lang="en-US" dirty="0"/>
              <a:t>}</a:t>
            </a:r>
          </a:p>
        </p:txBody>
      </p:sp>
    </p:spTree>
    <p:extLst>
      <p:ext uri="{BB962C8B-B14F-4D97-AF65-F5344CB8AC3E}">
        <p14:creationId xmlns:p14="http://schemas.microsoft.com/office/powerpoint/2010/main" val="198598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gridfs</a:t>
            </a:r>
            <a:endParaRPr lang="en-US" dirty="0"/>
          </a:p>
        </p:txBody>
      </p:sp>
      <p:sp>
        <p:nvSpPr>
          <p:cNvPr id="3" name="Content Placeholder 2"/>
          <p:cNvSpPr>
            <a:spLocks noGrp="1"/>
          </p:cNvSpPr>
          <p:nvPr>
            <p:ph idx="1"/>
          </p:nvPr>
        </p:nvSpPr>
        <p:spPr/>
        <p:txBody>
          <a:bodyPr/>
          <a:lstStyle/>
          <a:p>
            <a:r>
              <a:rPr lang="en-US" dirty="0"/>
              <a:t>Can also see all the chunks present in </a:t>
            </a:r>
            <a:r>
              <a:rPr lang="en-US" dirty="0" err="1"/>
              <a:t>fs.chunks</a:t>
            </a:r>
            <a:r>
              <a:rPr lang="en-US" dirty="0"/>
              <a:t> collection related to the stored file with the following code, using the document id returned in the previous query −</a:t>
            </a:r>
          </a:p>
          <a:p>
            <a:endParaRPr lang="en-US" dirty="0"/>
          </a:p>
          <a:p>
            <a:r>
              <a:rPr lang="en-US" dirty="0"/>
              <a:t>&gt;</a:t>
            </a:r>
            <a:r>
              <a:rPr lang="en-US" sz="2400" b="1" dirty="0" err="1"/>
              <a:t>db.fs.chunks.find</a:t>
            </a:r>
            <a:r>
              <a:rPr lang="en-US" sz="2400" b="1" dirty="0"/>
              <a:t>({</a:t>
            </a:r>
            <a:r>
              <a:rPr lang="en-US" sz="2400" b="1" dirty="0" err="1"/>
              <a:t>files_id:ObjectId</a:t>
            </a:r>
            <a:r>
              <a:rPr lang="en-US" sz="2400" b="1" dirty="0"/>
              <a:t>('534a811bf8b4aa4d33fdf94d')})</a:t>
            </a:r>
          </a:p>
          <a:p>
            <a:r>
              <a:rPr lang="en-US" dirty="0"/>
              <a:t>In this case, the query returned 40 documents meaning that the whole mp3 document was divided in 40 chunks of data</a:t>
            </a:r>
          </a:p>
        </p:txBody>
      </p:sp>
    </p:spTree>
    <p:extLst>
      <p:ext uri="{BB962C8B-B14F-4D97-AF65-F5344CB8AC3E}">
        <p14:creationId xmlns:p14="http://schemas.microsoft.com/office/powerpoint/2010/main" val="56350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F3C9-1F64-47D0-8183-B38F56685080}"/>
              </a:ext>
            </a:extLst>
          </p:cNvPr>
          <p:cNvSpPr>
            <a:spLocks noGrp="1"/>
          </p:cNvSpPr>
          <p:nvPr>
            <p:ph type="title"/>
          </p:nvPr>
        </p:nvSpPr>
        <p:spPr/>
        <p:txBody>
          <a:bodyPr/>
          <a:lstStyle/>
          <a:p>
            <a:r>
              <a:rPr lang="en-US" dirty="0"/>
              <a:t>To retrieve the data back</a:t>
            </a:r>
            <a:endParaRPr lang="en-IN" dirty="0"/>
          </a:p>
        </p:txBody>
      </p:sp>
      <p:sp>
        <p:nvSpPr>
          <p:cNvPr id="3" name="Content Placeholder 2">
            <a:extLst>
              <a:ext uri="{FF2B5EF4-FFF2-40B4-BE49-F238E27FC236}">
                <a16:creationId xmlns:a16="http://schemas.microsoft.com/office/drawing/2014/main" id="{0CE63317-4F2C-44B2-9912-F5D08347A702}"/>
              </a:ext>
            </a:extLst>
          </p:cNvPr>
          <p:cNvSpPr>
            <a:spLocks noGrp="1"/>
          </p:cNvSpPr>
          <p:nvPr>
            <p:ph idx="1"/>
          </p:nvPr>
        </p:nvSpPr>
        <p:spPr/>
        <p:txBody>
          <a:bodyPr>
            <a:normAutofit/>
          </a:bodyPr>
          <a:lstStyle/>
          <a:p>
            <a:r>
              <a:rPr lang="en-US" sz="2800" dirty="0"/>
              <a:t>To save the data using </a:t>
            </a:r>
            <a:r>
              <a:rPr lang="en-US" sz="2800" dirty="0" err="1"/>
              <a:t>gridfs</a:t>
            </a:r>
            <a:r>
              <a:rPr lang="en-US" sz="2800" dirty="0"/>
              <a:t>:</a:t>
            </a:r>
          </a:p>
          <a:p>
            <a:pPr lvl="1"/>
            <a:r>
              <a:rPr lang="en-US" sz="2400" dirty="0"/>
              <a:t>&gt;</a:t>
            </a:r>
            <a:r>
              <a:rPr lang="en-US" sz="2400" dirty="0" err="1"/>
              <a:t>mongofiles</a:t>
            </a:r>
            <a:r>
              <a:rPr lang="en-US" sz="2400" dirty="0"/>
              <a:t> -d </a:t>
            </a:r>
            <a:r>
              <a:rPr lang="en-US" sz="2400" dirty="0" err="1"/>
              <a:t>fileDb</a:t>
            </a:r>
            <a:r>
              <a:rPr lang="en-US" sz="2400" dirty="0"/>
              <a:t> put image2.jpg</a:t>
            </a:r>
          </a:p>
          <a:p>
            <a:r>
              <a:rPr lang="en-US" sz="2800" dirty="0"/>
              <a:t>To retrieve the data from </a:t>
            </a:r>
            <a:r>
              <a:rPr lang="en-US" sz="2800" dirty="0" err="1"/>
              <a:t>gridfs</a:t>
            </a:r>
            <a:r>
              <a:rPr lang="en-US" sz="2800" dirty="0"/>
              <a:t> stored using the above command:</a:t>
            </a:r>
          </a:p>
          <a:p>
            <a:pPr lvl="1"/>
            <a:r>
              <a:rPr lang="en-US" sz="2400" dirty="0" err="1"/>
              <a:t>mongofiles</a:t>
            </a:r>
            <a:r>
              <a:rPr lang="en-US" sz="2400" dirty="0"/>
              <a:t> -d </a:t>
            </a:r>
            <a:r>
              <a:rPr lang="en-US" sz="2400" dirty="0" err="1"/>
              <a:t>fileDb</a:t>
            </a:r>
            <a:r>
              <a:rPr lang="en-US" sz="2400" dirty="0"/>
              <a:t> get image2.jpg</a:t>
            </a:r>
            <a:endParaRPr lang="en-IN" sz="2400" dirty="0"/>
          </a:p>
        </p:txBody>
      </p:sp>
    </p:spTree>
    <p:extLst>
      <p:ext uri="{BB962C8B-B14F-4D97-AF65-F5344CB8AC3E}">
        <p14:creationId xmlns:p14="http://schemas.microsoft.com/office/powerpoint/2010/main" val="31926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97280" cy="142875"/>
          </a:xfrm>
          <a:custGeom>
            <a:avLst/>
            <a:gdLst/>
            <a:ahLst/>
            <a:cxnLst/>
            <a:rect l="l" t="t" r="r" b="b"/>
            <a:pathLst>
              <a:path w="1463040" h="190500">
                <a:moveTo>
                  <a:pt x="0" y="190500"/>
                </a:moveTo>
                <a:lnTo>
                  <a:pt x="1463040" y="190500"/>
                </a:lnTo>
                <a:lnTo>
                  <a:pt x="1463040" y="0"/>
                </a:lnTo>
                <a:lnTo>
                  <a:pt x="0" y="0"/>
                </a:lnTo>
                <a:lnTo>
                  <a:pt x="0" y="190500"/>
                </a:lnTo>
                <a:close/>
              </a:path>
            </a:pathLst>
          </a:custGeom>
          <a:solidFill>
            <a:srgbClr val="F9C36E"/>
          </a:solidFill>
        </p:spPr>
        <p:txBody>
          <a:bodyPr wrap="square" lIns="0" tIns="0" rIns="0" bIns="0" rtlCol="0"/>
          <a:lstStyle/>
          <a:p>
            <a:endParaRPr sz="1350"/>
          </a:p>
        </p:txBody>
      </p:sp>
      <p:sp>
        <p:nvSpPr>
          <p:cNvPr id="3" name="object 3"/>
          <p:cNvSpPr/>
          <p:nvPr/>
        </p:nvSpPr>
        <p:spPr>
          <a:xfrm>
            <a:off x="1097279" y="0"/>
            <a:ext cx="5326380" cy="142875"/>
          </a:xfrm>
          <a:custGeom>
            <a:avLst/>
            <a:gdLst/>
            <a:ahLst/>
            <a:cxnLst/>
            <a:rect l="l" t="t" r="r" b="b"/>
            <a:pathLst>
              <a:path w="7101840" h="190500">
                <a:moveTo>
                  <a:pt x="0" y="190500"/>
                </a:moveTo>
                <a:lnTo>
                  <a:pt x="7101840" y="190500"/>
                </a:lnTo>
                <a:lnTo>
                  <a:pt x="7101840" y="0"/>
                </a:lnTo>
                <a:lnTo>
                  <a:pt x="0" y="0"/>
                </a:lnTo>
                <a:lnTo>
                  <a:pt x="0" y="190500"/>
                </a:lnTo>
                <a:close/>
              </a:path>
            </a:pathLst>
          </a:custGeom>
          <a:solidFill>
            <a:srgbClr val="F69E66"/>
          </a:solidFill>
        </p:spPr>
        <p:txBody>
          <a:bodyPr wrap="square" lIns="0" tIns="0" rIns="0" bIns="0" rtlCol="0"/>
          <a:lstStyle/>
          <a:p>
            <a:endParaRPr sz="1350"/>
          </a:p>
        </p:txBody>
      </p:sp>
      <p:sp>
        <p:nvSpPr>
          <p:cNvPr id="4" name="object 4"/>
          <p:cNvSpPr/>
          <p:nvPr/>
        </p:nvSpPr>
        <p:spPr>
          <a:xfrm>
            <a:off x="6423661" y="0"/>
            <a:ext cx="1053941" cy="142875"/>
          </a:xfrm>
          <a:custGeom>
            <a:avLst/>
            <a:gdLst/>
            <a:ahLst/>
            <a:cxnLst/>
            <a:rect l="l" t="t" r="r" b="b"/>
            <a:pathLst>
              <a:path w="1405254" h="190500">
                <a:moveTo>
                  <a:pt x="0" y="190500"/>
                </a:moveTo>
                <a:lnTo>
                  <a:pt x="1405127" y="190500"/>
                </a:lnTo>
                <a:lnTo>
                  <a:pt x="1405127" y="0"/>
                </a:lnTo>
                <a:lnTo>
                  <a:pt x="0" y="0"/>
                </a:lnTo>
                <a:lnTo>
                  <a:pt x="0" y="190500"/>
                </a:lnTo>
                <a:close/>
              </a:path>
            </a:pathLst>
          </a:custGeom>
          <a:solidFill>
            <a:srgbClr val="F38573"/>
          </a:solidFill>
        </p:spPr>
        <p:txBody>
          <a:bodyPr wrap="square" lIns="0" tIns="0" rIns="0" bIns="0" rtlCol="0"/>
          <a:lstStyle/>
          <a:p>
            <a:endParaRPr sz="1350"/>
          </a:p>
        </p:txBody>
      </p:sp>
      <p:sp>
        <p:nvSpPr>
          <p:cNvPr id="5" name="object 5"/>
          <p:cNvSpPr/>
          <p:nvPr/>
        </p:nvSpPr>
        <p:spPr>
          <a:xfrm>
            <a:off x="7477505" y="0"/>
            <a:ext cx="352425" cy="142875"/>
          </a:xfrm>
          <a:custGeom>
            <a:avLst/>
            <a:gdLst/>
            <a:ahLst/>
            <a:cxnLst/>
            <a:rect l="l" t="t" r="r" b="b"/>
            <a:pathLst>
              <a:path w="469900" h="190500">
                <a:moveTo>
                  <a:pt x="0" y="190500"/>
                </a:moveTo>
                <a:lnTo>
                  <a:pt x="469392" y="190500"/>
                </a:lnTo>
                <a:lnTo>
                  <a:pt x="469392" y="0"/>
                </a:lnTo>
                <a:lnTo>
                  <a:pt x="0" y="0"/>
                </a:lnTo>
                <a:lnTo>
                  <a:pt x="0" y="190500"/>
                </a:lnTo>
                <a:close/>
              </a:path>
            </a:pathLst>
          </a:custGeom>
          <a:solidFill>
            <a:srgbClr val="F9C36E"/>
          </a:solidFill>
        </p:spPr>
        <p:txBody>
          <a:bodyPr wrap="square" lIns="0" tIns="0" rIns="0" bIns="0" rtlCol="0"/>
          <a:lstStyle/>
          <a:p>
            <a:endParaRPr sz="1350"/>
          </a:p>
        </p:txBody>
      </p:sp>
      <p:sp>
        <p:nvSpPr>
          <p:cNvPr id="6" name="object 6"/>
          <p:cNvSpPr/>
          <p:nvPr/>
        </p:nvSpPr>
        <p:spPr>
          <a:xfrm>
            <a:off x="7954137" y="0"/>
            <a:ext cx="1253014" cy="142875"/>
          </a:xfrm>
          <a:custGeom>
            <a:avLst/>
            <a:gdLst/>
            <a:ahLst/>
            <a:cxnLst/>
            <a:rect l="l" t="t" r="r" b="b"/>
            <a:pathLst>
              <a:path w="1670684" h="190500">
                <a:moveTo>
                  <a:pt x="0" y="190500"/>
                </a:moveTo>
                <a:lnTo>
                  <a:pt x="1670303" y="190500"/>
                </a:lnTo>
                <a:lnTo>
                  <a:pt x="1670303" y="0"/>
                </a:lnTo>
                <a:lnTo>
                  <a:pt x="0" y="0"/>
                </a:lnTo>
                <a:lnTo>
                  <a:pt x="0" y="190500"/>
                </a:lnTo>
                <a:close/>
              </a:path>
            </a:pathLst>
          </a:custGeom>
          <a:solidFill>
            <a:srgbClr val="9CDAEB"/>
          </a:solidFill>
        </p:spPr>
        <p:txBody>
          <a:bodyPr wrap="square" lIns="0" tIns="0" rIns="0" bIns="0" rtlCol="0"/>
          <a:lstStyle/>
          <a:p>
            <a:endParaRPr sz="1350"/>
          </a:p>
        </p:txBody>
      </p:sp>
      <p:sp>
        <p:nvSpPr>
          <p:cNvPr id="7" name="object 7"/>
          <p:cNvSpPr/>
          <p:nvPr/>
        </p:nvSpPr>
        <p:spPr>
          <a:xfrm>
            <a:off x="9206865" y="0"/>
            <a:ext cx="2985611" cy="142875"/>
          </a:xfrm>
          <a:custGeom>
            <a:avLst/>
            <a:gdLst/>
            <a:ahLst/>
            <a:cxnLst/>
            <a:rect l="l" t="t" r="r" b="b"/>
            <a:pathLst>
              <a:path w="3980815" h="190500">
                <a:moveTo>
                  <a:pt x="0" y="190500"/>
                </a:moveTo>
                <a:lnTo>
                  <a:pt x="3980687" y="190500"/>
                </a:lnTo>
                <a:lnTo>
                  <a:pt x="3980687" y="0"/>
                </a:lnTo>
                <a:lnTo>
                  <a:pt x="0" y="0"/>
                </a:lnTo>
                <a:lnTo>
                  <a:pt x="0" y="190500"/>
                </a:lnTo>
                <a:close/>
              </a:path>
            </a:pathLst>
          </a:custGeom>
          <a:solidFill>
            <a:srgbClr val="60B4DF"/>
          </a:solidFill>
        </p:spPr>
        <p:txBody>
          <a:bodyPr wrap="square" lIns="0" tIns="0" rIns="0" bIns="0" rtlCol="0"/>
          <a:lstStyle/>
          <a:p>
            <a:endParaRPr sz="1350"/>
          </a:p>
        </p:txBody>
      </p:sp>
      <p:sp>
        <p:nvSpPr>
          <p:cNvPr id="8" name="object 8"/>
          <p:cNvSpPr/>
          <p:nvPr/>
        </p:nvSpPr>
        <p:spPr>
          <a:xfrm>
            <a:off x="3429" y="658368"/>
            <a:ext cx="10530459" cy="28575"/>
          </a:xfrm>
          <a:prstGeom prst="rect">
            <a:avLst/>
          </a:prstGeom>
          <a:blipFill>
            <a:blip r:embed="rId2" cstate="print"/>
            <a:stretch>
              <a:fillRect/>
            </a:stretch>
          </a:blipFill>
        </p:spPr>
        <p:txBody>
          <a:bodyPr wrap="square" lIns="0" tIns="0" rIns="0" bIns="0" rtlCol="0"/>
          <a:lstStyle/>
          <a:p>
            <a:endParaRPr sz="1350"/>
          </a:p>
        </p:txBody>
      </p:sp>
      <p:sp>
        <p:nvSpPr>
          <p:cNvPr id="10" name="object 10"/>
          <p:cNvSpPr txBox="1"/>
          <p:nvPr/>
        </p:nvSpPr>
        <p:spPr>
          <a:xfrm>
            <a:off x="332689" y="820624"/>
            <a:ext cx="11426189" cy="3375219"/>
          </a:xfrm>
          <a:prstGeom prst="rect">
            <a:avLst/>
          </a:prstGeom>
        </p:spPr>
        <p:txBody>
          <a:bodyPr vert="horz" wrap="square" lIns="0" tIns="8573" rIns="0" bIns="0" rtlCol="0">
            <a:spAutoFit/>
          </a:bodyPr>
          <a:lstStyle/>
          <a:p>
            <a:pPr marL="9525" marR="2838926">
              <a:lnSpc>
                <a:spcPct val="139300"/>
              </a:lnSpc>
              <a:spcBef>
                <a:spcPts val="68"/>
              </a:spcBef>
            </a:pPr>
            <a:r>
              <a:rPr sz="2138" spc="-180" dirty="0">
                <a:latin typeface="Arial"/>
                <a:cs typeface="Arial"/>
              </a:rPr>
              <a:t>GridFS </a:t>
            </a:r>
            <a:r>
              <a:rPr sz="2138" spc="-105" dirty="0">
                <a:latin typeface="Arial"/>
                <a:cs typeface="Arial"/>
              </a:rPr>
              <a:t>is </a:t>
            </a:r>
            <a:r>
              <a:rPr sz="2138" spc="-158" dirty="0">
                <a:latin typeface="Arial"/>
                <a:cs typeface="Arial"/>
              </a:rPr>
              <a:t>a </a:t>
            </a:r>
            <a:r>
              <a:rPr sz="2138" spc="-64" dirty="0">
                <a:latin typeface="Arial"/>
                <a:cs typeface="Arial"/>
              </a:rPr>
              <a:t>specification </a:t>
            </a:r>
            <a:r>
              <a:rPr sz="2138" spc="-116" dirty="0">
                <a:latin typeface="Arial"/>
                <a:cs typeface="Arial"/>
              </a:rPr>
              <a:t>used </a:t>
            </a:r>
            <a:r>
              <a:rPr sz="2138" dirty="0">
                <a:latin typeface="Arial"/>
                <a:cs typeface="Arial"/>
              </a:rPr>
              <a:t>for </a:t>
            </a:r>
            <a:r>
              <a:rPr sz="2138" spc="-53" dirty="0">
                <a:latin typeface="Arial"/>
                <a:cs typeface="Arial"/>
              </a:rPr>
              <a:t>storing </a:t>
            </a:r>
            <a:r>
              <a:rPr sz="2138" spc="-90" dirty="0">
                <a:latin typeface="Arial"/>
                <a:cs typeface="Arial"/>
              </a:rPr>
              <a:t>and </a:t>
            </a:r>
            <a:r>
              <a:rPr sz="2138" spc="-38" dirty="0">
                <a:latin typeface="Arial"/>
                <a:cs typeface="Arial"/>
              </a:rPr>
              <a:t>retrieving </a:t>
            </a:r>
            <a:r>
              <a:rPr sz="2138" spc="-53" dirty="0">
                <a:latin typeface="Arial"/>
                <a:cs typeface="Arial"/>
              </a:rPr>
              <a:t>files </a:t>
            </a:r>
            <a:r>
              <a:rPr sz="2138" spc="-113" dirty="0">
                <a:latin typeface="Arial"/>
                <a:cs typeface="Arial"/>
              </a:rPr>
              <a:t>exceeding </a:t>
            </a:r>
            <a:r>
              <a:rPr sz="2138" spc="-98" dirty="0">
                <a:latin typeface="Arial"/>
                <a:cs typeface="Arial"/>
              </a:rPr>
              <a:t>16</a:t>
            </a:r>
            <a:r>
              <a:rPr sz="2138" spc="-289" dirty="0">
                <a:latin typeface="Arial"/>
                <a:cs typeface="Arial"/>
              </a:rPr>
              <a:t> </a:t>
            </a:r>
            <a:r>
              <a:rPr sz="2138" spc="-79" dirty="0">
                <a:latin typeface="Arial"/>
                <a:cs typeface="Arial"/>
              </a:rPr>
              <a:t>MB.  </a:t>
            </a:r>
            <a:r>
              <a:rPr sz="2138" spc="-180" dirty="0">
                <a:latin typeface="Arial"/>
                <a:cs typeface="Arial"/>
              </a:rPr>
              <a:t>GridFS </a:t>
            </a:r>
            <a:r>
              <a:rPr sz="2138" spc="-113" dirty="0">
                <a:latin typeface="Arial"/>
                <a:cs typeface="Arial"/>
              </a:rPr>
              <a:t>does </a:t>
            </a:r>
            <a:r>
              <a:rPr sz="2138" spc="-19" dirty="0">
                <a:latin typeface="Arial"/>
                <a:cs typeface="Arial"/>
              </a:rPr>
              <a:t>the</a:t>
            </a:r>
            <a:r>
              <a:rPr sz="2138" spc="-45" dirty="0">
                <a:latin typeface="Arial"/>
                <a:cs typeface="Arial"/>
              </a:rPr>
              <a:t> </a:t>
            </a:r>
            <a:r>
              <a:rPr sz="2138" spc="-30" dirty="0">
                <a:latin typeface="Arial"/>
                <a:cs typeface="Arial"/>
              </a:rPr>
              <a:t>following:</a:t>
            </a:r>
            <a:endParaRPr sz="2138">
              <a:latin typeface="Arial"/>
              <a:cs typeface="Arial"/>
            </a:endParaRPr>
          </a:p>
          <a:p>
            <a:pPr marL="359093" indent="-349568">
              <a:spcBef>
                <a:spcPts val="982"/>
              </a:spcBef>
              <a:buSzPct val="80357"/>
              <a:buChar char="●"/>
              <a:tabLst>
                <a:tab pos="359093" algn="l"/>
                <a:tab pos="359569" algn="l"/>
              </a:tabLst>
            </a:pPr>
            <a:r>
              <a:rPr sz="2100" spc="-101" dirty="0">
                <a:latin typeface="Arial"/>
                <a:cs typeface="Arial"/>
              </a:rPr>
              <a:t>Splits </a:t>
            </a:r>
            <a:r>
              <a:rPr sz="2100" spc="-165" dirty="0">
                <a:latin typeface="Arial"/>
                <a:cs typeface="Arial"/>
              </a:rPr>
              <a:t>a </a:t>
            </a:r>
            <a:r>
              <a:rPr sz="2100" spc="-15" dirty="0">
                <a:latin typeface="Arial"/>
                <a:cs typeface="Arial"/>
              </a:rPr>
              <a:t>file </a:t>
            </a:r>
            <a:r>
              <a:rPr sz="2100" spc="-11" dirty="0">
                <a:latin typeface="Arial"/>
                <a:cs typeface="Arial"/>
              </a:rPr>
              <a:t>into </a:t>
            </a:r>
            <a:r>
              <a:rPr sz="2100" spc="-30" dirty="0">
                <a:latin typeface="Arial"/>
                <a:cs typeface="Arial"/>
              </a:rPr>
              <a:t>different </a:t>
            </a:r>
            <a:r>
              <a:rPr sz="2100" spc="-68" dirty="0">
                <a:latin typeface="Arial"/>
                <a:cs typeface="Arial"/>
              </a:rPr>
              <a:t>parts </a:t>
            </a:r>
            <a:r>
              <a:rPr sz="2100" spc="-19" dirty="0">
                <a:latin typeface="Arial"/>
                <a:cs typeface="Arial"/>
              </a:rPr>
              <a:t>or </a:t>
            </a:r>
            <a:r>
              <a:rPr sz="2100" spc="-120" dirty="0">
                <a:latin typeface="Arial"/>
                <a:cs typeface="Arial"/>
              </a:rPr>
              <a:t>chunks </a:t>
            </a:r>
            <a:r>
              <a:rPr sz="2100" spc="-101" dirty="0">
                <a:latin typeface="Arial"/>
                <a:cs typeface="Arial"/>
              </a:rPr>
              <a:t>and </a:t>
            </a:r>
            <a:r>
              <a:rPr sz="2100" spc="-98" dirty="0">
                <a:latin typeface="Arial"/>
                <a:cs typeface="Arial"/>
              </a:rPr>
              <a:t>stores </a:t>
            </a:r>
            <a:r>
              <a:rPr sz="2100" spc="-131" dirty="0">
                <a:latin typeface="Arial"/>
                <a:cs typeface="Arial"/>
              </a:rPr>
              <a:t>each </a:t>
            </a:r>
            <a:r>
              <a:rPr sz="2100" spc="-8" dirty="0">
                <a:latin typeface="Arial"/>
                <a:cs typeface="Arial"/>
              </a:rPr>
              <a:t>unit </a:t>
            </a:r>
            <a:r>
              <a:rPr sz="2100" spc="-199" dirty="0">
                <a:latin typeface="Arial"/>
                <a:cs typeface="Arial"/>
              </a:rPr>
              <a:t>as </a:t>
            </a:r>
            <a:r>
              <a:rPr sz="2100" spc="-165" dirty="0">
                <a:latin typeface="Arial"/>
                <a:cs typeface="Arial"/>
              </a:rPr>
              <a:t>a </a:t>
            </a:r>
            <a:r>
              <a:rPr sz="2100" spc="-105" dirty="0">
                <a:latin typeface="Arial"/>
                <a:cs typeface="Arial"/>
              </a:rPr>
              <a:t>separate</a:t>
            </a:r>
            <a:r>
              <a:rPr sz="2100" spc="-293" dirty="0">
                <a:latin typeface="Arial"/>
                <a:cs typeface="Arial"/>
              </a:rPr>
              <a:t> </a:t>
            </a:r>
            <a:r>
              <a:rPr sz="2100" spc="-68" dirty="0">
                <a:latin typeface="Arial"/>
                <a:cs typeface="Arial"/>
              </a:rPr>
              <a:t>document.</a:t>
            </a:r>
            <a:endParaRPr sz="2100">
              <a:latin typeface="Arial"/>
              <a:cs typeface="Arial"/>
            </a:endParaRPr>
          </a:p>
          <a:p>
            <a:pPr marL="359093" marR="3810" indent="-349568">
              <a:spcBef>
                <a:spcPts val="971"/>
              </a:spcBef>
              <a:buSzPct val="80357"/>
              <a:buChar char="●"/>
              <a:tabLst>
                <a:tab pos="359093" algn="l"/>
                <a:tab pos="359569" algn="l"/>
              </a:tabLst>
            </a:pPr>
            <a:r>
              <a:rPr sz="2100" spc="-127" dirty="0">
                <a:latin typeface="Arial"/>
                <a:cs typeface="Arial"/>
              </a:rPr>
              <a:t>Stores</a:t>
            </a:r>
            <a:r>
              <a:rPr sz="2100" spc="-98" dirty="0">
                <a:latin typeface="Arial"/>
                <a:cs typeface="Arial"/>
              </a:rPr>
              <a:t> </a:t>
            </a:r>
            <a:r>
              <a:rPr sz="2100" spc="-60" dirty="0">
                <a:latin typeface="Arial"/>
                <a:cs typeface="Arial"/>
              </a:rPr>
              <a:t>files</a:t>
            </a:r>
            <a:r>
              <a:rPr sz="2100" spc="-105" dirty="0">
                <a:latin typeface="Arial"/>
                <a:cs typeface="Arial"/>
              </a:rPr>
              <a:t> </a:t>
            </a:r>
            <a:r>
              <a:rPr sz="2100" spc="-26" dirty="0">
                <a:latin typeface="Arial"/>
                <a:cs typeface="Arial"/>
              </a:rPr>
              <a:t>in</a:t>
            </a:r>
            <a:r>
              <a:rPr sz="2100" spc="-101" dirty="0">
                <a:latin typeface="Arial"/>
                <a:cs typeface="Arial"/>
              </a:rPr>
              <a:t> </a:t>
            </a:r>
            <a:r>
              <a:rPr sz="2100" spc="8" dirty="0">
                <a:latin typeface="Arial"/>
                <a:cs typeface="Arial"/>
              </a:rPr>
              <a:t>two</a:t>
            </a:r>
            <a:r>
              <a:rPr sz="2100" spc="-109" dirty="0">
                <a:latin typeface="Arial"/>
                <a:cs typeface="Arial"/>
              </a:rPr>
              <a:t> </a:t>
            </a:r>
            <a:r>
              <a:rPr sz="2100" spc="-68" dirty="0">
                <a:latin typeface="Arial"/>
                <a:cs typeface="Arial"/>
              </a:rPr>
              <a:t>collections.</a:t>
            </a:r>
            <a:r>
              <a:rPr sz="2100" spc="-90" dirty="0">
                <a:latin typeface="Arial"/>
                <a:cs typeface="Arial"/>
              </a:rPr>
              <a:t> </a:t>
            </a:r>
            <a:r>
              <a:rPr sz="2100" spc="-64" dirty="0">
                <a:latin typeface="Arial"/>
                <a:cs typeface="Arial"/>
              </a:rPr>
              <a:t>In</a:t>
            </a:r>
            <a:r>
              <a:rPr sz="2100" spc="-105" dirty="0">
                <a:latin typeface="Arial"/>
                <a:cs typeface="Arial"/>
              </a:rPr>
              <a:t> </a:t>
            </a:r>
            <a:r>
              <a:rPr sz="2100" spc="-90" dirty="0">
                <a:latin typeface="Arial"/>
                <a:cs typeface="Arial"/>
              </a:rPr>
              <a:t>one</a:t>
            </a:r>
            <a:r>
              <a:rPr sz="2100" spc="-98" dirty="0">
                <a:latin typeface="Arial"/>
                <a:cs typeface="Arial"/>
              </a:rPr>
              <a:t> </a:t>
            </a:r>
            <a:r>
              <a:rPr sz="2100" spc="-53" dirty="0">
                <a:latin typeface="Arial"/>
                <a:cs typeface="Arial"/>
              </a:rPr>
              <a:t>collection,</a:t>
            </a:r>
            <a:r>
              <a:rPr sz="2100" spc="-101" dirty="0">
                <a:latin typeface="Arial"/>
                <a:cs typeface="Arial"/>
              </a:rPr>
              <a:t> </a:t>
            </a:r>
            <a:r>
              <a:rPr sz="2100" spc="-26" dirty="0">
                <a:latin typeface="Arial"/>
                <a:cs typeface="Arial"/>
              </a:rPr>
              <a:t>the</a:t>
            </a:r>
            <a:r>
              <a:rPr sz="2100" spc="-101" dirty="0">
                <a:latin typeface="Arial"/>
                <a:cs typeface="Arial"/>
              </a:rPr>
              <a:t> </a:t>
            </a:r>
            <a:r>
              <a:rPr sz="2100" spc="-15" dirty="0">
                <a:latin typeface="Arial"/>
                <a:cs typeface="Arial"/>
              </a:rPr>
              <a:t>file</a:t>
            </a:r>
            <a:r>
              <a:rPr sz="2100" spc="-105" dirty="0">
                <a:latin typeface="Arial"/>
                <a:cs typeface="Arial"/>
              </a:rPr>
              <a:t> </a:t>
            </a:r>
            <a:r>
              <a:rPr sz="2100" spc="-124" dirty="0">
                <a:latin typeface="Arial"/>
                <a:cs typeface="Arial"/>
              </a:rPr>
              <a:t>chunks</a:t>
            </a:r>
            <a:r>
              <a:rPr sz="2100" spc="-68" dirty="0">
                <a:latin typeface="Arial"/>
                <a:cs typeface="Arial"/>
              </a:rPr>
              <a:t> </a:t>
            </a:r>
            <a:r>
              <a:rPr sz="2100" spc="-98" dirty="0">
                <a:latin typeface="Arial"/>
                <a:cs typeface="Arial"/>
              </a:rPr>
              <a:t>are</a:t>
            </a:r>
            <a:r>
              <a:rPr sz="2100" spc="-105" dirty="0">
                <a:latin typeface="Arial"/>
                <a:cs typeface="Arial"/>
              </a:rPr>
              <a:t> </a:t>
            </a:r>
            <a:r>
              <a:rPr sz="2100" spc="-71" dirty="0">
                <a:latin typeface="Arial"/>
                <a:cs typeface="Arial"/>
              </a:rPr>
              <a:t>stored</a:t>
            </a:r>
            <a:r>
              <a:rPr sz="2100" spc="-90" dirty="0">
                <a:latin typeface="Arial"/>
                <a:cs typeface="Arial"/>
              </a:rPr>
              <a:t> </a:t>
            </a:r>
            <a:r>
              <a:rPr sz="2100" spc="-41" dirty="0">
                <a:latin typeface="Arial"/>
                <a:cs typeface="Arial"/>
              </a:rPr>
              <a:t>while</a:t>
            </a:r>
            <a:r>
              <a:rPr sz="2100" spc="-105" dirty="0">
                <a:latin typeface="Arial"/>
                <a:cs typeface="Arial"/>
              </a:rPr>
              <a:t> </a:t>
            </a:r>
            <a:r>
              <a:rPr sz="2100" spc="-26" dirty="0">
                <a:latin typeface="Arial"/>
                <a:cs typeface="Arial"/>
              </a:rPr>
              <a:t>the</a:t>
            </a:r>
            <a:r>
              <a:rPr sz="2100" spc="-98" dirty="0">
                <a:latin typeface="Arial"/>
                <a:cs typeface="Arial"/>
              </a:rPr>
              <a:t> </a:t>
            </a:r>
            <a:r>
              <a:rPr sz="2100" spc="-79" dirty="0">
                <a:latin typeface="Arial"/>
                <a:cs typeface="Arial"/>
              </a:rPr>
              <a:t>metadata</a:t>
            </a:r>
            <a:r>
              <a:rPr sz="2100" spc="-101" dirty="0">
                <a:latin typeface="Arial"/>
                <a:cs typeface="Arial"/>
              </a:rPr>
              <a:t> </a:t>
            </a:r>
            <a:r>
              <a:rPr sz="2100" spc="-109" dirty="0">
                <a:latin typeface="Arial"/>
                <a:cs typeface="Arial"/>
              </a:rPr>
              <a:t>is</a:t>
            </a:r>
            <a:r>
              <a:rPr sz="2100" spc="-105" dirty="0">
                <a:latin typeface="Arial"/>
                <a:cs typeface="Arial"/>
              </a:rPr>
              <a:t> </a:t>
            </a:r>
            <a:r>
              <a:rPr sz="2100" spc="-71" dirty="0">
                <a:latin typeface="Arial"/>
                <a:cs typeface="Arial"/>
              </a:rPr>
              <a:t>stored  </a:t>
            </a:r>
            <a:r>
              <a:rPr sz="2100" spc="-26" dirty="0">
                <a:latin typeface="Arial"/>
                <a:cs typeface="Arial"/>
              </a:rPr>
              <a:t>in the other</a:t>
            </a:r>
            <a:r>
              <a:rPr sz="2100" spc="-270" dirty="0">
                <a:latin typeface="Arial"/>
                <a:cs typeface="Arial"/>
              </a:rPr>
              <a:t> </a:t>
            </a:r>
            <a:r>
              <a:rPr sz="2100" spc="-53" dirty="0">
                <a:latin typeface="Arial"/>
                <a:cs typeface="Arial"/>
              </a:rPr>
              <a:t>collection.</a:t>
            </a:r>
            <a:endParaRPr sz="2100">
              <a:latin typeface="Arial"/>
              <a:cs typeface="Arial"/>
            </a:endParaRPr>
          </a:p>
          <a:p>
            <a:pPr marL="359093" indent="-349568">
              <a:spcBef>
                <a:spcPts val="975"/>
              </a:spcBef>
              <a:buSzPct val="80357"/>
              <a:buChar char="●"/>
              <a:tabLst>
                <a:tab pos="359093" algn="l"/>
                <a:tab pos="359569" algn="l"/>
              </a:tabLst>
            </a:pPr>
            <a:r>
              <a:rPr sz="2100" spc="-98" dirty="0">
                <a:latin typeface="Arial"/>
                <a:cs typeface="Arial"/>
              </a:rPr>
              <a:t>When </a:t>
            </a:r>
            <a:r>
              <a:rPr sz="2100" spc="-41" dirty="0">
                <a:latin typeface="Arial"/>
                <a:cs typeface="Arial"/>
              </a:rPr>
              <a:t>returning </a:t>
            </a:r>
            <a:r>
              <a:rPr sz="2100" spc="-165" dirty="0">
                <a:latin typeface="Arial"/>
                <a:cs typeface="Arial"/>
              </a:rPr>
              <a:t>a </a:t>
            </a:r>
            <a:r>
              <a:rPr sz="2100" spc="-71" dirty="0">
                <a:latin typeface="Arial"/>
                <a:cs typeface="Arial"/>
              </a:rPr>
              <a:t>query </a:t>
            </a:r>
            <a:r>
              <a:rPr sz="2100" spc="-53" dirty="0">
                <a:latin typeface="Arial"/>
                <a:cs typeface="Arial"/>
              </a:rPr>
              <a:t>result </a:t>
            </a:r>
            <a:r>
              <a:rPr sz="2100" spc="-26" dirty="0">
                <a:latin typeface="Arial"/>
                <a:cs typeface="Arial"/>
              </a:rPr>
              <a:t>from </a:t>
            </a:r>
            <a:r>
              <a:rPr sz="2100" spc="-172" dirty="0">
                <a:latin typeface="Arial"/>
                <a:cs typeface="Arial"/>
              </a:rPr>
              <a:t>GridFS, </a:t>
            </a:r>
            <a:r>
              <a:rPr sz="2100" spc="-26" dirty="0">
                <a:latin typeface="Arial"/>
                <a:cs typeface="Arial"/>
              </a:rPr>
              <a:t>the </a:t>
            </a:r>
            <a:r>
              <a:rPr sz="2100" spc="-45" dirty="0">
                <a:latin typeface="Arial"/>
                <a:cs typeface="Arial"/>
              </a:rPr>
              <a:t>driver </a:t>
            </a:r>
            <a:r>
              <a:rPr sz="2100" spc="-19" dirty="0">
                <a:latin typeface="Arial"/>
                <a:cs typeface="Arial"/>
              </a:rPr>
              <a:t>or </a:t>
            </a:r>
            <a:r>
              <a:rPr sz="2100" spc="-41" dirty="0">
                <a:latin typeface="Arial"/>
                <a:cs typeface="Arial"/>
              </a:rPr>
              <a:t>client </a:t>
            </a:r>
            <a:r>
              <a:rPr sz="2100" spc="-124" dirty="0">
                <a:latin typeface="Arial"/>
                <a:cs typeface="Arial"/>
              </a:rPr>
              <a:t>reassembles </a:t>
            </a:r>
            <a:r>
              <a:rPr sz="2100" spc="-26" dirty="0">
                <a:latin typeface="Arial"/>
                <a:cs typeface="Arial"/>
              </a:rPr>
              <a:t>the </a:t>
            </a:r>
            <a:r>
              <a:rPr sz="2100" spc="-120" dirty="0">
                <a:latin typeface="Arial"/>
                <a:cs typeface="Arial"/>
              </a:rPr>
              <a:t>chunks </a:t>
            </a:r>
            <a:r>
              <a:rPr sz="2100" spc="-199" dirty="0">
                <a:latin typeface="Arial"/>
                <a:cs typeface="Arial"/>
              </a:rPr>
              <a:t>as</a:t>
            </a:r>
            <a:r>
              <a:rPr sz="2100" spc="-413" dirty="0">
                <a:latin typeface="Arial"/>
                <a:cs typeface="Arial"/>
              </a:rPr>
              <a:t> </a:t>
            </a:r>
            <a:r>
              <a:rPr sz="2100" spc="-56" dirty="0">
                <a:latin typeface="Arial"/>
                <a:cs typeface="Arial"/>
              </a:rPr>
              <a:t>required.</a:t>
            </a:r>
            <a:endParaRPr sz="2100">
              <a:latin typeface="Arial"/>
              <a:cs typeface="Arial"/>
            </a:endParaRPr>
          </a:p>
          <a:p>
            <a:pPr marL="359093" indent="-349568">
              <a:spcBef>
                <a:spcPts val="982"/>
              </a:spcBef>
              <a:buSzPct val="80357"/>
              <a:buChar char="●"/>
              <a:tabLst>
                <a:tab pos="359093" algn="l"/>
                <a:tab pos="359569" algn="l"/>
              </a:tabLst>
            </a:pPr>
            <a:r>
              <a:rPr sz="2100" spc="-86" dirty="0">
                <a:latin typeface="Arial"/>
                <a:cs typeface="Arial"/>
              </a:rPr>
              <a:t>Allows</a:t>
            </a:r>
            <a:r>
              <a:rPr sz="2100" spc="-105" dirty="0">
                <a:latin typeface="Arial"/>
                <a:cs typeface="Arial"/>
              </a:rPr>
              <a:t> </a:t>
            </a:r>
            <a:r>
              <a:rPr sz="2100" spc="-116" dirty="0">
                <a:latin typeface="Arial"/>
                <a:cs typeface="Arial"/>
              </a:rPr>
              <a:t>range</a:t>
            </a:r>
            <a:r>
              <a:rPr sz="2100" spc="-105" dirty="0">
                <a:latin typeface="Arial"/>
                <a:cs typeface="Arial"/>
              </a:rPr>
              <a:t> </a:t>
            </a:r>
            <a:r>
              <a:rPr sz="2100" spc="-86" dirty="0">
                <a:latin typeface="Arial"/>
                <a:cs typeface="Arial"/>
              </a:rPr>
              <a:t>queries</a:t>
            </a:r>
            <a:r>
              <a:rPr sz="2100" spc="-90" dirty="0">
                <a:latin typeface="Arial"/>
                <a:cs typeface="Arial"/>
              </a:rPr>
              <a:t> </a:t>
            </a:r>
            <a:r>
              <a:rPr sz="2100" spc="-68" dirty="0">
                <a:latin typeface="Arial"/>
                <a:cs typeface="Arial"/>
              </a:rPr>
              <a:t>on</a:t>
            </a:r>
            <a:r>
              <a:rPr sz="2100" spc="-101" dirty="0">
                <a:latin typeface="Arial"/>
                <a:cs typeface="Arial"/>
              </a:rPr>
              <a:t> </a:t>
            </a:r>
            <a:r>
              <a:rPr sz="2100" spc="-26" dirty="0">
                <a:latin typeface="Arial"/>
                <a:cs typeface="Arial"/>
              </a:rPr>
              <a:t>the</a:t>
            </a:r>
            <a:r>
              <a:rPr sz="2100" spc="-101" dirty="0">
                <a:latin typeface="Arial"/>
                <a:cs typeface="Arial"/>
              </a:rPr>
              <a:t> </a:t>
            </a:r>
            <a:r>
              <a:rPr sz="2100" spc="-60" dirty="0">
                <a:latin typeface="Arial"/>
                <a:cs typeface="Arial"/>
              </a:rPr>
              <a:t>files</a:t>
            </a:r>
            <a:r>
              <a:rPr sz="2100" spc="-98" dirty="0">
                <a:latin typeface="Arial"/>
                <a:cs typeface="Arial"/>
              </a:rPr>
              <a:t> </a:t>
            </a:r>
            <a:r>
              <a:rPr sz="2100" spc="-71" dirty="0">
                <a:latin typeface="Arial"/>
                <a:cs typeface="Arial"/>
              </a:rPr>
              <a:t>stored</a:t>
            </a:r>
            <a:r>
              <a:rPr sz="2100" spc="-101" dirty="0">
                <a:latin typeface="Arial"/>
                <a:cs typeface="Arial"/>
              </a:rPr>
              <a:t> </a:t>
            </a:r>
            <a:r>
              <a:rPr sz="2100" spc="-26" dirty="0">
                <a:latin typeface="Arial"/>
                <a:cs typeface="Arial"/>
              </a:rPr>
              <a:t>in</a:t>
            </a:r>
            <a:r>
              <a:rPr sz="2100" spc="-86" dirty="0">
                <a:latin typeface="Arial"/>
                <a:cs typeface="Arial"/>
              </a:rPr>
              <a:t> </a:t>
            </a:r>
            <a:r>
              <a:rPr sz="2100" spc="-172" dirty="0">
                <a:latin typeface="Arial"/>
                <a:cs typeface="Arial"/>
              </a:rPr>
              <a:t>GridFS.</a:t>
            </a:r>
            <a:r>
              <a:rPr sz="2100" spc="-94" dirty="0">
                <a:latin typeface="Arial"/>
                <a:cs typeface="Arial"/>
              </a:rPr>
              <a:t> </a:t>
            </a:r>
            <a:r>
              <a:rPr sz="2100" spc="-131" dirty="0">
                <a:latin typeface="Arial"/>
                <a:cs typeface="Arial"/>
              </a:rPr>
              <a:t>For</a:t>
            </a:r>
            <a:r>
              <a:rPr sz="2100" spc="-101" dirty="0">
                <a:latin typeface="Arial"/>
                <a:cs typeface="Arial"/>
              </a:rPr>
              <a:t> </a:t>
            </a:r>
            <a:r>
              <a:rPr sz="2100" spc="-105" dirty="0">
                <a:latin typeface="Arial"/>
                <a:cs typeface="Arial"/>
              </a:rPr>
              <a:t>example,</a:t>
            </a:r>
            <a:r>
              <a:rPr sz="2100" spc="-98" dirty="0">
                <a:latin typeface="Arial"/>
                <a:cs typeface="Arial"/>
              </a:rPr>
              <a:t> </a:t>
            </a:r>
            <a:r>
              <a:rPr sz="2100" spc="-90" dirty="0">
                <a:latin typeface="Arial"/>
                <a:cs typeface="Arial"/>
              </a:rPr>
              <a:t>you</a:t>
            </a:r>
            <a:r>
              <a:rPr sz="2100" spc="-101" dirty="0">
                <a:latin typeface="Arial"/>
                <a:cs typeface="Arial"/>
              </a:rPr>
              <a:t> </a:t>
            </a:r>
            <a:r>
              <a:rPr sz="2100" spc="-139" dirty="0">
                <a:latin typeface="Arial"/>
                <a:cs typeface="Arial"/>
              </a:rPr>
              <a:t>can</a:t>
            </a:r>
            <a:r>
              <a:rPr sz="2100" spc="-98" dirty="0">
                <a:latin typeface="Arial"/>
                <a:cs typeface="Arial"/>
              </a:rPr>
              <a:t> </a:t>
            </a:r>
            <a:r>
              <a:rPr sz="2100" spc="-15" dirty="0">
                <a:latin typeface="Arial"/>
                <a:cs typeface="Arial"/>
              </a:rPr>
              <a:t>“skip”</a:t>
            </a:r>
            <a:r>
              <a:rPr sz="2100" spc="-98" dirty="0">
                <a:latin typeface="Arial"/>
                <a:cs typeface="Arial"/>
              </a:rPr>
              <a:t> </a:t>
            </a:r>
            <a:r>
              <a:rPr sz="2100" spc="-11" dirty="0">
                <a:latin typeface="Arial"/>
                <a:cs typeface="Arial"/>
              </a:rPr>
              <a:t>into</a:t>
            </a:r>
            <a:r>
              <a:rPr sz="2100" spc="-98" dirty="0">
                <a:latin typeface="Arial"/>
                <a:cs typeface="Arial"/>
              </a:rPr>
              <a:t> </a:t>
            </a:r>
            <a:r>
              <a:rPr sz="2100" spc="-26" dirty="0">
                <a:latin typeface="Arial"/>
                <a:cs typeface="Arial"/>
              </a:rPr>
              <a:t>the</a:t>
            </a:r>
            <a:r>
              <a:rPr sz="2100" spc="-105" dirty="0">
                <a:latin typeface="Arial"/>
                <a:cs typeface="Arial"/>
              </a:rPr>
              <a:t> </a:t>
            </a:r>
            <a:r>
              <a:rPr sz="2100" spc="-56" dirty="0">
                <a:latin typeface="Arial"/>
                <a:cs typeface="Arial"/>
              </a:rPr>
              <a:t>middle</a:t>
            </a:r>
            <a:r>
              <a:rPr sz="2100" spc="-86" dirty="0">
                <a:latin typeface="Arial"/>
                <a:cs typeface="Arial"/>
              </a:rPr>
              <a:t> </a:t>
            </a:r>
            <a:r>
              <a:rPr sz="2100" spc="-8" dirty="0">
                <a:latin typeface="Arial"/>
                <a:cs typeface="Arial"/>
              </a:rPr>
              <a:t>of</a:t>
            </a:r>
            <a:r>
              <a:rPr sz="2100" spc="-109" dirty="0">
                <a:latin typeface="Arial"/>
                <a:cs typeface="Arial"/>
              </a:rPr>
              <a:t> </a:t>
            </a:r>
            <a:r>
              <a:rPr sz="2100" spc="-165" dirty="0">
                <a:latin typeface="Arial"/>
                <a:cs typeface="Arial"/>
              </a:rPr>
              <a:t>a</a:t>
            </a:r>
            <a:endParaRPr sz="2100">
              <a:latin typeface="Arial"/>
              <a:cs typeface="Arial"/>
            </a:endParaRPr>
          </a:p>
          <a:p>
            <a:pPr marL="359093"/>
            <a:r>
              <a:rPr sz="2100" spc="-75" dirty="0">
                <a:latin typeface="Arial"/>
                <a:cs typeface="Arial"/>
              </a:rPr>
              <a:t>video </a:t>
            </a:r>
            <a:r>
              <a:rPr sz="2100" spc="-19" dirty="0">
                <a:latin typeface="Arial"/>
                <a:cs typeface="Arial"/>
              </a:rPr>
              <a:t>or </a:t>
            </a:r>
            <a:r>
              <a:rPr sz="2100" spc="-116" dirty="0">
                <a:latin typeface="Arial"/>
                <a:cs typeface="Arial"/>
              </a:rPr>
              <a:t>an </a:t>
            </a:r>
            <a:r>
              <a:rPr sz="2100" spc="-71" dirty="0">
                <a:latin typeface="Arial"/>
                <a:cs typeface="Arial"/>
              </a:rPr>
              <a:t>audio </a:t>
            </a:r>
            <a:r>
              <a:rPr sz="2100" spc="-15" dirty="0">
                <a:latin typeface="Arial"/>
                <a:cs typeface="Arial"/>
              </a:rPr>
              <a:t>file </a:t>
            </a:r>
            <a:r>
              <a:rPr sz="2100" spc="19" dirty="0">
                <a:latin typeface="Arial"/>
                <a:cs typeface="Arial"/>
              </a:rPr>
              <a:t>to</a:t>
            </a:r>
            <a:r>
              <a:rPr sz="2100" spc="-270" dirty="0">
                <a:latin typeface="Arial"/>
                <a:cs typeface="Arial"/>
              </a:rPr>
              <a:t> </a:t>
            </a:r>
            <a:r>
              <a:rPr sz="2100" spc="-180" dirty="0">
                <a:latin typeface="Arial"/>
                <a:cs typeface="Arial"/>
              </a:rPr>
              <a:t>access </a:t>
            </a:r>
            <a:r>
              <a:rPr sz="2100" spc="-38" dirty="0">
                <a:latin typeface="Arial"/>
                <a:cs typeface="Arial"/>
              </a:rPr>
              <a:t>information.</a:t>
            </a:r>
            <a:endParaRPr sz="2100">
              <a:latin typeface="Arial"/>
              <a:cs typeface="Arial"/>
            </a:endParaRPr>
          </a:p>
        </p:txBody>
      </p:sp>
      <p:sp>
        <p:nvSpPr>
          <p:cNvPr id="11" name="object 11"/>
          <p:cNvSpPr txBox="1">
            <a:spLocks noGrp="1"/>
          </p:cNvSpPr>
          <p:nvPr>
            <p:ph type="title"/>
          </p:nvPr>
        </p:nvSpPr>
        <p:spPr>
          <a:xfrm>
            <a:off x="59054" y="161873"/>
            <a:ext cx="846773" cy="388152"/>
          </a:xfrm>
          <a:prstGeom prst="rect">
            <a:avLst/>
          </a:prstGeom>
        </p:spPr>
        <p:txBody>
          <a:bodyPr vert="horz" wrap="square" lIns="0" tIns="12859" rIns="0" bIns="0" rtlCol="0" anchor="ctr">
            <a:spAutoFit/>
          </a:bodyPr>
          <a:lstStyle/>
          <a:p>
            <a:pPr marL="9525">
              <a:spcBef>
                <a:spcPts val="101"/>
              </a:spcBef>
            </a:pPr>
            <a:r>
              <a:rPr sz="2438" spc="-131" dirty="0">
                <a:solidFill>
                  <a:srgbClr val="000000"/>
                </a:solidFill>
                <a:latin typeface="Arial"/>
                <a:cs typeface="Arial"/>
              </a:rPr>
              <a:t>Grid</a:t>
            </a:r>
            <a:r>
              <a:rPr sz="2438" spc="-199" dirty="0">
                <a:solidFill>
                  <a:srgbClr val="000000"/>
                </a:solidFill>
                <a:latin typeface="Arial"/>
                <a:cs typeface="Arial"/>
              </a:rPr>
              <a:t>F</a:t>
            </a:r>
            <a:r>
              <a:rPr sz="2438" spc="-495" dirty="0">
                <a:solidFill>
                  <a:srgbClr val="000000"/>
                </a:solidFill>
                <a:latin typeface="Arial"/>
                <a:cs typeface="Arial"/>
              </a:rPr>
              <a:t>S</a:t>
            </a:r>
            <a:endParaRPr sz="2438">
              <a:latin typeface="Arial"/>
              <a:cs typeface="Arial"/>
            </a:endParaRPr>
          </a:p>
        </p:txBody>
      </p:sp>
      <p:sp>
        <p:nvSpPr>
          <p:cNvPr id="16" name="object 16"/>
          <p:cNvSpPr txBox="1">
            <a:spLocks noGrp="1"/>
          </p:cNvSpPr>
          <p:nvPr>
            <p:ph type="ftr" sz="quarter" idx="11"/>
          </p:nvPr>
        </p:nvSpPr>
        <p:spPr>
          <a:xfrm>
            <a:off x="677334" y="6142139"/>
            <a:ext cx="6297612" cy="163571"/>
          </a:xfrm>
          <a:prstGeom prst="rect">
            <a:avLst/>
          </a:prstGeom>
        </p:spPr>
        <p:txBody>
          <a:bodyPr vert="horz" wrap="square" lIns="0" tIns="0" rIns="0" bIns="0" rtlCol="0">
            <a:spAutoFit/>
          </a:bodyPr>
          <a:lstStyle>
            <a:defPPr>
              <a:defRPr lang="en-US"/>
            </a:defPPr>
            <a:lvl1pPr marL="0" algn="l" defTabSz="914400" rtl="0" eaLnBrk="1" latinLnBrk="0" hangingPunct="1">
              <a:defRPr sz="1650" b="0" i="0" kern="1200">
                <a:solidFill>
                  <a:srgbClr val="3A383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248"/>
              </a:lnSpc>
            </a:pPr>
            <a:endParaRPr spc="-56" dirty="0"/>
          </a:p>
        </p:txBody>
      </p:sp>
      <p:sp>
        <p:nvSpPr>
          <p:cNvPr id="12" name="object 12"/>
          <p:cNvSpPr/>
          <p:nvPr/>
        </p:nvSpPr>
        <p:spPr>
          <a:xfrm>
            <a:off x="702946" y="5474970"/>
            <a:ext cx="11146631" cy="819626"/>
          </a:xfrm>
          <a:custGeom>
            <a:avLst/>
            <a:gdLst/>
            <a:ahLst/>
            <a:cxnLst/>
            <a:rect l="l" t="t" r="r" b="b"/>
            <a:pathLst>
              <a:path w="14862175" h="1092834">
                <a:moveTo>
                  <a:pt x="0" y="182118"/>
                </a:moveTo>
                <a:lnTo>
                  <a:pt x="6505" y="133702"/>
                </a:lnTo>
                <a:lnTo>
                  <a:pt x="24863" y="90198"/>
                </a:lnTo>
                <a:lnTo>
                  <a:pt x="53340" y="53340"/>
                </a:lnTo>
                <a:lnTo>
                  <a:pt x="90198" y="24863"/>
                </a:lnTo>
                <a:lnTo>
                  <a:pt x="133702" y="6505"/>
                </a:lnTo>
                <a:lnTo>
                  <a:pt x="182118" y="0"/>
                </a:lnTo>
                <a:lnTo>
                  <a:pt x="14679930" y="0"/>
                </a:lnTo>
                <a:lnTo>
                  <a:pt x="14728345" y="6505"/>
                </a:lnTo>
                <a:lnTo>
                  <a:pt x="14771849" y="24863"/>
                </a:lnTo>
                <a:lnTo>
                  <a:pt x="14808708" y="53340"/>
                </a:lnTo>
                <a:lnTo>
                  <a:pt x="14837184" y="90198"/>
                </a:lnTo>
                <a:lnTo>
                  <a:pt x="14855542" y="133702"/>
                </a:lnTo>
                <a:lnTo>
                  <a:pt x="14862048" y="182118"/>
                </a:lnTo>
                <a:lnTo>
                  <a:pt x="14862048" y="910590"/>
                </a:lnTo>
                <a:lnTo>
                  <a:pt x="14855542" y="959005"/>
                </a:lnTo>
                <a:lnTo>
                  <a:pt x="14837184" y="1002509"/>
                </a:lnTo>
                <a:lnTo>
                  <a:pt x="14808708" y="1039368"/>
                </a:lnTo>
                <a:lnTo>
                  <a:pt x="14771849" y="1067844"/>
                </a:lnTo>
                <a:lnTo>
                  <a:pt x="14728345" y="1086202"/>
                </a:lnTo>
                <a:lnTo>
                  <a:pt x="14679930" y="1092708"/>
                </a:lnTo>
                <a:lnTo>
                  <a:pt x="182118" y="1092708"/>
                </a:lnTo>
                <a:lnTo>
                  <a:pt x="133702" y="1086202"/>
                </a:lnTo>
                <a:lnTo>
                  <a:pt x="90198" y="1067844"/>
                </a:lnTo>
                <a:lnTo>
                  <a:pt x="53340" y="1039368"/>
                </a:lnTo>
                <a:lnTo>
                  <a:pt x="24863" y="1002509"/>
                </a:lnTo>
                <a:lnTo>
                  <a:pt x="6505" y="959005"/>
                </a:lnTo>
                <a:lnTo>
                  <a:pt x="0" y="910590"/>
                </a:lnTo>
                <a:lnTo>
                  <a:pt x="0" y="182118"/>
                </a:lnTo>
                <a:close/>
              </a:path>
            </a:pathLst>
          </a:custGeom>
          <a:ln w="12192">
            <a:solidFill>
              <a:srgbClr val="5B5B5B"/>
            </a:solidFill>
          </a:ln>
        </p:spPr>
        <p:txBody>
          <a:bodyPr wrap="square" lIns="0" tIns="0" rIns="0" bIns="0" rtlCol="0"/>
          <a:lstStyle/>
          <a:p>
            <a:endParaRPr sz="1350"/>
          </a:p>
        </p:txBody>
      </p:sp>
      <p:sp>
        <p:nvSpPr>
          <p:cNvPr id="13" name="object 13"/>
          <p:cNvSpPr txBox="1"/>
          <p:nvPr/>
        </p:nvSpPr>
        <p:spPr>
          <a:xfrm>
            <a:off x="1229010" y="5698616"/>
            <a:ext cx="9863138" cy="332303"/>
          </a:xfrm>
          <a:prstGeom prst="rect">
            <a:avLst/>
          </a:prstGeom>
        </p:spPr>
        <p:txBody>
          <a:bodyPr vert="horz" wrap="square" lIns="0" tIns="9049" rIns="0" bIns="0" rtlCol="0">
            <a:spAutoFit/>
          </a:bodyPr>
          <a:lstStyle/>
          <a:p>
            <a:pPr marL="9525">
              <a:spcBef>
                <a:spcPts val="71"/>
              </a:spcBef>
            </a:pPr>
            <a:r>
              <a:rPr sz="2100" spc="-191" dirty="0">
                <a:latin typeface="Arial"/>
                <a:cs typeface="Arial"/>
              </a:rPr>
              <a:t>GridFS</a:t>
            </a:r>
            <a:r>
              <a:rPr sz="2100" spc="-86" dirty="0">
                <a:latin typeface="Arial"/>
                <a:cs typeface="Arial"/>
              </a:rPr>
              <a:t> </a:t>
            </a:r>
            <a:r>
              <a:rPr sz="2100" spc="-83" dirty="0">
                <a:latin typeface="Arial"/>
                <a:cs typeface="Arial"/>
              </a:rPr>
              <a:t>allows</a:t>
            </a:r>
            <a:r>
              <a:rPr sz="2100" spc="-109" dirty="0">
                <a:latin typeface="Arial"/>
                <a:cs typeface="Arial"/>
              </a:rPr>
              <a:t> </a:t>
            </a:r>
            <a:r>
              <a:rPr sz="2100" spc="-90" dirty="0">
                <a:latin typeface="Arial"/>
                <a:cs typeface="Arial"/>
              </a:rPr>
              <a:t>you</a:t>
            </a:r>
            <a:r>
              <a:rPr sz="2100" spc="-98" dirty="0">
                <a:latin typeface="Arial"/>
                <a:cs typeface="Arial"/>
              </a:rPr>
              <a:t> </a:t>
            </a:r>
            <a:r>
              <a:rPr sz="2100" spc="15" dirty="0">
                <a:latin typeface="Arial"/>
                <a:cs typeface="Arial"/>
              </a:rPr>
              <a:t>to</a:t>
            </a:r>
            <a:r>
              <a:rPr sz="2100" spc="-109" dirty="0">
                <a:latin typeface="Arial"/>
                <a:cs typeface="Arial"/>
              </a:rPr>
              <a:t> </a:t>
            </a:r>
            <a:r>
              <a:rPr sz="2100" spc="-180" dirty="0">
                <a:latin typeface="Arial"/>
                <a:cs typeface="Arial"/>
              </a:rPr>
              <a:t>access</a:t>
            </a:r>
            <a:r>
              <a:rPr sz="2100" spc="-101" dirty="0">
                <a:latin typeface="Arial"/>
                <a:cs typeface="Arial"/>
              </a:rPr>
              <a:t> </a:t>
            </a:r>
            <a:r>
              <a:rPr sz="2100" spc="-124" dirty="0">
                <a:latin typeface="Arial"/>
                <a:cs typeface="Arial"/>
              </a:rPr>
              <a:t>any</a:t>
            </a:r>
            <a:r>
              <a:rPr sz="2100" spc="-101" dirty="0">
                <a:latin typeface="Arial"/>
                <a:cs typeface="Arial"/>
              </a:rPr>
              <a:t> </a:t>
            </a:r>
            <a:r>
              <a:rPr sz="2100" spc="-60" dirty="0">
                <a:latin typeface="Arial"/>
                <a:cs typeface="Arial"/>
              </a:rPr>
              <a:t>files</a:t>
            </a:r>
            <a:r>
              <a:rPr sz="2100" spc="-105" dirty="0">
                <a:latin typeface="Arial"/>
                <a:cs typeface="Arial"/>
              </a:rPr>
              <a:t> </a:t>
            </a:r>
            <a:r>
              <a:rPr sz="2100" spc="4" dirty="0">
                <a:latin typeface="Arial"/>
                <a:cs typeface="Arial"/>
              </a:rPr>
              <a:t>without</a:t>
            </a:r>
            <a:r>
              <a:rPr sz="2100" spc="-90" dirty="0">
                <a:latin typeface="Arial"/>
                <a:cs typeface="Arial"/>
              </a:rPr>
              <a:t> </a:t>
            </a:r>
            <a:r>
              <a:rPr sz="2100" spc="-105" dirty="0">
                <a:latin typeface="Arial"/>
                <a:cs typeface="Arial"/>
              </a:rPr>
              <a:t>having</a:t>
            </a:r>
            <a:r>
              <a:rPr sz="2100" spc="-90" dirty="0">
                <a:latin typeface="Arial"/>
                <a:cs typeface="Arial"/>
              </a:rPr>
              <a:t> </a:t>
            </a:r>
            <a:r>
              <a:rPr sz="2100" spc="15" dirty="0">
                <a:latin typeface="Arial"/>
                <a:cs typeface="Arial"/>
              </a:rPr>
              <a:t>to</a:t>
            </a:r>
            <a:r>
              <a:rPr sz="2100" spc="-105" dirty="0">
                <a:latin typeface="Arial"/>
                <a:cs typeface="Arial"/>
              </a:rPr>
              <a:t> </a:t>
            </a:r>
            <a:r>
              <a:rPr sz="2100" spc="-75" dirty="0">
                <a:latin typeface="Arial"/>
                <a:cs typeface="Arial"/>
              </a:rPr>
              <a:t>load</a:t>
            </a:r>
            <a:r>
              <a:rPr sz="2100" spc="-98" dirty="0">
                <a:latin typeface="Arial"/>
                <a:cs typeface="Arial"/>
              </a:rPr>
              <a:t> </a:t>
            </a:r>
            <a:r>
              <a:rPr sz="2100" spc="-26" dirty="0">
                <a:latin typeface="Arial"/>
                <a:cs typeface="Arial"/>
              </a:rPr>
              <a:t>the</a:t>
            </a:r>
            <a:r>
              <a:rPr sz="2100" spc="-101" dirty="0">
                <a:latin typeface="Arial"/>
                <a:cs typeface="Arial"/>
              </a:rPr>
              <a:t> </a:t>
            </a:r>
            <a:r>
              <a:rPr sz="2100" spc="-38" dirty="0">
                <a:latin typeface="Arial"/>
                <a:cs typeface="Arial"/>
              </a:rPr>
              <a:t>entire</a:t>
            </a:r>
            <a:r>
              <a:rPr sz="2100" spc="-101" dirty="0">
                <a:latin typeface="Arial"/>
                <a:cs typeface="Arial"/>
              </a:rPr>
              <a:t> </a:t>
            </a:r>
            <a:r>
              <a:rPr sz="2100" spc="-15" dirty="0">
                <a:latin typeface="Arial"/>
                <a:cs typeface="Arial"/>
              </a:rPr>
              <a:t>file</a:t>
            </a:r>
            <a:r>
              <a:rPr sz="2100" spc="-105" dirty="0">
                <a:latin typeface="Arial"/>
                <a:cs typeface="Arial"/>
              </a:rPr>
              <a:t> </a:t>
            </a:r>
            <a:r>
              <a:rPr sz="2100" spc="-11" dirty="0">
                <a:latin typeface="Arial"/>
                <a:cs typeface="Arial"/>
              </a:rPr>
              <a:t>into</a:t>
            </a:r>
            <a:r>
              <a:rPr sz="2100" spc="-94" dirty="0">
                <a:latin typeface="Arial"/>
                <a:cs typeface="Arial"/>
              </a:rPr>
              <a:t> </a:t>
            </a:r>
            <a:r>
              <a:rPr sz="2100" spc="-26" dirty="0">
                <a:latin typeface="Arial"/>
                <a:cs typeface="Arial"/>
              </a:rPr>
              <a:t>the</a:t>
            </a:r>
            <a:r>
              <a:rPr sz="2100" spc="-101" dirty="0">
                <a:latin typeface="Arial"/>
                <a:cs typeface="Arial"/>
              </a:rPr>
              <a:t> </a:t>
            </a:r>
            <a:r>
              <a:rPr sz="2100" spc="-86" dirty="0">
                <a:latin typeface="Arial"/>
                <a:cs typeface="Arial"/>
              </a:rPr>
              <a:t>memory.</a:t>
            </a:r>
            <a:endParaRPr sz="2100">
              <a:latin typeface="Arial"/>
              <a:cs typeface="Arial"/>
            </a:endParaRPr>
          </a:p>
        </p:txBody>
      </p:sp>
      <p:sp>
        <p:nvSpPr>
          <p:cNvPr id="14" name="object 14"/>
          <p:cNvSpPr/>
          <p:nvPr/>
        </p:nvSpPr>
        <p:spPr>
          <a:xfrm>
            <a:off x="300608" y="5479542"/>
            <a:ext cx="845820" cy="810578"/>
          </a:xfrm>
          <a:custGeom>
            <a:avLst/>
            <a:gdLst/>
            <a:ahLst/>
            <a:cxnLst/>
            <a:rect l="l" t="t" r="r" b="b"/>
            <a:pathLst>
              <a:path w="1127760" h="1080770">
                <a:moveTo>
                  <a:pt x="563879" y="0"/>
                </a:moveTo>
                <a:lnTo>
                  <a:pt x="515227" y="1983"/>
                </a:lnTo>
                <a:lnTo>
                  <a:pt x="467723" y="7825"/>
                </a:lnTo>
                <a:lnTo>
                  <a:pt x="421537" y="17364"/>
                </a:lnTo>
                <a:lnTo>
                  <a:pt x="376840" y="30437"/>
                </a:lnTo>
                <a:lnTo>
                  <a:pt x="333799" y="46882"/>
                </a:lnTo>
                <a:lnTo>
                  <a:pt x="292584" y="66536"/>
                </a:lnTo>
                <a:lnTo>
                  <a:pt x="253365" y="89237"/>
                </a:lnTo>
                <a:lnTo>
                  <a:pt x="216311" y="114824"/>
                </a:lnTo>
                <a:lnTo>
                  <a:pt x="181590" y="143133"/>
                </a:lnTo>
                <a:lnTo>
                  <a:pt x="149373" y="174002"/>
                </a:lnTo>
                <a:lnTo>
                  <a:pt x="119829" y="207269"/>
                </a:lnTo>
                <a:lnTo>
                  <a:pt x="93126" y="242772"/>
                </a:lnTo>
                <a:lnTo>
                  <a:pt x="69435" y="280348"/>
                </a:lnTo>
                <a:lnTo>
                  <a:pt x="48924" y="319836"/>
                </a:lnTo>
                <a:lnTo>
                  <a:pt x="31762" y="361072"/>
                </a:lnTo>
                <a:lnTo>
                  <a:pt x="18120" y="403894"/>
                </a:lnTo>
                <a:lnTo>
                  <a:pt x="8166" y="448141"/>
                </a:lnTo>
                <a:lnTo>
                  <a:pt x="2069" y="493650"/>
                </a:lnTo>
                <a:lnTo>
                  <a:pt x="0" y="540258"/>
                </a:lnTo>
                <a:lnTo>
                  <a:pt x="2069" y="586873"/>
                </a:lnTo>
                <a:lnTo>
                  <a:pt x="8166" y="632387"/>
                </a:lnTo>
                <a:lnTo>
                  <a:pt x="18120" y="676638"/>
                </a:lnTo>
                <a:lnTo>
                  <a:pt x="31762" y="719463"/>
                </a:lnTo>
                <a:lnTo>
                  <a:pt x="48924" y="760701"/>
                </a:lnTo>
                <a:lnTo>
                  <a:pt x="69435" y="800189"/>
                </a:lnTo>
                <a:lnTo>
                  <a:pt x="93126" y="837765"/>
                </a:lnTo>
                <a:lnTo>
                  <a:pt x="119829" y="873267"/>
                </a:lnTo>
                <a:lnTo>
                  <a:pt x="149373" y="906533"/>
                </a:lnTo>
                <a:lnTo>
                  <a:pt x="181590" y="937400"/>
                </a:lnTo>
                <a:lnTo>
                  <a:pt x="216311" y="965707"/>
                </a:lnTo>
                <a:lnTo>
                  <a:pt x="253365" y="991291"/>
                </a:lnTo>
                <a:lnTo>
                  <a:pt x="292584" y="1013990"/>
                </a:lnTo>
                <a:lnTo>
                  <a:pt x="333799" y="1033641"/>
                </a:lnTo>
                <a:lnTo>
                  <a:pt x="376840" y="1050083"/>
                </a:lnTo>
                <a:lnTo>
                  <a:pt x="421537" y="1063154"/>
                </a:lnTo>
                <a:lnTo>
                  <a:pt x="467723" y="1072691"/>
                </a:lnTo>
                <a:lnTo>
                  <a:pt x="515227" y="1078532"/>
                </a:lnTo>
                <a:lnTo>
                  <a:pt x="563879" y="1080516"/>
                </a:lnTo>
                <a:lnTo>
                  <a:pt x="612531" y="1078532"/>
                </a:lnTo>
                <a:lnTo>
                  <a:pt x="660033" y="1072691"/>
                </a:lnTo>
                <a:lnTo>
                  <a:pt x="706217" y="1063154"/>
                </a:lnTo>
                <a:lnTo>
                  <a:pt x="750914" y="1050083"/>
                </a:lnTo>
                <a:lnTo>
                  <a:pt x="793955" y="1033641"/>
                </a:lnTo>
                <a:lnTo>
                  <a:pt x="835169" y="1013990"/>
                </a:lnTo>
                <a:lnTo>
                  <a:pt x="874388" y="991291"/>
                </a:lnTo>
                <a:lnTo>
                  <a:pt x="911443" y="965707"/>
                </a:lnTo>
                <a:lnTo>
                  <a:pt x="946164" y="937400"/>
                </a:lnTo>
                <a:lnTo>
                  <a:pt x="978381" y="906533"/>
                </a:lnTo>
                <a:lnTo>
                  <a:pt x="1007926" y="873267"/>
                </a:lnTo>
                <a:lnTo>
                  <a:pt x="1034630" y="837765"/>
                </a:lnTo>
                <a:lnTo>
                  <a:pt x="1058322" y="800189"/>
                </a:lnTo>
                <a:lnTo>
                  <a:pt x="1078833" y="760701"/>
                </a:lnTo>
                <a:lnTo>
                  <a:pt x="1095995" y="719463"/>
                </a:lnTo>
                <a:lnTo>
                  <a:pt x="1109638" y="676638"/>
                </a:lnTo>
                <a:lnTo>
                  <a:pt x="1119593" y="632387"/>
                </a:lnTo>
                <a:lnTo>
                  <a:pt x="1125690" y="586873"/>
                </a:lnTo>
                <a:lnTo>
                  <a:pt x="1127760" y="540258"/>
                </a:lnTo>
                <a:lnTo>
                  <a:pt x="1125690" y="493650"/>
                </a:lnTo>
                <a:lnTo>
                  <a:pt x="1119593" y="448141"/>
                </a:lnTo>
                <a:lnTo>
                  <a:pt x="1109638" y="403894"/>
                </a:lnTo>
                <a:lnTo>
                  <a:pt x="1095995" y="361072"/>
                </a:lnTo>
                <a:lnTo>
                  <a:pt x="1078833" y="319836"/>
                </a:lnTo>
                <a:lnTo>
                  <a:pt x="1058322" y="280348"/>
                </a:lnTo>
                <a:lnTo>
                  <a:pt x="1034630" y="242772"/>
                </a:lnTo>
                <a:lnTo>
                  <a:pt x="1007926" y="207269"/>
                </a:lnTo>
                <a:lnTo>
                  <a:pt x="978381" y="174002"/>
                </a:lnTo>
                <a:lnTo>
                  <a:pt x="946164" y="143133"/>
                </a:lnTo>
                <a:lnTo>
                  <a:pt x="911443" y="114824"/>
                </a:lnTo>
                <a:lnTo>
                  <a:pt x="874388" y="89237"/>
                </a:lnTo>
                <a:lnTo>
                  <a:pt x="835169" y="66536"/>
                </a:lnTo>
                <a:lnTo>
                  <a:pt x="793955" y="46882"/>
                </a:lnTo>
                <a:lnTo>
                  <a:pt x="750914" y="30437"/>
                </a:lnTo>
                <a:lnTo>
                  <a:pt x="706217" y="17364"/>
                </a:lnTo>
                <a:lnTo>
                  <a:pt x="660033" y="7825"/>
                </a:lnTo>
                <a:lnTo>
                  <a:pt x="612531" y="1983"/>
                </a:lnTo>
                <a:lnTo>
                  <a:pt x="563879" y="0"/>
                </a:lnTo>
                <a:close/>
              </a:path>
            </a:pathLst>
          </a:custGeom>
          <a:solidFill>
            <a:srgbClr val="F19282"/>
          </a:solidFill>
        </p:spPr>
        <p:txBody>
          <a:bodyPr wrap="square" lIns="0" tIns="0" rIns="0" bIns="0" rtlCol="0"/>
          <a:lstStyle/>
          <a:p>
            <a:endParaRPr sz="1350"/>
          </a:p>
        </p:txBody>
      </p:sp>
      <p:sp>
        <p:nvSpPr>
          <p:cNvPr id="15" name="object 15"/>
          <p:cNvSpPr txBox="1"/>
          <p:nvPr/>
        </p:nvSpPr>
        <p:spPr>
          <a:xfrm>
            <a:off x="624383" y="5511850"/>
            <a:ext cx="198120" cy="674288"/>
          </a:xfrm>
          <a:prstGeom prst="rect">
            <a:avLst/>
          </a:prstGeom>
        </p:spPr>
        <p:txBody>
          <a:bodyPr vert="horz" wrap="square" lIns="0" tIns="10478" rIns="0" bIns="0" rtlCol="0">
            <a:spAutoFit/>
          </a:bodyPr>
          <a:lstStyle/>
          <a:p>
            <a:pPr marL="9525">
              <a:spcBef>
                <a:spcPts val="83"/>
              </a:spcBef>
            </a:pPr>
            <a:r>
              <a:rPr sz="4313" spc="206" dirty="0">
                <a:solidFill>
                  <a:srgbClr val="FFFFFF"/>
                </a:solidFill>
                <a:latin typeface="Arial"/>
                <a:cs typeface="Arial"/>
              </a:rPr>
              <a:t>!</a:t>
            </a:r>
            <a:endParaRPr sz="4313">
              <a:latin typeface="Arial"/>
              <a:cs typeface="Arial"/>
            </a:endParaRPr>
          </a:p>
        </p:txBody>
      </p:sp>
      <p:sp>
        <p:nvSpPr>
          <p:cNvPr id="17" name="object 17"/>
          <p:cNvSpPr txBox="1"/>
          <p:nvPr/>
        </p:nvSpPr>
        <p:spPr>
          <a:xfrm>
            <a:off x="11606116" y="6659594"/>
            <a:ext cx="286703" cy="179536"/>
          </a:xfrm>
          <a:prstGeom prst="rect">
            <a:avLst/>
          </a:prstGeom>
        </p:spPr>
        <p:txBody>
          <a:bodyPr vert="horz" wrap="square" lIns="0" tIns="0" rIns="0" bIns="0" rtlCol="0">
            <a:spAutoFit/>
          </a:bodyPr>
          <a:lstStyle/>
          <a:p>
            <a:pPr marL="9525">
              <a:lnSpc>
                <a:spcPts val="1395"/>
              </a:lnSpc>
            </a:pPr>
            <a:r>
              <a:rPr sz="1388" spc="-75" dirty="0">
                <a:solidFill>
                  <a:srgbClr val="7E7E7E"/>
                </a:solidFill>
                <a:latin typeface="Arial"/>
                <a:cs typeface="Arial"/>
              </a:rPr>
              <a:t>320</a:t>
            </a:r>
            <a:endParaRPr sz="1388">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GridFS</a:t>
            </a:r>
            <a:br>
              <a:rPr lang="en-US" dirty="0"/>
            </a:br>
            <a:endParaRPr lang="en-US" dirty="0"/>
          </a:p>
        </p:txBody>
      </p:sp>
      <p:sp>
        <p:nvSpPr>
          <p:cNvPr id="3" name="Content Placeholder 2"/>
          <p:cNvSpPr>
            <a:spLocks noGrp="1"/>
          </p:cNvSpPr>
          <p:nvPr>
            <p:ph idx="1"/>
          </p:nvPr>
        </p:nvSpPr>
        <p:spPr>
          <a:xfrm>
            <a:off x="677334" y="2130609"/>
            <a:ext cx="8596668" cy="3880773"/>
          </a:xfrm>
        </p:spPr>
        <p:txBody>
          <a:bodyPr>
            <a:normAutofit fontScale="92500" lnSpcReduction="10000"/>
          </a:bodyPr>
          <a:lstStyle/>
          <a:p>
            <a:r>
              <a:rPr lang="en-US" dirty="0"/>
              <a:t>specification for storing and retrieving large files such as images, audio files, video files, etc. </a:t>
            </a:r>
          </a:p>
          <a:p>
            <a:r>
              <a:rPr lang="en-US" dirty="0"/>
              <a:t>kind of a file system to store files but its data is stored within </a:t>
            </a:r>
            <a:r>
              <a:rPr lang="en-US" dirty="0" err="1"/>
              <a:t>MongoDB</a:t>
            </a:r>
            <a:r>
              <a:rPr lang="en-US" dirty="0"/>
              <a:t> collections.</a:t>
            </a:r>
          </a:p>
          <a:p>
            <a:r>
              <a:rPr lang="en-US" dirty="0"/>
              <a:t>Has the capability to store files even greater than its document size limit of 16MB.</a:t>
            </a:r>
          </a:p>
          <a:p>
            <a:r>
              <a:rPr lang="en-US" dirty="0" err="1"/>
              <a:t>GridFS</a:t>
            </a:r>
            <a:r>
              <a:rPr lang="en-US" dirty="0"/>
              <a:t> divides a file into chunks and stores each chunk of data in a separate document, each of maximum size 255k.</a:t>
            </a:r>
          </a:p>
          <a:p>
            <a:r>
              <a:rPr lang="en-US" dirty="0" err="1"/>
              <a:t>GridFS</a:t>
            </a:r>
            <a:r>
              <a:rPr lang="en-US" dirty="0"/>
              <a:t> by default uses two collections </a:t>
            </a:r>
            <a:r>
              <a:rPr lang="en-US" dirty="0" err="1"/>
              <a:t>fs.files</a:t>
            </a:r>
            <a:r>
              <a:rPr lang="en-US" dirty="0"/>
              <a:t> and </a:t>
            </a:r>
            <a:r>
              <a:rPr lang="en-US" dirty="0" err="1"/>
              <a:t>fs.chunks</a:t>
            </a:r>
            <a:r>
              <a:rPr lang="en-US" dirty="0"/>
              <a:t> to store the file's metadata and the chunks. </a:t>
            </a:r>
          </a:p>
          <a:p>
            <a:r>
              <a:rPr lang="en-US" dirty="0"/>
              <a:t>Each chunk is identified by its unique _id </a:t>
            </a:r>
            <a:r>
              <a:rPr lang="en-US" dirty="0" err="1"/>
              <a:t>ObjectId</a:t>
            </a:r>
            <a:r>
              <a:rPr lang="en-US" dirty="0"/>
              <a:t> field. </a:t>
            </a:r>
          </a:p>
          <a:p>
            <a:r>
              <a:rPr lang="en-US" dirty="0"/>
              <a:t>The </a:t>
            </a:r>
            <a:r>
              <a:rPr lang="en-US" dirty="0" err="1"/>
              <a:t>fs.files</a:t>
            </a:r>
            <a:r>
              <a:rPr lang="en-US" dirty="0"/>
              <a:t> severs as a parent document.</a:t>
            </a:r>
          </a:p>
          <a:p>
            <a:r>
              <a:rPr lang="en-US" dirty="0"/>
              <a:t> The </a:t>
            </a:r>
            <a:r>
              <a:rPr lang="en-US" dirty="0" err="1"/>
              <a:t>files_id</a:t>
            </a:r>
            <a:r>
              <a:rPr lang="en-US" dirty="0"/>
              <a:t> field in the </a:t>
            </a:r>
            <a:r>
              <a:rPr lang="en-US" dirty="0" err="1"/>
              <a:t>fs.chunks</a:t>
            </a:r>
            <a:r>
              <a:rPr lang="en-US" dirty="0"/>
              <a:t> document links the chunk to its parent</a:t>
            </a:r>
          </a:p>
        </p:txBody>
      </p:sp>
    </p:spTree>
    <p:extLst>
      <p:ext uri="{BB962C8B-B14F-4D97-AF65-F5344CB8AC3E}">
        <p14:creationId xmlns:p14="http://schemas.microsoft.com/office/powerpoint/2010/main" val="198731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C9E1-09BA-417D-AD63-0B104E31C881}"/>
              </a:ext>
            </a:extLst>
          </p:cNvPr>
          <p:cNvSpPr>
            <a:spLocks noGrp="1"/>
          </p:cNvSpPr>
          <p:nvPr>
            <p:ph type="title"/>
          </p:nvPr>
        </p:nvSpPr>
        <p:spPr/>
        <p:txBody>
          <a:bodyPr/>
          <a:lstStyle/>
          <a:p>
            <a:r>
              <a:rPr lang="en-US" dirty="0"/>
              <a:t>When to Use </a:t>
            </a:r>
            <a:r>
              <a:rPr lang="en-US" dirty="0" err="1"/>
              <a:t>GridFS</a:t>
            </a:r>
            <a:endParaRPr lang="en-IN" dirty="0"/>
          </a:p>
        </p:txBody>
      </p:sp>
      <p:sp>
        <p:nvSpPr>
          <p:cNvPr id="3" name="Content Placeholder 2">
            <a:extLst>
              <a:ext uri="{FF2B5EF4-FFF2-40B4-BE49-F238E27FC236}">
                <a16:creationId xmlns:a16="http://schemas.microsoft.com/office/drawing/2014/main" id="{47F1AFED-4CB7-446D-A855-0B3B7B6F3A3F}"/>
              </a:ext>
            </a:extLst>
          </p:cNvPr>
          <p:cNvSpPr>
            <a:spLocks noGrp="1"/>
          </p:cNvSpPr>
          <p:nvPr>
            <p:ph idx="1"/>
          </p:nvPr>
        </p:nvSpPr>
        <p:spPr>
          <a:xfrm>
            <a:off x="269823" y="1319134"/>
            <a:ext cx="9773587" cy="5381469"/>
          </a:xfrm>
        </p:spPr>
        <p:txBody>
          <a:bodyPr>
            <a:normAutofit fontScale="92500" lnSpcReduction="10000"/>
          </a:bodyPr>
          <a:lstStyle/>
          <a:p>
            <a:endParaRPr lang="en-US" sz="2400" dirty="0"/>
          </a:p>
          <a:p>
            <a:r>
              <a:rPr lang="en-US" sz="2400" dirty="0"/>
              <a:t>In MongoDB, use </a:t>
            </a:r>
            <a:r>
              <a:rPr lang="en-US" sz="2400" dirty="0" err="1"/>
              <a:t>GridFS</a:t>
            </a:r>
            <a:r>
              <a:rPr lang="en-US" sz="2400" dirty="0"/>
              <a:t> for storing files larger than 16 MB.</a:t>
            </a:r>
          </a:p>
          <a:p>
            <a:r>
              <a:rPr lang="en-US" sz="2400" dirty="0"/>
              <a:t>In some situations, storing large files may be more efficient in a MongoDB database than on a system-level filesystem.</a:t>
            </a:r>
          </a:p>
          <a:p>
            <a:r>
              <a:rPr lang="en-US" sz="2400" dirty="0"/>
              <a:t>If your filesystem limits the number of files in a directory, you can use </a:t>
            </a:r>
            <a:r>
              <a:rPr lang="en-US" sz="2400" dirty="0" err="1"/>
              <a:t>GridFS</a:t>
            </a:r>
            <a:r>
              <a:rPr lang="en-US" sz="2400" dirty="0"/>
              <a:t> to store as many files as needed.</a:t>
            </a:r>
          </a:p>
          <a:p>
            <a:r>
              <a:rPr lang="en-US" sz="2400" dirty="0"/>
              <a:t>When you want to access information from portions of large files without having to load whole files into memory, you can use </a:t>
            </a:r>
            <a:r>
              <a:rPr lang="en-US" sz="2400" dirty="0" err="1"/>
              <a:t>GridFS</a:t>
            </a:r>
            <a:r>
              <a:rPr lang="en-US" sz="2400" dirty="0"/>
              <a:t> to recall sections of files without reading the entire file into memory.</a:t>
            </a:r>
          </a:p>
          <a:p>
            <a:r>
              <a:rPr lang="en-US" sz="2400" dirty="0"/>
              <a:t>When you want to keep your files and metadata automatically synced and deployed across a number of systems and facilities, you can use </a:t>
            </a:r>
            <a:r>
              <a:rPr lang="en-US" sz="2400" dirty="0" err="1"/>
              <a:t>GridFS</a:t>
            </a:r>
            <a:r>
              <a:rPr lang="en-US" sz="2400" dirty="0"/>
              <a:t>. When using geographically distributed replica sets, MongoDB can distribute files and their metadata automatically to a number of </a:t>
            </a:r>
            <a:r>
              <a:rPr lang="en-US" sz="2400" dirty="0" err="1"/>
              <a:t>mongod</a:t>
            </a:r>
            <a:r>
              <a:rPr lang="en-US" sz="2400" dirty="0"/>
              <a:t> instances and facilities.</a:t>
            </a:r>
            <a:endParaRPr lang="en-IN" sz="2400" dirty="0"/>
          </a:p>
        </p:txBody>
      </p:sp>
    </p:spTree>
    <p:extLst>
      <p:ext uri="{BB962C8B-B14F-4D97-AF65-F5344CB8AC3E}">
        <p14:creationId xmlns:p14="http://schemas.microsoft.com/office/powerpoint/2010/main" val="152206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942A-BAD3-4517-AE32-BB57EDFC9FB8}"/>
              </a:ext>
            </a:extLst>
          </p:cNvPr>
          <p:cNvSpPr>
            <a:spLocks noGrp="1"/>
          </p:cNvSpPr>
          <p:nvPr>
            <p:ph type="title"/>
          </p:nvPr>
        </p:nvSpPr>
        <p:spPr/>
        <p:txBody>
          <a:bodyPr/>
          <a:lstStyle/>
          <a:p>
            <a:r>
              <a:rPr lang="en-US" dirty="0" err="1"/>
              <a:t>GridFS</a:t>
            </a:r>
            <a:r>
              <a:rPr lang="en-US" dirty="0"/>
              <a:t> Collections</a:t>
            </a:r>
            <a:br>
              <a:rPr lang="en-US" dirty="0"/>
            </a:br>
            <a:endParaRPr lang="en-IN" dirty="0"/>
          </a:p>
        </p:txBody>
      </p:sp>
      <p:sp>
        <p:nvSpPr>
          <p:cNvPr id="3" name="Content Placeholder 2">
            <a:extLst>
              <a:ext uri="{FF2B5EF4-FFF2-40B4-BE49-F238E27FC236}">
                <a16:creationId xmlns:a16="http://schemas.microsoft.com/office/drawing/2014/main" id="{43370E98-6A7A-4546-8881-C73344BEF699}"/>
              </a:ext>
            </a:extLst>
          </p:cNvPr>
          <p:cNvSpPr>
            <a:spLocks noGrp="1"/>
          </p:cNvSpPr>
          <p:nvPr>
            <p:ph idx="1"/>
          </p:nvPr>
        </p:nvSpPr>
        <p:spPr>
          <a:xfrm>
            <a:off x="344775" y="1588957"/>
            <a:ext cx="10313232" cy="5081666"/>
          </a:xfrm>
        </p:spPr>
        <p:txBody>
          <a:bodyPr>
            <a:normAutofit/>
          </a:bodyPr>
          <a:lstStyle/>
          <a:p>
            <a:r>
              <a:rPr lang="en-US" sz="2800" dirty="0" err="1"/>
              <a:t>GridFS</a:t>
            </a:r>
            <a:r>
              <a:rPr lang="en-US" sz="2800" dirty="0"/>
              <a:t> stores files in two collections:</a:t>
            </a:r>
          </a:p>
          <a:p>
            <a:pPr lvl="1"/>
            <a:r>
              <a:rPr lang="en-US" sz="2400" dirty="0"/>
              <a:t>chunks stores the binary chunks. For details, see The chunks Collection.</a:t>
            </a:r>
          </a:p>
          <a:p>
            <a:pPr lvl="1"/>
            <a:r>
              <a:rPr lang="en-US" sz="2400" dirty="0"/>
              <a:t>files stores the file’s metadata. For details, see The files Collection.</a:t>
            </a:r>
          </a:p>
          <a:p>
            <a:r>
              <a:rPr lang="en-US" sz="2800" dirty="0" err="1"/>
              <a:t>GridFS</a:t>
            </a:r>
            <a:r>
              <a:rPr lang="en-US" sz="2800" dirty="0"/>
              <a:t> places the collections in a common bucket by prefixing each with the bucket name. By default, </a:t>
            </a:r>
            <a:r>
              <a:rPr lang="en-US" sz="2800" dirty="0" err="1"/>
              <a:t>GridFS</a:t>
            </a:r>
            <a:r>
              <a:rPr lang="en-US" sz="2800" dirty="0"/>
              <a:t> uses two collections with a bucket named fs:</a:t>
            </a:r>
          </a:p>
          <a:p>
            <a:pPr lvl="1"/>
            <a:r>
              <a:rPr lang="en-US" sz="2400" dirty="0" err="1"/>
              <a:t>fs.files</a:t>
            </a:r>
            <a:endParaRPr lang="en-US" sz="2400" dirty="0"/>
          </a:p>
          <a:p>
            <a:pPr lvl="1"/>
            <a:r>
              <a:rPr lang="en-US" sz="2400" dirty="0" err="1"/>
              <a:t>fs.chunks</a:t>
            </a:r>
            <a:endParaRPr lang="en-IN" sz="2400" dirty="0"/>
          </a:p>
        </p:txBody>
      </p:sp>
    </p:spTree>
    <p:extLst>
      <p:ext uri="{BB962C8B-B14F-4D97-AF65-F5344CB8AC3E}">
        <p14:creationId xmlns:p14="http://schemas.microsoft.com/office/powerpoint/2010/main" val="131048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3B7B-78EA-429E-8FB4-55BA70F9D1F8}"/>
              </a:ext>
            </a:extLst>
          </p:cNvPr>
          <p:cNvSpPr>
            <a:spLocks noGrp="1"/>
          </p:cNvSpPr>
          <p:nvPr>
            <p:ph type="title"/>
          </p:nvPr>
        </p:nvSpPr>
        <p:spPr/>
        <p:txBody>
          <a:bodyPr/>
          <a:lstStyle/>
          <a:p>
            <a:r>
              <a:rPr lang="en-US" dirty="0"/>
              <a:t>chunks Collection</a:t>
            </a:r>
            <a:br>
              <a:rPr lang="en-US" dirty="0"/>
            </a:br>
            <a:endParaRPr lang="en-IN" dirty="0"/>
          </a:p>
        </p:txBody>
      </p:sp>
      <p:sp>
        <p:nvSpPr>
          <p:cNvPr id="3" name="Content Placeholder 2">
            <a:extLst>
              <a:ext uri="{FF2B5EF4-FFF2-40B4-BE49-F238E27FC236}">
                <a16:creationId xmlns:a16="http://schemas.microsoft.com/office/drawing/2014/main" id="{550CD385-9743-47AD-BEA6-ECE4A7AFDD98}"/>
              </a:ext>
            </a:extLst>
          </p:cNvPr>
          <p:cNvSpPr>
            <a:spLocks noGrp="1"/>
          </p:cNvSpPr>
          <p:nvPr>
            <p:ph idx="1"/>
          </p:nvPr>
        </p:nvSpPr>
        <p:spPr>
          <a:xfrm>
            <a:off x="344774" y="1514007"/>
            <a:ext cx="10643016" cy="5096655"/>
          </a:xfrm>
        </p:spPr>
        <p:txBody>
          <a:bodyPr>
            <a:normAutofit fontScale="92500" lnSpcReduction="10000"/>
          </a:bodyPr>
          <a:lstStyle/>
          <a:p>
            <a:r>
              <a:rPr lang="en-US" sz="1900" dirty="0"/>
              <a:t>Each document in the chunks collection represents a distinct chunk of a file as represented in </a:t>
            </a:r>
            <a:r>
              <a:rPr lang="en-US" sz="1900" dirty="0" err="1"/>
              <a:t>GridFS</a:t>
            </a:r>
            <a:r>
              <a:rPr lang="en-US" sz="1900" dirty="0"/>
              <a:t>. </a:t>
            </a:r>
          </a:p>
          <a:p>
            <a:r>
              <a:rPr lang="en-US" sz="1900" dirty="0"/>
              <a:t>Documents in this collection have the following form:</a:t>
            </a:r>
          </a:p>
          <a:p>
            <a:pPr marL="0" indent="0">
              <a:buNone/>
            </a:pPr>
            <a:r>
              <a:rPr lang="en-US" sz="2000" b="1" dirty="0"/>
              <a:t>{</a:t>
            </a:r>
          </a:p>
          <a:p>
            <a:pPr marL="0" indent="0">
              <a:buNone/>
            </a:pPr>
            <a:r>
              <a:rPr lang="en-US" sz="2000" b="1" dirty="0"/>
              <a:t>  "_id" : &lt;</a:t>
            </a:r>
            <a:r>
              <a:rPr lang="en-US" sz="2000" b="1" dirty="0" err="1"/>
              <a:t>ObjectId</a:t>
            </a:r>
            <a:r>
              <a:rPr lang="en-US" sz="2000" b="1" dirty="0"/>
              <a:t>&gt;,</a:t>
            </a:r>
          </a:p>
          <a:p>
            <a:pPr marL="0" indent="0">
              <a:buNone/>
            </a:pPr>
            <a:r>
              <a:rPr lang="en-US" sz="2000" b="1" dirty="0"/>
              <a:t>  "</a:t>
            </a:r>
            <a:r>
              <a:rPr lang="en-US" sz="2000" b="1" dirty="0" err="1"/>
              <a:t>files_id</a:t>
            </a:r>
            <a:r>
              <a:rPr lang="en-US" sz="2000" b="1" dirty="0"/>
              <a:t>" : &lt;</a:t>
            </a:r>
            <a:r>
              <a:rPr lang="en-US" sz="2000" b="1" dirty="0" err="1"/>
              <a:t>ObjectId</a:t>
            </a:r>
            <a:r>
              <a:rPr lang="en-US" sz="2000" b="1" dirty="0"/>
              <a:t>&gt;,</a:t>
            </a:r>
          </a:p>
          <a:p>
            <a:pPr marL="0" indent="0">
              <a:buNone/>
            </a:pPr>
            <a:r>
              <a:rPr lang="en-US" sz="2000" b="1" dirty="0"/>
              <a:t>  "n" : &lt;num&gt;,</a:t>
            </a:r>
          </a:p>
          <a:p>
            <a:pPr marL="0" indent="0">
              <a:buNone/>
            </a:pPr>
            <a:r>
              <a:rPr lang="en-US" sz="2000" b="1" dirty="0"/>
              <a:t>  "data" : &lt;binary&gt;</a:t>
            </a:r>
          </a:p>
          <a:p>
            <a:pPr marL="0" indent="0">
              <a:buNone/>
            </a:pPr>
            <a:r>
              <a:rPr lang="en-US" sz="2000" b="1" dirty="0"/>
              <a:t>}</a:t>
            </a:r>
          </a:p>
          <a:p>
            <a:r>
              <a:rPr lang="en-US" sz="2000" dirty="0" err="1"/>
              <a:t>chunks._id</a:t>
            </a:r>
            <a:r>
              <a:rPr lang="en-US" sz="2000" dirty="0"/>
              <a:t> :The unique </a:t>
            </a:r>
            <a:r>
              <a:rPr lang="en-US" sz="2000" dirty="0" err="1"/>
              <a:t>ObjectId</a:t>
            </a:r>
            <a:r>
              <a:rPr lang="en-US" sz="2000" dirty="0"/>
              <a:t> of the chunk.</a:t>
            </a:r>
          </a:p>
          <a:p>
            <a:r>
              <a:rPr lang="en-US" sz="2000" dirty="0" err="1"/>
              <a:t>chunks.files_id</a:t>
            </a:r>
            <a:r>
              <a:rPr lang="en-US" sz="2000" dirty="0"/>
              <a:t> : The _id of the “parent” document, as specified in the files collection.</a:t>
            </a:r>
          </a:p>
          <a:p>
            <a:r>
              <a:rPr lang="en-US" sz="2000" dirty="0" err="1"/>
              <a:t>chunks.n</a:t>
            </a:r>
            <a:r>
              <a:rPr lang="en-US" sz="2000" dirty="0"/>
              <a:t>   : The sequence number of the chunk. </a:t>
            </a:r>
            <a:r>
              <a:rPr lang="en-US" sz="2000" dirty="0" err="1"/>
              <a:t>GridFS</a:t>
            </a:r>
            <a:r>
              <a:rPr lang="en-US" sz="2000" dirty="0"/>
              <a:t> numbers all chunks, starting with 0.</a:t>
            </a:r>
          </a:p>
          <a:p>
            <a:r>
              <a:rPr lang="en-US" sz="2000" dirty="0" err="1"/>
              <a:t>chunks.data</a:t>
            </a:r>
            <a:r>
              <a:rPr lang="en-US" sz="2000" dirty="0"/>
              <a:t> : The chunk’s payload as a BSON Binary type.</a:t>
            </a:r>
          </a:p>
          <a:p>
            <a:pPr marL="0" indent="0">
              <a:buNone/>
            </a:pPr>
            <a:endParaRPr lang="en-IN" sz="2000" b="1" dirty="0"/>
          </a:p>
        </p:txBody>
      </p:sp>
    </p:spTree>
    <p:extLst>
      <p:ext uri="{BB962C8B-B14F-4D97-AF65-F5344CB8AC3E}">
        <p14:creationId xmlns:p14="http://schemas.microsoft.com/office/powerpoint/2010/main" val="4487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AE32-D0F4-4592-890B-D0CB1D3007D7}"/>
              </a:ext>
            </a:extLst>
          </p:cNvPr>
          <p:cNvSpPr>
            <a:spLocks noGrp="1"/>
          </p:cNvSpPr>
          <p:nvPr>
            <p:ph type="title"/>
          </p:nvPr>
        </p:nvSpPr>
        <p:spPr/>
        <p:txBody>
          <a:bodyPr/>
          <a:lstStyle/>
          <a:p>
            <a:r>
              <a:rPr lang="en-IN" dirty="0"/>
              <a:t>files Collection</a:t>
            </a:r>
            <a:br>
              <a:rPr lang="en-IN" dirty="0"/>
            </a:br>
            <a:endParaRPr lang="en-IN" dirty="0"/>
          </a:p>
        </p:txBody>
      </p:sp>
      <p:sp>
        <p:nvSpPr>
          <p:cNvPr id="3" name="Content Placeholder 2">
            <a:extLst>
              <a:ext uri="{FF2B5EF4-FFF2-40B4-BE49-F238E27FC236}">
                <a16:creationId xmlns:a16="http://schemas.microsoft.com/office/drawing/2014/main" id="{C5157A4D-5D15-4C5B-888B-1573AA876FAD}"/>
              </a:ext>
            </a:extLst>
          </p:cNvPr>
          <p:cNvSpPr>
            <a:spLocks noGrp="1"/>
          </p:cNvSpPr>
          <p:nvPr>
            <p:ph idx="1"/>
          </p:nvPr>
        </p:nvSpPr>
        <p:spPr>
          <a:xfrm>
            <a:off x="314793" y="1573967"/>
            <a:ext cx="10088381" cy="4991725"/>
          </a:xfrm>
        </p:spPr>
        <p:txBody>
          <a:bodyPr>
            <a:normAutofit/>
          </a:bodyPr>
          <a:lstStyle/>
          <a:p>
            <a:r>
              <a:rPr lang="en-IN" dirty="0"/>
              <a:t>Each document in the files collection represents a file in </a:t>
            </a:r>
            <a:r>
              <a:rPr lang="en-IN" dirty="0" err="1"/>
              <a:t>GridFS</a:t>
            </a:r>
            <a:r>
              <a:rPr lang="en-IN" dirty="0"/>
              <a:t>.</a:t>
            </a:r>
          </a:p>
          <a:p>
            <a:pPr marL="0" indent="0">
              <a:buNone/>
            </a:pPr>
            <a:r>
              <a:rPr lang="en-IN" dirty="0"/>
              <a:t>{</a:t>
            </a:r>
          </a:p>
          <a:p>
            <a:pPr marL="0" indent="0">
              <a:buNone/>
            </a:pPr>
            <a:r>
              <a:rPr lang="en-IN" dirty="0"/>
              <a:t>  "_id" : &lt;</a:t>
            </a:r>
            <a:r>
              <a:rPr lang="en-IN" dirty="0" err="1"/>
              <a:t>ObjectId</a:t>
            </a:r>
            <a:r>
              <a:rPr lang="en-IN" dirty="0"/>
              <a:t>&gt;,</a:t>
            </a:r>
          </a:p>
          <a:p>
            <a:pPr marL="0" indent="0">
              <a:buNone/>
            </a:pPr>
            <a:r>
              <a:rPr lang="en-IN" dirty="0"/>
              <a:t>  "length" : &lt;</a:t>
            </a:r>
            <a:r>
              <a:rPr lang="en-IN" dirty="0" err="1"/>
              <a:t>num</a:t>
            </a:r>
            <a:r>
              <a:rPr lang="en-IN" dirty="0"/>
              <a:t>&gt;,</a:t>
            </a:r>
          </a:p>
          <a:p>
            <a:pPr marL="0" indent="0">
              <a:buNone/>
            </a:pPr>
            <a:r>
              <a:rPr lang="en-IN" dirty="0"/>
              <a:t>  "</a:t>
            </a:r>
            <a:r>
              <a:rPr lang="en-IN" dirty="0" err="1"/>
              <a:t>chunkSize</a:t>
            </a:r>
            <a:r>
              <a:rPr lang="en-IN" dirty="0"/>
              <a:t>" : &lt;</a:t>
            </a:r>
            <a:r>
              <a:rPr lang="en-IN" dirty="0" err="1"/>
              <a:t>num</a:t>
            </a:r>
            <a:r>
              <a:rPr lang="en-IN" dirty="0"/>
              <a:t>&gt;,</a:t>
            </a:r>
          </a:p>
          <a:p>
            <a:pPr marL="0" indent="0">
              <a:buNone/>
            </a:pPr>
            <a:r>
              <a:rPr lang="en-IN" dirty="0"/>
              <a:t>  "</a:t>
            </a:r>
            <a:r>
              <a:rPr lang="en-IN" dirty="0" err="1"/>
              <a:t>uploadDate</a:t>
            </a:r>
            <a:r>
              <a:rPr lang="en-IN" dirty="0"/>
              <a:t>" : &lt;timestamp&gt;,</a:t>
            </a:r>
          </a:p>
          <a:p>
            <a:pPr marL="0" indent="0">
              <a:buNone/>
            </a:pPr>
            <a:r>
              <a:rPr lang="en-IN" dirty="0"/>
              <a:t>  "md5" : &lt;hash&gt;,</a:t>
            </a:r>
          </a:p>
          <a:p>
            <a:pPr marL="0" indent="0">
              <a:buNone/>
            </a:pPr>
            <a:r>
              <a:rPr lang="en-IN" dirty="0"/>
              <a:t>  "filename" : &lt;string&gt;,</a:t>
            </a:r>
          </a:p>
          <a:p>
            <a:pPr marL="0" indent="0">
              <a:buNone/>
            </a:pPr>
            <a:r>
              <a:rPr lang="en-IN" dirty="0"/>
              <a:t>  "</a:t>
            </a:r>
            <a:r>
              <a:rPr lang="en-IN" dirty="0" err="1"/>
              <a:t>contentType</a:t>
            </a:r>
            <a:r>
              <a:rPr lang="en-IN" dirty="0"/>
              <a:t>" : &lt;string&gt;,</a:t>
            </a:r>
          </a:p>
          <a:p>
            <a:pPr marL="0" indent="0">
              <a:buNone/>
            </a:pPr>
            <a:r>
              <a:rPr lang="en-IN" dirty="0"/>
              <a:t>  "aliases" : &lt;string array&gt;,</a:t>
            </a:r>
          </a:p>
          <a:p>
            <a:pPr marL="0" indent="0">
              <a:buNone/>
            </a:pPr>
            <a:r>
              <a:rPr lang="en-IN" dirty="0"/>
              <a:t>  "metadata" : &lt;any&gt;,</a:t>
            </a:r>
          </a:p>
          <a:p>
            <a:pPr marL="0" indent="0">
              <a:buNone/>
            </a:pPr>
            <a:r>
              <a:rPr lang="en-IN" dirty="0"/>
              <a:t>}</a:t>
            </a:r>
          </a:p>
        </p:txBody>
      </p:sp>
    </p:spTree>
    <p:extLst>
      <p:ext uri="{BB962C8B-B14F-4D97-AF65-F5344CB8AC3E}">
        <p14:creationId xmlns:p14="http://schemas.microsoft.com/office/powerpoint/2010/main" val="346939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2B18-DE37-4B01-B966-90CD628BA837}"/>
              </a:ext>
            </a:extLst>
          </p:cNvPr>
          <p:cNvSpPr>
            <a:spLocks noGrp="1"/>
          </p:cNvSpPr>
          <p:nvPr>
            <p:ph type="title"/>
          </p:nvPr>
        </p:nvSpPr>
        <p:spPr/>
        <p:txBody>
          <a:bodyPr/>
          <a:lstStyle/>
          <a:p>
            <a:r>
              <a:rPr lang="en-IN" dirty="0"/>
              <a:t>files Collection</a:t>
            </a:r>
            <a:br>
              <a:rPr lang="en-IN" dirty="0"/>
            </a:br>
            <a:endParaRPr lang="en-IN" dirty="0"/>
          </a:p>
        </p:txBody>
      </p:sp>
      <p:sp>
        <p:nvSpPr>
          <p:cNvPr id="3" name="Content Placeholder 2">
            <a:extLst>
              <a:ext uri="{FF2B5EF4-FFF2-40B4-BE49-F238E27FC236}">
                <a16:creationId xmlns:a16="http://schemas.microsoft.com/office/drawing/2014/main" id="{69BCF3DD-959D-4CF5-AF81-A9DE45107EE5}"/>
              </a:ext>
            </a:extLst>
          </p:cNvPr>
          <p:cNvSpPr>
            <a:spLocks noGrp="1"/>
          </p:cNvSpPr>
          <p:nvPr>
            <p:ph idx="1"/>
          </p:nvPr>
        </p:nvSpPr>
        <p:spPr>
          <a:xfrm>
            <a:off x="209862" y="1439057"/>
            <a:ext cx="11482466" cy="5111646"/>
          </a:xfrm>
        </p:spPr>
        <p:txBody>
          <a:bodyPr>
            <a:normAutofit fontScale="92500" lnSpcReduction="10000"/>
          </a:bodyPr>
          <a:lstStyle/>
          <a:p>
            <a:pPr marL="0" indent="0">
              <a:buNone/>
            </a:pPr>
            <a:r>
              <a:rPr lang="en-US" sz="2400" dirty="0"/>
              <a:t>Documents in the files collection contain some or all of the following fields:</a:t>
            </a:r>
          </a:p>
          <a:p>
            <a:r>
              <a:rPr lang="en-US" sz="2400" dirty="0" err="1"/>
              <a:t>files._id</a:t>
            </a:r>
            <a:r>
              <a:rPr lang="en-US" sz="2400" dirty="0"/>
              <a:t>  :  Unique identifier for this document. </a:t>
            </a:r>
          </a:p>
          <a:p>
            <a:r>
              <a:rPr lang="en-US" sz="2400" dirty="0" err="1"/>
              <a:t>files.length</a:t>
            </a:r>
            <a:r>
              <a:rPr lang="en-US" sz="2400" dirty="0"/>
              <a:t>  : The size of the document in bytes.</a:t>
            </a:r>
          </a:p>
          <a:p>
            <a:r>
              <a:rPr lang="en-US" sz="2400" dirty="0" err="1"/>
              <a:t>files.chunkSize</a:t>
            </a:r>
            <a:r>
              <a:rPr lang="en-US" sz="2400" dirty="0"/>
              <a:t>  : The size of each chunk in bytes. </a:t>
            </a:r>
            <a:r>
              <a:rPr lang="en-US" sz="2400" dirty="0" err="1"/>
              <a:t>GridFS</a:t>
            </a:r>
            <a:r>
              <a:rPr lang="en-US" sz="2400" dirty="0"/>
              <a:t> divides the document into chunks of size </a:t>
            </a:r>
            <a:r>
              <a:rPr lang="en-US" sz="2400" dirty="0" err="1"/>
              <a:t>chunkSize</a:t>
            </a:r>
            <a:r>
              <a:rPr lang="en-US" sz="2400" dirty="0"/>
              <a:t>, except for the last, which is only as large as needed. The default size is 255 kilobytes (kB).</a:t>
            </a:r>
          </a:p>
          <a:p>
            <a:r>
              <a:rPr lang="en-US" sz="2400" dirty="0" err="1"/>
              <a:t>files.uploadDate</a:t>
            </a:r>
            <a:r>
              <a:rPr lang="en-US" sz="2400" dirty="0"/>
              <a:t>  : The date the document was first stored by </a:t>
            </a:r>
            <a:r>
              <a:rPr lang="en-US" sz="2400" dirty="0" err="1"/>
              <a:t>GridFS</a:t>
            </a:r>
            <a:r>
              <a:rPr lang="en-US" sz="2400" dirty="0"/>
              <a:t>. This value has the Date type.</a:t>
            </a:r>
          </a:p>
          <a:p>
            <a:r>
              <a:rPr lang="en-US" sz="2400" dirty="0"/>
              <a:t>files.md5 : Deprecated The MD5 algorithm is prohibited by FIPS 140-2. MongoDB drivers deprecate MD5 support and will remove MD5 generation in future releases. Applications that require a file digest should implement it outside of </a:t>
            </a:r>
            <a:r>
              <a:rPr lang="en-US" sz="2400" dirty="0" err="1"/>
              <a:t>GridFS</a:t>
            </a:r>
            <a:r>
              <a:rPr lang="en-US" sz="2400" dirty="0"/>
              <a:t> and store in </a:t>
            </a:r>
            <a:r>
              <a:rPr lang="en-US" sz="2400" dirty="0" err="1"/>
              <a:t>files.metadata</a:t>
            </a:r>
            <a:r>
              <a:rPr lang="en-US" sz="2400" dirty="0"/>
              <a:t>.</a:t>
            </a:r>
          </a:p>
          <a:p>
            <a:pPr lvl="1"/>
            <a:r>
              <a:rPr lang="en-US" sz="2200" dirty="0"/>
              <a:t>An MD5 hash of the complete file returned by the filemd5 command. This value has the String type.</a:t>
            </a:r>
          </a:p>
        </p:txBody>
      </p:sp>
    </p:spTree>
    <p:extLst>
      <p:ext uri="{BB962C8B-B14F-4D97-AF65-F5344CB8AC3E}">
        <p14:creationId xmlns:p14="http://schemas.microsoft.com/office/powerpoint/2010/main" val="141852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2B18-DE37-4B01-B966-90CD628BA837}"/>
              </a:ext>
            </a:extLst>
          </p:cNvPr>
          <p:cNvSpPr>
            <a:spLocks noGrp="1"/>
          </p:cNvSpPr>
          <p:nvPr>
            <p:ph type="title"/>
          </p:nvPr>
        </p:nvSpPr>
        <p:spPr/>
        <p:txBody>
          <a:bodyPr/>
          <a:lstStyle/>
          <a:p>
            <a:r>
              <a:rPr lang="en-IN" dirty="0"/>
              <a:t>files Collection</a:t>
            </a:r>
            <a:br>
              <a:rPr lang="en-IN" dirty="0"/>
            </a:br>
            <a:endParaRPr lang="en-IN" dirty="0"/>
          </a:p>
        </p:txBody>
      </p:sp>
      <p:sp>
        <p:nvSpPr>
          <p:cNvPr id="3" name="Content Placeholder 2">
            <a:extLst>
              <a:ext uri="{FF2B5EF4-FFF2-40B4-BE49-F238E27FC236}">
                <a16:creationId xmlns:a16="http://schemas.microsoft.com/office/drawing/2014/main" id="{69BCF3DD-959D-4CF5-AF81-A9DE45107EE5}"/>
              </a:ext>
            </a:extLst>
          </p:cNvPr>
          <p:cNvSpPr>
            <a:spLocks noGrp="1"/>
          </p:cNvSpPr>
          <p:nvPr>
            <p:ph idx="1"/>
          </p:nvPr>
        </p:nvSpPr>
        <p:spPr>
          <a:xfrm>
            <a:off x="209862" y="1439057"/>
            <a:ext cx="11482466" cy="5111646"/>
          </a:xfrm>
        </p:spPr>
        <p:txBody>
          <a:bodyPr/>
          <a:lstStyle/>
          <a:p>
            <a:r>
              <a:rPr lang="en-US" dirty="0" err="1"/>
              <a:t>files.filename</a:t>
            </a:r>
            <a:r>
              <a:rPr lang="en-US" dirty="0"/>
              <a:t> : Optional. A human-readable name for the </a:t>
            </a:r>
            <a:r>
              <a:rPr lang="en-US" dirty="0" err="1"/>
              <a:t>GridFS</a:t>
            </a:r>
            <a:r>
              <a:rPr lang="en-US" dirty="0"/>
              <a:t> file.</a:t>
            </a:r>
          </a:p>
          <a:p>
            <a:r>
              <a:rPr lang="en-US" dirty="0" err="1"/>
              <a:t>files.contentType</a:t>
            </a:r>
            <a:r>
              <a:rPr lang="en-US" dirty="0"/>
              <a:t> : Deprecated Optional. A valid MIME type for the </a:t>
            </a:r>
            <a:r>
              <a:rPr lang="en-US" dirty="0" err="1"/>
              <a:t>GridFS</a:t>
            </a:r>
            <a:r>
              <a:rPr lang="en-US" dirty="0"/>
              <a:t> file. For application use only.</a:t>
            </a:r>
          </a:p>
          <a:p>
            <a:pPr lvl="1"/>
            <a:r>
              <a:rPr lang="en-US" dirty="0"/>
              <a:t>Use </a:t>
            </a:r>
            <a:r>
              <a:rPr lang="en-US" dirty="0" err="1"/>
              <a:t>files.metadata</a:t>
            </a:r>
            <a:r>
              <a:rPr lang="en-US" dirty="0"/>
              <a:t> for storing information related to the MIME type of the </a:t>
            </a:r>
            <a:r>
              <a:rPr lang="en-US" dirty="0" err="1"/>
              <a:t>GridFS</a:t>
            </a:r>
            <a:r>
              <a:rPr lang="en-US" dirty="0"/>
              <a:t> file.</a:t>
            </a:r>
          </a:p>
          <a:p>
            <a:r>
              <a:rPr lang="en-US" dirty="0" err="1"/>
              <a:t>files.aliases</a:t>
            </a:r>
            <a:r>
              <a:rPr lang="en-US" dirty="0"/>
              <a:t> : Deprecated Optional. An array of alias strings. For application use only.</a:t>
            </a:r>
          </a:p>
          <a:p>
            <a:pPr lvl="1"/>
            <a:r>
              <a:rPr lang="en-US" dirty="0"/>
              <a:t>Use </a:t>
            </a:r>
            <a:r>
              <a:rPr lang="en-US" dirty="0" err="1"/>
              <a:t>files.metadata</a:t>
            </a:r>
            <a:r>
              <a:rPr lang="en-US" dirty="0"/>
              <a:t> for storing information related to the MIME type of the </a:t>
            </a:r>
            <a:r>
              <a:rPr lang="en-US" dirty="0" err="1"/>
              <a:t>GridFS</a:t>
            </a:r>
            <a:r>
              <a:rPr lang="en-US" dirty="0"/>
              <a:t> file.</a:t>
            </a:r>
          </a:p>
          <a:p>
            <a:r>
              <a:rPr lang="en-US" dirty="0" err="1"/>
              <a:t>files.metadata</a:t>
            </a:r>
            <a:r>
              <a:rPr lang="en-US" dirty="0"/>
              <a:t> : Optional. The metadata field may be of any data type and can hold any additional information you want to store. If you wish to add additional arbitrary fields to documents in the files collection, add them to an object in the metadata field.</a:t>
            </a:r>
            <a:endParaRPr lang="en-IN" dirty="0"/>
          </a:p>
          <a:p>
            <a:endParaRPr lang="en-IN" dirty="0"/>
          </a:p>
        </p:txBody>
      </p:sp>
    </p:spTree>
    <p:extLst>
      <p:ext uri="{BB962C8B-B14F-4D97-AF65-F5344CB8AC3E}">
        <p14:creationId xmlns:p14="http://schemas.microsoft.com/office/powerpoint/2010/main" val="360001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1495</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GridFs in mongoDb</vt:lpstr>
      <vt:lpstr>GridFS</vt:lpstr>
      <vt:lpstr> GridFS </vt:lpstr>
      <vt:lpstr>When to Use GridFS</vt:lpstr>
      <vt:lpstr>GridFS Collections </vt:lpstr>
      <vt:lpstr>chunks Collection </vt:lpstr>
      <vt:lpstr>files Collection </vt:lpstr>
      <vt:lpstr>files Collection </vt:lpstr>
      <vt:lpstr>files Collection </vt:lpstr>
      <vt:lpstr>GridFS Collection</vt:lpstr>
      <vt:lpstr>Adding Files to GridFS </vt:lpstr>
      <vt:lpstr>gridfs</vt:lpstr>
      <vt:lpstr>gridfs</vt:lpstr>
      <vt:lpstr>To retrieve the data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GridFs in mongoDb</dc:title>
  <dc:creator>anju munoth</dc:creator>
  <cp:lastModifiedBy>anju munoth</cp:lastModifiedBy>
  <cp:revision>11</cp:revision>
  <dcterms:created xsi:type="dcterms:W3CDTF">2019-05-14T19:13:03Z</dcterms:created>
  <dcterms:modified xsi:type="dcterms:W3CDTF">2019-08-30T02:42:41Z</dcterms:modified>
</cp:coreProperties>
</file>